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8" r:id="rId1"/>
  </p:sldMasterIdLst>
  <p:notesMasterIdLst>
    <p:notesMasterId r:id="rId81"/>
  </p:notesMasterIdLst>
  <p:handoutMasterIdLst>
    <p:handoutMasterId r:id="rId82"/>
  </p:handoutMasterIdLst>
  <p:sldIdLst>
    <p:sldId id="363" r:id="rId2"/>
    <p:sldId id="659" r:id="rId3"/>
    <p:sldId id="2960" r:id="rId4"/>
    <p:sldId id="2931" r:id="rId5"/>
    <p:sldId id="1157" r:id="rId6"/>
    <p:sldId id="663" r:id="rId7"/>
    <p:sldId id="651" r:id="rId8"/>
    <p:sldId id="4355" r:id="rId9"/>
    <p:sldId id="709" r:id="rId10"/>
    <p:sldId id="1060" r:id="rId11"/>
    <p:sldId id="1145" r:id="rId12"/>
    <p:sldId id="1308" r:id="rId13"/>
    <p:sldId id="4356" r:id="rId14"/>
    <p:sldId id="800" r:id="rId15"/>
    <p:sldId id="4361" r:id="rId16"/>
    <p:sldId id="4357" r:id="rId17"/>
    <p:sldId id="569" r:id="rId18"/>
    <p:sldId id="4316" r:id="rId19"/>
    <p:sldId id="4317" r:id="rId20"/>
    <p:sldId id="2939" r:id="rId21"/>
    <p:sldId id="4358" r:id="rId22"/>
    <p:sldId id="4270" r:id="rId23"/>
    <p:sldId id="2949" r:id="rId24"/>
    <p:sldId id="4335" r:id="rId25"/>
    <p:sldId id="3631" r:id="rId26"/>
    <p:sldId id="4349" r:id="rId27"/>
    <p:sldId id="1130" r:id="rId28"/>
    <p:sldId id="3630" r:id="rId29"/>
    <p:sldId id="4323" r:id="rId30"/>
    <p:sldId id="540" r:id="rId31"/>
    <p:sldId id="1181" r:id="rId32"/>
    <p:sldId id="4353" r:id="rId33"/>
    <p:sldId id="678" r:id="rId34"/>
    <p:sldId id="2950" r:id="rId35"/>
    <p:sldId id="4363" r:id="rId36"/>
    <p:sldId id="4362" r:id="rId37"/>
    <p:sldId id="4359" r:id="rId38"/>
    <p:sldId id="693" r:id="rId39"/>
    <p:sldId id="4351" r:id="rId40"/>
    <p:sldId id="799" r:id="rId41"/>
    <p:sldId id="3457" r:id="rId42"/>
    <p:sldId id="885" r:id="rId43"/>
    <p:sldId id="1404" r:id="rId44"/>
    <p:sldId id="4333" r:id="rId45"/>
    <p:sldId id="4334" r:id="rId46"/>
    <p:sldId id="694" r:id="rId47"/>
    <p:sldId id="4338" r:id="rId48"/>
    <p:sldId id="4345" r:id="rId49"/>
    <p:sldId id="4348" r:id="rId50"/>
    <p:sldId id="1110" r:id="rId51"/>
    <p:sldId id="4347" r:id="rId52"/>
    <p:sldId id="4346" r:id="rId53"/>
    <p:sldId id="4352" r:id="rId54"/>
    <p:sldId id="668" r:id="rId55"/>
    <p:sldId id="446" r:id="rId56"/>
    <p:sldId id="4350" r:id="rId57"/>
    <p:sldId id="701" r:id="rId58"/>
    <p:sldId id="4343" r:id="rId59"/>
    <p:sldId id="3109" r:id="rId60"/>
    <p:sldId id="1297" r:id="rId61"/>
    <p:sldId id="2959" r:id="rId62"/>
    <p:sldId id="4329" r:id="rId63"/>
    <p:sldId id="1293" r:id="rId64"/>
    <p:sldId id="4360" r:id="rId65"/>
    <p:sldId id="1193" r:id="rId66"/>
    <p:sldId id="3681" r:id="rId67"/>
    <p:sldId id="4341" r:id="rId68"/>
    <p:sldId id="4342" r:id="rId69"/>
    <p:sldId id="1272" r:id="rId70"/>
    <p:sldId id="4336" r:id="rId71"/>
    <p:sldId id="4337" r:id="rId72"/>
    <p:sldId id="666" r:id="rId73"/>
    <p:sldId id="1385" r:id="rId74"/>
    <p:sldId id="1439" r:id="rId75"/>
    <p:sldId id="4340" r:id="rId76"/>
    <p:sldId id="4354" r:id="rId77"/>
    <p:sldId id="1005" r:id="rId78"/>
    <p:sldId id="4339" r:id="rId79"/>
    <p:sldId id="1229" r:id="rId80"/>
  </p:sldIdLst>
  <p:sldSz cx="12192000" cy="6858000"/>
  <p:notesSz cx="6858000" cy="9144000"/>
  <p:custDataLst>
    <p:tags r:id="rId8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66CC"/>
    <a:srgbClr val="FFCC00"/>
    <a:srgbClr val="FF9900"/>
    <a:srgbClr val="FF9933"/>
    <a:srgbClr val="4F81BD"/>
    <a:srgbClr val="D7ECD7"/>
    <a:srgbClr val="A6A6A6"/>
    <a:srgbClr val="BFBFB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364" autoAdjust="0"/>
  </p:normalViewPr>
  <p:slideViewPr>
    <p:cSldViewPr>
      <p:cViewPr varScale="1">
        <p:scale>
          <a:sx n="69" d="100"/>
          <a:sy n="69" d="100"/>
        </p:scale>
        <p:origin x="61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790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gs" Target="tags/tag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11/17/2022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11/17/2022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https://www.shutterstock.com/image-illustration/web-design-concept-122664079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956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481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15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64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20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Background 17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724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137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D8A9B0-80EF-A34D-B345-E2DEC5501E0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00438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2378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8936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607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764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8542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6786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aseline="0" dirty="0">
                <a:solidFill>
                  <a:schemeClr val="bg1">
                    <a:lumMod val="60000"/>
                    <a:lumOff val="40000"/>
                  </a:schemeClr>
                </a:solidFill>
                <a:latin typeface="BlackJack" panose="02000504030000020004" pitchFamily="2" charset="0"/>
                <a:ea typeface="Roboto Black" panose="02000000000000000000" pitchFamily="2" charset="0"/>
                <a:cs typeface="Open Sans Light" panose="020B0306030504020204" pitchFamily="34" charset="0"/>
              </a:rPr>
              <a:t>Modern </a:t>
            </a:r>
            <a:r>
              <a:rPr lang="en-US" sz="1800" dirty="0">
                <a:solidFill>
                  <a:schemeClr val="bg1">
                    <a:lumMod val="60000"/>
                    <a:lumOff val="40000"/>
                  </a:schemeClr>
                </a:solidFill>
                <a:latin typeface="BlackJack" panose="02000504030000020004" pitchFamily="2" charset="0"/>
                <a:ea typeface="Roboto Black" panose="02000000000000000000" pitchFamily="2" charset="0"/>
                <a:cs typeface="Open Sans Light" panose="020B0306030504020204" pitchFamily="34" charset="0"/>
              </a:rPr>
              <a:t>font you can download by link:</a:t>
            </a:r>
            <a:r>
              <a:rPr lang="en-US" sz="1800" baseline="0" dirty="0">
                <a:solidFill>
                  <a:schemeClr val="bg1">
                    <a:lumMod val="60000"/>
                    <a:lumOff val="40000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Open Sans Light" panose="020B0306030504020204" pitchFamily="34" charset="0"/>
              </a:rPr>
              <a:t> </a:t>
            </a:r>
            <a:r>
              <a:rPr lang="en-US" sz="1800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https://www.dafontfree.net/freefonts-thenautigal-f62324.htm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74689-BECC-4390-B3B9-306A17FD432A}" type="slidenum">
              <a:rPr kumimoji="0" lang="en-US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53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41840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5087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67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6928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68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7744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7528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72735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2487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icons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78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216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044009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779908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483561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pening (30-03-21)-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2"/>
          <p:cNvSpPr>
            <a:spLocks noGrp="1"/>
          </p:cNvSpPr>
          <p:nvPr>
            <p:ph type="pic" sz="quarter" idx="11"/>
          </p:nvPr>
        </p:nvSpPr>
        <p:spPr>
          <a:xfrm>
            <a:off x="5774031" y="783773"/>
            <a:ext cx="5253590" cy="5290458"/>
          </a:xfrm>
          <a:custGeom>
            <a:avLst/>
            <a:gdLst>
              <a:gd name="connsiteX0" fmla="*/ 3940192 w 7880385"/>
              <a:gd name="connsiteY0" fmla="*/ 2282867 h 7936911"/>
              <a:gd name="connsiteX1" fmla="*/ 2254604 w 7880385"/>
              <a:gd name="connsiteY1" fmla="*/ 3968455 h 7936911"/>
              <a:gd name="connsiteX2" fmla="*/ 3940192 w 7880385"/>
              <a:gd name="connsiteY2" fmla="*/ 5654043 h 7936911"/>
              <a:gd name="connsiteX3" fmla="*/ 5625780 w 7880385"/>
              <a:gd name="connsiteY3" fmla="*/ 3968455 h 7936911"/>
              <a:gd name="connsiteX4" fmla="*/ 3940192 w 7880385"/>
              <a:gd name="connsiteY4" fmla="*/ 2282867 h 7936911"/>
              <a:gd name="connsiteX5" fmla="*/ 3939062 w 7880385"/>
              <a:gd name="connsiteY5" fmla="*/ 0 h 7936911"/>
              <a:gd name="connsiteX6" fmla="*/ 4142456 w 7880385"/>
              <a:gd name="connsiteY6" fmla="*/ 4528 h 7936911"/>
              <a:gd name="connsiteX7" fmla="*/ 4343590 w 7880385"/>
              <a:gd name="connsiteY7" fmla="*/ 20374 h 7936911"/>
              <a:gd name="connsiteX8" fmla="*/ 4540204 w 7880385"/>
              <a:gd name="connsiteY8" fmla="*/ 45276 h 7936911"/>
              <a:gd name="connsiteX9" fmla="*/ 4734558 w 7880385"/>
              <a:gd name="connsiteY9" fmla="*/ 81497 h 7936911"/>
              <a:gd name="connsiteX10" fmla="*/ 4924394 w 7880385"/>
              <a:gd name="connsiteY10" fmla="*/ 126773 h 7936911"/>
              <a:gd name="connsiteX11" fmla="*/ 5111968 w 7880385"/>
              <a:gd name="connsiteY11" fmla="*/ 178841 h 7936911"/>
              <a:gd name="connsiteX12" fmla="*/ 5295022 w 7880385"/>
              <a:gd name="connsiteY12" fmla="*/ 239964 h 7936911"/>
              <a:gd name="connsiteX13" fmla="*/ 5473556 w 7880385"/>
              <a:gd name="connsiteY13" fmla="*/ 312406 h 7936911"/>
              <a:gd name="connsiteX14" fmla="*/ 5649832 w 7880385"/>
              <a:gd name="connsiteY14" fmla="*/ 391639 h 7936911"/>
              <a:gd name="connsiteX15" fmla="*/ 5819326 w 7880385"/>
              <a:gd name="connsiteY15" fmla="*/ 479927 h 7936911"/>
              <a:gd name="connsiteX16" fmla="*/ 5984302 w 7880385"/>
              <a:gd name="connsiteY16" fmla="*/ 575007 h 7936911"/>
              <a:gd name="connsiteX17" fmla="*/ 6142497 w 7880385"/>
              <a:gd name="connsiteY17" fmla="*/ 679143 h 7936911"/>
              <a:gd name="connsiteX18" fmla="*/ 6298432 w 7880385"/>
              <a:gd name="connsiteY18" fmla="*/ 787805 h 7936911"/>
              <a:gd name="connsiteX19" fmla="*/ 6447588 w 7880385"/>
              <a:gd name="connsiteY19" fmla="*/ 907787 h 7936911"/>
              <a:gd name="connsiteX20" fmla="*/ 6589964 w 7880385"/>
              <a:gd name="connsiteY20" fmla="*/ 1030033 h 7936911"/>
              <a:gd name="connsiteX21" fmla="*/ 6727820 w 7880385"/>
              <a:gd name="connsiteY21" fmla="*/ 1163598 h 7936911"/>
              <a:gd name="connsiteX22" fmla="*/ 6856636 w 7880385"/>
              <a:gd name="connsiteY22" fmla="*/ 1301690 h 7936911"/>
              <a:gd name="connsiteX23" fmla="*/ 6980932 w 7880385"/>
              <a:gd name="connsiteY23" fmla="*/ 1446574 h 7936911"/>
              <a:gd name="connsiteX24" fmla="*/ 7098448 w 7880385"/>
              <a:gd name="connsiteY24" fmla="*/ 1593721 h 7936911"/>
              <a:gd name="connsiteX25" fmla="*/ 7206925 w 7880385"/>
              <a:gd name="connsiteY25" fmla="*/ 1749924 h 7936911"/>
              <a:gd name="connsiteX26" fmla="*/ 7310882 w 7880385"/>
              <a:gd name="connsiteY26" fmla="*/ 1910654 h 7936911"/>
              <a:gd name="connsiteX27" fmla="*/ 7405799 w 7880385"/>
              <a:gd name="connsiteY27" fmla="*/ 2078176 h 7936911"/>
              <a:gd name="connsiteX28" fmla="*/ 7491676 w 7880385"/>
              <a:gd name="connsiteY28" fmla="*/ 2250226 h 7936911"/>
              <a:gd name="connsiteX29" fmla="*/ 7570774 w 7880385"/>
              <a:gd name="connsiteY29" fmla="*/ 2424539 h 7936911"/>
              <a:gd name="connsiteX30" fmla="*/ 7643092 w 7880385"/>
              <a:gd name="connsiteY30" fmla="*/ 2603379 h 7936911"/>
              <a:gd name="connsiteX31" fmla="*/ 7704110 w 7880385"/>
              <a:gd name="connsiteY31" fmla="*/ 2786748 h 7936911"/>
              <a:gd name="connsiteX32" fmla="*/ 7758348 w 7880385"/>
              <a:gd name="connsiteY32" fmla="*/ 2976908 h 7936911"/>
              <a:gd name="connsiteX33" fmla="*/ 7801288 w 7880385"/>
              <a:gd name="connsiteY33" fmla="*/ 3167068 h 7936911"/>
              <a:gd name="connsiteX34" fmla="*/ 7835186 w 7880385"/>
              <a:gd name="connsiteY34" fmla="*/ 3364019 h 7936911"/>
              <a:gd name="connsiteX35" fmla="*/ 7860046 w 7880385"/>
              <a:gd name="connsiteY35" fmla="*/ 3560970 h 7936911"/>
              <a:gd name="connsiteX36" fmla="*/ 7875865 w 7880385"/>
              <a:gd name="connsiteY36" fmla="*/ 3762449 h 7936911"/>
              <a:gd name="connsiteX37" fmla="*/ 7880385 w 7880385"/>
              <a:gd name="connsiteY37" fmla="*/ 3970719 h 7936911"/>
              <a:gd name="connsiteX38" fmla="*/ 7875865 w 7880385"/>
              <a:gd name="connsiteY38" fmla="*/ 4174462 h 7936911"/>
              <a:gd name="connsiteX39" fmla="*/ 7860046 w 7880385"/>
              <a:gd name="connsiteY39" fmla="*/ 4375941 h 7936911"/>
              <a:gd name="connsiteX40" fmla="*/ 7835186 w 7880385"/>
              <a:gd name="connsiteY40" fmla="*/ 4572892 h 7936911"/>
              <a:gd name="connsiteX41" fmla="*/ 7801288 w 7880385"/>
              <a:gd name="connsiteY41" fmla="*/ 4769844 h 7936911"/>
              <a:gd name="connsiteX42" fmla="*/ 7758348 w 7880385"/>
              <a:gd name="connsiteY42" fmla="*/ 4960004 h 7936911"/>
              <a:gd name="connsiteX43" fmla="*/ 7704110 w 7880385"/>
              <a:gd name="connsiteY43" fmla="*/ 5150164 h 7936911"/>
              <a:gd name="connsiteX44" fmla="*/ 7643092 w 7880385"/>
              <a:gd name="connsiteY44" fmla="*/ 5333532 h 7936911"/>
              <a:gd name="connsiteX45" fmla="*/ 7570774 w 7880385"/>
              <a:gd name="connsiteY45" fmla="*/ 5512373 h 7936911"/>
              <a:gd name="connsiteX46" fmla="*/ 7491676 w 7880385"/>
              <a:gd name="connsiteY46" fmla="*/ 5686686 h 7936911"/>
              <a:gd name="connsiteX47" fmla="*/ 7405799 w 7880385"/>
              <a:gd name="connsiteY47" fmla="*/ 5858735 h 7936911"/>
              <a:gd name="connsiteX48" fmla="*/ 7310882 w 7880385"/>
              <a:gd name="connsiteY48" fmla="*/ 6026257 h 7936911"/>
              <a:gd name="connsiteX49" fmla="*/ 7206925 w 7880385"/>
              <a:gd name="connsiteY49" fmla="*/ 6186988 h 7936911"/>
              <a:gd name="connsiteX50" fmla="*/ 7098448 w 7880385"/>
              <a:gd name="connsiteY50" fmla="*/ 6343190 h 7936911"/>
              <a:gd name="connsiteX51" fmla="*/ 6980932 w 7880385"/>
              <a:gd name="connsiteY51" fmla="*/ 6490338 h 7936911"/>
              <a:gd name="connsiteX52" fmla="*/ 6856636 w 7880385"/>
              <a:gd name="connsiteY52" fmla="*/ 6635222 h 7936911"/>
              <a:gd name="connsiteX53" fmla="*/ 6727820 w 7880385"/>
              <a:gd name="connsiteY53" fmla="*/ 6773314 h 7936911"/>
              <a:gd name="connsiteX54" fmla="*/ 6589964 w 7880385"/>
              <a:gd name="connsiteY54" fmla="*/ 6906879 h 7936911"/>
              <a:gd name="connsiteX55" fmla="*/ 6447588 w 7880385"/>
              <a:gd name="connsiteY55" fmla="*/ 7029124 h 7936911"/>
              <a:gd name="connsiteX56" fmla="*/ 6298432 w 7880385"/>
              <a:gd name="connsiteY56" fmla="*/ 7149106 h 7936911"/>
              <a:gd name="connsiteX57" fmla="*/ 6142497 w 7880385"/>
              <a:gd name="connsiteY57" fmla="*/ 7257768 h 7936911"/>
              <a:gd name="connsiteX58" fmla="*/ 5984302 w 7880385"/>
              <a:gd name="connsiteY58" fmla="*/ 7361904 h 7936911"/>
              <a:gd name="connsiteX59" fmla="*/ 5819326 w 7880385"/>
              <a:gd name="connsiteY59" fmla="*/ 7456984 h 7936911"/>
              <a:gd name="connsiteX60" fmla="*/ 5649832 w 7880385"/>
              <a:gd name="connsiteY60" fmla="*/ 7545272 h 7936911"/>
              <a:gd name="connsiteX61" fmla="*/ 5473556 w 7880385"/>
              <a:gd name="connsiteY61" fmla="*/ 7624506 h 7936911"/>
              <a:gd name="connsiteX62" fmla="*/ 5295022 w 7880385"/>
              <a:gd name="connsiteY62" fmla="*/ 7696948 h 7936911"/>
              <a:gd name="connsiteX63" fmla="*/ 5111968 w 7880385"/>
              <a:gd name="connsiteY63" fmla="*/ 7758070 h 7936911"/>
              <a:gd name="connsiteX64" fmla="*/ 4924394 w 7880385"/>
              <a:gd name="connsiteY64" fmla="*/ 7810138 h 7936911"/>
              <a:gd name="connsiteX65" fmla="*/ 4734558 w 7880385"/>
              <a:gd name="connsiteY65" fmla="*/ 7855414 h 7936911"/>
              <a:gd name="connsiteX66" fmla="*/ 4540204 w 7880385"/>
              <a:gd name="connsiteY66" fmla="*/ 7891635 h 7936911"/>
              <a:gd name="connsiteX67" fmla="*/ 4343590 w 7880385"/>
              <a:gd name="connsiteY67" fmla="*/ 7916536 h 7936911"/>
              <a:gd name="connsiteX68" fmla="*/ 4142456 w 7880385"/>
              <a:gd name="connsiteY68" fmla="*/ 7932384 h 7936911"/>
              <a:gd name="connsiteX69" fmla="*/ 3939062 w 7880385"/>
              <a:gd name="connsiteY69" fmla="*/ 7936911 h 7936911"/>
              <a:gd name="connsiteX70" fmla="*/ 3737928 w 7880385"/>
              <a:gd name="connsiteY70" fmla="*/ 7932384 h 7936911"/>
              <a:gd name="connsiteX71" fmla="*/ 3536794 w 7880385"/>
              <a:gd name="connsiteY71" fmla="*/ 7916536 h 7936911"/>
              <a:gd name="connsiteX72" fmla="*/ 3340180 w 7880385"/>
              <a:gd name="connsiteY72" fmla="*/ 7891635 h 7936911"/>
              <a:gd name="connsiteX73" fmla="*/ 3145826 w 7880385"/>
              <a:gd name="connsiteY73" fmla="*/ 7855414 h 7936911"/>
              <a:gd name="connsiteX74" fmla="*/ 2953731 w 7880385"/>
              <a:gd name="connsiteY74" fmla="*/ 7810138 h 7936911"/>
              <a:gd name="connsiteX75" fmla="*/ 2768417 w 7880385"/>
              <a:gd name="connsiteY75" fmla="*/ 7758070 h 7936911"/>
              <a:gd name="connsiteX76" fmla="*/ 2583103 w 7880385"/>
              <a:gd name="connsiteY76" fmla="*/ 7696948 h 7936911"/>
              <a:gd name="connsiteX77" fmla="*/ 2406828 w 7880385"/>
              <a:gd name="connsiteY77" fmla="*/ 7624506 h 7936911"/>
              <a:gd name="connsiteX78" fmla="*/ 2230553 w 7880385"/>
              <a:gd name="connsiteY78" fmla="*/ 7545272 h 7936911"/>
              <a:gd name="connsiteX79" fmla="*/ 2061058 w 7880385"/>
              <a:gd name="connsiteY79" fmla="*/ 7456984 h 7936911"/>
              <a:gd name="connsiteX80" fmla="*/ 1896083 w 7880385"/>
              <a:gd name="connsiteY80" fmla="*/ 7361904 h 7936911"/>
              <a:gd name="connsiteX81" fmla="*/ 1737888 w 7880385"/>
              <a:gd name="connsiteY81" fmla="*/ 7257768 h 7936911"/>
              <a:gd name="connsiteX82" fmla="*/ 1581953 w 7880385"/>
              <a:gd name="connsiteY82" fmla="*/ 7149106 h 7936911"/>
              <a:gd name="connsiteX83" fmla="*/ 1432797 w 7880385"/>
              <a:gd name="connsiteY83" fmla="*/ 7029124 h 7936911"/>
              <a:gd name="connsiteX84" fmla="*/ 1288161 w 7880385"/>
              <a:gd name="connsiteY84" fmla="*/ 6906879 h 7936911"/>
              <a:gd name="connsiteX85" fmla="*/ 1152565 w 7880385"/>
              <a:gd name="connsiteY85" fmla="*/ 6773314 h 7936911"/>
              <a:gd name="connsiteX86" fmla="*/ 1023749 w 7880385"/>
              <a:gd name="connsiteY86" fmla="*/ 6635222 h 7936911"/>
              <a:gd name="connsiteX87" fmla="*/ 897193 w 7880385"/>
              <a:gd name="connsiteY87" fmla="*/ 6490338 h 7936911"/>
              <a:gd name="connsiteX88" fmla="*/ 781937 w 7880385"/>
              <a:gd name="connsiteY88" fmla="*/ 6343190 h 7936911"/>
              <a:gd name="connsiteX89" fmla="*/ 673460 w 7880385"/>
              <a:gd name="connsiteY89" fmla="*/ 6186988 h 7936911"/>
              <a:gd name="connsiteX90" fmla="*/ 569503 w 7880385"/>
              <a:gd name="connsiteY90" fmla="*/ 6026257 h 7936911"/>
              <a:gd name="connsiteX91" fmla="*/ 474586 w 7880385"/>
              <a:gd name="connsiteY91" fmla="*/ 5858735 h 7936911"/>
              <a:gd name="connsiteX92" fmla="*/ 388708 w 7880385"/>
              <a:gd name="connsiteY92" fmla="*/ 5686686 h 7936911"/>
              <a:gd name="connsiteX93" fmla="*/ 307351 w 7880385"/>
              <a:gd name="connsiteY93" fmla="*/ 5512373 h 7936911"/>
              <a:gd name="connsiteX94" fmla="*/ 237293 w 7880385"/>
              <a:gd name="connsiteY94" fmla="*/ 5333532 h 7936911"/>
              <a:gd name="connsiteX95" fmla="*/ 176275 w 7880385"/>
              <a:gd name="connsiteY95" fmla="*/ 5150164 h 7936911"/>
              <a:gd name="connsiteX96" fmla="*/ 122036 w 7880385"/>
              <a:gd name="connsiteY96" fmla="*/ 4960004 h 7936911"/>
              <a:gd name="connsiteX97" fmla="*/ 79098 w 7880385"/>
              <a:gd name="connsiteY97" fmla="*/ 4769844 h 7936911"/>
              <a:gd name="connsiteX98" fmla="*/ 45199 w 7880385"/>
              <a:gd name="connsiteY98" fmla="*/ 4572892 h 7936911"/>
              <a:gd name="connsiteX99" fmla="*/ 20339 w 7880385"/>
              <a:gd name="connsiteY99" fmla="*/ 4375941 h 7936911"/>
              <a:gd name="connsiteX100" fmla="*/ 4520 w 7880385"/>
              <a:gd name="connsiteY100" fmla="*/ 4174462 h 7936911"/>
              <a:gd name="connsiteX101" fmla="*/ 0 w 7880385"/>
              <a:gd name="connsiteY101" fmla="*/ 3970719 h 7936911"/>
              <a:gd name="connsiteX102" fmla="*/ 4520 w 7880385"/>
              <a:gd name="connsiteY102" fmla="*/ 3762449 h 7936911"/>
              <a:gd name="connsiteX103" fmla="*/ 20339 w 7880385"/>
              <a:gd name="connsiteY103" fmla="*/ 3560970 h 7936911"/>
              <a:gd name="connsiteX104" fmla="*/ 45199 w 7880385"/>
              <a:gd name="connsiteY104" fmla="*/ 3364019 h 7936911"/>
              <a:gd name="connsiteX105" fmla="*/ 79098 w 7880385"/>
              <a:gd name="connsiteY105" fmla="*/ 3167068 h 7936911"/>
              <a:gd name="connsiteX106" fmla="*/ 122036 w 7880385"/>
              <a:gd name="connsiteY106" fmla="*/ 2976908 h 7936911"/>
              <a:gd name="connsiteX107" fmla="*/ 176275 w 7880385"/>
              <a:gd name="connsiteY107" fmla="*/ 2786748 h 7936911"/>
              <a:gd name="connsiteX108" fmla="*/ 237293 w 7880385"/>
              <a:gd name="connsiteY108" fmla="*/ 2603379 h 7936911"/>
              <a:gd name="connsiteX109" fmla="*/ 307351 w 7880385"/>
              <a:gd name="connsiteY109" fmla="*/ 2424539 h 7936911"/>
              <a:gd name="connsiteX110" fmla="*/ 388708 w 7880385"/>
              <a:gd name="connsiteY110" fmla="*/ 2250226 h 7936911"/>
              <a:gd name="connsiteX111" fmla="*/ 474586 w 7880385"/>
              <a:gd name="connsiteY111" fmla="*/ 2078176 h 7936911"/>
              <a:gd name="connsiteX112" fmla="*/ 569503 w 7880385"/>
              <a:gd name="connsiteY112" fmla="*/ 1910654 h 7936911"/>
              <a:gd name="connsiteX113" fmla="*/ 673460 w 7880385"/>
              <a:gd name="connsiteY113" fmla="*/ 1749924 h 7936911"/>
              <a:gd name="connsiteX114" fmla="*/ 781937 w 7880385"/>
              <a:gd name="connsiteY114" fmla="*/ 1593721 h 7936911"/>
              <a:gd name="connsiteX115" fmla="*/ 897193 w 7880385"/>
              <a:gd name="connsiteY115" fmla="*/ 1446574 h 7936911"/>
              <a:gd name="connsiteX116" fmla="*/ 1023749 w 7880385"/>
              <a:gd name="connsiteY116" fmla="*/ 1301690 h 7936911"/>
              <a:gd name="connsiteX117" fmla="*/ 1152565 w 7880385"/>
              <a:gd name="connsiteY117" fmla="*/ 1163598 h 7936911"/>
              <a:gd name="connsiteX118" fmla="*/ 1288161 w 7880385"/>
              <a:gd name="connsiteY118" fmla="*/ 1030033 h 7936911"/>
              <a:gd name="connsiteX119" fmla="*/ 1432797 w 7880385"/>
              <a:gd name="connsiteY119" fmla="*/ 907787 h 7936911"/>
              <a:gd name="connsiteX120" fmla="*/ 1581953 w 7880385"/>
              <a:gd name="connsiteY120" fmla="*/ 787805 h 7936911"/>
              <a:gd name="connsiteX121" fmla="*/ 1737888 w 7880385"/>
              <a:gd name="connsiteY121" fmla="*/ 679143 h 7936911"/>
              <a:gd name="connsiteX122" fmla="*/ 1896083 w 7880385"/>
              <a:gd name="connsiteY122" fmla="*/ 575007 h 7936911"/>
              <a:gd name="connsiteX123" fmla="*/ 2061058 w 7880385"/>
              <a:gd name="connsiteY123" fmla="*/ 479927 h 7936911"/>
              <a:gd name="connsiteX124" fmla="*/ 2230553 w 7880385"/>
              <a:gd name="connsiteY124" fmla="*/ 391639 h 7936911"/>
              <a:gd name="connsiteX125" fmla="*/ 2406828 w 7880385"/>
              <a:gd name="connsiteY125" fmla="*/ 312406 h 7936911"/>
              <a:gd name="connsiteX126" fmla="*/ 2583103 w 7880385"/>
              <a:gd name="connsiteY126" fmla="*/ 239964 h 7936911"/>
              <a:gd name="connsiteX127" fmla="*/ 2768417 w 7880385"/>
              <a:gd name="connsiteY127" fmla="*/ 178841 h 7936911"/>
              <a:gd name="connsiteX128" fmla="*/ 2953731 w 7880385"/>
              <a:gd name="connsiteY128" fmla="*/ 126773 h 7936911"/>
              <a:gd name="connsiteX129" fmla="*/ 3145826 w 7880385"/>
              <a:gd name="connsiteY129" fmla="*/ 81497 h 7936911"/>
              <a:gd name="connsiteX130" fmla="*/ 3340180 w 7880385"/>
              <a:gd name="connsiteY130" fmla="*/ 45276 h 7936911"/>
              <a:gd name="connsiteX131" fmla="*/ 3536794 w 7880385"/>
              <a:gd name="connsiteY131" fmla="*/ 20374 h 7936911"/>
              <a:gd name="connsiteX132" fmla="*/ 3737928 w 7880385"/>
              <a:gd name="connsiteY132" fmla="*/ 4528 h 79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7880385" h="7936911">
                <a:moveTo>
                  <a:pt x="3940192" y="2282867"/>
                </a:moveTo>
                <a:cubicBezTo>
                  <a:pt x="3009267" y="2282867"/>
                  <a:pt x="2254604" y="3037530"/>
                  <a:pt x="2254604" y="3968455"/>
                </a:cubicBezTo>
                <a:cubicBezTo>
                  <a:pt x="2254604" y="4899380"/>
                  <a:pt x="3009267" y="5654043"/>
                  <a:pt x="3940192" y="5654043"/>
                </a:cubicBezTo>
                <a:cubicBezTo>
                  <a:pt x="4871117" y="5654043"/>
                  <a:pt x="5625780" y="4899380"/>
                  <a:pt x="5625780" y="3968455"/>
                </a:cubicBezTo>
                <a:cubicBezTo>
                  <a:pt x="5625780" y="3037530"/>
                  <a:pt x="4871117" y="2282867"/>
                  <a:pt x="3940192" y="2282867"/>
                </a:cubicBezTo>
                <a:close/>
                <a:moveTo>
                  <a:pt x="3939062" y="0"/>
                </a:moveTo>
                <a:lnTo>
                  <a:pt x="4142456" y="4528"/>
                </a:lnTo>
                <a:lnTo>
                  <a:pt x="4343590" y="20374"/>
                </a:lnTo>
                <a:lnTo>
                  <a:pt x="4540204" y="45276"/>
                </a:lnTo>
                <a:lnTo>
                  <a:pt x="4734558" y="81497"/>
                </a:lnTo>
                <a:lnTo>
                  <a:pt x="4924394" y="126773"/>
                </a:lnTo>
                <a:lnTo>
                  <a:pt x="5111968" y="178841"/>
                </a:lnTo>
                <a:lnTo>
                  <a:pt x="5295022" y="239964"/>
                </a:lnTo>
                <a:lnTo>
                  <a:pt x="5473556" y="312406"/>
                </a:lnTo>
                <a:lnTo>
                  <a:pt x="5649832" y="391639"/>
                </a:lnTo>
                <a:lnTo>
                  <a:pt x="5819326" y="479927"/>
                </a:lnTo>
                <a:lnTo>
                  <a:pt x="5984302" y="575007"/>
                </a:lnTo>
                <a:lnTo>
                  <a:pt x="6142497" y="679143"/>
                </a:lnTo>
                <a:lnTo>
                  <a:pt x="6298432" y="787805"/>
                </a:lnTo>
                <a:lnTo>
                  <a:pt x="6447588" y="907787"/>
                </a:lnTo>
                <a:lnTo>
                  <a:pt x="6589964" y="1030033"/>
                </a:lnTo>
                <a:lnTo>
                  <a:pt x="6727820" y="1163598"/>
                </a:lnTo>
                <a:lnTo>
                  <a:pt x="6856636" y="1301690"/>
                </a:lnTo>
                <a:lnTo>
                  <a:pt x="6980932" y="1446574"/>
                </a:lnTo>
                <a:lnTo>
                  <a:pt x="7098448" y="1593721"/>
                </a:lnTo>
                <a:lnTo>
                  <a:pt x="7206925" y="1749924"/>
                </a:lnTo>
                <a:lnTo>
                  <a:pt x="7310882" y="1910654"/>
                </a:lnTo>
                <a:lnTo>
                  <a:pt x="7405799" y="2078176"/>
                </a:lnTo>
                <a:lnTo>
                  <a:pt x="7491676" y="2250226"/>
                </a:lnTo>
                <a:lnTo>
                  <a:pt x="7570774" y="2424539"/>
                </a:lnTo>
                <a:lnTo>
                  <a:pt x="7643092" y="2603379"/>
                </a:lnTo>
                <a:lnTo>
                  <a:pt x="7704110" y="2786748"/>
                </a:lnTo>
                <a:lnTo>
                  <a:pt x="7758348" y="2976908"/>
                </a:lnTo>
                <a:lnTo>
                  <a:pt x="7801288" y="3167068"/>
                </a:lnTo>
                <a:lnTo>
                  <a:pt x="7835186" y="3364019"/>
                </a:lnTo>
                <a:lnTo>
                  <a:pt x="7860046" y="3560970"/>
                </a:lnTo>
                <a:lnTo>
                  <a:pt x="7875865" y="3762449"/>
                </a:lnTo>
                <a:lnTo>
                  <a:pt x="7880385" y="3970719"/>
                </a:lnTo>
                <a:lnTo>
                  <a:pt x="7875865" y="4174462"/>
                </a:lnTo>
                <a:lnTo>
                  <a:pt x="7860046" y="4375941"/>
                </a:lnTo>
                <a:lnTo>
                  <a:pt x="7835186" y="4572892"/>
                </a:lnTo>
                <a:lnTo>
                  <a:pt x="7801288" y="4769844"/>
                </a:lnTo>
                <a:lnTo>
                  <a:pt x="7758348" y="4960004"/>
                </a:lnTo>
                <a:lnTo>
                  <a:pt x="7704110" y="5150164"/>
                </a:lnTo>
                <a:lnTo>
                  <a:pt x="7643092" y="5333532"/>
                </a:lnTo>
                <a:lnTo>
                  <a:pt x="7570774" y="5512373"/>
                </a:lnTo>
                <a:lnTo>
                  <a:pt x="7491676" y="5686686"/>
                </a:lnTo>
                <a:lnTo>
                  <a:pt x="7405799" y="5858735"/>
                </a:lnTo>
                <a:lnTo>
                  <a:pt x="7310882" y="6026257"/>
                </a:lnTo>
                <a:lnTo>
                  <a:pt x="7206925" y="6186988"/>
                </a:lnTo>
                <a:lnTo>
                  <a:pt x="7098448" y="6343190"/>
                </a:lnTo>
                <a:lnTo>
                  <a:pt x="6980932" y="6490338"/>
                </a:lnTo>
                <a:lnTo>
                  <a:pt x="6856636" y="6635222"/>
                </a:lnTo>
                <a:lnTo>
                  <a:pt x="6727820" y="6773314"/>
                </a:lnTo>
                <a:lnTo>
                  <a:pt x="6589964" y="6906879"/>
                </a:lnTo>
                <a:lnTo>
                  <a:pt x="6447588" y="7029124"/>
                </a:lnTo>
                <a:lnTo>
                  <a:pt x="6298432" y="7149106"/>
                </a:lnTo>
                <a:lnTo>
                  <a:pt x="6142497" y="7257768"/>
                </a:lnTo>
                <a:lnTo>
                  <a:pt x="5984302" y="7361904"/>
                </a:lnTo>
                <a:lnTo>
                  <a:pt x="5819326" y="7456984"/>
                </a:lnTo>
                <a:lnTo>
                  <a:pt x="5649832" y="7545272"/>
                </a:lnTo>
                <a:lnTo>
                  <a:pt x="5473556" y="7624506"/>
                </a:lnTo>
                <a:lnTo>
                  <a:pt x="5295022" y="7696948"/>
                </a:lnTo>
                <a:lnTo>
                  <a:pt x="5111968" y="7758070"/>
                </a:lnTo>
                <a:lnTo>
                  <a:pt x="4924394" y="7810138"/>
                </a:lnTo>
                <a:lnTo>
                  <a:pt x="4734558" y="7855414"/>
                </a:lnTo>
                <a:lnTo>
                  <a:pt x="4540204" y="7891635"/>
                </a:lnTo>
                <a:lnTo>
                  <a:pt x="4343590" y="7916536"/>
                </a:lnTo>
                <a:lnTo>
                  <a:pt x="4142456" y="7932384"/>
                </a:lnTo>
                <a:lnTo>
                  <a:pt x="3939062" y="7936911"/>
                </a:lnTo>
                <a:lnTo>
                  <a:pt x="3737928" y="7932384"/>
                </a:lnTo>
                <a:lnTo>
                  <a:pt x="3536794" y="7916536"/>
                </a:lnTo>
                <a:lnTo>
                  <a:pt x="3340180" y="7891635"/>
                </a:lnTo>
                <a:lnTo>
                  <a:pt x="3145826" y="7855414"/>
                </a:lnTo>
                <a:lnTo>
                  <a:pt x="2953731" y="7810138"/>
                </a:lnTo>
                <a:lnTo>
                  <a:pt x="2768417" y="7758070"/>
                </a:lnTo>
                <a:lnTo>
                  <a:pt x="2583103" y="7696948"/>
                </a:lnTo>
                <a:lnTo>
                  <a:pt x="2406828" y="7624506"/>
                </a:lnTo>
                <a:lnTo>
                  <a:pt x="2230553" y="7545272"/>
                </a:lnTo>
                <a:lnTo>
                  <a:pt x="2061058" y="7456984"/>
                </a:lnTo>
                <a:lnTo>
                  <a:pt x="1896083" y="7361904"/>
                </a:lnTo>
                <a:lnTo>
                  <a:pt x="1737888" y="7257768"/>
                </a:lnTo>
                <a:lnTo>
                  <a:pt x="1581953" y="7149106"/>
                </a:lnTo>
                <a:lnTo>
                  <a:pt x="1432797" y="7029124"/>
                </a:lnTo>
                <a:lnTo>
                  <a:pt x="1288161" y="6906879"/>
                </a:lnTo>
                <a:lnTo>
                  <a:pt x="1152565" y="6773314"/>
                </a:lnTo>
                <a:lnTo>
                  <a:pt x="1023749" y="6635222"/>
                </a:lnTo>
                <a:lnTo>
                  <a:pt x="897193" y="6490338"/>
                </a:lnTo>
                <a:lnTo>
                  <a:pt x="781937" y="6343190"/>
                </a:lnTo>
                <a:lnTo>
                  <a:pt x="673460" y="6186988"/>
                </a:lnTo>
                <a:lnTo>
                  <a:pt x="569503" y="6026257"/>
                </a:lnTo>
                <a:lnTo>
                  <a:pt x="474586" y="5858735"/>
                </a:lnTo>
                <a:lnTo>
                  <a:pt x="388708" y="5686686"/>
                </a:lnTo>
                <a:lnTo>
                  <a:pt x="307351" y="5512373"/>
                </a:lnTo>
                <a:lnTo>
                  <a:pt x="237293" y="5333532"/>
                </a:lnTo>
                <a:lnTo>
                  <a:pt x="176275" y="5150164"/>
                </a:lnTo>
                <a:lnTo>
                  <a:pt x="122036" y="4960004"/>
                </a:lnTo>
                <a:lnTo>
                  <a:pt x="79098" y="4769844"/>
                </a:lnTo>
                <a:lnTo>
                  <a:pt x="45199" y="4572892"/>
                </a:lnTo>
                <a:lnTo>
                  <a:pt x="20339" y="4375941"/>
                </a:lnTo>
                <a:lnTo>
                  <a:pt x="4520" y="4174462"/>
                </a:lnTo>
                <a:lnTo>
                  <a:pt x="0" y="3970719"/>
                </a:lnTo>
                <a:lnTo>
                  <a:pt x="4520" y="3762449"/>
                </a:lnTo>
                <a:lnTo>
                  <a:pt x="20339" y="3560970"/>
                </a:lnTo>
                <a:lnTo>
                  <a:pt x="45199" y="3364019"/>
                </a:lnTo>
                <a:lnTo>
                  <a:pt x="79098" y="3167068"/>
                </a:lnTo>
                <a:lnTo>
                  <a:pt x="122036" y="2976908"/>
                </a:lnTo>
                <a:lnTo>
                  <a:pt x="176275" y="2786748"/>
                </a:lnTo>
                <a:lnTo>
                  <a:pt x="237293" y="2603379"/>
                </a:lnTo>
                <a:lnTo>
                  <a:pt x="307351" y="2424539"/>
                </a:lnTo>
                <a:lnTo>
                  <a:pt x="388708" y="2250226"/>
                </a:lnTo>
                <a:lnTo>
                  <a:pt x="474586" y="2078176"/>
                </a:lnTo>
                <a:lnTo>
                  <a:pt x="569503" y="1910654"/>
                </a:lnTo>
                <a:lnTo>
                  <a:pt x="673460" y="1749924"/>
                </a:lnTo>
                <a:lnTo>
                  <a:pt x="781937" y="1593721"/>
                </a:lnTo>
                <a:lnTo>
                  <a:pt x="897193" y="1446574"/>
                </a:lnTo>
                <a:lnTo>
                  <a:pt x="1023749" y="1301690"/>
                </a:lnTo>
                <a:lnTo>
                  <a:pt x="1152565" y="1163598"/>
                </a:lnTo>
                <a:lnTo>
                  <a:pt x="1288161" y="1030033"/>
                </a:lnTo>
                <a:lnTo>
                  <a:pt x="1432797" y="907787"/>
                </a:lnTo>
                <a:lnTo>
                  <a:pt x="1581953" y="787805"/>
                </a:lnTo>
                <a:lnTo>
                  <a:pt x="1737888" y="679143"/>
                </a:lnTo>
                <a:lnTo>
                  <a:pt x="1896083" y="575007"/>
                </a:lnTo>
                <a:lnTo>
                  <a:pt x="2061058" y="479927"/>
                </a:lnTo>
                <a:lnTo>
                  <a:pt x="2230553" y="391639"/>
                </a:lnTo>
                <a:lnTo>
                  <a:pt x="2406828" y="312406"/>
                </a:lnTo>
                <a:lnTo>
                  <a:pt x="2583103" y="239964"/>
                </a:lnTo>
                <a:lnTo>
                  <a:pt x="2768417" y="178841"/>
                </a:lnTo>
                <a:lnTo>
                  <a:pt x="2953731" y="126773"/>
                </a:lnTo>
                <a:lnTo>
                  <a:pt x="3145826" y="81497"/>
                </a:lnTo>
                <a:lnTo>
                  <a:pt x="3340180" y="45276"/>
                </a:lnTo>
                <a:lnTo>
                  <a:pt x="3536794" y="20374"/>
                </a:lnTo>
                <a:lnTo>
                  <a:pt x="3737928" y="452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6091018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ur team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350933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3743940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2"/>
          <p:cNvSpPr>
            <a:spLocks noGrp="1"/>
          </p:cNvSpPr>
          <p:nvPr>
            <p:ph type="pic" sz="quarter" idx="11"/>
          </p:nvPr>
        </p:nvSpPr>
        <p:spPr bwMode="auto">
          <a:xfrm>
            <a:off x="6108743" y="0"/>
            <a:ext cx="6083257" cy="6858000"/>
          </a:xfrm>
          <a:custGeom>
            <a:avLst/>
            <a:gdLst>
              <a:gd name="connsiteX0" fmla="*/ 9124886 w 9124886"/>
              <a:gd name="connsiteY0" fmla="*/ 6489077 h 10288588"/>
              <a:gd name="connsiteX1" fmla="*/ 9124886 w 9124886"/>
              <a:gd name="connsiteY1" fmla="*/ 10288588 h 10288588"/>
              <a:gd name="connsiteX2" fmla="*/ 1076955 w 9124886"/>
              <a:gd name="connsiteY2" fmla="*/ 10288588 h 10288588"/>
              <a:gd name="connsiteX3" fmla="*/ 0 w 9124886"/>
              <a:gd name="connsiteY3" fmla="*/ 9884385 h 10288588"/>
              <a:gd name="connsiteX4" fmla="*/ 3055869 w 9124886"/>
              <a:gd name="connsiteY4" fmla="*/ 0 h 10288588"/>
              <a:gd name="connsiteX5" fmla="*/ 9124886 w 9124886"/>
              <a:gd name="connsiteY5" fmla="*/ 0 h 10288588"/>
              <a:gd name="connsiteX6" fmla="*/ 9124886 w 9124886"/>
              <a:gd name="connsiteY6" fmla="*/ 6488970 h 10288588"/>
              <a:gd name="connsiteX7" fmla="*/ 7272026 w 9124886"/>
              <a:gd name="connsiteY7" fmla="*/ 7178084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24886" h="10288588">
                <a:moveTo>
                  <a:pt x="9124886" y="6489077"/>
                </a:moveTo>
                <a:lnTo>
                  <a:pt x="9124886" y="10288588"/>
                </a:lnTo>
                <a:lnTo>
                  <a:pt x="1076955" y="10288588"/>
                </a:lnTo>
                <a:lnTo>
                  <a:pt x="0" y="9884385"/>
                </a:lnTo>
                <a:close/>
                <a:moveTo>
                  <a:pt x="3055869" y="0"/>
                </a:moveTo>
                <a:lnTo>
                  <a:pt x="9124886" y="0"/>
                </a:lnTo>
                <a:lnTo>
                  <a:pt x="9124886" y="6488970"/>
                </a:lnTo>
                <a:lnTo>
                  <a:pt x="7272026" y="717808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3" name="Рисунок 7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6825301" cy="6858000"/>
          </a:xfrm>
          <a:custGeom>
            <a:avLst/>
            <a:gdLst>
              <a:gd name="connsiteX0" fmla="*/ 0 w 10237952"/>
              <a:gd name="connsiteY0" fmla="*/ 0 h 10301880"/>
              <a:gd name="connsiteX1" fmla="*/ 6145470 w 10237952"/>
              <a:gd name="connsiteY1" fmla="*/ 0 h 10301880"/>
              <a:gd name="connsiteX2" fmla="*/ 1915225 w 10237952"/>
              <a:gd name="connsiteY2" fmla="*/ 7177128 h 10301880"/>
              <a:gd name="connsiteX3" fmla="*/ 10237952 w 10237952"/>
              <a:gd name="connsiteY3" fmla="*/ 10301880 h 10301880"/>
              <a:gd name="connsiteX4" fmla="*/ 0 w 10237952"/>
              <a:gd name="connsiteY4" fmla="*/ 10301880 h 10301880"/>
              <a:gd name="connsiteX5" fmla="*/ 0 w 10237952"/>
              <a:gd name="connsiteY5" fmla="*/ 6458060 h 10301880"/>
              <a:gd name="connsiteX6" fmla="*/ 785335 w 10237952"/>
              <a:gd name="connsiteY6" fmla="*/ 6752913 h 10301880"/>
              <a:gd name="connsiteX7" fmla="*/ 0 w 10237952"/>
              <a:gd name="connsiteY7" fmla="*/ 6445875 h 10301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37952" h="10301880">
                <a:moveTo>
                  <a:pt x="0" y="0"/>
                </a:moveTo>
                <a:lnTo>
                  <a:pt x="6145470" y="0"/>
                </a:lnTo>
                <a:lnTo>
                  <a:pt x="1915225" y="7177128"/>
                </a:lnTo>
                <a:lnTo>
                  <a:pt x="10237952" y="10301880"/>
                </a:lnTo>
                <a:lnTo>
                  <a:pt x="0" y="10301880"/>
                </a:lnTo>
                <a:lnTo>
                  <a:pt x="0" y="6458060"/>
                </a:lnTo>
                <a:lnTo>
                  <a:pt x="785335" y="6752913"/>
                </a:lnTo>
                <a:lnTo>
                  <a:pt x="0" y="6445875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069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9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9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9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9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9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9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9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9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3" grpId="0" animBg="1"/>
        </p:bldLst>
      </p:timing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337575"/>
            <a:ext cx="2172168" cy="452042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172168" y="3428471"/>
            <a:ext cx="2172168" cy="342952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341404" y="4519366"/>
            <a:ext cx="2172168" cy="233863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23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4388104" y="0"/>
            <a:ext cx="7803897" cy="6858000"/>
          </a:xfrm>
          <a:custGeom>
            <a:avLst/>
            <a:gdLst>
              <a:gd name="connsiteX0" fmla="*/ 10043317 w 11705845"/>
              <a:gd name="connsiteY0" fmla="*/ 0 h 10288588"/>
              <a:gd name="connsiteX1" fmla="*/ 11705845 w 11705845"/>
              <a:gd name="connsiteY1" fmla="*/ 0 h 10288588"/>
              <a:gd name="connsiteX2" fmla="*/ 11705845 w 11705845"/>
              <a:gd name="connsiteY2" fmla="*/ 3129719 h 10288588"/>
              <a:gd name="connsiteX3" fmla="*/ 9384096 w 11705845"/>
              <a:gd name="connsiteY3" fmla="*/ 673013 h 10288588"/>
              <a:gd name="connsiteX4" fmla="*/ 0 w 11705845"/>
              <a:gd name="connsiteY4" fmla="*/ 0 h 10288588"/>
              <a:gd name="connsiteX5" fmla="*/ 1515023 w 11705845"/>
              <a:gd name="connsiteY5" fmla="*/ 0 h 10288588"/>
              <a:gd name="connsiteX6" fmla="*/ 6896747 w 11705845"/>
              <a:gd name="connsiteY6" fmla="*/ 0 h 10288588"/>
              <a:gd name="connsiteX7" fmla="*/ 8407248 w 11705845"/>
              <a:gd name="connsiteY7" fmla="*/ 0 h 10288588"/>
              <a:gd name="connsiteX8" fmla="*/ 11705845 w 11705845"/>
              <a:gd name="connsiteY8" fmla="*/ 3487858 h 10288588"/>
              <a:gd name="connsiteX9" fmla="*/ 11705845 w 11705845"/>
              <a:gd name="connsiteY9" fmla="*/ 10288588 h 10288588"/>
              <a:gd name="connsiteX10" fmla="*/ 11245089 w 11705845"/>
              <a:gd name="connsiteY10" fmla="*/ 10288588 h 10288588"/>
              <a:gd name="connsiteX11" fmla="*/ 9732328 w 11705845"/>
              <a:gd name="connsiteY11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5845" h="10288588">
                <a:moveTo>
                  <a:pt x="10043317" y="0"/>
                </a:moveTo>
                <a:lnTo>
                  <a:pt x="11705845" y="0"/>
                </a:lnTo>
                <a:lnTo>
                  <a:pt x="11705845" y="3129719"/>
                </a:lnTo>
                <a:lnTo>
                  <a:pt x="9384096" y="673013"/>
                </a:lnTo>
                <a:close/>
                <a:moveTo>
                  <a:pt x="0" y="0"/>
                </a:moveTo>
                <a:lnTo>
                  <a:pt x="1515023" y="0"/>
                </a:lnTo>
                <a:lnTo>
                  <a:pt x="6896747" y="0"/>
                </a:lnTo>
                <a:lnTo>
                  <a:pt x="8407248" y="0"/>
                </a:lnTo>
                <a:lnTo>
                  <a:pt x="11705845" y="3487858"/>
                </a:lnTo>
                <a:lnTo>
                  <a:pt x="11705845" y="10288588"/>
                </a:lnTo>
                <a:lnTo>
                  <a:pt x="11245089" y="10288588"/>
                </a:lnTo>
                <a:lnTo>
                  <a:pt x="9732328" y="1028858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" name="Freeform 8"/>
          <p:cNvSpPr>
            <a:spLocks noGrp="1"/>
          </p:cNvSpPr>
          <p:nvPr>
            <p:ph type="pic" sz="quarter" idx="11"/>
          </p:nvPr>
        </p:nvSpPr>
        <p:spPr bwMode="auto">
          <a:xfrm>
            <a:off x="4357953" y="3617407"/>
            <a:ext cx="6256065" cy="3240593"/>
          </a:xfrm>
          <a:custGeom>
            <a:avLst/>
            <a:gdLst>
              <a:gd name="T0" fmla="*/ 4153 w 4153"/>
              <a:gd name="T1" fmla="*/ 2152 h 2152"/>
              <a:gd name="T2" fmla="*/ 0 w 4153"/>
              <a:gd name="T3" fmla="*/ 2152 h 2152"/>
              <a:gd name="T4" fmla="*/ 2119 w 4153"/>
              <a:gd name="T5" fmla="*/ 0 h 2152"/>
              <a:gd name="T6" fmla="*/ 4153 w 4153"/>
              <a:gd name="T7" fmla="*/ 2152 h 2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53" h="2152">
                <a:moveTo>
                  <a:pt x="4153" y="2152"/>
                </a:moveTo>
                <a:lnTo>
                  <a:pt x="0" y="2152"/>
                </a:lnTo>
                <a:lnTo>
                  <a:pt x="2119" y="0"/>
                </a:lnTo>
                <a:lnTo>
                  <a:pt x="4153" y="21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9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2"/>
          <p:cNvSpPr>
            <a:spLocks noGrp="1"/>
          </p:cNvSpPr>
          <p:nvPr>
            <p:ph type="pic" sz="quarter" idx="10"/>
          </p:nvPr>
        </p:nvSpPr>
        <p:spPr bwMode="auto">
          <a:xfrm>
            <a:off x="5566600" y="0"/>
            <a:ext cx="6625401" cy="6858000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" name="Freeform 9"/>
          <p:cNvSpPr>
            <a:spLocks noGrp="1"/>
          </p:cNvSpPr>
          <p:nvPr>
            <p:ph type="pic" sz="quarter" idx="11"/>
          </p:nvPr>
        </p:nvSpPr>
        <p:spPr bwMode="auto">
          <a:xfrm>
            <a:off x="5539400" y="1982035"/>
            <a:ext cx="6263605" cy="4875965"/>
          </a:xfrm>
          <a:custGeom>
            <a:avLst/>
            <a:gdLst>
              <a:gd name="T0" fmla="*/ 4154 w 4154"/>
              <a:gd name="T1" fmla="*/ 3234 h 3234"/>
              <a:gd name="T2" fmla="*/ 0 w 4154"/>
              <a:gd name="T3" fmla="*/ 3234 h 3234"/>
              <a:gd name="T4" fmla="*/ 1117 w 4154"/>
              <a:gd name="T5" fmla="*/ 0 h 3234"/>
              <a:gd name="T6" fmla="*/ 4154 w 4154"/>
              <a:gd name="T7" fmla="*/ 3234 h 3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54" h="3234">
                <a:moveTo>
                  <a:pt x="4154" y="3234"/>
                </a:moveTo>
                <a:lnTo>
                  <a:pt x="0" y="3234"/>
                </a:lnTo>
                <a:lnTo>
                  <a:pt x="1117" y="0"/>
                </a:lnTo>
                <a:lnTo>
                  <a:pt x="4154" y="323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489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39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4805322" y="0"/>
            <a:ext cx="7386678" cy="6858000"/>
          </a:xfrm>
          <a:custGeom>
            <a:avLst/>
            <a:gdLst>
              <a:gd name="T0" fmla="*/ 1964 w 4901"/>
              <a:gd name="T1" fmla="*/ 0 h 4552"/>
              <a:gd name="T2" fmla="*/ 3031 w 4901"/>
              <a:gd name="T3" fmla="*/ 0 h 4552"/>
              <a:gd name="T4" fmla="*/ 3330 w 4901"/>
              <a:gd name="T5" fmla="*/ 1065 h 4552"/>
              <a:gd name="T6" fmla="*/ 2349 w 4901"/>
              <a:gd name="T7" fmla="*/ 4552 h 4552"/>
              <a:gd name="T8" fmla="*/ 665 w 4901"/>
              <a:gd name="T9" fmla="*/ 4552 h 4552"/>
              <a:gd name="T10" fmla="*/ 0 w 4901"/>
              <a:gd name="T11" fmla="*/ 4552 h 4552"/>
              <a:gd name="T12" fmla="*/ 1300 w 4901"/>
              <a:gd name="T13" fmla="*/ 0 h 4552"/>
              <a:gd name="T14" fmla="*/ 1964 w 4901"/>
              <a:gd name="T15" fmla="*/ 0 h 4552"/>
              <a:gd name="T16" fmla="*/ 3402 w 4901"/>
              <a:gd name="T17" fmla="*/ 1318 h 4552"/>
              <a:gd name="T18" fmla="*/ 4312 w 4901"/>
              <a:gd name="T19" fmla="*/ 4552 h 4552"/>
              <a:gd name="T20" fmla="*/ 4237 w 4901"/>
              <a:gd name="T21" fmla="*/ 4552 h 4552"/>
              <a:gd name="T22" fmla="*/ 3079 w 4901"/>
              <a:gd name="T23" fmla="*/ 4552 h 4552"/>
              <a:gd name="T24" fmla="*/ 2599 w 4901"/>
              <a:gd name="T25" fmla="*/ 4552 h 4552"/>
              <a:gd name="T26" fmla="*/ 2491 w 4901"/>
              <a:gd name="T27" fmla="*/ 4552 h 4552"/>
              <a:gd name="T28" fmla="*/ 3402 w 4901"/>
              <a:gd name="T29" fmla="*/ 1318 h 4552"/>
              <a:gd name="T30" fmla="*/ 3173 w 4901"/>
              <a:gd name="T31" fmla="*/ 0 h 4552"/>
              <a:gd name="T32" fmla="*/ 3631 w 4901"/>
              <a:gd name="T33" fmla="*/ 0 h 4552"/>
              <a:gd name="T34" fmla="*/ 3402 w 4901"/>
              <a:gd name="T35" fmla="*/ 813 h 4552"/>
              <a:gd name="T36" fmla="*/ 3173 w 4901"/>
              <a:gd name="T37" fmla="*/ 0 h 4552"/>
              <a:gd name="T38" fmla="*/ 3773 w 4901"/>
              <a:gd name="T39" fmla="*/ 0 h 4552"/>
              <a:gd name="T40" fmla="*/ 4000 w 4901"/>
              <a:gd name="T41" fmla="*/ 0 h 4552"/>
              <a:gd name="T42" fmla="*/ 4237 w 4901"/>
              <a:gd name="T43" fmla="*/ 0 h 4552"/>
              <a:gd name="T44" fmla="*/ 4664 w 4901"/>
              <a:gd name="T45" fmla="*/ 0 h 4552"/>
              <a:gd name="T46" fmla="*/ 4901 w 4901"/>
              <a:gd name="T47" fmla="*/ 0 h 4552"/>
              <a:gd name="T48" fmla="*/ 4901 w 4901"/>
              <a:gd name="T49" fmla="*/ 4552 h 4552"/>
              <a:gd name="T50" fmla="*/ 4454 w 4901"/>
              <a:gd name="T51" fmla="*/ 4552 h 4552"/>
              <a:gd name="T52" fmla="*/ 3473 w 4901"/>
              <a:gd name="T53" fmla="*/ 1065 h 4552"/>
              <a:gd name="T54" fmla="*/ 3773 w 4901"/>
              <a:gd name="T55" fmla="*/ 0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01" h="4552">
                <a:moveTo>
                  <a:pt x="1964" y="0"/>
                </a:moveTo>
                <a:lnTo>
                  <a:pt x="3031" y="0"/>
                </a:lnTo>
                <a:lnTo>
                  <a:pt x="3330" y="1065"/>
                </a:lnTo>
                <a:lnTo>
                  <a:pt x="2349" y="4552"/>
                </a:lnTo>
                <a:lnTo>
                  <a:pt x="665" y="4552"/>
                </a:lnTo>
                <a:lnTo>
                  <a:pt x="0" y="4552"/>
                </a:lnTo>
                <a:lnTo>
                  <a:pt x="1300" y="0"/>
                </a:lnTo>
                <a:lnTo>
                  <a:pt x="1964" y="0"/>
                </a:lnTo>
                <a:close/>
                <a:moveTo>
                  <a:pt x="3402" y="1318"/>
                </a:moveTo>
                <a:lnTo>
                  <a:pt x="4312" y="4552"/>
                </a:lnTo>
                <a:lnTo>
                  <a:pt x="4237" y="4552"/>
                </a:lnTo>
                <a:lnTo>
                  <a:pt x="3079" y="4552"/>
                </a:lnTo>
                <a:lnTo>
                  <a:pt x="2599" y="4552"/>
                </a:lnTo>
                <a:lnTo>
                  <a:pt x="2491" y="4552"/>
                </a:lnTo>
                <a:lnTo>
                  <a:pt x="3402" y="1318"/>
                </a:lnTo>
                <a:close/>
                <a:moveTo>
                  <a:pt x="3173" y="0"/>
                </a:moveTo>
                <a:lnTo>
                  <a:pt x="3631" y="0"/>
                </a:lnTo>
                <a:lnTo>
                  <a:pt x="3402" y="813"/>
                </a:lnTo>
                <a:lnTo>
                  <a:pt x="3173" y="0"/>
                </a:lnTo>
                <a:close/>
                <a:moveTo>
                  <a:pt x="3773" y="0"/>
                </a:moveTo>
                <a:lnTo>
                  <a:pt x="4000" y="0"/>
                </a:lnTo>
                <a:lnTo>
                  <a:pt x="4237" y="0"/>
                </a:lnTo>
                <a:lnTo>
                  <a:pt x="4664" y="0"/>
                </a:lnTo>
                <a:lnTo>
                  <a:pt x="4901" y="0"/>
                </a:lnTo>
                <a:lnTo>
                  <a:pt x="4901" y="4552"/>
                </a:lnTo>
                <a:lnTo>
                  <a:pt x="4454" y="4552"/>
                </a:lnTo>
                <a:lnTo>
                  <a:pt x="3473" y="1065"/>
                </a:lnTo>
                <a:lnTo>
                  <a:pt x="3773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66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2"/>
          <p:cNvSpPr>
            <a:spLocks noGrp="1"/>
          </p:cNvSpPr>
          <p:nvPr>
            <p:ph type="pic" sz="quarter" idx="11"/>
          </p:nvPr>
        </p:nvSpPr>
        <p:spPr bwMode="auto">
          <a:xfrm>
            <a:off x="5070396" y="0"/>
            <a:ext cx="7121604" cy="6858000"/>
          </a:xfrm>
          <a:custGeom>
            <a:avLst/>
            <a:gdLst>
              <a:gd name="T0" fmla="*/ 4636 w 4636"/>
              <a:gd name="T1" fmla="*/ 4549 h 4549"/>
              <a:gd name="T2" fmla="*/ 0 w 4636"/>
              <a:gd name="T3" fmla="*/ 4549 h 4549"/>
              <a:gd name="T4" fmla="*/ 1490 w 4636"/>
              <a:gd name="T5" fmla="*/ 0 h 4549"/>
              <a:gd name="T6" fmla="*/ 4636 w 4636"/>
              <a:gd name="T7" fmla="*/ 0 h 4549"/>
              <a:gd name="T8" fmla="*/ 4636 w 4636"/>
              <a:gd name="T9" fmla="*/ 4549 h 4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36" h="4549">
                <a:moveTo>
                  <a:pt x="4636" y="4549"/>
                </a:moveTo>
                <a:lnTo>
                  <a:pt x="0" y="4549"/>
                </a:lnTo>
                <a:lnTo>
                  <a:pt x="1490" y="0"/>
                </a:lnTo>
                <a:lnTo>
                  <a:pt x="4636" y="0"/>
                </a:lnTo>
                <a:lnTo>
                  <a:pt x="4636" y="4549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3" name="Freeform 11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7121604" cy="6858000"/>
          </a:xfrm>
          <a:custGeom>
            <a:avLst/>
            <a:gdLst>
              <a:gd name="T0" fmla="*/ 0 w 4636"/>
              <a:gd name="T1" fmla="*/ 0 h 4549"/>
              <a:gd name="T2" fmla="*/ 4636 w 4636"/>
              <a:gd name="T3" fmla="*/ 0 h 4549"/>
              <a:gd name="T4" fmla="*/ 3146 w 4636"/>
              <a:gd name="T5" fmla="*/ 4549 h 4549"/>
              <a:gd name="T6" fmla="*/ 0 w 4636"/>
              <a:gd name="T7" fmla="*/ 4549 h 4549"/>
              <a:gd name="T8" fmla="*/ 0 w 4636"/>
              <a:gd name="T9" fmla="*/ 0 h 4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36" h="4549">
                <a:moveTo>
                  <a:pt x="0" y="0"/>
                </a:moveTo>
                <a:lnTo>
                  <a:pt x="4636" y="0"/>
                </a:lnTo>
                <a:lnTo>
                  <a:pt x="3146" y="4549"/>
                </a:lnTo>
                <a:lnTo>
                  <a:pt x="0" y="454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489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2"/>
          <p:cNvSpPr>
            <a:spLocks noGrp="1"/>
          </p:cNvSpPr>
          <p:nvPr>
            <p:ph type="pic" sz="quarter" idx="12"/>
          </p:nvPr>
        </p:nvSpPr>
        <p:spPr>
          <a:xfrm>
            <a:off x="1012939" y="991213"/>
            <a:ext cx="4876328" cy="4875574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617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62AC6874-1C5E-4A38-9894-A2DDBD4113E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029700" y="0"/>
            <a:ext cx="3162300" cy="316181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4" name="Рисунок 2">
            <a:extLst>
              <a:ext uri="{FF2B5EF4-FFF2-40B4-BE49-F238E27FC236}">
                <a16:creationId xmlns:a16="http://schemas.microsoft.com/office/drawing/2014/main" id="{04BBEB24-774B-4770-816F-E97ADC25C20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65800" y="0"/>
            <a:ext cx="3162300" cy="3161812"/>
          </a:xfrm>
          <a:custGeom>
            <a:avLst/>
            <a:gdLst>
              <a:gd name="connsiteX0" fmla="*/ 0 w 4743450"/>
              <a:gd name="connsiteY0" fmla="*/ 0 h 4743449"/>
              <a:gd name="connsiteX1" fmla="*/ 4743450 w 4743450"/>
              <a:gd name="connsiteY1" fmla="*/ 0 h 4743449"/>
              <a:gd name="connsiteX2" fmla="*/ 4743450 w 4743450"/>
              <a:gd name="connsiteY2" fmla="*/ 4743449 h 4743449"/>
              <a:gd name="connsiteX3" fmla="*/ 790590 w 4743450"/>
              <a:gd name="connsiteY3" fmla="*/ 4743449 h 4743449"/>
              <a:gd name="connsiteX4" fmla="*/ 0 w 4743450"/>
              <a:gd name="connsiteY4" fmla="*/ 3952859 h 4743449"/>
              <a:gd name="connsiteX5" fmla="*/ 0 w 4743450"/>
              <a:gd name="connsiteY5" fmla="*/ 0 h 4743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43450" h="4743449">
                <a:moveTo>
                  <a:pt x="0" y="0"/>
                </a:moveTo>
                <a:lnTo>
                  <a:pt x="4743450" y="0"/>
                </a:lnTo>
                <a:lnTo>
                  <a:pt x="4743450" y="4743449"/>
                </a:lnTo>
                <a:lnTo>
                  <a:pt x="790590" y="4743449"/>
                </a:lnTo>
                <a:cubicBezTo>
                  <a:pt x="353959" y="4743449"/>
                  <a:pt x="0" y="4389490"/>
                  <a:pt x="0" y="395285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ru-RU" sz="100">
                <a:solidFill>
                  <a:schemeClr val="tx1"/>
                </a:solidFill>
              </a:defRPr>
            </a:lvl1pPr>
          </a:lstStyle>
          <a:p>
            <a:pPr lvl="0"/>
            <a:endParaRPr lang="ru-RU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id="{6D7354D1-B4E7-45C1-A6A1-BC150CBFECF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29700" y="3263396"/>
            <a:ext cx="3162300" cy="3161812"/>
          </a:xfrm>
          <a:custGeom>
            <a:avLst/>
            <a:gdLst>
              <a:gd name="connsiteX0" fmla="*/ 0 w 4743450"/>
              <a:gd name="connsiteY0" fmla="*/ 0 h 4743449"/>
              <a:gd name="connsiteX1" fmla="*/ 4743450 w 4743450"/>
              <a:gd name="connsiteY1" fmla="*/ 0 h 4743449"/>
              <a:gd name="connsiteX2" fmla="*/ 4743450 w 4743450"/>
              <a:gd name="connsiteY2" fmla="*/ 4743449 h 4743449"/>
              <a:gd name="connsiteX3" fmla="*/ 790590 w 4743450"/>
              <a:gd name="connsiteY3" fmla="*/ 4743449 h 4743449"/>
              <a:gd name="connsiteX4" fmla="*/ 0 w 4743450"/>
              <a:gd name="connsiteY4" fmla="*/ 3952859 h 4743449"/>
              <a:gd name="connsiteX5" fmla="*/ 0 w 4743450"/>
              <a:gd name="connsiteY5" fmla="*/ 0 h 4743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43450" h="4743449">
                <a:moveTo>
                  <a:pt x="0" y="0"/>
                </a:moveTo>
                <a:lnTo>
                  <a:pt x="4743450" y="0"/>
                </a:lnTo>
                <a:lnTo>
                  <a:pt x="4743450" y="4743449"/>
                </a:lnTo>
                <a:lnTo>
                  <a:pt x="790590" y="4743449"/>
                </a:lnTo>
                <a:cubicBezTo>
                  <a:pt x="353959" y="4743449"/>
                  <a:pt x="0" y="4389490"/>
                  <a:pt x="0" y="395285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ru-RU" sz="100">
                <a:solidFill>
                  <a:schemeClr val="tx1"/>
                </a:solidFill>
              </a:defRPr>
            </a:lvl1pPr>
          </a:lstStyle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224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D2D95644-5228-41DD-98F0-AA7395A912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ru-RU" sz="100">
                <a:solidFill>
                  <a:schemeClr val="tx1"/>
                </a:solidFill>
              </a:defRPr>
            </a:lvl1pPr>
          </a:lstStyle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9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7031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18886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8357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41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29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0812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Miss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1993246"/>
            <a:ext cx="4058337" cy="2635316"/>
          </a:xfrm>
        </p:spPr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116673" y="1993246"/>
            <a:ext cx="4059266" cy="2635316"/>
          </a:xfrm>
        </p:spPr>
      </p:sp>
    </p:spTree>
    <p:extLst>
      <p:ext uri="{BB962C8B-B14F-4D97-AF65-F5344CB8AC3E}">
        <p14:creationId xmlns:p14="http://schemas.microsoft.com/office/powerpoint/2010/main" val="4244622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-with-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864160" y="1968041"/>
            <a:ext cx="5050819" cy="3609515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694774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phone_06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164496" y="2172281"/>
            <a:ext cx="1900262" cy="3364250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50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096000" cy="69352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5615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465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is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0" y="3644900"/>
            <a:ext cx="6096000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096001" y="3644900"/>
            <a:ext cx="6096000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46292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etit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647709" y="1705605"/>
            <a:ext cx="3718344" cy="4008442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52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8960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26513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712661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3354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59856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pening Animated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3577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5090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Background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0" y="0"/>
            <a:ext cx="12192000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14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79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199578" y="2257898"/>
            <a:ext cx="4466716" cy="326828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482619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phone_devices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4627808" y="3115099"/>
            <a:ext cx="2878918" cy="510335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62249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6273800" y="938596"/>
            <a:ext cx="4978400" cy="4980806"/>
          </a:xfrm>
          <a:custGeom>
            <a:avLst/>
            <a:gdLst>
              <a:gd name="connsiteX0" fmla="*/ 5973763 w 7467600"/>
              <a:gd name="connsiteY0" fmla="*/ 5978525 h 7472362"/>
              <a:gd name="connsiteX1" fmla="*/ 7467600 w 7467600"/>
              <a:gd name="connsiteY1" fmla="*/ 5978525 h 7472362"/>
              <a:gd name="connsiteX2" fmla="*/ 5973763 w 7467600"/>
              <a:gd name="connsiteY2" fmla="*/ 7472362 h 7472362"/>
              <a:gd name="connsiteX3" fmla="*/ 1493838 w 7467600"/>
              <a:gd name="connsiteY3" fmla="*/ 5978525 h 7472362"/>
              <a:gd name="connsiteX4" fmla="*/ 2987675 w 7467600"/>
              <a:gd name="connsiteY4" fmla="*/ 5978525 h 7472362"/>
              <a:gd name="connsiteX5" fmla="*/ 2987676 w 7467600"/>
              <a:gd name="connsiteY5" fmla="*/ 5978525 h 7472362"/>
              <a:gd name="connsiteX6" fmla="*/ 4479925 w 7467600"/>
              <a:gd name="connsiteY6" fmla="*/ 5978525 h 7472362"/>
              <a:gd name="connsiteX7" fmla="*/ 2987675 w 7467600"/>
              <a:gd name="connsiteY7" fmla="*/ 7472362 h 7472362"/>
              <a:gd name="connsiteX8" fmla="*/ 2987675 w 7467600"/>
              <a:gd name="connsiteY8" fmla="*/ 5978526 h 7472362"/>
              <a:gd name="connsiteX9" fmla="*/ 1493838 w 7467600"/>
              <a:gd name="connsiteY9" fmla="*/ 7472362 h 7472362"/>
              <a:gd name="connsiteX10" fmla="*/ 0 w 7467600"/>
              <a:gd name="connsiteY10" fmla="*/ 5978525 h 7472362"/>
              <a:gd name="connsiteX11" fmla="*/ 1493838 w 7467600"/>
              <a:gd name="connsiteY11" fmla="*/ 5978525 h 7472362"/>
              <a:gd name="connsiteX12" fmla="*/ 0 w 7467600"/>
              <a:gd name="connsiteY12" fmla="*/ 7472362 h 7472362"/>
              <a:gd name="connsiteX13" fmla="*/ 4479926 w 7467600"/>
              <a:gd name="connsiteY13" fmla="*/ 4483100 h 7472362"/>
              <a:gd name="connsiteX14" fmla="*/ 5973763 w 7467600"/>
              <a:gd name="connsiteY14" fmla="*/ 4483100 h 7472362"/>
              <a:gd name="connsiteX15" fmla="*/ 5973764 w 7467600"/>
              <a:gd name="connsiteY15" fmla="*/ 4483100 h 7472362"/>
              <a:gd name="connsiteX16" fmla="*/ 7467600 w 7467600"/>
              <a:gd name="connsiteY16" fmla="*/ 4483100 h 7472362"/>
              <a:gd name="connsiteX17" fmla="*/ 5973763 w 7467600"/>
              <a:gd name="connsiteY17" fmla="*/ 5978525 h 7472362"/>
              <a:gd name="connsiteX18" fmla="*/ 4479925 w 7467600"/>
              <a:gd name="connsiteY18" fmla="*/ 7472362 h 7472362"/>
              <a:gd name="connsiteX19" fmla="*/ 4479925 w 7467600"/>
              <a:gd name="connsiteY19" fmla="*/ 5978525 h 7472362"/>
              <a:gd name="connsiteX20" fmla="*/ 4479926 w 7467600"/>
              <a:gd name="connsiteY20" fmla="*/ 5978524 h 7472362"/>
              <a:gd name="connsiteX21" fmla="*/ 1493838 w 7467600"/>
              <a:gd name="connsiteY21" fmla="*/ 4483100 h 7472362"/>
              <a:gd name="connsiteX22" fmla="*/ 2987675 w 7467600"/>
              <a:gd name="connsiteY22" fmla="*/ 4483100 h 7472362"/>
              <a:gd name="connsiteX23" fmla="*/ 2987676 w 7467600"/>
              <a:gd name="connsiteY23" fmla="*/ 4483100 h 7472362"/>
              <a:gd name="connsiteX24" fmla="*/ 4479925 w 7467600"/>
              <a:gd name="connsiteY24" fmla="*/ 4483100 h 7472362"/>
              <a:gd name="connsiteX25" fmla="*/ 2987675 w 7467600"/>
              <a:gd name="connsiteY25" fmla="*/ 5978525 h 7472362"/>
              <a:gd name="connsiteX26" fmla="*/ 2987675 w 7467600"/>
              <a:gd name="connsiteY26" fmla="*/ 4483101 h 7472362"/>
              <a:gd name="connsiteX27" fmla="*/ 1493838 w 7467600"/>
              <a:gd name="connsiteY27" fmla="*/ 5978525 h 7472362"/>
              <a:gd name="connsiteX28" fmla="*/ 0 w 7467600"/>
              <a:gd name="connsiteY28" fmla="*/ 4483100 h 7472362"/>
              <a:gd name="connsiteX29" fmla="*/ 1493838 w 7467600"/>
              <a:gd name="connsiteY29" fmla="*/ 4483100 h 7472362"/>
              <a:gd name="connsiteX30" fmla="*/ 0 w 7467600"/>
              <a:gd name="connsiteY30" fmla="*/ 5978525 h 7472362"/>
              <a:gd name="connsiteX31" fmla="*/ 5973763 w 7467600"/>
              <a:gd name="connsiteY31" fmla="*/ 2989262 h 7472362"/>
              <a:gd name="connsiteX32" fmla="*/ 7467600 w 7467600"/>
              <a:gd name="connsiteY32" fmla="*/ 2989262 h 7472362"/>
              <a:gd name="connsiteX33" fmla="*/ 5973763 w 7467600"/>
              <a:gd name="connsiteY33" fmla="*/ 4483099 h 7472362"/>
              <a:gd name="connsiteX34" fmla="*/ 4479925 w 7467600"/>
              <a:gd name="connsiteY34" fmla="*/ 2989262 h 7472362"/>
              <a:gd name="connsiteX35" fmla="*/ 5973763 w 7467600"/>
              <a:gd name="connsiteY35" fmla="*/ 2989262 h 7472362"/>
              <a:gd name="connsiteX36" fmla="*/ 4479925 w 7467600"/>
              <a:gd name="connsiteY36" fmla="*/ 4483099 h 7472362"/>
              <a:gd name="connsiteX37" fmla="*/ 0 w 7467600"/>
              <a:gd name="connsiteY37" fmla="*/ 2989262 h 7472362"/>
              <a:gd name="connsiteX38" fmla="*/ 1493838 w 7467600"/>
              <a:gd name="connsiteY38" fmla="*/ 2989262 h 7472362"/>
              <a:gd name="connsiteX39" fmla="*/ 0 w 7467600"/>
              <a:gd name="connsiteY39" fmla="*/ 4483099 h 7472362"/>
              <a:gd name="connsiteX40" fmla="*/ 2986882 w 7467600"/>
              <a:gd name="connsiteY40" fmla="*/ 2989261 h 7472362"/>
              <a:gd name="connsiteX41" fmla="*/ 2986882 w 7467600"/>
              <a:gd name="connsiteY41" fmla="*/ 2989262 h 7472362"/>
              <a:gd name="connsiteX42" fmla="*/ 2987675 w 7467600"/>
              <a:gd name="connsiteY42" fmla="*/ 2989262 h 7472362"/>
              <a:gd name="connsiteX43" fmla="*/ 2987676 w 7467600"/>
              <a:gd name="connsiteY43" fmla="*/ 2989262 h 7472362"/>
              <a:gd name="connsiteX44" fmla="*/ 4479925 w 7467600"/>
              <a:gd name="connsiteY44" fmla="*/ 2989262 h 7472362"/>
              <a:gd name="connsiteX45" fmla="*/ 2987675 w 7467600"/>
              <a:gd name="connsiteY45" fmla="*/ 4483099 h 7472362"/>
              <a:gd name="connsiteX46" fmla="*/ 2987675 w 7467600"/>
              <a:gd name="connsiteY46" fmla="*/ 2989263 h 7472362"/>
              <a:gd name="connsiteX47" fmla="*/ 2986882 w 7467600"/>
              <a:gd name="connsiteY47" fmla="*/ 2990056 h 7472362"/>
              <a:gd name="connsiteX48" fmla="*/ 2986882 w 7467600"/>
              <a:gd name="connsiteY48" fmla="*/ 4483098 h 7472362"/>
              <a:gd name="connsiteX49" fmla="*/ 1493839 w 7467600"/>
              <a:gd name="connsiteY49" fmla="*/ 4483098 h 7472362"/>
              <a:gd name="connsiteX50" fmla="*/ 1493838 w 7467600"/>
              <a:gd name="connsiteY50" fmla="*/ 4483099 h 7472362"/>
              <a:gd name="connsiteX51" fmla="*/ 1493838 w 7467600"/>
              <a:gd name="connsiteY51" fmla="*/ 4483098 h 7472362"/>
              <a:gd name="connsiteX52" fmla="*/ 1493044 w 7467600"/>
              <a:gd name="connsiteY52" fmla="*/ 4483098 h 7472362"/>
              <a:gd name="connsiteX53" fmla="*/ 1493838 w 7467600"/>
              <a:gd name="connsiteY53" fmla="*/ 4482304 h 7472362"/>
              <a:gd name="connsiteX54" fmla="*/ 1493838 w 7467600"/>
              <a:gd name="connsiteY54" fmla="*/ 2989262 h 7472362"/>
              <a:gd name="connsiteX55" fmla="*/ 2986881 w 7467600"/>
              <a:gd name="connsiteY55" fmla="*/ 2989262 h 7472362"/>
              <a:gd name="connsiteX56" fmla="*/ 0 w 7467600"/>
              <a:gd name="connsiteY56" fmla="*/ 1493839 h 7472362"/>
              <a:gd name="connsiteX57" fmla="*/ 1493838 w 7467600"/>
              <a:gd name="connsiteY57" fmla="*/ 1493839 h 7472362"/>
              <a:gd name="connsiteX58" fmla="*/ 0 w 7467600"/>
              <a:gd name="connsiteY58" fmla="*/ 2989262 h 7472362"/>
              <a:gd name="connsiteX59" fmla="*/ 4479925 w 7467600"/>
              <a:gd name="connsiteY59" fmla="*/ 1493838 h 7472362"/>
              <a:gd name="connsiteX60" fmla="*/ 5973763 w 7467600"/>
              <a:gd name="connsiteY60" fmla="*/ 1493838 h 7472362"/>
              <a:gd name="connsiteX61" fmla="*/ 4479925 w 7467600"/>
              <a:gd name="connsiteY61" fmla="*/ 2989262 h 7472362"/>
              <a:gd name="connsiteX62" fmla="*/ 2987675 w 7467600"/>
              <a:gd name="connsiteY62" fmla="*/ 1493838 h 7472362"/>
              <a:gd name="connsiteX63" fmla="*/ 4479925 w 7467600"/>
              <a:gd name="connsiteY63" fmla="*/ 1493838 h 7472362"/>
              <a:gd name="connsiteX64" fmla="*/ 2987675 w 7467600"/>
              <a:gd name="connsiteY64" fmla="*/ 2989262 h 7472362"/>
              <a:gd name="connsiteX65" fmla="*/ 2987675 w 7467600"/>
              <a:gd name="connsiteY65" fmla="*/ 1493841 h 7472362"/>
              <a:gd name="connsiteX66" fmla="*/ 1493838 w 7467600"/>
              <a:gd name="connsiteY66" fmla="*/ 2989262 h 7472362"/>
              <a:gd name="connsiteX67" fmla="*/ 1493838 w 7467600"/>
              <a:gd name="connsiteY67" fmla="*/ 1493839 h 7472362"/>
              <a:gd name="connsiteX68" fmla="*/ 2987675 w 7467600"/>
              <a:gd name="connsiteY68" fmla="*/ 1493839 h 7472362"/>
              <a:gd name="connsiteX69" fmla="*/ 5973763 w 7467600"/>
              <a:gd name="connsiteY69" fmla="*/ 1493838 h 7472362"/>
              <a:gd name="connsiteX70" fmla="*/ 7467600 w 7467600"/>
              <a:gd name="connsiteY70" fmla="*/ 1493838 h 7472362"/>
              <a:gd name="connsiteX71" fmla="*/ 5973763 w 7467600"/>
              <a:gd name="connsiteY71" fmla="*/ 2989262 h 7472362"/>
              <a:gd name="connsiteX72" fmla="*/ 5973763 w 7467600"/>
              <a:gd name="connsiteY72" fmla="*/ 1493838 h 7472362"/>
              <a:gd name="connsiteX73" fmla="*/ 0 w 7467600"/>
              <a:gd name="connsiteY73" fmla="*/ 3 h 7472362"/>
              <a:gd name="connsiteX74" fmla="*/ 1493838 w 7467600"/>
              <a:gd name="connsiteY74" fmla="*/ 3 h 7472362"/>
              <a:gd name="connsiteX75" fmla="*/ 0 w 7467600"/>
              <a:gd name="connsiteY75" fmla="*/ 1493839 h 7472362"/>
              <a:gd name="connsiteX76" fmla="*/ 5973763 w 7467600"/>
              <a:gd name="connsiteY76" fmla="*/ 1 h 7472362"/>
              <a:gd name="connsiteX77" fmla="*/ 7467600 w 7467600"/>
              <a:gd name="connsiteY77" fmla="*/ 1 h 7472362"/>
              <a:gd name="connsiteX78" fmla="*/ 5973763 w 7467600"/>
              <a:gd name="connsiteY78" fmla="*/ 1493838 h 7472362"/>
              <a:gd name="connsiteX79" fmla="*/ 5973763 w 7467600"/>
              <a:gd name="connsiteY79" fmla="*/ 2 h 7472362"/>
              <a:gd name="connsiteX80" fmla="*/ 2987675 w 7467600"/>
              <a:gd name="connsiteY80" fmla="*/ 0 h 7472362"/>
              <a:gd name="connsiteX81" fmla="*/ 4479925 w 7467600"/>
              <a:gd name="connsiteY81" fmla="*/ 0 h 7472362"/>
              <a:gd name="connsiteX82" fmla="*/ 4479925 w 7467600"/>
              <a:gd name="connsiteY82" fmla="*/ 2 h 7472362"/>
              <a:gd name="connsiteX83" fmla="*/ 5973763 w 7467600"/>
              <a:gd name="connsiteY83" fmla="*/ 2 h 7472362"/>
              <a:gd name="connsiteX84" fmla="*/ 4479925 w 7467600"/>
              <a:gd name="connsiteY84" fmla="*/ 1493838 h 7472362"/>
              <a:gd name="connsiteX85" fmla="*/ 4479925 w 7467600"/>
              <a:gd name="connsiteY85" fmla="*/ 1493837 h 7472362"/>
              <a:gd name="connsiteX86" fmla="*/ 2987675 w 7467600"/>
              <a:gd name="connsiteY86" fmla="*/ 1493837 h 7472362"/>
              <a:gd name="connsiteX87" fmla="*/ 2987675 w 7467600"/>
              <a:gd name="connsiteY87" fmla="*/ 4 h 7472362"/>
              <a:gd name="connsiteX88" fmla="*/ 1493838 w 7467600"/>
              <a:gd name="connsiteY88" fmla="*/ 1493839 h 7472362"/>
              <a:gd name="connsiteX89" fmla="*/ 1493838 w 7467600"/>
              <a:gd name="connsiteY89" fmla="*/ 3 h 7472362"/>
              <a:gd name="connsiteX90" fmla="*/ 2987675 w 7467600"/>
              <a:gd name="connsiteY90" fmla="*/ 3 h 747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7467600" h="7472362">
                <a:moveTo>
                  <a:pt x="5973763" y="5978525"/>
                </a:moveTo>
                <a:lnTo>
                  <a:pt x="7467600" y="5978525"/>
                </a:lnTo>
                <a:lnTo>
                  <a:pt x="5973763" y="7472362"/>
                </a:lnTo>
                <a:close/>
                <a:moveTo>
                  <a:pt x="1493838" y="5978525"/>
                </a:moveTo>
                <a:lnTo>
                  <a:pt x="2987675" y="5978525"/>
                </a:lnTo>
                <a:lnTo>
                  <a:pt x="2987676" y="5978525"/>
                </a:lnTo>
                <a:lnTo>
                  <a:pt x="4479925" y="5978525"/>
                </a:lnTo>
                <a:lnTo>
                  <a:pt x="2987675" y="7472362"/>
                </a:lnTo>
                <a:lnTo>
                  <a:pt x="2987675" y="5978526"/>
                </a:lnTo>
                <a:lnTo>
                  <a:pt x="1493838" y="7472362"/>
                </a:lnTo>
                <a:close/>
                <a:moveTo>
                  <a:pt x="0" y="5978525"/>
                </a:moveTo>
                <a:lnTo>
                  <a:pt x="1493838" y="5978525"/>
                </a:lnTo>
                <a:lnTo>
                  <a:pt x="0" y="7472362"/>
                </a:lnTo>
                <a:close/>
                <a:moveTo>
                  <a:pt x="4479926" y="4483100"/>
                </a:moveTo>
                <a:lnTo>
                  <a:pt x="5973763" y="4483100"/>
                </a:lnTo>
                <a:lnTo>
                  <a:pt x="5973764" y="4483100"/>
                </a:lnTo>
                <a:lnTo>
                  <a:pt x="7467600" y="4483100"/>
                </a:lnTo>
                <a:lnTo>
                  <a:pt x="5973763" y="5978525"/>
                </a:lnTo>
                <a:lnTo>
                  <a:pt x="4479925" y="7472362"/>
                </a:lnTo>
                <a:lnTo>
                  <a:pt x="4479925" y="5978525"/>
                </a:lnTo>
                <a:lnTo>
                  <a:pt x="4479926" y="5978524"/>
                </a:lnTo>
                <a:close/>
                <a:moveTo>
                  <a:pt x="1493838" y="4483100"/>
                </a:moveTo>
                <a:lnTo>
                  <a:pt x="2987675" y="4483100"/>
                </a:lnTo>
                <a:lnTo>
                  <a:pt x="2987676" y="4483100"/>
                </a:lnTo>
                <a:lnTo>
                  <a:pt x="4479925" y="4483100"/>
                </a:lnTo>
                <a:lnTo>
                  <a:pt x="2987675" y="5978525"/>
                </a:lnTo>
                <a:lnTo>
                  <a:pt x="2987675" y="4483101"/>
                </a:lnTo>
                <a:lnTo>
                  <a:pt x="1493838" y="5978525"/>
                </a:lnTo>
                <a:close/>
                <a:moveTo>
                  <a:pt x="0" y="4483100"/>
                </a:moveTo>
                <a:lnTo>
                  <a:pt x="1493838" y="4483100"/>
                </a:lnTo>
                <a:lnTo>
                  <a:pt x="0" y="5978525"/>
                </a:lnTo>
                <a:close/>
                <a:moveTo>
                  <a:pt x="5973763" y="2989262"/>
                </a:moveTo>
                <a:lnTo>
                  <a:pt x="7467600" y="2989262"/>
                </a:lnTo>
                <a:lnTo>
                  <a:pt x="5973763" y="4483099"/>
                </a:lnTo>
                <a:close/>
                <a:moveTo>
                  <a:pt x="4479925" y="2989262"/>
                </a:moveTo>
                <a:lnTo>
                  <a:pt x="5973763" y="2989262"/>
                </a:lnTo>
                <a:lnTo>
                  <a:pt x="4479925" y="4483099"/>
                </a:lnTo>
                <a:close/>
                <a:moveTo>
                  <a:pt x="0" y="2989262"/>
                </a:moveTo>
                <a:lnTo>
                  <a:pt x="1493838" y="2989262"/>
                </a:lnTo>
                <a:lnTo>
                  <a:pt x="0" y="4483099"/>
                </a:lnTo>
                <a:close/>
                <a:moveTo>
                  <a:pt x="2986882" y="2989261"/>
                </a:moveTo>
                <a:lnTo>
                  <a:pt x="2986882" y="2989262"/>
                </a:lnTo>
                <a:lnTo>
                  <a:pt x="2987675" y="2989262"/>
                </a:lnTo>
                <a:lnTo>
                  <a:pt x="2987676" y="2989262"/>
                </a:lnTo>
                <a:lnTo>
                  <a:pt x="4479925" y="2989262"/>
                </a:lnTo>
                <a:lnTo>
                  <a:pt x="2987675" y="4483099"/>
                </a:lnTo>
                <a:lnTo>
                  <a:pt x="2987675" y="2989263"/>
                </a:lnTo>
                <a:lnTo>
                  <a:pt x="2986882" y="2990056"/>
                </a:lnTo>
                <a:lnTo>
                  <a:pt x="2986882" y="4483098"/>
                </a:lnTo>
                <a:lnTo>
                  <a:pt x="1493839" y="4483098"/>
                </a:lnTo>
                <a:lnTo>
                  <a:pt x="1493838" y="4483099"/>
                </a:lnTo>
                <a:lnTo>
                  <a:pt x="1493838" y="4483098"/>
                </a:lnTo>
                <a:lnTo>
                  <a:pt x="1493044" y="4483098"/>
                </a:lnTo>
                <a:lnTo>
                  <a:pt x="1493838" y="4482304"/>
                </a:lnTo>
                <a:lnTo>
                  <a:pt x="1493838" y="2989262"/>
                </a:lnTo>
                <a:lnTo>
                  <a:pt x="2986881" y="2989262"/>
                </a:lnTo>
                <a:close/>
                <a:moveTo>
                  <a:pt x="0" y="1493839"/>
                </a:moveTo>
                <a:lnTo>
                  <a:pt x="1493838" y="1493839"/>
                </a:lnTo>
                <a:lnTo>
                  <a:pt x="0" y="2989262"/>
                </a:lnTo>
                <a:close/>
                <a:moveTo>
                  <a:pt x="4479925" y="1493838"/>
                </a:moveTo>
                <a:lnTo>
                  <a:pt x="5973763" y="1493838"/>
                </a:lnTo>
                <a:lnTo>
                  <a:pt x="4479925" y="2989262"/>
                </a:lnTo>
                <a:close/>
                <a:moveTo>
                  <a:pt x="2987675" y="1493838"/>
                </a:moveTo>
                <a:lnTo>
                  <a:pt x="4479925" y="1493838"/>
                </a:lnTo>
                <a:lnTo>
                  <a:pt x="2987675" y="2989262"/>
                </a:lnTo>
                <a:lnTo>
                  <a:pt x="2987675" y="1493841"/>
                </a:lnTo>
                <a:lnTo>
                  <a:pt x="1493838" y="2989262"/>
                </a:lnTo>
                <a:lnTo>
                  <a:pt x="1493838" y="1493839"/>
                </a:lnTo>
                <a:lnTo>
                  <a:pt x="2987675" y="1493839"/>
                </a:lnTo>
                <a:close/>
                <a:moveTo>
                  <a:pt x="5973763" y="1493838"/>
                </a:moveTo>
                <a:lnTo>
                  <a:pt x="7467600" y="1493838"/>
                </a:lnTo>
                <a:lnTo>
                  <a:pt x="5973763" y="2989262"/>
                </a:lnTo>
                <a:lnTo>
                  <a:pt x="5973763" y="1493838"/>
                </a:lnTo>
                <a:close/>
                <a:moveTo>
                  <a:pt x="0" y="3"/>
                </a:moveTo>
                <a:lnTo>
                  <a:pt x="1493838" y="3"/>
                </a:lnTo>
                <a:lnTo>
                  <a:pt x="0" y="1493839"/>
                </a:lnTo>
                <a:close/>
                <a:moveTo>
                  <a:pt x="5973763" y="1"/>
                </a:moveTo>
                <a:lnTo>
                  <a:pt x="7467600" y="1"/>
                </a:lnTo>
                <a:lnTo>
                  <a:pt x="5973763" y="1493838"/>
                </a:lnTo>
                <a:lnTo>
                  <a:pt x="5973763" y="2"/>
                </a:lnTo>
                <a:close/>
                <a:moveTo>
                  <a:pt x="2987675" y="0"/>
                </a:moveTo>
                <a:lnTo>
                  <a:pt x="4479925" y="0"/>
                </a:lnTo>
                <a:lnTo>
                  <a:pt x="4479925" y="2"/>
                </a:lnTo>
                <a:lnTo>
                  <a:pt x="5973763" y="2"/>
                </a:lnTo>
                <a:lnTo>
                  <a:pt x="4479925" y="1493838"/>
                </a:lnTo>
                <a:lnTo>
                  <a:pt x="4479925" y="1493837"/>
                </a:lnTo>
                <a:lnTo>
                  <a:pt x="2987675" y="1493837"/>
                </a:lnTo>
                <a:lnTo>
                  <a:pt x="2987675" y="4"/>
                </a:lnTo>
                <a:lnTo>
                  <a:pt x="1493838" y="1493839"/>
                </a:lnTo>
                <a:lnTo>
                  <a:pt x="1493838" y="3"/>
                </a:lnTo>
                <a:lnTo>
                  <a:pt x="2987675" y="3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45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1B78-826D-4FE9-99FE-428C8E62A6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8181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59205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69468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912473"/>
      </p:ext>
    </p:extLst>
  </p:cSld>
  <p:clrMapOvr>
    <a:masterClrMapping/>
  </p:clrMapOvr>
  <p:hf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09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8049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40644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0" y="0"/>
            <a:ext cx="4272030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254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47707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9432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DA148-D16F-4316-A457-38D0ACF4DEC4}"/>
              </a:ext>
            </a:extLst>
          </p:cNvPr>
          <p:cNvSpPr txBox="1"/>
          <p:nvPr/>
        </p:nvSpPr>
        <p:spPr>
          <a:xfrm>
            <a:off x="7379211" y="6618816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321375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33" r:id="rId3"/>
    <p:sldLayoutId id="2147483953" r:id="rId4"/>
    <p:sldLayoutId id="2147483956" r:id="rId5"/>
    <p:sldLayoutId id="2147483961" r:id="rId6"/>
    <p:sldLayoutId id="2147483741" r:id="rId7"/>
    <p:sldLayoutId id="2147483759" r:id="rId8"/>
    <p:sldLayoutId id="2147483760" r:id="rId9"/>
    <p:sldLayoutId id="2147483762" r:id="rId10"/>
    <p:sldLayoutId id="2147483764" r:id="rId11"/>
    <p:sldLayoutId id="2147483769" r:id="rId12"/>
    <p:sldLayoutId id="2147483890" r:id="rId13"/>
    <p:sldLayoutId id="2147483905" r:id="rId14"/>
    <p:sldLayoutId id="2147486282" r:id="rId15"/>
    <p:sldLayoutId id="2147486283" r:id="rId16"/>
    <p:sldLayoutId id="2147483981" r:id="rId17"/>
    <p:sldLayoutId id="2147485962" r:id="rId18"/>
    <p:sldLayoutId id="2147484266" r:id="rId19"/>
    <p:sldLayoutId id="2147484271" r:id="rId20"/>
    <p:sldLayoutId id="2147484346" r:id="rId21"/>
    <p:sldLayoutId id="2147484347" r:id="rId22"/>
    <p:sldLayoutId id="2147484350" r:id="rId23"/>
    <p:sldLayoutId id="2147484387" r:id="rId24"/>
    <p:sldLayoutId id="2147484395" r:id="rId25"/>
    <p:sldLayoutId id="2147484436" r:id="rId26"/>
    <p:sldLayoutId id="2147484473" r:id="rId27"/>
    <p:sldLayoutId id="2147484498" r:id="rId28"/>
    <p:sldLayoutId id="2147484575" r:id="rId29"/>
    <p:sldLayoutId id="2147484928" r:id="rId30"/>
    <p:sldLayoutId id="2147484946" r:id="rId31"/>
    <p:sldLayoutId id="2147484972" r:id="rId32"/>
    <p:sldLayoutId id="2147484980" r:id="rId33"/>
    <p:sldLayoutId id="2147484988" r:id="rId34"/>
    <p:sldLayoutId id="2147484991" r:id="rId35"/>
    <p:sldLayoutId id="2147485037" r:id="rId36"/>
    <p:sldLayoutId id="2147485051" r:id="rId37"/>
    <p:sldLayoutId id="2147485088" r:id="rId38"/>
    <p:sldLayoutId id="2147485110" r:id="rId39"/>
    <p:sldLayoutId id="2147485503" r:id="rId40"/>
    <p:sldLayoutId id="2147485560" r:id="rId41"/>
    <p:sldLayoutId id="2147485582" r:id="rId42"/>
    <p:sldLayoutId id="2147485927" r:id="rId43"/>
    <p:sldLayoutId id="2147485932" r:id="rId44"/>
    <p:sldLayoutId id="2147485952" r:id="rId45"/>
    <p:sldLayoutId id="2147485960" r:id="rId46"/>
    <p:sldLayoutId id="2147486234" r:id="rId47"/>
    <p:sldLayoutId id="2147486284" r:id="rId4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8.png"/><Relationship Id="rId18" Type="http://schemas.openxmlformats.org/officeDocument/2006/relationships/image" Target="../media/image22.png"/><Relationship Id="rId26" Type="http://schemas.openxmlformats.org/officeDocument/2006/relationships/image" Target="../media/image30.png"/><Relationship Id="rId3" Type="http://schemas.openxmlformats.org/officeDocument/2006/relationships/image" Target="../media/image10.png"/><Relationship Id="rId21" Type="http://schemas.openxmlformats.org/officeDocument/2006/relationships/image" Target="../media/image25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9.png"/><Relationship Id="rId2" Type="http://schemas.openxmlformats.org/officeDocument/2006/relationships/image" Target="../media/image9.jpeg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29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24" Type="http://schemas.openxmlformats.org/officeDocument/2006/relationships/image" Target="../media/image28.png"/><Relationship Id="rId5" Type="http://schemas.openxmlformats.org/officeDocument/2006/relationships/image" Target="../media/image11.png"/><Relationship Id="rId15" Type="http://schemas.openxmlformats.org/officeDocument/2006/relationships/image" Target="../media/image20.png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10" Type="http://schemas.openxmlformats.org/officeDocument/2006/relationships/image" Target="../media/image15.png"/><Relationship Id="rId19" Type="http://schemas.openxmlformats.org/officeDocument/2006/relationships/image" Target="../media/image23.png"/><Relationship Id="rId31" Type="http://schemas.openxmlformats.org/officeDocument/2006/relationships/image" Target="../media/image35.png"/><Relationship Id="rId4" Type="http://schemas.microsoft.com/office/2007/relationships/hdphoto" Target="../media/hdphoto1.wdp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76.jpe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png"/><Relationship Id="rId2" Type="http://schemas.openxmlformats.org/officeDocument/2006/relationships/image" Target="../media/image55.png"/><Relationship Id="rId16" Type="http://schemas.openxmlformats.org/officeDocument/2006/relationships/image" Target="../media/image7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10" Type="http://schemas.openxmlformats.org/officeDocument/2006/relationships/image" Target="../media/image101.png"/><Relationship Id="rId4" Type="http://schemas.openxmlformats.org/officeDocument/2006/relationships/image" Target="../media/image96.png"/><Relationship Id="rId9" Type="http://schemas.openxmlformats.org/officeDocument/2006/relationships/image" Target="../media/image10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ebp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113.png"/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12" Type="http://schemas.openxmlformats.org/officeDocument/2006/relationships/image" Target="../media/image1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8.png"/><Relationship Id="rId11" Type="http://schemas.openxmlformats.org/officeDocument/2006/relationships/image" Target="../media/image111.png"/><Relationship Id="rId5" Type="http://schemas.openxmlformats.org/officeDocument/2006/relationships/image" Target="../media/image107.png"/><Relationship Id="rId10" Type="http://schemas.openxmlformats.org/officeDocument/2006/relationships/image" Target="../media/image110.png"/><Relationship Id="rId4" Type="http://schemas.openxmlformats.org/officeDocument/2006/relationships/image" Target="../media/image106.png"/><Relationship Id="rId9" Type="http://schemas.openxmlformats.org/officeDocument/2006/relationships/image" Target="../media/image84.png"/><Relationship Id="rId14" Type="http://schemas.openxmlformats.org/officeDocument/2006/relationships/image" Target="../media/image11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122.png"/><Relationship Id="rId7" Type="http://schemas.openxmlformats.org/officeDocument/2006/relationships/image" Target="../media/image4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11" Type="http://schemas.openxmlformats.org/officeDocument/2006/relationships/image" Target="../media/image111.png"/><Relationship Id="rId5" Type="http://schemas.openxmlformats.org/officeDocument/2006/relationships/image" Target="../media/image124.png"/><Relationship Id="rId10" Type="http://schemas.openxmlformats.org/officeDocument/2006/relationships/image" Target="../media/image30.png"/><Relationship Id="rId4" Type="http://schemas.openxmlformats.org/officeDocument/2006/relationships/image" Target="../media/image123.png"/><Relationship Id="rId9" Type="http://schemas.openxmlformats.org/officeDocument/2006/relationships/image" Target="../media/image9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microsoft.com/office/2007/relationships/hdphoto" Target="../media/hdphoto4.wdp"/><Relationship Id="rId7" Type="http://schemas.openxmlformats.org/officeDocument/2006/relationships/image" Target="../media/image130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7" Type="http://schemas.openxmlformats.org/officeDocument/2006/relationships/image" Target="../media/image137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6.png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g"/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13" Type="http://schemas.microsoft.com/office/2007/relationships/hdphoto" Target="../media/hdphoto6.wdp"/><Relationship Id="rId18" Type="http://schemas.microsoft.com/office/2007/relationships/hdphoto" Target="../media/hdphoto3.wdp"/><Relationship Id="rId26" Type="http://schemas.openxmlformats.org/officeDocument/2006/relationships/image" Target="../media/image28.png"/><Relationship Id="rId3" Type="http://schemas.openxmlformats.org/officeDocument/2006/relationships/image" Target="../media/image15.png"/><Relationship Id="rId21" Type="http://schemas.openxmlformats.org/officeDocument/2006/relationships/image" Target="../media/image148.png"/><Relationship Id="rId7" Type="http://schemas.openxmlformats.org/officeDocument/2006/relationships/image" Target="../media/image16.png"/><Relationship Id="rId12" Type="http://schemas.openxmlformats.org/officeDocument/2006/relationships/image" Target="../media/image144.png"/><Relationship Id="rId17" Type="http://schemas.openxmlformats.org/officeDocument/2006/relationships/image" Target="../media/image145.png"/><Relationship Id="rId25" Type="http://schemas.openxmlformats.org/officeDocument/2006/relationships/image" Target="../media/image32.png"/><Relationship Id="rId2" Type="http://schemas.openxmlformats.org/officeDocument/2006/relationships/image" Target="../media/image142.jpeg"/><Relationship Id="rId16" Type="http://schemas.openxmlformats.org/officeDocument/2006/relationships/image" Target="../media/image20.png"/><Relationship Id="rId20" Type="http://schemas.openxmlformats.org/officeDocument/2006/relationships/image" Target="../media/image147.pn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11" Type="http://schemas.microsoft.com/office/2007/relationships/hdphoto" Target="../media/hdphoto2.wdp"/><Relationship Id="rId24" Type="http://schemas.openxmlformats.org/officeDocument/2006/relationships/image" Target="../media/image151.png"/><Relationship Id="rId32" Type="http://schemas.openxmlformats.org/officeDocument/2006/relationships/image" Target="../media/image35.png"/><Relationship Id="rId5" Type="http://schemas.openxmlformats.org/officeDocument/2006/relationships/image" Target="../media/image12.png"/><Relationship Id="rId15" Type="http://schemas.openxmlformats.org/officeDocument/2006/relationships/image" Target="../media/image19.png"/><Relationship Id="rId23" Type="http://schemas.openxmlformats.org/officeDocument/2006/relationships/image" Target="../media/image150.png"/><Relationship Id="rId28" Type="http://schemas.openxmlformats.org/officeDocument/2006/relationships/image" Target="../media/image30.png"/><Relationship Id="rId10" Type="http://schemas.openxmlformats.org/officeDocument/2006/relationships/image" Target="../media/image13.png"/><Relationship Id="rId19" Type="http://schemas.openxmlformats.org/officeDocument/2006/relationships/image" Target="../media/image146.png"/><Relationship Id="rId31" Type="http://schemas.openxmlformats.org/officeDocument/2006/relationships/image" Target="../media/image34.png"/><Relationship Id="rId4" Type="http://schemas.openxmlformats.org/officeDocument/2006/relationships/image" Target="../media/image11.png"/><Relationship Id="rId9" Type="http://schemas.microsoft.com/office/2007/relationships/hdphoto" Target="../media/hdphoto5.wdp"/><Relationship Id="rId14" Type="http://schemas.openxmlformats.org/officeDocument/2006/relationships/image" Target="../media/image18.png"/><Relationship Id="rId22" Type="http://schemas.openxmlformats.org/officeDocument/2006/relationships/image" Target="../media/image149.png"/><Relationship Id="rId27" Type="http://schemas.openxmlformats.org/officeDocument/2006/relationships/image" Target="../media/image29.png"/><Relationship Id="rId30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156.png"/><Relationship Id="rId4" Type="http://schemas.openxmlformats.org/officeDocument/2006/relationships/image" Target="../media/image15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png"/><Relationship Id="rId3" Type="http://schemas.microsoft.com/office/2007/relationships/hdphoto" Target="../media/hdphoto7.wdp"/><Relationship Id="rId7" Type="http://schemas.openxmlformats.org/officeDocument/2006/relationships/image" Target="../media/image161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png"/><Relationship Id="rId5" Type="http://schemas.openxmlformats.org/officeDocument/2006/relationships/image" Target="../media/image159.png"/><Relationship Id="rId10" Type="http://schemas.openxmlformats.org/officeDocument/2006/relationships/image" Target="../media/image164.png"/><Relationship Id="rId4" Type="http://schemas.openxmlformats.org/officeDocument/2006/relationships/image" Target="../media/image158.png"/><Relationship Id="rId9" Type="http://schemas.openxmlformats.org/officeDocument/2006/relationships/image" Target="../media/image16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46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67.png"/><Relationship Id="rId7" Type="http://schemas.openxmlformats.org/officeDocument/2006/relationships/image" Target="../media/image171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0.png"/><Relationship Id="rId5" Type="http://schemas.openxmlformats.org/officeDocument/2006/relationships/image" Target="../media/image169.png"/><Relationship Id="rId4" Type="http://schemas.openxmlformats.org/officeDocument/2006/relationships/image" Target="../media/image168.png"/><Relationship Id="rId9" Type="http://schemas.openxmlformats.org/officeDocument/2006/relationships/image" Target="../media/image172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7" Type="http://schemas.openxmlformats.org/officeDocument/2006/relationships/image" Target="../media/image17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76.png"/><Relationship Id="rId5" Type="http://schemas.openxmlformats.org/officeDocument/2006/relationships/image" Target="../media/image175.png"/><Relationship Id="rId4" Type="http://schemas.openxmlformats.org/officeDocument/2006/relationships/image" Target="../media/image15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1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1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Relationship Id="rId4" Type="http://schemas.microsoft.com/office/2007/relationships/hdphoto" Target="../media/hdphoto8.wdp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1.png"/><Relationship Id="rId5" Type="http://schemas.openxmlformats.org/officeDocument/2006/relationships/image" Target="../media/image190.png"/><Relationship Id="rId4" Type="http://schemas.openxmlformats.org/officeDocument/2006/relationships/image" Target="../media/image158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7" Type="http://schemas.openxmlformats.org/officeDocument/2006/relationships/image" Target="../media/image19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4.png"/><Relationship Id="rId5" Type="http://schemas.openxmlformats.org/officeDocument/2006/relationships/image" Target="../media/image193.png"/><Relationship Id="rId4" Type="http://schemas.openxmlformats.org/officeDocument/2006/relationships/image" Target="../media/image192.pn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3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4B2C83D3-D031-4935-9EC8-71030B71139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17" b="9717"/>
          <a:stretch>
            <a:fillRect/>
          </a:stretch>
        </p:blipFill>
        <p:spPr>
          <a:xfrm>
            <a:off x="0" y="0"/>
            <a:ext cx="12192000" cy="6580260"/>
          </a:xfrm>
        </p:spPr>
      </p:pic>
      <p:sp>
        <p:nvSpPr>
          <p:cNvPr id="20" name="Rectangle 19"/>
          <p:cNvSpPr/>
          <p:nvPr/>
        </p:nvSpPr>
        <p:spPr>
          <a:xfrm>
            <a:off x="2728265" y="4287595"/>
            <a:ext cx="9463735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875828" y="5048537"/>
            <a:ext cx="903657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Web Application Attacks and Countermeasures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29800" y="4461691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07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189133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22" y="126696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text, sky&#10;&#10;Description automatically generated">
            <a:extLst>
              <a:ext uri="{FF2B5EF4-FFF2-40B4-BE49-F238E27FC236}">
                <a16:creationId xmlns:a16="http://schemas.microsoft.com/office/drawing/2014/main" id="{CFE54085-0615-405A-88A0-825557BD1DE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2" r="21942"/>
          <a:stretch>
            <a:fillRect/>
          </a:stretch>
        </p:blipFill>
        <p:spPr>
          <a:xfrm>
            <a:off x="0" y="0"/>
            <a:ext cx="5597525" cy="6598353"/>
          </a:xfrm>
        </p:spPr>
      </p:pic>
      <p:grpSp>
        <p:nvGrpSpPr>
          <p:cNvPr id="6" name="Группа 5"/>
          <p:cNvGrpSpPr/>
          <p:nvPr/>
        </p:nvGrpSpPr>
        <p:grpSpPr>
          <a:xfrm>
            <a:off x="-12490" y="0"/>
            <a:ext cx="2579787" cy="6583180"/>
            <a:chOff x="180707" y="0"/>
            <a:chExt cx="4122376" cy="10288587"/>
          </a:xfrm>
          <a:solidFill>
            <a:srgbClr val="00B0F0"/>
          </a:solidFill>
        </p:grpSpPr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1728005" y="8456992"/>
              <a:ext cx="1027773" cy="1831595"/>
            </a:xfrm>
            <a:custGeom>
              <a:avLst/>
              <a:gdLst>
                <a:gd name="T0" fmla="*/ 1008 w 1008"/>
                <a:gd name="T1" fmla="*/ 1787 h 1787"/>
                <a:gd name="T2" fmla="*/ 0 w 1008"/>
                <a:gd name="T3" fmla="*/ 1787 h 1787"/>
                <a:gd name="T4" fmla="*/ 503 w 1008"/>
                <a:gd name="T5" fmla="*/ 0 h 1787"/>
                <a:gd name="T6" fmla="*/ 1008 w 1008"/>
                <a:gd name="T7" fmla="*/ 1787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8" h="1787">
                  <a:moveTo>
                    <a:pt x="1008" y="1787"/>
                  </a:moveTo>
                  <a:lnTo>
                    <a:pt x="0" y="1787"/>
                  </a:lnTo>
                  <a:lnTo>
                    <a:pt x="503" y="0"/>
                  </a:lnTo>
                  <a:lnTo>
                    <a:pt x="1008" y="1787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180707" y="0"/>
              <a:ext cx="4122376" cy="7315076"/>
            </a:xfrm>
            <a:custGeom>
              <a:avLst/>
              <a:gdLst>
                <a:gd name="T0" fmla="*/ 2007 w 4015"/>
                <a:gd name="T1" fmla="*/ 7113 h 7113"/>
                <a:gd name="T2" fmla="*/ 0 w 4015"/>
                <a:gd name="T3" fmla="*/ 0 h 7113"/>
                <a:gd name="T4" fmla="*/ 167 w 4015"/>
                <a:gd name="T5" fmla="*/ 0 h 7113"/>
                <a:gd name="T6" fmla="*/ 2720 w 4015"/>
                <a:gd name="T7" fmla="*/ 0 h 7113"/>
                <a:gd name="T8" fmla="*/ 3778 w 4015"/>
                <a:gd name="T9" fmla="*/ 0 h 7113"/>
                <a:gd name="T10" fmla="*/ 4015 w 4015"/>
                <a:gd name="T11" fmla="*/ 0 h 7113"/>
                <a:gd name="T12" fmla="*/ 2007 w 4015"/>
                <a:gd name="T13" fmla="*/ 7113 h 7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15" h="7113">
                  <a:moveTo>
                    <a:pt x="2007" y="7113"/>
                  </a:moveTo>
                  <a:lnTo>
                    <a:pt x="0" y="0"/>
                  </a:lnTo>
                  <a:lnTo>
                    <a:pt x="167" y="0"/>
                  </a:lnTo>
                  <a:lnTo>
                    <a:pt x="2720" y="0"/>
                  </a:lnTo>
                  <a:lnTo>
                    <a:pt x="3778" y="0"/>
                  </a:lnTo>
                  <a:lnTo>
                    <a:pt x="4015" y="0"/>
                  </a:lnTo>
                  <a:lnTo>
                    <a:pt x="2007" y="7113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6C33C219-A0A7-43BF-8A35-D6F635CA9C7D}"/>
              </a:ext>
            </a:extLst>
          </p:cNvPr>
          <p:cNvSpPr txBox="1"/>
          <p:nvPr/>
        </p:nvSpPr>
        <p:spPr>
          <a:xfrm>
            <a:off x="5791200" y="191869"/>
            <a:ext cx="456763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EDA7D20-AB1E-407F-8F3D-75F444AA4C6D}"/>
              </a:ext>
            </a:extLst>
          </p:cNvPr>
          <p:cNvSpPr/>
          <p:nvPr/>
        </p:nvSpPr>
        <p:spPr>
          <a:xfrm>
            <a:off x="5993397" y="1574002"/>
            <a:ext cx="578958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Web Server Attack Tools and Countermeasures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737CF18-9598-4BFA-861E-44AB43621824}"/>
              </a:ext>
            </a:extLst>
          </p:cNvPr>
          <p:cNvSpPr/>
          <p:nvPr/>
        </p:nvSpPr>
        <p:spPr>
          <a:xfrm>
            <a:off x="5735467" y="2432488"/>
            <a:ext cx="64288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Web Application Architecture and Vulnerability Stack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F1DCE01-5F51-473B-93B3-C278547BEDD0}"/>
              </a:ext>
            </a:extLst>
          </p:cNvPr>
          <p:cNvSpPr/>
          <p:nvPr/>
        </p:nvSpPr>
        <p:spPr>
          <a:xfrm>
            <a:off x="5566342" y="3145002"/>
            <a:ext cx="6550326" cy="37158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Web Application Threats and Attacks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75B1A50-ACF1-46E7-A41E-118F334EBF6A}"/>
              </a:ext>
            </a:extLst>
          </p:cNvPr>
          <p:cNvSpPr/>
          <p:nvPr/>
        </p:nvSpPr>
        <p:spPr>
          <a:xfrm>
            <a:off x="5385243" y="3724965"/>
            <a:ext cx="598760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Web Application Attack Tools and Countermeasures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E19907-54C2-426F-9605-216556D5EF9E}"/>
              </a:ext>
            </a:extLst>
          </p:cNvPr>
          <p:cNvSpPr/>
          <p:nvPr/>
        </p:nvSpPr>
        <p:spPr>
          <a:xfrm>
            <a:off x="5199077" y="4573408"/>
            <a:ext cx="55968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Different Types of SQL Injection Attacks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BD294A6-0623-4DAB-9095-A2A1C5A068E1}"/>
              </a:ext>
            </a:extLst>
          </p:cNvPr>
          <p:cNvSpPr/>
          <p:nvPr/>
        </p:nvSpPr>
        <p:spPr>
          <a:xfrm>
            <a:off x="5023852" y="5287048"/>
            <a:ext cx="463863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SQL Injection Tools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AE32E31-E12F-477C-8A0D-2EAF178B12C7}"/>
              </a:ext>
            </a:extLst>
          </p:cNvPr>
          <p:cNvSpPr/>
          <p:nvPr/>
        </p:nvSpPr>
        <p:spPr>
          <a:xfrm>
            <a:off x="6137289" y="1005208"/>
            <a:ext cx="536797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Web Server Concepts and Attacks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9CC85D-7D7E-437C-A58B-8C9F49F1C0C6}"/>
              </a:ext>
            </a:extLst>
          </p:cNvPr>
          <p:cNvGrpSpPr/>
          <p:nvPr/>
        </p:nvGrpSpPr>
        <p:grpSpPr>
          <a:xfrm>
            <a:off x="4336476" y="5969913"/>
            <a:ext cx="429514" cy="430887"/>
            <a:chOff x="4336476" y="5969913"/>
            <a:chExt cx="429514" cy="430887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6D236AF8-5E89-4163-B94D-087055DA4D87}"/>
                </a:ext>
              </a:extLst>
            </p:cNvPr>
            <p:cNvSpPr/>
            <p:nvPr/>
          </p:nvSpPr>
          <p:spPr>
            <a:xfrm>
              <a:off x="4336476" y="5970599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2907AA39-28EB-4E26-BDE5-0C77CE7CFFFB}"/>
                </a:ext>
              </a:extLst>
            </p:cNvPr>
            <p:cNvSpPr txBox="1"/>
            <p:nvPr/>
          </p:nvSpPr>
          <p:spPr>
            <a:xfrm>
              <a:off x="4381154" y="5969913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8</a:t>
              </a:r>
            </a:p>
          </p:txBody>
        </p: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9987136A-E480-40D3-94E6-5B7F5DE7B2BB}"/>
              </a:ext>
            </a:extLst>
          </p:cNvPr>
          <p:cNvSpPr/>
          <p:nvPr/>
        </p:nvSpPr>
        <p:spPr>
          <a:xfrm>
            <a:off x="4847921" y="6000690"/>
            <a:ext cx="662173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Different SQL Injection Attack Countermeasures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1DC21BE-32B3-41C2-91A0-B806ADB80BE5}"/>
              </a:ext>
            </a:extLst>
          </p:cNvPr>
          <p:cNvGrpSpPr/>
          <p:nvPr/>
        </p:nvGrpSpPr>
        <p:grpSpPr>
          <a:xfrm>
            <a:off x="4681927" y="4542631"/>
            <a:ext cx="429514" cy="430887"/>
            <a:chOff x="4681927" y="4729181"/>
            <a:chExt cx="429514" cy="430887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F48CAE6-EFDF-4482-903B-51366AD9AA46}"/>
                </a:ext>
              </a:extLst>
            </p:cNvPr>
            <p:cNvSpPr/>
            <p:nvPr/>
          </p:nvSpPr>
          <p:spPr>
            <a:xfrm>
              <a:off x="4681927" y="4729867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4591448B-C4B4-4EFF-AFD9-4D2C474EB9A1}"/>
                </a:ext>
              </a:extLst>
            </p:cNvPr>
            <p:cNvSpPr txBox="1"/>
            <p:nvPr/>
          </p:nvSpPr>
          <p:spPr>
            <a:xfrm>
              <a:off x="4726605" y="4729181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6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B0E3E23-18D2-4649-B4AF-5E064CE9D849}"/>
              </a:ext>
            </a:extLst>
          </p:cNvPr>
          <p:cNvGrpSpPr/>
          <p:nvPr/>
        </p:nvGrpSpPr>
        <p:grpSpPr>
          <a:xfrm>
            <a:off x="4516769" y="5256271"/>
            <a:ext cx="429514" cy="430887"/>
            <a:chOff x="4516769" y="5342202"/>
            <a:chExt cx="429514" cy="430887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1369D990-99C6-4539-8C63-0E7DB2A3BB25}"/>
                </a:ext>
              </a:extLst>
            </p:cNvPr>
            <p:cNvSpPr/>
            <p:nvPr/>
          </p:nvSpPr>
          <p:spPr>
            <a:xfrm>
              <a:off x="4516769" y="5342888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479FA5BB-77C8-4B77-9D10-313265F78EB6}"/>
                </a:ext>
              </a:extLst>
            </p:cNvPr>
            <p:cNvSpPr txBox="1"/>
            <p:nvPr/>
          </p:nvSpPr>
          <p:spPr>
            <a:xfrm>
              <a:off x="4561447" y="5342202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7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E8774C-F699-4D5D-AC7A-82534D1641E0}"/>
              </a:ext>
            </a:extLst>
          </p:cNvPr>
          <p:cNvGrpSpPr/>
          <p:nvPr/>
        </p:nvGrpSpPr>
        <p:grpSpPr>
          <a:xfrm>
            <a:off x="5625199" y="974431"/>
            <a:ext cx="429514" cy="430887"/>
            <a:chOff x="5625199" y="974431"/>
            <a:chExt cx="429514" cy="430887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7F98591C-4815-46D9-9CEE-9F374E29B59E}"/>
                </a:ext>
              </a:extLst>
            </p:cNvPr>
            <p:cNvSpPr/>
            <p:nvPr/>
          </p:nvSpPr>
          <p:spPr>
            <a:xfrm>
              <a:off x="5625199" y="975116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7D1882A-F84D-40F2-AB3B-698E59694E29}"/>
                </a:ext>
              </a:extLst>
            </p:cNvPr>
            <p:cNvSpPr txBox="1"/>
            <p:nvPr/>
          </p:nvSpPr>
          <p:spPr>
            <a:xfrm>
              <a:off x="5669877" y="974431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1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8F82C7D-D78D-4DC2-BCDC-5025702FAFCC}"/>
              </a:ext>
            </a:extLst>
          </p:cNvPr>
          <p:cNvGrpSpPr/>
          <p:nvPr/>
        </p:nvGrpSpPr>
        <p:grpSpPr>
          <a:xfrm>
            <a:off x="5453305" y="1688071"/>
            <a:ext cx="429514" cy="430887"/>
            <a:chOff x="5453305" y="1725996"/>
            <a:chExt cx="429514" cy="430887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3277BC42-8499-4167-A4BE-4CA8F703083C}"/>
                </a:ext>
              </a:extLst>
            </p:cNvPr>
            <p:cNvSpPr/>
            <p:nvPr/>
          </p:nvSpPr>
          <p:spPr>
            <a:xfrm>
              <a:off x="5453305" y="1726681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49E9D30E-0AA3-4643-9B18-5145C6C940BA}"/>
                </a:ext>
              </a:extLst>
            </p:cNvPr>
            <p:cNvSpPr txBox="1"/>
            <p:nvPr/>
          </p:nvSpPr>
          <p:spPr>
            <a:xfrm>
              <a:off x="5497983" y="1725996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2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C898903-A17D-46E5-AD46-712092480A83}"/>
              </a:ext>
            </a:extLst>
          </p:cNvPr>
          <p:cNvGrpSpPr/>
          <p:nvPr/>
        </p:nvGrpSpPr>
        <p:grpSpPr>
          <a:xfrm>
            <a:off x="5227205" y="2401711"/>
            <a:ext cx="429514" cy="430887"/>
            <a:chOff x="5227205" y="2514501"/>
            <a:chExt cx="429514" cy="430887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C64A76E8-16C9-44A3-87CA-9CCED710C2B1}"/>
                </a:ext>
              </a:extLst>
            </p:cNvPr>
            <p:cNvSpPr/>
            <p:nvPr/>
          </p:nvSpPr>
          <p:spPr>
            <a:xfrm>
              <a:off x="5227205" y="2515187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373276F-F122-4AF3-8D88-4F4DD9B5BFDF}"/>
                </a:ext>
              </a:extLst>
            </p:cNvPr>
            <p:cNvSpPr txBox="1"/>
            <p:nvPr/>
          </p:nvSpPr>
          <p:spPr>
            <a:xfrm>
              <a:off x="5271883" y="2514501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3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801CB6EE-050F-48AB-A084-D59A295D2596}"/>
              </a:ext>
            </a:extLst>
          </p:cNvPr>
          <p:cNvGrpSpPr/>
          <p:nvPr/>
        </p:nvGrpSpPr>
        <p:grpSpPr>
          <a:xfrm>
            <a:off x="5056293" y="3115351"/>
            <a:ext cx="429514" cy="430887"/>
            <a:chOff x="5056293" y="3210654"/>
            <a:chExt cx="429514" cy="430887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160EF3D4-4DDA-4ACB-B720-E131903948A8}"/>
                </a:ext>
              </a:extLst>
            </p:cNvPr>
            <p:cNvSpPr/>
            <p:nvPr/>
          </p:nvSpPr>
          <p:spPr>
            <a:xfrm>
              <a:off x="5056293" y="3211339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D5B0301B-EA70-4C9E-BA40-02E7B16AA72D}"/>
                </a:ext>
              </a:extLst>
            </p:cNvPr>
            <p:cNvSpPr txBox="1"/>
            <p:nvPr/>
          </p:nvSpPr>
          <p:spPr>
            <a:xfrm>
              <a:off x="5100971" y="3210654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4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040746C-8044-4FE1-B843-B414AD8E8F64}"/>
              </a:ext>
            </a:extLst>
          </p:cNvPr>
          <p:cNvGrpSpPr/>
          <p:nvPr/>
        </p:nvGrpSpPr>
        <p:grpSpPr>
          <a:xfrm>
            <a:off x="4863427" y="3828991"/>
            <a:ext cx="429514" cy="430887"/>
            <a:chOff x="4863427" y="3897557"/>
            <a:chExt cx="429514" cy="430887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FD2AD921-076A-4F6A-852D-7A4E8257BD3F}"/>
                </a:ext>
              </a:extLst>
            </p:cNvPr>
            <p:cNvSpPr/>
            <p:nvPr/>
          </p:nvSpPr>
          <p:spPr>
            <a:xfrm>
              <a:off x="4863427" y="3898242"/>
              <a:ext cx="429514" cy="429514"/>
            </a:xfrm>
            <a:prstGeom prst="ellipse">
              <a:avLst/>
            </a:prstGeom>
            <a:solidFill>
              <a:srgbClr val="00B0F0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6FC9C2C3-6F1F-47A9-A28F-5B67C88B3D51}"/>
                </a:ext>
              </a:extLst>
            </p:cNvPr>
            <p:cNvSpPr txBox="1"/>
            <p:nvPr/>
          </p:nvSpPr>
          <p:spPr>
            <a:xfrm>
              <a:off x="4908105" y="389755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537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609518" y="2875610"/>
            <a:ext cx="6972964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/>
                <a:ea typeface="+mn-ea"/>
                <a:cs typeface="+mn-cs"/>
              </a:rPr>
              <a:t>Web Server Attacks</a:t>
            </a:r>
          </a:p>
        </p:txBody>
      </p:sp>
      <p:pic>
        <p:nvPicPr>
          <p:cNvPr id="9" name="Picture Placeholder 8" descr="A picture containing electronics, computer&#10;&#10;Description automatically generated">
            <a:extLst>
              <a:ext uri="{FF2B5EF4-FFF2-40B4-BE49-F238E27FC236}">
                <a16:creationId xmlns:a16="http://schemas.microsoft.com/office/drawing/2014/main" id="{900F9302-D6AA-418B-B842-0A97C49B1AA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8" r="24128"/>
          <a:stretch>
            <a:fillRect/>
          </a:stretch>
        </p:blipFill>
        <p:spPr>
          <a:xfrm>
            <a:off x="2895600" y="0"/>
            <a:ext cx="9296401" cy="6598920"/>
          </a:xfrm>
        </p:spPr>
      </p:pic>
      <p:pic>
        <p:nvPicPr>
          <p:cNvPr id="7" name="Picture Placeholder 6" descr="A person working in a server room&#10;&#10;Description automatically generated with medium confidence">
            <a:extLst>
              <a:ext uri="{FF2B5EF4-FFF2-40B4-BE49-F238E27FC236}">
                <a16:creationId xmlns:a16="http://schemas.microsoft.com/office/drawing/2014/main" id="{AE00931A-F27B-46C4-89CB-8677FE8395D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1" r="16891"/>
          <a:stretch>
            <a:fillRect/>
          </a:stretch>
        </p:blipFill>
        <p:spPr>
          <a:xfrm>
            <a:off x="0" y="0"/>
            <a:ext cx="10210800" cy="6598920"/>
          </a:xfrm>
        </p:spPr>
      </p:pic>
    </p:spTree>
    <p:extLst>
      <p:ext uri="{BB962C8B-B14F-4D97-AF65-F5344CB8AC3E}">
        <p14:creationId xmlns:p14="http://schemas.microsoft.com/office/powerpoint/2010/main" val="2418701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ED0A57-83EB-4435-9F94-C46349766334}"/>
              </a:ext>
            </a:extLst>
          </p:cNvPr>
          <p:cNvSpPr/>
          <p:nvPr/>
        </p:nvSpPr>
        <p:spPr>
          <a:xfrm>
            <a:off x="76200" y="1931080"/>
            <a:ext cx="5016087" cy="11169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pSp>
        <p:nvGrpSpPr>
          <p:cNvPr id="4101" name="Group 4100"/>
          <p:cNvGrpSpPr/>
          <p:nvPr/>
        </p:nvGrpSpPr>
        <p:grpSpPr>
          <a:xfrm>
            <a:off x="2478306" y="4005022"/>
            <a:ext cx="1954369" cy="1987134"/>
            <a:chOff x="2490237" y="4775566"/>
            <a:chExt cx="1954369" cy="1987134"/>
          </a:xfrm>
        </p:grpSpPr>
        <p:sp>
          <p:nvSpPr>
            <p:cNvPr id="155" name="Oval 92"/>
            <p:cNvSpPr>
              <a:spLocks noChangeArrowheads="1"/>
            </p:cNvSpPr>
            <p:nvPr/>
          </p:nvSpPr>
          <p:spPr bwMode="auto">
            <a:xfrm>
              <a:off x="3419237" y="6609473"/>
              <a:ext cx="1025369" cy="153227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93"/>
            <p:cNvSpPr>
              <a:spLocks/>
            </p:cNvSpPr>
            <p:nvPr/>
          </p:nvSpPr>
          <p:spPr bwMode="auto">
            <a:xfrm>
              <a:off x="4170917" y="6345421"/>
              <a:ext cx="52039" cy="52039"/>
            </a:xfrm>
            <a:custGeom>
              <a:avLst/>
              <a:gdLst>
                <a:gd name="T0" fmla="*/ 7 w 54"/>
                <a:gd name="T1" fmla="*/ 54 h 54"/>
                <a:gd name="T2" fmla="*/ 54 w 54"/>
                <a:gd name="T3" fmla="*/ 49 h 54"/>
                <a:gd name="T4" fmla="*/ 47 w 54"/>
                <a:gd name="T5" fmla="*/ 0 h 54"/>
                <a:gd name="T6" fmla="*/ 0 w 54"/>
                <a:gd name="T7" fmla="*/ 7 h 54"/>
                <a:gd name="T8" fmla="*/ 7 w 54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7" y="54"/>
                  </a:moveTo>
                  <a:lnTo>
                    <a:pt x="54" y="49"/>
                  </a:lnTo>
                  <a:lnTo>
                    <a:pt x="47" y="0"/>
                  </a:lnTo>
                  <a:lnTo>
                    <a:pt x="0" y="7"/>
                  </a:lnTo>
                  <a:lnTo>
                    <a:pt x="7" y="5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94"/>
            <p:cNvSpPr>
              <a:spLocks/>
            </p:cNvSpPr>
            <p:nvPr/>
          </p:nvSpPr>
          <p:spPr bwMode="auto">
            <a:xfrm>
              <a:off x="4166099" y="6370477"/>
              <a:ext cx="118534" cy="52039"/>
            </a:xfrm>
            <a:custGeom>
              <a:avLst/>
              <a:gdLst>
                <a:gd name="T0" fmla="*/ 3 w 52"/>
                <a:gd name="T1" fmla="*/ 15 h 23"/>
                <a:gd name="T2" fmla="*/ 14 w 52"/>
                <a:gd name="T3" fmla="*/ 23 h 23"/>
                <a:gd name="T4" fmla="*/ 43 w 52"/>
                <a:gd name="T5" fmla="*/ 19 h 23"/>
                <a:gd name="T6" fmla="*/ 51 w 52"/>
                <a:gd name="T7" fmla="*/ 8 h 23"/>
                <a:gd name="T8" fmla="*/ 51 w 52"/>
                <a:gd name="T9" fmla="*/ 8 h 23"/>
                <a:gd name="T10" fmla="*/ 40 w 52"/>
                <a:gd name="T11" fmla="*/ 0 h 23"/>
                <a:gd name="T12" fmla="*/ 5 w 52"/>
                <a:gd name="T13" fmla="*/ 5 h 23"/>
                <a:gd name="T14" fmla="*/ 3 w 52"/>
                <a:gd name="T15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3">
                  <a:moveTo>
                    <a:pt x="3" y="15"/>
                  </a:moveTo>
                  <a:cubicBezTo>
                    <a:pt x="3" y="20"/>
                    <a:pt x="9" y="23"/>
                    <a:pt x="14" y="23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8" y="18"/>
                    <a:pt x="52" y="13"/>
                    <a:pt x="51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3"/>
                    <a:pt x="46" y="0"/>
                    <a:pt x="40" y="0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0" y="6"/>
                    <a:pt x="2" y="10"/>
                    <a:pt x="3" y="15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95"/>
            <p:cNvSpPr>
              <a:spLocks/>
            </p:cNvSpPr>
            <p:nvPr/>
          </p:nvSpPr>
          <p:spPr bwMode="auto">
            <a:xfrm>
              <a:off x="3642814" y="6415771"/>
              <a:ext cx="53003" cy="53003"/>
            </a:xfrm>
            <a:custGeom>
              <a:avLst/>
              <a:gdLst>
                <a:gd name="T0" fmla="*/ 55 w 55"/>
                <a:gd name="T1" fmla="*/ 48 h 55"/>
                <a:gd name="T2" fmla="*/ 7 w 55"/>
                <a:gd name="T3" fmla="*/ 55 h 55"/>
                <a:gd name="T4" fmla="*/ 0 w 55"/>
                <a:gd name="T5" fmla="*/ 5 h 55"/>
                <a:gd name="T6" fmla="*/ 50 w 55"/>
                <a:gd name="T7" fmla="*/ 0 h 55"/>
                <a:gd name="T8" fmla="*/ 55 w 55"/>
                <a:gd name="T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5">
                  <a:moveTo>
                    <a:pt x="55" y="48"/>
                  </a:moveTo>
                  <a:lnTo>
                    <a:pt x="7" y="55"/>
                  </a:lnTo>
                  <a:lnTo>
                    <a:pt x="0" y="5"/>
                  </a:lnTo>
                  <a:lnTo>
                    <a:pt x="50" y="0"/>
                  </a:lnTo>
                  <a:lnTo>
                    <a:pt x="55" y="48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96"/>
            <p:cNvSpPr>
              <a:spLocks/>
            </p:cNvSpPr>
            <p:nvPr/>
          </p:nvSpPr>
          <p:spPr bwMode="auto">
            <a:xfrm>
              <a:off x="3590774" y="6443718"/>
              <a:ext cx="113716" cy="56858"/>
            </a:xfrm>
            <a:custGeom>
              <a:avLst/>
              <a:gdLst>
                <a:gd name="T0" fmla="*/ 49 w 50"/>
                <a:gd name="T1" fmla="*/ 10 h 25"/>
                <a:gd name="T2" fmla="*/ 40 w 50"/>
                <a:gd name="T3" fmla="*/ 20 h 25"/>
                <a:gd name="T4" fmla="*/ 12 w 50"/>
                <a:gd name="T5" fmla="*/ 24 h 25"/>
                <a:gd name="T6" fmla="*/ 0 w 50"/>
                <a:gd name="T7" fmla="*/ 16 h 25"/>
                <a:gd name="T8" fmla="*/ 0 w 50"/>
                <a:gd name="T9" fmla="*/ 16 h 25"/>
                <a:gd name="T10" fmla="*/ 9 w 50"/>
                <a:gd name="T11" fmla="*/ 6 h 25"/>
                <a:gd name="T12" fmla="*/ 44 w 50"/>
                <a:gd name="T13" fmla="*/ 1 h 25"/>
                <a:gd name="T14" fmla="*/ 49 w 50"/>
                <a:gd name="T15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5">
                  <a:moveTo>
                    <a:pt x="49" y="10"/>
                  </a:moveTo>
                  <a:cubicBezTo>
                    <a:pt x="50" y="15"/>
                    <a:pt x="46" y="20"/>
                    <a:pt x="40" y="20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6" y="25"/>
                    <a:pt x="1" y="2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1"/>
                    <a:pt x="4" y="6"/>
                    <a:pt x="9" y="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9" y="0"/>
                    <a:pt x="48" y="5"/>
                    <a:pt x="49" y="1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Freeform 97"/>
            <p:cNvSpPr>
              <a:spLocks/>
            </p:cNvSpPr>
            <p:nvPr/>
          </p:nvSpPr>
          <p:spPr bwMode="auto">
            <a:xfrm>
              <a:off x="3602339" y="6062095"/>
              <a:ext cx="622546" cy="385477"/>
            </a:xfrm>
            <a:custGeom>
              <a:avLst/>
              <a:gdLst>
                <a:gd name="T0" fmla="*/ 36 w 273"/>
                <a:gd name="T1" fmla="*/ 29 h 169"/>
                <a:gd name="T2" fmla="*/ 220 w 273"/>
                <a:gd name="T3" fmla="*/ 5 h 169"/>
                <a:gd name="T4" fmla="*/ 255 w 273"/>
                <a:gd name="T5" fmla="*/ 0 h 169"/>
                <a:gd name="T6" fmla="*/ 259 w 273"/>
                <a:gd name="T7" fmla="*/ 36 h 169"/>
                <a:gd name="T8" fmla="*/ 273 w 273"/>
                <a:gd name="T9" fmla="*/ 136 h 169"/>
                <a:gd name="T10" fmla="*/ 249 w 273"/>
                <a:gd name="T11" fmla="*/ 139 h 169"/>
                <a:gd name="T12" fmla="*/ 239 w 273"/>
                <a:gd name="T13" fmla="*/ 65 h 169"/>
                <a:gd name="T14" fmla="*/ 209 w 273"/>
                <a:gd name="T15" fmla="*/ 42 h 169"/>
                <a:gd name="T16" fmla="*/ 55 w 273"/>
                <a:gd name="T17" fmla="*/ 63 h 169"/>
                <a:gd name="T18" fmla="*/ 32 w 273"/>
                <a:gd name="T19" fmla="*/ 91 h 169"/>
                <a:gd name="T20" fmla="*/ 42 w 273"/>
                <a:gd name="T21" fmla="*/ 166 h 169"/>
                <a:gd name="T22" fmla="*/ 18 w 273"/>
                <a:gd name="T23" fmla="*/ 169 h 169"/>
                <a:gd name="T24" fmla="*/ 5 w 273"/>
                <a:gd name="T25" fmla="*/ 69 h 169"/>
                <a:gd name="T26" fmla="*/ 0 w 273"/>
                <a:gd name="T27" fmla="*/ 34 h 169"/>
                <a:gd name="T28" fmla="*/ 36 w 273"/>
                <a:gd name="T29" fmla="*/ 2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3" h="169">
                  <a:moveTo>
                    <a:pt x="36" y="29"/>
                  </a:moveTo>
                  <a:cubicBezTo>
                    <a:pt x="220" y="5"/>
                    <a:pt x="220" y="5"/>
                    <a:pt x="220" y="5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59" y="36"/>
                    <a:pt x="259" y="36"/>
                    <a:pt x="259" y="36"/>
                  </a:cubicBezTo>
                  <a:cubicBezTo>
                    <a:pt x="273" y="136"/>
                    <a:pt x="273" y="136"/>
                    <a:pt x="273" y="136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36" y="51"/>
                    <a:pt x="223" y="41"/>
                    <a:pt x="209" y="4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42" y="65"/>
                    <a:pt x="32" y="78"/>
                    <a:pt x="32" y="91"/>
                  </a:cubicBezTo>
                  <a:cubicBezTo>
                    <a:pt x="42" y="166"/>
                    <a:pt x="42" y="166"/>
                    <a:pt x="42" y="166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36" y="29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Freeform 98"/>
            <p:cNvSpPr>
              <a:spLocks/>
            </p:cNvSpPr>
            <p:nvPr/>
          </p:nvSpPr>
          <p:spPr bwMode="auto">
            <a:xfrm>
              <a:off x="3250591" y="4800622"/>
              <a:ext cx="883706" cy="697714"/>
            </a:xfrm>
            <a:custGeom>
              <a:avLst/>
              <a:gdLst>
                <a:gd name="T0" fmla="*/ 105 w 387"/>
                <a:gd name="T1" fmla="*/ 282 h 306"/>
                <a:gd name="T2" fmla="*/ 99 w 387"/>
                <a:gd name="T3" fmla="*/ 271 h 306"/>
                <a:gd name="T4" fmla="*/ 82 w 387"/>
                <a:gd name="T5" fmla="*/ 151 h 306"/>
                <a:gd name="T6" fmla="*/ 48 w 387"/>
                <a:gd name="T7" fmla="*/ 7 h 306"/>
                <a:gd name="T8" fmla="*/ 104 w 387"/>
                <a:gd name="T9" fmla="*/ 48 h 306"/>
                <a:gd name="T10" fmla="*/ 279 w 387"/>
                <a:gd name="T11" fmla="*/ 3 h 306"/>
                <a:gd name="T12" fmla="*/ 378 w 387"/>
                <a:gd name="T13" fmla="*/ 96 h 306"/>
                <a:gd name="T14" fmla="*/ 384 w 387"/>
                <a:gd name="T15" fmla="*/ 287 h 306"/>
                <a:gd name="T16" fmla="*/ 153 w 387"/>
                <a:gd name="T17" fmla="*/ 302 h 306"/>
                <a:gd name="T18" fmla="*/ 105 w 387"/>
                <a:gd name="T19" fmla="*/ 28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06">
                  <a:moveTo>
                    <a:pt x="105" y="282"/>
                  </a:moveTo>
                  <a:cubicBezTo>
                    <a:pt x="105" y="282"/>
                    <a:pt x="101" y="282"/>
                    <a:pt x="99" y="271"/>
                  </a:cubicBezTo>
                  <a:cubicBezTo>
                    <a:pt x="98" y="260"/>
                    <a:pt x="82" y="151"/>
                    <a:pt x="82" y="151"/>
                  </a:cubicBezTo>
                  <a:cubicBezTo>
                    <a:pt x="82" y="151"/>
                    <a:pt x="0" y="96"/>
                    <a:pt x="48" y="7"/>
                  </a:cubicBezTo>
                  <a:cubicBezTo>
                    <a:pt x="48" y="7"/>
                    <a:pt x="60" y="62"/>
                    <a:pt x="104" y="48"/>
                  </a:cubicBezTo>
                  <a:cubicBezTo>
                    <a:pt x="149" y="34"/>
                    <a:pt x="248" y="5"/>
                    <a:pt x="279" y="3"/>
                  </a:cubicBezTo>
                  <a:cubicBezTo>
                    <a:pt x="310" y="0"/>
                    <a:pt x="373" y="15"/>
                    <a:pt x="378" y="96"/>
                  </a:cubicBezTo>
                  <a:cubicBezTo>
                    <a:pt x="383" y="177"/>
                    <a:pt x="387" y="272"/>
                    <a:pt x="384" y="287"/>
                  </a:cubicBezTo>
                  <a:cubicBezTo>
                    <a:pt x="381" y="306"/>
                    <a:pt x="153" y="302"/>
                    <a:pt x="153" y="302"/>
                  </a:cubicBezTo>
                  <a:lnTo>
                    <a:pt x="105" y="282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Freeform 99"/>
            <p:cNvSpPr>
              <a:spLocks/>
            </p:cNvSpPr>
            <p:nvPr/>
          </p:nvSpPr>
          <p:spPr bwMode="auto">
            <a:xfrm>
              <a:off x="4049492" y="5316197"/>
              <a:ext cx="98297" cy="120462"/>
            </a:xfrm>
            <a:custGeom>
              <a:avLst/>
              <a:gdLst>
                <a:gd name="T0" fmla="*/ 4 w 43"/>
                <a:gd name="T1" fmla="*/ 42 h 53"/>
                <a:gd name="T2" fmla="*/ 17 w 43"/>
                <a:gd name="T3" fmla="*/ 52 h 53"/>
                <a:gd name="T4" fmla="*/ 32 w 43"/>
                <a:gd name="T5" fmla="*/ 50 h 53"/>
                <a:gd name="T6" fmla="*/ 42 w 43"/>
                <a:gd name="T7" fmla="*/ 37 h 53"/>
                <a:gd name="T8" fmla="*/ 39 w 43"/>
                <a:gd name="T9" fmla="*/ 11 h 53"/>
                <a:gd name="T10" fmla="*/ 26 w 43"/>
                <a:gd name="T11" fmla="*/ 1 h 53"/>
                <a:gd name="T12" fmla="*/ 11 w 43"/>
                <a:gd name="T13" fmla="*/ 3 h 53"/>
                <a:gd name="T14" fmla="*/ 1 w 43"/>
                <a:gd name="T15" fmla="*/ 16 h 53"/>
                <a:gd name="T16" fmla="*/ 4 w 43"/>
                <a:gd name="T17" fmla="*/ 4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3">
                  <a:moveTo>
                    <a:pt x="4" y="42"/>
                  </a:moveTo>
                  <a:cubicBezTo>
                    <a:pt x="5" y="48"/>
                    <a:pt x="11" y="53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8" y="5"/>
                    <a:pt x="32" y="0"/>
                    <a:pt x="26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5" y="4"/>
                    <a:pt x="0" y="10"/>
                    <a:pt x="1" y="16"/>
                  </a:cubicBezTo>
                  <a:lnTo>
                    <a:pt x="4" y="42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Freeform 100"/>
            <p:cNvSpPr>
              <a:spLocks/>
            </p:cNvSpPr>
            <p:nvPr/>
          </p:nvSpPr>
          <p:spPr bwMode="auto">
            <a:xfrm>
              <a:off x="3465494" y="5393293"/>
              <a:ext cx="97333" cy="119498"/>
            </a:xfrm>
            <a:custGeom>
              <a:avLst/>
              <a:gdLst>
                <a:gd name="T0" fmla="*/ 4 w 43"/>
                <a:gd name="T1" fmla="*/ 41 h 52"/>
                <a:gd name="T2" fmla="*/ 17 w 43"/>
                <a:gd name="T3" fmla="*/ 52 h 52"/>
                <a:gd name="T4" fmla="*/ 32 w 43"/>
                <a:gd name="T5" fmla="*/ 50 h 52"/>
                <a:gd name="T6" fmla="*/ 42 w 43"/>
                <a:gd name="T7" fmla="*/ 37 h 52"/>
                <a:gd name="T8" fmla="*/ 38 w 43"/>
                <a:gd name="T9" fmla="*/ 11 h 52"/>
                <a:gd name="T10" fmla="*/ 25 w 43"/>
                <a:gd name="T11" fmla="*/ 1 h 52"/>
                <a:gd name="T12" fmla="*/ 11 w 43"/>
                <a:gd name="T13" fmla="*/ 3 h 52"/>
                <a:gd name="T14" fmla="*/ 1 w 43"/>
                <a:gd name="T15" fmla="*/ 16 h 52"/>
                <a:gd name="T16" fmla="*/ 4 w 43"/>
                <a:gd name="T17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" y="41"/>
                  </a:moveTo>
                  <a:cubicBezTo>
                    <a:pt x="5" y="48"/>
                    <a:pt x="11" y="52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4"/>
                    <a:pt x="32" y="0"/>
                    <a:pt x="25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4" y="3"/>
                    <a:pt x="0" y="9"/>
                    <a:pt x="1" y="16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Freeform 101"/>
            <p:cNvSpPr>
              <a:spLocks/>
            </p:cNvSpPr>
            <p:nvPr/>
          </p:nvSpPr>
          <p:spPr bwMode="auto">
            <a:xfrm>
              <a:off x="4346309" y="4775566"/>
              <a:ext cx="54930" cy="173465"/>
            </a:xfrm>
            <a:custGeom>
              <a:avLst/>
              <a:gdLst>
                <a:gd name="T0" fmla="*/ 2 w 24"/>
                <a:gd name="T1" fmla="*/ 66 h 76"/>
                <a:gd name="T2" fmla="*/ 13 w 24"/>
                <a:gd name="T3" fmla="*/ 76 h 76"/>
                <a:gd name="T4" fmla="*/ 13 w 24"/>
                <a:gd name="T5" fmla="*/ 76 h 76"/>
                <a:gd name="T6" fmla="*/ 24 w 24"/>
                <a:gd name="T7" fmla="*/ 65 h 76"/>
                <a:gd name="T8" fmla="*/ 22 w 24"/>
                <a:gd name="T9" fmla="*/ 11 h 76"/>
                <a:gd name="T10" fmla="*/ 10 w 24"/>
                <a:gd name="T11" fmla="*/ 1 h 76"/>
                <a:gd name="T12" fmla="*/ 10 w 24"/>
                <a:gd name="T13" fmla="*/ 1 h 76"/>
                <a:gd name="T14" fmla="*/ 0 w 24"/>
                <a:gd name="T15" fmla="*/ 12 h 76"/>
                <a:gd name="T16" fmla="*/ 2 w 24"/>
                <a:gd name="T17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6">
                  <a:moveTo>
                    <a:pt x="2" y="66"/>
                  </a:moveTo>
                  <a:cubicBezTo>
                    <a:pt x="2" y="72"/>
                    <a:pt x="7" y="76"/>
                    <a:pt x="13" y="7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9" y="76"/>
                    <a:pt x="24" y="71"/>
                    <a:pt x="24" y="65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1" y="5"/>
                    <a:pt x="16" y="0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4" y="1"/>
                    <a:pt x="0" y="6"/>
                    <a:pt x="0" y="12"/>
                  </a:cubicBezTo>
                  <a:lnTo>
                    <a:pt x="2" y="66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Freeform 102"/>
            <p:cNvSpPr>
              <a:spLocks/>
            </p:cNvSpPr>
            <p:nvPr/>
          </p:nvSpPr>
          <p:spPr bwMode="auto">
            <a:xfrm>
              <a:off x="3040506" y="5537846"/>
              <a:ext cx="88660" cy="88660"/>
            </a:xfrm>
            <a:custGeom>
              <a:avLst/>
              <a:gdLst>
                <a:gd name="T0" fmla="*/ 39 w 39"/>
                <a:gd name="T1" fmla="*/ 24 h 39"/>
                <a:gd name="T2" fmla="*/ 20 w 39"/>
                <a:gd name="T3" fmla="*/ 4 h 39"/>
                <a:gd name="T4" fmla="*/ 5 w 39"/>
                <a:gd name="T5" fmla="*/ 4 h 39"/>
                <a:gd name="T6" fmla="*/ 4 w 39"/>
                <a:gd name="T7" fmla="*/ 19 h 39"/>
                <a:gd name="T8" fmla="*/ 23 w 39"/>
                <a:gd name="T9" fmla="*/ 39 h 39"/>
                <a:gd name="T10" fmla="*/ 39 w 39"/>
                <a:gd name="T1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9">
                  <a:moveTo>
                    <a:pt x="39" y="2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6" y="0"/>
                    <a:pt x="9" y="0"/>
                    <a:pt x="5" y="4"/>
                  </a:cubicBezTo>
                  <a:cubicBezTo>
                    <a:pt x="0" y="8"/>
                    <a:pt x="0" y="15"/>
                    <a:pt x="4" y="19"/>
                  </a:cubicBezTo>
                  <a:cubicBezTo>
                    <a:pt x="23" y="39"/>
                    <a:pt x="23" y="39"/>
                    <a:pt x="23" y="39"/>
                  </a:cubicBezTo>
                  <a:lnTo>
                    <a:pt x="39" y="24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Freeform 103"/>
            <p:cNvSpPr>
              <a:spLocks/>
            </p:cNvSpPr>
            <p:nvPr/>
          </p:nvSpPr>
          <p:spPr bwMode="auto">
            <a:xfrm>
              <a:off x="3058816" y="4825678"/>
              <a:ext cx="1357843" cy="1339533"/>
            </a:xfrm>
            <a:custGeom>
              <a:avLst/>
              <a:gdLst>
                <a:gd name="T0" fmla="*/ 562 w 595"/>
                <a:gd name="T1" fmla="*/ 2 h 587"/>
                <a:gd name="T2" fmla="*/ 507 w 595"/>
                <a:gd name="T3" fmla="*/ 244 h 587"/>
                <a:gd name="T4" fmla="*/ 463 w 595"/>
                <a:gd name="T5" fmla="*/ 290 h 587"/>
                <a:gd name="T6" fmla="*/ 461 w 595"/>
                <a:gd name="T7" fmla="*/ 290 h 587"/>
                <a:gd name="T8" fmla="*/ 205 w 595"/>
                <a:gd name="T9" fmla="*/ 323 h 587"/>
                <a:gd name="T10" fmla="*/ 201 w 595"/>
                <a:gd name="T11" fmla="*/ 324 h 587"/>
                <a:gd name="T12" fmla="*/ 201 w 595"/>
                <a:gd name="T13" fmla="*/ 324 h 587"/>
                <a:gd name="T14" fmla="*/ 162 w 595"/>
                <a:gd name="T15" fmla="*/ 349 h 587"/>
                <a:gd name="T16" fmla="*/ 109 w 595"/>
                <a:gd name="T17" fmla="*/ 381 h 587"/>
                <a:gd name="T18" fmla="*/ 19 w 595"/>
                <a:gd name="T19" fmla="*/ 320 h 587"/>
                <a:gd name="T20" fmla="*/ 0 w 595"/>
                <a:gd name="T21" fmla="*/ 338 h 587"/>
                <a:gd name="T22" fmla="*/ 109 w 595"/>
                <a:gd name="T23" fmla="*/ 407 h 587"/>
                <a:gd name="T24" fmla="*/ 117 w 595"/>
                <a:gd name="T25" fmla="*/ 406 h 587"/>
                <a:gd name="T26" fmla="*/ 181 w 595"/>
                <a:gd name="T27" fmla="*/ 366 h 587"/>
                <a:gd name="T28" fmla="*/ 204 w 595"/>
                <a:gd name="T29" fmla="*/ 350 h 587"/>
                <a:gd name="T30" fmla="*/ 234 w 595"/>
                <a:gd name="T31" fmla="*/ 573 h 587"/>
                <a:gd name="T32" fmla="*/ 235 w 595"/>
                <a:gd name="T33" fmla="*/ 581 h 587"/>
                <a:gd name="T34" fmla="*/ 242 w 595"/>
                <a:gd name="T35" fmla="*/ 586 h 587"/>
                <a:gd name="T36" fmla="*/ 493 w 595"/>
                <a:gd name="T37" fmla="*/ 553 h 587"/>
                <a:gd name="T38" fmla="*/ 498 w 595"/>
                <a:gd name="T39" fmla="*/ 546 h 587"/>
                <a:gd name="T40" fmla="*/ 497 w 595"/>
                <a:gd name="T41" fmla="*/ 540 h 587"/>
                <a:gd name="T42" fmla="*/ 468 w 595"/>
                <a:gd name="T43" fmla="*/ 319 h 587"/>
                <a:gd name="T44" fmla="*/ 528 w 595"/>
                <a:gd name="T45" fmla="*/ 262 h 587"/>
                <a:gd name="T46" fmla="*/ 589 w 595"/>
                <a:gd name="T47" fmla="*/ 0 h 587"/>
                <a:gd name="T48" fmla="*/ 562 w 595"/>
                <a:gd name="T49" fmla="*/ 2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95" h="587">
                  <a:moveTo>
                    <a:pt x="562" y="2"/>
                  </a:moveTo>
                  <a:cubicBezTo>
                    <a:pt x="568" y="130"/>
                    <a:pt x="535" y="204"/>
                    <a:pt x="507" y="244"/>
                  </a:cubicBezTo>
                  <a:cubicBezTo>
                    <a:pt x="491" y="267"/>
                    <a:pt x="475" y="281"/>
                    <a:pt x="463" y="290"/>
                  </a:cubicBezTo>
                  <a:cubicBezTo>
                    <a:pt x="462" y="290"/>
                    <a:pt x="461" y="290"/>
                    <a:pt x="461" y="290"/>
                  </a:cubicBezTo>
                  <a:cubicBezTo>
                    <a:pt x="460" y="289"/>
                    <a:pt x="205" y="323"/>
                    <a:pt x="205" y="323"/>
                  </a:cubicBezTo>
                  <a:cubicBezTo>
                    <a:pt x="203" y="324"/>
                    <a:pt x="203" y="324"/>
                    <a:pt x="201" y="324"/>
                  </a:cubicBezTo>
                  <a:cubicBezTo>
                    <a:pt x="201" y="324"/>
                    <a:pt x="201" y="324"/>
                    <a:pt x="201" y="324"/>
                  </a:cubicBezTo>
                  <a:cubicBezTo>
                    <a:pt x="199" y="325"/>
                    <a:pt x="180" y="328"/>
                    <a:pt x="162" y="349"/>
                  </a:cubicBezTo>
                  <a:cubicBezTo>
                    <a:pt x="144" y="370"/>
                    <a:pt x="127" y="381"/>
                    <a:pt x="109" y="381"/>
                  </a:cubicBezTo>
                  <a:cubicBezTo>
                    <a:pt x="76" y="382"/>
                    <a:pt x="43" y="346"/>
                    <a:pt x="19" y="320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27" y="367"/>
                    <a:pt x="64" y="407"/>
                    <a:pt x="109" y="407"/>
                  </a:cubicBezTo>
                  <a:cubicBezTo>
                    <a:pt x="112" y="407"/>
                    <a:pt x="115" y="406"/>
                    <a:pt x="117" y="406"/>
                  </a:cubicBezTo>
                  <a:cubicBezTo>
                    <a:pt x="140" y="403"/>
                    <a:pt x="161" y="390"/>
                    <a:pt x="181" y="366"/>
                  </a:cubicBezTo>
                  <a:cubicBezTo>
                    <a:pt x="191" y="355"/>
                    <a:pt x="200" y="351"/>
                    <a:pt x="204" y="350"/>
                  </a:cubicBezTo>
                  <a:cubicBezTo>
                    <a:pt x="234" y="573"/>
                    <a:pt x="234" y="573"/>
                    <a:pt x="234" y="573"/>
                  </a:cubicBezTo>
                  <a:cubicBezTo>
                    <a:pt x="235" y="581"/>
                    <a:pt x="235" y="581"/>
                    <a:pt x="235" y="581"/>
                  </a:cubicBezTo>
                  <a:cubicBezTo>
                    <a:pt x="235" y="585"/>
                    <a:pt x="238" y="587"/>
                    <a:pt x="242" y="586"/>
                  </a:cubicBezTo>
                  <a:cubicBezTo>
                    <a:pt x="493" y="553"/>
                    <a:pt x="493" y="553"/>
                    <a:pt x="493" y="553"/>
                  </a:cubicBezTo>
                  <a:cubicBezTo>
                    <a:pt x="496" y="552"/>
                    <a:pt x="498" y="550"/>
                    <a:pt x="498" y="546"/>
                  </a:cubicBezTo>
                  <a:cubicBezTo>
                    <a:pt x="497" y="540"/>
                    <a:pt x="497" y="540"/>
                    <a:pt x="497" y="540"/>
                  </a:cubicBezTo>
                  <a:cubicBezTo>
                    <a:pt x="468" y="319"/>
                    <a:pt x="468" y="319"/>
                    <a:pt x="468" y="319"/>
                  </a:cubicBezTo>
                  <a:cubicBezTo>
                    <a:pt x="482" y="310"/>
                    <a:pt x="505" y="293"/>
                    <a:pt x="528" y="262"/>
                  </a:cubicBezTo>
                  <a:cubicBezTo>
                    <a:pt x="559" y="218"/>
                    <a:pt x="595" y="137"/>
                    <a:pt x="589" y="0"/>
                  </a:cubicBezTo>
                  <a:lnTo>
                    <a:pt x="562" y="2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7" name="Freeform 104"/>
            <p:cNvSpPr>
              <a:spLocks/>
            </p:cNvSpPr>
            <p:nvPr/>
          </p:nvSpPr>
          <p:spPr bwMode="auto">
            <a:xfrm>
              <a:off x="3816278" y="5701674"/>
              <a:ext cx="89623" cy="255379"/>
            </a:xfrm>
            <a:custGeom>
              <a:avLst/>
              <a:gdLst>
                <a:gd name="T0" fmla="*/ 15 w 93"/>
                <a:gd name="T1" fmla="*/ 242 h 265"/>
                <a:gd name="T2" fmla="*/ 57 w 93"/>
                <a:gd name="T3" fmla="*/ 265 h 265"/>
                <a:gd name="T4" fmla="*/ 93 w 93"/>
                <a:gd name="T5" fmla="*/ 232 h 265"/>
                <a:gd name="T6" fmla="*/ 45 w 93"/>
                <a:gd name="T7" fmla="*/ 0 h 265"/>
                <a:gd name="T8" fmla="*/ 0 w 93"/>
                <a:gd name="T9" fmla="*/ 5 h 265"/>
                <a:gd name="T10" fmla="*/ 15 w 93"/>
                <a:gd name="T11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65">
                  <a:moveTo>
                    <a:pt x="15" y="242"/>
                  </a:moveTo>
                  <a:lnTo>
                    <a:pt x="57" y="265"/>
                  </a:lnTo>
                  <a:lnTo>
                    <a:pt x="93" y="232"/>
                  </a:lnTo>
                  <a:lnTo>
                    <a:pt x="45" y="0"/>
                  </a:lnTo>
                  <a:lnTo>
                    <a:pt x="0" y="5"/>
                  </a:lnTo>
                  <a:lnTo>
                    <a:pt x="15" y="242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8" name="Freeform 105"/>
            <p:cNvSpPr>
              <a:spLocks/>
            </p:cNvSpPr>
            <p:nvPr/>
          </p:nvSpPr>
          <p:spPr bwMode="auto">
            <a:xfrm>
              <a:off x="3482841" y="5087802"/>
              <a:ext cx="646638" cy="670730"/>
            </a:xfrm>
            <a:custGeom>
              <a:avLst/>
              <a:gdLst>
                <a:gd name="T0" fmla="*/ 30 w 283"/>
                <a:gd name="T1" fmla="*/ 272 h 294"/>
                <a:gd name="T2" fmla="*/ 60 w 283"/>
                <a:gd name="T3" fmla="*/ 292 h 294"/>
                <a:gd name="T4" fmla="*/ 258 w 283"/>
                <a:gd name="T5" fmla="*/ 266 h 294"/>
                <a:gd name="T6" fmla="*/ 282 w 283"/>
                <a:gd name="T7" fmla="*/ 239 h 294"/>
                <a:gd name="T8" fmla="*/ 253 w 283"/>
                <a:gd name="T9" fmla="*/ 21 h 294"/>
                <a:gd name="T10" fmla="*/ 223 w 283"/>
                <a:gd name="T11" fmla="*/ 2 h 294"/>
                <a:gd name="T12" fmla="*/ 26 w 283"/>
                <a:gd name="T13" fmla="*/ 28 h 294"/>
                <a:gd name="T14" fmla="*/ 2 w 283"/>
                <a:gd name="T15" fmla="*/ 55 h 294"/>
                <a:gd name="T16" fmla="*/ 30 w 283"/>
                <a:gd name="T17" fmla="*/ 272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3" h="294">
                  <a:moveTo>
                    <a:pt x="30" y="272"/>
                  </a:moveTo>
                  <a:cubicBezTo>
                    <a:pt x="32" y="285"/>
                    <a:pt x="46" y="294"/>
                    <a:pt x="60" y="292"/>
                  </a:cubicBezTo>
                  <a:cubicBezTo>
                    <a:pt x="258" y="266"/>
                    <a:pt x="258" y="266"/>
                    <a:pt x="258" y="266"/>
                  </a:cubicBezTo>
                  <a:cubicBezTo>
                    <a:pt x="273" y="264"/>
                    <a:pt x="283" y="252"/>
                    <a:pt x="282" y="239"/>
                  </a:cubicBezTo>
                  <a:cubicBezTo>
                    <a:pt x="253" y="21"/>
                    <a:pt x="253" y="21"/>
                    <a:pt x="253" y="21"/>
                  </a:cubicBezTo>
                  <a:cubicBezTo>
                    <a:pt x="251" y="9"/>
                    <a:pt x="238" y="0"/>
                    <a:pt x="223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11" y="30"/>
                    <a:pt x="0" y="42"/>
                    <a:pt x="2" y="55"/>
                  </a:cubicBezTo>
                  <a:lnTo>
                    <a:pt x="30" y="272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9" name="Freeform 106"/>
            <p:cNvSpPr>
              <a:spLocks/>
            </p:cNvSpPr>
            <p:nvPr/>
          </p:nvSpPr>
          <p:spPr bwMode="auto">
            <a:xfrm>
              <a:off x="3951195" y="5407748"/>
              <a:ext cx="63604" cy="63604"/>
            </a:xfrm>
            <a:custGeom>
              <a:avLst/>
              <a:gdLst>
                <a:gd name="T0" fmla="*/ 1 w 28"/>
                <a:gd name="T1" fmla="*/ 16 h 28"/>
                <a:gd name="T2" fmla="*/ 16 w 28"/>
                <a:gd name="T3" fmla="*/ 27 h 28"/>
                <a:gd name="T4" fmla="*/ 27 w 28"/>
                <a:gd name="T5" fmla="*/ 12 h 28"/>
                <a:gd name="T6" fmla="*/ 13 w 28"/>
                <a:gd name="T7" fmla="*/ 1 h 28"/>
                <a:gd name="T8" fmla="*/ 1 w 28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1" y="16"/>
                  </a:moveTo>
                  <a:cubicBezTo>
                    <a:pt x="2" y="23"/>
                    <a:pt x="9" y="28"/>
                    <a:pt x="16" y="27"/>
                  </a:cubicBezTo>
                  <a:cubicBezTo>
                    <a:pt x="23" y="26"/>
                    <a:pt x="28" y="19"/>
                    <a:pt x="27" y="12"/>
                  </a:cubicBezTo>
                  <a:cubicBezTo>
                    <a:pt x="26" y="5"/>
                    <a:pt x="20" y="0"/>
                    <a:pt x="13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0" name="Freeform 107"/>
            <p:cNvSpPr>
              <a:spLocks/>
            </p:cNvSpPr>
            <p:nvPr/>
          </p:nvSpPr>
          <p:spPr bwMode="auto">
            <a:xfrm>
              <a:off x="3985888" y="5421240"/>
              <a:ext cx="15419" cy="18310"/>
            </a:xfrm>
            <a:custGeom>
              <a:avLst/>
              <a:gdLst>
                <a:gd name="T0" fmla="*/ 0 w 7"/>
                <a:gd name="T1" fmla="*/ 4 h 8"/>
                <a:gd name="T2" fmla="*/ 4 w 7"/>
                <a:gd name="T3" fmla="*/ 7 h 8"/>
                <a:gd name="T4" fmla="*/ 7 w 7"/>
                <a:gd name="T5" fmla="*/ 4 h 8"/>
                <a:gd name="T6" fmla="*/ 3 w 7"/>
                <a:gd name="T7" fmla="*/ 1 h 8"/>
                <a:gd name="T8" fmla="*/ 0 w 7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0" y="4"/>
                  </a:moveTo>
                  <a:cubicBezTo>
                    <a:pt x="1" y="6"/>
                    <a:pt x="2" y="8"/>
                    <a:pt x="4" y="7"/>
                  </a:cubicBezTo>
                  <a:cubicBezTo>
                    <a:pt x="6" y="7"/>
                    <a:pt x="7" y="5"/>
                    <a:pt x="7" y="4"/>
                  </a:cubicBezTo>
                  <a:cubicBezTo>
                    <a:pt x="7" y="2"/>
                    <a:pt x="5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1" name="Freeform 108"/>
            <p:cNvSpPr>
              <a:spLocks/>
            </p:cNvSpPr>
            <p:nvPr/>
          </p:nvSpPr>
          <p:spPr bwMode="auto">
            <a:xfrm>
              <a:off x="3604266" y="5453042"/>
              <a:ext cx="61676" cy="63604"/>
            </a:xfrm>
            <a:custGeom>
              <a:avLst/>
              <a:gdLst>
                <a:gd name="T0" fmla="*/ 1 w 27"/>
                <a:gd name="T1" fmla="*/ 16 h 28"/>
                <a:gd name="T2" fmla="*/ 15 w 27"/>
                <a:gd name="T3" fmla="*/ 27 h 28"/>
                <a:gd name="T4" fmla="*/ 26 w 27"/>
                <a:gd name="T5" fmla="*/ 12 h 28"/>
                <a:gd name="T6" fmla="*/ 12 w 27"/>
                <a:gd name="T7" fmla="*/ 1 h 28"/>
                <a:gd name="T8" fmla="*/ 1 w 27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1" y="16"/>
                  </a:moveTo>
                  <a:cubicBezTo>
                    <a:pt x="2" y="23"/>
                    <a:pt x="8" y="28"/>
                    <a:pt x="15" y="27"/>
                  </a:cubicBezTo>
                  <a:cubicBezTo>
                    <a:pt x="22" y="26"/>
                    <a:pt x="27" y="19"/>
                    <a:pt x="26" y="12"/>
                  </a:cubicBezTo>
                  <a:cubicBezTo>
                    <a:pt x="25" y="5"/>
                    <a:pt x="19" y="0"/>
                    <a:pt x="12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2" name="Freeform 109"/>
            <p:cNvSpPr>
              <a:spLocks/>
            </p:cNvSpPr>
            <p:nvPr/>
          </p:nvSpPr>
          <p:spPr bwMode="auto">
            <a:xfrm>
              <a:off x="3754602" y="5562902"/>
              <a:ext cx="146481" cy="88660"/>
            </a:xfrm>
            <a:custGeom>
              <a:avLst/>
              <a:gdLst>
                <a:gd name="T0" fmla="*/ 1 w 64"/>
                <a:gd name="T1" fmla="*/ 9 h 39"/>
                <a:gd name="T2" fmla="*/ 4 w 64"/>
                <a:gd name="T3" fmla="*/ 7 h 39"/>
                <a:gd name="T4" fmla="*/ 59 w 64"/>
                <a:gd name="T5" fmla="*/ 0 h 39"/>
                <a:gd name="T6" fmla="*/ 63 w 64"/>
                <a:gd name="T7" fmla="*/ 1 h 39"/>
                <a:gd name="T8" fmla="*/ 64 w 64"/>
                <a:gd name="T9" fmla="*/ 6 h 39"/>
                <a:gd name="T10" fmla="*/ 34 w 64"/>
                <a:gd name="T11" fmla="*/ 37 h 39"/>
                <a:gd name="T12" fmla="*/ 1 w 64"/>
                <a:gd name="T13" fmla="*/ 14 h 39"/>
                <a:gd name="T14" fmla="*/ 1 w 64"/>
                <a:gd name="T15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39">
                  <a:moveTo>
                    <a:pt x="1" y="9"/>
                  </a:moveTo>
                  <a:cubicBezTo>
                    <a:pt x="1" y="8"/>
                    <a:pt x="3" y="7"/>
                    <a:pt x="4" y="7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2" y="0"/>
                    <a:pt x="63" y="1"/>
                  </a:cubicBezTo>
                  <a:cubicBezTo>
                    <a:pt x="64" y="3"/>
                    <a:pt x="64" y="4"/>
                    <a:pt x="64" y="6"/>
                  </a:cubicBezTo>
                  <a:cubicBezTo>
                    <a:pt x="63" y="7"/>
                    <a:pt x="54" y="34"/>
                    <a:pt x="34" y="37"/>
                  </a:cubicBezTo>
                  <a:cubicBezTo>
                    <a:pt x="15" y="39"/>
                    <a:pt x="1" y="15"/>
                    <a:pt x="1" y="14"/>
                  </a:cubicBezTo>
                  <a:cubicBezTo>
                    <a:pt x="0" y="12"/>
                    <a:pt x="0" y="11"/>
                    <a:pt x="1" y="9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3" name="Freeform 110"/>
            <p:cNvSpPr>
              <a:spLocks/>
            </p:cNvSpPr>
            <p:nvPr/>
          </p:nvSpPr>
          <p:spPr bwMode="auto">
            <a:xfrm>
              <a:off x="3640886" y="5092620"/>
              <a:ext cx="246705" cy="125280"/>
            </a:xfrm>
            <a:custGeom>
              <a:avLst/>
              <a:gdLst>
                <a:gd name="T0" fmla="*/ 0 w 256"/>
                <a:gd name="T1" fmla="*/ 33 h 130"/>
                <a:gd name="T2" fmla="*/ 256 w 256"/>
                <a:gd name="T3" fmla="*/ 0 h 130"/>
                <a:gd name="T4" fmla="*/ 142 w 256"/>
                <a:gd name="T5" fmla="*/ 130 h 130"/>
                <a:gd name="T6" fmla="*/ 0 w 256"/>
                <a:gd name="T7" fmla="*/ 3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6" h="130">
                  <a:moveTo>
                    <a:pt x="0" y="33"/>
                  </a:moveTo>
                  <a:lnTo>
                    <a:pt x="256" y="0"/>
                  </a:lnTo>
                  <a:lnTo>
                    <a:pt x="142" y="13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4" name="Freeform 111"/>
            <p:cNvSpPr>
              <a:spLocks/>
            </p:cNvSpPr>
            <p:nvPr/>
          </p:nvSpPr>
          <p:spPr bwMode="auto">
            <a:xfrm>
              <a:off x="3636068" y="5469424"/>
              <a:ext cx="16383" cy="15419"/>
            </a:xfrm>
            <a:custGeom>
              <a:avLst/>
              <a:gdLst>
                <a:gd name="T0" fmla="*/ 0 w 7"/>
                <a:gd name="T1" fmla="*/ 4 h 7"/>
                <a:gd name="T2" fmla="*/ 4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1" y="5"/>
                    <a:pt x="2" y="7"/>
                    <a:pt x="4" y="7"/>
                  </a:cubicBezTo>
                  <a:cubicBezTo>
                    <a:pt x="6" y="6"/>
                    <a:pt x="7" y="5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7" name="Freeform 124"/>
            <p:cNvSpPr>
              <a:spLocks noEditPoints="1"/>
            </p:cNvSpPr>
            <p:nvPr/>
          </p:nvSpPr>
          <p:spPr bwMode="auto">
            <a:xfrm>
              <a:off x="2490237" y="5293069"/>
              <a:ext cx="655311" cy="769027"/>
            </a:xfrm>
            <a:custGeom>
              <a:avLst/>
              <a:gdLst>
                <a:gd name="T0" fmla="*/ 163 w 287"/>
                <a:gd name="T1" fmla="*/ 2 h 337"/>
                <a:gd name="T2" fmla="*/ 8 w 287"/>
                <a:gd name="T3" fmla="*/ 70 h 337"/>
                <a:gd name="T4" fmla="*/ 3 w 287"/>
                <a:gd name="T5" fmla="*/ 85 h 337"/>
                <a:gd name="T6" fmla="*/ 109 w 287"/>
                <a:gd name="T7" fmla="*/ 328 h 337"/>
                <a:gd name="T8" fmla="*/ 123 w 287"/>
                <a:gd name="T9" fmla="*/ 335 h 337"/>
                <a:gd name="T10" fmla="*/ 278 w 287"/>
                <a:gd name="T11" fmla="*/ 267 h 337"/>
                <a:gd name="T12" fmla="*/ 285 w 287"/>
                <a:gd name="T13" fmla="*/ 251 h 337"/>
                <a:gd name="T14" fmla="*/ 245 w 287"/>
                <a:gd name="T15" fmla="*/ 161 h 337"/>
                <a:gd name="T16" fmla="*/ 268 w 287"/>
                <a:gd name="T17" fmla="*/ 151 h 337"/>
                <a:gd name="T18" fmla="*/ 269 w 287"/>
                <a:gd name="T19" fmla="*/ 151 h 337"/>
                <a:gd name="T20" fmla="*/ 268 w 287"/>
                <a:gd name="T21" fmla="*/ 151 h 337"/>
                <a:gd name="T22" fmla="*/ 271 w 287"/>
                <a:gd name="T23" fmla="*/ 148 h 337"/>
                <a:gd name="T24" fmla="*/ 271 w 287"/>
                <a:gd name="T25" fmla="*/ 148 h 337"/>
                <a:gd name="T26" fmla="*/ 271 w 287"/>
                <a:gd name="T27" fmla="*/ 148 h 337"/>
                <a:gd name="T28" fmla="*/ 271 w 287"/>
                <a:gd name="T29" fmla="*/ 144 h 337"/>
                <a:gd name="T30" fmla="*/ 272 w 287"/>
                <a:gd name="T31" fmla="*/ 144 h 337"/>
                <a:gd name="T32" fmla="*/ 271 w 287"/>
                <a:gd name="T33" fmla="*/ 142 h 337"/>
                <a:gd name="T34" fmla="*/ 249 w 287"/>
                <a:gd name="T35" fmla="*/ 91 h 337"/>
                <a:gd name="T36" fmla="*/ 249 w 287"/>
                <a:gd name="T37" fmla="*/ 91 h 337"/>
                <a:gd name="T38" fmla="*/ 249 w 287"/>
                <a:gd name="T39" fmla="*/ 91 h 337"/>
                <a:gd name="T40" fmla="*/ 245 w 287"/>
                <a:gd name="T41" fmla="*/ 88 h 337"/>
                <a:gd name="T42" fmla="*/ 245 w 287"/>
                <a:gd name="T43" fmla="*/ 88 h 337"/>
                <a:gd name="T44" fmla="*/ 245 w 287"/>
                <a:gd name="T45" fmla="*/ 88 h 337"/>
                <a:gd name="T46" fmla="*/ 242 w 287"/>
                <a:gd name="T47" fmla="*/ 88 h 337"/>
                <a:gd name="T48" fmla="*/ 242 w 287"/>
                <a:gd name="T49" fmla="*/ 88 h 337"/>
                <a:gd name="T50" fmla="*/ 241 w 287"/>
                <a:gd name="T51" fmla="*/ 89 h 337"/>
                <a:gd name="T52" fmla="*/ 218 w 287"/>
                <a:gd name="T53" fmla="*/ 99 h 337"/>
                <a:gd name="T54" fmla="*/ 178 w 287"/>
                <a:gd name="T55" fmla="*/ 8 h 337"/>
                <a:gd name="T56" fmla="*/ 163 w 287"/>
                <a:gd name="T57" fmla="*/ 2 h 337"/>
                <a:gd name="T58" fmla="*/ 241 w 287"/>
                <a:gd name="T59" fmla="*/ 152 h 337"/>
                <a:gd name="T60" fmla="*/ 223 w 287"/>
                <a:gd name="T61" fmla="*/ 111 h 337"/>
                <a:gd name="T62" fmla="*/ 242 w 287"/>
                <a:gd name="T63" fmla="*/ 102 h 337"/>
                <a:gd name="T64" fmla="*/ 260 w 287"/>
                <a:gd name="T65" fmla="*/ 143 h 337"/>
                <a:gd name="T66" fmla="*/ 241 w 287"/>
                <a:gd name="T67" fmla="*/ 15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7" h="337">
                  <a:moveTo>
                    <a:pt x="163" y="2"/>
                  </a:moveTo>
                  <a:cubicBezTo>
                    <a:pt x="8" y="70"/>
                    <a:pt x="8" y="70"/>
                    <a:pt x="8" y="70"/>
                  </a:cubicBezTo>
                  <a:cubicBezTo>
                    <a:pt x="2" y="73"/>
                    <a:pt x="0" y="79"/>
                    <a:pt x="3" y="85"/>
                  </a:cubicBezTo>
                  <a:cubicBezTo>
                    <a:pt x="109" y="328"/>
                    <a:pt x="109" y="328"/>
                    <a:pt x="109" y="328"/>
                  </a:cubicBezTo>
                  <a:cubicBezTo>
                    <a:pt x="111" y="334"/>
                    <a:pt x="118" y="337"/>
                    <a:pt x="123" y="335"/>
                  </a:cubicBezTo>
                  <a:cubicBezTo>
                    <a:pt x="278" y="267"/>
                    <a:pt x="278" y="267"/>
                    <a:pt x="278" y="267"/>
                  </a:cubicBezTo>
                  <a:cubicBezTo>
                    <a:pt x="284" y="265"/>
                    <a:pt x="287" y="257"/>
                    <a:pt x="285" y="251"/>
                  </a:cubicBezTo>
                  <a:cubicBezTo>
                    <a:pt x="245" y="161"/>
                    <a:pt x="245" y="161"/>
                    <a:pt x="245" y="16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69" y="151"/>
                    <a:pt x="269" y="151"/>
                    <a:pt x="269" y="15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70" y="150"/>
                    <a:pt x="271" y="149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2" y="146"/>
                    <a:pt x="271" y="144"/>
                    <a:pt x="271" y="144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8" y="90"/>
                    <a:pt x="247" y="89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4" y="88"/>
                    <a:pt x="242" y="88"/>
                    <a:pt x="242" y="88"/>
                  </a:cubicBezTo>
                  <a:cubicBezTo>
                    <a:pt x="242" y="88"/>
                    <a:pt x="242" y="88"/>
                    <a:pt x="242" y="88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18" y="99"/>
                    <a:pt x="218" y="99"/>
                    <a:pt x="218" y="9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6" y="2"/>
                    <a:pt x="168" y="0"/>
                    <a:pt x="163" y="2"/>
                  </a:cubicBezTo>
                  <a:close/>
                  <a:moveTo>
                    <a:pt x="241" y="152"/>
                  </a:moveTo>
                  <a:cubicBezTo>
                    <a:pt x="223" y="111"/>
                    <a:pt x="223" y="111"/>
                    <a:pt x="223" y="111"/>
                  </a:cubicBezTo>
                  <a:cubicBezTo>
                    <a:pt x="242" y="102"/>
                    <a:pt x="242" y="102"/>
                    <a:pt x="242" y="102"/>
                  </a:cubicBezTo>
                  <a:cubicBezTo>
                    <a:pt x="260" y="143"/>
                    <a:pt x="260" y="143"/>
                    <a:pt x="260" y="143"/>
                  </a:cubicBezTo>
                  <a:lnTo>
                    <a:pt x="241" y="15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8" name="Freeform 125"/>
            <p:cNvSpPr>
              <a:spLocks noEditPoints="1"/>
            </p:cNvSpPr>
            <p:nvPr/>
          </p:nvSpPr>
          <p:spPr bwMode="auto">
            <a:xfrm>
              <a:off x="2655028" y="5596632"/>
              <a:ext cx="323801" cy="205267"/>
            </a:xfrm>
            <a:custGeom>
              <a:avLst/>
              <a:gdLst>
                <a:gd name="T0" fmla="*/ 64 w 142"/>
                <a:gd name="T1" fmla="*/ 74 h 90"/>
                <a:gd name="T2" fmla="*/ 69 w 142"/>
                <a:gd name="T3" fmla="*/ 54 h 90"/>
                <a:gd name="T4" fmla="*/ 72 w 142"/>
                <a:gd name="T5" fmla="*/ 44 h 90"/>
                <a:gd name="T6" fmla="*/ 111 w 142"/>
                <a:gd name="T7" fmla="*/ 26 h 90"/>
                <a:gd name="T8" fmla="*/ 122 w 142"/>
                <a:gd name="T9" fmla="*/ 27 h 90"/>
                <a:gd name="T10" fmla="*/ 127 w 142"/>
                <a:gd name="T11" fmla="*/ 42 h 90"/>
                <a:gd name="T12" fmla="*/ 130 w 142"/>
                <a:gd name="T13" fmla="*/ 39 h 90"/>
                <a:gd name="T14" fmla="*/ 127 w 142"/>
                <a:gd name="T15" fmla="*/ 27 h 90"/>
                <a:gd name="T16" fmla="*/ 124 w 142"/>
                <a:gd name="T17" fmla="*/ 20 h 90"/>
                <a:gd name="T18" fmla="*/ 142 w 142"/>
                <a:gd name="T19" fmla="*/ 12 h 90"/>
                <a:gd name="T20" fmla="*/ 140 w 142"/>
                <a:gd name="T21" fmla="*/ 8 h 90"/>
                <a:gd name="T22" fmla="*/ 136 w 142"/>
                <a:gd name="T23" fmla="*/ 6 h 90"/>
                <a:gd name="T24" fmla="*/ 125 w 142"/>
                <a:gd name="T25" fmla="*/ 11 h 90"/>
                <a:gd name="T26" fmla="*/ 120 w 142"/>
                <a:gd name="T27" fmla="*/ 13 h 90"/>
                <a:gd name="T28" fmla="*/ 99 w 142"/>
                <a:gd name="T29" fmla="*/ 0 h 90"/>
                <a:gd name="T30" fmla="*/ 74 w 142"/>
                <a:gd name="T31" fmla="*/ 10 h 90"/>
                <a:gd name="T32" fmla="*/ 66 w 142"/>
                <a:gd name="T33" fmla="*/ 35 h 90"/>
                <a:gd name="T34" fmla="*/ 52 w 142"/>
                <a:gd name="T35" fmla="*/ 45 h 90"/>
                <a:gd name="T36" fmla="*/ 21 w 142"/>
                <a:gd name="T37" fmla="*/ 63 h 90"/>
                <a:gd name="T38" fmla="*/ 19 w 142"/>
                <a:gd name="T39" fmla="*/ 45 h 90"/>
                <a:gd name="T40" fmla="*/ 19 w 142"/>
                <a:gd name="T41" fmla="*/ 32 h 90"/>
                <a:gd name="T42" fmla="*/ 15 w 142"/>
                <a:gd name="T43" fmla="*/ 36 h 90"/>
                <a:gd name="T44" fmla="*/ 15 w 142"/>
                <a:gd name="T45" fmla="*/ 55 h 90"/>
                <a:gd name="T46" fmla="*/ 1 w 142"/>
                <a:gd name="T47" fmla="*/ 76 h 90"/>
                <a:gd name="T48" fmla="*/ 1 w 142"/>
                <a:gd name="T49" fmla="*/ 80 h 90"/>
                <a:gd name="T50" fmla="*/ 8 w 142"/>
                <a:gd name="T51" fmla="*/ 81 h 90"/>
                <a:gd name="T52" fmla="*/ 34 w 142"/>
                <a:gd name="T53" fmla="*/ 87 h 90"/>
                <a:gd name="T54" fmla="*/ 58 w 142"/>
                <a:gd name="T55" fmla="*/ 82 h 90"/>
                <a:gd name="T56" fmla="*/ 84 w 142"/>
                <a:gd name="T57" fmla="*/ 8 h 90"/>
                <a:gd name="T58" fmla="*/ 111 w 142"/>
                <a:gd name="T59" fmla="*/ 13 h 90"/>
                <a:gd name="T60" fmla="*/ 114 w 142"/>
                <a:gd name="T61" fmla="*/ 16 h 90"/>
                <a:gd name="T62" fmla="*/ 73 w 142"/>
                <a:gd name="T63" fmla="*/ 34 h 90"/>
                <a:gd name="T64" fmla="*/ 73 w 142"/>
                <a:gd name="T65" fmla="*/ 21 h 90"/>
                <a:gd name="T66" fmla="*/ 34 w 142"/>
                <a:gd name="T67" fmla="*/ 81 h 90"/>
                <a:gd name="T68" fmla="*/ 28 w 142"/>
                <a:gd name="T69" fmla="*/ 68 h 90"/>
                <a:gd name="T70" fmla="*/ 55 w 142"/>
                <a:gd name="T71" fmla="*/ 53 h 90"/>
                <a:gd name="T72" fmla="*/ 61 w 142"/>
                <a:gd name="T73" fmla="*/ 68 h 90"/>
                <a:gd name="T74" fmla="*/ 41 w 142"/>
                <a:gd name="T75" fmla="*/ 8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2" h="90">
                  <a:moveTo>
                    <a:pt x="58" y="82"/>
                  </a:moveTo>
                  <a:cubicBezTo>
                    <a:pt x="61" y="80"/>
                    <a:pt x="63" y="78"/>
                    <a:pt x="64" y="74"/>
                  </a:cubicBezTo>
                  <a:cubicBezTo>
                    <a:pt x="66" y="72"/>
                    <a:pt x="67" y="69"/>
                    <a:pt x="68" y="65"/>
                  </a:cubicBezTo>
                  <a:cubicBezTo>
                    <a:pt x="68" y="61"/>
                    <a:pt x="69" y="58"/>
                    <a:pt x="69" y="54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0" y="45"/>
                    <a:pt x="71" y="44"/>
                    <a:pt x="72" y="44"/>
                  </a:cubicBezTo>
                  <a:cubicBezTo>
                    <a:pt x="79" y="41"/>
                    <a:pt x="85" y="38"/>
                    <a:pt x="91" y="35"/>
                  </a:cubicBezTo>
                  <a:cubicBezTo>
                    <a:pt x="98" y="32"/>
                    <a:pt x="104" y="29"/>
                    <a:pt x="111" y="26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22"/>
                    <a:pt x="121" y="25"/>
                    <a:pt x="122" y="27"/>
                  </a:cubicBezTo>
                  <a:cubicBezTo>
                    <a:pt x="123" y="29"/>
                    <a:pt x="124" y="32"/>
                    <a:pt x="125" y="34"/>
                  </a:cubicBezTo>
                  <a:cubicBezTo>
                    <a:pt x="126" y="37"/>
                    <a:pt x="126" y="40"/>
                    <a:pt x="127" y="42"/>
                  </a:cubicBezTo>
                  <a:cubicBezTo>
                    <a:pt x="128" y="42"/>
                    <a:pt x="129" y="42"/>
                    <a:pt x="129" y="42"/>
                  </a:cubicBezTo>
                  <a:cubicBezTo>
                    <a:pt x="130" y="41"/>
                    <a:pt x="130" y="40"/>
                    <a:pt x="130" y="39"/>
                  </a:cubicBezTo>
                  <a:cubicBezTo>
                    <a:pt x="130" y="37"/>
                    <a:pt x="130" y="35"/>
                    <a:pt x="129" y="33"/>
                  </a:cubicBezTo>
                  <a:cubicBezTo>
                    <a:pt x="129" y="31"/>
                    <a:pt x="128" y="29"/>
                    <a:pt x="127" y="27"/>
                  </a:cubicBezTo>
                  <a:cubicBezTo>
                    <a:pt x="126" y="25"/>
                    <a:pt x="126" y="24"/>
                    <a:pt x="125" y="22"/>
                  </a:cubicBezTo>
                  <a:cubicBezTo>
                    <a:pt x="125" y="22"/>
                    <a:pt x="124" y="20"/>
                    <a:pt x="124" y="20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40" y="13"/>
                    <a:pt x="142" y="12"/>
                    <a:pt x="142" y="12"/>
                  </a:cubicBezTo>
                  <a:cubicBezTo>
                    <a:pt x="141" y="11"/>
                    <a:pt x="141" y="11"/>
                    <a:pt x="141" y="11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37" y="6"/>
                    <a:pt x="137" y="6"/>
                    <a:pt x="137" y="6"/>
                  </a:cubicBezTo>
                  <a:cubicBezTo>
                    <a:pt x="137" y="6"/>
                    <a:pt x="136" y="6"/>
                    <a:pt x="136" y="6"/>
                  </a:cubicBezTo>
                  <a:cubicBezTo>
                    <a:pt x="134" y="7"/>
                    <a:pt x="132" y="8"/>
                    <a:pt x="130" y="9"/>
                  </a:cubicBezTo>
                  <a:cubicBezTo>
                    <a:pt x="129" y="9"/>
                    <a:pt x="127" y="10"/>
                    <a:pt x="125" y="11"/>
                  </a:cubicBezTo>
                  <a:cubicBezTo>
                    <a:pt x="124" y="11"/>
                    <a:pt x="122" y="12"/>
                    <a:pt x="120" y="13"/>
                  </a:cubicBezTo>
                  <a:cubicBezTo>
                    <a:pt x="120" y="13"/>
                    <a:pt x="120" y="13"/>
                    <a:pt x="120" y="13"/>
                  </a:cubicBezTo>
                  <a:cubicBezTo>
                    <a:pt x="118" y="11"/>
                    <a:pt x="115" y="9"/>
                    <a:pt x="113" y="7"/>
                  </a:cubicBezTo>
                  <a:cubicBezTo>
                    <a:pt x="108" y="4"/>
                    <a:pt x="103" y="2"/>
                    <a:pt x="99" y="0"/>
                  </a:cubicBezTo>
                  <a:cubicBezTo>
                    <a:pt x="94" y="0"/>
                    <a:pt x="89" y="0"/>
                    <a:pt x="84" y="2"/>
                  </a:cubicBezTo>
                  <a:cubicBezTo>
                    <a:pt x="80" y="4"/>
                    <a:pt x="77" y="7"/>
                    <a:pt x="74" y="10"/>
                  </a:cubicBezTo>
                  <a:cubicBezTo>
                    <a:pt x="71" y="13"/>
                    <a:pt x="69" y="18"/>
                    <a:pt x="68" y="23"/>
                  </a:cubicBezTo>
                  <a:cubicBezTo>
                    <a:pt x="67" y="27"/>
                    <a:pt x="66" y="31"/>
                    <a:pt x="66" y="35"/>
                  </a:cubicBezTo>
                  <a:cubicBezTo>
                    <a:pt x="66" y="36"/>
                    <a:pt x="66" y="37"/>
                    <a:pt x="66" y="38"/>
                  </a:cubicBezTo>
                  <a:cubicBezTo>
                    <a:pt x="61" y="41"/>
                    <a:pt x="56" y="43"/>
                    <a:pt x="52" y="45"/>
                  </a:cubicBezTo>
                  <a:cubicBezTo>
                    <a:pt x="47" y="48"/>
                    <a:pt x="41" y="52"/>
                    <a:pt x="36" y="55"/>
                  </a:cubicBezTo>
                  <a:cubicBezTo>
                    <a:pt x="31" y="57"/>
                    <a:pt x="26" y="60"/>
                    <a:pt x="21" y="63"/>
                  </a:cubicBezTo>
                  <a:cubicBezTo>
                    <a:pt x="20" y="60"/>
                    <a:pt x="19" y="57"/>
                    <a:pt x="19" y="54"/>
                  </a:cubicBezTo>
                  <a:cubicBezTo>
                    <a:pt x="19" y="51"/>
                    <a:pt x="18" y="48"/>
                    <a:pt x="19" y="45"/>
                  </a:cubicBezTo>
                  <a:cubicBezTo>
                    <a:pt x="19" y="42"/>
                    <a:pt x="19" y="40"/>
                    <a:pt x="19" y="38"/>
                  </a:cubicBezTo>
                  <a:cubicBezTo>
                    <a:pt x="19" y="35"/>
                    <a:pt x="19" y="34"/>
                    <a:pt x="19" y="32"/>
                  </a:cubicBezTo>
                  <a:cubicBezTo>
                    <a:pt x="18" y="31"/>
                    <a:pt x="17" y="31"/>
                    <a:pt x="17" y="31"/>
                  </a:cubicBezTo>
                  <a:cubicBezTo>
                    <a:pt x="16" y="32"/>
                    <a:pt x="15" y="33"/>
                    <a:pt x="15" y="36"/>
                  </a:cubicBezTo>
                  <a:cubicBezTo>
                    <a:pt x="14" y="38"/>
                    <a:pt x="14" y="41"/>
                    <a:pt x="14" y="42"/>
                  </a:cubicBezTo>
                  <a:cubicBezTo>
                    <a:pt x="13" y="45"/>
                    <a:pt x="14" y="50"/>
                    <a:pt x="15" y="55"/>
                  </a:cubicBezTo>
                  <a:cubicBezTo>
                    <a:pt x="15" y="59"/>
                    <a:pt x="16" y="62"/>
                    <a:pt x="18" y="66"/>
                  </a:cubicBezTo>
                  <a:cubicBezTo>
                    <a:pt x="13" y="68"/>
                    <a:pt x="7" y="72"/>
                    <a:pt x="1" y="76"/>
                  </a:cubicBezTo>
                  <a:cubicBezTo>
                    <a:pt x="1" y="76"/>
                    <a:pt x="0" y="77"/>
                    <a:pt x="0" y="78"/>
                  </a:cubicBezTo>
                  <a:cubicBezTo>
                    <a:pt x="0" y="79"/>
                    <a:pt x="0" y="80"/>
                    <a:pt x="1" y="80"/>
                  </a:cubicBezTo>
                  <a:cubicBezTo>
                    <a:pt x="2" y="81"/>
                    <a:pt x="4" y="83"/>
                    <a:pt x="4" y="83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13" y="79"/>
                    <a:pt x="17" y="75"/>
                    <a:pt x="21" y="74"/>
                  </a:cubicBezTo>
                  <a:cubicBezTo>
                    <a:pt x="25" y="81"/>
                    <a:pt x="29" y="85"/>
                    <a:pt x="34" y="87"/>
                  </a:cubicBezTo>
                  <a:cubicBezTo>
                    <a:pt x="40" y="90"/>
                    <a:pt x="45" y="90"/>
                    <a:pt x="51" y="87"/>
                  </a:cubicBezTo>
                  <a:cubicBezTo>
                    <a:pt x="53" y="86"/>
                    <a:pt x="56" y="84"/>
                    <a:pt x="58" y="82"/>
                  </a:cubicBezTo>
                  <a:close/>
                  <a:moveTo>
                    <a:pt x="73" y="21"/>
                  </a:moveTo>
                  <a:cubicBezTo>
                    <a:pt x="75" y="15"/>
                    <a:pt x="78" y="10"/>
                    <a:pt x="84" y="8"/>
                  </a:cubicBezTo>
                  <a:cubicBezTo>
                    <a:pt x="88" y="6"/>
                    <a:pt x="93" y="5"/>
                    <a:pt x="98" y="6"/>
                  </a:cubicBezTo>
                  <a:cubicBezTo>
                    <a:pt x="103" y="7"/>
                    <a:pt x="107" y="10"/>
                    <a:pt x="111" y="13"/>
                  </a:cubicBezTo>
                  <a:cubicBezTo>
                    <a:pt x="113" y="13"/>
                    <a:pt x="113" y="13"/>
                    <a:pt x="115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09" y="18"/>
                    <a:pt x="103" y="22"/>
                    <a:pt x="98" y="24"/>
                  </a:cubicBezTo>
                  <a:cubicBezTo>
                    <a:pt x="92" y="26"/>
                    <a:pt x="84" y="30"/>
                    <a:pt x="73" y="34"/>
                  </a:cubicBezTo>
                  <a:cubicBezTo>
                    <a:pt x="72" y="34"/>
                    <a:pt x="71" y="35"/>
                    <a:pt x="70" y="35"/>
                  </a:cubicBezTo>
                  <a:cubicBezTo>
                    <a:pt x="71" y="30"/>
                    <a:pt x="72" y="25"/>
                    <a:pt x="73" y="21"/>
                  </a:cubicBezTo>
                  <a:close/>
                  <a:moveTo>
                    <a:pt x="41" y="83"/>
                  </a:moveTo>
                  <a:cubicBezTo>
                    <a:pt x="38" y="83"/>
                    <a:pt x="36" y="82"/>
                    <a:pt x="34" y="81"/>
                  </a:cubicBezTo>
                  <a:cubicBezTo>
                    <a:pt x="30" y="78"/>
                    <a:pt x="27" y="75"/>
                    <a:pt x="25" y="70"/>
                  </a:cubicBezTo>
                  <a:cubicBezTo>
                    <a:pt x="26" y="69"/>
                    <a:pt x="27" y="69"/>
                    <a:pt x="28" y="68"/>
                  </a:cubicBezTo>
                  <a:cubicBezTo>
                    <a:pt x="34" y="65"/>
                    <a:pt x="39" y="63"/>
                    <a:pt x="43" y="60"/>
                  </a:cubicBezTo>
                  <a:cubicBezTo>
                    <a:pt x="47" y="58"/>
                    <a:pt x="51" y="55"/>
                    <a:pt x="55" y="53"/>
                  </a:cubicBezTo>
                  <a:cubicBezTo>
                    <a:pt x="58" y="51"/>
                    <a:pt x="61" y="49"/>
                    <a:pt x="65" y="47"/>
                  </a:cubicBezTo>
                  <a:cubicBezTo>
                    <a:pt x="64" y="55"/>
                    <a:pt x="63" y="62"/>
                    <a:pt x="61" y="68"/>
                  </a:cubicBezTo>
                  <a:cubicBezTo>
                    <a:pt x="59" y="75"/>
                    <a:pt x="55" y="79"/>
                    <a:pt x="48" y="82"/>
                  </a:cubicBezTo>
                  <a:cubicBezTo>
                    <a:pt x="46" y="83"/>
                    <a:pt x="43" y="84"/>
                    <a:pt x="41" y="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D93D7F2A-9B22-4097-BF92-6499FD561E7E}"/>
              </a:ext>
            </a:extLst>
          </p:cNvPr>
          <p:cNvSpPr txBox="1"/>
          <p:nvPr/>
        </p:nvSpPr>
        <p:spPr>
          <a:xfrm>
            <a:off x="4360462" y="137685"/>
            <a:ext cx="3471078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43AABEF-5FB4-49C3-9012-DA7678986387}"/>
              </a:ext>
            </a:extLst>
          </p:cNvPr>
          <p:cNvGrpSpPr/>
          <p:nvPr/>
        </p:nvGrpSpPr>
        <p:grpSpPr>
          <a:xfrm>
            <a:off x="7301693" y="901420"/>
            <a:ext cx="2257932" cy="2092178"/>
            <a:chOff x="7301693" y="901420"/>
            <a:chExt cx="2257932" cy="2092178"/>
          </a:xfrm>
        </p:grpSpPr>
        <p:sp>
          <p:nvSpPr>
            <p:cNvPr id="230" name="Oval 229"/>
            <p:cNvSpPr>
              <a:spLocks noChangeArrowheads="1"/>
            </p:cNvSpPr>
            <p:nvPr/>
          </p:nvSpPr>
          <p:spPr bwMode="auto">
            <a:xfrm>
              <a:off x="7301693" y="2830734"/>
              <a:ext cx="2257932" cy="162864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1" name="Freeform 230"/>
            <p:cNvSpPr>
              <a:spLocks/>
            </p:cNvSpPr>
            <p:nvPr/>
          </p:nvSpPr>
          <p:spPr bwMode="auto">
            <a:xfrm>
              <a:off x="8703866" y="2013522"/>
              <a:ext cx="91551" cy="75168"/>
            </a:xfrm>
            <a:custGeom>
              <a:avLst/>
              <a:gdLst>
                <a:gd name="T0" fmla="*/ 9 w 40"/>
                <a:gd name="T1" fmla="*/ 33 h 33"/>
                <a:gd name="T2" fmla="*/ 32 w 40"/>
                <a:gd name="T3" fmla="*/ 23 h 33"/>
                <a:gd name="T4" fmla="*/ 38 w 40"/>
                <a:gd name="T5" fmla="*/ 9 h 33"/>
                <a:gd name="T6" fmla="*/ 24 w 40"/>
                <a:gd name="T7" fmla="*/ 2 h 33"/>
                <a:gd name="T8" fmla="*/ 0 w 40"/>
                <a:gd name="T9" fmla="*/ 12 h 33"/>
                <a:gd name="T10" fmla="*/ 9 w 40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3">
                  <a:moveTo>
                    <a:pt x="9" y="33"/>
                  </a:moveTo>
                  <a:cubicBezTo>
                    <a:pt x="32" y="23"/>
                    <a:pt x="32" y="23"/>
                    <a:pt x="32" y="23"/>
                  </a:cubicBezTo>
                  <a:cubicBezTo>
                    <a:pt x="38" y="21"/>
                    <a:pt x="40" y="14"/>
                    <a:pt x="38" y="9"/>
                  </a:cubicBezTo>
                  <a:cubicBezTo>
                    <a:pt x="36" y="3"/>
                    <a:pt x="30" y="0"/>
                    <a:pt x="24" y="2"/>
                  </a:cubicBezTo>
                  <a:cubicBezTo>
                    <a:pt x="0" y="12"/>
                    <a:pt x="0" y="12"/>
                    <a:pt x="0" y="12"/>
                  </a:cubicBezTo>
                  <a:lnTo>
                    <a:pt x="9" y="33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2" name="Freeform 231"/>
            <p:cNvSpPr>
              <a:spLocks/>
            </p:cNvSpPr>
            <p:nvPr/>
          </p:nvSpPr>
          <p:spPr bwMode="auto">
            <a:xfrm>
              <a:off x="7410590" y="2301666"/>
              <a:ext cx="68422" cy="90587"/>
            </a:xfrm>
            <a:custGeom>
              <a:avLst/>
              <a:gdLst>
                <a:gd name="T0" fmla="*/ 8 w 30"/>
                <a:gd name="T1" fmla="*/ 0 h 40"/>
                <a:gd name="T2" fmla="*/ 1 w 30"/>
                <a:gd name="T3" fmla="*/ 25 h 40"/>
                <a:gd name="T4" fmla="*/ 9 w 30"/>
                <a:gd name="T5" fmla="*/ 39 h 40"/>
                <a:gd name="T6" fmla="*/ 23 w 30"/>
                <a:gd name="T7" fmla="*/ 31 h 40"/>
                <a:gd name="T8" fmla="*/ 30 w 30"/>
                <a:gd name="T9" fmla="*/ 6 h 40"/>
                <a:gd name="T10" fmla="*/ 8 w 30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40">
                  <a:moveTo>
                    <a:pt x="8" y="0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0" y="31"/>
                    <a:pt x="4" y="37"/>
                    <a:pt x="9" y="39"/>
                  </a:cubicBezTo>
                  <a:cubicBezTo>
                    <a:pt x="15" y="40"/>
                    <a:pt x="21" y="37"/>
                    <a:pt x="23" y="31"/>
                  </a:cubicBezTo>
                  <a:cubicBezTo>
                    <a:pt x="30" y="6"/>
                    <a:pt x="30" y="6"/>
                    <a:pt x="30" y="6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3" name="Freeform 232"/>
            <p:cNvSpPr>
              <a:spLocks/>
            </p:cNvSpPr>
            <p:nvPr/>
          </p:nvSpPr>
          <p:spPr bwMode="auto">
            <a:xfrm>
              <a:off x="7721863" y="2689071"/>
              <a:ext cx="65531" cy="64567"/>
            </a:xfrm>
            <a:custGeom>
              <a:avLst/>
              <a:gdLst>
                <a:gd name="T0" fmla="*/ 0 w 68"/>
                <a:gd name="T1" fmla="*/ 31 h 67"/>
                <a:gd name="T2" fmla="*/ 30 w 68"/>
                <a:gd name="T3" fmla="*/ 67 h 67"/>
                <a:gd name="T4" fmla="*/ 68 w 68"/>
                <a:gd name="T5" fmla="*/ 36 h 67"/>
                <a:gd name="T6" fmla="*/ 38 w 68"/>
                <a:gd name="T7" fmla="*/ 0 h 67"/>
                <a:gd name="T8" fmla="*/ 0 w 68"/>
                <a:gd name="T9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7">
                  <a:moveTo>
                    <a:pt x="0" y="31"/>
                  </a:moveTo>
                  <a:lnTo>
                    <a:pt x="30" y="67"/>
                  </a:lnTo>
                  <a:lnTo>
                    <a:pt x="68" y="36"/>
                  </a:lnTo>
                  <a:lnTo>
                    <a:pt x="38" y="0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4" name="Freeform 233"/>
            <p:cNvSpPr>
              <a:spLocks/>
            </p:cNvSpPr>
            <p:nvPr/>
          </p:nvSpPr>
          <p:spPr bwMode="auto">
            <a:xfrm>
              <a:off x="7705480" y="2700635"/>
              <a:ext cx="89623" cy="107934"/>
            </a:xfrm>
            <a:custGeom>
              <a:avLst/>
              <a:gdLst>
                <a:gd name="T0" fmla="*/ 4 w 39"/>
                <a:gd name="T1" fmla="*/ 7 h 47"/>
                <a:gd name="T2" fmla="*/ 4 w 39"/>
                <a:gd name="T3" fmla="*/ 21 h 47"/>
                <a:gd name="T4" fmla="*/ 22 w 39"/>
                <a:gd name="T5" fmla="*/ 42 h 47"/>
                <a:gd name="T6" fmla="*/ 35 w 39"/>
                <a:gd name="T7" fmla="*/ 44 h 47"/>
                <a:gd name="T8" fmla="*/ 35 w 39"/>
                <a:gd name="T9" fmla="*/ 44 h 47"/>
                <a:gd name="T10" fmla="*/ 36 w 39"/>
                <a:gd name="T11" fmla="*/ 30 h 47"/>
                <a:gd name="T12" fmla="*/ 13 w 39"/>
                <a:gd name="T13" fmla="*/ 4 h 47"/>
                <a:gd name="T14" fmla="*/ 4 w 39"/>
                <a:gd name="T15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7">
                  <a:moveTo>
                    <a:pt x="4" y="7"/>
                  </a:moveTo>
                  <a:cubicBezTo>
                    <a:pt x="0" y="10"/>
                    <a:pt x="0" y="17"/>
                    <a:pt x="4" y="2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5" y="47"/>
                    <a:pt x="31" y="47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1"/>
                    <a:pt x="39" y="35"/>
                    <a:pt x="36" y="3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0"/>
                    <a:pt x="8" y="4"/>
                    <a:pt x="4" y="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5" name="Freeform 234"/>
            <p:cNvSpPr>
              <a:spLocks/>
            </p:cNvSpPr>
            <p:nvPr/>
          </p:nvSpPr>
          <p:spPr bwMode="auto">
            <a:xfrm>
              <a:off x="8487035" y="2531989"/>
              <a:ext cx="65531" cy="66495"/>
            </a:xfrm>
            <a:custGeom>
              <a:avLst/>
              <a:gdLst>
                <a:gd name="T0" fmla="*/ 33 w 68"/>
                <a:gd name="T1" fmla="*/ 69 h 69"/>
                <a:gd name="T2" fmla="*/ 68 w 68"/>
                <a:gd name="T3" fmla="*/ 35 h 69"/>
                <a:gd name="T4" fmla="*/ 35 w 68"/>
                <a:gd name="T5" fmla="*/ 0 h 69"/>
                <a:gd name="T6" fmla="*/ 0 w 68"/>
                <a:gd name="T7" fmla="*/ 33 h 69"/>
                <a:gd name="T8" fmla="*/ 33 w 68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9">
                  <a:moveTo>
                    <a:pt x="33" y="69"/>
                  </a:moveTo>
                  <a:lnTo>
                    <a:pt x="68" y="35"/>
                  </a:lnTo>
                  <a:lnTo>
                    <a:pt x="35" y="0"/>
                  </a:lnTo>
                  <a:lnTo>
                    <a:pt x="0" y="33"/>
                  </a:lnTo>
                  <a:lnTo>
                    <a:pt x="33" y="69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6" name="Freeform 235"/>
            <p:cNvSpPr>
              <a:spLocks/>
            </p:cNvSpPr>
            <p:nvPr/>
          </p:nvSpPr>
          <p:spPr bwMode="auto">
            <a:xfrm>
              <a:off x="8500527" y="2520425"/>
              <a:ext cx="106970" cy="91551"/>
            </a:xfrm>
            <a:custGeom>
              <a:avLst/>
              <a:gdLst>
                <a:gd name="T0" fmla="*/ 8 w 47"/>
                <a:gd name="T1" fmla="*/ 37 h 40"/>
                <a:gd name="T2" fmla="*/ 21 w 47"/>
                <a:gd name="T3" fmla="*/ 37 h 40"/>
                <a:gd name="T4" fmla="*/ 42 w 47"/>
                <a:gd name="T5" fmla="*/ 17 h 40"/>
                <a:gd name="T6" fmla="*/ 43 w 47"/>
                <a:gd name="T7" fmla="*/ 4 h 40"/>
                <a:gd name="T8" fmla="*/ 43 w 47"/>
                <a:gd name="T9" fmla="*/ 4 h 40"/>
                <a:gd name="T10" fmla="*/ 30 w 47"/>
                <a:gd name="T11" fmla="*/ 4 h 40"/>
                <a:gd name="T12" fmla="*/ 4 w 47"/>
                <a:gd name="T13" fmla="*/ 27 h 40"/>
                <a:gd name="T14" fmla="*/ 8 w 47"/>
                <a:gd name="T15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40">
                  <a:moveTo>
                    <a:pt x="8" y="37"/>
                  </a:moveTo>
                  <a:cubicBezTo>
                    <a:pt x="11" y="40"/>
                    <a:pt x="17" y="40"/>
                    <a:pt x="21" y="3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6" y="13"/>
                    <a:pt x="47" y="7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0" y="0"/>
                    <a:pt x="34" y="0"/>
                    <a:pt x="30" y="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0" y="31"/>
                    <a:pt x="4" y="33"/>
                    <a:pt x="8" y="3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7" name="Freeform 236"/>
            <p:cNvSpPr>
              <a:spLocks/>
            </p:cNvSpPr>
            <p:nvPr/>
          </p:nvSpPr>
          <p:spPr bwMode="auto">
            <a:xfrm>
              <a:off x="7552253" y="1056575"/>
              <a:ext cx="858650" cy="849977"/>
            </a:xfrm>
            <a:custGeom>
              <a:avLst/>
              <a:gdLst>
                <a:gd name="T0" fmla="*/ 325 w 376"/>
                <a:gd name="T1" fmla="*/ 277 h 372"/>
                <a:gd name="T2" fmla="*/ 328 w 376"/>
                <a:gd name="T3" fmla="*/ 265 h 372"/>
                <a:gd name="T4" fmla="*/ 312 w 376"/>
                <a:gd name="T5" fmla="*/ 146 h 372"/>
                <a:gd name="T6" fmla="*/ 307 w 376"/>
                <a:gd name="T7" fmla="*/ 0 h 372"/>
                <a:gd name="T8" fmla="*/ 264 w 376"/>
                <a:gd name="T9" fmla="*/ 54 h 372"/>
                <a:gd name="T10" fmla="*/ 86 w 376"/>
                <a:gd name="T11" fmla="*/ 57 h 372"/>
                <a:gd name="T12" fmla="*/ 17 w 376"/>
                <a:gd name="T13" fmla="*/ 172 h 372"/>
                <a:gd name="T14" fmla="*/ 61 w 376"/>
                <a:gd name="T15" fmla="*/ 356 h 372"/>
                <a:gd name="T16" fmla="*/ 285 w 376"/>
                <a:gd name="T17" fmla="*/ 308 h 372"/>
                <a:gd name="T18" fmla="*/ 325 w 376"/>
                <a:gd name="T19" fmla="*/ 277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6" h="372">
                  <a:moveTo>
                    <a:pt x="325" y="277"/>
                  </a:moveTo>
                  <a:cubicBezTo>
                    <a:pt x="325" y="277"/>
                    <a:pt x="329" y="275"/>
                    <a:pt x="328" y="265"/>
                  </a:cubicBezTo>
                  <a:cubicBezTo>
                    <a:pt x="326" y="254"/>
                    <a:pt x="312" y="146"/>
                    <a:pt x="312" y="146"/>
                  </a:cubicBezTo>
                  <a:cubicBezTo>
                    <a:pt x="312" y="146"/>
                    <a:pt x="376" y="72"/>
                    <a:pt x="307" y="0"/>
                  </a:cubicBezTo>
                  <a:cubicBezTo>
                    <a:pt x="307" y="0"/>
                    <a:pt x="310" y="56"/>
                    <a:pt x="264" y="54"/>
                  </a:cubicBezTo>
                  <a:cubicBezTo>
                    <a:pt x="218" y="53"/>
                    <a:pt x="116" y="52"/>
                    <a:pt x="86" y="57"/>
                  </a:cubicBezTo>
                  <a:cubicBezTo>
                    <a:pt x="55" y="63"/>
                    <a:pt x="0" y="94"/>
                    <a:pt x="17" y="172"/>
                  </a:cubicBezTo>
                  <a:cubicBezTo>
                    <a:pt x="34" y="251"/>
                    <a:pt x="54" y="342"/>
                    <a:pt x="61" y="356"/>
                  </a:cubicBezTo>
                  <a:cubicBezTo>
                    <a:pt x="70" y="372"/>
                    <a:pt x="285" y="308"/>
                    <a:pt x="285" y="308"/>
                  </a:cubicBezTo>
                  <a:lnTo>
                    <a:pt x="325" y="277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8" name="Freeform 237"/>
            <p:cNvSpPr>
              <a:spLocks/>
            </p:cNvSpPr>
            <p:nvPr/>
          </p:nvSpPr>
          <p:spPr bwMode="auto">
            <a:xfrm>
              <a:off x="7650550" y="1725378"/>
              <a:ext cx="96369" cy="119498"/>
            </a:xfrm>
            <a:custGeom>
              <a:avLst/>
              <a:gdLst>
                <a:gd name="T0" fmla="*/ 42 w 42"/>
                <a:gd name="T1" fmla="*/ 36 h 52"/>
                <a:gd name="T2" fmla="*/ 32 w 42"/>
                <a:gd name="T3" fmla="*/ 49 h 52"/>
                <a:gd name="T4" fmla="*/ 17 w 42"/>
                <a:gd name="T5" fmla="*/ 51 h 52"/>
                <a:gd name="T6" fmla="*/ 4 w 42"/>
                <a:gd name="T7" fmla="*/ 41 h 52"/>
                <a:gd name="T8" fmla="*/ 1 w 42"/>
                <a:gd name="T9" fmla="*/ 16 h 52"/>
                <a:gd name="T10" fmla="*/ 10 w 42"/>
                <a:gd name="T11" fmla="*/ 3 h 52"/>
                <a:gd name="T12" fmla="*/ 25 w 42"/>
                <a:gd name="T13" fmla="*/ 1 h 52"/>
                <a:gd name="T14" fmla="*/ 38 w 42"/>
                <a:gd name="T15" fmla="*/ 11 h 52"/>
                <a:gd name="T16" fmla="*/ 42 w 42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52">
                  <a:moveTo>
                    <a:pt x="42" y="36"/>
                  </a:moveTo>
                  <a:cubicBezTo>
                    <a:pt x="42" y="42"/>
                    <a:pt x="38" y="48"/>
                    <a:pt x="32" y="49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1" y="52"/>
                    <a:pt x="5" y="48"/>
                    <a:pt x="4" y="41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4" y="4"/>
                    <a:pt x="10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1" y="0"/>
                    <a:pt x="37" y="4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9" name="Freeform 238"/>
            <p:cNvSpPr>
              <a:spLocks/>
            </p:cNvSpPr>
            <p:nvPr/>
          </p:nvSpPr>
          <p:spPr bwMode="auto">
            <a:xfrm>
              <a:off x="8225874" y="1643464"/>
              <a:ext cx="98297" cy="118534"/>
            </a:xfrm>
            <a:custGeom>
              <a:avLst/>
              <a:gdLst>
                <a:gd name="T0" fmla="*/ 42 w 43"/>
                <a:gd name="T1" fmla="*/ 36 h 52"/>
                <a:gd name="T2" fmla="*/ 32 w 43"/>
                <a:gd name="T3" fmla="*/ 49 h 52"/>
                <a:gd name="T4" fmla="*/ 18 w 43"/>
                <a:gd name="T5" fmla="*/ 52 h 52"/>
                <a:gd name="T6" fmla="*/ 5 w 43"/>
                <a:gd name="T7" fmla="*/ 42 h 52"/>
                <a:gd name="T8" fmla="*/ 1 w 43"/>
                <a:gd name="T9" fmla="*/ 16 h 52"/>
                <a:gd name="T10" fmla="*/ 11 w 43"/>
                <a:gd name="T11" fmla="*/ 3 h 52"/>
                <a:gd name="T12" fmla="*/ 25 w 43"/>
                <a:gd name="T13" fmla="*/ 1 h 52"/>
                <a:gd name="T14" fmla="*/ 38 w 43"/>
                <a:gd name="T15" fmla="*/ 11 h 52"/>
                <a:gd name="T16" fmla="*/ 42 w 43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2" y="36"/>
                  </a:moveTo>
                  <a:cubicBezTo>
                    <a:pt x="43" y="43"/>
                    <a:pt x="39" y="49"/>
                    <a:pt x="32" y="49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2" y="52"/>
                    <a:pt x="6" y="48"/>
                    <a:pt x="5" y="42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5" y="4"/>
                    <a:pt x="11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2" y="0"/>
                    <a:pt x="38" y="5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0" name="Freeform 239"/>
            <p:cNvSpPr>
              <a:spLocks/>
            </p:cNvSpPr>
            <p:nvPr/>
          </p:nvSpPr>
          <p:spPr bwMode="auto">
            <a:xfrm>
              <a:off x="7735355" y="2381653"/>
              <a:ext cx="805647" cy="360421"/>
            </a:xfrm>
            <a:custGeom>
              <a:avLst/>
              <a:gdLst>
                <a:gd name="T0" fmla="*/ 244 w 353"/>
                <a:gd name="T1" fmla="*/ 5 h 158"/>
                <a:gd name="T2" fmla="*/ 63 w 353"/>
                <a:gd name="T3" fmla="*/ 30 h 158"/>
                <a:gd name="T4" fmla="*/ 28 w 353"/>
                <a:gd name="T5" fmla="*/ 35 h 158"/>
                <a:gd name="T6" fmla="*/ 33 w 353"/>
                <a:gd name="T7" fmla="*/ 70 h 158"/>
                <a:gd name="T8" fmla="*/ 31 w 353"/>
                <a:gd name="T9" fmla="*/ 115 h 158"/>
                <a:gd name="T10" fmla="*/ 0 w 353"/>
                <a:gd name="T11" fmla="*/ 142 h 158"/>
                <a:gd name="T12" fmla="*/ 14 w 353"/>
                <a:gd name="T13" fmla="*/ 158 h 158"/>
                <a:gd name="T14" fmla="*/ 56 w 353"/>
                <a:gd name="T15" fmla="*/ 122 h 158"/>
                <a:gd name="T16" fmla="*/ 83 w 353"/>
                <a:gd name="T17" fmla="*/ 63 h 158"/>
                <a:gd name="T18" fmla="*/ 235 w 353"/>
                <a:gd name="T19" fmla="*/ 41 h 158"/>
                <a:gd name="T20" fmla="*/ 308 w 353"/>
                <a:gd name="T21" fmla="*/ 55 h 158"/>
                <a:gd name="T22" fmla="*/ 337 w 353"/>
                <a:gd name="T23" fmla="*/ 89 h 158"/>
                <a:gd name="T24" fmla="*/ 353 w 353"/>
                <a:gd name="T25" fmla="*/ 74 h 158"/>
                <a:gd name="T26" fmla="*/ 322 w 353"/>
                <a:gd name="T27" fmla="*/ 40 h 158"/>
                <a:gd name="T28" fmla="*/ 279 w 353"/>
                <a:gd name="T29" fmla="*/ 0 h 158"/>
                <a:gd name="T30" fmla="*/ 244 w 353"/>
                <a:gd name="T31" fmla="*/ 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3" h="158">
                  <a:moveTo>
                    <a:pt x="244" y="5"/>
                  </a:moveTo>
                  <a:cubicBezTo>
                    <a:pt x="63" y="30"/>
                    <a:pt x="63" y="30"/>
                    <a:pt x="63" y="30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33" y="70"/>
                    <a:pt x="33" y="70"/>
                    <a:pt x="33" y="70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4" y="158"/>
                    <a:pt x="14" y="158"/>
                    <a:pt x="14" y="158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6" y="122"/>
                    <a:pt x="69" y="66"/>
                    <a:pt x="83" y="63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48" y="40"/>
                    <a:pt x="308" y="55"/>
                    <a:pt x="308" y="55"/>
                  </a:cubicBezTo>
                  <a:cubicBezTo>
                    <a:pt x="337" y="89"/>
                    <a:pt x="337" y="89"/>
                    <a:pt x="337" y="89"/>
                  </a:cubicBezTo>
                  <a:cubicBezTo>
                    <a:pt x="353" y="74"/>
                    <a:pt x="353" y="74"/>
                    <a:pt x="353" y="74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244" y="5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1" name="Freeform 240"/>
            <p:cNvSpPr>
              <a:spLocks/>
            </p:cNvSpPr>
            <p:nvPr/>
          </p:nvSpPr>
          <p:spPr bwMode="auto">
            <a:xfrm>
              <a:off x="7415409" y="1810183"/>
              <a:ext cx="1340497" cy="676513"/>
            </a:xfrm>
            <a:custGeom>
              <a:avLst/>
              <a:gdLst>
                <a:gd name="T0" fmla="*/ 577 w 587"/>
                <a:gd name="T1" fmla="*/ 94 h 296"/>
                <a:gd name="T2" fmla="*/ 491 w 587"/>
                <a:gd name="T3" fmla="*/ 63 h 296"/>
                <a:gd name="T4" fmla="*/ 388 w 587"/>
                <a:gd name="T5" fmla="*/ 1 h 296"/>
                <a:gd name="T6" fmla="*/ 388 w 587"/>
                <a:gd name="T7" fmla="*/ 1 h 296"/>
                <a:gd name="T8" fmla="*/ 384 w 587"/>
                <a:gd name="T9" fmla="*/ 1 h 296"/>
                <a:gd name="T10" fmla="*/ 132 w 587"/>
                <a:gd name="T11" fmla="*/ 36 h 296"/>
                <a:gd name="T12" fmla="*/ 129 w 587"/>
                <a:gd name="T13" fmla="*/ 37 h 296"/>
                <a:gd name="T14" fmla="*/ 129 w 587"/>
                <a:gd name="T15" fmla="*/ 37 h 296"/>
                <a:gd name="T16" fmla="*/ 35 w 587"/>
                <a:gd name="T17" fmla="*/ 122 h 296"/>
                <a:gd name="T18" fmla="*/ 0 w 587"/>
                <a:gd name="T19" fmla="*/ 230 h 296"/>
                <a:gd name="T20" fmla="*/ 25 w 587"/>
                <a:gd name="T21" fmla="*/ 236 h 296"/>
                <a:gd name="T22" fmla="*/ 59 w 587"/>
                <a:gd name="T23" fmla="*/ 132 h 296"/>
                <a:gd name="T24" fmla="*/ 132 w 587"/>
                <a:gd name="T25" fmla="*/ 64 h 296"/>
                <a:gd name="T26" fmla="*/ 132 w 587"/>
                <a:gd name="T27" fmla="*/ 64 h 296"/>
                <a:gd name="T28" fmla="*/ 163 w 587"/>
                <a:gd name="T29" fmla="*/ 290 h 296"/>
                <a:gd name="T30" fmla="*/ 171 w 587"/>
                <a:gd name="T31" fmla="*/ 295 h 296"/>
                <a:gd name="T32" fmla="*/ 419 w 587"/>
                <a:gd name="T33" fmla="*/ 260 h 296"/>
                <a:gd name="T34" fmla="*/ 423 w 587"/>
                <a:gd name="T35" fmla="*/ 253 h 296"/>
                <a:gd name="T36" fmla="*/ 391 w 587"/>
                <a:gd name="T37" fmla="*/ 27 h 296"/>
                <a:gd name="T38" fmla="*/ 470 w 587"/>
                <a:gd name="T39" fmla="*/ 79 h 296"/>
                <a:gd name="T40" fmla="*/ 568 w 587"/>
                <a:gd name="T41" fmla="*/ 123 h 296"/>
                <a:gd name="T42" fmla="*/ 587 w 587"/>
                <a:gd name="T43" fmla="*/ 118 h 296"/>
                <a:gd name="T44" fmla="*/ 577 w 587"/>
                <a:gd name="T45" fmla="*/ 94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7" h="296">
                  <a:moveTo>
                    <a:pt x="577" y="94"/>
                  </a:moveTo>
                  <a:cubicBezTo>
                    <a:pt x="576" y="94"/>
                    <a:pt x="529" y="113"/>
                    <a:pt x="491" y="63"/>
                  </a:cubicBezTo>
                  <a:cubicBezTo>
                    <a:pt x="448" y="7"/>
                    <a:pt x="399" y="1"/>
                    <a:pt x="388" y="1"/>
                  </a:cubicBezTo>
                  <a:cubicBezTo>
                    <a:pt x="388" y="1"/>
                    <a:pt x="388" y="1"/>
                    <a:pt x="388" y="1"/>
                  </a:cubicBezTo>
                  <a:cubicBezTo>
                    <a:pt x="386" y="1"/>
                    <a:pt x="385" y="1"/>
                    <a:pt x="384" y="1"/>
                  </a:cubicBezTo>
                  <a:cubicBezTo>
                    <a:pt x="383" y="0"/>
                    <a:pt x="133" y="36"/>
                    <a:pt x="132" y="36"/>
                  </a:cubicBezTo>
                  <a:cubicBezTo>
                    <a:pt x="131" y="37"/>
                    <a:pt x="130" y="37"/>
                    <a:pt x="129" y="37"/>
                  </a:cubicBezTo>
                  <a:cubicBezTo>
                    <a:pt x="129" y="37"/>
                    <a:pt x="129" y="37"/>
                    <a:pt x="129" y="37"/>
                  </a:cubicBezTo>
                  <a:cubicBezTo>
                    <a:pt x="126" y="39"/>
                    <a:pt x="55" y="75"/>
                    <a:pt x="35" y="122"/>
                  </a:cubicBezTo>
                  <a:cubicBezTo>
                    <a:pt x="17" y="166"/>
                    <a:pt x="1" y="227"/>
                    <a:pt x="0" y="230"/>
                  </a:cubicBezTo>
                  <a:cubicBezTo>
                    <a:pt x="25" y="236"/>
                    <a:pt x="25" y="236"/>
                    <a:pt x="25" y="236"/>
                  </a:cubicBezTo>
                  <a:cubicBezTo>
                    <a:pt x="25" y="236"/>
                    <a:pt x="41" y="174"/>
                    <a:pt x="59" y="132"/>
                  </a:cubicBezTo>
                  <a:cubicBezTo>
                    <a:pt x="71" y="102"/>
                    <a:pt x="113" y="75"/>
                    <a:pt x="132" y="64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63" y="290"/>
                    <a:pt x="163" y="290"/>
                    <a:pt x="163" y="290"/>
                  </a:cubicBezTo>
                  <a:cubicBezTo>
                    <a:pt x="164" y="294"/>
                    <a:pt x="168" y="296"/>
                    <a:pt x="171" y="295"/>
                  </a:cubicBezTo>
                  <a:cubicBezTo>
                    <a:pt x="419" y="260"/>
                    <a:pt x="419" y="260"/>
                    <a:pt x="419" y="260"/>
                  </a:cubicBezTo>
                  <a:cubicBezTo>
                    <a:pt x="422" y="260"/>
                    <a:pt x="424" y="257"/>
                    <a:pt x="423" y="253"/>
                  </a:cubicBezTo>
                  <a:cubicBezTo>
                    <a:pt x="391" y="27"/>
                    <a:pt x="391" y="27"/>
                    <a:pt x="391" y="27"/>
                  </a:cubicBezTo>
                  <a:cubicBezTo>
                    <a:pt x="405" y="29"/>
                    <a:pt x="439" y="38"/>
                    <a:pt x="470" y="79"/>
                  </a:cubicBezTo>
                  <a:cubicBezTo>
                    <a:pt x="502" y="120"/>
                    <a:pt x="541" y="126"/>
                    <a:pt x="568" y="123"/>
                  </a:cubicBezTo>
                  <a:cubicBezTo>
                    <a:pt x="575" y="122"/>
                    <a:pt x="582" y="120"/>
                    <a:pt x="587" y="118"/>
                  </a:cubicBezTo>
                  <a:lnTo>
                    <a:pt x="577" y="9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2" name="Freeform 241"/>
            <p:cNvSpPr>
              <a:spLocks/>
            </p:cNvSpPr>
            <p:nvPr/>
          </p:nvSpPr>
          <p:spPr bwMode="auto">
            <a:xfrm>
              <a:off x="8011935" y="2025086"/>
              <a:ext cx="88660" cy="253451"/>
            </a:xfrm>
            <a:custGeom>
              <a:avLst/>
              <a:gdLst>
                <a:gd name="T0" fmla="*/ 92 w 92"/>
                <a:gd name="T1" fmla="*/ 230 h 263"/>
                <a:gd name="T2" fmla="*/ 59 w 92"/>
                <a:gd name="T3" fmla="*/ 263 h 263"/>
                <a:gd name="T4" fmla="*/ 16 w 92"/>
                <a:gd name="T5" fmla="*/ 242 h 263"/>
                <a:gd name="T6" fmla="*/ 0 w 92"/>
                <a:gd name="T7" fmla="*/ 7 h 263"/>
                <a:gd name="T8" fmla="*/ 45 w 92"/>
                <a:gd name="T9" fmla="*/ 0 h 263"/>
                <a:gd name="T10" fmla="*/ 92 w 92"/>
                <a:gd name="T11" fmla="*/ 23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263">
                  <a:moveTo>
                    <a:pt x="92" y="230"/>
                  </a:moveTo>
                  <a:lnTo>
                    <a:pt x="59" y="263"/>
                  </a:lnTo>
                  <a:lnTo>
                    <a:pt x="16" y="242"/>
                  </a:lnTo>
                  <a:lnTo>
                    <a:pt x="0" y="7"/>
                  </a:lnTo>
                  <a:lnTo>
                    <a:pt x="45" y="0"/>
                  </a:lnTo>
                  <a:lnTo>
                    <a:pt x="92" y="230"/>
                  </a:lnTo>
                  <a:close/>
                </a:path>
              </a:pathLst>
            </a:custGeom>
            <a:solidFill>
              <a:srgbClr val="3148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3" name="Freeform 242"/>
            <p:cNvSpPr>
              <a:spLocks/>
            </p:cNvSpPr>
            <p:nvPr/>
          </p:nvSpPr>
          <p:spPr bwMode="auto">
            <a:xfrm>
              <a:off x="7666933" y="1419887"/>
              <a:ext cx="643747" cy="663985"/>
            </a:xfrm>
            <a:custGeom>
              <a:avLst/>
              <a:gdLst>
                <a:gd name="T0" fmla="*/ 280 w 282"/>
                <a:gd name="T1" fmla="*/ 235 h 291"/>
                <a:gd name="T2" fmla="*/ 257 w 282"/>
                <a:gd name="T3" fmla="*/ 262 h 291"/>
                <a:gd name="T4" fmla="*/ 62 w 282"/>
                <a:gd name="T5" fmla="*/ 289 h 291"/>
                <a:gd name="T6" fmla="*/ 32 w 282"/>
                <a:gd name="T7" fmla="*/ 270 h 291"/>
                <a:gd name="T8" fmla="*/ 2 w 282"/>
                <a:gd name="T9" fmla="*/ 56 h 291"/>
                <a:gd name="T10" fmla="*/ 25 w 282"/>
                <a:gd name="T11" fmla="*/ 29 h 291"/>
                <a:gd name="T12" fmla="*/ 220 w 282"/>
                <a:gd name="T13" fmla="*/ 2 h 291"/>
                <a:gd name="T14" fmla="*/ 250 w 282"/>
                <a:gd name="T15" fmla="*/ 21 h 291"/>
                <a:gd name="T16" fmla="*/ 280 w 282"/>
                <a:gd name="T17" fmla="*/ 23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91">
                  <a:moveTo>
                    <a:pt x="280" y="235"/>
                  </a:moveTo>
                  <a:cubicBezTo>
                    <a:pt x="282" y="248"/>
                    <a:pt x="271" y="260"/>
                    <a:pt x="257" y="262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47" y="291"/>
                    <a:pt x="34" y="283"/>
                    <a:pt x="32" y="270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0" y="43"/>
                    <a:pt x="11" y="31"/>
                    <a:pt x="25" y="29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35" y="0"/>
                    <a:pt x="248" y="8"/>
                    <a:pt x="250" y="21"/>
                  </a:cubicBezTo>
                  <a:lnTo>
                    <a:pt x="280" y="235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4" name="Freeform 243"/>
            <p:cNvSpPr>
              <a:spLocks/>
            </p:cNvSpPr>
            <p:nvPr/>
          </p:nvSpPr>
          <p:spPr bwMode="auto">
            <a:xfrm>
              <a:off x="7795104" y="1783199"/>
              <a:ext cx="60713" cy="63604"/>
            </a:xfrm>
            <a:custGeom>
              <a:avLst/>
              <a:gdLst>
                <a:gd name="T0" fmla="*/ 26 w 27"/>
                <a:gd name="T1" fmla="*/ 12 h 28"/>
                <a:gd name="T2" fmla="*/ 15 w 27"/>
                <a:gd name="T3" fmla="*/ 27 h 28"/>
                <a:gd name="T4" fmla="*/ 1 w 27"/>
                <a:gd name="T5" fmla="*/ 16 h 28"/>
                <a:gd name="T6" fmla="*/ 11 w 27"/>
                <a:gd name="T7" fmla="*/ 1 h 28"/>
                <a:gd name="T8" fmla="*/ 26 w 27"/>
                <a:gd name="T9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26" y="12"/>
                  </a:moveTo>
                  <a:cubicBezTo>
                    <a:pt x="27" y="19"/>
                    <a:pt x="22" y="26"/>
                    <a:pt x="15" y="27"/>
                  </a:cubicBezTo>
                  <a:cubicBezTo>
                    <a:pt x="8" y="28"/>
                    <a:pt x="2" y="23"/>
                    <a:pt x="1" y="16"/>
                  </a:cubicBezTo>
                  <a:cubicBezTo>
                    <a:pt x="0" y="9"/>
                    <a:pt x="4" y="2"/>
                    <a:pt x="11" y="1"/>
                  </a:cubicBezTo>
                  <a:cubicBezTo>
                    <a:pt x="18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5" name="Freeform 244"/>
            <p:cNvSpPr>
              <a:spLocks/>
            </p:cNvSpPr>
            <p:nvPr/>
          </p:nvSpPr>
          <p:spPr bwMode="auto">
            <a:xfrm>
              <a:off x="7803777" y="1801509"/>
              <a:ext cx="16383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1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1" y="6"/>
                    <a:pt x="1" y="4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6" name="Freeform 245"/>
            <p:cNvSpPr>
              <a:spLocks/>
            </p:cNvSpPr>
            <p:nvPr/>
          </p:nvSpPr>
          <p:spPr bwMode="auto">
            <a:xfrm>
              <a:off x="8137215" y="1735015"/>
              <a:ext cx="61676" cy="61676"/>
            </a:xfrm>
            <a:custGeom>
              <a:avLst/>
              <a:gdLst>
                <a:gd name="T0" fmla="*/ 26 w 27"/>
                <a:gd name="T1" fmla="*/ 12 h 27"/>
                <a:gd name="T2" fmla="*/ 15 w 27"/>
                <a:gd name="T3" fmla="*/ 26 h 27"/>
                <a:gd name="T4" fmla="*/ 1 w 27"/>
                <a:gd name="T5" fmla="*/ 16 h 27"/>
                <a:gd name="T6" fmla="*/ 12 w 27"/>
                <a:gd name="T7" fmla="*/ 1 h 27"/>
                <a:gd name="T8" fmla="*/ 26 w 27"/>
                <a:gd name="T9" fmla="*/ 1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6" y="12"/>
                  </a:moveTo>
                  <a:cubicBezTo>
                    <a:pt x="27" y="19"/>
                    <a:pt x="22" y="25"/>
                    <a:pt x="15" y="26"/>
                  </a:cubicBezTo>
                  <a:cubicBezTo>
                    <a:pt x="8" y="27"/>
                    <a:pt x="2" y="22"/>
                    <a:pt x="1" y="16"/>
                  </a:cubicBezTo>
                  <a:cubicBezTo>
                    <a:pt x="0" y="9"/>
                    <a:pt x="5" y="2"/>
                    <a:pt x="12" y="1"/>
                  </a:cubicBezTo>
                  <a:cubicBezTo>
                    <a:pt x="19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7" name="Freeform 246"/>
            <p:cNvSpPr>
              <a:spLocks/>
            </p:cNvSpPr>
            <p:nvPr/>
          </p:nvSpPr>
          <p:spPr bwMode="auto">
            <a:xfrm>
              <a:off x="7933875" y="1876678"/>
              <a:ext cx="143590" cy="143590"/>
            </a:xfrm>
            <a:custGeom>
              <a:avLst/>
              <a:gdLst>
                <a:gd name="T0" fmla="*/ 62 w 63"/>
                <a:gd name="T1" fmla="*/ 2 h 63"/>
                <a:gd name="T2" fmla="*/ 58 w 63"/>
                <a:gd name="T3" fmla="*/ 0 h 63"/>
                <a:gd name="T4" fmla="*/ 4 w 63"/>
                <a:gd name="T5" fmla="*/ 8 h 63"/>
                <a:gd name="T6" fmla="*/ 1 w 63"/>
                <a:gd name="T7" fmla="*/ 11 h 63"/>
                <a:gd name="T8" fmla="*/ 1 w 63"/>
                <a:gd name="T9" fmla="*/ 15 h 63"/>
                <a:gd name="T10" fmla="*/ 41 w 63"/>
                <a:gd name="T11" fmla="*/ 60 h 63"/>
                <a:gd name="T12" fmla="*/ 63 w 63"/>
                <a:gd name="T13" fmla="*/ 6 h 63"/>
                <a:gd name="T14" fmla="*/ 62 w 63"/>
                <a:gd name="T1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3">
                  <a:moveTo>
                    <a:pt x="62" y="2"/>
                  </a:moveTo>
                  <a:cubicBezTo>
                    <a:pt x="61" y="1"/>
                    <a:pt x="59" y="0"/>
                    <a:pt x="58" y="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1" y="9"/>
                    <a:pt x="1" y="11"/>
                  </a:cubicBezTo>
                  <a:cubicBezTo>
                    <a:pt x="0" y="12"/>
                    <a:pt x="0" y="14"/>
                    <a:pt x="1" y="15"/>
                  </a:cubicBezTo>
                  <a:cubicBezTo>
                    <a:pt x="2" y="16"/>
                    <a:pt x="22" y="63"/>
                    <a:pt x="41" y="60"/>
                  </a:cubicBezTo>
                  <a:cubicBezTo>
                    <a:pt x="61" y="57"/>
                    <a:pt x="63" y="7"/>
                    <a:pt x="63" y="6"/>
                  </a:cubicBezTo>
                  <a:cubicBezTo>
                    <a:pt x="63" y="4"/>
                    <a:pt x="63" y="3"/>
                    <a:pt x="62" y="2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8" name="Freeform 247"/>
            <p:cNvSpPr>
              <a:spLocks/>
            </p:cNvSpPr>
            <p:nvPr/>
          </p:nvSpPr>
          <p:spPr bwMode="auto">
            <a:xfrm>
              <a:off x="7824014" y="1423742"/>
              <a:ext cx="242851" cy="126244"/>
            </a:xfrm>
            <a:custGeom>
              <a:avLst/>
              <a:gdLst>
                <a:gd name="T0" fmla="*/ 252 w 252"/>
                <a:gd name="T1" fmla="*/ 0 h 131"/>
                <a:gd name="T2" fmla="*/ 0 w 252"/>
                <a:gd name="T3" fmla="*/ 36 h 131"/>
                <a:gd name="T4" fmla="*/ 143 w 252"/>
                <a:gd name="T5" fmla="*/ 131 h 131"/>
                <a:gd name="T6" fmla="*/ 252 w 252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2" h="131">
                  <a:moveTo>
                    <a:pt x="252" y="0"/>
                  </a:moveTo>
                  <a:lnTo>
                    <a:pt x="0" y="36"/>
                  </a:lnTo>
                  <a:lnTo>
                    <a:pt x="143" y="131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9" name="Freeform 248"/>
            <p:cNvSpPr>
              <a:spLocks/>
            </p:cNvSpPr>
            <p:nvPr/>
          </p:nvSpPr>
          <p:spPr bwMode="auto">
            <a:xfrm>
              <a:off x="8148779" y="1753325"/>
              <a:ext cx="15419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6 h 7"/>
                <a:gd name="T4" fmla="*/ 0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6"/>
                    <a:pt x="4" y="6"/>
                  </a:cubicBezTo>
                  <a:cubicBezTo>
                    <a:pt x="2" y="7"/>
                    <a:pt x="1" y="5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0" name="Freeform 249"/>
            <p:cNvSpPr>
              <a:spLocks/>
            </p:cNvSpPr>
            <p:nvPr/>
          </p:nvSpPr>
          <p:spPr bwMode="auto">
            <a:xfrm>
              <a:off x="8900459" y="1565405"/>
              <a:ext cx="118534" cy="126244"/>
            </a:xfrm>
            <a:custGeom>
              <a:avLst/>
              <a:gdLst>
                <a:gd name="T0" fmla="*/ 94 w 123"/>
                <a:gd name="T1" fmla="*/ 131 h 131"/>
                <a:gd name="T2" fmla="*/ 0 w 123"/>
                <a:gd name="T3" fmla="*/ 102 h 131"/>
                <a:gd name="T4" fmla="*/ 28 w 123"/>
                <a:gd name="T5" fmla="*/ 0 h 131"/>
                <a:gd name="T6" fmla="*/ 123 w 123"/>
                <a:gd name="T7" fmla="*/ 27 h 131"/>
                <a:gd name="T8" fmla="*/ 94 w 123"/>
                <a:gd name="T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31">
                  <a:moveTo>
                    <a:pt x="94" y="131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123" y="27"/>
                  </a:lnTo>
                  <a:lnTo>
                    <a:pt x="94" y="13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1" name="Freeform 250"/>
            <p:cNvSpPr>
              <a:spLocks/>
            </p:cNvSpPr>
            <p:nvPr/>
          </p:nvSpPr>
          <p:spPr bwMode="auto">
            <a:xfrm>
              <a:off x="8744341" y="1656955"/>
              <a:ext cx="261161" cy="553160"/>
            </a:xfrm>
            <a:custGeom>
              <a:avLst/>
              <a:gdLst>
                <a:gd name="T0" fmla="*/ 52 w 114"/>
                <a:gd name="T1" fmla="*/ 235 h 242"/>
                <a:gd name="T2" fmla="*/ 42 w 114"/>
                <a:gd name="T3" fmla="*/ 241 h 242"/>
                <a:gd name="T4" fmla="*/ 7 w 114"/>
                <a:gd name="T5" fmla="*/ 231 h 242"/>
                <a:gd name="T6" fmla="*/ 1 w 114"/>
                <a:gd name="T7" fmla="*/ 221 h 242"/>
                <a:gd name="T8" fmla="*/ 62 w 114"/>
                <a:gd name="T9" fmla="*/ 7 h 242"/>
                <a:gd name="T10" fmla="*/ 73 w 114"/>
                <a:gd name="T11" fmla="*/ 1 h 242"/>
                <a:gd name="T12" fmla="*/ 107 w 114"/>
                <a:gd name="T13" fmla="*/ 11 h 242"/>
                <a:gd name="T14" fmla="*/ 113 w 114"/>
                <a:gd name="T15" fmla="*/ 21 h 242"/>
                <a:gd name="T16" fmla="*/ 52 w 114"/>
                <a:gd name="T17" fmla="*/ 23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42">
                  <a:moveTo>
                    <a:pt x="52" y="235"/>
                  </a:moveTo>
                  <a:cubicBezTo>
                    <a:pt x="51" y="240"/>
                    <a:pt x="46" y="242"/>
                    <a:pt x="42" y="24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3" y="230"/>
                    <a:pt x="0" y="226"/>
                    <a:pt x="1" y="22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4" y="2"/>
                    <a:pt x="68" y="0"/>
                    <a:pt x="73" y="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11" y="12"/>
                    <a:pt x="114" y="16"/>
                    <a:pt x="113" y="21"/>
                  </a:cubicBezTo>
                  <a:lnTo>
                    <a:pt x="52" y="23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2" name="Freeform 251"/>
            <p:cNvSpPr>
              <a:spLocks/>
            </p:cNvSpPr>
            <p:nvPr/>
          </p:nvSpPr>
          <p:spPr bwMode="auto">
            <a:xfrm>
              <a:off x="8682665" y="901420"/>
              <a:ext cx="749753" cy="746862"/>
            </a:xfrm>
            <a:custGeom>
              <a:avLst/>
              <a:gdLst>
                <a:gd name="T0" fmla="*/ 306 w 328"/>
                <a:gd name="T1" fmla="*/ 204 h 327"/>
                <a:gd name="T2" fmla="*/ 124 w 328"/>
                <a:gd name="T3" fmla="*/ 305 h 327"/>
                <a:gd name="T4" fmla="*/ 23 w 328"/>
                <a:gd name="T5" fmla="*/ 124 h 327"/>
                <a:gd name="T6" fmla="*/ 204 w 328"/>
                <a:gd name="T7" fmla="*/ 22 h 327"/>
                <a:gd name="T8" fmla="*/ 306 w 328"/>
                <a:gd name="T9" fmla="*/ 204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" h="327">
                  <a:moveTo>
                    <a:pt x="306" y="204"/>
                  </a:moveTo>
                  <a:cubicBezTo>
                    <a:pt x="284" y="282"/>
                    <a:pt x="202" y="327"/>
                    <a:pt x="124" y="305"/>
                  </a:cubicBezTo>
                  <a:cubicBezTo>
                    <a:pt x="46" y="283"/>
                    <a:pt x="0" y="202"/>
                    <a:pt x="23" y="124"/>
                  </a:cubicBezTo>
                  <a:cubicBezTo>
                    <a:pt x="45" y="45"/>
                    <a:pt x="126" y="0"/>
                    <a:pt x="204" y="22"/>
                  </a:cubicBezTo>
                  <a:cubicBezTo>
                    <a:pt x="283" y="44"/>
                    <a:pt x="328" y="126"/>
                    <a:pt x="306" y="20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3" name="Freeform 252"/>
            <p:cNvSpPr>
              <a:spLocks/>
            </p:cNvSpPr>
            <p:nvPr/>
          </p:nvSpPr>
          <p:spPr bwMode="auto">
            <a:xfrm>
              <a:off x="8758796" y="974661"/>
              <a:ext cx="597489" cy="600381"/>
            </a:xfrm>
            <a:custGeom>
              <a:avLst/>
              <a:gdLst>
                <a:gd name="T0" fmla="*/ 245 w 262"/>
                <a:gd name="T1" fmla="*/ 164 h 263"/>
                <a:gd name="T2" fmla="*/ 99 w 262"/>
                <a:gd name="T3" fmla="*/ 245 h 263"/>
                <a:gd name="T4" fmla="*/ 18 w 262"/>
                <a:gd name="T5" fmla="*/ 99 h 263"/>
                <a:gd name="T6" fmla="*/ 163 w 262"/>
                <a:gd name="T7" fmla="*/ 18 h 263"/>
                <a:gd name="T8" fmla="*/ 245 w 262"/>
                <a:gd name="T9" fmla="*/ 16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3">
                  <a:moveTo>
                    <a:pt x="245" y="164"/>
                  </a:moveTo>
                  <a:cubicBezTo>
                    <a:pt x="227" y="227"/>
                    <a:pt x="162" y="263"/>
                    <a:pt x="99" y="245"/>
                  </a:cubicBezTo>
                  <a:cubicBezTo>
                    <a:pt x="36" y="227"/>
                    <a:pt x="0" y="162"/>
                    <a:pt x="18" y="99"/>
                  </a:cubicBezTo>
                  <a:cubicBezTo>
                    <a:pt x="36" y="37"/>
                    <a:pt x="101" y="0"/>
                    <a:pt x="163" y="18"/>
                  </a:cubicBezTo>
                  <a:cubicBezTo>
                    <a:pt x="226" y="36"/>
                    <a:pt x="262" y="101"/>
                    <a:pt x="245" y="1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4" name="Freeform 253"/>
            <p:cNvSpPr>
              <a:spLocks/>
            </p:cNvSpPr>
            <p:nvPr/>
          </p:nvSpPr>
          <p:spPr bwMode="auto">
            <a:xfrm>
              <a:off x="8774215" y="992971"/>
              <a:ext cx="566651" cy="565688"/>
            </a:xfrm>
            <a:custGeom>
              <a:avLst/>
              <a:gdLst>
                <a:gd name="T0" fmla="*/ 231 w 248"/>
                <a:gd name="T1" fmla="*/ 154 h 248"/>
                <a:gd name="T2" fmla="*/ 94 w 248"/>
                <a:gd name="T3" fmla="*/ 231 h 248"/>
                <a:gd name="T4" fmla="*/ 17 w 248"/>
                <a:gd name="T5" fmla="*/ 93 h 248"/>
                <a:gd name="T6" fmla="*/ 155 w 248"/>
                <a:gd name="T7" fmla="*/ 16 h 248"/>
                <a:gd name="T8" fmla="*/ 231 w 248"/>
                <a:gd name="T9" fmla="*/ 1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1" y="154"/>
                  </a:moveTo>
                  <a:cubicBezTo>
                    <a:pt x="215" y="213"/>
                    <a:pt x="153" y="248"/>
                    <a:pt x="94" y="231"/>
                  </a:cubicBezTo>
                  <a:cubicBezTo>
                    <a:pt x="35" y="214"/>
                    <a:pt x="0" y="152"/>
                    <a:pt x="17" y="93"/>
                  </a:cubicBezTo>
                  <a:cubicBezTo>
                    <a:pt x="34" y="34"/>
                    <a:pt x="95" y="0"/>
                    <a:pt x="155" y="16"/>
                  </a:cubicBezTo>
                  <a:cubicBezTo>
                    <a:pt x="214" y="33"/>
                    <a:pt x="248" y="95"/>
                    <a:pt x="231" y="1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97A1E5E4-342F-4281-8877-141286052873}"/>
                </a:ext>
              </a:extLst>
            </p:cNvPr>
            <p:cNvGrpSpPr/>
            <p:nvPr/>
          </p:nvGrpSpPr>
          <p:grpSpPr>
            <a:xfrm>
              <a:off x="8907521" y="1146434"/>
              <a:ext cx="300038" cy="258763"/>
              <a:chOff x="2833198" y="4832350"/>
              <a:chExt cx="300038" cy="258763"/>
            </a:xfrm>
          </p:grpSpPr>
          <p:sp>
            <p:nvSpPr>
              <p:cNvPr id="91" name="Freeform 20">
                <a:extLst>
                  <a:ext uri="{FF2B5EF4-FFF2-40B4-BE49-F238E27FC236}">
                    <a16:creationId xmlns:a16="http://schemas.microsoft.com/office/drawing/2014/main" id="{1F28B973-099A-4446-8FFB-DBE825262BB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25273" y="4945063"/>
                <a:ext cx="207963" cy="146050"/>
              </a:xfrm>
              <a:custGeom>
                <a:avLst/>
                <a:gdLst>
                  <a:gd name="T0" fmla="*/ 306 w 317"/>
                  <a:gd name="T1" fmla="*/ 0 h 223"/>
                  <a:gd name="T2" fmla="*/ 231 w 317"/>
                  <a:gd name="T3" fmla="*/ 0 h 223"/>
                  <a:gd name="T4" fmla="*/ 11 w 317"/>
                  <a:gd name="T5" fmla="*/ 0 h 223"/>
                  <a:gd name="T6" fmla="*/ 0 w 317"/>
                  <a:gd name="T7" fmla="*/ 11 h 223"/>
                  <a:gd name="T8" fmla="*/ 0 w 317"/>
                  <a:gd name="T9" fmla="*/ 165 h 223"/>
                  <a:gd name="T10" fmla="*/ 0 w 317"/>
                  <a:gd name="T11" fmla="*/ 212 h 223"/>
                  <a:gd name="T12" fmla="*/ 11 w 317"/>
                  <a:gd name="T13" fmla="*/ 223 h 223"/>
                  <a:gd name="T14" fmla="*/ 306 w 317"/>
                  <a:gd name="T15" fmla="*/ 223 h 223"/>
                  <a:gd name="T16" fmla="*/ 317 w 317"/>
                  <a:gd name="T17" fmla="*/ 212 h 223"/>
                  <a:gd name="T18" fmla="*/ 317 w 317"/>
                  <a:gd name="T19" fmla="*/ 11 h 223"/>
                  <a:gd name="T20" fmla="*/ 306 w 317"/>
                  <a:gd name="T21" fmla="*/ 0 h 223"/>
                  <a:gd name="T22" fmla="*/ 287 w 317"/>
                  <a:gd name="T23" fmla="*/ 40 h 223"/>
                  <a:gd name="T24" fmla="*/ 287 w 317"/>
                  <a:gd name="T25" fmla="*/ 74 h 223"/>
                  <a:gd name="T26" fmla="*/ 283 w 317"/>
                  <a:gd name="T27" fmla="*/ 82 h 223"/>
                  <a:gd name="T28" fmla="*/ 282 w 317"/>
                  <a:gd name="T29" fmla="*/ 82 h 223"/>
                  <a:gd name="T30" fmla="*/ 281 w 317"/>
                  <a:gd name="T31" fmla="*/ 83 h 223"/>
                  <a:gd name="T32" fmla="*/ 279 w 317"/>
                  <a:gd name="T33" fmla="*/ 83 h 223"/>
                  <a:gd name="T34" fmla="*/ 278 w 317"/>
                  <a:gd name="T35" fmla="*/ 84 h 223"/>
                  <a:gd name="T36" fmla="*/ 277 w 317"/>
                  <a:gd name="T37" fmla="*/ 84 h 223"/>
                  <a:gd name="T38" fmla="*/ 276 w 317"/>
                  <a:gd name="T39" fmla="*/ 84 h 223"/>
                  <a:gd name="T40" fmla="*/ 275 w 317"/>
                  <a:gd name="T41" fmla="*/ 84 h 223"/>
                  <a:gd name="T42" fmla="*/ 214 w 317"/>
                  <a:gd name="T43" fmla="*/ 84 h 223"/>
                  <a:gd name="T44" fmla="*/ 202 w 317"/>
                  <a:gd name="T45" fmla="*/ 74 h 223"/>
                  <a:gd name="T46" fmla="*/ 202 w 317"/>
                  <a:gd name="T47" fmla="*/ 40 h 223"/>
                  <a:gd name="T48" fmla="*/ 206 w 317"/>
                  <a:gd name="T49" fmla="*/ 33 h 223"/>
                  <a:gd name="T50" fmla="*/ 214 w 317"/>
                  <a:gd name="T51" fmla="*/ 30 h 223"/>
                  <a:gd name="T52" fmla="*/ 275 w 317"/>
                  <a:gd name="T53" fmla="*/ 30 h 223"/>
                  <a:gd name="T54" fmla="*/ 287 w 317"/>
                  <a:gd name="T55" fmla="*/ 40 h 223"/>
                  <a:gd name="T56" fmla="*/ 293 w 317"/>
                  <a:gd name="T57" fmla="*/ 198 h 223"/>
                  <a:gd name="T58" fmla="*/ 27 w 317"/>
                  <a:gd name="T59" fmla="*/ 198 h 223"/>
                  <a:gd name="T60" fmla="*/ 27 w 317"/>
                  <a:gd name="T61" fmla="*/ 178 h 223"/>
                  <a:gd name="T62" fmla="*/ 293 w 317"/>
                  <a:gd name="T63" fmla="*/ 178 h 223"/>
                  <a:gd name="T64" fmla="*/ 293 w 317"/>
                  <a:gd name="T65" fmla="*/ 198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17" h="223">
                    <a:moveTo>
                      <a:pt x="306" y="0"/>
                    </a:moveTo>
                    <a:cubicBezTo>
                      <a:pt x="231" y="0"/>
                      <a:pt x="231" y="0"/>
                      <a:pt x="23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8"/>
                      <a:pt x="5" y="223"/>
                      <a:pt x="11" y="223"/>
                    </a:cubicBezTo>
                    <a:cubicBezTo>
                      <a:pt x="306" y="223"/>
                      <a:pt x="306" y="223"/>
                      <a:pt x="306" y="223"/>
                    </a:cubicBezTo>
                    <a:cubicBezTo>
                      <a:pt x="312" y="223"/>
                      <a:pt x="317" y="218"/>
                      <a:pt x="317" y="212"/>
                    </a:cubicBezTo>
                    <a:cubicBezTo>
                      <a:pt x="317" y="11"/>
                      <a:pt x="317" y="11"/>
                      <a:pt x="317" y="11"/>
                    </a:cubicBezTo>
                    <a:cubicBezTo>
                      <a:pt x="317" y="5"/>
                      <a:pt x="312" y="0"/>
                      <a:pt x="306" y="0"/>
                    </a:cubicBezTo>
                    <a:close/>
                    <a:moveTo>
                      <a:pt x="287" y="40"/>
                    </a:moveTo>
                    <a:cubicBezTo>
                      <a:pt x="287" y="74"/>
                      <a:pt x="287" y="74"/>
                      <a:pt x="287" y="74"/>
                    </a:cubicBezTo>
                    <a:cubicBezTo>
                      <a:pt x="287" y="77"/>
                      <a:pt x="286" y="80"/>
                      <a:pt x="283" y="82"/>
                    </a:cubicBezTo>
                    <a:cubicBezTo>
                      <a:pt x="282" y="82"/>
                      <a:pt x="282" y="82"/>
                      <a:pt x="282" y="82"/>
                    </a:cubicBezTo>
                    <a:cubicBezTo>
                      <a:pt x="281" y="83"/>
                      <a:pt x="281" y="83"/>
                      <a:pt x="281" y="83"/>
                    </a:cubicBezTo>
                    <a:cubicBezTo>
                      <a:pt x="280" y="83"/>
                      <a:pt x="280" y="83"/>
                      <a:pt x="279" y="83"/>
                    </a:cubicBezTo>
                    <a:cubicBezTo>
                      <a:pt x="278" y="84"/>
                      <a:pt x="278" y="84"/>
                      <a:pt x="278" y="84"/>
                    </a:cubicBezTo>
                    <a:cubicBezTo>
                      <a:pt x="278" y="84"/>
                      <a:pt x="277" y="84"/>
                      <a:pt x="277" y="84"/>
                    </a:cubicBezTo>
                    <a:cubicBezTo>
                      <a:pt x="276" y="84"/>
                      <a:pt x="276" y="84"/>
                      <a:pt x="276" y="84"/>
                    </a:cubicBezTo>
                    <a:cubicBezTo>
                      <a:pt x="275" y="84"/>
                      <a:pt x="275" y="84"/>
                      <a:pt x="275" y="84"/>
                    </a:cubicBezTo>
                    <a:cubicBezTo>
                      <a:pt x="214" y="84"/>
                      <a:pt x="214" y="84"/>
                      <a:pt x="214" y="84"/>
                    </a:cubicBezTo>
                    <a:cubicBezTo>
                      <a:pt x="207" y="84"/>
                      <a:pt x="202" y="79"/>
                      <a:pt x="202" y="74"/>
                    </a:cubicBezTo>
                    <a:cubicBezTo>
                      <a:pt x="202" y="40"/>
                      <a:pt x="202" y="40"/>
                      <a:pt x="202" y="40"/>
                    </a:cubicBezTo>
                    <a:cubicBezTo>
                      <a:pt x="202" y="38"/>
                      <a:pt x="203" y="35"/>
                      <a:pt x="206" y="33"/>
                    </a:cubicBezTo>
                    <a:cubicBezTo>
                      <a:pt x="208" y="31"/>
                      <a:pt x="211" y="30"/>
                      <a:pt x="214" y="30"/>
                    </a:cubicBezTo>
                    <a:cubicBezTo>
                      <a:pt x="275" y="30"/>
                      <a:pt x="275" y="30"/>
                      <a:pt x="275" y="30"/>
                    </a:cubicBezTo>
                    <a:cubicBezTo>
                      <a:pt x="282" y="30"/>
                      <a:pt x="287" y="34"/>
                      <a:pt x="287" y="40"/>
                    </a:cubicBezTo>
                    <a:close/>
                    <a:moveTo>
                      <a:pt x="293" y="198"/>
                    </a:moveTo>
                    <a:cubicBezTo>
                      <a:pt x="27" y="198"/>
                      <a:pt x="27" y="198"/>
                      <a:pt x="27" y="198"/>
                    </a:cubicBezTo>
                    <a:cubicBezTo>
                      <a:pt x="27" y="178"/>
                      <a:pt x="27" y="178"/>
                      <a:pt x="27" y="178"/>
                    </a:cubicBezTo>
                    <a:cubicBezTo>
                      <a:pt x="293" y="178"/>
                      <a:pt x="293" y="178"/>
                      <a:pt x="293" y="178"/>
                    </a:cubicBezTo>
                    <a:lnTo>
                      <a:pt x="293" y="1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92" name="Freeform 21">
                <a:extLst>
                  <a:ext uri="{FF2B5EF4-FFF2-40B4-BE49-F238E27FC236}">
                    <a16:creationId xmlns:a16="http://schemas.microsoft.com/office/drawing/2014/main" id="{299AA1D9-92AE-4C59-A14E-C35B8ABA8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3198" y="4832350"/>
                <a:ext cx="234950" cy="223838"/>
              </a:xfrm>
              <a:custGeom>
                <a:avLst/>
                <a:gdLst>
                  <a:gd name="T0" fmla="*/ 145 w 360"/>
                  <a:gd name="T1" fmla="*/ 153 h 342"/>
                  <a:gd name="T2" fmla="*/ 360 w 360"/>
                  <a:gd name="T3" fmla="*/ 153 h 342"/>
                  <a:gd name="T4" fmla="*/ 282 w 360"/>
                  <a:gd name="T5" fmla="*/ 7 h 342"/>
                  <a:gd name="T6" fmla="*/ 267 w 360"/>
                  <a:gd name="T7" fmla="*/ 3 h 342"/>
                  <a:gd name="T8" fmla="*/ 7 w 360"/>
                  <a:gd name="T9" fmla="*/ 143 h 342"/>
                  <a:gd name="T10" fmla="*/ 3 w 360"/>
                  <a:gd name="T11" fmla="*/ 158 h 342"/>
                  <a:gd name="T12" fmla="*/ 98 w 360"/>
                  <a:gd name="T13" fmla="*/ 335 h 342"/>
                  <a:gd name="T14" fmla="*/ 113 w 360"/>
                  <a:gd name="T15" fmla="*/ 339 h 342"/>
                  <a:gd name="T16" fmla="*/ 125 w 360"/>
                  <a:gd name="T17" fmla="*/ 333 h 342"/>
                  <a:gd name="T18" fmla="*/ 125 w 360"/>
                  <a:gd name="T19" fmla="*/ 173 h 342"/>
                  <a:gd name="T20" fmla="*/ 145 w 360"/>
                  <a:gd name="T21" fmla="*/ 153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0" h="342">
                    <a:moveTo>
                      <a:pt x="145" y="153"/>
                    </a:moveTo>
                    <a:cubicBezTo>
                      <a:pt x="360" y="153"/>
                      <a:pt x="360" y="153"/>
                      <a:pt x="360" y="153"/>
                    </a:cubicBezTo>
                    <a:cubicBezTo>
                      <a:pt x="282" y="7"/>
                      <a:pt x="282" y="7"/>
                      <a:pt x="282" y="7"/>
                    </a:cubicBezTo>
                    <a:cubicBezTo>
                      <a:pt x="279" y="2"/>
                      <a:pt x="272" y="0"/>
                      <a:pt x="267" y="3"/>
                    </a:cubicBezTo>
                    <a:cubicBezTo>
                      <a:pt x="7" y="143"/>
                      <a:pt x="7" y="143"/>
                      <a:pt x="7" y="143"/>
                    </a:cubicBezTo>
                    <a:cubicBezTo>
                      <a:pt x="2" y="146"/>
                      <a:pt x="0" y="152"/>
                      <a:pt x="3" y="158"/>
                    </a:cubicBezTo>
                    <a:cubicBezTo>
                      <a:pt x="98" y="335"/>
                      <a:pt x="98" y="335"/>
                      <a:pt x="98" y="335"/>
                    </a:cubicBezTo>
                    <a:cubicBezTo>
                      <a:pt x="101" y="340"/>
                      <a:pt x="108" y="342"/>
                      <a:pt x="113" y="339"/>
                    </a:cubicBezTo>
                    <a:cubicBezTo>
                      <a:pt x="125" y="333"/>
                      <a:pt x="125" y="333"/>
                      <a:pt x="125" y="333"/>
                    </a:cubicBezTo>
                    <a:cubicBezTo>
                      <a:pt x="125" y="173"/>
                      <a:pt x="125" y="173"/>
                      <a:pt x="125" y="173"/>
                    </a:cubicBezTo>
                    <a:cubicBezTo>
                      <a:pt x="125" y="162"/>
                      <a:pt x="134" y="153"/>
                      <a:pt x="145" y="1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79" name="TextBox 78">
            <a:extLst>
              <a:ext uri="{FF2B5EF4-FFF2-40B4-BE49-F238E27FC236}">
                <a16:creationId xmlns:a16="http://schemas.microsoft.com/office/drawing/2014/main" id="{FECE1262-864A-4D57-9BD4-C021AADD672F}"/>
              </a:ext>
            </a:extLst>
          </p:cNvPr>
          <p:cNvSpPr txBox="1"/>
          <p:nvPr/>
        </p:nvSpPr>
        <p:spPr>
          <a:xfrm>
            <a:off x="245900" y="2035794"/>
            <a:ext cx="4676686" cy="90749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Various Web Server Attacks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32F0E19-DB60-4A29-AC2B-2962BD0D78AE}"/>
              </a:ext>
            </a:extLst>
          </p:cNvPr>
          <p:cNvSpPr txBox="1"/>
          <p:nvPr/>
        </p:nvSpPr>
        <p:spPr>
          <a:xfrm>
            <a:off x="7115827" y="4352374"/>
            <a:ext cx="4450078" cy="9417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Web Server Attack Countermeasures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5" name="Isosceles Triangle 84">
            <a:extLst>
              <a:ext uri="{FF2B5EF4-FFF2-40B4-BE49-F238E27FC236}">
                <a16:creationId xmlns:a16="http://schemas.microsoft.com/office/drawing/2014/main" id="{25D08041-E90B-49B4-BEAC-55CFB742E38B}"/>
              </a:ext>
            </a:extLst>
          </p:cNvPr>
          <p:cNvSpPr/>
          <p:nvPr/>
        </p:nvSpPr>
        <p:spPr>
          <a:xfrm rot="5400000">
            <a:off x="4977733" y="2252155"/>
            <a:ext cx="961495" cy="47477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62C29EBC-7D60-41C4-B284-840CC16548D9}"/>
              </a:ext>
            </a:extLst>
          </p:cNvPr>
          <p:cNvSpPr/>
          <p:nvPr/>
        </p:nvSpPr>
        <p:spPr>
          <a:xfrm rot="16200000" flipH="1">
            <a:off x="6262560" y="4585225"/>
            <a:ext cx="959742" cy="476093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1CF9AAC8-8E90-46A7-ACF2-5B7C11E36BC8}"/>
              </a:ext>
            </a:extLst>
          </p:cNvPr>
          <p:cNvGrpSpPr/>
          <p:nvPr/>
        </p:nvGrpSpPr>
        <p:grpSpPr>
          <a:xfrm>
            <a:off x="6053693" y="1295400"/>
            <a:ext cx="84613" cy="4783869"/>
            <a:chOff x="6081906" y="1872958"/>
            <a:chExt cx="61784" cy="4985041"/>
          </a:xfrm>
        </p:grpSpPr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76482E0-ACB5-4C08-B6D9-A9C5AD6DF315}"/>
                </a:ext>
              </a:extLst>
            </p:cNvPr>
            <p:cNvCxnSpPr/>
            <p:nvPr/>
          </p:nvCxnSpPr>
          <p:spPr>
            <a:xfrm>
              <a:off x="6081906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F3D23575-D11E-44EA-865A-5AC78B1FF25C}"/>
                </a:ext>
              </a:extLst>
            </p:cNvPr>
            <p:cNvCxnSpPr/>
            <p:nvPr/>
          </p:nvCxnSpPr>
          <p:spPr>
            <a:xfrm>
              <a:off x="6143690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1C45B96A-FC8D-4471-AF45-A6362EB42D20}"/>
              </a:ext>
            </a:extLst>
          </p:cNvPr>
          <p:cNvGrpSpPr/>
          <p:nvPr/>
        </p:nvGrpSpPr>
        <p:grpSpPr>
          <a:xfrm>
            <a:off x="5953887" y="1086354"/>
            <a:ext cx="284480" cy="284480"/>
            <a:chOff x="5953760" y="1631295"/>
            <a:chExt cx="284480" cy="284480"/>
          </a:xfrm>
        </p:grpSpPr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61B6CB0D-9E16-46C5-A632-F26510326EE9}"/>
                </a:ext>
              </a:extLst>
            </p:cNvPr>
            <p:cNvSpPr/>
            <p:nvPr/>
          </p:nvSpPr>
          <p:spPr>
            <a:xfrm>
              <a:off x="5953760" y="1631295"/>
              <a:ext cx="284480" cy="2844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0F568C36-FACA-490F-8741-22DD59635583}"/>
                </a:ext>
              </a:extLst>
            </p:cNvPr>
            <p:cNvSpPr/>
            <p:nvPr/>
          </p:nvSpPr>
          <p:spPr>
            <a:xfrm>
              <a:off x="6036747" y="1714282"/>
              <a:ext cx="118506" cy="1185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16" name="Oval 115">
            <a:extLst>
              <a:ext uri="{FF2B5EF4-FFF2-40B4-BE49-F238E27FC236}">
                <a16:creationId xmlns:a16="http://schemas.microsoft.com/office/drawing/2014/main" id="{0451F568-36DF-4348-81BF-37FB3CBA57E4}"/>
              </a:ext>
            </a:extLst>
          </p:cNvPr>
          <p:cNvSpPr/>
          <p:nvPr/>
        </p:nvSpPr>
        <p:spPr>
          <a:xfrm>
            <a:off x="5757840" y="2136381"/>
            <a:ext cx="675887" cy="67588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C901A207-AFF5-45FA-A413-B3EE3D2A98AA}"/>
              </a:ext>
            </a:extLst>
          </p:cNvPr>
          <p:cNvSpPr/>
          <p:nvPr/>
        </p:nvSpPr>
        <p:spPr>
          <a:xfrm>
            <a:off x="5753914" y="4480554"/>
            <a:ext cx="675888" cy="67588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D415474-0DFC-411D-A092-5A93C126454F}"/>
              </a:ext>
            </a:extLst>
          </p:cNvPr>
          <p:cNvSpPr txBox="1"/>
          <p:nvPr/>
        </p:nvSpPr>
        <p:spPr>
          <a:xfrm>
            <a:off x="5847959" y="2243492"/>
            <a:ext cx="495649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01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93F13912-1375-4196-817C-890DD77187CB}"/>
              </a:ext>
            </a:extLst>
          </p:cNvPr>
          <p:cNvSpPr txBox="1"/>
          <p:nvPr/>
        </p:nvSpPr>
        <p:spPr>
          <a:xfrm>
            <a:off x="5844034" y="4587666"/>
            <a:ext cx="495649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02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75209052-ECC6-484F-AC43-D6FAC40A8504}"/>
              </a:ext>
            </a:extLst>
          </p:cNvPr>
          <p:cNvGrpSpPr/>
          <p:nvPr/>
        </p:nvGrpSpPr>
        <p:grpSpPr>
          <a:xfrm>
            <a:off x="5963920" y="5992156"/>
            <a:ext cx="284480" cy="284480"/>
            <a:chOff x="5953760" y="1631295"/>
            <a:chExt cx="284480" cy="28448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5795A421-2B32-4BF2-99C5-AD149122B36E}"/>
                </a:ext>
              </a:extLst>
            </p:cNvPr>
            <p:cNvSpPr/>
            <p:nvPr/>
          </p:nvSpPr>
          <p:spPr>
            <a:xfrm>
              <a:off x="5953760" y="1631295"/>
              <a:ext cx="284480" cy="2844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6A88744E-DCE0-4757-B8DD-D345D2F74FCC}"/>
                </a:ext>
              </a:extLst>
            </p:cNvPr>
            <p:cNvSpPr/>
            <p:nvPr/>
          </p:nvSpPr>
          <p:spPr>
            <a:xfrm>
              <a:off x="6036747" y="1714282"/>
              <a:ext cx="118506" cy="1185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746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/>
          <p:cNvGrpSpPr/>
          <p:nvPr/>
        </p:nvGrpSpPr>
        <p:grpSpPr>
          <a:xfrm>
            <a:off x="493964" y="1324815"/>
            <a:ext cx="2494422" cy="4715021"/>
            <a:chOff x="1156508" y="1499735"/>
            <a:chExt cx="2400671" cy="4537810"/>
          </a:xfrm>
        </p:grpSpPr>
        <p:sp>
          <p:nvSpPr>
            <p:cNvPr id="2" name="Freeform 696"/>
            <p:cNvSpPr>
              <a:spLocks noEditPoints="1"/>
            </p:cNvSpPr>
            <p:nvPr/>
          </p:nvSpPr>
          <p:spPr bwMode="auto">
            <a:xfrm>
              <a:off x="1937282" y="1947512"/>
              <a:ext cx="840513" cy="846070"/>
            </a:xfrm>
            <a:custGeom>
              <a:avLst/>
              <a:gdLst>
                <a:gd name="T0" fmla="*/ 0 w 410"/>
                <a:gd name="T1" fmla="*/ 207 h 413"/>
                <a:gd name="T2" fmla="*/ 410 w 410"/>
                <a:gd name="T3" fmla="*/ 207 h 413"/>
                <a:gd name="T4" fmla="*/ 271 w 410"/>
                <a:gd name="T5" fmla="*/ 199 h 413"/>
                <a:gd name="T6" fmla="*/ 312 w 410"/>
                <a:gd name="T7" fmla="*/ 111 h 413"/>
                <a:gd name="T8" fmla="*/ 271 w 410"/>
                <a:gd name="T9" fmla="*/ 199 h 413"/>
                <a:gd name="T10" fmla="*/ 159 w 410"/>
                <a:gd name="T11" fmla="*/ 132 h 413"/>
                <a:gd name="T12" fmla="*/ 251 w 410"/>
                <a:gd name="T13" fmla="*/ 132 h 413"/>
                <a:gd name="T14" fmla="*/ 155 w 410"/>
                <a:gd name="T15" fmla="*/ 199 h 413"/>
                <a:gd name="T16" fmla="*/ 251 w 410"/>
                <a:gd name="T17" fmla="*/ 281 h 413"/>
                <a:gd name="T18" fmla="*/ 159 w 410"/>
                <a:gd name="T19" fmla="*/ 281 h 413"/>
                <a:gd name="T20" fmla="*/ 255 w 410"/>
                <a:gd name="T21" fmla="*/ 215 h 413"/>
                <a:gd name="T22" fmla="*/ 236 w 410"/>
                <a:gd name="T23" fmla="*/ 22 h 413"/>
                <a:gd name="T24" fmla="*/ 264 w 410"/>
                <a:gd name="T25" fmla="*/ 113 h 413"/>
                <a:gd name="T26" fmla="*/ 205 w 410"/>
                <a:gd name="T27" fmla="*/ 121 h 413"/>
                <a:gd name="T28" fmla="*/ 205 w 410"/>
                <a:gd name="T29" fmla="*/ 16 h 413"/>
                <a:gd name="T30" fmla="*/ 174 w 410"/>
                <a:gd name="T31" fmla="*/ 22 h 413"/>
                <a:gd name="T32" fmla="*/ 104 w 410"/>
                <a:gd name="T33" fmla="*/ 96 h 413"/>
                <a:gd name="T34" fmla="*/ 144 w 410"/>
                <a:gd name="T35" fmla="*/ 129 h 413"/>
                <a:gd name="T36" fmla="*/ 81 w 410"/>
                <a:gd name="T37" fmla="*/ 199 h 413"/>
                <a:gd name="T38" fmla="*/ 144 w 410"/>
                <a:gd name="T39" fmla="*/ 129 h 413"/>
                <a:gd name="T40" fmla="*/ 17 w 410"/>
                <a:gd name="T41" fmla="*/ 199 h 413"/>
                <a:gd name="T42" fmla="*/ 84 w 410"/>
                <a:gd name="T43" fmla="*/ 103 h 413"/>
                <a:gd name="T44" fmla="*/ 65 w 410"/>
                <a:gd name="T45" fmla="*/ 215 h 413"/>
                <a:gd name="T46" fmla="*/ 60 w 410"/>
                <a:gd name="T47" fmla="*/ 328 h 413"/>
                <a:gd name="T48" fmla="*/ 65 w 410"/>
                <a:gd name="T49" fmla="*/ 215 h 413"/>
                <a:gd name="T50" fmla="*/ 139 w 410"/>
                <a:gd name="T51" fmla="*/ 215 h 413"/>
                <a:gd name="T52" fmla="*/ 98 w 410"/>
                <a:gd name="T53" fmla="*/ 303 h 413"/>
                <a:gd name="T54" fmla="*/ 146 w 410"/>
                <a:gd name="T55" fmla="*/ 301 h 413"/>
                <a:gd name="T56" fmla="*/ 104 w 410"/>
                <a:gd name="T57" fmla="*/ 318 h 413"/>
                <a:gd name="T58" fmla="*/ 162 w 410"/>
                <a:gd name="T59" fmla="*/ 297 h 413"/>
                <a:gd name="T60" fmla="*/ 248 w 410"/>
                <a:gd name="T61" fmla="*/ 297 h 413"/>
                <a:gd name="T62" fmla="*/ 162 w 410"/>
                <a:gd name="T63" fmla="*/ 297 h 413"/>
                <a:gd name="T64" fmla="*/ 264 w 410"/>
                <a:gd name="T65" fmla="*/ 301 h 413"/>
                <a:gd name="T66" fmla="*/ 236 w 410"/>
                <a:gd name="T67" fmla="*/ 391 h 413"/>
                <a:gd name="T68" fmla="*/ 271 w 410"/>
                <a:gd name="T69" fmla="*/ 215 h 413"/>
                <a:gd name="T70" fmla="*/ 312 w 410"/>
                <a:gd name="T71" fmla="*/ 303 h 413"/>
                <a:gd name="T72" fmla="*/ 345 w 410"/>
                <a:gd name="T73" fmla="*/ 215 h 413"/>
                <a:gd name="T74" fmla="*/ 350 w 410"/>
                <a:gd name="T75" fmla="*/ 329 h 413"/>
                <a:gd name="T76" fmla="*/ 345 w 410"/>
                <a:gd name="T77" fmla="*/ 215 h 413"/>
                <a:gd name="T78" fmla="*/ 326 w 410"/>
                <a:gd name="T79" fmla="*/ 103 h 413"/>
                <a:gd name="T80" fmla="*/ 393 w 410"/>
                <a:gd name="T81" fmla="*/ 199 h 413"/>
                <a:gd name="T82" fmla="*/ 339 w 410"/>
                <a:gd name="T83" fmla="*/ 73 h 413"/>
                <a:gd name="T84" fmla="*/ 279 w 410"/>
                <a:gd name="T85" fmla="*/ 32 h 413"/>
                <a:gd name="T86" fmla="*/ 131 w 410"/>
                <a:gd name="T87" fmla="*/ 32 h 413"/>
                <a:gd name="T88" fmla="*/ 71 w 410"/>
                <a:gd name="T89" fmla="*/ 73 h 413"/>
                <a:gd name="T90" fmla="*/ 71 w 410"/>
                <a:gd name="T91" fmla="*/ 340 h 413"/>
                <a:gd name="T92" fmla="*/ 131 w 410"/>
                <a:gd name="T93" fmla="*/ 382 h 413"/>
                <a:gd name="T94" fmla="*/ 279 w 410"/>
                <a:gd name="T95" fmla="*/ 382 h 413"/>
                <a:gd name="T96" fmla="*/ 339 w 410"/>
                <a:gd name="T97" fmla="*/ 340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413">
                  <a:moveTo>
                    <a:pt x="205" y="0"/>
                  </a:moveTo>
                  <a:cubicBezTo>
                    <a:pt x="92" y="0"/>
                    <a:pt x="0" y="93"/>
                    <a:pt x="0" y="207"/>
                  </a:cubicBezTo>
                  <a:cubicBezTo>
                    <a:pt x="0" y="321"/>
                    <a:pt x="92" y="413"/>
                    <a:pt x="205" y="413"/>
                  </a:cubicBezTo>
                  <a:cubicBezTo>
                    <a:pt x="318" y="413"/>
                    <a:pt x="410" y="321"/>
                    <a:pt x="410" y="207"/>
                  </a:cubicBezTo>
                  <a:cubicBezTo>
                    <a:pt x="410" y="93"/>
                    <a:pt x="318" y="0"/>
                    <a:pt x="205" y="0"/>
                  </a:cubicBezTo>
                  <a:close/>
                  <a:moveTo>
                    <a:pt x="271" y="199"/>
                  </a:moveTo>
                  <a:cubicBezTo>
                    <a:pt x="271" y="175"/>
                    <a:pt x="269" y="151"/>
                    <a:pt x="266" y="129"/>
                  </a:cubicBezTo>
                  <a:cubicBezTo>
                    <a:pt x="282" y="125"/>
                    <a:pt x="298" y="119"/>
                    <a:pt x="312" y="111"/>
                  </a:cubicBezTo>
                  <a:cubicBezTo>
                    <a:pt x="322" y="137"/>
                    <a:pt x="328" y="167"/>
                    <a:pt x="329" y="199"/>
                  </a:cubicBezTo>
                  <a:lnTo>
                    <a:pt x="271" y="199"/>
                  </a:lnTo>
                  <a:close/>
                  <a:moveTo>
                    <a:pt x="155" y="199"/>
                  </a:moveTo>
                  <a:cubicBezTo>
                    <a:pt x="155" y="175"/>
                    <a:pt x="157" y="152"/>
                    <a:pt x="159" y="132"/>
                  </a:cubicBezTo>
                  <a:cubicBezTo>
                    <a:pt x="174" y="135"/>
                    <a:pt x="190" y="137"/>
                    <a:pt x="205" y="137"/>
                  </a:cubicBezTo>
                  <a:cubicBezTo>
                    <a:pt x="221" y="137"/>
                    <a:pt x="236" y="135"/>
                    <a:pt x="251" y="132"/>
                  </a:cubicBezTo>
                  <a:cubicBezTo>
                    <a:pt x="253" y="152"/>
                    <a:pt x="255" y="175"/>
                    <a:pt x="255" y="199"/>
                  </a:cubicBezTo>
                  <a:lnTo>
                    <a:pt x="155" y="199"/>
                  </a:lnTo>
                  <a:close/>
                  <a:moveTo>
                    <a:pt x="255" y="215"/>
                  </a:moveTo>
                  <a:cubicBezTo>
                    <a:pt x="255" y="239"/>
                    <a:pt x="253" y="261"/>
                    <a:pt x="251" y="281"/>
                  </a:cubicBezTo>
                  <a:cubicBezTo>
                    <a:pt x="236" y="278"/>
                    <a:pt x="221" y="277"/>
                    <a:pt x="205" y="277"/>
                  </a:cubicBezTo>
                  <a:cubicBezTo>
                    <a:pt x="190" y="277"/>
                    <a:pt x="174" y="278"/>
                    <a:pt x="159" y="281"/>
                  </a:cubicBezTo>
                  <a:cubicBezTo>
                    <a:pt x="157" y="261"/>
                    <a:pt x="155" y="239"/>
                    <a:pt x="155" y="215"/>
                  </a:cubicBezTo>
                  <a:lnTo>
                    <a:pt x="255" y="215"/>
                  </a:lnTo>
                  <a:close/>
                  <a:moveTo>
                    <a:pt x="264" y="113"/>
                  </a:moveTo>
                  <a:cubicBezTo>
                    <a:pt x="258" y="75"/>
                    <a:pt x="249" y="43"/>
                    <a:pt x="236" y="22"/>
                  </a:cubicBezTo>
                  <a:cubicBezTo>
                    <a:pt x="264" y="34"/>
                    <a:pt x="289" y="60"/>
                    <a:pt x="306" y="96"/>
                  </a:cubicBezTo>
                  <a:cubicBezTo>
                    <a:pt x="293" y="103"/>
                    <a:pt x="279" y="109"/>
                    <a:pt x="264" y="113"/>
                  </a:cubicBezTo>
                  <a:close/>
                  <a:moveTo>
                    <a:pt x="248" y="116"/>
                  </a:moveTo>
                  <a:cubicBezTo>
                    <a:pt x="234" y="119"/>
                    <a:pt x="220" y="121"/>
                    <a:pt x="205" y="121"/>
                  </a:cubicBezTo>
                  <a:cubicBezTo>
                    <a:pt x="190" y="121"/>
                    <a:pt x="176" y="119"/>
                    <a:pt x="162" y="116"/>
                  </a:cubicBezTo>
                  <a:cubicBezTo>
                    <a:pt x="171" y="53"/>
                    <a:pt x="190" y="16"/>
                    <a:pt x="205" y="16"/>
                  </a:cubicBezTo>
                  <a:cubicBezTo>
                    <a:pt x="220" y="16"/>
                    <a:pt x="239" y="53"/>
                    <a:pt x="248" y="116"/>
                  </a:cubicBezTo>
                  <a:close/>
                  <a:moveTo>
                    <a:pt x="174" y="22"/>
                  </a:moveTo>
                  <a:cubicBezTo>
                    <a:pt x="161" y="43"/>
                    <a:pt x="152" y="75"/>
                    <a:pt x="146" y="113"/>
                  </a:cubicBezTo>
                  <a:cubicBezTo>
                    <a:pt x="131" y="109"/>
                    <a:pt x="117" y="103"/>
                    <a:pt x="104" y="96"/>
                  </a:cubicBezTo>
                  <a:cubicBezTo>
                    <a:pt x="121" y="60"/>
                    <a:pt x="146" y="34"/>
                    <a:pt x="174" y="22"/>
                  </a:cubicBezTo>
                  <a:close/>
                  <a:moveTo>
                    <a:pt x="144" y="129"/>
                  </a:moveTo>
                  <a:cubicBezTo>
                    <a:pt x="141" y="151"/>
                    <a:pt x="139" y="175"/>
                    <a:pt x="139" y="199"/>
                  </a:cubicBezTo>
                  <a:cubicBezTo>
                    <a:pt x="81" y="199"/>
                    <a:pt x="81" y="199"/>
                    <a:pt x="81" y="199"/>
                  </a:cubicBezTo>
                  <a:cubicBezTo>
                    <a:pt x="82" y="167"/>
                    <a:pt x="88" y="137"/>
                    <a:pt x="98" y="111"/>
                  </a:cubicBezTo>
                  <a:cubicBezTo>
                    <a:pt x="112" y="118"/>
                    <a:pt x="128" y="124"/>
                    <a:pt x="144" y="129"/>
                  </a:cubicBezTo>
                  <a:close/>
                  <a:moveTo>
                    <a:pt x="65" y="199"/>
                  </a:moveTo>
                  <a:cubicBezTo>
                    <a:pt x="17" y="199"/>
                    <a:pt x="17" y="199"/>
                    <a:pt x="17" y="199"/>
                  </a:cubicBezTo>
                  <a:cubicBezTo>
                    <a:pt x="18" y="156"/>
                    <a:pt x="34" y="116"/>
                    <a:pt x="60" y="85"/>
                  </a:cubicBezTo>
                  <a:cubicBezTo>
                    <a:pt x="68" y="91"/>
                    <a:pt x="76" y="97"/>
                    <a:pt x="84" y="103"/>
                  </a:cubicBezTo>
                  <a:cubicBezTo>
                    <a:pt x="73" y="131"/>
                    <a:pt x="66" y="164"/>
                    <a:pt x="65" y="199"/>
                  </a:cubicBezTo>
                  <a:close/>
                  <a:moveTo>
                    <a:pt x="65" y="215"/>
                  </a:moveTo>
                  <a:cubicBezTo>
                    <a:pt x="66" y="250"/>
                    <a:pt x="73" y="282"/>
                    <a:pt x="84" y="311"/>
                  </a:cubicBezTo>
                  <a:cubicBezTo>
                    <a:pt x="76" y="316"/>
                    <a:pt x="68" y="322"/>
                    <a:pt x="60" y="328"/>
                  </a:cubicBezTo>
                  <a:cubicBezTo>
                    <a:pt x="34" y="297"/>
                    <a:pt x="18" y="258"/>
                    <a:pt x="17" y="215"/>
                  </a:cubicBezTo>
                  <a:lnTo>
                    <a:pt x="65" y="215"/>
                  </a:lnTo>
                  <a:close/>
                  <a:moveTo>
                    <a:pt x="81" y="215"/>
                  </a:moveTo>
                  <a:cubicBezTo>
                    <a:pt x="139" y="215"/>
                    <a:pt x="139" y="215"/>
                    <a:pt x="139" y="215"/>
                  </a:cubicBezTo>
                  <a:cubicBezTo>
                    <a:pt x="139" y="238"/>
                    <a:pt x="141" y="262"/>
                    <a:pt x="144" y="285"/>
                  </a:cubicBezTo>
                  <a:cubicBezTo>
                    <a:pt x="128" y="289"/>
                    <a:pt x="112" y="295"/>
                    <a:pt x="98" y="303"/>
                  </a:cubicBezTo>
                  <a:cubicBezTo>
                    <a:pt x="88" y="277"/>
                    <a:pt x="82" y="247"/>
                    <a:pt x="81" y="215"/>
                  </a:cubicBezTo>
                  <a:close/>
                  <a:moveTo>
                    <a:pt x="146" y="301"/>
                  </a:moveTo>
                  <a:cubicBezTo>
                    <a:pt x="152" y="338"/>
                    <a:pt x="161" y="371"/>
                    <a:pt x="174" y="391"/>
                  </a:cubicBezTo>
                  <a:cubicBezTo>
                    <a:pt x="146" y="380"/>
                    <a:pt x="121" y="353"/>
                    <a:pt x="104" y="318"/>
                  </a:cubicBezTo>
                  <a:cubicBezTo>
                    <a:pt x="117" y="311"/>
                    <a:pt x="131" y="305"/>
                    <a:pt x="146" y="301"/>
                  </a:cubicBezTo>
                  <a:close/>
                  <a:moveTo>
                    <a:pt x="162" y="297"/>
                  </a:moveTo>
                  <a:cubicBezTo>
                    <a:pt x="176" y="294"/>
                    <a:pt x="190" y="293"/>
                    <a:pt x="205" y="293"/>
                  </a:cubicBezTo>
                  <a:cubicBezTo>
                    <a:pt x="220" y="293"/>
                    <a:pt x="234" y="294"/>
                    <a:pt x="248" y="297"/>
                  </a:cubicBezTo>
                  <a:cubicBezTo>
                    <a:pt x="239" y="361"/>
                    <a:pt x="220" y="397"/>
                    <a:pt x="205" y="397"/>
                  </a:cubicBezTo>
                  <a:cubicBezTo>
                    <a:pt x="190" y="397"/>
                    <a:pt x="171" y="361"/>
                    <a:pt x="162" y="297"/>
                  </a:cubicBezTo>
                  <a:close/>
                  <a:moveTo>
                    <a:pt x="236" y="391"/>
                  </a:moveTo>
                  <a:cubicBezTo>
                    <a:pt x="249" y="371"/>
                    <a:pt x="258" y="338"/>
                    <a:pt x="264" y="301"/>
                  </a:cubicBezTo>
                  <a:cubicBezTo>
                    <a:pt x="279" y="305"/>
                    <a:pt x="293" y="311"/>
                    <a:pt x="306" y="318"/>
                  </a:cubicBezTo>
                  <a:cubicBezTo>
                    <a:pt x="289" y="353"/>
                    <a:pt x="264" y="380"/>
                    <a:pt x="236" y="391"/>
                  </a:cubicBezTo>
                  <a:close/>
                  <a:moveTo>
                    <a:pt x="266" y="285"/>
                  </a:moveTo>
                  <a:cubicBezTo>
                    <a:pt x="269" y="262"/>
                    <a:pt x="271" y="238"/>
                    <a:pt x="271" y="215"/>
                  </a:cubicBezTo>
                  <a:cubicBezTo>
                    <a:pt x="329" y="215"/>
                    <a:pt x="329" y="215"/>
                    <a:pt x="329" y="215"/>
                  </a:cubicBezTo>
                  <a:cubicBezTo>
                    <a:pt x="328" y="247"/>
                    <a:pt x="322" y="277"/>
                    <a:pt x="312" y="303"/>
                  </a:cubicBezTo>
                  <a:cubicBezTo>
                    <a:pt x="298" y="295"/>
                    <a:pt x="282" y="289"/>
                    <a:pt x="266" y="285"/>
                  </a:cubicBezTo>
                  <a:close/>
                  <a:moveTo>
                    <a:pt x="345" y="215"/>
                  </a:moveTo>
                  <a:cubicBezTo>
                    <a:pt x="393" y="215"/>
                    <a:pt x="393" y="215"/>
                    <a:pt x="393" y="215"/>
                  </a:cubicBezTo>
                  <a:cubicBezTo>
                    <a:pt x="392" y="258"/>
                    <a:pt x="376" y="297"/>
                    <a:pt x="350" y="329"/>
                  </a:cubicBezTo>
                  <a:cubicBezTo>
                    <a:pt x="342" y="322"/>
                    <a:pt x="334" y="316"/>
                    <a:pt x="326" y="311"/>
                  </a:cubicBezTo>
                  <a:cubicBezTo>
                    <a:pt x="337" y="282"/>
                    <a:pt x="344" y="250"/>
                    <a:pt x="345" y="215"/>
                  </a:cubicBezTo>
                  <a:close/>
                  <a:moveTo>
                    <a:pt x="345" y="199"/>
                  </a:moveTo>
                  <a:cubicBezTo>
                    <a:pt x="344" y="164"/>
                    <a:pt x="337" y="131"/>
                    <a:pt x="326" y="103"/>
                  </a:cubicBezTo>
                  <a:cubicBezTo>
                    <a:pt x="334" y="97"/>
                    <a:pt x="342" y="91"/>
                    <a:pt x="350" y="85"/>
                  </a:cubicBezTo>
                  <a:cubicBezTo>
                    <a:pt x="376" y="116"/>
                    <a:pt x="392" y="156"/>
                    <a:pt x="393" y="199"/>
                  </a:cubicBezTo>
                  <a:lnTo>
                    <a:pt x="345" y="199"/>
                  </a:lnTo>
                  <a:close/>
                  <a:moveTo>
                    <a:pt x="339" y="73"/>
                  </a:moveTo>
                  <a:cubicBezTo>
                    <a:pt x="333" y="78"/>
                    <a:pt x="326" y="83"/>
                    <a:pt x="319" y="88"/>
                  </a:cubicBezTo>
                  <a:cubicBezTo>
                    <a:pt x="309" y="65"/>
                    <a:pt x="295" y="46"/>
                    <a:pt x="279" y="32"/>
                  </a:cubicBezTo>
                  <a:cubicBezTo>
                    <a:pt x="302" y="42"/>
                    <a:pt x="322" y="56"/>
                    <a:pt x="339" y="73"/>
                  </a:cubicBezTo>
                  <a:close/>
                  <a:moveTo>
                    <a:pt x="131" y="32"/>
                  </a:moveTo>
                  <a:cubicBezTo>
                    <a:pt x="115" y="46"/>
                    <a:pt x="101" y="65"/>
                    <a:pt x="91" y="88"/>
                  </a:cubicBezTo>
                  <a:cubicBezTo>
                    <a:pt x="84" y="83"/>
                    <a:pt x="77" y="78"/>
                    <a:pt x="71" y="73"/>
                  </a:cubicBezTo>
                  <a:cubicBezTo>
                    <a:pt x="88" y="56"/>
                    <a:pt x="108" y="42"/>
                    <a:pt x="131" y="32"/>
                  </a:cubicBezTo>
                  <a:close/>
                  <a:moveTo>
                    <a:pt x="71" y="340"/>
                  </a:moveTo>
                  <a:cubicBezTo>
                    <a:pt x="77" y="335"/>
                    <a:pt x="84" y="330"/>
                    <a:pt x="91" y="326"/>
                  </a:cubicBezTo>
                  <a:cubicBezTo>
                    <a:pt x="101" y="348"/>
                    <a:pt x="115" y="367"/>
                    <a:pt x="131" y="382"/>
                  </a:cubicBezTo>
                  <a:cubicBezTo>
                    <a:pt x="108" y="372"/>
                    <a:pt x="88" y="358"/>
                    <a:pt x="71" y="340"/>
                  </a:cubicBezTo>
                  <a:close/>
                  <a:moveTo>
                    <a:pt x="279" y="382"/>
                  </a:moveTo>
                  <a:cubicBezTo>
                    <a:pt x="295" y="367"/>
                    <a:pt x="309" y="348"/>
                    <a:pt x="319" y="326"/>
                  </a:cubicBezTo>
                  <a:cubicBezTo>
                    <a:pt x="326" y="330"/>
                    <a:pt x="333" y="335"/>
                    <a:pt x="339" y="340"/>
                  </a:cubicBezTo>
                  <a:cubicBezTo>
                    <a:pt x="322" y="358"/>
                    <a:pt x="302" y="372"/>
                    <a:pt x="279" y="382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" name="Freeform 697"/>
            <p:cNvSpPr>
              <a:spLocks noEditPoints="1"/>
            </p:cNvSpPr>
            <p:nvPr/>
          </p:nvSpPr>
          <p:spPr bwMode="auto">
            <a:xfrm>
              <a:off x="2047035" y="2899167"/>
              <a:ext cx="133371" cy="708531"/>
            </a:xfrm>
            <a:custGeom>
              <a:avLst/>
              <a:gdLst>
                <a:gd name="T0" fmla="*/ 29 w 65"/>
                <a:gd name="T1" fmla="*/ 113 h 346"/>
                <a:gd name="T2" fmla="*/ 37 w 65"/>
                <a:gd name="T3" fmla="*/ 113 h 346"/>
                <a:gd name="T4" fmla="*/ 33 w 65"/>
                <a:gd name="T5" fmla="*/ 121 h 346"/>
                <a:gd name="T6" fmla="*/ 33 w 65"/>
                <a:gd name="T7" fmla="*/ 84 h 346"/>
                <a:gd name="T8" fmla="*/ 37 w 65"/>
                <a:gd name="T9" fmla="*/ 76 h 346"/>
                <a:gd name="T10" fmla="*/ 29 w 65"/>
                <a:gd name="T11" fmla="*/ 76 h 346"/>
                <a:gd name="T12" fmla="*/ 33 w 65"/>
                <a:gd name="T13" fmla="*/ 84 h 346"/>
                <a:gd name="T14" fmla="*/ 37 w 65"/>
                <a:gd name="T15" fmla="*/ 43 h 346"/>
                <a:gd name="T16" fmla="*/ 33 w 65"/>
                <a:gd name="T17" fmla="*/ 35 h 346"/>
                <a:gd name="T18" fmla="*/ 29 w 65"/>
                <a:gd name="T19" fmla="*/ 43 h 346"/>
                <a:gd name="T20" fmla="*/ 33 w 65"/>
                <a:gd name="T21" fmla="*/ 158 h 346"/>
                <a:gd name="T22" fmla="*/ 37 w 65"/>
                <a:gd name="T23" fmla="*/ 150 h 346"/>
                <a:gd name="T24" fmla="*/ 29 w 65"/>
                <a:gd name="T25" fmla="*/ 150 h 346"/>
                <a:gd name="T26" fmla="*/ 33 w 65"/>
                <a:gd name="T27" fmla="*/ 158 h 346"/>
                <a:gd name="T28" fmla="*/ 37 w 65"/>
                <a:gd name="T29" fmla="*/ 6 h 346"/>
                <a:gd name="T30" fmla="*/ 33 w 65"/>
                <a:gd name="T31" fmla="*/ 0 h 346"/>
                <a:gd name="T32" fmla="*/ 29 w 65"/>
                <a:gd name="T33" fmla="*/ 6 h 346"/>
                <a:gd name="T34" fmla="*/ 60 w 65"/>
                <a:gd name="T35" fmla="*/ 306 h 346"/>
                <a:gd name="T36" fmla="*/ 33 w 65"/>
                <a:gd name="T37" fmla="*/ 332 h 346"/>
                <a:gd name="T38" fmla="*/ 6 w 65"/>
                <a:gd name="T39" fmla="*/ 306 h 346"/>
                <a:gd name="T40" fmla="*/ 33 w 65"/>
                <a:gd name="T41" fmla="*/ 346 h 346"/>
                <a:gd name="T42" fmla="*/ 60 w 65"/>
                <a:gd name="T43" fmla="*/ 306 h 346"/>
                <a:gd name="T44" fmla="*/ 37 w 65"/>
                <a:gd name="T45" fmla="*/ 303 h 346"/>
                <a:gd name="T46" fmla="*/ 33 w 65"/>
                <a:gd name="T47" fmla="*/ 295 h 346"/>
                <a:gd name="T48" fmla="*/ 29 w 65"/>
                <a:gd name="T49" fmla="*/ 303 h 346"/>
                <a:gd name="T50" fmla="*/ 33 w 65"/>
                <a:gd name="T51" fmla="*/ 270 h 346"/>
                <a:gd name="T52" fmla="*/ 37 w 65"/>
                <a:gd name="T53" fmla="*/ 262 h 346"/>
                <a:gd name="T54" fmla="*/ 29 w 65"/>
                <a:gd name="T55" fmla="*/ 262 h 346"/>
                <a:gd name="T56" fmla="*/ 33 w 65"/>
                <a:gd name="T57" fmla="*/ 270 h 346"/>
                <a:gd name="T58" fmla="*/ 37 w 65"/>
                <a:gd name="T59" fmla="*/ 229 h 346"/>
                <a:gd name="T60" fmla="*/ 33 w 65"/>
                <a:gd name="T61" fmla="*/ 220 h 346"/>
                <a:gd name="T62" fmla="*/ 29 w 65"/>
                <a:gd name="T63" fmla="*/ 229 h 346"/>
                <a:gd name="T64" fmla="*/ 33 w 65"/>
                <a:gd name="T65" fmla="*/ 195 h 346"/>
                <a:gd name="T66" fmla="*/ 37 w 65"/>
                <a:gd name="T67" fmla="*/ 187 h 346"/>
                <a:gd name="T68" fmla="*/ 29 w 65"/>
                <a:gd name="T69" fmla="*/ 187 h 346"/>
                <a:gd name="T70" fmla="*/ 33 w 65"/>
                <a:gd name="T71" fmla="*/ 19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346">
                  <a:moveTo>
                    <a:pt x="29" y="117"/>
                  </a:moveTo>
                  <a:cubicBezTo>
                    <a:pt x="29" y="113"/>
                    <a:pt x="29" y="113"/>
                    <a:pt x="29" y="113"/>
                  </a:cubicBezTo>
                  <a:cubicBezTo>
                    <a:pt x="29" y="111"/>
                    <a:pt x="30" y="109"/>
                    <a:pt x="33" y="109"/>
                  </a:cubicBezTo>
                  <a:cubicBezTo>
                    <a:pt x="35" y="109"/>
                    <a:pt x="37" y="111"/>
                    <a:pt x="37" y="113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9"/>
                    <a:pt x="35" y="121"/>
                    <a:pt x="33" y="121"/>
                  </a:cubicBezTo>
                  <a:cubicBezTo>
                    <a:pt x="30" y="121"/>
                    <a:pt x="29" y="119"/>
                    <a:pt x="29" y="117"/>
                  </a:cubicBezTo>
                  <a:close/>
                  <a:moveTo>
                    <a:pt x="33" y="84"/>
                  </a:moveTo>
                  <a:cubicBezTo>
                    <a:pt x="35" y="84"/>
                    <a:pt x="37" y="82"/>
                    <a:pt x="37" y="80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7" y="74"/>
                    <a:pt x="35" y="72"/>
                    <a:pt x="33" y="72"/>
                  </a:cubicBezTo>
                  <a:cubicBezTo>
                    <a:pt x="30" y="72"/>
                    <a:pt x="29" y="74"/>
                    <a:pt x="29" y="76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9" y="82"/>
                    <a:pt x="30" y="84"/>
                    <a:pt x="33" y="84"/>
                  </a:cubicBezTo>
                  <a:close/>
                  <a:moveTo>
                    <a:pt x="33" y="47"/>
                  </a:moveTo>
                  <a:cubicBezTo>
                    <a:pt x="35" y="47"/>
                    <a:pt x="37" y="45"/>
                    <a:pt x="37" y="43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7" y="37"/>
                    <a:pt x="35" y="35"/>
                    <a:pt x="33" y="35"/>
                  </a:cubicBezTo>
                  <a:cubicBezTo>
                    <a:pt x="30" y="35"/>
                    <a:pt x="29" y="37"/>
                    <a:pt x="29" y="39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5"/>
                    <a:pt x="30" y="47"/>
                    <a:pt x="33" y="47"/>
                  </a:cubicBezTo>
                  <a:close/>
                  <a:moveTo>
                    <a:pt x="33" y="158"/>
                  </a:moveTo>
                  <a:cubicBezTo>
                    <a:pt x="35" y="158"/>
                    <a:pt x="37" y="157"/>
                    <a:pt x="37" y="154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37" y="148"/>
                    <a:pt x="35" y="146"/>
                    <a:pt x="33" y="146"/>
                  </a:cubicBezTo>
                  <a:cubicBezTo>
                    <a:pt x="30" y="146"/>
                    <a:pt x="29" y="148"/>
                    <a:pt x="29" y="150"/>
                  </a:cubicBezTo>
                  <a:cubicBezTo>
                    <a:pt x="29" y="154"/>
                    <a:pt x="29" y="154"/>
                    <a:pt x="29" y="154"/>
                  </a:cubicBezTo>
                  <a:cubicBezTo>
                    <a:pt x="29" y="157"/>
                    <a:pt x="30" y="158"/>
                    <a:pt x="33" y="158"/>
                  </a:cubicBezTo>
                  <a:close/>
                  <a:moveTo>
                    <a:pt x="33" y="10"/>
                  </a:moveTo>
                  <a:cubicBezTo>
                    <a:pt x="35" y="10"/>
                    <a:pt x="37" y="8"/>
                    <a:pt x="37" y="6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5" y="0"/>
                    <a:pt x="33" y="0"/>
                  </a:cubicBezTo>
                  <a:cubicBezTo>
                    <a:pt x="30" y="0"/>
                    <a:pt x="29" y="2"/>
                    <a:pt x="29" y="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8"/>
                    <a:pt x="30" y="10"/>
                    <a:pt x="33" y="10"/>
                  </a:cubicBezTo>
                  <a:close/>
                  <a:moveTo>
                    <a:pt x="60" y="306"/>
                  </a:moveTo>
                  <a:cubicBezTo>
                    <a:pt x="35" y="332"/>
                    <a:pt x="35" y="332"/>
                    <a:pt x="35" y="332"/>
                  </a:cubicBezTo>
                  <a:cubicBezTo>
                    <a:pt x="34" y="332"/>
                    <a:pt x="33" y="332"/>
                    <a:pt x="33" y="332"/>
                  </a:cubicBezTo>
                  <a:cubicBezTo>
                    <a:pt x="32" y="332"/>
                    <a:pt x="31" y="332"/>
                    <a:pt x="31" y="332"/>
                  </a:cubicBezTo>
                  <a:cubicBezTo>
                    <a:pt x="6" y="306"/>
                    <a:pt x="6" y="306"/>
                    <a:pt x="6" y="306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33" y="346"/>
                    <a:pt x="33" y="346"/>
                    <a:pt x="33" y="346"/>
                  </a:cubicBezTo>
                  <a:cubicBezTo>
                    <a:pt x="65" y="311"/>
                    <a:pt x="65" y="311"/>
                    <a:pt x="65" y="311"/>
                  </a:cubicBezTo>
                  <a:lnTo>
                    <a:pt x="60" y="306"/>
                  </a:lnTo>
                  <a:close/>
                  <a:moveTo>
                    <a:pt x="33" y="307"/>
                  </a:moveTo>
                  <a:cubicBezTo>
                    <a:pt x="35" y="307"/>
                    <a:pt x="37" y="305"/>
                    <a:pt x="37" y="303"/>
                  </a:cubicBezTo>
                  <a:cubicBezTo>
                    <a:pt x="37" y="299"/>
                    <a:pt x="37" y="299"/>
                    <a:pt x="37" y="299"/>
                  </a:cubicBezTo>
                  <a:cubicBezTo>
                    <a:pt x="37" y="296"/>
                    <a:pt x="35" y="295"/>
                    <a:pt x="33" y="295"/>
                  </a:cubicBezTo>
                  <a:cubicBezTo>
                    <a:pt x="30" y="295"/>
                    <a:pt x="29" y="296"/>
                    <a:pt x="29" y="299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5"/>
                    <a:pt x="30" y="307"/>
                    <a:pt x="33" y="307"/>
                  </a:cubicBezTo>
                  <a:close/>
                  <a:moveTo>
                    <a:pt x="33" y="270"/>
                  </a:moveTo>
                  <a:cubicBezTo>
                    <a:pt x="35" y="270"/>
                    <a:pt x="37" y="268"/>
                    <a:pt x="37" y="266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7" y="259"/>
                    <a:pt x="35" y="258"/>
                    <a:pt x="33" y="258"/>
                  </a:cubicBezTo>
                  <a:cubicBezTo>
                    <a:pt x="30" y="258"/>
                    <a:pt x="29" y="259"/>
                    <a:pt x="29" y="262"/>
                  </a:cubicBezTo>
                  <a:cubicBezTo>
                    <a:pt x="29" y="266"/>
                    <a:pt x="29" y="266"/>
                    <a:pt x="29" y="266"/>
                  </a:cubicBezTo>
                  <a:cubicBezTo>
                    <a:pt x="29" y="268"/>
                    <a:pt x="30" y="270"/>
                    <a:pt x="33" y="270"/>
                  </a:cubicBezTo>
                  <a:close/>
                  <a:moveTo>
                    <a:pt x="33" y="233"/>
                  </a:moveTo>
                  <a:cubicBezTo>
                    <a:pt x="35" y="233"/>
                    <a:pt x="37" y="231"/>
                    <a:pt x="37" y="229"/>
                  </a:cubicBezTo>
                  <a:cubicBezTo>
                    <a:pt x="37" y="224"/>
                    <a:pt x="37" y="224"/>
                    <a:pt x="37" y="224"/>
                  </a:cubicBezTo>
                  <a:cubicBezTo>
                    <a:pt x="37" y="222"/>
                    <a:pt x="35" y="220"/>
                    <a:pt x="33" y="220"/>
                  </a:cubicBezTo>
                  <a:cubicBezTo>
                    <a:pt x="30" y="220"/>
                    <a:pt x="29" y="222"/>
                    <a:pt x="29" y="224"/>
                  </a:cubicBezTo>
                  <a:cubicBezTo>
                    <a:pt x="29" y="229"/>
                    <a:pt x="29" y="229"/>
                    <a:pt x="29" y="229"/>
                  </a:cubicBezTo>
                  <a:cubicBezTo>
                    <a:pt x="29" y="231"/>
                    <a:pt x="30" y="233"/>
                    <a:pt x="33" y="233"/>
                  </a:cubicBezTo>
                  <a:close/>
                  <a:moveTo>
                    <a:pt x="33" y="195"/>
                  </a:moveTo>
                  <a:cubicBezTo>
                    <a:pt x="35" y="195"/>
                    <a:pt x="37" y="194"/>
                    <a:pt x="37" y="191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5"/>
                    <a:pt x="35" y="183"/>
                    <a:pt x="33" y="183"/>
                  </a:cubicBezTo>
                  <a:cubicBezTo>
                    <a:pt x="30" y="183"/>
                    <a:pt x="29" y="185"/>
                    <a:pt x="29" y="187"/>
                  </a:cubicBezTo>
                  <a:cubicBezTo>
                    <a:pt x="29" y="191"/>
                    <a:pt x="29" y="191"/>
                    <a:pt x="29" y="191"/>
                  </a:cubicBezTo>
                  <a:cubicBezTo>
                    <a:pt x="29" y="194"/>
                    <a:pt x="30" y="195"/>
                    <a:pt x="33" y="195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4" name="Freeform 698"/>
            <p:cNvSpPr>
              <a:spLocks noEditPoints="1"/>
            </p:cNvSpPr>
            <p:nvPr/>
          </p:nvSpPr>
          <p:spPr bwMode="auto">
            <a:xfrm>
              <a:off x="2533282" y="2907503"/>
              <a:ext cx="133371" cy="708531"/>
            </a:xfrm>
            <a:custGeom>
              <a:avLst/>
              <a:gdLst>
                <a:gd name="T0" fmla="*/ 36 w 65"/>
                <a:gd name="T1" fmla="*/ 233 h 346"/>
                <a:gd name="T2" fmla="*/ 28 w 65"/>
                <a:gd name="T3" fmla="*/ 233 h 346"/>
                <a:gd name="T4" fmla="*/ 32 w 65"/>
                <a:gd name="T5" fmla="*/ 225 h 346"/>
                <a:gd name="T6" fmla="*/ 32 w 65"/>
                <a:gd name="T7" fmla="*/ 188 h 346"/>
                <a:gd name="T8" fmla="*/ 28 w 65"/>
                <a:gd name="T9" fmla="*/ 196 h 346"/>
                <a:gd name="T10" fmla="*/ 36 w 65"/>
                <a:gd name="T11" fmla="*/ 196 h 346"/>
                <a:gd name="T12" fmla="*/ 32 w 65"/>
                <a:gd name="T13" fmla="*/ 188 h 346"/>
                <a:gd name="T14" fmla="*/ 28 w 65"/>
                <a:gd name="T15" fmla="*/ 266 h 346"/>
                <a:gd name="T16" fmla="*/ 32 w 65"/>
                <a:gd name="T17" fmla="*/ 274 h 346"/>
                <a:gd name="T18" fmla="*/ 36 w 65"/>
                <a:gd name="T19" fmla="*/ 266 h 346"/>
                <a:gd name="T20" fmla="*/ 32 w 65"/>
                <a:gd name="T21" fmla="*/ 336 h 346"/>
                <a:gd name="T22" fmla="*/ 28 w 65"/>
                <a:gd name="T23" fmla="*/ 342 h 346"/>
                <a:gd name="T24" fmla="*/ 36 w 65"/>
                <a:gd name="T25" fmla="*/ 342 h 346"/>
                <a:gd name="T26" fmla="*/ 32 w 65"/>
                <a:gd name="T27" fmla="*/ 336 h 346"/>
                <a:gd name="T28" fmla="*/ 28 w 65"/>
                <a:gd name="T29" fmla="*/ 303 h 346"/>
                <a:gd name="T30" fmla="*/ 32 w 65"/>
                <a:gd name="T31" fmla="*/ 311 h 346"/>
                <a:gd name="T32" fmla="*/ 36 w 65"/>
                <a:gd name="T33" fmla="*/ 303 h 346"/>
                <a:gd name="T34" fmla="*/ 32 w 65"/>
                <a:gd name="T35" fmla="*/ 151 h 346"/>
                <a:gd name="T36" fmla="*/ 28 w 65"/>
                <a:gd name="T37" fmla="*/ 159 h 346"/>
                <a:gd name="T38" fmla="*/ 36 w 65"/>
                <a:gd name="T39" fmla="*/ 159 h 346"/>
                <a:gd name="T40" fmla="*/ 32 w 65"/>
                <a:gd name="T41" fmla="*/ 151 h 346"/>
                <a:gd name="T42" fmla="*/ 0 w 65"/>
                <a:gd name="T43" fmla="*/ 35 h 346"/>
                <a:gd name="T44" fmla="*/ 30 w 65"/>
                <a:gd name="T45" fmla="*/ 14 h 346"/>
                <a:gd name="T46" fmla="*/ 34 w 65"/>
                <a:gd name="T47" fmla="*/ 14 h 346"/>
                <a:gd name="T48" fmla="*/ 65 w 65"/>
                <a:gd name="T49" fmla="*/ 35 h 346"/>
                <a:gd name="T50" fmla="*/ 32 w 65"/>
                <a:gd name="T51" fmla="*/ 40 h 346"/>
                <a:gd name="T52" fmla="*/ 28 w 65"/>
                <a:gd name="T53" fmla="*/ 48 h 346"/>
                <a:gd name="T54" fmla="*/ 36 w 65"/>
                <a:gd name="T55" fmla="*/ 48 h 346"/>
                <a:gd name="T56" fmla="*/ 32 w 65"/>
                <a:gd name="T57" fmla="*/ 40 h 346"/>
                <a:gd name="T58" fmla="*/ 28 w 65"/>
                <a:gd name="T59" fmla="*/ 118 h 346"/>
                <a:gd name="T60" fmla="*/ 32 w 65"/>
                <a:gd name="T61" fmla="*/ 126 h 346"/>
                <a:gd name="T62" fmla="*/ 36 w 65"/>
                <a:gd name="T63" fmla="*/ 118 h 346"/>
                <a:gd name="T64" fmla="*/ 32 w 65"/>
                <a:gd name="T65" fmla="*/ 77 h 346"/>
                <a:gd name="T66" fmla="*/ 28 w 65"/>
                <a:gd name="T67" fmla="*/ 85 h 346"/>
                <a:gd name="T68" fmla="*/ 36 w 65"/>
                <a:gd name="T69" fmla="*/ 85 h 346"/>
                <a:gd name="T70" fmla="*/ 32 w 65"/>
                <a:gd name="T71" fmla="*/ 77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346">
                  <a:moveTo>
                    <a:pt x="36" y="229"/>
                  </a:moveTo>
                  <a:cubicBezTo>
                    <a:pt x="36" y="233"/>
                    <a:pt x="36" y="233"/>
                    <a:pt x="36" y="233"/>
                  </a:cubicBezTo>
                  <a:cubicBezTo>
                    <a:pt x="36" y="235"/>
                    <a:pt x="35" y="237"/>
                    <a:pt x="32" y="237"/>
                  </a:cubicBezTo>
                  <a:cubicBezTo>
                    <a:pt x="30" y="237"/>
                    <a:pt x="28" y="235"/>
                    <a:pt x="28" y="233"/>
                  </a:cubicBezTo>
                  <a:cubicBezTo>
                    <a:pt x="28" y="229"/>
                    <a:pt x="28" y="229"/>
                    <a:pt x="28" y="229"/>
                  </a:cubicBezTo>
                  <a:cubicBezTo>
                    <a:pt x="28" y="227"/>
                    <a:pt x="30" y="225"/>
                    <a:pt x="32" y="225"/>
                  </a:cubicBezTo>
                  <a:cubicBezTo>
                    <a:pt x="35" y="225"/>
                    <a:pt x="36" y="227"/>
                    <a:pt x="36" y="229"/>
                  </a:cubicBezTo>
                  <a:close/>
                  <a:moveTo>
                    <a:pt x="32" y="188"/>
                  </a:moveTo>
                  <a:cubicBezTo>
                    <a:pt x="30" y="188"/>
                    <a:pt x="28" y="190"/>
                    <a:pt x="28" y="192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28" y="198"/>
                    <a:pt x="30" y="200"/>
                    <a:pt x="32" y="200"/>
                  </a:cubicBezTo>
                  <a:cubicBezTo>
                    <a:pt x="35" y="200"/>
                    <a:pt x="36" y="198"/>
                    <a:pt x="36" y="196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6" y="190"/>
                    <a:pt x="35" y="188"/>
                    <a:pt x="32" y="188"/>
                  </a:cubicBezTo>
                  <a:close/>
                  <a:moveTo>
                    <a:pt x="32" y="262"/>
                  </a:moveTo>
                  <a:cubicBezTo>
                    <a:pt x="30" y="262"/>
                    <a:pt x="28" y="264"/>
                    <a:pt x="28" y="266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8" y="273"/>
                    <a:pt x="30" y="274"/>
                    <a:pt x="32" y="274"/>
                  </a:cubicBezTo>
                  <a:cubicBezTo>
                    <a:pt x="35" y="274"/>
                    <a:pt x="36" y="273"/>
                    <a:pt x="36" y="270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4"/>
                    <a:pt x="35" y="262"/>
                    <a:pt x="32" y="262"/>
                  </a:cubicBezTo>
                  <a:close/>
                  <a:moveTo>
                    <a:pt x="32" y="336"/>
                  </a:moveTo>
                  <a:cubicBezTo>
                    <a:pt x="30" y="336"/>
                    <a:pt x="28" y="338"/>
                    <a:pt x="28" y="340"/>
                  </a:cubicBezTo>
                  <a:cubicBezTo>
                    <a:pt x="28" y="342"/>
                    <a:pt x="28" y="342"/>
                    <a:pt x="28" y="342"/>
                  </a:cubicBezTo>
                  <a:cubicBezTo>
                    <a:pt x="28" y="345"/>
                    <a:pt x="30" y="346"/>
                    <a:pt x="32" y="346"/>
                  </a:cubicBezTo>
                  <a:cubicBezTo>
                    <a:pt x="35" y="346"/>
                    <a:pt x="36" y="345"/>
                    <a:pt x="36" y="342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6" y="338"/>
                    <a:pt x="35" y="336"/>
                    <a:pt x="32" y="336"/>
                  </a:cubicBezTo>
                  <a:close/>
                  <a:moveTo>
                    <a:pt x="32" y="299"/>
                  </a:moveTo>
                  <a:cubicBezTo>
                    <a:pt x="30" y="299"/>
                    <a:pt x="28" y="301"/>
                    <a:pt x="28" y="303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10"/>
                    <a:pt x="30" y="311"/>
                    <a:pt x="32" y="311"/>
                  </a:cubicBezTo>
                  <a:cubicBezTo>
                    <a:pt x="35" y="311"/>
                    <a:pt x="36" y="310"/>
                    <a:pt x="36" y="307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6" y="301"/>
                    <a:pt x="35" y="299"/>
                    <a:pt x="32" y="299"/>
                  </a:cubicBezTo>
                  <a:close/>
                  <a:moveTo>
                    <a:pt x="32" y="151"/>
                  </a:moveTo>
                  <a:cubicBezTo>
                    <a:pt x="30" y="151"/>
                    <a:pt x="28" y="153"/>
                    <a:pt x="28" y="155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28" y="161"/>
                    <a:pt x="30" y="163"/>
                    <a:pt x="32" y="163"/>
                  </a:cubicBezTo>
                  <a:cubicBezTo>
                    <a:pt x="35" y="163"/>
                    <a:pt x="36" y="161"/>
                    <a:pt x="36" y="159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6" y="153"/>
                    <a:pt x="35" y="151"/>
                    <a:pt x="32" y="151"/>
                  </a:cubicBezTo>
                  <a:close/>
                  <a:moveTo>
                    <a:pt x="32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1" y="14"/>
                    <a:pt x="32" y="15"/>
                    <a:pt x="32" y="15"/>
                  </a:cubicBezTo>
                  <a:cubicBezTo>
                    <a:pt x="33" y="15"/>
                    <a:pt x="34" y="14"/>
                    <a:pt x="34" y="1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5" y="35"/>
                    <a:pt x="65" y="35"/>
                    <a:pt x="65" y="35"/>
                  </a:cubicBezTo>
                  <a:lnTo>
                    <a:pt x="32" y="0"/>
                  </a:lnTo>
                  <a:close/>
                  <a:moveTo>
                    <a:pt x="32" y="40"/>
                  </a:moveTo>
                  <a:cubicBezTo>
                    <a:pt x="30" y="40"/>
                    <a:pt x="28" y="41"/>
                    <a:pt x="28" y="44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50"/>
                    <a:pt x="30" y="52"/>
                    <a:pt x="32" y="52"/>
                  </a:cubicBezTo>
                  <a:cubicBezTo>
                    <a:pt x="35" y="52"/>
                    <a:pt x="36" y="50"/>
                    <a:pt x="36" y="4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1"/>
                    <a:pt x="35" y="40"/>
                    <a:pt x="32" y="40"/>
                  </a:cubicBezTo>
                  <a:close/>
                  <a:moveTo>
                    <a:pt x="32" y="114"/>
                  </a:moveTo>
                  <a:cubicBezTo>
                    <a:pt x="30" y="114"/>
                    <a:pt x="28" y="116"/>
                    <a:pt x="28" y="118"/>
                  </a:cubicBezTo>
                  <a:cubicBezTo>
                    <a:pt x="28" y="122"/>
                    <a:pt x="28" y="122"/>
                    <a:pt x="28" y="122"/>
                  </a:cubicBezTo>
                  <a:cubicBezTo>
                    <a:pt x="28" y="124"/>
                    <a:pt x="30" y="126"/>
                    <a:pt x="32" y="126"/>
                  </a:cubicBezTo>
                  <a:cubicBezTo>
                    <a:pt x="35" y="126"/>
                    <a:pt x="36" y="124"/>
                    <a:pt x="36" y="122"/>
                  </a:cubicBezTo>
                  <a:cubicBezTo>
                    <a:pt x="36" y="118"/>
                    <a:pt x="36" y="118"/>
                    <a:pt x="36" y="118"/>
                  </a:cubicBezTo>
                  <a:cubicBezTo>
                    <a:pt x="36" y="116"/>
                    <a:pt x="35" y="114"/>
                    <a:pt x="32" y="114"/>
                  </a:cubicBezTo>
                  <a:close/>
                  <a:moveTo>
                    <a:pt x="32" y="77"/>
                  </a:moveTo>
                  <a:cubicBezTo>
                    <a:pt x="30" y="77"/>
                    <a:pt x="28" y="79"/>
                    <a:pt x="28" y="81"/>
                  </a:cubicBezTo>
                  <a:cubicBezTo>
                    <a:pt x="28" y="85"/>
                    <a:pt x="28" y="85"/>
                    <a:pt x="28" y="85"/>
                  </a:cubicBezTo>
                  <a:cubicBezTo>
                    <a:pt x="28" y="87"/>
                    <a:pt x="30" y="89"/>
                    <a:pt x="32" y="89"/>
                  </a:cubicBezTo>
                  <a:cubicBezTo>
                    <a:pt x="35" y="89"/>
                    <a:pt x="36" y="87"/>
                    <a:pt x="36" y="8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9"/>
                    <a:pt x="35" y="77"/>
                    <a:pt x="32" y="77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5" name="Freeform 719"/>
            <p:cNvSpPr>
              <a:spLocks noEditPoints="1"/>
            </p:cNvSpPr>
            <p:nvPr/>
          </p:nvSpPr>
          <p:spPr bwMode="auto">
            <a:xfrm>
              <a:off x="2709720" y="1890552"/>
              <a:ext cx="333427" cy="216727"/>
            </a:xfrm>
            <a:custGeom>
              <a:avLst/>
              <a:gdLst>
                <a:gd name="T0" fmla="*/ 70 w 162"/>
                <a:gd name="T1" fmla="*/ 64 h 106"/>
                <a:gd name="T2" fmla="*/ 69 w 162"/>
                <a:gd name="T3" fmla="*/ 70 h 106"/>
                <a:gd name="T4" fmla="*/ 65 w 162"/>
                <a:gd name="T5" fmla="*/ 72 h 106"/>
                <a:gd name="T6" fmla="*/ 63 w 162"/>
                <a:gd name="T7" fmla="*/ 72 h 106"/>
                <a:gd name="T8" fmla="*/ 60 w 162"/>
                <a:gd name="T9" fmla="*/ 70 h 106"/>
                <a:gd name="T10" fmla="*/ 61 w 162"/>
                <a:gd name="T11" fmla="*/ 65 h 106"/>
                <a:gd name="T12" fmla="*/ 65 w 162"/>
                <a:gd name="T13" fmla="*/ 63 h 106"/>
                <a:gd name="T14" fmla="*/ 70 w 162"/>
                <a:gd name="T15" fmla="*/ 64 h 106"/>
                <a:gd name="T16" fmla="*/ 35 w 162"/>
                <a:gd name="T17" fmla="*/ 80 h 106"/>
                <a:gd name="T18" fmla="*/ 31 w 162"/>
                <a:gd name="T19" fmla="*/ 82 h 106"/>
                <a:gd name="T20" fmla="*/ 30 w 162"/>
                <a:gd name="T21" fmla="*/ 88 h 106"/>
                <a:gd name="T22" fmla="*/ 33 w 162"/>
                <a:gd name="T23" fmla="*/ 90 h 106"/>
                <a:gd name="T24" fmla="*/ 35 w 162"/>
                <a:gd name="T25" fmla="*/ 89 h 106"/>
                <a:gd name="T26" fmla="*/ 39 w 162"/>
                <a:gd name="T27" fmla="*/ 87 h 106"/>
                <a:gd name="T28" fmla="*/ 40 w 162"/>
                <a:gd name="T29" fmla="*/ 82 h 106"/>
                <a:gd name="T30" fmla="*/ 35 w 162"/>
                <a:gd name="T31" fmla="*/ 80 h 106"/>
                <a:gd name="T32" fmla="*/ 5 w 162"/>
                <a:gd name="T33" fmla="*/ 98 h 106"/>
                <a:gd name="T34" fmla="*/ 3 w 162"/>
                <a:gd name="T35" fmla="*/ 99 h 106"/>
                <a:gd name="T36" fmla="*/ 2 w 162"/>
                <a:gd name="T37" fmla="*/ 104 h 106"/>
                <a:gd name="T38" fmla="*/ 5 w 162"/>
                <a:gd name="T39" fmla="*/ 106 h 106"/>
                <a:gd name="T40" fmla="*/ 7 w 162"/>
                <a:gd name="T41" fmla="*/ 106 h 106"/>
                <a:gd name="T42" fmla="*/ 9 w 162"/>
                <a:gd name="T43" fmla="*/ 105 h 106"/>
                <a:gd name="T44" fmla="*/ 10 w 162"/>
                <a:gd name="T45" fmla="*/ 99 h 106"/>
                <a:gd name="T46" fmla="*/ 5 w 162"/>
                <a:gd name="T47" fmla="*/ 98 h 106"/>
                <a:gd name="T48" fmla="*/ 94 w 162"/>
                <a:gd name="T49" fmla="*/ 46 h 106"/>
                <a:gd name="T50" fmla="*/ 91 w 162"/>
                <a:gd name="T51" fmla="*/ 48 h 106"/>
                <a:gd name="T52" fmla="*/ 90 w 162"/>
                <a:gd name="T53" fmla="*/ 53 h 106"/>
                <a:gd name="T54" fmla="*/ 93 w 162"/>
                <a:gd name="T55" fmla="*/ 55 h 106"/>
                <a:gd name="T56" fmla="*/ 95 w 162"/>
                <a:gd name="T57" fmla="*/ 54 h 106"/>
                <a:gd name="T58" fmla="*/ 98 w 162"/>
                <a:gd name="T59" fmla="*/ 53 h 106"/>
                <a:gd name="T60" fmla="*/ 100 w 162"/>
                <a:gd name="T61" fmla="*/ 47 h 106"/>
                <a:gd name="T62" fmla="*/ 94 w 162"/>
                <a:gd name="T63" fmla="*/ 46 h 106"/>
                <a:gd name="T64" fmla="*/ 115 w 162"/>
                <a:gd name="T65" fmla="*/ 0 h 106"/>
                <a:gd name="T66" fmla="*/ 114 w 162"/>
                <a:gd name="T67" fmla="*/ 8 h 106"/>
                <a:gd name="T68" fmla="*/ 149 w 162"/>
                <a:gd name="T69" fmla="*/ 16 h 106"/>
                <a:gd name="T70" fmla="*/ 149 w 162"/>
                <a:gd name="T71" fmla="*/ 18 h 106"/>
                <a:gd name="T72" fmla="*/ 151 w 162"/>
                <a:gd name="T73" fmla="*/ 20 h 106"/>
                <a:gd name="T74" fmla="*/ 140 w 162"/>
                <a:gd name="T75" fmla="*/ 55 h 106"/>
                <a:gd name="T76" fmla="*/ 148 w 162"/>
                <a:gd name="T77" fmla="*/ 57 h 106"/>
                <a:gd name="T78" fmla="*/ 162 w 162"/>
                <a:gd name="T79" fmla="*/ 11 h 106"/>
                <a:gd name="T80" fmla="*/ 115 w 162"/>
                <a:gd name="T81" fmla="*/ 0 h 106"/>
                <a:gd name="T82" fmla="*/ 124 w 162"/>
                <a:gd name="T83" fmla="*/ 28 h 106"/>
                <a:gd name="T84" fmla="*/ 121 w 162"/>
                <a:gd name="T85" fmla="*/ 30 h 106"/>
                <a:gd name="T86" fmla="*/ 120 w 162"/>
                <a:gd name="T87" fmla="*/ 36 h 106"/>
                <a:gd name="T88" fmla="*/ 123 w 162"/>
                <a:gd name="T89" fmla="*/ 38 h 106"/>
                <a:gd name="T90" fmla="*/ 125 w 162"/>
                <a:gd name="T91" fmla="*/ 37 h 106"/>
                <a:gd name="T92" fmla="*/ 128 w 162"/>
                <a:gd name="T93" fmla="*/ 35 h 106"/>
                <a:gd name="T94" fmla="*/ 130 w 162"/>
                <a:gd name="T95" fmla="*/ 30 h 106"/>
                <a:gd name="T96" fmla="*/ 124 w 162"/>
                <a:gd name="T97" fmla="*/ 2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70" y="64"/>
                  </a:moveTo>
                  <a:cubicBezTo>
                    <a:pt x="71" y="66"/>
                    <a:pt x="70" y="69"/>
                    <a:pt x="69" y="70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5" y="72"/>
                    <a:pt x="64" y="72"/>
                    <a:pt x="63" y="72"/>
                  </a:cubicBezTo>
                  <a:cubicBezTo>
                    <a:pt x="62" y="72"/>
                    <a:pt x="60" y="72"/>
                    <a:pt x="60" y="70"/>
                  </a:cubicBezTo>
                  <a:cubicBezTo>
                    <a:pt x="59" y="68"/>
                    <a:pt x="59" y="66"/>
                    <a:pt x="61" y="65"/>
                  </a:cubicBezTo>
                  <a:cubicBezTo>
                    <a:pt x="65" y="63"/>
                    <a:pt x="65" y="63"/>
                    <a:pt x="65" y="63"/>
                  </a:cubicBezTo>
                  <a:cubicBezTo>
                    <a:pt x="66" y="62"/>
                    <a:pt x="69" y="63"/>
                    <a:pt x="70" y="64"/>
                  </a:cubicBezTo>
                  <a:close/>
                  <a:moveTo>
                    <a:pt x="35" y="80"/>
                  </a:moveTo>
                  <a:cubicBezTo>
                    <a:pt x="31" y="82"/>
                    <a:pt x="31" y="82"/>
                    <a:pt x="31" y="82"/>
                  </a:cubicBezTo>
                  <a:cubicBezTo>
                    <a:pt x="29" y="83"/>
                    <a:pt x="29" y="86"/>
                    <a:pt x="30" y="88"/>
                  </a:cubicBezTo>
                  <a:cubicBezTo>
                    <a:pt x="31" y="89"/>
                    <a:pt x="32" y="90"/>
                    <a:pt x="33" y="90"/>
                  </a:cubicBezTo>
                  <a:cubicBezTo>
                    <a:pt x="34" y="90"/>
                    <a:pt x="35" y="90"/>
                    <a:pt x="35" y="8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6"/>
                    <a:pt x="41" y="84"/>
                    <a:pt x="40" y="82"/>
                  </a:cubicBezTo>
                  <a:cubicBezTo>
                    <a:pt x="39" y="80"/>
                    <a:pt x="37" y="79"/>
                    <a:pt x="35" y="80"/>
                  </a:cubicBezTo>
                  <a:close/>
                  <a:moveTo>
                    <a:pt x="5" y="98"/>
                  </a:moveTo>
                  <a:cubicBezTo>
                    <a:pt x="3" y="99"/>
                    <a:pt x="3" y="99"/>
                    <a:pt x="3" y="99"/>
                  </a:cubicBezTo>
                  <a:cubicBezTo>
                    <a:pt x="1" y="100"/>
                    <a:pt x="0" y="102"/>
                    <a:pt x="2" y="104"/>
                  </a:cubicBezTo>
                  <a:cubicBezTo>
                    <a:pt x="2" y="105"/>
                    <a:pt x="4" y="106"/>
                    <a:pt x="5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11" y="104"/>
                    <a:pt x="11" y="101"/>
                    <a:pt x="10" y="99"/>
                  </a:cubicBezTo>
                  <a:cubicBezTo>
                    <a:pt x="9" y="97"/>
                    <a:pt x="7" y="97"/>
                    <a:pt x="5" y="98"/>
                  </a:cubicBezTo>
                  <a:close/>
                  <a:moveTo>
                    <a:pt x="94" y="46"/>
                  </a:moveTo>
                  <a:cubicBezTo>
                    <a:pt x="91" y="48"/>
                    <a:pt x="91" y="48"/>
                    <a:pt x="91" y="48"/>
                  </a:cubicBezTo>
                  <a:cubicBezTo>
                    <a:pt x="89" y="49"/>
                    <a:pt x="89" y="51"/>
                    <a:pt x="90" y="53"/>
                  </a:cubicBezTo>
                  <a:cubicBezTo>
                    <a:pt x="90" y="54"/>
                    <a:pt x="92" y="55"/>
                    <a:pt x="93" y="55"/>
                  </a:cubicBezTo>
                  <a:cubicBezTo>
                    <a:pt x="94" y="55"/>
                    <a:pt x="94" y="55"/>
                    <a:pt x="95" y="54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1" y="49"/>
                    <a:pt x="100" y="47"/>
                  </a:cubicBezTo>
                  <a:cubicBezTo>
                    <a:pt x="99" y="45"/>
                    <a:pt x="96" y="44"/>
                    <a:pt x="94" y="46"/>
                  </a:cubicBezTo>
                  <a:close/>
                  <a:moveTo>
                    <a:pt x="115" y="0"/>
                  </a:moveTo>
                  <a:cubicBezTo>
                    <a:pt x="114" y="8"/>
                    <a:pt x="114" y="8"/>
                    <a:pt x="114" y="8"/>
                  </a:cubicBezTo>
                  <a:cubicBezTo>
                    <a:pt x="149" y="16"/>
                    <a:pt x="149" y="16"/>
                    <a:pt x="149" y="16"/>
                  </a:cubicBezTo>
                  <a:cubicBezTo>
                    <a:pt x="149" y="17"/>
                    <a:pt x="149" y="18"/>
                    <a:pt x="149" y="18"/>
                  </a:cubicBezTo>
                  <a:cubicBezTo>
                    <a:pt x="150" y="19"/>
                    <a:pt x="150" y="19"/>
                    <a:pt x="151" y="20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62" y="11"/>
                    <a:pt x="162" y="11"/>
                    <a:pt x="162" y="11"/>
                  </a:cubicBezTo>
                  <a:lnTo>
                    <a:pt x="115" y="0"/>
                  </a:lnTo>
                  <a:close/>
                  <a:moveTo>
                    <a:pt x="124" y="28"/>
                  </a:moveTo>
                  <a:cubicBezTo>
                    <a:pt x="121" y="30"/>
                    <a:pt x="121" y="30"/>
                    <a:pt x="121" y="30"/>
                  </a:cubicBezTo>
                  <a:cubicBezTo>
                    <a:pt x="119" y="31"/>
                    <a:pt x="118" y="34"/>
                    <a:pt x="120" y="36"/>
                  </a:cubicBezTo>
                  <a:cubicBezTo>
                    <a:pt x="120" y="37"/>
                    <a:pt x="122" y="38"/>
                    <a:pt x="123" y="38"/>
                  </a:cubicBezTo>
                  <a:cubicBezTo>
                    <a:pt x="124" y="38"/>
                    <a:pt x="124" y="37"/>
                    <a:pt x="125" y="37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30" y="34"/>
                    <a:pt x="131" y="32"/>
                    <a:pt x="130" y="30"/>
                  </a:cubicBezTo>
                  <a:cubicBezTo>
                    <a:pt x="129" y="28"/>
                    <a:pt x="126" y="27"/>
                    <a:pt x="124" y="28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6" name="Freeform 720"/>
            <p:cNvSpPr>
              <a:spLocks noEditPoints="1"/>
            </p:cNvSpPr>
            <p:nvPr/>
          </p:nvSpPr>
          <p:spPr bwMode="auto">
            <a:xfrm>
              <a:off x="1671930" y="1890552"/>
              <a:ext cx="332037" cy="216727"/>
            </a:xfrm>
            <a:custGeom>
              <a:avLst/>
              <a:gdLst>
                <a:gd name="T0" fmla="*/ 72 w 162"/>
                <a:gd name="T1" fmla="*/ 53 h 106"/>
                <a:gd name="T2" fmla="*/ 69 w 162"/>
                <a:gd name="T3" fmla="*/ 55 h 106"/>
                <a:gd name="T4" fmla="*/ 67 w 162"/>
                <a:gd name="T5" fmla="*/ 54 h 106"/>
                <a:gd name="T6" fmla="*/ 64 w 162"/>
                <a:gd name="T7" fmla="*/ 53 h 106"/>
                <a:gd name="T8" fmla="*/ 62 w 162"/>
                <a:gd name="T9" fmla="*/ 47 h 106"/>
                <a:gd name="T10" fmla="*/ 68 w 162"/>
                <a:gd name="T11" fmla="*/ 46 h 106"/>
                <a:gd name="T12" fmla="*/ 71 w 162"/>
                <a:gd name="T13" fmla="*/ 48 h 106"/>
                <a:gd name="T14" fmla="*/ 72 w 162"/>
                <a:gd name="T15" fmla="*/ 53 h 106"/>
                <a:gd name="T16" fmla="*/ 41 w 162"/>
                <a:gd name="T17" fmla="*/ 30 h 106"/>
                <a:gd name="T18" fmla="*/ 38 w 162"/>
                <a:gd name="T19" fmla="*/ 28 h 106"/>
                <a:gd name="T20" fmla="*/ 32 w 162"/>
                <a:gd name="T21" fmla="*/ 30 h 106"/>
                <a:gd name="T22" fmla="*/ 34 w 162"/>
                <a:gd name="T23" fmla="*/ 35 h 106"/>
                <a:gd name="T24" fmla="*/ 37 w 162"/>
                <a:gd name="T25" fmla="*/ 37 h 106"/>
                <a:gd name="T26" fmla="*/ 39 w 162"/>
                <a:gd name="T27" fmla="*/ 38 h 106"/>
                <a:gd name="T28" fmla="*/ 42 w 162"/>
                <a:gd name="T29" fmla="*/ 36 h 106"/>
                <a:gd name="T30" fmla="*/ 41 w 162"/>
                <a:gd name="T31" fmla="*/ 30 h 106"/>
                <a:gd name="T32" fmla="*/ 0 w 162"/>
                <a:gd name="T33" fmla="*/ 11 h 106"/>
                <a:gd name="T34" fmla="*/ 14 w 162"/>
                <a:gd name="T35" fmla="*/ 57 h 106"/>
                <a:gd name="T36" fmla="*/ 22 w 162"/>
                <a:gd name="T37" fmla="*/ 55 h 106"/>
                <a:gd name="T38" fmla="*/ 11 w 162"/>
                <a:gd name="T39" fmla="*/ 20 h 106"/>
                <a:gd name="T40" fmla="*/ 13 w 162"/>
                <a:gd name="T41" fmla="*/ 18 h 106"/>
                <a:gd name="T42" fmla="*/ 13 w 162"/>
                <a:gd name="T43" fmla="*/ 16 h 106"/>
                <a:gd name="T44" fmla="*/ 48 w 162"/>
                <a:gd name="T45" fmla="*/ 8 h 106"/>
                <a:gd name="T46" fmla="*/ 47 w 162"/>
                <a:gd name="T47" fmla="*/ 0 h 106"/>
                <a:gd name="T48" fmla="*/ 0 w 162"/>
                <a:gd name="T49" fmla="*/ 11 h 106"/>
                <a:gd name="T50" fmla="*/ 101 w 162"/>
                <a:gd name="T51" fmla="*/ 65 h 106"/>
                <a:gd name="T52" fmla="*/ 97 w 162"/>
                <a:gd name="T53" fmla="*/ 63 h 106"/>
                <a:gd name="T54" fmla="*/ 92 w 162"/>
                <a:gd name="T55" fmla="*/ 64 h 106"/>
                <a:gd name="T56" fmla="*/ 93 w 162"/>
                <a:gd name="T57" fmla="*/ 70 h 106"/>
                <a:gd name="T58" fmla="*/ 97 w 162"/>
                <a:gd name="T59" fmla="*/ 72 h 106"/>
                <a:gd name="T60" fmla="*/ 99 w 162"/>
                <a:gd name="T61" fmla="*/ 72 h 106"/>
                <a:gd name="T62" fmla="*/ 102 w 162"/>
                <a:gd name="T63" fmla="*/ 70 h 106"/>
                <a:gd name="T64" fmla="*/ 101 w 162"/>
                <a:gd name="T65" fmla="*/ 65 h 106"/>
                <a:gd name="T66" fmla="*/ 159 w 162"/>
                <a:gd name="T67" fmla="*/ 99 h 106"/>
                <a:gd name="T68" fmla="*/ 157 w 162"/>
                <a:gd name="T69" fmla="*/ 98 h 106"/>
                <a:gd name="T70" fmla="*/ 152 w 162"/>
                <a:gd name="T71" fmla="*/ 99 h 106"/>
                <a:gd name="T72" fmla="*/ 153 w 162"/>
                <a:gd name="T73" fmla="*/ 105 h 106"/>
                <a:gd name="T74" fmla="*/ 155 w 162"/>
                <a:gd name="T75" fmla="*/ 106 h 106"/>
                <a:gd name="T76" fmla="*/ 157 w 162"/>
                <a:gd name="T77" fmla="*/ 106 h 106"/>
                <a:gd name="T78" fmla="*/ 160 w 162"/>
                <a:gd name="T79" fmla="*/ 104 h 106"/>
                <a:gd name="T80" fmla="*/ 159 w 162"/>
                <a:gd name="T81" fmla="*/ 99 h 106"/>
                <a:gd name="T82" fmla="*/ 131 w 162"/>
                <a:gd name="T83" fmla="*/ 82 h 106"/>
                <a:gd name="T84" fmla="*/ 127 w 162"/>
                <a:gd name="T85" fmla="*/ 80 h 106"/>
                <a:gd name="T86" fmla="*/ 122 w 162"/>
                <a:gd name="T87" fmla="*/ 82 h 106"/>
                <a:gd name="T88" fmla="*/ 123 w 162"/>
                <a:gd name="T89" fmla="*/ 87 h 106"/>
                <a:gd name="T90" fmla="*/ 127 w 162"/>
                <a:gd name="T91" fmla="*/ 89 h 106"/>
                <a:gd name="T92" fmla="*/ 129 w 162"/>
                <a:gd name="T93" fmla="*/ 90 h 106"/>
                <a:gd name="T94" fmla="*/ 132 w 162"/>
                <a:gd name="T95" fmla="*/ 88 h 106"/>
                <a:gd name="T96" fmla="*/ 131 w 162"/>
                <a:gd name="T97" fmla="*/ 8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72" y="53"/>
                  </a:moveTo>
                  <a:cubicBezTo>
                    <a:pt x="72" y="54"/>
                    <a:pt x="70" y="55"/>
                    <a:pt x="69" y="55"/>
                  </a:cubicBezTo>
                  <a:cubicBezTo>
                    <a:pt x="68" y="55"/>
                    <a:pt x="68" y="55"/>
                    <a:pt x="67" y="54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2" y="51"/>
                    <a:pt x="61" y="49"/>
                    <a:pt x="62" y="47"/>
                  </a:cubicBezTo>
                  <a:cubicBezTo>
                    <a:pt x="63" y="45"/>
                    <a:pt x="66" y="44"/>
                    <a:pt x="68" y="46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3" y="49"/>
                    <a:pt x="73" y="51"/>
                    <a:pt x="72" y="53"/>
                  </a:cubicBezTo>
                  <a:close/>
                  <a:moveTo>
                    <a:pt x="41" y="30"/>
                  </a:moveTo>
                  <a:cubicBezTo>
                    <a:pt x="38" y="28"/>
                    <a:pt x="38" y="28"/>
                    <a:pt x="38" y="28"/>
                  </a:cubicBezTo>
                  <a:cubicBezTo>
                    <a:pt x="36" y="27"/>
                    <a:pt x="33" y="28"/>
                    <a:pt x="32" y="30"/>
                  </a:cubicBezTo>
                  <a:cubicBezTo>
                    <a:pt x="31" y="32"/>
                    <a:pt x="32" y="34"/>
                    <a:pt x="34" y="3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8" y="37"/>
                    <a:pt x="38" y="38"/>
                    <a:pt x="39" y="38"/>
                  </a:cubicBezTo>
                  <a:cubicBezTo>
                    <a:pt x="40" y="38"/>
                    <a:pt x="42" y="37"/>
                    <a:pt x="42" y="36"/>
                  </a:cubicBezTo>
                  <a:cubicBezTo>
                    <a:pt x="44" y="34"/>
                    <a:pt x="43" y="31"/>
                    <a:pt x="41" y="30"/>
                  </a:cubicBezTo>
                  <a:close/>
                  <a:moveTo>
                    <a:pt x="0" y="11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2" y="19"/>
                    <a:pt x="12" y="19"/>
                    <a:pt x="13" y="18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0" y="11"/>
                  </a:lnTo>
                  <a:close/>
                  <a:moveTo>
                    <a:pt x="101" y="65"/>
                  </a:moveTo>
                  <a:cubicBezTo>
                    <a:pt x="97" y="63"/>
                    <a:pt x="97" y="63"/>
                    <a:pt x="97" y="63"/>
                  </a:cubicBezTo>
                  <a:cubicBezTo>
                    <a:pt x="96" y="62"/>
                    <a:pt x="93" y="63"/>
                    <a:pt x="92" y="64"/>
                  </a:cubicBezTo>
                  <a:cubicBezTo>
                    <a:pt x="91" y="66"/>
                    <a:pt x="92" y="69"/>
                    <a:pt x="93" y="70"/>
                  </a:cubicBezTo>
                  <a:cubicBezTo>
                    <a:pt x="97" y="72"/>
                    <a:pt x="97" y="72"/>
                    <a:pt x="97" y="72"/>
                  </a:cubicBezTo>
                  <a:cubicBezTo>
                    <a:pt x="97" y="72"/>
                    <a:pt x="98" y="72"/>
                    <a:pt x="99" y="72"/>
                  </a:cubicBezTo>
                  <a:cubicBezTo>
                    <a:pt x="100" y="72"/>
                    <a:pt x="102" y="72"/>
                    <a:pt x="102" y="70"/>
                  </a:cubicBezTo>
                  <a:cubicBezTo>
                    <a:pt x="103" y="68"/>
                    <a:pt x="103" y="66"/>
                    <a:pt x="101" y="65"/>
                  </a:cubicBezTo>
                  <a:close/>
                  <a:moveTo>
                    <a:pt x="159" y="99"/>
                  </a:moveTo>
                  <a:cubicBezTo>
                    <a:pt x="157" y="98"/>
                    <a:pt x="157" y="98"/>
                    <a:pt x="157" y="98"/>
                  </a:cubicBezTo>
                  <a:cubicBezTo>
                    <a:pt x="155" y="97"/>
                    <a:pt x="153" y="97"/>
                    <a:pt x="152" y="99"/>
                  </a:cubicBezTo>
                  <a:cubicBezTo>
                    <a:pt x="151" y="101"/>
                    <a:pt x="151" y="104"/>
                    <a:pt x="153" y="105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6" y="106"/>
                    <a:pt x="156" y="106"/>
                    <a:pt x="157" y="106"/>
                  </a:cubicBezTo>
                  <a:cubicBezTo>
                    <a:pt x="158" y="106"/>
                    <a:pt x="160" y="105"/>
                    <a:pt x="160" y="104"/>
                  </a:cubicBezTo>
                  <a:cubicBezTo>
                    <a:pt x="162" y="102"/>
                    <a:pt x="161" y="100"/>
                    <a:pt x="159" y="99"/>
                  </a:cubicBezTo>
                  <a:close/>
                  <a:moveTo>
                    <a:pt x="131" y="82"/>
                  </a:moveTo>
                  <a:cubicBezTo>
                    <a:pt x="127" y="80"/>
                    <a:pt x="127" y="80"/>
                    <a:pt x="127" y="80"/>
                  </a:cubicBezTo>
                  <a:cubicBezTo>
                    <a:pt x="125" y="79"/>
                    <a:pt x="123" y="80"/>
                    <a:pt x="122" y="82"/>
                  </a:cubicBezTo>
                  <a:cubicBezTo>
                    <a:pt x="121" y="84"/>
                    <a:pt x="121" y="86"/>
                    <a:pt x="123" y="87"/>
                  </a:cubicBezTo>
                  <a:cubicBezTo>
                    <a:pt x="127" y="89"/>
                    <a:pt x="127" y="89"/>
                    <a:pt x="127" y="89"/>
                  </a:cubicBezTo>
                  <a:cubicBezTo>
                    <a:pt x="127" y="90"/>
                    <a:pt x="128" y="90"/>
                    <a:pt x="129" y="90"/>
                  </a:cubicBezTo>
                  <a:cubicBezTo>
                    <a:pt x="130" y="90"/>
                    <a:pt x="131" y="89"/>
                    <a:pt x="132" y="88"/>
                  </a:cubicBezTo>
                  <a:cubicBezTo>
                    <a:pt x="133" y="86"/>
                    <a:pt x="133" y="83"/>
                    <a:pt x="131" y="82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7" name="Freeform 721"/>
            <p:cNvSpPr>
              <a:spLocks noEditPoints="1"/>
            </p:cNvSpPr>
            <p:nvPr/>
          </p:nvSpPr>
          <p:spPr bwMode="auto">
            <a:xfrm>
              <a:off x="2709720" y="2633815"/>
              <a:ext cx="333427" cy="218117"/>
            </a:xfrm>
            <a:custGeom>
              <a:avLst/>
              <a:gdLst>
                <a:gd name="T0" fmla="*/ 10 w 162"/>
                <a:gd name="T1" fmla="*/ 7 h 106"/>
                <a:gd name="T2" fmla="*/ 7 w 162"/>
                <a:gd name="T3" fmla="*/ 9 h 106"/>
                <a:gd name="T4" fmla="*/ 5 w 162"/>
                <a:gd name="T5" fmla="*/ 9 h 106"/>
                <a:gd name="T6" fmla="*/ 3 w 162"/>
                <a:gd name="T7" fmla="*/ 8 h 106"/>
                <a:gd name="T8" fmla="*/ 2 w 162"/>
                <a:gd name="T9" fmla="*/ 2 h 106"/>
                <a:gd name="T10" fmla="*/ 7 w 162"/>
                <a:gd name="T11" fmla="*/ 1 h 106"/>
                <a:gd name="T12" fmla="*/ 9 w 162"/>
                <a:gd name="T13" fmla="*/ 2 h 106"/>
                <a:gd name="T14" fmla="*/ 10 w 162"/>
                <a:gd name="T15" fmla="*/ 7 h 106"/>
                <a:gd name="T16" fmla="*/ 121 w 162"/>
                <a:gd name="T17" fmla="*/ 76 h 106"/>
                <a:gd name="T18" fmla="*/ 124 w 162"/>
                <a:gd name="T19" fmla="*/ 78 h 106"/>
                <a:gd name="T20" fmla="*/ 126 w 162"/>
                <a:gd name="T21" fmla="*/ 79 h 106"/>
                <a:gd name="T22" fmla="*/ 130 w 162"/>
                <a:gd name="T23" fmla="*/ 77 h 106"/>
                <a:gd name="T24" fmla="*/ 128 w 162"/>
                <a:gd name="T25" fmla="*/ 71 h 106"/>
                <a:gd name="T26" fmla="*/ 125 w 162"/>
                <a:gd name="T27" fmla="*/ 69 h 106"/>
                <a:gd name="T28" fmla="*/ 120 w 162"/>
                <a:gd name="T29" fmla="*/ 71 h 106"/>
                <a:gd name="T30" fmla="*/ 121 w 162"/>
                <a:gd name="T31" fmla="*/ 76 h 106"/>
                <a:gd name="T32" fmla="*/ 39 w 162"/>
                <a:gd name="T33" fmla="*/ 19 h 106"/>
                <a:gd name="T34" fmla="*/ 35 w 162"/>
                <a:gd name="T35" fmla="*/ 17 h 106"/>
                <a:gd name="T36" fmla="*/ 30 w 162"/>
                <a:gd name="T37" fmla="*/ 19 h 106"/>
                <a:gd name="T38" fmla="*/ 31 w 162"/>
                <a:gd name="T39" fmla="*/ 24 h 106"/>
                <a:gd name="T40" fmla="*/ 35 w 162"/>
                <a:gd name="T41" fmla="*/ 26 h 106"/>
                <a:gd name="T42" fmla="*/ 37 w 162"/>
                <a:gd name="T43" fmla="*/ 27 h 106"/>
                <a:gd name="T44" fmla="*/ 40 w 162"/>
                <a:gd name="T45" fmla="*/ 25 h 106"/>
                <a:gd name="T46" fmla="*/ 39 w 162"/>
                <a:gd name="T47" fmla="*/ 19 h 106"/>
                <a:gd name="T48" fmla="*/ 98 w 162"/>
                <a:gd name="T49" fmla="*/ 54 h 106"/>
                <a:gd name="T50" fmla="*/ 95 w 162"/>
                <a:gd name="T51" fmla="*/ 52 h 106"/>
                <a:gd name="T52" fmla="*/ 90 w 162"/>
                <a:gd name="T53" fmla="*/ 54 h 106"/>
                <a:gd name="T54" fmla="*/ 91 w 162"/>
                <a:gd name="T55" fmla="*/ 59 h 106"/>
                <a:gd name="T56" fmla="*/ 94 w 162"/>
                <a:gd name="T57" fmla="*/ 61 h 106"/>
                <a:gd name="T58" fmla="*/ 96 w 162"/>
                <a:gd name="T59" fmla="*/ 61 h 106"/>
                <a:gd name="T60" fmla="*/ 100 w 162"/>
                <a:gd name="T61" fmla="*/ 59 h 106"/>
                <a:gd name="T62" fmla="*/ 98 w 162"/>
                <a:gd name="T63" fmla="*/ 54 h 106"/>
                <a:gd name="T64" fmla="*/ 148 w 162"/>
                <a:gd name="T65" fmla="*/ 50 h 106"/>
                <a:gd name="T66" fmla="*/ 140 w 162"/>
                <a:gd name="T67" fmla="*/ 52 h 106"/>
                <a:gd name="T68" fmla="*/ 151 w 162"/>
                <a:gd name="T69" fmla="*/ 87 h 106"/>
                <a:gd name="T70" fmla="*/ 149 w 162"/>
                <a:gd name="T71" fmla="*/ 88 h 106"/>
                <a:gd name="T72" fmla="*/ 149 w 162"/>
                <a:gd name="T73" fmla="*/ 90 h 106"/>
                <a:gd name="T74" fmla="*/ 114 w 162"/>
                <a:gd name="T75" fmla="*/ 98 h 106"/>
                <a:gd name="T76" fmla="*/ 115 w 162"/>
                <a:gd name="T77" fmla="*/ 106 h 106"/>
                <a:gd name="T78" fmla="*/ 162 w 162"/>
                <a:gd name="T79" fmla="*/ 96 h 106"/>
                <a:gd name="T80" fmla="*/ 148 w 162"/>
                <a:gd name="T81" fmla="*/ 50 h 106"/>
                <a:gd name="T82" fmla="*/ 69 w 162"/>
                <a:gd name="T83" fmla="*/ 37 h 106"/>
                <a:gd name="T84" fmla="*/ 65 w 162"/>
                <a:gd name="T85" fmla="*/ 35 h 106"/>
                <a:gd name="T86" fmla="*/ 60 w 162"/>
                <a:gd name="T87" fmla="*/ 36 h 106"/>
                <a:gd name="T88" fmla="*/ 61 w 162"/>
                <a:gd name="T89" fmla="*/ 42 h 106"/>
                <a:gd name="T90" fmla="*/ 65 w 162"/>
                <a:gd name="T91" fmla="*/ 44 h 106"/>
                <a:gd name="T92" fmla="*/ 67 w 162"/>
                <a:gd name="T93" fmla="*/ 44 h 106"/>
                <a:gd name="T94" fmla="*/ 70 w 162"/>
                <a:gd name="T95" fmla="*/ 42 h 106"/>
                <a:gd name="T96" fmla="*/ 69 w 162"/>
                <a:gd name="T97" fmla="*/ 3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10" y="7"/>
                  </a:moveTo>
                  <a:cubicBezTo>
                    <a:pt x="9" y="9"/>
                    <a:pt x="8" y="9"/>
                    <a:pt x="7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7"/>
                    <a:pt x="0" y="4"/>
                    <a:pt x="2" y="2"/>
                  </a:cubicBezTo>
                  <a:cubicBezTo>
                    <a:pt x="3" y="0"/>
                    <a:pt x="5" y="0"/>
                    <a:pt x="7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1" y="3"/>
                    <a:pt x="11" y="5"/>
                    <a:pt x="10" y="7"/>
                  </a:cubicBezTo>
                  <a:close/>
                  <a:moveTo>
                    <a:pt x="121" y="76"/>
                  </a:moveTo>
                  <a:cubicBezTo>
                    <a:pt x="124" y="78"/>
                    <a:pt x="124" y="78"/>
                    <a:pt x="124" y="78"/>
                  </a:cubicBezTo>
                  <a:cubicBezTo>
                    <a:pt x="125" y="79"/>
                    <a:pt x="126" y="79"/>
                    <a:pt x="126" y="79"/>
                  </a:cubicBezTo>
                  <a:cubicBezTo>
                    <a:pt x="128" y="79"/>
                    <a:pt x="129" y="78"/>
                    <a:pt x="130" y="77"/>
                  </a:cubicBezTo>
                  <a:cubicBezTo>
                    <a:pt x="131" y="75"/>
                    <a:pt x="130" y="72"/>
                    <a:pt x="128" y="71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3" y="68"/>
                    <a:pt x="121" y="69"/>
                    <a:pt x="120" y="71"/>
                  </a:cubicBezTo>
                  <a:cubicBezTo>
                    <a:pt x="118" y="73"/>
                    <a:pt x="119" y="75"/>
                    <a:pt x="121" y="76"/>
                  </a:cubicBezTo>
                  <a:close/>
                  <a:moveTo>
                    <a:pt x="39" y="19"/>
                  </a:moveTo>
                  <a:cubicBezTo>
                    <a:pt x="35" y="17"/>
                    <a:pt x="35" y="17"/>
                    <a:pt x="35" y="17"/>
                  </a:cubicBezTo>
                  <a:cubicBezTo>
                    <a:pt x="33" y="16"/>
                    <a:pt x="31" y="17"/>
                    <a:pt x="30" y="19"/>
                  </a:cubicBezTo>
                  <a:cubicBezTo>
                    <a:pt x="29" y="21"/>
                    <a:pt x="29" y="23"/>
                    <a:pt x="31" y="24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6" y="27"/>
                    <a:pt x="37" y="27"/>
                  </a:cubicBezTo>
                  <a:cubicBezTo>
                    <a:pt x="38" y="27"/>
                    <a:pt x="39" y="26"/>
                    <a:pt x="40" y="25"/>
                  </a:cubicBezTo>
                  <a:cubicBezTo>
                    <a:pt x="41" y="23"/>
                    <a:pt x="41" y="20"/>
                    <a:pt x="39" y="19"/>
                  </a:cubicBezTo>
                  <a:close/>
                  <a:moveTo>
                    <a:pt x="98" y="54"/>
                  </a:moveTo>
                  <a:cubicBezTo>
                    <a:pt x="95" y="52"/>
                    <a:pt x="95" y="52"/>
                    <a:pt x="95" y="52"/>
                  </a:cubicBezTo>
                  <a:cubicBezTo>
                    <a:pt x="93" y="51"/>
                    <a:pt x="91" y="52"/>
                    <a:pt x="90" y="54"/>
                  </a:cubicBezTo>
                  <a:cubicBezTo>
                    <a:pt x="89" y="55"/>
                    <a:pt x="89" y="58"/>
                    <a:pt x="91" y="59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5" y="61"/>
                    <a:pt x="96" y="61"/>
                    <a:pt x="96" y="61"/>
                  </a:cubicBezTo>
                  <a:cubicBezTo>
                    <a:pt x="98" y="61"/>
                    <a:pt x="99" y="61"/>
                    <a:pt x="100" y="59"/>
                  </a:cubicBezTo>
                  <a:cubicBezTo>
                    <a:pt x="101" y="58"/>
                    <a:pt x="100" y="55"/>
                    <a:pt x="98" y="54"/>
                  </a:cubicBezTo>
                  <a:close/>
                  <a:moveTo>
                    <a:pt x="148" y="50"/>
                  </a:moveTo>
                  <a:cubicBezTo>
                    <a:pt x="140" y="52"/>
                    <a:pt x="140" y="52"/>
                    <a:pt x="140" y="52"/>
                  </a:cubicBezTo>
                  <a:cubicBezTo>
                    <a:pt x="151" y="87"/>
                    <a:pt x="151" y="87"/>
                    <a:pt x="151" y="87"/>
                  </a:cubicBezTo>
                  <a:cubicBezTo>
                    <a:pt x="150" y="87"/>
                    <a:pt x="150" y="88"/>
                    <a:pt x="149" y="88"/>
                  </a:cubicBezTo>
                  <a:cubicBezTo>
                    <a:pt x="149" y="89"/>
                    <a:pt x="149" y="90"/>
                    <a:pt x="149" y="90"/>
                  </a:cubicBezTo>
                  <a:cubicBezTo>
                    <a:pt x="114" y="98"/>
                    <a:pt x="114" y="98"/>
                    <a:pt x="114" y="98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62" y="96"/>
                    <a:pt x="162" y="96"/>
                    <a:pt x="162" y="96"/>
                  </a:cubicBezTo>
                  <a:lnTo>
                    <a:pt x="148" y="50"/>
                  </a:lnTo>
                  <a:close/>
                  <a:moveTo>
                    <a:pt x="69" y="37"/>
                  </a:moveTo>
                  <a:cubicBezTo>
                    <a:pt x="65" y="35"/>
                    <a:pt x="65" y="35"/>
                    <a:pt x="65" y="35"/>
                  </a:cubicBezTo>
                  <a:cubicBezTo>
                    <a:pt x="63" y="34"/>
                    <a:pt x="61" y="34"/>
                    <a:pt x="60" y="36"/>
                  </a:cubicBezTo>
                  <a:cubicBezTo>
                    <a:pt x="59" y="38"/>
                    <a:pt x="59" y="41"/>
                    <a:pt x="61" y="42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44"/>
                    <a:pt x="66" y="44"/>
                    <a:pt x="67" y="44"/>
                  </a:cubicBezTo>
                  <a:cubicBezTo>
                    <a:pt x="68" y="44"/>
                    <a:pt x="69" y="43"/>
                    <a:pt x="70" y="42"/>
                  </a:cubicBezTo>
                  <a:cubicBezTo>
                    <a:pt x="71" y="40"/>
                    <a:pt x="70" y="38"/>
                    <a:pt x="69" y="37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" name="Freeform 722"/>
            <p:cNvSpPr>
              <a:spLocks noEditPoints="1"/>
            </p:cNvSpPr>
            <p:nvPr/>
          </p:nvSpPr>
          <p:spPr bwMode="auto">
            <a:xfrm>
              <a:off x="1671930" y="2633815"/>
              <a:ext cx="332037" cy="218117"/>
            </a:xfrm>
            <a:custGeom>
              <a:avLst/>
              <a:gdLst>
                <a:gd name="T0" fmla="*/ 13 w 162"/>
                <a:gd name="T1" fmla="*/ 90 h 106"/>
                <a:gd name="T2" fmla="*/ 48 w 162"/>
                <a:gd name="T3" fmla="*/ 98 h 106"/>
                <a:gd name="T4" fmla="*/ 47 w 162"/>
                <a:gd name="T5" fmla="*/ 106 h 106"/>
                <a:gd name="T6" fmla="*/ 0 w 162"/>
                <a:gd name="T7" fmla="*/ 96 h 106"/>
                <a:gd name="T8" fmla="*/ 14 w 162"/>
                <a:gd name="T9" fmla="*/ 50 h 106"/>
                <a:gd name="T10" fmla="*/ 22 w 162"/>
                <a:gd name="T11" fmla="*/ 52 h 106"/>
                <a:gd name="T12" fmla="*/ 11 w 162"/>
                <a:gd name="T13" fmla="*/ 87 h 106"/>
                <a:gd name="T14" fmla="*/ 13 w 162"/>
                <a:gd name="T15" fmla="*/ 88 h 106"/>
                <a:gd name="T16" fmla="*/ 13 w 162"/>
                <a:gd name="T17" fmla="*/ 90 h 106"/>
                <a:gd name="T18" fmla="*/ 36 w 162"/>
                <a:gd name="T19" fmla="*/ 79 h 106"/>
                <a:gd name="T20" fmla="*/ 38 w 162"/>
                <a:gd name="T21" fmla="*/ 78 h 106"/>
                <a:gd name="T22" fmla="*/ 41 w 162"/>
                <a:gd name="T23" fmla="*/ 76 h 106"/>
                <a:gd name="T24" fmla="*/ 42 w 162"/>
                <a:gd name="T25" fmla="*/ 71 h 106"/>
                <a:gd name="T26" fmla="*/ 37 w 162"/>
                <a:gd name="T27" fmla="*/ 69 h 106"/>
                <a:gd name="T28" fmla="*/ 34 w 162"/>
                <a:gd name="T29" fmla="*/ 71 h 106"/>
                <a:gd name="T30" fmla="*/ 32 w 162"/>
                <a:gd name="T31" fmla="*/ 77 h 106"/>
                <a:gd name="T32" fmla="*/ 36 w 162"/>
                <a:gd name="T33" fmla="*/ 79 h 106"/>
                <a:gd name="T34" fmla="*/ 67 w 162"/>
                <a:gd name="T35" fmla="*/ 52 h 106"/>
                <a:gd name="T36" fmla="*/ 64 w 162"/>
                <a:gd name="T37" fmla="*/ 54 h 106"/>
                <a:gd name="T38" fmla="*/ 62 w 162"/>
                <a:gd name="T39" fmla="*/ 59 h 106"/>
                <a:gd name="T40" fmla="*/ 66 w 162"/>
                <a:gd name="T41" fmla="*/ 61 h 106"/>
                <a:gd name="T42" fmla="*/ 68 w 162"/>
                <a:gd name="T43" fmla="*/ 61 h 106"/>
                <a:gd name="T44" fmla="*/ 71 w 162"/>
                <a:gd name="T45" fmla="*/ 59 h 106"/>
                <a:gd name="T46" fmla="*/ 72 w 162"/>
                <a:gd name="T47" fmla="*/ 54 h 106"/>
                <a:gd name="T48" fmla="*/ 67 w 162"/>
                <a:gd name="T49" fmla="*/ 52 h 106"/>
                <a:gd name="T50" fmla="*/ 160 w 162"/>
                <a:gd name="T51" fmla="*/ 2 h 106"/>
                <a:gd name="T52" fmla="*/ 155 w 162"/>
                <a:gd name="T53" fmla="*/ 1 h 106"/>
                <a:gd name="T54" fmla="*/ 153 w 162"/>
                <a:gd name="T55" fmla="*/ 2 h 106"/>
                <a:gd name="T56" fmla="*/ 152 w 162"/>
                <a:gd name="T57" fmla="*/ 7 h 106"/>
                <a:gd name="T58" fmla="*/ 155 w 162"/>
                <a:gd name="T59" fmla="*/ 9 h 106"/>
                <a:gd name="T60" fmla="*/ 157 w 162"/>
                <a:gd name="T61" fmla="*/ 9 h 106"/>
                <a:gd name="T62" fmla="*/ 159 w 162"/>
                <a:gd name="T63" fmla="*/ 8 h 106"/>
                <a:gd name="T64" fmla="*/ 160 w 162"/>
                <a:gd name="T65" fmla="*/ 2 h 106"/>
                <a:gd name="T66" fmla="*/ 127 w 162"/>
                <a:gd name="T67" fmla="*/ 17 h 106"/>
                <a:gd name="T68" fmla="*/ 123 w 162"/>
                <a:gd name="T69" fmla="*/ 19 h 106"/>
                <a:gd name="T70" fmla="*/ 122 w 162"/>
                <a:gd name="T71" fmla="*/ 25 h 106"/>
                <a:gd name="T72" fmla="*/ 125 w 162"/>
                <a:gd name="T73" fmla="*/ 27 h 106"/>
                <a:gd name="T74" fmla="*/ 127 w 162"/>
                <a:gd name="T75" fmla="*/ 26 h 106"/>
                <a:gd name="T76" fmla="*/ 131 w 162"/>
                <a:gd name="T77" fmla="*/ 24 h 106"/>
                <a:gd name="T78" fmla="*/ 132 w 162"/>
                <a:gd name="T79" fmla="*/ 19 h 106"/>
                <a:gd name="T80" fmla="*/ 127 w 162"/>
                <a:gd name="T81" fmla="*/ 17 h 106"/>
                <a:gd name="T82" fmla="*/ 97 w 162"/>
                <a:gd name="T83" fmla="*/ 35 h 106"/>
                <a:gd name="T84" fmla="*/ 93 w 162"/>
                <a:gd name="T85" fmla="*/ 37 h 106"/>
                <a:gd name="T86" fmla="*/ 92 w 162"/>
                <a:gd name="T87" fmla="*/ 42 h 106"/>
                <a:gd name="T88" fmla="*/ 95 w 162"/>
                <a:gd name="T89" fmla="*/ 44 h 106"/>
                <a:gd name="T90" fmla="*/ 97 w 162"/>
                <a:gd name="T91" fmla="*/ 44 h 106"/>
                <a:gd name="T92" fmla="*/ 101 w 162"/>
                <a:gd name="T93" fmla="*/ 42 h 106"/>
                <a:gd name="T94" fmla="*/ 102 w 162"/>
                <a:gd name="T95" fmla="*/ 36 h 106"/>
                <a:gd name="T96" fmla="*/ 97 w 162"/>
                <a:gd name="T97" fmla="*/ 3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13" y="90"/>
                  </a:moveTo>
                  <a:cubicBezTo>
                    <a:pt x="48" y="98"/>
                    <a:pt x="48" y="98"/>
                    <a:pt x="48" y="98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12" y="87"/>
                    <a:pt x="12" y="88"/>
                    <a:pt x="13" y="88"/>
                  </a:cubicBezTo>
                  <a:cubicBezTo>
                    <a:pt x="13" y="89"/>
                    <a:pt x="13" y="90"/>
                    <a:pt x="13" y="90"/>
                  </a:cubicBezTo>
                  <a:close/>
                  <a:moveTo>
                    <a:pt x="36" y="79"/>
                  </a:moveTo>
                  <a:cubicBezTo>
                    <a:pt x="36" y="79"/>
                    <a:pt x="37" y="79"/>
                    <a:pt x="38" y="78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3" y="75"/>
                    <a:pt x="44" y="73"/>
                    <a:pt x="42" y="71"/>
                  </a:cubicBezTo>
                  <a:cubicBezTo>
                    <a:pt x="41" y="69"/>
                    <a:pt x="39" y="68"/>
                    <a:pt x="37" y="69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2" y="72"/>
                    <a:pt x="31" y="75"/>
                    <a:pt x="32" y="77"/>
                  </a:cubicBezTo>
                  <a:cubicBezTo>
                    <a:pt x="33" y="78"/>
                    <a:pt x="34" y="79"/>
                    <a:pt x="36" y="79"/>
                  </a:cubicBezTo>
                  <a:close/>
                  <a:moveTo>
                    <a:pt x="67" y="52"/>
                  </a:moveTo>
                  <a:cubicBezTo>
                    <a:pt x="64" y="54"/>
                    <a:pt x="64" y="54"/>
                    <a:pt x="64" y="54"/>
                  </a:cubicBezTo>
                  <a:cubicBezTo>
                    <a:pt x="62" y="55"/>
                    <a:pt x="61" y="58"/>
                    <a:pt x="62" y="59"/>
                  </a:cubicBezTo>
                  <a:cubicBezTo>
                    <a:pt x="63" y="61"/>
                    <a:pt x="64" y="61"/>
                    <a:pt x="66" y="61"/>
                  </a:cubicBezTo>
                  <a:cubicBezTo>
                    <a:pt x="66" y="61"/>
                    <a:pt x="67" y="61"/>
                    <a:pt x="68" y="61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73" y="58"/>
                    <a:pt x="73" y="55"/>
                    <a:pt x="72" y="54"/>
                  </a:cubicBezTo>
                  <a:cubicBezTo>
                    <a:pt x="71" y="52"/>
                    <a:pt x="69" y="51"/>
                    <a:pt x="67" y="52"/>
                  </a:cubicBezTo>
                  <a:close/>
                  <a:moveTo>
                    <a:pt x="160" y="2"/>
                  </a:moveTo>
                  <a:cubicBezTo>
                    <a:pt x="159" y="0"/>
                    <a:pt x="157" y="0"/>
                    <a:pt x="155" y="1"/>
                  </a:cubicBezTo>
                  <a:cubicBezTo>
                    <a:pt x="153" y="2"/>
                    <a:pt x="153" y="2"/>
                    <a:pt x="153" y="2"/>
                  </a:cubicBezTo>
                  <a:cubicBezTo>
                    <a:pt x="151" y="3"/>
                    <a:pt x="151" y="5"/>
                    <a:pt x="152" y="7"/>
                  </a:cubicBezTo>
                  <a:cubicBezTo>
                    <a:pt x="153" y="9"/>
                    <a:pt x="154" y="9"/>
                    <a:pt x="155" y="9"/>
                  </a:cubicBezTo>
                  <a:cubicBezTo>
                    <a:pt x="156" y="9"/>
                    <a:pt x="157" y="9"/>
                    <a:pt x="157" y="9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61" y="7"/>
                    <a:pt x="162" y="4"/>
                    <a:pt x="160" y="2"/>
                  </a:cubicBezTo>
                  <a:close/>
                  <a:moveTo>
                    <a:pt x="127" y="17"/>
                  </a:moveTo>
                  <a:cubicBezTo>
                    <a:pt x="123" y="19"/>
                    <a:pt x="123" y="19"/>
                    <a:pt x="123" y="19"/>
                  </a:cubicBezTo>
                  <a:cubicBezTo>
                    <a:pt x="121" y="20"/>
                    <a:pt x="121" y="23"/>
                    <a:pt x="122" y="25"/>
                  </a:cubicBezTo>
                  <a:cubicBezTo>
                    <a:pt x="123" y="26"/>
                    <a:pt x="124" y="27"/>
                    <a:pt x="125" y="27"/>
                  </a:cubicBezTo>
                  <a:cubicBezTo>
                    <a:pt x="126" y="27"/>
                    <a:pt x="127" y="27"/>
                    <a:pt x="127" y="26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3" y="23"/>
                    <a:pt x="133" y="21"/>
                    <a:pt x="132" y="19"/>
                  </a:cubicBezTo>
                  <a:cubicBezTo>
                    <a:pt x="131" y="17"/>
                    <a:pt x="129" y="16"/>
                    <a:pt x="127" y="17"/>
                  </a:cubicBezTo>
                  <a:close/>
                  <a:moveTo>
                    <a:pt x="97" y="35"/>
                  </a:moveTo>
                  <a:cubicBezTo>
                    <a:pt x="93" y="37"/>
                    <a:pt x="93" y="37"/>
                    <a:pt x="93" y="37"/>
                  </a:cubicBezTo>
                  <a:cubicBezTo>
                    <a:pt x="92" y="38"/>
                    <a:pt x="91" y="40"/>
                    <a:pt x="92" y="42"/>
                  </a:cubicBezTo>
                  <a:cubicBezTo>
                    <a:pt x="93" y="43"/>
                    <a:pt x="94" y="44"/>
                    <a:pt x="95" y="44"/>
                  </a:cubicBezTo>
                  <a:cubicBezTo>
                    <a:pt x="96" y="44"/>
                    <a:pt x="97" y="44"/>
                    <a:pt x="97" y="44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3" y="41"/>
                    <a:pt x="103" y="38"/>
                    <a:pt x="102" y="36"/>
                  </a:cubicBezTo>
                  <a:cubicBezTo>
                    <a:pt x="101" y="34"/>
                    <a:pt x="99" y="34"/>
                    <a:pt x="97" y="35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1198186" y="4698282"/>
              <a:ext cx="2315925" cy="1339263"/>
              <a:chOff x="1198186" y="4698282"/>
              <a:chExt cx="2315925" cy="1339263"/>
            </a:xfrm>
          </p:grpSpPr>
          <p:sp>
            <p:nvSpPr>
              <p:cNvPr id="10" name="Freeform 723"/>
              <p:cNvSpPr>
                <a:spLocks/>
              </p:cNvSpPr>
              <p:nvPr/>
            </p:nvSpPr>
            <p:spPr bwMode="auto">
              <a:xfrm>
                <a:off x="1198186" y="5980585"/>
                <a:ext cx="2315925" cy="56960"/>
              </a:xfrm>
              <a:custGeom>
                <a:avLst/>
                <a:gdLst>
                  <a:gd name="T0" fmla="*/ 587 w 1129"/>
                  <a:gd name="T1" fmla="*/ 0 h 28"/>
                  <a:gd name="T2" fmla="*/ 0 w 1129"/>
                  <a:gd name="T3" fmla="*/ 0 h 28"/>
                  <a:gd name="T4" fmla="*/ 58 w 1129"/>
                  <a:gd name="T5" fmla="*/ 28 h 28"/>
                  <a:gd name="T6" fmla="*/ 587 w 1129"/>
                  <a:gd name="T7" fmla="*/ 28 h 28"/>
                  <a:gd name="T8" fmla="*/ 1072 w 1129"/>
                  <a:gd name="T9" fmla="*/ 28 h 28"/>
                  <a:gd name="T10" fmla="*/ 1129 w 1129"/>
                  <a:gd name="T11" fmla="*/ 0 h 28"/>
                  <a:gd name="T12" fmla="*/ 587 w 1129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9" h="28">
                    <a:moveTo>
                      <a:pt x="58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28"/>
                      <a:pt x="58" y="28"/>
                    </a:cubicBezTo>
                    <a:cubicBezTo>
                      <a:pt x="587" y="28"/>
                      <a:pt x="587" y="28"/>
                      <a:pt x="587" y="28"/>
                    </a:cubicBezTo>
                    <a:cubicBezTo>
                      <a:pt x="1072" y="28"/>
                      <a:pt x="1072" y="28"/>
                      <a:pt x="1072" y="28"/>
                    </a:cubicBezTo>
                    <a:cubicBezTo>
                      <a:pt x="1129" y="28"/>
                      <a:pt x="1129" y="0"/>
                      <a:pt x="1129" y="0"/>
                    </a:cubicBezTo>
                    <a:lnTo>
                      <a:pt x="587" y="0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1" name="Freeform 724"/>
              <p:cNvSpPr>
                <a:spLocks/>
              </p:cNvSpPr>
              <p:nvPr/>
            </p:nvSpPr>
            <p:spPr bwMode="auto">
              <a:xfrm>
                <a:off x="1459370" y="4698282"/>
                <a:ext cx="1794946" cy="1251739"/>
              </a:xfrm>
              <a:custGeom>
                <a:avLst/>
                <a:gdLst>
                  <a:gd name="T0" fmla="*/ 875 w 875"/>
                  <a:gd name="T1" fmla="*/ 611 h 611"/>
                  <a:gd name="T2" fmla="*/ 875 w 875"/>
                  <a:gd name="T3" fmla="*/ 30 h 611"/>
                  <a:gd name="T4" fmla="*/ 846 w 875"/>
                  <a:gd name="T5" fmla="*/ 0 h 611"/>
                  <a:gd name="T6" fmla="*/ 30 w 875"/>
                  <a:gd name="T7" fmla="*/ 0 h 611"/>
                  <a:gd name="T8" fmla="*/ 0 w 875"/>
                  <a:gd name="T9" fmla="*/ 30 h 611"/>
                  <a:gd name="T10" fmla="*/ 0 w 875"/>
                  <a:gd name="T11" fmla="*/ 611 h 611"/>
                  <a:gd name="T12" fmla="*/ 875 w 875"/>
                  <a:gd name="T13" fmla="*/ 611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75" h="611">
                    <a:moveTo>
                      <a:pt x="875" y="611"/>
                    </a:moveTo>
                    <a:cubicBezTo>
                      <a:pt x="875" y="30"/>
                      <a:pt x="875" y="30"/>
                      <a:pt x="875" y="30"/>
                    </a:cubicBezTo>
                    <a:cubicBezTo>
                      <a:pt x="875" y="13"/>
                      <a:pt x="862" y="0"/>
                      <a:pt x="846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4" y="0"/>
                      <a:pt x="0" y="13"/>
                      <a:pt x="0" y="30"/>
                    </a:cubicBezTo>
                    <a:cubicBezTo>
                      <a:pt x="0" y="611"/>
                      <a:pt x="0" y="611"/>
                      <a:pt x="0" y="611"/>
                    </a:cubicBezTo>
                    <a:cubicBezTo>
                      <a:pt x="875" y="611"/>
                      <a:pt x="875" y="611"/>
                      <a:pt x="875" y="611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2" name="Freeform 725"/>
              <p:cNvSpPr>
                <a:spLocks/>
              </p:cNvSpPr>
              <p:nvPr/>
            </p:nvSpPr>
            <p:spPr bwMode="auto">
              <a:xfrm>
                <a:off x="1477431" y="4714953"/>
                <a:ext cx="1760214" cy="1235068"/>
              </a:xfrm>
              <a:custGeom>
                <a:avLst/>
                <a:gdLst>
                  <a:gd name="T0" fmla="*/ 858 w 858"/>
                  <a:gd name="T1" fmla="*/ 603 h 603"/>
                  <a:gd name="T2" fmla="*/ 858 w 858"/>
                  <a:gd name="T3" fmla="*/ 29 h 603"/>
                  <a:gd name="T4" fmla="*/ 829 w 858"/>
                  <a:gd name="T5" fmla="*/ 0 h 603"/>
                  <a:gd name="T6" fmla="*/ 29 w 858"/>
                  <a:gd name="T7" fmla="*/ 0 h 603"/>
                  <a:gd name="T8" fmla="*/ 0 w 858"/>
                  <a:gd name="T9" fmla="*/ 29 h 603"/>
                  <a:gd name="T10" fmla="*/ 0 w 858"/>
                  <a:gd name="T11" fmla="*/ 603 h 603"/>
                  <a:gd name="T12" fmla="*/ 858 w 858"/>
                  <a:gd name="T13" fmla="*/ 603 h 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8" h="603">
                    <a:moveTo>
                      <a:pt x="858" y="603"/>
                    </a:moveTo>
                    <a:cubicBezTo>
                      <a:pt x="858" y="29"/>
                      <a:pt x="858" y="29"/>
                      <a:pt x="858" y="29"/>
                    </a:cubicBezTo>
                    <a:cubicBezTo>
                      <a:pt x="858" y="13"/>
                      <a:pt x="845" y="0"/>
                      <a:pt x="8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603"/>
                      <a:pt x="0" y="603"/>
                      <a:pt x="0" y="603"/>
                    </a:cubicBezTo>
                    <a:cubicBezTo>
                      <a:pt x="858" y="603"/>
                      <a:pt x="858" y="603"/>
                      <a:pt x="858" y="603"/>
                    </a:cubicBezTo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3" name="Rectangle 726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1039179"/>
              </a:xfrm>
              <a:prstGeom prst="rect">
                <a:avLst/>
              </a:prstGeom>
              <a:solidFill>
                <a:srgbClr val="902B20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4" name="Rectangle 727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1039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5" name="Freeform 728"/>
              <p:cNvSpPr>
                <a:spLocks/>
              </p:cNvSpPr>
              <p:nvPr/>
            </p:nvSpPr>
            <p:spPr bwMode="auto">
              <a:xfrm>
                <a:off x="1198186" y="5920846"/>
                <a:ext cx="2315925" cy="76410"/>
              </a:xfrm>
              <a:custGeom>
                <a:avLst/>
                <a:gdLst>
                  <a:gd name="T0" fmla="*/ 1129 w 1129"/>
                  <a:gd name="T1" fmla="*/ 29 h 37"/>
                  <a:gd name="T2" fmla="*/ 1122 w 1129"/>
                  <a:gd name="T3" fmla="*/ 37 h 37"/>
                  <a:gd name="T4" fmla="*/ 8 w 1129"/>
                  <a:gd name="T5" fmla="*/ 37 h 37"/>
                  <a:gd name="T6" fmla="*/ 0 w 1129"/>
                  <a:gd name="T7" fmla="*/ 29 h 37"/>
                  <a:gd name="T8" fmla="*/ 0 w 1129"/>
                  <a:gd name="T9" fmla="*/ 7 h 37"/>
                  <a:gd name="T10" fmla="*/ 8 w 1129"/>
                  <a:gd name="T11" fmla="*/ 0 h 37"/>
                  <a:gd name="T12" fmla="*/ 1122 w 1129"/>
                  <a:gd name="T13" fmla="*/ 0 h 37"/>
                  <a:gd name="T14" fmla="*/ 1129 w 1129"/>
                  <a:gd name="T15" fmla="*/ 7 h 37"/>
                  <a:gd name="T16" fmla="*/ 1129 w 1129"/>
                  <a:gd name="T17" fmla="*/ 2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9" h="37">
                    <a:moveTo>
                      <a:pt x="1129" y="29"/>
                    </a:moveTo>
                    <a:cubicBezTo>
                      <a:pt x="1129" y="34"/>
                      <a:pt x="1126" y="37"/>
                      <a:pt x="1122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4" y="37"/>
                      <a:pt x="0" y="34"/>
                      <a:pt x="0" y="2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122" y="0"/>
                      <a:pt x="1122" y="0"/>
                      <a:pt x="1122" y="0"/>
                    </a:cubicBezTo>
                    <a:cubicBezTo>
                      <a:pt x="1126" y="0"/>
                      <a:pt x="1129" y="3"/>
                      <a:pt x="1129" y="7"/>
                    </a:cubicBezTo>
                    <a:lnTo>
                      <a:pt x="1129" y="29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6" name="Freeform 729"/>
              <p:cNvSpPr>
                <a:spLocks/>
              </p:cNvSpPr>
              <p:nvPr/>
            </p:nvSpPr>
            <p:spPr bwMode="auto">
              <a:xfrm>
                <a:off x="2180405" y="5920846"/>
                <a:ext cx="352876" cy="25007"/>
              </a:xfrm>
              <a:custGeom>
                <a:avLst/>
                <a:gdLst>
                  <a:gd name="T0" fmla="*/ 86 w 172"/>
                  <a:gd name="T1" fmla="*/ 0 h 12"/>
                  <a:gd name="T2" fmla="*/ 0 w 172"/>
                  <a:gd name="T3" fmla="*/ 0 h 12"/>
                  <a:gd name="T4" fmla="*/ 14 w 172"/>
                  <a:gd name="T5" fmla="*/ 12 h 12"/>
                  <a:gd name="T6" fmla="*/ 86 w 172"/>
                  <a:gd name="T7" fmla="*/ 12 h 12"/>
                  <a:gd name="T8" fmla="*/ 157 w 172"/>
                  <a:gd name="T9" fmla="*/ 12 h 12"/>
                  <a:gd name="T10" fmla="*/ 172 w 172"/>
                  <a:gd name="T11" fmla="*/ 0 h 12"/>
                  <a:gd name="T12" fmla="*/ 86 w 172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2">
                    <a:moveTo>
                      <a:pt x="8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2"/>
                      <a:pt x="14" y="12"/>
                    </a:cubicBezTo>
                    <a:cubicBezTo>
                      <a:pt x="28" y="12"/>
                      <a:pt x="86" y="12"/>
                      <a:pt x="86" y="12"/>
                    </a:cubicBezTo>
                    <a:cubicBezTo>
                      <a:pt x="86" y="12"/>
                      <a:pt x="143" y="12"/>
                      <a:pt x="157" y="12"/>
                    </a:cubicBezTo>
                    <a:cubicBezTo>
                      <a:pt x="170" y="12"/>
                      <a:pt x="172" y="0"/>
                      <a:pt x="172" y="0"/>
                    </a:cubicBez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7" name="Rectangle 730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52793"/>
              </a:xfrm>
              <a:prstGeom prst="rect">
                <a:avLst/>
              </a:pr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8" name="Rectangle 731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527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19" name="Freeform 732"/>
              <p:cNvSpPr>
                <a:spLocks/>
              </p:cNvSpPr>
              <p:nvPr/>
            </p:nvSpPr>
            <p:spPr bwMode="auto">
              <a:xfrm>
                <a:off x="2988965" y="4927512"/>
                <a:ext cx="76410" cy="73632"/>
              </a:xfrm>
              <a:custGeom>
                <a:avLst/>
                <a:gdLst>
                  <a:gd name="T0" fmla="*/ 37 w 37"/>
                  <a:gd name="T1" fmla="*/ 31 h 36"/>
                  <a:gd name="T2" fmla="*/ 33 w 37"/>
                  <a:gd name="T3" fmla="*/ 36 h 36"/>
                  <a:gd name="T4" fmla="*/ 5 w 37"/>
                  <a:gd name="T5" fmla="*/ 36 h 36"/>
                  <a:gd name="T6" fmla="*/ 0 w 37"/>
                  <a:gd name="T7" fmla="*/ 31 h 36"/>
                  <a:gd name="T8" fmla="*/ 0 w 37"/>
                  <a:gd name="T9" fmla="*/ 5 h 36"/>
                  <a:gd name="T10" fmla="*/ 5 w 37"/>
                  <a:gd name="T11" fmla="*/ 0 h 36"/>
                  <a:gd name="T12" fmla="*/ 33 w 37"/>
                  <a:gd name="T13" fmla="*/ 0 h 36"/>
                  <a:gd name="T14" fmla="*/ 37 w 37"/>
                  <a:gd name="T15" fmla="*/ 5 h 36"/>
                  <a:gd name="T16" fmla="*/ 37 w 37"/>
                  <a:gd name="T17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36">
                    <a:moveTo>
                      <a:pt x="37" y="31"/>
                    </a:moveTo>
                    <a:cubicBezTo>
                      <a:pt x="37" y="33"/>
                      <a:pt x="35" y="36"/>
                      <a:pt x="33" y="36"/>
                    </a:cubicBezTo>
                    <a:cubicBezTo>
                      <a:pt x="5" y="36"/>
                      <a:pt x="5" y="36"/>
                      <a:pt x="5" y="36"/>
                    </a:cubicBezTo>
                    <a:cubicBezTo>
                      <a:pt x="2" y="36"/>
                      <a:pt x="0" y="33"/>
                      <a:pt x="0" y="3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5" y="0"/>
                      <a:pt x="37" y="2"/>
                      <a:pt x="37" y="5"/>
                    </a:cubicBezTo>
                    <a:lnTo>
                      <a:pt x="37" y="31"/>
                    </a:lnTo>
                    <a:close/>
                  </a:path>
                </a:pathLst>
              </a:custGeom>
              <a:solidFill>
                <a:srgbClr val="4F4F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0" name="Freeform 733"/>
              <p:cNvSpPr>
                <a:spLocks/>
              </p:cNvSpPr>
              <p:nvPr/>
            </p:nvSpPr>
            <p:spPr bwMode="auto">
              <a:xfrm>
                <a:off x="2988965" y="5049769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1" name="Freeform 734"/>
              <p:cNvSpPr>
                <a:spLocks/>
              </p:cNvSpPr>
              <p:nvPr/>
            </p:nvSpPr>
            <p:spPr bwMode="auto">
              <a:xfrm>
                <a:off x="2988965" y="5148407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2" name="Freeform 735"/>
              <p:cNvSpPr>
                <a:spLocks/>
              </p:cNvSpPr>
              <p:nvPr/>
            </p:nvSpPr>
            <p:spPr bwMode="auto">
              <a:xfrm>
                <a:off x="2988965" y="5238711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3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3 h 29"/>
                  <a:gd name="T12" fmla="*/ 0 w 37"/>
                  <a:gd name="T13" fmla="*/ 8 h 29"/>
                  <a:gd name="T14" fmla="*/ 0 w 37"/>
                  <a:gd name="T15" fmla="*/ 12 h 29"/>
                  <a:gd name="T16" fmla="*/ 0 w 37"/>
                  <a:gd name="T17" fmla="*/ 27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7 h 29"/>
                  <a:gd name="T24" fmla="*/ 37 w 37"/>
                  <a:gd name="T25" fmla="*/ 8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3" name="Freeform 736"/>
              <p:cNvSpPr>
                <a:spLocks/>
              </p:cNvSpPr>
              <p:nvPr/>
            </p:nvSpPr>
            <p:spPr bwMode="auto">
              <a:xfrm>
                <a:off x="2988965" y="5331792"/>
                <a:ext cx="76410" cy="58350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3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3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7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7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4" name="Freeform 737"/>
              <p:cNvSpPr>
                <a:spLocks/>
              </p:cNvSpPr>
              <p:nvPr/>
            </p:nvSpPr>
            <p:spPr bwMode="auto">
              <a:xfrm>
                <a:off x="2988965" y="5423484"/>
                <a:ext cx="76410" cy="59739"/>
              </a:xfrm>
              <a:custGeom>
                <a:avLst/>
                <a:gdLst>
                  <a:gd name="T0" fmla="*/ 35 w 37"/>
                  <a:gd name="T1" fmla="*/ 4 h 29"/>
                  <a:gd name="T2" fmla="*/ 17 w 37"/>
                  <a:gd name="T3" fmla="*/ 4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4"/>
                    </a:moveTo>
                    <a:cubicBezTo>
                      <a:pt x="17" y="4"/>
                      <a:pt x="17" y="4"/>
                      <a:pt x="17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7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5"/>
                      <a:pt x="36" y="4"/>
                      <a:pt x="35" y="4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5" name="Oval 738"/>
              <p:cNvSpPr>
                <a:spLocks noChangeArrowheads="1"/>
              </p:cNvSpPr>
              <p:nvPr/>
            </p:nvSpPr>
            <p:spPr bwMode="auto">
              <a:xfrm>
                <a:off x="1585795" y="4827484"/>
                <a:ext cx="29175" cy="30564"/>
              </a:xfrm>
              <a:prstGeom prst="ellipse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6" name="Freeform 739"/>
              <p:cNvSpPr>
                <a:spLocks/>
              </p:cNvSpPr>
              <p:nvPr/>
            </p:nvSpPr>
            <p:spPr bwMode="auto">
              <a:xfrm>
                <a:off x="1637198" y="4828874"/>
                <a:ext cx="119478" cy="25007"/>
              </a:xfrm>
              <a:custGeom>
                <a:avLst/>
                <a:gdLst>
                  <a:gd name="T0" fmla="*/ 52 w 58"/>
                  <a:gd name="T1" fmla="*/ 0 h 12"/>
                  <a:gd name="T2" fmla="*/ 6 w 58"/>
                  <a:gd name="T3" fmla="*/ 0 h 12"/>
                  <a:gd name="T4" fmla="*/ 0 w 58"/>
                  <a:gd name="T5" fmla="*/ 6 h 12"/>
                  <a:gd name="T6" fmla="*/ 6 w 58"/>
                  <a:gd name="T7" fmla="*/ 12 h 12"/>
                  <a:gd name="T8" fmla="*/ 52 w 58"/>
                  <a:gd name="T9" fmla="*/ 12 h 12"/>
                  <a:gd name="T10" fmla="*/ 58 w 58"/>
                  <a:gd name="T11" fmla="*/ 6 h 12"/>
                  <a:gd name="T12" fmla="*/ 52 w 58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">
                    <a:moveTo>
                      <a:pt x="5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5" y="12"/>
                      <a:pt x="58" y="10"/>
                      <a:pt x="58" y="6"/>
                    </a:cubicBezTo>
                    <a:cubicBezTo>
                      <a:pt x="58" y="3"/>
                      <a:pt x="55" y="0"/>
                      <a:pt x="52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" name="Freeform 740"/>
              <p:cNvSpPr>
                <a:spLocks/>
              </p:cNvSpPr>
              <p:nvPr/>
            </p:nvSpPr>
            <p:spPr bwMode="auto">
              <a:xfrm>
                <a:off x="1776126" y="4828874"/>
                <a:ext cx="118089" cy="25007"/>
              </a:xfrm>
              <a:custGeom>
                <a:avLst/>
                <a:gdLst>
                  <a:gd name="T0" fmla="*/ 51 w 57"/>
                  <a:gd name="T1" fmla="*/ 0 h 12"/>
                  <a:gd name="T2" fmla="*/ 6 w 57"/>
                  <a:gd name="T3" fmla="*/ 0 h 12"/>
                  <a:gd name="T4" fmla="*/ 0 w 57"/>
                  <a:gd name="T5" fmla="*/ 6 h 12"/>
                  <a:gd name="T6" fmla="*/ 6 w 57"/>
                  <a:gd name="T7" fmla="*/ 12 h 12"/>
                  <a:gd name="T8" fmla="*/ 51 w 57"/>
                  <a:gd name="T9" fmla="*/ 12 h 12"/>
                  <a:gd name="T10" fmla="*/ 57 w 57"/>
                  <a:gd name="T11" fmla="*/ 6 h 12"/>
                  <a:gd name="T12" fmla="*/ 51 w 57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2">
                    <a:moveTo>
                      <a:pt x="5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10"/>
                      <a:pt x="2" y="12"/>
                      <a:pt x="6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4" y="12"/>
                      <a:pt x="57" y="10"/>
                      <a:pt x="57" y="6"/>
                    </a:cubicBezTo>
                    <a:cubicBezTo>
                      <a:pt x="57" y="3"/>
                      <a:pt x="54" y="0"/>
                      <a:pt x="51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" name="Freeform 741"/>
              <p:cNvSpPr>
                <a:spLocks/>
              </p:cNvSpPr>
              <p:nvPr/>
            </p:nvSpPr>
            <p:spPr bwMode="auto">
              <a:xfrm>
                <a:off x="1913664" y="4828874"/>
                <a:ext cx="118089" cy="25007"/>
              </a:xfrm>
              <a:custGeom>
                <a:avLst/>
                <a:gdLst>
                  <a:gd name="T0" fmla="*/ 51 w 57"/>
                  <a:gd name="T1" fmla="*/ 0 h 12"/>
                  <a:gd name="T2" fmla="*/ 6 w 57"/>
                  <a:gd name="T3" fmla="*/ 0 h 12"/>
                  <a:gd name="T4" fmla="*/ 0 w 57"/>
                  <a:gd name="T5" fmla="*/ 6 h 12"/>
                  <a:gd name="T6" fmla="*/ 6 w 57"/>
                  <a:gd name="T7" fmla="*/ 12 h 12"/>
                  <a:gd name="T8" fmla="*/ 51 w 57"/>
                  <a:gd name="T9" fmla="*/ 12 h 12"/>
                  <a:gd name="T10" fmla="*/ 57 w 57"/>
                  <a:gd name="T11" fmla="*/ 6 h 12"/>
                  <a:gd name="T12" fmla="*/ 51 w 57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2">
                    <a:moveTo>
                      <a:pt x="5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5" y="12"/>
                      <a:pt x="57" y="10"/>
                      <a:pt x="57" y="6"/>
                    </a:cubicBezTo>
                    <a:cubicBezTo>
                      <a:pt x="57" y="3"/>
                      <a:pt x="55" y="0"/>
                      <a:pt x="51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" name="Freeform 742"/>
              <p:cNvSpPr>
                <a:spLocks/>
              </p:cNvSpPr>
              <p:nvPr/>
            </p:nvSpPr>
            <p:spPr bwMode="auto">
              <a:xfrm>
                <a:off x="2051203" y="4828874"/>
                <a:ext cx="119478" cy="25007"/>
              </a:xfrm>
              <a:custGeom>
                <a:avLst/>
                <a:gdLst>
                  <a:gd name="T0" fmla="*/ 52 w 58"/>
                  <a:gd name="T1" fmla="*/ 0 h 12"/>
                  <a:gd name="T2" fmla="*/ 6 w 58"/>
                  <a:gd name="T3" fmla="*/ 0 h 12"/>
                  <a:gd name="T4" fmla="*/ 0 w 58"/>
                  <a:gd name="T5" fmla="*/ 6 h 12"/>
                  <a:gd name="T6" fmla="*/ 6 w 58"/>
                  <a:gd name="T7" fmla="*/ 12 h 12"/>
                  <a:gd name="T8" fmla="*/ 52 w 58"/>
                  <a:gd name="T9" fmla="*/ 12 h 12"/>
                  <a:gd name="T10" fmla="*/ 58 w 58"/>
                  <a:gd name="T11" fmla="*/ 6 h 12"/>
                  <a:gd name="T12" fmla="*/ 52 w 58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">
                    <a:moveTo>
                      <a:pt x="5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5" y="12"/>
                      <a:pt x="58" y="10"/>
                      <a:pt x="58" y="6"/>
                    </a:cubicBezTo>
                    <a:cubicBezTo>
                      <a:pt x="58" y="3"/>
                      <a:pt x="55" y="0"/>
                      <a:pt x="52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" name="Freeform 743"/>
              <p:cNvSpPr>
                <a:spLocks/>
              </p:cNvSpPr>
              <p:nvPr/>
            </p:nvSpPr>
            <p:spPr bwMode="auto">
              <a:xfrm>
                <a:off x="2188741" y="4828874"/>
                <a:ext cx="111142" cy="25007"/>
              </a:xfrm>
              <a:custGeom>
                <a:avLst/>
                <a:gdLst>
                  <a:gd name="T0" fmla="*/ 30 w 54"/>
                  <a:gd name="T1" fmla="*/ 0 h 12"/>
                  <a:gd name="T2" fmla="*/ 6 w 54"/>
                  <a:gd name="T3" fmla="*/ 0 h 12"/>
                  <a:gd name="T4" fmla="*/ 0 w 54"/>
                  <a:gd name="T5" fmla="*/ 6 h 12"/>
                  <a:gd name="T6" fmla="*/ 6 w 54"/>
                  <a:gd name="T7" fmla="*/ 12 h 12"/>
                  <a:gd name="T8" fmla="*/ 52 w 54"/>
                  <a:gd name="T9" fmla="*/ 12 h 12"/>
                  <a:gd name="T10" fmla="*/ 54 w 54"/>
                  <a:gd name="T11" fmla="*/ 12 h 12"/>
                  <a:gd name="T12" fmla="*/ 30 w 54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2">
                    <a:moveTo>
                      <a:pt x="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2" y="12"/>
                      <a:pt x="53" y="12"/>
                      <a:pt x="54" y="12"/>
                    </a:cubicBezTo>
                    <a:cubicBezTo>
                      <a:pt x="45" y="8"/>
                      <a:pt x="38" y="4"/>
                      <a:pt x="30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" name="Freeform 744"/>
              <p:cNvSpPr>
                <a:spLocks/>
              </p:cNvSpPr>
              <p:nvPr/>
            </p:nvSpPr>
            <p:spPr bwMode="auto">
              <a:xfrm>
                <a:off x="1676098" y="5077554"/>
                <a:ext cx="1083636" cy="657128"/>
              </a:xfrm>
              <a:custGeom>
                <a:avLst/>
                <a:gdLst>
                  <a:gd name="T0" fmla="*/ 528 w 528"/>
                  <a:gd name="T1" fmla="*/ 318 h 321"/>
                  <a:gd name="T2" fmla="*/ 524 w 528"/>
                  <a:gd name="T3" fmla="*/ 321 h 321"/>
                  <a:gd name="T4" fmla="*/ 3 w 528"/>
                  <a:gd name="T5" fmla="*/ 321 h 321"/>
                  <a:gd name="T6" fmla="*/ 0 w 528"/>
                  <a:gd name="T7" fmla="*/ 318 h 321"/>
                  <a:gd name="T8" fmla="*/ 0 w 528"/>
                  <a:gd name="T9" fmla="*/ 4 h 321"/>
                  <a:gd name="T10" fmla="*/ 3 w 528"/>
                  <a:gd name="T11" fmla="*/ 0 h 321"/>
                  <a:gd name="T12" fmla="*/ 524 w 528"/>
                  <a:gd name="T13" fmla="*/ 0 h 321"/>
                  <a:gd name="T14" fmla="*/ 528 w 528"/>
                  <a:gd name="T15" fmla="*/ 4 h 321"/>
                  <a:gd name="T16" fmla="*/ 528 w 528"/>
                  <a:gd name="T17" fmla="*/ 318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8" h="321">
                    <a:moveTo>
                      <a:pt x="528" y="318"/>
                    </a:moveTo>
                    <a:cubicBezTo>
                      <a:pt x="528" y="320"/>
                      <a:pt x="526" y="321"/>
                      <a:pt x="524" y="321"/>
                    </a:cubicBezTo>
                    <a:cubicBezTo>
                      <a:pt x="3" y="321"/>
                      <a:pt x="3" y="321"/>
                      <a:pt x="3" y="321"/>
                    </a:cubicBezTo>
                    <a:cubicBezTo>
                      <a:pt x="1" y="321"/>
                      <a:pt x="0" y="320"/>
                      <a:pt x="0" y="31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24" y="0"/>
                      <a:pt x="524" y="0"/>
                      <a:pt x="524" y="0"/>
                    </a:cubicBezTo>
                    <a:cubicBezTo>
                      <a:pt x="526" y="0"/>
                      <a:pt x="528" y="2"/>
                      <a:pt x="528" y="4"/>
                    </a:cubicBezTo>
                    <a:lnTo>
                      <a:pt x="528" y="318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" name="Rectangle 745"/>
              <p:cNvSpPr>
                <a:spLocks noChangeArrowheads="1"/>
              </p:cNvSpPr>
              <p:nvPr/>
            </p:nvSpPr>
            <p:spPr bwMode="auto">
              <a:xfrm>
                <a:off x="1713608" y="5169247"/>
                <a:ext cx="1016951" cy="533483"/>
              </a:xfrm>
              <a:prstGeom prst="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" name="Rectangle 746"/>
              <p:cNvSpPr>
                <a:spLocks noChangeArrowheads="1"/>
              </p:cNvSpPr>
              <p:nvPr/>
            </p:nvSpPr>
            <p:spPr bwMode="auto">
              <a:xfrm>
                <a:off x="1676098" y="5163690"/>
                <a:ext cx="1083636" cy="5557"/>
              </a:xfrm>
              <a:prstGeom prst="rect">
                <a:avLst/>
              </a:prstGeom>
              <a:solidFill>
                <a:srgbClr val="44546A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" name="Oval 747"/>
              <p:cNvSpPr>
                <a:spLocks noChangeArrowheads="1"/>
              </p:cNvSpPr>
              <p:nvPr/>
            </p:nvSpPr>
            <p:spPr bwMode="auto">
              <a:xfrm>
                <a:off x="1701105" y="5097004"/>
                <a:ext cx="30564" cy="33343"/>
              </a:xfrm>
              <a:prstGeom prst="ellipse">
                <a:avLst/>
              </a:pr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5" name="Oval 748"/>
              <p:cNvSpPr>
                <a:spLocks noChangeArrowheads="1"/>
              </p:cNvSpPr>
              <p:nvPr/>
            </p:nvSpPr>
            <p:spPr bwMode="auto">
              <a:xfrm>
                <a:off x="1753897" y="5097004"/>
                <a:ext cx="30564" cy="33343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6" name="Oval 749"/>
              <p:cNvSpPr>
                <a:spLocks noChangeArrowheads="1"/>
              </p:cNvSpPr>
              <p:nvPr/>
            </p:nvSpPr>
            <p:spPr bwMode="auto">
              <a:xfrm>
                <a:off x="1808079" y="5097004"/>
                <a:ext cx="30564" cy="33343"/>
              </a:xfrm>
              <a:prstGeom prst="ellipse">
                <a:avLst/>
              </a:prstGeom>
              <a:solidFill>
                <a:srgbClr val="C0392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7" name="Rectangle 750"/>
              <p:cNvSpPr>
                <a:spLocks noChangeArrowheads="1"/>
              </p:cNvSpPr>
              <p:nvPr/>
            </p:nvSpPr>
            <p:spPr bwMode="auto">
              <a:xfrm>
                <a:off x="1873375" y="5281778"/>
                <a:ext cx="650182" cy="420951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8" name="Freeform 751"/>
              <p:cNvSpPr>
                <a:spLocks noEditPoints="1"/>
              </p:cNvSpPr>
              <p:nvPr/>
            </p:nvSpPr>
            <p:spPr bwMode="auto">
              <a:xfrm>
                <a:off x="1938671" y="5363745"/>
                <a:ext cx="520979" cy="272298"/>
              </a:xfrm>
              <a:custGeom>
                <a:avLst/>
                <a:gdLst>
                  <a:gd name="T0" fmla="*/ 254 w 254"/>
                  <a:gd name="T1" fmla="*/ 6 h 133"/>
                  <a:gd name="T2" fmla="*/ 248 w 254"/>
                  <a:gd name="T3" fmla="*/ 12 h 133"/>
                  <a:gd name="T4" fmla="*/ 6 w 254"/>
                  <a:gd name="T5" fmla="*/ 12 h 133"/>
                  <a:gd name="T6" fmla="*/ 0 w 254"/>
                  <a:gd name="T7" fmla="*/ 6 h 133"/>
                  <a:gd name="T8" fmla="*/ 6 w 254"/>
                  <a:gd name="T9" fmla="*/ 0 h 133"/>
                  <a:gd name="T10" fmla="*/ 248 w 254"/>
                  <a:gd name="T11" fmla="*/ 0 h 133"/>
                  <a:gd name="T12" fmla="*/ 254 w 254"/>
                  <a:gd name="T13" fmla="*/ 6 h 133"/>
                  <a:gd name="T14" fmla="*/ 254 w 254"/>
                  <a:gd name="T15" fmla="*/ 46 h 133"/>
                  <a:gd name="T16" fmla="*/ 248 w 254"/>
                  <a:gd name="T17" fmla="*/ 40 h 133"/>
                  <a:gd name="T18" fmla="*/ 6 w 254"/>
                  <a:gd name="T19" fmla="*/ 40 h 133"/>
                  <a:gd name="T20" fmla="*/ 0 w 254"/>
                  <a:gd name="T21" fmla="*/ 46 h 133"/>
                  <a:gd name="T22" fmla="*/ 6 w 254"/>
                  <a:gd name="T23" fmla="*/ 52 h 133"/>
                  <a:gd name="T24" fmla="*/ 248 w 254"/>
                  <a:gd name="T25" fmla="*/ 52 h 133"/>
                  <a:gd name="T26" fmla="*/ 254 w 254"/>
                  <a:gd name="T27" fmla="*/ 46 h 133"/>
                  <a:gd name="T28" fmla="*/ 254 w 254"/>
                  <a:gd name="T29" fmla="*/ 87 h 133"/>
                  <a:gd name="T30" fmla="*/ 248 w 254"/>
                  <a:gd name="T31" fmla="*/ 81 h 133"/>
                  <a:gd name="T32" fmla="*/ 6 w 254"/>
                  <a:gd name="T33" fmla="*/ 81 h 133"/>
                  <a:gd name="T34" fmla="*/ 0 w 254"/>
                  <a:gd name="T35" fmla="*/ 87 h 133"/>
                  <a:gd name="T36" fmla="*/ 6 w 254"/>
                  <a:gd name="T37" fmla="*/ 93 h 133"/>
                  <a:gd name="T38" fmla="*/ 248 w 254"/>
                  <a:gd name="T39" fmla="*/ 93 h 133"/>
                  <a:gd name="T40" fmla="*/ 254 w 254"/>
                  <a:gd name="T41" fmla="*/ 87 h 133"/>
                  <a:gd name="T42" fmla="*/ 254 w 254"/>
                  <a:gd name="T43" fmla="*/ 127 h 133"/>
                  <a:gd name="T44" fmla="*/ 248 w 254"/>
                  <a:gd name="T45" fmla="*/ 121 h 133"/>
                  <a:gd name="T46" fmla="*/ 6 w 254"/>
                  <a:gd name="T47" fmla="*/ 121 h 133"/>
                  <a:gd name="T48" fmla="*/ 0 w 254"/>
                  <a:gd name="T49" fmla="*/ 127 h 133"/>
                  <a:gd name="T50" fmla="*/ 6 w 254"/>
                  <a:gd name="T51" fmla="*/ 133 h 133"/>
                  <a:gd name="T52" fmla="*/ 248 w 254"/>
                  <a:gd name="T53" fmla="*/ 133 h 133"/>
                  <a:gd name="T54" fmla="*/ 254 w 254"/>
                  <a:gd name="T55" fmla="*/ 12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54" h="133">
                    <a:moveTo>
                      <a:pt x="254" y="6"/>
                    </a:moveTo>
                    <a:cubicBezTo>
                      <a:pt x="254" y="9"/>
                      <a:pt x="251" y="12"/>
                      <a:pt x="248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48" y="0"/>
                      <a:pt x="248" y="0"/>
                      <a:pt x="248" y="0"/>
                    </a:cubicBezTo>
                    <a:cubicBezTo>
                      <a:pt x="251" y="0"/>
                      <a:pt x="254" y="3"/>
                      <a:pt x="254" y="6"/>
                    </a:cubicBezTo>
                    <a:close/>
                    <a:moveTo>
                      <a:pt x="254" y="46"/>
                    </a:moveTo>
                    <a:cubicBezTo>
                      <a:pt x="254" y="43"/>
                      <a:pt x="251" y="40"/>
                      <a:pt x="248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3" y="40"/>
                      <a:pt x="0" y="43"/>
                      <a:pt x="0" y="46"/>
                    </a:cubicBezTo>
                    <a:cubicBezTo>
                      <a:pt x="0" y="50"/>
                      <a:pt x="3" y="52"/>
                      <a:pt x="6" y="52"/>
                    </a:cubicBezTo>
                    <a:cubicBezTo>
                      <a:pt x="248" y="52"/>
                      <a:pt x="248" y="52"/>
                      <a:pt x="248" y="52"/>
                    </a:cubicBezTo>
                    <a:cubicBezTo>
                      <a:pt x="251" y="52"/>
                      <a:pt x="254" y="50"/>
                      <a:pt x="254" y="46"/>
                    </a:cubicBezTo>
                    <a:close/>
                    <a:moveTo>
                      <a:pt x="254" y="87"/>
                    </a:moveTo>
                    <a:cubicBezTo>
                      <a:pt x="254" y="83"/>
                      <a:pt x="251" y="81"/>
                      <a:pt x="248" y="81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3" y="81"/>
                      <a:pt x="0" y="83"/>
                      <a:pt x="0" y="87"/>
                    </a:cubicBezTo>
                    <a:cubicBezTo>
                      <a:pt x="0" y="90"/>
                      <a:pt x="3" y="93"/>
                      <a:pt x="6" y="93"/>
                    </a:cubicBezTo>
                    <a:cubicBezTo>
                      <a:pt x="248" y="93"/>
                      <a:pt x="248" y="93"/>
                      <a:pt x="248" y="93"/>
                    </a:cubicBezTo>
                    <a:cubicBezTo>
                      <a:pt x="251" y="93"/>
                      <a:pt x="254" y="90"/>
                      <a:pt x="254" y="87"/>
                    </a:cubicBezTo>
                    <a:close/>
                    <a:moveTo>
                      <a:pt x="254" y="127"/>
                    </a:moveTo>
                    <a:cubicBezTo>
                      <a:pt x="254" y="124"/>
                      <a:pt x="251" y="121"/>
                      <a:pt x="248" y="121"/>
                    </a:cubicBezTo>
                    <a:cubicBezTo>
                      <a:pt x="6" y="121"/>
                      <a:pt x="6" y="121"/>
                      <a:pt x="6" y="121"/>
                    </a:cubicBezTo>
                    <a:cubicBezTo>
                      <a:pt x="3" y="121"/>
                      <a:pt x="0" y="124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248" y="133"/>
                      <a:pt x="248" y="133"/>
                      <a:pt x="248" y="133"/>
                    </a:cubicBezTo>
                    <a:cubicBezTo>
                      <a:pt x="251" y="133"/>
                      <a:pt x="254" y="130"/>
                      <a:pt x="254" y="127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9" name="Freeform 752"/>
              <p:cNvSpPr>
                <a:spLocks noEditPoints="1"/>
              </p:cNvSpPr>
              <p:nvPr/>
            </p:nvSpPr>
            <p:spPr bwMode="auto">
              <a:xfrm>
                <a:off x="1878932" y="5101172"/>
                <a:ext cx="450126" cy="25007"/>
              </a:xfrm>
              <a:custGeom>
                <a:avLst/>
                <a:gdLst>
                  <a:gd name="T0" fmla="*/ 52 w 219"/>
                  <a:gd name="T1" fmla="*/ 12 h 12"/>
                  <a:gd name="T2" fmla="*/ 6 w 219"/>
                  <a:gd name="T3" fmla="*/ 12 h 12"/>
                  <a:gd name="T4" fmla="*/ 0 w 219"/>
                  <a:gd name="T5" fmla="*/ 6 h 12"/>
                  <a:gd name="T6" fmla="*/ 6 w 219"/>
                  <a:gd name="T7" fmla="*/ 0 h 12"/>
                  <a:gd name="T8" fmla="*/ 52 w 219"/>
                  <a:gd name="T9" fmla="*/ 0 h 12"/>
                  <a:gd name="T10" fmla="*/ 58 w 219"/>
                  <a:gd name="T11" fmla="*/ 6 h 12"/>
                  <a:gd name="T12" fmla="*/ 52 w 219"/>
                  <a:gd name="T13" fmla="*/ 12 h 12"/>
                  <a:gd name="T14" fmla="*/ 138 w 219"/>
                  <a:gd name="T15" fmla="*/ 6 h 12"/>
                  <a:gd name="T16" fmla="*/ 132 w 219"/>
                  <a:gd name="T17" fmla="*/ 0 h 12"/>
                  <a:gd name="T18" fmla="*/ 87 w 219"/>
                  <a:gd name="T19" fmla="*/ 0 h 12"/>
                  <a:gd name="T20" fmla="*/ 81 w 219"/>
                  <a:gd name="T21" fmla="*/ 6 h 12"/>
                  <a:gd name="T22" fmla="*/ 87 w 219"/>
                  <a:gd name="T23" fmla="*/ 12 h 12"/>
                  <a:gd name="T24" fmla="*/ 132 w 219"/>
                  <a:gd name="T25" fmla="*/ 12 h 12"/>
                  <a:gd name="T26" fmla="*/ 138 w 219"/>
                  <a:gd name="T27" fmla="*/ 6 h 12"/>
                  <a:gd name="T28" fmla="*/ 219 w 219"/>
                  <a:gd name="T29" fmla="*/ 6 h 12"/>
                  <a:gd name="T30" fmla="*/ 213 w 219"/>
                  <a:gd name="T31" fmla="*/ 0 h 12"/>
                  <a:gd name="T32" fmla="*/ 167 w 219"/>
                  <a:gd name="T33" fmla="*/ 0 h 12"/>
                  <a:gd name="T34" fmla="*/ 161 w 219"/>
                  <a:gd name="T35" fmla="*/ 6 h 12"/>
                  <a:gd name="T36" fmla="*/ 167 w 219"/>
                  <a:gd name="T37" fmla="*/ 12 h 12"/>
                  <a:gd name="T38" fmla="*/ 213 w 219"/>
                  <a:gd name="T39" fmla="*/ 12 h 12"/>
                  <a:gd name="T40" fmla="*/ 219 w 219"/>
                  <a:gd name="T4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9" h="12">
                    <a:moveTo>
                      <a:pt x="52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8" y="3"/>
                      <a:pt x="58" y="6"/>
                    </a:cubicBezTo>
                    <a:cubicBezTo>
                      <a:pt x="58" y="10"/>
                      <a:pt x="55" y="12"/>
                      <a:pt x="52" y="12"/>
                    </a:cubicBezTo>
                    <a:close/>
                    <a:moveTo>
                      <a:pt x="138" y="6"/>
                    </a:moveTo>
                    <a:cubicBezTo>
                      <a:pt x="138" y="3"/>
                      <a:pt x="136" y="0"/>
                      <a:pt x="132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3" y="0"/>
                      <a:pt x="81" y="3"/>
                      <a:pt x="81" y="6"/>
                    </a:cubicBezTo>
                    <a:cubicBezTo>
                      <a:pt x="81" y="10"/>
                      <a:pt x="83" y="12"/>
                      <a:pt x="87" y="12"/>
                    </a:cubicBezTo>
                    <a:cubicBezTo>
                      <a:pt x="132" y="12"/>
                      <a:pt x="132" y="12"/>
                      <a:pt x="132" y="12"/>
                    </a:cubicBezTo>
                    <a:cubicBezTo>
                      <a:pt x="136" y="12"/>
                      <a:pt x="138" y="10"/>
                      <a:pt x="138" y="6"/>
                    </a:cubicBezTo>
                    <a:close/>
                    <a:moveTo>
                      <a:pt x="219" y="6"/>
                    </a:moveTo>
                    <a:cubicBezTo>
                      <a:pt x="219" y="3"/>
                      <a:pt x="216" y="0"/>
                      <a:pt x="213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4" y="0"/>
                      <a:pt x="161" y="3"/>
                      <a:pt x="161" y="6"/>
                    </a:cubicBezTo>
                    <a:cubicBezTo>
                      <a:pt x="161" y="10"/>
                      <a:pt x="164" y="12"/>
                      <a:pt x="167" y="12"/>
                    </a:cubicBezTo>
                    <a:cubicBezTo>
                      <a:pt x="213" y="12"/>
                      <a:pt x="213" y="12"/>
                      <a:pt x="213" y="12"/>
                    </a:cubicBezTo>
                    <a:cubicBezTo>
                      <a:pt x="216" y="12"/>
                      <a:pt x="219" y="10"/>
                      <a:pt x="219" y="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0" name="Freeform 753"/>
              <p:cNvSpPr>
                <a:spLocks/>
              </p:cNvSpPr>
              <p:nvPr/>
            </p:nvSpPr>
            <p:spPr bwMode="auto">
              <a:xfrm>
                <a:off x="2342951" y="4945573"/>
                <a:ext cx="529315" cy="551543"/>
              </a:xfrm>
              <a:custGeom>
                <a:avLst/>
                <a:gdLst>
                  <a:gd name="T0" fmla="*/ 258 w 258"/>
                  <a:gd name="T1" fmla="*/ 265 h 269"/>
                  <a:gd name="T2" fmla="*/ 255 w 258"/>
                  <a:gd name="T3" fmla="*/ 269 h 269"/>
                  <a:gd name="T4" fmla="*/ 3 w 258"/>
                  <a:gd name="T5" fmla="*/ 269 h 269"/>
                  <a:gd name="T6" fmla="*/ 0 w 258"/>
                  <a:gd name="T7" fmla="*/ 265 h 269"/>
                  <a:gd name="T8" fmla="*/ 0 w 258"/>
                  <a:gd name="T9" fmla="*/ 4 h 269"/>
                  <a:gd name="T10" fmla="*/ 3 w 258"/>
                  <a:gd name="T11" fmla="*/ 0 h 269"/>
                  <a:gd name="T12" fmla="*/ 255 w 258"/>
                  <a:gd name="T13" fmla="*/ 0 h 269"/>
                  <a:gd name="T14" fmla="*/ 258 w 258"/>
                  <a:gd name="T15" fmla="*/ 4 h 269"/>
                  <a:gd name="T16" fmla="*/ 258 w 258"/>
                  <a:gd name="T17" fmla="*/ 26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" h="269">
                    <a:moveTo>
                      <a:pt x="258" y="265"/>
                    </a:moveTo>
                    <a:cubicBezTo>
                      <a:pt x="258" y="267"/>
                      <a:pt x="256" y="269"/>
                      <a:pt x="255" y="269"/>
                    </a:cubicBezTo>
                    <a:cubicBezTo>
                      <a:pt x="3" y="269"/>
                      <a:pt x="3" y="269"/>
                      <a:pt x="3" y="269"/>
                    </a:cubicBezTo>
                    <a:cubicBezTo>
                      <a:pt x="1" y="269"/>
                      <a:pt x="0" y="267"/>
                      <a:pt x="0" y="26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256" y="0"/>
                      <a:pt x="258" y="2"/>
                      <a:pt x="258" y="4"/>
                    </a:cubicBezTo>
                    <a:lnTo>
                      <a:pt x="258" y="265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1" name="Freeform 754"/>
              <p:cNvSpPr>
                <a:spLocks/>
              </p:cNvSpPr>
              <p:nvPr/>
            </p:nvSpPr>
            <p:spPr bwMode="auto">
              <a:xfrm>
                <a:off x="2419361" y="5406813"/>
                <a:ext cx="125035" cy="51403"/>
              </a:xfrm>
              <a:custGeom>
                <a:avLst/>
                <a:gdLst>
                  <a:gd name="T0" fmla="*/ 61 w 61"/>
                  <a:gd name="T1" fmla="*/ 16 h 25"/>
                  <a:gd name="T2" fmla="*/ 52 w 61"/>
                  <a:gd name="T3" fmla="*/ 25 h 25"/>
                  <a:gd name="T4" fmla="*/ 9 w 61"/>
                  <a:gd name="T5" fmla="*/ 25 h 25"/>
                  <a:gd name="T6" fmla="*/ 0 w 61"/>
                  <a:gd name="T7" fmla="*/ 16 h 25"/>
                  <a:gd name="T8" fmla="*/ 0 w 61"/>
                  <a:gd name="T9" fmla="*/ 9 h 25"/>
                  <a:gd name="T10" fmla="*/ 9 w 61"/>
                  <a:gd name="T11" fmla="*/ 0 h 25"/>
                  <a:gd name="T12" fmla="*/ 52 w 61"/>
                  <a:gd name="T13" fmla="*/ 0 h 25"/>
                  <a:gd name="T14" fmla="*/ 61 w 61"/>
                  <a:gd name="T15" fmla="*/ 9 h 25"/>
                  <a:gd name="T16" fmla="*/ 61 w 61"/>
                  <a:gd name="T1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25">
                    <a:moveTo>
                      <a:pt x="61" y="16"/>
                    </a:moveTo>
                    <a:cubicBezTo>
                      <a:pt x="61" y="21"/>
                      <a:pt x="57" y="25"/>
                      <a:pt x="52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4" y="25"/>
                      <a:pt x="0" y="21"/>
                      <a:pt x="0" y="1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7" y="0"/>
                      <a:pt x="61" y="4"/>
                      <a:pt x="61" y="9"/>
                    </a:cubicBezTo>
                    <a:lnTo>
                      <a:pt x="61" y="16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2" name="Freeform 755"/>
              <p:cNvSpPr>
                <a:spLocks/>
              </p:cNvSpPr>
              <p:nvPr/>
            </p:nvSpPr>
            <p:spPr bwMode="auto">
              <a:xfrm>
                <a:off x="2651370" y="5406813"/>
                <a:ext cx="122256" cy="51403"/>
              </a:xfrm>
              <a:custGeom>
                <a:avLst/>
                <a:gdLst>
                  <a:gd name="T0" fmla="*/ 60 w 60"/>
                  <a:gd name="T1" fmla="*/ 16 h 25"/>
                  <a:gd name="T2" fmla="*/ 51 w 60"/>
                  <a:gd name="T3" fmla="*/ 25 h 25"/>
                  <a:gd name="T4" fmla="*/ 9 w 60"/>
                  <a:gd name="T5" fmla="*/ 25 h 25"/>
                  <a:gd name="T6" fmla="*/ 0 w 60"/>
                  <a:gd name="T7" fmla="*/ 16 h 25"/>
                  <a:gd name="T8" fmla="*/ 0 w 60"/>
                  <a:gd name="T9" fmla="*/ 9 h 25"/>
                  <a:gd name="T10" fmla="*/ 9 w 60"/>
                  <a:gd name="T11" fmla="*/ 0 h 25"/>
                  <a:gd name="T12" fmla="*/ 51 w 60"/>
                  <a:gd name="T13" fmla="*/ 0 h 25"/>
                  <a:gd name="T14" fmla="*/ 60 w 60"/>
                  <a:gd name="T15" fmla="*/ 9 h 25"/>
                  <a:gd name="T16" fmla="*/ 60 w 60"/>
                  <a:gd name="T1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25">
                    <a:moveTo>
                      <a:pt x="60" y="16"/>
                    </a:moveTo>
                    <a:cubicBezTo>
                      <a:pt x="60" y="21"/>
                      <a:pt x="56" y="25"/>
                      <a:pt x="51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4" y="25"/>
                      <a:pt x="0" y="21"/>
                      <a:pt x="0" y="1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6" y="0"/>
                      <a:pt x="60" y="4"/>
                      <a:pt x="60" y="9"/>
                    </a:cubicBezTo>
                    <a:lnTo>
                      <a:pt x="60" y="16"/>
                    </a:lnTo>
                    <a:close/>
                  </a:path>
                </a:pathLst>
              </a:custGeom>
              <a:solidFill>
                <a:srgbClr val="2892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3" name="Rectangle 756"/>
              <p:cNvSpPr>
                <a:spLocks noChangeArrowheads="1"/>
              </p:cNvSpPr>
              <p:nvPr/>
            </p:nvSpPr>
            <p:spPr bwMode="auto">
              <a:xfrm>
                <a:off x="2342951" y="5031708"/>
                <a:ext cx="529315" cy="6946"/>
              </a:xfrm>
              <a:prstGeom prst="rect">
                <a:avLst/>
              </a:prstGeom>
              <a:solidFill>
                <a:srgbClr val="44546A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4" name="Oval 757"/>
              <p:cNvSpPr>
                <a:spLocks noChangeArrowheads="1"/>
              </p:cNvSpPr>
              <p:nvPr/>
            </p:nvSpPr>
            <p:spPr bwMode="auto">
              <a:xfrm>
                <a:off x="2367958" y="4966412"/>
                <a:ext cx="30564" cy="33343"/>
              </a:xfrm>
              <a:prstGeom prst="ellipse">
                <a:avLst/>
              </a:pr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5" name="Oval 758"/>
              <p:cNvSpPr>
                <a:spLocks noChangeArrowheads="1"/>
              </p:cNvSpPr>
              <p:nvPr/>
            </p:nvSpPr>
            <p:spPr bwMode="auto">
              <a:xfrm>
                <a:off x="2420750" y="4966412"/>
                <a:ext cx="30564" cy="33343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6" name="Oval 759"/>
              <p:cNvSpPr>
                <a:spLocks noChangeArrowheads="1"/>
              </p:cNvSpPr>
              <p:nvPr/>
            </p:nvSpPr>
            <p:spPr bwMode="auto">
              <a:xfrm>
                <a:off x="2474932" y="4966412"/>
                <a:ext cx="30564" cy="33343"/>
              </a:xfrm>
              <a:prstGeom prst="ellipse">
                <a:avLst/>
              </a:prstGeom>
              <a:solidFill>
                <a:srgbClr val="C0392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7" name="Rectangle 760"/>
              <p:cNvSpPr>
                <a:spLocks noChangeArrowheads="1"/>
              </p:cNvSpPr>
              <p:nvPr/>
            </p:nvSpPr>
            <p:spPr bwMode="auto">
              <a:xfrm>
                <a:off x="2392965" y="5069219"/>
                <a:ext cx="440401" cy="297305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8" name="Freeform 761"/>
              <p:cNvSpPr>
                <a:spLocks noEditPoints="1"/>
              </p:cNvSpPr>
              <p:nvPr/>
            </p:nvSpPr>
            <p:spPr bwMode="auto">
              <a:xfrm>
                <a:off x="2436032" y="5124790"/>
                <a:ext cx="354266" cy="183385"/>
              </a:xfrm>
              <a:custGeom>
                <a:avLst/>
                <a:gdLst>
                  <a:gd name="T0" fmla="*/ 173 w 173"/>
                  <a:gd name="T1" fmla="*/ 4 h 90"/>
                  <a:gd name="T2" fmla="*/ 169 w 173"/>
                  <a:gd name="T3" fmla="*/ 8 h 90"/>
                  <a:gd name="T4" fmla="*/ 4 w 173"/>
                  <a:gd name="T5" fmla="*/ 8 h 90"/>
                  <a:gd name="T6" fmla="*/ 0 w 173"/>
                  <a:gd name="T7" fmla="*/ 4 h 90"/>
                  <a:gd name="T8" fmla="*/ 4 w 173"/>
                  <a:gd name="T9" fmla="*/ 0 h 90"/>
                  <a:gd name="T10" fmla="*/ 169 w 173"/>
                  <a:gd name="T11" fmla="*/ 0 h 90"/>
                  <a:gd name="T12" fmla="*/ 173 w 173"/>
                  <a:gd name="T13" fmla="*/ 4 h 90"/>
                  <a:gd name="T14" fmla="*/ 173 w 173"/>
                  <a:gd name="T15" fmla="*/ 31 h 90"/>
                  <a:gd name="T16" fmla="*/ 169 w 173"/>
                  <a:gd name="T17" fmla="*/ 27 h 90"/>
                  <a:gd name="T18" fmla="*/ 4 w 173"/>
                  <a:gd name="T19" fmla="*/ 27 h 90"/>
                  <a:gd name="T20" fmla="*/ 0 w 173"/>
                  <a:gd name="T21" fmla="*/ 31 h 90"/>
                  <a:gd name="T22" fmla="*/ 4 w 173"/>
                  <a:gd name="T23" fmla="*/ 36 h 90"/>
                  <a:gd name="T24" fmla="*/ 169 w 173"/>
                  <a:gd name="T25" fmla="*/ 36 h 90"/>
                  <a:gd name="T26" fmla="*/ 173 w 173"/>
                  <a:gd name="T27" fmla="*/ 31 h 90"/>
                  <a:gd name="T28" fmla="*/ 173 w 173"/>
                  <a:gd name="T29" fmla="*/ 59 h 90"/>
                  <a:gd name="T30" fmla="*/ 169 w 173"/>
                  <a:gd name="T31" fmla="*/ 55 h 90"/>
                  <a:gd name="T32" fmla="*/ 4 w 173"/>
                  <a:gd name="T33" fmla="*/ 55 h 90"/>
                  <a:gd name="T34" fmla="*/ 0 w 173"/>
                  <a:gd name="T35" fmla="*/ 59 h 90"/>
                  <a:gd name="T36" fmla="*/ 4 w 173"/>
                  <a:gd name="T37" fmla="*/ 63 h 90"/>
                  <a:gd name="T38" fmla="*/ 169 w 173"/>
                  <a:gd name="T39" fmla="*/ 63 h 90"/>
                  <a:gd name="T40" fmla="*/ 173 w 173"/>
                  <a:gd name="T41" fmla="*/ 59 h 90"/>
                  <a:gd name="T42" fmla="*/ 173 w 173"/>
                  <a:gd name="T43" fmla="*/ 86 h 90"/>
                  <a:gd name="T44" fmla="*/ 169 w 173"/>
                  <a:gd name="T45" fmla="*/ 82 h 90"/>
                  <a:gd name="T46" fmla="*/ 4 w 173"/>
                  <a:gd name="T47" fmla="*/ 82 h 90"/>
                  <a:gd name="T48" fmla="*/ 0 w 173"/>
                  <a:gd name="T49" fmla="*/ 86 h 90"/>
                  <a:gd name="T50" fmla="*/ 4 w 173"/>
                  <a:gd name="T51" fmla="*/ 90 h 90"/>
                  <a:gd name="T52" fmla="*/ 169 w 173"/>
                  <a:gd name="T53" fmla="*/ 90 h 90"/>
                  <a:gd name="T54" fmla="*/ 173 w 173"/>
                  <a:gd name="T55" fmla="*/ 8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73" h="90">
                    <a:moveTo>
                      <a:pt x="173" y="4"/>
                    </a:moveTo>
                    <a:cubicBezTo>
                      <a:pt x="173" y="6"/>
                      <a:pt x="171" y="8"/>
                      <a:pt x="16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1" y="0"/>
                      <a:pt x="173" y="2"/>
                      <a:pt x="173" y="4"/>
                    </a:cubicBezTo>
                    <a:close/>
                    <a:moveTo>
                      <a:pt x="173" y="31"/>
                    </a:moveTo>
                    <a:cubicBezTo>
                      <a:pt x="173" y="29"/>
                      <a:pt x="171" y="27"/>
                      <a:pt x="169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2" y="27"/>
                      <a:pt x="0" y="29"/>
                      <a:pt x="0" y="31"/>
                    </a:cubicBezTo>
                    <a:cubicBezTo>
                      <a:pt x="0" y="34"/>
                      <a:pt x="2" y="36"/>
                      <a:pt x="4" y="36"/>
                    </a:cubicBezTo>
                    <a:cubicBezTo>
                      <a:pt x="169" y="36"/>
                      <a:pt x="169" y="36"/>
                      <a:pt x="169" y="36"/>
                    </a:cubicBezTo>
                    <a:cubicBezTo>
                      <a:pt x="171" y="36"/>
                      <a:pt x="173" y="34"/>
                      <a:pt x="173" y="31"/>
                    </a:cubicBezTo>
                    <a:close/>
                    <a:moveTo>
                      <a:pt x="173" y="59"/>
                    </a:moveTo>
                    <a:cubicBezTo>
                      <a:pt x="173" y="57"/>
                      <a:pt x="171" y="55"/>
                      <a:pt x="169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2" y="55"/>
                      <a:pt x="0" y="57"/>
                      <a:pt x="0" y="59"/>
                    </a:cubicBezTo>
                    <a:cubicBezTo>
                      <a:pt x="0" y="61"/>
                      <a:pt x="2" y="63"/>
                      <a:pt x="4" y="63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1" y="63"/>
                      <a:pt x="173" y="61"/>
                      <a:pt x="173" y="59"/>
                    </a:cubicBezTo>
                    <a:close/>
                    <a:moveTo>
                      <a:pt x="173" y="86"/>
                    </a:moveTo>
                    <a:cubicBezTo>
                      <a:pt x="173" y="84"/>
                      <a:pt x="171" y="82"/>
                      <a:pt x="169" y="82"/>
                    </a:cubicBezTo>
                    <a:cubicBezTo>
                      <a:pt x="4" y="82"/>
                      <a:pt x="4" y="82"/>
                      <a:pt x="4" y="82"/>
                    </a:cubicBezTo>
                    <a:cubicBezTo>
                      <a:pt x="2" y="82"/>
                      <a:pt x="0" y="84"/>
                      <a:pt x="0" y="86"/>
                    </a:cubicBezTo>
                    <a:cubicBezTo>
                      <a:pt x="0" y="89"/>
                      <a:pt x="2" y="90"/>
                      <a:pt x="4" y="90"/>
                    </a:cubicBezTo>
                    <a:cubicBezTo>
                      <a:pt x="169" y="90"/>
                      <a:pt x="169" y="90"/>
                      <a:pt x="169" y="90"/>
                    </a:cubicBezTo>
                    <a:cubicBezTo>
                      <a:pt x="171" y="90"/>
                      <a:pt x="173" y="89"/>
                      <a:pt x="173" y="8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49" name="Freeform 762"/>
              <p:cNvSpPr>
                <a:spLocks/>
              </p:cNvSpPr>
              <p:nvPr/>
            </p:nvSpPr>
            <p:spPr bwMode="auto">
              <a:xfrm>
                <a:off x="2398522" y="4714953"/>
                <a:ext cx="839123" cy="1205893"/>
              </a:xfrm>
              <a:custGeom>
                <a:avLst/>
                <a:gdLst>
                  <a:gd name="T0" fmla="*/ 409 w 409"/>
                  <a:gd name="T1" fmla="*/ 29 h 589"/>
                  <a:gd name="T2" fmla="*/ 380 w 409"/>
                  <a:gd name="T3" fmla="*/ 0 h 589"/>
                  <a:gd name="T4" fmla="*/ 163 w 409"/>
                  <a:gd name="T5" fmla="*/ 0 h 589"/>
                  <a:gd name="T6" fmla="*/ 0 w 409"/>
                  <a:gd name="T7" fmla="*/ 589 h 589"/>
                  <a:gd name="T8" fmla="*/ 409 w 409"/>
                  <a:gd name="T9" fmla="*/ 589 h 589"/>
                  <a:gd name="T10" fmla="*/ 409 w 409"/>
                  <a:gd name="T11" fmla="*/ 2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9" h="589">
                    <a:moveTo>
                      <a:pt x="409" y="29"/>
                    </a:moveTo>
                    <a:cubicBezTo>
                      <a:pt x="409" y="13"/>
                      <a:pt x="396" y="0"/>
                      <a:pt x="380" y="0"/>
                    </a:cubicBezTo>
                    <a:cubicBezTo>
                      <a:pt x="163" y="0"/>
                      <a:pt x="163" y="0"/>
                      <a:pt x="163" y="0"/>
                    </a:cubicBezTo>
                    <a:cubicBezTo>
                      <a:pt x="0" y="589"/>
                      <a:pt x="0" y="589"/>
                      <a:pt x="0" y="589"/>
                    </a:cubicBezTo>
                    <a:cubicBezTo>
                      <a:pt x="409" y="589"/>
                      <a:pt x="409" y="589"/>
                      <a:pt x="409" y="589"/>
                    </a:cubicBezTo>
                    <a:lnTo>
                      <a:pt x="409" y="29"/>
                    </a:lnTo>
                    <a:close/>
                  </a:path>
                </a:pathLst>
              </a:custGeom>
              <a:solidFill>
                <a:srgbClr val="FFFFFF">
                  <a:alpha val="31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1749729" y="3638263"/>
              <a:ext cx="1250349" cy="1244793"/>
              <a:chOff x="1749729" y="3638263"/>
              <a:chExt cx="1250349" cy="1244793"/>
            </a:xfrm>
          </p:grpSpPr>
          <p:sp>
            <p:nvSpPr>
              <p:cNvPr id="51" name="Freeform 763"/>
              <p:cNvSpPr>
                <a:spLocks/>
              </p:cNvSpPr>
              <p:nvPr/>
            </p:nvSpPr>
            <p:spPr bwMode="auto">
              <a:xfrm>
                <a:off x="1749729" y="3638263"/>
                <a:ext cx="1250349" cy="1244793"/>
              </a:xfrm>
              <a:custGeom>
                <a:avLst/>
                <a:gdLst>
                  <a:gd name="T0" fmla="*/ 558 w 609"/>
                  <a:gd name="T1" fmla="*/ 80 h 607"/>
                  <a:gd name="T2" fmla="*/ 305 w 609"/>
                  <a:gd name="T3" fmla="*/ 0 h 607"/>
                  <a:gd name="T4" fmla="*/ 51 w 609"/>
                  <a:gd name="T5" fmla="*/ 80 h 607"/>
                  <a:gd name="T6" fmla="*/ 305 w 609"/>
                  <a:gd name="T7" fmla="*/ 607 h 607"/>
                  <a:gd name="T8" fmla="*/ 558 w 609"/>
                  <a:gd name="T9" fmla="*/ 80 h 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9" h="607">
                    <a:moveTo>
                      <a:pt x="558" y="80"/>
                    </a:moveTo>
                    <a:cubicBezTo>
                      <a:pt x="397" y="93"/>
                      <a:pt x="305" y="0"/>
                      <a:pt x="305" y="0"/>
                    </a:cubicBezTo>
                    <a:cubicBezTo>
                      <a:pt x="305" y="0"/>
                      <a:pt x="213" y="93"/>
                      <a:pt x="51" y="80"/>
                    </a:cubicBezTo>
                    <a:cubicBezTo>
                      <a:pt x="51" y="80"/>
                      <a:pt x="0" y="511"/>
                      <a:pt x="305" y="607"/>
                    </a:cubicBezTo>
                    <a:cubicBezTo>
                      <a:pt x="609" y="511"/>
                      <a:pt x="558" y="80"/>
                      <a:pt x="558" y="80"/>
                    </a:cubicBezTo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2" name="Freeform 764"/>
              <p:cNvSpPr>
                <a:spLocks/>
              </p:cNvSpPr>
              <p:nvPr/>
            </p:nvSpPr>
            <p:spPr bwMode="auto">
              <a:xfrm>
                <a:off x="1908107" y="3767466"/>
                <a:ext cx="933594" cy="1010005"/>
              </a:xfrm>
              <a:custGeom>
                <a:avLst/>
                <a:gdLst>
                  <a:gd name="T0" fmla="*/ 440 w 455"/>
                  <a:gd name="T1" fmla="*/ 67 h 493"/>
                  <a:gd name="T2" fmla="*/ 228 w 455"/>
                  <a:gd name="T3" fmla="*/ 0 h 493"/>
                  <a:gd name="T4" fmla="*/ 16 w 455"/>
                  <a:gd name="T5" fmla="*/ 67 h 493"/>
                  <a:gd name="T6" fmla="*/ 228 w 455"/>
                  <a:gd name="T7" fmla="*/ 493 h 493"/>
                  <a:gd name="T8" fmla="*/ 440 w 455"/>
                  <a:gd name="T9" fmla="*/ 67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5" h="493">
                    <a:moveTo>
                      <a:pt x="440" y="67"/>
                    </a:moveTo>
                    <a:cubicBezTo>
                      <a:pt x="324" y="67"/>
                      <a:pt x="228" y="0"/>
                      <a:pt x="228" y="0"/>
                    </a:cubicBezTo>
                    <a:cubicBezTo>
                      <a:pt x="228" y="0"/>
                      <a:pt x="131" y="67"/>
                      <a:pt x="16" y="67"/>
                    </a:cubicBezTo>
                    <a:cubicBezTo>
                      <a:pt x="16" y="67"/>
                      <a:pt x="0" y="414"/>
                      <a:pt x="228" y="493"/>
                    </a:cubicBezTo>
                    <a:cubicBezTo>
                      <a:pt x="455" y="414"/>
                      <a:pt x="440" y="67"/>
                      <a:pt x="440" y="67"/>
                    </a:cubicBezTo>
                  </a:path>
                </a:pathLst>
              </a:custGeom>
              <a:solidFill>
                <a:srgbClr val="E38A8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3" name="Freeform 765"/>
              <p:cNvSpPr>
                <a:spLocks/>
              </p:cNvSpPr>
              <p:nvPr/>
            </p:nvSpPr>
            <p:spPr bwMode="auto">
              <a:xfrm>
                <a:off x="1933114" y="3792473"/>
                <a:ext cx="883580" cy="958601"/>
              </a:xfrm>
              <a:custGeom>
                <a:avLst/>
                <a:gdLst>
                  <a:gd name="T0" fmla="*/ 417 w 431"/>
                  <a:gd name="T1" fmla="*/ 64 h 468"/>
                  <a:gd name="T2" fmla="*/ 216 w 431"/>
                  <a:gd name="T3" fmla="*/ 0 h 468"/>
                  <a:gd name="T4" fmla="*/ 15 w 431"/>
                  <a:gd name="T5" fmla="*/ 64 h 468"/>
                  <a:gd name="T6" fmla="*/ 216 w 431"/>
                  <a:gd name="T7" fmla="*/ 468 h 468"/>
                  <a:gd name="T8" fmla="*/ 417 w 431"/>
                  <a:gd name="T9" fmla="*/ 64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1" h="468">
                    <a:moveTo>
                      <a:pt x="417" y="64"/>
                    </a:moveTo>
                    <a:cubicBezTo>
                      <a:pt x="307" y="64"/>
                      <a:pt x="216" y="0"/>
                      <a:pt x="216" y="0"/>
                    </a:cubicBezTo>
                    <a:cubicBezTo>
                      <a:pt x="216" y="0"/>
                      <a:pt x="124" y="64"/>
                      <a:pt x="15" y="64"/>
                    </a:cubicBezTo>
                    <a:cubicBezTo>
                      <a:pt x="15" y="64"/>
                      <a:pt x="0" y="393"/>
                      <a:pt x="216" y="468"/>
                    </a:cubicBezTo>
                    <a:cubicBezTo>
                      <a:pt x="431" y="393"/>
                      <a:pt x="417" y="64"/>
                      <a:pt x="417" y="64"/>
                    </a:cubicBezTo>
                  </a:path>
                </a:pathLst>
              </a:custGeom>
              <a:solidFill>
                <a:srgbClr val="E38A81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4" name="Freeform 766"/>
              <p:cNvSpPr>
                <a:spLocks/>
              </p:cNvSpPr>
              <p:nvPr/>
            </p:nvSpPr>
            <p:spPr bwMode="auto">
              <a:xfrm>
                <a:off x="1977571" y="4259270"/>
                <a:ext cx="398723" cy="518200"/>
              </a:xfrm>
              <a:custGeom>
                <a:avLst/>
                <a:gdLst>
                  <a:gd name="T0" fmla="*/ 10 w 194"/>
                  <a:gd name="T1" fmla="*/ 0 h 253"/>
                  <a:gd name="T2" fmla="*/ 0 w 194"/>
                  <a:gd name="T3" fmla="*/ 0 h 253"/>
                  <a:gd name="T4" fmla="*/ 194 w 194"/>
                  <a:gd name="T5" fmla="*/ 253 h 253"/>
                  <a:gd name="T6" fmla="*/ 194 w 194"/>
                  <a:gd name="T7" fmla="*/ 253 h 253"/>
                  <a:gd name="T8" fmla="*/ 194 w 194"/>
                  <a:gd name="T9" fmla="*/ 240 h 253"/>
                  <a:gd name="T10" fmla="*/ 194 w 194"/>
                  <a:gd name="T11" fmla="*/ 240 h 253"/>
                  <a:gd name="T12" fmla="*/ 10 w 194"/>
                  <a:gd name="T13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4" h="253">
                    <a:moveTo>
                      <a:pt x="1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3" y="99"/>
                      <a:pt x="76" y="212"/>
                      <a:pt x="194" y="253"/>
                    </a:cubicBezTo>
                    <a:cubicBezTo>
                      <a:pt x="194" y="253"/>
                      <a:pt x="194" y="253"/>
                      <a:pt x="194" y="253"/>
                    </a:cubicBezTo>
                    <a:cubicBezTo>
                      <a:pt x="194" y="240"/>
                      <a:pt x="194" y="240"/>
                      <a:pt x="194" y="240"/>
                    </a:cubicBezTo>
                    <a:cubicBezTo>
                      <a:pt x="194" y="240"/>
                      <a:pt x="194" y="240"/>
                      <a:pt x="194" y="240"/>
                    </a:cubicBezTo>
                    <a:cubicBezTo>
                      <a:pt x="82" y="201"/>
                      <a:pt x="32" y="94"/>
                      <a:pt x="10" y="0"/>
                    </a:cubicBezTo>
                  </a:path>
                </a:pathLst>
              </a:custGeom>
              <a:solidFill>
                <a:srgbClr val="E38A8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5" name="Freeform 767"/>
              <p:cNvSpPr>
                <a:spLocks/>
              </p:cNvSpPr>
              <p:nvPr/>
            </p:nvSpPr>
            <p:spPr bwMode="auto">
              <a:xfrm>
                <a:off x="1998410" y="4259270"/>
                <a:ext cx="377883" cy="491804"/>
              </a:xfrm>
              <a:custGeom>
                <a:avLst/>
                <a:gdLst>
                  <a:gd name="T0" fmla="*/ 184 w 184"/>
                  <a:gd name="T1" fmla="*/ 0 h 240"/>
                  <a:gd name="T2" fmla="*/ 0 w 184"/>
                  <a:gd name="T3" fmla="*/ 0 h 240"/>
                  <a:gd name="T4" fmla="*/ 184 w 184"/>
                  <a:gd name="T5" fmla="*/ 240 h 240"/>
                  <a:gd name="T6" fmla="*/ 184 w 184"/>
                  <a:gd name="T7" fmla="*/ 240 h 240"/>
                  <a:gd name="T8" fmla="*/ 184 w 184"/>
                  <a:gd name="T9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240">
                    <a:moveTo>
                      <a:pt x="1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2" y="94"/>
                      <a:pt x="72" y="201"/>
                      <a:pt x="184" y="240"/>
                    </a:cubicBezTo>
                    <a:cubicBezTo>
                      <a:pt x="184" y="240"/>
                      <a:pt x="184" y="240"/>
                      <a:pt x="184" y="240"/>
                    </a:cubicBezTo>
                    <a:cubicBezTo>
                      <a:pt x="184" y="0"/>
                      <a:pt x="184" y="0"/>
                      <a:pt x="184" y="0"/>
                    </a:cubicBezTo>
                  </a:path>
                </a:pathLst>
              </a:cu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6" name="Freeform 768"/>
              <p:cNvSpPr>
                <a:spLocks noEditPoints="1"/>
              </p:cNvSpPr>
              <p:nvPr/>
            </p:nvSpPr>
            <p:spPr bwMode="auto">
              <a:xfrm>
                <a:off x="2376293" y="3767466"/>
                <a:ext cx="434844" cy="137538"/>
              </a:xfrm>
              <a:custGeom>
                <a:avLst/>
                <a:gdLst>
                  <a:gd name="T0" fmla="*/ 212 w 212"/>
                  <a:gd name="T1" fmla="*/ 67 h 67"/>
                  <a:gd name="T2" fmla="*/ 212 w 212"/>
                  <a:gd name="T3" fmla="*/ 67 h 67"/>
                  <a:gd name="T4" fmla="*/ 212 w 212"/>
                  <a:gd name="T5" fmla="*/ 67 h 67"/>
                  <a:gd name="T6" fmla="*/ 212 w 212"/>
                  <a:gd name="T7" fmla="*/ 67 h 67"/>
                  <a:gd name="T8" fmla="*/ 212 w 212"/>
                  <a:gd name="T9" fmla="*/ 67 h 67"/>
                  <a:gd name="T10" fmla="*/ 212 w 212"/>
                  <a:gd name="T11" fmla="*/ 67 h 67"/>
                  <a:gd name="T12" fmla="*/ 0 w 212"/>
                  <a:gd name="T13" fmla="*/ 0 h 67"/>
                  <a:gd name="T14" fmla="*/ 0 w 212"/>
                  <a:gd name="T15" fmla="*/ 0 h 67"/>
                  <a:gd name="T16" fmla="*/ 76 w 212"/>
                  <a:gd name="T17" fmla="*/ 39 h 67"/>
                  <a:gd name="T18" fmla="*/ 0 w 212"/>
                  <a:gd name="T1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2" h="67">
                    <a:moveTo>
                      <a:pt x="212" y="67"/>
                    </a:move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moveTo>
                      <a:pt x="212" y="67"/>
                    </a:move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30" y="21"/>
                      <a:pt x="76" y="39"/>
                    </a:cubicBezTo>
                    <a:cubicBezTo>
                      <a:pt x="30" y="21"/>
                      <a:pt x="0" y="0"/>
                      <a:pt x="0" y="0"/>
                    </a:cubicBezTo>
                  </a:path>
                </a:pathLst>
              </a:custGeom>
              <a:solidFill>
                <a:srgbClr val="E67A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7" name="Freeform 769"/>
              <p:cNvSpPr>
                <a:spLocks/>
              </p:cNvSpPr>
              <p:nvPr/>
            </p:nvSpPr>
            <p:spPr bwMode="auto">
              <a:xfrm>
                <a:off x="2376293" y="3767466"/>
                <a:ext cx="440401" cy="491804"/>
              </a:xfrm>
              <a:custGeom>
                <a:avLst/>
                <a:gdLst>
                  <a:gd name="T0" fmla="*/ 0 w 215"/>
                  <a:gd name="T1" fmla="*/ 0 h 240"/>
                  <a:gd name="T2" fmla="*/ 0 w 215"/>
                  <a:gd name="T3" fmla="*/ 12 h 240"/>
                  <a:gd name="T4" fmla="*/ 201 w 215"/>
                  <a:gd name="T5" fmla="*/ 76 h 240"/>
                  <a:gd name="T6" fmla="*/ 183 w 215"/>
                  <a:gd name="T7" fmla="*/ 240 h 240"/>
                  <a:gd name="T8" fmla="*/ 193 w 215"/>
                  <a:gd name="T9" fmla="*/ 240 h 240"/>
                  <a:gd name="T10" fmla="*/ 212 w 215"/>
                  <a:gd name="T11" fmla="*/ 67 h 240"/>
                  <a:gd name="T12" fmla="*/ 212 w 215"/>
                  <a:gd name="T13" fmla="*/ 67 h 240"/>
                  <a:gd name="T14" fmla="*/ 212 w 215"/>
                  <a:gd name="T15" fmla="*/ 67 h 240"/>
                  <a:gd name="T16" fmla="*/ 212 w 215"/>
                  <a:gd name="T17" fmla="*/ 67 h 240"/>
                  <a:gd name="T18" fmla="*/ 212 w 215"/>
                  <a:gd name="T19" fmla="*/ 67 h 240"/>
                  <a:gd name="T20" fmla="*/ 212 w 215"/>
                  <a:gd name="T21" fmla="*/ 67 h 240"/>
                  <a:gd name="T22" fmla="*/ 212 w 215"/>
                  <a:gd name="T23" fmla="*/ 67 h 240"/>
                  <a:gd name="T24" fmla="*/ 76 w 215"/>
                  <a:gd name="T25" fmla="*/ 39 h 240"/>
                  <a:gd name="T26" fmla="*/ 0 w 215"/>
                  <a:gd name="T27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5" h="240">
                    <a:moveTo>
                      <a:pt x="0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91" y="76"/>
                      <a:pt x="201" y="76"/>
                    </a:cubicBezTo>
                    <a:cubicBezTo>
                      <a:pt x="201" y="76"/>
                      <a:pt x="204" y="153"/>
                      <a:pt x="183" y="240"/>
                    </a:cubicBezTo>
                    <a:cubicBezTo>
                      <a:pt x="193" y="240"/>
                      <a:pt x="193" y="240"/>
                      <a:pt x="193" y="240"/>
                    </a:cubicBezTo>
                    <a:cubicBezTo>
                      <a:pt x="215" y="149"/>
                      <a:pt x="212" y="68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cubicBezTo>
                      <a:pt x="212" y="67"/>
                      <a:pt x="212" y="67"/>
                      <a:pt x="212" y="67"/>
                    </a:cubicBezTo>
                    <a:cubicBezTo>
                      <a:pt x="160" y="67"/>
                      <a:pt x="113" y="54"/>
                      <a:pt x="76" y="39"/>
                    </a:cubicBezTo>
                    <a:cubicBezTo>
                      <a:pt x="30" y="21"/>
                      <a:pt x="0" y="0"/>
                      <a:pt x="0" y="0"/>
                    </a:cubicBezTo>
                  </a:path>
                </a:pathLst>
              </a:custGeom>
              <a:solidFill>
                <a:srgbClr val="E38A8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8" name="Freeform 770"/>
              <p:cNvSpPr>
                <a:spLocks/>
              </p:cNvSpPr>
              <p:nvPr/>
            </p:nvSpPr>
            <p:spPr bwMode="auto">
              <a:xfrm>
                <a:off x="2376293" y="3792473"/>
                <a:ext cx="418172" cy="466797"/>
              </a:xfrm>
              <a:custGeom>
                <a:avLst/>
                <a:gdLst>
                  <a:gd name="T0" fmla="*/ 0 w 204"/>
                  <a:gd name="T1" fmla="*/ 0 h 228"/>
                  <a:gd name="T2" fmla="*/ 0 w 204"/>
                  <a:gd name="T3" fmla="*/ 228 h 228"/>
                  <a:gd name="T4" fmla="*/ 183 w 204"/>
                  <a:gd name="T5" fmla="*/ 228 h 228"/>
                  <a:gd name="T6" fmla="*/ 201 w 204"/>
                  <a:gd name="T7" fmla="*/ 64 h 228"/>
                  <a:gd name="T8" fmla="*/ 0 w 204"/>
                  <a:gd name="T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228">
                    <a:moveTo>
                      <a:pt x="0" y="0"/>
                    </a:moveTo>
                    <a:cubicBezTo>
                      <a:pt x="0" y="228"/>
                      <a:pt x="0" y="228"/>
                      <a:pt x="0" y="228"/>
                    </a:cubicBezTo>
                    <a:cubicBezTo>
                      <a:pt x="183" y="228"/>
                      <a:pt x="183" y="228"/>
                      <a:pt x="183" y="228"/>
                    </a:cubicBezTo>
                    <a:cubicBezTo>
                      <a:pt x="204" y="141"/>
                      <a:pt x="201" y="64"/>
                      <a:pt x="201" y="64"/>
                    </a:cubicBezTo>
                    <a:cubicBezTo>
                      <a:pt x="91" y="64"/>
                      <a:pt x="0" y="1"/>
                      <a:pt x="0" y="0"/>
                    </a:cubicBezTo>
                  </a:path>
                </a:pathLst>
              </a:cu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59" name="Freeform 771"/>
              <p:cNvSpPr>
                <a:spLocks/>
              </p:cNvSpPr>
              <p:nvPr/>
            </p:nvSpPr>
            <p:spPr bwMode="auto">
              <a:xfrm>
                <a:off x="2209580" y="4141181"/>
                <a:ext cx="332037" cy="325091"/>
              </a:xfrm>
              <a:custGeom>
                <a:avLst/>
                <a:gdLst>
                  <a:gd name="T0" fmla="*/ 162 w 162"/>
                  <a:gd name="T1" fmla="*/ 147 h 159"/>
                  <a:gd name="T2" fmla="*/ 150 w 162"/>
                  <a:gd name="T3" fmla="*/ 159 h 159"/>
                  <a:gd name="T4" fmla="*/ 12 w 162"/>
                  <a:gd name="T5" fmla="*/ 159 h 159"/>
                  <a:gd name="T6" fmla="*/ 0 w 162"/>
                  <a:gd name="T7" fmla="*/ 147 h 159"/>
                  <a:gd name="T8" fmla="*/ 0 w 162"/>
                  <a:gd name="T9" fmla="*/ 12 h 159"/>
                  <a:gd name="T10" fmla="*/ 12 w 162"/>
                  <a:gd name="T11" fmla="*/ 0 h 159"/>
                  <a:gd name="T12" fmla="*/ 150 w 162"/>
                  <a:gd name="T13" fmla="*/ 0 h 159"/>
                  <a:gd name="T14" fmla="*/ 162 w 162"/>
                  <a:gd name="T15" fmla="*/ 12 h 159"/>
                  <a:gd name="T16" fmla="*/ 162 w 162"/>
                  <a:gd name="T17" fmla="*/ 147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159">
                    <a:moveTo>
                      <a:pt x="162" y="147"/>
                    </a:moveTo>
                    <a:cubicBezTo>
                      <a:pt x="162" y="154"/>
                      <a:pt x="156" y="159"/>
                      <a:pt x="150" y="159"/>
                    </a:cubicBezTo>
                    <a:cubicBezTo>
                      <a:pt x="12" y="159"/>
                      <a:pt x="12" y="159"/>
                      <a:pt x="12" y="159"/>
                    </a:cubicBezTo>
                    <a:cubicBezTo>
                      <a:pt x="5" y="159"/>
                      <a:pt x="0" y="154"/>
                      <a:pt x="0" y="14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50" y="0"/>
                      <a:pt x="150" y="0"/>
                      <a:pt x="150" y="0"/>
                    </a:cubicBezTo>
                    <a:cubicBezTo>
                      <a:pt x="156" y="0"/>
                      <a:pt x="162" y="5"/>
                      <a:pt x="162" y="12"/>
                    </a:cubicBezTo>
                    <a:lnTo>
                      <a:pt x="162" y="1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60" name="Freeform 772"/>
              <p:cNvSpPr>
                <a:spLocks noEditPoints="1"/>
              </p:cNvSpPr>
              <p:nvPr/>
            </p:nvSpPr>
            <p:spPr bwMode="auto">
              <a:xfrm>
                <a:off x="2266540" y="3970300"/>
                <a:ext cx="216727" cy="240345"/>
              </a:xfrm>
              <a:custGeom>
                <a:avLst/>
                <a:gdLst>
                  <a:gd name="T0" fmla="*/ 105 w 105"/>
                  <a:gd name="T1" fmla="*/ 117 h 117"/>
                  <a:gd name="T2" fmla="*/ 0 w 105"/>
                  <a:gd name="T3" fmla="*/ 117 h 117"/>
                  <a:gd name="T4" fmla="*/ 0 w 105"/>
                  <a:gd name="T5" fmla="*/ 53 h 117"/>
                  <a:gd name="T6" fmla="*/ 53 w 105"/>
                  <a:gd name="T7" fmla="*/ 0 h 117"/>
                  <a:gd name="T8" fmla="*/ 105 w 105"/>
                  <a:gd name="T9" fmla="*/ 53 h 117"/>
                  <a:gd name="T10" fmla="*/ 105 w 105"/>
                  <a:gd name="T11" fmla="*/ 117 h 117"/>
                  <a:gd name="T12" fmla="*/ 23 w 105"/>
                  <a:gd name="T13" fmla="*/ 94 h 117"/>
                  <a:gd name="T14" fmla="*/ 82 w 105"/>
                  <a:gd name="T15" fmla="*/ 94 h 117"/>
                  <a:gd name="T16" fmla="*/ 82 w 105"/>
                  <a:gd name="T17" fmla="*/ 53 h 117"/>
                  <a:gd name="T18" fmla="*/ 53 w 105"/>
                  <a:gd name="T19" fmla="*/ 23 h 117"/>
                  <a:gd name="T20" fmla="*/ 23 w 105"/>
                  <a:gd name="T21" fmla="*/ 53 h 117"/>
                  <a:gd name="T22" fmla="*/ 23 w 105"/>
                  <a:gd name="T23" fmla="*/ 9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5" h="117">
                    <a:moveTo>
                      <a:pt x="105" y="117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1" y="0"/>
                      <a:pt x="105" y="24"/>
                      <a:pt x="105" y="53"/>
                    </a:cubicBezTo>
                    <a:lnTo>
                      <a:pt x="105" y="117"/>
                    </a:lnTo>
                    <a:close/>
                    <a:moveTo>
                      <a:pt x="23" y="94"/>
                    </a:moveTo>
                    <a:cubicBezTo>
                      <a:pt x="82" y="94"/>
                      <a:pt x="82" y="94"/>
                      <a:pt x="82" y="94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37"/>
                      <a:pt x="69" y="23"/>
                      <a:pt x="53" y="23"/>
                    </a:cubicBezTo>
                    <a:cubicBezTo>
                      <a:pt x="37" y="23"/>
                      <a:pt x="23" y="37"/>
                      <a:pt x="23" y="53"/>
                    </a:cubicBezTo>
                    <a:lnTo>
                      <a:pt x="23" y="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61" name="Freeform 60"/>
              <p:cNvSpPr>
                <a:spLocks noChangeArrowheads="1"/>
              </p:cNvSpPr>
              <p:nvPr/>
            </p:nvSpPr>
            <p:spPr bwMode="auto">
              <a:xfrm>
                <a:off x="2329058" y="4223149"/>
                <a:ext cx="91692" cy="166713"/>
              </a:xfrm>
              <a:custGeom>
                <a:avLst/>
                <a:gdLst>
                  <a:gd name="connsiteX0" fmla="*/ 45846 w 91692"/>
                  <a:gd name="connsiteY0" fmla="*/ 0 h 166713"/>
                  <a:gd name="connsiteX1" fmla="*/ 91692 w 91692"/>
                  <a:gd name="connsiteY1" fmla="*/ 46541 h 166713"/>
                  <a:gd name="connsiteX2" fmla="*/ 78264 w 91692"/>
                  <a:gd name="connsiteY2" fmla="*/ 79451 h 166713"/>
                  <a:gd name="connsiteX3" fmla="*/ 68618 w 91692"/>
                  <a:gd name="connsiteY3" fmla="*/ 83507 h 166713"/>
                  <a:gd name="connsiteX4" fmla="*/ 86135 w 91692"/>
                  <a:gd name="connsiteY4" fmla="*/ 166713 h 166713"/>
                  <a:gd name="connsiteX5" fmla="*/ 47235 w 91692"/>
                  <a:gd name="connsiteY5" fmla="*/ 166713 h 166713"/>
                  <a:gd name="connsiteX6" fmla="*/ 5557 w 91692"/>
                  <a:gd name="connsiteY6" fmla="*/ 166713 h 166713"/>
                  <a:gd name="connsiteX7" fmla="*/ 23074 w 91692"/>
                  <a:gd name="connsiteY7" fmla="*/ 83507 h 166713"/>
                  <a:gd name="connsiteX8" fmla="*/ 13428 w 91692"/>
                  <a:gd name="connsiteY8" fmla="*/ 79451 h 166713"/>
                  <a:gd name="connsiteX9" fmla="*/ 0 w 91692"/>
                  <a:gd name="connsiteY9" fmla="*/ 46541 h 166713"/>
                  <a:gd name="connsiteX10" fmla="*/ 45846 w 91692"/>
                  <a:gd name="connsiteY10" fmla="*/ 0 h 166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692" h="166713">
                    <a:moveTo>
                      <a:pt x="45846" y="0"/>
                    </a:moveTo>
                    <a:cubicBezTo>
                      <a:pt x="71166" y="0"/>
                      <a:pt x="91692" y="20837"/>
                      <a:pt x="91692" y="46541"/>
                    </a:cubicBezTo>
                    <a:cubicBezTo>
                      <a:pt x="91692" y="59393"/>
                      <a:pt x="86561" y="71029"/>
                      <a:pt x="78264" y="79451"/>
                    </a:cubicBezTo>
                    <a:lnTo>
                      <a:pt x="68618" y="83507"/>
                    </a:lnTo>
                    <a:lnTo>
                      <a:pt x="86135" y="166713"/>
                    </a:lnTo>
                    <a:lnTo>
                      <a:pt x="47235" y="166713"/>
                    </a:lnTo>
                    <a:lnTo>
                      <a:pt x="5557" y="166713"/>
                    </a:lnTo>
                    <a:lnTo>
                      <a:pt x="23074" y="83507"/>
                    </a:lnTo>
                    <a:lnTo>
                      <a:pt x="13428" y="79451"/>
                    </a:lnTo>
                    <a:cubicBezTo>
                      <a:pt x="5132" y="71029"/>
                      <a:pt x="0" y="59393"/>
                      <a:pt x="0" y="46541"/>
                    </a:cubicBezTo>
                    <a:cubicBezTo>
                      <a:pt x="0" y="20837"/>
                      <a:pt x="20526" y="0"/>
                      <a:pt x="45846" y="0"/>
                    </a:cubicBezTo>
                    <a:close/>
                  </a:path>
                </a:pathLst>
              </a:cu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1156508" y="4228706"/>
              <a:ext cx="614060" cy="111142"/>
              <a:chOff x="1114304" y="4228706"/>
              <a:chExt cx="614060" cy="111142"/>
            </a:xfrm>
            <a:solidFill>
              <a:srgbClr val="44546A">
                <a:lumMod val="20000"/>
                <a:lumOff val="80000"/>
              </a:srgbClr>
            </a:solidFill>
          </p:grpSpPr>
          <p:sp>
            <p:nvSpPr>
              <p:cNvPr id="63" name="Oval 775"/>
              <p:cNvSpPr>
                <a:spLocks noChangeArrowheads="1"/>
              </p:cNvSpPr>
              <p:nvPr/>
            </p:nvSpPr>
            <p:spPr bwMode="auto">
              <a:xfrm>
                <a:off x="1114304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64" name="Oval 776"/>
              <p:cNvSpPr>
                <a:spLocks noChangeArrowheads="1"/>
              </p:cNvSpPr>
              <p:nvPr/>
            </p:nvSpPr>
            <p:spPr bwMode="auto">
              <a:xfrm>
                <a:off x="1283796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65" name="Oval 777"/>
              <p:cNvSpPr>
                <a:spLocks noChangeArrowheads="1"/>
              </p:cNvSpPr>
              <p:nvPr/>
            </p:nvSpPr>
            <p:spPr bwMode="auto">
              <a:xfrm>
                <a:off x="1451898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66" name="Oval 778"/>
              <p:cNvSpPr>
                <a:spLocks noChangeArrowheads="1"/>
              </p:cNvSpPr>
              <p:nvPr/>
            </p:nvSpPr>
            <p:spPr bwMode="auto">
              <a:xfrm>
                <a:off x="1621390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67" name="Group 66"/>
            <p:cNvGrpSpPr/>
            <p:nvPr/>
          </p:nvGrpSpPr>
          <p:grpSpPr>
            <a:xfrm>
              <a:off x="2944508" y="4228706"/>
              <a:ext cx="612671" cy="111142"/>
              <a:chOff x="2902304" y="4228706"/>
              <a:chExt cx="612671" cy="111142"/>
            </a:xfrm>
            <a:solidFill>
              <a:srgbClr val="44546A">
                <a:lumMod val="20000"/>
                <a:lumOff val="80000"/>
              </a:srgbClr>
            </a:solidFill>
          </p:grpSpPr>
          <p:sp>
            <p:nvSpPr>
              <p:cNvPr id="68" name="Oval 779"/>
              <p:cNvSpPr>
                <a:spLocks noChangeArrowheads="1"/>
              </p:cNvSpPr>
              <p:nvPr/>
            </p:nvSpPr>
            <p:spPr bwMode="auto">
              <a:xfrm>
                <a:off x="3406611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69" name="Oval 780"/>
              <p:cNvSpPr>
                <a:spLocks noChangeArrowheads="1"/>
              </p:cNvSpPr>
              <p:nvPr/>
            </p:nvSpPr>
            <p:spPr bwMode="auto">
              <a:xfrm>
                <a:off x="3238509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70" name="Oval 781"/>
              <p:cNvSpPr>
                <a:spLocks noChangeArrowheads="1"/>
              </p:cNvSpPr>
              <p:nvPr/>
            </p:nvSpPr>
            <p:spPr bwMode="auto">
              <a:xfrm>
                <a:off x="3070406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71" name="Oval 782"/>
              <p:cNvSpPr>
                <a:spLocks noChangeArrowheads="1"/>
              </p:cNvSpPr>
              <p:nvPr/>
            </p:nvSpPr>
            <p:spPr bwMode="auto">
              <a:xfrm>
                <a:off x="2902304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sp>
          <p:nvSpPr>
            <p:cNvPr id="72" name="Freeform 36"/>
            <p:cNvSpPr>
              <a:spLocks noChangeArrowheads="1"/>
            </p:cNvSpPr>
            <p:nvPr/>
          </p:nvSpPr>
          <p:spPr bwMode="auto">
            <a:xfrm>
              <a:off x="2967465" y="1499735"/>
              <a:ext cx="481350" cy="435340"/>
            </a:xfrm>
            <a:custGeom>
              <a:avLst/>
              <a:gdLst>
                <a:gd name="T0" fmla="*/ 107500 w 480"/>
                <a:gd name="T1" fmla="*/ 146895 h 436"/>
                <a:gd name="T2" fmla="*/ 107500 w 480"/>
                <a:gd name="T3" fmla="*/ 146895 h 436"/>
                <a:gd name="T4" fmla="*/ 83661 w 480"/>
                <a:gd name="T5" fmla="*/ 171079 h 436"/>
                <a:gd name="T6" fmla="*/ 107500 w 480"/>
                <a:gd name="T7" fmla="*/ 194815 h 436"/>
                <a:gd name="T8" fmla="*/ 131339 w 480"/>
                <a:gd name="T9" fmla="*/ 171079 h 436"/>
                <a:gd name="T10" fmla="*/ 107500 w 480"/>
                <a:gd name="T11" fmla="*/ 146895 h 436"/>
                <a:gd name="T12" fmla="*/ 59822 w 480"/>
                <a:gd name="T13" fmla="*/ 123159 h 436"/>
                <a:gd name="T14" fmla="*/ 59822 w 480"/>
                <a:gd name="T15" fmla="*/ 123159 h 436"/>
                <a:gd name="T16" fmla="*/ 75565 w 480"/>
                <a:gd name="T17" fmla="*/ 139282 h 436"/>
                <a:gd name="T18" fmla="*/ 139435 w 480"/>
                <a:gd name="T19" fmla="*/ 139282 h 436"/>
                <a:gd name="T20" fmla="*/ 155178 w 480"/>
                <a:gd name="T21" fmla="*/ 123159 h 436"/>
                <a:gd name="T22" fmla="*/ 59822 w 480"/>
                <a:gd name="T23" fmla="*/ 123159 h 436"/>
                <a:gd name="T24" fmla="*/ 27887 w 480"/>
                <a:gd name="T25" fmla="*/ 91362 h 436"/>
                <a:gd name="T26" fmla="*/ 27887 w 480"/>
                <a:gd name="T27" fmla="*/ 91362 h 436"/>
                <a:gd name="T28" fmla="*/ 44080 w 480"/>
                <a:gd name="T29" fmla="*/ 107484 h 436"/>
                <a:gd name="T30" fmla="*/ 171371 w 480"/>
                <a:gd name="T31" fmla="*/ 107484 h 436"/>
                <a:gd name="T32" fmla="*/ 187563 w 480"/>
                <a:gd name="T33" fmla="*/ 91362 h 436"/>
                <a:gd name="T34" fmla="*/ 27887 w 480"/>
                <a:gd name="T35" fmla="*/ 91362 h 436"/>
                <a:gd name="T36" fmla="*/ 0 w 480"/>
                <a:gd name="T37" fmla="*/ 60012 h 436"/>
                <a:gd name="T38" fmla="*/ 0 w 480"/>
                <a:gd name="T39" fmla="*/ 60012 h 436"/>
                <a:gd name="T40" fmla="*/ 11695 w 480"/>
                <a:gd name="T41" fmla="*/ 75687 h 436"/>
                <a:gd name="T42" fmla="*/ 199258 w 480"/>
                <a:gd name="T43" fmla="*/ 75687 h 436"/>
                <a:gd name="T44" fmla="*/ 215450 w 480"/>
                <a:gd name="T45" fmla="*/ 60012 h 436"/>
                <a:gd name="T46" fmla="*/ 0 w 480"/>
                <a:gd name="T47" fmla="*/ 60012 h 4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80" h="436">
                  <a:moveTo>
                    <a:pt x="239" y="328"/>
                  </a:moveTo>
                  <a:lnTo>
                    <a:pt x="239" y="328"/>
                  </a:lnTo>
                  <a:cubicBezTo>
                    <a:pt x="213" y="328"/>
                    <a:pt x="186" y="355"/>
                    <a:pt x="186" y="382"/>
                  </a:cubicBezTo>
                  <a:cubicBezTo>
                    <a:pt x="186" y="409"/>
                    <a:pt x="213" y="435"/>
                    <a:pt x="239" y="435"/>
                  </a:cubicBezTo>
                  <a:cubicBezTo>
                    <a:pt x="266" y="435"/>
                    <a:pt x="292" y="409"/>
                    <a:pt x="292" y="382"/>
                  </a:cubicBezTo>
                  <a:cubicBezTo>
                    <a:pt x="292" y="355"/>
                    <a:pt x="266" y="328"/>
                    <a:pt x="239" y="328"/>
                  </a:cubicBezTo>
                  <a:close/>
                  <a:moveTo>
                    <a:pt x="133" y="275"/>
                  </a:moveTo>
                  <a:lnTo>
                    <a:pt x="133" y="275"/>
                  </a:lnTo>
                  <a:cubicBezTo>
                    <a:pt x="168" y="311"/>
                    <a:pt x="168" y="311"/>
                    <a:pt x="168" y="311"/>
                  </a:cubicBezTo>
                  <a:cubicBezTo>
                    <a:pt x="204" y="275"/>
                    <a:pt x="266" y="275"/>
                    <a:pt x="310" y="311"/>
                  </a:cubicBezTo>
                  <a:cubicBezTo>
                    <a:pt x="345" y="275"/>
                    <a:pt x="345" y="275"/>
                    <a:pt x="345" y="275"/>
                  </a:cubicBezTo>
                  <a:cubicBezTo>
                    <a:pt x="283" y="222"/>
                    <a:pt x="195" y="222"/>
                    <a:pt x="133" y="275"/>
                  </a:cubicBezTo>
                  <a:close/>
                  <a:moveTo>
                    <a:pt x="62" y="204"/>
                  </a:moveTo>
                  <a:lnTo>
                    <a:pt x="62" y="204"/>
                  </a:lnTo>
                  <a:cubicBezTo>
                    <a:pt x="98" y="240"/>
                    <a:pt x="98" y="240"/>
                    <a:pt x="98" y="240"/>
                  </a:cubicBezTo>
                  <a:cubicBezTo>
                    <a:pt x="177" y="169"/>
                    <a:pt x="301" y="169"/>
                    <a:pt x="381" y="240"/>
                  </a:cubicBezTo>
                  <a:cubicBezTo>
                    <a:pt x="417" y="204"/>
                    <a:pt x="417" y="204"/>
                    <a:pt x="417" y="204"/>
                  </a:cubicBezTo>
                  <a:cubicBezTo>
                    <a:pt x="319" y="107"/>
                    <a:pt x="160" y="107"/>
                    <a:pt x="62" y="204"/>
                  </a:cubicBezTo>
                  <a:close/>
                  <a:moveTo>
                    <a:pt x="0" y="134"/>
                  </a:moveTo>
                  <a:lnTo>
                    <a:pt x="0" y="134"/>
                  </a:lnTo>
                  <a:cubicBezTo>
                    <a:pt x="26" y="169"/>
                    <a:pt x="26" y="169"/>
                    <a:pt x="26" y="169"/>
                  </a:cubicBezTo>
                  <a:cubicBezTo>
                    <a:pt x="142" y="54"/>
                    <a:pt x="328" y="54"/>
                    <a:pt x="443" y="169"/>
                  </a:cubicBezTo>
                  <a:cubicBezTo>
                    <a:pt x="479" y="134"/>
                    <a:pt x="479" y="134"/>
                    <a:pt x="479" y="134"/>
                  </a:cubicBezTo>
                  <a:cubicBezTo>
                    <a:pt x="345" y="0"/>
                    <a:pt x="133" y="0"/>
                    <a:pt x="0" y="134"/>
                  </a:cubicBezTo>
                  <a:close/>
                </a:path>
              </a:pathLst>
            </a:custGeom>
            <a:solidFill>
              <a:srgbClr val="902B20"/>
            </a:solidFill>
            <a:ln>
              <a:noFill/>
            </a:ln>
            <a:effectLst/>
          </p:spPr>
          <p:txBody>
            <a:bodyPr wrap="none" lIns="17145" tIns="8573" rIns="17145" bIns="8573" anchor="ctr"/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73" name="Freeform 82"/>
            <p:cNvSpPr>
              <a:spLocks noChangeArrowheads="1"/>
            </p:cNvSpPr>
            <p:nvPr/>
          </p:nvSpPr>
          <p:spPr bwMode="auto">
            <a:xfrm>
              <a:off x="2980273" y="2907503"/>
              <a:ext cx="499049" cy="445958"/>
            </a:xfrm>
            <a:custGeom>
              <a:avLst/>
              <a:gdLst>
                <a:gd name="T0" fmla="*/ 199518 w 497"/>
                <a:gd name="T1" fmla="*/ 0 h 444"/>
                <a:gd name="T2" fmla="*/ 199518 w 497"/>
                <a:gd name="T3" fmla="*/ 0 h 444"/>
                <a:gd name="T4" fmla="*/ 23870 w 497"/>
                <a:gd name="T5" fmla="*/ 0 h 444"/>
                <a:gd name="T6" fmla="*/ 0 w 497"/>
                <a:gd name="T7" fmla="*/ 23877 h 444"/>
                <a:gd name="T8" fmla="*/ 0 w 497"/>
                <a:gd name="T9" fmla="*/ 155425 h 444"/>
                <a:gd name="T10" fmla="*/ 23870 w 497"/>
                <a:gd name="T11" fmla="*/ 179752 h 444"/>
                <a:gd name="T12" fmla="*/ 68007 w 497"/>
                <a:gd name="T13" fmla="*/ 179752 h 444"/>
                <a:gd name="T14" fmla="*/ 68007 w 497"/>
                <a:gd name="T15" fmla="*/ 155425 h 444"/>
                <a:gd name="T16" fmla="*/ 19817 w 497"/>
                <a:gd name="T17" fmla="*/ 155425 h 444"/>
                <a:gd name="T18" fmla="*/ 19817 w 497"/>
                <a:gd name="T19" fmla="*/ 55863 h 444"/>
                <a:gd name="T20" fmla="*/ 199518 w 497"/>
                <a:gd name="T21" fmla="*/ 55863 h 444"/>
                <a:gd name="T22" fmla="*/ 199518 w 497"/>
                <a:gd name="T23" fmla="*/ 155425 h 444"/>
                <a:gd name="T24" fmla="*/ 155381 w 497"/>
                <a:gd name="T25" fmla="*/ 155425 h 444"/>
                <a:gd name="T26" fmla="*/ 155381 w 497"/>
                <a:gd name="T27" fmla="*/ 179752 h 444"/>
                <a:gd name="T28" fmla="*/ 199518 w 497"/>
                <a:gd name="T29" fmla="*/ 179752 h 444"/>
                <a:gd name="T30" fmla="*/ 223388 w 497"/>
                <a:gd name="T31" fmla="*/ 155425 h 444"/>
                <a:gd name="T32" fmla="*/ 223388 w 497"/>
                <a:gd name="T33" fmla="*/ 23877 h 444"/>
                <a:gd name="T34" fmla="*/ 199518 w 497"/>
                <a:gd name="T35" fmla="*/ 0 h 444"/>
                <a:gd name="T36" fmla="*/ 27923 w 497"/>
                <a:gd name="T37" fmla="*/ 36041 h 444"/>
                <a:gd name="T38" fmla="*/ 27923 w 497"/>
                <a:gd name="T39" fmla="*/ 36041 h 444"/>
                <a:gd name="T40" fmla="*/ 19817 w 497"/>
                <a:gd name="T41" fmla="*/ 27931 h 444"/>
                <a:gd name="T42" fmla="*/ 27923 w 497"/>
                <a:gd name="T43" fmla="*/ 20273 h 444"/>
                <a:gd name="T44" fmla="*/ 35580 w 497"/>
                <a:gd name="T45" fmla="*/ 27931 h 444"/>
                <a:gd name="T46" fmla="*/ 27923 w 497"/>
                <a:gd name="T47" fmla="*/ 36041 h 444"/>
                <a:gd name="T48" fmla="*/ 52244 w 497"/>
                <a:gd name="T49" fmla="*/ 36041 h 444"/>
                <a:gd name="T50" fmla="*/ 52244 w 497"/>
                <a:gd name="T51" fmla="*/ 36041 h 444"/>
                <a:gd name="T52" fmla="*/ 43687 w 497"/>
                <a:gd name="T53" fmla="*/ 27931 h 444"/>
                <a:gd name="T54" fmla="*/ 52244 w 497"/>
                <a:gd name="T55" fmla="*/ 20273 h 444"/>
                <a:gd name="T56" fmla="*/ 59450 w 497"/>
                <a:gd name="T57" fmla="*/ 27931 h 444"/>
                <a:gd name="T58" fmla="*/ 52244 w 497"/>
                <a:gd name="T59" fmla="*/ 36041 h 444"/>
                <a:gd name="T60" fmla="*/ 199518 w 497"/>
                <a:gd name="T61" fmla="*/ 36041 h 444"/>
                <a:gd name="T62" fmla="*/ 199518 w 497"/>
                <a:gd name="T63" fmla="*/ 36041 h 444"/>
                <a:gd name="T64" fmla="*/ 68007 w 497"/>
                <a:gd name="T65" fmla="*/ 36041 h 444"/>
                <a:gd name="T66" fmla="*/ 68007 w 497"/>
                <a:gd name="T67" fmla="*/ 23877 h 444"/>
                <a:gd name="T68" fmla="*/ 199518 w 497"/>
                <a:gd name="T69" fmla="*/ 23877 h 444"/>
                <a:gd name="T70" fmla="*/ 199518 w 497"/>
                <a:gd name="T71" fmla="*/ 36041 h 444"/>
                <a:gd name="T72" fmla="*/ 111694 w 497"/>
                <a:gd name="T73" fmla="*/ 79740 h 444"/>
                <a:gd name="T74" fmla="*/ 111694 w 497"/>
                <a:gd name="T75" fmla="*/ 79740 h 444"/>
                <a:gd name="T76" fmla="*/ 55847 w 497"/>
                <a:gd name="T77" fmla="*/ 135603 h 444"/>
                <a:gd name="T78" fmla="*/ 91877 w 497"/>
                <a:gd name="T79" fmla="*/ 135603 h 444"/>
                <a:gd name="T80" fmla="*/ 91877 w 497"/>
                <a:gd name="T81" fmla="*/ 199574 h 444"/>
                <a:gd name="T82" fmla="*/ 131510 w 497"/>
                <a:gd name="T83" fmla="*/ 199574 h 444"/>
                <a:gd name="T84" fmla="*/ 131510 w 497"/>
                <a:gd name="T85" fmla="*/ 135603 h 444"/>
                <a:gd name="T86" fmla="*/ 163487 w 497"/>
                <a:gd name="T87" fmla="*/ 135603 h 444"/>
                <a:gd name="T88" fmla="*/ 111694 w 497"/>
                <a:gd name="T89" fmla="*/ 79740 h 44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444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26"/>
                    <a:pt x="0" y="53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151" y="399"/>
                    <a:pt x="151" y="399"/>
                    <a:pt x="151" y="399"/>
                  </a:cubicBezTo>
                  <a:cubicBezTo>
                    <a:pt x="151" y="345"/>
                    <a:pt x="151" y="345"/>
                    <a:pt x="151" y="345"/>
                  </a:cubicBezTo>
                  <a:cubicBezTo>
                    <a:pt x="44" y="345"/>
                    <a:pt x="44" y="345"/>
                    <a:pt x="44" y="345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3" y="124"/>
                    <a:pt x="443" y="124"/>
                    <a:pt x="443" y="124"/>
                  </a:cubicBezTo>
                  <a:cubicBezTo>
                    <a:pt x="443" y="345"/>
                    <a:pt x="443" y="345"/>
                    <a:pt x="443" y="345"/>
                  </a:cubicBezTo>
                  <a:cubicBezTo>
                    <a:pt x="345" y="345"/>
                    <a:pt x="345" y="345"/>
                    <a:pt x="345" y="345"/>
                  </a:cubicBezTo>
                  <a:cubicBezTo>
                    <a:pt x="345" y="399"/>
                    <a:pt x="345" y="399"/>
                    <a:pt x="345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5"/>
                  </a:cubicBezTo>
                  <a:cubicBezTo>
                    <a:pt x="496" y="53"/>
                    <a:pt x="496" y="53"/>
                    <a:pt x="496" y="53"/>
                  </a:cubicBezTo>
                  <a:cubicBezTo>
                    <a:pt x="496" y="26"/>
                    <a:pt x="470" y="0"/>
                    <a:pt x="443" y="0"/>
                  </a:cubicBezTo>
                  <a:close/>
                  <a:moveTo>
                    <a:pt x="62" y="80"/>
                  </a:moveTo>
                  <a:lnTo>
                    <a:pt x="62" y="80"/>
                  </a:lnTo>
                  <a:cubicBezTo>
                    <a:pt x="53" y="80"/>
                    <a:pt x="44" y="71"/>
                    <a:pt x="44" y="62"/>
                  </a:cubicBezTo>
                  <a:cubicBezTo>
                    <a:pt x="44" y="53"/>
                    <a:pt x="53" y="45"/>
                    <a:pt x="62" y="45"/>
                  </a:cubicBezTo>
                  <a:cubicBezTo>
                    <a:pt x="71" y="45"/>
                    <a:pt x="79" y="53"/>
                    <a:pt x="79" y="62"/>
                  </a:cubicBezTo>
                  <a:cubicBezTo>
                    <a:pt x="79" y="71"/>
                    <a:pt x="71" y="80"/>
                    <a:pt x="62" y="80"/>
                  </a:cubicBezTo>
                  <a:close/>
                  <a:moveTo>
                    <a:pt x="116" y="80"/>
                  </a:moveTo>
                  <a:lnTo>
                    <a:pt x="116" y="80"/>
                  </a:lnTo>
                  <a:cubicBezTo>
                    <a:pt x="107" y="80"/>
                    <a:pt x="97" y="71"/>
                    <a:pt x="97" y="62"/>
                  </a:cubicBezTo>
                  <a:cubicBezTo>
                    <a:pt x="97" y="53"/>
                    <a:pt x="107" y="45"/>
                    <a:pt x="116" y="45"/>
                  </a:cubicBezTo>
                  <a:cubicBezTo>
                    <a:pt x="124" y="45"/>
                    <a:pt x="132" y="53"/>
                    <a:pt x="132" y="62"/>
                  </a:cubicBezTo>
                  <a:cubicBezTo>
                    <a:pt x="132" y="71"/>
                    <a:pt x="124" y="80"/>
                    <a:pt x="116" y="80"/>
                  </a:cubicBezTo>
                  <a:close/>
                  <a:moveTo>
                    <a:pt x="443" y="80"/>
                  </a:moveTo>
                  <a:lnTo>
                    <a:pt x="443" y="80"/>
                  </a:lnTo>
                  <a:cubicBezTo>
                    <a:pt x="151" y="80"/>
                    <a:pt x="151" y="80"/>
                    <a:pt x="151" y="8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443" y="53"/>
                    <a:pt x="443" y="53"/>
                    <a:pt x="443" y="53"/>
                  </a:cubicBezTo>
                  <a:lnTo>
                    <a:pt x="443" y="80"/>
                  </a:lnTo>
                  <a:close/>
                  <a:moveTo>
                    <a:pt x="248" y="177"/>
                  </a:moveTo>
                  <a:lnTo>
                    <a:pt x="248" y="177"/>
                  </a:lnTo>
                  <a:cubicBezTo>
                    <a:pt x="124" y="301"/>
                    <a:pt x="124" y="301"/>
                    <a:pt x="124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04" y="443"/>
                    <a:pt x="204" y="443"/>
                    <a:pt x="204" y="443"/>
                  </a:cubicBezTo>
                  <a:cubicBezTo>
                    <a:pt x="292" y="443"/>
                    <a:pt x="292" y="443"/>
                    <a:pt x="292" y="443"/>
                  </a:cubicBezTo>
                  <a:cubicBezTo>
                    <a:pt x="292" y="301"/>
                    <a:pt x="292" y="301"/>
                    <a:pt x="292" y="301"/>
                  </a:cubicBezTo>
                  <a:cubicBezTo>
                    <a:pt x="363" y="301"/>
                    <a:pt x="363" y="301"/>
                    <a:pt x="363" y="301"/>
                  </a:cubicBezTo>
                  <a:lnTo>
                    <a:pt x="248" y="177"/>
                  </a:lnTo>
                  <a:close/>
                </a:path>
              </a:pathLst>
            </a:custGeom>
            <a:solidFill>
              <a:srgbClr val="DC6E62"/>
            </a:solidFill>
            <a:ln>
              <a:noFill/>
            </a:ln>
            <a:effectLst/>
          </p:spPr>
          <p:txBody>
            <a:bodyPr wrap="none" lIns="17145" tIns="8573" rIns="17145" bIns="8573" anchor="ctr"/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74" name="Freeform 127"/>
            <p:cNvSpPr>
              <a:spLocks noChangeArrowheads="1"/>
            </p:cNvSpPr>
            <p:nvPr/>
          </p:nvSpPr>
          <p:spPr bwMode="auto">
            <a:xfrm>
              <a:off x="1258469" y="1507000"/>
              <a:ext cx="499050" cy="399948"/>
            </a:xfrm>
            <a:custGeom>
              <a:avLst/>
              <a:gdLst>
                <a:gd name="T0" fmla="*/ 76114 w 497"/>
                <a:gd name="T1" fmla="*/ 87900 h 400"/>
                <a:gd name="T2" fmla="*/ 76114 w 497"/>
                <a:gd name="T3" fmla="*/ 87900 h 400"/>
                <a:gd name="T4" fmla="*/ 111694 w 497"/>
                <a:gd name="T5" fmla="*/ 123329 h 400"/>
                <a:gd name="T6" fmla="*/ 147724 w 497"/>
                <a:gd name="T7" fmla="*/ 87900 h 400"/>
                <a:gd name="T8" fmla="*/ 111694 w 497"/>
                <a:gd name="T9" fmla="*/ 52023 h 400"/>
                <a:gd name="T10" fmla="*/ 76114 w 497"/>
                <a:gd name="T11" fmla="*/ 87900 h 400"/>
                <a:gd name="T12" fmla="*/ 52244 w 497"/>
                <a:gd name="T13" fmla="*/ 75791 h 400"/>
                <a:gd name="T14" fmla="*/ 52244 w 497"/>
                <a:gd name="T15" fmla="*/ 75791 h 400"/>
                <a:gd name="T16" fmla="*/ 111694 w 497"/>
                <a:gd name="T17" fmla="*/ 28254 h 400"/>
                <a:gd name="T18" fmla="*/ 155381 w 497"/>
                <a:gd name="T19" fmla="*/ 43950 h 400"/>
                <a:gd name="T20" fmla="*/ 175648 w 497"/>
                <a:gd name="T21" fmla="*/ 43950 h 400"/>
                <a:gd name="T22" fmla="*/ 175648 w 497"/>
                <a:gd name="T23" fmla="*/ 24217 h 400"/>
                <a:gd name="T24" fmla="*/ 111694 w 497"/>
                <a:gd name="T25" fmla="*/ 0 h 400"/>
                <a:gd name="T26" fmla="*/ 27923 w 497"/>
                <a:gd name="T27" fmla="*/ 64131 h 400"/>
                <a:gd name="T28" fmla="*/ 0 w 497"/>
                <a:gd name="T29" fmla="*/ 64131 h 400"/>
                <a:gd name="T30" fmla="*/ 0 w 497"/>
                <a:gd name="T31" fmla="*/ 87900 h 400"/>
                <a:gd name="T32" fmla="*/ 36030 w 497"/>
                <a:gd name="T33" fmla="*/ 87900 h 400"/>
                <a:gd name="T34" fmla="*/ 52244 w 497"/>
                <a:gd name="T35" fmla="*/ 75791 h 400"/>
                <a:gd name="T36" fmla="*/ 187357 w 497"/>
                <a:gd name="T37" fmla="*/ 87900 h 400"/>
                <a:gd name="T38" fmla="*/ 187357 w 497"/>
                <a:gd name="T39" fmla="*/ 87900 h 400"/>
                <a:gd name="T40" fmla="*/ 171594 w 497"/>
                <a:gd name="T41" fmla="*/ 103597 h 400"/>
                <a:gd name="T42" fmla="*/ 111694 w 497"/>
                <a:gd name="T43" fmla="*/ 151134 h 400"/>
                <a:gd name="T44" fmla="*/ 68007 w 497"/>
                <a:gd name="T45" fmla="*/ 131402 h 400"/>
                <a:gd name="T46" fmla="*/ 48190 w 497"/>
                <a:gd name="T47" fmla="*/ 131402 h 400"/>
                <a:gd name="T48" fmla="*/ 48190 w 497"/>
                <a:gd name="T49" fmla="*/ 151134 h 400"/>
                <a:gd name="T50" fmla="*/ 111694 w 497"/>
                <a:gd name="T51" fmla="*/ 178940 h 400"/>
                <a:gd name="T52" fmla="*/ 195915 w 497"/>
                <a:gd name="T53" fmla="*/ 115257 h 400"/>
                <a:gd name="T54" fmla="*/ 223388 w 497"/>
                <a:gd name="T55" fmla="*/ 115257 h 400"/>
                <a:gd name="T56" fmla="*/ 223388 w 497"/>
                <a:gd name="T57" fmla="*/ 87900 h 400"/>
                <a:gd name="T58" fmla="*/ 187357 w 497"/>
                <a:gd name="T59" fmla="*/ 87900 h 4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400">
                  <a:moveTo>
                    <a:pt x="169" y="196"/>
                  </a:moveTo>
                  <a:lnTo>
                    <a:pt x="169" y="196"/>
                  </a:lnTo>
                  <a:cubicBezTo>
                    <a:pt x="169" y="240"/>
                    <a:pt x="204" y="275"/>
                    <a:pt x="248" y="275"/>
                  </a:cubicBezTo>
                  <a:cubicBezTo>
                    <a:pt x="292" y="275"/>
                    <a:pt x="328" y="240"/>
                    <a:pt x="328" y="196"/>
                  </a:cubicBezTo>
                  <a:cubicBezTo>
                    <a:pt x="328" y="151"/>
                    <a:pt x="292" y="116"/>
                    <a:pt x="248" y="116"/>
                  </a:cubicBezTo>
                  <a:cubicBezTo>
                    <a:pt x="204" y="116"/>
                    <a:pt x="169" y="151"/>
                    <a:pt x="169" y="196"/>
                  </a:cubicBezTo>
                  <a:close/>
                  <a:moveTo>
                    <a:pt x="116" y="169"/>
                  </a:moveTo>
                  <a:lnTo>
                    <a:pt x="116" y="169"/>
                  </a:lnTo>
                  <a:cubicBezTo>
                    <a:pt x="124" y="107"/>
                    <a:pt x="186" y="63"/>
                    <a:pt x="248" y="63"/>
                  </a:cubicBezTo>
                  <a:cubicBezTo>
                    <a:pt x="284" y="63"/>
                    <a:pt x="319" y="71"/>
                    <a:pt x="345" y="98"/>
                  </a:cubicBezTo>
                  <a:cubicBezTo>
                    <a:pt x="354" y="107"/>
                    <a:pt x="381" y="107"/>
                    <a:pt x="390" y="98"/>
                  </a:cubicBezTo>
                  <a:cubicBezTo>
                    <a:pt x="399" y="89"/>
                    <a:pt x="399" y="71"/>
                    <a:pt x="390" y="54"/>
                  </a:cubicBezTo>
                  <a:cubicBezTo>
                    <a:pt x="354" y="18"/>
                    <a:pt x="301" y="0"/>
                    <a:pt x="248" y="0"/>
                  </a:cubicBezTo>
                  <a:cubicBezTo>
                    <a:pt x="160" y="0"/>
                    <a:pt x="80" y="54"/>
                    <a:pt x="62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107" y="196"/>
                    <a:pt x="107" y="178"/>
                    <a:pt x="116" y="169"/>
                  </a:cubicBezTo>
                  <a:close/>
                  <a:moveTo>
                    <a:pt x="416" y="196"/>
                  </a:moveTo>
                  <a:lnTo>
                    <a:pt x="416" y="196"/>
                  </a:lnTo>
                  <a:cubicBezTo>
                    <a:pt x="390" y="196"/>
                    <a:pt x="390" y="222"/>
                    <a:pt x="381" y="231"/>
                  </a:cubicBezTo>
                  <a:cubicBezTo>
                    <a:pt x="372" y="293"/>
                    <a:pt x="319" y="337"/>
                    <a:pt x="248" y="337"/>
                  </a:cubicBezTo>
                  <a:cubicBezTo>
                    <a:pt x="213" y="337"/>
                    <a:pt x="177" y="319"/>
                    <a:pt x="151" y="293"/>
                  </a:cubicBezTo>
                  <a:cubicBezTo>
                    <a:pt x="142" y="284"/>
                    <a:pt x="116" y="284"/>
                    <a:pt x="107" y="293"/>
                  </a:cubicBezTo>
                  <a:cubicBezTo>
                    <a:pt x="97" y="310"/>
                    <a:pt x="97" y="328"/>
                    <a:pt x="107" y="337"/>
                  </a:cubicBezTo>
                  <a:cubicBezTo>
                    <a:pt x="142" y="373"/>
                    <a:pt x="195" y="399"/>
                    <a:pt x="248" y="399"/>
                  </a:cubicBezTo>
                  <a:cubicBezTo>
                    <a:pt x="337" y="399"/>
                    <a:pt x="416" y="337"/>
                    <a:pt x="435" y="257"/>
                  </a:cubicBezTo>
                  <a:cubicBezTo>
                    <a:pt x="496" y="257"/>
                    <a:pt x="496" y="257"/>
                    <a:pt x="496" y="257"/>
                  </a:cubicBezTo>
                  <a:cubicBezTo>
                    <a:pt x="496" y="196"/>
                    <a:pt x="496" y="196"/>
                    <a:pt x="496" y="196"/>
                  </a:cubicBezTo>
                  <a:lnTo>
                    <a:pt x="416" y="196"/>
                  </a:lnTo>
                  <a:close/>
                </a:path>
              </a:pathLst>
            </a:custGeom>
            <a:solidFill>
              <a:srgbClr val="C0392B"/>
            </a:solidFill>
            <a:ln>
              <a:noFill/>
            </a:ln>
            <a:effectLst/>
          </p:spPr>
          <p:txBody>
            <a:bodyPr wrap="none" lIns="17145" tIns="8573" rIns="17145" bIns="8573" anchor="ctr"/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75" name="Freeform 145"/>
            <p:cNvSpPr>
              <a:spLocks noChangeArrowheads="1"/>
            </p:cNvSpPr>
            <p:nvPr/>
          </p:nvSpPr>
          <p:spPr bwMode="auto">
            <a:xfrm>
              <a:off x="1255884" y="2890018"/>
              <a:ext cx="445958" cy="445958"/>
            </a:xfrm>
            <a:custGeom>
              <a:avLst/>
              <a:gdLst>
                <a:gd name="T0" fmla="*/ 31535 w 444"/>
                <a:gd name="T1" fmla="*/ 179798 h 445"/>
                <a:gd name="T2" fmla="*/ 31535 w 444"/>
                <a:gd name="T3" fmla="*/ 179798 h 445"/>
                <a:gd name="T4" fmla="*/ 55863 w 444"/>
                <a:gd name="T5" fmla="*/ 199576 h 445"/>
                <a:gd name="T6" fmla="*/ 75685 w 444"/>
                <a:gd name="T7" fmla="*/ 179798 h 445"/>
                <a:gd name="T8" fmla="*/ 55863 w 444"/>
                <a:gd name="T9" fmla="*/ 155525 h 445"/>
                <a:gd name="T10" fmla="*/ 31535 w 444"/>
                <a:gd name="T11" fmla="*/ 179798 h 445"/>
                <a:gd name="T12" fmla="*/ 143712 w 444"/>
                <a:gd name="T13" fmla="*/ 179798 h 445"/>
                <a:gd name="T14" fmla="*/ 143712 w 444"/>
                <a:gd name="T15" fmla="*/ 179798 h 445"/>
                <a:gd name="T16" fmla="*/ 167589 w 444"/>
                <a:gd name="T17" fmla="*/ 199576 h 445"/>
                <a:gd name="T18" fmla="*/ 187861 w 444"/>
                <a:gd name="T19" fmla="*/ 179798 h 445"/>
                <a:gd name="T20" fmla="*/ 167589 w 444"/>
                <a:gd name="T21" fmla="*/ 155525 h 445"/>
                <a:gd name="T22" fmla="*/ 143712 w 444"/>
                <a:gd name="T23" fmla="*/ 179798 h 445"/>
                <a:gd name="T24" fmla="*/ 71631 w 444"/>
                <a:gd name="T25" fmla="*/ 127656 h 445"/>
                <a:gd name="T26" fmla="*/ 71631 w 444"/>
                <a:gd name="T27" fmla="*/ 127656 h 445"/>
                <a:gd name="T28" fmla="*/ 195520 w 444"/>
                <a:gd name="T29" fmla="*/ 91697 h 445"/>
                <a:gd name="T30" fmla="*/ 199574 w 444"/>
                <a:gd name="T31" fmla="*/ 84055 h 445"/>
                <a:gd name="T32" fmla="*/ 199574 w 444"/>
                <a:gd name="T33" fmla="*/ 24273 h 445"/>
                <a:gd name="T34" fmla="*/ 44150 w 444"/>
                <a:gd name="T35" fmla="*/ 24273 h 445"/>
                <a:gd name="T36" fmla="*/ 44150 w 444"/>
                <a:gd name="T37" fmla="*/ 4495 h 445"/>
                <a:gd name="T38" fmla="*/ 40095 w 444"/>
                <a:gd name="T39" fmla="*/ 0 h 445"/>
                <a:gd name="T40" fmla="*/ 4055 w 444"/>
                <a:gd name="T41" fmla="*/ 0 h 445"/>
                <a:gd name="T42" fmla="*/ 0 w 444"/>
                <a:gd name="T43" fmla="*/ 4495 h 445"/>
                <a:gd name="T44" fmla="*/ 0 w 444"/>
                <a:gd name="T45" fmla="*/ 24273 h 445"/>
                <a:gd name="T46" fmla="*/ 20273 w 444"/>
                <a:gd name="T47" fmla="*/ 24273 h 445"/>
                <a:gd name="T48" fmla="*/ 44150 w 444"/>
                <a:gd name="T49" fmla="*/ 123611 h 445"/>
                <a:gd name="T50" fmla="*/ 44150 w 444"/>
                <a:gd name="T51" fmla="*/ 135747 h 445"/>
                <a:gd name="T52" fmla="*/ 44150 w 444"/>
                <a:gd name="T53" fmla="*/ 151929 h 445"/>
                <a:gd name="T54" fmla="*/ 47754 w 444"/>
                <a:gd name="T55" fmla="*/ 155525 h 445"/>
                <a:gd name="T56" fmla="*/ 55863 w 444"/>
                <a:gd name="T57" fmla="*/ 155525 h 445"/>
                <a:gd name="T58" fmla="*/ 167589 w 444"/>
                <a:gd name="T59" fmla="*/ 155525 h 445"/>
                <a:gd name="T60" fmla="*/ 195520 w 444"/>
                <a:gd name="T61" fmla="*/ 155525 h 445"/>
                <a:gd name="T62" fmla="*/ 199574 w 444"/>
                <a:gd name="T63" fmla="*/ 151929 h 445"/>
                <a:gd name="T64" fmla="*/ 199574 w 444"/>
                <a:gd name="T65" fmla="*/ 135747 h 445"/>
                <a:gd name="T66" fmla="*/ 75685 w 444"/>
                <a:gd name="T67" fmla="*/ 135747 h 445"/>
                <a:gd name="T68" fmla="*/ 71631 w 444"/>
                <a:gd name="T69" fmla="*/ 127656 h 44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44" h="445">
                  <a:moveTo>
                    <a:pt x="70" y="400"/>
                  </a:moveTo>
                  <a:lnTo>
                    <a:pt x="70" y="400"/>
                  </a:lnTo>
                  <a:cubicBezTo>
                    <a:pt x="70" y="426"/>
                    <a:pt x="98" y="444"/>
                    <a:pt x="124" y="444"/>
                  </a:cubicBezTo>
                  <a:cubicBezTo>
                    <a:pt x="151" y="444"/>
                    <a:pt x="168" y="426"/>
                    <a:pt x="168" y="400"/>
                  </a:cubicBezTo>
                  <a:cubicBezTo>
                    <a:pt x="168" y="373"/>
                    <a:pt x="151" y="346"/>
                    <a:pt x="124" y="346"/>
                  </a:cubicBezTo>
                  <a:cubicBezTo>
                    <a:pt x="98" y="346"/>
                    <a:pt x="70" y="373"/>
                    <a:pt x="70" y="400"/>
                  </a:cubicBezTo>
                  <a:close/>
                  <a:moveTo>
                    <a:pt x="319" y="400"/>
                  </a:moveTo>
                  <a:lnTo>
                    <a:pt x="319" y="400"/>
                  </a:lnTo>
                  <a:cubicBezTo>
                    <a:pt x="319" y="426"/>
                    <a:pt x="345" y="444"/>
                    <a:pt x="372" y="444"/>
                  </a:cubicBezTo>
                  <a:cubicBezTo>
                    <a:pt x="399" y="444"/>
                    <a:pt x="417" y="426"/>
                    <a:pt x="417" y="400"/>
                  </a:cubicBezTo>
                  <a:cubicBezTo>
                    <a:pt x="417" y="373"/>
                    <a:pt x="399" y="346"/>
                    <a:pt x="372" y="346"/>
                  </a:cubicBezTo>
                  <a:cubicBezTo>
                    <a:pt x="345" y="346"/>
                    <a:pt x="319" y="373"/>
                    <a:pt x="319" y="400"/>
                  </a:cubicBezTo>
                  <a:close/>
                  <a:moveTo>
                    <a:pt x="159" y="284"/>
                  </a:moveTo>
                  <a:lnTo>
                    <a:pt x="159" y="284"/>
                  </a:lnTo>
                  <a:cubicBezTo>
                    <a:pt x="434" y="204"/>
                    <a:pt x="434" y="204"/>
                    <a:pt x="434" y="204"/>
                  </a:cubicBezTo>
                  <a:cubicBezTo>
                    <a:pt x="443" y="204"/>
                    <a:pt x="443" y="195"/>
                    <a:pt x="443" y="187"/>
                  </a:cubicBezTo>
                  <a:cubicBezTo>
                    <a:pt x="443" y="54"/>
                    <a:pt x="443" y="54"/>
                    <a:pt x="443" y="54"/>
                  </a:cubicBezTo>
                  <a:cubicBezTo>
                    <a:pt x="98" y="54"/>
                    <a:pt x="98" y="54"/>
                    <a:pt x="98" y="54"/>
                  </a:cubicBezTo>
                  <a:cubicBezTo>
                    <a:pt x="98" y="10"/>
                    <a:pt x="98" y="10"/>
                    <a:pt x="98" y="10"/>
                  </a:cubicBezTo>
                  <a:lnTo>
                    <a:pt x="89" y="0"/>
                  </a:lnTo>
                  <a:cubicBezTo>
                    <a:pt x="9" y="0"/>
                    <a:pt x="9" y="0"/>
                    <a:pt x="9" y="0"/>
                  </a:cubicBezTo>
                  <a:cubicBezTo>
                    <a:pt x="0" y="0"/>
                    <a:pt x="0" y="10"/>
                    <a:pt x="0" y="1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98" y="302"/>
                    <a:pt x="98" y="302"/>
                    <a:pt x="98" y="302"/>
                  </a:cubicBezTo>
                  <a:cubicBezTo>
                    <a:pt x="98" y="338"/>
                    <a:pt x="98" y="338"/>
                    <a:pt x="98" y="338"/>
                  </a:cubicBezTo>
                  <a:cubicBezTo>
                    <a:pt x="98" y="346"/>
                    <a:pt x="106" y="346"/>
                    <a:pt x="106" y="346"/>
                  </a:cubicBezTo>
                  <a:cubicBezTo>
                    <a:pt x="124" y="346"/>
                    <a:pt x="124" y="346"/>
                    <a:pt x="124" y="346"/>
                  </a:cubicBezTo>
                  <a:cubicBezTo>
                    <a:pt x="372" y="346"/>
                    <a:pt x="372" y="346"/>
                    <a:pt x="372" y="346"/>
                  </a:cubicBezTo>
                  <a:cubicBezTo>
                    <a:pt x="434" y="346"/>
                    <a:pt x="434" y="346"/>
                    <a:pt x="434" y="346"/>
                  </a:cubicBezTo>
                  <a:cubicBezTo>
                    <a:pt x="443" y="346"/>
                    <a:pt x="443" y="346"/>
                    <a:pt x="443" y="338"/>
                  </a:cubicBezTo>
                  <a:cubicBezTo>
                    <a:pt x="443" y="302"/>
                    <a:pt x="443" y="302"/>
                    <a:pt x="443" y="302"/>
                  </a:cubicBezTo>
                  <a:cubicBezTo>
                    <a:pt x="168" y="302"/>
                    <a:pt x="168" y="302"/>
                    <a:pt x="168" y="302"/>
                  </a:cubicBezTo>
                  <a:cubicBezTo>
                    <a:pt x="133" y="302"/>
                    <a:pt x="133" y="284"/>
                    <a:pt x="159" y="284"/>
                  </a:cubicBezTo>
                  <a:close/>
                </a:path>
              </a:pathLst>
            </a:custGeom>
            <a:solidFill>
              <a:srgbClr val="D55143"/>
            </a:solidFill>
            <a:ln>
              <a:noFill/>
            </a:ln>
            <a:effectLst/>
          </p:spPr>
          <p:txBody>
            <a:bodyPr wrap="none" lIns="17145" tIns="8573" rIns="17145" bIns="8573" anchor="ctr"/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436374" y="1264920"/>
            <a:ext cx="726068" cy="722841"/>
            <a:chOff x="1902129" y="3790663"/>
            <a:chExt cx="1250349" cy="1244793"/>
          </a:xfrm>
        </p:grpSpPr>
        <p:sp>
          <p:nvSpPr>
            <p:cNvPr id="77" name="Freeform 763"/>
            <p:cNvSpPr>
              <a:spLocks/>
            </p:cNvSpPr>
            <p:nvPr/>
          </p:nvSpPr>
          <p:spPr bwMode="auto">
            <a:xfrm>
              <a:off x="1902129" y="3790663"/>
              <a:ext cx="1250349" cy="1244793"/>
            </a:xfrm>
            <a:custGeom>
              <a:avLst/>
              <a:gdLst>
                <a:gd name="T0" fmla="*/ 558 w 609"/>
                <a:gd name="T1" fmla="*/ 80 h 607"/>
                <a:gd name="T2" fmla="*/ 305 w 609"/>
                <a:gd name="T3" fmla="*/ 0 h 607"/>
                <a:gd name="T4" fmla="*/ 51 w 609"/>
                <a:gd name="T5" fmla="*/ 80 h 607"/>
                <a:gd name="T6" fmla="*/ 305 w 609"/>
                <a:gd name="T7" fmla="*/ 607 h 607"/>
                <a:gd name="T8" fmla="*/ 558 w 609"/>
                <a:gd name="T9" fmla="*/ 80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9" h="607">
                  <a:moveTo>
                    <a:pt x="558" y="80"/>
                  </a:moveTo>
                  <a:cubicBezTo>
                    <a:pt x="397" y="93"/>
                    <a:pt x="305" y="0"/>
                    <a:pt x="305" y="0"/>
                  </a:cubicBezTo>
                  <a:cubicBezTo>
                    <a:pt x="305" y="0"/>
                    <a:pt x="213" y="93"/>
                    <a:pt x="51" y="80"/>
                  </a:cubicBezTo>
                  <a:cubicBezTo>
                    <a:pt x="51" y="80"/>
                    <a:pt x="0" y="511"/>
                    <a:pt x="305" y="607"/>
                  </a:cubicBezTo>
                  <a:cubicBezTo>
                    <a:pt x="609" y="511"/>
                    <a:pt x="558" y="80"/>
                    <a:pt x="558" y="80"/>
                  </a:cubicBezTo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78" name="Freeform 764"/>
            <p:cNvSpPr>
              <a:spLocks/>
            </p:cNvSpPr>
            <p:nvPr/>
          </p:nvSpPr>
          <p:spPr bwMode="auto">
            <a:xfrm>
              <a:off x="2060507" y="3919866"/>
              <a:ext cx="933594" cy="1010005"/>
            </a:xfrm>
            <a:custGeom>
              <a:avLst/>
              <a:gdLst>
                <a:gd name="T0" fmla="*/ 440 w 455"/>
                <a:gd name="T1" fmla="*/ 67 h 493"/>
                <a:gd name="T2" fmla="*/ 228 w 455"/>
                <a:gd name="T3" fmla="*/ 0 h 493"/>
                <a:gd name="T4" fmla="*/ 16 w 455"/>
                <a:gd name="T5" fmla="*/ 67 h 493"/>
                <a:gd name="T6" fmla="*/ 228 w 455"/>
                <a:gd name="T7" fmla="*/ 493 h 493"/>
                <a:gd name="T8" fmla="*/ 440 w 455"/>
                <a:gd name="T9" fmla="*/ 67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5" h="493">
                  <a:moveTo>
                    <a:pt x="440" y="67"/>
                  </a:moveTo>
                  <a:cubicBezTo>
                    <a:pt x="324" y="67"/>
                    <a:pt x="228" y="0"/>
                    <a:pt x="228" y="0"/>
                  </a:cubicBezTo>
                  <a:cubicBezTo>
                    <a:pt x="228" y="0"/>
                    <a:pt x="131" y="67"/>
                    <a:pt x="16" y="67"/>
                  </a:cubicBezTo>
                  <a:cubicBezTo>
                    <a:pt x="16" y="67"/>
                    <a:pt x="0" y="414"/>
                    <a:pt x="228" y="493"/>
                  </a:cubicBezTo>
                  <a:cubicBezTo>
                    <a:pt x="455" y="414"/>
                    <a:pt x="440" y="67"/>
                    <a:pt x="440" y="67"/>
                  </a:cubicBezTo>
                </a:path>
              </a:pathLst>
            </a:custGeom>
            <a:solidFill>
              <a:srgbClr val="E38A81">
                <a:lumMod val="75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79" name="Freeform 765"/>
            <p:cNvSpPr>
              <a:spLocks/>
            </p:cNvSpPr>
            <p:nvPr/>
          </p:nvSpPr>
          <p:spPr bwMode="auto">
            <a:xfrm>
              <a:off x="2085514" y="3944873"/>
              <a:ext cx="883580" cy="958601"/>
            </a:xfrm>
            <a:custGeom>
              <a:avLst/>
              <a:gdLst>
                <a:gd name="T0" fmla="*/ 417 w 431"/>
                <a:gd name="T1" fmla="*/ 64 h 468"/>
                <a:gd name="T2" fmla="*/ 216 w 431"/>
                <a:gd name="T3" fmla="*/ 0 h 468"/>
                <a:gd name="T4" fmla="*/ 15 w 431"/>
                <a:gd name="T5" fmla="*/ 64 h 468"/>
                <a:gd name="T6" fmla="*/ 216 w 431"/>
                <a:gd name="T7" fmla="*/ 468 h 468"/>
                <a:gd name="T8" fmla="*/ 417 w 431"/>
                <a:gd name="T9" fmla="*/ 64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" h="468">
                  <a:moveTo>
                    <a:pt x="417" y="64"/>
                  </a:moveTo>
                  <a:cubicBezTo>
                    <a:pt x="307" y="64"/>
                    <a:pt x="216" y="0"/>
                    <a:pt x="216" y="0"/>
                  </a:cubicBezTo>
                  <a:cubicBezTo>
                    <a:pt x="216" y="0"/>
                    <a:pt x="124" y="64"/>
                    <a:pt x="15" y="64"/>
                  </a:cubicBezTo>
                  <a:cubicBezTo>
                    <a:pt x="15" y="64"/>
                    <a:pt x="0" y="393"/>
                    <a:pt x="216" y="468"/>
                  </a:cubicBezTo>
                  <a:cubicBezTo>
                    <a:pt x="431" y="393"/>
                    <a:pt x="417" y="64"/>
                    <a:pt x="417" y="64"/>
                  </a:cubicBezTo>
                </a:path>
              </a:pathLst>
            </a:custGeom>
            <a:solidFill>
              <a:srgbClr val="E38A81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0" name="Freeform 766"/>
            <p:cNvSpPr>
              <a:spLocks/>
            </p:cNvSpPr>
            <p:nvPr/>
          </p:nvSpPr>
          <p:spPr bwMode="auto">
            <a:xfrm>
              <a:off x="2129971" y="4411670"/>
              <a:ext cx="398723" cy="518200"/>
            </a:xfrm>
            <a:custGeom>
              <a:avLst/>
              <a:gdLst>
                <a:gd name="T0" fmla="*/ 10 w 194"/>
                <a:gd name="T1" fmla="*/ 0 h 253"/>
                <a:gd name="T2" fmla="*/ 0 w 194"/>
                <a:gd name="T3" fmla="*/ 0 h 253"/>
                <a:gd name="T4" fmla="*/ 194 w 194"/>
                <a:gd name="T5" fmla="*/ 253 h 253"/>
                <a:gd name="T6" fmla="*/ 194 w 194"/>
                <a:gd name="T7" fmla="*/ 253 h 253"/>
                <a:gd name="T8" fmla="*/ 194 w 194"/>
                <a:gd name="T9" fmla="*/ 240 h 253"/>
                <a:gd name="T10" fmla="*/ 194 w 194"/>
                <a:gd name="T11" fmla="*/ 240 h 253"/>
                <a:gd name="T12" fmla="*/ 10 w 194"/>
                <a:gd name="T13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253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99"/>
                    <a:pt x="76" y="212"/>
                    <a:pt x="194" y="253"/>
                  </a:cubicBezTo>
                  <a:cubicBezTo>
                    <a:pt x="194" y="253"/>
                    <a:pt x="194" y="253"/>
                    <a:pt x="194" y="253"/>
                  </a:cubicBezTo>
                  <a:cubicBezTo>
                    <a:pt x="194" y="240"/>
                    <a:pt x="194" y="240"/>
                    <a:pt x="194" y="240"/>
                  </a:cubicBezTo>
                  <a:cubicBezTo>
                    <a:pt x="194" y="240"/>
                    <a:pt x="194" y="240"/>
                    <a:pt x="194" y="240"/>
                  </a:cubicBezTo>
                  <a:cubicBezTo>
                    <a:pt x="82" y="201"/>
                    <a:pt x="32" y="94"/>
                    <a:pt x="10" y="0"/>
                  </a:cubicBezTo>
                </a:path>
              </a:pathLst>
            </a:custGeom>
            <a:solidFill>
              <a:srgbClr val="E38A81">
                <a:lumMod val="75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1" name="Freeform 767"/>
            <p:cNvSpPr>
              <a:spLocks/>
            </p:cNvSpPr>
            <p:nvPr/>
          </p:nvSpPr>
          <p:spPr bwMode="auto">
            <a:xfrm>
              <a:off x="2150810" y="4411670"/>
              <a:ext cx="377883" cy="491804"/>
            </a:xfrm>
            <a:custGeom>
              <a:avLst/>
              <a:gdLst>
                <a:gd name="T0" fmla="*/ 184 w 184"/>
                <a:gd name="T1" fmla="*/ 0 h 240"/>
                <a:gd name="T2" fmla="*/ 0 w 184"/>
                <a:gd name="T3" fmla="*/ 0 h 240"/>
                <a:gd name="T4" fmla="*/ 184 w 184"/>
                <a:gd name="T5" fmla="*/ 240 h 240"/>
                <a:gd name="T6" fmla="*/ 184 w 184"/>
                <a:gd name="T7" fmla="*/ 240 h 240"/>
                <a:gd name="T8" fmla="*/ 184 w 184"/>
                <a:gd name="T9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240">
                  <a:moveTo>
                    <a:pt x="18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94"/>
                    <a:pt x="72" y="201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0"/>
                    <a:pt x="184" y="0"/>
                    <a:pt x="184" y="0"/>
                  </a:cubicBezTo>
                </a:path>
              </a:pathLst>
            </a:custGeom>
            <a:solidFill>
              <a:srgbClr val="E38A8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2" name="Freeform 768"/>
            <p:cNvSpPr>
              <a:spLocks noEditPoints="1"/>
            </p:cNvSpPr>
            <p:nvPr/>
          </p:nvSpPr>
          <p:spPr bwMode="auto">
            <a:xfrm>
              <a:off x="2528693" y="3919866"/>
              <a:ext cx="434844" cy="137538"/>
            </a:xfrm>
            <a:custGeom>
              <a:avLst/>
              <a:gdLst>
                <a:gd name="T0" fmla="*/ 212 w 212"/>
                <a:gd name="T1" fmla="*/ 67 h 67"/>
                <a:gd name="T2" fmla="*/ 212 w 212"/>
                <a:gd name="T3" fmla="*/ 67 h 67"/>
                <a:gd name="T4" fmla="*/ 212 w 212"/>
                <a:gd name="T5" fmla="*/ 67 h 67"/>
                <a:gd name="T6" fmla="*/ 212 w 212"/>
                <a:gd name="T7" fmla="*/ 67 h 67"/>
                <a:gd name="T8" fmla="*/ 212 w 212"/>
                <a:gd name="T9" fmla="*/ 67 h 67"/>
                <a:gd name="T10" fmla="*/ 212 w 212"/>
                <a:gd name="T11" fmla="*/ 67 h 67"/>
                <a:gd name="T12" fmla="*/ 0 w 212"/>
                <a:gd name="T13" fmla="*/ 0 h 67"/>
                <a:gd name="T14" fmla="*/ 0 w 212"/>
                <a:gd name="T15" fmla="*/ 0 h 67"/>
                <a:gd name="T16" fmla="*/ 76 w 212"/>
                <a:gd name="T17" fmla="*/ 39 h 67"/>
                <a:gd name="T18" fmla="*/ 0 w 212"/>
                <a:gd name="T19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67">
                  <a:moveTo>
                    <a:pt x="212" y="67"/>
                  </a:move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moveTo>
                    <a:pt x="212" y="67"/>
                  </a:move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30" y="21"/>
                    <a:pt x="76" y="39"/>
                  </a:cubicBezTo>
                  <a:cubicBezTo>
                    <a:pt x="30" y="21"/>
                    <a:pt x="0" y="0"/>
                    <a:pt x="0" y="0"/>
                  </a:cubicBezTo>
                </a:path>
              </a:pathLst>
            </a:custGeom>
            <a:solidFill>
              <a:srgbClr val="E67A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3" name="Freeform 769"/>
            <p:cNvSpPr>
              <a:spLocks/>
            </p:cNvSpPr>
            <p:nvPr/>
          </p:nvSpPr>
          <p:spPr bwMode="auto">
            <a:xfrm>
              <a:off x="2528693" y="3919866"/>
              <a:ext cx="440401" cy="491804"/>
            </a:xfrm>
            <a:custGeom>
              <a:avLst/>
              <a:gdLst>
                <a:gd name="T0" fmla="*/ 0 w 215"/>
                <a:gd name="T1" fmla="*/ 0 h 240"/>
                <a:gd name="T2" fmla="*/ 0 w 215"/>
                <a:gd name="T3" fmla="*/ 12 h 240"/>
                <a:gd name="T4" fmla="*/ 201 w 215"/>
                <a:gd name="T5" fmla="*/ 76 h 240"/>
                <a:gd name="T6" fmla="*/ 183 w 215"/>
                <a:gd name="T7" fmla="*/ 240 h 240"/>
                <a:gd name="T8" fmla="*/ 193 w 215"/>
                <a:gd name="T9" fmla="*/ 240 h 240"/>
                <a:gd name="T10" fmla="*/ 212 w 215"/>
                <a:gd name="T11" fmla="*/ 67 h 240"/>
                <a:gd name="T12" fmla="*/ 212 w 215"/>
                <a:gd name="T13" fmla="*/ 67 h 240"/>
                <a:gd name="T14" fmla="*/ 212 w 215"/>
                <a:gd name="T15" fmla="*/ 67 h 240"/>
                <a:gd name="T16" fmla="*/ 212 w 215"/>
                <a:gd name="T17" fmla="*/ 67 h 240"/>
                <a:gd name="T18" fmla="*/ 212 w 215"/>
                <a:gd name="T19" fmla="*/ 67 h 240"/>
                <a:gd name="T20" fmla="*/ 212 w 215"/>
                <a:gd name="T21" fmla="*/ 67 h 240"/>
                <a:gd name="T22" fmla="*/ 212 w 215"/>
                <a:gd name="T23" fmla="*/ 67 h 240"/>
                <a:gd name="T24" fmla="*/ 76 w 215"/>
                <a:gd name="T25" fmla="*/ 39 h 240"/>
                <a:gd name="T26" fmla="*/ 0 w 215"/>
                <a:gd name="T27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5" h="240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91" y="76"/>
                    <a:pt x="201" y="76"/>
                  </a:cubicBezTo>
                  <a:cubicBezTo>
                    <a:pt x="201" y="76"/>
                    <a:pt x="204" y="153"/>
                    <a:pt x="183" y="240"/>
                  </a:cubicBezTo>
                  <a:cubicBezTo>
                    <a:pt x="193" y="240"/>
                    <a:pt x="193" y="240"/>
                    <a:pt x="193" y="240"/>
                  </a:cubicBezTo>
                  <a:cubicBezTo>
                    <a:pt x="215" y="149"/>
                    <a:pt x="212" y="68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212" y="67"/>
                    <a:pt x="212" y="67"/>
                    <a:pt x="212" y="67"/>
                  </a:cubicBezTo>
                  <a:cubicBezTo>
                    <a:pt x="160" y="67"/>
                    <a:pt x="113" y="54"/>
                    <a:pt x="76" y="39"/>
                  </a:cubicBezTo>
                  <a:cubicBezTo>
                    <a:pt x="30" y="21"/>
                    <a:pt x="0" y="0"/>
                    <a:pt x="0" y="0"/>
                  </a:cubicBezTo>
                </a:path>
              </a:pathLst>
            </a:custGeom>
            <a:solidFill>
              <a:srgbClr val="E38A81">
                <a:lumMod val="75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4" name="Freeform 770"/>
            <p:cNvSpPr>
              <a:spLocks/>
            </p:cNvSpPr>
            <p:nvPr/>
          </p:nvSpPr>
          <p:spPr bwMode="auto">
            <a:xfrm>
              <a:off x="2528693" y="3944873"/>
              <a:ext cx="418172" cy="466797"/>
            </a:xfrm>
            <a:custGeom>
              <a:avLst/>
              <a:gdLst>
                <a:gd name="T0" fmla="*/ 0 w 204"/>
                <a:gd name="T1" fmla="*/ 0 h 228"/>
                <a:gd name="T2" fmla="*/ 0 w 204"/>
                <a:gd name="T3" fmla="*/ 228 h 228"/>
                <a:gd name="T4" fmla="*/ 183 w 204"/>
                <a:gd name="T5" fmla="*/ 228 h 228"/>
                <a:gd name="T6" fmla="*/ 201 w 204"/>
                <a:gd name="T7" fmla="*/ 64 h 228"/>
                <a:gd name="T8" fmla="*/ 0 w 204"/>
                <a:gd name="T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" h="228">
                  <a:moveTo>
                    <a:pt x="0" y="0"/>
                  </a:moveTo>
                  <a:cubicBezTo>
                    <a:pt x="0" y="228"/>
                    <a:pt x="0" y="228"/>
                    <a:pt x="0" y="228"/>
                  </a:cubicBezTo>
                  <a:cubicBezTo>
                    <a:pt x="183" y="228"/>
                    <a:pt x="183" y="228"/>
                    <a:pt x="183" y="228"/>
                  </a:cubicBezTo>
                  <a:cubicBezTo>
                    <a:pt x="204" y="141"/>
                    <a:pt x="201" y="64"/>
                    <a:pt x="201" y="64"/>
                  </a:cubicBezTo>
                  <a:cubicBezTo>
                    <a:pt x="91" y="64"/>
                    <a:pt x="0" y="1"/>
                    <a:pt x="0" y="0"/>
                  </a:cubicBezTo>
                </a:path>
              </a:pathLst>
            </a:custGeom>
            <a:solidFill>
              <a:srgbClr val="E38A8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5" name="Freeform 771"/>
            <p:cNvSpPr>
              <a:spLocks/>
            </p:cNvSpPr>
            <p:nvPr/>
          </p:nvSpPr>
          <p:spPr bwMode="auto">
            <a:xfrm>
              <a:off x="2361980" y="4293581"/>
              <a:ext cx="332037" cy="325091"/>
            </a:xfrm>
            <a:custGeom>
              <a:avLst/>
              <a:gdLst>
                <a:gd name="T0" fmla="*/ 162 w 162"/>
                <a:gd name="T1" fmla="*/ 147 h 159"/>
                <a:gd name="T2" fmla="*/ 150 w 162"/>
                <a:gd name="T3" fmla="*/ 159 h 159"/>
                <a:gd name="T4" fmla="*/ 12 w 162"/>
                <a:gd name="T5" fmla="*/ 159 h 159"/>
                <a:gd name="T6" fmla="*/ 0 w 162"/>
                <a:gd name="T7" fmla="*/ 147 h 159"/>
                <a:gd name="T8" fmla="*/ 0 w 162"/>
                <a:gd name="T9" fmla="*/ 12 h 159"/>
                <a:gd name="T10" fmla="*/ 12 w 162"/>
                <a:gd name="T11" fmla="*/ 0 h 159"/>
                <a:gd name="T12" fmla="*/ 150 w 162"/>
                <a:gd name="T13" fmla="*/ 0 h 159"/>
                <a:gd name="T14" fmla="*/ 162 w 162"/>
                <a:gd name="T15" fmla="*/ 12 h 159"/>
                <a:gd name="T16" fmla="*/ 162 w 16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159">
                  <a:moveTo>
                    <a:pt x="162" y="147"/>
                  </a:moveTo>
                  <a:cubicBezTo>
                    <a:pt x="162" y="154"/>
                    <a:pt x="156" y="159"/>
                    <a:pt x="150" y="159"/>
                  </a:cubicBezTo>
                  <a:cubicBezTo>
                    <a:pt x="12" y="159"/>
                    <a:pt x="12" y="159"/>
                    <a:pt x="12" y="159"/>
                  </a:cubicBezTo>
                  <a:cubicBezTo>
                    <a:pt x="5" y="159"/>
                    <a:pt x="0" y="154"/>
                    <a:pt x="0" y="14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156" y="0"/>
                    <a:pt x="162" y="5"/>
                    <a:pt x="162" y="12"/>
                  </a:cubicBezTo>
                  <a:lnTo>
                    <a:pt x="162" y="1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6" name="Freeform 772"/>
            <p:cNvSpPr>
              <a:spLocks noEditPoints="1"/>
            </p:cNvSpPr>
            <p:nvPr/>
          </p:nvSpPr>
          <p:spPr bwMode="auto">
            <a:xfrm>
              <a:off x="2418940" y="4122700"/>
              <a:ext cx="216727" cy="240345"/>
            </a:xfrm>
            <a:custGeom>
              <a:avLst/>
              <a:gdLst>
                <a:gd name="T0" fmla="*/ 105 w 105"/>
                <a:gd name="T1" fmla="*/ 117 h 117"/>
                <a:gd name="T2" fmla="*/ 0 w 105"/>
                <a:gd name="T3" fmla="*/ 117 h 117"/>
                <a:gd name="T4" fmla="*/ 0 w 105"/>
                <a:gd name="T5" fmla="*/ 53 h 117"/>
                <a:gd name="T6" fmla="*/ 53 w 105"/>
                <a:gd name="T7" fmla="*/ 0 h 117"/>
                <a:gd name="T8" fmla="*/ 105 w 105"/>
                <a:gd name="T9" fmla="*/ 53 h 117"/>
                <a:gd name="T10" fmla="*/ 105 w 105"/>
                <a:gd name="T11" fmla="*/ 117 h 117"/>
                <a:gd name="T12" fmla="*/ 23 w 105"/>
                <a:gd name="T13" fmla="*/ 94 h 117"/>
                <a:gd name="T14" fmla="*/ 82 w 105"/>
                <a:gd name="T15" fmla="*/ 94 h 117"/>
                <a:gd name="T16" fmla="*/ 82 w 105"/>
                <a:gd name="T17" fmla="*/ 53 h 117"/>
                <a:gd name="T18" fmla="*/ 53 w 105"/>
                <a:gd name="T19" fmla="*/ 23 h 117"/>
                <a:gd name="T20" fmla="*/ 23 w 105"/>
                <a:gd name="T21" fmla="*/ 53 h 117"/>
                <a:gd name="T22" fmla="*/ 23 w 105"/>
                <a:gd name="T23" fmla="*/ 94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5" h="117">
                  <a:moveTo>
                    <a:pt x="105" y="117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1" y="0"/>
                    <a:pt x="105" y="24"/>
                    <a:pt x="105" y="53"/>
                  </a:cubicBezTo>
                  <a:lnTo>
                    <a:pt x="105" y="117"/>
                  </a:lnTo>
                  <a:close/>
                  <a:moveTo>
                    <a:pt x="23" y="94"/>
                  </a:moveTo>
                  <a:cubicBezTo>
                    <a:pt x="82" y="94"/>
                    <a:pt x="82" y="94"/>
                    <a:pt x="82" y="94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37"/>
                    <a:pt x="69" y="23"/>
                    <a:pt x="53" y="23"/>
                  </a:cubicBezTo>
                  <a:cubicBezTo>
                    <a:pt x="37" y="23"/>
                    <a:pt x="23" y="37"/>
                    <a:pt x="23" y="53"/>
                  </a:cubicBezTo>
                  <a:lnTo>
                    <a:pt x="23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87" name="Freeform 86"/>
            <p:cNvSpPr>
              <a:spLocks noChangeArrowheads="1"/>
            </p:cNvSpPr>
            <p:nvPr/>
          </p:nvSpPr>
          <p:spPr bwMode="auto">
            <a:xfrm>
              <a:off x="2481458" y="4375549"/>
              <a:ext cx="91692" cy="166713"/>
            </a:xfrm>
            <a:custGeom>
              <a:avLst/>
              <a:gdLst>
                <a:gd name="connsiteX0" fmla="*/ 45846 w 91692"/>
                <a:gd name="connsiteY0" fmla="*/ 0 h 166713"/>
                <a:gd name="connsiteX1" fmla="*/ 91692 w 91692"/>
                <a:gd name="connsiteY1" fmla="*/ 46541 h 166713"/>
                <a:gd name="connsiteX2" fmla="*/ 78264 w 91692"/>
                <a:gd name="connsiteY2" fmla="*/ 79451 h 166713"/>
                <a:gd name="connsiteX3" fmla="*/ 68618 w 91692"/>
                <a:gd name="connsiteY3" fmla="*/ 83507 h 166713"/>
                <a:gd name="connsiteX4" fmla="*/ 86135 w 91692"/>
                <a:gd name="connsiteY4" fmla="*/ 166713 h 166713"/>
                <a:gd name="connsiteX5" fmla="*/ 47235 w 91692"/>
                <a:gd name="connsiteY5" fmla="*/ 166713 h 166713"/>
                <a:gd name="connsiteX6" fmla="*/ 5557 w 91692"/>
                <a:gd name="connsiteY6" fmla="*/ 166713 h 166713"/>
                <a:gd name="connsiteX7" fmla="*/ 23074 w 91692"/>
                <a:gd name="connsiteY7" fmla="*/ 83507 h 166713"/>
                <a:gd name="connsiteX8" fmla="*/ 13428 w 91692"/>
                <a:gd name="connsiteY8" fmla="*/ 79451 h 166713"/>
                <a:gd name="connsiteX9" fmla="*/ 0 w 91692"/>
                <a:gd name="connsiteY9" fmla="*/ 46541 h 166713"/>
                <a:gd name="connsiteX10" fmla="*/ 45846 w 91692"/>
                <a:gd name="connsiteY10" fmla="*/ 0 h 166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692" h="166713">
                  <a:moveTo>
                    <a:pt x="45846" y="0"/>
                  </a:moveTo>
                  <a:cubicBezTo>
                    <a:pt x="71166" y="0"/>
                    <a:pt x="91692" y="20837"/>
                    <a:pt x="91692" y="46541"/>
                  </a:cubicBezTo>
                  <a:cubicBezTo>
                    <a:pt x="91692" y="59393"/>
                    <a:pt x="86561" y="71029"/>
                    <a:pt x="78264" y="79451"/>
                  </a:cubicBezTo>
                  <a:lnTo>
                    <a:pt x="68618" y="83507"/>
                  </a:lnTo>
                  <a:lnTo>
                    <a:pt x="86135" y="166713"/>
                  </a:lnTo>
                  <a:lnTo>
                    <a:pt x="47235" y="166713"/>
                  </a:lnTo>
                  <a:lnTo>
                    <a:pt x="5557" y="166713"/>
                  </a:lnTo>
                  <a:lnTo>
                    <a:pt x="23074" y="83507"/>
                  </a:lnTo>
                  <a:lnTo>
                    <a:pt x="13428" y="79451"/>
                  </a:lnTo>
                  <a:cubicBezTo>
                    <a:pt x="5132" y="71029"/>
                    <a:pt x="0" y="59393"/>
                    <a:pt x="0" y="46541"/>
                  </a:cubicBezTo>
                  <a:cubicBezTo>
                    <a:pt x="0" y="20837"/>
                    <a:pt x="20526" y="0"/>
                    <a:pt x="45846" y="0"/>
                  </a:cubicBezTo>
                  <a:close/>
                </a:path>
              </a:pathLst>
            </a:custGeom>
            <a:solidFill>
              <a:srgbClr val="E38A8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3436374" y="272632"/>
            <a:ext cx="8495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Operations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34C01B1B-EF64-4C27-A236-77F662572F66}"/>
              </a:ext>
            </a:extLst>
          </p:cNvPr>
          <p:cNvSpPr/>
          <p:nvPr/>
        </p:nvSpPr>
        <p:spPr bwMode="auto">
          <a:xfrm>
            <a:off x="4323086" y="1272397"/>
            <a:ext cx="6948457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l">
              <a:defRPr/>
            </a:pPr>
            <a:r>
              <a:rPr lang="en-US" sz="2000" dirty="0">
                <a:solidFill>
                  <a:schemeClr val="tx1"/>
                </a:solidFill>
                <a:latin typeface="+mn-lt"/>
              </a:rPr>
              <a:t>A web server is a computer system that </a:t>
            </a:r>
            <a:r>
              <a:rPr lang="en-US" sz="2000" b="1" dirty="0">
                <a:solidFill>
                  <a:srgbClr val="FF0000"/>
                </a:solidFill>
                <a:latin typeface="+mn-lt"/>
              </a:rPr>
              <a:t>stores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,</a:t>
            </a:r>
            <a:r>
              <a:rPr lang="en-US" sz="20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+mn-lt"/>
              </a:rPr>
              <a:t>processes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,</a:t>
            </a:r>
            <a:r>
              <a:rPr lang="en-US" sz="20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and </a:t>
            </a:r>
            <a:r>
              <a:rPr lang="en-US" sz="2000" b="1" dirty="0">
                <a:solidFill>
                  <a:srgbClr val="FF0000"/>
                </a:solidFill>
                <a:latin typeface="+mn-lt"/>
              </a:rPr>
              <a:t>delivers web pages </a:t>
            </a:r>
            <a:r>
              <a:rPr lang="en-US" sz="2000" dirty="0">
                <a:solidFill>
                  <a:schemeClr val="tx1"/>
                </a:solidFill>
                <a:latin typeface="+mn-lt"/>
              </a:rPr>
              <a:t>to clients via HTTP </a:t>
            </a:r>
          </a:p>
        </p:txBody>
      </p: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94C038B6-962B-4FE4-B004-78674C703D44}"/>
              </a:ext>
            </a:extLst>
          </p:cNvPr>
          <p:cNvGrpSpPr/>
          <p:nvPr/>
        </p:nvGrpSpPr>
        <p:grpSpPr>
          <a:xfrm>
            <a:off x="6489585" y="2401705"/>
            <a:ext cx="4718281" cy="3896621"/>
            <a:chOff x="7086178" y="2105739"/>
            <a:chExt cx="4718281" cy="3896621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DA8005D0-E3EF-4260-AF6E-DE5818EF7794}"/>
                </a:ext>
              </a:extLst>
            </p:cNvPr>
            <p:cNvSpPr/>
            <p:nvPr/>
          </p:nvSpPr>
          <p:spPr bwMode="auto">
            <a:xfrm>
              <a:off x="10309148" y="3534700"/>
              <a:ext cx="1495311" cy="1818013"/>
            </a:xfrm>
            <a:prstGeom prst="rect">
              <a:avLst/>
            </a:prstGeom>
            <a:solidFill>
              <a:sysClr val="window" lastClr="FFFFFF"/>
            </a:solidFill>
            <a:ln w="38100">
              <a:solidFill>
                <a:srgbClr val="9BBB59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C89768C2-3691-4A25-80C2-BAB63AA7CB9B}"/>
                </a:ext>
              </a:extLst>
            </p:cNvPr>
            <p:cNvSpPr/>
            <p:nvPr/>
          </p:nvSpPr>
          <p:spPr bwMode="auto">
            <a:xfrm>
              <a:off x="10464628" y="4204995"/>
              <a:ext cx="1184351" cy="389641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rgbClr val="4BACC6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Can 55">
              <a:extLst>
                <a:ext uri="{FF2B5EF4-FFF2-40B4-BE49-F238E27FC236}">
                  <a16:creationId xmlns:a16="http://schemas.microsoft.com/office/drawing/2014/main" id="{45EEF6F0-B9C3-4D80-8675-B5EACBA7CFAB}"/>
                </a:ext>
              </a:extLst>
            </p:cNvPr>
            <p:cNvSpPr/>
            <p:nvPr/>
          </p:nvSpPr>
          <p:spPr bwMode="auto">
            <a:xfrm>
              <a:off x="7393511" y="2105739"/>
              <a:ext cx="1143000" cy="734321"/>
            </a:xfrm>
            <a:prstGeom prst="can">
              <a:avLst/>
            </a:prstGeom>
            <a:solidFill>
              <a:sysClr val="window" lastClr="FFFFFF"/>
            </a:solidFill>
            <a:ln w="19050">
              <a:solidFill>
                <a:srgbClr val="4BACC6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61F1FB1-47D6-496E-B393-6BE37AED1B50}"/>
                </a:ext>
              </a:extLst>
            </p:cNvPr>
            <p:cNvSpPr/>
            <p:nvPr/>
          </p:nvSpPr>
          <p:spPr>
            <a:xfrm>
              <a:off x="7475378" y="2300869"/>
              <a:ext cx="979267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Static Data Store</a:t>
              </a:r>
            </a:p>
          </p:txBody>
        </p:sp>
        <p:sp>
          <p:nvSpPr>
            <p:cNvPr id="111" name="Can 59">
              <a:extLst>
                <a:ext uri="{FF2B5EF4-FFF2-40B4-BE49-F238E27FC236}">
                  <a16:creationId xmlns:a16="http://schemas.microsoft.com/office/drawing/2014/main" id="{CBC9B032-D2D6-4CA3-BD36-483D0C072073}"/>
                </a:ext>
              </a:extLst>
            </p:cNvPr>
            <p:cNvSpPr/>
            <p:nvPr/>
          </p:nvSpPr>
          <p:spPr bwMode="auto">
            <a:xfrm>
              <a:off x="10510703" y="2105739"/>
              <a:ext cx="1143000" cy="734321"/>
            </a:xfrm>
            <a:prstGeom prst="can">
              <a:avLst/>
            </a:prstGeom>
            <a:solidFill>
              <a:sysClr val="window" lastClr="FFFFFF"/>
            </a:solidFill>
            <a:ln w="19050">
              <a:solidFill>
                <a:srgbClr val="4BACC6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677ADC66-2AA6-4BAE-BCD8-D6ACBB06232F}"/>
                </a:ext>
              </a:extLst>
            </p:cNvPr>
            <p:cNvSpPr/>
            <p:nvPr/>
          </p:nvSpPr>
          <p:spPr>
            <a:xfrm>
              <a:off x="10516370" y="2285127"/>
              <a:ext cx="1131667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Application Data Store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171C761E-230C-4EB6-B850-62715817C3F0}"/>
                </a:ext>
              </a:extLst>
            </p:cNvPr>
            <p:cNvSpPr/>
            <p:nvPr/>
          </p:nvSpPr>
          <p:spPr bwMode="auto">
            <a:xfrm>
              <a:off x="7365641" y="3918605"/>
              <a:ext cx="1249541" cy="500855"/>
            </a:xfrm>
            <a:prstGeom prst="rect">
              <a:avLst/>
            </a:prstGeom>
            <a:solidFill>
              <a:sysClr val="window" lastClr="FFFFFF"/>
            </a:solidFill>
            <a:ln w="38100">
              <a:solidFill>
                <a:srgbClr val="9BBB59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48B1F0EA-55A9-49E4-BD52-86396FC4F904}"/>
                </a:ext>
              </a:extLst>
            </p:cNvPr>
            <p:cNvSpPr/>
            <p:nvPr/>
          </p:nvSpPr>
          <p:spPr>
            <a:xfrm>
              <a:off x="7467704" y="4015144"/>
              <a:ext cx="104541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</a:rPr>
                <a:t>Web Server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D733A4C9-E6D4-4F18-A136-96814172E8D4}"/>
                </a:ext>
              </a:extLst>
            </p:cNvPr>
            <p:cNvSpPr/>
            <p:nvPr/>
          </p:nvSpPr>
          <p:spPr bwMode="auto">
            <a:xfrm>
              <a:off x="7365641" y="5501505"/>
              <a:ext cx="1249541" cy="500855"/>
            </a:xfrm>
            <a:prstGeom prst="rect">
              <a:avLst/>
            </a:prstGeom>
            <a:solidFill>
              <a:sysClr val="window" lastClr="FFFFFF"/>
            </a:solidFill>
            <a:ln w="38100">
              <a:solidFill>
                <a:srgbClr val="F79646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CB703D2B-E7C3-4079-9494-89D8932E1374}"/>
                </a:ext>
              </a:extLst>
            </p:cNvPr>
            <p:cNvSpPr/>
            <p:nvPr/>
          </p:nvSpPr>
          <p:spPr>
            <a:xfrm>
              <a:off x="7490947" y="5598044"/>
              <a:ext cx="998928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Client</a:t>
              </a: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A6E3C617-180B-4EF4-BFA1-EB13735C94A5}"/>
                </a:ext>
              </a:extLst>
            </p:cNvPr>
            <p:cNvSpPr/>
            <p:nvPr/>
          </p:nvSpPr>
          <p:spPr>
            <a:xfrm>
              <a:off x="10518579" y="3612240"/>
              <a:ext cx="1076449" cy="52322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Application </a:t>
              </a:r>
              <a:b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Server</a:t>
              </a: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D3E1EDD6-2999-4E35-85E4-C2599BBCFA50}"/>
                </a:ext>
              </a:extLst>
            </p:cNvPr>
            <p:cNvSpPr/>
            <p:nvPr/>
          </p:nvSpPr>
          <p:spPr bwMode="auto">
            <a:xfrm>
              <a:off x="10464628" y="4787219"/>
              <a:ext cx="1184351" cy="389641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rgbClr val="4BACC6">
                  <a:lumMod val="75000"/>
                </a:srgb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cxnSp>
          <p:nvCxnSpPr>
            <p:cNvPr id="119" name="Straight Arrow Connector 118">
              <a:extLst>
                <a:ext uri="{FF2B5EF4-FFF2-40B4-BE49-F238E27FC236}">
                  <a16:creationId xmlns:a16="http://schemas.microsoft.com/office/drawing/2014/main" id="{55B25D47-CA75-49D7-92A2-E68B6B2812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05713" y="2901139"/>
              <a:ext cx="0" cy="96012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20" name="Straight Arrow Connector 119">
              <a:extLst>
                <a:ext uri="{FF2B5EF4-FFF2-40B4-BE49-F238E27FC236}">
                  <a16:creationId xmlns:a16="http://schemas.microsoft.com/office/drawing/2014/main" id="{EDEE1BF9-E0F3-4A23-B544-CAD37CD9C415}"/>
                </a:ext>
              </a:extLst>
            </p:cNvPr>
            <p:cNvCxnSpPr>
              <a:cxnSpLocks/>
            </p:cNvCxnSpPr>
            <p:nvPr/>
          </p:nvCxnSpPr>
          <p:spPr>
            <a:xfrm>
              <a:off x="8157612" y="2901139"/>
              <a:ext cx="0" cy="96012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A9DCC936-A4B5-48DE-B0F4-4FF0D203D735}"/>
                </a:ext>
              </a:extLst>
            </p:cNvPr>
            <p:cNvSpPr/>
            <p:nvPr/>
          </p:nvSpPr>
          <p:spPr>
            <a:xfrm>
              <a:off x="8170312" y="3101072"/>
              <a:ext cx="1139782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Static Data Response</a:t>
              </a:r>
            </a:p>
          </p:txBody>
        </p:sp>
        <p:cxnSp>
          <p:nvCxnSpPr>
            <p:cNvPr id="122" name="Straight Arrow Connector 121">
              <a:extLst>
                <a:ext uri="{FF2B5EF4-FFF2-40B4-BE49-F238E27FC236}">
                  <a16:creationId xmlns:a16="http://schemas.microsoft.com/office/drawing/2014/main" id="{8A131C51-D504-4CF8-A353-D209D56A256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05713" y="4472121"/>
              <a:ext cx="0" cy="96012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23" name="Straight Arrow Connector 122">
              <a:extLst>
                <a:ext uri="{FF2B5EF4-FFF2-40B4-BE49-F238E27FC236}">
                  <a16:creationId xmlns:a16="http://schemas.microsoft.com/office/drawing/2014/main" id="{C90FF620-59A0-4258-8A24-D376BD920248}"/>
                </a:ext>
              </a:extLst>
            </p:cNvPr>
            <p:cNvCxnSpPr>
              <a:cxnSpLocks/>
            </p:cNvCxnSpPr>
            <p:nvPr/>
          </p:nvCxnSpPr>
          <p:spPr>
            <a:xfrm>
              <a:off x="8157612" y="4472121"/>
              <a:ext cx="0" cy="96012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FD8BFC1C-A1E5-453F-8568-1218AFF63E9B}"/>
                </a:ext>
              </a:extLst>
            </p:cNvPr>
            <p:cNvSpPr/>
            <p:nvPr/>
          </p:nvSpPr>
          <p:spPr>
            <a:xfrm>
              <a:off x="7086178" y="4827821"/>
              <a:ext cx="711249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 Request</a:t>
              </a: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4A5F0552-42A3-4CDE-8BF9-A502CC675442}"/>
                </a:ext>
              </a:extLst>
            </p:cNvPr>
            <p:cNvSpPr/>
            <p:nvPr/>
          </p:nvSpPr>
          <p:spPr>
            <a:xfrm>
              <a:off x="8170312" y="4827821"/>
              <a:ext cx="798480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 Response</a:t>
              </a:r>
            </a:p>
          </p:txBody>
        </p:sp>
        <p:cxnSp>
          <p:nvCxnSpPr>
            <p:cNvPr id="126" name="Straight Arrow Connector 125">
              <a:extLst>
                <a:ext uri="{FF2B5EF4-FFF2-40B4-BE49-F238E27FC236}">
                  <a16:creationId xmlns:a16="http://schemas.microsoft.com/office/drawing/2014/main" id="{6C8D2DF1-E9C9-412D-99E5-9923146061BD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9475525" y="3256619"/>
              <a:ext cx="0" cy="155448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27" name="Straight Arrow Connector 126">
              <a:extLst>
                <a:ext uri="{FF2B5EF4-FFF2-40B4-BE49-F238E27FC236}">
                  <a16:creationId xmlns:a16="http://schemas.microsoft.com/office/drawing/2014/main" id="{FD6B0F36-B878-46D0-B82E-7537BEB29EB9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9475525" y="3497920"/>
              <a:ext cx="0" cy="155448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6FF9479C-420B-41D2-BAB5-C08E1D0804A7}"/>
                </a:ext>
              </a:extLst>
            </p:cNvPr>
            <p:cNvSpPr/>
            <p:nvPr/>
          </p:nvSpPr>
          <p:spPr>
            <a:xfrm>
              <a:off x="8813952" y="4287860"/>
              <a:ext cx="1390307" cy="28665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Servlet Response</a:t>
              </a: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1DC357E5-6FB1-4FCD-A800-6D0E2C23D8A3}"/>
                </a:ext>
              </a:extLst>
            </p:cNvPr>
            <p:cNvSpPr/>
            <p:nvPr/>
          </p:nvSpPr>
          <p:spPr>
            <a:xfrm>
              <a:off x="8813952" y="3743393"/>
              <a:ext cx="1390307" cy="28665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Servlet Request</a:t>
              </a:r>
            </a:p>
          </p:txBody>
        </p: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E4704ACA-5F68-4F0F-9AC9-773B745B711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66259" y="2903560"/>
              <a:ext cx="0" cy="584614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31" name="Straight Arrow Connector 130">
              <a:extLst>
                <a:ext uri="{FF2B5EF4-FFF2-40B4-BE49-F238E27FC236}">
                  <a16:creationId xmlns:a16="http://schemas.microsoft.com/office/drawing/2014/main" id="{921DB4A1-34EE-499E-A1BC-CC580061E03D}"/>
                </a:ext>
              </a:extLst>
            </p:cNvPr>
            <p:cNvCxnSpPr>
              <a:cxnSpLocks/>
            </p:cNvCxnSpPr>
            <p:nvPr/>
          </p:nvCxnSpPr>
          <p:spPr>
            <a:xfrm>
              <a:off x="11309159" y="2906420"/>
              <a:ext cx="0" cy="581891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94BF9D65-EB77-4F42-83AE-AA31C51C4DCA}"/>
                </a:ext>
              </a:extLst>
            </p:cNvPr>
            <p:cNvSpPr/>
            <p:nvPr/>
          </p:nvSpPr>
          <p:spPr>
            <a:xfrm>
              <a:off x="10445559" y="4261316"/>
              <a:ext cx="1239038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Container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C4E0A1AA-3D79-45EC-BC6C-5E4AAAC85295}"/>
                </a:ext>
              </a:extLst>
            </p:cNvPr>
            <p:cNvSpPr/>
            <p:nvPr/>
          </p:nvSpPr>
          <p:spPr>
            <a:xfrm>
              <a:off x="10493604" y="4843540"/>
              <a:ext cx="1126398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Other Services</a:t>
              </a:r>
            </a:p>
          </p:txBody>
        </p:sp>
      </p:grpSp>
      <p:sp>
        <p:nvSpPr>
          <p:cNvPr id="134" name="TextBox 133">
            <a:extLst>
              <a:ext uri="{FF2B5EF4-FFF2-40B4-BE49-F238E27FC236}">
                <a16:creationId xmlns:a16="http://schemas.microsoft.com/office/drawing/2014/main" id="{F2E07EF3-67D5-4BE7-A6C5-EF67D733E321}"/>
              </a:ext>
            </a:extLst>
          </p:cNvPr>
          <p:cNvSpPr txBox="1"/>
          <p:nvPr/>
        </p:nvSpPr>
        <p:spPr>
          <a:xfrm>
            <a:off x="3273520" y="4057628"/>
            <a:ext cx="2649164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Typical Client-Server Web Server Operation</a:t>
            </a: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8020F361-0402-450D-8281-D6A5581E5EB1}"/>
              </a:ext>
            </a:extLst>
          </p:cNvPr>
          <p:cNvGrpSpPr>
            <a:grpSpLocks noChangeAspect="1"/>
          </p:cNvGrpSpPr>
          <p:nvPr/>
        </p:nvGrpSpPr>
        <p:grpSpPr>
          <a:xfrm>
            <a:off x="6140369" y="4133275"/>
            <a:ext cx="433481" cy="433481"/>
            <a:chOff x="5632609" y="3667046"/>
            <a:chExt cx="524512" cy="524512"/>
          </a:xfrm>
        </p:grpSpPr>
        <p:sp>
          <p:nvSpPr>
            <p:cNvPr id="136" name="Oval 135">
              <a:extLst>
                <a:ext uri="{FF2B5EF4-FFF2-40B4-BE49-F238E27FC236}">
                  <a16:creationId xmlns:a16="http://schemas.microsoft.com/office/drawing/2014/main" id="{E835F0CE-3725-4193-BCA1-571A1F73EC4E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Right Arrow 377">
              <a:extLst>
                <a:ext uri="{FF2B5EF4-FFF2-40B4-BE49-F238E27FC236}">
                  <a16:creationId xmlns:a16="http://schemas.microsoft.com/office/drawing/2014/main" id="{A0A290B9-2D9F-4FA1-A3EE-103B9B5F73EC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6325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2697083" y="241511"/>
            <a:ext cx="6797835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Components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18667" y="1748066"/>
            <a:ext cx="2125867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Document Root</a:t>
            </a:r>
            <a:endParaRPr kumimoji="0" lang="id-ID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18667" y="2157378"/>
            <a:ext cx="2694799" cy="1477309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Stores critical HTML files related to the web pages of a domain name that will be served in response to the requests</a:t>
            </a:r>
          </a:p>
        </p:txBody>
      </p:sp>
      <p:sp>
        <p:nvSpPr>
          <p:cNvPr id="48" name="Freeform 214">
            <a:extLst>
              <a:ext uri="{FF2B5EF4-FFF2-40B4-BE49-F238E27FC236}">
                <a16:creationId xmlns:a16="http://schemas.microsoft.com/office/drawing/2014/main" id="{F9A99347-6806-49EB-8B76-219514D77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1602" y="1165965"/>
            <a:ext cx="519996" cy="584995"/>
          </a:xfrm>
          <a:custGeom>
            <a:avLst/>
            <a:gdLst>
              <a:gd name="T0" fmla="*/ 149157 w 545"/>
              <a:gd name="T1" fmla="*/ 131958 h 619"/>
              <a:gd name="T2" fmla="*/ 42720 w 545"/>
              <a:gd name="T3" fmla="*/ 137337 h 619"/>
              <a:gd name="T4" fmla="*/ 149157 w 545"/>
              <a:gd name="T5" fmla="*/ 147736 h 619"/>
              <a:gd name="T6" fmla="*/ 149157 w 545"/>
              <a:gd name="T7" fmla="*/ 131958 h 619"/>
              <a:gd name="T8" fmla="*/ 149157 w 545"/>
              <a:gd name="T9" fmla="*/ 168892 h 619"/>
              <a:gd name="T10" fmla="*/ 42720 w 545"/>
              <a:gd name="T11" fmla="*/ 174271 h 619"/>
              <a:gd name="T12" fmla="*/ 149157 w 545"/>
              <a:gd name="T13" fmla="*/ 179649 h 619"/>
              <a:gd name="T14" fmla="*/ 149157 w 545"/>
              <a:gd name="T15" fmla="*/ 168892 h 619"/>
              <a:gd name="T16" fmla="*/ 170517 w 545"/>
              <a:gd name="T17" fmla="*/ 26535 h 619"/>
              <a:gd name="T18" fmla="*/ 149157 w 545"/>
              <a:gd name="T19" fmla="*/ 10399 h 619"/>
              <a:gd name="T20" fmla="*/ 95938 w 545"/>
              <a:gd name="T21" fmla="*/ 0 h 619"/>
              <a:gd name="T22" fmla="*/ 47788 w 545"/>
              <a:gd name="T23" fmla="*/ 10399 h 619"/>
              <a:gd name="T24" fmla="*/ 26428 w 545"/>
              <a:gd name="T25" fmla="*/ 26535 h 619"/>
              <a:gd name="T26" fmla="*/ 0 w 545"/>
              <a:gd name="T27" fmla="*/ 195427 h 619"/>
              <a:gd name="T28" fmla="*/ 170517 w 545"/>
              <a:gd name="T29" fmla="*/ 221603 h 619"/>
              <a:gd name="T30" fmla="*/ 196945 w 545"/>
              <a:gd name="T31" fmla="*/ 52711 h 619"/>
              <a:gd name="T32" fmla="*/ 64080 w 545"/>
              <a:gd name="T33" fmla="*/ 26535 h 619"/>
              <a:gd name="T34" fmla="*/ 80009 w 545"/>
              <a:gd name="T35" fmla="*/ 26535 h 619"/>
              <a:gd name="T36" fmla="*/ 117298 w 545"/>
              <a:gd name="T37" fmla="*/ 26535 h 619"/>
              <a:gd name="T38" fmla="*/ 133227 w 545"/>
              <a:gd name="T39" fmla="*/ 52711 h 619"/>
              <a:gd name="T40" fmla="*/ 64080 w 545"/>
              <a:gd name="T41" fmla="*/ 26535 h 619"/>
              <a:gd name="T42" fmla="*/ 181016 w 545"/>
              <a:gd name="T43" fmla="*/ 195427 h 619"/>
              <a:gd name="T44" fmla="*/ 26428 w 545"/>
              <a:gd name="T45" fmla="*/ 211205 h 619"/>
              <a:gd name="T46" fmla="*/ 10499 w 545"/>
              <a:gd name="T47" fmla="*/ 52711 h 619"/>
              <a:gd name="T48" fmla="*/ 47788 w 545"/>
              <a:gd name="T49" fmla="*/ 42313 h 619"/>
              <a:gd name="T50" fmla="*/ 149157 w 545"/>
              <a:gd name="T51" fmla="*/ 68848 h 619"/>
              <a:gd name="T52" fmla="*/ 170517 w 545"/>
              <a:gd name="T53" fmla="*/ 42313 h 619"/>
              <a:gd name="T54" fmla="*/ 181016 w 545"/>
              <a:gd name="T55" fmla="*/ 195427 h 619"/>
              <a:gd name="T56" fmla="*/ 149157 w 545"/>
              <a:gd name="T57" fmla="*/ 95024 h 619"/>
              <a:gd name="T58" fmla="*/ 42720 w 545"/>
              <a:gd name="T59" fmla="*/ 105782 h 619"/>
              <a:gd name="T60" fmla="*/ 149157 w 545"/>
              <a:gd name="T61" fmla="*/ 110802 h 619"/>
              <a:gd name="T62" fmla="*/ 149157 w 545"/>
              <a:gd name="T63" fmla="*/ 95024 h 619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545" h="619">
                <a:moveTo>
                  <a:pt x="412" y="368"/>
                </a:moveTo>
                <a:lnTo>
                  <a:pt x="412" y="368"/>
                </a:lnTo>
                <a:cubicBezTo>
                  <a:pt x="132" y="368"/>
                  <a:pt x="132" y="368"/>
                  <a:pt x="132" y="368"/>
                </a:cubicBezTo>
                <a:cubicBezTo>
                  <a:pt x="118" y="368"/>
                  <a:pt x="118" y="383"/>
                  <a:pt x="118" y="383"/>
                </a:cubicBezTo>
                <a:cubicBezTo>
                  <a:pt x="118" y="398"/>
                  <a:pt x="118" y="412"/>
                  <a:pt x="132" y="412"/>
                </a:cubicBezTo>
                <a:cubicBezTo>
                  <a:pt x="412" y="412"/>
                  <a:pt x="412" y="412"/>
                  <a:pt x="412" y="412"/>
                </a:cubicBezTo>
                <a:cubicBezTo>
                  <a:pt x="412" y="412"/>
                  <a:pt x="427" y="398"/>
                  <a:pt x="427" y="383"/>
                </a:cubicBezTo>
                <a:lnTo>
                  <a:pt x="412" y="368"/>
                </a:lnTo>
                <a:close/>
                <a:moveTo>
                  <a:pt x="412" y="471"/>
                </a:moveTo>
                <a:lnTo>
                  <a:pt x="412" y="471"/>
                </a:lnTo>
                <a:cubicBezTo>
                  <a:pt x="132" y="471"/>
                  <a:pt x="132" y="471"/>
                  <a:pt x="132" y="471"/>
                </a:cubicBezTo>
                <a:cubicBezTo>
                  <a:pt x="118" y="471"/>
                  <a:pt x="118" y="471"/>
                  <a:pt x="118" y="486"/>
                </a:cubicBezTo>
                <a:cubicBezTo>
                  <a:pt x="118" y="501"/>
                  <a:pt x="118" y="501"/>
                  <a:pt x="132" y="501"/>
                </a:cubicBezTo>
                <a:cubicBezTo>
                  <a:pt x="412" y="501"/>
                  <a:pt x="412" y="501"/>
                  <a:pt x="412" y="501"/>
                </a:cubicBezTo>
                <a:cubicBezTo>
                  <a:pt x="412" y="501"/>
                  <a:pt x="427" y="501"/>
                  <a:pt x="427" y="486"/>
                </a:cubicBezTo>
                <a:cubicBezTo>
                  <a:pt x="427" y="471"/>
                  <a:pt x="412" y="471"/>
                  <a:pt x="412" y="471"/>
                </a:cubicBezTo>
                <a:close/>
                <a:moveTo>
                  <a:pt x="471" y="74"/>
                </a:moveTo>
                <a:lnTo>
                  <a:pt x="471" y="74"/>
                </a:lnTo>
                <a:cubicBezTo>
                  <a:pt x="412" y="74"/>
                  <a:pt x="412" y="74"/>
                  <a:pt x="412" y="74"/>
                </a:cubicBezTo>
                <a:cubicBezTo>
                  <a:pt x="412" y="29"/>
                  <a:pt x="412" y="29"/>
                  <a:pt x="412" y="29"/>
                </a:cubicBezTo>
                <a:cubicBezTo>
                  <a:pt x="353" y="29"/>
                  <a:pt x="353" y="29"/>
                  <a:pt x="353" y="29"/>
                </a:cubicBezTo>
                <a:cubicBezTo>
                  <a:pt x="339" y="15"/>
                  <a:pt x="309" y="0"/>
                  <a:pt x="265" y="0"/>
                </a:cubicBezTo>
                <a:cubicBezTo>
                  <a:pt x="235" y="0"/>
                  <a:pt x="206" y="15"/>
                  <a:pt x="191" y="29"/>
                </a:cubicBezTo>
                <a:cubicBezTo>
                  <a:pt x="132" y="29"/>
                  <a:pt x="132" y="29"/>
                  <a:pt x="132" y="29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73" y="74"/>
                  <a:pt x="73" y="74"/>
                  <a:pt x="73" y="74"/>
                </a:cubicBezTo>
                <a:cubicBezTo>
                  <a:pt x="29" y="74"/>
                  <a:pt x="0" y="103"/>
                  <a:pt x="0" y="147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29" y="618"/>
                  <a:pt x="73" y="618"/>
                </a:cubicBezTo>
                <a:cubicBezTo>
                  <a:pt x="471" y="618"/>
                  <a:pt x="471" y="618"/>
                  <a:pt x="471" y="618"/>
                </a:cubicBezTo>
                <a:cubicBezTo>
                  <a:pt x="515" y="618"/>
                  <a:pt x="544" y="589"/>
                  <a:pt x="544" y="545"/>
                </a:cubicBezTo>
                <a:cubicBezTo>
                  <a:pt x="544" y="147"/>
                  <a:pt x="544" y="147"/>
                  <a:pt x="544" y="147"/>
                </a:cubicBezTo>
                <a:cubicBezTo>
                  <a:pt x="544" y="103"/>
                  <a:pt x="515" y="74"/>
                  <a:pt x="471" y="74"/>
                </a:cubicBezTo>
                <a:close/>
                <a:moveTo>
                  <a:pt x="177" y="74"/>
                </a:moveTo>
                <a:lnTo>
                  <a:pt x="177" y="74"/>
                </a:lnTo>
                <a:cubicBezTo>
                  <a:pt x="221" y="74"/>
                  <a:pt x="221" y="74"/>
                  <a:pt x="221" y="74"/>
                </a:cubicBezTo>
                <a:cubicBezTo>
                  <a:pt x="221" y="59"/>
                  <a:pt x="235" y="29"/>
                  <a:pt x="265" y="29"/>
                </a:cubicBezTo>
                <a:cubicBezTo>
                  <a:pt x="294" y="29"/>
                  <a:pt x="324" y="59"/>
                  <a:pt x="324" y="74"/>
                </a:cubicBezTo>
                <a:cubicBezTo>
                  <a:pt x="368" y="74"/>
                  <a:pt x="368" y="74"/>
                  <a:pt x="368" y="74"/>
                </a:cubicBezTo>
                <a:cubicBezTo>
                  <a:pt x="368" y="147"/>
                  <a:pt x="368" y="147"/>
                  <a:pt x="368" y="147"/>
                </a:cubicBezTo>
                <a:cubicBezTo>
                  <a:pt x="177" y="147"/>
                  <a:pt x="177" y="147"/>
                  <a:pt x="177" y="147"/>
                </a:cubicBezTo>
                <a:lnTo>
                  <a:pt x="177" y="74"/>
                </a:lnTo>
                <a:close/>
                <a:moveTo>
                  <a:pt x="500" y="545"/>
                </a:moveTo>
                <a:lnTo>
                  <a:pt x="500" y="545"/>
                </a:lnTo>
                <a:cubicBezTo>
                  <a:pt x="500" y="559"/>
                  <a:pt x="486" y="589"/>
                  <a:pt x="471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59"/>
                  <a:pt x="29" y="545"/>
                </a:cubicBezTo>
                <a:cubicBezTo>
                  <a:pt x="29" y="147"/>
                  <a:pt x="29" y="147"/>
                  <a:pt x="29" y="147"/>
                </a:cubicBezTo>
                <a:cubicBezTo>
                  <a:pt x="29" y="133"/>
                  <a:pt x="59" y="118"/>
                  <a:pt x="73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92"/>
                  <a:pt x="132" y="192"/>
                  <a:pt x="132" y="192"/>
                </a:cubicBezTo>
                <a:cubicBezTo>
                  <a:pt x="412" y="192"/>
                  <a:pt x="412" y="192"/>
                  <a:pt x="412" y="192"/>
                </a:cubicBezTo>
                <a:cubicBezTo>
                  <a:pt x="412" y="118"/>
                  <a:pt x="412" y="118"/>
                  <a:pt x="412" y="118"/>
                </a:cubicBezTo>
                <a:cubicBezTo>
                  <a:pt x="471" y="118"/>
                  <a:pt x="471" y="118"/>
                  <a:pt x="471" y="118"/>
                </a:cubicBezTo>
                <a:cubicBezTo>
                  <a:pt x="486" y="118"/>
                  <a:pt x="500" y="133"/>
                  <a:pt x="500" y="147"/>
                </a:cubicBezTo>
                <a:lnTo>
                  <a:pt x="500" y="545"/>
                </a:lnTo>
                <a:close/>
                <a:moveTo>
                  <a:pt x="412" y="265"/>
                </a:moveTo>
                <a:lnTo>
                  <a:pt x="412" y="265"/>
                </a:lnTo>
                <a:cubicBezTo>
                  <a:pt x="132" y="265"/>
                  <a:pt x="132" y="265"/>
                  <a:pt x="132" y="265"/>
                </a:cubicBezTo>
                <a:cubicBezTo>
                  <a:pt x="118" y="265"/>
                  <a:pt x="118" y="280"/>
                  <a:pt x="118" y="295"/>
                </a:cubicBezTo>
                <a:cubicBezTo>
                  <a:pt x="118" y="295"/>
                  <a:pt x="118" y="309"/>
                  <a:pt x="132" y="309"/>
                </a:cubicBezTo>
                <a:cubicBezTo>
                  <a:pt x="412" y="309"/>
                  <a:pt x="412" y="309"/>
                  <a:pt x="412" y="309"/>
                </a:cubicBezTo>
                <a:lnTo>
                  <a:pt x="427" y="295"/>
                </a:lnTo>
                <a:cubicBezTo>
                  <a:pt x="427" y="280"/>
                  <a:pt x="412" y="265"/>
                  <a:pt x="412" y="26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91431" tIns="45716" rIns="91431" bIns="45716" anchor="ctr"/>
          <a:lstStyle/>
          <a:p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520977" y="1748066"/>
            <a:ext cx="1641823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algn="ctr" defTabSz="914217"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Server Root</a:t>
            </a:r>
            <a:endParaRPr lang="id-ID" sz="2000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01001" y="2157378"/>
            <a:ext cx="3074374" cy="646313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Stores server's configuration, error, executable, and log files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Lato Light"/>
            </a:endParaRPr>
          </a:p>
        </p:txBody>
      </p:sp>
      <p:sp>
        <p:nvSpPr>
          <p:cNvPr id="49" name="Freeform 66">
            <a:extLst>
              <a:ext uri="{FF2B5EF4-FFF2-40B4-BE49-F238E27FC236}">
                <a16:creationId xmlns:a16="http://schemas.microsoft.com/office/drawing/2014/main" id="{076B078B-1416-46D8-8376-814C626EC639}"/>
              </a:ext>
            </a:extLst>
          </p:cNvPr>
          <p:cNvSpPr>
            <a:spLocks noEditPoints="1"/>
          </p:cNvSpPr>
          <p:nvPr/>
        </p:nvSpPr>
        <p:spPr bwMode="auto">
          <a:xfrm>
            <a:off x="6071986" y="1184648"/>
            <a:ext cx="468830" cy="547628"/>
          </a:xfrm>
          <a:custGeom>
            <a:avLst/>
            <a:gdLst>
              <a:gd name="T0" fmla="*/ 188912 w 55"/>
              <a:gd name="T1" fmla="*/ 31031 h 64"/>
              <a:gd name="T2" fmla="*/ 188912 w 55"/>
              <a:gd name="T3" fmla="*/ 48270 h 64"/>
              <a:gd name="T4" fmla="*/ 92739 w 55"/>
              <a:gd name="T5" fmla="*/ 79301 h 64"/>
              <a:gd name="T6" fmla="*/ 0 w 55"/>
              <a:gd name="T7" fmla="*/ 48270 h 64"/>
              <a:gd name="T8" fmla="*/ 0 w 55"/>
              <a:gd name="T9" fmla="*/ 31031 h 64"/>
              <a:gd name="T10" fmla="*/ 92739 w 55"/>
              <a:gd name="T11" fmla="*/ 0 h 64"/>
              <a:gd name="T12" fmla="*/ 188912 w 55"/>
              <a:gd name="T13" fmla="*/ 31031 h 64"/>
              <a:gd name="T14" fmla="*/ 188912 w 55"/>
              <a:gd name="T15" fmla="*/ 72405 h 64"/>
              <a:gd name="T16" fmla="*/ 188912 w 55"/>
              <a:gd name="T17" fmla="*/ 93092 h 64"/>
              <a:gd name="T18" fmla="*/ 92739 w 55"/>
              <a:gd name="T19" fmla="*/ 127571 h 64"/>
              <a:gd name="T20" fmla="*/ 0 w 55"/>
              <a:gd name="T21" fmla="*/ 93092 h 64"/>
              <a:gd name="T22" fmla="*/ 0 w 55"/>
              <a:gd name="T23" fmla="*/ 72405 h 64"/>
              <a:gd name="T24" fmla="*/ 92739 w 55"/>
              <a:gd name="T25" fmla="*/ 93092 h 64"/>
              <a:gd name="T26" fmla="*/ 188912 w 55"/>
              <a:gd name="T27" fmla="*/ 72405 h 64"/>
              <a:gd name="T28" fmla="*/ 188912 w 55"/>
              <a:gd name="T29" fmla="*/ 120675 h 64"/>
              <a:gd name="T30" fmla="*/ 188912 w 55"/>
              <a:gd name="T31" fmla="*/ 141362 h 64"/>
              <a:gd name="T32" fmla="*/ 92739 w 55"/>
              <a:gd name="T33" fmla="*/ 172393 h 64"/>
              <a:gd name="T34" fmla="*/ 0 w 55"/>
              <a:gd name="T35" fmla="*/ 141362 h 64"/>
              <a:gd name="T36" fmla="*/ 0 w 55"/>
              <a:gd name="T37" fmla="*/ 120675 h 64"/>
              <a:gd name="T38" fmla="*/ 92739 w 55"/>
              <a:gd name="T39" fmla="*/ 141362 h 64"/>
              <a:gd name="T40" fmla="*/ 188912 w 55"/>
              <a:gd name="T41" fmla="*/ 120675 h 64"/>
              <a:gd name="T42" fmla="*/ 188912 w 55"/>
              <a:gd name="T43" fmla="*/ 168945 h 64"/>
              <a:gd name="T44" fmla="*/ 188912 w 55"/>
              <a:gd name="T45" fmla="*/ 189632 h 64"/>
              <a:gd name="T46" fmla="*/ 92739 w 55"/>
              <a:gd name="T47" fmla="*/ 220663 h 64"/>
              <a:gd name="T48" fmla="*/ 0 w 55"/>
              <a:gd name="T49" fmla="*/ 189632 h 64"/>
              <a:gd name="T50" fmla="*/ 0 w 55"/>
              <a:gd name="T51" fmla="*/ 168945 h 64"/>
              <a:gd name="T52" fmla="*/ 92739 w 55"/>
              <a:gd name="T53" fmla="*/ 189632 h 64"/>
              <a:gd name="T54" fmla="*/ 188912 w 55"/>
              <a:gd name="T55" fmla="*/ 168945 h 6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8568825" y="1748066"/>
            <a:ext cx="3066381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defTabSz="914217"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Virtual Document Tree</a:t>
            </a:r>
            <a:endParaRPr lang="id-ID" sz="2000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568825" y="2157378"/>
            <a:ext cx="3074374" cy="923312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Provides storage on a different machine or disk after the original disk is filled up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Lato Light"/>
            </a:endParaRPr>
          </a:p>
        </p:txBody>
      </p:sp>
      <p:sp>
        <p:nvSpPr>
          <p:cNvPr id="92" name="Freeform 145">
            <a:extLst>
              <a:ext uri="{FF2B5EF4-FFF2-40B4-BE49-F238E27FC236}">
                <a16:creationId xmlns:a16="http://schemas.microsoft.com/office/drawing/2014/main" id="{D8397C2A-B118-4735-809F-BE531D3CB856}"/>
              </a:ext>
            </a:extLst>
          </p:cNvPr>
          <p:cNvSpPr>
            <a:spLocks/>
          </p:cNvSpPr>
          <p:nvPr/>
        </p:nvSpPr>
        <p:spPr bwMode="auto">
          <a:xfrm>
            <a:off x="9740190" y="1174820"/>
            <a:ext cx="723650" cy="567284"/>
          </a:xfrm>
          <a:custGeom>
            <a:avLst/>
            <a:gdLst>
              <a:gd name="T0" fmla="*/ 219075 w 64"/>
              <a:gd name="T1" fmla="*/ 175173 h 55"/>
              <a:gd name="T2" fmla="*/ 205383 w 64"/>
              <a:gd name="T3" fmla="*/ 188912 h 55"/>
              <a:gd name="T4" fmla="*/ 167729 w 64"/>
              <a:gd name="T5" fmla="*/ 188912 h 55"/>
              <a:gd name="T6" fmla="*/ 154037 w 64"/>
              <a:gd name="T7" fmla="*/ 175173 h 55"/>
              <a:gd name="T8" fmla="*/ 154037 w 64"/>
              <a:gd name="T9" fmla="*/ 137391 h 55"/>
              <a:gd name="T10" fmla="*/ 167729 w 64"/>
              <a:gd name="T11" fmla="*/ 123651 h 55"/>
              <a:gd name="T12" fmla="*/ 177998 w 64"/>
              <a:gd name="T13" fmla="*/ 123651 h 55"/>
              <a:gd name="T14" fmla="*/ 177998 w 64"/>
              <a:gd name="T15" fmla="*/ 103043 h 55"/>
              <a:gd name="T16" fmla="*/ 116384 w 64"/>
              <a:gd name="T17" fmla="*/ 103043 h 55"/>
              <a:gd name="T18" fmla="*/ 116384 w 64"/>
              <a:gd name="T19" fmla="*/ 123651 h 55"/>
              <a:gd name="T20" fmla="*/ 126653 w 64"/>
              <a:gd name="T21" fmla="*/ 123651 h 55"/>
              <a:gd name="T22" fmla="*/ 140345 w 64"/>
              <a:gd name="T23" fmla="*/ 137391 h 55"/>
              <a:gd name="T24" fmla="*/ 140345 w 64"/>
              <a:gd name="T25" fmla="*/ 175173 h 55"/>
              <a:gd name="T26" fmla="*/ 126653 w 64"/>
              <a:gd name="T27" fmla="*/ 188912 h 55"/>
              <a:gd name="T28" fmla="*/ 88999 w 64"/>
              <a:gd name="T29" fmla="*/ 188912 h 55"/>
              <a:gd name="T30" fmla="*/ 78730 w 64"/>
              <a:gd name="T31" fmla="*/ 175173 h 55"/>
              <a:gd name="T32" fmla="*/ 78730 w 64"/>
              <a:gd name="T33" fmla="*/ 137391 h 55"/>
              <a:gd name="T34" fmla="*/ 88999 w 64"/>
              <a:gd name="T35" fmla="*/ 123651 h 55"/>
              <a:gd name="T36" fmla="*/ 99268 w 64"/>
              <a:gd name="T37" fmla="*/ 123651 h 55"/>
              <a:gd name="T38" fmla="*/ 99268 w 64"/>
              <a:gd name="T39" fmla="*/ 103043 h 55"/>
              <a:gd name="T40" fmla="*/ 37654 w 64"/>
              <a:gd name="T41" fmla="*/ 103043 h 55"/>
              <a:gd name="T42" fmla="*/ 37654 w 64"/>
              <a:gd name="T43" fmla="*/ 123651 h 55"/>
              <a:gd name="T44" fmla="*/ 51346 w 64"/>
              <a:gd name="T45" fmla="*/ 123651 h 55"/>
              <a:gd name="T46" fmla="*/ 61615 w 64"/>
              <a:gd name="T47" fmla="*/ 137391 h 55"/>
              <a:gd name="T48" fmla="*/ 61615 w 64"/>
              <a:gd name="T49" fmla="*/ 175173 h 55"/>
              <a:gd name="T50" fmla="*/ 51346 w 64"/>
              <a:gd name="T51" fmla="*/ 188912 h 55"/>
              <a:gd name="T52" fmla="*/ 10269 w 64"/>
              <a:gd name="T53" fmla="*/ 188912 h 55"/>
              <a:gd name="T54" fmla="*/ 0 w 64"/>
              <a:gd name="T55" fmla="*/ 175173 h 55"/>
              <a:gd name="T56" fmla="*/ 0 w 64"/>
              <a:gd name="T57" fmla="*/ 137391 h 55"/>
              <a:gd name="T58" fmla="*/ 10269 w 64"/>
              <a:gd name="T59" fmla="*/ 123651 h 55"/>
              <a:gd name="T60" fmla="*/ 23961 w 64"/>
              <a:gd name="T61" fmla="*/ 123651 h 55"/>
              <a:gd name="T62" fmla="*/ 23961 w 64"/>
              <a:gd name="T63" fmla="*/ 103043 h 55"/>
              <a:gd name="T64" fmla="*/ 37654 w 64"/>
              <a:gd name="T65" fmla="*/ 85869 h 55"/>
              <a:gd name="T66" fmla="*/ 99268 w 64"/>
              <a:gd name="T67" fmla="*/ 85869 h 55"/>
              <a:gd name="T68" fmla="*/ 99268 w 64"/>
              <a:gd name="T69" fmla="*/ 61826 h 55"/>
              <a:gd name="T70" fmla="*/ 88999 w 64"/>
              <a:gd name="T71" fmla="*/ 61826 h 55"/>
              <a:gd name="T72" fmla="*/ 78730 w 64"/>
              <a:gd name="T73" fmla="*/ 51521 h 55"/>
              <a:gd name="T74" fmla="*/ 78730 w 64"/>
              <a:gd name="T75" fmla="*/ 10304 h 55"/>
              <a:gd name="T76" fmla="*/ 88999 w 64"/>
              <a:gd name="T77" fmla="*/ 0 h 55"/>
              <a:gd name="T78" fmla="*/ 126653 w 64"/>
              <a:gd name="T79" fmla="*/ 0 h 55"/>
              <a:gd name="T80" fmla="*/ 140345 w 64"/>
              <a:gd name="T81" fmla="*/ 10304 h 55"/>
              <a:gd name="T82" fmla="*/ 140345 w 64"/>
              <a:gd name="T83" fmla="*/ 51521 h 55"/>
              <a:gd name="T84" fmla="*/ 126653 w 64"/>
              <a:gd name="T85" fmla="*/ 61826 h 55"/>
              <a:gd name="T86" fmla="*/ 116384 w 64"/>
              <a:gd name="T87" fmla="*/ 61826 h 55"/>
              <a:gd name="T88" fmla="*/ 116384 w 64"/>
              <a:gd name="T89" fmla="*/ 85869 h 55"/>
              <a:gd name="T90" fmla="*/ 177998 w 64"/>
              <a:gd name="T91" fmla="*/ 85869 h 55"/>
              <a:gd name="T92" fmla="*/ 195114 w 64"/>
              <a:gd name="T93" fmla="*/ 103043 h 55"/>
              <a:gd name="T94" fmla="*/ 195114 w 64"/>
              <a:gd name="T95" fmla="*/ 123651 h 55"/>
              <a:gd name="T96" fmla="*/ 205383 w 64"/>
              <a:gd name="T97" fmla="*/ 123651 h 55"/>
              <a:gd name="T98" fmla="*/ 219075 w 64"/>
              <a:gd name="T99" fmla="*/ 137391 h 55"/>
              <a:gd name="T100" fmla="*/ 219075 w 64"/>
              <a:gd name="T101" fmla="*/ 175173 h 55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9311689" y="4510837"/>
            <a:ext cx="1508711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defTabSz="914217"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Web Proxy</a:t>
            </a:r>
            <a:endParaRPr lang="id-ID" sz="2000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68825" y="4945773"/>
            <a:ext cx="3165975" cy="1200310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Proxy server that sits between the web client and web server to prevent IP blocking and maintain anonymity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Lato Light"/>
            </a:endParaRPr>
          </a:p>
        </p:txBody>
      </p:sp>
      <p:sp>
        <p:nvSpPr>
          <p:cNvPr id="93" name="Freeform 79">
            <a:extLst>
              <a:ext uri="{FF2B5EF4-FFF2-40B4-BE49-F238E27FC236}">
                <a16:creationId xmlns:a16="http://schemas.microsoft.com/office/drawing/2014/main" id="{97630FA7-1506-4131-9DA0-217B94B5B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7374" y="3879669"/>
            <a:ext cx="617340" cy="621911"/>
          </a:xfrm>
          <a:custGeom>
            <a:avLst/>
            <a:gdLst>
              <a:gd name="T0" fmla="*/ 106933 w 479"/>
              <a:gd name="T1" fmla="*/ 0 h 479"/>
              <a:gd name="T2" fmla="*/ 106933 w 479"/>
              <a:gd name="T3" fmla="*/ 0 h 479"/>
              <a:gd name="T4" fmla="*/ 0 w 479"/>
              <a:gd name="T5" fmla="*/ 107725 h 479"/>
              <a:gd name="T6" fmla="*/ 106933 w 479"/>
              <a:gd name="T7" fmla="*/ 215449 h 479"/>
              <a:gd name="T8" fmla="*/ 213866 w 479"/>
              <a:gd name="T9" fmla="*/ 107725 h 479"/>
              <a:gd name="T10" fmla="*/ 106933 w 479"/>
              <a:gd name="T11" fmla="*/ 0 h 479"/>
              <a:gd name="T12" fmla="*/ 198206 w 479"/>
              <a:gd name="T13" fmla="*/ 107725 h 479"/>
              <a:gd name="T14" fmla="*/ 198206 w 479"/>
              <a:gd name="T15" fmla="*/ 107725 h 479"/>
              <a:gd name="T16" fmla="*/ 178520 w 479"/>
              <a:gd name="T17" fmla="*/ 163615 h 479"/>
              <a:gd name="T18" fmla="*/ 174493 w 479"/>
              <a:gd name="T19" fmla="*/ 147840 h 479"/>
              <a:gd name="T20" fmla="*/ 178520 w 479"/>
              <a:gd name="T21" fmla="*/ 115838 h 479"/>
              <a:gd name="T22" fmla="*/ 166439 w 479"/>
              <a:gd name="T23" fmla="*/ 91949 h 479"/>
              <a:gd name="T24" fmla="*/ 142726 w 479"/>
              <a:gd name="T25" fmla="*/ 80230 h 479"/>
              <a:gd name="T26" fmla="*/ 154806 w 479"/>
              <a:gd name="T27" fmla="*/ 39664 h 479"/>
              <a:gd name="T28" fmla="*/ 131093 w 479"/>
              <a:gd name="T29" fmla="*/ 27945 h 479"/>
              <a:gd name="T30" fmla="*/ 134673 w 479"/>
              <a:gd name="T31" fmla="*/ 23889 h 479"/>
              <a:gd name="T32" fmla="*/ 198206 w 479"/>
              <a:gd name="T33" fmla="*/ 107725 h 479"/>
              <a:gd name="T34" fmla="*/ 94853 w 479"/>
              <a:gd name="T35" fmla="*/ 19832 h 479"/>
              <a:gd name="T36" fmla="*/ 94853 w 479"/>
              <a:gd name="T37" fmla="*/ 19832 h 479"/>
              <a:gd name="T38" fmla="*/ 83220 w 479"/>
              <a:gd name="T39" fmla="*/ 27945 h 479"/>
              <a:gd name="T40" fmla="*/ 67113 w 479"/>
              <a:gd name="T41" fmla="*/ 39664 h 479"/>
              <a:gd name="T42" fmla="*/ 51453 w 479"/>
              <a:gd name="T43" fmla="*/ 59947 h 479"/>
              <a:gd name="T44" fmla="*/ 59507 w 479"/>
              <a:gd name="T45" fmla="*/ 71666 h 479"/>
              <a:gd name="T46" fmla="*/ 79193 w 479"/>
              <a:gd name="T47" fmla="*/ 71666 h 479"/>
              <a:gd name="T48" fmla="*/ 110960 w 479"/>
              <a:gd name="T49" fmla="*/ 107725 h 479"/>
              <a:gd name="T50" fmla="*/ 83220 w 479"/>
              <a:gd name="T51" fmla="*/ 131613 h 479"/>
              <a:gd name="T52" fmla="*/ 79193 w 479"/>
              <a:gd name="T53" fmla="*/ 151896 h 479"/>
              <a:gd name="T54" fmla="*/ 79193 w 479"/>
              <a:gd name="T55" fmla="*/ 175785 h 479"/>
              <a:gd name="T56" fmla="*/ 59507 w 479"/>
              <a:gd name="T57" fmla="*/ 155502 h 479"/>
              <a:gd name="T58" fmla="*/ 55480 w 479"/>
              <a:gd name="T59" fmla="*/ 128008 h 479"/>
              <a:gd name="T60" fmla="*/ 39373 w 479"/>
              <a:gd name="T61" fmla="*/ 107725 h 479"/>
              <a:gd name="T62" fmla="*/ 47426 w 479"/>
              <a:gd name="T63" fmla="*/ 83836 h 479"/>
              <a:gd name="T64" fmla="*/ 23713 w 479"/>
              <a:gd name="T65" fmla="*/ 76173 h 479"/>
              <a:gd name="T66" fmla="*/ 94853 w 479"/>
              <a:gd name="T67" fmla="*/ 19832 h 479"/>
              <a:gd name="T68" fmla="*/ 79193 w 479"/>
              <a:gd name="T69" fmla="*/ 195617 h 479"/>
              <a:gd name="T70" fmla="*/ 79193 w 479"/>
              <a:gd name="T71" fmla="*/ 195617 h 479"/>
              <a:gd name="T72" fmla="*/ 91273 w 479"/>
              <a:gd name="T73" fmla="*/ 187504 h 479"/>
              <a:gd name="T74" fmla="*/ 106933 w 479"/>
              <a:gd name="T75" fmla="*/ 183447 h 479"/>
              <a:gd name="T76" fmla="*/ 131093 w 479"/>
              <a:gd name="T77" fmla="*/ 175785 h 479"/>
              <a:gd name="T78" fmla="*/ 158386 w 479"/>
              <a:gd name="T79" fmla="*/ 183447 h 479"/>
              <a:gd name="T80" fmla="*/ 106933 w 479"/>
              <a:gd name="T81" fmla="*/ 199674 h 479"/>
              <a:gd name="T82" fmla="*/ 79193 w 479"/>
              <a:gd name="T83" fmla="*/ 195617 h 47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479" h="479">
                <a:moveTo>
                  <a:pt x="239" y="0"/>
                </a:moveTo>
                <a:lnTo>
                  <a:pt x="239" y="0"/>
                </a:lnTo>
                <a:cubicBezTo>
                  <a:pt x="106" y="0"/>
                  <a:pt x="0" y="106"/>
                  <a:pt x="0" y="239"/>
                </a:cubicBezTo>
                <a:cubicBezTo>
                  <a:pt x="0" y="372"/>
                  <a:pt x="106" y="478"/>
                  <a:pt x="239" y="478"/>
                </a:cubicBezTo>
                <a:cubicBezTo>
                  <a:pt x="372" y="478"/>
                  <a:pt x="478" y="372"/>
                  <a:pt x="478" y="239"/>
                </a:cubicBezTo>
                <a:cubicBezTo>
                  <a:pt x="478" y="106"/>
                  <a:pt x="372" y="0"/>
                  <a:pt x="239" y="0"/>
                </a:cubicBezTo>
                <a:close/>
                <a:moveTo>
                  <a:pt x="443" y="239"/>
                </a:moveTo>
                <a:lnTo>
                  <a:pt x="443" y="239"/>
                </a:lnTo>
                <a:cubicBezTo>
                  <a:pt x="443" y="292"/>
                  <a:pt x="425" y="328"/>
                  <a:pt x="399" y="363"/>
                </a:cubicBezTo>
                <a:cubicBezTo>
                  <a:pt x="390" y="363"/>
                  <a:pt x="381" y="345"/>
                  <a:pt x="390" y="328"/>
                </a:cubicBezTo>
                <a:cubicBezTo>
                  <a:pt x="399" y="310"/>
                  <a:pt x="399" y="275"/>
                  <a:pt x="399" y="257"/>
                </a:cubicBezTo>
                <a:cubicBezTo>
                  <a:pt x="399" y="239"/>
                  <a:pt x="390" y="204"/>
                  <a:pt x="372" y="204"/>
                </a:cubicBezTo>
                <a:cubicBezTo>
                  <a:pt x="346" y="204"/>
                  <a:pt x="337" y="204"/>
                  <a:pt x="319" y="178"/>
                </a:cubicBezTo>
                <a:cubicBezTo>
                  <a:pt x="301" y="124"/>
                  <a:pt x="372" y="115"/>
                  <a:pt x="346" y="88"/>
                </a:cubicBezTo>
                <a:cubicBezTo>
                  <a:pt x="337" y="80"/>
                  <a:pt x="301" y="115"/>
                  <a:pt x="293" y="62"/>
                </a:cubicBezTo>
                <a:lnTo>
                  <a:pt x="301" y="53"/>
                </a:lnTo>
                <a:cubicBezTo>
                  <a:pt x="381" y="80"/>
                  <a:pt x="443" y="150"/>
                  <a:pt x="443" y="239"/>
                </a:cubicBezTo>
                <a:close/>
                <a:moveTo>
                  <a:pt x="212" y="44"/>
                </a:moveTo>
                <a:lnTo>
                  <a:pt x="212" y="44"/>
                </a:lnTo>
                <a:cubicBezTo>
                  <a:pt x="204" y="53"/>
                  <a:pt x="194" y="53"/>
                  <a:pt x="186" y="62"/>
                </a:cubicBezTo>
                <a:cubicBezTo>
                  <a:pt x="168" y="80"/>
                  <a:pt x="159" y="71"/>
                  <a:pt x="150" y="88"/>
                </a:cubicBezTo>
                <a:cubicBezTo>
                  <a:pt x="141" y="106"/>
                  <a:pt x="115" y="124"/>
                  <a:pt x="115" y="133"/>
                </a:cubicBezTo>
                <a:cubicBezTo>
                  <a:pt x="115" y="142"/>
                  <a:pt x="133" y="159"/>
                  <a:pt x="133" y="159"/>
                </a:cubicBezTo>
                <a:cubicBezTo>
                  <a:pt x="141" y="150"/>
                  <a:pt x="159" y="150"/>
                  <a:pt x="177" y="159"/>
                </a:cubicBezTo>
                <a:cubicBezTo>
                  <a:pt x="186" y="159"/>
                  <a:pt x="275" y="169"/>
                  <a:pt x="248" y="239"/>
                </a:cubicBezTo>
                <a:cubicBezTo>
                  <a:pt x="239" y="266"/>
                  <a:pt x="194" y="257"/>
                  <a:pt x="186" y="292"/>
                </a:cubicBezTo>
                <a:cubicBezTo>
                  <a:pt x="186" y="301"/>
                  <a:pt x="186" y="328"/>
                  <a:pt x="177" y="337"/>
                </a:cubicBezTo>
                <a:cubicBezTo>
                  <a:pt x="177" y="345"/>
                  <a:pt x="186" y="390"/>
                  <a:pt x="177" y="390"/>
                </a:cubicBezTo>
                <a:cubicBezTo>
                  <a:pt x="168" y="390"/>
                  <a:pt x="133" y="345"/>
                  <a:pt x="133" y="345"/>
                </a:cubicBezTo>
                <a:cubicBezTo>
                  <a:pt x="133" y="337"/>
                  <a:pt x="124" y="310"/>
                  <a:pt x="124" y="284"/>
                </a:cubicBezTo>
                <a:cubicBezTo>
                  <a:pt x="124" y="266"/>
                  <a:pt x="88" y="266"/>
                  <a:pt x="88" y="239"/>
                </a:cubicBezTo>
                <a:cubicBezTo>
                  <a:pt x="88" y="213"/>
                  <a:pt x="106" y="195"/>
                  <a:pt x="106" y="186"/>
                </a:cubicBezTo>
                <a:cubicBezTo>
                  <a:pt x="97" y="169"/>
                  <a:pt x="62" y="169"/>
                  <a:pt x="53" y="169"/>
                </a:cubicBezTo>
                <a:cubicBezTo>
                  <a:pt x="80" y="97"/>
                  <a:pt x="141" y="53"/>
                  <a:pt x="212" y="44"/>
                </a:cubicBezTo>
                <a:close/>
                <a:moveTo>
                  <a:pt x="177" y="434"/>
                </a:moveTo>
                <a:lnTo>
                  <a:pt x="177" y="434"/>
                </a:lnTo>
                <a:cubicBezTo>
                  <a:pt x="186" y="425"/>
                  <a:pt x="186" y="416"/>
                  <a:pt x="204" y="416"/>
                </a:cubicBezTo>
                <a:cubicBezTo>
                  <a:pt x="212" y="416"/>
                  <a:pt x="221" y="416"/>
                  <a:pt x="239" y="407"/>
                </a:cubicBezTo>
                <a:cubicBezTo>
                  <a:pt x="248" y="407"/>
                  <a:pt x="275" y="398"/>
                  <a:pt x="293" y="390"/>
                </a:cubicBezTo>
                <a:cubicBezTo>
                  <a:pt x="310" y="390"/>
                  <a:pt x="346" y="398"/>
                  <a:pt x="354" y="407"/>
                </a:cubicBezTo>
                <a:cubicBezTo>
                  <a:pt x="319" y="434"/>
                  <a:pt x="284" y="443"/>
                  <a:pt x="239" y="443"/>
                </a:cubicBezTo>
                <a:cubicBezTo>
                  <a:pt x="221" y="443"/>
                  <a:pt x="194" y="443"/>
                  <a:pt x="177" y="43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018667" y="4510837"/>
            <a:ext cx="2106246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defTabSz="914217"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Virtual Hosting</a:t>
            </a:r>
            <a:endParaRPr lang="id-ID" sz="2000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18667" y="4945773"/>
            <a:ext cx="2428442" cy="1200310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Technique of hosting multiple domains or websites on the same server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Lato Light"/>
            </a:endParaRPr>
          </a:p>
        </p:txBody>
      </p:sp>
      <p:sp>
        <p:nvSpPr>
          <p:cNvPr id="94" name="Freeform 54">
            <a:extLst>
              <a:ext uri="{FF2B5EF4-FFF2-40B4-BE49-F238E27FC236}">
                <a16:creationId xmlns:a16="http://schemas.microsoft.com/office/drawing/2014/main" id="{A61C4674-BC3B-4C46-8F93-6ED2740C4F35}"/>
              </a:ext>
            </a:extLst>
          </p:cNvPr>
          <p:cNvSpPr>
            <a:spLocks noEditPoints="1"/>
          </p:cNvSpPr>
          <p:nvPr/>
        </p:nvSpPr>
        <p:spPr bwMode="auto">
          <a:xfrm>
            <a:off x="1731219" y="3954437"/>
            <a:ext cx="700763" cy="472375"/>
          </a:xfrm>
          <a:custGeom>
            <a:avLst/>
            <a:gdLst>
              <a:gd name="T0" fmla="*/ 188749 w 68"/>
              <a:gd name="T1" fmla="*/ 173037 h 50"/>
              <a:gd name="T2" fmla="*/ 54909 w 68"/>
              <a:gd name="T3" fmla="*/ 173037 h 50"/>
              <a:gd name="T4" fmla="*/ 0 w 68"/>
              <a:gd name="T5" fmla="*/ 117665 h 50"/>
              <a:gd name="T6" fmla="*/ 30886 w 68"/>
              <a:gd name="T7" fmla="*/ 69215 h 50"/>
              <a:gd name="T8" fmla="*/ 30886 w 68"/>
              <a:gd name="T9" fmla="*/ 62293 h 50"/>
              <a:gd name="T10" fmla="*/ 92658 w 68"/>
              <a:gd name="T11" fmla="*/ 0 h 50"/>
              <a:gd name="T12" fmla="*/ 150999 w 68"/>
              <a:gd name="T13" fmla="*/ 38068 h 50"/>
              <a:gd name="T14" fmla="*/ 171590 w 68"/>
              <a:gd name="T15" fmla="*/ 31147 h 50"/>
              <a:gd name="T16" fmla="*/ 202476 w 68"/>
              <a:gd name="T17" fmla="*/ 62293 h 50"/>
              <a:gd name="T18" fmla="*/ 199044 w 68"/>
              <a:gd name="T19" fmla="*/ 79597 h 50"/>
              <a:gd name="T20" fmla="*/ 233362 w 68"/>
              <a:gd name="T21" fmla="*/ 124587 h 50"/>
              <a:gd name="T22" fmla="*/ 188749 w 68"/>
              <a:gd name="T23" fmla="*/ 173037 h 50"/>
              <a:gd name="T24" fmla="*/ 154431 w 68"/>
              <a:gd name="T25" fmla="*/ 86519 h 50"/>
              <a:gd name="T26" fmla="*/ 113249 w 68"/>
              <a:gd name="T27" fmla="*/ 44990 h 50"/>
              <a:gd name="T28" fmla="*/ 109817 w 68"/>
              <a:gd name="T29" fmla="*/ 41529 h 50"/>
              <a:gd name="T30" fmla="*/ 106386 w 68"/>
              <a:gd name="T31" fmla="*/ 44990 h 50"/>
              <a:gd name="T32" fmla="*/ 61772 w 68"/>
              <a:gd name="T33" fmla="*/ 86519 h 50"/>
              <a:gd name="T34" fmla="*/ 61772 w 68"/>
              <a:gd name="T35" fmla="*/ 89979 h 50"/>
              <a:gd name="T36" fmla="*/ 65204 w 68"/>
              <a:gd name="T37" fmla="*/ 93440 h 50"/>
              <a:gd name="T38" fmla="*/ 92658 w 68"/>
              <a:gd name="T39" fmla="*/ 93440 h 50"/>
              <a:gd name="T40" fmla="*/ 92658 w 68"/>
              <a:gd name="T41" fmla="*/ 138430 h 50"/>
              <a:gd name="T42" fmla="*/ 96090 w 68"/>
              <a:gd name="T43" fmla="*/ 141890 h 50"/>
              <a:gd name="T44" fmla="*/ 120113 w 68"/>
              <a:gd name="T45" fmla="*/ 141890 h 50"/>
              <a:gd name="T46" fmla="*/ 123545 w 68"/>
              <a:gd name="T47" fmla="*/ 138430 h 50"/>
              <a:gd name="T48" fmla="*/ 123545 w 68"/>
              <a:gd name="T49" fmla="*/ 93440 h 50"/>
              <a:gd name="T50" fmla="*/ 150999 w 68"/>
              <a:gd name="T51" fmla="*/ 93440 h 50"/>
              <a:gd name="T52" fmla="*/ 154431 w 68"/>
              <a:gd name="T53" fmla="*/ 89979 h 50"/>
              <a:gd name="T54" fmla="*/ 154431 w 68"/>
              <a:gd name="T55" fmla="*/ 86519 h 5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3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4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  <a:moveTo>
                  <a:pt x="45" y="25"/>
                </a:moveTo>
                <a:cubicBezTo>
                  <a:pt x="33" y="13"/>
                  <a:pt x="33" y="13"/>
                  <a:pt x="33" y="13"/>
                </a:cubicBezTo>
                <a:cubicBezTo>
                  <a:pt x="32" y="13"/>
                  <a:pt x="32" y="12"/>
                  <a:pt x="32" y="12"/>
                </a:cubicBezTo>
                <a:cubicBezTo>
                  <a:pt x="31" y="12"/>
                  <a:pt x="31" y="13"/>
                  <a:pt x="31" y="13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8" y="41"/>
                  <a:pt x="28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1"/>
                  <a:pt x="36" y="40"/>
                </a:cubicBezTo>
                <a:cubicBezTo>
                  <a:pt x="36" y="27"/>
                  <a:pt x="36" y="27"/>
                  <a:pt x="36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5" y="26"/>
                  <a:pt x="45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59EEFE4-F2EB-4701-BD89-E48F365929DA}"/>
              </a:ext>
            </a:extLst>
          </p:cNvPr>
          <p:cNvGrpSpPr/>
          <p:nvPr/>
        </p:nvGrpSpPr>
        <p:grpSpPr>
          <a:xfrm>
            <a:off x="3724089" y="2958324"/>
            <a:ext cx="4767745" cy="3616812"/>
            <a:chOff x="3724089" y="2958324"/>
            <a:chExt cx="4767745" cy="3616812"/>
          </a:xfrm>
        </p:grpSpPr>
        <p:sp>
          <p:nvSpPr>
            <p:cNvPr id="44" name="Freeform 18"/>
            <p:cNvSpPr>
              <a:spLocks/>
            </p:cNvSpPr>
            <p:nvPr/>
          </p:nvSpPr>
          <p:spPr bwMode="auto">
            <a:xfrm rot="5125387">
              <a:off x="4148608" y="4396279"/>
              <a:ext cx="826568" cy="1593346"/>
            </a:xfrm>
            <a:custGeom>
              <a:avLst/>
              <a:gdLst>
                <a:gd name="T0" fmla="*/ 30 w 221"/>
                <a:gd name="T1" fmla="*/ 241 h 429"/>
                <a:gd name="T2" fmla="*/ 103 w 221"/>
                <a:gd name="T3" fmla="*/ 429 h 429"/>
                <a:gd name="T4" fmla="*/ 221 w 221"/>
                <a:gd name="T5" fmla="*/ 0 h 429"/>
                <a:gd name="T6" fmla="*/ 30 w 221"/>
                <a:gd name="T7" fmla="*/ 241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1" h="429">
                  <a:moveTo>
                    <a:pt x="30" y="241"/>
                  </a:moveTo>
                  <a:cubicBezTo>
                    <a:pt x="0" y="352"/>
                    <a:pt x="39" y="412"/>
                    <a:pt x="103" y="429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1" y="0"/>
                    <a:pt x="61" y="129"/>
                    <a:pt x="30" y="2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Freeform 19"/>
            <p:cNvSpPr>
              <a:spLocks/>
            </p:cNvSpPr>
            <p:nvPr/>
          </p:nvSpPr>
          <p:spPr bwMode="auto">
            <a:xfrm rot="5125387">
              <a:off x="4200439" y="4689339"/>
              <a:ext cx="707818" cy="1660517"/>
            </a:xfrm>
            <a:custGeom>
              <a:avLst/>
              <a:gdLst>
                <a:gd name="T0" fmla="*/ 118 w 189"/>
                <a:gd name="T1" fmla="*/ 0 h 447"/>
                <a:gd name="T2" fmla="*/ 0 w 189"/>
                <a:gd name="T3" fmla="*/ 429 h 447"/>
                <a:gd name="T4" fmla="*/ 159 w 189"/>
                <a:gd name="T5" fmla="*/ 304 h 447"/>
                <a:gd name="T6" fmla="*/ 118 w 189"/>
                <a:gd name="T7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" h="447">
                  <a:moveTo>
                    <a:pt x="118" y="0"/>
                  </a:moveTo>
                  <a:cubicBezTo>
                    <a:pt x="0" y="429"/>
                    <a:pt x="0" y="429"/>
                    <a:pt x="0" y="429"/>
                  </a:cubicBezTo>
                  <a:cubicBezTo>
                    <a:pt x="64" y="447"/>
                    <a:pt x="128" y="416"/>
                    <a:pt x="159" y="304"/>
                  </a:cubicBezTo>
                  <a:cubicBezTo>
                    <a:pt x="189" y="193"/>
                    <a:pt x="118" y="0"/>
                    <a:pt x="1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Freeform 18"/>
            <p:cNvSpPr>
              <a:spLocks/>
            </p:cNvSpPr>
            <p:nvPr/>
          </p:nvSpPr>
          <p:spPr bwMode="auto">
            <a:xfrm rot="11879958">
              <a:off x="6955581" y="3575366"/>
              <a:ext cx="826353" cy="1593760"/>
            </a:xfrm>
            <a:custGeom>
              <a:avLst/>
              <a:gdLst>
                <a:gd name="T0" fmla="*/ 30 w 221"/>
                <a:gd name="T1" fmla="*/ 241 h 429"/>
                <a:gd name="T2" fmla="*/ 103 w 221"/>
                <a:gd name="T3" fmla="*/ 429 h 429"/>
                <a:gd name="T4" fmla="*/ 221 w 221"/>
                <a:gd name="T5" fmla="*/ 0 h 429"/>
                <a:gd name="T6" fmla="*/ 30 w 221"/>
                <a:gd name="T7" fmla="*/ 241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1" h="429">
                  <a:moveTo>
                    <a:pt x="30" y="241"/>
                  </a:moveTo>
                  <a:cubicBezTo>
                    <a:pt x="0" y="352"/>
                    <a:pt x="39" y="412"/>
                    <a:pt x="103" y="429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1" y="0"/>
                    <a:pt x="61" y="129"/>
                    <a:pt x="30" y="24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Freeform 19"/>
            <p:cNvSpPr>
              <a:spLocks/>
            </p:cNvSpPr>
            <p:nvPr/>
          </p:nvSpPr>
          <p:spPr bwMode="auto">
            <a:xfrm rot="11879958">
              <a:off x="6716306" y="3409420"/>
              <a:ext cx="707633" cy="1660948"/>
            </a:xfrm>
            <a:custGeom>
              <a:avLst/>
              <a:gdLst>
                <a:gd name="T0" fmla="*/ 118 w 189"/>
                <a:gd name="T1" fmla="*/ 0 h 447"/>
                <a:gd name="T2" fmla="*/ 0 w 189"/>
                <a:gd name="T3" fmla="*/ 429 h 447"/>
                <a:gd name="T4" fmla="*/ 159 w 189"/>
                <a:gd name="T5" fmla="*/ 304 h 447"/>
                <a:gd name="T6" fmla="*/ 118 w 189"/>
                <a:gd name="T7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" h="447">
                  <a:moveTo>
                    <a:pt x="118" y="0"/>
                  </a:moveTo>
                  <a:cubicBezTo>
                    <a:pt x="0" y="429"/>
                    <a:pt x="0" y="429"/>
                    <a:pt x="0" y="429"/>
                  </a:cubicBezTo>
                  <a:cubicBezTo>
                    <a:pt x="64" y="447"/>
                    <a:pt x="128" y="416"/>
                    <a:pt x="159" y="304"/>
                  </a:cubicBezTo>
                  <a:cubicBezTo>
                    <a:pt x="189" y="193"/>
                    <a:pt x="118" y="0"/>
                    <a:pt x="1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Freeform 18"/>
            <p:cNvSpPr>
              <a:spLocks/>
            </p:cNvSpPr>
            <p:nvPr/>
          </p:nvSpPr>
          <p:spPr bwMode="auto">
            <a:xfrm rot="7830861">
              <a:off x="4732365" y="3351239"/>
              <a:ext cx="826568" cy="1593346"/>
            </a:xfrm>
            <a:custGeom>
              <a:avLst/>
              <a:gdLst>
                <a:gd name="T0" fmla="*/ 30 w 221"/>
                <a:gd name="T1" fmla="*/ 241 h 429"/>
                <a:gd name="T2" fmla="*/ 103 w 221"/>
                <a:gd name="T3" fmla="*/ 429 h 429"/>
                <a:gd name="T4" fmla="*/ 221 w 221"/>
                <a:gd name="T5" fmla="*/ 0 h 429"/>
                <a:gd name="T6" fmla="*/ 30 w 221"/>
                <a:gd name="T7" fmla="*/ 241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1" h="429">
                  <a:moveTo>
                    <a:pt x="30" y="241"/>
                  </a:moveTo>
                  <a:cubicBezTo>
                    <a:pt x="0" y="352"/>
                    <a:pt x="39" y="412"/>
                    <a:pt x="103" y="429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1" y="0"/>
                    <a:pt x="61" y="129"/>
                    <a:pt x="30" y="24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Freeform 19"/>
            <p:cNvSpPr>
              <a:spLocks/>
            </p:cNvSpPr>
            <p:nvPr/>
          </p:nvSpPr>
          <p:spPr bwMode="auto">
            <a:xfrm rot="7830861">
              <a:off x="4555074" y="3542916"/>
              <a:ext cx="707818" cy="1660517"/>
            </a:xfrm>
            <a:custGeom>
              <a:avLst/>
              <a:gdLst>
                <a:gd name="T0" fmla="*/ 118 w 189"/>
                <a:gd name="T1" fmla="*/ 0 h 447"/>
                <a:gd name="T2" fmla="*/ 0 w 189"/>
                <a:gd name="T3" fmla="*/ 429 h 447"/>
                <a:gd name="T4" fmla="*/ 159 w 189"/>
                <a:gd name="T5" fmla="*/ 304 h 447"/>
                <a:gd name="T6" fmla="*/ 118 w 189"/>
                <a:gd name="T7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" h="447">
                  <a:moveTo>
                    <a:pt x="118" y="0"/>
                  </a:moveTo>
                  <a:cubicBezTo>
                    <a:pt x="0" y="429"/>
                    <a:pt x="0" y="429"/>
                    <a:pt x="0" y="429"/>
                  </a:cubicBezTo>
                  <a:cubicBezTo>
                    <a:pt x="64" y="447"/>
                    <a:pt x="128" y="416"/>
                    <a:pt x="159" y="304"/>
                  </a:cubicBezTo>
                  <a:cubicBezTo>
                    <a:pt x="189" y="193"/>
                    <a:pt x="118" y="0"/>
                    <a:pt x="1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Freeform 18"/>
            <p:cNvSpPr>
              <a:spLocks/>
            </p:cNvSpPr>
            <p:nvPr/>
          </p:nvSpPr>
          <p:spPr bwMode="auto">
            <a:xfrm rot="9999412">
              <a:off x="5935171" y="2958324"/>
              <a:ext cx="826353" cy="1593761"/>
            </a:xfrm>
            <a:custGeom>
              <a:avLst/>
              <a:gdLst>
                <a:gd name="T0" fmla="*/ 30 w 221"/>
                <a:gd name="T1" fmla="*/ 241 h 429"/>
                <a:gd name="T2" fmla="*/ 103 w 221"/>
                <a:gd name="T3" fmla="*/ 429 h 429"/>
                <a:gd name="T4" fmla="*/ 221 w 221"/>
                <a:gd name="T5" fmla="*/ 0 h 429"/>
                <a:gd name="T6" fmla="*/ 30 w 221"/>
                <a:gd name="T7" fmla="*/ 241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1" h="429">
                  <a:moveTo>
                    <a:pt x="30" y="241"/>
                  </a:moveTo>
                  <a:cubicBezTo>
                    <a:pt x="0" y="352"/>
                    <a:pt x="39" y="412"/>
                    <a:pt x="103" y="429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1" y="0"/>
                    <a:pt x="61" y="129"/>
                    <a:pt x="30" y="24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Freeform 19"/>
            <p:cNvSpPr>
              <a:spLocks/>
            </p:cNvSpPr>
            <p:nvPr/>
          </p:nvSpPr>
          <p:spPr bwMode="auto">
            <a:xfrm rot="9999412">
              <a:off x="5670632" y="2967026"/>
              <a:ext cx="707633" cy="1660949"/>
            </a:xfrm>
            <a:custGeom>
              <a:avLst/>
              <a:gdLst>
                <a:gd name="T0" fmla="*/ 118 w 189"/>
                <a:gd name="T1" fmla="*/ 0 h 447"/>
                <a:gd name="T2" fmla="*/ 0 w 189"/>
                <a:gd name="T3" fmla="*/ 429 h 447"/>
                <a:gd name="T4" fmla="*/ 159 w 189"/>
                <a:gd name="T5" fmla="*/ 304 h 447"/>
                <a:gd name="T6" fmla="*/ 118 w 189"/>
                <a:gd name="T7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" h="447">
                  <a:moveTo>
                    <a:pt x="118" y="0"/>
                  </a:moveTo>
                  <a:cubicBezTo>
                    <a:pt x="0" y="429"/>
                    <a:pt x="0" y="429"/>
                    <a:pt x="0" y="429"/>
                  </a:cubicBezTo>
                  <a:cubicBezTo>
                    <a:pt x="64" y="447"/>
                    <a:pt x="128" y="416"/>
                    <a:pt x="159" y="304"/>
                  </a:cubicBezTo>
                  <a:cubicBezTo>
                    <a:pt x="189" y="193"/>
                    <a:pt x="118" y="0"/>
                    <a:pt x="1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18"/>
            <p:cNvSpPr>
              <a:spLocks/>
            </p:cNvSpPr>
            <p:nvPr/>
          </p:nvSpPr>
          <p:spPr bwMode="auto">
            <a:xfrm rot="14915053">
              <a:off x="7281877" y="4788132"/>
              <a:ext cx="826568" cy="1593346"/>
            </a:xfrm>
            <a:custGeom>
              <a:avLst/>
              <a:gdLst>
                <a:gd name="T0" fmla="*/ 30 w 221"/>
                <a:gd name="T1" fmla="*/ 241 h 429"/>
                <a:gd name="T2" fmla="*/ 103 w 221"/>
                <a:gd name="T3" fmla="*/ 429 h 429"/>
                <a:gd name="T4" fmla="*/ 221 w 221"/>
                <a:gd name="T5" fmla="*/ 0 h 429"/>
                <a:gd name="T6" fmla="*/ 30 w 221"/>
                <a:gd name="T7" fmla="*/ 241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1" h="429">
                  <a:moveTo>
                    <a:pt x="30" y="241"/>
                  </a:moveTo>
                  <a:cubicBezTo>
                    <a:pt x="0" y="352"/>
                    <a:pt x="39" y="412"/>
                    <a:pt x="103" y="429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1" y="0"/>
                    <a:pt x="61" y="129"/>
                    <a:pt x="30" y="24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19"/>
            <p:cNvSpPr>
              <a:spLocks/>
            </p:cNvSpPr>
            <p:nvPr/>
          </p:nvSpPr>
          <p:spPr bwMode="auto">
            <a:xfrm rot="14915053">
              <a:off x="7253849" y="4439721"/>
              <a:ext cx="707818" cy="1660517"/>
            </a:xfrm>
            <a:custGeom>
              <a:avLst/>
              <a:gdLst>
                <a:gd name="T0" fmla="*/ 118 w 189"/>
                <a:gd name="T1" fmla="*/ 0 h 447"/>
                <a:gd name="T2" fmla="*/ 0 w 189"/>
                <a:gd name="T3" fmla="*/ 429 h 447"/>
                <a:gd name="T4" fmla="*/ 159 w 189"/>
                <a:gd name="T5" fmla="*/ 304 h 447"/>
                <a:gd name="T6" fmla="*/ 118 w 189"/>
                <a:gd name="T7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" h="447">
                  <a:moveTo>
                    <a:pt x="118" y="0"/>
                  </a:moveTo>
                  <a:cubicBezTo>
                    <a:pt x="0" y="429"/>
                    <a:pt x="0" y="429"/>
                    <a:pt x="0" y="429"/>
                  </a:cubicBezTo>
                  <a:cubicBezTo>
                    <a:pt x="64" y="447"/>
                    <a:pt x="128" y="416"/>
                    <a:pt x="159" y="304"/>
                  </a:cubicBezTo>
                  <a:cubicBezTo>
                    <a:pt x="189" y="193"/>
                    <a:pt x="118" y="0"/>
                    <a:pt x="11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Freeform 577"/>
            <p:cNvSpPr>
              <a:spLocks noChangeArrowheads="1"/>
            </p:cNvSpPr>
            <p:nvPr/>
          </p:nvSpPr>
          <p:spPr bwMode="auto">
            <a:xfrm>
              <a:off x="5944977" y="5309953"/>
              <a:ext cx="286153" cy="235993"/>
            </a:xfrm>
            <a:custGeom>
              <a:avLst/>
              <a:gdLst>
                <a:gd name="T0" fmla="*/ 159 w 160"/>
                <a:gd name="T1" fmla="*/ 75 h 160"/>
                <a:gd name="T2" fmla="*/ 84 w 160"/>
                <a:gd name="T3" fmla="*/ 159 h 160"/>
                <a:gd name="T4" fmla="*/ 0 w 160"/>
                <a:gd name="T5" fmla="*/ 75 h 160"/>
                <a:gd name="T6" fmla="*/ 84 w 160"/>
                <a:gd name="T7" fmla="*/ 0 h 160"/>
                <a:gd name="T8" fmla="*/ 159 w 160"/>
                <a:gd name="T9" fmla="*/ 75 h 160"/>
                <a:gd name="T10" fmla="*/ 159 w 160"/>
                <a:gd name="T11" fmla="*/ 75 h 160"/>
                <a:gd name="T12" fmla="*/ 159 w 160"/>
                <a:gd name="T13" fmla="*/ 7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160">
                  <a:moveTo>
                    <a:pt x="159" y="75"/>
                  </a:moveTo>
                  <a:cubicBezTo>
                    <a:pt x="159" y="126"/>
                    <a:pt x="126" y="159"/>
                    <a:pt x="84" y="159"/>
                  </a:cubicBezTo>
                  <a:cubicBezTo>
                    <a:pt x="34" y="159"/>
                    <a:pt x="0" y="126"/>
                    <a:pt x="0" y="75"/>
                  </a:cubicBezTo>
                  <a:cubicBezTo>
                    <a:pt x="0" y="34"/>
                    <a:pt x="34" y="0"/>
                    <a:pt x="84" y="0"/>
                  </a:cubicBezTo>
                  <a:cubicBezTo>
                    <a:pt x="126" y="0"/>
                    <a:pt x="159" y="34"/>
                    <a:pt x="159" y="75"/>
                  </a:cubicBezTo>
                  <a:close/>
                  <a:moveTo>
                    <a:pt x="159" y="75"/>
                  </a:moveTo>
                  <a:lnTo>
                    <a:pt x="159" y="7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charset="0"/>
                <a:cs typeface="+mn-cs"/>
              </a:endParaRPr>
            </a:p>
          </p:txBody>
        </p:sp>
        <p:sp>
          <p:nvSpPr>
            <p:cNvPr id="81" name="Freeform 578"/>
            <p:cNvSpPr>
              <a:spLocks noChangeArrowheads="1"/>
            </p:cNvSpPr>
            <p:nvPr/>
          </p:nvSpPr>
          <p:spPr bwMode="auto">
            <a:xfrm>
              <a:off x="5960875" y="4634749"/>
              <a:ext cx="270255" cy="648983"/>
            </a:xfrm>
            <a:custGeom>
              <a:avLst/>
              <a:gdLst>
                <a:gd name="T0" fmla="*/ 151 w 152"/>
                <a:gd name="T1" fmla="*/ 435 h 436"/>
                <a:gd name="T2" fmla="*/ 76 w 152"/>
                <a:gd name="T3" fmla="*/ 0 h 436"/>
                <a:gd name="T4" fmla="*/ 0 w 152"/>
                <a:gd name="T5" fmla="*/ 435 h 436"/>
                <a:gd name="T6" fmla="*/ 76 w 152"/>
                <a:gd name="T7" fmla="*/ 409 h 436"/>
                <a:gd name="T8" fmla="*/ 151 w 152"/>
                <a:gd name="T9" fmla="*/ 435 h 436"/>
                <a:gd name="T10" fmla="*/ 151 w 152"/>
                <a:gd name="T11" fmla="*/ 435 h 436"/>
                <a:gd name="T12" fmla="*/ 151 w 152"/>
                <a:gd name="T13" fmla="*/ 4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436">
                  <a:moveTo>
                    <a:pt x="151" y="435"/>
                  </a:moveTo>
                  <a:cubicBezTo>
                    <a:pt x="134" y="309"/>
                    <a:pt x="109" y="0"/>
                    <a:pt x="76" y="0"/>
                  </a:cubicBezTo>
                  <a:cubicBezTo>
                    <a:pt x="42" y="0"/>
                    <a:pt x="9" y="309"/>
                    <a:pt x="0" y="435"/>
                  </a:cubicBezTo>
                  <a:cubicBezTo>
                    <a:pt x="17" y="418"/>
                    <a:pt x="42" y="409"/>
                    <a:pt x="76" y="409"/>
                  </a:cubicBezTo>
                  <a:cubicBezTo>
                    <a:pt x="101" y="409"/>
                    <a:pt x="126" y="418"/>
                    <a:pt x="151" y="435"/>
                  </a:cubicBezTo>
                  <a:close/>
                  <a:moveTo>
                    <a:pt x="151" y="435"/>
                  </a:moveTo>
                  <a:lnTo>
                    <a:pt x="151" y="43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charset="0"/>
                <a:cs typeface="+mn-cs"/>
              </a:endParaRPr>
            </a:p>
          </p:txBody>
        </p:sp>
        <p:sp>
          <p:nvSpPr>
            <p:cNvPr id="82" name="Freeform 579"/>
            <p:cNvSpPr>
              <a:spLocks noChangeArrowheads="1"/>
            </p:cNvSpPr>
            <p:nvPr/>
          </p:nvSpPr>
          <p:spPr bwMode="auto">
            <a:xfrm>
              <a:off x="5237542" y="5395171"/>
              <a:ext cx="1716916" cy="1179965"/>
            </a:xfrm>
            <a:custGeom>
              <a:avLst/>
              <a:gdLst>
                <a:gd name="T0" fmla="*/ 594 w 954"/>
                <a:gd name="T1" fmla="*/ 0 h 795"/>
                <a:gd name="T2" fmla="*/ 594 w 954"/>
                <a:gd name="T3" fmla="*/ 16 h 795"/>
                <a:gd name="T4" fmla="*/ 477 w 954"/>
                <a:gd name="T5" fmla="*/ 142 h 795"/>
                <a:gd name="T6" fmla="*/ 351 w 954"/>
                <a:gd name="T7" fmla="*/ 16 h 795"/>
                <a:gd name="T8" fmla="*/ 351 w 954"/>
                <a:gd name="T9" fmla="*/ 0 h 795"/>
                <a:gd name="T10" fmla="*/ 17 w 954"/>
                <a:gd name="T11" fmla="*/ 284 h 795"/>
                <a:gd name="T12" fmla="*/ 427 w 954"/>
                <a:gd name="T13" fmla="*/ 134 h 795"/>
                <a:gd name="T14" fmla="*/ 393 w 954"/>
                <a:gd name="T15" fmla="*/ 752 h 795"/>
                <a:gd name="T16" fmla="*/ 477 w 954"/>
                <a:gd name="T17" fmla="*/ 794 h 795"/>
                <a:gd name="T18" fmla="*/ 552 w 954"/>
                <a:gd name="T19" fmla="*/ 752 h 795"/>
                <a:gd name="T20" fmla="*/ 519 w 954"/>
                <a:gd name="T21" fmla="*/ 134 h 795"/>
                <a:gd name="T22" fmla="*/ 937 w 954"/>
                <a:gd name="T23" fmla="*/ 284 h 795"/>
                <a:gd name="T24" fmla="*/ 594 w 954"/>
                <a:gd name="T25" fmla="*/ 0 h 795"/>
                <a:gd name="T26" fmla="*/ 594 w 954"/>
                <a:gd name="T27" fmla="*/ 0 h 795"/>
                <a:gd name="T28" fmla="*/ 594 w 954"/>
                <a:gd name="T29" fmla="*/ 0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4" h="795">
                  <a:moveTo>
                    <a:pt x="594" y="0"/>
                  </a:moveTo>
                  <a:cubicBezTo>
                    <a:pt x="594" y="8"/>
                    <a:pt x="594" y="16"/>
                    <a:pt x="594" y="16"/>
                  </a:cubicBezTo>
                  <a:cubicBezTo>
                    <a:pt x="594" y="83"/>
                    <a:pt x="544" y="142"/>
                    <a:pt x="477" y="142"/>
                  </a:cubicBezTo>
                  <a:cubicBezTo>
                    <a:pt x="410" y="142"/>
                    <a:pt x="351" y="83"/>
                    <a:pt x="351" y="16"/>
                  </a:cubicBezTo>
                  <a:cubicBezTo>
                    <a:pt x="351" y="16"/>
                    <a:pt x="351" y="8"/>
                    <a:pt x="351" y="0"/>
                  </a:cubicBezTo>
                  <a:cubicBezTo>
                    <a:pt x="251" y="75"/>
                    <a:pt x="0" y="259"/>
                    <a:pt x="17" y="284"/>
                  </a:cubicBezTo>
                  <a:cubicBezTo>
                    <a:pt x="34" y="317"/>
                    <a:pt x="310" y="192"/>
                    <a:pt x="427" y="134"/>
                  </a:cubicBezTo>
                  <a:cubicBezTo>
                    <a:pt x="393" y="752"/>
                    <a:pt x="393" y="752"/>
                    <a:pt x="393" y="752"/>
                  </a:cubicBezTo>
                  <a:cubicBezTo>
                    <a:pt x="393" y="752"/>
                    <a:pt x="410" y="794"/>
                    <a:pt x="477" y="794"/>
                  </a:cubicBezTo>
                  <a:cubicBezTo>
                    <a:pt x="535" y="794"/>
                    <a:pt x="552" y="752"/>
                    <a:pt x="552" y="752"/>
                  </a:cubicBezTo>
                  <a:cubicBezTo>
                    <a:pt x="519" y="134"/>
                    <a:pt x="519" y="134"/>
                    <a:pt x="519" y="134"/>
                  </a:cubicBezTo>
                  <a:cubicBezTo>
                    <a:pt x="636" y="192"/>
                    <a:pt x="920" y="317"/>
                    <a:pt x="937" y="284"/>
                  </a:cubicBezTo>
                  <a:cubicBezTo>
                    <a:pt x="953" y="259"/>
                    <a:pt x="702" y="75"/>
                    <a:pt x="594" y="0"/>
                  </a:cubicBezTo>
                  <a:close/>
                  <a:moveTo>
                    <a:pt x="594" y="0"/>
                  </a:moveTo>
                  <a:lnTo>
                    <a:pt x="594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charset="0"/>
                <a:cs typeface="+mn-cs"/>
              </a:endParaRPr>
            </a:p>
          </p:txBody>
        </p:sp>
        <p:sp>
          <p:nvSpPr>
            <p:cNvPr id="91" name="Freeform 54">
              <a:extLst>
                <a:ext uri="{FF2B5EF4-FFF2-40B4-BE49-F238E27FC236}">
                  <a16:creationId xmlns:a16="http://schemas.microsoft.com/office/drawing/2014/main" id="{24103F6F-DAEE-4A41-B649-5261962020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32124" y="5093189"/>
              <a:ext cx="579143" cy="390393"/>
            </a:xfrm>
            <a:custGeom>
              <a:avLst/>
              <a:gdLst>
                <a:gd name="T0" fmla="*/ 188749 w 68"/>
                <a:gd name="T1" fmla="*/ 173037 h 50"/>
                <a:gd name="T2" fmla="*/ 54909 w 68"/>
                <a:gd name="T3" fmla="*/ 173037 h 50"/>
                <a:gd name="T4" fmla="*/ 0 w 68"/>
                <a:gd name="T5" fmla="*/ 117665 h 50"/>
                <a:gd name="T6" fmla="*/ 30886 w 68"/>
                <a:gd name="T7" fmla="*/ 69215 h 50"/>
                <a:gd name="T8" fmla="*/ 30886 w 68"/>
                <a:gd name="T9" fmla="*/ 62293 h 50"/>
                <a:gd name="T10" fmla="*/ 92658 w 68"/>
                <a:gd name="T11" fmla="*/ 0 h 50"/>
                <a:gd name="T12" fmla="*/ 150999 w 68"/>
                <a:gd name="T13" fmla="*/ 38068 h 50"/>
                <a:gd name="T14" fmla="*/ 171590 w 68"/>
                <a:gd name="T15" fmla="*/ 31147 h 50"/>
                <a:gd name="T16" fmla="*/ 202476 w 68"/>
                <a:gd name="T17" fmla="*/ 62293 h 50"/>
                <a:gd name="T18" fmla="*/ 199044 w 68"/>
                <a:gd name="T19" fmla="*/ 79597 h 50"/>
                <a:gd name="T20" fmla="*/ 233362 w 68"/>
                <a:gd name="T21" fmla="*/ 124587 h 50"/>
                <a:gd name="T22" fmla="*/ 188749 w 68"/>
                <a:gd name="T23" fmla="*/ 173037 h 50"/>
                <a:gd name="T24" fmla="*/ 154431 w 68"/>
                <a:gd name="T25" fmla="*/ 86519 h 50"/>
                <a:gd name="T26" fmla="*/ 113249 w 68"/>
                <a:gd name="T27" fmla="*/ 44990 h 50"/>
                <a:gd name="T28" fmla="*/ 109817 w 68"/>
                <a:gd name="T29" fmla="*/ 41529 h 50"/>
                <a:gd name="T30" fmla="*/ 106386 w 68"/>
                <a:gd name="T31" fmla="*/ 44990 h 50"/>
                <a:gd name="T32" fmla="*/ 61772 w 68"/>
                <a:gd name="T33" fmla="*/ 86519 h 50"/>
                <a:gd name="T34" fmla="*/ 61772 w 68"/>
                <a:gd name="T35" fmla="*/ 89979 h 50"/>
                <a:gd name="T36" fmla="*/ 65204 w 68"/>
                <a:gd name="T37" fmla="*/ 93440 h 50"/>
                <a:gd name="T38" fmla="*/ 92658 w 68"/>
                <a:gd name="T39" fmla="*/ 93440 h 50"/>
                <a:gd name="T40" fmla="*/ 92658 w 68"/>
                <a:gd name="T41" fmla="*/ 138430 h 50"/>
                <a:gd name="T42" fmla="*/ 96090 w 68"/>
                <a:gd name="T43" fmla="*/ 141890 h 50"/>
                <a:gd name="T44" fmla="*/ 120113 w 68"/>
                <a:gd name="T45" fmla="*/ 141890 h 50"/>
                <a:gd name="T46" fmla="*/ 123545 w 68"/>
                <a:gd name="T47" fmla="*/ 138430 h 50"/>
                <a:gd name="T48" fmla="*/ 123545 w 68"/>
                <a:gd name="T49" fmla="*/ 93440 h 50"/>
                <a:gd name="T50" fmla="*/ 150999 w 68"/>
                <a:gd name="T51" fmla="*/ 93440 h 50"/>
                <a:gd name="T52" fmla="*/ 154431 w 68"/>
                <a:gd name="T53" fmla="*/ 89979 h 50"/>
                <a:gd name="T54" fmla="*/ 154431 w 68"/>
                <a:gd name="T55" fmla="*/ 86519 h 5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3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4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  <a:moveTo>
                    <a:pt x="45" y="25"/>
                  </a:moveTo>
                  <a:cubicBezTo>
                    <a:pt x="33" y="13"/>
                    <a:pt x="33" y="13"/>
                    <a:pt x="33" y="13"/>
                  </a:cubicBezTo>
                  <a:cubicBezTo>
                    <a:pt x="32" y="13"/>
                    <a:pt x="32" y="12"/>
                    <a:pt x="32" y="12"/>
                  </a:cubicBezTo>
                  <a:cubicBezTo>
                    <a:pt x="31" y="12"/>
                    <a:pt x="31" y="13"/>
                    <a:pt x="31" y="1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7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1"/>
                    <a:pt x="36" y="41"/>
                    <a:pt x="36" y="40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5" y="27"/>
                    <a:pt x="45" y="27"/>
                    <a:pt x="45" y="26"/>
                  </a:cubicBezTo>
                  <a:cubicBezTo>
                    <a:pt x="45" y="26"/>
                    <a:pt x="45" y="26"/>
                    <a:pt x="45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  <p:sp>
          <p:nvSpPr>
            <p:cNvPr id="95" name="Freeform 214">
              <a:extLst>
                <a:ext uri="{FF2B5EF4-FFF2-40B4-BE49-F238E27FC236}">
                  <a16:creationId xmlns:a16="http://schemas.microsoft.com/office/drawing/2014/main" id="{8B944CAD-4B53-4650-BC64-234BF63B7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5137" y="3818433"/>
              <a:ext cx="429749" cy="483467"/>
            </a:xfrm>
            <a:custGeom>
              <a:avLst/>
              <a:gdLst>
                <a:gd name="T0" fmla="*/ 149157 w 545"/>
                <a:gd name="T1" fmla="*/ 131958 h 619"/>
                <a:gd name="T2" fmla="*/ 42720 w 545"/>
                <a:gd name="T3" fmla="*/ 137337 h 619"/>
                <a:gd name="T4" fmla="*/ 149157 w 545"/>
                <a:gd name="T5" fmla="*/ 147736 h 619"/>
                <a:gd name="T6" fmla="*/ 149157 w 545"/>
                <a:gd name="T7" fmla="*/ 131958 h 619"/>
                <a:gd name="T8" fmla="*/ 149157 w 545"/>
                <a:gd name="T9" fmla="*/ 168892 h 619"/>
                <a:gd name="T10" fmla="*/ 42720 w 545"/>
                <a:gd name="T11" fmla="*/ 174271 h 619"/>
                <a:gd name="T12" fmla="*/ 149157 w 545"/>
                <a:gd name="T13" fmla="*/ 179649 h 619"/>
                <a:gd name="T14" fmla="*/ 149157 w 545"/>
                <a:gd name="T15" fmla="*/ 168892 h 619"/>
                <a:gd name="T16" fmla="*/ 170517 w 545"/>
                <a:gd name="T17" fmla="*/ 26535 h 619"/>
                <a:gd name="T18" fmla="*/ 149157 w 545"/>
                <a:gd name="T19" fmla="*/ 10399 h 619"/>
                <a:gd name="T20" fmla="*/ 95938 w 545"/>
                <a:gd name="T21" fmla="*/ 0 h 619"/>
                <a:gd name="T22" fmla="*/ 47788 w 545"/>
                <a:gd name="T23" fmla="*/ 10399 h 619"/>
                <a:gd name="T24" fmla="*/ 26428 w 545"/>
                <a:gd name="T25" fmla="*/ 26535 h 619"/>
                <a:gd name="T26" fmla="*/ 0 w 545"/>
                <a:gd name="T27" fmla="*/ 195427 h 619"/>
                <a:gd name="T28" fmla="*/ 170517 w 545"/>
                <a:gd name="T29" fmla="*/ 221603 h 619"/>
                <a:gd name="T30" fmla="*/ 196945 w 545"/>
                <a:gd name="T31" fmla="*/ 52711 h 619"/>
                <a:gd name="T32" fmla="*/ 64080 w 545"/>
                <a:gd name="T33" fmla="*/ 26535 h 619"/>
                <a:gd name="T34" fmla="*/ 80009 w 545"/>
                <a:gd name="T35" fmla="*/ 26535 h 619"/>
                <a:gd name="T36" fmla="*/ 117298 w 545"/>
                <a:gd name="T37" fmla="*/ 26535 h 619"/>
                <a:gd name="T38" fmla="*/ 133227 w 545"/>
                <a:gd name="T39" fmla="*/ 52711 h 619"/>
                <a:gd name="T40" fmla="*/ 64080 w 545"/>
                <a:gd name="T41" fmla="*/ 26535 h 619"/>
                <a:gd name="T42" fmla="*/ 181016 w 545"/>
                <a:gd name="T43" fmla="*/ 195427 h 619"/>
                <a:gd name="T44" fmla="*/ 26428 w 545"/>
                <a:gd name="T45" fmla="*/ 211205 h 619"/>
                <a:gd name="T46" fmla="*/ 10499 w 545"/>
                <a:gd name="T47" fmla="*/ 52711 h 619"/>
                <a:gd name="T48" fmla="*/ 47788 w 545"/>
                <a:gd name="T49" fmla="*/ 42313 h 619"/>
                <a:gd name="T50" fmla="*/ 149157 w 545"/>
                <a:gd name="T51" fmla="*/ 68848 h 619"/>
                <a:gd name="T52" fmla="*/ 170517 w 545"/>
                <a:gd name="T53" fmla="*/ 42313 h 619"/>
                <a:gd name="T54" fmla="*/ 181016 w 545"/>
                <a:gd name="T55" fmla="*/ 195427 h 619"/>
                <a:gd name="T56" fmla="*/ 149157 w 545"/>
                <a:gd name="T57" fmla="*/ 95024 h 619"/>
                <a:gd name="T58" fmla="*/ 42720 w 545"/>
                <a:gd name="T59" fmla="*/ 105782 h 619"/>
                <a:gd name="T60" fmla="*/ 149157 w 545"/>
                <a:gd name="T61" fmla="*/ 110802 h 619"/>
                <a:gd name="T62" fmla="*/ 149157 w 545"/>
                <a:gd name="T63" fmla="*/ 95024 h 6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45" h="619">
                  <a:moveTo>
                    <a:pt x="412" y="368"/>
                  </a:moveTo>
                  <a:lnTo>
                    <a:pt x="412" y="368"/>
                  </a:lnTo>
                  <a:cubicBezTo>
                    <a:pt x="132" y="368"/>
                    <a:pt x="132" y="368"/>
                    <a:pt x="132" y="368"/>
                  </a:cubicBezTo>
                  <a:cubicBezTo>
                    <a:pt x="118" y="368"/>
                    <a:pt x="118" y="383"/>
                    <a:pt x="118" y="383"/>
                  </a:cubicBezTo>
                  <a:cubicBezTo>
                    <a:pt x="118" y="398"/>
                    <a:pt x="118" y="412"/>
                    <a:pt x="132" y="412"/>
                  </a:cubicBezTo>
                  <a:cubicBezTo>
                    <a:pt x="412" y="412"/>
                    <a:pt x="412" y="412"/>
                    <a:pt x="412" y="412"/>
                  </a:cubicBezTo>
                  <a:cubicBezTo>
                    <a:pt x="412" y="412"/>
                    <a:pt x="427" y="398"/>
                    <a:pt x="427" y="383"/>
                  </a:cubicBezTo>
                  <a:lnTo>
                    <a:pt x="412" y="368"/>
                  </a:lnTo>
                  <a:close/>
                  <a:moveTo>
                    <a:pt x="412" y="471"/>
                  </a:moveTo>
                  <a:lnTo>
                    <a:pt x="412" y="471"/>
                  </a:lnTo>
                  <a:cubicBezTo>
                    <a:pt x="132" y="471"/>
                    <a:pt x="132" y="471"/>
                    <a:pt x="132" y="471"/>
                  </a:cubicBezTo>
                  <a:cubicBezTo>
                    <a:pt x="118" y="471"/>
                    <a:pt x="118" y="471"/>
                    <a:pt x="118" y="486"/>
                  </a:cubicBezTo>
                  <a:cubicBezTo>
                    <a:pt x="118" y="501"/>
                    <a:pt x="118" y="501"/>
                    <a:pt x="132" y="501"/>
                  </a:cubicBezTo>
                  <a:cubicBezTo>
                    <a:pt x="412" y="501"/>
                    <a:pt x="412" y="501"/>
                    <a:pt x="412" y="501"/>
                  </a:cubicBezTo>
                  <a:cubicBezTo>
                    <a:pt x="412" y="501"/>
                    <a:pt x="427" y="501"/>
                    <a:pt x="427" y="486"/>
                  </a:cubicBezTo>
                  <a:cubicBezTo>
                    <a:pt x="427" y="471"/>
                    <a:pt x="412" y="471"/>
                    <a:pt x="412" y="471"/>
                  </a:cubicBezTo>
                  <a:close/>
                  <a:moveTo>
                    <a:pt x="471" y="74"/>
                  </a:moveTo>
                  <a:lnTo>
                    <a:pt x="471" y="74"/>
                  </a:lnTo>
                  <a:cubicBezTo>
                    <a:pt x="412" y="74"/>
                    <a:pt x="412" y="74"/>
                    <a:pt x="412" y="74"/>
                  </a:cubicBezTo>
                  <a:cubicBezTo>
                    <a:pt x="412" y="29"/>
                    <a:pt x="412" y="29"/>
                    <a:pt x="412" y="29"/>
                  </a:cubicBezTo>
                  <a:cubicBezTo>
                    <a:pt x="353" y="29"/>
                    <a:pt x="353" y="29"/>
                    <a:pt x="353" y="29"/>
                  </a:cubicBezTo>
                  <a:cubicBezTo>
                    <a:pt x="339" y="15"/>
                    <a:pt x="309" y="0"/>
                    <a:pt x="265" y="0"/>
                  </a:cubicBezTo>
                  <a:cubicBezTo>
                    <a:pt x="235" y="0"/>
                    <a:pt x="206" y="15"/>
                    <a:pt x="19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29" y="74"/>
                    <a:pt x="0" y="103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29" y="618"/>
                    <a:pt x="73" y="618"/>
                  </a:cubicBezTo>
                  <a:cubicBezTo>
                    <a:pt x="471" y="618"/>
                    <a:pt x="471" y="618"/>
                    <a:pt x="471" y="618"/>
                  </a:cubicBezTo>
                  <a:cubicBezTo>
                    <a:pt x="515" y="618"/>
                    <a:pt x="544" y="589"/>
                    <a:pt x="544" y="545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4" y="103"/>
                    <a:pt x="515" y="74"/>
                    <a:pt x="471" y="74"/>
                  </a:cubicBezTo>
                  <a:close/>
                  <a:moveTo>
                    <a:pt x="177" y="74"/>
                  </a:moveTo>
                  <a:lnTo>
                    <a:pt x="177" y="74"/>
                  </a:lnTo>
                  <a:cubicBezTo>
                    <a:pt x="221" y="74"/>
                    <a:pt x="221" y="74"/>
                    <a:pt x="221" y="74"/>
                  </a:cubicBezTo>
                  <a:cubicBezTo>
                    <a:pt x="221" y="59"/>
                    <a:pt x="235" y="29"/>
                    <a:pt x="265" y="29"/>
                  </a:cubicBezTo>
                  <a:cubicBezTo>
                    <a:pt x="294" y="29"/>
                    <a:pt x="324" y="59"/>
                    <a:pt x="324" y="74"/>
                  </a:cubicBezTo>
                  <a:cubicBezTo>
                    <a:pt x="368" y="74"/>
                    <a:pt x="368" y="74"/>
                    <a:pt x="368" y="74"/>
                  </a:cubicBezTo>
                  <a:cubicBezTo>
                    <a:pt x="368" y="147"/>
                    <a:pt x="368" y="147"/>
                    <a:pt x="368" y="147"/>
                  </a:cubicBezTo>
                  <a:cubicBezTo>
                    <a:pt x="177" y="147"/>
                    <a:pt x="177" y="147"/>
                    <a:pt x="177" y="147"/>
                  </a:cubicBezTo>
                  <a:lnTo>
                    <a:pt x="177" y="74"/>
                  </a:lnTo>
                  <a:close/>
                  <a:moveTo>
                    <a:pt x="500" y="545"/>
                  </a:moveTo>
                  <a:lnTo>
                    <a:pt x="500" y="545"/>
                  </a:lnTo>
                  <a:cubicBezTo>
                    <a:pt x="500" y="559"/>
                    <a:pt x="486" y="589"/>
                    <a:pt x="471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59"/>
                    <a:pt x="29" y="545"/>
                  </a:cubicBezTo>
                  <a:cubicBezTo>
                    <a:pt x="29" y="147"/>
                    <a:pt x="29" y="147"/>
                    <a:pt x="29" y="147"/>
                  </a:cubicBezTo>
                  <a:cubicBezTo>
                    <a:pt x="29" y="133"/>
                    <a:pt x="59" y="118"/>
                    <a:pt x="73" y="118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2" y="192"/>
                    <a:pt x="132" y="192"/>
                    <a:pt x="132" y="192"/>
                  </a:cubicBezTo>
                  <a:cubicBezTo>
                    <a:pt x="412" y="192"/>
                    <a:pt x="412" y="192"/>
                    <a:pt x="412" y="192"/>
                  </a:cubicBezTo>
                  <a:cubicBezTo>
                    <a:pt x="412" y="118"/>
                    <a:pt x="412" y="118"/>
                    <a:pt x="412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86" y="118"/>
                    <a:pt x="500" y="133"/>
                    <a:pt x="500" y="147"/>
                  </a:cubicBezTo>
                  <a:lnTo>
                    <a:pt x="500" y="545"/>
                  </a:lnTo>
                  <a:close/>
                  <a:moveTo>
                    <a:pt x="412" y="265"/>
                  </a:moveTo>
                  <a:lnTo>
                    <a:pt x="412" y="265"/>
                  </a:lnTo>
                  <a:cubicBezTo>
                    <a:pt x="132" y="265"/>
                    <a:pt x="132" y="265"/>
                    <a:pt x="132" y="265"/>
                  </a:cubicBezTo>
                  <a:cubicBezTo>
                    <a:pt x="118" y="265"/>
                    <a:pt x="118" y="280"/>
                    <a:pt x="118" y="295"/>
                  </a:cubicBezTo>
                  <a:cubicBezTo>
                    <a:pt x="118" y="295"/>
                    <a:pt x="118" y="309"/>
                    <a:pt x="132" y="309"/>
                  </a:cubicBezTo>
                  <a:cubicBezTo>
                    <a:pt x="412" y="309"/>
                    <a:pt x="412" y="309"/>
                    <a:pt x="412" y="309"/>
                  </a:cubicBezTo>
                  <a:lnTo>
                    <a:pt x="427" y="295"/>
                  </a:lnTo>
                  <a:cubicBezTo>
                    <a:pt x="427" y="280"/>
                    <a:pt x="412" y="265"/>
                    <a:pt x="412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 dirty="0"/>
            </a:p>
          </p:txBody>
        </p:sp>
        <p:sp>
          <p:nvSpPr>
            <p:cNvPr id="96" name="Freeform 66">
              <a:extLst>
                <a:ext uri="{FF2B5EF4-FFF2-40B4-BE49-F238E27FC236}">
                  <a16:creationId xmlns:a16="http://schemas.microsoft.com/office/drawing/2014/main" id="{443B4CD3-7694-44C3-A12E-AEBCC0587F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84284" y="3309894"/>
              <a:ext cx="387463" cy="452585"/>
            </a:xfrm>
            <a:custGeom>
              <a:avLst/>
              <a:gdLst>
                <a:gd name="T0" fmla="*/ 188912 w 55"/>
                <a:gd name="T1" fmla="*/ 31031 h 64"/>
                <a:gd name="T2" fmla="*/ 188912 w 55"/>
                <a:gd name="T3" fmla="*/ 48270 h 64"/>
                <a:gd name="T4" fmla="*/ 92739 w 55"/>
                <a:gd name="T5" fmla="*/ 79301 h 64"/>
                <a:gd name="T6" fmla="*/ 0 w 55"/>
                <a:gd name="T7" fmla="*/ 48270 h 64"/>
                <a:gd name="T8" fmla="*/ 0 w 55"/>
                <a:gd name="T9" fmla="*/ 31031 h 64"/>
                <a:gd name="T10" fmla="*/ 92739 w 55"/>
                <a:gd name="T11" fmla="*/ 0 h 64"/>
                <a:gd name="T12" fmla="*/ 188912 w 55"/>
                <a:gd name="T13" fmla="*/ 31031 h 64"/>
                <a:gd name="T14" fmla="*/ 188912 w 55"/>
                <a:gd name="T15" fmla="*/ 72405 h 64"/>
                <a:gd name="T16" fmla="*/ 188912 w 55"/>
                <a:gd name="T17" fmla="*/ 93092 h 64"/>
                <a:gd name="T18" fmla="*/ 92739 w 55"/>
                <a:gd name="T19" fmla="*/ 127571 h 64"/>
                <a:gd name="T20" fmla="*/ 0 w 55"/>
                <a:gd name="T21" fmla="*/ 93092 h 64"/>
                <a:gd name="T22" fmla="*/ 0 w 55"/>
                <a:gd name="T23" fmla="*/ 72405 h 64"/>
                <a:gd name="T24" fmla="*/ 92739 w 55"/>
                <a:gd name="T25" fmla="*/ 93092 h 64"/>
                <a:gd name="T26" fmla="*/ 188912 w 55"/>
                <a:gd name="T27" fmla="*/ 72405 h 64"/>
                <a:gd name="T28" fmla="*/ 188912 w 55"/>
                <a:gd name="T29" fmla="*/ 120675 h 64"/>
                <a:gd name="T30" fmla="*/ 188912 w 55"/>
                <a:gd name="T31" fmla="*/ 141362 h 64"/>
                <a:gd name="T32" fmla="*/ 92739 w 55"/>
                <a:gd name="T33" fmla="*/ 172393 h 64"/>
                <a:gd name="T34" fmla="*/ 0 w 55"/>
                <a:gd name="T35" fmla="*/ 141362 h 64"/>
                <a:gd name="T36" fmla="*/ 0 w 55"/>
                <a:gd name="T37" fmla="*/ 120675 h 64"/>
                <a:gd name="T38" fmla="*/ 92739 w 55"/>
                <a:gd name="T39" fmla="*/ 141362 h 64"/>
                <a:gd name="T40" fmla="*/ 188912 w 55"/>
                <a:gd name="T41" fmla="*/ 120675 h 64"/>
                <a:gd name="T42" fmla="*/ 188912 w 55"/>
                <a:gd name="T43" fmla="*/ 168945 h 64"/>
                <a:gd name="T44" fmla="*/ 188912 w 55"/>
                <a:gd name="T45" fmla="*/ 189632 h 64"/>
                <a:gd name="T46" fmla="*/ 92739 w 55"/>
                <a:gd name="T47" fmla="*/ 220663 h 64"/>
                <a:gd name="T48" fmla="*/ 0 w 55"/>
                <a:gd name="T49" fmla="*/ 189632 h 64"/>
                <a:gd name="T50" fmla="*/ 0 w 55"/>
                <a:gd name="T51" fmla="*/ 168945 h 64"/>
                <a:gd name="T52" fmla="*/ 92739 w 55"/>
                <a:gd name="T53" fmla="*/ 189632 h 64"/>
                <a:gd name="T54" fmla="*/ 188912 w 55"/>
                <a:gd name="T55" fmla="*/ 168945 h 6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55" h="64">
                  <a:moveTo>
                    <a:pt x="55" y="9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55" y="19"/>
                    <a:pt x="42" y="23"/>
                    <a:pt x="27" y="23"/>
                  </a:cubicBezTo>
                  <a:cubicBezTo>
                    <a:pt x="12" y="23"/>
                    <a:pt x="0" y="19"/>
                    <a:pt x="0" y="1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12" y="0"/>
                    <a:pt x="27" y="0"/>
                  </a:cubicBezTo>
                  <a:cubicBezTo>
                    <a:pt x="42" y="0"/>
                    <a:pt x="55" y="4"/>
                    <a:pt x="55" y="9"/>
                  </a:cubicBezTo>
                  <a:close/>
                  <a:moveTo>
                    <a:pt x="55" y="21"/>
                  </a:moveTo>
                  <a:cubicBezTo>
                    <a:pt x="55" y="27"/>
                    <a:pt x="55" y="27"/>
                    <a:pt x="55" y="27"/>
                  </a:cubicBezTo>
                  <a:cubicBezTo>
                    <a:pt x="55" y="32"/>
                    <a:pt x="42" y="37"/>
                    <a:pt x="27" y="37"/>
                  </a:cubicBezTo>
                  <a:cubicBezTo>
                    <a:pt x="12" y="37"/>
                    <a:pt x="0" y="32"/>
                    <a:pt x="0" y="2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6" y="25"/>
                    <a:pt x="16" y="27"/>
                    <a:pt x="27" y="27"/>
                  </a:cubicBezTo>
                  <a:cubicBezTo>
                    <a:pt x="38" y="27"/>
                    <a:pt x="49" y="25"/>
                    <a:pt x="55" y="21"/>
                  </a:cubicBezTo>
                  <a:close/>
                  <a:moveTo>
                    <a:pt x="55" y="35"/>
                  </a:moveTo>
                  <a:cubicBezTo>
                    <a:pt x="55" y="41"/>
                    <a:pt x="55" y="41"/>
                    <a:pt x="55" y="41"/>
                  </a:cubicBezTo>
                  <a:cubicBezTo>
                    <a:pt x="55" y="46"/>
                    <a:pt x="42" y="50"/>
                    <a:pt x="27" y="50"/>
                  </a:cubicBezTo>
                  <a:cubicBezTo>
                    <a:pt x="12" y="50"/>
                    <a:pt x="0" y="46"/>
                    <a:pt x="0" y="41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39"/>
                    <a:pt x="16" y="41"/>
                    <a:pt x="27" y="41"/>
                  </a:cubicBezTo>
                  <a:cubicBezTo>
                    <a:pt x="38" y="41"/>
                    <a:pt x="49" y="39"/>
                    <a:pt x="55" y="35"/>
                  </a:cubicBezTo>
                  <a:close/>
                  <a:moveTo>
                    <a:pt x="55" y="49"/>
                  </a:moveTo>
                  <a:cubicBezTo>
                    <a:pt x="55" y="55"/>
                    <a:pt x="55" y="55"/>
                    <a:pt x="55" y="55"/>
                  </a:cubicBezTo>
                  <a:cubicBezTo>
                    <a:pt x="55" y="60"/>
                    <a:pt x="42" y="64"/>
                    <a:pt x="27" y="64"/>
                  </a:cubicBezTo>
                  <a:cubicBezTo>
                    <a:pt x="12" y="64"/>
                    <a:pt x="0" y="60"/>
                    <a:pt x="0" y="55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6" y="53"/>
                    <a:pt x="16" y="55"/>
                    <a:pt x="27" y="55"/>
                  </a:cubicBezTo>
                  <a:cubicBezTo>
                    <a:pt x="38" y="55"/>
                    <a:pt x="49" y="53"/>
                    <a:pt x="55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  <p:sp>
          <p:nvSpPr>
            <p:cNvPr id="97" name="Freeform 145">
              <a:extLst>
                <a:ext uri="{FF2B5EF4-FFF2-40B4-BE49-F238E27FC236}">
                  <a16:creationId xmlns:a16="http://schemas.microsoft.com/office/drawing/2014/main" id="{2B16D7EE-75DB-4505-9AF1-F41BFC5A2D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0208" y="3858677"/>
              <a:ext cx="494263" cy="387463"/>
            </a:xfrm>
            <a:custGeom>
              <a:avLst/>
              <a:gdLst>
                <a:gd name="T0" fmla="*/ 219075 w 64"/>
                <a:gd name="T1" fmla="*/ 175173 h 55"/>
                <a:gd name="T2" fmla="*/ 205383 w 64"/>
                <a:gd name="T3" fmla="*/ 188912 h 55"/>
                <a:gd name="T4" fmla="*/ 167729 w 64"/>
                <a:gd name="T5" fmla="*/ 188912 h 55"/>
                <a:gd name="T6" fmla="*/ 154037 w 64"/>
                <a:gd name="T7" fmla="*/ 175173 h 55"/>
                <a:gd name="T8" fmla="*/ 154037 w 64"/>
                <a:gd name="T9" fmla="*/ 137391 h 55"/>
                <a:gd name="T10" fmla="*/ 167729 w 64"/>
                <a:gd name="T11" fmla="*/ 123651 h 55"/>
                <a:gd name="T12" fmla="*/ 177998 w 64"/>
                <a:gd name="T13" fmla="*/ 123651 h 55"/>
                <a:gd name="T14" fmla="*/ 177998 w 64"/>
                <a:gd name="T15" fmla="*/ 103043 h 55"/>
                <a:gd name="T16" fmla="*/ 116384 w 64"/>
                <a:gd name="T17" fmla="*/ 103043 h 55"/>
                <a:gd name="T18" fmla="*/ 116384 w 64"/>
                <a:gd name="T19" fmla="*/ 123651 h 55"/>
                <a:gd name="T20" fmla="*/ 126653 w 64"/>
                <a:gd name="T21" fmla="*/ 123651 h 55"/>
                <a:gd name="T22" fmla="*/ 140345 w 64"/>
                <a:gd name="T23" fmla="*/ 137391 h 55"/>
                <a:gd name="T24" fmla="*/ 140345 w 64"/>
                <a:gd name="T25" fmla="*/ 175173 h 55"/>
                <a:gd name="T26" fmla="*/ 126653 w 64"/>
                <a:gd name="T27" fmla="*/ 188912 h 55"/>
                <a:gd name="T28" fmla="*/ 88999 w 64"/>
                <a:gd name="T29" fmla="*/ 188912 h 55"/>
                <a:gd name="T30" fmla="*/ 78730 w 64"/>
                <a:gd name="T31" fmla="*/ 175173 h 55"/>
                <a:gd name="T32" fmla="*/ 78730 w 64"/>
                <a:gd name="T33" fmla="*/ 137391 h 55"/>
                <a:gd name="T34" fmla="*/ 88999 w 64"/>
                <a:gd name="T35" fmla="*/ 123651 h 55"/>
                <a:gd name="T36" fmla="*/ 99268 w 64"/>
                <a:gd name="T37" fmla="*/ 123651 h 55"/>
                <a:gd name="T38" fmla="*/ 99268 w 64"/>
                <a:gd name="T39" fmla="*/ 103043 h 55"/>
                <a:gd name="T40" fmla="*/ 37654 w 64"/>
                <a:gd name="T41" fmla="*/ 103043 h 55"/>
                <a:gd name="T42" fmla="*/ 37654 w 64"/>
                <a:gd name="T43" fmla="*/ 123651 h 55"/>
                <a:gd name="T44" fmla="*/ 51346 w 64"/>
                <a:gd name="T45" fmla="*/ 123651 h 55"/>
                <a:gd name="T46" fmla="*/ 61615 w 64"/>
                <a:gd name="T47" fmla="*/ 137391 h 55"/>
                <a:gd name="T48" fmla="*/ 61615 w 64"/>
                <a:gd name="T49" fmla="*/ 175173 h 55"/>
                <a:gd name="T50" fmla="*/ 51346 w 64"/>
                <a:gd name="T51" fmla="*/ 188912 h 55"/>
                <a:gd name="T52" fmla="*/ 10269 w 64"/>
                <a:gd name="T53" fmla="*/ 188912 h 55"/>
                <a:gd name="T54" fmla="*/ 0 w 64"/>
                <a:gd name="T55" fmla="*/ 175173 h 55"/>
                <a:gd name="T56" fmla="*/ 0 w 64"/>
                <a:gd name="T57" fmla="*/ 137391 h 55"/>
                <a:gd name="T58" fmla="*/ 10269 w 64"/>
                <a:gd name="T59" fmla="*/ 123651 h 55"/>
                <a:gd name="T60" fmla="*/ 23961 w 64"/>
                <a:gd name="T61" fmla="*/ 123651 h 55"/>
                <a:gd name="T62" fmla="*/ 23961 w 64"/>
                <a:gd name="T63" fmla="*/ 103043 h 55"/>
                <a:gd name="T64" fmla="*/ 37654 w 64"/>
                <a:gd name="T65" fmla="*/ 85869 h 55"/>
                <a:gd name="T66" fmla="*/ 99268 w 64"/>
                <a:gd name="T67" fmla="*/ 85869 h 55"/>
                <a:gd name="T68" fmla="*/ 99268 w 64"/>
                <a:gd name="T69" fmla="*/ 61826 h 55"/>
                <a:gd name="T70" fmla="*/ 88999 w 64"/>
                <a:gd name="T71" fmla="*/ 61826 h 55"/>
                <a:gd name="T72" fmla="*/ 78730 w 64"/>
                <a:gd name="T73" fmla="*/ 51521 h 55"/>
                <a:gd name="T74" fmla="*/ 78730 w 64"/>
                <a:gd name="T75" fmla="*/ 10304 h 55"/>
                <a:gd name="T76" fmla="*/ 88999 w 64"/>
                <a:gd name="T77" fmla="*/ 0 h 55"/>
                <a:gd name="T78" fmla="*/ 126653 w 64"/>
                <a:gd name="T79" fmla="*/ 0 h 55"/>
                <a:gd name="T80" fmla="*/ 140345 w 64"/>
                <a:gd name="T81" fmla="*/ 10304 h 55"/>
                <a:gd name="T82" fmla="*/ 140345 w 64"/>
                <a:gd name="T83" fmla="*/ 51521 h 55"/>
                <a:gd name="T84" fmla="*/ 126653 w 64"/>
                <a:gd name="T85" fmla="*/ 61826 h 55"/>
                <a:gd name="T86" fmla="*/ 116384 w 64"/>
                <a:gd name="T87" fmla="*/ 61826 h 55"/>
                <a:gd name="T88" fmla="*/ 116384 w 64"/>
                <a:gd name="T89" fmla="*/ 85869 h 55"/>
                <a:gd name="T90" fmla="*/ 177998 w 64"/>
                <a:gd name="T91" fmla="*/ 85869 h 55"/>
                <a:gd name="T92" fmla="*/ 195114 w 64"/>
                <a:gd name="T93" fmla="*/ 103043 h 55"/>
                <a:gd name="T94" fmla="*/ 195114 w 64"/>
                <a:gd name="T95" fmla="*/ 123651 h 55"/>
                <a:gd name="T96" fmla="*/ 205383 w 64"/>
                <a:gd name="T97" fmla="*/ 123651 h 55"/>
                <a:gd name="T98" fmla="*/ 219075 w 64"/>
                <a:gd name="T99" fmla="*/ 137391 h 55"/>
                <a:gd name="T100" fmla="*/ 219075 w 64"/>
                <a:gd name="T101" fmla="*/ 175173 h 5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  <p:sp>
          <p:nvSpPr>
            <p:cNvPr id="98" name="Freeform 79">
              <a:extLst>
                <a:ext uri="{FF2B5EF4-FFF2-40B4-BE49-F238E27FC236}">
                  <a16:creationId xmlns:a16="http://schemas.microsoft.com/office/drawing/2014/main" id="{C8772C27-3DE9-47EE-85EA-FB3BE52A25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66174" y="5123928"/>
              <a:ext cx="463816" cy="467251"/>
            </a:xfrm>
            <a:custGeom>
              <a:avLst/>
              <a:gdLst>
                <a:gd name="T0" fmla="*/ 106933 w 479"/>
                <a:gd name="T1" fmla="*/ 0 h 479"/>
                <a:gd name="T2" fmla="*/ 106933 w 479"/>
                <a:gd name="T3" fmla="*/ 0 h 479"/>
                <a:gd name="T4" fmla="*/ 0 w 479"/>
                <a:gd name="T5" fmla="*/ 107725 h 479"/>
                <a:gd name="T6" fmla="*/ 106933 w 479"/>
                <a:gd name="T7" fmla="*/ 215449 h 479"/>
                <a:gd name="T8" fmla="*/ 213866 w 479"/>
                <a:gd name="T9" fmla="*/ 107725 h 479"/>
                <a:gd name="T10" fmla="*/ 106933 w 479"/>
                <a:gd name="T11" fmla="*/ 0 h 479"/>
                <a:gd name="T12" fmla="*/ 198206 w 479"/>
                <a:gd name="T13" fmla="*/ 107725 h 479"/>
                <a:gd name="T14" fmla="*/ 198206 w 479"/>
                <a:gd name="T15" fmla="*/ 107725 h 479"/>
                <a:gd name="T16" fmla="*/ 178520 w 479"/>
                <a:gd name="T17" fmla="*/ 163615 h 479"/>
                <a:gd name="T18" fmla="*/ 174493 w 479"/>
                <a:gd name="T19" fmla="*/ 147840 h 479"/>
                <a:gd name="T20" fmla="*/ 178520 w 479"/>
                <a:gd name="T21" fmla="*/ 115838 h 479"/>
                <a:gd name="T22" fmla="*/ 166439 w 479"/>
                <a:gd name="T23" fmla="*/ 91949 h 479"/>
                <a:gd name="T24" fmla="*/ 142726 w 479"/>
                <a:gd name="T25" fmla="*/ 80230 h 479"/>
                <a:gd name="T26" fmla="*/ 154806 w 479"/>
                <a:gd name="T27" fmla="*/ 39664 h 479"/>
                <a:gd name="T28" fmla="*/ 131093 w 479"/>
                <a:gd name="T29" fmla="*/ 27945 h 479"/>
                <a:gd name="T30" fmla="*/ 134673 w 479"/>
                <a:gd name="T31" fmla="*/ 23889 h 479"/>
                <a:gd name="T32" fmla="*/ 198206 w 479"/>
                <a:gd name="T33" fmla="*/ 107725 h 479"/>
                <a:gd name="T34" fmla="*/ 94853 w 479"/>
                <a:gd name="T35" fmla="*/ 19832 h 479"/>
                <a:gd name="T36" fmla="*/ 94853 w 479"/>
                <a:gd name="T37" fmla="*/ 19832 h 479"/>
                <a:gd name="T38" fmla="*/ 83220 w 479"/>
                <a:gd name="T39" fmla="*/ 27945 h 479"/>
                <a:gd name="T40" fmla="*/ 67113 w 479"/>
                <a:gd name="T41" fmla="*/ 39664 h 479"/>
                <a:gd name="T42" fmla="*/ 51453 w 479"/>
                <a:gd name="T43" fmla="*/ 59947 h 479"/>
                <a:gd name="T44" fmla="*/ 59507 w 479"/>
                <a:gd name="T45" fmla="*/ 71666 h 479"/>
                <a:gd name="T46" fmla="*/ 79193 w 479"/>
                <a:gd name="T47" fmla="*/ 71666 h 479"/>
                <a:gd name="T48" fmla="*/ 110960 w 479"/>
                <a:gd name="T49" fmla="*/ 107725 h 479"/>
                <a:gd name="T50" fmla="*/ 83220 w 479"/>
                <a:gd name="T51" fmla="*/ 131613 h 479"/>
                <a:gd name="T52" fmla="*/ 79193 w 479"/>
                <a:gd name="T53" fmla="*/ 151896 h 479"/>
                <a:gd name="T54" fmla="*/ 79193 w 479"/>
                <a:gd name="T55" fmla="*/ 175785 h 479"/>
                <a:gd name="T56" fmla="*/ 59507 w 479"/>
                <a:gd name="T57" fmla="*/ 155502 h 479"/>
                <a:gd name="T58" fmla="*/ 55480 w 479"/>
                <a:gd name="T59" fmla="*/ 128008 h 479"/>
                <a:gd name="T60" fmla="*/ 39373 w 479"/>
                <a:gd name="T61" fmla="*/ 107725 h 479"/>
                <a:gd name="T62" fmla="*/ 47426 w 479"/>
                <a:gd name="T63" fmla="*/ 83836 h 479"/>
                <a:gd name="T64" fmla="*/ 23713 w 479"/>
                <a:gd name="T65" fmla="*/ 76173 h 479"/>
                <a:gd name="T66" fmla="*/ 94853 w 479"/>
                <a:gd name="T67" fmla="*/ 19832 h 479"/>
                <a:gd name="T68" fmla="*/ 79193 w 479"/>
                <a:gd name="T69" fmla="*/ 195617 h 479"/>
                <a:gd name="T70" fmla="*/ 79193 w 479"/>
                <a:gd name="T71" fmla="*/ 195617 h 479"/>
                <a:gd name="T72" fmla="*/ 91273 w 479"/>
                <a:gd name="T73" fmla="*/ 187504 h 479"/>
                <a:gd name="T74" fmla="*/ 106933 w 479"/>
                <a:gd name="T75" fmla="*/ 183447 h 479"/>
                <a:gd name="T76" fmla="*/ 131093 w 479"/>
                <a:gd name="T77" fmla="*/ 175785 h 479"/>
                <a:gd name="T78" fmla="*/ 158386 w 479"/>
                <a:gd name="T79" fmla="*/ 183447 h 479"/>
                <a:gd name="T80" fmla="*/ 106933 w 479"/>
                <a:gd name="T81" fmla="*/ 199674 h 479"/>
                <a:gd name="T82" fmla="*/ 79193 w 479"/>
                <a:gd name="T83" fmla="*/ 195617 h 47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79" h="479">
                  <a:moveTo>
                    <a:pt x="239" y="0"/>
                  </a:moveTo>
                  <a:lnTo>
                    <a:pt x="239" y="0"/>
                  </a:lnTo>
                  <a:cubicBezTo>
                    <a:pt x="106" y="0"/>
                    <a:pt x="0" y="106"/>
                    <a:pt x="0" y="239"/>
                  </a:cubicBezTo>
                  <a:cubicBezTo>
                    <a:pt x="0" y="372"/>
                    <a:pt x="106" y="478"/>
                    <a:pt x="239" y="478"/>
                  </a:cubicBezTo>
                  <a:cubicBezTo>
                    <a:pt x="372" y="478"/>
                    <a:pt x="478" y="372"/>
                    <a:pt x="478" y="239"/>
                  </a:cubicBezTo>
                  <a:cubicBezTo>
                    <a:pt x="478" y="106"/>
                    <a:pt x="372" y="0"/>
                    <a:pt x="239" y="0"/>
                  </a:cubicBezTo>
                  <a:close/>
                  <a:moveTo>
                    <a:pt x="443" y="239"/>
                  </a:moveTo>
                  <a:lnTo>
                    <a:pt x="443" y="239"/>
                  </a:lnTo>
                  <a:cubicBezTo>
                    <a:pt x="443" y="292"/>
                    <a:pt x="425" y="328"/>
                    <a:pt x="399" y="363"/>
                  </a:cubicBezTo>
                  <a:cubicBezTo>
                    <a:pt x="390" y="363"/>
                    <a:pt x="381" y="345"/>
                    <a:pt x="390" y="328"/>
                  </a:cubicBezTo>
                  <a:cubicBezTo>
                    <a:pt x="399" y="310"/>
                    <a:pt x="399" y="275"/>
                    <a:pt x="399" y="257"/>
                  </a:cubicBezTo>
                  <a:cubicBezTo>
                    <a:pt x="399" y="239"/>
                    <a:pt x="390" y="204"/>
                    <a:pt x="372" y="204"/>
                  </a:cubicBezTo>
                  <a:cubicBezTo>
                    <a:pt x="346" y="204"/>
                    <a:pt x="337" y="204"/>
                    <a:pt x="319" y="178"/>
                  </a:cubicBezTo>
                  <a:cubicBezTo>
                    <a:pt x="301" y="124"/>
                    <a:pt x="372" y="115"/>
                    <a:pt x="346" y="88"/>
                  </a:cubicBezTo>
                  <a:cubicBezTo>
                    <a:pt x="337" y="80"/>
                    <a:pt x="301" y="115"/>
                    <a:pt x="293" y="62"/>
                  </a:cubicBezTo>
                  <a:lnTo>
                    <a:pt x="301" y="53"/>
                  </a:lnTo>
                  <a:cubicBezTo>
                    <a:pt x="381" y="80"/>
                    <a:pt x="443" y="150"/>
                    <a:pt x="443" y="239"/>
                  </a:cubicBezTo>
                  <a:close/>
                  <a:moveTo>
                    <a:pt x="212" y="44"/>
                  </a:moveTo>
                  <a:lnTo>
                    <a:pt x="212" y="44"/>
                  </a:lnTo>
                  <a:cubicBezTo>
                    <a:pt x="204" y="53"/>
                    <a:pt x="194" y="53"/>
                    <a:pt x="186" y="62"/>
                  </a:cubicBezTo>
                  <a:cubicBezTo>
                    <a:pt x="168" y="80"/>
                    <a:pt x="159" y="71"/>
                    <a:pt x="150" y="88"/>
                  </a:cubicBezTo>
                  <a:cubicBezTo>
                    <a:pt x="141" y="106"/>
                    <a:pt x="115" y="124"/>
                    <a:pt x="115" y="133"/>
                  </a:cubicBezTo>
                  <a:cubicBezTo>
                    <a:pt x="115" y="142"/>
                    <a:pt x="133" y="159"/>
                    <a:pt x="133" y="159"/>
                  </a:cubicBezTo>
                  <a:cubicBezTo>
                    <a:pt x="141" y="150"/>
                    <a:pt x="159" y="150"/>
                    <a:pt x="177" y="159"/>
                  </a:cubicBezTo>
                  <a:cubicBezTo>
                    <a:pt x="186" y="159"/>
                    <a:pt x="275" y="169"/>
                    <a:pt x="248" y="239"/>
                  </a:cubicBezTo>
                  <a:cubicBezTo>
                    <a:pt x="239" y="266"/>
                    <a:pt x="194" y="257"/>
                    <a:pt x="186" y="292"/>
                  </a:cubicBezTo>
                  <a:cubicBezTo>
                    <a:pt x="186" y="301"/>
                    <a:pt x="186" y="328"/>
                    <a:pt x="177" y="337"/>
                  </a:cubicBezTo>
                  <a:cubicBezTo>
                    <a:pt x="177" y="345"/>
                    <a:pt x="186" y="390"/>
                    <a:pt x="177" y="390"/>
                  </a:cubicBezTo>
                  <a:cubicBezTo>
                    <a:pt x="168" y="390"/>
                    <a:pt x="133" y="345"/>
                    <a:pt x="133" y="345"/>
                  </a:cubicBezTo>
                  <a:cubicBezTo>
                    <a:pt x="133" y="337"/>
                    <a:pt x="124" y="310"/>
                    <a:pt x="124" y="284"/>
                  </a:cubicBezTo>
                  <a:cubicBezTo>
                    <a:pt x="124" y="266"/>
                    <a:pt x="88" y="266"/>
                    <a:pt x="88" y="239"/>
                  </a:cubicBezTo>
                  <a:cubicBezTo>
                    <a:pt x="88" y="213"/>
                    <a:pt x="106" y="195"/>
                    <a:pt x="106" y="186"/>
                  </a:cubicBezTo>
                  <a:cubicBezTo>
                    <a:pt x="97" y="169"/>
                    <a:pt x="62" y="169"/>
                    <a:pt x="53" y="169"/>
                  </a:cubicBezTo>
                  <a:cubicBezTo>
                    <a:pt x="80" y="97"/>
                    <a:pt x="141" y="53"/>
                    <a:pt x="212" y="44"/>
                  </a:cubicBezTo>
                  <a:close/>
                  <a:moveTo>
                    <a:pt x="177" y="434"/>
                  </a:moveTo>
                  <a:lnTo>
                    <a:pt x="177" y="434"/>
                  </a:lnTo>
                  <a:cubicBezTo>
                    <a:pt x="186" y="425"/>
                    <a:pt x="186" y="416"/>
                    <a:pt x="204" y="416"/>
                  </a:cubicBezTo>
                  <a:cubicBezTo>
                    <a:pt x="212" y="416"/>
                    <a:pt x="221" y="416"/>
                    <a:pt x="239" y="407"/>
                  </a:cubicBezTo>
                  <a:cubicBezTo>
                    <a:pt x="248" y="407"/>
                    <a:pt x="275" y="398"/>
                    <a:pt x="293" y="390"/>
                  </a:cubicBezTo>
                  <a:cubicBezTo>
                    <a:pt x="310" y="390"/>
                    <a:pt x="346" y="398"/>
                    <a:pt x="354" y="407"/>
                  </a:cubicBezTo>
                  <a:cubicBezTo>
                    <a:pt x="319" y="434"/>
                    <a:pt x="284" y="443"/>
                    <a:pt x="239" y="443"/>
                  </a:cubicBezTo>
                  <a:cubicBezTo>
                    <a:pt x="221" y="443"/>
                    <a:pt x="194" y="443"/>
                    <a:pt x="177" y="4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02711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9" descr="A picture containing text, indoor, ceiling, computer&#10;&#10;Description automatically generated">
            <a:extLst>
              <a:ext uri="{FF2B5EF4-FFF2-40B4-BE49-F238E27FC236}">
                <a16:creationId xmlns:a16="http://schemas.microsoft.com/office/drawing/2014/main" id="{1CBF6212-19A9-476E-AC5E-4FAAE05340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58" t="800" r="417" b="-800"/>
          <a:stretch/>
        </p:blipFill>
        <p:spPr>
          <a:xfrm>
            <a:off x="0" y="0"/>
            <a:ext cx="2935288" cy="66381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D1A80E-839C-448A-82D2-ED0E3560F851}"/>
              </a:ext>
            </a:extLst>
          </p:cNvPr>
          <p:cNvSpPr txBox="1"/>
          <p:nvPr/>
        </p:nvSpPr>
        <p:spPr>
          <a:xfrm>
            <a:off x="3124200" y="244839"/>
            <a:ext cx="693809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Security Issues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7EDF4FC-5ABB-48D7-A802-0F1A9ED59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113704"/>
            <a:ext cx="9753600" cy="1650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3A41C-E30E-44EF-B4EC-C1193CDB9BD1}"/>
              </a:ext>
            </a:extLst>
          </p:cNvPr>
          <p:cNvSpPr txBox="1"/>
          <p:nvPr/>
        </p:nvSpPr>
        <p:spPr>
          <a:xfrm>
            <a:off x="2468880" y="1142777"/>
            <a:ext cx="9570720" cy="15927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65125" marR="0" lvl="0" indent="-365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Attackers usually target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software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vulnerabilities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and configuration errors to compromise web servers. </a:t>
            </a:r>
          </a:p>
          <a:p>
            <a:pPr marL="365125" marR="0" lvl="0" indent="-365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Network and OS level attacks can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be well defended using proper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network security measures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such as firewalls, IDS, etc. However, web servers can be accessed from anywhere via the Internet, which renders them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highly vulnerable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to attacks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8FE1DC4-EFB6-4066-A731-0FC79516F9E9}"/>
              </a:ext>
            </a:extLst>
          </p:cNvPr>
          <p:cNvGrpSpPr/>
          <p:nvPr/>
        </p:nvGrpSpPr>
        <p:grpSpPr>
          <a:xfrm>
            <a:off x="3352800" y="3003828"/>
            <a:ext cx="8118109" cy="3534273"/>
            <a:chOff x="-5772" y="2982941"/>
            <a:chExt cx="8118109" cy="3534273"/>
          </a:xfrm>
        </p:grpSpPr>
        <p:pic>
          <p:nvPicPr>
            <p:cNvPr id="8" name="Picture 7" descr="2_7">
              <a:extLst>
                <a:ext uri="{FF2B5EF4-FFF2-40B4-BE49-F238E27FC236}">
                  <a16:creationId xmlns:a16="http://schemas.microsoft.com/office/drawing/2014/main" id="{29DD4510-0AFC-4742-97A2-F2BC792B167C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18" y="3063982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2_7">
              <a:extLst>
                <a:ext uri="{FF2B5EF4-FFF2-40B4-BE49-F238E27FC236}">
                  <a16:creationId xmlns:a16="http://schemas.microsoft.com/office/drawing/2014/main" id="{A00AA327-31B3-484E-869D-F78BBDC5FB3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6" y="3063982"/>
              <a:ext cx="4018074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 descr="2_9">
              <a:extLst>
                <a:ext uri="{FF2B5EF4-FFF2-40B4-BE49-F238E27FC236}">
                  <a16:creationId xmlns:a16="http://schemas.microsoft.com/office/drawing/2014/main" id="{C55EEA5C-F56D-441E-8DED-CE7D8875A1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>
              <a:duotone>
                <a:srgbClr val="8064A2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21" y="5838228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 descr="2_9">
              <a:extLst>
                <a:ext uri="{FF2B5EF4-FFF2-40B4-BE49-F238E27FC236}">
                  <a16:creationId xmlns:a16="http://schemas.microsoft.com/office/drawing/2014/main" id="{1F716CC1-C381-43A7-A9A4-A6EDA10F45D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>
              <a:duotone>
                <a:srgbClr val="8064A2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72" y="5838228"/>
              <a:ext cx="4046292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1" descr="2_10">
              <a:extLst>
                <a:ext uri="{FF2B5EF4-FFF2-40B4-BE49-F238E27FC236}">
                  <a16:creationId xmlns:a16="http://schemas.microsoft.com/office/drawing/2014/main" id="{5C01F117-7B70-4AA6-B2EE-4B47650EAA9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6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21" y="5369860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 descr="2_10">
              <a:extLst>
                <a:ext uri="{FF2B5EF4-FFF2-40B4-BE49-F238E27FC236}">
                  <a16:creationId xmlns:a16="http://schemas.microsoft.com/office/drawing/2014/main" id="{20B99036-572F-4E2F-8ECA-4E143CC3A10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6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72" y="5369860"/>
              <a:ext cx="4046292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3" descr="사본 - 2_2">
              <a:extLst>
                <a:ext uri="{FF2B5EF4-FFF2-40B4-BE49-F238E27FC236}">
                  <a16:creationId xmlns:a16="http://schemas.microsoft.com/office/drawing/2014/main" id="{8F167A6F-1118-4B4C-89EE-27D2FEA5C7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duotone>
                <a:srgbClr val="8064A2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0848" y="5716476"/>
              <a:ext cx="3213999" cy="800738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4" descr="2_6">
              <a:extLst>
                <a:ext uri="{FF2B5EF4-FFF2-40B4-BE49-F238E27FC236}">
                  <a16:creationId xmlns:a16="http://schemas.microsoft.com/office/drawing/2014/main" id="{79FF7D85-59F5-4222-BF17-D567F5E3FB38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21" y="3526150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5" descr="2_7">
              <a:extLst>
                <a:ext uri="{FF2B5EF4-FFF2-40B4-BE49-F238E27FC236}">
                  <a16:creationId xmlns:a16="http://schemas.microsoft.com/office/drawing/2014/main" id="{B6A1D894-72FF-4A49-A754-11C0D6762DD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0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21" y="3984553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 descr="2_8">
              <a:extLst>
                <a:ext uri="{FF2B5EF4-FFF2-40B4-BE49-F238E27FC236}">
                  <a16:creationId xmlns:a16="http://schemas.microsoft.com/office/drawing/2014/main" id="{EC188479-799A-4BD3-9F64-2775F68CBDB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1"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21" y="4454064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7" descr="2_9">
              <a:extLst>
                <a:ext uri="{FF2B5EF4-FFF2-40B4-BE49-F238E27FC236}">
                  <a16:creationId xmlns:a16="http://schemas.microsoft.com/office/drawing/2014/main" id="{D750CA70-93F4-4EDB-89B7-372D63F42F2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98119" y="4910883"/>
              <a:ext cx="4014216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8" descr="2_6">
              <a:extLst>
                <a:ext uri="{FF2B5EF4-FFF2-40B4-BE49-F238E27FC236}">
                  <a16:creationId xmlns:a16="http://schemas.microsoft.com/office/drawing/2014/main" id="{4B40C8E9-C417-46F1-AE62-98E242CF7FE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03" y="3526150"/>
              <a:ext cx="4043722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19" descr="2_7">
              <a:extLst>
                <a:ext uri="{FF2B5EF4-FFF2-40B4-BE49-F238E27FC236}">
                  <a16:creationId xmlns:a16="http://schemas.microsoft.com/office/drawing/2014/main" id="{221E47DA-B545-465C-835F-0548B2632A6F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0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03" y="3984553"/>
              <a:ext cx="4043722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0" descr="2_8">
              <a:extLst>
                <a:ext uri="{FF2B5EF4-FFF2-40B4-BE49-F238E27FC236}">
                  <a16:creationId xmlns:a16="http://schemas.microsoft.com/office/drawing/2014/main" id="{69597296-306F-44C0-9863-CFB52B1B41D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1"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03" y="4454064"/>
              <a:ext cx="4043722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1" descr="2_9">
              <a:extLst>
                <a:ext uri="{FF2B5EF4-FFF2-40B4-BE49-F238E27FC236}">
                  <a16:creationId xmlns:a16="http://schemas.microsoft.com/office/drawing/2014/main" id="{BA1891FC-56E8-42FC-8DB5-DF804EEE245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72" y="4910883"/>
              <a:ext cx="4046292" cy="475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2" descr="사본 - 2_1">
              <a:extLst>
                <a:ext uri="{FF2B5EF4-FFF2-40B4-BE49-F238E27FC236}">
                  <a16:creationId xmlns:a16="http://schemas.microsoft.com/office/drawing/2014/main" id="{13494C50-5BE7-4DAC-8986-4D3B0A0D3B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0975" y="5193822"/>
              <a:ext cx="2793836" cy="721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3" descr="사본 - 2_2">
              <a:extLst>
                <a:ext uri="{FF2B5EF4-FFF2-40B4-BE49-F238E27FC236}">
                  <a16:creationId xmlns:a16="http://schemas.microsoft.com/office/drawing/2014/main" id="{B40DBE91-CFD8-4AE4-8A96-7F8D4FDC79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0927" y="4778172"/>
              <a:ext cx="2359782" cy="8007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4" descr="사본 - 2_3">
              <a:extLst>
                <a:ext uri="{FF2B5EF4-FFF2-40B4-BE49-F238E27FC236}">
                  <a16:creationId xmlns:a16="http://schemas.microsoft.com/office/drawing/2014/main" id="{487F976A-6BEC-4FA4-B714-8448151BF9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7912" y="4328139"/>
              <a:ext cx="2103018" cy="770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5" descr="사본 - 2_4">
              <a:extLst>
                <a:ext uri="{FF2B5EF4-FFF2-40B4-BE49-F238E27FC236}">
                  <a16:creationId xmlns:a16="http://schemas.microsoft.com/office/drawing/2014/main" id="{7D814D42-3AE4-401F-9FB6-811E11D0E1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1840" y="3877342"/>
              <a:ext cx="1895162" cy="666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6" descr="사본 - 2_5">
              <a:extLst>
                <a:ext uri="{FF2B5EF4-FFF2-40B4-BE49-F238E27FC236}">
                  <a16:creationId xmlns:a16="http://schemas.microsoft.com/office/drawing/2014/main" id="{92A0DA07-76FD-4FAB-92A2-39E8E84F8E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duotone>
                <a:srgbClr val="C0504D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saturation sat="0"/>
                      </a14:imgEffect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8777" y="3415084"/>
              <a:ext cx="1198231" cy="635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7" descr="사본 - 2_4">
              <a:extLst>
                <a:ext uri="{FF2B5EF4-FFF2-40B4-BE49-F238E27FC236}">
                  <a16:creationId xmlns:a16="http://schemas.microsoft.com/office/drawing/2014/main" id="{2EC5AC88-F87D-45C5-A0C5-FC800757F8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495" y="2982941"/>
              <a:ext cx="749815" cy="613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256E0D1-3F4E-425F-B02B-73AB320582E6}"/>
                </a:ext>
              </a:extLst>
            </p:cNvPr>
            <p:cNvSpPr/>
            <p:nvPr/>
          </p:nvSpPr>
          <p:spPr>
            <a:xfrm>
              <a:off x="506684" y="5906695"/>
              <a:ext cx="1066800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Security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BC9DCD7-F2A2-4D07-8164-23D2C65CEB92}"/>
                </a:ext>
              </a:extLst>
            </p:cNvPr>
            <p:cNvSpPr/>
            <p:nvPr/>
          </p:nvSpPr>
          <p:spPr>
            <a:xfrm>
              <a:off x="506684" y="5438327"/>
              <a:ext cx="990600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Network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F403844-1160-43F8-87D2-1B1A307228A0}"/>
                </a:ext>
              </a:extLst>
            </p:cNvPr>
            <p:cNvSpPr/>
            <p:nvPr/>
          </p:nvSpPr>
          <p:spPr>
            <a:xfrm>
              <a:off x="506684" y="4979350"/>
              <a:ext cx="1782041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Operating System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0ECE156-AE3A-48E6-B295-344E2D306CFF}"/>
                </a:ext>
              </a:extLst>
            </p:cNvPr>
            <p:cNvSpPr/>
            <p:nvPr/>
          </p:nvSpPr>
          <p:spPr>
            <a:xfrm>
              <a:off x="506684" y="3594617"/>
              <a:ext cx="2332933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Third-party Components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38D6542-D0CD-4AAC-B1DE-BD32877954FA}"/>
                </a:ext>
              </a:extLst>
            </p:cNvPr>
            <p:cNvSpPr/>
            <p:nvPr/>
          </p:nvSpPr>
          <p:spPr>
            <a:xfrm>
              <a:off x="506684" y="3125148"/>
              <a:ext cx="2424846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Custom Web Applications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2A218C9-2971-4F10-9BAF-42777169C6C7}"/>
                </a:ext>
              </a:extLst>
            </p:cNvPr>
            <p:cNvSpPr/>
            <p:nvPr/>
          </p:nvSpPr>
          <p:spPr>
            <a:xfrm>
              <a:off x="5779122" y="3132225"/>
              <a:ext cx="2284346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Business Logic Flaws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CDDB021-F9ED-40AC-B426-0CBE1B0753FD}"/>
                </a:ext>
              </a:extLst>
            </p:cNvPr>
            <p:cNvSpPr/>
            <p:nvPr/>
          </p:nvSpPr>
          <p:spPr>
            <a:xfrm>
              <a:off x="5595485" y="3594617"/>
              <a:ext cx="246798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Open Source/Commercial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CAE0BAA-24D9-4B60-9D8F-7312807D2E8A}"/>
                </a:ext>
              </a:extLst>
            </p:cNvPr>
            <p:cNvSpPr/>
            <p:nvPr/>
          </p:nvSpPr>
          <p:spPr>
            <a:xfrm>
              <a:off x="5648491" y="4979350"/>
              <a:ext cx="2414977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Windows/Linux/macOS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A251122-9814-4767-873C-27084012DA7D}"/>
                </a:ext>
              </a:extLst>
            </p:cNvPr>
            <p:cNvSpPr/>
            <p:nvPr/>
          </p:nvSpPr>
          <p:spPr>
            <a:xfrm>
              <a:off x="6650389" y="5438327"/>
              <a:ext cx="1413079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Router/Switch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D58FC3C-DA76-4BF1-8DF7-7B9F77597F82}"/>
                </a:ext>
              </a:extLst>
            </p:cNvPr>
            <p:cNvSpPr/>
            <p:nvPr/>
          </p:nvSpPr>
          <p:spPr>
            <a:xfrm>
              <a:off x="7154244" y="5906695"/>
              <a:ext cx="909224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IPS / IDS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6620013-64B9-40BC-8910-658C84421E5A}"/>
                </a:ext>
              </a:extLst>
            </p:cNvPr>
            <p:cNvSpPr/>
            <p:nvPr/>
          </p:nvSpPr>
          <p:spPr>
            <a:xfrm>
              <a:off x="506684" y="4521217"/>
              <a:ext cx="1447800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Database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9E66972-0AD3-49BF-A1BA-5D60F6FF0C6A}"/>
                </a:ext>
              </a:extLst>
            </p:cNvPr>
            <p:cNvSpPr/>
            <p:nvPr/>
          </p:nvSpPr>
          <p:spPr>
            <a:xfrm>
              <a:off x="5855492" y="4521217"/>
              <a:ext cx="2207976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Oracle/MySQL/MS SQL</a:t>
              </a:r>
            </a:p>
          </p:txBody>
        </p:sp>
        <p:pic>
          <p:nvPicPr>
            <p:cNvPr id="41" name="Picture 3" descr="E:\Icon Shock\CLEAN\Database\microsoft_sql_server_512.png">
              <a:extLst>
                <a:ext uri="{FF2B5EF4-FFF2-40B4-BE49-F238E27FC236}">
                  <a16:creationId xmlns:a16="http://schemas.microsoft.com/office/drawing/2014/main" id="{EFF8B794-13EF-4850-9352-14FE662A63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8592" y="4556852"/>
              <a:ext cx="279483" cy="279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91B4AFF-F830-48B2-AEA9-26A7403EF159}"/>
                </a:ext>
              </a:extLst>
            </p:cNvPr>
            <p:cNvSpPr/>
            <p:nvPr/>
          </p:nvSpPr>
          <p:spPr>
            <a:xfrm>
              <a:off x="3688439" y="6015141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1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3949B27-EC5A-4614-9178-E824D3071DCA}"/>
                </a:ext>
              </a:extLst>
            </p:cNvPr>
            <p:cNvSpPr/>
            <p:nvPr/>
          </p:nvSpPr>
          <p:spPr>
            <a:xfrm>
              <a:off x="3688439" y="5543056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2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73EBD7E-96F4-49E1-AF7D-ECCE5F1B6BA5}"/>
                </a:ext>
              </a:extLst>
            </p:cNvPr>
            <p:cNvSpPr/>
            <p:nvPr/>
          </p:nvSpPr>
          <p:spPr>
            <a:xfrm>
              <a:off x="3688439" y="5074308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3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C2BDB5D-68C2-4E54-8352-6C83D138FF26}"/>
                </a:ext>
              </a:extLst>
            </p:cNvPr>
            <p:cNvSpPr/>
            <p:nvPr/>
          </p:nvSpPr>
          <p:spPr>
            <a:xfrm>
              <a:off x="3688439" y="4577811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4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A2C98B4-B780-4F80-9CFD-6877D42C1ABE}"/>
                </a:ext>
              </a:extLst>
            </p:cNvPr>
            <p:cNvSpPr/>
            <p:nvPr/>
          </p:nvSpPr>
          <p:spPr>
            <a:xfrm>
              <a:off x="3688439" y="4075057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5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ED55B5D-34DD-46CB-99AB-8C2CCFA0B6B5}"/>
                </a:ext>
              </a:extLst>
            </p:cNvPr>
            <p:cNvSpPr/>
            <p:nvPr/>
          </p:nvSpPr>
          <p:spPr>
            <a:xfrm>
              <a:off x="3688439" y="3606754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6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3692A27-AF4D-4E92-B92F-DB326DCECF8C}"/>
                </a:ext>
              </a:extLst>
            </p:cNvPr>
            <p:cNvSpPr/>
            <p:nvPr/>
          </p:nvSpPr>
          <p:spPr>
            <a:xfrm>
              <a:off x="3688439" y="3154130"/>
              <a:ext cx="71192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Stack 7</a:t>
              </a:r>
            </a:p>
          </p:txBody>
        </p:sp>
        <p:pic>
          <p:nvPicPr>
            <p:cNvPr id="49" name="Picture 5" descr="E:\Icon Shock\CLEAN\Networking\protocol_256.png">
              <a:extLst>
                <a:ext uri="{FF2B5EF4-FFF2-40B4-BE49-F238E27FC236}">
                  <a16:creationId xmlns:a16="http://schemas.microsoft.com/office/drawing/2014/main" id="{3B871F1F-0D29-4CA4-9185-3380314DE8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0042" y="3599143"/>
              <a:ext cx="329503" cy="329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17" descr="E:\Web2.0 PNG Icons\linux.png">
              <a:extLst>
                <a:ext uri="{FF2B5EF4-FFF2-40B4-BE49-F238E27FC236}">
                  <a16:creationId xmlns:a16="http://schemas.microsoft.com/office/drawing/2014/main" id="{CF489C0D-CD3C-4D2D-97C7-CDC01F3BF2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6101" y="4997271"/>
              <a:ext cx="299549" cy="2995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18" descr="E:\Web2.0 PNG Icons\Windows-Logo.png">
              <a:extLst>
                <a:ext uri="{FF2B5EF4-FFF2-40B4-BE49-F238E27FC236}">
                  <a16:creationId xmlns:a16="http://schemas.microsoft.com/office/drawing/2014/main" id="{28F12444-194E-4082-8DB4-9C3E901C67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7452" y="5002192"/>
              <a:ext cx="321780" cy="2960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BC9C4768-C298-4295-87D2-2467EA323080}"/>
                </a:ext>
              </a:extLst>
            </p:cNvPr>
            <p:cNvSpPr/>
            <p:nvPr/>
          </p:nvSpPr>
          <p:spPr>
            <a:xfrm>
              <a:off x="506684" y="4041098"/>
              <a:ext cx="144780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Web Server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62C8A91-F201-4E31-8C3C-FE15F6D8945E}"/>
                </a:ext>
              </a:extLst>
            </p:cNvPr>
            <p:cNvSpPr/>
            <p:nvPr/>
          </p:nvSpPr>
          <p:spPr>
            <a:xfrm rot="21556541">
              <a:off x="6072657" y="4071876"/>
              <a:ext cx="1988750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Apache/Microsoft IIS</a:t>
              </a:r>
            </a:p>
          </p:txBody>
        </p:sp>
        <p:pic>
          <p:nvPicPr>
            <p:cNvPr id="54" name="Picture 5" descr="E:\Icon Shock\CLEAN\Networking\proxy_server_256.png">
              <a:extLst>
                <a:ext uri="{FF2B5EF4-FFF2-40B4-BE49-F238E27FC236}">
                  <a16:creationId xmlns:a16="http://schemas.microsoft.com/office/drawing/2014/main" id="{4952093C-A2DB-4D72-9A38-FA477101F5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964" y="4091379"/>
              <a:ext cx="299548" cy="299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20" descr="C:\Users\conference\Desktop\apache-logo.png">
              <a:extLst>
                <a:ext uri="{FF2B5EF4-FFF2-40B4-BE49-F238E27FC236}">
                  <a16:creationId xmlns:a16="http://schemas.microsoft.com/office/drawing/2014/main" id="{2B9B58B4-6455-4262-8626-040280A3C2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3312" y="4102301"/>
              <a:ext cx="312029" cy="2777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0EEC9F56-F8EC-4AB6-B6CF-BA4CF3BC8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2109" y="5944194"/>
              <a:ext cx="240356" cy="293235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FE7ACC1-81D5-4031-9892-97BDC7A88B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1383" y="5430687"/>
              <a:ext cx="316728" cy="342066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33FC324E-CBEB-44E1-B321-0A1F0D9836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6382" y="4543605"/>
              <a:ext cx="294881" cy="287121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334AEE8A-6921-4444-B31A-43AFBA49B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6355" y="3616534"/>
              <a:ext cx="276905" cy="269680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896CFDA9-46C7-45EF-80E1-6A1EBD4A5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6412" y="3220553"/>
              <a:ext cx="348879" cy="243219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96359FDF-2702-431F-A36F-1596496076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5228" y="3060668"/>
              <a:ext cx="249627" cy="375456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2D7C4EF0-21ED-4344-AAB2-914D16D107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6590" y="5417645"/>
              <a:ext cx="331316" cy="319483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52640398-AFAE-4460-A919-E18AF51D88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906" y="5973697"/>
              <a:ext cx="361098" cy="2383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44271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electronics, computer&#10;&#10;Description automatically generated">
            <a:extLst>
              <a:ext uri="{FF2B5EF4-FFF2-40B4-BE49-F238E27FC236}">
                <a16:creationId xmlns:a16="http://schemas.microsoft.com/office/drawing/2014/main" id="{F4618957-A2F2-4110-83CB-AB7F6D5BCE4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3" b="3393"/>
          <a:stretch>
            <a:fillRect/>
          </a:stretch>
        </p:blipFill>
        <p:spPr>
          <a:xfrm>
            <a:off x="0" y="0"/>
            <a:ext cx="12192000" cy="6629400"/>
          </a:xfrm>
        </p:spPr>
      </p:pic>
      <p:sp>
        <p:nvSpPr>
          <p:cNvPr id="60" name="TextBox 59"/>
          <p:cNvSpPr txBox="1"/>
          <p:nvPr/>
        </p:nvSpPr>
        <p:spPr>
          <a:xfrm>
            <a:off x="2158558" y="238948"/>
            <a:ext cx="7874884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Impact of Web Server Attacks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FE6056A-62C7-47EF-8E79-0196A7811768}"/>
              </a:ext>
            </a:extLst>
          </p:cNvPr>
          <p:cNvSpPr/>
          <p:nvPr/>
        </p:nvSpPr>
        <p:spPr>
          <a:xfrm>
            <a:off x="5574000" y="2999690"/>
            <a:ext cx="1044000" cy="10440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`</a:t>
            </a:r>
            <a:endParaRPr lang="en-IN" dirty="0"/>
          </a:p>
        </p:txBody>
      </p:sp>
      <p:cxnSp>
        <p:nvCxnSpPr>
          <p:cNvPr id="52" name="Straight Connector 51"/>
          <p:cNvCxnSpPr/>
          <p:nvPr/>
        </p:nvCxnSpPr>
        <p:spPr>
          <a:xfrm flipH="1">
            <a:off x="6688535" y="2389139"/>
            <a:ext cx="790123" cy="777163"/>
          </a:xfrm>
          <a:prstGeom prst="line">
            <a:avLst/>
          </a:prstGeom>
          <a:ln w="12700">
            <a:solidFill>
              <a:schemeClr val="tx1">
                <a:lumMod val="90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 flipV="1">
            <a:off x="6719360" y="3491298"/>
            <a:ext cx="743162" cy="7687"/>
          </a:xfrm>
          <a:prstGeom prst="line">
            <a:avLst/>
          </a:prstGeom>
          <a:ln w="12700">
            <a:solidFill>
              <a:schemeClr val="tx1">
                <a:lumMod val="90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>
            <a:cxnSpLocks/>
          </p:cNvCxnSpPr>
          <p:nvPr/>
        </p:nvCxnSpPr>
        <p:spPr>
          <a:xfrm>
            <a:off x="4716501" y="2411843"/>
            <a:ext cx="790857" cy="777163"/>
          </a:xfrm>
          <a:prstGeom prst="line">
            <a:avLst/>
          </a:prstGeom>
          <a:ln w="12700">
            <a:solidFill>
              <a:schemeClr val="tx1">
                <a:lumMod val="90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>
            <a:cxnSpLocks/>
          </p:cNvCxnSpPr>
          <p:nvPr/>
        </p:nvCxnSpPr>
        <p:spPr>
          <a:xfrm flipV="1">
            <a:off x="4732649" y="3514003"/>
            <a:ext cx="743853" cy="7687"/>
          </a:xfrm>
          <a:prstGeom prst="line">
            <a:avLst/>
          </a:prstGeom>
          <a:ln w="12700">
            <a:solidFill>
              <a:schemeClr val="tx1">
                <a:lumMod val="90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>
            <a:cxnSpLocks/>
          </p:cNvCxnSpPr>
          <p:nvPr/>
        </p:nvCxnSpPr>
        <p:spPr>
          <a:xfrm flipV="1">
            <a:off x="4727726" y="3828236"/>
            <a:ext cx="790857" cy="764986"/>
          </a:xfrm>
          <a:prstGeom prst="line">
            <a:avLst/>
          </a:prstGeom>
          <a:ln w="12700">
            <a:solidFill>
              <a:schemeClr val="tx1">
                <a:lumMod val="90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 flipV="1">
            <a:off x="6695284" y="3828237"/>
            <a:ext cx="767236" cy="754459"/>
          </a:xfrm>
          <a:prstGeom prst="line">
            <a:avLst/>
          </a:prstGeom>
          <a:ln w="12700">
            <a:solidFill>
              <a:schemeClr val="tx1">
                <a:lumMod val="90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ound Same Side Corner Rectangle 56"/>
          <p:cNvSpPr/>
          <p:nvPr/>
        </p:nvSpPr>
        <p:spPr>
          <a:xfrm rot="16200000" flipH="1">
            <a:off x="1682400" y="1625649"/>
            <a:ext cx="720000" cy="37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8" name="Round Same Side Corner Rectangle 87"/>
          <p:cNvSpPr/>
          <p:nvPr/>
        </p:nvSpPr>
        <p:spPr>
          <a:xfrm rot="5400000" flipH="1">
            <a:off x="3933372" y="3155648"/>
            <a:ext cx="720000" cy="72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0" name="Freeform 3"/>
          <p:cNvSpPr>
            <a:spLocks noChangeArrowheads="1"/>
          </p:cNvSpPr>
          <p:nvPr/>
        </p:nvSpPr>
        <p:spPr bwMode="auto">
          <a:xfrm>
            <a:off x="4075211" y="3339962"/>
            <a:ext cx="436323" cy="351373"/>
          </a:xfrm>
          <a:custGeom>
            <a:avLst/>
            <a:gdLst>
              <a:gd name="T0" fmla="*/ 487 w 497"/>
              <a:gd name="T1" fmla="*/ 71 h 400"/>
              <a:gd name="T2" fmla="*/ 487 w 497"/>
              <a:gd name="T3" fmla="*/ 71 h 400"/>
              <a:gd name="T4" fmla="*/ 372 w 497"/>
              <a:gd name="T5" fmla="*/ 0 h 400"/>
              <a:gd name="T6" fmla="*/ 354 w 497"/>
              <a:gd name="T7" fmla="*/ 0 h 400"/>
              <a:gd name="T8" fmla="*/ 248 w 497"/>
              <a:gd name="T9" fmla="*/ 71 h 400"/>
              <a:gd name="T10" fmla="*/ 142 w 497"/>
              <a:gd name="T11" fmla="*/ 0 h 400"/>
              <a:gd name="T12" fmla="*/ 123 w 497"/>
              <a:gd name="T13" fmla="*/ 0 h 400"/>
              <a:gd name="T14" fmla="*/ 8 w 497"/>
              <a:gd name="T15" fmla="*/ 71 h 400"/>
              <a:gd name="T16" fmla="*/ 0 w 497"/>
              <a:gd name="T17" fmla="*/ 89 h 400"/>
              <a:gd name="T18" fmla="*/ 0 w 497"/>
              <a:gd name="T19" fmla="*/ 382 h 400"/>
              <a:gd name="T20" fmla="*/ 8 w 497"/>
              <a:gd name="T21" fmla="*/ 390 h 400"/>
              <a:gd name="T22" fmla="*/ 26 w 497"/>
              <a:gd name="T23" fmla="*/ 390 h 400"/>
              <a:gd name="T24" fmla="*/ 132 w 497"/>
              <a:gd name="T25" fmla="*/ 328 h 400"/>
              <a:gd name="T26" fmla="*/ 239 w 497"/>
              <a:gd name="T27" fmla="*/ 390 h 400"/>
              <a:gd name="T28" fmla="*/ 257 w 497"/>
              <a:gd name="T29" fmla="*/ 390 h 400"/>
              <a:gd name="T30" fmla="*/ 363 w 497"/>
              <a:gd name="T31" fmla="*/ 328 h 400"/>
              <a:gd name="T32" fmla="*/ 470 w 497"/>
              <a:gd name="T33" fmla="*/ 390 h 400"/>
              <a:gd name="T34" fmla="*/ 478 w 497"/>
              <a:gd name="T35" fmla="*/ 399 h 400"/>
              <a:gd name="T36" fmla="*/ 487 w 497"/>
              <a:gd name="T37" fmla="*/ 390 h 400"/>
              <a:gd name="T38" fmla="*/ 496 w 497"/>
              <a:gd name="T39" fmla="*/ 382 h 400"/>
              <a:gd name="T40" fmla="*/ 496 w 497"/>
              <a:gd name="T41" fmla="*/ 89 h 400"/>
              <a:gd name="T42" fmla="*/ 487 w 497"/>
              <a:gd name="T43" fmla="*/ 71 h 400"/>
              <a:gd name="T44" fmla="*/ 115 w 497"/>
              <a:gd name="T45" fmla="*/ 293 h 400"/>
              <a:gd name="T46" fmla="*/ 115 w 497"/>
              <a:gd name="T47" fmla="*/ 293 h 400"/>
              <a:gd name="T48" fmla="*/ 35 w 497"/>
              <a:gd name="T49" fmla="*/ 346 h 400"/>
              <a:gd name="T50" fmla="*/ 35 w 497"/>
              <a:gd name="T51" fmla="*/ 98 h 400"/>
              <a:gd name="T52" fmla="*/ 115 w 497"/>
              <a:gd name="T53" fmla="*/ 44 h 400"/>
              <a:gd name="T54" fmla="*/ 115 w 497"/>
              <a:gd name="T55" fmla="*/ 293 h 400"/>
              <a:gd name="T56" fmla="*/ 230 w 497"/>
              <a:gd name="T57" fmla="*/ 346 h 400"/>
              <a:gd name="T58" fmla="*/ 230 w 497"/>
              <a:gd name="T59" fmla="*/ 346 h 400"/>
              <a:gd name="T60" fmla="*/ 150 w 497"/>
              <a:gd name="T61" fmla="*/ 293 h 400"/>
              <a:gd name="T62" fmla="*/ 150 w 497"/>
              <a:gd name="T63" fmla="*/ 44 h 400"/>
              <a:gd name="T64" fmla="*/ 230 w 497"/>
              <a:gd name="T65" fmla="*/ 98 h 400"/>
              <a:gd name="T66" fmla="*/ 230 w 497"/>
              <a:gd name="T67" fmla="*/ 346 h 400"/>
              <a:gd name="T68" fmla="*/ 345 w 497"/>
              <a:gd name="T69" fmla="*/ 293 h 400"/>
              <a:gd name="T70" fmla="*/ 345 w 497"/>
              <a:gd name="T71" fmla="*/ 293 h 400"/>
              <a:gd name="T72" fmla="*/ 266 w 497"/>
              <a:gd name="T73" fmla="*/ 346 h 400"/>
              <a:gd name="T74" fmla="*/ 266 w 497"/>
              <a:gd name="T75" fmla="*/ 98 h 400"/>
              <a:gd name="T76" fmla="*/ 345 w 497"/>
              <a:gd name="T77" fmla="*/ 44 h 400"/>
              <a:gd name="T78" fmla="*/ 345 w 497"/>
              <a:gd name="T79" fmla="*/ 293 h 400"/>
              <a:gd name="T80" fmla="*/ 461 w 497"/>
              <a:gd name="T81" fmla="*/ 346 h 400"/>
              <a:gd name="T82" fmla="*/ 461 w 497"/>
              <a:gd name="T83" fmla="*/ 346 h 400"/>
              <a:gd name="T84" fmla="*/ 380 w 497"/>
              <a:gd name="T85" fmla="*/ 293 h 400"/>
              <a:gd name="T86" fmla="*/ 380 w 497"/>
              <a:gd name="T87" fmla="*/ 44 h 400"/>
              <a:gd name="T88" fmla="*/ 461 w 497"/>
              <a:gd name="T89" fmla="*/ 98 h 400"/>
              <a:gd name="T90" fmla="*/ 461 w 497"/>
              <a:gd name="T91" fmla="*/ 34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97" h="400">
                <a:moveTo>
                  <a:pt x="487" y="71"/>
                </a:moveTo>
                <a:lnTo>
                  <a:pt x="487" y="71"/>
                </a:lnTo>
                <a:cubicBezTo>
                  <a:pt x="372" y="0"/>
                  <a:pt x="372" y="0"/>
                  <a:pt x="372" y="0"/>
                </a:cubicBezTo>
                <a:cubicBezTo>
                  <a:pt x="363" y="0"/>
                  <a:pt x="363" y="0"/>
                  <a:pt x="354" y="0"/>
                </a:cubicBezTo>
                <a:cubicBezTo>
                  <a:pt x="248" y="71"/>
                  <a:pt x="248" y="71"/>
                  <a:pt x="248" y="71"/>
                </a:cubicBezTo>
                <a:cubicBezTo>
                  <a:pt x="142" y="0"/>
                  <a:pt x="142" y="0"/>
                  <a:pt x="142" y="0"/>
                </a:cubicBezTo>
                <a:cubicBezTo>
                  <a:pt x="132" y="0"/>
                  <a:pt x="132" y="0"/>
                  <a:pt x="123" y="0"/>
                </a:cubicBezTo>
                <a:cubicBezTo>
                  <a:pt x="8" y="71"/>
                  <a:pt x="8" y="71"/>
                  <a:pt x="8" y="71"/>
                </a:cubicBezTo>
                <a:cubicBezTo>
                  <a:pt x="0" y="80"/>
                  <a:pt x="0" y="80"/>
                  <a:pt x="0" y="89"/>
                </a:cubicBezTo>
                <a:cubicBezTo>
                  <a:pt x="0" y="382"/>
                  <a:pt x="0" y="382"/>
                  <a:pt x="0" y="382"/>
                </a:cubicBezTo>
                <a:cubicBezTo>
                  <a:pt x="0" y="382"/>
                  <a:pt x="0" y="390"/>
                  <a:pt x="8" y="390"/>
                </a:cubicBezTo>
                <a:cubicBezTo>
                  <a:pt x="8" y="399"/>
                  <a:pt x="17" y="399"/>
                  <a:pt x="26" y="390"/>
                </a:cubicBezTo>
                <a:cubicBezTo>
                  <a:pt x="132" y="328"/>
                  <a:pt x="132" y="328"/>
                  <a:pt x="132" y="328"/>
                </a:cubicBezTo>
                <a:cubicBezTo>
                  <a:pt x="239" y="390"/>
                  <a:pt x="239" y="390"/>
                  <a:pt x="239" y="390"/>
                </a:cubicBezTo>
                <a:cubicBezTo>
                  <a:pt x="248" y="399"/>
                  <a:pt x="248" y="399"/>
                  <a:pt x="257" y="390"/>
                </a:cubicBezTo>
                <a:cubicBezTo>
                  <a:pt x="363" y="328"/>
                  <a:pt x="363" y="328"/>
                  <a:pt x="363" y="328"/>
                </a:cubicBezTo>
                <a:cubicBezTo>
                  <a:pt x="470" y="390"/>
                  <a:pt x="470" y="390"/>
                  <a:pt x="470" y="390"/>
                </a:cubicBezTo>
                <a:cubicBezTo>
                  <a:pt x="470" y="399"/>
                  <a:pt x="478" y="399"/>
                  <a:pt x="478" y="399"/>
                </a:cubicBezTo>
                <a:cubicBezTo>
                  <a:pt x="478" y="399"/>
                  <a:pt x="487" y="399"/>
                  <a:pt x="487" y="390"/>
                </a:cubicBezTo>
                <a:cubicBezTo>
                  <a:pt x="496" y="390"/>
                  <a:pt x="496" y="382"/>
                  <a:pt x="496" y="382"/>
                </a:cubicBezTo>
                <a:cubicBezTo>
                  <a:pt x="496" y="89"/>
                  <a:pt x="496" y="89"/>
                  <a:pt x="496" y="89"/>
                </a:cubicBezTo>
                <a:cubicBezTo>
                  <a:pt x="496" y="80"/>
                  <a:pt x="496" y="80"/>
                  <a:pt x="487" y="71"/>
                </a:cubicBezTo>
                <a:close/>
                <a:moveTo>
                  <a:pt x="115" y="293"/>
                </a:moveTo>
                <a:lnTo>
                  <a:pt x="115" y="293"/>
                </a:lnTo>
                <a:cubicBezTo>
                  <a:pt x="35" y="346"/>
                  <a:pt x="35" y="346"/>
                  <a:pt x="35" y="346"/>
                </a:cubicBezTo>
                <a:cubicBezTo>
                  <a:pt x="35" y="98"/>
                  <a:pt x="35" y="98"/>
                  <a:pt x="35" y="98"/>
                </a:cubicBezTo>
                <a:cubicBezTo>
                  <a:pt x="115" y="44"/>
                  <a:pt x="115" y="44"/>
                  <a:pt x="115" y="44"/>
                </a:cubicBezTo>
                <a:lnTo>
                  <a:pt x="115" y="293"/>
                </a:lnTo>
                <a:close/>
                <a:moveTo>
                  <a:pt x="230" y="346"/>
                </a:moveTo>
                <a:lnTo>
                  <a:pt x="230" y="346"/>
                </a:lnTo>
                <a:cubicBezTo>
                  <a:pt x="150" y="293"/>
                  <a:pt x="150" y="293"/>
                  <a:pt x="150" y="293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230" y="98"/>
                  <a:pt x="230" y="98"/>
                  <a:pt x="230" y="98"/>
                </a:cubicBezTo>
                <a:lnTo>
                  <a:pt x="230" y="346"/>
                </a:lnTo>
                <a:close/>
                <a:moveTo>
                  <a:pt x="345" y="293"/>
                </a:moveTo>
                <a:lnTo>
                  <a:pt x="345" y="293"/>
                </a:lnTo>
                <a:cubicBezTo>
                  <a:pt x="266" y="346"/>
                  <a:pt x="266" y="346"/>
                  <a:pt x="266" y="346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345" y="44"/>
                  <a:pt x="345" y="44"/>
                  <a:pt x="345" y="44"/>
                </a:cubicBezTo>
                <a:lnTo>
                  <a:pt x="345" y="293"/>
                </a:lnTo>
                <a:close/>
                <a:moveTo>
                  <a:pt x="461" y="346"/>
                </a:moveTo>
                <a:lnTo>
                  <a:pt x="461" y="346"/>
                </a:lnTo>
                <a:cubicBezTo>
                  <a:pt x="380" y="293"/>
                  <a:pt x="380" y="293"/>
                  <a:pt x="380" y="293"/>
                </a:cubicBezTo>
                <a:cubicBezTo>
                  <a:pt x="380" y="44"/>
                  <a:pt x="380" y="44"/>
                  <a:pt x="380" y="44"/>
                </a:cubicBezTo>
                <a:cubicBezTo>
                  <a:pt x="461" y="98"/>
                  <a:pt x="461" y="98"/>
                  <a:pt x="461" y="98"/>
                </a:cubicBezTo>
                <a:lnTo>
                  <a:pt x="461" y="3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469057" y="3306369"/>
            <a:ext cx="2436674" cy="418558"/>
          </a:xfrm>
          <a:prstGeom prst="rect">
            <a:avLst/>
          </a:prstGeom>
        </p:spPr>
        <p:txBody>
          <a:bodyPr wrap="square" lIns="109710" tIns="54855" rIns="109710" bIns="54855" anchor="ctr">
            <a:spAutoFit/>
          </a:bodyPr>
          <a:lstStyle/>
          <a:p>
            <a:pPr lvl="0" algn="r">
              <a:spcBef>
                <a:spcPts val="1300"/>
              </a:spcBef>
              <a:defRPr/>
            </a:pPr>
            <a:r>
              <a:rPr lang="en-US" sz="2000" b="1" dirty="0"/>
              <a:t>Website defacement</a:t>
            </a:r>
          </a:p>
        </p:txBody>
      </p:sp>
      <p:sp>
        <p:nvSpPr>
          <p:cNvPr id="58" name="Round Same Side Corner Rectangle 57"/>
          <p:cNvSpPr/>
          <p:nvPr/>
        </p:nvSpPr>
        <p:spPr>
          <a:xfrm rot="16200000" flipH="1">
            <a:off x="1682400" y="2689563"/>
            <a:ext cx="720000" cy="37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9" name="Round Same Side Corner Rectangle 88"/>
          <p:cNvSpPr/>
          <p:nvPr/>
        </p:nvSpPr>
        <p:spPr>
          <a:xfrm rot="5400000" flipH="1">
            <a:off x="3933372" y="4219563"/>
            <a:ext cx="720000" cy="72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4" name="Freeform 70"/>
          <p:cNvSpPr>
            <a:spLocks noChangeArrowheads="1"/>
          </p:cNvSpPr>
          <p:nvPr/>
        </p:nvSpPr>
        <p:spPr bwMode="auto">
          <a:xfrm>
            <a:off x="4095042" y="4403813"/>
            <a:ext cx="396660" cy="351500"/>
          </a:xfrm>
          <a:custGeom>
            <a:avLst/>
            <a:gdLst>
              <a:gd name="T0" fmla="*/ 142 w 497"/>
              <a:gd name="T1" fmla="*/ 275 h 445"/>
              <a:gd name="T2" fmla="*/ 142 w 497"/>
              <a:gd name="T3" fmla="*/ 275 h 445"/>
              <a:gd name="T4" fmla="*/ 142 w 497"/>
              <a:gd name="T5" fmla="*/ 125 h 445"/>
              <a:gd name="T6" fmla="*/ 53 w 497"/>
              <a:gd name="T7" fmla="*/ 125 h 445"/>
              <a:gd name="T8" fmla="*/ 0 w 497"/>
              <a:gd name="T9" fmla="*/ 178 h 445"/>
              <a:gd name="T10" fmla="*/ 0 w 497"/>
              <a:gd name="T11" fmla="*/ 319 h 445"/>
              <a:gd name="T12" fmla="*/ 53 w 497"/>
              <a:gd name="T13" fmla="*/ 373 h 445"/>
              <a:gd name="T14" fmla="*/ 71 w 497"/>
              <a:gd name="T15" fmla="*/ 373 h 445"/>
              <a:gd name="T16" fmla="*/ 71 w 497"/>
              <a:gd name="T17" fmla="*/ 444 h 445"/>
              <a:gd name="T18" fmla="*/ 151 w 497"/>
              <a:gd name="T19" fmla="*/ 373 h 445"/>
              <a:gd name="T20" fmla="*/ 274 w 497"/>
              <a:gd name="T21" fmla="*/ 373 h 445"/>
              <a:gd name="T22" fmla="*/ 319 w 497"/>
              <a:gd name="T23" fmla="*/ 319 h 445"/>
              <a:gd name="T24" fmla="*/ 319 w 497"/>
              <a:gd name="T25" fmla="*/ 275 h 445"/>
              <a:gd name="T26" fmla="*/ 319 w 497"/>
              <a:gd name="T27" fmla="*/ 275 h 445"/>
              <a:gd name="T28" fmla="*/ 142 w 497"/>
              <a:gd name="T29" fmla="*/ 275 h 445"/>
              <a:gd name="T30" fmla="*/ 443 w 497"/>
              <a:gd name="T31" fmla="*/ 0 h 445"/>
              <a:gd name="T32" fmla="*/ 443 w 497"/>
              <a:gd name="T33" fmla="*/ 0 h 445"/>
              <a:gd name="T34" fmla="*/ 221 w 497"/>
              <a:gd name="T35" fmla="*/ 0 h 445"/>
              <a:gd name="T36" fmla="*/ 177 w 497"/>
              <a:gd name="T37" fmla="*/ 54 h 445"/>
              <a:gd name="T38" fmla="*/ 177 w 497"/>
              <a:gd name="T39" fmla="*/ 248 h 445"/>
              <a:gd name="T40" fmla="*/ 346 w 497"/>
              <a:gd name="T41" fmla="*/ 248 h 445"/>
              <a:gd name="T42" fmla="*/ 425 w 497"/>
              <a:gd name="T43" fmla="*/ 319 h 445"/>
              <a:gd name="T44" fmla="*/ 425 w 497"/>
              <a:gd name="T45" fmla="*/ 248 h 445"/>
              <a:gd name="T46" fmla="*/ 443 w 497"/>
              <a:gd name="T47" fmla="*/ 248 h 445"/>
              <a:gd name="T48" fmla="*/ 496 w 497"/>
              <a:gd name="T49" fmla="*/ 195 h 445"/>
              <a:gd name="T50" fmla="*/ 496 w 497"/>
              <a:gd name="T51" fmla="*/ 54 h 445"/>
              <a:gd name="T52" fmla="*/ 443 w 497"/>
              <a:gd name="T53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7" h="445">
                <a:moveTo>
                  <a:pt x="142" y="275"/>
                </a:moveTo>
                <a:lnTo>
                  <a:pt x="142" y="275"/>
                </a:lnTo>
                <a:cubicBezTo>
                  <a:pt x="142" y="125"/>
                  <a:pt x="142" y="125"/>
                  <a:pt x="142" y="125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18" y="125"/>
                  <a:pt x="0" y="151"/>
                  <a:pt x="0" y="178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54"/>
                  <a:pt x="18" y="373"/>
                  <a:pt x="53" y="373"/>
                </a:cubicBezTo>
                <a:cubicBezTo>
                  <a:pt x="71" y="373"/>
                  <a:pt x="71" y="373"/>
                  <a:pt x="71" y="373"/>
                </a:cubicBezTo>
                <a:cubicBezTo>
                  <a:pt x="71" y="444"/>
                  <a:pt x="71" y="444"/>
                  <a:pt x="71" y="444"/>
                </a:cubicBezTo>
                <a:cubicBezTo>
                  <a:pt x="151" y="373"/>
                  <a:pt x="151" y="373"/>
                  <a:pt x="151" y="373"/>
                </a:cubicBezTo>
                <a:cubicBezTo>
                  <a:pt x="274" y="373"/>
                  <a:pt x="274" y="373"/>
                  <a:pt x="274" y="373"/>
                </a:cubicBezTo>
                <a:cubicBezTo>
                  <a:pt x="302" y="373"/>
                  <a:pt x="319" y="354"/>
                  <a:pt x="319" y="319"/>
                </a:cubicBezTo>
                <a:cubicBezTo>
                  <a:pt x="319" y="275"/>
                  <a:pt x="319" y="275"/>
                  <a:pt x="319" y="275"/>
                </a:cubicBezTo>
                <a:lnTo>
                  <a:pt x="319" y="275"/>
                </a:lnTo>
                <a:lnTo>
                  <a:pt x="142" y="275"/>
                </a:lnTo>
                <a:close/>
                <a:moveTo>
                  <a:pt x="443" y="0"/>
                </a:moveTo>
                <a:lnTo>
                  <a:pt x="443" y="0"/>
                </a:lnTo>
                <a:cubicBezTo>
                  <a:pt x="221" y="0"/>
                  <a:pt x="221" y="0"/>
                  <a:pt x="221" y="0"/>
                </a:cubicBezTo>
                <a:cubicBezTo>
                  <a:pt x="195" y="0"/>
                  <a:pt x="177" y="27"/>
                  <a:pt x="177" y="54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346" y="248"/>
                  <a:pt x="346" y="248"/>
                  <a:pt x="346" y="248"/>
                </a:cubicBezTo>
                <a:cubicBezTo>
                  <a:pt x="425" y="319"/>
                  <a:pt x="425" y="319"/>
                  <a:pt x="425" y="319"/>
                </a:cubicBezTo>
                <a:cubicBezTo>
                  <a:pt x="425" y="248"/>
                  <a:pt x="425" y="248"/>
                  <a:pt x="425" y="248"/>
                </a:cubicBezTo>
                <a:cubicBezTo>
                  <a:pt x="443" y="248"/>
                  <a:pt x="443" y="248"/>
                  <a:pt x="443" y="248"/>
                </a:cubicBezTo>
                <a:cubicBezTo>
                  <a:pt x="470" y="248"/>
                  <a:pt x="496" y="231"/>
                  <a:pt x="496" y="195"/>
                </a:cubicBezTo>
                <a:cubicBezTo>
                  <a:pt x="496" y="54"/>
                  <a:pt x="496" y="54"/>
                  <a:pt x="496" y="54"/>
                </a:cubicBezTo>
                <a:cubicBezTo>
                  <a:pt x="496" y="27"/>
                  <a:pt x="470" y="0"/>
                  <a:pt x="4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87837" y="4216396"/>
            <a:ext cx="3117894" cy="726335"/>
          </a:xfrm>
          <a:prstGeom prst="rect">
            <a:avLst/>
          </a:prstGeom>
        </p:spPr>
        <p:txBody>
          <a:bodyPr wrap="square" lIns="109710" tIns="54855" rIns="109710" bIns="54855" anchor="ctr">
            <a:spAutoFit/>
          </a:bodyPr>
          <a:lstStyle/>
          <a:p>
            <a:pPr lvl="0" algn="r">
              <a:spcBef>
                <a:spcPts val="1300"/>
              </a:spcBef>
              <a:defRPr/>
            </a:pPr>
            <a:r>
              <a:rPr lang="en-US" sz="2000" b="1" dirty="0"/>
              <a:t>Secondary attacks from the website</a:t>
            </a:r>
          </a:p>
        </p:txBody>
      </p:sp>
      <p:sp>
        <p:nvSpPr>
          <p:cNvPr id="30" name="Round Same Side Corner Rectangle 29"/>
          <p:cNvSpPr/>
          <p:nvPr/>
        </p:nvSpPr>
        <p:spPr>
          <a:xfrm rot="5400000">
            <a:off x="9789600" y="512261"/>
            <a:ext cx="720000" cy="37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ound Same Side Corner Rectangle 45"/>
          <p:cNvSpPr/>
          <p:nvPr/>
        </p:nvSpPr>
        <p:spPr>
          <a:xfrm rot="16200000">
            <a:off x="7585799" y="2044806"/>
            <a:ext cx="720000" cy="72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1" name="Freeform 9"/>
          <p:cNvSpPr>
            <a:spLocks noChangeArrowheads="1"/>
          </p:cNvSpPr>
          <p:nvPr/>
        </p:nvSpPr>
        <p:spPr bwMode="auto">
          <a:xfrm>
            <a:off x="7812486" y="2219760"/>
            <a:ext cx="374545" cy="371336"/>
          </a:xfrm>
          <a:custGeom>
            <a:avLst/>
            <a:gdLst>
              <a:gd name="T0" fmla="*/ 212 w 426"/>
              <a:gd name="T1" fmla="*/ 0 h 426"/>
              <a:gd name="T2" fmla="*/ 212 w 426"/>
              <a:gd name="T3" fmla="*/ 0 h 426"/>
              <a:gd name="T4" fmla="*/ 0 w 426"/>
              <a:gd name="T5" fmla="*/ 213 h 426"/>
              <a:gd name="T6" fmla="*/ 212 w 426"/>
              <a:gd name="T7" fmla="*/ 425 h 426"/>
              <a:gd name="T8" fmla="*/ 425 w 426"/>
              <a:gd name="T9" fmla="*/ 213 h 426"/>
              <a:gd name="T10" fmla="*/ 212 w 426"/>
              <a:gd name="T11" fmla="*/ 0 h 426"/>
              <a:gd name="T12" fmla="*/ 229 w 426"/>
              <a:gd name="T13" fmla="*/ 390 h 426"/>
              <a:gd name="T14" fmla="*/ 229 w 426"/>
              <a:gd name="T15" fmla="*/ 390 h 426"/>
              <a:gd name="T16" fmla="*/ 229 w 426"/>
              <a:gd name="T17" fmla="*/ 292 h 426"/>
              <a:gd name="T18" fmla="*/ 194 w 426"/>
              <a:gd name="T19" fmla="*/ 292 h 426"/>
              <a:gd name="T20" fmla="*/ 194 w 426"/>
              <a:gd name="T21" fmla="*/ 390 h 426"/>
              <a:gd name="T22" fmla="*/ 35 w 426"/>
              <a:gd name="T23" fmla="*/ 230 h 426"/>
              <a:gd name="T24" fmla="*/ 132 w 426"/>
              <a:gd name="T25" fmla="*/ 230 h 426"/>
              <a:gd name="T26" fmla="*/ 132 w 426"/>
              <a:gd name="T27" fmla="*/ 195 h 426"/>
              <a:gd name="T28" fmla="*/ 35 w 426"/>
              <a:gd name="T29" fmla="*/ 195 h 426"/>
              <a:gd name="T30" fmla="*/ 194 w 426"/>
              <a:gd name="T31" fmla="*/ 44 h 426"/>
              <a:gd name="T32" fmla="*/ 194 w 426"/>
              <a:gd name="T33" fmla="*/ 142 h 426"/>
              <a:gd name="T34" fmla="*/ 229 w 426"/>
              <a:gd name="T35" fmla="*/ 142 h 426"/>
              <a:gd name="T36" fmla="*/ 229 w 426"/>
              <a:gd name="T37" fmla="*/ 44 h 426"/>
              <a:gd name="T38" fmla="*/ 380 w 426"/>
              <a:gd name="T39" fmla="*/ 195 h 426"/>
              <a:gd name="T40" fmla="*/ 292 w 426"/>
              <a:gd name="T41" fmla="*/ 195 h 426"/>
              <a:gd name="T42" fmla="*/ 292 w 426"/>
              <a:gd name="T43" fmla="*/ 230 h 426"/>
              <a:gd name="T44" fmla="*/ 380 w 426"/>
              <a:gd name="T45" fmla="*/ 230 h 426"/>
              <a:gd name="T46" fmla="*/ 229 w 426"/>
              <a:gd name="T47" fmla="*/ 39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26" h="426">
                <a:moveTo>
                  <a:pt x="212" y="0"/>
                </a:moveTo>
                <a:lnTo>
                  <a:pt x="212" y="0"/>
                </a:lnTo>
                <a:cubicBezTo>
                  <a:pt x="97" y="0"/>
                  <a:pt x="0" y="97"/>
                  <a:pt x="0" y="213"/>
                </a:cubicBezTo>
                <a:cubicBezTo>
                  <a:pt x="0" y="336"/>
                  <a:pt x="97" y="425"/>
                  <a:pt x="212" y="425"/>
                </a:cubicBezTo>
                <a:cubicBezTo>
                  <a:pt x="327" y="425"/>
                  <a:pt x="425" y="336"/>
                  <a:pt x="425" y="213"/>
                </a:cubicBezTo>
                <a:cubicBezTo>
                  <a:pt x="425" y="97"/>
                  <a:pt x="327" y="0"/>
                  <a:pt x="212" y="0"/>
                </a:cubicBezTo>
                <a:close/>
                <a:moveTo>
                  <a:pt x="229" y="390"/>
                </a:moveTo>
                <a:lnTo>
                  <a:pt x="229" y="390"/>
                </a:lnTo>
                <a:cubicBezTo>
                  <a:pt x="229" y="292"/>
                  <a:pt x="229" y="292"/>
                  <a:pt x="229" y="292"/>
                </a:cubicBezTo>
                <a:cubicBezTo>
                  <a:pt x="194" y="292"/>
                  <a:pt x="194" y="292"/>
                  <a:pt x="194" y="292"/>
                </a:cubicBezTo>
                <a:cubicBezTo>
                  <a:pt x="194" y="390"/>
                  <a:pt x="194" y="390"/>
                  <a:pt x="194" y="390"/>
                </a:cubicBezTo>
                <a:cubicBezTo>
                  <a:pt x="114" y="380"/>
                  <a:pt x="44" y="310"/>
                  <a:pt x="35" y="230"/>
                </a:cubicBezTo>
                <a:cubicBezTo>
                  <a:pt x="132" y="230"/>
                  <a:pt x="132" y="230"/>
                  <a:pt x="132" y="230"/>
                </a:cubicBezTo>
                <a:cubicBezTo>
                  <a:pt x="132" y="195"/>
                  <a:pt x="132" y="195"/>
                  <a:pt x="132" y="195"/>
                </a:cubicBezTo>
                <a:cubicBezTo>
                  <a:pt x="35" y="195"/>
                  <a:pt x="35" y="195"/>
                  <a:pt x="35" y="195"/>
                </a:cubicBezTo>
                <a:cubicBezTo>
                  <a:pt x="44" y="115"/>
                  <a:pt x="114" y="53"/>
                  <a:pt x="194" y="44"/>
                </a:cubicBezTo>
                <a:cubicBezTo>
                  <a:pt x="194" y="142"/>
                  <a:pt x="194" y="142"/>
                  <a:pt x="194" y="142"/>
                </a:cubicBezTo>
                <a:cubicBezTo>
                  <a:pt x="229" y="142"/>
                  <a:pt x="229" y="142"/>
                  <a:pt x="229" y="142"/>
                </a:cubicBezTo>
                <a:cubicBezTo>
                  <a:pt x="229" y="44"/>
                  <a:pt x="229" y="44"/>
                  <a:pt x="229" y="44"/>
                </a:cubicBezTo>
                <a:cubicBezTo>
                  <a:pt x="310" y="53"/>
                  <a:pt x="380" y="115"/>
                  <a:pt x="380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230"/>
                  <a:pt x="292" y="230"/>
                  <a:pt x="292" y="230"/>
                </a:cubicBezTo>
                <a:cubicBezTo>
                  <a:pt x="380" y="230"/>
                  <a:pt x="380" y="230"/>
                  <a:pt x="380" y="230"/>
                </a:cubicBezTo>
                <a:cubicBezTo>
                  <a:pt x="380" y="310"/>
                  <a:pt x="310" y="380"/>
                  <a:pt x="229" y="3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343419" y="2042261"/>
            <a:ext cx="3738269" cy="726335"/>
          </a:xfrm>
          <a:prstGeom prst="rect">
            <a:avLst/>
          </a:prstGeom>
        </p:spPr>
        <p:txBody>
          <a:bodyPr wrap="square" lIns="109710" tIns="54855" rIns="109710" bIns="54855" anchor="ctr">
            <a:spAutoFit/>
          </a:bodyPr>
          <a:lstStyle/>
          <a:p>
            <a:pPr lvl="0">
              <a:spcBef>
                <a:spcPts val="1300"/>
              </a:spcBef>
              <a:defRPr/>
            </a:pPr>
            <a:r>
              <a:rPr lang="en-US" sz="2000" b="1" dirty="0"/>
              <a:t>Root access to other applications or servers</a:t>
            </a:r>
          </a:p>
        </p:txBody>
      </p:sp>
      <p:sp>
        <p:nvSpPr>
          <p:cNvPr id="31" name="Round Same Side Corner Rectangle 30"/>
          <p:cNvSpPr/>
          <p:nvPr/>
        </p:nvSpPr>
        <p:spPr>
          <a:xfrm rot="5400000">
            <a:off x="9789600" y="1625648"/>
            <a:ext cx="720000" cy="37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ound Same Side Corner Rectangle 46"/>
          <p:cNvSpPr/>
          <p:nvPr/>
        </p:nvSpPr>
        <p:spPr>
          <a:xfrm rot="16200000">
            <a:off x="7585799" y="3155649"/>
            <a:ext cx="720000" cy="72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6" name="Freeform 116"/>
          <p:cNvSpPr>
            <a:spLocks noChangeArrowheads="1"/>
          </p:cNvSpPr>
          <p:nvPr/>
        </p:nvSpPr>
        <p:spPr bwMode="auto">
          <a:xfrm>
            <a:off x="7804763" y="3331361"/>
            <a:ext cx="389991" cy="368575"/>
          </a:xfrm>
          <a:custGeom>
            <a:avLst/>
            <a:gdLst>
              <a:gd name="T0" fmla="*/ 400 w 445"/>
              <a:gd name="T1" fmla="*/ 159 h 462"/>
              <a:gd name="T2" fmla="*/ 400 w 445"/>
              <a:gd name="T3" fmla="*/ 159 h 462"/>
              <a:gd name="T4" fmla="*/ 266 w 445"/>
              <a:gd name="T5" fmla="*/ 8 h 462"/>
              <a:gd name="T6" fmla="*/ 36 w 445"/>
              <a:gd name="T7" fmla="*/ 248 h 462"/>
              <a:gd name="T8" fmla="*/ 9 w 445"/>
              <a:gd name="T9" fmla="*/ 319 h 462"/>
              <a:gd name="T10" fmla="*/ 81 w 445"/>
              <a:gd name="T11" fmla="*/ 355 h 462"/>
              <a:gd name="T12" fmla="*/ 98 w 445"/>
              <a:gd name="T13" fmla="*/ 346 h 462"/>
              <a:gd name="T14" fmla="*/ 134 w 445"/>
              <a:gd name="T15" fmla="*/ 372 h 462"/>
              <a:gd name="T16" fmla="*/ 160 w 445"/>
              <a:gd name="T17" fmla="*/ 434 h 462"/>
              <a:gd name="T18" fmla="*/ 187 w 445"/>
              <a:gd name="T19" fmla="*/ 452 h 462"/>
              <a:gd name="T20" fmla="*/ 240 w 445"/>
              <a:gd name="T21" fmla="*/ 434 h 462"/>
              <a:gd name="T22" fmla="*/ 249 w 445"/>
              <a:gd name="T23" fmla="*/ 416 h 462"/>
              <a:gd name="T24" fmla="*/ 231 w 445"/>
              <a:gd name="T25" fmla="*/ 390 h 462"/>
              <a:gd name="T26" fmla="*/ 204 w 445"/>
              <a:gd name="T27" fmla="*/ 337 h 462"/>
              <a:gd name="T28" fmla="*/ 231 w 445"/>
              <a:gd name="T29" fmla="*/ 310 h 462"/>
              <a:gd name="T30" fmla="*/ 417 w 445"/>
              <a:gd name="T31" fmla="*/ 355 h 462"/>
              <a:gd name="T32" fmla="*/ 400 w 445"/>
              <a:gd name="T33" fmla="*/ 159 h 462"/>
              <a:gd name="T34" fmla="*/ 390 w 445"/>
              <a:gd name="T35" fmla="*/ 310 h 462"/>
              <a:gd name="T36" fmla="*/ 390 w 445"/>
              <a:gd name="T37" fmla="*/ 310 h 462"/>
              <a:gd name="T38" fmla="*/ 302 w 445"/>
              <a:gd name="T39" fmla="*/ 204 h 462"/>
              <a:gd name="T40" fmla="*/ 284 w 445"/>
              <a:gd name="T41" fmla="*/ 62 h 462"/>
              <a:gd name="T42" fmla="*/ 364 w 445"/>
              <a:gd name="T43" fmla="*/ 177 h 462"/>
              <a:gd name="T44" fmla="*/ 390 w 445"/>
              <a:gd name="T45" fmla="*/ 31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5" h="462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343420" y="3306369"/>
            <a:ext cx="3491234" cy="418558"/>
          </a:xfrm>
          <a:prstGeom prst="rect">
            <a:avLst/>
          </a:prstGeom>
        </p:spPr>
        <p:txBody>
          <a:bodyPr wrap="square" lIns="109710" tIns="54855" rIns="109710" bIns="54855" anchor="ctr">
            <a:spAutoFit/>
          </a:bodyPr>
          <a:lstStyle/>
          <a:p>
            <a:pPr lvl="0">
              <a:spcBef>
                <a:spcPts val="1300"/>
              </a:spcBef>
              <a:defRPr/>
            </a:pPr>
            <a:r>
              <a:rPr lang="en-US" sz="2000" b="1" dirty="0"/>
              <a:t>Data tampering and data theft</a:t>
            </a:r>
          </a:p>
        </p:txBody>
      </p:sp>
      <p:sp>
        <p:nvSpPr>
          <p:cNvPr id="35" name="Round Same Side Corner Rectangle 34"/>
          <p:cNvSpPr/>
          <p:nvPr/>
        </p:nvSpPr>
        <p:spPr>
          <a:xfrm rot="5400000">
            <a:off x="9789600" y="2689563"/>
            <a:ext cx="720000" cy="37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Round Same Side Corner Rectangle 47"/>
          <p:cNvSpPr/>
          <p:nvPr/>
        </p:nvSpPr>
        <p:spPr>
          <a:xfrm rot="16200000">
            <a:off x="7585799" y="4219564"/>
            <a:ext cx="720000" cy="72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5" name="Freeform 102"/>
          <p:cNvSpPr>
            <a:spLocks noChangeArrowheads="1"/>
          </p:cNvSpPr>
          <p:nvPr/>
        </p:nvSpPr>
        <p:spPr bwMode="auto">
          <a:xfrm>
            <a:off x="7801428" y="4402297"/>
            <a:ext cx="396660" cy="354533"/>
          </a:xfrm>
          <a:custGeom>
            <a:avLst/>
            <a:gdLst>
              <a:gd name="T0" fmla="*/ 80 w 498"/>
              <a:gd name="T1" fmla="*/ 151 h 445"/>
              <a:gd name="T2" fmla="*/ 80 w 498"/>
              <a:gd name="T3" fmla="*/ 151 h 445"/>
              <a:gd name="T4" fmla="*/ 142 w 498"/>
              <a:gd name="T5" fmla="*/ 169 h 445"/>
              <a:gd name="T6" fmla="*/ 151 w 498"/>
              <a:gd name="T7" fmla="*/ 169 h 445"/>
              <a:gd name="T8" fmla="*/ 195 w 498"/>
              <a:gd name="T9" fmla="*/ 134 h 445"/>
              <a:gd name="T10" fmla="*/ 195 w 498"/>
              <a:gd name="T11" fmla="*/ 125 h 445"/>
              <a:gd name="T12" fmla="*/ 178 w 498"/>
              <a:gd name="T13" fmla="*/ 107 h 445"/>
              <a:gd name="T14" fmla="*/ 275 w 498"/>
              <a:gd name="T15" fmla="*/ 10 h 445"/>
              <a:gd name="T16" fmla="*/ 195 w 498"/>
              <a:gd name="T17" fmla="*/ 0 h 445"/>
              <a:gd name="T18" fmla="*/ 107 w 498"/>
              <a:gd name="T19" fmla="*/ 54 h 445"/>
              <a:gd name="T20" fmla="*/ 72 w 498"/>
              <a:gd name="T21" fmla="*/ 81 h 445"/>
              <a:gd name="T22" fmla="*/ 53 w 498"/>
              <a:gd name="T23" fmla="*/ 116 h 445"/>
              <a:gd name="T24" fmla="*/ 18 w 498"/>
              <a:gd name="T25" fmla="*/ 125 h 445"/>
              <a:gd name="T26" fmla="*/ 0 w 498"/>
              <a:gd name="T27" fmla="*/ 143 h 445"/>
              <a:gd name="T28" fmla="*/ 0 w 498"/>
              <a:gd name="T29" fmla="*/ 151 h 445"/>
              <a:gd name="T30" fmla="*/ 36 w 498"/>
              <a:gd name="T31" fmla="*/ 187 h 445"/>
              <a:gd name="T32" fmla="*/ 53 w 498"/>
              <a:gd name="T33" fmla="*/ 196 h 445"/>
              <a:gd name="T34" fmla="*/ 72 w 498"/>
              <a:gd name="T35" fmla="*/ 178 h 445"/>
              <a:gd name="T36" fmla="*/ 80 w 498"/>
              <a:gd name="T37" fmla="*/ 151 h 445"/>
              <a:gd name="T38" fmla="*/ 222 w 498"/>
              <a:gd name="T39" fmla="*/ 160 h 445"/>
              <a:gd name="T40" fmla="*/ 222 w 498"/>
              <a:gd name="T41" fmla="*/ 160 h 445"/>
              <a:gd name="T42" fmla="*/ 213 w 498"/>
              <a:gd name="T43" fmla="*/ 160 h 445"/>
              <a:gd name="T44" fmla="*/ 178 w 498"/>
              <a:gd name="T45" fmla="*/ 187 h 445"/>
              <a:gd name="T46" fmla="*/ 169 w 498"/>
              <a:gd name="T47" fmla="*/ 204 h 445"/>
              <a:gd name="T48" fmla="*/ 381 w 498"/>
              <a:gd name="T49" fmla="*/ 435 h 445"/>
              <a:gd name="T50" fmla="*/ 399 w 498"/>
              <a:gd name="T51" fmla="*/ 435 h 445"/>
              <a:gd name="T52" fmla="*/ 426 w 498"/>
              <a:gd name="T53" fmla="*/ 417 h 445"/>
              <a:gd name="T54" fmla="*/ 426 w 498"/>
              <a:gd name="T55" fmla="*/ 400 h 445"/>
              <a:gd name="T56" fmla="*/ 222 w 498"/>
              <a:gd name="T57" fmla="*/ 160 h 445"/>
              <a:gd name="T58" fmla="*/ 497 w 498"/>
              <a:gd name="T59" fmla="*/ 63 h 445"/>
              <a:gd name="T60" fmla="*/ 497 w 498"/>
              <a:gd name="T61" fmla="*/ 63 h 445"/>
              <a:gd name="T62" fmla="*/ 479 w 498"/>
              <a:gd name="T63" fmla="*/ 54 h 445"/>
              <a:gd name="T64" fmla="*/ 461 w 498"/>
              <a:gd name="T65" fmla="*/ 89 h 445"/>
              <a:gd name="T66" fmla="*/ 408 w 498"/>
              <a:gd name="T67" fmla="*/ 107 h 445"/>
              <a:gd name="T68" fmla="*/ 399 w 498"/>
              <a:gd name="T69" fmla="*/ 63 h 445"/>
              <a:gd name="T70" fmla="*/ 417 w 498"/>
              <a:gd name="T71" fmla="*/ 19 h 445"/>
              <a:gd name="T72" fmla="*/ 408 w 498"/>
              <a:gd name="T73" fmla="*/ 10 h 445"/>
              <a:gd name="T74" fmla="*/ 337 w 498"/>
              <a:gd name="T75" fmla="*/ 72 h 445"/>
              <a:gd name="T76" fmla="*/ 319 w 498"/>
              <a:gd name="T77" fmla="*/ 151 h 445"/>
              <a:gd name="T78" fmla="*/ 284 w 498"/>
              <a:gd name="T79" fmla="*/ 187 h 445"/>
              <a:gd name="T80" fmla="*/ 319 w 498"/>
              <a:gd name="T81" fmla="*/ 231 h 445"/>
              <a:gd name="T82" fmla="*/ 364 w 498"/>
              <a:gd name="T83" fmla="*/ 187 h 445"/>
              <a:gd name="T84" fmla="*/ 408 w 498"/>
              <a:gd name="T85" fmla="*/ 178 h 445"/>
              <a:gd name="T86" fmla="*/ 488 w 498"/>
              <a:gd name="T87" fmla="*/ 143 h 445"/>
              <a:gd name="T88" fmla="*/ 497 w 498"/>
              <a:gd name="T89" fmla="*/ 63 h 445"/>
              <a:gd name="T90" fmla="*/ 72 w 498"/>
              <a:gd name="T91" fmla="*/ 400 h 445"/>
              <a:gd name="T92" fmla="*/ 72 w 498"/>
              <a:gd name="T93" fmla="*/ 400 h 445"/>
              <a:gd name="T94" fmla="*/ 72 w 498"/>
              <a:gd name="T95" fmla="*/ 417 h 445"/>
              <a:gd name="T96" fmla="*/ 89 w 498"/>
              <a:gd name="T97" fmla="*/ 444 h 445"/>
              <a:gd name="T98" fmla="*/ 107 w 498"/>
              <a:gd name="T99" fmla="*/ 435 h 445"/>
              <a:gd name="T100" fmla="*/ 231 w 498"/>
              <a:gd name="T101" fmla="*/ 320 h 445"/>
              <a:gd name="T102" fmla="*/ 195 w 498"/>
              <a:gd name="T103" fmla="*/ 275 h 445"/>
              <a:gd name="T104" fmla="*/ 72 w 498"/>
              <a:gd name="T105" fmla="*/ 40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8343420" y="4216396"/>
            <a:ext cx="3200400" cy="726335"/>
          </a:xfrm>
          <a:prstGeom prst="rect">
            <a:avLst/>
          </a:prstGeom>
        </p:spPr>
        <p:txBody>
          <a:bodyPr wrap="square" lIns="109710" tIns="54855" rIns="109710" bIns="54855" anchor="ctr">
            <a:spAutoFit/>
          </a:bodyPr>
          <a:lstStyle/>
          <a:p>
            <a:pPr lvl="0">
              <a:spcBef>
                <a:spcPts val="1300"/>
              </a:spcBef>
              <a:defRPr/>
            </a:pPr>
            <a:r>
              <a:rPr lang="en-US" sz="2000" b="1" dirty="0"/>
              <a:t>Reputational damage of the company</a:t>
            </a:r>
          </a:p>
        </p:txBody>
      </p:sp>
      <p:sp>
        <p:nvSpPr>
          <p:cNvPr id="56" name="Round Same Side Corner Rectangle 55"/>
          <p:cNvSpPr/>
          <p:nvPr/>
        </p:nvSpPr>
        <p:spPr>
          <a:xfrm rot="16200000" flipH="1">
            <a:off x="1682401" y="512262"/>
            <a:ext cx="720000" cy="378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7" name="Round Same Side Corner Rectangle 86"/>
          <p:cNvSpPr/>
          <p:nvPr/>
        </p:nvSpPr>
        <p:spPr>
          <a:xfrm rot="5400000" flipH="1">
            <a:off x="3933372" y="2042261"/>
            <a:ext cx="720000" cy="72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7" name="Freeform 22"/>
          <p:cNvSpPr>
            <a:spLocks noChangeArrowheads="1"/>
          </p:cNvSpPr>
          <p:nvPr/>
        </p:nvSpPr>
        <p:spPr bwMode="auto">
          <a:xfrm>
            <a:off x="4090656" y="2189083"/>
            <a:ext cx="405433" cy="426356"/>
          </a:xfrm>
          <a:custGeom>
            <a:avLst/>
            <a:gdLst>
              <a:gd name="T0" fmla="*/ 230 w 461"/>
              <a:gd name="T1" fmla="*/ 8 h 461"/>
              <a:gd name="T2" fmla="*/ 230 w 461"/>
              <a:gd name="T3" fmla="*/ 8 h 461"/>
              <a:gd name="T4" fmla="*/ 0 w 461"/>
              <a:gd name="T5" fmla="*/ 239 h 461"/>
              <a:gd name="T6" fmla="*/ 230 w 461"/>
              <a:gd name="T7" fmla="*/ 460 h 461"/>
              <a:gd name="T8" fmla="*/ 460 w 461"/>
              <a:gd name="T9" fmla="*/ 230 h 461"/>
              <a:gd name="T10" fmla="*/ 230 w 461"/>
              <a:gd name="T11" fmla="*/ 8 h 461"/>
              <a:gd name="T12" fmla="*/ 230 w 461"/>
              <a:gd name="T13" fmla="*/ 35 h 461"/>
              <a:gd name="T14" fmla="*/ 230 w 461"/>
              <a:gd name="T15" fmla="*/ 35 h 461"/>
              <a:gd name="T16" fmla="*/ 319 w 461"/>
              <a:gd name="T17" fmla="*/ 53 h 461"/>
              <a:gd name="T18" fmla="*/ 291 w 461"/>
              <a:gd name="T19" fmla="*/ 106 h 461"/>
              <a:gd name="T20" fmla="*/ 230 w 461"/>
              <a:gd name="T21" fmla="*/ 97 h 461"/>
              <a:gd name="T22" fmla="*/ 168 w 461"/>
              <a:gd name="T23" fmla="*/ 106 h 461"/>
              <a:gd name="T24" fmla="*/ 141 w 461"/>
              <a:gd name="T25" fmla="*/ 53 h 461"/>
              <a:gd name="T26" fmla="*/ 230 w 461"/>
              <a:gd name="T27" fmla="*/ 35 h 461"/>
              <a:gd name="T28" fmla="*/ 106 w 461"/>
              <a:gd name="T29" fmla="*/ 292 h 461"/>
              <a:gd name="T30" fmla="*/ 106 w 461"/>
              <a:gd name="T31" fmla="*/ 292 h 461"/>
              <a:gd name="T32" fmla="*/ 53 w 461"/>
              <a:gd name="T33" fmla="*/ 327 h 461"/>
              <a:gd name="T34" fmla="*/ 35 w 461"/>
              <a:gd name="T35" fmla="*/ 239 h 461"/>
              <a:gd name="T36" fmla="*/ 53 w 461"/>
              <a:gd name="T37" fmla="*/ 141 h 461"/>
              <a:gd name="T38" fmla="*/ 106 w 461"/>
              <a:gd name="T39" fmla="*/ 167 h 461"/>
              <a:gd name="T40" fmla="*/ 88 w 461"/>
              <a:gd name="T41" fmla="*/ 230 h 461"/>
              <a:gd name="T42" fmla="*/ 106 w 461"/>
              <a:gd name="T43" fmla="*/ 292 h 461"/>
              <a:gd name="T44" fmla="*/ 230 w 461"/>
              <a:gd name="T45" fmla="*/ 433 h 461"/>
              <a:gd name="T46" fmla="*/ 230 w 461"/>
              <a:gd name="T47" fmla="*/ 433 h 461"/>
              <a:gd name="T48" fmla="*/ 141 w 461"/>
              <a:gd name="T49" fmla="*/ 407 h 461"/>
              <a:gd name="T50" fmla="*/ 168 w 461"/>
              <a:gd name="T51" fmla="*/ 354 h 461"/>
              <a:gd name="T52" fmla="*/ 230 w 461"/>
              <a:gd name="T53" fmla="*/ 372 h 461"/>
              <a:gd name="T54" fmla="*/ 291 w 461"/>
              <a:gd name="T55" fmla="*/ 354 h 461"/>
              <a:gd name="T56" fmla="*/ 319 w 461"/>
              <a:gd name="T57" fmla="*/ 407 h 461"/>
              <a:gd name="T58" fmla="*/ 230 w 461"/>
              <a:gd name="T59" fmla="*/ 433 h 461"/>
              <a:gd name="T60" fmla="*/ 230 w 461"/>
              <a:gd name="T61" fmla="*/ 345 h 461"/>
              <a:gd name="T62" fmla="*/ 230 w 461"/>
              <a:gd name="T63" fmla="*/ 345 h 461"/>
              <a:gd name="T64" fmla="*/ 124 w 461"/>
              <a:gd name="T65" fmla="*/ 230 h 461"/>
              <a:gd name="T66" fmla="*/ 230 w 461"/>
              <a:gd name="T67" fmla="*/ 123 h 461"/>
              <a:gd name="T68" fmla="*/ 336 w 461"/>
              <a:gd name="T69" fmla="*/ 230 h 461"/>
              <a:gd name="T70" fmla="*/ 230 w 461"/>
              <a:gd name="T71" fmla="*/ 345 h 461"/>
              <a:gd name="T72" fmla="*/ 354 w 461"/>
              <a:gd name="T73" fmla="*/ 292 h 461"/>
              <a:gd name="T74" fmla="*/ 354 w 461"/>
              <a:gd name="T75" fmla="*/ 292 h 461"/>
              <a:gd name="T76" fmla="*/ 372 w 461"/>
              <a:gd name="T77" fmla="*/ 230 h 461"/>
              <a:gd name="T78" fmla="*/ 354 w 461"/>
              <a:gd name="T79" fmla="*/ 167 h 461"/>
              <a:gd name="T80" fmla="*/ 407 w 461"/>
              <a:gd name="T81" fmla="*/ 141 h 461"/>
              <a:gd name="T82" fmla="*/ 425 w 461"/>
              <a:gd name="T83" fmla="*/ 230 h 461"/>
              <a:gd name="T84" fmla="*/ 407 w 461"/>
              <a:gd name="T85" fmla="*/ 327 h 461"/>
              <a:gd name="T86" fmla="*/ 354 w 461"/>
              <a:gd name="T87" fmla="*/ 292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61" h="461">
                <a:moveTo>
                  <a:pt x="230" y="8"/>
                </a:moveTo>
                <a:lnTo>
                  <a:pt x="230" y="8"/>
                </a:lnTo>
                <a:cubicBezTo>
                  <a:pt x="97" y="8"/>
                  <a:pt x="0" y="106"/>
                  <a:pt x="0" y="239"/>
                </a:cubicBezTo>
                <a:cubicBezTo>
                  <a:pt x="0" y="363"/>
                  <a:pt x="106" y="460"/>
                  <a:pt x="230" y="460"/>
                </a:cubicBezTo>
                <a:cubicBezTo>
                  <a:pt x="363" y="460"/>
                  <a:pt x="460" y="354"/>
                  <a:pt x="460" y="230"/>
                </a:cubicBezTo>
                <a:cubicBezTo>
                  <a:pt x="460" y="106"/>
                  <a:pt x="354" y="0"/>
                  <a:pt x="230" y="8"/>
                </a:cubicBezTo>
                <a:close/>
                <a:moveTo>
                  <a:pt x="230" y="35"/>
                </a:moveTo>
                <a:lnTo>
                  <a:pt x="230" y="35"/>
                </a:lnTo>
                <a:cubicBezTo>
                  <a:pt x="256" y="35"/>
                  <a:pt x="291" y="44"/>
                  <a:pt x="319" y="53"/>
                </a:cubicBezTo>
                <a:cubicBezTo>
                  <a:pt x="291" y="106"/>
                  <a:pt x="291" y="106"/>
                  <a:pt x="291" y="106"/>
                </a:cubicBezTo>
                <a:cubicBezTo>
                  <a:pt x="275" y="97"/>
                  <a:pt x="247" y="97"/>
                  <a:pt x="230" y="97"/>
                </a:cubicBezTo>
                <a:cubicBezTo>
                  <a:pt x="203" y="97"/>
                  <a:pt x="185" y="97"/>
                  <a:pt x="168" y="106"/>
                </a:cubicBezTo>
                <a:cubicBezTo>
                  <a:pt x="141" y="53"/>
                  <a:pt x="141" y="53"/>
                  <a:pt x="141" y="53"/>
                </a:cubicBezTo>
                <a:cubicBezTo>
                  <a:pt x="168" y="44"/>
                  <a:pt x="194" y="35"/>
                  <a:pt x="230" y="35"/>
                </a:cubicBezTo>
                <a:close/>
                <a:moveTo>
                  <a:pt x="106" y="292"/>
                </a:moveTo>
                <a:lnTo>
                  <a:pt x="106" y="292"/>
                </a:lnTo>
                <a:cubicBezTo>
                  <a:pt x="53" y="327"/>
                  <a:pt x="53" y="327"/>
                  <a:pt x="53" y="327"/>
                </a:cubicBezTo>
                <a:cubicBezTo>
                  <a:pt x="35" y="301"/>
                  <a:pt x="35" y="265"/>
                  <a:pt x="35" y="239"/>
                </a:cubicBezTo>
                <a:cubicBezTo>
                  <a:pt x="26" y="204"/>
                  <a:pt x="35" y="167"/>
                  <a:pt x="53" y="141"/>
                </a:cubicBezTo>
                <a:cubicBezTo>
                  <a:pt x="106" y="167"/>
                  <a:pt x="106" y="167"/>
                  <a:pt x="106" y="167"/>
                </a:cubicBezTo>
                <a:cubicBezTo>
                  <a:pt x="97" y="185"/>
                  <a:pt x="88" y="212"/>
                  <a:pt x="88" y="230"/>
                </a:cubicBezTo>
                <a:cubicBezTo>
                  <a:pt x="88" y="257"/>
                  <a:pt x="97" y="274"/>
                  <a:pt x="106" y="292"/>
                </a:cubicBezTo>
                <a:close/>
                <a:moveTo>
                  <a:pt x="230" y="433"/>
                </a:moveTo>
                <a:lnTo>
                  <a:pt x="230" y="433"/>
                </a:lnTo>
                <a:cubicBezTo>
                  <a:pt x="194" y="433"/>
                  <a:pt x="168" y="425"/>
                  <a:pt x="141" y="407"/>
                </a:cubicBezTo>
                <a:cubicBezTo>
                  <a:pt x="168" y="354"/>
                  <a:pt x="168" y="354"/>
                  <a:pt x="168" y="354"/>
                </a:cubicBezTo>
                <a:cubicBezTo>
                  <a:pt x="185" y="363"/>
                  <a:pt x="203" y="372"/>
                  <a:pt x="230" y="372"/>
                </a:cubicBezTo>
                <a:cubicBezTo>
                  <a:pt x="247" y="372"/>
                  <a:pt x="275" y="363"/>
                  <a:pt x="291" y="354"/>
                </a:cubicBezTo>
                <a:cubicBezTo>
                  <a:pt x="319" y="407"/>
                  <a:pt x="319" y="407"/>
                  <a:pt x="319" y="407"/>
                </a:cubicBezTo>
                <a:cubicBezTo>
                  <a:pt x="291" y="425"/>
                  <a:pt x="266" y="433"/>
                  <a:pt x="230" y="433"/>
                </a:cubicBezTo>
                <a:close/>
                <a:moveTo>
                  <a:pt x="230" y="345"/>
                </a:moveTo>
                <a:lnTo>
                  <a:pt x="230" y="345"/>
                </a:lnTo>
                <a:cubicBezTo>
                  <a:pt x="168" y="345"/>
                  <a:pt x="124" y="292"/>
                  <a:pt x="124" y="230"/>
                </a:cubicBezTo>
                <a:cubicBezTo>
                  <a:pt x="124" y="167"/>
                  <a:pt x="168" y="123"/>
                  <a:pt x="230" y="123"/>
                </a:cubicBezTo>
                <a:cubicBezTo>
                  <a:pt x="291" y="123"/>
                  <a:pt x="336" y="167"/>
                  <a:pt x="336" y="230"/>
                </a:cubicBezTo>
                <a:cubicBezTo>
                  <a:pt x="336" y="292"/>
                  <a:pt x="291" y="345"/>
                  <a:pt x="230" y="345"/>
                </a:cubicBezTo>
                <a:close/>
                <a:moveTo>
                  <a:pt x="354" y="292"/>
                </a:moveTo>
                <a:lnTo>
                  <a:pt x="354" y="292"/>
                </a:lnTo>
                <a:cubicBezTo>
                  <a:pt x="363" y="274"/>
                  <a:pt x="372" y="257"/>
                  <a:pt x="372" y="230"/>
                </a:cubicBezTo>
                <a:cubicBezTo>
                  <a:pt x="372" y="212"/>
                  <a:pt x="363" y="185"/>
                  <a:pt x="354" y="167"/>
                </a:cubicBezTo>
                <a:cubicBezTo>
                  <a:pt x="407" y="141"/>
                  <a:pt x="407" y="141"/>
                  <a:pt x="407" y="141"/>
                </a:cubicBezTo>
                <a:cubicBezTo>
                  <a:pt x="416" y="167"/>
                  <a:pt x="425" y="195"/>
                  <a:pt x="425" y="230"/>
                </a:cubicBezTo>
                <a:cubicBezTo>
                  <a:pt x="425" y="265"/>
                  <a:pt x="416" y="292"/>
                  <a:pt x="407" y="327"/>
                </a:cubicBezTo>
                <a:lnTo>
                  <a:pt x="354" y="2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1FB51B5-7519-4752-9335-0D818398779E}"/>
              </a:ext>
            </a:extLst>
          </p:cNvPr>
          <p:cNvSpPr/>
          <p:nvPr/>
        </p:nvSpPr>
        <p:spPr>
          <a:xfrm>
            <a:off x="430511" y="2193252"/>
            <a:ext cx="3475220" cy="418558"/>
          </a:xfrm>
          <a:prstGeom prst="rect">
            <a:avLst/>
          </a:prstGeom>
        </p:spPr>
        <p:txBody>
          <a:bodyPr wrap="square" lIns="109710" tIns="54855" rIns="109710" bIns="54855" anchor="ctr">
            <a:spAutoFit/>
          </a:bodyPr>
          <a:lstStyle/>
          <a:p>
            <a:pPr lvl="0" algn="r">
              <a:spcBef>
                <a:spcPts val="1300"/>
              </a:spcBef>
              <a:defRPr/>
            </a:pPr>
            <a:r>
              <a:rPr lang="en-US" sz="2000" b="1" dirty="0"/>
              <a:t>Compromise of user accounts</a:t>
            </a:r>
          </a:p>
        </p:txBody>
      </p:sp>
      <p:sp>
        <p:nvSpPr>
          <p:cNvPr id="37" name="Freeform 38">
            <a:extLst>
              <a:ext uri="{FF2B5EF4-FFF2-40B4-BE49-F238E27FC236}">
                <a16:creationId xmlns:a16="http://schemas.microsoft.com/office/drawing/2014/main" id="{565B5A02-4BD9-4DD0-B52A-267A6D8EEFC7}"/>
              </a:ext>
            </a:extLst>
          </p:cNvPr>
          <p:cNvSpPr>
            <a:spLocks noEditPoints="1"/>
          </p:cNvSpPr>
          <p:nvPr/>
        </p:nvSpPr>
        <p:spPr bwMode="auto">
          <a:xfrm>
            <a:off x="5787195" y="3247995"/>
            <a:ext cx="617610" cy="538615"/>
          </a:xfrm>
          <a:custGeom>
            <a:avLst/>
            <a:gdLst>
              <a:gd name="T0" fmla="*/ 390376 w 256"/>
              <a:gd name="T1" fmla="*/ 357188 h 224"/>
              <a:gd name="T2" fmla="*/ 19199 w 256"/>
              <a:gd name="T3" fmla="*/ 357188 h 224"/>
              <a:gd name="T4" fmla="*/ 0 w 256"/>
              <a:gd name="T5" fmla="*/ 338053 h 224"/>
              <a:gd name="T6" fmla="*/ 0 w 256"/>
              <a:gd name="T7" fmla="*/ 19135 h 224"/>
              <a:gd name="T8" fmla="*/ 19199 w 256"/>
              <a:gd name="T9" fmla="*/ 0 h 224"/>
              <a:gd name="T10" fmla="*/ 390376 w 256"/>
              <a:gd name="T11" fmla="*/ 0 h 224"/>
              <a:gd name="T12" fmla="*/ 409575 w 256"/>
              <a:gd name="T13" fmla="*/ 19135 h 224"/>
              <a:gd name="T14" fmla="*/ 409575 w 256"/>
              <a:gd name="T15" fmla="*/ 338053 h 224"/>
              <a:gd name="T16" fmla="*/ 390376 w 256"/>
              <a:gd name="T17" fmla="*/ 357188 h 224"/>
              <a:gd name="T18" fmla="*/ 313581 w 256"/>
              <a:gd name="T19" fmla="*/ 338053 h 224"/>
              <a:gd name="T20" fmla="*/ 390376 w 256"/>
              <a:gd name="T21" fmla="*/ 338053 h 224"/>
              <a:gd name="T22" fmla="*/ 390376 w 256"/>
              <a:gd name="T23" fmla="*/ 172216 h 224"/>
              <a:gd name="T24" fmla="*/ 380777 w 256"/>
              <a:gd name="T25" fmla="*/ 172216 h 224"/>
              <a:gd name="T26" fmla="*/ 313581 w 256"/>
              <a:gd name="T27" fmla="*/ 172216 h 224"/>
              <a:gd name="T28" fmla="*/ 313581 w 256"/>
              <a:gd name="T29" fmla="*/ 338053 h 224"/>
              <a:gd name="T30" fmla="*/ 19199 w 256"/>
              <a:gd name="T31" fmla="*/ 338053 h 224"/>
              <a:gd name="T32" fmla="*/ 294382 w 256"/>
              <a:gd name="T33" fmla="*/ 338053 h 224"/>
              <a:gd name="T34" fmla="*/ 294382 w 256"/>
              <a:gd name="T35" fmla="*/ 172216 h 224"/>
              <a:gd name="T36" fmla="*/ 19199 w 256"/>
              <a:gd name="T37" fmla="*/ 172216 h 224"/>
              <a:gd name="T38" fmla="*/ 19199 w 256"/>
              <a:gd name="T39" fmla="*/ 338053 h 224"/>
              <a:gd name="T40" fmla="*/ 38398 w 256"/>
              <a:gd name="T41" fmla="*/ 19135 h 224"/>
              <a:gd name="T42" fmla="*/ 19199 w 256"/>
              <a:gd name="T43" fmla="*/ 38270 h 224"/>
              <a:gd name="T44" fmla="*/ 38398 w 256"/>
              <a:gd name="T45" fmla="*/ 57405 h 224"/>
              <a:gd name="T46" fmla="*/ 57596 w 256"/>
              <a:gd name="T47" fmla="*/ 38270 h 224"/>
              <a:gd name="T48" fmla="*/ 38398 w 256"/>
              <a:gd name="T49" fmla="*/ 19135 h 224"/>
              <a:gd name="T50" fmla="*/ 95994 w 256"/>
              <a:gd name="T51" fmla="*/ 19135 h 224"/>
              <a:gd name="T52" fmla="*/ 76795 w 256"/>
              <a:gd name="T53" fmla="*/ 38270 h 224"/>
              <a:gd name="T54" fmla="*/ 95994 w 256"/>
              <a:gd name="T55" fmla="*/ 57405 h 224"/>
              <a:gd name="T56" fmla="*/ 115193 w 256"/>
              <a:gd name="T57" fmla="*/ 38270 h 224"/>
              <a:gd name="T58" fmla="*/ 95994 w 256"/>
              <a:gd name="T59" fmla="*/ 19135 h 224"/>
              <a:gd name="T60" fmla="*/ 153591 w 256"/>
              <a:gd name="T61" fmla="*/ 19135 h 224"/>
              <a:gd name="T62" fmla="*/ 134392 w 256"/>
              <a:gd name="T63" fmla="*/ 38270 h 224"/>
              <a:gd name="T64" fmla="*/ 153591 w 256"/>
              <a:gd name="T65" fmla="*/ 57405 h 224"/>
              <a:gd name="T66" fmla="*/ 172789 w 256"/>
              <a:gd name="T67" fmla="*/ 38270 h 224"/>
              <a:gd name="T68" fmla="*/ 153591 w 256"/>
              <a:gd name="T69" fmla="*/ 19135 h 224"/>
              <a:gd name="T70" fmla="*/ 371177 w 256"/>
              <a:gd name="T71" fmla="*/ 76540 h 224"/>
              <a:gd name="T72" fmla="*/ 38398 w 256"/>
              <a:gd name="T73" fmla="*/ 76540 h 224"/>
              <a:gd name="T74" fmla="*/ 19199 w 256"/>
              <a:gd name="T75" fmla="*/ 76540 h 224"/>
              <a:gd name="T76" fmla="*/ 19199 w 256"/>
              <a:gd name="T77" fmla="*/ 153081 h 224"/>
              <a:gd name="T78" fmla="*/ 294382 w 256"/>
              <a:gd name="T79" fmla="*/ 153081 h 224"/>
              <a:gd name="T80" fmla="*/ 313581 w 256"/>
              <a:gd name="T81" fmla="*/ 153081 h 224"/>
              <a:gd name="T82" fmla="*/ 380777 w 256"/>
              <a:gd name="T83" fmla="*/ 153081 h 224"/>
              <a:gd name="T84" fmla="*/ 390376 w 256"/>
              <a:gd name="T85" fmla="*/ 153081 h 224"/>
              <a:gd name="T86" fmla="*/ 390376 w 256"/>
              <a:gd name="T87" fmla="*/ 76540 h 224"/>
              <a:gd name="T88" fmla="*/ 371177 w 256"/>
              <a:gd name="T89" fmla="*/ 76540 h 22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56" h="224">
                <a:moveTo>
                  <a:pt x="244" y="224"/>
                </a:moveTo>
                <a:cubicBezTo>
                  <a:pt x="12" y="224"/>
                  <a:pt x="12" y="224"/>
                  <a:pt x="12" y="224"/>
                </a:cubicBezTo>
                <a:cubicBezTo>
                  <a:pt x="5" y="224"/>
                  <a:pt x="0" y="219"/>
                  <a:pt x="0" y="2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12"/>
                  <a:pt x="256" y="212"/>
                  <a:pt x="256" y="212"/>
                </a:cubicBezTo>
                <a:cubicBezTo>
                  <a:pt x="256" y="219"/>
                  <a:pt x="251" y="224"/>
                  <a:pt x="244" y="224"/>
                </a:cubicBezTo>
                <a:moveTo>
                  <a:pt x="196" y="212"/>
                </a:moveTo>
                <a:cubicBezTo>
                  <a:pt x="244" y="212"/>
                  <a:pt x="244" y="212"/>
                  <a:pt x="244" y="212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8" y="108"/>
                  <a:pt x="238" y="108"/>
                  <a:pt x="238" y="108"/>
                </a:cubicBezTo>
                <a:cubicBezTo>
                  <a:pt x="196" y="108"/>
                  <a:pt x="196" y="108"/>
                  <a:pt x="196" y="108"/>
                </a:cubicBezTo>
                <a:lnTo>
                  <a:pt x="196" y="212"/>
                </a:lnTo>
                <a:close/>
                <a:moveTo>
                  <a:pt x="12" y="212"/>
                </a:moveTo>
                <a:cubicBezTo>
                  <a:pt x="184" y="212"/>
                  <a:pt x="184" y="212"/>
                  <a:pt x="184" y="212"/>
                </a:cubicBezTo>
                <a:cubicBezTo>
                  <a:pt x="184" y="108"/>
                  <a:pt x="184" y="108"/>
                  <a:pt x="184" y="108"/>
                </a:cubicBezTo>
                <a:cubicBezTo>
                  <a:pt x="12" y="108"/>
                  <a:pt x="12" y="108"/>
                  <a:pt x="12" y="108"/>
                </a:cubicBezTo>
                <a:lnTo>
                  <a:pt x="12" y="212"/>
                </a:lnTo>
                <a:close/>
                <a:moveTo>
                  <a:pt x="24" y="12"/>
                </a:moveTo>
                <a:cubicBezTo>
                  <a:pt x="17" y="12"/>
                  <a:pt x="12" y="17"/>
                  <a:pt x="12" y="24"/>
                </a:cubicBezTo>
                <a:cubicBezTo>
                  <a:pt x="12" y="31"/>
                  <a:pt x="17" y="36"/>
                  <a:pt x="24" y="36"/>
                </a:cubicBezTo>
                <a:cubicBezTo>
                  <a:pt x="31" y="36"/>
                  <a:pt x="36" y="31"/>
                  <a:pt x="36" y="24"/>
                </a:cubicBezTo>
                <a:cubicBezTo>
                  <a:pt x="36" y="17"/>
                  <a:pt x="31" y="12"/>
                  <a:pt x="24" y="12"/>
                </a:cubicBezTo>
                <a:moveTo>
                  <a:pt x="60" y="12"/>
                </a:moveTo>
                <a:cubicBezTo>
                  <a:pt x="53" y="12"/>
                  <a:pt x="48" y="17"/>
                  <a:pt x="48" y="24"/>
                </a:cubicBezTo>
                <a:cubicBezTo>
                  <a:pt x="48" y="31"/>
                  <a:pt x="53" y="36"/>
                  <a:pt x="60" y="36"/>
                </a:cubicBezTo>
                <a:cubicBezTo>
                  <a:pt x="67" y="36"/>
                  <a:pt x="72" y="31"/>
                  <a:pt x="72" y="24"/>
                </a:cubicBezTo>
                <a:cubicBezTo>
                  <a:pt x="72" y="17"/>
                  <a:pt x="67" y="12"/>
                  <a:pt x="60" y="12"/>
                </a:cubicBezTo>
                <a:moveTo>
                  <a:pt x="96" y="12"/>
                </a:moveTo>
                <a:cubicBezTo>
                  <a:pt x="89" y="12"/>
                  <a:pt x="84" y="17"/>
                  <a:pt x="84" y="24"/>
                </a:cubicBezTo>
                <a:cubicBezTo>
                  <a:pt x="84" y="31"/>
                  <a:pt x="89" y="36"/>
                  <a:pt x="96" y="36"/>
                </a:cubicBezTo>
                <a:cubicBezTo>
                  <a:pt x="103" y="36"/>
                  <a:pt x="108" y="31"/>
                  <a:pt x="108" y="24"/>
                </a:cubicBezTo>
                <a:cubicBezTo>
                  <a:pt x="108" y="17"/>
                  <a:pt x="103" y="12"/>
                  <a:pt x="96" y="12"/>
                </a:cubicBezTo>
                <a:moveTo>
                  <a:pt x="232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96"/>
                  <a:pt x="12" y="96"/>
                  <a:pt x="12" y="9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96" y="96"/>
                  <a:pt x="196" y="96"/>
                  <a:pt x="196" y="96"/>
                </a:cubicBezTo>
                <a:cubicBezTo>
                  <a:pt x="238" y="96"/>
                  <a:pt x="238" y="96"/>
                  <a:pt x="238" y="96"/>
                </a:cubicBezTo>
                <a:cubicBezTo>
                  <a:pt x="244" y="96"/>
                  <a:pt x="244" y="96"/>
                  <a:pt x="244" y="96"/>
                </a:cubicBezTo>
                <a:cubicBezTo>
                  <a:pt x="244" y="48"/>
                  <a:pt x="244" y="48"/>
                  <a:pt x="244" y="48"/>
                </a:cubicBezTo>
                <a:lnTo>
                  <a:pt x="232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35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411401" y="381000"/>
            <a:ext cx="9369213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Why are Web Servers Compromised?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386" name="Freeform 2264"/>
          <p:cNvSpPr>
            <a:spLocks noChangeArrowheads="1"/>
          </p:cNvSpPr>
          <p:nvPr/>
        </p:nvSpPr>
        <p:spPr bwMode="auto">
          <a:xfrm>
            <a:off x="6407358" y="4029749"/>
            <a:ext cx="5040000" cy="972000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387" name="Group 386"/>
          <p:cNvGrpSpPr/>
          <p:nvPr/>
        </p:nvGrpSpPr>
        <p:grpSpPr>
          <a:xfrm>
            <a:off x="10439789" y="4273999"/>
            <a:ext cx="490744" cy="483501"/>
            <a:chOff x="13891985" y="9564330"/>
            <a:chExt cx="981488" cy="967001"/>
          </a:xfrm>
          <a:solidFill>
            <a:schemeClr val="bg2">
              <a:lumMod val="50000"/>
            </a:schemeClr>
          </a:solidFill>
        </p:grpSpPr>
        <p:sp>
          <p:nvSpPr>
            <p:cNvPr id="388" name="Freeform 2292"/>
            <p:cNvSpPr>
              <a:spLocks noChangeArrowheads="1"/>
            </p:cNvSpPr>
            <p:nvPr/>
          </p:nvSpPr>
          <p:spPr bwMode="auto">
            <a:xfrm>
              <a:off x="14073746" y="9564330"/>
              <a:ext cx="799727" cy="450783"/>
            </a:xfrm>
            <a:custGeom>
              <a:avLst/>
              <a:gdLst>
                <a:gd name="T0" fmla="*/ 194 w 486"/>
                <a:gd name="T1" fmla="*/ 267 h 274"/>
                <a:gd name="T2" fmla="*/ 0 w 486"/>
                <a:gd name="T3" fmla="*/ 79 h 274"/>
                <a:gd name="T4" fmla="*/ 0 w 486"/>
                <a:gd name="T5" fmla="*/ 67 h 274"/>
                <a:gd name="T6" fmla="*/ 0 w 486"/>
                <a:gd name="T7" fmla="*/ 61 h 274"/>
                <a:gd name="T8" fmla="*/ 188 w 486"/>
                <a:gd name="T9" fmla="*/ 0 h 274"/>
                <a:gd name="T10" fmla="*/ 388 w 486"/>
                <a:gd name="T11" fmla="*/ 73 h 274"/>
                <a:gd name="T12" fmla="*/ 485 w 486"/>
                <a:gd name="T13" fmla="*/ 261 h 274"/>
                <a:gd name="T14" fmla="*/ 479 w 486"/>
                <a:gd name="T15" fmla="*/ 267 h 274"/>
                <a:gd name="T16" fmla="*/ 473 w 486"/>
                <a:gd name="T17" fmla="*/ 273 h 274"/>
                <a:gd name="T18" fmla="*/ 200 w 486"/>
                <a:gd name="T19" fmla="*/ 273 h 274"/>
                <a:gd name="T20" fmla="*/ 194 w 486"/>
                <a:gd name="T21" fmla="*/ 267 h 274"/>
                <a:gd name="T22" fmla="*/ 194 w 486"/>
                <a:gd name="T23" fmla="*/ 267 h 274"/>
                <a:gd name="T24" fmla="*/ 158 w 486"/>
                <a:gd name="T25" fmla="*/ 164 h 274"/>
                <a:gd name="T26" fmla="*/ 176 w 486"/>
                <a:gd name="T27" fmla="*/ 188 h 274"/>
                <a:gd name="T28" fmla="*/ 261 w 486"/>
                <a:gd name="T29" fmla="*/ 55 h 274"/>
                <a:gd name="T30" fmla="*/ 237 w 486"/>
                <a:gd name="T31" fmla="*/ 49 h 274"/>
                <a:gd name="T32" fmla="*/ 158 w 486"/>
                <a:gd name="T33" fmla="*/ 164 h 274"/>
                <a:gd name="T34" fmla="*/ 158 w 486"/>
                <a:gd name="T35" fmla="*/ 164 h 274"/>
                <a:gd name="T36" fmla="*/ 188 w 486"/>
                <a:gd name="T37" fmla="*/ 43 h 274"/>
                <a:gd name="T38" fmla="*/ 164 w 486"/>
                <a:gd name="T39" fmla="*/ 49 h 274"/>
                <a:gd name="T40" fmla="*/ 109 w 486"/>
                <a:gd name="T41" fmla="*/ 121 h 274"/>
                <a:gd name="T42" fmla="*/ 134 w 486"/>
                <a:gd name="T43" fmla="*/ 140 h 274"/>
                <a:gd name="T44" fmla="*/ 194 w 486"/>
                <a:gd name="T45" fmla="*/ 43 h 274"/>
                <a:gd name="T46" fmla="*/ 188 w 486"/>
                <a:gd name="T47" fmla="*/ 43 h 274"/>
                <a:gd name="T48" fmla="*/ 188 w 486"/>
                <a:gd name="T49" fmla="*/ 43 h 274"/>
                <a:gd name="T50" fmla="*/ 109 w 486"/>
                <a:gd name="T51" fmla="*/ 55 h 274"/>
                <a:gd name="T52" fmla="*/ 103 w 486"/>
                <a:gd name="T53" fmla="*/ 61 h 274"/>
                <a:gd name="T54" fmla="*/ 67 w 486"/>
                <a:gd name="T55" fmla="*/ 73 h 274"/>
                <a:gd name="T56" fmla="*/ 85 w 486"/>
                <a:gd name="T57" fmla="*/ 91 h 274"/>
                <a:gd name="T58" fmla="*/ 109 w 486"/>
                <a:gd name="T59" fmla="*/ 55 h 274"/>
                <a:gd name="T60" fmla="*/ 109 w 486"/>
                <a:gd name="T61" fmla="*/ 55 h 274"/>
                <a:gd name="T62" fmla="*/ 340 w 486"/>
                <a:gd name="T63" fmla="*/ 225 h 274"/>
                <a:gd name="T64" fmla="*/ 358 w 486"/>
                <a:gd name="T65" fmla="*/ 225 h 274"/>
                <a:gd name="T66" fmla="*/ 400 w 486"/>
                <a:gd name="T67" fmla="*/ 164 h 274"/>
                <a:gd name="T68" fmla="*/ 388 w 486"/>
                <a:gd name="T69" fmla="*/ 152 h 274"/>
                <a:gd name="T70" fmla="*/ 340 w 486"/>
                <a:gd name="T71" fmla="*/ 225 h 274"/>
                <a:gd name="T72" fmla="*/ 340 w 486"/>
                <a:gd name="T73" fmla="*/ 225 h 274"/>
                <a:gd name="T74" fmla="*/ 406 w 486"/>
                <a:gd name="T75" fmla="*/ 225 h 274"/>
                <a:gd name="T76" fmla="*/ 425 w 486"/>
                <a:gd name="T77" fmla="*/ 225 h 274"/>
                <a:gd name="T78" fmla="*/ 418 w 486"/>
                <a:gd name="T79" fmla="*/ 200 h 274"/>
                <a:gd name="T80" fmla="*/ 406 w 486"/>
                <a:gd name="T81" fmla="*/ 225 h 274"/>
                <a:gd name="T82" fmla="*/ 406 w 486"/>
                <a:gd name="T83" fmla="*/ 225 h 274"/>
                <a:gd name="T84" fmla="*/ 267 w 486"/>
                <a:gd name="T85" fmla="*/ 225 h 274"/>
                <a:gd name="T86" fmla="*/ 297 w 486"/>
                <a:gd name="T87" fmla="*/ 225 h 274"/>
                <a:gd name="T88" fmla="*/ 364 w 486"/>
                <a:gd name="T89" fmla="*/ 121 h 274"/>
                <a:gd name="T90" fmla="*/ 358 w 486"/>
                <a:gd name="T91" fmla="*/ 109 h 274"/>
                <a:gd name="T92" fmla="*/ 346 w 486"/>
                <a:gd name="T93" fmla="*/ 103 h 274"/>
                <a:gd name="T94" fmla="*/ 267 w 486"/>
                <a:gd name="T95" fmla="*/ 225 h 274"/>
                <a:gd name="T96" fmla="*/ 267 w 486"/>
                <a:gd name="T97" fmla="*/ 225 h 274"/>
                <a:gd name="T98" fmla="*/ 225 w 486"/>
                <a:gd name="T99" fmla="*/ 225 h 274"/>
                <a:gd name="T100" fmla="*/ 322 w 486"/>
                <a:gd name="T101" fmla="*/ 85 h 274"/>
                <a:gd name="T102" fmla="*/ 297 w 486"/>
                <a:gd name="T103" fmla="*/ 67 h 274"/>
                <a:gd name="T104" fmla="*/ 200 w 486"/>
                <a:gd name="T105" fmla="*/ 212 h 274"/>
                <a:gd name="T106" fmla="*/ 219 w 486"/>
                <a:gd name="T107" fmla="*/ 225 h 274"/>
                <a:gd name="T108" fmla="*/ 225 w 486"/>
                <a:gd name="T109" fmla="*/ 225 h 274"/>
                <a:gd name="T110" fmla="*/ 225 w 486"/>
                <a:gd name="T111" fmla="*/ 225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86" h="274">
                  <a:moveTo>
                    <a:pt x="194" y="267"/>
                  </a:moveTo>
                  <a:lnTo>
                    <a:pt x="0" y="79"/>
                  </a:lnTo>
                  <a:cubicBezTo>
                    <a:pt x="0" y="73"/>
                    <a:pt x="0" y="73"/>
                    <a:pt x="0" y="67"/>
                  </a:cubicBezTo>
                  <a:cubicBezTo>
                    <a:pt x="0" y="67"/>
                    <a:pt x="0" y="67"/>
                    <a:pt x="0" y="61"/>
                  </a:cubicBezTo>
                  <a:cubicBezTo>
                    <a:pt x="55" y="19"/>
                    <a:pt x="122" y="0"/>
                    <a:pt x="188" y="0"/>
                  </a:cubicBezTo>
                  <a:cubicBezTo>
                    <a:pt x="261" y="0"/>
                    <a:pt x="334" y="25"/>
                    <a:pt x="388" y="73"/>
                  </a:cubicBezTo>
                  <a:cubicBezTo>
                    <a:pt x="443" y="121"/>
                    <a:pt x="473" y="188"/>
                    <a:pt x="485" y="261"/>
                  </a:cubicBezTo>
                  <a:cubicBezTo>
                    <a:pt x="485" y="267"/>
                    <a:pt x="479" y="267"/>
                    <a:pt x="479" y="267"/>
                  </a:cubicBezTo>
                  <a:cubicBezTo>
                    <a:pt x="479" y="273"/>
                    <a:pt x="473" y="273"/>
                    <a:pt x="473" y="273"/>
                  </a:cubicBezTo>
                  <a:cubicBezTo>
                    <a:pt x="473" y="273"/>
                    <a:pt x="473" y="273"/>
                    <a:pt x="200" y="273"/>
                  </a:cubicBezTo>
                  <a:cubicBezTo>
                    <a:pt x="200" y="273"/>
                    <a:pt x="194" y="273"/>
                    <a:pt x="194" y="267"/>
                  </a:cubicBezTo>
                  <a:lnTo>
                    <a:pt x="194" y="267"/>
                  </a:lnTo>
                  <a:close/>
                  <a:moveTo>
                    <a:pt x="158" y="164"/>
                  </a:moveTo>
                  <a:lnTo>
                    <a:pt x="176" y="188"/>
                  </a:lnTo>
                  <a:cubicBezTo>
                    <a:pt x="176" y="188"/>
                    <a:pt x="176" y="188"/>
                    <a:pt x="261" y="55"/>
                  </a:cubicBezTo>
                  <a:cubicBezTo>
                    <a:pt x="255" y="55"/>
                    <a:pt x="243" y="49"/>
                    <a:pt x="237" y="49"/>
                  </a:cubicBezTo>
                  <a:cubicBezTo>
                    <a:pt x="237" y="49"/>
                    <a:pt x="237" y="49"/>
                    <a:pt x="158" y="164"/>
                  </a:cubicBezTo>
                  <a:lnTo>
                    <a:pt x="158" y="164"/>
                  </a:lnTo>
                  <a:close/>
                  <a:moveTo>
                    <a:pt x="188" y="43"/>
                  </a:moveTo>
                  <a:cubicBezTo>
                    <a:pt x="176" y="43"/>
                    <a:pt x="170" y="43"/>
                    <a:pt x="164" y="49"/>
                  </a:cubicBezTo>
                  <a:cubicBezTo>
                    <a:pt x="164" y="49"/>
                    <a:pt x="164" y="49"/>
                    <a:pt x="109" y="121"/>
                  </a:cubicBezTo>
                  <a:cubicBezTo>
                    <a:pt x="109" y="121"/>
                    <a:pt x="109" y="121"/>
                    <a:pt x="134" y="140"/>
                  </a:cubicBezTo>
                  <a:cubicBezTo>
                    <a:pt x="134" y="140"/>
                    <a:pt x="134" y="140"/>
                    <a:pt x="194" y="43"/>
                  </a:cubicBezTo>
                  <a:lnTo>
                    <a:pt x="188" y="43"/>
                  </a:lnTo>
                  <a:lnTo>
                    <a:pt x="188" y="43"/>
                  </a:lnTo>
                  <a:close/>
                  <a:moveTo>
                    <a:pt x="109" y="55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91" y="67"/>
                    <a:pt x="79" y="67"/>
                    <a:pt x="67" y="73"/>
                  </a:cubicBezTo>
                  <a:cubicBezTo>
                    <a:pt x="67" y="73"/>
                    <a:pt x="67" y="73"/>
                    <a:pt x="85" y="91"/>
                  </a:cubicBezTo>
                  <a:cubicBezTo>
                    <a:pt x="85" y="91"/>
                    <a:pt x="85" y="91"/>
                    <a:pt x="109" y="55"/>
                  </a:cubicBezTo>
                  <a:lnTo>
                    <a:pt x="109" y="55"/>
                  </a:lnTo>
                  <a:close/>
                  <a:moveTo>
                    <a:pt x="340" y="225"/>
                  </a:moveTo>
                  <a:lnTo>
                    <a:pt x="358" y="225"/>
                  </a:lnTo>
                  <a:cubicBezTo>
                    <a:pt x="358" y="225"/>
                    <a:pt x="358" y="225"/>
                    <a:pt x="400" y="164"/>
                  </a:cubicBezTo>
                  <a:cubicBezTo>
                    <a:pt x="400" y="158"/>
                    <a:pt x="394" y="152"/>
                    <a:pt x="388" y="152"/>
                  </a:cubicBezTo>
                  <a:cubicBezTo>
                    <a:pt x="388" y="152"/>
                    <a:pt x="388" y="152"/>
                    <a:pt x="340" y="225"/>
                  </a:cubicBezTo>
                  <a:lnTo>
                    <a:pt x="340" y="225"/>
                  </a:lnTo>
                  <a:close/>
                  <a:moveTo>
                    <a:pt x="406" y="225"/>
                  </a:moveTo>
                  <a:lnTo>
                    <a:pt x="425" y="225"/>
                  </a:lnTo>
                  <a:cubicBezTo>
                    <a:pt x="425" y="218"/>
                    <a:pt x="425" y="212"/>
                    <a:pt x="418" y="200"/>
                  </a:cubicBezTo>
                  <a:cubicBezTo>
                    <a:pt x="418" y="200"/>
                    <a:pt x="418" y="200"/>
                    <a:pt x="406" y="225"/>
                  </a:cubicBezTo>
                  <a:lnTo>
                    <a:pt x="406" y="225"/>
                  </a:lnTo>
                  <a:close/>
                  <a:moveTo>
                    <a:pt x="267" y="225"/>
                  </a:moveTo>
                  <a:lnTo>
                    <a:pt x="297" y="225"/>
                  </a:lnTo>
                  <a:cubicBezTo>
                    <a:pt x="297" y="225"/>
                    <a:pt x="297" y="225"/>
                    <a:pt x="364" y="121"/>
                  </a:cubicBezTo>
                  <a:cubicBezTo>
                    <a:pt x="364" y="115"/>
                    <a:pt x="358" y="115"/>
                    <a:pt x="358" y="109"/>
                  </a:cubicBezTo>
                  <a:cubicBezTo>
                    <a:pt x="352" y="109"/>
                    <a:pt x="352" y="103"/>
                    <a:pt x="346" y="103"/>
                  </a:cubicBezTo>
                  <a:cubicBezTo>
                    <a:pt x="346" y="103"/>
                    <a:pt x="346" y="103"/>
                    <a:pt x="267" y="225"/>
                  </a:cubicBezTo>
                  <a:lnTo>
                    <a:pt x="267" y="225"/>
                  </a:lnTo>
                  <a:close/>
                  <a:moveTo>
                    <a:pt x="225" y="225"/>
                  </a:moveTo>
                  <a:lnTo>
                    <a:pt x="322" y="85"/>
                  </a:lnTo>
                  <a:cubicBezTo>
                    <a:pt x="310" y="79"/>
                    <a:pt x="303" y="73"/>
                    <a:pt x="297" y="67"/>
                  </a:cubicBezTo>
                  <a:cubicBezTo>
                    <a:pt x="297" y="67"/>
                    <a:pt x="297" y="67"/>
                    <a:pt x="200" y="212"/>
                  </a:cubicBezTo>
                  <a:cubicBezTo>
                    <a:pt x="200" y="212"/>
                    <a:pt x="200" y="212"/>
                    <a:pt x="219" y="225"/>
                  </a:cubicBezTo>
                  <a:cubicBezTo>
                    <a:pt x="219" y="225"/>
                    <a:pt x="219" y="225"/>
                    <a:pt x="225" y="225"/>
                  </a:cubicBezTo>
                  <a:lnTo>
                    <a:pt x="225" y="22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/>
              <a:endParaRPr lang="en-US" sz="69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89" name="Freeform 2293"/>
            <p:cNvSpPr>
              <a:spLocks noChangeArrowheads="1"/>
            </p:cNvSpPr>
            <p:nvPr/>
          </p:nvSpPr>
          <p:spPr bwMode="auto">
            <a:xfrm>
              <a:off x="13891985" y="9731554"/>
              <a:ext cx="443488" cy="712529"/>
            </a:xfrm>
            <a:custGeom>
              <a:avLst/>
              <a:gdLst>
                <a:gd name="T0" fmla="*/ 261 w 268"/>
                <a:gd name="T1" fmla="*/ 188 h 432"/>
                <a:gd name="T2" fmla="*/ 267 w 268"/>
                <a:gd name="T3" fmla="*/ 200 h 432"/>
                <a:gd name="T4" fmla="*/ 128 w 268"/>
                <a:gd name="T5" fmla="*/ 425 h 432"/>
                <a:gd name="T6" fmla="*/ 121 w 268"/>
                <a:gd name="T7" fmla="*/ 425 h 432"/>
                <a:gd name="T8" fmla="*/ 121 w 268"/>
                <a:gd name="T9" fmla="*/ 431 h 432"/>
                <a:gd name="T10" fmla="*/ 115 w 268"/>
                <a:gd name="T11" fmla="*/ 425 h 432"/>
                <a:gd name="T12" fmla="*/ 0 w 268"/>
                <a:gd name="T13" fmla="*/ 188 h 432"/>
                <a:gd name="T14" fmla="*/ 67 w 268"/>
                <a:gd name="T15" fmla="*/ 6 h 432"/>
                <a:gd name="T16" fmla="*/ 73 w 268"/>
                <a:gd name="T17" fmla="*/ 0 h 432"/>
                <a:gd name="T18" fmla="*/ 79 w 268"/>
                <a:gd name="T19" fmla="*/ 6 h 432"/>
                <a:gd name="T20" fmla="*/ 261 w 268"/>
                <a:gd name="T21" fmla="*/ 188 h 432"/>
                <a:gd name="T22" fmla="*/ 261 w 268"/>
                <a:gd name="T23" fmla="*/ 188 h 432"/>
                <a:gd name="T24" fmla="*/ 206 w 268"/>
                <a:gd name="T25" fmla="*/ 200 h 432"/>
                <a:gd name="T26" fmla="*/ 79 w 268"/>
                <a:gd name="T27" fmla="*/ 73 h 432"/>
                <a:gd name="T28" fmla="*/ 61 w 268"/>
                <a:gd name="T29" fmla="*/ 103 h 432"/>
                <a:gd name="T30" fmla="*/ 49 w 268"/>
                <a:gd name="T31" fmla="*/ 188 h 432"/>
                <a:gd name="T32" fmla="*/ 73 w 268"/>
                <a:gd name="T33" fmla="*/ 303 h 432"/>
                <a:gd name="T34" fmla="*/ 109 w 268"/>
                <a:gd name="T35" fmla="*/ 358 h 432"/>
                <a:gd name="T36" fmla="*/ 206 w 268"/>
                <a:gd name="T37" fmla="*/ 200 h 432"/>
                <a:gd name="T38" fmla="*/ 206 w 268"/>
                <a:gd name="T39" fmla="*/ 20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8" h="432">
                  <a:moveTo>
                    <a:pt x="261" y="188"/>
                  </a:moveTo>
                  <a:cubicBezTo>
                    <a:pt x="267" y="194"/>
                    <a:pt x="267" y="194"/>
                    <a:pt x="267" y="200"/>
                  </a:cubicBezTo>
                  <a:cubicBezTo>
                    <a:pt x="267" y="200"/>
                    <a:pt x="267" y="200"/>
                    <a:pt x="128" y="425"/>
                  </a:cubicBezTo>
                  <a:lnTo>
                    <a:pt x="121" y="425"/>
                  </a:lnTo>
                  <a:cubicBezTo>
                    <a:pt x="121" y="425"/>
                    <a:pt x="121" y="425"/>
                    <a:pt x="121" y="431"/>
                  </a:cubicBezTo>
                  <a:cubicBezTo>
                    <a:pt x="115" y="431"/>
                    <a:pt x="115" y="425"/>
                    <a:pt x="115" y="425"/>
                  </a:cubicBezTo>
                  <a:cubicBezTo>
                    <a:pt x="43" y="370"/>
                    <a:pt x="0" y="285"/>
                    <a:pt x="0" y="188"/>
                  </a:cubicBezTo>
                  <a:cubicBezTo>
                    <a:pt x="0" y="122"/>
                    <a:pt x="25" y="55"/>
                    <a:pt x="67" y="6"/>
                  </a:cubicBezTo>
                  <a:cubicBezTo>
                    <a:pt x="67" y="0"/>
                    <a:pt x="67" y="0"/>
                    <a:pt x="73" y="0"/>
                  </a:cubicBezTo>
                  <a:cubicBezTo>
                    <a:pt x="73" y="0"/>
                    <a:pt x="79" y="0"/>
                    <a:pt x="79" y="6"/>
                  </a:cubicBezTo>
                  <a:cubicBezTo>
                    <a:pt x="79" y="6"/>
                    <a:pt x="79" y="6"/>
                    <a:pt x="261" y="188"/>
                  </a:cubicBezTo>
                  <a:lnTo>
                    <a:pt x="261" y="188"/>
                  </a:lnTo>
                  <a:close/>
                  <a:moveTo>
                    <a:pt x="206" y="200"/>
                  </a:moveTo>
                  <a:lnTo>
                    <a:pt x="79" y="73"/>
                  </a:lnTo>
                  <a:cubicBezTo>
                    <a:pt x="73" y="79"/>
                    <a:pt x="67" y="91"/>
                    <a:pt x="61" y="103"/>
                  </a:cubicBezTo>
                  <a:cubicBezTo>
                    <a:pt x="55" y="134"/>
                    <a:pt x="49" y="164"/>
                    <a:pt x="49" y="188"/>
                  </a:cubicBezTo>
                  <a:cubicBezTo>
                    <a:pt x="49" y="231"/>
                    <a:pt x="55" y="267"/>
                    <a:pt x="73" y="303"/>
                  </a:cubicBezTo>
                  <a:cubicBezTo>
                    <a:pt x="85" y="322"/>
                    <a:pt x="97" y="340"/>
                    <a:pt x="109" y="358"/>
                  </a:cubicBezTo>
                  <a:cubicBezTo>
                    <a:pt x="109" y="358"/>
                    <a:pt x="109" y="358"/>
                    <a:pt x="206" y="200"/>
                  </a:cubicBezTo>
                  <a:lnTo>
                    <a:pt x="206" y="2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/>
              <a:endParaRPr lang="en-US" sz="69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390" name="Freeform 2294"/>
            <p:cNvSpPr>
              <a:spLocks noChangeArrowheads="1"/>
            </p:cNvSpPr>
            <p:nvPr/>
          </p:nvSpPr>
          <p:spPr bwMode="auto">
            <a:xfrm>
              <a:off x="14160990" y="10080548"/>
              <a:ext cx="712483" cy="450783"/>
            </a:xfrm>
            <a:custGeom>
              <a:avLst/>
              <a:gdLst>
                <a:gd name="T0" fmla="*/ 418 w 431"/>
                <a:gd name="T1" fmla="*/ 0 h 274"/>
                <a:gd name="T2" fmla="*/ 424 w 431"/>
                <a:gd name="T3" fmla="*/ 7 h 274"/>
                <a:gd name="T4" fmla="*/ 430 w 431"/>
                <a:gd name="T5" fmla="*/ 13 h 274"/>
                <a:gd name="T6" fmla="*/ 333 w 431"/>
                <a:gd name="T7" fmla="*/ 200 h 274"/>
                <a:gd name="T8" fmla="*/ 133 w 431"/>
                <a:gd name="T9" fmla="*/ 273 h 274"/>
                <a:gd name="T10" fmla="*/ 6 w 431"/>
                <a:gd name="T11" fmla="*/ 249 h 274"/>
                <a:gd name="T12" fmla="*/ 0 w 431"/>
                <a:gd name="T13" fmla="*/ 243 h 274"/>
                <a:gd name="T14" fmla="*/ 0 w 431"/>
                <a:gd name="T15" fmla="*/ 237 h 274"/>
                <a:gd name="T16" fmla="*/ 139 w 431"/>
                <a:gd name="T17" fmla="*/ 7 h 274"/>
                <a:gd name="T18" fmla="*/ 151 w 431"/>
                <a:gd name="T19" fmla="*/ 0 h 274"/>
                <a:gd name="T20" fmla="*/ 418 w 431"/>
                <a:gd name="T21" fmla="*/ 0 h 274"/>
                <a:gd name="T22" fmla="*/ 418 w 431"/>
                <a:gd name="T23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1" h="274">
                  <a:moveTo>
                    <a:pt x="418" y="0"/>
                  </a:moveTo>
                  <a:cubicBezTo>
                    <a:pt x="418" y="0"/>
                    <a:pt x="424" y="0"/>
                    <a:pt x="424" y="7"/>
                  </a:cubicBezTo>
                  <a:cubicBezTo>
                    <a:pt x="424" y="7"/>
                    <a:pt x="430" y="7"/>
                    <a:pt x="430" y="13"/>
                  </a:cubicBezTo>
                  <a:cubicBezTo>
                    <a:pt x="418" y="85"/>
                    <a:pt x="388" y="152"/>
                    <a:pt x="333" y="200"/>
                  </a:cubicBezTo>
                  <a:cubicBezTo>
                    <a:pt x="279" y="249"/>
                    <a:pt x="206" y="273"/>
                    <a:pt x="133" y="273"/>
                  </a:cubicBezTo>
                  <a:cubicBezTo>
                    <a:pt x="91" y="273"/>
                    <a:pt x="42" y="267"/>
                    <a:pt x="6" y="249"/>
                  </a:cubicBezTo>
                  <a:cubicBezTo>
                    <a:pt x="0" y="249"/>
                    <a:pt x="0" y="243"/>
                    <a:pt x="0" y="243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139" y="7"/>
                  </a:cubicBezTo>
                  <a:cubicBezTo>
                    <a:pt x="145" y="0"/>
                    <a:pt x="145" y="0"/>
                    <a:pt x="151" y="0"/>
                  </a:cubicBezTo>
                  <a:cubicBezTo>
                    <a:pt x="151" y="0"/>
                    <a:pt x="151" y="0"/>
                    <a:pt x="418" y="0"/>
                  </a:cubicBezTo>
                  <a:lnTo>
                    <a:pt x="41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/>
              <a:endParaRPr lang="en-US" sz="69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484396" y="4183360"/>
            <a:ext cx="3832809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F0000"/>
                </a:solidFill>
              </a:rPr>
              <a:t>Default accounts </a:t>
            </a:r>
            <a:r>
              <a:rPr lang="en-US" dirty="0"/>
              <a:t>having default passwords, or no passwords</a:t>
            </a:r>
          </a:p>
        </p:txBody>
      </p:sp>
      <p:sp>
        <p:nvSpPr>
          <p:cNvPr id="382" name="Freeform 2183"/>
          <p:cNvSpPr>
            <a:spLocks noChangeArrowheads="1"/>
          </p:cNvSpPr>
          <p:nvPr/>
        </p:nvSpPr>
        <p:spPr bwMode="auto">
          <a:xfrm>
            <a:off x="6402305" y="1639470"/>
            <a:ext cx="5040000" cy="972000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5" name="TextBox 404"/>
          <p:cNvSpPr txBox="1"/>
          <p:nvPr/>
        </p:nvSpPr>
        <p:spPr>
          <a:xfrm>
            <a:off x="6484397" y="1793081"/>
            <a:ext cx="3201403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F0000"/>
                </a:solidFill>
              </a:rPr>
              <a:t>Lack of proper security policies</a:t>
            </a:r>
            <a:r>
              <a:rPr lang="en-US" dirty="0"/>
              <a:t>, procedures, and maintenance</a:t>
            </a:r>
          </a:p>
        </p:txBody>
      </p:sp>
      <p:sp>
        <p:nvSpPr>
          <p:cNvPr id="43" name="Freeform 63"/>
          <p:cNvSpPr>
            <a:spLocks noEditPoints="1"/>
          </p:cNvSpPr>
          <p:nvPr/>
        </p:nvSpPr>
        <p:spPr bwMode="auto">
          <a:xfrm>
            <a:off x="10439789" y="1946839"/>
            <a:ext cx="490744" cy="357262"/>
          </a:xfrm>
          <a:custGeom>
            <a:avLst/>
            <a:gdLst>
              <a:gd name="T0" fmla="*/ 62 w 78"/>
              <a:gd name="T1" fmla="*/ 57 h 57"/>
              <a:gd name="T2" fmla="*/ 18 w 78"/>
              <a:gd name="T3" fmla="*/ 57 h 57"/>
              <a:gd name="T4" fmla="*/ 0 w 78"/>
              <a:gd name="T5" fmla="*/ 39 h 57"/>
              <a:gd name="T6" fmla="*/ 11 w 78"/>
              <a:gd name="T7" fmla="*/ 23 h 57"/>
              <a:gd name="T8" fmla="*/ 11 w 78"/>
              <a:gd name="T9" fmla="*/ 21 h 57"/>
              <a:gd name="T10" fmla="*/ 31 w 78"/>
              <a:gd name="T11" fmla="*/ 0 h 57"/>
              <a:gd name="T12" fmla="*/ 50 w 78"/>
              <a:gd name="T13" fmla="*/ 13 h 57"/>
              <a:gd name="T14" fmla="*/ 57 w 78"/>
              <a:gd name="T15" fmla="*/ 11 h 57"/>
              <a:gd name="T16" fmla="*/ 67 w 78"/>
              <a:gd name="T17" fmla="*/ 21 h 57"/>
              <a:gd name="T18" fmla="*/ 66 w 78"/>
              <a:gd name="T19" fmla="*/ 27 h 57"/>
              <a:gd name="T20" fmla="*/ 78 w 78"/>
              <a:gd name="T21" fmla="*/ 42 h 57"/>
              <a:gd name="T22" fmla="*/ 62 w 78"/>
              <a:gd name="T23" fmla="*/ 57 h 57"/>
              <a:gd name="T24" fmla="*/ 51 w 78"/>
              <a:gd name="T25" fmla="*/ 31 h 57"/>
              <a:gd name="T26" fmla="*/ 42 w 78"/>
              <a:gd name="T27" fmla="*/ 31 h 57"/>
              <a:gd name="T28" fmla="*/ 42 w 78"/>
              <a:gd name="T29" fmla="*/ 17 h 57"/>
              <a:gd name="T30" fmla="*/ 40 w 78"/>
              <a:gd name="T31" fmla="*/ 16 h 57"/>
              <a:gd name="T32" fmla="*/ 33 w 78"/>
              <a:gd name="T33" fmla="*/ 16 h 57"/>
              <a:gd name="T34" fmla="*/ 31 w 78"/>
              <a:gd name="T35" fmla="*/ 17 h 57"/>
              <a:gd name="T36" fmla="*/ 31 w 78"/>
              <a:gd name="T37" fmla="*/ 31 h 57"/>
              <a:gd name="T38" fmla="*/ 22 w 78"/>
              <a:gd name="T39" fmla="*/ 31 h 57"/>
              <a:gd name="T40" fmla="*/ 21 w 78"/>
              <a:gd name="T41" fmla="*/ 33 h 57"/>
              <a:gd name="T42" fmla="*/ 21 w 78"/>
              <a:gd name="T43" fmla="*/ 34 h 57"/>
              <a:gd name="T44" fmla="*/ 36 w 78"/>
              <a:gd name="T45" fmla="*/ 48 h 57"/>
              <a:gd name="T46" fmla="*/ 36 w 78"/>
              <a:gd name="T47" fmla="*/ 48 h 57"/>
              <a:gd name="T48" fmla="*/ 37 w 78"/>
              <a:gd name="T49" fmla="*/ 48 h 57"/>
              <a:gd name="T50" fmla="*/ 51 w 78"/>
              <a:gd name="T51" fmla="*/ 34 h 57"/>
              <a:gd name="T52" fmla="*/ 52 w 78"/>
              <a:gd name="T53" fmla="*/ 33 h 57"/>
              <a:gd name="T54" fmla="*/ 51 w 78"/>
              <a:gd name="T55" fmla="*/ 31 h 57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lIns="121899" tIns="60950" rIns="121899" bIns="60950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Freeform 2144">
            <a:extLst>
              <a:ext uri="{FF2B5EF4-FFF2-40B4-BE49-F238E27FC236}">
                <a16:creationId xmlns:a16="http://schemas.microsoft.com/office/drawing/2014/main" id="{ED584266-A812-4843-A3B5-1108945B9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35" y="5181283"/>
            <a:ext cx="5040711" cy="936000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7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8 h 1134"/>
              <a:gd name="T12" fmla="*/ 0 w 3958"/>
              <a:gd name="T13" fmla="*/ 564 h 1134"/>
              <a:gd name="T14" fmla="*/ 182 w 3958"/>
              <a:gd name="T15" fmla="*/ 376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6"/>
                </a:cubicBezTo>
                <a:cubicBezTo>
                  <a:pt x="3957" y="1091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8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9" name="Freeform 2172">
            <a:extLst>
              <a:ext uri="{FF2B5EF4-FFF2-40B4-BE49-F238E27FC236}">
                <a16:creationId xmlns:a16="http://schemas.microsoft.com/office/drawing/2014/main" id="{2747B595-E688-450A-8C8E-B4655F949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4937" y="5351184"/>
            <a:ext cx="396227" cy="596198"/>
          </a:xfrm>
          <a:custGeom>
            <a:avLst/>
            <a:gdLst>
              <a:gd name="T0" fmla="*/ 430 w 480"/>
              <a:gd name="T1" fmla="*/ 388 h 722"/>
              <a:gd name="T2" fmla="*/ 363 w 480"/>
              <a:gd name="T3" fmla="*/ 630 h 722"/>
              <a:gd name="T4" fmla="*/ 309 w 480"/>
              <a:gd name="T5" fmla="*/ 655 h 722"/>
              <a:gd name="T6" fmla="*/ 260 w 480"/>
              <a:gd name="T7" fmla="*/ 721 h 722"/>
              <a:gd name="T8" fmla="*/ 169 w 480"/>
              <a:gd name="T9" fmla="*/ 667 h 722"/>
              <a:gd name="T10" fmla="*/ 139 w 480"/>
              <a:gd name="T11" fmla="*/ 655 h 722"/>
              <a:gd name="T12" fmla="*/ 115 w 480"/>
              <a:gd name="T13" fmla="*/ 485 h 722"/>
              <a:gd name="T14" fmla="*/ 0 w 480"/>
              <a:gd name="T15" fmla="*/ 236 h 722"/>
              <a:gd name="T16" fmla="*/ 479 w 480"/>
              <a:gd name="T17" fmla="*/ 236 h 722"/>
              <a:gd name="T18" fmla="*/ 206 w 480"/>
              <a:gd name="T19" fmla="*/ 455 h 722"/>
              <a:gd name="T20" fmla="*/ 315 w 480"/>
              <a:gd name="T21" fmla="*/ 279 h 722"/>
              <a:gd name="T22" fmla="*/ 291 w 480"/>
              <a:gd name="T23" fmla="*/ 291 h 722"/>
              <a:gd name="T24" fmla="*/ 260 w 480"/>
              <a:gd name="T25" fmla="*/ 248 h 722"/>
              <a:gd name="T26" fmla="*/ 230 w 480"/>
              <a:gd name="T27" fmla="*/ 291 h 722"/>
              <a:gd name="T28" fmla="*/ 188 w 480"/>
              <a:gd name="T29" fmla="*/ 255 h 722"/>
              <a:gd name="T30" fmla="*/ 206 w 480"/>
              <a:gd name="T31" fmla="*/ 455 h 722"/>
              <a:gd name="T32" fmla="*/ 315 w 480"/>
              <a:gd name="T33" fmla="*/ 503 h 722"/>
              <a:gd name="T34" fmla="*/ 163 w 480"/>
              <a:gd name="T35" fmla="*/ 539 h 722"/>
              <a:gd name="T36" fmla="*/ 315 w 480"/>
              <a:gd name="T37" fmla="*/ 503 h 722"/>
              <a:gd name="T38" fmla="*/ 163 w 480"/>
              <a:gd name="T39" fmla="*/ 606 h 722"/>
              <a:gd name="T40" fmla="*/ 315 w 480"/>
              <a:gd name="T41" fmla="*/ 564 h 722"/>
              <a:gd name="T42" fmla="*/ 163 w 480"/>
              <a:gd name="T43" fmla="*/ 606 h 722"/>
              <a:gd name="T44" fmla="*/ 327 w 480"/>
              <a:gd name="T45" fmla="*/ 455 h 722"/>
              <a:gd name="T46" fmla="*/ 430 w 480"/>
              <a:gd name="T47" fmla="*/ 236 h 722"/>
              <a:gd name="T48" fmla="*/ 48 w 480"/>
              <a:gd name="T49" fmla="*/ 236 h 722"/>
              <a:gd name="T50" fmla="*/ 151 w 480"/>
              <a:gd name="T51" fmla="*/ 455 h 722"/>
              <a:gd name="T52" fmla="*/ 121 w 480"/>
              <a:gd name="T53" fmla="*/ 255 h 722"/>
              <a:gd name="T54" fmla="*/ 157 w 480"/>
              <a:gd name="T55" fmla="*/ 248 h 722"/>
              <a:gd name="T56" fmla="*/ 182 w 480"/>
              <a:gd name="T57" fmla="*/ 230 h 722"/>
              <a:gd name="T58" fmla="*/ 224 w 480"/>
              <a:gd name="T59" fmla="*/ 261 h 722"/>
              <a:gd name="T60" fmla="*/ 266 w 480"/>
              <a:gd name="T61" fmla="*/ 218 h 722"/>
              <a:gd name="T62" fmla="*/ 297 w 480"/>
              <a:gd name="T63" fmla="*/ 261 h 722"/>
              <a:gd name="T64" fmla="*/ 321 w 480"/>
              <a:gd name="T65" fmla="*/ 248 h 722"/>
              <a:gd name="T66" fmla="*/ 357 w 480"/>
              <a:gd name="T67" fmla="*/ 255 h 722"/>
              <a:gd name="T68" fmla="*/ 327 w 480"/>
              <a:gd name="T69" fmla="*/ 455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80" h="722">
                <a:moveTo>
                  <a:pt x="479" y="236"/>
                </a:moveTo>
                <a:cubicBezTo>
                  <a:pt x="479" y="297"/>
                  <a:pt x="460" y="345"/>
                  <a:pt x="430" y="388"/>
                </a:cubicBezTo>
                <a:cubicBezTo>
                  <a:pt x="406" y="418"/>
                  <a:pt x="382" y="448"/>
                  <a:pt x="363" y="485"/>
                </a:cubicBezTo>
                <a:cubicBezTo>
                  <a:pt x="363" y="485"/>
                  <a:pt x="363" y="485"/>
                  <a:pt x="363" y="630"/>
                </a:cubicBezTo>
                <a:cubicBezTo>
                  <a:pt x="363" y="642"/>
                  <a:pt x="351" y="655"/>
                  <a:pt x="339" y="655"/>
                </a:cubicBezTo>
                <a:cubicBezTo>
                  <a:pt x="339" y="655"/>
                  <a:pt x="339" y="655"/>
                  <a:pt x="309" y="655"/>
                </a:cubicBezTo>
                <a:cubicBezTo>
                  <a:pt x="309" y="655"/>
                  <a:pt x="309" y="655"/>
                  <a:pt x="309" y="667"/>
                </a:cubicBezTo>
                <a:cubicBezTo>
                  <a:pt x="309" y="697"/>
                  <a:pt x="291" y="721"/>
                  <a:pt x="260" y="721"/>
                </a:cubicBezTo>
                <a:cubicBezTo>
                  <a:pt x="260" y="721"/>
                  <a:pt x="260" y="721"/>
                  <a:pt x="218" y="715"/>
                </a:cubicBezTo>
                <a:cubicBezTo>
                  <a:pt x="188" y="715"/>
                  <a:pt x="169" y="697"/>
                  <a:pt x="169" y="667"/>
                </a:cubicBezTo>
                <a:cubicBezTo>
                  <a:pt x="169" y="667"/>
                  <a:pt x="169" y="667"/>
                  <a:pt x="169" y="655"/>
                </a:cubicBezTo>
                <a:cubicBezTo>
                  <a:pt x="169" y="655"/>
                  <a:pt x="169" y="655"/>
                  <a:pt x="139" y="655"/>
                </a:cubicBezTo>
                <a:cubicBezTo>
                  <a:pt x="127" y="655"/>
                  <a:pt x="115" y="642"/>
                  <a:pt x="115" y="630"/>
                </a:cubicBezTo>
                <a:cubicBezTo>
                  <a:pt x="115" y="630"/>
                  <a:pt x="115" y="630"/>
                  <a:pt x="115" y="485"/>
                </a:cubicBezTo>
                <a:cubicBezTo>
                  <a:pt x="97" y="448"/>
                  <a:pt x="73" y="418"/>
                  <a:pt x="48" y="388"/>
                </a:cubicBezTo>
                <a:cubicBezTo>
                  <a:pt x="18" y="345"/>
                  <a:pt x="0" y="291"/>
                  <a:pt x="0" y="236"/>
                </a:cubicBezTo>
                <a:cubicBezTo>
                  <a:pt x="0" y="103"/>
                  <a:pt x="109" y="0"/>
                  <a:pt x="242" y="0"/>
                </a:cubicBezTo>
                <a:cubicBezTo>
                  <a:pt x="376" y="0"/>
                  <a:pt x="479" y="109"/>
                  <a:pt x="479" y="236"/>
                </a:cubicBezTo>
                <a:lnTo>
                  <a:pt x="479" y="236"/>
                </a:lnTo>
                <a:close/>
                <a:moveTo>
                  <a:pt x="206" y="455"/>
                </a:moveTo>
                <a:lnTo>
                  <a:pt x="273" y="455"/>
                </a:lnTo>
                <a:cubicBezTo>
                  <a:pt x="273" y="455"/>
                  <a:pt x="273" y="455"/>
                  <a:pt x="315" y="279"/>
                </a:cubicBezTo>
                <a:cubicBezTo>
                  <a:pt x="315" y="279"/>
                  <a:pt x="315" y="279"/>
                  <a:pt x="297" y="285"/>
                </a:cubicBezTo>
                <a:cubicBezTo>
                  <a:pt x="291" y="285"/>
                  <a:pt x="291" y="291"/>
                  <a:pt x="291" y="291"/>
                </a:cubicBezTo>
                <a:cubicBezTo>
                  <a:pt x="285" y="291"/>
                  <a:pt x="279" y="285"/>
                  <a:pt x="279" y="279"/>
                </a:cubicBezTo>
                <a:cubicBezTo>
                  <a:pt x="279" y="279"/>
                  <a:pt x="279" y="279"/>
                  <a:pt x="260" y="248"/>
                </a:cubicBezTo>
                <a:cubicBezTo>
                  <a:pt x="260" y="248"/>
                  <a:pt x="260" y="248"/>
                  <a:pt x="236" y="285"/>
                </a:cubicBezTo>
                <a:cubicBezTo>
                  <a:pt x="236" y="285"/>
                  <a:pt x="230" y="285"/>
                  <a:pt x="230" y="291"/>
                </a:cubicBezTo>
                <a:cubicBezTo>
                  <a:pt x="224" y="291"/>
                  <a:pt x="224" y="285"/>
                  <a:pt x="218" y="285"/>
                </a:cubicBezTo>
                <a:cubicBezTo>
                  <a:pt x="218" y="285"/>
                  <a:pt x="218" y="285"/>
                  <a:pt x="188" y="255"/>
                </a:cubicBezTo>
                <a:cubicBezTo>
                  <a:pt x="188" y="255"/>
                  <a:pt x="188" y="255"/>
                  <a:pt x="163" y="273"/>
                </a:cubicBezTo>
                <a:cubicBezTo>
                  <a:pt x="163" y="273"/>
                  <a:pt x="163" y="273"/>
                  <a:pt x="206" y="455"/>
                </a:cubicBezTo>
                <a:lnTo>
                  <a:pt x="206" y="455"/>
                </a:lnTo>
                <a:close/>
                <a:moveTo>
                  <a:pt x="315" y="503"/>
                </a:moveTo>
                <a:lnTo>
                  <a:pt x="163" y="503"/>
                </a:lnTo>
                <a:cubicBezTo>
                  <a:pt x="163" y="503"/>
                  <a:pt x="163" y="503"/>
                  <a:pt x="163" y="539"/>
                </a:cubicBezTo>
                <a:cubicBezTo>
                  <a:pt x="163" y="539"/>
                  <a:pt x="163" y="539"/>
                  <a:pt x="315" y="539"/>
                </a:cubicBezTo>
                <a:cubicBezTo>
                  <a:pt x="315" y="539"/>
                  <a:pt x="315" y="539"/>
                  <a:pt x="315" y="503"/>
                </a:cubicBezTo>
                <a:lnTo>
                  <a:pt x="315" y="503"/>
                </a:lnTo>
                <a:close/>
                <a:moveTo>
                  <a:pt x="163" y="606"/>
                </a:moveTo>
                <a:lnTo>
                  <a:pt x="315" y="606"/>
                </a:lnTo>
                <a:cubicBezTo>
                  <a:pt x="315" y="606"/>
                  <a:pt x="315" y="606"/>
                  <a:pt x="315" y="564"/>
                </a:cubicBezTo>
                <a:cubicBezTo>
                  <a:pt x="315" y="564"/>
                  <a:pt x="315" y="564"/>
                  <a:pt x="163" y="564"/>
                </a:cubicBezTo>
                <a:cubicBezTo>
                  <a:pt x="163" y="564"/>
                  <a:pt x="163" y="564"/>
                  <a:pt x="163" y="606"/>
                </a:cubicBezTo>
                <a:lnTo>
                  <a:pt x="163" y="606"/>
                </a:lnTo>
                <a:close/>
                <a:moveTo>
                  <a:pt x="327" y="455"/>
                </a:moveTo>
                <a:cubicBezTo>
                  <a:pt x="345" y="418"/>
                  <a:pt x="370" y="388"/>
                  <a:pt x="394" y="358"/>
                </a:cubicBezTo>
                <a:cubicBezTo>
                  <a:pt x="418" y="321"/>
                  <a:pt x="430" y="285"/>
                  <a:pt x="430" y="236"/>
                </a:cubicBezTo>
                <a:cubicBezTo>
                  <a:pt x="430" y="133"/>
                  <a:pt x="345" y="49"/>
                  <a:pt x="242" y="49"/>
                </a:cubicBezTo>
                <a:cubicBezTo>
                  <a:pt x="133" y="49"/>
                  <a:pt x="48" y="133"/>
                  <a:pt x="48" y="236"/>
                </a:cubicBezTo>
                <a:cubicBezTo>
                  <a:pt x="48" y="285"/>
                  <a:pt x="60" y="321"/>
                  <a:pt x="85" y="358"/>
                </a:cubicBezTo>
                <a:cubicBezTo>
                  <a:pt x="109" y="388"/>
                  <a:pt x="133" y="418"/>
                  <a:pt x="151" y="455"/>
                </a:cubicBezTo>
                <a:cubicBezTo>
                  <a:pt x="151" y="455"/>
                  <a:pt x="151" y="455"/>
                  <a:pt x="169" y="455"/>
                </a:cubicBezTo>
                <a:cubicBezTo>
                  <a:pt x="169" y="455"/>
                  <a:pt x="169" y="455"/>
                  <a:pt x="121" y="255"/>
                </a:cubicBezTo>
                <a:cubicBezTo>
                  <a:pt x="121" y="242"/>
                  <a:pt x="127" y="236"/>
                  <a:pt x="133" y="230"/>
                </a:cubicBezTo>
                <a:cubicBezTo>
                  <a:pt x="145" y="230"/>
                  <a:pt x="157" y="236"/>
                  <a:pt x="157" y="248"/>
                </a:cubicBezTo>
                <a:lnTo>
                  <a:pt x="157" y="248"/>
                </a:lnTo>
                <a:cubicBezTo>
                  <a:pt x="157" y="248"/>
                  <a:pt x="157" y="248"/>
                  <a:pt x="182" y="230"/>
                </a:cubicBezTo>
                <a:cubicBezTo>
                  <a:pt x="188" y="224"/>
                  <a:pt x="194" y="230"/>
                  <a:pt x="200" y="230"/>
                </a:cubicBezTo>
                <a:cubicBezTo>
                  <a:pt x="200" y="230"/>
                  <a:pt x="200" y="230"/>
                  <a:pt x="224" y="261"/>
                </a:cubicBezTo>
                <a:cubicBezTo>
                  <a:pt x="224" y="261"/>
                  <a:pt x="224" y="261"/>
                  <a:pt x="254" y="218"/>
                </a:cubicBezTo>
                <a:cubicBezTo>
                  <a:pt x="260" y="218"/>
                  <a:pt x="260" y="218"/>
                  <a:pt x="266" y="218"/>
                </a:cubicBezTo>
                <a:cubicBezTo>
                  <a:pt x="273" y="218"/>
                  <a:pt x="273" y="218"/>
                  <a:pt x="279" y="224"/>
                </a:cubicBezTo>
                <a:cubicBezTo>
                  <a:pt x="279" y="224"/>
                  <a:pt x="279" y="224"/>
                  <a:pt x="297" y="261"/>
                </a:cubicBezTo>
                <a:cubicBezTo>
                  <a:pt x="297" y="261"/>
                  <a:pt x="297" y="261"/>
                  <a:pt x="321" y="248"/>
                </a:cubicBezTo>
                <a:lnTo>
                  <a:pt x="321" y="248"/>
                </a:lnTo>
                <a:cubicBezTo>
                  <a:pt x="327" y="236"/>
                  <a:pt x="333" y="230"/>
                  <a:pt x="345" y="230"/>
                </a:cubicBezTo>
                <a:cubicBezTo>
                  <a:pt x="351" y="236"/>
                  <a:pt x="357" y="242"/>
                  <a:pt x="357" y="255"/>
                </a:cubicBezTo>
                <a:cubicBezTo>
                  <a:pt x="357" y="255"/>
                  <a:pt x="357" y="255"/>
                  <a:pt x="309" y="455"/>
                </a:cubicBezTo>
                <a:cubicBezTo>
                  <a:pt x="309" y="455"/>
                  <a:pt x="309" y="455"/>
                  <a:pt x="327" y="455"/>
                </a:cubicBezTo>
                <a:lnTo>
                  <a:pt x="327" y="455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18A0C87-234B-48CB-9EA7-F05365B4AF6E}"/>
              </a:ext>
            </a:extLst>
          </p:cNvPr>
          <p:cNvSpPr txBox="1"/>
          <p:nvPr/>
        </p:nvSpPr>
        <p:spPr>
          <a:xfrm>
            <a:off x="1828800" y="5316894"/>
            <a:ext cx="3606679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F0000"/>
                </a:solidFill>
              </a:rPr>
              <a:t>Security conflicts </a:t>
            </a:r>
            <a:r>
              <a:rPr lang="en-US" dirty="0"/>
              <a:t>with business ease-of-use case</a:t>
            </a:r>
          </a:p>
        </p:txBody>
      </p:sp>
      <p:sp>
        <p:nvSpPr>
          <p:cNvPr id="28" name="Freeform 2264"/>
          <p:cNvSpPr>
            <a:spLocks noChangeArrowheads="1"/>
          </p:cNvSpPr>
          <p:nvPr/>
        </p:nvSpPr>
        <p:spPr bwMode="auto">
          <a:xfrm>
            <a:off x="6405041" y="2828251"/>
            <a:ext cx="5040000" cy="972000"/>
          </a:xfrm>
          <a:custGeom>
            <a:avLst/>
            <a:gdLst>
              <a:gd name="T0" fmla="*/ 97 w 3964"/>
              <a:gd name="T1" fmla="*/ 0 h 1129"/>
              <a:gd name="T2" fmla="*/ 97 w 3964"/>
              <a:gd name="T3" fmla="*/ 0 h 1129"/>
              <a:gd name="T4" fmla="*/ 3775 w 3964"/>
              <a:gd name="T5" fmla="*/ 0 h 1129"/>
              <a:gd name="T6" fmla="*/ 3775 w 3964"/>
              <a:gd name="T7" fmla="*/ 376 h 1129"/>
              <a:gd name="T8" fmla="*/ 3963 w 3964"/>
              <a:gd name="T9" fmla="*/ 564 h 1129"/>
              <a:gd name="T10" fmla="*/ 3775 w 3964"/>
              <a:gd name="T11" fmla="*/ 752 h 1129"/>
              <a:gd name="T12" fmla="*/ 3775 w 3964"/>
              <a:gd name="T13" fmla="*/ 1128 h 1129"/>
              <a:gd name="T14" fmla="*/ 97 w 3964"/>
              <a:gd name="T15" fmla="*/ 1128 h 1129"/>
              <a:gd name="T16" fmla="*/ 0 w 3964"/>
              <a:gd name="T17" fmla="*/ 1031 h 1129"/>
              <a:gd name="T18" fmla="*/ 0 w 3964"/>
              <a:gd name="T19" fmla="*/ 91 h 1129"/>
              <a:gd name="T20" fmla="*/ 97 w 3964"/>
              <a:gd name="T21" fmla="*/ 0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9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2"/>
                </a:cubicBezTo>
                <a:cubicBezTo>
                  <a:pt x="3775" y="1128"/>
                  <a:pt x="3775" y="1128"/>
                  <a:pt x="3775" y="1128"/>
                </a:cubicBezTo>
                <a:cubicBezTo>
                  <a:pt x="97" y="1128"/>
                  <a:pt x="97" y="1128"/>
                  <a:pt x="97" y="1128"/>
                </a:cubicBezTo>
                <a:cubicBezTo>
                  <a:pt x="43" y="1128"/>
                  <a:pt x="0" y="1085"/>
                  <a:pt x="0" y="1031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" name="Freeform 12"/>
          <p:cNvSpPr>
            <a:spLocks noEditPoints="1"/>
          </p:cNvSpPr>
          <p:nvPr/>
        </p:nvSpPr>
        <p:spPr bwMode="auto">
          <a:xfrm>
            <a:off x="10452257" y="3087645"/>
            <a:ext cx="465809" cy="465930"/>
          </a:xfrm>
          <a:custGeom>
            <a:avLst/>
            <a:gdLst>
              <a:gd name="T0" fmla="*/ 72 w 72"/>
              <a:gd name="T1" fmla="*/ 36 h 72"/>
              <a:gd name="T2" fmla="*/ 36 w 72"/>
              <a:gd name="T3" fmla="*/ 72 h 72"/>
              <a:gd name="T4" fmla="*/ 0 w 72"/>
              <a:gd name="T5" fmla="*/ 36 h 72"/>
              <a:gd name="T6" fmla="*/ 36 w 72"/>
              <a:gd name="T7" fmla="*/ 0 h 72"/>
              <a:gd name="T8" fmla="*/ 72 w 72"/>
              <a:gd name="T9" fmla="*/ 36 h 72"/>
              <a:gd name="T10" fmla="*/ 16 w 72"/>
              <a:gd name="T11" fmla="*/ 43 h 72"/>
              <a:gd name="T12" fmla="*/ 15 w 72"/>
              <a:gd name="T13" fmla="*/ 36 h 72"/>
              <a:gd name="T14" fmla="*/ 16 w 72"/>
              <a:gd name="T15" fmla="*/ 30 h 72"/>
              <a:gd name="T16" fmla="*/ 9 w 72"/>
              <a:gd name="T17" fmla="*/ 22 h 72"/>
              <a:gd name="T18" fmla="*/ 5 w 72"/>
              <a:gd name="T19" fmla="*/ 36 h 72"/>
              <a:gd name="T20" fmla="*/ 9 w 72"/>
              <a:gd name="T21" fmla="*/ 51 h 72"/>
              <a:gd name="T22" fmla="*/ 16 w 72"/>
              <a:gd name="T23" fmla="*/ 43 h 72"/>
              <a:gd name="T24" fmla="*/ 51 w 72"/>
              <a:gd name="T25" fmla="*/ 36 h 72"/>
              <a:gd name="T26" fmla="*/ 36 w 72"/>
              <a:gd name="T27" fmla="*/ 21 h 72"/>
              <a:gd name="T28" fmla="*/ 20 w 72"/>
              <a:gd name="T29" fmla="*/ 36 h 72"/>
              <a:gd name="T30" fmla="*/ 36 w 72"/>
              <a:gd name="T31" fmla="*/ 52 h 72"/>
              <a:gd name="T32" fmla="*/ 51 w 72"/>
              <a:gd name="T33" fmla="*/ 36 h 72"/>
              <a:gd name="T34" fmla="*/ 21 w 72"/>
              <a:gd name="T35" fmla="*/ 9 h 72"/>
              <a:gd name="T36" fmla="*/ 29 w 72"/>
              <a:gd name="T37" fmla="*/ 17 h 72"/>
              <a:gd name="T38" fmla="*/ 36 w 72"/>
              <a:gd name="T39" fmla="*/ 16 h 72"/>
              <a:gd name="T40" fmla="*/ 42 w 72"/>
              <a:gd name="T41" fmla="*/ 17 h 72"/>
              <a:gd name="T42" fmla="*/ 50 w 72"/>
              <a:gd name="T43" fmla="*/ 9 h 72"/>
              <a:gd name="T44" fmla="*/ 36 w 72"/>
              <a:gd name="T45" fmla="*/ 5 h 72"/>
              <a:gd name="T46" fmla="*/ 21 w 72"/>
              <a:gd name="T47" fmla="*/ 9 h 72"/>
              <a:gd name="T48" fmla="*/ 50 w 72"/>
              <a:gd name="T49" fmla="*/ 64 h 72"/>
              <a:gd name="T50" fmla="*/ 42 w 72"/>
              <a:gd name="T51" fmla="*/ 56 h 72"/>
              <a:gd name="T52" fmla="*/ 36 w 72"/>
              <a:gd name="T53" fmla="*/ 57 h 72"/>
              <a:gd name="T54" fmla="*/ 29 w 72"/>
              <a:gd name="T55" fmla="*/ 56 h 72"/>
              <a:gd name="T56" fmla="*/ 21 w 72"/>
              <a:gd name="T57" fmla="*/ 64 h 72"/>
              <a:gd name="T58" fmla="*/ 36 w 72"/>
              <a:gd name="T59" fmla="*/ 67 h 72"/>
              <a:gd name="T60" fmla="*/ 50 w 72"/>
              <a:gd name="T61" fmla="*/ 64 h 72"/>
              <a:gd name="T62" fmla="*/ 63 w 72"/>
              <a:gd name="T63" fmla="*/ 51 h 72"/>
              <a:gd name="T64" fmla="*/ 67 w 72"/>
              <a:gd name="T65" fmla="*/ 36 h 72"/>
              <a:gd name="T66" fmla="*/ 63 w 72"/>
              <a:gd name="T67" fmla="*/ 22 h 72"/>
              <a:gd name="T68" fmla="*/ 55 w 72"/>
              <a:gd name="T69" fmla="*/ 30 h 72"/>
              <a:gd name="T70" fmla="*/ 56 w 72"/>
              <a:gd name="T71" fmla="*/ 36 h 72"/>
              <a:gd name="T72" fmla="*/ 55 w 72"/>
              <a:gd name="T73" fmla="*/ 43 h 72"/>
              <a:gd name="T74" fmla="*/ 63 w 72"/>
              <a:gd name="T75" fmla="*/ 51 h 7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56"/>
                  <a:pt x="56" y="72"/>
                  <a:pt x="36" y="72"/>
                </a:cubicBezTo>
                <a:cubicBezTo>
                  <a:pt x="16" y="72"/>
                  <a:pt x="0" y="56"/>
                  <a:pt x="0" y="36"/>
                </a:cubicBezTo>
                <a:cubicBezTo>
                  <a:pt x="0" y="16"/>
                  <a:pt x="16" y="0"/>
                  <a:pt x="36" y="0"/>
                </a:cubicBezTo>
                <a:cubicBezTo>
                  <a:pt x="56" y="0"/>
                  <a:pt x="72" y="16"/>
                  <a:pt x="72" y="36"/>
                </a:cubicBezTo>
                <a:close/>
                <a:moveTo>
                  <a:pt x="16" y="43"/>
                </a:moveTo>
                <a:cubicBezTo>
                  <a:pt x="16" y="41"/>
                  <a:pt x="15" y="39"/>
                  <a:pt x="15" y="36"/>
                </a:cubicBezTo>
                <a:cubicBezTo>
                  <a:pt x="15" y="34"/>
                  <a:pt x="16" y="32"/>
                  <a:pt x="16" y="30"/>
                </a:cubicBezTo>
                <a:cubicBezTo>
                  <a:pt x="9" y="22"/>
                  <a:pt x="9" y="22"/>
                  <a:pt x="9" y="22"/>
                </a:cubicBezTo>
                <a:cubicBezTo>
                  <a:pt x="6" y="26"/>
                  <a:pt x="5" y="31"/>
                  <a:pt x="5" y="36"/>
                </a:cubicBezTo>
                <a:cubicBezTo>
                  <a:pt x="5" y="42"/>
                  <a:pt x="6" y="46"/>
                  <a:pt x="9" y="51"/>
                </a:cubicBezTo>
                <a:lnTo>
                  <a:pt x="16" y="43"/>
                </a:lnTo>
                <a:close/>
                <a:moveTo>
                  <a:pt x="51" y="36"/>
                </a:moveTo>
                <a:cubicBezTo>
                  <a:pt x="51" y="28"/>
                  <a:pt x="44" y="21"/>
                  <a:pt x="36" y="21"/>
                </a:cubicBezTo>
                <a:cubicBezTo>
                  <a:pt x="27" y="21"/>
                  <a:pt x="20" y="28"/>
                  <a:pt x="20" y="36"/>
                </a:cubicBezTo>
                <a:cubicBezTo>
                  <a:pt x="20" y="45"/>
                  <a:pt x="27" y="52"/>
                  <a:pt x="36" y="52"/>
                </a:cubicBezTo>
                <a:cubicBezTo>
                  <a:pt x="44" y="52"/>
                  <a:pt x="51" y="45"/>
                  <a:pt x="51" y="36"/>
                </a:cubicBezTo>
                <a:close/>
                <a:moveTo>
                  <a:pt x="21" y="9"/>
                </a:moveTo>
                <a:cubicBezTo>
                  <a:pt x="29" y="17"/>
                  <a:pt x="29" y="17"/>
                  <a:pt x="29" y="17"/>
                </a:cubicBezTo>
                <a:cubicBezTo>
                  <a:pt x="31" y="16"/>
                  <a:pt x="33" y="16"/>
                  <a:pt x="36" y="16"/>
                </a:cubicBezTo>
                <a:cubicBezTo>
                  <a:pt x="38" y="16"/>
                  <a:pt x="40" y="16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46" y="7"/>
                  <a:pt x="41" y="5"/>
                  <a:pt x="36" y="5"/>
                </a:cubicBezTo>
                <a:cubicBezTo>
                  <a:pt x="31" y="5"/>
                  <a:pt x="26" y="7"/>
                  <a:pt x="21" y="9"/>
                </a:cubicBezTo>
                <a:close/>
                <a:moveTo>
                  <a:pt x="50" y="64"/>
                </a:moveTo>
                <a:cubicBezTo>
                  <a:pt x="42" y="56"/>
                  <a:pt x="42" y="56"/>
                  <a:pt x="42" y="56"/>
                </a:cubicBezTo>
                <a:cubicBezTo>
                  <a:pt x="40" y="56"/>
                  <a:pt x="38" y="57"/>
                  <a:pt x="36" y="57"/>
                </a:cubicBezTo>
                <a:cubicBezTo>
                  <a:pt x="33" y="57"/>
                  <a:pt x="31" y="56"/>
                  <a:pt x="29" y="56"/>
                </a:cubicBezTo>
                <a:cubicBezTo>
                  <a:pt x="21" y="64"/>
                  <a:pt x="21" y="64"/>
                  <a:pt x="21" y="64"/>
                </a:cubicBezTo>
                <a:cubicBezTo>
                  <a:pt x="26" y="66"/>
                  <a:pt x="31" y="67"/>
                  <a:pt x="36" y="67"/>
                </a:cubicBezTo>
                <a:cubicBezTo>
                  <a:pt x="41" y="67"/>
                  <a:pt x="46" y="66"/>
                  <a:pt x="50" y="64"/>
                </a:cubicBezTo>
                <a:close/>
                <a:moveTo>
                  <a:pt x="63" y="51"/>
                </a:moveTo>
                <a:cubicBezTo>
                  <a:pt x="65" y="46"/>
                  <a:pt x="67" y="42"/>
                  <a:pt x="67" y="36"/>
                </a:cubicBezTo>
                <a:cubicBezTo>
                  <a:pt x="67" y="31"/>
                  <a:pt x="65" y="26"/>
                  <a:pt x="63" y="22"/>
                </a:cubicBezTo>
                <a:cubicBezTo>
                  <a:pt x="55" y="30"/>
                  <a:pt x="55" y="30"/>
                  <a:pt x="55" y="30"/>
                </a:cubicBezTo>
                <a:cubicBezTo>
                  <a:pt x="56" y="32"/>
                  <a:pt x="56" y="34"/>
                  <a:pt x="56" y="36"/>
                </a:cubicBezTo>
                <a:cubicBezTo>
                  <a:pt x="56" y="39"/>
                  <a:pt x="56" y="41"/>
                  <a:pt x="55" y="43"/>
                </a:cubicBezTo>
                <a:lnTo>
                  <a:pt x="63" y="51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lIns="121899" tIns="60950" rIns="121899" bIns="60950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7" name="TextBox 406"/>
          <p:cNvSpPr txBox="1"/>
          <p:nvPr/>
        </p:nvSpPr>
        <p:spPr>
          <a:xfrm>
            <a:off x="6484397" y="2988221"/>
            <a:ext cx="3867337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F0000"/>
                </a:solidFill>
              </a:rPr>
              <a:t>Improper authentication </a:t>
            </a:r>
            <a:r>
              <a:rPr lang="en-US" dirty="0"/>
              <a:t>with external systems</a:t>
            </a:r>
          </a:p>
        </p:txBody>
      </p:sp>
      <p:sp>
        <p:nvSpPr>
          <p:cNvPr id="380" name="Freeform 2144"/>
          <p:cNvSpPr>
            <a:spLocks noChangeArrowheads="1"/>
          </p:cNvSpPr>
          <p:nvPr/>
        </p:nvSpPr>
        <p:spPr bwMode="auto">
          <a:xfrm>
            <a:off x="744642" y="1657470"/>
            <a:ext cx="5040711" cy="936000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7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8 h 1134"/>
              <a:gd name="T12" fmla="*/ 0 w 3958"/>
              <a:gd name="T13" fmla="*/ 564 h 1134"/>
              <a:gd name="T14" fmla="*/ 182 w 3958"/>
              <a:gd name="T15" fmla="*/ 376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6"/>
                </a:cubicBezTo>
                <a:cubicBezTo>
                  <a:pt x="3957" y="1091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8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4" name="TextBox 403"/>
          <p:cNvSpPr txBox="1"/>
          <p:nvPr/>
        </p:nvSpPr>
        <p:spPr>
          <a:xfrm>
            <a:off x="1828800" y="1931580"/>
            <a:ext cx="4038645" cy="3877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F0000"/>
                </a:solidFill>
              </a:rPr>
              <a:t>Improper</a:t>
            </a:r>
            <a:r>
              <a:rPr lang="en-US" dirty="0"/>
              <a:t> file and directory </a:t>
            </a:r>
            <a:r>
              <a:rPr lang="en-US" b="1" dirty="0">
                <a:solidFill>
                  <a:srgbClr val="FF0000"/>
                </a:solidFill>
              </a:rPr>
              <a:t>permissions</a:t>
            </a:r>
          </a:p>
        </p:txBody>
      </p:sp>
      <p:sp>
        <p:nvSpPr>
          <p:cNvPr id="44" name="Freeform 112">
            <a:extLst>
              <a:ext uri="{FF2B5EF4-FFF2-40B4-BE49-F238E27FC236}">
                <a16:creationId xmlns:a16="http://schemas.microsoft.com/office/drawing/2014/main" id="{32C8ECF2-35EF-46DE-B47E-015B5858EA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6485" y="1837380"/>
            <a:ext cx="453130" cy="576181"/>
          </a:xfrm>
          <a:custGeom>
            <a:avLst/>
            <a:gdLst>
              <a:gd name="T0" fmla="*/ 153071 w 390"/>
              <a:gd name="T1" fmla="*/ 0 h 444"/>
              <a:gd name="T2" fmla="*/ 0 w 390"/>
              <a:gd name="T3" fmla="*/ 23877 h 444"/>
              <a:gd name="T4" fmla="*/ 19522 w 390"/>
              <a:gd name="T5" fmla="*/ 199574 h 444"/>
              <a:gd name="T6" fmla="*/ 172593 w 390"/>
              <a:gd name="T7" fmla="*/ 179752 h 444"/>
              <a:gd name="T8" fmla="*/ 153071 w 390"/>
              <a:gd name="T9" fmla="*/ 0 h 444"/>
              <a:gd name="T10" fmla="*/ 153071 w 390"/>
              <a:gd name="T11" fmla="*/ 179752 h 444"/>
              <a:gd name="T12" fmla="*/ 19522 w 390"/>
              <a:gd name="T13" fmla="*/ 23877 h 444"/>
              <a:gd name="T14" fmla="*/ 153071 w 390"/>
              <a:gd name="T15" fmla="*/ 179752 h 444"/>
              <a:gd name="T16" fmla="*/ 98054 w 390"/>
              <a:gd name="T17" fmla="*/ 123889 h 444"/>
              <a:gd name="T18" fmla="*/ 43037 w 390"/>
              <a:gd name="T19" fmla="*/ 136053 h 444"/>
              <a:gd name="T20" fmla="*/ 98054 w 390"/>
              <a:gd name="T21" fmla="*/ 123889 h 444"/>
              <a:gd name="T22" fmla="*/ 129556 w 390"/>
              <a:gd name="T23" fmla="*/ 79740 h 444"/>
              <a:gd name="T24" fmla="*/ 86519 w 390"/>
              <a:gd name="T25" fmla="*/ 88299 h 444"/>
              <a:gd name="T26" fmla="*/ 129556 w 390"/>
              <a:gd name="T27" fmla="*/ 79740 h 444"/>
              <a:gd name="T28" fmla="*/ 86519 w 390"/>
              <a:gd name="T29" fmla="*/ 68027 h 444"/>
              <a:gd name="T30" fmla="*/ 129556 w 390"/>
              <a:gd name="T31" fmla="*/ 44150 h 444"/>
              <a:gd name="T32" fmla="*/ 86519 w 390"/>
              <a:gd name="T33" fmla="*/ 68027 h 444"/>
              <a:gd name="T34" fmla="*/ 74539 w 390"/>
              <a:gd name="T35" fmla="*/ 44150 h 444"/>
              <a:gd name="T36" fmla="*/ 43037 w 390"/>
              <a:gd name="T37" fmla="*/ 88299 h 444"/>
              <a:gd name="T38" fmla="*/ 74539 w 390"/>
              <a:gd name="T39" fmla="*/ 44150 h 444"/>
              <a:gd name="T40" fmla="*/ 62560 w 390"/>
              <a:gd name="T41" fmla="*/ 100013 h 444"/>
              <a:gd name="T42" fmla="*/ 43037 w 390"/>
              <a:gd name="T43" fmla="*/ 112176 h 444"/>
              <a:gd name="T44" fmla="*/ 62560 w 390"/>
              <a:gd name="T45" fmla="*/ 100013 h 444"/>
              <a:gd name="T46" fmla="*/ 74539 w 390"/>
              <a:gd name="T47" fmla="*/ 112176 h 444"/>
              <a:gd name="T48" fmla="*/ 129556 w 390"/>
              <a:gd name="T49" fmla="*/ 100013 h 444"/>
              <a:gd name="T50" fmla="*/ 74539 w 390"/>
              <a:gd name="T51" fmla="*/ 112176 h 444"/>
              <a:gd name="T52" fmla="*/ 129556 w 390"/>
              <a:gd name="T53" fmla="*/ 143712 h 444"/>
              <a:gd name="T54" fmla="*/ 43037 w 390"/>
              <a:gd name="T55" fmla="*/ 155875 h 444"/>
              <a:gd name="T56" fmla="*/ 129556 w 390"/>
              <a:gd name="T57" fmla="*/ 143712 h 444"/>
              <a:gd name="T58" fmla="*/ 110034 w 390"/>
              <a:gd name="T59" fmla="*/ 136053 h 444"/>
              <a:gd name="T60" fmla="*/ 129556 w 390"/>
              <a:gd name="T61" fmla="*/ 123889 h 444"/>
              <a:gd name="T62" fmla="*/ 110034 w 390"/>
              <a:gd name="T63" fmla="*/ 136053 h 44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90" h="444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27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7" y="443"/>
                  <a:pt x="44" y="443"/>
                </a:cubicBezTo>
                <a:cubicBezTo>
                  <a:pt x="345" y="443"/>
                  <a:pt x="345" y="443"/>
                  <a:pt x="345" y="443"/>
                </a:cubicBezTo>
                <a:cubicBezTo>
                  <a:pt x="372" y="443"/>
                  <a:pt x="389" y="425"/>
                  <a:pt x="389" y="399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89" y="27"/>
                  <a:pt x="372" y="0"/>
                  <a:pt x="345" y="0"/>
                </a:cubicBezTo>
                <a:close/>
                <a:moveTo>
                  <a:pt x="345" y="399"/>
                </a:moveTo>
                <a:lnTo>
                  <a:pt x="345" y="399"/>
                </a:lnTo>
                <a:cubicBezTo>
                  <a:pt x="44" y="399"/>
                  <a:pt x="44" y="399"/>
                  <a:pt x="44" y="399"/>
                </a:cubicBezTo>
                <a:cubicBezTo>
                  <a:pt x="44" y="53"/>
                  <a:pt x="44" y="53"/>
                  <a:pt x="44" y="53"/>
                </a:cubicBezTo>
                <a:cubicBezTo>
                  <a:pt x="345" y="53"/>
                  <a:pt x="345" y="53"/>
                  <a:pt x="345" y="53"/>
                </a:cubicBezTo>
                <a:lnTo>
                  <a:pt x="345" y="399"/>
                </a:lnTo>
                <a:close/>
                <a:moveTo>
                  <a:pt x="221" y="275"/>
                </a:moveTo>
                <a:lnTo>
                  <a:pt x="221" y="275"/>
                </a:lnTo>
                <a:cubicBezTo>
                  <a:pt x="97" y="275"/>
                  <a:pt x="97" y="275"/>
                  <a:pt x="97" y="275"/>
                </a:cubicBezTo>
                <a:cubicBezTo>
                  <a:pt x="97" y="302"/>
                  <a:pt x="97" y="302"/>
                  <a:pt x="97" y="302"/>
                </a:cubicBezTo>
                <a:cubicBezTo>
                  <a:pt x="221" y="302"/>
                  <a:pt x="221" y="302"/>
                  <a:pt x="221" y="302"/>
                </a:cubicBezTo>
                <a:lnTo>
                  <a:pt x="221" y="275"/>
                </a:lnTo>
                <a:close/>
                <a:moveTo>
                  <a:pt x="292" y="177"/>
                </a:moveTo>
                <a:lnTo>
                  <a:pt x="292" y="177"/>
                </a:lnTo>
                <a:cubicBezTo>
                  <a:pt x="195" y="177"/>
                  <a:pt x="195" y="177"/>
                  <a:pt x="195" y="177"/>
                </a:cubicBezTo>
                <a:cubicBezTo>
                  <a:pt x="195" y="196"/>
                  <a:pt x="195" y="196"/>
                  <a:pt x="195" y="196"/>
                </a:cubicBezTo>
                <a:cubicBezTo>
                  <a:pt x="292" y="196"/>
                  <a:pt x="292" y="196"/>
                  <a:pt x="292" y="196"/>
                </a:cubicBezTo>
                <a:lnTo>
                  <a:pt x="292" y="177"/>
                </a:lnTo>
                <a:close/>
                <a:moveTo>
                  <a:pt x="195" y="151"/>
                </a:moveTo>
                <a:lnTo>
                  <a:pt x="195" y="151"/>
                </a:lnTo>
                <a:cubicBezTo>
                  <a:pt x="292" y="151"/>
                  <a:pt x="292" y="151"/>
                  <a:pt x="292" y="151"/>
                </a:cubicBezTo>
                <a:cubicBezTo>
                  <a:pt x="292" y="98"/>
                  <a:pt x="292" y="98"/>
                  <a:pt x="292" y="98"/>
                </a:cubicBezTo>
                <a:cubicBezTo>
                  <a:pt x="195" y="98"/>
                  <a:pt x="195" y="98"/>
                  <a:pt x="195" y="98"/>
                </a:cubicBezTo>
                <a:lnTo>
                  <a:pt x="195" y="151"/>
                </a:lnTo>
                <a:close/>
                <a:moveTo>
                  <a:pt x="168" y="98"/>
                </a:moveTo>
                <a:lnTo>
                  <a:pt x="168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68" y="196"/>
                  <a:pt x="168" y="196"/>
                  <a:pt x="168" y="196"/>
                </a:cubicBezTo>
                <a:lnTo>
                  <a:pt x="168" y="98"/>
                </a:lnTo>
                <a:close/>
                <a:moveTo>
                  <a:pt x="141" y="222"/>
                </a:moveTo>
                <a:lnTo>
                  <a:pt x="141" y="222"/>
                </a:lnTo>
                <a:cubicBezTo>
                  <a:pt x="97" y="222"/>
                  <a:pt x="97" y="222"/>
                  <a:pt x="97" y="222"/>
                </a:cubicBezTo>
                <a:cubicBezTo>
                  <a:pt x="97" y="249"/>
                  <a:pt x="97" y="249"/>
                  <a:pt x="97" y="249"/>
                </a:cubicBezTo>
                <a:cubicBezTo>
                  <a:pt x="141" y="249"/>
                  <a:pt x="141" y="249"/>
                  <a:pt x="141" y="249"/>
                </a:cubicBezTo>
                <a:lnTo>
                  <a:pt x="141" y="222"/>
                </a:lnTo>
                <a:close/>
                <a:moveTo>
                  <a:pt x="168" y="249"/>
                </a:moveTo>
                <a:lnTo>
                  <a:pt x="168" y="249"/>
                </a:lnTo>
                <a:cubicBezTo>
                  <a:pt x="292" y="249"/>
                  <a:pt x="292" y="249"/>
                  <a:pt x="292" y="249"/>
                </a:cubicBezTo>
                <a:cubicBezTo>
                  <a:pt x="292" y="222"/>
                  <a:pt x="292" y="222"/>
                  <a:pt x="292" y="222"/>
                </a:cubicBezTo>
                <a:cubicBezTo>
                  <a:pt x="168" y="222"/>
                  <a:pt x="168" y="222"/>
                  <a:pt x="168" y="222"/>
                </a:cubicBezTo>
                <a:lnTo>
                  <a:pt x="168" y="249"/>
                </a:lnTo>
                <a:close/>
                <a:moveTo>
                  <a:pt x="292" y="319"/>
                </a:moveTo>
                <a:lnTo>
                  <a:pt x="292" y="319"/>
                </a:lnTo>
                <a:cubicBezTo>
                  <a:pt x="97" y="319"/>
                  <a:pt x="97" y="319"/>
                  <a:pt x="97" y="319"/>
                </a:cubicBezTo>
                <a:cubicBezTo>
                  <a:pt x="97" y="346"/>
                  <a:pt x="97" y="346"/>
                  <a:pt x="97" y="346"/>
                </a:cubicBezTo>
                <a:cubicBezTo>
                  <a:pt x="292" y="346"/>
                  <a:pt x="292" y="346"/>
                  <a:pt x="292" y="346"/>
                </a:cubicBezTo>
                <a:lnTo>
                  <a:pt x="292" y="319"/>
                </a:lnTo>
                <a:close/>
                <a:moveTo>
                  <a:pt x="248" y="302"/>
                </a:moveTo>
                <a:lnTo>
                  <a:pt x="248" y="302"/>
                </a:lnTo>
                <a:cubicBezTo>
                  <a:pt x="292" y="302"/>
                  <a:pt x="292" y="302"/>
                  <a:pt x="292" y="302"/>
                </a:cubicBezTo>
                <a:cubicBezTo>
                  <a:pt x="292" y="275"/>
                  <a:pt x="292" y="275"/>
                  <a:pt x="292" y="275"/>
                </a:cubicBezTo>
                <a:cubicBezTo>
                  <a:pt x="248" y="275"/>
                  <a:pt x="248" y="275"/>
                  <a:pt x="248" y="275"/>
                </a:cubicBezTo>
                <a:lnTo>
                  <a:pt x="248" y="302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384" name="Freeform 2224"/>
          <p:cNvSpPr>
            <a:spLocks noChangeArrowheads="1"/>
          </p:cNvSpPr>
          <p:nvPr/>
        </p:nvSpPr>
        <p:spPr bwMode="auto">
          <a:xfrm>
            <a:off x="744642" y="2830148"/>
            <a:ext cx="5040711" cy="936000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6" name="TextBox 405"/>
          <p:cNvSpPr txBox="1"/>
          <p:nvPr/>
        </p:nvSpPr>
        <p:spPr>
          <a:xfrm>
            <a:off x="1828801" y="3104258"/>
            <a:ext cx="3956552" cy="3877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dirty="0"/>
              <a:t>Server installation with </a:t>
            </a:r>
            <a:r>
              <a:rPr lang="en-US" b="1" dirty="0">
                <a:solidFill>
                  <a:srgbClr val="FF0000"/>
                </a:solidFill>
              </a:rPr>
              <a:t>default settings</a:t>
            </a:r>
          </a:p>
        </p:txBody>
      </p:sp>
      <p:sp>
        <p:nvSpPr>
          <p:cNvPr id="45" name="Freeform 66">
            <a:extLst>
              <a:ext uri="{FF2B5EF4-FFF2-40B4-BE49-F238E27FC236}">
                <a16:creationId xmlns:a16="http://schemas.microsoft.com/office/drawing/2014/main" id="{7114534B-8C57-44E4-B88F-5BCC4412B250}"/>
              </a:ext>
            </a:extLst>
          </p:cNvPr>
          <p:cNvSpPr>
            <a:spLocks noEditPoints="1"/>
          </p:cNvSpPr>
          <p:nvPr/>
        </p:nvSpPr>
        <p:spPr bwMode="auto">
          <a:xfrm>
            <a:off x="1158635" y="3024334"/>
            <a:ext cx="468830" cy="547628"/>
          </a:xfrm>
          <a:custGeom>
            <a:avLst/>
            <a:gdLst>
              <a:gd name="T0" fmla="*/ 188912 w 55"/>
              <a:gd name="T1" fmla="*/ 31031 h 64"/>
              <a:gd name="T2" fmla="*/ 188912 w 55"/>
              <a:gd name="T3" fmla="*/ 48270 h 64"/>
              <a:gd name="T4" fmla="*/ 92739 w 55"/>
              <a:gd name="T5" fmla="*/ 79301 h 64"/>
              <a:gd name="T6" fmla="*/ 0 w 55"/>
              <a:gd name="T7" fmla="*/ 48270 h 64"/>
              <a:gd name="T8" fmla="*/ 0 w 55"/>
              <a:gd name="T9" fmla="*/ 31031 h 64"/>
              <a:gd name="T10" fmla="*/ 92739 w 55"/>
              <a:gd name="T11" fmla="*/ 0 h 64"/>
              <a:gd name="T12" fmla="*/ 188912 w 55"/>
              <a:gd name="T13" fmla="*/ 31031 h 64"/>
              <a:gd name="T14" fmla="*/ 188912 w 55"/>
              <a:gd name="T15" fmla="*/ 72405 h 64"/>
              <a:gd name="T16" fmla="*/ 188912 w 55"/>
              <a:gd name="T17" fmla="*/ 93092 h 64"/>
              <a:gd name="T18" fmla="*/ 92739 w 55"/>
              <a:gd name="T19" fmla="*/ 127571 h 64"/>
              <a:gd name="T20" fmla="*/ 0 w 55"/>
              <a:gd name="T21" fmla="*/ 93092 h 64"/>
              <a:gd name="T22" fmla="*/ 0 w 55"/>
              <a:gd name="T23" fmla="*/ 72405 h 64"/>
              <a:gd name="T24" fmla="*/ 92739 w 55"/>
              <a:gd name="T25" fmla="*/ 93092 h 64"/>
              <a:gd name="T26" fmla="*/ 188912 w 55"/>
              <a:gd name="T27" fmla="*/ 72405 h 64"/>
              <a:gd name="T28" fmla="*/ 188912 w 55"/>
              <a:gd name="T29" fmla="*/ 120675 h 64"/>
              <a:gd name="T30" fmla="*/ 188912 w 55"/>
              <a:gd name="T31" fmla="*/ 141362 h 64"/>
              <a:gd name="T32" fmla="*/ 92739 w 55"/>
              <a:gd name="T33" fmla="*/ 172393 h 64"/>
              <a:gd name="T34" fmla="*/ 0 w 55"/>
              <a:gd name="T35" fmla="*/ 141362 h 64"/>
              <a:gd name="T36" fmla="*/ 0 w 55"/>
              <a:gd name="T37" fmla="*/ 120675 h 64"/>
              <a:gd name="T38" fmla="*/ 92739 w 55"/>
              <a:gd name="T39" fmla="*/ 141362 h 64"/>
              <a:gd name="T40" fmla="*/ 188912 w 55"/>
              <a:gd name="T41" fmla="*/ 120675 h 64"/>
              <a:gd name="T42" fmla="*/ 188912 w 55"/>
              <a:gd name="T43" fmla="*/ 168945 h 64"/>
              <a:gd name="T44" fmla="*/ 188912 w 55"/>
              <a:gd name="T45" fmla="*/ 189632 h 64"/>
              <a:gd name="T46" fmla="*/ 92739 w 55"/>
              <a:gd name="T47" fmla="*/ 220663 h 64"/>
              <a:gd name="T48" fmla="*/ 0 w 55"/>
              <a:gd name="T49" fmla="*/ 189632 h 64"/>
              <a:gd name="T50" fmla="*/ 0 w 55"/>
              <a:gd name="T51" fmla="*/ 168945 h 64"/>
              <a:gd name="T52" fmla="*/ 92739 w 55"/>
              <a:gd name="T53" fmla="*/ 189632 h 64"/>
              <a:gd name="T54" fmla="*/ 188912 w 55"/>
              <a:gd name="T55" fmla="*/ 168945 h 6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378" name="Freeform 2104"/>
          <p:cNvSpPr>
            <a:spLocks noChangeArrowheads="1"/>
          </p:cNvSpPr>
          <p:nvPr/>
        </p:nvSpPr>
        <p:spPr bwMode="auto">
          <a:xfrm>
            <a:off x="750534" y="4005715"/>
            <a:ext cx="5040711" cy="936000"/>
          </a:xfrm>
          <a:custGeom>
            <a:avLst/>
            <a:gdLst>
              <a:gd name="T0" fmla="*/ 3860 w 3958"/>
              <a:gd name="T1" fmla="*/ 0 h 1134"/>
              <a:gd name="T2" fmla="*/ 3957 w 3958"/>
              <a:gd name="T3" fmla="*/ 96 h 1134"/>
              <a:gd name="T4" fmla="*/ 3957 w 3958"/>
              <a:gd name="T5" fmla="*/ 1036 h 1134"/>
              <a:gd name="T6" fmla="*/ 3860 w 3958"/>
              <a:gd name="T7" fmla="*/ 1133 h 1134"/>
              <a:gd name="T8" fmla="*/ 182 w 3958"/>
              <a:gd name="T9" fmla="*/ 1133 h 1134"/>
              <a:gd name="T10" fmla="*/ 182 w 3958"/>
              <a:gd name="T11" fmla="*/ 757 h 1134"/>
              <a:gd name="T12" fmla="*/ 0 w 3958"/>
              <a:gd name="T13" fmla="*/ 569 h 1134"/>
              <a:gd name="T14" fmla="*/ 182 w 3958"/>
              <a:gd name="T15" fmla="*/ 375 h 1134"/>
              <a:gd name="T16" fmla="*/ 182 w 3958"/>
              <a:gd name="T17" fmla="*/ 0 h 1134"/>
              <a:gd name="T18" fmla="*/ 3860 w 3958"/>
              <a:gd name="T19" fmla="*/ 0 h 1134"/>
              <a:gd name="T20" fmla="*/ 3860 w 3958"/>
              <a:gd name="T21" fmla="*/ 0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34">
                <a:moveTo>
                  <a:pt x="3860" y="0"/>
                </a:moveTo>
                <a:cubicBezTo>
                  <a:pt x="3915" y="0"/>
                  <a:pt x="3957" y="48"/>
                  <a:pt x="3957" y="96"/>
                </a:cubicBezTo>
                <a:cubicBezTo>
                  <a:pt x="3957" y="96"/>
                  <a:pt x="3957" y="96"/>
                  <a:pt x="3957" y="1036"/>
                </a:cubicBezTo>
                <a:cubicBezTo>
                  <a:pt x="3957" y="1090"/>
                  <a:pt x="3915" y="1133"/>
                  <a:pt x="3860" y="1133"/>
                </a:cubicBezTo>
                <a:cubicBezTo>
                  <a:pt x="3860" y="1133"/>
                  <a:pt x="3860" y="1133"/>
                  <a:pt x="182" y="1133"/>
                </a:cubicBezTo>
                <a:cubicBezTo>
                  <a:pt x="182" y="1133"/>
                  <a:pt x="182" y="1133"/>
                  <a:pt x="182" y="757"/>
                </a:cubicBezTo>
                <a:cubicBezTo>
                  <a:pt x="79" y="757"/>
                  <a:pt x="0" y="672"/>
                  <a:pt x="0" y="569"/>
                </a:cubicBezTo>
                <a:cubicBezTo>
                  <a:pt x="0" y="466"/>
                  <a:pt x="79" y="381"/>
                  <a:pt x="182" y="375"/>
                </a:cubicBezTo>
                <a:cubicBezTo>
                  <a:pt x="182" y="375"/>
                  <a:pt x="182" y="375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8" name="TextBox 407"/>
          <p:cNvSpPr txBox="1"/>
          <p:nvPr/>
        </p:nvSpPr>
        <p:spPr>
          <a:xfrm>
            <a:off x="1828800" y="4002826"/>
            <a:ext cx="3606679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dirty="0"/>
              <a:t>Enabling of </a:t>
            </a:r>
            <a:r>
              <a:rPr lang="en-US" b="1" dirty="0">
                <a:solidFill>
                  <a:srgbClr val="FF0000"/>
                </a:solidFill>
              </a:rPr>
              <a:t>unnecessary services</a:t>
            </a:r>
            <a:r>
              <a:rPr lang="en-US" dirty="0"/>
              <a:t>, including content management and remote administration</a:t>
            </a:r>
          </a:p>
        </p:txBody>
      </p:sp>
      <p:sp>
        <p:nvSpPr>
          <p:cNvPr id="47" name="Freeform 210">
            <a:extLst>
              <a:ext uri="{FF2B5EF4-FFF2-40B4-BE49-F238E27FC236}">
                <a16:creationId xmlns:a16="http://schemas.microsoft.com/office/drawing/2014/main" id="{0164243E-20D8-4407-BB5B-DCCE585761E4}"/>
              </a:ext>
            </a:extLst>
          </p:cNvPr>
          <p:cNvSpPr>
            <a:spLocks noEditPoints="1"/>
          </p:cNvSpPr>
          <p:nvPr/>
        </p:nvSpPr>
        <p:spPr bwMode="auto">
          <a:xfrm>
            <a:off x="1139549" y="4255565"/>
            <a:ext cx="507003" cy="436301"/>
          </a:xfrm>
          <a:custGeom>
            <a:avLst/>
            <a:gdLst>
              <a:gd name="T0" fmla="*/ 233362 w 68"/>
              <a:gd name="T1" fmla="*/ 27557 h 53"/>
              <a:gd name="T2" fmla="*/ 229930 w 68"/>
              <a:gd name="T3" fmla="*/ 31001 h 53"/>
              <a:gd name="T4" fmla="*/ 6864 w 68"/>
              <a:gd name="T5" fmla="*/ 31001 h 53"/>
              <a:gd name="T6" fmla="*/ 0 w 68"/>
              <a:gd name="T7" fmla="*/ 27557 h 53"/>
              <a:gd name="T8" fmla="*/ 0 w 68"/>
              <a:gd name="T9" fmla="*/ 3445 h 53"/>
              <a:gd name="T10" fmla="*/ 6864 w 68"/>
              <a:gd name="T11" fmla="*/ 0 h 53"/>
              <a:gd name="T12" fmla="*/ 229930 w 68"/>
              <a:gd name="T13" fmla="*/ 0 h 53"/>
              <a:gd name="T14" fmla="*/ 233362 w 68"/>
              <a:gd name="T15" fmla="*/ 3445 h 53"/>
              <a:gd name="T16" fmla="*/ 233362 w 68"/>
              <a:gd name="T17" fmla="*/ 27557 h 53"/>
              <a:gd name="T18" fmla="*/ 44613 w 68"/>
              <a:gd name="T19" fmla="*/ 93004 h 53"/>
              <a:gd name="T20" fmla="*/ 10295 w 68"/>
              <a:gd name="T21" fmla="*/ 130894 h 53"/>
              <a:gd name="T22" fmla="*/ 6864 w 68"/>
              <a:gd name="T23" fmla="*/ 130894 h 53"/>
              <a:gd name="T24" fmla="*/ 0 w 68"/>
              <a:gd name="T25" fmla="*/ 127450 h 53"/>
              <a:gd name="T26" fmla="*/ 0 w 68"/>
              <a:gd name="T27" fmla="*/ 51669 h 53"/>
              <a:gd name="T28" fmla="*/ 6864 w 68"/>
              <a:gd name="T29" fmla="*/ 48224 h 53"/>
              <a:gd name="T30" fmla="*/ 10295 w 68"/>
              <a:gd name="T31" fmla="*/ 48224 h 53"/>
              <a:gd name="T32" fmla="*/ 44613 w 68"/>
              <a:gd name="T33" fmla="*/ 86115 h 53"/>
              <a:gd name="T34" fmla="*/ 48045 w 68"/>
              <a:gd name="T35" fmla="*/ 89559 h 53"/>
              <a:gd name="T36" fmla="*/ 44613 w 68"/>
              <a:gd name="T37" fmla="*/ 93004 h 53"/>
              <a:gd name="T38" fmla="*/ 233362 w 68"/>
              <a:gd name="T39" fmla="*/ 179118 h 53"/>
              <a:gd name="T40" fmla="*/ 229930 w 68"/>
              <a:gd name="T41" fmla="*/ 182563 h 53"/>
              <a:gd name="T42" fmla="*/ 6864 w 68"/>
              <a:gd name="T43" fmla="*/ 182563 h 53"/>
              <a:gd name="T44" fmla="*/ 0 w 68"/>
              <a:gd name="T45" fmla="*/ 179118 h 53"/>
              <a:gd name="T46" fmla="*/ 0 w 68"/>
              <a:gd name="T47" fmla="*/ 151562 h 53"/>
              <a:gd name="T48" fmla="*/ 6864 w 68"/>
              <a:gd name="T49" fmla="*/ 148117 h 53"/>
              <a:gd name="T50" fmla="*/ 229930 w 68"/>
              <a:gd name="T51" fmla="*/ 148117 h 53"/>
              <a:gd name="T52" fmla="*/ 233362 w 68"/>
              <a:gd name="T53" fmla="*/ 151562 h 53"/>
              <a:gd name="T54" fmla="*/ 233362 w 68"/>
              <a:gd name="T55" fmla="*/ 179118 h 53"/>
              <a:gd name="T56" fmla="*/ 233362 w 68"/>
              <a:gd name="T57" fmla="*/ 79225 h 53"/>
              <a:gd name="T58" fmla="*/ 229930 w 68"/>
              <a:gd name="T59" fmla="*/ 82670 h 53"/>
              <a:gd name="T60" fmla="*/ 89227 w 68"/>
              <a:gd name="T61" fmla="*/ 82670 h 53"/>
              <a:gd name="T62" fmla="*/ 85795 w 68"/>
              <a:gd name="T63" fmla="*/ 79225 h 53"/>
              <a:gd name="T64" fmla="*/ 85795 w 68"/>
              <a:gd name="T65" fmla="*/ 51669 h 53"/>
              <a:gd name="T66" fmla="*/ 89227 w 68"/>
              <a:gd name="T67" fmla="*/ 48224 h 53"/>
              <a:gd name="T68" fmla="*/ 229930 w 68"/>
              <a:gd name="T69" fmla="*/ 48224 h 53"/>
              <a:gd name="T70" fmla="*/ 233362 w 68"/>
              <a:gd name="T71" fmla="*/ 51669 h 53"/>
              <a:gd name="T72" fmla="*/ 233362 w 68"/>
              <a:gd name="T73" fmla="*/ 79225 h 53"/>
              <a:gd name="T74" fmla="*/ 233362 w 68"/>
              <a:gd name="T75" fmla="*/ 127450 h 53"/>
              <a:gd name="T76" fmla="*/ 229930 w 68"/>
              <a:gd name="T77" fmla="*/ 130894 h 53"/>
              <a:gd name="T78" fmla="*/ 89227 w 68"/>
              <a:gd name="T79" fmla="*/ 130894 h 53"/>
              <a:gd name="T80" fmla="*/ 85795 w 68"/>
              <a:gd name="T81" fmla="*/ 127450 h 53"/>
              <a:gd name="T82" fmla="*/ 85795 w 68"/>
              <a:gd name="T83" fmla="*/ 103338 h 53"/>
              <a:gd name="T84" fmla="*/ 89227 w 68"/>
              <a:gd name="T85" fmla="*/ 99893 h 53"/>
              <a:gd name="T86" fmla="*/ 229930 w 68"/>
              <a:gd name="T87" fmla="*/ 99893 h 53"/>
              <a:gd name="T88" fmla="*/ 233362 w 68"/>
              <a:gd name="T89" fmla="*/ 103338 h 53"/>
              <a:gd name="T90" fmla="*/ 233362 w 68"/>
              <a:gd name="T91" fmla="*/ 127450 h 5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30" name="Freeform 2183">
            <a:extLst>
              <a:ext uri="{FF2B5EF4-FFF2-40B4-BE49-F238E27FC236}">
                <a16:creationId xmlns:a16="http://schemas.microsoft.com/office/drawing/2014/main" id="{E57723C3-9487-44C8-90B4-48B8217FB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5041" y="5163283"/>
            <a:ext cx="5040000" cy="972000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sz="69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327056E-3965-42FC-9C52-43C72BE44C34}"/>
              </a:ext>
            </a:extLst>
          </p:cNvPr>
          <p:cNvSpPr txBox="1"/>
          <p:nvPr/>
        </p:nvSpPr>
        <p:spPr>
          <a:xfrm>
            <a:off x="6479466" y="5316894"/>
            <a:ext cx="3401998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F0000"/>
                </a:solidFill>
              </a:rPr>
              <a:t>Misconfigurations</a:t>
            </a:r>
            <a:r>
              <a:rPr lang="en-US" dirty="0"/>
              <a:t> in web server, operating systems, and networks</a:t>
            </a:r>
          </a:p>
        </p:txBody>
      </p:sp>
      <p:sp>
        <p:nvSpPr>
          <p:cNvPr id="48" name="Freeform 79">
            <a:extLst>
              <a:ext uri="{FF2B5EF4-FFF2-40B4-BE49-F238E27FC236}">
                <a16:creationId xmlns:a16="http://schemas.microsoft.com/office/drawing/2014/main" id="{45BAD390-6313-426A-B6B7-A91572CFD4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4552" y="5392295"/>
            <a:ext cx="561218" cy="513976"/>
          </a:xfrm>
          <a:custGeom>
            <a:avLst/>
            <a:gdLst>
              <a:gd name="T0" fmla="*/ 106933 w 479"/>
              <a:gd name="T1" fmla="*/ 0 h 479"/>
              <a:gd name="T2" fmla="*/ 106933 w 479"/>
              <a:gd name="T3" fmla="*/ 0 h 479"/>
              <a:gd name="T4" fmla="*/ 0 w 479"/>
              <a:gd name="T5" fmla="*/ 107725 h 479"/>
              <a:gd name="T6" fmla="*/ 106933 w 479"/>
              <a:gd name="T7" fmla="*/ 215449 h 479"/>
              <a:gd name="T8" fmla="*/ 213866 w 479"/>
              <a:gd name="T9" fmla="*/ 107725 h 479"/>
              <a:gd name="T10" fmla="*/ 106933 w 479"/>
              <a:gd name="T11" fmla="*/ 0 h 479"/>
              <a:gd name="T12" fmla="*/ 198206 w 479"/>
              <a:gd name="T13" fmla="*/ 107725 h 479"/>
              <a:gd name="T14" fmla="*/ 198206 w 479"/>
              <a:gd name="T15" fmla="*/ 107725 h 479"/>
              <a:gd name="T16" fmla="*/ 178520 w 479"/>
              <a:gd name="T17" fmla="*/ 163615 h 479"/>
              <a:gd name="T18" fmla="*/ 174493 w 479"/>
              <a:gd name="T19" fmla="*/ 147840 h 479"/>
              <a:gd name="T20" fmla="*/ 178520 w 479"/>
              <a:gd name="T21" fmla="*/ 115838 h 479"/>
              <a:gd name="T22" fmla="*/ 166439 w 479"/>
              <a:gd name="T23" fmla="*/ 91949 h 479"/>
              <a:gd name="T24" fmla="*/ 142726 w 479"/>
              <a:gd name="T25" fmla="*/ 80230 h 479"/>
              <a:gd name="T26" fmla="*/ 154806 w 479"/>
              <a:gd name="T27" fmla="*/ 39664 h 479"/>
              <a:gd name="T28" fmla="*/ 131093 w 479"/>
              <a:gd name="T29" fmla="*/ 27945 h 479"/>
              <a:gd name="T30" fmla="*/ 134673 w 479"/>
              <a:gd name="T31" fmla="*/ 23889 h 479"/>
              <a:gd name="T32" fmla="*/ 198206 w 479"/>
              <a:gd name="T33" fmla="*/ 107725 h 479"/>
              <a:gd name="T34" fmla="*/ 94853 w 479"/>
              <a:gd name="T35" fmla="*/ 19832 h 479"/>
              <a:gd name="T36" fmla="*/ 94853 w 479"/>
              <a:gd name="T37" fmla="*/ 19832 h 479"/>
              <a:gd name="T38" fmla="*/ 83220 w 479"/>
              <a:gd name="T39" fmla="*/ 27945 h 479"/>
              <a:gd name="T40" fmla="*/ 67113 w 479"/>
              <a:gd name="T41" fmla="*/ 39664 h 479"/>
              <a:gd name="T42" fmla="*/ 51453 w 479"/>
              <a:gd name="T43" fmla="*/ 59947 h 479"/>
              <a:gd name="T44" fmla="*/ 59507 w 479"/>
              <a:gd name="T45" fmla="*/ 71666 h 479"/>
              <a:gd name="T46" fmla="*/ 79193 w 479"/>
              <a:gd name="T47" fmla="*/ 71666 h 479"/>
              <a:gd name="T48" fmla="*/ 110960 w 479"/>
              <a:gd name="T49" fmla="*/ 107725 h 479"/>
              <a:gd name="T50" fmla="*/ 83220 w 479"/>
              <a:gd name="T51" fmla="*/ 131613 h 479"/>
              <a:gd name="T52" fmla="*/ 79193 w 479"/>
              <a:gd name="T53" fmla="*/ 151896 h 479"/>
              <a:gd name="T54" fmla="*/ 79193 w 479"/>
              <a:gd name="T55" fmla="*/ 175785 h 479"/>
              <a:gd name="T56" fmla="*/ 59507 w 479"/>
              <a:gd name="T57" fmla="*/ 155502 h 479"/>
              <a:gd name="T58" fmla="*/ 55480 w 479"/>
              <a:gd name="T59" fmla="*/ 128008 h 479"/>
              <a:gd name="T60" fmla="*/ 39373 w 479"/>
              <a:gd name="T61" fmla="*/ 107725 h 479"/>
              <a:gd name="T62" fmla="*/ 47426 w 479"/>
              <a:gd name="T63" fmla="*/ 83836 h 479"/>
              <a:gd name="T64" fmla="*/ 23713 w 479"/>
              <a:gd name="T65" fmla="*/ 76173 h 479"/>
              <a:gd name="T66" fmla="*/ 94853 w 479"/>
              <a:gd name="T67" fmla="*/ 19832 h 479"/>
              <a:gd name="T68" fmla="*/ 79193 w 479"/>
              <a:gd name="T69" fmla="*/ 195617 h 479"/>
              <a:gd name="T70" fmla="*/ 79193 w 479"/>
              <a:gd name="T71" fmla="*/ 195617 h 479"/>
              <a:gd name="T72" fmla="*/ 91273 w 479"/>
              <a:gd name="T73" fmla="*/ 187504 h 479"/>
              <a:gd name="T74" fmla="*/ 106933 w 479"/>
              <a:gd name="T75" fmla="*/ 183447 h 479"/>
              <a:gd name="T76" fmla="*/ 131093 w 479"/>
              <a:gd name="T77" fmla="*/ 175785 h 479"/>
              <a:gd name="T78" fmla="*/ 158386 w 479"/>
              <a:gd name="T79" fmla="*/ 183447 h 479"/>
              <a:gd name="T80" fmla="*/ 106933 w 479"/>
              <a:gd name="T81" fmla="*/ 199674 h 479"/>
              <a:gd name="T82" fmla="*/ 79193 w 479"/>
              <a:gd name="T83" fmla="*/ 195617 h 47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479" h="479">
                <a:moveTo>
                  <a:pt x="239" y="0"/>
                </a:moveTo>
                <a:lnTo>
                  <a:pt x="239" y="0"/>
                </a:lnTo>
                <a:cubicBezTo>
                  <a:pt x="106" y="0"/>
                  <a:pt x="0" y="106"/>
                  <a:pt x="0" y="239"/>
                </a:cubicBezTo>
                <a:cubicBezTo>
                  <a:pt x="0" y="372"/>
                  <a:pt x="106" y="478"/>
                  <a:pt x="239" y="478"/>
                </a:cubicBezTo>
                <a:cubicBezTo>
                  <a:pt x="372" y="478"/>
                  <a:pt x="478" y="372"/>
                  <a:pt x="478" y="239"/>
                </a:cubicBezTo>
                <a:cubicBezTo>
                  <a:pt x="478" y="106"/>
                  <a:pt x="372" y="0"/>
                  <a:pt x="239" y="0"/>
                </a:cubicBezTo>
                <a:close/>
                <a:moveTo>
                  <a:pt x="443" y="239"/>
                </a:moveTo>
                <a:lnTo>
                  <a:pt x="443" y="239"/>
                </a:lnTo>
                <a:cubicBezTo>
                  <a:pt x="443" y="292"/>
                  <a:pt x="425" y="328"/>
                  <a:pt x="399" y="363"/>
                </a:cubicBezTo>
                <a:cubicBezTo>
                  <a:pt x="390" y="363"/>
                  <a:pt x="381" y="345"/>
                  <a:pt x="390" y="328"/>
                </a:cubicBezTo>
                <a:cubicBezTo>
                  <a:pt x="399" y="310"/>
                  <a:pt x="399" y="275"/>
                  <a:pt x="399" y="257"/>
                </a:cubicBezTo>
                <a:cubicBezTo>
                  <a:pt x="399" y="239"/>
                  <a:pt x="390" y="204"/>
                  <a:pt x="372" y="204"/>
                </a:cubicBezTo>
                <a:cubicBezTo>
                  <a:pt x="346" y="204"/>
                  <a:pt x="337" y="204"/>
                  <a:pt x="319" y="178"/>
                </a:cubicBezTo>
                <a:cubicBezTo>
                  <a:pt x="301" y="124"/>
                  <a:pt x="372" y="115"/>
                  <a:pt x="346" y="88"/>
                </a:cubicBezTo>
                <a:cubicBezTo>
                  <a:pt x="337" y="80"/>
                  <a:pt x="301" y="115"/>
                  <a:pt x="293" y="62"/>
                </a:cubicBezTo>
                <a:lnTo>
                  <a:pt x="301" y="53"/>
                </a:lnTo>
                <a:cubicBezTo>
                  <a:pt x="381" y="80"/>
                  <a:pt x="443" y="150"/>
                  <a:pt x="443" y="239"/>
                </a:cubicBezTo>
                <a:close/>
                <a:moveTo>
                  <a:pt x="212" y="44"/>
                </a:moveTo>
                <a:lnTo>
                  <a:pt x="212" y="44"/>
                </a:lnTo>
                <a:cubicBezTo>
                  <a:pt x="204" y="53"/>
                  <a:pt x="194" y="53"/>
                  <a:pt x="186" y="62"/>
                </a:cubicBezTo>
                <a:cubicBezTo>
                  <a:pt x="168" y="80"/>
                  <a:pt x="159" y="71"/>
                  <a:pt x="150" y="88"/>
                </a:cubicBezTo>
                <a:cubicBezTo>
                  <a:pt x="141" y="106"/>
                  <a:pt x="115" y="124"/>
                  <a:pt x="115" y="133"/>
                </a:cubicBezTo>
                <a:cubicBezTo>
                  <a:pt x="115" y="142"/>
                  <a:pt x="133" y="159"/>
                  <a:pt x="133" y="159"/>
                </a:cubicBezTo>
                <a:cubicBezTo>
                  <a:pt x="141" y="150"/>
                  <a:pt x="159" y="150"/>
                  <a:pt x="177" y="159"/>
                </a:cubicBezTo>
                <a:cubicBezTo>
                  <a:pt x="186" y="159"/>
                  <a:pt x="275" y="169"/>
                  <a:pt x="248" y="239"/>
                </a:cubicBezTo>
                <a:cubicBezTo>
                  <a:pt x="239" y="266"/>
                  <a:pt x="194" y="257"/>
                  <a:pt x="186" y="292"/>
                </a:cubicBezTo>
                <a:cubicBezTo>
                  <a:pt x="186" y="301"/>
                  <a:pt x="186" y="328"/>
                  <a:pt x="177" y="337"/>
                </a:cubicBezTo>
                <a:cubicBezTo>
                  <a:pt x="177" y="345"/>
                  <a:pt x="186" y="390"/>
                  <a:pt x="177" y="390"/>
                </a:cubicBezTo>
                <a:cubicBezTo>
                  <a:pt x="168" y="390"/>
                  <a:pt x="133" y="345"/>
                  <a:pt x="133" y="345"/>
                </a:cubicBezTo>
                <a:cubicBezTo>
                  <a:pt x="133" y="337"/>
                  <a:pt x="124" y="310"/>
                  <a:pt x="124" y="284"/>
                </a:cubicBezTo>
                <a:cubicBezTo>
                  <a:pt x="124" y="266"/>
                  <a:pt x="88" y="266"/>
                  <a:pt x="88" y="239"/>
                </a:cubicBezTo>
                <a:cubicBezTo>
                  <a:pt x="88" y="213"/>
                  <a:pt x="106" y="195"/>
                  <a:pt x="106" y="186"/>
                </a:cubicBezTo>
                <a:cubicBezTo>
                  <a:pt x="97" y="169"/>
                  <a:pt x="62" y="169"/>
                  <a:pt x="53" y="169"/>
                </a:cubicBezTo>
                <a:cubicBezTo>
                  <a:pt x="80" y="97"/>
                  <a:pt x="141" y="53"/>
                  <a:pt x="212" y="44"/>
                </a:cubicBezTo>
                <a:close/>
                <a:moveTo>
                  <a:pt x="177" y="434"/>
                </a:moveTo>
                <a:lnTo>
                  <a:pt x="177" y="434"/>
                </a:lnTo>
                <a:cubicBezTo>
                  <a:pt x="186" y="425"/>
                  <a:pt x="186" y="416"/>
                  <a:pt x="204" y="416"/>
                </a:cubicBezTo>
                <a:cubicBezTo>
                  <a:pt x="212" y="416"/>
                  <a:pt x="221" y="416"/>
                  <a:pt x="239" y="407"/>
                </a:cubicBezTo>
                <a:cubicBezTo>
                  <a:pt x="248" y="407"/>
                  <a:pt x="275" y="398"/>
                  <a:pt x="293" y="390"/>
                </a:cubicBezTo>
                <a:cubicBezTo>
                  <a:pt x="310" y="390"/>
                  <a:pt x="346" y="398"/>
                  <a:pt x="354" y="407"/>
                </a:cubicBezTo>
                <a:cubicBezTo>
                  <a:pt x="319" y="434"/>
                  <a:pt x="284" y="443"/>
                  <a:pt x="239" y="443"/>
                </a:cubicBezTo>
                <a:cubicBezTo>
                  <a:pt x="221" y="443"/>
                  <a:pt x="194" y="443"/>
                  <a:pt x="177" y="434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1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80">
            <a:extLst>
              <a:ext uri="{FF2B5EF4-FFF2-40B4-BE49-F238E27FC236}">
                <a16:creationId xmlns:a16="http://schemas.microsoft.com/office/drawing/2014/main" id="{51965931-5399-49CC-92E1-1A5073DBA33C}"/>
              </a:ext>
            </a:extLst>
          </p:cNvPr>
          <p:cNvSpPr/>
          <p:nvPr/>
        </p:nvSpPr>
        <p:spPr>
          <a:xfrm>
            <a:off x="0" y="2628101"/>
            <a:ext cx="12192000" cy="3947184"/>
          </a:xfrm>
          <a:prstGeom prst="rect">
            <a:avLst/>
          </a:prstGeom>
          <a:solidFill>
            <a:srgbClr val="F2F7F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4" name="Freeform 81">
            <a:extLst>
              <a:ext uri="{FF2B5EF4-FFF2-40B4-BE49-F238E27FC236}">
                <a16:creationId xmlns:a16="http://schemas.microsoft.com/office/drawing/2014/main" id="{2C4EF9F3-56E0-4CDB-8BA9-1EC081212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97245"/>
            <a:ext cx="10778889" cy="1146708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74222C7-EC12-486A-A0F2-78E9AED9D53F}"/>
              </a:ext>
            </a:extLst>
          </p:cNvPr>
          <p:cNvSpPr/>
          <p:nvPr/>
        </p:nvSpPr>
        <p:spPr>
          <a:xfrm>
            <a:off x="1629420" y="1262769"/>
            <a:ext cx="8185789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compromises the DNS server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changes the DNS settings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 that all the requests coming towards the target web server are redirected to his/her own malicious server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670C780-6C87-4418-B375-0CE7FEBC6187}"/>
              </a:ext>
            </a:extLst>
          </p:cNvPr>
          <p:cNvSpPr txBox="1"/>
          <p:nvPr/>
        </p:nvSpPr>
        <p:spPr>
          <a:xfrm>
            <a:off x="706556" y="259377"/>
            <a:ext cx="1077888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DNS Server Hijacking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C884EAB-EFE6-438E-8783-62E6776DA5AB}"/>
              </a:ext>
            </a:extLst>
          </p:cNvPr>
          <p:cNvGrpSpPr/>
          <p:nvPr/>
        </p:nvGrpSpPr>
        <p:grpSpPr>
          <a:xfrm>
            <a:off x="1946557" y="2819400"/>
            <a:ext cx="8298887" cy="3406641"/>
            <a:chOff x="1953381" y="2746044"/>
            <a:chExt cx="8298887" cy="3406641"/>
          </a:xfrm>
        </p:grpSpPr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3DD6D627-F521-4CED-8F7A-86DEC0159CE4}"/>
                </a:ext>
              </a:extLst>
            </p:cNvPr>
            <p:cNvCxnSpPr/>
            <p:nvPr/>
          </p:nvCxnSpPr>
          <p:spPr>
            <a:xfrm>
              <a:off x="2795419" y="3808189"/>
              <a:ext cx="0" cy="128016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none" w="med" len="med"/>
              <a:tailEnd type="triangle" w="med" len="med"/>
            </a:ln>
            <a:effectLst/>
          </p:spPr>
        </p:cxn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8C712B0-DC18-4FAE-94C0-B747C4F91B8B}"/>
                </a:ext>
              </a:extLst>
            </p:cNvPr>
            <p:cNvSpPr/>
            <p:nvPr/>
          </p:nvSpPr>
          <p:spPr>
            <a:xfrm>
              <a:off x="1979971" y="5844908"/>
              <a:ext cx="163089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DNS Server (Target)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24EA041-3809-4B72-BECA-54BA57BA34CA}"/>
                </a:ext>
              </a:extLst>
            </p:cNvPr>
            <p:cNvSpPr/>
            <p:nvPr/>
          </p:nvSpPr>
          <p:spPr>
            <a:xfrm>
              <a:off x="1953381" y="3860439"/>
              <a:ext cx="808362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31A3903D-73E1-4ED9-A2CA-45083FA112EA}"/>
                </a:ext>
              </a:extLst>
            </p:cNvPr>
            <p:cNvCxnSpPr/>
            <p:nvPr/>
          </p:nvCxnSpPr>
          <p:spPr>
            <a:xfrm rot="5400000" flipH="1">
              <a:off x="5074409" y="3814299"/>
              <a:ext cx="0" cy="3492981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none" w="med" len="med"/>
              <a:tailEnd type="triangle" w="med" len="med"/>
            </a:ln>
            <a:effectLst/>
          </p:spPr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6FEE3EA5-2201-4FF2-B666-BBD1442637D4}"/>
                </a:ext>
              </a:extLst>
            </p:cNvPr>
            <p:cNvCxnSpPr/>
            <p:nvPr/>
          </p:nvCxnSpPr>
          <p:spPr>
            <a:xfrm flipV="1">
              <a:off x="3340618" y="5217890"/>
              <a:ext cx="349696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none" w="med" len="med"/>
              <a:tailEnd type="triangle" w="med" len="med"/>
            </a:ln>
            <a:effectLst/>
          </p:spPr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91182786-4916-4EF4-83F4-2B83EFCF394C}"/>
                </a:ext>
              </a:extLst>
            </p:cNvPr>
            <p:cNvSpPr/>
            <p:nvPr/>
          </p:nvSpPr>
          <p:spPr>
            <a:xfrm>
              <a:off x="6802135" y="5858898"/>
              <a:ext cx="1229247" cy="27979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Users (Victim)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8729153B-C1DE-45DB-BA96-3D2E8D89FCF5}"/>
                </a:ext>
              </a:extLst>
            </p:cNvPr>
            <p:cNvSpPr/>
            <p:nvPr/>
          </p:nvSpPr>
          <p:spPr>
            <a:xfrm>
              <a:off x="8962748" y="5830840"/>
              <a:ext cx="128952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Legitimate Site</a:t>
              </a:r>
            </a:p>
          </p:txBody>
        </p:sp>
        <p:pic>
          <p:nvPicPr>
            <p:cNvPr id="58" name="Picture 2" descr="F:\Shiva\Shiva's Backup\Icon Shock Icons for ECT Project\Web2.0 PNG Icons\Numbers\ONE.png">
              <a:extLst>
                <a:ext uri="{FF2B5EF4-FFF2-40B4-BE49-F238E27FC236}">
                  <a16:creationId xmlns:a16="http://schemas.microsoft.com/office/drawing/2014/main" id="{2ED1BBA8-A36D-42B2-BECD-32F3BEE332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2097" y="4136494"/>
              <a:ext cx="352044" cy="352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4" descr="F:\Shiva\Shiva's Backup\Icon Shock Icons for ECT Project\Web2.0 PNG Icons\Numbers\THREE.png">
              <a:extLst>
                <a:ext uri="{FF2B5EF4-FFF2-40B4-BE49-F238E27FC236}">
                  <a16:creationId xmlns:a16="http://schemas.microsoft.com/office/drawing/2014/main" id="{373B544F-CA04-481B-84A4-DE8D01ABE7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732" y="5027991"/>
              <a:ext cx="352044" cy="352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5" descr="F:\Shiva\Shiva's Backup\Icon Shock Icons for ECT Project\Web2.0 PNG Icons\Numbers\TWO.png">
              <a:extLst>
                <a:ext uri="{FF2B5EF4-FFF2-40B4-BE49-F238E27FC236}">
                  <a16:creationId xmlns:a16="http://schemas.microsoft.com/office/drawing/2014/main" id="{D4E7CFFC-B4A5-4CF6-9BC7-9F5BBCD984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3381" y="5385400"/>
              <a:ext cx="352044" cy="352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DA6B5CE-CABA-4F2C-B277-6A886E496D41}"/>
                </a:ext>
              </a:extLst>
            </p:cNvPr>
            <p:cNvSpPr/>
            <p:nvPr/>
          </p:nvSpPr>
          <p:spPr>
            <a:xfrm>
              <a:off x="2988720" y="3984094"/>
              <a:ext cx="1435862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Compromises DNS server and changes the DNS settings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2065882-A99F-45D4-8480-EE758100B5ED}"/>
                </a:ext>
              </a:extLst>
            </p:cNvPr>
            <p:cNvSpPr/>
            <p:nvPr/>
          </p:nvSpPr>
          <p:spPr>
            <a:xfrm>
              <a:off x="4003576" y="5560790"/>
              <a:ext cx="2171049" cy="31532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Request is sent to DNS server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F53ACBF9-B2AD-401A-B389-1ACC819FAFBA}"/>
                </a:ext>
              </a:extLst>
            </p:cNvPr>
            <p:cNvSpPr/>
            <p:nvPr/>
          </p:nvSpPr>
          <p:spPr>
            <a:xfrm>
              <a:off x="7140317" y="3568307"/>
              <a:ext cx="1919765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Redirects user request to the malicious website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90353743-E406-4AB9-8DDA-1C5FD2F4B3A0}"/>
                </a:ext>
              </a:extLst>
            </p:cNvPr>
            <p:cNvSpPr/>
            <p:nvPr/>
          </p:nvSpPr>
          <p:spPr>
            <a:xfrm>
              <a:off x="3861683" y="4727696"/>
              <a:ext cx="2823499" cy="5159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DNS server checks the respective DNS mapping for the requested domain name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60E9919-BB3B-496A-A2F4-ED1F77B6CE1F}"/>
                </a:ext>
              </a:extLst>
            </p:cNvPr>
            <p:cNvSpPr/>
            <p:nvPr/>
          </p:nvSpPr>
          <p:spPr>
            <a:xfrm>
              <a:off x="9186976" y="3943366"/>
              <a:ext cx="84106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Fake Site</a:t>
              </a:r>
            </a:p>
          </p:txBody>
        </p:sp>
        <p:pic>
          <p:nvPicPr>
            <p:cNvPr id="66" name="Picture 3" descr="E:\ICONS and Diagrams\Fresh Icons\servers-201.png">
              <a:extLst>
                <a:ext uri="{FF2B5EF4-FFF2-40B4-BE49-F238E27FC236}">
                  <a16:creationId xmlns:a16="http://schemas.microsoft.com/office/drawing/2014/main" id="{1020D768-B0BD-4131-9313-A69BB3C80CB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045"/>
            <a:stretch/>
          </p:blipFill>
          <p:spPr bwMode="auto">
            <a:xfrm>
              <a:off x="2221034" y="5071916"/>
              <a:ext cx="1148770" cy="7594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67" name="Elbow Connector 109">
              <a:extLst>
                <a:ext uri="{FF2B5EF4-FFF2-40B4-BE49-F238E27FC236}">
                  <a16:creationId xmlns:a16="http://schemas.microsoft.com/office/drawing/2014/main" id="{52E2ABB9-13C5-4F96-86D4-16FFB1A4EEFA}"/>
                </a:ext>
              </a:extLst>
            </p:cNvPr>
            <p:cNvCxnSpPr/>
            <p:nvPr/>
          </p:nvCxnSpPr>
          <p:spPr>
            <a:xfrm rot="5400000" flipH="1" flipV="1">
              <a:off x="7405411" y="3317932"/>
              <a:ext cx="1527048" cy="2006235"/>
            </a:xfrm>
            <a:prstGeom prst="bentConnector2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none" w="med" len="med"/>
              <a:tailEnd type="triangle" w="med" len="med"/>
            </a:ln>
            <a:effectLst/>
          </p:spPr>
        </p:cxnSp>
        <p:pic>
          <p:nvPicPr>
            <p:cNvPr id="68" name="Picture 3" descr="F:\Shiva\Shiva's Backup\Icon Shock Icons for ECT Project\Web2.0 PNG Icons\Numbers\FOUR.png">
              <a:extLst>
                <a:ext uri="{FF2B5EF4-FFF2-40B4-BE49-F238E27FC236}">
                  <a16:creationId xmlns:a16="http://schemas.microsoft.com/office/drawing/2014/main" id="{8B47563A-1550-4CB3-B0F7-39A947C82D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6523" y="4289686"/>
              <a:ext cx="352044" cy="352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5039C48D-6C19-4A70-B040-B1DD59CCA2C5}"/>
                </a:ext>
              </a:extLst>
            </p:cNvPr>
            <p:cNvGrpSpPr/>
            <p:nvPr/>
          </p:nvGrpSpPr>
          <p:grpSpPr>
            <a:xfrm>
              <a:off x="9141980" y="5086960"/>
              <a:ext cx="931056" cy="738789"/>
              <a:chOff x="10366174" y="5506718"/>
              <a:chExt cx="931056" cy="738789"/>
            </a:xfrm>
          </p:grpSpPr>
          <p:pic>
            <p:nvPicPr>
              <p:cNvPr id="77" name="Picture 76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EA132C6E-1FEC-4593-BC5C-D98CDF2D4C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0318289" y="5554603"/>
                <a:ext cx="738789" cy="643020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39903717-CC58-4E0C-B180-EAD393F03D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799385" y="5640200"/>
                <a:ext cx="497845" cy="480530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021F36D9-5F0C-40DF-A922-9FBA872DA23B}"/>
                </a:ext>
              </a:extLst>
            </p:cNvPr>
            <p:cNvGrpSpPr/>
            <p:nvPr/>
          </p:nvGrpSpPr>
          <p:grpSpPr>
            <a:xfrm>
              <a:off x="9179013" y="3208076"/>
              <a:ext cx="856991" cy="738789"/>
              <a:chOff x="10395358" y="3108334"/>
              <a:chExt cx="856991" cy="738789"/>
            </a:xfrm>
          </p:grpSpPr>
          <p:pic>
            <p:nvPicPr>
              <p:cNvPr id="75" name="Picture 74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254C3C5D-FC01-471E-A047-7983D69A9D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0347473" y="3156219"/>
                <a:ext cx="738789" cy="643020"/>
              </a:xfrm>
              <a:prstGeom prst="rect">
                <a:avLst/>
              </a:prstGeom>
            </p:spPr>
          </p:pic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9AF4454B-8E3A-422A-BC4D-F9902CAF89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812699" y="3276831"/>
                <a:ext cx="439650" cy="411588"/>
              </a:xfrm>
              <a:prstGeom prst="rect">
                <a:avLst/>
              </a:prstGeom>
              <a:solidFill>
                <a:sysClr val="window" lastClr="FFFFFF">
                  <a:lumMod val="50000"/>
                </a:sysClr>
              </a:solidFill>
            </p:spPr>
          </p:pic>
        </p:grp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B4AD0D4C-006C-4D1E-BED3-A9356B10E623}"/>
                </a:ext>
              </a:extLst>
            </p:cNvPr>
            <p:cNvGrpSpPr/>
            <p:nvPr/>
          </p:nvGrpSpPr>
          <p:grpSpPr>
            <a:xfrm>
              <a:off x="6853795" y="4946607"/>
              <a:ext cx="1125927" cy="904501"/>
              <a:chOff x="2709559" y="3451596"/>
              <a:chExt cx="1125927" cy="904501"/>
            </a:xfrm>
          </p:grpSpPr>
          <p:pic>
            <p:nvPicPr>
              <p:cNvPr id="73" name="Picture 72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C09FB55C-D495-4CD2-95C3-37AE0D4A08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09559" y="3617150"/>
                <a:ext cx="691171" cy="715008"/>
              </a:xfrm>
              <a:prstGeom prst="rect">
                <a:avLst/>
              </a:prstGeom>
            </p:spPr>
          </p:pic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7A94C219-70C2-4EBE-903D-BA450E7D54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95221" y="3451596"/>
                <a:ext cx="640265" cy="904501"/>
              </a:xfrm>
              <a:prstGeom prst="rect">
                <a:avLst/>
              </a:prstGeom>
            </p:spPr>
          </p:pic>
        </p:grpSp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070C0063-EE07-4C99-8F1C-04DB77CAEF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67295" y="2746044"/>
              <a:ext cx="1129603" cy="1177065"/>
            </a:xfrm>
            <a:prstGeom prst="rect">
              <a:avLst/>
            </a:prstGeom>
          </p:spPr>
        </p:pic>
      </p:grpSp>
      <p:pic>
        <p:nvPicPr>
          <p:cNvPr id="80" name="Picture 79" descr="Icon&#10;&#10;Description automatically generated">
            <a:extLst>
              <a:ext uri="{FF2B5EF4-FFF2-40B4-BE49-F238E27FC236}">
                <a16:creationId xmlns:a16="http://schemas.microsoft.com/office/drawing/2014/main" id="{0D45E5E8-D60F-4734-A557-6F8908491F8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13" y="1403219"/>
            <a:ext cx="959687" cy="73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876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117CA0B3-C4B8-48B0-A823-302A32452168}"/>
              </a:ext>
            </a:extLst>
          </p:cNvPr>
          <p:cNvSpPr/>
          <p:nvPr/>
        </p:nvSpPr>
        <p:spPr bwMode="auto">
          <a:xfrm rot="16200000">
            <a:off x="6281905" y="-3827549"/>
            <a:ext cx="847403" cy="10972786"/>
          </a:xfrm>
          <a:prstGeom prst="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0497329-E807-49C0-8010-05CE7D2A32D9}"/>
              </a:ext>
            </a:extLst>
          </p:cNvPr>
          <p:cNvSpPr txBox="1"/>
          <p:nvPr/>
        </p:nvSpPr>
        <p:spPr>
          <a:xfrm>
            <a:off x="216153" y="313491"/>
            <a:ext cx="1175969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DNS Amplification Attack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11EA5E5-E7B4-4DA5-A5A4-EDD05248060A}"/>
              </a:ext>
            </a:extLst>
          </p:cNvPr>
          <p:cNvSpPr/>
          <p:nvPr/>
        </p:nvSpPr>
        <p:spPr>
          <a:xfrm>
            <a:off x="1363757" y="1512461"/>
            <a:ext cx="1059964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 takes advantage of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DNS recursive method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of DNS redirection to perform DNS amplification attacks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5BFF757B-4ADA-44EF-AA52-28B227916D0F}"/>
              </a:ext>
            </a:extLst>
          </p:cNvPr>
          <p:cNvSpPr/>
          <p:nvPr/>
        </p:nvSpPr>
        <p:spPr>
          <a:xfrm>
            <a:off x="143211" y="1219200"/>
            <a:ext cx="847403" cy="847403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8100" cap="flat" cmpd="sng" algn="ctr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72" name="Right Arrow 365">
            <a:extLst>
              <a:ext uri="{FF2B5EF4-FFF2-40B4-BE49-F238E27FC236}">
                <a16:creationId xmlns:a16="http://schemas.microsoft.com/office/drawing/2014/main" id="{7121B6F0-47C9-4A8B-87A5-6765C214FD11}"/>
              </a:ext>
            </a:extLst>
          </p:cNvPr>
          <p:cNvSpPr/>
          <p:nvPr/>
        </p:nvSpPr>
        <p:spPr>
          <a:xfrm>
            <a:off x="393985" y="1443410"/>
            <a:ext cx="415997" cy="398984"/>
          </a:xfrm>
          <a:prstGeom prst="right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724C75-A38E-4457-8B4E-18BC7EF58438}"/>
              </a:ext>
            </a:extLst>
          </p:cNvPr>
          <p:cNvGrpSpPr/>
          <p:nvPr/>
        </p:nvGrpSpPr>
        <p:grpSpPr>
          <a:xfrm>
            <a:off x="1391905" y="2205983"/>
            <a:ext cx="9885695" cy="4256027"/>
            <a:chOff x="553705" y="1841883"/>
            <a:chExt cx="11084590" cy="4772180"/>
          </a:xfrm>
        </p:grpSpPr>
        <p:cxnSp>
          <p:nvCxnSpPr>
            <p:cNvPr id="40" name="Elbow Connector 160">
              <a:extLst>
                <a:ext uri="{FF2B5EF4-FFF2-40B4-BE49-F238E27FC236}">
                  <a16:creationId xmlns:a16="http://schemas.microsoft.com/office/drawing/2014/main" id="{400D8BF1-3C33-4B4F-98B7-AD315F5B461E}"/>
                </a:ext>
              </a:extLst>
            </p:cNvPr>
            <p:cNvCxnSpPr/>
            <p:nvPr/>
          </p:nvCxnSpPr>
          <p:spPr>
            <a:xfrm rot="10800000">
              <a:off x="6608285" y="4231097"/>
              <a:ext cx="3566160" cy="1036205"/>
            </a:xfrm>
            <a:prstGeom prst="bentConnector3">
              <a:avLst>
                <a:gd name="adj1" fmla="val 99927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cxnSp>
          <p:nvCxnSpPr>
            <p:cNvPr id="41" name="Elbow Connector 161">
              <a:extLst>
                <a:ext uri="{FF2B5EF4-FFF2-40B4-BE49-F238E27FC236}">
                  <a16:creationId xmlns:a16="http://schemas.microsoft.com/office/drawing/2014/main" id="{BAB963BA-69CF-4D32-943A-2AEEDE14E4BB}"/>
                </a:ext>
              </a:extLst>
            </p:cNvPr>
            <p:cNvCxnSpPr/>
            <p:nvPr/>
          </p:nvCxnSpPr>
          <p:spPr>
            <a:xfrm flipV="1">
              <a:off x="1814146" y="4180104"/>
              <a:ext cx="4237884" cy="1141415"/>
            </a:xfrm>
            <a:prstGeom prst="bentConnector3">
              <a:avLst>
                <a:gd name="adj1" fmla="val 91356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8FAF433-3405-4F59-BC27-5C7A753E241A}"/>
                </a:ext>
              </a:extLst>
            </p:cNvPr>
            <p:cNvSpPr/>
            <p:nvPr/>
          </p:nvSpPr>
          <p:spPr bwMode="auto">
            <a:xfrm>
              <a:off x="4990970" y="2307269"/>
              <a:ext cx="2339602" cy="1971223"/>
            </a:xfrm>
            <a:prstGeom prst="rect">
              <a:avLst/>
            </a:prstGeom>
            <a:solidFill>
              <a:sysClr val="window" lastClr="FFFFFF"/>
            </a:solidFill>
            <a:ln w="28575" cap="sq">
              <a:solidFill>
                <a:srgbClr val="FF0000"/>
              </a:solidFill>
              <a:prstDash val="solid"/>
              <a:miter lim="800000"/>
              <a:headEnd/>
              <a:tailEnd type="triangl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299A6D3F-8C72-4297-8231-7718BD08F36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53705" y="2689776"/>
              <a:ext cx="2253191" cy="606629"/>
              <a:chOff x="298011" y="3874522"/>
              <a:chExt cx="2063750" cy="555625"/>
            </a:xfrm>
          </p:grpSpPr>
          <p:sp>
            <p:nvSpPr>
              <p:cNvPr id="105" name="Freeform 1308">
                <a:extLst>
                  <a:ext uri="{FF2B5EF4-FFF2-40B4-BE49-F238E27FC236}">
                    <a16:creationId xmlns:a16="http://schemas.microsoft.com/office/drawing/2014/main" id="{4721D716-6583-4807-A374-7539945B3791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298011" y="3874522"/>
                <a:ext cx="2063750" cy="555625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Freeform 1310">
                <a:extLst>
                  <a:ext uri="{FF2B5EF4-FFF2-40B4-BE49-F238E27FC236}">
                    <a16:creationId xmlns:a16="http://schemas.microsoft.com/office/drawing/2014/main" id="{2BF902C5-A80A-42A8-9830-E80BFA749939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518673" y="3917882"/>
                <a:ext cx="1631950" cy="439738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99CC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4D5B6873-0077-45B3-A4CE-1342CF46F5E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133974" y="3043095"/>
              <a:ext cx="2046591" cy="551005"/>
              <a:chOff x="3201900" y="5116547"/>
              <a:chExt cx="2882731" cy="776119"/>
            </a:xfrm>
          </p:grpSpPr>
          <p:sp>
            <p:nvSpPr>
              <p:cNvPr id="103" name="Freeform 1305">
                <a:extLst>
                  <a:ext uri="{FF2B5EF4-FFF2-40B4-BE49-F238E27FC236}">
                    <a16:creationId xmlns:a16="http://schemas.microsoft.com/office/drawing/2014/main" id="{52AB5C58-2F62-49A1-A9DE-DC62487B0407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4" name="Freeform 1310">
                <a:extLst>
                  <a:ext uri="{FF2B5EF4-FFF2-40B4-BE49-F238E27FC236}">
                    <a16:creationId xmlns:a16="http://schemas.microsoft.com/office/drawing/2014/main" id="{C8BBCC74-2C5B-4F6C-B856-C3E686F792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47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2640C663-83F5-44AC-916D-8ECD41FC19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1501" y="2413000"/>
              <a:ext cx="671536" cy="10073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9" name="Group 1877">
              <a:extLst>
                <a:ext uri="{FF2B5EF4-FFF2-40B4-BE49-F238E27FC236}">
                  <a16:creationId xmlns:a16="http://schemas.microsoft.com/office/drawing/2014/main" id="{5CF3563C-764C-41AC-AA84-B1616AAF83AA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1097521" y="5267302"/>
              <a:ext cx="317264" cy="300323"/>
              <a:chOff x="3116" y="2858"/>
              <a:chExt cx="1343" cy="1285"/>
            </a:xfrm>
          </p:grpSpPr>
          <p:sp>
            <p:nvSpPr>
              <p:cNvPr id="101" name="Freeform 1878">
                <a:extLst>
                  <a:ext uri="{FF2B5EF4-FFF2-40B4-BE49-F238E27FC236}">
                    <a16:creationId xmlns:a16="http://schemas.microsoft.com/office/drawing/2014/main" id="{1668E56A-ED4F-4A11-B4D2-F13737F25B99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116" y="2858"/>
                <a:ext cx="1343" cy="1285"/>
              </a:xfrm>
              <a:custGeom>
                <a:avLst/>
                <a:gdLst>
                  <a:gd name="T0" fmla="*/ 1343 w 1343"/>
                  <a:gd name="T1" fmla="*/ 362 h 1285"/>
                  <a:gd name="T2" fmla="*/ 1343 w 1343"/>
                  <a:gd name="T3" fmla="*/ 1285 h 1285"/>
                  <a:gd name="T4" fmla="*/ 0 w 1343"/>
                  <a:gd name="T5" fmla="*/ 926 h 1285"/>
                  <a:gd name="T6" fmla="*/ 0 w 1343"/>
                  <a:gd name="T7" fmla="*/ 0 h 1285"/>
                  <a:gd name="T8" fmla="*/ 1343 w 1343"/>
                  <a:gd name="T9" fmla="*/ 362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3" h="1285">
                    <a:moveTo>
                      <a:pt x="1343" y="362"/>
                    </a:moveTo>
                    <a:lnTo>
                      <a:pt x="1343" y="1285"/>
                    </a:lnTo>
                    <a:lnTo>
                      <a:pt x="0" y="926"/>
                    </a:lnTo>
                    <a:lnTo>
                      <a:pt x="0" y="0"/>
                    </a:lnTo>
                    <a:lnTo>
                      <a:pt x="1343" y="362"/>
                    </a:lnTo>
                    <a:close/>
                  </a:path>
                </a:pathLst>
              </a:custGeom>
              <a:solidFill>
                <a:srgbClr val="FFFFFF"/>
              </a:solidFill>
              <a:ln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2" name="Freeform 1879">
                <a:extLst>
                  <a:ext uri="{FF2B5EF4-FFF2-40B4-BE49-F238E27FC236}">
                    <a16:creationId xmlns:a16="http://schemas.microsoft.com/office/drawing/2014/main" id="{F83C7C22-3BCF-480A-8D03-FC78BF35557D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74" y="3253"/>
                <a:ext cx="363" cy="576"/>
              </a:xfrm>
              <a:custGeom>
                <a:avLst/>
                <a:gdLst>
                  <a:gd name="T0" fmla="*/ 79 w 154"/>
                  <a:gd name="T1" fmla="*/ 0 h 244"/>
                  <a:gd name="T2" fmla="*/ 39 w 154"/>
                  <a:gd name="T3" fmla="*/ 100 h 244"/>
                  <a:gd name="T4" fmla="*/ 81 w 154"/>
                  <a:gd name="T5" fmla="*/ 225 h 244"/>
                  <a:gd name="T6" fmla="*/ 79 w 15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4" h="244">
                    <a:moveTo>
                      <a:pt x="79" y="0"/>
                    </a:moveTo>
                    <a:cubicBezTo>
                      <a:pt x="79" y="0"/>
                      <a:pt x="76" y="40"/>
                      <a:pt x="39" y="100"/>
                    </a:cubicBezTo>
                    <a:cubicBezTo>
                      <a:pt x="0" y="163"/>
                      <a:pt x="39" y="212"/>
                      <a:pt x="81" y="225"/>
                    </a:cubicBezTo>
                    <a:cubicBezTo>
                      <a:pt x="143" y="244"/>
                      <a:pt x="154" y="179"/>
                      <a:pt x="79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6350" cap="flat" cmpd="sng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3D40A95C-5DC6-4F7E-AD6E-DF02FF57B00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387045" y="2838078"/>
              <a:ext cx="2251250" cy="606105"/>
              <a:chOff x="3201900" y="5116547"/>
              <a:chExt cx="2882731" cy="776119"/>
            </a:xfrm>
          </p:grpSpPr>
          <p:sp>
            <p:nvSpPr>
              <p:cNvPr id="99" name="Freeform 1305">
                <a:extLst>
                  <a:ext uri="{FF2B5EF4-FFF2-40B4-BE49-F238E27FC236}">
                    <a16:creationId xmlns:a16="http://schemas.microsoft.com/office/drawing/2014/main" id="{75DECD76-B7C3-4954-BE2D-7290D19118D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Freeform 1310">
                <a:extLst>
                  <a:ext uri="{FF2B5EF4-FFF2-40B4-BE49-F238E27FC236}">
                    <a16:creationId xmlns:a16="http://schemas.microsoft.com/office/drawing/2014/main" id="{CB17D9E1-582D-4761-B11E-5AB42214C443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6863A26E-23E5-469D-88D6-2F206A4018C5}"/>
                </a:ext>
              </a:extLst>
            </p:cNvPr>
            <p:cNvCxnSpPr/>
            <p:nvPr/>
          </p:nvCxnSpPr>
          <p:spPr>
            <a:xfrm flipH="1">
              <a:off x="1919445" y="2567759"/>
              <a:ext cx="301752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72B4762-0CA3-44F7-9FA8-81F78AAC207B}"/>
                </a:ext>
              </a:extLst>
            </p:cNvPr>
            <p:cNvSpPr txBox="1"/>
            <p:nvPr/>
          </p:nvSpPr>
          <p:spPr bwMode="auto">
            <a:xfrm>
              <a:off x="2496085" y="1841883"/>
              <a:ext cx="2285406" cy="72471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What is the IP Address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of certifiedhacker.com?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Please reply to my IP address</a:t>
              </a:r>
            </a:p>
          </p:txBody>
        </p: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D66E6164-5494-4B24-A0FC-873E90C70AB4}"/>
                </a:ext>
              </a:extLst>
            </p:cNvPr>
            <p:cNvCxnSpPr/>
            <p:nvPr/>
          </p:nvCxnSpPr>
          <p:spPr>
            <a:xfrm>
              <a:off x="7388478" y="3022600"/>
              <a:ext cx="254466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2A08A271-7476-4ECF-84F3-24CA3D366719}"/>
                </a:ext>
              </a:extLst>
            </p:cNvPr>
            <p:cNvSpPr txBox="1"/>
            <p:nvPr/>
          </p:nvSpPr>
          <p:spPr bwMode="auto">
            <a:xfrm>
              <a:off x="7956465" y="1919069"/>
              <a:ext cx="1760780" cy="64633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Where can I find the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IP Address of certifiedhacker.com?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FF008757-CFF0-4D30-8C31-ED253B84CF38}"/>
                </a:ext>
              </a:extLst>
            </p:cNvPr>
            <p:cNvSpPr txBox="1"/>
            <p:nvPr/>
          </p:nvSpPr>
          <p:spPr bwMode="auto">
            <a:xfrm>
              <a:off x="7448581" y="3067435"/>
              <a:ext cx="2044077" cy="62434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 do not know but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.com NameSpace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should have the answer</a:t>
              </a:r>
            </a:p>
          </p:txBody>
        </p:sp>
        <p:pic>
          <p:nvPicPr>
            <p:cNvPr id="62" name="Picture 11" descr="C:\Users\Hima\Pictures\ICONS\Web2.0 PNG Icons\Numbers\THREE.png">
              <a:extLst>
                <a:ext uri="{FF2B5EF4-FFF2-40B4-BE49-F238E27FC236}">
                  <a16:creationId xmlns:a16="http://schemas.microsoft.com/office/drawing/2014/main" id="{0F0EC65D-E575-471D-B1EB-2605FCE04E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285" y="283464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13" descr="C:\Users\Hima\Pictures\ICONS\Web2.0 PNG Icons\Numbers\ONE.png">
              <a:extLst>
                <a:ext uri="{FF2B5EF4-FFF2-40B4-BE49-F238E27FC236}">
                  <a16:creationId xmlns:a16="http://schemas.microsoft.com/office/drawing/2014/main" id="{82102296-BAE8-4E09-9005-2B2A5E3864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8431" y="237744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BA67A006-E7C0-4E6D-91A0-938BFEE18CD0}"/>
                </a:ext>
              </a:extLst>
            </p:cNvPr>
            <p:cNvSpPr txBox="1"/>
            <p:nvPr/>
          </p:nvSpPr>
          <p:spPr bwMode="auto">
            <a:xfrm>
              <a:off x="2201933" y="3026767"/>
              <a:ext cx="2630736" cy="485598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Here is the IP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Address of certifiedhacker.com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EA466B77-3337-4A8B-9E02-3DBCF42AE109}"/>
                </a:ext>
              </a:extLst>
            </p:cNvPr>
            <p:cNvSpPr txBox="1"/>
            <p:nvPr/>
          </p:nvSpPr>
          <p:spPr bwMode="auto">
            <a:xfrm>
              <a:off x="1090252" y="3356129"/>
              <a:ext cx="1305649" cy="30777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User’s  PC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3B0D0D7B-2709-4DBC-A894-352C9A0E9C61}"/>
                </a:ext>
              </a:extLst>
            </p:cNvPr>
            <p:cNvSpPr txBox="1"/>
            <p:nvPr/>
          </p:nvSpPr>
          <p:spPr bwMode="auto">
            <a:xfrm>
              <a:off x="928443" y="6094117"/>
              <a:ext cx="1633612" cy="30777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.com NameSpace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6E9AF6B4-4FC9-4B4D-9A33-D13B833F1F41}"/>
                </a:ext>
              </a:extLst>
            </p:cNvPr>
            <p:cNvSpPr txBox="1"/>
            <p:nvPr/>
          </p:nvSpPr>
          <p:spPr bwMode="auto">
            <a:xfrm>
              <a:off x="4860740" y="3667780"/>
              <a:ext cx="2593057" cy="523220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User's Primary DNS Server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(Recursion Allowed)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75D22615-6956-44C2-82FC-F52261FCA019}"/>
                </a:ext>
              </a:extLst>
            </p:cNvPr>
            <p:cNvSpPr txBox="1"/>
            <p:nvPr/>
          </p:nvSpPr>
          <p:spPr bwMode="auto">
            <a:xfrm>
              <a:off x="9399745" y="6027389"/>
              <a:ext cx="2119581" cy="586674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Primary DNS Server of certifiedhacker.com</a:t>
              </a:r>
            </a:p>
          </p:txBody>
        </p:sp>
        <p:cxnSp>
          <p:nvCxnSpPr>
            <p:cNvPr id="73" name="Elbow Connector 218">
              <a:extLst>
                <a:ext uri="{FF2B5EF4-FFF2-40B4-BE49-F238E27FC236}">
                  <a16:creationId xmlns:a16="http://schemas.microsoft.com/office/drawing/2014/main" id="{37D57D69-A49D-41EF-A56F-55CF7F72EE7B}"/>
                </a:ext>
              </a:extLst>
            </p:cNvPr>
            <p:cNvCxnSpPr/>
            <p:nvPr/>
          </p:nvCxnSpPr>
          <p:spPr>
            <a:xfrm rot="10800000" flipV="1">
              <a:off x="1637505" y="3996705"/>
              <a:ext cx="3291840" cy="1036293"/>
            </a:xfrm>
            <a:prstGeom prst="bentConnector2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178343F-3645-4BEB-A5DE-BA1A4FA5AA0B}"/>
                </a:ext>
              </a:extLst>
            </p:cNvPr>
            <p:cNvSpPr/>
            <p:nvPr/>
          </p:nvSpPr>
          <p:spPr>
            <a:xfrm>
              <a:off x="2966678" y="5334168"/>
              <a:ext cx="2106877" cy="50783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What is the IP Address of certifiedhacker.com?</a:t>
              </a:r>
            </a:p>
          </p:txBody>
        </p:sp>
        <p:pic>
          <p:nvPicPr>
            <p:cNvPr id="76" name="Picture 9" descr="C:\Users\Hima\Pictures\ICONS\Web2.0 PNG Icons\Numbers\FIVE.png">
              <a:extLst>
                <a:ext uri="{FF2B5EF4-FFF2-40B4-BE49-F238E27FC236}">
                  <a16:creationId xmlns:a16="http://schemas.microsoft.com/office/drawing/2014/main" id="{E4658738-2CC5-45B8-A349-F6E1FD71D5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545" y="453127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D2A05559-4969-49F2-8089-244BBB6A335B}"/>
                </a:ext>
              </a:extLst>
            </p:cNvPr>
            <p:cNvSpPr/>
            <p:nvPr/>
          </p:nvSpPr>
          <p:spPr>
            <a:xfrm>
              <a:off x="1805145" y="4516547"/>
              <a:ext cx="1902654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Primary DNS Server of certifiedhacker.com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66BDF5F1-8DC6-4CB2-AC21-C6D9D7DB3B93}"/>
                </a:ext>
              </a:extLst>
            </p:cNvPr>
            <p:cNvSpPr txBox="1"/>
            <p:nvPr/>
          </p:nvSpPr>
          <p:spPr bwMode="auto">
            <a:xfrm>
              <a:off x="9864359" y="3477930"/>
              <a:ext cx="1265823" cy="30777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Root Servers</a:t>
              </a:r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6FB358B0-507F-4C86-9710-D74B9FEC177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387045" y="5452594"/>
              <a:ext cx="2251250" cy="606105"/>
              <a:chOff x="3201900" y="5116547"/>
              <a:chExt cx="2882731" cy="776119"/>
            </a:xfrm>
          </p:grpSpPr>
          <p:sp>
            <p:nvSpPr>
              <p:cNvPr id="97" name="Freeform 1305">
                <a:extLst>
                  <a:ext uri="{FF2B5EF4-FFF2-40B4-BE49-F238E27FC236}">
                    <a16:creationId xmlns:a16="http://schemas.microsoft.com/office/drawing/2014/main" id="{8C41A79E-695D-440F-9AC6-D1FCB33E66E4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Freeform 1310">
                <a:extLst>
                  <a:ext uri="{FF2B5EF4-FFF2-40B4-BE49-F238E27FC236}">
                    <a16:creationId xmlns:a16="http://schemas.microsoft.com/office/drawing/2014/main" id="{78C6BA5B-40A4-4ECE-83F1-4A3B805F998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80" name="Picture 8" descr="C:\Users\Hima\Pictures\ICONS\Web2.0 PNG Icons\Numbers\SIX.png">
              <a:extLst>
                <a:ext uri="{FF2B5EF4-FFF2-40B4-BE49-F238E27FC236}">
                  <a16:creationId xmlns:a16="http://schemas.microsoft.com/office/drawing/2014/main" id="{E6CA508D-D5A0-4379-96D8-60CC4F7B6F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9157" y="453127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B1B18890-2264-40BF-AFBD-B98F5BF2AE95}"/>
                </a:ext>
              </a:extLst>
            </p:cNvPr>
            <p:cNvSpPr/>
            <p:nvPr/>
          </p:nvSpPr>
          <p:spPr>
            <a:xfrm>
              <a:off x="7112584" y="5280177"/>
              <a:ext cx="2174257" cy="50783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What is the IP Address of certifiedhacker.com?</a:t>
              </a: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E96EB82C-5AB7-43C3-9A3E-B800C01EFE90}"/>
                </a:ext>
              </a:extLst>
            </p:cNvPr>
            <p:cNvSpPr/>
            <p:nvPr/>
          </p:nvSpPr>
          <p:spPr>
            <a:xfrm>
              <a:off x="8081760" y="4038600"/>
              <a:ext cx="2308585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Here is the IP Address of certifiedhacker.com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83" name="Picture 10" descr="C:\Users\Hima\Pictures\ICONS\Web2.0 PNG Icons\Numbers\FOUR.png">
              <a:extLst>
                <a:ext uri="{FF2B5EF4-FFF2-40B4-BE49-F238E27FC236}">
                  <a16:creationId xmlns:a16="http://schemas.microsoft.com/office/drawing/2014/main" id="{693D3975-2977-4F30-9698-A4620C7B7C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5345" y="453127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C054BBA0-BB6B-4E07-A5DB-1DB31EAFBD9D}"/>
                </a:ext>
              </a:extLst>
            </p:cNvPr>
            <p:cNvGrpSpPr/>
            <p:nvPr/>
          </p:nvGrpSpPr>
          <p:grpSpPr>
            <a:xfrm>
              <a:off x="624045" y="5043455"/>
              <a:ext cx="2251250" cy="1003147"/>
              <a:chOff x="332185" y="5248363"/>
              <a:chExt cx="1874520" cy="835278"/>
            </a:xfrm>
          </p:grpSpPr>
          <p:sp>
            <p:nvSpPr>
              <p:cNvPr id="95" name="Freeform 12">
                <a:extLst>
                  <a:ext uri="{FF2B5EF4-FFF2-40B4-BE49-F238E27FC236}">
                    <a16:creationId xmlns:a16="http://schemas.microsoft.com/office/drawing/2014/main" id="{AE6E4C45-390B-4F2B-B2C5-7AEBD8CAB96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32185" y="5634804"/>
                <a:ext cx="1874520" cy="448837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cap="flat" cmpd="sng">
                <a:solidFill>
                  <a:sysClr val="window" lastClr="FFFFFF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96" name="Picture 2" descr="C:\Users\Hima\Pictures\ICONS\Web2.0 PNG Icons\server-5.png">
                <a:extLst>
                  <a:ext uri="{FF2B5EF4-FFF2-40B4-BE49-F238E27FC236}">
                    <a16:creationId xmlns:a16="http://schemas.microsoft.com/office/drawing/2014/main" id="{5A46966E-FD8B-44B5-BFF1-26548F179DC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7932" y="5248363"/>
                <a:ext cx="493778" cy="7406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5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D4E67F9A-40F4-4710-9B30-01ED1A49F8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94751" y="4992622"/>
              <a:ext cx="592534" cy="888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CE9591C3-809F-41A3-B8F2-88221190D976}"/>
                </a:ext>
              </a:extLst>
            </p:cNvPr>
            <p:cNvCxnSpPr/>
            <p:nvPr/>
          </p:nvCxnSpPr>
          <p:spPr>
            <a:xfrm>
              <a:off x="2325845" y="3022600"/>
              <a:ext cx="2562093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pic>
          <p:nvPicPr>
            <p:cNvPr id="87" name="Picture 6" descr="C:\Users\Hima\Pictures\ICONS\Web2.0 PNG Icons\Numbers\EIGHT.png">
              <a:extLst>
                <a:ext uri="{FF2B5EF4-FFF2-40B4-BE49-F238E27FC236}">
                  <a16:creationId xmlns:a16="http://schemas.microsoft.com/office/drawing/2014/main" id="{94BFF3B6-3AE2-461B-98D5-8112B0F798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0545" y="283210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" name="Picture 2" descr="E:\ICONS\Icon Shock\CLEAN\Networking\server_256.png">
              <a:extLst>
                <a:ext uri="{FF2B5EF4-FFF2-40B4-BE49-F238E27FC236}">
                  <a16:creationId xmlns:a16="http://schemas.microsoft.com/office/drawing/2014/main" id="{411CC52C-6B06-42F9-80B3-A848368404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7879" y="2241674"/>
              <a:ext cx="1026407" cy="1026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" name="Picture 2" descr="E:\ICONS\Icon Shock\CLEAN\Networking\server_256.png">
              <a:extLst>
                <a:ext uri="{FF2B5EF4-FFF2-40B4-BE49-F238E27FC236}">
                  <a16:creationId xmlns:a16="http://schemas.microsoft.com/office/drawing/2014/main" id="{FDD53C94-2AF3-4DB4-8FE8-E5BE165C4D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61425" y="2235200"/>
              <a:ext cx="1026407" cy="1026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90" name="Elbow Connector 240">
              <a:extLst>
                <a:ext uri="{FF2B5EF4-FFF2-40B4-BE49-F238E27FC236}">
                  <a16:creationId xmlns:a16="http://schemas.microsoft.com/office/drawing/2014/main" id="{686794A5-28E9-4CD6-9EA6-2F2BE0F457E8}"/>
                </a:ext>
              </a:extLst>
            </p:cNvPr>
            <p:cNvCxnSpPr/>
            <p:nvPr/>
          </p:nvCxnSpPr>
          <p:spPr>
            <a:xfrm rot="16200000" flipV="1">
              <a:off x="8377642" y="2985903"/>
              <a:ext cx="995916" cy="3017520"/>
            </a:xfrm>
            <a:prstGeom prst="bentConnector2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pic>
          <p:nvPicPr>
            <p:cNvPr id="91" name="Picture 7" descr="C:\Users\Hima\Pictures\ICONS\Web2.0 PNG Icons\Numbers\SEVEN.png">
              <a:extLst>
                <a:ext uri="{FF2B5EF4-FFF2-40B4-BE49-F238E27FC236}">
                  <a16:creationId xmlns:a16="http://schemas.microsoft.com/office/drawing/2014/main" id="{E5C27C49-A63B-4E03-BAC9-71B2D67B60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15085" y="453127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7ECB8D5D-0EBC-46C0-ABE1-BD8AB024229E}"/>
                </a:ext>
              </a:extLst>
            </p:cNvPr>
            <p:cNvCxnSpPr/>
            <p:nvPr/>
          </p:nvCxnSpPr>
          <p:spPr>
            <a:xfrm flipH="1">
              <a:off x="7370285" y="2567759"/>
              <a:ext cx="2615184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pic>
          <p:nvPicPr>
            <p:cNvPr id="93" name="Picture 12" descr="C:\Users\Hima\Pictures\ICONS\Web2.0 PNG Icons\Numbers\TWO.png">
              <a:extLst>
                <a:ext uri="{FF2B5EF4-FFF2-40B4-BE49-F238E27FC236}">
                  <a16:creationId xmlns:a16="http://schemas.microsoft.com/office/drawing/2014/main" id="{3EA7CC80-0548-4164-BB2B-6E3EF9C804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1911" y="2374900"/>
              <a:ext cx="365760" cy="36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2AD178A2-6560-4E20-8656-D0A110F94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7900" y="1916234"/>
              <a:ext cx="1204090" cy="1319766"/>
            </a:xfrm>
            <a:prstGeom prst="rect">
              <a:avLst/>
            </a:prstGeom>
          </p:spPr>
        </p:pic>
      </p:grp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DB8A88C-A237-4541-AD33-6DE937452F03}"/>
              </a:ext>
            </a:extLst>
          </p:cNvPr>
          <p:cNvSpPr/>
          <p:nvPr/>
        </p:nvSpPr>
        <p:spPr>
          <a:xfrm>
            <a:off x="4730160" y="6036293"/>
            <a:ext cx="291297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Recursive DNS Method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257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21"/>
          <p:cNvSpPr/>
          <p:nvPr/>
        </p:nvSpPr>
        <p:spPr>
          <a:xfrm>
            <a:off x="0" y="1187012"/>
            <a:ext cx="12192000" cy="1175187"/>
          </a:xfrm>
          <a:custGeom>
            <a:avLst/>
            <a:gdLst>
              <a:gd name="connsiteX0" fmla="*/ 0 w 10288588"/>
              <a:gd name="connsiteY0" fmla="*/ 0 h 5144294"/>
              <a:gd name="connsiteX1" fmla="*/ 10288588 w 10288588"/>
              <a:gd name="connsiteY1" fmla="*/ 0 h 5144294"/>
              <a:gd name="connsiteX2" fmla="*/ 10288588 w 10288588"/>
              <a:gd name="connsiteY2" fmla="*/ 5144294 h 5144294"/>
              <a:gd name="connsiteX3" fmla="*/ 0 w 10288588"/>
              <a:gd name="connsiteY3" fmla="*/ 5144294 h 514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88588" h="5144294">
                <a:moveTo>
                  <a:pt x="0" y="0"/>
                </a:moveTo>
                <a:lnTo>
                  <a:pt x="10288588" y="0"/>
                </a:lnTo>
                <a:lnTo>
                  <a:pt x="10288588" y="5144294"/>
                </a:lnTo>
                <a:lnTo>
                  <a:pt x="0" y="5144294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  <a:alpha val="52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14373" y="1451440"/>
            <a:ext cx="105252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Attacker uses compromised PCs with </a:t>
            </a:r>
            <a:r>
              <a:rPr lang="en-US" b="1" dirty="0">
                <a:solidFill>
                  <a:srgbClr val="FF0000"/>
                </a:solidFill>
              </a:rPr>
              <a:t>spoofed IP addresses</a:t>
            </a:r>
            <a:r>
              <a:rPr lang="en-US" dirty="0">
                <a:solidFill>
                  <a:prstClr val="black"/>
                </a:solidFill>
              </a:rPr>
              <a:t> to amplify the DDoS attacks on victims’ DNS server by exploiting the DNS recursive method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600" y="319111"/>
            <a:ext cx="117348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DNS Amplification Attack (Cont’d)</a:t>
            </a:r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288A184-1FD1-4774-9C79-B63E9350007E}"/>
              </a:ext>
            </a:extLst>
          </p:cNvPr>
          <p:cNvGrpSpPr/>
          <p:nvPr/>
        </p:nvGrpSpPr>
        <p:grpSpPr>
          <a:xfrm>
            <a:off x="228600" y="2437565"/>
            <a:ext cx="11734800" cy="4107012"/>
            <a:chOff x="72076" y="1949721"/>
            <a:chExt cx="11815124" cy="4654925"/>
          </a:xfrm>
        </p:grpSpPr>
        <p:cxnSp>
          <p:nvCxnSpPr>
            <p:cNvPr id="10" name="Elbow Connector 127">
              <a:extLst>
                <a:ext uri="{FF2B5EF4-FFF2-40B4-BE49-F238E27FC236}">
                  <a16:creationId xmlns:a16="http://schemas.microsoft.com/office/drawing/2014/main" id="{031818C0-7954-4CFA-9FC2-F1EC38F8A14D}"/>
                </a:ext>
              </a:extLst>
            </p:cNvPr>
            <p:cNvCxnSpPr/>
            <p:nvPr/>
          </p:nvCxnSpPr>
          <p:spPr>
            <a:xfrm rot="10800000">
              <a:off x="7825740" y="3500972"/>
              <a:ext cx="3108960" cy="1554480"/>
            </a:xfrm>
            <a:prstGeom prst="bentConnector3">
              <a:avLst>
                <a:gd name="adj1" fmla="val 69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cxnSp>
          <p:nvCxnSpPr>
            <p:cNvPr id="11" name="Elbow Connector 128">
              <a:extLst>
                <a:ext uri="{FF2B5EF4-FFF2-40B4-BE49-F238E27FC236}">
                  <a16:creationId xmlns:a16="http://schemas.microsoft.com/office/drawing/2014/main" id="{3314B124-45E8-4241-BE5C-94521D5E7C49}"/>
                </a:ext>
              </a:extLst>
            </p:cNvPr>
            <p:cNvCxnSpPr/>
            <p:nvPr/>
          </p:nvCxnSpPr>
          <p:spPr>
            <a:xfrm rot="10800000">
              <a:off x="7801771" y="3868690"/>
              <a:ext cx="2707474" cy="1188720"/>
            </a:xfrm>
            <a:prstGeom prst="bentConnector3">
              <a:avLst>
                <a:gd name="adj1" fmla="val 69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6E7BB68-7C00-4705-8FA4-2D393FEE4FC5}"/>
                </a:ext>
              </a:extLst>
            </p:cNvPr>
            <p:cNvCxnSpPr/>
            <p:nvPr/>
          </p:nvCxnSpPr>
          <p:spPr>
            <a:xfrm flipH="1">
              <a:off x="7937803" y="2434313"/>
              <a:ext cx="251429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66AC78FC-19FF-46C8-9682-F6D82CC8B688}"/>
                </a:ext>
              </a:extLst>
            </p:cNvPr>
            <p:cNvCxnSpPr/>
            <p:nvPr/>
          </p:nvCxnSpPr>
          <p:spPr>
            <a:xfrm>
              <a:off x="3848100" y="2612462"/>
              <a:ext cx="2054581" cy="3382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4" name="Elbow Connector 131">
              <a:extLst>
                <a:ext uri="{FF2B5EF4-FFF2-40B4-BE49-F238E27FC236}">
                  <a16:creationId xmlns:a16="http://schemas.microsoft.com/office/drawing/2014/main" id="{EE9A6C43-592E-4B90-B01C-AFA2BBA1BC5B}"/>
                </a:ext>
              </a:extLst>
            </p:cNvPr>
            <p:cNvCxnSpPr/>
            <p:nvPr/>
          </p:nvCxnSpPr>
          <p:spPr>
            <a:xfrm rot="10800000">
              <a:off x="7803229" y="3703312"/>
              <a:ext cx="2926080" cy="1353312"/>
            </a:xfrm>
            <a:prstGeom prst="bentConnector3">
              <a:avLst>
                <a:gd name="adj1" fmla="val 69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29AC5CD8-8001-436B-A27B-157035ABB29C}"/>
                </a:ext>
              </a:extLst>
            </p:cNvPr>
            <p:cNvCxnSpPr/>
            <p:nvPr/>
          </p:nvCxnSpPr>
          <p:spPr>
            <a:xfrm>
              <a:off x="6725030" y="3935332"/>
              <a:ext cx="0" cy="1077635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7344221C-D7B1-455D-8FE8-9A96F139CA69}"/>
                </a:ext>
              </a:extLst>
            </p:cNvPr>
            <p:cNvCxnSpPr/>
            <p:nvPr/>
          </p:nvCxnSpPr>
          <p:spPr>
            <a:xfrm flipV="1">
              <a:off x="7065393" y="3924300"/>
              <a:ext cx="0" cy="1152423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7" name="Elbow Connector 134">
              <a:extLst>
                <a:ext uri="{FF2B5EF4-FFF2-40B4-BE49-F238E27FC236}">
                  <a16:creationId xmlns:a16="http://schemas.microsoft.com/office/drawing/2014/main" id="{A1029C8A-88C5-427A-B608-7828CC721C86}"/>
                </a:ext>
              </a:extLst>
            </p:cNvPr>
            <p:cNvCxnSpPr/>
            <p:nvPr/>
          </p:nvCxnSpPr>
          <p:spPr>
            <a:xfrm rot="5400000" flipH="1" flipV="1">
              <a:off x="1054464" y="3231297"/>
              <a:ext cx="1298372" cy="525379"/>
            </a:xfrm>
            <a:prstGeom prst="bentConnector2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18" name="Elbow Connector 135">
              <a:extLst>
                <a:ext uri="{FF2B5EF4-FFF2-40B4-BE49-F238E27FC236}">
                  <a16:creationId xmlns:a16="http://schemas.microsoft.com/office/drawing/2014/main" id="{0D9F17B6-2021-4ED6-B526-1A222FBEFDB6}"/>
                </a:ext>
              </a:extLst>
            </p:cNvPr>
            <p:cNvCxnSpPr/>
            <p:nvPr/>
          </p:nvCxnSpPr>
          <p:spPr>
            <a:xfrm flipV="1">
              <a:off x="3730030" y="3619500"/>
              <a:ext cx="2298636" cy="1463040"/>
            </a:xfrm>
            <a:prstGeom prst="bentConnector3">
              <a:avLst>
                <a:gd name="adj1" fmla="val 5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46FE4CD-33CF-4ADE-9055-220990B3138B}"/>
                </a:ext>
              </a:extLst>
            </p:cNvPr>
            <p:cNvSpPr/>
            <p:nvPr/>
          </p:nvSpPr>
          <p:spPr bwMode="auto">
            <a:xfrm>
              <a:off x="5956000" y="2176630"/>
              <a:ext cx="1917621" cy="1725768"/>
            </a:xfrm>
            <a:prstGeom prst="rect">
              <a:avLst/>
            </a:prstGeom>
            <a:solidFill>
              <a:sysClr val="window" lastClr="FFFFFF"/>
            </a:solidFill>
            <a:ln w="28575" cap="sq">
              <a:solidFill>
                <a:srgbClr val="FF0000"/>
              </a:solidFill>
              <a:prstDash val="solid"/>
              <a:miter lim="800000"/>
              <a:headEnd/>
              <a:tailEnd type="triangl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20" name="Freeform 1312">
              <a:extLst>
                <a:ext uri="{FF2B5EF4-FFF2-40B4-BE49-F238E27FC236}">
                  <a16:creationId xmlns:a16="http://schemas.microsoft.com/office/drawing/2014/main" id="{C4A3BEFC-C9C9-48CE-B27F-2D66C6DEECCB}"/>
                </a:ext>
              </a:extLst>
            </p:cNvPr>
            <p:cNvSpPr>
              <a:spLocks/>
            </p:cNvSpPr>
            <p:nvPr/>
          </p:nvSpPr>
          <p:spPr bwMode="gray">
            <a:xfrm>
              <a:off x="2010999" y="2566209"/>
              <a:ext cx="1896721" cy="510655"/>
            </a:xfrm>
            <a:custGeom>
              <a:avLst/>
              <a:gdLst>
                <a:gd name="T0" fmla="*/ 0 w 160"/>
                <a:gd name="T1" fmla="*/ 22 h 43"/>
                <a:gd name="T2" fmla="*/ 80 w 160"/>
                <a:gd name="T3" fmla="*/ 0 h 43"/>
                <a:gd name="T4" fmla="*/ 160 w 160"/>
                <a:gd name="T5" fmla="*/ 22 h 43"/>
                <a:gd name="T6" fmla="*/ 80 w 160"/>
                <a:gd name="T7" fmla="*/ 43 h 43"/>
                <a:gd name="T8" fmla="*/ 0 w 160"/>
                <a:gd name="T9" fmla="*/ 22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0"/>
                <a:gd name="T16" fmla="*/ 0 h 43"/>
                <a:gd name="T17" fmla="*/ 160 w 160"/>
                <a:gd name="T18" fmla="*/ 43 h 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0" h="43">
                  <a:moveTo>
                    <a:pt x="0" y="22"/>
                  </a:moveTo>
                  <a:lnTo>
                    <a:pt x="80" y="0"/>
                  </a:lnTo>
                  <a:lnTo>
                    <a:pt x="160" y="22"/>
                  </a:lnTo>
                  <a:lnTo>
                    <a:pt x="80" y="43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rgbClr val="CACACA"/>
                </a:gs>
                <a:gs pos="100000">
                  <a:srgbClr val="B2B2B2"/>
                </a:gs>
              </a:gsLst>
              <a:lin ang="5400000" scaled="1"/>
            </a:gradFill>
            <a:ln w="19050" algn="ctr">
              <a:solidFill>
                <a:srgbClr val="FFFFFF"/>
              </a:solidFill>
              <a:miter lim="800000"/>
              <a:headEnd/>
              <a:tailEnd/>
            </a:ln>
            <a:effectLst>
              <a:outerShdw dist="25400" dir="5400000" algn="ctr" rotWithShape="0">
                <a:srgbClr val="808080"/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1310">
              <a:extLst>
                <a:ext uri="{FF2B5EF4-FFF2-40B4-BE49-F238E27FC236}">
                  <a16:creationId xmlns:a16="http://schemas.microsoft.com/office/drawing/2014/main" id="{8E1F974B-B4A4-4D98-9842-2FB1B5479C2D}"/>
                </a:ext>
              </a:extLst>
            </p:cNvPr>
            <p:cNvSpPr>
              <a:spLocks/>
            </p:cNvSpPr>
            <p:nvPr/>
          </p:nvSpPr>
          <p:spPr bwMode="gray">
            <a:xfrm>
              <a:off x="2199212" y="2618733"/>
              <a:ext cx="1499869" cy="404148"/>
            </a:xfrm>
            <a:custGeom>
              <a:avLst/>
              <a:gdLst>
                <a:gd name="T0" fmla="*/ 0 w 160"/>
                <a:gd name="T1" fmla="*/ 22 h 43"/>
                <a:gd name="T2" fmla="*/ 80 w 160"/>
                <a:gd name="T3" fmla="*/ 0 h 43"/>
                <a:gd name="T4" fmla="*/ 160 w 160"/>
                <a:gd name="T5" fmla="*/ 22 h 43"/>
                <a:gd name="T6" fmla="*/ 80 w 160"/>
                <a:gd name="T7" fmla="*/ 43 h 43"/>
                <a:gd name="T8" fmla="*/ 0 w 160"/>
                <a:gd name="T9" fmla="*/ 22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0"/>
                <a:gd name="T16" fmla="*/ 0 h 43"/>
                <a:gd name="T17" fmla="*/ 160 w 160"/>
                <a:gd name="T18" fmla="*/ 43 h 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0" h="43">
                  <a:moveTo>
                    <a:pt x="0" y="22"/>
                  </a:moveTo>
                  <a:lnTo>
                    <a:pt x="80" y="0"/>
                  </a:lnTo>
                  <a:lnTo>
                    <a:pt x="160" y="22"/>
                  </a:lnTo>
                  <a:lnTo>
                    <a:pt x="80" y="43"/>
                  </a:lnTo>
                  <a:lnTo>
                    <a:pt x="0" y="22"/>
                  </a:lnTo>
                  <a:close/>
                </a:path>
              </a:pathLst>
            </a:custGeom>
            <a:noFill/>
            <a:ln w="38100" algn="ctr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ACACA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Line 1739">
              <a:extLst>
                <a:ext uri="{FF2B5EF4-FFF2-40B4-BE49-F238E27FC236}">
                  <a16:creationId xmlns:a16="http://schemas.microsoft.com/office/drawing/2014/main" id="{D919E414-8895-4629-B599-AA6911DD28BC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3671359" y="2696061"/>
              <a:ext cx="0" cy="131311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Line 1770">
              <a:extLst>
                <a:ext uri="{FF2B5EF4-FFF2-40B4-BE49-F238E27FC236}">
                  <a16:creationId xmlns:a16="http://schemas.microsoft.com/office/drawing/2014/main" id="{3B823BA0-8541-4154-BB4F-B980AFCABAD5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2314474" y="2662504"/>
              <a:ext cx="0" cy="131311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9A57AD8D-B5D5-487C-8145-E9FA1C4DB752}"/>
                </a:ext>
              </a:extLst>
            </p:cNvPr>
            <p:cNvSpPr>
              <a:spLocks/>
            </p:cNvSpPr>
            <p:nvPr/>
          </p:nvSpPr>
          <p:spPr bwMode="gray">
            <a:xfrm>
              <a:off x="2814390" y="5498444"/>
              <a:ext cx="2093236" cy="501206"/>
            </a:xfrm>
            <a:custGeom>
              <a:avLst/>
              <a:gdLst>
                <a:gd name="T0" fmla="*/ 0 w 160"/>
                <a:gd name="T1" fmla="*/ 22 h 43"/>
                <a:gd name="T2" fmla="*/ 80 w 160"/>
                <a:gd name="T3" fmla="*/ 0 h 43"/>
                <a:gd name="T4" fmla="*/ 160 w 160"/>
                <a:gd name="T5" fmla="*/ 22 h 43"/>
                <a:gd name="T6" fmla="*/ 80 w 160"/>
                <a:gd name="T7" fmla="*/ 43 h 43"/>
                <a:gd name="T8" fmla="*/ 0 w 160"/>
                <a:gd name="T9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43">
                  <a:moveTo>
                    <a:pt x="0" y="22"/>
                  </a:moveTo>
                  <a:lnTo>
                    <a:pt x="80" y="0"/>
                  </a:lnTo>
                  <a:lnTo>
                    <a:pt x="160" y="22"/>
                  </a:lnTo>
                  <a:lnTo>
                    <a:pt x="80" y="43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rgbClr val="CACACA"/>
                </a:gs>
                <a:gs pos="100000">
                  <a:srgbClr val="B2B2B2"/>
                </a:gs>
              </a:gsLst>
              <a:lin ang="5400000" scaled="1"/>
            </a:gradFill>
            <a:ln w="19050" cap="flat" cmpd="sng">
              <a:solidFill>
                <a:sysClr val="window" lastClr="FFFFFF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dist="25400" dir="5400000" algn="ctr" rotWithShape="0">
                <a:srgbClr val="808080"/>
              </a:outerShdw>
            </a:effec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25" name="Group 1877">
              <a:extLst>
                <a:ext uri="{FF2B5EF4-FFF2-40B4-BE49-F238E27FC236}">
                  <a16:creationId xmlns:a16="http://schemas.microsoft.com/office/drawing/2014/main" id="{9C3D1276-DFF6-4092-A493-1CAAE122ACF1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3224003" y="5298522"/>
              <a:ext cx="294995" cy="279243"/>
              <a:chOff x="3116" y="2858"/>
              <a:chExt cx="1343" cy="1285"/>
            </a:xfrm>
          </p:grpSpPr>
          <p:sp>
            <p:nvSpPr>
              <p:cNvPr id="88" name="Freeform 1878">
                <a:extLst>
                  <a:ext uri="{FF2B5EF4-FFF2-40B4-BE49-F238E27FC236}">
                    <a16:creationId xmlns:a16="http://schemas.microsoft.com/office/drawing/2014/main" id="{C3EBA29B-A1D7-460C-8714-5766D1450F5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116" y="2858"/>
                <a:ext cx="1343" cy="1285"/>
              </a:xfrm>
              <a:custGeom>
                <a:avLst/>
                <a:gdLst>
                  <a:gd name="T0" fmla="*/ 1343 w 1343"/>
                  <a:gd name="T1" fmla="*/ 362 h 1285"/>
                  <a:gd name="T2" fmla="*/ 1343 w 1343"/>
                  <a:gd name="T3" fmla="*/ 1285 h 1285"/>
                  <a:gd name="T4" fmla="*/ 0 w 1343"/>
                  <a:gd name="T5" fmla="*/ 926 h 1285"/>
                  <a:gd name="T6" fmla="*/ 0 w 1343"/>
                  <a:gd name="T7" fmla="*/ 0 h 1285"/>
                  <a:gd name="T8" fmla="*/ 1343 w 1343"/>
                  <a:gd name="T9" fmla="*/ 362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43" h="1285">
                    <a:moveTo>
                      <a:pt x="1343" y="362"/>
                    </a:moveTo>
                    <a:lnTo>
                      <a:pt x="1343" y="1285"/>
                    </a:lnTo>
                    <a:lnTo>
                      <a:pt x="0" y="926"/>
                    </a:lnTo>
                    <a:lnTo>
                      <a:pt x="0" y="0"/>
                    </a:lnTo>
                    <a:lnTo>
                      <a:pt x="1343" y="362"/>
                    </a:lnTo>
                    <a:close/>
                  </a:path>
                </a:pathLst>
              </a:custGeom>
              <a:solidFill>
                <a:srgbClr val="FFFFFF"/>
              </a:solidFill>
              <a:ln w="6350" cap="flat" cmpd="sng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9" name="Freeform 1879">
                <a:extLst>
                  <a:ext uri="{FF2B5EF4-FFF2-40B4-BE49-F238E27FC236}">
                    <a16:creationId xmlns:a16="http://schemas.microsoft.com/office/drawing/2014/main" id="{DB6CC0FD-D70C-4626-BFE4-53BD0D7D48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74" y="3253"/>
                <a:ext cx="363" cy="576"/>
              </a:xfrm>
              <a:custGeom>
                <a:avLst/>
                <a:gdLst>
                  <a:gd name="T0" fmla="*/ 79 w 154"/>
                  <a:gd name="T1" fmla="*/ 0 h 244"/>
                  <a:gd name="T2" fmla="*/ 39 w 154"/>
                  <a:gd name="T3" fmla="*/ 100 h 244"/>
                  <a:gd name="T4" fmla="*/ 81 w 154"/>
                  <a:gd name="T5" fmla="*/ 225 h 244"/>
                  <a:gd name="T6" fmla="*/ 79 w 15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4" h="244">
                    <a:moveTo>
                      <a:pt x="79" y="0"/>
                    </a:moveTo>
                    <a:cubicBezTo>
                      <a:pt x="79" y="0"/>
                      <a:pt x="76" y="40"/>
                      <a:pt x="39" y="100"/>
                    </a:cubicBezTo>
                    <a:cubicBezTo>
                      <a:pt x="0" y="163"/>
                      <a:pt x="39" y="212"/>
                      <a:pt x="81" y="225"/>
                    </a:cubicBezTo>
                    <a:cubicBezTo>
                      <a:pt x="143" y="244"/>
                      <a:pt x="154" y="179"/>
                      <a:pt x="79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6350" cap="flat" cmpd="sng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503CB03-B6C8-41A6-B40D-1B92E9EB0EE8}"/>
                </a:ext>
              </a:extLst>
            </p:cNvPr>
            <p:cNvSpPr txBox="1"/>
            <p:nvPr/>
          </p:nvSpPr>
          <p:spPr bwMode="auto">
            <a:xfrm>
              <a:off x="3018967" y="6010024"/>
              <a:ext cx="1670844" cy="34883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.com NameSpace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7C38866-D220-44D2-8DCF-E7BB2DE82231}"/>
                </a:ext>
              </a:extLst>
            </p:cNvPr>
            <p:cNvSpPr txBox="1"/>
            <p:nvPr/>
          </p:nvSpPr>
          <p:spPr bwMode="auto">
            <a:xfrm>
              <a:off x="5806607" y="5977811"/>
              <a:ext cx="2265119" cy="59302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Primary DNS Server of certifiedhacker.com</a:t>
              </a: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5F42022F-DFC4-4589-877E-583D97CFE13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892549" y="5434108"/>
              <a:ext cx="2093236" cy="563563"/>
              <a:chOff x="3201900" y="5116547"/>
              <a:chExt cx="2882731" cy="776119"/>
            </a:xfrm>
          </p:grpSpPr>
          <p:sp>
            <p:nvSpPr>
              <p:cNvPr id="86" name="Freeform 1305">
                <a:extLst>
                  <a:ext uri="{FF2B5EF4-FFF2-40B4-BE49-F238E27FC236}">
                    <a16:creationId xmlns:a16="http://schemas.microsoft.com/office/drawing/2014/main" id="{AD50EFBF-C872-4674-9FE9-26F3E3295DC7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Freeform 1310">
                <a:extLst>
                  <a:ext uri="{FF2B5EF4-FFF2-40B4-BE49-F238E27FC236}">
                    <a16:creationId xmlns:a16="http://schemas.microsoft.com/office/drawing/2014/main" id="{151FBE81-8AB8-4880-9F09-7EC474089F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29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68098735-FC65-46DB-BC01-CD58035C31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2636" y="5022557"/>
              <a:ext cx="550944" cy="8264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757F8156-E145-4DB5-A5F5-95311CD92C6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974110" y="2571511"/>
              <a:ext cx="1732945" cy="466562"/>
              <a:chOff x="3201900" y="5116547"/>
              <a:chExt cx="2882731" cy="776119"/>
            </a:xfrm>
          </p:grpSpPr>
          <p:sp>
            <p:nvSpPr>
              <p:cNvPr id="84" name="Freeform 1305">
                <a:extLst>
                  <a:ext uri="{FF2B5EF4-FFF2-40B4-BE49-F238E27FC236}">
                    <a16:creationId xmlns:a16="http://schemas.microsoft.com/office/drawing/2014/main" id="{5F1F06B1-116E-4315-AE8A-97EAC16E48B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5" name="Freeform 1310">
                <a:extLst>
                  <a:ext uri="{FF2B5EF4-FFF2-40B4-BE49-F238E27FC236}">
                    <a16:creationId xmlns:a16="http://schemas.microsoft.com/office/drawing/2014/main" id="{BB602D06-7D02-4346-B080-9EEF6066232D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AB1BDB6-1905-4BD6-9071-BC95B0853C46}"/>
                </a:ext>
              </a:extLst>
            </p:cNvPr>
            <p:cNvSpPr txBox="1"/>
            <p:nvPr/>
          </p:nvSpPr>
          <p:spPr bwMode="auto">
            <a:xfrm>
              <a:off x="10193246" y="3045553"/>
              <a:ext cx="1294673" cy="34883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Root Servers</a:t>
              </a:r>
            </a:p>
          </p:txBody>
        </p:sp>
        <p:pic>
          <p:nvPicPr>
            <p:cNvPr id="32" name="Picture 15" descr="C:\Users\Hima\Pictures\ICONS\Web2.0 PNG Icons\big-server.png">
              <a:extLst>
                <a:ext uri="{FF2B5EF4-FFF2-40B4-BE49-F238E27FC236}">
                  <a16:creationId xmlns:a16="http://schemas.microsoft.com/office/drawing/2014/main" id="{83E789A0-7A68-4104-B1BD-67283BB28D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62975" y="2094832"/>
              <a:ext cx="313739" cy="7805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15" descr="C:\Users\Hima\Pictures\ICONS\Web2.0 PNG Icons\big-server.png">
              <a:extLst>
                <a:ext uri="{FF2B5EF4-FFF2-40B4-BE49-F238E27FC236}">
                  <a16:creationId xmlns:a16="http://schemas.microsoft.com/office/drawing/2014/main" id="{1563A735-8809-4A44-8B9B-38B0D30241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89487" y="2094832"/>
              <a:ext cx="313739" cy="7805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0F64DB45-D3D9-435E-BC7C-DF8B4AFF189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124815" y="2576957"/>
              <a:ext cx="1572679" cy="423413"/>
              <a:chOff x="3201900" y="5116547"/>
              <a:chExt cx="2882731" cy="776119"/>
            </a:xfrm>
          </p:grpSpPr>
          <p:sp>
            <p:nvSpPr>
              <p:cNvPr id="82" name="Freeform 1305">
                <a:extLst>
                  <a:ext uri="{FF2B5EF4-FFF2-40B4-BE49-F238E27FC236}">
                    <a16:creationId xmlns:a16="http://schemas.microsoft.com/office/drawing/2014/main" id="{C48A4536-48F1-407A-A21F-C0021F69C0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3" name="Freeform 1310">
                <a:extLst>
                  <a:ext uri="{FF2B5EF4-FFF2-40B4-BE49-F238E27FC236}">
                    <a16:creationId xmlns:a16="http://schemas.microsoft.com/office/drawing/2014/main" id="{568EE789-3474-4641-927D-66E7FAB6018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35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A797DDF0-4EFC-482D-8794-864191600D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9078" y="2246429"/>
              <a:ext cx="387704" cy="581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716E1AB-B63B-4395-9A28-897D34D4C4A5}"/>
                </a:ext>
              </a:extLst>
            </p:cNvPr>
            <p:cNvSpPr txBox="1"/>
            <p:nvPr/>
          </p:nvSpPr>
          <p:spPr bwMode="auto">
            <a:xfrm>
              <a:off x="5887824" y="2970067"/>
              <a:ext cx="2048731" cy="54069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50" b="1" i="0" u="none" strike="noStrike" kern="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</a:rPr>
                <a:t>User's Primary DNS Servers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50" b="1" i="0" u="none" strike="noStrike" kern="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</a:rPr>
                <a:t>(Recursion Allowed)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5E5EADE-976E-4C28-87E6-BCDCC06BA186}"/>
                </a:ext>
              </a:extLst>
            </p:cNvPr>
            <p:cNvSpPr txBox="1"/>
            <p:nvPr/>
          </p:nvSpPr>
          <p:spPr bwMode="auto">
            <a:xfrm>
              <a:off x="9904583" y="6011624"/>
              <a:ext cx="1871999" cy="59302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Victim’s Server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Victim’s IP Address</a:t>
              </a:r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78730057-8351-42CE-AD49-628613700B4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793964" y="5461030"/>
              <a:ext cx="2093236" cy="563563"/>
              <a:chOff x="3201900" y="5116547"/>
              <a:chExt cx="2882731" cy="776119"/>
            </a:xfrm>
          </p:grpSpPr>
          <p:sp>
            <p:nvSpPr>
              <p:cNvPr id="80" name="Freeform 1305">
                <a:extLst>
                  <a:ext uri="{FF2B5EF4-FFF2-40B4-BE49-F238E27FC236}">
                    <a16:creationId xmlns:a16="http://schemas.microsoft.com/office/drawing/2014/main" id="{1E7BDAEC-01AA-4261-8214-5AAA32E8BF3A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201900" y="5116547"/>
                <a:ext cx="2882731" cy="776119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1310">
                <a:extLst>
                  <a:ext uri="{FF2B5EF4-FFF2-40B4-BE49-F238E27FC236}">
                    <a16:creationId xmlns:a16="http://schemas.microsoft.com/office/drawing/2014/main" id="{4413CD90-76FD-4C91-90F4-ED8728DB459A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503478" y="5198595"/>
                <a:ext cx="2279575" cy="614244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39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6AD3D3EC-F374-4913-BCC3-459ED1AC30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5110" y="5066447"/>
              <a:ext cx="550944" cy="8264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A32362D-87C5-4CEF-85C8-8D6127EBC1BB}"/>
                </a:ext>
              </a:extLst>
            </p:cNvPr>
            <p:cNvSpPr txBox="1"/>
            <p:nvPr/>
          </p:nvSpPr>
          <p:spPr bwMode="auto">
            <a:xfrm>
              <a:off x="1710396" y="3035979"/>
              <a:ext cx="2458581" cy="59302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1200" b="1">
                  <a:solidFill>
                    <a:srgbClr val="0070C0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Botnet </a:t>
              </a:r>
              <a:b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</a:b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compromised PCs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00266A0-8D6B-4B8A-B91B-B264277E0BF3}"/>
                </a:ext>
              </a:extLst>
            </p:cNvPr>
            <p:cNvSpPr txBox="1"/>
            <p:nvPr/>
          </p:nvSpPr>
          <p:spPr bwMode="auto">
            <a:xfrm>
              <a:off x="834444" y="5248609"/>
              <a:ext cx="1184190" cy="34883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DAE42104-2EE3-4A4E-9ADF-3AB586BE62D5}"/>
                </a:ext>
              </a:extLst>
            </p:cNvPr>
            <p:cNvGrpSpPr/>
            <p:nvPr/>
          </p:nvGrpSpPr>
          <p:grpSpPr>
            <a:xfrm>
              <a:off x="473272" y="4736436"/>
              <a:ext cx="1906535" cy="513300"/>
              <a:chOff x="166353" y="4268570"/>
              <a:chExt cx="1903065" cy="512366"/>
            </a:xfrm>
          </p:grpSpPr>
          <p:sp>
            <p:nvSpPr>
              <p:cNvPr id="78" name="Freeform 1305">
                <a:extLst>
                  <a:ext uri="{FF2B5EF4-FFF2-40B4-BE49-F238E27FC236}">
                    <a16:creationId xmlns:a16="http://schemas.microsoft.com/office/drawing/2014/main" id="{624B3DAC-A38A-4282-947E-3A67EBEDCA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166353" y="4268570"/>
                <a:ext cx="1903065" cy="512366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ACACA"/>
                  </a:gs>
                  <a:gs pos="100000">
                    <a:srgbClr val="B2B2B2"/>
                  </a:gs>
                </a:gsLst>
                <a:lin ang="5400000" scaled="1"/>
              </a:gra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  <a:effectLst>
                <a:outerShdw dist="25400" dir="5400000" algn="ctr" rotWithShape="0">
                  <a:srgbClr val="808080"/>
                </a:outerShdw>
              </a:effec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1310">
                <a:extLst>
                  <a:ext uri="{FF2B5EF4-FFF2-40B4-BE49-F238E27FC236}">
                    <a16:creationId xmlns:a16="http://schemas.microsoft.com/office/drawing/2014/main" id="{55D3FCE1-214C-4E3A-A5F5-F024CFDF67EA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365443" y="4322735"/>
                <a:ext cx="1504886" cy="405502"/>
              </a:xfrm>
              <a:custGeom>
                <a:avLst/>
                <a:gdLst>
                  <a:gd name="T0" fmla="*/ 0 w 160"/>
                  <a:gd name="T1" fmla="*/ 22 h 43"/>
                  <a:gd name="T2" fmla="*/ 80 w 160"/>
                  <a:gd name="T3" fmla="*/ 0 h 43"/>
                  <a:gd name="T4" fmla="*/ 160 w 160"/>
                  <a:gd name="T5" fmla="*/ 22 h 43"/>
                  <a:gd name="T6" fmla="*/ 80 w 160"/>
                  <a:gd name="T7" fmla="*/ 43 h 43"/>
                  <a:gd name="T8" fmla="*/ 0 w 160"/>
                  <a:gd name="T9" fmla="*/ 22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0"/>
                  <a:gd name="T16" fmla="*/ 0 h 43"/>
                  <a:gd name="T17" fmla="*/ 160 w 160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0" h="43">
                    <a:moveTo>
                      <a:pt x="0" y="22"/>
                    </a:moveTo>
                    <a:lnTo>
                      <a:pt x="80" y="0"/>
                    </a:lnTo>
                    <a:lnTo>
                      <a:pt x="160" y="22"/>
                    </a:lnTo>
                    <a:lnTo>
                      <a:pt x="80" y="43"/>
                    </a:lnTo>
                    <a:lnTo>
                      <a:pt x="0" y="22"/>
                    </a:lnTo>
                    <a:close/>
                  </a:path>
                </a:pathLst>
              </a:custGeom>
              <a:noFill/>
              <a:ln w="38100" algn="ctr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ACACA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1C234FF-5C82-455A-8CC3-AD960C60133C}"/>
                </a:ext>
              </a:extLst>
            </p:cNvPr>
            <p:cNvSpPr txBox="1"/>
            <p:nvPr/>
          </p:nvSpPr>
          <p:spPr bwMode="auto">
            <a:xfrm>
              <a:off x="3754712" y="1950667"/>
              <a:ext cx="2054581" cy="680231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What is the IP Address of certifiedhacker.com? Please reply to the Victim’s IP address</a:t>
              </a:r>
            </a:p>
          </p:txBody>
        </p: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A6F401AB-DA81-4D19-AFCC-BE162C14DB76}"/>
                </a:ext>
              </a:extLst>
            </p:cNvPr>
            <p:cNvCxnSpPr/>
            <p:nvPr/>
          </p:nvCxnSpPr>
          <p:spPr>
            <a:xfrm>
              <a:off x="3848100" y="2919270"/>
              <a:ext cx="2054580" cy="3382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15C7D428-BB35-4154-BCB5-FA8A59707C1F}"/>
                </a:ext>
              </a:extLst>
            </p:cNvPr>
            <p:cNvCxnSpPr/>
            <p:nvPr/>
          </p:nvCxnSpPr>
          <p:spPr>
            <a:xfrm>
              <a:off x="7920894" y="2718155"/>
              <a:ext cx="246888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04A0085-5BF0-4D97-8C88-4F56DC21471F}"/>
                </a:ext>
              </a:extLst>
            </p:cNvPr>
            <p:cNvSpPr txBox="1"/>
            <p:nvPr/>
          </p:nvSpPr>
          <p:spPr bwMode="auto">
            <a:xfrm>
              <a:off x="8185449" y="1949721"/>
              <a:ext cx="2225928" cy="50581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Where can I find the IP Address of certifiedhacker.com?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8545720-B1C0-45D6-8361-62E00F0982F3}"/>
                </a:ext>
              </a:extLst>
            </p:cNvPr>
            <p:cNvSpPr txBox="1"/>
            <p:nvPr/>
          </p:nvSpPr>
          <p:spPr bwMode="auto">
            <a:xfrm>
              <a:off x="7960534" y="2701349"/>
              <a:ext cx="1937492" cy="70639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 do not know </a:t>
              </a:r>
              <a:b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but .com NameSpace </a:t>
              </a:r>
              <a:b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should have the answer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65DB597-37B5-4FDA-8FE6-AE9F2DCAF910}"/>
                </a:ext>
              </a:extLst>
            </p:cNvPr>
            <p:cNvSpPr/>
            <p:nvPr/>
          </p:nvSpPr>
          <p:spPr>
            <a:xfrm>
              <a:off x="8941091" y="4271849"/>
              <a:ext cx="1578078" cy="50581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Here is the IP Address of certifiedhacker.com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1E31DBF-FDC5-4325-87BB-19707BCEBB59}"/>
                </a:ext>
              </a:extLst>
            </p:cNvPr>
            <p:cNvSpPr/>
            <p:nvPr/>
          </p:nvSpPr>
          <p:spPr>
            <a:xfrm>
              <a:off x="5240428" y="4185483"/>
              <a:ext cx="1487133" cy="70639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What is the IP Address of certifiedhacker.com?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DD5A4FD-FD56-4C15-900C-43BA896EF6BF}"/>
                </a:ext>
              </a:extLst>
            </p:cNvPr>
            <p:cNvSpPr/>
            <p:nvPr/>
          </p:nvSpPr>
          <p:spPr>
            <a:xfrm>
              <a:off x="7080418" y="4143358"/>
              <a:ext cx="1448405" cy="70639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Here is the IP Address of certifiedhacker.com</a:t>
              </a:r>
              <a:endParaRPr kumimoji="0" lang="en-US" sz="11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5F9C7CF-64EE-408D-B88A-EBB30E067749}"/>
                </a:ext>
              </a:extLst>
            </p:cNvPr>
            <p:cNvSpPr/>
            <p:nvPr/>
          </p:nvSpPr>
          <p:spPr>
            <a:xfrm>
              <a:off x="4076700" y="3934837"/>
              <a:ext cx="1163728" cy="906976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Primary DNS Server of certifiedhacker.com knows it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45BF3EA-CB30-41DB-952A-ACD4E0CF7A48}"/>
                </a:ext>
              </a:extLst>
            </p:cNvPr>
            <p:cNvSpPr/>
            <p:nvPr/>
          </p:nvSpPr>
          <p:spPr>
            <a:xfrm>
              <a:off x="3774182" y="3145232"/>
              <a:ext cx="1905582" cy="50581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What is the IP Address </a:t>
              </a:r>
              <a:b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of </a:t>
              </a: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certifiedhacker.com</a:t>
              </a: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?</a:t>
              </a:r>
            </a:p>
          </p:txBody>
        </p:sp>
        <p:pic>
          <p:nvPicPr>
            <p:cNvPr id="53" name="Picture 6" descr="C:\Users\Hima\Pictures\ICONS\Web2.0 PNG Icons\Numbers\EIGHT.png">
              <a:extLst>
                <a:ext uri="{FF2B5EF4-FFF2-40B4-BE49-F238E27FC236}">
                  <a16:creationId xmlns:a16="http://schemas.microsoft.com/office/drawing/2014/main" id="{9526068D-5810-4938-8A81-1CFAA190A2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1237" y="4763343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" name="Picture 9" descr="C:\Users\Hima\Pictures\ICONS\Web2.0 PNG Icons\Numbers\FIVE.png">
              <a:extLst>
                <a:ext uri="{FF2B5EF4-FFF2-40B4-BE49-F238E27FC236}">
                  <a16:creationId xmlns:a16="http://schemas.microsoft.com/office/drawing/2014/main" id="{8CE346EB-26A7-41E5-81D5-BD7C28493B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8410" y="3479800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7" descr="C:\Users\Hima\Pictures\ICONS\Web2.0 PNG Icons\Numbers\SEVEN.png">
              <a:extLst>
                <a:ext uri="{FF2B5EF4-FFF2-40B4-BE49-F238E27FC236}">
                  <a16:creationId xmlns:a16="http://schemas.microsoft.com/office/drawing/2014/main" id="{E1F69D4C-AE96-412A-A1DE-61DA9B95C4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5737" y="4000500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11" descr="C:\Users\Hima\Pictures\ICONS\Web2.0 PNG Icons\Numbers\THREE.png">
              <a:extLst>
                <a:ext uri="{FF2B5EF4-FFF2-40B4-BE49-F238E27FC236}">
                  <a16:creationId xmlns:a16="http://schemas.microsoft.com/office/drawing/2014/main" id="{CC407086-4BB9-495C-9D73-86C379F5A5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2428" y="2286639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12" descr="C:\Users\Hima\Pictures\ICONS\Web2.0 PNG Icons\Numbers\TWO.png">
              <a:extLst>
                <a:ext uri="{FF2B5EF4-FFF2-40B4-BE49-F238E27FC236}">
                  <a16:creationId xmlns:a16="http://schemas.microsoft.com/office/drawing/2014/main" id="{0371B3A8-40A5-4FF3-9804-BE97AAD0FE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9645" y="2794000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13" descr="C:\Users\Hima\Pictures\ICONS\Web2.0 PNG Icons\Numbers\ONE.png">
              <a:extLst>
                <a:ext uri="{FF2B5EF4-FFF2-40B4-BE49-F238E27FC236}">
                  <a16:creationId xmlns:a16="http://schemas.microsoft.com/office/drawing/2014/main" id="{07D68AD0-F8CC-4C2E-8567-06D3D9CAB8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9928" y="3657600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10" descr="C:\Users\Hima\Pictures\ICONS\Web2.0 PNG Icons\Numbers\FOUR.png">
              <a:extLst>
                <a:ext uri="{FF2B5EF4-FFF2-40B4-BE49-F238E27FC236}">
                  <a16:creationId xmlns:a16="http://schemas.microsoft.com/office/drawing/2014/main" id="{874FE589-F95B-42DE-9A20-E00B290962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65792" y="2565400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FD0B0F2-3B05-409A-A5CB-02B717B14EA9}"/>
                </a:ext>
              </a:extLst>
            </p:cNvPr>
            <p:cNvSpPr txBox="1"/>
            <p:nvPr/>
          </p:nvSpPr>
          <p:spPr bwMode="auto">
            <a:xfrm>
              <a:off x="5996956" y="3385827"/>
              <a:ext cx="1835706" cy="540697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800" b="1"/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(Not authoritative for certifiedhacker.com)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8ACE5D2-2868-4868-AEB7-C9EFFE2FC324}"/>
                </a:ext>
              </a:extLst>
            </p:cNvPr>
            <p:cNvSpPr txBox="1"/>
            <p:nvPr/>
          </p:nvSpPr>
          <p:spPr bwMode="auto">
            <a:xfrm>
              <a:off x="72076" y="3031665"/>
              <a:ext cx="1404478" cy="52325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buClr>
                  <a:schemeClr val="accent1"/>
                </a:buClr>
                <a:defRPr sz="900" b="1"/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Sends signals to activate bots</a:t>
              </a:r>
            </a:p>
          </p:txBody>
        </p:sp>
        <p:pic>
          <p:nvPicPr>
            <p:cNvPr id="62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A40EE570-0EB0-4380-892F-C68859EC2F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4023" y="2246429"/>
              <a:ext cx="387704" cy="581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1E27E481-3A7A-4911-A0BD-2CD76C9730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8967" y="2246429"/>
              <a:ext cx="387704" cy="581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64" name="Elbow Connector 365">
              <a:extLst>
                <a:ext uri="{FF2B5EF4-FFF2-40B4-BE49-F238E27FC236}">
                  <a16:creationId xmlns:a16="http://schemas.microsoft.com/office/drawing/2014/main" id="{EAF135D6-0457-488A-8721-3F9C41777403}"/>
                </a:ext>
              </a:extLst>
            </p:cNvPr>
            <p:cNvCxnSpPr/>
            <p:nvPr/>
          </p:nvCxnSpPr>
          <p:spPr>
            <a:xfrm flipV="1">
              <a:off x="4051049" y="3873500"/>
              <a:ext cx="1828800" cy="1720309"/>
            </a:xfrm>
            <a:prstGeom prst="bentConnector3">
              <a:avLst>
                <a:gd name="adj1" fmla="val 551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pic>
          <p:nvPicPr>
            <p:cNvPr id="65" name="Picture 2" descr="C:\Users\Hima\Pictures\ICONS\Web2.0 PNG Icons\server-5.png">
              <a:extLst>
                <a:ext uri="{FF2B5EF4-FFF2-40B4-BE49-F238E27FC236}">
                  <a16:creationId xmlns:a16="http://schemas.microsoft.com/office/drawing/2014/main" id="{858ACE25-C652-4AEF-87F9-93B1F9741E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967" y="5079750"/>
              <a:ext cx="551391" cy="827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6" name="Picture 8" descr="C:\Users\Hima\Pictures\ICONS\Web2.0 PNG Icons\Numbers\SIX.png">
              <a:extLst>
                <a:ext uri="{FF2B5EF4-FFF2-40B4-BE49-F238E27FC236}">
                  <a16:creationId xmlns:a16="http://schemas.microsoft.com/office/drawing/2014/main" id="{FFF8159D-7F20-4A99-8C92-E3D79E5478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1092" y="4787392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2" descr="C:\Users\Hima\Pictures\ICONS\Web2.0 PNG Icons\Numbers\NINE.png">
              <a:extLst>
                <a:ext uri="{FF2B5EF4-FFF2-40B4-BE49-F238E27FC236}">
                  <a16:creationId xmlns:a16="http://schemas.microsoft.com/office/drawing/2014/main" id="{49F72414-1724-478B-A88C-3F90229D5C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0278" y="3879336"/>
              <a:ext cx="292608" cy="2926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7" descr="Y:\CEH v7 - Haja\Haja Premium Icons\Wireless_Signal.png">
              <a:extLst>
                <a:ext uri="{FF2B5EF4-FFF2-40B4-BE49-F238E27FC236}">
                  <a16:creationId xmlns:a16="http://schemas.microsoft.com/office/drawing/2014/main" id="{A4ACAADF-3B9C-455E-AD1E-C5A145A471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4738" y="4153690"/>
              <a:ext cx="306596" cy="306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68" descr="A close up of a logo&#10;&#10;Description automatically generated">
              <a:extLst>
                <a:ext uri="{FF2B5EF4-FFF2-40B4-BE49-F238E27FC236}">
                  <a16:creationId xmlns:a16="http://schemas.microsoft.com/office/drawing/2014/main" id="{7CDB661C-AD52-4C20-8242-198B3FA81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1093" y="2256081"/>
              <a:ext cx="540552" cy="695628"/>
            </a:xfrm>
            <a:prstGeom prst="rect">
              <a:avLst/>
            </a:prstGeom>
          </p:spPr>
        </p:pic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78D42D7B-8A51-4459-ADEE-C6371CB04A22}"/>
                </a:ext>
              </a:extLst>
            </p:cNvPr>
            <p:cNvGrpSpPr/>
            <p:nvPr/>
          </p:nvGrpSpPr>
          <p:grpSpPr>
            <a:xfrm>
              <a:off x="2168116" y="2271803"/>
              <a:ext cx="1672243" cy="445609"/>
              <a:chOff x="2238272" y="2271803"/>
              <a:chExt cx="1672243" cy="445609"/>
            </a:xfrm>
          </p:grpSpPr>
          <p:sp>
            <p:nvSpPr>
              <p:cNvPr id="72" name="Line 1768">
                <a:extLst>
                  <a:ext uri="{FF2B5EF4-FFF2-40B4-BE49-F238E27FC236}">
                    <a16:creationId xmlns:a16="http://schemas.microsoft.com/office/drawing/2014/main" id="{EFA8E2D7-35EC-480F-B677-16C3EEAE20C3}"/>
                  </a:ext>
                </a:extLst>
              </p:cNvPr>
              <p:cNvSpPr>
                <a:spLocks noChangeShapeType="1"/>
              </p:cNvSpPr>
              <p:nvPr/>
            </p:nvSpPr>
            <p:spPr bwMode="gray">
              <a:xfrm>
                <a:off x="3311105" y="2563291"/>
                <a:ext cx="0" cy="131311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Line 1769">
                <a:extLst>
                  <a:ext uri="{FF2B5EF4-FFF2-40B4-BE49-F238E27FC236}">
                    <a16:creationId xmlns:a16="http://schemas.microsoft.com/office/drawing/2014/main" id="{9E2D03EC-D270-49D2-B976-901AA4ACCD19}"/>
                  </a:ext>
                </a:extLst>
              </p:cNvPr>
              <p:cNvSpPr>
                <a:spLocks noChangeShapeType="1"/>
              </p:cNvSpPr>
              <p:nvPr/>
            </p:nvSpPr>
            <p:spPr bwMode="gray">
              <a:xfrm>
                <a:off x="2715827" y="2563291"/>
                <a:ext cx="0" cy="131311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74" name="Picture 73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6848BC4F-17D8-44C1-854B-9D85E6C810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38272" y="2386233"/>
                <a:ext cx="314745" cy="322497"/>
              </a:xfrm>
              <a:prstGeom prst="rect">
                <a:avLst/>
              </a:prstGeom>
            </p:spPr>
          </p:pic>
          <p:pic>
            <p:nvPicPr>
              <p:cNvPr id="75" name="Picture 74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C8FF06DB-9007-4858-BAFE-7883B76D2B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64510" y="2271803"/>
                <a:ext cx="314745" cy="322497"/>
              </a:xfrm>
              <a:prstGeom prst="rect">
                <a:avLst/>
              </a:prstGeom>
            </p:spPr>
          </p:pic>
          <p:pic>
            <p:nvPicPr>
              <p:cNvPr id="76" name="Picture 75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EAC28E9D-3A0A-4264-841A-881F22DE2E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60700" y="2289197"/>
                <a:ext cx="314745" cy="322497"/>
              </a:xfrm>
              <a:prstGeom prst="rect">
                <a:avLst/>
              </a:prstGeom>
            </p:spPr>
          </p:pic>
          <p:pic>
            <p:nvPicPr>
              <p:cNvPr id="77" name="Picture 76" descr="A close up of a screen&#10;&#10;Description automatically generated">
                <a:extLst>
                  <a:ext uri="{FF2B5EF4-FFF2-40B4-BE49-F238E27FC236}">
                    <a16:creationId xmlns:a16="http://schemas.microsoft.com/office/drawing/2014/main" id="{6D7B7C1D-66AA-43A4-9ED5-A205184FC5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95770" y="2394915"/>
                <a:ext cx="314745" cy="322497"/>
              </a:xfrm>
              <a:prstGeom prst="rect">
                <a:avLst/>
              </a:prstGeom>
            </p:spPr>
          </p:pic>
        </p:grpSp>
        <p:pic>
          <p:nvPicPr>
            <p:cNvPr id="71" name="Picture 70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B8807563-EAF7-44FC-AC6A-06F281482A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240" y="4461835"/>
              <a:ext cx="899645" cy="702719"/>
            </a:xfrm>
            <a:prstGeom prst="rect">
              <a:avLst/>
            </a:prstGeom>
          </p:spPr>
        </p:pic>
      </p:grpSp>
      <p:pic>
        <p:nvPicPr>
          <p:cNvPr id="90" name="Picture 89" descr="Logo&#10;&#10;Description automatically generated">
            <a:extLst>
              <a:ext uri="{FF2B5EF4-FFF2-40B4-BE49-F238E27FC236}">
                <a16:creationId xmlns:a16="http://schemas.microsoft.com/office/drawing/2014/main" id="{3F80840D-B686-484A-BEFA-60AB7D294AAE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6"/>
          <a:stretch/>
        </p:blipFill>
        <p:spPr>
          <a:xfrm>
            <a:off x="211903" y="1187012"/>
            <a:ext cx="1233471" cy="117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30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85"/>
          <p:cNvSpPr/>
          <p:nvPr/>
        </p:nvSpPr>
        <p:spPr>
          <a:xfrm>
            <a:off x="0" y="1198544"/>
            <a:ext cx="12192000" cy="35715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>
              <a:defRPr/>
            </a:pPr>
            <a:endParaRPr lang="id-ID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20617" y="1348368"/>
            <a:ext cx="11626025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60363" lvl="0" indent="-36036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cs typeface="Calibri" pitchFamily="34" charset="0"/>
              </a:rPr>
              <a:t>In directory traversal attacks, attackers use</a:t>
            </a:r>
            <a:r>
              <a:rPr lang="en-US" sz="2000" b="1" dirty="0">
                <a:cs typeface="Calibri" pitchFamily="34" charset="0"/>
              </a:rPr>
              <a:t> </a:t>
            </a:r>
            <a:r>
              <a:rPr lang="en-US" sz="2000" dirty="0">
                <a:cs typeface="Calibri" pitchFamily="34" charset="0"/>
              </a:rPr>
              <a:t>the </a:t>
            </a:r>
            <a:r>
              <a:rPr lang="en-US" sz="2000" b="1" dirty="0">
                <a:solidFill>
                  <a:srgbClr val="FF0000"/>
                </a:solidFill>
                <a:cs typeface="Calibri" pitchFamily="34" charset="0"/>
              </a:rPr>
              <a:t>../ (dot-dot-slash) </a:t>
            </a:r>
            <a:r>
              <a:rPr lang="en-US" sz="2000" dirty="0">
                <a:cs typeface="Calibri" pitchFamily="34" charset="0"/>
              </a:rPr>
              <a:t>sequence to access restricted directories outside the web server root directory.</a:t>
            </a:r>
          </a:p>
          <a:p>
            <a:pPr marL="360363" lvl="0" indent="-36036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cs typeface="Calibri" pitchFamily="34" charset="0"/>
              </a:rPr>
              <a:t>Attackers can use the</a:t>
            </a:r>
            <a:r>
              <a:rPr lang="en-US" sz="2000" b="1" dirty="0">
                <a:cs typeface="Calibri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cs typeface="Calibri" pitchFamily="34" charset="0"/>
              </a:rPr>
              <a:t>trial and error method </a:t>
            </a:r>
            <a:r>
              <a:rPr lang="en-US" sz="2000" dirty="0">
                <a:cs typeface="Calibri" pitchFamily="34" charset="0"/>
              </a:rPr>
              <a:t>to navigate outside the root directory and access sensitive information in the system.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357" y="335578"/>
            <a:ext cx="12101286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Directory Traversal Attacks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C2A80D6E-10BF-4475-A2F3-1FEF973776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425" y="3002281"/>
            <a:ext cx="4317151" cy="3454144"/>
          </a:xfrm>
          <a:prstGeom prst="rect">
            <a:avLst/>
          </a:prstGeom>
          <a:solidFill>
            <a:sysClr val="windowText" lastClr="000000"/>
          </a:solidFill>
          <a:ln w="28575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23" name="AutoShape 6">
            <a:extLst>
              <a:ext uri="{FF2B5EF4-FFF2-40B4-BE49-F238E27FC236}">
                <a16:creationId xmlns:a16="http://schemas.microsoft.com/office/drawing/2014/main" id="{87789749-110C-48E7-B017-A48B9F99B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403" y="3022857"/>
            <a:ext cx="3263773" cy="3454143"/>
          </a:xfrm>
          <a:prstGeom prst="rightArrowCallout">
            <a:avLst>
              <a:gd name="adj1" fmla="val 26772"/>
              <a:gd name="adj2" fmla="val 37130"/>
              <a:gd name="adj3" fmla="val 20495"/>
              <a:gd name="adj4" fmla="val 73611"/>
            </a:avLst>
          </a:prstGeom>
          <a:solidFill>
            <a:sysClr val="window" lastClr="FFFFFF"/>
          </a:solidFill>
          <a:ln w="19050" algn="ctr">
            <a:solidFill>
              <a:srgbClr val="1F497D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25" name="AutoShape 7">
            <a:extLst>
              <a:ext uri="{FF2B5EF4-FFF2-40B4-BE49-F238E27FC236}">
                <a16:creationId xmlns:a16="http://schemas.microsoft.com/office/drawing/2014/main" id="{EDA01A78-3AD4-43BD-85E5-94754C54B1E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345922" y="3022857"/>
            <a:ext cx="3263774" cy="3454143"/>
          </a:xfrm>
          <a:prstGeom prst="rightArrowCallout">
            <a:avLst>
              <a:gd name="adj1" fmla="val 26772"/>
              <a:gd name="adj2" fmla="val 37130"/>
              <a:gd name="adj3" fmla="val 20495"/>
              <a:gd name="adj4" fmla="val 73611"/>
            </a:avLst>
          </a:prstGeom>
          <a:solidFill>
            <a:sysClr val="window" lastClr="FFFFFF"/>
          </a:solidFill>
          <a:ln w="19050" algn="ctr">
            <a:solidFill>
              <a:srgbClr val="1F497D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B96AC8E-5DFE-446B-AC07-6C0B91B557AE}"/>
              </a:ext>
            </a:extLst>
          </p:cNvPr>
          <p:cNvSpPr/>
          <p:nvPr/>
        </p:nvSpPr>
        <p:spPr>
          <a:xfrm>
            <a:off x="734857" y="4400039"/>
            <a:ext cx="2105207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http://server.com/scripts/..%5c../Windows/System32/cmd.exe?/c+dir+c:\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5D0A747-4BC3-4974-903B-62F2BC5C736F}"/>
              </a:ext>
            </a:extLst>
          </p:cNvPr>
          <p:cNvSpPr/>
          <p:nvPr/>
        </p:nvSpPr>
        <p:spPr>
          <a:xfrm>
            <a:off x="4191000" y="3078481"/>
            <a:ext cx="3786231" cy="3308598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Volume in drive C has no label.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Volume Serial Number is D45E-9FEE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Directory of C:\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06/02/2017  11:31 AM                1,024 .rnd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09/28/2017  06:43 PM                 0 123.text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05/21/2017  03:10 PM                 0 AUTOEXEC.BAT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09/27/2017  08:54 PM    &lt;DIR&gt;          CATALINA_HOME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05/21/2017  03:10 PM                 0 CONFIG.SYS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08/11/2017  09:16 AM    &lt;DIR&gt;          Documents and Settings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09/25/2017  05:25 PM    &lt;DIR&gt;          Downloads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08/07/2017  03:38 PM    &lt;DIR&gt;          Intel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09/27/2017  09:36 PM    &lt;DIR&gt;          Program Files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05/26/2017  02:36 AM    &lt;DIR&gt;          Snort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09/28/2017  09:50 AM    &lt;DIR&gt;          WINDOWS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09/25/2017  02:03 PM           569,344 WinDump.exe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              7 File(s)        570,368 bytes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             13 Dir(s)  13,432,115,200 bytes free</a:t>
            </a: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726E9759-0EDF-4CEF-A633-42274A54C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348672" y="3135441"/>
            <a:ext cx="2124075" cy="32289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Elbow Connector 20">
            <a:extLst>
              <a:ext uri="{FF2B5EF4-FFF2-40B4-BE49-F238E27FC236}">
                <a16:creationId xmlns:a16="http://schemas.microsoft.com/office/drawing/2014/main" id="{E1308A6C-EC76-43F0-9492-C48E5604885E}"/>
              </a:ext>
            </a:extLst>
          </p:cNvPr>
          <p:cNvCxnSpPr/>
          <p:nvPr/>
        </p:nvCxnSpPr>
        <p:spPr>
          <a:xfrm flipH="1" flipV="1">
            <a:off x="9741906" y="3591304"/>
            <a:ext cx="16922" cy="858777"/>
          </a:xfrm>
          <a:prstGeom prst="bentConnector3">
            <a:avLst>
              <a:gd name="adj1" fmla="val 1367711"/>
            </a:avLst>
          </a:prstGeom>
          <a:noFill/>
          <a:ln w="38100" cap="flat" cmpd="sng" algn="ctr">
            <a:solidFill>
              <a:srgbClr val="FF0000"/>
            </a:solidFill>
            <a:prstDash val="sysDot"/>
            <a:tailEnd type="arrow"/>
          </a:ln>
          <a:effectLst/>
        </p:spPr>
      </p:cxnSp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0D0589F1-707D-4691-AA0E-D4BD4D0003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602" y="3284079"/>
            <a:ext cx="1117716" cy="106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54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45357" y="335578"/>
            <a:ext cx="12101286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Directory Traversal Attacks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5D0A747-4BC3-4974-903B-62F2BC5C736F}"/>
              </a:ext>
            </a:extLst>
          </p:cNvPr>
          <p:cNvSpPr/>
          <p:nvPr/>
        </p:nvSpPr>
        <p:spPr>
          <a:xfrm>
            <a:off x="4191000" y="3078481"/>
            <a:ext cx="3786231" cy="3308598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Volume in drive C has no label.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Volume Serial Number is D45E-9FEE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Directory of C:\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06/02/2017  11:31 AM                1,024 .rnd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09/28/2017  06:43 PM                 0 123.text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05/21/2017  03:10 PM                 0 AUTOEXEC.BAT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09/27/2017  08:54 PM    &lt;DIR&gt;          CATALINA_HOME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05/21/2017  03:10 PM                 0 CONFIG.SYS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08/11/2017  09:16 AM    &lt;DIR&gt;          Documents and Settings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09/25/2017  05:25 PM    &lt;DIR&gt;          Downloads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08/07/2017  03:38 PM    &lt;DIR&gt;          Intel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09/27/2017  09:36 PM    &lt;DIR&gt;          Program Files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05/26/2017  02:36 AM    &lt;DIR&gt;          Snort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09/28/2017  09:50 AM    &lt;DIR&gt;          WINDOWS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09/25/2017  02:03 PM           569,344 WinDump.exe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              7 File(s)        570,368 bytes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             13 Dir(s)  13,432,115,200 bytes free</a:t>
            </a:r>
          </a:p>
        </p:txBody>
      </p:sp>
      <p:pic>
        <p:nvPicPr>
          <p:cNvPr id="32" name="Picture 31" descr="A close up of a logo&#10;&#10;Description automatically generated">
            <a:extLst>
              <a:ext uri="{FF2B5EF4-FFF2-40B4-BE49-F238E27FC236}">
                <a16:creationId xmlns:a16="http://schemas.microsoft.com/office/drawing/2014/main" id="{0D0589F1-707D-4691-AA0E-D4BD4D0003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602" y="3284079"/>
            <a:ext cx="1117716" cy="10628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AEF20E-9A9E-E819-65C9-94372C4E3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838200"/>
            <a:ext cx="10210800" cy="574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73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erson working in a server room&#10;&#10;Description automatically generated with medium confidence">
            <a:extLst>
              <a:ext uri="{FF2B5EF4-FFF2-40B4-BE49-F238E27FC236}">
                <a16:creationId xmlns:a16="http://schemas.microsoft.com/office/drawing/2014/main" id="{B74C2006-651A-499C-816D-2870AAF6B8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07" r="34707"/>
          <a:stretch>
            <a:fillRect/>
          </a:stretch>
        </p:blipFill>
        <p:spPr>
          <a:xfrm>
            <a:off x="9144000" y="0"/>
            <a:ext cx="3048000" cy="6585018"/>
          </a:xfrm>
          <a:prstGeom prst="rect">
            <a:avLst/>
          </a:prstGeom>
        </p:spPr>
      </p:pic>
      <p:sp>
        <p:nvSpPr>
          <p:cNvPr id="5" name="Round Same Side Corner Rectangle 21">
            <a:extLst>
              <a:ext uri="{FF2B5EF4-FFF2-40B4-BE49-F238E27FC236}">
                <a16:creationId xmlns:a16="http://schemas.microsoft.com/office/drawing/2014/main" id="{F17052F3-FB2D-4CDB-821E-8EA1A66C3241}"/>
              </a:ext>
            </a:extLst>
          </p:cNvPr>
          <p:cNvSpPr/>
          <p:nvPr/>
        </p:nvSpPr>
        <p:spPr>
          <a:xfrm rot="5400000">
            <a:off x="-1175025" y="2361995"/>
            <a:ext cx="5398049" cy="3048000"/>
          </a:xfrm>
          <a:prstGeom prst="round2SameRect">
            <a:avLst>
              <a:gd name="adj1" fmla="val 18403"/>
              <a:gd name="adj2" fmla="val 0"/>
            </a:avLst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F3EB0E-EB7A-45E3-8DEF-1BB08C413D47}"/>
              </a:ext>
            </a:extLst>
          </p:cNvPr>
          <p:cNvSpPr txBox="1"/>
          <p:nvPr/>
        </p:nvSpPr>
        <p:spPr>
          <a:xfrm>
            <a:off x="91440" y="283905"/>
            <a:ext cx="907256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Website Defacement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CBA620-611A-479D-BCF4-F85597B93F88}"/>
              </a:ext>
            </a:extLst>
          </p:cNvPr>
          <p:cNvSpPr txBox="1"/>
          <p:nvPr/>
        </p:nvSpPr>
        <p:spPr>
          <a:xfrm>
            <a:off x="91440" y="1366365"/>
            <a:ext cx="2912310" cy="49244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defacement occurs when an intruder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maliciously alters the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visual appearance of a web page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inserting or substituting provocative, and frequently, offending data 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Defaced pages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expose visitors to some propaganda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misleading information until the unauthorized changes are discovered and corrected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A3ADA9C-D4A2-4923-AB76-D5BFB2ADD363}"/>
              </a:ext>
            </a:extLst>
          </p:cNvPr>
          <p:cNvGrpSpPr>
            <a:grpSpLocks noChangeAspect="1"/>
          </p:cNvGrpSpPr>
          <p:nvPr/>
        </p:nvGrpSpPr>
        <p:grpSpPr>
          <a:xfrm>
            <a:off x="3224062" y="1247931"/>
            <a:ext cx="6758138" cy="5251235"/>
            <a:chOff x="5118100" y="1321630"/>
            <a:chExt cx="6380822" cy="4958051"/>
          </a:xfrm>
        </p:grpSpPr>
        <p:pic>
          <p:nvPicPr>
            <p:cNvPr id="9" name="Picture 3" descr="C:\Documents and Settings\Raj\Desktop\Webpage.png">
              <a:extLst>
                <a:ext uri="{FF2B5EF4-FFF2-40B4-BE49-F238E27FC236}">
                  <a16:creationId xmlns:a16="http://schemas.microsoft.com/office/drawing/2014/main" id="{704EC1DC-15B1-4036-9E60-CC03863FF9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8100" y="1321630"/>
              <a:ext cx="6380822" cy="4958051"/>
            </a:xfrm>
            <a:prstGeom prst="rect">
              <a:avLst/>
            </a:prstGeom>
            <a:noFill/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3546D3A-E1E5-413A-8491-C7CA45F1018F}"/>
                </a:ext>
              </a:extLst>
            </p:cNvPr>
            <p:cNvSpPr/>
            <p:nvPr/>
          </p:nvSpPr>
          <p:spPr>
            <a:xfrm>
              <a:off x="6978222" y="1840534"/>
              <a:ext cx="2783134" cy="26622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3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http://www.certifiedhacker.com/index.aspx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8D7B223-8C1F-40BA-B25A-E4E8581DEB64}"/>
                </a:ext>
              </a:extLst>
            </p:cNvPr>
            <p:cNvSpPr/>
            <p:nvPr/>
          </p:nvSpPr>
          <p:spPr bwMode="auto">
            <a:xfrm>
              <a:off x="5189738" y="2219611"/>
              <a:ext cx="6132590" cy="1086238"/>
            </a:xfrm>
            <a:prstGeom prst="rect">
              <a:avLst/>
            </a:prstGeom>
            <a:solidFill>
              <a:sysClr val="windowText" lastClr="000000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ectangle 6">
              <a:extLst>
                <a:ext uri="{FF2B5EF4-FFF2-40B4-BE49-F238E27FC236}">
                  <a16:creationId xmlns:a16="http://schemas.microsoft.com/office/drawing/2014/main" id="{00CF858E-83B1-41B6-8E1A-BF372AB2F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1531" y="2501120"/>
              <a:ext cx="4473479" cy="523221"/>
            </a:xfrm>
            <a:prstGeom prst="rect">
              <a:avLst/>
            </a:prstGeom>
            <a:solidFill>
              <a:sysClr val="windowText" lastClr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Garamond SemiboldSC" pitchFamily="18" charset="0"/>
                  <a:cs typeface="Arial" charset="0"/>
                </a:rPr>
                <a:t>You are OWNED!!!!!!!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aramond SemiboldSC" pitchFamily="18" charset="0"/>
                <a:cs typeface="Arial" charset="0"/>
              </a:endParaRPr>
            </a:p>
          </p:txBody>
        </p:sp>
        <p:pic>
          <p:nvPicPr>
            <p:cNvPr id="13" name="Picture 1" descr="C:\Documents and Settings\Raj\Desktop\Danger-Skull-Pirate.png">
              <a:extLst>
                <a:ext uri="{FF2B5EF4-FFF2-40B4-BE49-F238E27FC236}">
                  <a16:creationId xmlns:a16="http://schemas.microsoft.com/office/drawing/2014/main" id="{18C8DBCE-3DD2-4904-B1CA-2E39772190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5183" y="2334868"/>
              <a:ext cx="1110170" cy="855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862A9C9-2444-4CE5-84A7-4319B3CDE76D}"/>
                </a:ext>
              </a:extLst>
            </p:cNvPr>
            <p:cNvSpPr/>
            <p:nvPr/>
          </p:nvSpPr>
          <p:spPr>
            <a:xfrm>
              <a:off x="5208579" y="3320099"/>
              <a:ext cx="6093270" cy="2677348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83B4188-3528-4344-9BE4-3820181C48E3}"/>
                </a:ext>
              </a:extLst>
            </p:cNvPr>
            <p:cNvSpPr txBox="1"/>
            <p:nvPr/>
          </p:nvSpPr>
          <p:spPr>
            <a:xfrm>
              <a:off x="7686570" y="3515380"/>
              <a:ext cx="299675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 pitchFamily="34" charset="0"/>
                </a:rPr>
                <a:t>HACKED!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CA961C7-BE98-4FF1-9917-9D1AD2629E84}"/>
                </a:ext>
              </a:extLst>
            </p:cNvPr>
            <p:cNvSpPr/>
            <p:nvPr/>
          </p:nvSpPr>
          <p:spPr>
            <a:xfrm>
              <a:off x="7328571" y="4227511"/>
              <a:ext cx="4000734" cy="144655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Hi Master, Your website is owned by US, Hackers!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Next target – microsoft.com</a:t>
              </a:r>
            </a:p>
          </p:txBody>
        </p:sp>
        <p:pic>
          <p:nvPicPr>
            <p:cNvPr id="17" name="Picture 3" descr="F:\Icons\Archive - Images\Art Disc Business Network\iz207015.jpg">
              <a:extLst>
                <a:ext uri="{FF2B5EF4-FFF2-40B4-BE49-F238E27FC236}">
                  <a16:creationId xmlns:a16="http://schemas.microsoft.com/office/drawing/2014/main" id="{B057E287-C18D-40BE-92D5-94E8477D28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0886" y="3517375"/>
              <a:ext cx="1749918" cy="2335703"/>
            </a:xfrm>
            <a:prstGeom prst="rect">
              <a:avLst/>
            </a:prstGeom>
            <a:noFill/>
            <a:ln w="38100" cap="sq">
              <a:solidFill>
                <a:sysClr val="window" lastClr="FFFFFF"/>
              </a:solidFill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68505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4AD9D-24C6-4819-82FB-0BA6C9D3D94E}"/>
              </a:ext>
            </a:extLst>
          </p:cNvPr>
          <p:cNvSpPr/>
          <p:nvPr/>
        </p:nvSpPr>
        <p:spPr>
          <a:xfrm>
            <a:off x="0" y="1210338"/>
            <a:ext cx="12192000" cy="1010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0" name="L-Shape 49"/>
          <p:cNvSpPr/>
          <p:nvPr/>
        </p:nvSpPr>
        <p:spPr bwMode="auto">
          <a:xfrm rot="5400000" flipV="1">
            <a:off x="10433400" y="4367381"/>
            <a:ext cx="1116000" cy="1944000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endParaRPr lang="en-IN" dirty="0"/>
          </a:p>
        </p:txBody>
      </p:sp>
      <p:sp>
        <p:nvSpPr>
          <p:cNvPr id="47" name="L-Shape 46"/>
          <p:cNvSpPr/>
          <p:nvPr/>
        </p:nvSpPr>
        <p:spPr bwMode="auto">
          <a:xfrm rot="5400000" flipV="1">
            <a:off x="8476210" y="3427492"/>
            <a:ext cx="1116000" cy="1944000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endParaRPr lang="en-IN" dirty="0"/>
          </a:p>
        </p:txBody>
      </p:sp>
      <p:sp>
        <p:nvSpPr>
          <p:cNvPr id="34" name="L-Shape 33"/>
          <p:cNvSpPr/>
          <p:nvPr/>
        </p:nvSpPr>
        <p:spPr bwMode="auto">
          <a:xfrm rot="5400000">
            <a:off x="627610" y="4357802"/>
            <a:ext cx="1116000" cy="1944000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endParaRPr lang="en-IN" dirty="0"/>
          </a:p>
        </p:txBody>
      </p:sp>
      <p:sp>
        <p:nvSpPr>
          <p:cNvPr id="37" name="L-Shape 36"/>
          <p:cNvSpPr/>
          <p:nvPr/>
        </p:nvSpPr>
        <p:spPr bwMode="auto">
          <a:xfrm rot="5400000">
            <a:off x="2584800" y="3412501"/>
            <a:ext cx="1116000" cy="1944000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endParaRPr lang="en-IN" dirty="0"/>
          </a:p>
        </p:txBody>
      </p:sp>
      <p:sp>
        <p:nvSpPr>
          <p:cNvPr id="40" name="L-Shape 39"/>
          <p:cNvSpPr/>
          <p:nvPr/>
        </p:nvSpPr>
        <p:spPr bwMode="auto">
          <a:xfrm rot="5400000">
            <a:off x="4551008" y="2481600"/>
            <a:ext cx="1116000" cy="1944000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endParaRPr lang="en-IN" dirty="0"/>
          </a:p>
        </p:txBody>
      </p:sp>
      <p:sp>
        <p:nvSpPr>
          <p:cNvPr id="43" name="L-Shape 42"/>
          <p:cNvSpPr/>
          <p:nvPr/>
        </p:nvSpPr>
        <p:spPr bwMode="auto">
          <a:xfrm rot="5400000" flipV="1">
            <a:off x="6517220" y="2481600"/>
            <a:ext cx="1116000" cy="1944000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endParaRPr lang="en-IN" dirty="0"/>
          </a:p>
        </p:txBody>
      </p:sp>
      <p:sp>
        <p:nvSpPr>
          <p:cNvPr id="51" name="Freeform 50"/>
          <p:cNvSpPr/>
          <p:nvPr/>
        </p:nvSpPr>
        <p:spPr bwMode="auto">
          <a:xfrm>
            <a:off x="10228775" y="5604377"/>
            <a:ext cx="1525250" cy="872623"/>
          </a:xfrm>
          <a:custGeom>
            <a:avLst/>
            <a:gdLst>
              <a:gd name="connsiteX0" fmla="*/ 0 w 1493792"/>
              <a:gd name="connsiteY0" fmla="*/ 0 h 1309396"/>
              <a:gd name="connsiteX1" fmla="*/ 1493792 w 1493792"/>
              <a:gd name="connsiteY1" fmla="*/ 0 h 1309396"/>
              <a:gd name="connsiteX2" fmla="*/ 1493792 w 1493792"/>
              <a:gd name="connsiteY2" fmla="*/ 1309396 h 1309396"/>
              <a:gd name="connsiteX3" fmla="*/ 0 w 1493792"/>
              <a:gd name="connsiteY3" fmla="*/ 1309396 h 1309396"/>
              <a:gd name="connsiteX4" fmla="*/ 0 w 1493792"/>
              <a:gd name="connsiteY4" fmla="*/ 0 h 13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3792" h="1309396">
                <a:moveTo>
                  <a:pt x="0" y="0"/>
                </a:moveTo>
                <a:lnTo>
                  <a:pt x="1493792" y="0"/>
                </a:lnTo>
                <a:lnTo>
                  <a:pt x="1493792" y="1309396"/>
                </a:lnTo>
                <a:lnTo>
                  <a:pt x="0" y="130939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60946" tIns="60946" rIns="60946" bIns="60946" spcCol="3385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Misconfigured/Default SSL Certificates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4150" y="329632"/>
            <a:ext cx="11223701" cy="569379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Web Server Misconfiguration</a:t>
            </a:r>
            <a:endParaRPr kumimoji="0" lang="id-ID" sz="3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9A45ED5-8991-43DE-9E13-1ACE0EC8227B}"/>
              </a:ext>
            </a:extLst>
          </p:cNvPr>
          <p:cNvSpPr/>
          <p:nvPr/>
        </p:nvSpPr>
        <p:spPr>
          <a:xfrm>
            <a:off x="975360" y="1361892"/>
            <a:ext cx="1103757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Server misconfiguration refers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configuration weaknesses in web infrastructure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can be exploited to launch various attacks on web servers such as directory traversal, server intrusion, and data theft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4F0665EA-5E2B-430F-B5FD-63961397A938}"/>
              </a:ext>
            </a:extLst>
          </p:cNvPr>
          <p:cNvSpPr/>
          <p:nvPr/>
        </p:nvSpPr>
        <p:spPr>
          <a:xfrm>
            <a:off x="4137008" y="2408176"/>
            <a:ext cx="391021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Web Server Misconfiguration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F1D9EE8-73E4-426A-90EB-5AF18C7A0FEF}"/>
              </a:ext>
            </a:extLst>
          </p:cNvPr>
          <p:cNvSpPr/>
          <p:nvPr/>
        </p:nvSpPr>
        <p:spPr>
          <a:xfrm>
            <a:off x="152400" y="1389549"/>
            <a:ext cx="670560" cy="65257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9" name="Freeform 112">
            <a:extLst>
              <a:ext uri="{FF2B5EF4-FFF2-40B4-BE49-F238E27FC236}">
                <a16:creationId xmlns:a16="http://schemas.microsoft.com/office/drawing/2014/main" id="{82062ABC-95D1-4859-94BB-D89C93E954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459" y="1499387"/>
            <a:ext cx="340443" cy="432894"/>
          </a:xfrm>
          <a:custGeom>
            <a:avLst/>
            <a:gdLst>
              <a:gd name="T0" fmla="*/ 153071 w 390"/>
              <a:gd name="T1" fmla="*/ 0 h 444"/>
              <a:gd name="T2" fmla="*/ 0 w 390"/>
              <a:gd name="T3" fmla="*/ 23877 h 444"/>
              <a:gd name="T4" fmla="*/ 19522 w 390"/>
              <a:gd name="T5" fmla="*/ 199574 h 444"/>
              <a:gd name="T6" fmla="*/ 172593 w 390"/>
              <a:gd name="T7" fmla="*/ 179752 h 444"/>
              <a:gd name="T8" fmla="*/ 153071 w 390"/>
              <a:gd name="T9" fmla="*/ 0 h 444"/>
              <a:gd name="T10" fmla="*/ 153071 w 390"/>
              <a:gd name="T11" fmla="*/ 179752 h 444"/>
              <a:gd name="T12" fmla="*/ 19522 w 390"/>
              <a:gd name="T13" fmla="*/ 23877 h 444"/>
              <a:gd name="T14" fmla="*/ 153071 w 390"/>
              <a:gd name="T15" fmla="*/ 179752 h 444"/>
              <a:gd name="T16" fmla="*/ 98054 w 390"/>
              <a:gd name="T17" fmla="*/ 123889 h 444"/>
              <a:gd name="T18" fmla="*/ 43037 w 390"/>
              <a:gd name="T19" fmla="*/ 136053 h 444"/>
              <a:gd name="T20" fmla="*/ 98054 w 390"/>
              <a:gd name="T21" fmla="*/ 123889 h 444"/>
              <a:gd name="T22" fmla="*/ 129556 w 390"/>
              <a:gd name="T23" fmla="*/ 79740 h 444"/>
              <a:gd name="T24" fmla="*/ 86519 w 390"/>
              <a:gd name="T25" fmla="*/ 88299 h 444"/>
              <a:gd name="T26" fmla="*/ 129556 w 390"/>
              <a:gd name="T27" fmla="*/ 79740 h 444"/>
              <a:gd name="T28" fmla="*/ 86519 w 390"/>
              <a:gd name="T29" fmla="*/ 68027 h 444"/>
              <a:gd name="T30" fmla="*/ 129556 w 390"/>
              <a:gd name="T31" fmla="*/ 44150 h 444"/>
              <a:gd name="T32" fmla="*/ 86519 w 390"/>
              <a:gd name="T33" fmla="*/ 68027 h 444"/>
              <a:gd name="T34" fmla="*/ 74539 w 390"/>
              <a:gd name="T35" fmla="*/ 44150 h 444"/>
              <a:gd name="T36" fmla="*/ 43037 w 390"/>
              <a:gd name="T37" fmla="*/ 88299 h 444"/>
              <a:gd name="T38" fmla="*/ 74539 w 390"/>
              <a:gd name="T39" fmla="*/ 44150 h 444"/>
              <a:gd name="T40" fmla="*/ 62560 w 390"/>
              <a:gd name="T41" fmla="*/ 100013 h 444"/>
              <a:gd name="T42" fmla="*/ 43037 w 390"/>
              <a:gd name="T43" fmla="*/ 112176 h 444"/>
              <a:gd name="T44" fmla="*/ 62560 w 390"/>
              <a:gd name="T45" fmla="*/ 100013 h 444"/>
              <a:gd name="T46" fmla="*/ 74539 w 390"/>
              <a:gd name="T47" fmla="*/ 112176 h 444"/>
              <a:gd name="T48" fmla="*/ 129556 w 390"/>
              <a:gd name="T49" fmla="*/ 100013 h 444"/>
              <a:gd name="T50" fmla="*/ 74539 w 390"/>
              <a:gd name="T51" fmla="*/ 112176 h 444"/>
              <a:gd name="T52" fmla="*/ 129556 w 390"/>
              <a:gd name="T53" fmla="*/ 143712 h 444"/>
              <a:gd name="T54" fmla="*/ 43037 w 390"/>
              <a:gd name="T55" fmla="*/ 155875 h 444"/>
              <a:gd name="T56" fmla="*/ 129556 w 390"/>
              <a:gd name="T57" fmla="*/ 143712 h 444"/>
              <a:gd name="T58" fmla="*/ 110034 w 390"/>
              <a:gd name="T59" fmla="*/ 136053 h 444"/>
              <a:gd name="T60" fmla="*/ 129556 w 390"/>
              <a:gd name="T61" fmla="*/ 123889 h 444"/>
              <a:gd name="T62" fmla="*/ 110034 w 390"/>
              <a:gd name="T63" fmla="*/ 136053 h 44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90" h="444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27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7" y="443"/>
                  <a:pt x="44" y="443"/>
                </a:cubicBezTo>
                <a:cubicBezTo>
                  <a:pt x="345" y="443"/>
                  <a:pt x="345" y="443"/>
                  <a:pt x="345" y="443"/>
                </a:cubicBezTo>
                <a:cubicBezTo>
                  <a:pt x="372" y="443"/>
                  <a:pt x="389" y="425"/>
                  <a:pt x="389" y="399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89" y="27"/>
                  <a:pt x="372" y="0"/>
                  <a:pt x="345" y="0"/>
                </a:cubicBezTo>
                <a:close/>
                <a:moveTo>
                  <a:pt x="345" y="399"/>
                </a:moveTo>
                <a:lnTo>
                  <a:pt x="345" y="399"/>
                </a:lnTo>
                <a:cubicBezTo>
                  <a:pt x="44" y="399"/>
                  <a:pt x="44" y="399"/>
                  <a:pt x="44" y="399"/>
                </a:cubicBezTo>
                <a:cubicBezTo>
                  <a:pt x="44" y="53"/>
                  <a:pt x="44" y="53"/>
                  <a:pt x="44" y="53"/>
                </a:cubicBezTo>
                <a:cubicBezTo>
                  <a:pt x="345" y="53"/>
                  <a:pt x="345" y="53"/>
                  <a:pt x="345" y="53"/>
                </a:cubicBezTo>
                <a:lnTo>
                  <a:pt x="345" y="399"/>
                </a:lnTo>
                <a:close/>
                <a:moveTo>
                  <a:pt x="221" y="275"/>
                </a:moveTo>
                <a:lnTo>
                  <a:pt x="221" y="275"/>
                </a:lnTo>
                <a:cubicBezTo>
                  <a:pt x="97" y="275"/>
                  <a:pt x="97" y="275"/>
                  <a:pt x="97" y="275"/>
                </a:cubicBezTo>
                <a:cubicBezTo>
                  <a:pt x="97" y="302"/>
                  <a:pt x="97" y="302"/>
                  <a:pt x="97" y="302"/>
                </a:cubicBezTo>
                <a:cubicBezTo>
                  <a:pt x="221" y="302"/>
                  <a:pt x="221" y="302"/>
                  <a:pt x="221" y="302"/>
                </a:cubicBezTo>
                <a:lnTo>
                  <a:pt x="221" y="275"/>
                </a:lnTo>
                <a:close/>
                <a:moveTo>
                  <a:pt x="292" y="177"/>
                </a:moveTo>
                <a:lnTo>
                  <a:pt x="292" y="177"/>
                </a:lnTo>
                <a:cubicBezTo>
                  <a:pt x="195" y="177"/>
                  <a:pt x="195" y="177"/>
                  <a:pt x="195" y="177"/>
                </a:cubicBezTo>
                <a:cubicBezTo>
                  <a:pt x="195" y="196"/>
                  <a:pt x="195" y="196"/>
                  <a:pt x="195" y="196"/>
                </a:cubicBezTo>
                <a:cubicBezTo>
                  <a:pt x="292" y="196"/>
                  <a:pt x="292" y="196"/>
                  <a:pt x="292" y="196"/>
                </a:cubicBezTo>
                <a:lnTo>
                  <a:pt x="292" y="177"/>
                </a:lnTo>
                <a:close/>
                <a:moveTo>
                  <a:pt x="195" y="151"/>
                </a:moveTo>
                <a:lnTo>
                  <a:pt x="195" y="151"/>
                </a:lnTo>
                <a:cubicBezTo>
                  <a:pt x="292" y="151"/>
                  <a:pt x="292" y="151"/>
                  <a:pt x="292" y="151"/>
                </a:cubicBezTo>
                <a:cubicBezTo>
                  <a:pt x="292" y="98"/>
                  <a:pt x="292" y="98"/>
                  <a:pt x="292" y="98"/>
                </a:cubicBezTo>
                <a:cubicBezTo>
                  <a:pt x="195" y="98"/>
                  <a:pt x="195" y="98"/>
                  <a:pt x="195" y="98"/>
                </a:cubicBezTo>
                <a:lnTo>
                  <a:pt x="195" y="151"/>
                </a:lnTo>
                <a:close/>
                <a:moveTo>
                  <a:pt x="168" y="98"/>
                </a:moveTo>
                <a:lnTo>
                  <a:pt x="168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68" y="196"/>
                  <a:pt x="168" y="196"/>
                  <a:pt x="168" y="196"/>
                </a:cubicBezTo>
                <a:lnTo>
                  <a:pt x="168" y="98"/>
                </a:lnTo>
                <a:close/>
                <a:moveTo>
                  <a:pt x="141" y="222"/>
                </a:moveTo>
                <a:lnTo>
                  <a:pt x="141" y="222"/>
                </a:lnTo>
                <a:cubicBezTo>
                  <a:pt x="97" y="222"/>
                  <a:pt x="97" y="222"/>
                  <a:pt x="97" y="222"/>
                </a:cubicBezTo>
                <a:cubicBezTo>
                  <a:pt x="97" y="249"/>
                  <a:pt x="97" y="249"/>
                  <a:pt x="97" y="249"/>
                </a:cubicBezTo>
                <a:cubicBezTo>
                  <a:pt x="141" y="249"/>
                  <a:pt x="141" y="249"/>
                  <a:pt x="141" y="249"/>
                </a:cubicBezTo>
                <a:lnTo>
                  <a:pt x="141" y="222"/>
                </a:lnTo>
                <a:close/>
                <a:moveTo>
                  <a:pt x="168" y="249"/>
                </a:moveTo>
                <a:lnTo>
                  <a:pt x="168" y="249"/>
                </a:lnTo>
                <a:cubicBezTo>
                  <a:pt x="292" y="249"/>
                  <a:pt x="292" y="249"/>
                  <a:pt x="292" y="249"/>
                </a:cubicBezTo>
                <a:cubicBezTo>
                  <a:pt x="292" y="222"/>
                  <a:pt x="292" y="222"/>
                  <a:pt x="292" y="222"/>
                </a:cubicBezTo>
                <a:cubicBezTo>
                  <a:pt x="168" y="222"/>
                  <a:pt x="168" y="222"/>
                  <a:pt x="168" y="222"/>
                </a:cubicBezTo>
                <a:lnTo>
                  <a:pt x="168" y="249"/>
                </a:lnTo>
                <a:close/>
                <a:moveTo>
                  <a:pt x="292" y="319"/>
                </a:moveTo>
                <a:lnTo>
                  <a:pt x="292" y="319"/>
                </a:lnTo>
                <a:cubicBezTo>
                  <a:pt x="97" y="319"/>
                  <a:pt x="97" y="319"/>
                  <a:pt x="97" y="319"/>
                </a:cubicBezTo>
                <a:cubicBezTo>
                  <a:pt x="97" y="346"/>
                  <a:pt x="97" y="346"/>
                  <a:pt x="97" y="346"/>
                </a:cubicBezTo>
                <a:cubicBezTo>
                  <a:pt x="292" y="346"/>
                  <a:pt x="292" y="346"/>
                  <a:pt x="292" y="346"/>
                </a:cubicBezTo>
                <a:lnTo>
                  <a:pt x="292" y="319"/>
                </a:lnTo>
                <a:close/>
                <a:moveTo>
                  <a:pt x="248" y="302"/>
                </a:moveTo>
                <a:lnTo>
                  <a:pt x="248" y="302"/>
                </a:lnTo>
                <a:cubicBezTo>
                  <a:pt x="292" y="302"/>
                  <a:pt x="292" y="302"/>
                  <a:pt x="292" y="302"/>
                </a:cubicBezTo>
                <a:cubicBezTo>
                  <a:pt x="292" y="275"/>
                  <a:pt x="292" y="275"/>
                  <a:pt x="292" y="275"/>
                </a:cubicBezTo>
                <a:cubicBezTo>
                  <a:pt x="248" y="275"/>
                  <a:pt x="248" y="275"/>
                  <a:pt x="248" y="275"/>
                </a:cubicBezTo>
                <a:lnTo>
                  <a:pt x="248" y="30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56" name="Freeform 58">
            <a:extLst>
              <a:ext uri="{FF2B5EF4-FFF2-40B4-BE49-F238E27FC236}">
                <a16:creationId xmlns:a16="http://schemas.microsoft.com/office/drawing/2014/main" id="{6CE1E84D-DAAD-4F44-9AD1-EA8C9E5C7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0485" y="3144316"/>
            <a:ext cx="377047" cy="437086"/>
          </a:xfrm>
          <a:custGeom>
            <a:avLst/>
            <a:gdLst>
              <a:gd name="T0" fmla="*/ 68751328 w 573"/>
              <a:gd name="T1" fmla="*/ 67348302 h 602"/>
              <a:gd name="T2" fmla="*/ 74199556 w 573"/>
              <a:gd name="T3" fmla="*/ 74657633 h 602"/>
              <a:gd name="T4" fmla="*/ 67713690 w 573"/>
              <a:gd name="T5" fmla="*/ 77529053 h 602"/>
              <a:gd name="T6" fmla="*/ 58633190 w 573"/>
              <a:gd name="T7" fmla="*/ 77529053 h 602"/>
              <a:gd name="T8" fmla="*/ 52147325 w 573"/>
              <a:gd name="T9" fmla="*/ 74657633 h 602"/>
              <a:gd name="T10" fmla="*/ 57725212 w 573"/>
              <a:gd name="T11" fmla="*/ 67348302 h 602"/>
              <a:gd name="T12" fmla="*/ 52147325 w 573"/>
              <a:gd name="T13" fmla="*/ 59908912 h 602"/>
              <a:gd name="T14" fmla="*/ 58633190 w 573"/>
              <a:gd name="T15" fmla="*/ 58081579 h 602"/>
              <a:gd name="T16" fmla="*/ 67713690 w 573"/>
              <a:gd name="T17" fmla="*/ 58081579 h 602"/>
              <a:gd name="T18" fmla="*/ 74199556 w 573"/>
              <a:gd name="T19" fmla="*/ 59908912 h 602"/>
              <a:gd name="T20" fmla="*/ 68751328 w 573"/>
              <a:gd name="T21" fmla="*/ 67348302 h 602"/>
              <a:gd name="T22" fmla="*/ 64989396 w 573"/>
              <a:gd name="T23" fmla="*/ 55340580 h 602"/>
              <a:gd name="T24" fmla="*/ 61357124 w 573"/>
              <a:gd name="T25" fmla="*/ 55340580 h 602"/>
              <a:gd name="T26" fmla="*/ 48515053 w 573"/>
              <a:gd name="T27" fmla="*/ 59908912 h 602"/>
              <a:gd name="T28" fmla="*/ 53055303 w 573"/>
              <a:gd name="T29" fmla="*/ 67348302 h 602"/>
              <a:gd name="T30" fmla="*/ 50331009 w 573"/>
              <a:gd name="T31" fmla="*/ 70089301 h 602"/>
              <a:gd name="T32" fmla="*/ 49423031 w 573"/>
              <a:gd name="T33" fmla="*/ 78442719 h 602"/>
              <a:gd name="T34" fmla="*/ 0 w 573"/>
              <a:gd name="T35" fmla="*/ 74657633 h 602"/>
              <a:gd name="T36" fmla="*/ 3632272 w 573"/>
              <a:gd name="T37" fmla="*/ 7308970 h 602"/>
              <a:gd name="T38" fmla="*/ 9080500 w 573"/>
              <a:gd name="T39" fmla="*/ 11094056 h 602"/>
              <a:gd name="T40" fmla="*/ 23738527 w 573"/>
              <a:gd name="T41" fmla="*/ 11094056 h 602"/>
              <a:gd name="T42" fmla="*/ 27370800 w 573"/>
              <a:gd name="T43" fmla="*/ 7308970 h 602"/>
              <a:gd name="T44" fmla="*/ 34764643 w 573"/>
              <a:gd name="T45" fmla="*/ 18403387 h 602"/>
              <a:gd name="T46" fmla="*/ 42158847 w 573"/>
              <a:gd name="T47" fmla="*/ 7308970 h 602"/>
              <a:gd name="T48" fmla="*/ 45791119 w 573"/>
              <a:gd name="T49" fmla="*/ 11094056 h 602"/>
              <a:gd name="T50" fmla="*/ 60449146 w 573"/>
              <a:gd name="T51" fmla="*/ 11094056 h 602"/>
              <a:gd name="T52" fmla="*/ 66805352 w 573"/>
              <a:gd name="T53" fmla="*/ 7308970 h 602"/>
              <a:gd name="T54" fmla="*/ 70567284 w 573"/>
              <a:gd name="T55" fmla="*/ 52599581 h 602"/>
              <a:gd name="T56" fmla="*/ 45791119 w 573"/>
              <a:gd name="T57" fmla="*/ 47900829 h 602"/>
              <a:gd name="T58" fmla="*/ 42158847 w 573"/>
              <a:gd name="T59" fmla="*/ 44246163 h 602"/>
              <a:gd name="T60" fmla="*/ 29316415 w 573"/>
              <a:gd name="T61" fmla="*/ 44246163 h 602"/>
              <a:gd name="T62" fmla="*/ 9080500 w 573"/>
              <a:gd name="T63" fmla="*/ 47900829 h 602"/>
              <a:gd name="T64" fmla="*/ 29316415 w 573"/>
              <a:gd name="T65" fmla="*/ 51685915 h 602"/>
              <a:gd name="T66" fmla="*/ 42158847 w 573"/>
              <a:gd name="T67" fmla="*/ 51685915 h 602"/>
              <a:gd name="T68" fmla="*/ 9080500 w 573"/>
              <a:gd name="T69" fmla="*/ 63693998 h 602"/>
              <a:gd name="T70" fmla="*/ 12712412 w 573"/>
              <a:gd name="T71" fmla="*/ 66434636 h 602"/>
              <a:gd name="T72" fmla="*/ 38396915 w 573"/>
              <a:gd name="T73" fmla="*/ 63693998 h 602"/>
              <a:gd name="T74" fmla="*/ 12712412 w 573"/>
              <a:gd name="T75" fmla="*/ 59908912 h 602"/>
              <a:gd name="T76" fmla="*/ 56817235 w 573"/>
              <a:gd name="T77" fmla="*/ 28583776 h 602"/>
              <a:gd name="T78" fmla="*/ 12712412 w 573"/>
              <a:gd name="T79" fmla="*/ 28583776 h 602"/>
              <a:gd name="T80" fmla="*/ 12712412 w 573"/>
              <a:gd name="T81" fmla="*/ 36023527 h 602"/>
              <a:gd name="T82" fmla="*/ 60449146 w 573"/>
              <a:gd name="T83" fmla="*/ 32238441 h 602"/>
              <a:gd name="T84" fmla="*/ 53055303 w 573"/>
              <a:gd name="T85" fmla="*/ 14748721 h 602"/>
              <a:gd name="T86" fmla="*/ 49423031 w 573"/>
              <a:gd name="T87" fmla="*/ 11094056 h 602"/>
              <a:gd name="T88" fmla="*/ 53055303 w 573"/>
              <a:gd name="T89" fmla="*/ 0 h 602"/>
              <a:gd name="T90" fmla="*/ 56817235 w 573"/>
              <a:gd name="T91" fmla="*/ 11094056 h 602"/>
              <a:gd name="T92" fmla="*/ 34764643 w 573"/>
              <a:gd name="T93" fmla="*/ 14748721 h 602"/>
              <a:gd name="T94" fmla="*/ 31132731 w 573"/>
              <a:gd name="T95" fmla="*/ 11094056 h 602"/>
              <a:gd name="T96" fmla="*/ 34764643 w 573"/>
              <a:gd name="T97" fmla="*/ 0 h 602"/>
              <a:gd name="T98" fmla="*/ 38396915 w 573"/>
              <a:gd name="T99" fmla="*/ 11094056 h 602"/>
              <a:gd name="T100" fmla="*/ 16474344 w 573"/>
              <a:gd name="T101" fmla="*/ 14748721 h 602"/>
              <a:gd name="T102" fmla="*/ 12712412 w 573"/>
              <a:gd name="T103" fmla="*/ 11094056 h 602"/>
              <a:gd name="T104" fmla="*/ 16474344 w 573"/>
              <a:gd name="T105" fmla="*/ 0 h 602"/>
              <a:gd name="T106" fmla="*/ 20106616 w 573"/>
              <a:gd name="T107" fmla="*/ 11094056 h 60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573" h="602">
                <a:moveTo>
                  <a:pt x="530" y="516"/>
                </a:moveTo>
                <a:lnTo>
                  <a:pt x="530" y="516"/>
                </a:lnTo>
                <a:cubicBezTo>
                  <a:pt x="565" y="558"/>
                  <a:pt x="565" y="558"/>
                  <a:pt x="565" y="558"/>
                </a:cubicBezTo>
                <a:cubicBezTo>
                  <a:pt x="572" y="558"/>
                  <a:pt x="572" y="565"/>
                  <a:pt x="572" y="572"/>
                </a:cubicBezTo>
                <a:cubicBezTo>
                  <a:pt x="572" y="594"/>
                  <a:pt x="558" y="601"/>
                  <a:pt x="544" y="601"/>
                </a:cubicBezTo>
                <a:cubicBezTo>
                  <a:pt x="537" y="601"/>
                  <a:pt x="530" y="601"/>
                  <a:pt x="522" y="594"/>
                </a:cubicBezTo>
                <a:cubicBezTo>
                  <a:pt x="487" y="558"/>
                  <a:pt x="487" y="558"/>
                  <a:pt x="487" y="558"/>
                </a:cubicBezTo>
                <a:cubicBezTo>
                  <a:pt x="452" y="594"/>
                  <a:pt x="452" y="594"/>
                  <a:pt x="452" y="594"/>
                </a:cubicBezTo>
                <a:cubicBezTo>
                  <a:pt x="445" y="601"/>
                  <a:pt x="438" y="601"/>
                  <a:pt x="431" y="601"/>
                </a:cubicBezTo>
                <a:cubicBezTo>
                  <a:pt x="417" y="601"/>
                  <a:pt x="402" y="594"/>
                  <a:pt x="402" y="572"/>
                </a:cubicBezTo>
                <a:cubicBezTo>
                  <a:pt x="402" y="565"/>
                  <a:pt x="402" y="558"/>
                  <a:pt x="409" y="558"/>
                </a:cubicBezTo>
                <a:cubicBezTo>
                  <a:pt x="445" y="516"/>
                  <a:pt x="445" y="516"/>
                  <a:pt x="445" y="516"/>
                </a:cubicBezTo>
                <a:cubicBezTo>
                  <a:pt x="409" y="481"/>
                  <a:pt x="409" y="481"/>
                  <a:pt x="409" y="481"/>
                </a:cubicBezTo>
                <a:cubicBezTo>
                  <a:pt x="402" y="474"/>
                  <a:pt x="402" y="467"/>
                  <a:pt x="402" y="459"/>
                </a:cubicBezTo>
                <a:cubicBezTo>
                  <a:pt x="402" y="445"/>
                  <a:pt x="417" y="431"/>
                  <a:pt x="431" y="431"/>
                </a:cubicBezTo>
                <a:cubicBezTo>
                  <a:pt x="438" y="431"/>
                  <a:pt x="445" y="438"/>
                  <a:pt x="452" y="445"/>
                </a:cubicBezTo>
                <a:cubicBezTo>
                  <a:pt x="487" y="481"/>
                  <a:pt x="487" y="481"/>
                  <a:pt x="487" y="481"/>
                </a:cubicBezTo>
                <a:cubicBezTo>
                  <a:pt x="522" y="445"/>
                  <a:pt x="522" y="445"/>
                  <a:pt x="522" y="445"/>
                </a:cubicBezTo>
                <a:cubicBezTo>
                  <a:pt x="530" y="438"/>
                  <a:pt x="537" y="431"/>
                  <a:pt x="544" y="431"/>
                </a:cubicBezTo>
                <a:cubicBezTo>
                  <a:pt x="558" y="431"/>
                  <a:pt x="572" y="445"/>
                  <a:pt x="572" y="459"/>
                </a:cubicBezTo>
                <a:cubicBezTo>
                  <a:pt x="572" y="467"/>
                  <a:pt x="572" y="474"/>
                  <a:pt x="565" y="481"/>
                </a:cubicBezTo>
                <a:lnTo>
                  <a:pt x="530" y="516"/>
                </a:lnTo>
                <a:close/>
                <a:moveTo>
                  <a:pt x="501" y="424"/>
                </a:moveTo>
                <a:lnTo>
                  <a:pt x="501" y="424"/>
                </a:lnTo>
                <a:cubicBezTo>
                  <a:pt x="487" y="438"/>
                  <a:pt x="487" y="438"/>
                  <a:pt x="487" y="438"/>
                </a:cubicBezTo>
                <a:cubicBezTo>
                  <a:pt x="473" y="424"/>
                  <a:pt x="473" y="424"/>
                  <a:pt x="473" y="424"/>
                </a:cubicBezTo>
                <a:cubicBezTo>
                  <a:pt x="459" y="410"/>
                  <a:pt x="445" y="403"/>
                  <a:pt x="431" y="403"/>
                </a:cubicBezTo>
                <a:cubicBezTo>
                  <a:pt x="402" y="403"/>
                  <a:pt x="374" y="431"/>
                  <a:pt x="374" y="459"/>
                </a:cubicBezTo>
                <a:cubicBezTo>
                  <a:pt x="374" y="481"/>
                  <a:pt x="381" y="495"/>
                  <a:pt x="388" y="502"/>
                </a:cubicBezTo>
                <a:cubicBezTo>
                  <a:pt x="409" y="516"/>
                  <a:pt x="409" y="516"/>
                  <a:pt x="409" y="516"/>
                </a:cubicBezTo>
                <a:cubicBezTo>
                  <a:pt x="388" y="537"/>
                  <a:pt x="388" y="537"/>
                  <a:pt x="388" y="537"/>
                </a:cubicBezTo>
                <a:cubicBezTo>
                  <a:pt x="381" y="544"/>
                  <a:pt x="374" y="558"/>
                  <a:pt x="374" y="572"/>
                </a:cubicBezTo>
                <a:cubicBezTo>
                  <a:pt x="374" y="587"/>
                  <a:pt x="374" y="594"/>
                  <a:pt x="381" y="601"/>
                </a:cubicBezTo>
                <a:cubicBezTo>
                  <a:pt x="28" y="601"/>
                  <a:pt x="28" y="601"/>
                  <a:pt x="28" y="601"/>
                </a:cubicBezTo>
                <a:cubicBezTo>
                  <a:pt x="7" y="601"/>
                  <a:pt x="0" y="594"/>
                  <a:pt x="0" y="57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1"/>
                  <a:pt x="7" y="56"/>
                  <a:pt x="28" y="56"/>
                </a:cubicBezTo>
                <a:cubicBezTo>
                  <a:pt x="70" y="56"/>
                  <a:pt x="70" y="56"/>
                  <a:pt x="70" y="56"/>
                </a:cubicBezTo>
                <a:cubicBezTo>
                  <a:pt x="70" y="85"/>
                  <a:pt x="70" y="85"/>
                  <a:pt x="70" y="85"/>
                </a:cubicBezTo>
                <a:cubicBezTo>
                  <a:pt x="70" y="113"/>
                  <a:pt x="98" y="141"/>
                  <a:pt x="127" y="141"/>
                </a:cubicBezTo>
                <a:cubicBezTo>
                  <a:pt x="162" y="141"/>
                  <a:pt x="183" y="113"/>
                  <a:pt x="183" y="85"/>
                </a:cubicBezTo>
                <a:cubicBezTo>
                  <a:pt x="183" y="56"/>
                  <a:pt x="183" y="56"/>
                  <a:pt x="183" y="56"/>
                </a:cubicBezTo>
                <a:cubicBezTo>
                  <a:pt x="211" y="56"/>
                  <a:pt x="211" y="56"/>
                  <a:pt x="211" y="56"/>
                </a:cubicBezTo>
                <a:cubicBezTo>
                  <a:pt x="211" y="85"/>
                  <a:pt x="211" y="85"/>
                  <a:pt x="211" y="85"/>
                </a:cubicBezTo>
                <a:cubicBezTo>
                  <a:pt x="211" y="113"/>
                  <a:pt x="240" y="141"/>
                  <a:pt x="268" y="141"/>
                </a:cubicBezTo>
                <a:cubicBezTo>
                  <a:pt x="303" y="141"/>
                  <a:pt x="325" y="113"/>
                  <a:pt x="325" y="85"/>
                </a:cubicBezTo>
                <a:cubicBezTo>
                  <a:pt x="325" y="56"/>
                  <a:pt x="325" y="56"/>
                  <a:pt x="325" y="56"/>
                </a:cubicBezTo>
                <a:cubicBezTo>
                  <a:pt x="353" y="56"/>
                  <a:pt x="353" y="56"/>
                  <a:pt x="353" y="56"/>
                </a:cubicBezTo>
                <a:cubicBezTo>
                  <a:pt x="353" y="85"/>
                  <a:pt x="353" y="85"/>
                  <a:pt x="353" y="85"/>
                </a:cubicBezTo>
                <a:cubicBezTo>
                  <a:pt x="353" y="113"/>
                  <a:pt x="381" y="141"/>
                  <a:pt x="409" y="141"/>
                </a:cubicBezTo>
                <a:cubicBezTo>
                  <a:pt x="445" y="141"/>
                  <a:pt x="466" y="113"/>
                  <a:pt x="466" y="85"/>
                </a:cubicBezTo>
                <a:cubicBezTo>
                  <a:pt x="466" y="56"/>
                  <a:pt x="466" y="56"/>
                  <a:pt x="466" y="56"/>
                </a:cubicBezTo>
                <a:cubicBezTo>
                  <a:pt x="515" y="56"/>
                  <a:pt x="515" y="56"/>
                  <a:pt x="515" y="56"/>
                </a:cubicBezTo>
                <a:cubicBezTo>
                  <a:pt x="530" y="56"/>
                  <a:pt x="544" y="71"/>
                  <a:pt x="544" y="85"/>
                </a:cubicBezTo>
                <a:cubicBezTo>
                  <a:pt x="544" y="403"/>
                  <a:pt x="544" y="403"/>
                  <a:pt x="544" y="403"/>
                </a:cubicBezTo>
                <a:cubicBezTo>
                  <a:pt x="530" y="403"/>
                  <a:pt x="515" y="410"/>
                  <a:pt x="501" y="424"/>
                </a:cubicBezTo>
                <a:close/>
                <a:moveTo>
                  <a:pt x="353" y="367"/>
                </a:moveTo>
                <a:lnTo>
                  <a:pt x="353" y="367"/>
                </a:lnTo>
                <a:cubicBezTo>
                  <a:pt x="353" y="353"/>
                  <a:pt x="346" y="339"/>
                  <a:pt x="325" y="339"/>
                </a:cubicBezTo>
                <a:cubicBezTo>
                  <a:pt x="268" y="339"/>
                  <a:pt x="268" y="339"/>
                  <a:pt x="268" y="339"/>
                </a:cubicBezTo>
                <a:cubicBezTo>
                  <a:pt x="226" y="339"/>
                  <a:pt x="226" y="339"/>
                  <a:pt x="226" y="339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4" y="339"/>
                  <a:pt x="70" y="353"/>
                  <a:pt x="70" y="367"/>
                </a:cubicBezTo>
                <a:cubicBezTo>
                  <a:pt x="70" y="382"/>
                  <a:pt x="84" y="396"/>
                  <a:pt x="98" y="396"/>
                </a:cubicBezTo>
                <a:cubicBezTo>
                  <a:pt x="226" y="396"/>
                  <a:pt x="226" y="396"/>
                  <a:pt x="226" y="396"/>
                </a:cubicBezTo>
                <a:cubicBezTo>
                  <a:pt x="268" y="396"/>
                  <a:pt x="268" y="396"/>
                  <a:pt x="268" y="396"/>
                </a:cubicBezTo>
                <a:cubicBezTo>
                  <a:pt x="325" y="396"/>
                  <a:pt x="325" y="396"/>
                  <a:pt x="325" y="396"/>
                </a:cubicBezTo>
                <a:cubicBezTo>
                  <a:pt x="346" y="396"/>
                  <a:pt x="353" y="382"/>
                  <a:pt x="353" y="367"/>
                </a:cubicBezTo>
                <a:close/>
                <a:moveTo>
                  <a:pt x="70" y="488"/>
                </a:moveTo>
                <a:lnTo>
                  <a:pt x="70" y="488"/>
                </a:lnTo>
                <a:cubicBezTo>
                  <a:pt x="70" y="502"/>
                  <a:pt x="84" y="509"/>
                  <a:pt x="98" y="509"/>
                </a:cubicBezTo>
                <a:cubicBezTo>
                  <a:pt x="275" y="509"/>
                  <a:pt x="275" y="509"/>
                  <a:pt x="275" y="509"/>
                </a:cubicBezTo>
                <a:cubicBezTo>
                  <a:pt x="289" y="509"/>
                  <a:pt x="296" y="502"/>
                  <a:pt x="296" y="488"/>
                </a:cubicBezTo>
                <a:cubicBezTo>
                  <a:pt x="296" y="474"/>
                  <a:pt x="289" y="459"/>
                  <a:pt x="275" y="459"/>
                </a:cubicBezTo>
                <a:cubicBezTo>
                  <a:pt x="98" y="459"/>
                  <a:pt x="98" y="459"/>
                  <a:pt x="98" y="459"/>
                </a:cubicBezTo>
                <a:cubicBezTo>
                  <a:pt x="84" y="459"/>
                  <a:pt x="70" y="474"/>
                  <a:pt x="70" y="488"/>
                </a:cubicBezTo>
                <a:close/>
                <a:moveTo>
                  <a:pt x="438" y="219"/>
                </a:moveTo>
                <a:lnTo>
                  <a:pt x="438" y="219"/>
                </a:lnTo>
                <a:cubicBezTo>
                  <a:pt x="98" y="219"/>
                  <a:pt x="98" y="219"/>
                  <a:pt x="98" y="219"/>
                </a:cubicBezTo>
                <a:cubicBezTo>
                  <a:pt x="84" y="219"/>
                  <a:pt x="70" y="226"/>
                  <a:pt x="70" y="247"/>
                </a:cubicBezTo>
                <a:cubicBezTo>
                  <a:pt x="70" y="261"/>
                  <a:pt x="84" y="276"/>
                  <a:pt x="98" y="276"/>
                </a:cubicBezTo>
                <a:cubicBezTo>
                  <a:pt x="438" y="276"/>
                  <a:pt x="438" y="276"/>
                  <a:pt x="438" y="276"/>
                </a:cubicBezTo>
                <a:cubicBezTo>
                  <a:pt x="459" y="276"/>
                  <a:pt x="466" y="261"/>
                  <a:pt x="466" y="247"/>
                </a:cubicBezTo>
                <a:cubicBezTo>
                  <a:pt x="466" y="226"/>
                  <a:pt x="459" y="219"/>
                  <a:pt x="438" y="219"/>
                </a:cubicBezTo>
                <a:close/>
                <a:moveTo>
                  <a:pt x="409" y="113"/>
                </a:moveTo>
                <a:lnTo>
                  <a:pt x="409" y="113"/>
                </a:lnTo>
                <a:cubicBezTo>
                  <a:pt x="395" y="113"/>
                  <a:pt x="381" y="99"/>
                  <a:pt x="381" y="85"/>
                </a:cubicBezTo>
                <a:cubicBezTo>
                  <a:pt x="381" y="28"/>
                  <a:pt x="381" y="28"/>
                  <a:pt x="381" y="28"/>
                </a:cubicBezTo>
                <a:cubicBezTo>
                  <a:pt x="381" y="14"/>
                  <a:pt x="395" y="0"/>
                  <a:pt x="409" y="0"/>
                </a:cubicBezTo>
                <a:cubicBezTo>
                  <a:pt x="431" y="0"/>
                  <a:pt x="438" y="14"/>
                  <a:pt x="438" y="28"/>
                </a:cubicBezTo>
                <a:cubicBezTo>
                  <a:pt x="438" y="85"/>
                  <a:pt x="438" y="85"/>
                  <a:pt x="438" y="85"/>
                </a:cubicBezTo>
                <a:cubicBezTo>
                  <a:pt x="438" y="99"/>
                  <a:pt x="431" y="113"/>
                  <a:pt x="409" y="113"/>
                </a:cubicBezTo>
                <a:close/>
                <a:moveTo>
                  <a:pt x="268" y="113"/>
                </a:moveTo>
                <a:lnTo>
                  <a:pt x="268" y="113"/>
                </a:lnTo>
                <a:cubicBezTo>
                  <a:pt x="254" y="113"/>
                  <a:pt x="240" y="99"/>
                  <a:pt x="240" y="85"/>
                </a:cubicBezTo>
                <a:cubicBezTo>
                  <a:pt x="240" y="28"/>
                  <a:pt x="240" y="28"/>
                  <a:pt x="240" y="28"/>
                </a:cubicBezTo>
                <a:cubicBezTo>
                  <a:pt x="240" y="14"/>
                  <a:pt x="254" y="0"/>
                  <a:pt x="268" y="0"/>
                </a:cubicBezTo>
                <a:cubicBezTo>
                  <a:pt x="289" y="0"/>
                  <a:pt x="296" y="14"/>
                  <a:pt x="296" y="28"/>
                </a:cubicBezTo>
                <a:cubicBezTo>
                  <a:pt x="296" y="85"/>
                  <a:pt x="296" y="85"/>
                  <a:pt x="296" y="85"/>
                </a:cubicBezTo>
                <a:cubicBezTo>
                  <a:pt x="296" y="99"/>
                  <a:pt x="289" y="113"/>
                  <a:pt x="268" y="113"/>
                </a:cubicBezTo>
                <a:close/>
                <a:moveTo>
                  <a:pt x="127" y="113"/>
                </a:moveTo>
                <a:lnTo>
                  <a:pt x="127" y="113"/>
                </a:lnTo>
                <a:cubicBezTo>
                  <a:pt x="113" y="113"/>
                  <a:pt x="98" y="99"/>
                  <a:pt x="98" y="85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14"/>
                  <a:pt x="113" y="0"/>
                  <a:pt x="127" y="0"/>
                </a:cubicBezTo>
                <a:cubicBezTo>
                  <a:pt x="148" y="0"/>
                  <a:pt x="155" y="14"/>
                  <a:pt x="155" y="28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99"/>
                  <a:pt x="148" y="113"/>
                  <a:pt x="127" y="1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9" name="Freeform 42">
            <a:extLst>
              <a:ext uri="{FF2B5EF4-FFF2-40B4-BE49-F238E27FC236}">
                <a16:creationId xmlns:a16="http://schemas.microsoft.com/office/drawing/2014/main" id="{09C936C0-5A7C-4558-99B2-1F397BABD0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3059" y="3173030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4" name="Freeform 39">
            <a:extLst>
              <a:ext uri="{FF2B5EF4-FFF2-40B4-BE49-F238E27FC236}">
                <a16:creationId xmlns:a16="http://schemas.microsoft.com/office/drawing/2014/main" id="{B51F434E-AB95-4A62-B614-ED8832269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7763" y="4114800"/>
            <a:ext cx="432894" cy="393540"/>
          </a:xfrm>
          <a:custGeom>
            <a:avLst/>
            <a:gdLst>
              <a:gd name="T0" fmla="*/ 179752 w 444"/>
              <a:gd name="T1" fmla="*/ 23877 h 444"/>
              <a:gd name="T2" fmla="*/ 179752 w 444"/>
              <a:gd name="T3" fmla="*/ 23877 h 444"/>
              <a:gd name="T4" fmla="*/ 167589 w 444"/>
              <a:gd name="T5" fmla="*/ 23877 h 444"/>
              <a:gd name="T6" fmla="*/ 167589 w 444"/>
              <a:gd name="T7" fmla="*/ 44150 h 444"/>
              <a:gd name="T8" fmla="*/ 131998 w 444"/>
              <a:gd name="T9" fmla="*/ 44150 h 444"/>
              <a:gd name="T10" fmla="*/ 131998 w 444"/>
              <a:gd name="T11" fmla="*/ 23877 h 444"/>
              <a:gd name="T12" fmla="*/ 68027 w 444"/>
              <a:gd name="T13" fmla="*/ 23877 h 444"/>
              <a:gd name="T14" fmla="*/ 68027 w 444"/>
              <a:gd name="T15" fmla="*/ 44150 h 444"/>
              <a:gd name="T16" fmla="*/ 31986 w 444"/>
              <a:gd name="T17" fmla="*/ 44150 h 444"/>
              <a:gd name="T18" fmla="*/ 31986 w 444"/>
              <a:gd name="T19" fmla="*/ 23877 h 444"/>
              <a:gd name="T20" fmla="*/ 20273 w 444"/>
              <a:gd name="T21" fmla="*/ 23877 h 444"/>
              <a:gd name="T22" fmla="*/ 0 w 444"/>
              <a:gd name="T23" fmla="*/ 44150 h 444"/>
              <a:gd name="T24" fmla="*/ 0 w 444"/>
              <a:gd name="T25" fmla="*/ 179752 h 444"/>
              <a:gd name="T26" fmla="*/ 20273 w 444"/>
              <a:gd name="T27" fmla="*/ 199574 h 444"/>
              <a:gd name="T28" fmla="*/ 179752 w 444"/>
              <a:gd name="T29" fmla="*/ 199574 h 444"/>
              <a:gd name="T30" fmla="*/ 199574 w 444"/>
              <a:gd name="T31" fmla="*/ 179752 h 444"/>
              <a:gd name="T32" fmla="*/ 199574 w 444"/>
              <a:gd name="T33" fmla="*/ 44150 h 444"/>
              <a:gd name="T34" fmla="*/ 179752 w 444"/>
              <a:gd name="T35" fmla="*/ 23877 h 444"/>
              <a:gd name="T36" fmla="*/ 179752 w 444"/>
              <a:gd name="T37" fmla="*/ 179752 h 444"/>
              <a:gd name="T38" fmla="*/ 179752 w 444"/>
              <a:gd name="T39" fmla="*/ 179752 h 444"/>
              <a:gd name="T40" fmla="*/ 20273 w 444"/>
              <a:gd name="T41" fmla="*/ 179752 h 444"/>
              <a:gd name="T42" fmla="*/ 20273 w 444"/>
              <a:gd name="T43" fmla="*/ 88299 h 444"/>
              <a:gd name="T44" fmla="*/ 179752 w 444"/>
              <a:gd name="T45" fmla="*/ 88299 h 444"/>
              <a:gd name="T46" fmla="*/ 179752 w 444"/>
              <a:gd name="T47" fmla="*/ 179752 h 444"/>
              <a:gd name="T48" fmla="*/ 55863 w 444"/>
              <a:gd name="T49" fmla="*/ 0 h 444"/>
              <a:gd name="T50" fmla="*/ 55863 w 444"/>
              <a:gd name="T51" fmla="*/ 0 h 444"/>
              <a:gd name="T52" fmla="*/ 40095 w 444"/>
              <a:gd name="T53" fmla="*/ 0 h 444"/>
              <a:gd name="T54" fmla="*/ 40095 w 444"/>
              <a:gd name="T55" fmla="*/ 40095 h 444"/>
              <a:gd name="T56" fmla="*/ 55863 w 444"/>
              <a:gd name="T57" fmla="*/ 40095 h 444"/>
              <a:gd name="T58" fmla="*/ 55863 w 444"/>
              <a:gd name="T59" fmla="*/ 0 h 444"/>
              <a:gd name="T60" fmla="*/ 159479 w 444"/>
              <a:gd name="T61" fmla="*/ 0 h 444"/>
              <a:gd name="T62" fmla="*/ 159479 w 444"/>
              <a:gd name="T63" fmla="*/ 0 h 444"/>
              <a:gd name="T64" fmla="*/ 143712 w 444"/>
              <a:gd name="T65" fmla="*/ 0 h 444"/>
              <a:gd name="T66" fmla="*/ 143712 w 444"/>
              <a:gd name="T67" fmla="*/ 40095 h 444"/>
              <a:gd name="T68" fmla="*/ 159479 w 444"/>
              <a:gd name="T69" fmla="*/ 40095 h 444"/>
              <a:gd name="T70" fmla="*/ 159479 w 444"/>
              <a:gd name="T71" fmla="*/ 0 h 4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444" h="444">
                <a:moveTo>
                  <a:pt x="399" y="53"/>
                </a:moveTo>
                <a:lnTo>
                  <a:pt x="399" y="53"/>
                </a:lnTo>
                <a:cubicBezTo>
                  <a:pt x="372" y="53"/>
                  <a:pt x="372" y="53"/>
                  <a:pt x="372" y="53"/>
                </a:cubicBezTo>
                <a:cubicBezTo>
                  <a:pt x="372" y="98"/>
                  <a:pt x="372" y="98"/>
                  <a:pt x="372" y="98"/>
                </a:cubicBezTo>
                <a:cubicBezTo>
                  <a:pt x="293" y="98"/>
                  <a:pt x="293" y="98"/>
                  <a:pt x="293" y="98"/>
                </a:cubicBezTo>
                <a:cubicBezTo>
                  <a:pt x="293" y="53"/>
                  <a:pt x="293" y="53"/>
                  <a:pt x="293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98"/>
                  <a:pt x="151" y="98"/>
                  <a:pt x="151" y="98"/>
                </a:cubicBezTo>
                <a:cubicBezTo>
                  <a:pt x="71" y="98"/>
                  <a:pt x="71" y="98"/>
                  <a:pt x="71" y="98"/>
                </a:cubicBezTo>
                <a:cubicBezTo>
                  <a:pt x="71" y="53"/>
                  <a:pt x="71" y="53"/>
                  <a:pt x="71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18" y="53"/>
                  <a:pt x="0" y="71"/>
                  <a:pt x="0" y="98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8" y="443"/>
                  <a:pt x="45" y="443"/>
                </a:cubicBezTo>
                <a:cubicBezTo>
                  <a:pt x="399" y="443"/>
                  <a:pt x="399" y="443"/>
                  <a:pt x="399" y="443"/>
                </a:cubicBezTo>
                <a:cubicBezTo>
                  <a:pt x="425" y="443"/>
                  <a:pt x="443" y="425"/>
                  <a:pt x="443" y="399"/>
                </a:cubicBezTo>
                <a:cubicBezTo>
                  <a:pt x="443" y="98"/>
                  <a:pt x="443" y="98"/>
                  <a:pt x="443" y="98"/>
                </a:cubicBezTo>
                <a:cubicBezTo>
                  <a:pt x="443" y="71"/>
                  <a:pt x="425" y="53"/>
                  <a:pt x="399" y="53"/>
                </a:cubicBezTo>
                <a:close/>
                <a:moveTo>
                  <a:pt x="399" y="399"/>
                </a:moveTo>
                <a:lnTo>
                  <a:pt x="399" y="399"/>
                </a:lnTo>
                <a:cubicBezTo>
                  <a:pt x="45" y="399"/>
                  <a:pt x="45" y="399"/>
                  <a:pt x="45" y="399"/>
                </a:cubicBezTo>
                <a:cubicBezTo>
                  <a:pt x="45" y="196"/>
                  <a:pt x="45" y="196"/>
                  <a:pt x="45" y="196"/>
                </a:cubicBezTo>
                <a:cubicBezTo>
                  <a:pt x="399" y="196"/>
                  <a:pt x="399" y="196"/>
                  <a:pt x="399" y="196"/>
                </a:cubicBezTo>
                <a:lnTo>
                  <a:pt x="399" y="399"/>
                </a:lnTo>
                <a:close/>
                <a:moveTo>
                  <a:pt x="124" y="0"/>
                </a:moveTo>
                <a:lnTo>
                  <a:pt x="124" y="0"/>
                </a:lnTo>
                <a:cubicBezTo>
                  <a:pt x="89" y="0"/>
                  <a:pt x="89" y="0"/>
                  <a:pt x="89" y="0"/>
                </a:cubicBezTo>
                <a:cubicBezTo>
                  <a:pt x="89" y="89"/>
                  <a:pt x="89" y="89"/>
                  <a:pt x="89" y="89"/>
                </a:cubicBezTo>
                <a:cubicBezTo>
                  <a:pt x="124" y="89"/>
                  <a:pt x="124" y="89"/>
                  <a:pt x="124" y="89"/>
                </a:cubicBezTo>
                <a:lnTo>
                  <a:pt x="124" y="0"/>
                </a:lnTo>
                <a:close/>
                <a:moveTo>
                  <a:pt x="354" y="0"/>
                </a:moveTo>
                <a:lnTo>
                  <a:pt x="354" y="0"/>
                </a:lnTo>
                <a:cubicBezTo>
                  <a:pt x="319" y="0"/>
                  <a:pt x="319" y="0"/>
                  <a:pt x="319" y="0"/>
                </a:cubicBezTo>
                <a:cubicBezTo>
                  <a:pt x="319" y="89"/>
                  <a:pt x="319" y="89"/>
                  <a:pt x="319" y="89"/>
                </a:cubicBezTo>
                <a:cubicBezTo>
                  <a:pt x="354" y="89"/>
                  <a:pt x="354" y="89"/>
                  <a:pt x="354" y="89"/>
                </a:cubicBezTo>
                <a:lnTo>
                  <a:pt x="35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26FB0A6-35B9-4BC4-8419-E93BD43E10EF}"/>
              </a:ext>
            </a:extLst>
          </p:cNvPr>
          <p:cNvSpPr txBox="1"/>
          <p:nvPr/>
        </p:nvSpPr>
        <p:spPr>
          <a:xfrm>
            <a:off x="8194692" y="4609236"/>
            <a:ext cx="1679036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Unnecessary Services Enabled</a:t>
            </a:r>
          </a:p>
        </p:txBody>
      </p:sp>
      <p:sp>
        <p:nvSpPr>
          <p:cNvPr id="67" name="Freeform 19">
            <a:extLst>
              <a:ext uri="{FF2B5EF4-FFF2-40B4-BE49-F238E27FC236}">
                <a16:creationId xmlns:a16="http://schemas.microsoft.com/office/drawing/2014/main" id="{A9BA282D-0249-4DB0-985C-89C413AFD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6357" y="5070978"/>
            <a:ext cx="370087" cy="456228"/>
          </a:xfrm>
          <a:custGeom>
            <a:avLst/>
            <a:gdLst>
              <a:gd name="T0" fmla="*/ 65449438 w 510"/>
              <a:gd name="T1" fmla="*/ 58633190 h 573"/>
              <a:gd name="T2" fmla="*/ 65449438 w 510"/>
              <a:gd name="T3" fmla="*/ 58633190 h 573"/>
              <a:gd name="T4" fmla="*/ 60886489 w 510"/>
              <a:gd name="T5" fmla="*/ 63173440 h 573"/>
              <a:gd name="T6" fmla="*/ 65449438 w 510"/>
              <a:gd name="T7" fmla="*/ 68751328 h 573"/>
              <a:gd name="T8" fmla="*/ 66362244 w 510"/>
              <a:gd name="T9" fmla="*/ 70567284 h 573"/>
              <a:gd name="T10" fmla="*/ 62711741 w 510"/>
              <a:gd name="T11" fmla="*/ 74199556 h 573"/>
              <a:gd name="T12" fmla="*/ 59973683 w 510"/>
              <a:gd name="T13" fmla="*/ 73291578 h 573"/>
              <a:gd name="T14" fmla="*/ 55280025 w 510"/>
              <a:gd name="T15" fmla="*/ 68751328 h 573"/>
              <a:gd name="T16" fmla="*/ 50717076 w 510"/>
              <a:gd name="T17" fmla="*/ 73291578 h 573"/>
              <a:gd name="T18" fmla="*/ 47979019 w 510"/>
              <a:gd name="T19" fmla="*/ 74199556 h 573"/>
              <a:gd name="T20" fmla="*/ 44328516 w 510"/>
              <a:gd name="T21" fmla="*/ 70567284 h 573"/>
              <a:gd name="T22" fmla="*/ 45240961 w 510"/>
              <a:gd name="T23" fmla="*/ 68751328 h 573"/>
              <a:gd name="T24" fmla="*/ 45240961 w 510"/>
              <a:gd name="T25" fmla="*/ 68751328 h 573"/>
              <a:gd name="T26" fmla="*/ 49804270 w 510"/>
              <a:gd name="T27" fmla="*/ 63173440 h 573"/>
              <a:gd name="T28" fmla="*/ 45240961 w 510"/>
              <a:gd name="T29" fmla="*/ 58633190 h 573"/>
              <a:gd name="T30" fmla="*/ 44328516 w 510"/>
              <a:gd name="T31" fmla="*/ 55908896 h 573"/>
              <a:gd name="T32" fmla="*/ 47979019 w 510"/>
              <a:gd name="T33" fmla="*/ 52276985 h 573"/>
              <a:gd name="T34" fmla="*/ 50717076 w 510"/>
              <a:gd name="T35" fmla="*/ 54092940 h 573"/>
              <a:gd name="T36" fmla="*/ 55280025 w 510"/>
              <a:gd name="T37" fmla="*/ 58633190 h 573"/>
              <a:gd name="T38" fmla="*/ 59973683 w 510"/>
              <a:gd name="T39" fmla="*/ 54092940 h 573"/>
              <a:gd name="T40" fmla="*/ 59973683 w 510"/>
              <a:gd name="T41" fmla="*/ 54092940 h 573"/>
              <a:gd name="T42" fmla="*/ 62711741 w 510"/>
              <a:gd name="T43" fmla="*/ 52276985 h 573"/>
              <a:gd name="T44" fmla="*/ 66362244 w 510"/>
              <a:gd name="T45" fmla="*/ 55908896 h 573"/>
              <a:gd name="T46" fmla="*/ 65449438 w 510"/>
              <a:gd name="T47" fmla="*/ 58633190 h 573"/>
              <a:gd name="T48" fmla="*/ 54367579 w 510"/>
              <a:gd name="T49" fmla="*/ 52276985 h 573"/>
              <a:gd name="T50" fmla="*/ 54367579 w 510"/>
              <a:gd name="T51" fmla="*/ 52276985 h 573"/>
              <a:gd name="T52" fmla="*/ 54367579 w 510"/>
              <a:gd name="T53" fmla="*/ 52276985 h 573"/>
              <a:gd name="T54" fmla="*/ 53454773 w 510"/>
              <a:gd name="T55" fmla="*/ 51238987 h 573"/>
              <a:gd name="T56" fmla="*/ 53454773 w 510"/>
              <a:gd name="T57" fmla="*/ 51238987 h 573"/>
              <a:gd name="T58" fmla="*/ 47979019 w 510"/>
              <a:gd name="T59" fmla="*/ 48515053 h 573"/>
              <a:gd name="T60" fmla="*/ 40547302 w 510"/>
              <a:gd name="T61" fmla="*/ 55908896 h 573"/>
              <a:gd name="T62" fmla="*/ 42503264 w 510"/>
              <a:gd name="T63" fmla="*/ 61357124 h 573"/>
              <a:gd name="T64" fmla="*/ 42503264 w 510"/>
              <a:gd name="T65" fmla="*/ 61357124 h 573"/>
              <a:gd name="T66" fmla="*/ 45240961 w 510"/>
              <a:gd name="T67" fmla="*/ 63173440 h 573"/>
              <a:gd name="T68" fmla="*/ 42503264 w 510"/>
              <a:gd name="T69" fmla="*/ 66027034 h 573"/>
              <a:gd name="T70" fmla="*/ 42503264 w 510"/>
              <a:gd name="T71" fmla="*/ 66027034 h 573"/>
              <a:gd name="T72" fmla="*/ 40547302 w 510"/>
              <a:gd name="T73" fmla="*/ 70567284 h 573"/>
              <a:gd name="T74" fmla="*/ 37809606 w 510"/>
              <a:gd name="T75" fmla="*/ 70567284 h 573"/>
              <a:gd name="T76" fmla="*/ 37809606 w 510"/>
              <a:gd name="T77" fmla="*/ 70567284 h 573"/>
              <a:gd name="T78" fmla="*/ 3780852 w 510"/>
              <a:gd name="T79" fmla="*/ 70567284 h 573"/>
              <a:gd name="T80" fmla="*/ 0 w 510"/>
              <a:gd name="T81" fmla="*/ 66935372 h 573"/>
              <a:gd name="T82" fmla="*/ 0 w 510"/>
              <a:gd name="T83" fmla="*/ 3632272 h 573"/>
              <a:gd name="T84" fmla="*/ 3780852 w 510"/>
              <a:gd name="T85" fmla="*/ 0 h 573"/>
              <a:gd name="T86" fmla="*/ 11994664 w 510"/>
              <a:gd name="T87" fmla="*/ 0 h 573"/>
              <a:gd name="T88" fmla="*/ 23076884 w 510"/>
              <a:gd name="T89" fmla="*/ 0 h 573"/>
              <a:gd name="T90" fmla="*/ 23076884 w 510"/>
              <a:gd name="T91" fmla="*/ 13750410 h 573"/>
              <a:gd name="T92" fmla="*/ 23076884 w 510"/>
              <a:gd name="T93" fmla="*/ 21014594 h 573"/>
              <a:gd name="T94" fmla="*/ 30508239 w 510"/>
              <a:gd name="T95" fmla="*/ 28408437 h 573"/>
              <a:gd name="T96" fmla="*/ 37809606 w 510"/>
              <a:gd name="T97" fmla="*/ 28408437 h 573"/>
              <a:gd name="T98" fmla="*/ 54367579 w 510"/>
              <a:gd name="T99" fmla="*/ 28408437 h 573"/>
              <a:gd name="T100" fmla="*/ 54367579 w 510"/>
              <a:gd name="T101" fmla="*/ 48515053 h 573"/>
              <a:gd name="T102" fmla="*/ 54367579 w 510"/>
              <a:gd name="T103" fmla="*/ 48515053 h 573"/>
              <a:gd name="T104" fmla="*/ 54367579 w 510"/>
              <a:gd name="T105" fmla="*/ 52276985 h 573"/>
              <a:gd name="T106" fmla="*/ 30508239 w 510"/>
              <a:gd name="T107" fmla="*/ 24776525 h 573"/>
              <a:gd name="T108" fmla="*/ 30508239 w 510"/>
              <a:gd name="T109" fmla="*/ 24776525 h 573"/>
              <a:gd name="T110" fmla="*/ 26727387 w 510"/>
              <a:gd name="T111" fmla="*/ 21014594 h 573"/>
              <a:gd name="T112" fmla="*/ 26727387 w 510"/>
              <a:gd name="T113" fmla="*/ 13750410 h 573"/>
              <a:gd name="T114" fmla="*/ 26727387 w 510"/>
              <a:gd name="T115" fmla="*/ 0 h 573"/>
              <a:gd name="T116" fmla="*/ 54367579 w 510"/>
              <a:gd name="T117" fmla="*/ 24776525 h 573"/>
              <a:gd name="T118" fmla="*/ 37809606 w 510"/>
              <a:gd name="T119" fmla="*/ 24776525 h 573"/>
              <a:gd name="T120" fmla="*/ 30508239 w 510"/>
              <a:gd name="T121" fmla="*/ 24776525 h 5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10" h="573">
                <a:moveTo>
                  <a:pt x="502" y="452"/>
                </a:moveTo>
                <a:lnTo>
                  <a:pt x="502" y="452"/>
                </a:lnTo>
                <a:cubicBezTo>
                  <a:pt x="467" y="487"/>
                  <a:pt x="467" y="487"/>
                  <a:pt x="467" y="487"/>
                </a:cubicBezTo>
                <a:cubicBezTo>
                  <a:pt x="502" y="530"/>
                  <a:pt x="502" y="530"/>
                  <a:pt x="502" y="530"/>
                </a:cubicBezTo>
                <a:cubicBezTo>
                  <a:pt x="509" y="530"/>
                  <a:pt x="509" y="537"/>
                  <a:pt x="509" y="544"/>
                </a:cubicBezTo>
                <a:cubicBezTo>
                  <a:pt x="509" y="565"/>
                  <a:pt x="495" y="572"/>
                  <a:pt x="481" y="572"/>
                </a:cubicBezTo>
                <a:cubicBezTo>
                  <a:pt x="474" y="572"/>
                  <a:pt x="467" y="572"/>
                  <a:pt x="460" y="565"/>
                </a:cubicBezTo>
                <a:cubicBezTo>
                  <a:pt x="424" y="530"/>
                  <a:pt x="424" y="530"/>
                  <a:pt x="424" y="530"/>
                </a:cubicBezTo>
                <a:cubicBezTo>
                  <a:pt x="389" y="565"/>
                  <a:pt x="389" y="565"/>
                  <a:pt x="389" y="565"/>
                </a:cubicBezTo>
                <a:cubicBezTo>
                  <a:pt x="382" y="572"/>
                  <a:pt x="375" y="572"/>
                  <a:pt x="368" y="572"/>
                </a:cubicBezTo>
                <a:cubicBezTo>
                  <a:pt x="354" y="572"/>
                  <a:pt x="340" y="565"/>
                  <a:pt x="340" y="544"/>
                </a:cubicBezTo>
                <a:cubicBezTo>
                  <a:pt x="340" y="537"/>
                  <a:pt x="340" y="530"/>
                  <a:pt x="347" y="530"/>
                </a:cubicBezTo>
                <a:cubicBezTo>
                  <a:pt x="382" y="487"/>
                  <a:pt x="382" y="487"/>
                  <a:pt x="382" y="487"/>
                </a:cubicBezTo>
                <a:cubicBezTo>
                  <a:pt x="347" y="452"/>
                  <a:pt x="347" y="452"/>
                  <a:pt x="347" y="452"/>
                </a:cubicBezTo>
                <a:cubicBezTo>
                  <a:pt x="340" y="445"/>
                  <a:pt x="340" y="438"/>
                  <a:pt x="340" y="431"/>
                </a:cubicBezTo>
                <a:cubicBezTo>
                  <a:pt x="340" y="417"/>
                  <a:pt x="354" y="403"/>
                  <a:pt x="368" y="403"/>
                </a:cubicBezTo>
                <a:cubicBezTo>
                  <a:pt x="375" y="403"/>
                  <a:pt x="382" y="410"/>
                  <a:pt x="389" y="417"/>
                </a:cubicBezTo>
                <a:cubicBezTo>
                  <a:pt x="424" y="452"/>
                  <a:pt x="424" y="452"/>
                  <a:pt x="424" y="452"/>
                </a:cubicBezTo>
                <a:cubicBezTo>
                  <a:pt x="460" y="417"/>
                  <a:pt x="460" y="417"/>
                  <a:pt x="460" y="417"/>
                </a:cubicBezTo>
                <a:cubicBezTo>
                  <a:pt x="467" y="410"/>
                  <a:pt x="474" y="403"/>
                  <a:pt x="481" y="403"/>
                </a:cubicBezTo>
                <a:cubicBezTo>
                  <a:pt x="495" y="403"/>
                  <a:pt x="509" y="417"/>
                  <a:pt x="509" y="431"/>
                </a:cubicBezTo>
                <a:cubicBezTo>
                  <a:pt x="509" y="438"/>
                  <a:pt x="509" y="445"/>
                  <a:pt x="502" y="452"/>
                </a:cubicBezTo>
                <a:close/>
                <a:moveTo>
                  <a:pt x="417" y="403"/>
                </a:moveTo>
                <a:lnTo>
                  <a:pt x="417" y="403"/>
                </a:lnTo>
                <a:cubicBezTo>
                  <a:pt x="410" y="395"/>
                  <a:pt x="410" y="395"/>
                  <a:pt x="410" y="395"/>
                </a:cubicBezTo>
                <a:cubicBezTo>
                  <a:pt x="396" y="381"/>
                  <a:pt x="382" y="374"/>
                  <a:pt x="368" y="374"/>
                </a:cubicBezTo>
                <a:cubicBezTo>
                  <a:pt x="340" y="374"/>
                  <a:pt x="311" y="403"/>
                  <a:pt x="311" y="431"/>
                </a:cubicBezTo>
                <a:cubicBezTo>
                  <a:pt x="311" y="452"/>
                  <a:pt x="318" y="466"/>
                  <a:pt x="326" y="473"/>
                </a:cubicBezTo>
                <a:cubicBezTo>
                  <a:pt x="347" y="487"/>
                  <a:pt x="347" y="487"/>
                  <a:pt x="347" y="487"/>
                </a:cubicBezTo>
                <a:cubicBezTo>
                  <a:pt x="326" y="509"/>
                  <a:pt x="326" y="509"/>
                  <a:pt x="326" y="509"/>
                </a:cubicBezTo>
                <a:cubicBezTo>
                  <a:pt x="318" y="516"/>
                  <a:pt x="311" y="530"/>
                  <a:pt x="311" y="544"/>
                </a:cubicBezTo>
                <a:cubicBezTo>
                  <a:pt x="290" y="544"/>
                  <a:pt x="290" y="544"/>
                  <a:pt x="290" y="544"/>
                </a:cubicBezTo>
                <a:cubicBezTo>
                  <a:pt x="29" y="544"/>
                  <a:pt x="29" y="544"/>
                  <a:pt x="29" y="544"/>
                </a:cubicBezTo>
                <a:cubicBezTo>
                  <a:pt x="15" y="544"/>
                  <a:pt x="0" y="537"/>
                  <a:pt x="0" y="516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15" y="0"/>
                  <a:pt x="29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77" y="106"/>
                  <a:pt x="177" y="106"/>
                  <a:pt x="177" y="106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177" y="191"/>
                  <a:pt x="205" y="219"/>
                  <a:pt x="234" y="219"/>
                </a:cubicBezTo>
                <a:cubicBezTo>
                  <a:pt x="290" y="219"/>
                  <a:pt x="290" y="219"/>
                  <a:pt x="290" y="219"/>
                </a:cubicBezTo>
                <a:cubicBezTo>
                  <a:pt x="417" y="219"/>
                  <a:pt x="417" y="219"/>
                  <a:pt x="417" y="219"/>
                </a:cubicBezTo>
                <a:cubicBezTo>
                  <a:pt x="417" y="374"/>
                  <a:pt x="417" y="374"/>
                  <a:pt x="417" y="374"/>
                </a:cubicBezTo>
                <a:lnTo>
                  <a:pt x="417" y="403"/>
                </a:lnTo>
                <a:close/>
                <a:moveTo>
                  <a:pt x="234" y="191"/>
                </a:moveTo>
                <a:lnTo>
                  <a:pt x="234" y="191"/>
                </a:lnTo>
                <a:cubicBezTo>
                  <a:pt x="220" y="191"/>
                  <a:pt x="205" y="176"/>
                  <a:pt x="205" y="162"/>
                </a:cubicBezTo>
                <a:cubicBezTo>
                  <a:pt x="205" y="106"/>
                  <a:pt x="205" y="106"/>
                  <a:pt x="205" y="106"/>
                </a:cubicBezTo>
                <a:cubicBezTo>
                  <a:pt x="205" y="0"/>
                  <a:pt x="205" y="0"/>
                  <a:pt x="205" y="0"/>
                </a:cubicBezTo>
                <a:cubicBezTo>
                  <a:pt x="417" y="191"/>
                  <a:pt x="417" y="191"/>
                  <a:pt x="417" y="191"/>
                </a:cubicBezTo>
                <a:cubicBezTo>
                  <a:pt x="290" y="191"/>
                  <a:pt x="290" y="191"/>
                  <a:pt x="290" y="191"/>
                </a:cubicBezTo>
                <a:lnTo>
                  <a:pt x="234" y="19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8" name="Freeform 65">
            <a:extLst>
              <a:ext uri="{FF2B5EF4-FFF2-40B4-BE49-F238E27FC236}">
                <a16:creationId xmlns:a16="http://schemas.microsoft.com/office/drawing/2014/main" id="{49CE220D-C80A-4ADA-91F5-B15489685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6819" y="4155695"/>
            <a:ext cx="411963" cy="350087"/>
          </a:xfrm>
          <a:custGeom>
            <a:avLst/>
            <a:gdLst>
              <a:gd name="T0" fmla="*/ 208618 w 608"/>
              <a:gd name="T1" fmla="*/ 204427 h 567"/>
              <a:gd name="T2" fmla="*/ 208618 w 608"/>
              <a:gd name="T3" fmla="*/ 204427 h 567"/>
              <a:gd name="T4" fmla="*/ 10089 w 608"/>
              <a:gd name="T5" fmla="*/ 204427 h 567"/>
              <a:gd name="T6" fmla="*/ 0 w 608"/>
              <a:gd name="T7" fmla="*/ 193953 h 567"/>
              <a:gd name="T8" fmla="*/ 10089 w 608"/>
              <a:gd name="T9" fmla="*/ 183840 h 567"/>
              <a:gd name="T10" fmla="*/ 208618 w 608"/>
              <a:gd name="T11" fmla="*/ 183840 h 567"/>
              <a:gd name="T12" fmla="*/ 218707 w 608"/>
              <a:gd name="T13" fmla="*/ 193953 h 567"/>
              <a:gd name="T14" fmla="*/ 208618 w 608"/>
              <a:gd name="T15" fmla="*/ 204427 h 567"/>
              <a:gd name="T16" fmla="*/ 165381 w 608"/>
              <a:gd name="T17" fmla="*/ 53816 h 567"/>
              <a:gd name="T18" fmla="*/ 165381 w 608"/>
              <a:gd name="T19" fmla="*/ 53816 h 567"/>
              <a:gd name="T20" fmla="*/ 137277 w 608"/>
              <a:gd name="T21" fmla="*/ 25644 h 567"/>
              <a:gd name="T22" fmla="*/ 160337 w 608"/>
              <a:gd name="T23" fmla="*/ 2528 h 567"/>
              <a:gd name="T24" fmla="*/ 172948 w 608"/>
              <a:gd name="T25" fmla="*/ 2528 h 567"/>
              <a:gd name="T26" fmla="*/ 188441 w 608"/>
              <a:gd name="T27" fmla="*/ 18059 h 567"/>
              <a:gd name="T28" fmla="*/ 188441 w 608"/>
              <a:gd name="T29" fmla="*/ 33228 h 567"/>
              <a:gd name="T30" fmla="*/ 165381 w 608"/>
              <a:gd name="T31" fmla="*/ 53816 h 567"/>
              <a:gd name="T32" fmla="*/ 73863 w 608"/>
              <a:gd name="T33" fmla="*/ 148083 h 567"/>
              <a:gd name="T34" fmla="*/ 73863 w 608"/>
              <a:gd name="T35" fmla="*/ 148083 h 567"/>
              <a:gd name="T36" fmla="*/ 45759 w 608"/>
              <a:gd name="T37" fmla="*/ 117383 h 567"/>
              <a:gd name="T38" fmla="*/ 129711 w 608"/>
              <a:gd name="T39" fmla="*/ 33228 h 567"/>
              <a:gd name="T40" fmla="*/ 160337 w 608"/>
              <a:gd name="T41" fmla="*/ 61400 h 567"/>
              <a:gd name="T42" fmla="*/ 73863 w 608"/>
              <a:gd name="T43" fmla="*/ 148083 h 567"/>
              <a:gd name="T44" fmla="*/ 27744 w 608"/>
              <a:gd name="T45" fmla="*/ 163614 h 567"/>
              <a:gd name="T46" fmla="*/ 27744 w 608"/>
              <a:gd name="T47" fmla="*/ 163614 h 567"/>
              <a:gd name="T48" fmla="*/ 38193 w 608"/>
              <a:gd name="T49" fmla="*/ 125329 h 567"/>
              <a:gd name="T50" fmla="*/ 65936 w 608"/>
              <a:gd name="T51" fmla="*/ 153140 h 567"/>
              <a:gd name="T52" fmla="*/ 27744 w 608"/>
              <a:gd name="T53" fmla="*/ 163614 h 56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608" h="567">
                <a:moveTo>
                  <a:pt x="579" y="566"/>
                </a:moveTo>
                <a:lnTo>
                  <a:pt x="579" y="566"/>
                </a:lnTo>
                <a:cubicBezTo>
                  <a:pt x="28" y="566"/>
                  <a:pt x="28" y="566"/>
                  <a:pt x="28" y="566"/>
                </a:cubicBezTo>
                <a:cubicBezTo>
                  <a:pt x="14" y="566"/>
                  <a:pt x="0" y="559"/>
                  <a:pt x="0" y="537"/>
                </a:cubicBezTo>
                <a:cubicBezTo>
                  <a:pt x="0" y="523"/>
                  <a:pt x="14" y="509"/>
                  <a:pt x="28" y="509"/>
                </a:cubicBezTo>
                <a:cubicBezTo>
                  <a:pt x="579" y="509"/>
                  <a:pt x="579" y="509"/>
                  <a:pt x="579" y="509"/>
                </a:cubicBezTo>
                <a:cubicBezTo>
                  <a:pt x="593" y="509"/>
                  <a:pt x="607" y="523"/>
                  <a:pt x="607" y="537"/>
                </a:cubicBezTo>
                <a:cubicBezTo>
                  <a:pt x="607" y="559"/>
                  <a:pt x="593" y="566"/>
                  <a:pt x="579" y="566"/>
                </a:cubicBezTo>
                <a:close/>
                <a:moveTo>
                  <a:pt x="459" y="149"/>
                </a:moveTo>
                <a:lnTo>
                  <a:pt x="459" y="149"/>
                </a:lnTo>
                <a:cubicBezTo>
                  <a:pt x="381" y="71"/>
                  <a:pt x="381" y="71"/>
                  <a:pt x="381" y="71"/>
                </a:cubicBezTo>
                <a:cubicBezTo>
                  <a:pt x="445" y="7"/>
                  <a:pt x="445" y="7"/>
                  <a:pt x="445" y="7"/>
                </a:cubicBezTo>
                <a:cubicBezTo>
                  <a:pt x="452" y="0"/>
                  <a:pt x="473" y="0"/>
                  <a:pt x="480" y="7"/>
                </a:cubicBezTo>
                <a:cubicBezTo>
                  <a:pt x="523" y="50"/>
                  <a:pt x="523" y="50"/>
                  <a:pt x="523" y="50"/>
                </a:cubicBezTo>
                <a:cubicBezTo>
                  <a:pt x="530" y="64"/>
                  <a:pt x="530" y="78"/>
                  <a:pt x="523" y="92"/>
                </a:cubicBezTo>
                <a:lnTo>
                  <a:pt x="459" y="149"/>
                </a:lnTo>
                <a:close/>
                <a:moveTo>
                  <a:pt x="205" y="410"/>
                </a:moveTo>
                <a:lnTo>
                  <a:pt x="205" y="410"/>
                </a:lnTo>
                <a:cubicBezTo>
                  <a:pt x="127" y="325"/>
                  <a:pt x="127" y="325"/>
                  <a:pt x="127" y="325"/>
                </a:cubicBezTo>
                <a:cubicBezTo>
                  <a:pt x="360" y="92"/>
                  <a:pt x="360" y="92"/>
                  <a:pt x="360" y="92"/>
                </a:cubicBezTo>
                <a:cubicBezTo>
                  <a:pt x="445" y="170"/>
                  <a:pt x="445" y="170"/>
                  <a:pt x="445" y="170"/>
                </a:cubicBezTo>
                <a:lnTo>
                  <a:pt x="205" y="410"/>
                </a:lnTo>
                <a:close/>
                <a:moveTo>
                  <a:pt x="77" y="453"/>
                </a:moveTo>
                <a:lnTo>
                  <a:pt x="77" y="453"/>
                </a:lnTo>
                <a:cubicBezTo>
                  <a:pt x="106" y="347"/>
                  <a:pt x="106" y="347"/>
                  <a:pt x="106" y="347"/>
                </a:cubicBezTo>
                <a:cubicBezTo>
                  <a:pt x="183" y="424"/>
                  <a:pt x="183" y="424"/>
                  <a:pt x="183" y="424"/>
                </a:cubicBezTo>
                <a:lnTo>
                  <a:pt x="77" y="4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9" name="Freeform 24">
            <a:extLst>
              <a:ext uri="{FF2B5EF4-FFF2-40B4-BE49-F238E27FC236}">
                <a16:creationId xmlns:a16="http://schemas.microsoft.com/office/drawing/2014/main" id="{42D68217-F97D-4922-BF77-6C160EB48DA4}"/>
              </a:ext>
            </a:extLst>
          </p:cNvPr>
          <p:cNvSpPr>
            <a:spLocks noEditPoints="1"/>
          </p:cNvSpPr>
          <p:nvPr/>
        </p:nvSpPr>
        <p:spPr bwMode="auto">
          <a:xfrm>
            <a:off x="990328" y="5105400"/>
            <a:ext cx="390565" cy="335942"/>
          </a:xfrm>
          <a:custGeom>
            <a:avLst/>
            <a:gdLst/>
            <a:ahLst/>
            <a:cxnLst>
              <a:cxn ang="0">
                <a:pos x="13" y="1"/>
              </a:cxn>
              <a:cxn ang="0">
                <a:pos x="0" y="3"/>
              </a:cxn>
              <a:cxn ang="0">
                <a:pos x="0" y="54"/>
              </a:cxn>
              <a:cxn ang="0">
                <a:pos x="8" y="63"/>
              </a:cxn>
              <a:cxn ang="0">
                <a:pos x="48" y="40"/>
              </a:cxn>
              <a:cxn ang="0">
                <a:pos x="51" y="29"/>
              </a:cxn>
              <a:cxn ang="0">
                <a:pos x="272" y="9"/>
              </a:cxn>
              <a:cxn ang="0">
                <a:pos x="86" y="11"/>
              </a:cxn>
              <a:cxn ang="0">
                <a:pos x="75" y="25"/>
              </a:cxn>
              <a:cxn ang="0">
                <a:pos x="77" y="45"/>
              </a:cxn>
              <a:cxn ang="0">
                <a:pos x="91" y="54"/>
              </a:cxn>
              <a:cxn ang="0">
                <a:pos x="278" y="54"/>
              </a:cxn>
              <a:cxn ang="0">
                <a:pos x="287" y="40"/>
              </a:cxn>
              <a:cxn ang="0">
                <a:pos x="287" y="18"/>
              </a:cxn>
              <a:cxn ang="0">
                <a:pos x="272" y="9"/>
              </a:cxn>
              <a:cxn ang="0">
                <a:pos x="48" y="130"/>
              </a:cxn>
              <a:cxn ang="0">
                <a:pos x="53" y="123"/>
              </a:cxn>
              <a:cxn ang="0">
                <a:pos x="13" y="99"/>
              </a:cxn>
              <a:cxn ang="0">
                <a:pos x="4" y="99"/>
              </a:cxn>
              <a:cxn ang="0">
                <a:pos x="0" y="147"/>
              </a:cxn>
              <a:cxn ang="0">
                <a:pos x="4" y="154"/>
              </a:cxn>
              <a:cxn ang="0">
                <a:pos x="13" y="154"/>
              </a:cxn>
              <a:cxn ang="0">
                <a:pos x="91" y="99"/>
              </a:cxn>
              <a:cxn ang="0">
                <a:pos x="77" y="110"/>
              </a:cxn>
              <a:cxn ang="0">
                <a:pos x="75" y="130"/>
              </a:cxn>
              <a:cxn ang="0">
                <a:pos x="86" y="145"/>
              </a:cxn>
              <a:cxn ang="0">
                <a:pos x="272" y="147"/>
              </a:cxn>
              <a:cxn ang="0">
                <a:pos x="287" y="136"/>
              </a:cxn>
              <a:cxn ang="0">
                <a:pos x="287" y="116"/>
              </a:cxn>
              <a:cxn ang="0">
                <a:pos x="278" y="101"/>
              </a:cxn>
              <a:cxn ang="0">
                <a:pos x="48" y="206"/>
              </a:cxn>
              <a:cxn ang="0">
                <a:pos x="8" y="183"/>
              </a:cxn>
              <a:cxn ang="0">
                <a:pos x="0" y="192"/>
              </a:cxn>
              <a:cxn ang="0">
                <a:pos x="0" y="243"/>
              </a:cxn>
              <a:cxn ang="0">
                <a:pos x="13" y="244"/>
              </a:cxn>
              <a:cxn ang="0">
                <a:pos x="51" y="219"/>
              </a:cxn>
              <a:cxn ang="0">
                <a:pos x="48" y="206"/>
              </a:cxn>
              <a:cxn ang="0">
                <a:pos x="91" y="192"/>
              </a:cxn>
              <a:cxn ang="0">
                <a:pos x="80" y="195"/>
              </a:cxn>
              <a:cxn ang="0">
                <a:pos x="75" y="221"/>
              </a:cxn>
              <a:cxn ang="0">
                <a:pos x="80" y="232"/>
              </a:cxn>
              <a:cxn ang="0">
                <a:pos x="272" y="237"/>
              </a:cxn>
              <a:cxn ang="0">
                <a:pos x="283" y="232"/>
              </a:cxn>
              <a:cxn ang="0">
                <a:pos x="287" y="206"/>
              </a:cxn>
              <a:cxn ang="0">
                <a:pos x="283" y="195"/>
              </a:cxn>
              <a:cxn ang="0">
                <a:pos x="272" y="192"/>
              </a:cxn>
            </a:cxnLst>
            <a:rect l="0" t="0" r="r" b="b"/>
            <a:pathLst>
              <a:path w="287" h="246">
                <a:moveTo>
                  <a:pt x="48" y="23"/>
                </a:moveTo>
                <a:lnTo>
                  <a:pt x="13" y="1"/>
                </a:lnTo>
                <a:lnTo>
                  <a:pt x="13" y="1"/>
                </a:lnTo>
                <a:lnTo>
                  <a:pt x="8" y="0"/>
                </a:lnTo>
                <a:lnTo>
                  <a:pt x="4" y="1"/>
                </a:lnTo>
                <a:lnTo>
                  <a:pt x="0" y="3"/>
                </a:lnTo>
                <a:lnTo>
                  <a:pt x="0" y="9"/>
                </a:lnTo>
                <a:lnTo>
                  <a:pt x="0" y="54"/>
                </a:lnTo>
                <a:lnTo>
                  <a:pt x="0" y="54"/>
                </a:lnTo>
                <a:lnTo>
                  <a:pt x="0" y="59"/>
                </a:lnTo>
                <a:lnTo>
                  <a:pt x="4" y="63"/>
                </a:lnTo>
                <a:lnTo>
                  <a:pt x="8" y="63"/>
                </a:lnTo>
                <a:lnTo>
                  <a:pt x="13" y="61"/>
                </a:lnTo>
                <a:lnTo>
                  <a:pt x="48" y="40"/>
                </a:lnTo>
                <a:lnTo>
                  <a:pt x="48" y="40"/>
                </a:lnTo>
                <a:lnTo>
                  <a:pt x="51" y="36"/>
                </a:lnTo>
                <a:lnTo>
                  <a:pt x="53" y="32"/>
                </a:lnTo>
                <a:lnTo>
                  <a:pt x="51" y="29"/>
                </a:lnTo>
                <a:lnTo>
                  <a:pt x="48" y="23"/>
                </a:lnTo>
                <a:lnTo>
                  <a:pt x="48" y="23"/>
                </a:lnTo>
                <a:close/>
                <a:moveTo>
                  <a:pt x="272" y="9"/>
                </a:moveTo>
                <a:lnTo>
                  <a:pt x="91" y="9"/>
                </a:lnTo>
                <a:lnTo>
                  <a:pt x="91" y="9"/>
                </a:lnTo>
                <a:lnTo>
                  <a:pt x="86" y="11"/>
                </a:lnTo>
                <a:lnTo>
                  <a:pt x="80" y="14"/>
                </a:lnTo>
                <a:lnTo>
                  <a:pt x="77" y="18"/>
                </a:lnTo>
                <a:lnTo>
                  <a:pt x="75" y="25"/>
                </a:lnTo>
                <a:lnTo>
                  <a:pt x="75" y="40"/>
                </a:lnTo>
                <a:lnTo>
                  <a:pt x="75" y="40"/>
                </a:lnTo>
                <a:lnTo>
                  <a:pt x="77" y="45"/>
                </a:lnTo>
                <a:lnTo>
                  <a:pt x="80" y="50"/>
                </a:lnTo>
                <a:lnTo>
                  <a:pt x="86" y="54"/>
                </a:lnTo>
                <a:lnTo>
                  <a:pt x="91" y="54"/>
                </a:lnTo>
                <a:lnTo>
                  <a:pt x="272" y="54"/>
                </a:lnTo>
                <a:lnTo>
                  <a:pt x="272" y="54"/>
                </a:lnTo>
                <a:lnTo>
                  <a:pt x="278" y="54"/>
                </a:lnTo>
                <a:lnTo>
                  <a:pt x="283" y="50"/>
                </a:lnTo>
                <a:lnTo>
                  <a:pt x="287" y="45"/>
                </a:lnTo>
                <a:lnTo>
                  <a:pt x="287" y="40"/>
                </a:lnTo>
                <a:lnTo>
                  <a:pt x="287" y="25"/>
                </a:lnTo>
                <a:lnTo>
                  <a:pt x="287" y="25"/>
                </a:lnTo>
                <a:lnTo>
                  <a:pt x="287" y="18"/>
                </a:lnTo>
                <a:lnTo>
                  <a:pt x="283" y="14"/>
                </a:lnTo>
                <a:lnTo>
                  <a:pt x="278" y="11"/>
                </a:lnTo>
                <a:lnTo>
                  <a:pt x="272" y="9"/>
                </a:lnTo>
                <a:lnTo>
                  <a:pt x="272" y="9"/>
                </a:lnTo>
                <a:close/>
                <a:moveTo>
                  <a:pt x="13" y="154"/>
                </a:moveTo>
                <a:lnTo>
                  <a:pt x="48" y="130"/>
                </a:lnTo>
                <a:lnTo>
                  <a:pt x="48" y="130"/>
                </a:lnTo>
                <a:lnTo>
                  <a:pt x="51" y="127"/>
                </a:lnTo>
                <a:lnTo>
                  <a:pt x="53" y="123"/>
                </a:lnTo>
                <a:lnTo>
                  <a:pt x="51" y="119"/>
                </a:lnTo>
                <a:lnTo>
                  <a:pt x="48" y="116"/>
                </a:lnTo>
                <a:lnTo>
                  <a:pt x="13" y="99"/>
                </a:lnTo>
                <a:lnTo>
                  <a:pt x="13" y="99"/>
                </a:lnTo>
                <a:lnTo>
                  <a:pt x="8" y="98"/>
                </a:lnTo>
                <a:lnTo>
                  <a:pt x="4" y="99"/>
                </a:lnTo>
                <a:lnTo>
                  <a:pt x="0" y="103"/>
                </a:lnTo>
                <a:lnTo>
                  <a:pt x="0" y="108"/>
                </a:lnTo>
                <a:lnTo>
                  <a:pt x="0" y="147"/>
                </a:lnTo>
                <a:lnTo>
                  <a:pt x="0" y="147"/>
                </a:lnTo>
                <a:lnTo>
                  <a:pt x="0" y="150"/>
                </a:lnTo>
                <a:lnTo>
                  <a:pt x="4" y="154"/>
                </a:lnTo>
                <a:lnTo>
                  <a:pt x="8" y="156"/>
                </a:lnTo>
                <a:lnTo>
                  <a:pt x="13" y="154"/>
                </a:lnTo>
                <a:lnTo>
                  <a:pt x="13" y="154"/>
                </a:lnTo>
                <a:close/>
                <a:moveTo>
                  <a:pt x="272" y="99"/>
                </a:moveTo>
                <a:lnTo>
                  <a:pt x="91" y="99"/>
                </a:lnTo>
                <a:lnTo>
                  <a:pt x="91" y="99"/>
                </a:lnTo>
                <a:lnTo>
                  <a:pt x="86" y="101"/>
                </a:lnTo>
                <a:lnTo>
                  <a:pt x="80" y="105"/>
                </a:lnTo>
                <a:lnTo>
                  <a:pt x="77" y="110"/>
                </a:lnTo>
                <a:lnTo>
                  <a:pt x="75" y="116"/>
                </a:lnTo>
                <a:lnTo>
                  <a:pt x="75" y="130"/>
                </a:lnTo>
                <a:lnTo>
                  <a:pt x="75" y="130"/>
                </a:lnTo>
                <a:lnTo>
                  <a:pt x="77" y="136"/>
                </a:lnTo>
                <a:lnTo>
                  <a:pt x="80" y="141"/>
                </a:lnTo>
                <a:lnTo>
                  <a:pt x="86" y="145"/>
                </a:lnTo>
                <a:lnTo>
                  <a:pt x="91" y="147"/>
                </a:lnTo>
                <a:lnTo>
                  <a:pt x="272" y="147"/>
                </a:lnTo>
                <a:lnTo>
                  <a:pt x="272" y="147"/>
                </a:lnTo>
                <a:lnTo>
                  <a:pt x="278" y="145"/>
                </a:lnTo>
                <a:lnTo>
                  <a:pt x="283" y="141"/>
                </a:lnTo>
                <a:lnTo>
                  <a:pt x="287" y="136"/>
                </a:lnTo>
                <a:lnTo>
                  <a:pt x="287" y="130"/>
                </a:lnTo>
                <a:lnTo>
                  <a:pt x="287" y="116"/>
                </a:lnTo>
                <a:lnTo>
                  <a:pt x="287" y="116"/>
                </a:lnTo>
                <a:lnTo>
                  <a:pt x="287" y="110"/>
                </a:lnTo>
                <a:lnTo>
                  <a:pt x="283" y="105"/>
                </a:lnTo>
                <a:lnTo>
                  <a:pt x="278" y="101"/>
                </a:lnTo>
                <a:lnTo>
                  <a:pt x="272" y="99"/>
                </a:lnTo>
                <a:lnTo>
                  <a:pt x="272" y="99"/>
                </a:lnTo>
                <a:close/>
                <a:moveTo>
                  <a:pt x="48" y="206"/>
                </a:moveTo>
                <a:lnTo>
                  <a:pt x="13" y="185"/>
                </a:lnTo>
                <a:lnTo>
                  <a:pt x="13" y="185"/>
                </a:lnTo>
                <a:lnTo>
                  <a:pt x="8" y="183"/>
                </a:lnTo>
                <a:lnTo>
                  <a:pt x="4" y="183"/>
                </a:lnTo>
                <a:lnTo>
                  <a:pt x="0" y="186"/>
                </a:lnTo>
                <a:lnTo>
                  <a:pt x="0" y="192"/>
                </a:lnTo>
                <a:lnTo>
                  <a:pt x="0" y="237"/>
                </a:lnTo>
                <a:lnTo>
                  <a:pt x="0" y="237"/>
                </a:lnTo>
                <a:lnTo>
                  <a:pt x="0" y="243"/>
                </a:lnTo>
                <a:lnTo>
                  <a:pt x="4" y="244"/>
                </a:lnTo>
                <a:lnTo>
                  <a:pt x="8" y="246"/>
                </a:lnTo>
                <a:lnTo>
                  <a:pt x="13" y="244"/>
                </a:lnTo>
                <a:lnTo>
                  <a:pt x="48" y="223"/>
                </a:lnTo>
                <a:lnTo>
                  <a:pt x="48" y="223"/>
                </a:lnTo>
                <a:lnTo>
                  <a:pt x="51" y="219"/>
                </a:lnTo>
                <a:lnTo>
                  <a:pt x="53" y="214"/>
                </a:lnTo>
                <a:lnTo>
                  <a:pt x="51" y="210"/>
                </a:lnTo>
                <a:lnTo>
                  <a:pt x="48" y="206"/>
                </a:lnTo>
                <a:lnTo>
                  <a:pt x="48" y="206"/>
                </a:lnTo>
                <a:close/>
                <a:moveTo>
                  <a:pt x="272" y="192"/>
                </a:moveTo>
                <a:lnTo>
                  <a:pt x="91" y="192"/>
                </a:lnTo>
                <a:lnTo>
                  <a:pt x="91" y="192"/>
                </a:lnTo>
                <a:lnTo>
                  <a:pt x="86" y="192"/>
                </a:lnTo>
                <a:lnTo>
                  <a:pt x="80" y="195"/>
                </a:lnTo>
                <a:lnTo>
                  <a:pt x="77" y="201"/>
                </a:lnTo>
                <a:lnTo>
                  <a:pt x="75" y="206"/>
                </a:lnTo>
                <a:lnTo>
                  <a:pt x="75" y="221"/>
                </a:lnTo>
                <a:lnTo>
                  <a:pt x="75" y="221"/>
                </a:lnTo>
                <a:lnTo>
                  <a:pt x="77" y="228"/>
                </a:lnTo>
                <a:lnTo>
                  <a:pt x="80" y="232"/>
                </a:lnTo>
                <a:lnTo>
                  <a:pt x="86" y="235"/>
                </a:lnTo>
                <a:lnTo>
                  <a:pt x="91" y="237"/>
                </a:lnTo>
                <a:lnTo>
                  <a:pt x="272" y="237"/>
                </a:lnTo>
                <a:lnTo>
                  <a:pt x="272" y="237"/>
                </a:lnTo>
                <a:lnTo>
                  <a:pt x="278" y="235"/>
                </a:lnTo>
                <a:lnTo>
                  <a:pt x="283" y="232"/>
                </a:lnTo>
                <a:lnTo>
                  <a:pt x="287" y="228"/>
                </a:lnTo>
                <a:lnTo>
                  <a:pt x="287" y="221"/>
                </a:lnTo>
                <a:lnTo>
                  <a:pt x="287" y="206"/>
                </a:lnTo>
                <a:lnTo>
                  <a:pt x="287" y="206"/>
                </a:lnTo>
                <a:lnTo>
                  <a:pt x="287" y="201"/>
                </a:lnTo>
                <a:lnTo>
                  <a:pt x="283" y="195"/>
                </a:lnTo>
                <a:lnTo>
                  <a:pt x="278" y="192"/>
                </a:lnTo>
                <a:lnTo>
                  <a:pt x="272" y="192"/>
                </a:lnTo>
                <a:lnTo>
                  <a:pt x="272" y="19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AC8364C-6001-47F4-90C6-BA7701AAE238}"/>
              </a:ext>
            </a:extLst>
          </p:cNvPr>
          <p:cNvSpPr txBox="1"/>
          <p:nvPr/>
        </p:nvSpPr>
        <p:spPr>
          <a:xfrm>
            <a:off x="392607" y="5604377"/>
            <a:ext cx="1586007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Sample Configuration and Script Files 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A5DD4D3-488E-4A97-8206-240226216861}"/>
              </a:ext>
            </a:extLst>
          </p:cNvPr>
          <p:cNvSpPr txBox="1"/>
          <p:nvPr/>
        </p:nvSpPr>
        <p:spPr>
          <a:xfrm>
            <a:off x="2210980" y="4609236"/>
            <a:ext cx="1863640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Anonymous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Default Users/Passwords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DD188C9-41E6-47CC-8EDE-41A8CA1C5028}"/>
              </a:ext>
            </a:extLst>
          </p:cNvPr>
          <p:cNvSpPr txBox="1"/>
          <p:nvPr/>
        </p:nvSpPr>
        <p:spPr>
          <a:xfrm>
            <a:off x="4164005" y="3694836"/>
            <a:ext cx="1890007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Verbose Debug/Error Messages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C2D02AF7-3329-4B1D-A418-AF83D33DDAB7}"/>
              </a:ext>
            </a:extLst>
          </p:cNvPr>
          <p:cNvSpPr txBox="1"/>
          <p:nvPr/>
        </p:nvSpPr>
        <p:spPr>
          <a:xfrm>
            <a:off x="6276995" y="3694836"/>
            <a:ext cx="1596451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Remote Administration Functions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1B200E0-13C0-4ACC-A7CE-81884BA773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6170" y="4926325"/>
            <a:ext cx="1019660" cy="141183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62176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5FD9AFF-C259-4AD5-8B5F-51E6F764F292}"/>
              </a:ext>
            </a:extLst>
          </p:cNvPr>
          <p:cNvSpPr txBox="1"/>
          <p:nvPr/>
        </p:nvSpPr>
        <p:spPr>
          <a:xfrm>
            <a:off x="198697" y="345463"/>
            <a:ext cx="11794606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Web Server Misconfiguration (Cont’d)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2C6794-68FE-4C82-899B-CCA5761D2278}"/>
              </a:ext>
            </a:extLst>
          </p:cNvPr>
          <p:cNvSpPr/>
          <p:nvPr/>
        </p:nvSpPr>
        <p:spPr>
          <a:xfrm>
            <a:off x="3505355" y="1219200"/>
            <a:ext cx="5181290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Web Server Misconfiguration Examples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6DD62FC-59D5-4A9C-9E19-14473E0E9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6644" y="5785247"/>
            <a:ext cx="236489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httpd.conf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file </a:t>
            </a:r>
            <a:b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on an </a:t>
            </a: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Apache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server 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A01D2B0-3504-4847-A643-5AC58400C3B3}"/>
              </a:ext>
            </a:extLst>
          </p:cNvPr>
          <p:cNvGrpSpPr/>
          <p:nvPr/>
        </p:nvGrpSpPr>
        <p:grpSpPr>
          <a:xfrm>
            <a:off x="1123089" y="3907166"/>
            <a:ext cx="4032000" cy="1728000"/>
            <a:chOff x="1123089" y="3754767"/>
            <a:chExt cx="4032000" cy="172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5CFBB22-21C4-4917-8C75-7F496CDA111C}"/>
                </a:ext>
              </a:extLst>
            </p:cNvPr>
            <p:cNvSpPr/>
            <p:nvPr/>
          </p:nvSpPr>
          <p:spPr>
            <a:xfrm>
              <a:off x="1123089" y="3754767"/>
              <a:ext cx="4032000" cy="1728000"/>
            </a:xfrm>
            <a:prstGeom prst="rect">
              <a:avLst/>
            </a:prstGeom>
            <a:solidFill>
              <a:sysClr val="windowText" lastClr="000000"/>
            </a:solidFill>
            <a:ln w="25400" cap="flat" cmpd="sng" algn="ctr">
              <a:noFill/>
              <a:prstDash val="soli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28A456D8-6F56-4C87-B826-948725BFE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7066" y="4172491"/>
              <a:ext cx="3284046" cy="89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&lt;Location /server-status&gt;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SetHandler server-status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&lt;/Location&gt;</a:t>
              </a:r>
            </a:p>
          </p:txBody>
        </p:sp>
      </p:grpSp>
      <p:sp>
        <p:nvSpPr>
          <p:cNvPr id="15" name="Rectangle 2">
            <a:extLst>
              <a:ext uri="{FF2B5EF4-FFF2-40B4-BE49-F238E27FC236}">
                <a16:creationId xmlns:a16="http://schemas.microsoft.com/office/drawing/2014/main" id="{F65F9FE6-E45C-4B5E-A5C5-FF29BA472B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2250" y="5785247"/>
            <a:ext cx="1141659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cs typeface="Courier New" pitchFamily="49" charset="0"/>
              </a:rPr>
              <a:t>php.ini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file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ABCA889-E977-4D3C-BF58-A338D44B23A1}"/>
              </a:ext>
            </a:extLst>
          </p:cNvPr>
          <p:cNvGrpSpPr/>
          <p:nvPr/>
        </p:nvGrpSpPr>
        <p:grpSpPr>
          <a:xfrm>
            <a:off x="6967079" y="3907166"/>
            <a:ext cx="4032000" cy="1728000"/>
            <a:chOff x="6967079" y="3754766"/>
            <a:chExt cx="4032000" cy="172800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88E01DF-6812-4C5F-BBF3-02BDD4A08D4B}"/>
                </a:ext>
              </a:extLst>
            </p:cNvPr>
            <p:cNvSpPr/>
            <p:nvPr/>
          </p:nvSpPr>
          <p:spPr>
            <a:xfrm>
              <a:off x="6967079" y="3754766"/>
              <a:ext cx="4032000" cy="1728000"/>
            </a:xfrm>
            <a:prstGeom prst="rect">
              <a:avLst/>
            </a:prstGeom>
            <a:solidFill>
              <a:sysClr val="windowText" lastClr="000000"/>
            </a:solidFill>
            <a:ln w="25400" cap="flat" cmpd="sng" algn="ctr">
              <a:noFill/>
              <a:prstDash val="soli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ectangle 1">
              <a:extLst>
                <a:ext uri="{FF2B5EF4-FFF2-40B4-BE49-F238E27FC236}">
                  <a16:creationId xmlns:a16="http://schemas.microsoft.com/office/drawing/2014/main" id="{5FA8847D-2AFC-4CA9-A570-1D41330894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1400" y="3976283"/>
              <a:ext cx="3143358" cy="1284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display_error = On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log_errors = On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error_log = syslog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ignore_repeated_errors = Off</a:t>
              </a:r>
            </a:p>
          </p:txBody>
        </p: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DFC181D-D19F-4B7D-9907-08132BA7E0A0}"/>
              </a:ext>
            </a:extLst>
          </p:cNvPr>
          <p:cNvCxnSpPr>
            <a:cxnSpLocks/>
          </p:cNvCxnSpPr>
          <p:nvPr/>
        </p:nvCxnSpPr>
        <p:spPr>
          <a:xfrm>
            <a:off x="6096000" y="3846050"/>
            <a:ext cx="0" cy="2515251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5319FBD7-F639-4C6A-AE35-27CE9984FA97}"/>
              </a:ext>
            </a:extLst>
          </p:cNvPr>
          <p:cNvSpPr/>
          <p:nvPr/>
        </p:nvSpPr>
        <p:spPr>
          <a:xfrm>
            <a:off x="0" y="1828801"/>
            <a:ext cx="6095997" cy="17910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2FF6124-7DAA-4D37-8BCF-C906FA34804F}"/>
              </a:ext>
            </a:extLst>
          </p:cNvPr>
          <p:cNvSpPr txBox="1"/>
          <p:nvPr/>
        </p:nvSpPr>
        <p:spPr>
          <a:xfrm>
            <a:off x="122496" y="2057400"/>
            <a:ext cx="5973501" cy="1329558"/>
          </a:xfrm>
          <a:prstGeom prst="rect">
            <a:avLst/>
          </a:prstGeom>
          <a:noFill/>
        </p:spPr>
        <p:txBody>
          <a:bodyPr wrap="square" lIns="219419" tIns="109710" rIns="219419" bIns="109710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/>
              <a:t>This configuration allows anyone to view the </a:t>
            </a:r>
            <a:r>
              <a:rPr lang="en-US" b="1" dirty="0">
                <a:solidFill>
                  <a:srgbClr val="FF0000"/>
                </a:solidFill>
              </a:rPr>
              <a:t>server status </a:t>
            </a:r>
            <a:r>
              <a:rPr lang="en-US" dirty="0"/>
              <a:t>page, which contains detailed information about the web server being currently used, including information about the </a:t>
            </a:r>
            <a:r>
              <a:rPr lang="en-US" b="1" dirty="0">
                <a:solidFill>
                  <a:srgbClr val="FF0000"/>
                </a:solidFill>
              </a:rPr>
              <a:t>current hosts </a:t>
            </a:r>
            <a:r>
              <a:rPr lang="en-US" dirty="0"/>
              <a:t>and requests being processed.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393DB2B-D029-4FE5-8D8E-10EEF52AB19F}"/>
              </a:ext>
            </a:extLst>
          </p:cNvPr>
          <p:cNvSpPr/>
          <p:nvPr/>
        </p:nvSpPr>
        <p:spPr>
          <a:xfrm>
            <a:off x="6095997" y="1828800"/>
            <a:ext cx="6095989" cy="17910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556E69B-2827-4395-A322-A8A1CE8B0A3B}"/>
              </a:ext>
            </a:extLst>
          </p:cNvPr>
          <p:cNvSpPr txBox="1"/>
          <p:nvPr/>
        </p:nvSpPr>
        <p:spPr>
          <a:xfrm>
            <a:off x="6218493" y="2057400"/>
            <a:ext cx="5668707" cy="498562"/>
          </a:xfrm>
          <a:prstGeom prst="rect">
            <a:avLst/>
          </a:prstGeom>
          <a:noFill/>
        </p:spPr>
        <p:txBody>
          <a:bodyPr wrap="square" lIns="219419" tIns="109710" rIns="219419" bIns="109710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/>
              <a:t>This configuration generates </a:t>
            </a:r>
            <a:r>
              <a:rPr lang="en-US" b="1" dirty="0">
                <a:solidFill>
                  <a:srgbClr val="FF0000"/>
                </a:solidFill>
              </a:rPr>
              <a:t>verbose error messages</a:t>
            </a:r>
          </a:p>
        </p:txBody>
      </p:sp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3C2CA3B5-DCE8-4233-BEA1-F0886D8011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261" y="2669543"/>
            <a:ext cx="693461" cy="63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3643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>
            <a:extLst>
              <a:ext uri="{FF2B5EF4-FFF2-40B4-BE49-F238E27FC236}">
                <a16:creationId xmlns:a16="http://schemas.microsoft.com/office/drawing/2014/main" id="{767A3A4C-ABA3-470F-B049-61E22A3E4C1B}"/>
              </a:ext>
            </a:extLst>
          </p:cNvPr>
          <p:cNvGrpSpPr/>
          <p:nvPr/>
        </p:nvGrpSpPr>
        <p:grpSpPr>
          <a:xfrm>
            <a:off x="152399" y="1010257"/>
            <a:ext cx="11914889" cy="5482983"/>
            <a:chOff x="310071" y="1139125"/>
            <a:chExt cx="11536015" cy="5308633"/>
          </a:xfrm>
        </p:grpSpPr>
        <p:sp>
          <p:nvSpPr>
            <p:cNvPr id="52" name="Rectangle 197">
              <a:extLst>
                <a:ext uri="{FF2B5EF4-FFF2-40B4-BE49-F238E27FC236}">
                  <a16:creationId xmlns:a16="http://schemas.microsoft.com/office/drawing/2014/main" id="{DC43875B-2EE7-429E-94FC-81B393CA92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071" y="4252424"/>
              <a:ext cx="6477000" cy="2167198"/>
            </a:xfrm>
            <a:prstGeom prst="rect">
              <a:avLst/>
            </a:prstGeom>
            <a:solidFill>
              <a:sysClr val="windowText" lastClr="000000">
                <a:alpha val="0"/>
              </a:sysClr>
            </a:solidFill>
            <a:ln w="31750">
              <a:solidFill>
                <a:sysClr val="window" lastClr="FFFFFF">
                  <a:lumMod val="75000"/>
                </a:sysClr>
              </a:solidFill>
              <a:miter lim="800000"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Rectangle 199">
              <a:extLst>
                <a:ext uri="{FF2B5EF4-FFF2-40B4-BE49-F238E27FC236}">
                  <a16:creationId xmlns:a16="http://schemas.microsoft.com/office/drawing/2014/main" id="{B5D0AA2E-E42F-4538-8CAE-ACC69396B9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071" y="4252424"/>
              <a:ext cx="502043" cy="2195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0">
              <a:solidFill>
                <a:srgbClr val="9BBB59">
                  <a:lumMod val="60000"/>
                  <a:lumOff val="40000"/>
                </a:srgb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WordArt 228">
              <a:extLst>
                <a:ext uri="{FF2B5EF4-FFF2-40B4-BE49-F238E27FC236}">
                  <a16:creationId xmlns:a16="http://schemas.microsoft.com/office/drawing/2014/main" id="{AE4863EC-B4C4-4609-85AC-5E090D099808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 rot="16200000">
              <a:off x="-307423" y="5217560"/>
              <a:ext cx="1737030" cy="23692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 anchor="ctr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0" cap="none" spc="-7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Black"/>
                </a:rPr>
                <a:t>Server Code</a:t>
              </a:r>
            </a:p>
          </p:txBody>
        </p:sp>
        <p:sp>
          <p:nvSpPr>
            <p:cNvPr id="55" name="TextBox 6">
              <a:extLst>
                <a:ext uri="{FF2B5EF4-FFF2-40B4-BE49-F238E27FC236}">
                  <a16:creationId xmlns:a16="http://schemas.microsoft.com/office/drawing/2014/main" id="{F02B6FDF-4157-45D7-B100-6BB19AA7FB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5871" y="4428082"/>
              <a:ext cx="4647068" cy="181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String author = request.getParameter(AUTHOR_PARAM);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...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Cookie cookie = new Cookie("author", author); cookie.setMaxAge(cookieExpiration); response.addCookie(cookie); </a:t>
              </a:r>
            </a:p>
          </p:txBody>
        </p:sp>
        <p:sp>
          <p:nvSpPr>
            <p:cNvPr id="56" name="Freeform 216">
              <a:extLst>
                <a:ext uri="{FF2B5EF4-FFF2-40B4-BE49-F238E27FC236}">
                  <a16:creationId xmlns:a16="http://schemas.microsoft.com/office/drawing/2014/main" id="{9A7E4BD7-3BED-4771-ACAA-8FA4E685078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2297" y="1964625"/>
              <a:ext cx="1193916" cy="3060477"/>
            </a:xfrm>
            <a:custGeom>
              <a:avLst/>
              <a:gdLst>
                <a:gd name="T0" fmla="*/ 0 w 590"/>
                <a:gd name="T1" fmla="*/ 2147483647 h 1496"/>
                <a:gd name="T2" fmla="*/ 2147483647 w 590"/>
                <a:gd name="T3" fmla="*/ 2147483647 h 1496"/>
                <a:gd name="T4" fmla="*/ 2147483647 w 590"/>
                <a:gd name="T5" fmla="*/ 0 h 1496"/>
                <a:gd name="T6" fmla="*/ 2147483647 w 590"/>
                <a:gd name="T7" fmla="*/ 0 h 149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90" h="1496">
                  <a:moveTo>
                    <a:pt x="0" y="1496"/>
                  </a:moveTo>
                  <a:lnTo>
                    <a:pt x="273" y="1496"/>
                  </a:lnTo>
                  <a:lnTo>
                    <a:pt x="273" y="0"/>
                  </a:lnTo>
                  <a:lnTo>
                    <a:pt x="590" y="0"/>
                  </a:lnTo>
                </a:path>
              </a:pathLst>
            </a:custGeom>
            <a:noFill/>
            <a:ln w="63500">
              <a:solidFill>
                <a:sysClr val="windowText" lastClr="000000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217">
              <a:extLst>
                <a:ext uri="{FF2B5EF4-FFF2-40B4-BE49-F238E27FC236}">
                  <a16:creationId xmlns:a16="http://schemas.microsoft.com/office/drawing/2014/main" id="{A1D0384E-13E2-4B39-B956-048E889CB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2299" y="4106431"/>
              <a:ext cx="1178850" cy="1288267"/>
            </a:xfrm>
            <a:custGeom>
              <a:avLst/>
              <a:gdLst>
                <a:gd name="T0" fmla="*/ 0 w 590"/>
                <a:gd name="T1" fmla="*/ 2147483647 h 1451"/>
                <a:gd name="T2" fmla="*/ 2147483647 w 590"/>
                <a:gd name="T3" fmla="*/ 2147483647 h 1451"/>
                <a:gd name="T4" fmla="*/ 2147483647 w 590"/>
                <a:gd name="T5" fmla="*/ 0 h 1451"/>
                <a:gd name="T6" fmla="*/ 2147483647 w 590"/>
                <a:gd name="T7" fmla="*/ 0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90" h="1451">
                  <a:moveTo>
                    <a:pt x="0" y="1451"/>
                  </a:moveTo>
                  <a:lnTo>
                    <a:pt x="409" y="1451"/>
                  </a:lnTo>
                  <a:lnTo>
                    <a:pt x="409" y="0"/>
                  </a:lnTo>
                  <a:lnTo>
                    <a:pt x="590" y="0"/>
                  </a:lnTo>
                </a:path>
              </a:pathLst>
            </a:custGeom>
            <a:noFill/>
            <a:ln w="63500">
              <a:solidFill>
                <a:srgbClr val="C00000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218">
              <a:extLst>
                <a:ext uri="{FF2B5EF4-FFF2-40B4-BE49-F238E27FC236}">
                  <a16:creationId xmlns:a16="http://schemas.microsoft.com/office/drawing/2014/main" id="{2539C21A-9F20-427D-93A4-8D38CEEE361F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6822299" y="5730096"/>
              <a:ext cx="1178850" cy="209405"/>
            </a:xfrm>
            <a:custGeom>
              <a:avLst/>
              <a:gdLst>
                <a:gd name="T0" fmla="*/ 0 w 590"/>
                <a:gd name="T1" fmla="*/ 2147483647 h 1496"/>
                <a:gd name="T2" fmla="*/ 2147483647 w 590"/>
                <a:gd name="T3" fmla="*/ 2147483647 h 1496"/>
                <a:gd name="T4" fmla="*/ 2147483647 w 590"/>
                <a:gd name="T5" fmla="*/ 0 h 1496"/>
                <a:gd name="T6" fmla="*/ 2147483647 w 590"/>
                <a:gd name="T7" fmla="*/ 0 h 149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90" h="1496">
                  <a:moveTo>
                    <a:pt x="0" y="1496"/>
                  </a:moveTo>
                  <a:lnTo>
                    <a:pt x="273" y="1496"/>
                  </a:lnTo>
                  <a:lnTo>
                    <a:pt x="273" y="0"/>
                  </a:lnTo>
                  <a:lnTo>
                    <a:pt x="590" y="0"/>
                  </a:lnTo>
                </a:path>
              </a:pathLst>
            </a:custGeom>
            <a:noFill/>
            <a:ln w="63500">
              <a:solidFill>
                <a:sysClr val="windowText" lastClr="000000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Rectangle 202">
              <a:extLst>
                <a:ext uri="{FF2B5EF4-FFF2-40B4-BE49-F238E27FC236}">
                  <a16:creationId xmlns:a16="http://schemas.microsoft.com/office/drawing/2014/main" id="{DA433A42-A776-40CE-93D4-0C4A582433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139" y="2725323"/>
              <a:ext cx="3752966" cy="3694299"/>
            </a:xfrm>
            <a:prstGeom prst="rect">
              <a:avLst/>
            </a:prstGeom>
            <a:solidFill>
              <a:sysClr val="window" lastClr="FFFFFF"/>
            </a:solidFill>
            <a:ln w="31750">
              <a:solidFill>
                <a:sysClr val="window" lastClr="FFFFFF">
                  <a:lumMod val="65000"/>
                </a:sysClr>
              </a:solidFill>
              <a:miter lim="800000"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Rectangle 202">
              <a:extLst>
                <a:ext uri="{FF2B5EF4-FFF2-40B4-BE49-F238E27FC236}">
                  <a16:creationId xmlns:a16="http://schemas.microsoft.com/office/drawing/2014/main" id="{94DC5E48-BA15-4B3A-80DE-F86FD635C0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125" y="1139125"/>
              <a:ext cx="3750568" cy="1390601"/>
            </a:xfrm>
            <a:prstGeom prst="rect">
              <a:avLst/>
            </a:prstGeom>
            <a:noFill/>
            <a:ln w="31750">
              <a:solidFill>
                <a:sysClr val="window" lastClr="FFFFFF">
                  <a:lumMod val="75000"/>
                </a:sysClr>
              </a:solidFill>
              <a:miter lim="800000"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Rectangle 203">
              <a:extLst>
                <a:ext uri="{FF2B5EF4-FFF2-40B4-BE49-F238E27FC236}">
                  <a16:creationId xmlns:a16="http://schemas.microsoft.com/office/drawing/2014/main" id="{57880304-9479-48AC-9B4A-23D78E9D7C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102" y="1139125"/>
              <a:ext cx="3781984" cy="3595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31750">
              <a:solidFill>
                <a:srgbClr val="4BACC6">
                  <a:lumMod val="60000"/>
                  <a:lumOff val="40000"/>
                </a:srgb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Rectangle 207">
              <a:extLst>
                <a:ext uri="{FF2B5EF4-FFF2-40B4-BE49-F238E27FC236}">
                  <a16:creationId xmlns:a16="http://schemas.microsoft.com/office/drawing/2014/main" id="{4F6236C1-D634-49BB-BECE-0A9DFE6EEA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49332" y="3323525"/>
              <a:ext cx="3382581" cy="1371599"/>
            </a:xfrm>
            <a:prstGeom prst="rect">
              <a:avLst/>
            </a:prstGeom>
            <a:solidFill>
              <a:sysClr val="window" lastClr="FFFFFF"/>
            </a:solidFill>
            <a:ln w="31750">
              <a:solidFill>
                <a:sysClr val="window" lastClr="FFFFFF">
                  <a:lumMod val="65000"/>
                </a:sysClr>
              </a:solidFill>
              <a:miter lim="800000"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Rectangle 208">
              <a:extLst>
                <a:ext uri="{FF2B5EF4-FFF2-40B4-BE49-F238E27FC236}">
                  <a16:creationId xmlns:a16="http://schemas.microsoft.com/office/drawing/2014/main" id="{56BB9C78-24F5-4496-AFB8-0EE9378177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49332" y="3323441"/>
              <a:ext cx="3410717" cy="41589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0">
              <a:solidFill>
                <a:srgbClr val="C0504D">
                  <a:lumMod val="60000"/>
                  <a:lumOff val="40000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Rectangle 212">
              <a:extLst>
                <a:ext uri="{FF2B5EF4-FFF2-40B4-BE49-F238E27FC236}">
                  <a16:creationId xmlns:a16="http://schemas.microsoft.com/office/drawing/2014/main" id="{72CB8EB9-FBD6-4880-BCCB-8C882853D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49332" y="5049764"/>
              <a:ext cx="3382581" cy="1219599"/>
            </a:xfrm>
            <a:prstGeom prst="rect">
              <a:avLst/>
            </a:prstGeom>
            <a:solidFill>
              <a:sysClr val="window" lastClr="FFFFFF"/>
            </a:solidFill>
            <a:ln w="31750">
              <a:solidFill>
                <a:sysClr val="window" lastClr="FFFFFF">
                  <a:lumMod val="65000"/>
                </a:sysClr>
              </a:solidFill>
              <a:miter lim="800000"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Rectangle 213">
              <a:extLst>
                <a:ext uri="{FF2B5EF4-FFF2-40B4-BE49-F238E27FC236}">
                  <a16:creationId xmlns:a16="http://schemas.microsoft.com/office/drawing/2014/main" id="{6CD7E183-D711-47CF-B9CA-A50AEA3337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4288" y="5016610"/>
              <a:ext cx="3410717" cy="41589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1750">
              <a:solidFill>
                <a:srgbClr val="F79646">
                  <a:lumMod val="60000"/>
                  <a:lumOff val="40000"/>
                </a:srgb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TextBox 8">
              <a:extLst>
                <a:ext uri="{FF2B5EF4-FFF2-40B4-BE49-F238E27FC236}">
                  <a16:creationId xmlns:a16="http://schemas.microsoft.com/office/drawing/2014/main" id="{16C3F883-161A-44A3-9C4F-5FB3C7ABEE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2171" y="1532825"/>
              <a:ext cx="2800786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cs typeface="Calibri" pitchFamily="34" charset="0"/>
                </a:rPr>
                <a:t>HTTP/1.1 200 OK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cs typeface="Calibri" pitchFamily="34" charset="0"/>
                </a:rPr>
                <a:t>...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cs typeface="Calibri" pitchFamily="34" charset="0"/>
                </a:rPr>
                <a:t>Set-Cookie: author=Jason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itchFamily="34" charset="0"/>
                  <a:cs typeface="Calibri" pitchFamily="34" charset="0"/>
                </a:rPr>
                <a:t>... </a:t>
              </a:r>
            </a:p>
          </p:txBody>
        </p:sp>
        <p:sp>
          <p:nvSpPr>
            <p:cNvPr id="67" name="Rectangle 15">
              <a:extLst>
                <a:ext uri="{FF2B5EF4-FFF2-40B4-BE49-F238E27FC236}">
                  <a16:creationId xmlns:a16="http://schemas.microsoft.com/office/drawing/2014/main" id="{763DC557-30BA-44B2-B159-683F22E10D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61871" y="3780725"/>
              <a:ext cx="323417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itchFamily="34" charset="0"/>
                </a:rPr>
                <a:t>Set-Cookie: author=JasonTheHacker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itchFamily="34" charset="0"/>
                </a:rPr>
                <a:t>HTTP/1.1 200 OK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itchFamily="34" charset="0"/>
                </a:rPr>
                <a:t>... </a:t>
              </a:r>
            </a:p>
          </p:txBody>
        </p:sp>
        <p:sp>
          <p:nvSpPr>
            <p:cNvPr id="68" name="Rectangle 14">
              <a:extLst>
                <a:ext uri="{FF2B5EF4-FFF2-40B4-BE49-F238E27FC236}">
                  <a16:creationId xmlns:a16="http://schemas.microsoft.com/office/drawing/2014/main" id="{452BCF7B-90A2-4098-AC44-F653821B96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61871" y="5566350"/>
              <a:ext cx="20388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itchFamily="34" charset="0"/>
                </a:rPr>
                <a:t>HTTP/1.1 200 OK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Calibri" pitchFamily="34" charset="0"/>
                </a:rPr>
                <a:t> ... </a:t>
              </a:r>
            </a:p>
          </p:txBody>
        </p:sp>
        <p:sp>
          <p:nvSpPr>
            <p:cNvPr id="69" name="Rectangle 203">
              <a:extLst>
                <a:ext uri="{FF2B5EF4-FFF2-40B4-BE49-F238E27FC236}">
                  <a16:creationId xmlns:a16="http://schemas.microsoft.com/office/drawing/2014/main" id="{CBCD078A-A1D1-438C-9EE0-7B0F313F0B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101" y="2723889"/>
              <a:ext cx="3781983" cy="359636"/>
            </a:xfrm>
            <a:prstGeom prst="rect">
              <a:avLst/>
            </a:prstGeom>
            <a:solidFill>
              <a:sysClr val="window" lastClr="FFFFFF"/>
            </a:solidFill>
            <a:ln w="31750">
              <a:solidFill>
                <a:srgbClr val="F79646">
                  <a:lumMod val="60000"/>
                  <a:lumOff val="40000"/>
                </a:srgb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F07DECC5-DE60-4DE1-89FC-A515504CEEFD}"/>
                </a:ext>
              </a:extLst>
            </p:cNvPr>
            <p:cNvSpPr/>
            <p:nvPr/>
          </p:nvSpPr>
          <p:spPr bwMode="auto">
            <a:xfrm>
              <a:off x="8164267" y="2763748"/>
              <a:ext cx="3591240" cy="292388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Input = JasonTheHacker\r\nHTTP/1.1 200 OK\r\n</a:t>
              </a: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4E69AF81-AB4A-4140-804A-B740E5A96675}"/>
                </a:ext>
              </a:extLst>
            </p:cNvPr>
            <p:cNvSpPr/>
            <p:nvPr/>
          </p:nvSpPr>
          <p:spPr bwMode="auto">
            <a:xfrm>
              <a:off x="8222171" y="1150303"/>
              <a:ext cx="1308371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Input = Jason</a:t>
              </a: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0834CD61-CDA6-4CAA-94B2-B93F9F8FFAF7}"/>
                </a:ext>
              </a:extLst>
            </p:cNvPr>
            <p:cNvSpPr/>
            <p:nvPr/>
          </p:nvSpPr>
          <p:spPr bwMode="auto">
            <a:xfrm>
              <a:off x="8389242" y="3382874"/>
              <a:ext cx="307462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First Response (Controlled by Attacker)</a:t>
              </a: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C98748F8-16D8-43A9-BF6B-3212DFBCB83E}"/>
                </a:ext>
              </a:extLst>
            </p:cNvPr>
            <p:cNvSpPr/>
            <p:nvPr/>
          </p:nvSpPr>
          <p:spPr bwMode="auto">
            <a:xfrm>
              <a:off x="9204042" y="5102158"/>
              <a:ext cx="147316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Second Response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782984" y="240327"/>
            <a:ext cx="10626032" cy="538601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HTTP Response</a:t>
            </a: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-</a:t>
            </a: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Splitting Attack</a:t>
            </a:r>
            <a:endParaRPr lang="id-ID" sz="32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42" name="Freeform 8">
            <a:extLst>
              <a:ext uri="{FF2B5EF4-FFF2-40B4-BE49-F238E27FC236}">
                <a16:creationId xmlns:a16="http://schemas.microsoft.com/office/drawing/2014/main" id="{0AD5BBB8-2854-4DFD-AF3A-19E7F9629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57010"/>
            <a:ext cx="7086600" cy="1169746"/>
          </a:xfrm>
          <a:custGeom>
            <a:avLst/>
            <a:gdLst>
              <a:gd name="T0" fmla="*/ 15364 w 15365"/>
              <a:gd name="T1" fmla="*/ 2994 h 2995"/>
              <a:gd name="T2" fmla="*/ 0 w 15365"/>
              <a:gd name="T3" fmla="*/ 2994 h 2995"/>
              <a:gd name="T4" fmla="*/ 0 w 15365"/>
              <a:gd name="T5" fmla="*/ 0 h 2995"/>
              <a:gd name="T6" fmla="*/ 15364 w 15365"/>
              <a:gd name="T7" fmla="*/ 0 h 2995"/>
              <a:gd name="T8" fmla="*/ 15364 w 15365"/>
              <a:gd name="T9" fmla="*/ 2994 h 2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365" h="2995">
                <a:moveTo>
                  <a:pt x="15364" y="2994"/>
                </a:moveTo>
                <a:lnTo>
                  <a:pt x="0" y="2994"/>
                </a:lnTo>
                <a:lnTo>
                  <a:pt x="0" y="0"/>
                </a:lnTo>
                <a:lnTo>
                  <a:pt x="15364" y="0"/>
                </a:lnTo>
                <a:lnTo>
                  <a:pt x="15364" y="2994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BA0E490F-D72B-4923-8230-6754812E8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79109"/>
            <a:ext cx="1647875" cy="1756679"/>
          </a:xfrm>
          <a:custGeom>
            <a:avLst/>
            <a:gdLst>
              <a:gd name="T0" fmla="*/ 0 w 4143"/>
              <a:gd name="T1" fmla="*/ 1445 h 4419"/>
              <a:gd name="T2" fmla="*/ 3228 w 4143"/>
              <a:gd name="T3" fmla="*/ 0 h 4419"/>
              <a:gd name="T4" fmla="*/ 4142 w 4143"/>
              <a:gd name="T5" fmla="*/ 1036 h 4419"/>
              <a:gd name="T6" fmla="*/ 3438 w 4143"/>
              <a:gd name="T7" fmla="*/ 2945 h 4419"/>
              <a:gd name="T8" fmla="*/ 0 w 4143"/>
              <a:gd name="T9" fmla="*/ 4418 h 4419"/>
              <a:gd name="T10" fmla="*/ 0 w 4143"/>
              <a:gd name="T11" fmla="*/ 1445 h 4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43" h="4419">
                <a:moveTo>
                  <a:pt x="0" y="1445"/>
                </a:moveTo>
                <a:lnTo>
                  <a:pt x="3228" y="0"/>
                </a:lnTo>
                <a:lnTo>
                  <a:pt x="4142" y="1036"/>
                </a:lnTo>
                <a:lnTo>
                  <a:pt x="3438" y="2945"/>
                </a:lnTo>
                <a:lnTo>
                  <a:pt x="0" y="4418"/>
                </a:lnTo>
                <a:lnTo>
                  <a:pt x="0" y="1445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6" name="Freeform 140">
            <a:extLst>
              <a:ext uri="{FF2B5EF4-FFF2-40B4-BE49-F238E27FC236}">
                <a16:creationId xmlns:a16="http://schemas.microsoft.com/office/drawing/2014/main" id="{17A1E399-5532-4CAC-AA73-CF4262B5AA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0" y="979109"/>
            <a:ext cx="350611" cy="1153587"/>
          </a:xfrm>
          <a:custGeom>
            <a:avLst/>
            <a:gdLst>
              <a:gd name="T0" fmla="*/ 0 w 881"/>
              <a:gd name="T1" fmla="*/ 0 h 2902"/>
              <a:gd name="T2" fmla="*/ 731 w 881"/>
              <a:gd name="T3" fmla="*/ 1019 h 2902"/>
              <a:gd name="T4" fmla="*/ 182 w 881"/>
              <a:gd name="T5" fmla="*/ 2901 h 2902"/>
              <a:gd name="T6" fmla="*/ 880 w 881"/>
              <a:gd name="T7" fmla="*/ 1003 h 2902"/>
              <a:gd name="T8" fmla="*/ 764 w 881"/>
              <a:gd name="T9" fmla="*/ 864 h 2902"/>
              <a:gd name="T10" fmla="*/ 0 w 881"/>
              <a:gd name="T11" fmla="*/ 0 h 29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1" h="2902">
                <a:moveTo>
                  <a:pt x="0" y="0"/>
                </a:moveTo>
                <a:lnTo>
                  <a:pt x="731" y="1019"/>
                </a:lnTo>
                <a:lnTo>
                  <a:pt x="182" y="2901"/>
                </a:lnTo>
                <a:lnTo>
                  <a:pt x="880" y="1003"/>
                </a:lnTo>
                <a:lnTo>
                  <a:pt x="764" y="864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8" name="Text Box 2248">
            <a:extLst>
              <a:ext uri="{FF2B5EF4-FFF2-40B4-BE49-F238E27FC236}">
                <a16:creationId xmlns:a16="http://schemas.microsoft.com/office/drawing/2014/main" id="{C593D78D-794E-4B74-B57D-2EB8D5583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453" y="1376672"/>
            <a:ext cx="668836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algn="ctr"/>
            <a:r>
              <a:rPr 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7EE8D7E-07A9-4BF0-8C5A-B4C7844C577E}"/>
              </a:ext>
            </a:extLst>
          </p:cNvPr>
          <p:cNvSpPr txBox="1"/>
          <p:nvPr/>
        </p:nvSpPr>
        <p:spPr>
          <a:xfrm>
            <a:off x="1673490" y="1617474"/>
            <a:ext cx="5410200" cy="1052559"/>
          </a:xfrm>
          <a:prstGeom prst="rect">
            <a:avLst/>
          </a:prstGeom>
          <a:noFill/>
        </p:spPr>
        <p:txBody>
          <a:bodyPr wrap="square" lIns="219419" tIns="109710" rIns="219419" bIns="109710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/>
              <a:t>HTTP response splitting attack involves </a:t>
            </a:r>
            <a:r>
              <a:rPr lang="en-US" b="1" dirty="0">
                <a:solidFill>
                  <a:srgbClr val="FF0000"/>
                </a:solidFill>
              </a:rPr>
              <a:t>adding header response data into the input field</a:t>
            </a:r>
            <a:r>
              <a:rPr lang="en-US" dirty="0"/>
              <a:t> so that the server splits the response into two responses</a:t>
            </a:r>
          </a:p>
        </p:txBody>
      </p:sp>
      <p:sp>
        <p:nvSpPr>
          <p:cNvPr id="79" name="Freeform 6">
            <a:extLst>
              <a:ext uri="{FF2B5EF4-FFF2-40B4-BE49-F238E27FC236}">
                <a16:creationId xmlns:a16="http://schemas.microsoft.com/office/drawing/2014/main" id="{93CEE656-5208-4F37-985E-EB35B05FE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08510"/>
            <a:ext cx="7086599" cy="1248164"/>
          </a:xfrm>
          <a:custGeom>
            <a:avLst/>
            <a:gdLst>
              <a:gd name="T0" fmla="*/ 10132 w 10133"/>
              <a:gd name="T1" fmla="*/ 2990 h 2991"/>
              <a:gd name="T2" fmla="*/ 0 w 10133"/>
              <a:gd name="T3" fmla="*/ 2990 h 2991"/>
              <a:gd name="T4" fmla="*/ 0 w 10133"/>
              <a:gd name="T5" fmla="*/ 0 h 2991"/>
              <a:gd name="T6" fmla="*/ 10132 w 10133"/>
              <a:gd name="T7" fmla="*/ 0 h 2991"/>
              <a:gd name="T8" fmla="*/ 10132 w 10133"/>
              <a:gd name="T9" fmla="*/ 2990 h 2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133" h="2991">
                <a:moveTo>
                  <a:pt x="10132" y="2990"/>
                </a:moveTo>
                <a:lnTo>
                  <a:pt x="0" y="2990"/>
                </a:lnTo>
                <a:lnTo>
                  <a:pt x="0" y="0"/>
                </a:lnTo>
                <a:lnTo>
                  <a:pt x="10132" y="0"/>
                </a:lnTo>
                <a:lnTo>
                  <a:pt x="10132" y="2990"/>
                </a:ln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0" name="Freeform 10">
            <a:extLst>
              <a:ext uri="{FF2B5EF4-FFF2-40B4-BE49-F238E27FC236}">
                <a16:creationId xmlns:a16="http://schemas.microsoft.com/office/drawing/2014/main" id="{3729703E-E9FC-4128-93BB-022F12239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16730"/>
            <a:ext cx="1730380" cy="1842791"/>
          </a:xfrm>
          <a:custGeom>
            <a:avLst/>
            <a:gdLst>
              <a:gd name="T0" fmla="*/ 0 w 4143"/>
              <a:gd name="T1" fmla="*/ 1445 h 4414"/>
              <a:gd name="T2" fmla="*/ 3229 w 4143"/>
              <a:gd name="T3" fmla="*/ 0 h 4414"/>
              <a:gd name="T4" fmla="*/ 4142 w 4143"/>
              <a:gd name="T5" fmla="*/ 1036 h 4414"/>
              <a:gd name="T6" fmla="*/ 3445 w 4143"/>
              <a:gd name="T7" fmla="*/ 2941 h 4414"/>
              <a:gd name="T8" fmla="*/ 0 w 4143"/>
              <a:gd name="T9" fmla="*/ 4413 h 4414"/>
              <a:gd name="T10" fmla="*/ 0 w 4143"/>
              <a:gd name="T11" fmla="*/ 1445 h 4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43" h="4414">
                <a:moveTo>
                  <a:pt x="0" y="1445"/>
                </a:moveTo>
                <a:lnTo>
                  <a:pt x="3229" y="0"/>
                </a:lnTo>
                <a:lnTo>
                  <a:pt x="4142" y="1036"/>
                </a:lnTo>
                <a:lnTo>
                  <a:pt x="3445" y="2941"/>
                </a:lnTo>
                <a:lnTo>
                  <a:pt x="0" y="4413"/>
                </a:lnTo>
                <a:lnTo>
                  <a:pt x="0" y="1445"/>
                </a:lnTo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1" name="Freeform 146">
            <a:extLst>
              <a:ext uri="{FF2B5EF4-FFF2-40B4-BE49-F238E27FC236}">
                <a16:creationId xmlns:a16="http://schemas.microsoft.com/office/drawing/2014/main" id="{E8BEAEE8-1F55-47D6-A3C0-F7684C7DC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2107543"/>
            <a:ext cx="381052" cy="1227915"/>
          </a:xfrm>
          <a:custGeom>
            <a:avLst/>
            <a:gdLst>
              <a:gd name="T0" fmla="*/ 0 w 914"/>
              <a:gd name="T1" fmla="*/ 0 h 2942"/>
              <a:gd name="T2" fmla="*/ 758 w 914"/>
              <a:gd name="T3" fmla="*/ 1052 h 2942"/>
              <a:gd name="T4" fmla="*/ 216 w 914"/>
              <a:gd name="T5" fmla="*/ 2941 h 2942"/>
              <a:gd name="T6" fmla="*/ 913 w 914"/>
              <a:gd name="T7" fmla="*/ 1036 h 2942"/>
              <a:gd name="T8" fmla="*/ 0 w 914"/>
              <a:gd name="T9" fmla="*/ 0 h 2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4" h="2942">
                <a:moveTo>
                  <a:pt x="0" y="0"/>
                </a:moveTo>
                <a:lnTo>
                  <a:pt x="758" y="1052"/>
                </a:lnTo>
                <a:lnTo>
                  <a:pt x="216" y="2941"/>
                </a:lnTo>
                <a:lnTo>
                  <a:pt x="913" y="1036"/>
                </a:lnTo>
                <a:lnTo>
                  <a:pt x="0" y="0"/>
                </a:lnTo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" name="Text Box 2248">
            <a:extLst>
              <a:ext uri="{FF2B5EF4-FFF2-40B4-BE49-F238E27FC236}">
                <a16:creationId xmlns:a16="http://schemas.microsoft.com/office/drawing/2014/main" id="{2D7F4D11-2821-4FC6-8016-8A2AA8E84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086" y="2579434"/>
            <a:ext cx="702322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algn="ctr"/>
            <a:r>
              <a:rPr 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02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3F022F3-7410-4751-9AFB-90DD22B552AB}"/>
              </a:ext>
            </a:extLst>
          </p:cNvPr>
          <p:cNvSpPr txBox="1"/>
          <p:nvPr/>
        </p:nvSpPr>
        <p:spPr>
          <a:xfrm>
            <a:off x="1646012" y="2806313"/>
            <a:ext cx="5437678" cy="1052559"/>
          </a:xfrm>
          <a:prstGeom prst="rect">
            <a:avLst/>
          </a:prstGeom>
          <a:noFill/>
        </p:spPr>
        <p:txBody>
          <a:bodyPr wrap="square" lIns="219419" tIns="109710" rIns="219419" bIns="109710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/>
              <a:t>The attacker can </a:t>
            </a:r>
            <a:r>
              <a:rPr lang="en-US" b="1" dirty="0">
                <a:solidFill>
                  <a:srgbClr val="FF0000"/>
                </a:solidFill>
              </a:rPr>
              <a:t>control the first response to redirect the user to a malicious website</a:t>
            </a:r>
            <a:r>
              <a:rPr lang="en-US" b="1" dirty="0"/>
              <a:t> </a:t>
            </a:r>
            <a:r>
              <a:rPr lang="en-US" dirty="0"/>
              <a:t>whereas the other responses are discarded by the web browser</a:t>
            </a:r>
          </a:p>
        </p:txBody>
      </p:sp>
    </p:spTree>
    <p:extLst>
      <p:ext uri="{BB962C8B-B14F-4D97-AF65-F5344CB8AC3E}">
        <p14:creationId xmlns:p14="http://schemas.microsoft.com/office/powerpoint/2010/main" val="152519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рямоугольник 22">
            <a:extLst>
              <a:ext uri="{FF2B5EF4-FFF2-40B4-BE49-F238E27FC236}">
                <a16:creationId xmlns:a16="http://schemas.microsoft.com/office/drawing/2014/main" id="{40A11A87-F550-4776-BE90-A6D2D0B99E9B}"/>
              </a:ext>
            </a:extLst>
          </p:cNvPr>
          <p:cNvSpPr/>
          <p:nvPr/>
        </p:nvSpPr>
        <p:spPr>
          <a:xfrm>
            <a:off x="0" y="1036977"/>
            <a:ext cx="12192000" cy="5551146"/>
          </a:xfrm>
          <a:prstGeom prst="rect">
            <a:avLst/>
          </a:prstGeom>
          <a:solidFill>
            <a:schemeClr val="accent4">
              <a:lumMod val="20000"/>
              <a:lumOff val="80000"/>
              <a:alpha val="54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42787F9-C923-4219-A804-5AFEDD892F2A}"/>
              </a:ext>
            </a:extLst>
          </p:cNvPr>
          <p:cNvSpPr/>
          <p:nvPr/>
        </p:nvSpPr>
        <p:spPr>
          <a:xfrm>
            <a:off x="3196994" y="1171625"/>
            <a:ext cx="2975206" cy="5357880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6350" cap="flat" cmpd="sng" algn="ctr">
            <a:noFill/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121899" tIns="60950" rIns="121899" bIns="60950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FFB94EF-1F14-410F-BF3F-0940C4FDA306}"/>
              </a:ext>
            </a:extLst>
          </p:cNvPr>
          <p:cNvSpPr/>
          <p:nvPr/>
        </p:nvSpPr>
        <p:spPr>
          <a:xfrm>
            <a:off x="6265563" y="1171625"/>
            <a:ext cx="2975206" cy="5357880"/>
          </a:xfrm>
          <a:prstGeom prst="rect">
            <a:avLst/>
          </a:prstGeom>
          <a:solidFill>
            <a:schemeClr val="bg2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121899" tIns="60950" rIns="121899" bIns="60950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B5810BE-C7ED-4A44-9B90-C2BCC111AD54}"/>
              </a:ext>
            </a:extLst>
          </p:cNvPr>
          <p:cNvSpPr/>
          <p:nvPr/>
        </p:nvSpPr>
        <p:spPr>
          <a:xfrm>
            <a:off x="9339178" y="1171625"/>
            <a:ext cx="2747170" cy="5357880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6350" cap="flat" cmpd="sng" algn="ctr">
            <a:noFill/>
            <a:prstDash val="solid"/>
            <a:miter lim="800000"/>
          </a:ln>
          <a:effectLst>
            <a:innerShdw blurRad="114300">
              <a:prstClr val="black"/>
            </a:innerShdw>
          </a:effectLst>
        </p:spPr>
        <p:txBody>
          <a:bodyPr lIns="121899" tIns="60950" rIns="121899" bIns="60950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" name="AutoShape 3"/>
          <p:cNvSpPr>
            <a:spLocks noChangeAspect="1" noChangeArrowheads="1" noTextEdit="1"/>
          </p:cNvSpPr>
          <p:nvPr/>
        </p:nvSpPr>
        <p:spPr bwMode="auto">
          <a:xfrm>
            <a:off x="1592428" y="1659210"/>
            <a:ext cx="3461275" cy="965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5049" y="221278"/>
            <a:ext cx="1128190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Web Cache Poisoning Attack</a:t>
            </a:r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0281" y="1173480"/>
            <a:ext cx="2887719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cache poisoning attacks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reliability of an intermediate web cache source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this attack, the attackers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swap cached content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 a random URL with infected content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Users of the web cache source can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unknowingly use the poisoned content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instead of the true and secured content when requesting the required URL through the web cache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8FC23DC-708E-4B75-AD64-54220DA32190}"/>
              </a:ext>
            </a:extLst>
          </p:cNvPr>
          <p:cNvSpPr/>
          <p:nvPr/>
        </p:nvSpPr>
        <p:spPr>
          <a:xfrm>
            <a:off x="9789598" y="2514002"/>
            <a:ext cx="2112029" cy="117336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024F53A-3C3E-4C3C-A260-1DBAE9560704}"/>
              </a:ext>
            </a:extLst>
          </p:cNvPr>
          <p:cNvCxnSpPr/>
          <p:nvPr/>
        </p:nvCxnSpPr>
        <p:spPr>
          <a:xfrm>
            <a:off x="7715870" y="2179035"/>
            <a:ext cx="0" cy="3598867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dash"/>
          </a:ln>
          <a:effectLst/>
        </p:spPr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AE37CFE-CBF6-4B27-8A23-382F5CABD978}"/>
              </a:ext>
            </a:extLst>
          </p:cNvPr>
          <p:cNvCxnSpPr/>
          <p:nvPr/>
        </p:nvCxnSpPr>
        <p:spPr>
          <a:xfrm>
            <a:off x="9660802" y="2211288"/>
            <a:ext cx="0" cy="3566613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dash"/>
          </a:ln>
          <a:effectLst/>
        </p:spPr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EE4AEEE-658A-4B79-9F12-26F164590590}"/>
              </a:ext>
            </a:extLst>
          </p:cNvPr>
          <p:cNvCxnSpPr/>
          <p:nvPr/>
        </p:nvCxnSpPr>
        <p:spPr>
          <a:xfrm>
            <a:off x="5746950" y="2211288"/>
            <a:ext cx="0" cy="3566613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dash"/>
          </a:ln>
          <a:effectLst/>
        </p:spPr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17FBE5F9-5E2C-4F9A-B25C-1B0D1022010F}"/>
              </a:ext>
            </a:extLst>
          </p:cNvPr>
          <p:cNvCxnSpPr/>
          <p:nvPr/>
        </p:nvCxnSpPr>
        <p:spPr>
          <a:xfrm>
            <a:off x="5751991" y="2634751"/>
            <a:ext cx="3911222" cy="0"/>
          </a:xfrm>
          <a:prstGeom prst="straightConnector1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ot"/>
            <a:tailEnd type="arrow"/>
          </a:ln>
          <a:effectLst/>
        </p:spPr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69481162-2B7B-4680-94B9-C92F3B66CD93}"/>
              </a:ext>
            </a:extLst>
          </p:cNvPr>
          <p:cNvCxnSpPr/>
          <p:nvPr/>
        </p:nvCxnSpPr>
        <p:spPr>
          <a:xfrm>
            <a:off x="5765351" y="3858704"/>
            <a:ext cx="3895451" cy="0"/>
          </a:xfrm>
          <a:prstGeom prst="straightConnector1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ot"/>
            <a:tailEnd type="arrow"/>
          </a:ln>
          <a:effectLst/>
        </p:spPr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F632A47-0583-4FC9-A58B-CB65EBCAF3CB}"/>
              </a:ext>
            </a:extLst>
          </p:cNvPr>
          <p:cNvCxnSpPr/>
          <p:nvPr/>
        </p:nvCxnSpPr>
        <p:spPr>
          <a:xfrm flipH="1">
            <a:off x="5751991" y="4343447"/>
            <a:ext cx="3911222" cy="0"/>
          </a:xfrm>
          <a:prstGeom prst="straightConnector1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ot"/>
            <a:tailEnd type="arrow"/>
          </a:ln>
          <a:effectLst/>
        </p:spPr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9FF7FAA8-BD0D-4894-901A-A0B7920FDE60}"/>
              </a:ext>
            </a:extLst>
          </p:cNvPr>
          <p:cNvCxnSpPr/>
          <p:nvPr/>
        </p:nvCxnSpPr>
        <p:spPr>
          <a:xfrm>
            <a:off x="5783532" y="4781550"/>
            <a:ext cx="3861500" cy="0"/>
          </a:xfrm>
          <a:prstGeom prst="straightConnector1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ot"/>
            <a:tailEnd type="arrow"/>
          </a:ln>
          <a:effectLst/>
        </p:spPr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034C8EA-1054-423F-BF52-59F813454080}"/>
              </a:ext>
            </a:extLst>
          </p:cNvPr>
          <p:cNvCxnSpPr/>
          <p:nvPr/>
        </p:nvCxnSpPr>
        <p:spPr>
          <a:xfrm flipH="1">
            <a:off x="5751990" y="5268680"/>
            <a:ext cx="1955611" cy="0"/>
          </a:xfrm>
          <a:prstGeom prst="straightConnector1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ot"/>
            <a:tailEnd type="arrow"/>
          </a:ln>
          <a:effectLst/>
        </p:spPr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38599297-5004-4566-BD7A-39617F3749FA}"/>
              </a:ext>
            </a:extLst>
          </p:cNvPr>
          <p:cNvCxnSpPr/>
          <p:nvPr/>
        </p:nvCxnSpPr>
        <p:spPr>
          <a:xfrm>
            <a:off x="5751991" y="3201910"/>
            <a:ext cx="3911222" cy="0"/>
          </a:xfrm>
          <a:prstGeom prst="straightConnector1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ot"/>
            <a:headEnd type="arrow" w="med" len="med"/>
            <a:tailEnd type="none" w="med" len="med"/>
          </a:ln>
          <a:effectLst/>
        </p:spPr>
      </p:cxnSp>
      <p:cxnSp>
        <p:nvCxnSpPr>
          <p:cNvPr id="40" name="Elbow Connector 69">
            <a:extLst>
              <a:ext uri="{FF2B5EF4-FFF2-40B4-BE49-F238E27FC236}">
                <a16:creationId xmlns:a16="http://schemas.microsoft.com/office/drawing/2014/main" id="{1535899C-374E-4434-A74C-A2555F8718A9}"/>
              </a:ext>
            </a:extLst>
          </p:cNvPr>
          <p:cNvCxnSpPr/>
          <p:nvPr/>
        </p:nvCxnSpPr>
        <p:spPr>
          <a:xfrm rot="10800000" flipV="1">
            <a:off x="7737786" y="4342393"/>
            <a:ext cx="1906721" cy="928915"/>
          </a:xfrm>
          <a:prstGeom prst="bentConnector3">
            <a:avLst>
              <a:gd name="adj1" fmla="val 58659"/>
            </a:avLst>
          </a:prstGeom>
          <a:noFill/>
          <a:ln w="28575" cap="flat" cmpd="sng" algn="ctr">
            <a:solidFill>
              <a:srgbClr val="FF0000"/>
            </a:solidFill>
            <a:prstDash val="sysDot"/>
            <a:tailEnd type="arrow"/>
          </a:ln>
          <a:effectLst/>
        </p:spPr>
      </p:cxnSp>
      <p:pic>
        <p:nvPicPr>
          <p:cNvPr id="41" name="Picture 2" descr="\\omega\CEHv7 Team\Web2.0 PNG Icons\Numbers\THREE.png">
            <a:extLst>
              <a:ext uri="{FF2B5EF4-FFF2-40B4-BE49-F238E27FC236}">
                <a16:creationId xmlns:a16="http://schemas.microsoft.com/office/drawing/2014/main" id="{CDFAFF98-DA53-4AC9-B0D9-09CB8341D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755" y="3686757"/>
            <a:ext cx="314053" cy="31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" descr="\\omega\CEHv7 Team\Web2.0 PNG Icons\Numbers\ONE.png">
            <a:extLst>
              <a:ext uri="{FF2B5EF4-FFF2-40B4-BE49-F238E27FC236}">
                <a16:creationId xmlns:a16="http://schemas.microsoft.com/office/drawing/2014/main" id="{8482200F-CB2D-4B29-9B8F-CF2ED9EC9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755" y="2464500"/>
            <a:ext cx="312355" cy="31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 descr="\\omega\CEHv7 Team\Web2.0 PNG Icons\Numbers\TWO.png">
            <a:extLst>
              <a:ext uri="{FF2B5EF4-FFF2-40B4-BE49-F238E27FC236}">
                <a16:creationId xmlns:a16="http://schemas.microsoft.com/office/drawing/2014/main" id="{46CD468E-19E7-49A8-A433-F5AD2C80A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193" y="3042337"/>
            <a:ext cx="312355" cy="31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BC72F204-86E9-42E9-A45B-E47A4593B4D7}"/>
              </a:ext>
            </a:extLst>
          </p:cNvPr>
          <p:cNvSpPr/>
          <p:nvPr/>
        </p:nvSpPr>
        <p:spPr>
          <a:xfrm>
            <a:off x="6199567" y="2385270"/>
            <a:ext cx="3335064" cy="253916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Attacker sends request to remove page from cache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E9D3772-D2B9-4B0E-B566-69842AF968F8}"/>
              </a:ext>
            </a:extLst>
          </p:cNvPr>
          <p:cNvSpPr/>
          <p:nvPr/>
        </p:nvSpPr>
        <p:spPr>
          <a:xfrm>
            <a:off x="6141460" y="2813874"/>
            <a:ext cx="3137126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Normal response after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clearing the cache for certifiedhacker.com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48BA628-3788-4F2A-82BA-9074084BE2D0}"/>
              </a:ext>
            </a:extLst>
          </p:cNvPr>
          <p:cNvSpPr/>
          <p:nvPr/>
        </p:nvSpPr>
        <p:spPr>
          <a:xfrm>
            <a:off x="6030073" y="3453170"/>
            <a:ext cx="3370543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Attacker sends malicious request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that generates two responses (4 and 6)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7B8D60E-913C-49AB-9705-70669DFE5CAD}"/>
              </a:ext>
            </a:extLst>
          </p:cNvPr>
          <p:cNvSpPr/>
          <p:nvPr/>
        </p:nvSpPr>
        <p:spPr>
          <a:xfrm>
            <a:off x="6230805" y="4086105"/>
            <a:ext cx="2098651" cy="25391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Attacker gets first server response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2198501-82B8-49D5-8B80-72772220EEA9}"/>
              </a:ext>
            </a:extLst>
          </p:cNvPr>
          <p:cNvSpPr/>
          <p:nvPr/>
        </p:nvSpPr>
        <p:spPr>
          <a:xfrm>
            <a:off x="6026999" y="4394197"/>
            <a:ext cx="2530482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Attacker requests certifiedhacker.com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again to generate cache entry 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7A46676-AC5F-4955-8667-CE4F8AAD2668}"/>
              </a:ext>
            </a:extLst>
          </p:cNvPr>
          <p:cNvSpPr/>
          <p:nvPr/>
        </p:nvSpPr>
        <p:spPr>
          <a:xfrm>
            <a:off x="5388590" y="4891504"/>
            <a:ext cx="2563853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Attacker gets the second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response of request 3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81C37B2-D54B-4810-AF6A-C001F9440871}"/>
              </a:ext>
            </a:extLst>
          </p:cNvPr>
          <p:cNvSpPr/>
          <p:nvPr/>
        </p:nvSpPr>
        <p:spPr>
          <a:xfrm>
            <a:off x="8503499" y="4832130"/>
            <a:ext cx="1286099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second response of request 3 </a:t>
            </a:r>
            <a:b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that points to attacker’s page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29157B4-2456-4F74-81FF-98846497E692}"/>
              </a:ext>
            </a:extLst>
          </p:cNvPr>
          <p:cNvSpPr txBox="1"/>
          <p:nvPr/>
        </p:nvSpPr>
        <p:spPr>
          <a:xfrm>
            <a:off x="9839540" y="2665078"/>
            <a:ext cx="2062087" cy="91307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http://www. certifiedhacker.com/welcome.php?lang=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&lt;?php header ("Location: " . $_GET['page']); ?&gt; 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56F0F1F-152B-4C5F-BCF7-201632A26D55}"/>
              </a:ext>
            </a:extLst>
          </p:cNvPr>
          <p:cNvSpPr/>
          <p:nvPr/>
        </p:nvSpPr>
        <p:spPr>
          <a:xfrm>
            <a:off x="3490355" y="2127615"/>
            <a:ext cx="2112029" cy="928915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3F17955-0F1D-42E0-BFE7-1609D98A0E79}"/>
              </a:ext>
            </a:extLst>
          </p:cNvPr>
          <p:cNvSpPr/>
          <p:nvPr/>
        </p:nvSpPr>
        <p:spPr>
          <a:xfrm>
            <a:off x="3498151" y="2070673"/>
            <a:ext cx="2133969" cy="104644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GET http://certifiedhacker.com/index.html HTTP/1.1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Pragma: no-cache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Host: certifiedhacker.com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………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Accept-Charset: iso-8859-1,*,utf-8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86F42DF-84F4-4C44-B10E-30E0159CAC9B}"/>
              </a:ext>
            </a:extLst>
          </p:cNvPr>
          <p:cNvSpPr/>
          <p:nvPr/>
        </p:nvSpPr>
        <p:spPr>
          <a:xfrm>
            <a:off x="3483805" y="3142222"/>
            <a:ext cx="2112029" cy="1448367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A7BC2EE-6FDA-4A38-84D7-2CEB2783874D}"/>
              </a:ext>
            </a:extLst>
          </p:cNvPr>
          <p:cNvSpPr/>
          <p:nvPr/>
        </p:nvSpPr>
        <p:spPr>
          <a:xfrm>
            <a:off x="3487419" y="3065312"/>
            <a:ext cx="2108414" cy="161582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GET http://certifiedhacker.com/</a:t>
            </a:r>
            <a:b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         redir.php?site=%0d%0aContent-Length:%200%0d%0a%0d%0aHTTP/1.1%20200%20OK%0d%0aLast- Modified:%20Mon,%2027%20Oct%202009%2014:50:18%20GMT%0d%0aConte nt-Length:%2020%0d%0aContent- Type:%20text/html%0d%0a%0d%0a&lt;html&gt;Attack Page&lt;/html&gt; HTTP/1.1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……..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Host: certifiedhacker.com 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D501D5D-FAE7-4A5E-8E4D-0661BBCD4010}"/>
              </a:ext>
            </a:extLst>
          </p:cNvPr>
          <p:cNvSpPr/>
          <p:nvPr/>
        </p:nvSpPr>
        <p:spPr>
          <a:xfrm>
            <a:off x="3483805" y="4686731"/>
            <a:ext cx="2112029" cy="117336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7" name="Picture 4" descr="\\omega\CEHv7 Team\Web2.0 PNG Icons\Numbers\FIVE.png">
            <a:extLst>
              <a:ext uri="{FF2B5EF4-FFF2-40B4-BE49-F238E27FC236}">
                <a16:creationId xmlns:a16="http://schemas.microsoft.com/office/drawing/2014/main" id="{4C467945-4720-4BDB-88BE-AD371F4BB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755" y="4626222"/>
            <a:ext cx="312355" cy="31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\\omega\CEHv7 Team\Web2.0 PNG Icons\Numbers\FOUR.png">
            <a:extLst>
              <a:ext uri="{FF2B5EF4-FFF2-40B4-BE49-F238E27FC236}">
                <a16:creationId xmlns:a16="http://schemas.microsoft.com/office/drawing/2014/main" id="{2CF23D19-0402-483E-9A90-F8FF7EEF5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193" y="4192363"/>
            <a:ext cx="312355" cy="31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6" descr="\\omega\CEHv7 Team\Web2.0 PNG Icons\Numbers\SEVEN.png">
            <a:extLst>
              <a:ext uri="{FF2B5EF4-FFF2-40B4-BE49-F238E27FC236}">
                <a16:creationId xmlns:a16="http://schemas.microsoft.com/office/drawing/2014/main" id="{10F50806-44C1-4D2B-927C-227B7EAA2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921" y="5104455"/>
            <a:ext cx="312355" cy="314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7" descr="\\omega\CEHv7 Team\Web2.0 PNG Icons\Numbers\SIX.png">
            <a:extLst>
              <a:ext uri="{FF2B5EF4-FFF2-40B4-BE49-F238E27FC236}">
                <a16:creationId xmlns:a16="http://schemas.microsoft.com/office/drawing/2014/main" id="{D7347D0F-17CF-4497-94C2-AB23ED743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921" y="5106153"/>
            <a:ext cx="312355" cy="31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7EB08EBD-A521-416E-96FE-21E22088087F}"/>
              </a:ext>
            </a:extLst>
          </p:cNvPr>
          <p:cNvSpPr/>
          <p:nvPr/>
        </p:nvSpPr>
        <p:spPr>
          <a:xfrm>
            <a:off x="3502179" y="4715685"/>
            <a:ext cx="1939868" cy="111569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GET http://certifiedhacker.com/index.html HTTP/1.1 Host: testsite.com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User-Agent: Mozilla/4.7 [en] (WinNT; I)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………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Accept-Charset: iso-8859-1,*,utf-8 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9D998F29-9425-4423-BCB0-1B72F414001E}"/>
              </a:ext>
            </a:extLst>
          </p:cNvPr>
          <p:cNvSpPr/>
          <p:nvPr/>
        </p:nvSpPr>
        <p:spPr>
          <a:xfrm>
            <a:off x="7235041" y="2106530"/>
            <a:ext cx="941283" cy="2616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Server Cache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6422EA29-D3C7-40F5-AD30-66235683B229}"/>
              </a:ext>
            </a:extLst>
          </p:cNvPr>
          <p:cNvSpPr/>
          <p:nvPr/>
        </p:nvSpPr>
        <p:spPr>
          <a:xfrm>
            <a:off x="6889273" y="6263498"/>
            <a:ext cx="1632819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Poisoned Server Cache</a:t>
            </a:r>
          </a:p>
        </p:txBody>
      </p:sp>
      <p:sp>
        <p:nvSpPr>
          <p:cNvPr id="68" name="AutoShape 41">
            <a:extLst>
              <a:ext uri="{FF2B5EF4-FFF2-40B4-BE49-F238E27FC236}">
                <a16:creationId xmlns:a16="http://schemas.microsoft.com/office/drawing/2014/main" id="{511AAB83-BF77-4B3A-833A-D78EE1B384C4}"/>
              </a:ext>
            </a:extLst>
          </p:cNvPr>
          <p:cNvSpPr>
            <a:spLocks noChangeArrowheads="1"/>
          </p:cNvSpPr>
          <p:nvPr/>
        </p:nvSpPr>
        <p:spPr bwMode="gray">
          <a:xfrm>
            <a:off x="9789599" y="4087960"/>
            <a:ext cx="2052865" cy="1982637"/>
          </a:xfrm>
          <a:prstGeom prst="roundRect">
            <a:avLst>
              <a:gd name="adj" fmla="val 10347"/>
            </a:avLst>
          </a:prstGeom>
          <a:solidFill>
            <a:srgbClr val="FFFFFF"/>
          </a:solidFill>
          <a:ln w="19050">
            <a:solidFill>
              <a:srgbClr val="008080"/>
            </a:solidFill>
            <a:round/>
            <a:headEnd/>
            <a:tailEnd/>
          </a:ln>
          <a:effectLst>
            <a:outerShdw dist="99190" dir="3011666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굴림" charset="-127"/>
              <a:ea typeface="굴림" charset="-127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2ECC15E7-040F-4C41-82EE-14ACD7E21DBE}"/>
              </a:ext>
            </a:extLst>
          </p:cNvPr>
          <p:cNvSpPr/>
          <p:nvPr/>
        </p:nvSpPr>
        <p:spPr>
          <a:xfrm>
            <a:off x="9851300" y="4222851"/>
            <a:ext cx="1972321" cy="171141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An attacker forces the web server’s cache to 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flush its actual cache content 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and sends a specially 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crafted request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which will be stored in cache </a:t>
            </a:r>
          </a:p>
        </p:txBody>
      </p:sp>
      <p:graphicFrame>
        <p:nvGraphicFramePr>
          <p:cNvPr id="70" name="Table 69">
            <a:extLst>
              <a:ext uri="{FF2B5EF4-FFF2-40B4-BE49-F238E27FC236}">
                <a16:creationId xmlns:a16="http://schemas.microsoft.com/office/drawing/2014/main" id="{CF46BD10-0FF6-47F6-B816-94432B1640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984968"/>
              </p:ext>
            </p:extLst>
          </p:nvPr>
        </p:nvGraphicFramePr>
        <p:xfrm>
          <a:off x="6424347" y="5524431"/>
          <a:ext cx="2562671" cy="7239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54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3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8471">
                <a:tc gridSpan="2">
                  <a:txBody>
                    <a:bodyPr/>
                    <a:lstStyle>
                      <a:lvl1pPr marL="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Server Cache</a:t>
                      </a:r>
                    </a:p>
                  </a:txBody>
                  <a:tcPr marL="91397" marR="91397" marT="45731" marB="45731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231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Address</a:t>
                      </a:r>
                    </a:p>
                  </a:txBody>
                  <a:tcPr marL="91397" marR="91397" marT="45731" marB="45731"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Page</a:t>
                      </a:r>
                    </a:p>
                  </a:txBody>
                  <a:tcPr marL="91397" marR="91397" marT="45731" marB="457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050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www.certifiedhacker.com</a:t>
                      </a:r>
                    </a:p>
                  </a:txBody>
                  <a:tcPr marL="91397" marR="91397" marT="45731" marB="45731"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Attacker’s page</a:t>
                      </a:r>
                    </a:p>
                  </a:txBody>
                  <a:tcPr marL="91397" marR="91397" marT="45731" marB="4573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1" name="Table 70">
            <a:extLst>
              <a:ext uri="{FF2B5EF4-FFF2-40B4-BE49-F238E27FC236}">
                <a16:creationId xmlns:a16="http://schemas.microsoft.com/office/drawing/2014/main" id="{B58B0A68-9A6B-479F-9823-BFABFA426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948552"/>
              </p:ext>
            </p:extLst>
          </p:nvPr>
        </p:nvGraphicFramePr>
        <p:xfrm>
          <a:off x="6452263" y="1231897"/>
          <a:ext cx="2506838" cy="8687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20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5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9763">
                <a:tc gridSpan="2">
                  <a:txBody>
                    <a:bodyPr/>
                    <a:lstStyle>
                      <a:lvl1pPr marL="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0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Server Cache</a:t>
                      </a:r>
                      <a:endParaRPr lang="en-US" sz="105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marL="91397" marR="91397" marT="45731" marB="45731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638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Address</a:t>
                      </a:r>
                    </a:p>
                  </a:txBody>
                  <a:tcPr marL="91397" marR="91397" marT="45731" marB="45731"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Page</a:t>
                      </a:r>
                    </a:p>
                  </a:txBody>
                  <a:tcPr marL="91397" marR="91397" marT="45731" marB="457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511"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www.certifiedhacker.com</a:t>
                      </a:r>
                    </a:p>
                  </a:txBody>
                  <a:tcPr marL="91397" marR="91397" marT="45731" marB="45731"/>
                </a:tc>
                <a:tc>
                  <a:txBody>
                    <a:bodyPr/>
                    <a:lstStyle>
                      <a:lvl1pPr marL="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5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309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463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617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771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926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080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234" algn="l" defTabSz="914309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95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Original Certified Hacker page</a:t>
                      </a:r>
                    </a:p>
                  </a:txBody>
                  <a:tcPr marL="91397" marR="91397" marT="45731" marB="4573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B5B5823A-9F32-4F54-AF24-566A099FD67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723" y="1213370"/>
            <a:ext cx="610223" cy="818350"/>
          </a:xfrm>
          <a:prstGeom prst="rect">
            <a:avLst/>
          </a:prstGeom>
        </p:spPr>
      </p:pic>
      <p:pic>
        <p:nvPicPr>
          <p:cNvPr id="73" name="Picture 2" descr="Z:\Web2.0 PNG Icons\serv.png">
            <a:extLst>
              <a:ext uri="{FF2B5EF4-FFF2-40B4-BE49-F238E27FC236}">
                <a16:creationId xmlns:a16="http://schemas.microsoft.com/office/drawing/2014/main" id="{963CE6CF-3CEA-497D-8B9A-474CDF364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042" y="1332179"/>
            <a:ext cx="399703" cy="1017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993892E8-68FB-4DA8-ABDE-292C2B307F8E}"/>
              </a:ext>
            </a:extLst>
          </p:cNvPr>
          <p:cNvSpPr/>
          <p:nvPr/>
        </p:nvSpPr>
        <p:spPr bwMode="auto">
          <a:xfrm>
            <a:off x="3714132" y="1432287"/>
            <a:ext cx="1002197" cy="369332"/>
          </a:xfrm>
          <a:prstGeom prst="rect">
            <a:avLst/>
          </a:prstGeom>
          <a:effectLst/>
        </p:spPr>
        <p:txBody>
          <a:bodyPr wrap="non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Attacker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2BE381E-850E-4A7C-9AB9-C200E3D5CF1B}"/>
              </a:ext>
            </a:extLst>
          </p:cNvPr>
          <p:cNvSpPr/>
          <p:nvPr/>
        </p:nvSpPr>
        <p:spPr bwMode="auto">
          <a:xfrm>
            <a:off x="10859772" y="1432287"/>
            <a:ext cx="796949" cy="369332"/>
          </a:xfrm>
          <a:prstGeom prst="rect">
            <a:avLst/>
          </a:prstGeom>
          <a:effectLst/>
        </p:spPr>
        <p:txBody>
          <a:bodyPr wrap="non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Server</a:t>
            </a:r>
          </a:p>
        </p:txBody>
      </p:sp>
    </p:spTree>
    <p:extLst>
      <p:ext uri="{BB962C8B-B14F-4D97-AF65-F5344CB8AC3E}">
        <p14:creationId xmlns:p14="http://schemas.microsoft.com/office/powerpoint/2010/main" val="3260345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4862" y="211752"/>
            <a:ext cx="1102227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SSH Brute Force Attack</a:t>
            </a:r>
            <a:endParaRPr lang="ru-RU" sz="36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" name="Freeform 379">
            <a:extLst>
              <a:ext uri="{FF2B5EF4-FFF2-40B4-BE49-F238E27FC236}">
                <a16:creationId xmlns:a16="http://schemas.microsoft.com/office/drawing/2014/main" id="{B7E84DCB-1232-4DD8-90CE-A95B3C90BD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068" y="1065559"/>
            <a:ext cx="10553865" cy="810350"/>
          </a:xfrm>
          <a:custGeom>
            <a:avLst/>
            <a:gdLst>
              <a:gd name="T0" fmla="*/ 11333 w 12162"/>
              <a:gd name="T1" fmla="*/ 0 h 1441"/>
              <a:gd name="T2" fmla="*/ 11333 w 12162"/>
              <a:gd name="T3" fmla="*/ 0 h 1441"/>
              <a:gd name="T4" fmla="*/ 219 w 12162"/>
              <a:gd name="T5" fmla="*/ 0 h 1441"/>
              <a:gd name="T6" fmla="*/ 0 w 12162"/>
              <a:gd name="T7" fmla="*/ 210 h 1441"/>
              <a:gd name="T8" fmla="*/ 0 w 12162"/>
              <a:gd name="T9" fmla="*/ 1229 h 1441"/>
              <a:gd name="T10" fmla="*/ 219 w 12162"/>
              <a:gd name="T11" fmla="*/ 1440 h 1441"/>
              <a:gd name="T12" fmla="*/ 11333 w 12162"/>
              <a:gd name="T13" fmla="*/ 1440 h 1441"/>
              <a:gd name="T14" fmla="*/ 12161 w 12162"/>
              <a:gd name="T15" fmla="*/ 724 h 1441"/>
              <a:gd name="T16" fmla="*/ 11333 w 12162"/>
              <a:gd name="T17" fmla="*/ 0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1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0"/>
                </a:cubicBezTo>
                <a:cubicBezTo>
                  <a:pt x="0" y="1229"/>
                  <a:pt x="0" y="1229"/>
                  <a:pt x="0" y="1229"/>
                </a:cubicBezTo>
                <a:cubicBezTo>
                  <a:pt x="0" y="1343"/>
                  <a:pt x="97" y="1440"/>
                  <a:pt x="219" y="1440"/>
                </a:cubicBezTo>
                <a:cubicBezTo>
                  <a:pt x="11333" y="1440"/>
                  <a:pt x="11333" y="1440"/>
                  <a:pt x="11333" y="1440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Text Box 382">
            <a:extLst>
              <a:ext uri="{FF2B5EF4-FFF2-40B4-BE49-F238E27FC236}">
                <a16:creationId xmlns:a16="http://schemas.microsoft.com/office/drawing/2014/main" id="{1BC55A1B-04E9-40E7-A46D-8081ABB66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668" y="1140600"/>
            <a:ext cx="8934532" cy="643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lvl="0">
              <a:spcBef>
                <a:spcPts val="900"/>
              </a:spcBef>
              <a:tabLst/>
              <a:defRPr/>
            </a:pPr>
            <a:r>
              <a:rPr lang="en-US" sz="1900" dirty="0">
                <a:solidFill>
                  <a:schemeClr val="tx1"/>
                </a:solidFill>
                <a:latin typeface="Calibri"/>
              </a:rPr>
              <a:t>SSH protocols are used to create an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encrypted SSH tunnel </a:t>
            </a:r>
            <a:r>
              <a:rPr lang="en-US" sz="1900" dirty="0">
                <a:solidFill>
                  <a:schemeClr val="tx1"/>
                </a:solidFill>
                <a:latin typeface="Calibri"/>
              </a:rPr>
              <a:t>between two hosts to transfer unencrypted data over an insecure network</a:t>
            </a:r>
          </a:p>
        </p:txBody>
      </p:sp>
      <p:sp>
        <p:nvSpPr>
          <p:cNvPr id="5" name="Freeform 380">
            <a:extLst>
              <a:ext uri="{FF2B5EF4-FFF2-40B4-BE49-F238E27FC236}">
                <a16:creationId xmlns:a16="http://schemas.microsoft.com/office/drawing/2014/main" id="{78C8FAF2-238A-4165-A71D-99BA8B11E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78" y="1154027"/>
            <a:ext cx="674225" cy="635897"/>
          </a:xfrm>
          <a:custGeom>
            <a:avLst/>
            <a:gdLst>
              <a:gd name="T0" fmla="*/ 1178 w 1179"/>
              <a:gd name="T1" fmla="*/ 961 h 1179"/>
              <a:gd name="T2" fmla="*/ 1178 w 1179"/>
              <a:gd name="T3" fmla="*/ 961 h 1179"/>
              <a:gd name="T4" fmla="*/ 967 w 1179"/>
              <a:gd name="T5" fmla="*/ 1178 h 1179"/>
              <a:gd name="T6" fmla="*/ 218 w 1179"/>
              <a:gd name="T7" fmla="*/ 1178 h 1179"/>
              <a:gd name="T8" fmla="*/ 0 w 1179"/>
              <a:gd name="T9" fmla="*/ 961 h 1179"/>
              <a:gd name="T10" fmla="*/ 0 w 1179"/>
              <a:gd name="T11" fmla="*/ 218 h 1179"/>
              <a:gd name="T12" fmla="*/ 218 w 1179"/>
              <a:gd name="T13" fmla="*/ 0 h 1179"/>
              <a:gd name="T14" fmla="*/ 967 w 1179"/>
              <a:gd name="T15" fmla="*/ 0 h 1179"/>
              <a:gd name="T16" fmla="*/ 1178 w 1179"/>
              <a:gd name="T17" fmla="*/ 218 h 1179"/>
              <a:gd name="T18" fmla="*/ 1178 w 1179"/>
              <a:gd name="T19" fmla="*/ 961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9">
                <a:moveTo>
                  <a:pt x="1178" y="961"/>
                </a:moveTo>
                <a:lnTo>
                  <a:pt x="1178" y="961"/>
                </a:lnTo>
                <a:cubicBezTo>
                  <a:pt x="1178" y="1083"/>
                  <a:pt x="1081" y="1178"/>
                  <a:pt x="967" y="1178"/>
                </a:cubicBezTo>
                <a:cubicBezTo>
                  <a:pt x="218" y="1178"/>
                  <a:pt x="218" y="1178"/>
                  <a:pt x="218" y="1178"/>
                </a:cubicBezTo>
                <a:cubicBezTo>
                  <a:pt x="96" y="1178"/>
                  <a:pt x="0" y="1083"/>
                  <a:pt x="0" y="961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7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7"/>
                  <a:pt x="1178" y="218"/>
                </a:cubicBezTo>
                <a:lnTo>
                  <a:pt x="1178" y="961"/>
                </a:ln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Text Box 381">
            <a:extLst>
              <a:ext uri="{FF2B5EF4-FFF2-40B4-BE49-F238E27FC236}">
                <a16:creationId xmlns:a16="http://schemas.microsoft.com/office/drawing/2014/main" id="{E7CB6697-23B6-4892-88AE-CDCDFF5829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438" y="1256532"/>
            <a:ext cx="49332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algn="ctr" defTabSz="1828434"/>
            <a:r>
              <a:rPr lang="en-US" sz="2800" b="1" dirty="0">
                <a:solidFill>
                  <a:prstClr val="black"/>
                </a:solidFill>
                <a:latin typeface="Rockwell" panose="02060603020205020403" pitchFamily="18" charset="0"/>
                <a:cs typeface="Lato Black"/>
              </a:rPr>
              <a:t>01</a:t>
            </a:r>
          </a:p>
        </p:txBody>
      </p:sp>
      <p:sp>
        <p:nvSpPr>
          <p:cNvPr id="7" name="Freeform 379">
            <a:extLst>
              <a:ext uri="{FF2B5EF4-FFF2-40B4-BE49-F238E27FC236}">
                <a16:creationId xmlns:a16="http://schemas.microsoft.com/office/drawing/2014/main" id="{AFE07729-DA37-4323-923B-E6446DCCF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068" y="1890135"/>
            <a:ext cx="10553865" cy="810350"/>
          </a:xfrm>
          <a:custGeom>
            <a:avLst/>
            <a:gdLst>
              <a:gd name="T0" fmla="*/ 11333 w 12162"/>
              <a:gd name="T1" fmla="*/ 0 h 1441"/>
              <a:gd name="T2" fmla="*/ 11333 w 12162"/>
              <a:gd name="T3" fmla="*/ 0 h 1441"/>
              <a:gd name="T4" fmla="*/ 219 w 12162"/>
              <a:gd name="T5" fmla="*/ 0 h 1441"/>
              <a:gd name="T6" fmla="*/ 0 w 12162"/>
              <a:gd name="T7" fmla="*/ 210 h 1441"/>
              <a:gd name="T8" fmla="*/ 0 w 12162"/>
              <a:gd name="T9" fmla="*/ 1229 h 1441"/>
              <a:gd name="T10" fmla="*/ 219 w 12162"/>
              <a:gd name="T11" fmla="*/ 1440 h 1441"/>
              <a:gd name="T12" fmla="*/ 11333 w 12162"/>
              <a:gd name="T13" fmla="*/ 1440 h 1441"/>
              <a:gd name="T14" fmla="*/ 12161 w 12162"/>
              <a:gd name="T15" fmla="*/ 724 h 1441"/>
              <a:gd name="T16" fmla="*/ 11333 w 12162"/>
              <a:gd name="T17" fmla="*/ 0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1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0"/>
                </a:cubicBezTo>
                <a:cubicBezTo>
                  <a:pt x="0" y="1229"/>
                  <a:pt x="0" y="1229"/>
                  <a:pt x="0" y="1229"/>
                </a:cubicBezTo>
                <a:cubicBezTo>
                  <a:pt x="0" y="1343"/>
                  <a:pt x="97" y="1440"/>
                  <a:pt x="219" y="1440"/>
                </a:cubicBezTo>
                <a:cubicBezTo>
                  <a:pt x="11333" y="1440"/>
                  <a:pt x="11333" y="1440"/>
                  <a:pt x="11333" y="1440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 Box 382">
            <a:extLst>
              <a:ext uri="{FF2B5EF4-FFF2-40B4-BE49-F238E27FC236}">
                <a16:creationId xmlns:a16="http://schemas.microsoft.com/office/drawing/2014/main" id="{DE4A3F80-9A8C-42C6-B766-7DB97BE41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668" y="1978800"/>
            <a:ext cx="8462410" cy="643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lvl="0">
              <a:spcBef>
                <a:spcPts val="900"/>
              </a:spcBef>
              <a:tabLst/>
              <a:defRPr/>
            </a:pPr>
            <a:r>
              <a:rPr lang="en-US" sz="1900" dirty="0">
                <a:solidFill>
                  <a:schemeClr val="tx1"/>
                </a:solidFill>
                <a:latin typeface="Calibri"/>
              </a:rPr>
              <a:t>Attackers can brute force SSH login credentials to gain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unauthorized access to an SSH tunnel</a:t>
            </a:r>
          </a:p>
        </p:txBody>
      </p:sp>
      <p:sp>
        <p:nvSpPr>
          <p:cNvPr id="9" name="Freeform 380">
            <a:extLst>
              <a:ext uri="{FF2B5EF4-FFF2-40B4-BE49-F238E27FC236}">
                <a16:creationId xmlns:a16="http://schemas.microsoft.com/office/drawing/2014/main" id="{5F07AE76-48E5-4E93-B362-C20A7C4B9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78" y="1977362"/>
            <a:ext cx="674225" cy="635897"/>
          </a:xfrm>
          <a:custGeom>
            <a:avLst/>
            <a:gdLst>
              <a:gd name="T0" fmla="*/ 1178 w 1179"/>
              <a:gd name="T1" fmla="*/ 961 h 1179"/>
              <a:gd name="T2" fmla="*/ 1178 w 1179"/>
              <a:gd name="T3" fmla="*/ 961 h 1179"/>
              <a:gd name="T4" fmla="*/ 967 w 1179"/>
              <a:gd name="T5" fmla="*/ 1178 h 1179"/>
              <a:gd name="T6" fmla="*/ 218 w 1179"/>
              <a:gd name="T7" fmla="*/ 1178 h 1179"/>
              <a:gd name="T8" fmla="*/ 0 w 1179"/>
              <a:gd name="T9" fmla="*/ 961 h 1179"/>
              <a:gd name="T10" fmla="*/ 0 w 1179"/>
              <a:gd name="T11" fmla="*/ 218 h 1179"/>
              <a:gd name="T12" fmla="*/ 218 w 1179"/>
              <a:gd name="T13" fmla="*/ 0 h 1179"/>
              <a:gd name="T14" fmla="*/ 967 w 1179"/>
              <a:gd name="T15" fmla="*/ 0 h 1179"/>
              <a:gd name="T16" fmla="*/ 1178 w 1179"/>
              <a:gd name="T17" fmla="*/ 218 h 1179"/>
              <a:gd name="T18" fmla="*/ 1178 w 1179"/>
              <a:gd name="T19" fmla="*/ 961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9">
                <a:moveTo>
                  <a:pt x="1178" y="961"/>
                </a:moveTo>
                <a:lnTo>
                  <a:pt x="1178" y="961"/>
                </a:lnTo>
                <a:cubicBezTo>
                  <a:pt x="1178" y="1083"/>
                  <a:pt x="1081" y="1178"/>
                  <a:pt x="967" y="1178"/>
                </a:cubicBezTo>
                <a:cubicBezTo>
                  <a:pt x="218" y="1178"/>
                  <a:pt x="218" y="1178"/>
                  <a:pt x="218" y="1178"/>
                </a:cubicBezTo>
                <a:cubicBezTo>
                  <a:pt x="96" y="1178"/>
                  <a:pt x="0" y="1083"/>
                  <a:pt x="0" y="961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7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7"/>
                  <a:pt x="1178" y="218"/>
                </a:cubicBezTo>
                <a:lnTo>
                  <a:pt x="1178" y="961"/>
                </a:ln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ext Box 381">
            <a:extLst>
              <a:ext uri="{FF2B5EF4-FFF2-40B4-BE49-F238E27FC236}">
                <a16:creationId xmlns:a16="http://schemas.microsoft.com/office/drawing/2014/main" id="{A2FF1C4E-A5C4-4A70-B77C-C1CFBB720F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127" y="2079867"/>
            <a:ext cx="49332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algn="ctr" defTabSz="1828434"/>
            <a:r>
              <a:rPr lang="en-US" sz="2800" b="1" dirty="0">
                <a:solidFill>
                  <a:prstClr val="black"/>
                </a:solidFill>
                <a:latin typeface="Rockwell" panose="02060603020205020403" pitchFamily="18" charset="0"/>
                <a:cs typeface="Lato Black"/>
              </a:rPr>
              <a:t>02</a:t>
            </a:r>
          </a:p>
        </p:txBody>
      </p:sp>
      <p:sp>
        <p:nvSpPr>
          <p:cNvPr id="11" name="Freeform 379">
            <a:extLst>
              <a:ext uri="{FF2B5EF4-FFF2-40B4-BE49-F238E27FC236}">
                <a16:creationId xmlns:a16="http://schemas.microsoft.com/office/drawing/2014/main" id="{056DB46E-CC64-423A-B95B-01B1E03F3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068" y="2715350"/>
            <a:ext cx="10553865" cy="810350"/>
          </a:xfrm>
          <a:custGeom>
            <a:avLst/>
            <a:gdLst>
              <a:gd name="T0" fmla="*/ 11333 w 12162"/>
              <a:gd name="T1" fmla="*/ 0 h 1441"/>
              <a:gd name="T2" fmla="*/ 11333 w 12162"/>
              <a:gd name="T3" fmla="*/ 0 h 1441"/>
              <a:gd name="T4" fmla="*/ 219 w 12162"/>
              <a:gd name="T5" fmla="*/ 0 h 1441"/>
              <a:gd name="T6" fmla="*/ 0 w 12162"/>
              <a:gd name="T7" fmla="*/ 210 h 1441"/>
              <a:gd name="T8" fmla="*/ 0 w 12162"/>
              <a:gd name="T9" fmla="*/ 1229 h 1441"/>
              <a:gd name="T10" fmla="*/ 219 w 12162"/>
              <a:gd name="T11" fmla="*/ 1440 h 1441"/>
              <a:gd name="T12" fmla="*/ 11333 w 12162"/>
              <a:gd name="T13" fmla="*/ 1440 h 1441"/>
              <a:gd name="T14" fmla="*/ 12161 w 12162"/>
              <a:gd name="T15" fmla="*/ 724 h 1441"/>
              <a:gd name="T16" fmla="*/ 11333 w 12162"/>
              <a:gd name="T17" fmla="*/ 0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1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0"/>
                </a:cubicBezTo>
                <a:cubicBezTo>
                  <a:pt x="0" y="1229"/>
                  <a:pt x="0" y="1229"/>
                  <a:pt x="0" y="1229"/>
                </a:cubicBezTo>
                <a:cubicBezTo>
                  <a:pt x="0" y="1343"/>
                  <a:pt x="97" y="1440"/>
                  <a:pt x="219" y="1440"/>
                </a:cubicBezTo>
                <a:cubicBezTo>
                  <a:pt x="11333" y="1440"/>
                  <a:pt x="11333" y="1440"/>
                  <a:pt x="11333" y="1440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Box 382">
            <a:extLst>
              <a:ext uri="{FF2B5EF4-FFF2-40B4-BE49-F238E27FC236}">
                <a16:creationId xmlns:a16="http://schemas.microsoft.com/office/drawing/2014/main" id="{A6657779-3AC8-496D-B442-8358509AC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668" y="2817000"/>
            <a:ext cx="8462410" cy="643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lvl="0">
              <a:spcBef>
                <a:spcPts val="900"/>
              </a:spcBef>
              <a:tabLst/>
              <a:defRPr/>
            </a:pPr>
            <a:r>
              <a:rPr lang="en-US" sz="1900" dirty="0">
                <a:solidFill>
                  <a:schemeClr val="tx1"/>
                </a:solidFill>
                <a:latin typeface="Calibri"/>
              </a:rPr>
              <a:t>SSH tunnels can be used to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transmit malwares </a:t>
            </a:r>
            <a:r>
              <a:rPr lang="en-US" sz="1900" dirty="0">
                <a:solidFill>
                  <a:schemeClr val="tx1"/>
                </a:solidFill>
                <a:latin typeface="Calibri"/>
              </a:rPr>
              <a:t>and other exploits to victims without being detected</a:t>
            </a:r>
          </a:p>
        </p:txBody>
      </p:sp>
      <p:sp>
        <p:nvSpPr>
          <p:cNvPr id="13" name="Freeform 380">
            <a:extLst>
              <a:ext uri="{FF2B5EF4-FFF2-40B4-BE49-F238E27FC236}">
                <a16:creationId xmlns:a16="http://schemas.microsoft.com/office/drawing/2014/main" id="{04AD69EC-C7E8-4CD3-8A07-2B47EFACA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678" y="2802577"/>
            <a:ext cx="674225" cy="635897"/>
          </a:xfrm>
          <a:custGeom>
            <a:avLst/>
            <a:gdLst>
              <a:gd name="T0" fmla="*/ 1178 w 1179"/>
              <a:gd name="T1" fmla="*/ 961 h 1179"/>
              <a:gd name="T2" fmla="*/ 1178 w 1179"/>
              <a:gd name="T3" fmla="*/ 961 h 1179"/>
              <a:gd name="T4" fmla="*/ 967 w 1179"/>
              <a:gd name="T5" fmla="*/ 1178 h 1179"/>
              <a:gd name="T6" fmla="*/ 218 w 1179"/>
              <a:gd name="T7" fmla="*/ 1178 h 1179"/>
              <a:gd name="T8" fmla="*/ 0 w 1179"/>
              <a:gd name="T9" fmla="*/ 961 h 1179"/>
              <a:gd name="T10" fmla="*/ 0 w 1179"/>
              <a:gd name="T11" fmla="*/ 218 h 1179"/>
              <a:gd name="T12" fmla="*/ 218 w 1179"/>
              <a:gd name="T13" fmla="*/ 0 h 1179"/>
              <a:gd name="T14" fmla="*/ 967 w 1179"/>
              <a:gd name="T15" fmla="*/ 0 h 1179"/>
              <a:gd name="T16" fmla="*/ 1178 w 1179"/>
              <a:gd name="T17" fmla="*/ 218 h 1179"/>
              <a:gd name="T18" fmla="*/ 1178 w 1179"/>
              <a:gd name="T19" fmla="*/ 961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9">
                <a:moveTo>
                  <a:pt x="1178" y="961"/>
                </a:moveTo>
                <a:lnTo>
                  <a:pt x="1178" y="961"/>
                </a:lnTo>
                <a:cubicBezTo>
                  <a:pt x="1178" y="1083"/>
                  <a:pt x="1081" y="1178"/>
                  <a:pt x="967" y="1178"/>
                </a:cubicBezTo>
                <a:cubicBezTo>
                  <a:pt x="218" y="1178"/>
                  <a:pt x="218" y="1178"/>
                  <a:pt x="218" y="1178"/>
                </a:cubicBezTo>
                <a:cubicBezTo>
                  <a:pt x="96" y="1178"/>
                  <a:pt x="0" y="1083"/>
                  <a:pt x="0" y="961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7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7"/>
                  <a:pt x="1178" y="218"/>
                </a:cubicBezTo>
                <a:lnTo>
                  <a:pt x="1178" y="961"/>
                </a:ln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Text Box 381">
            <a:extLst>
              <a:ext uri="{FF2B5EF4-FFF2-40B4-BE49-F238E27FC236}">
                <a16:creationId xmlns:a16="http://schemas.microsoft.com/office/drawing/2014/main" id="{47187C1A-8787-4544-8517-358A55E6D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127" y="2905082"/>
            <a:ext cx="49332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algn="ctr" defTabSz="1828434"/>
            <a:r>
              <a:rPr lang="en-US" sz="2800" b="1" dirty="0">
                <a:solidFill>
                  <a:prstClr val="black"/>
                </a:solidFill>
                <a:latin typeface="Rockwell" panose="02060603020205020403" pitchFamily="18" charset="0"/>
                <a:cs typeface="Lato Black"/>
              </a:rPr>
              <a:t>03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A7FEE-9720-4C10-8214-D0FB6AB373F4}"/>
              </a:ext>
            </a:extLst>
          </p:cNvPr>
          <p:cNvGrpSpPr/>
          <p:nvPr/>
        </p:nvGrpSpPr>
        <p:grpSpPr>
          <a:xfrm>
            <a:off x="1600200" y="3625879"/>
            <a:ext cx="9239160" cy="2927321"/>
            <a:chOff x="1462876" y="3657600"/>
            <a:chExt cx="9239160" cy="292732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15C4BAB-D2D9-492C-92B7-452C5F995A01}"/>
                </a:ext>
              </a:extLst>
            </p:cNvPr>
            <p:cNvSpPr/>
            <p:nvPr/>
          </p:nvSpPr>
          <p:spPr>
            <a:xfrm>
              <a:off x="9484109" y="6277144"/>
              <a:ext cx="963662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File Server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CC6EE21-2D9B-428A-8F80-E943D3501BD0}"/>
                </a:ext>
              </a:extLst>
            </p:cNvPr>
            <p:cNvSpPr/>
            <p:nvPr/>
          </p:nvSpPr>
          <p:spPr>
            <a:xfrm>
              <a:off x="9147956" y="5296039"/>
              <a:ext cx="155408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Application Server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EBBCC6B-2B25-4FC4-9657-2FAA4C5147C1}"/>
                </a:ext>
              </a:extLst>
            </p:cNvPr>
            <p:cNvSpPr/>
            <p:nvPr/>
          </p:nvSpPr>
          <p:spPr>
            <a:xfrm>
              <a:off x="9400000" y="4241412"/>
              <a:ext cx="103740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Mail Server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432C7D3-DC4B-4593-B357-25879D6121FA}"/>
                </a:ext>
              </a:extLst>
            </p:cNvPr>
            <p:cNvSpPr/>
            <p:nvPr/>
          </p:nvSpPr>
          <p:spPr>
            <a:xfrm>
              <a:off x="7197938" y="5015901"/>
              <a:ext cx="104541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Server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0B2E38E5-61D2-4214-B513-E08374F4FF82}"/>
                </a:ext>
              </a:extLst>
            </p:cNvPr>
            <p:cNvCxnSpPr/>
            <p:nvPr/>
          </p:nvCxnSpPr>
          <p:spPr>
            <a:xfrm>
              <a:off x="2546273" y="4648200"/>
              <a:ext cx="3534687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493D07E8-AA1B-4791-B0D0-9E5367BCDD9C}"/>
                </a:ext>
              </a:extLst>
            </p:cNvPr>
            <p:cNvCxnSpPr/>
            <p:nvPr/>
          </p:nvCxnSpPr>
          <p:spPr>
            <a:xfrm>
              <a:off x="6677756" y="4648200"/>
              <a:ext cx="74178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B1684A32-EC5A-4539-8842-91CF779EFC0B}"/>
                </a:ext>
              </a:extLst>
            </p:cNvPr>
            <p:cNvCxnSpPr/>
            <p:nvPr/>
          </p:nvCxnSpPr>
          <p:spPr>
            <a:xfrm flipV="1">
              <a:off x="3690921" y="4677525"/>
              <a:ext cx="0" cy="586493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23" name="Picture 10" descr="\\omega\CEHv7 Team\Icon Shock\Vista\Communication\clouds_512.png">
              <a:extLst>
                <a:ext uri="{FF2B5EF4-FFF2-40B4-BE49-F238E27FC236}">
                  <a16:creationId xmlns:a16="http://schemas.microsoft.com/office/drawing/2014/main" id="{95067AD3-A8BD-49F1-ADFC-7E915A857C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rgbClr val="EEECE1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77662" y="4169885"/>
              <a:ext cx="984939" cy="984939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69BA4EA-C72F-45EC-A4F6-F4591C13EA3F}"/>
                </a:ext>
              </a:extLst>
            </p:cNvPr>
            <p:cNvSpPr/>
            <p:nvPr/>
          </p:nvSpPr>
          <p:spPr>
            <a:xfrm>
              <a:off x="1775625" y="5072173"/>
              <a:ext cx="527709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E19ED34-3371-4AC9-9414-55BE55B27D42}"/>
                </a:ext>
              </a:extLst>
            </p:cNvPr>
            <p:cNvSpPr/>
            <p:nvPr/>
          </p:nvSpPr>
          <p:spPr>
            <a:xfrm>
              <a:off x="3278822" y="6222106"/>
              <a:ext cx="822661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B7AF052-3FF6-470F-88E0-02A48C875099}"/>
                </a:ext>
              </a:extLst>
            </p:cNvPr>
            <p:cNvSpPr/>
            <p:nvPr/>
          </p:nvSpPr>
          <p:spPr>
            <a:xfrm>
              <a:off x="4575760" y="5015901"/>
              <a:ext cx="788742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Internet</a:t>
              </a:r>
            </a:p>
          </p:txBody>
        </p:sp>
        <p:cxnSp>
          <p:nvCxnSpPr>
            <p:cNvPr id="27" name="Elbow Connector 75">
              <a:extLst>
                <a:ext uri="{FF2B5EF4-FFF2-40B4-BE49-F238E27FC236}">
                  <a16:creationId xmlns:a16="http://schemas.microsoft.com/office/drawing/2014/main" id="{A57A4121-F4D1-4E37-A8DA-635B89F64AEE}"/>
                </a:ext>
              </a:extLst>
            </p:cNvPr>
            <p:cNvCxnSpPr/>
            <p:nvPr/>
          </p:nvCxnSpPr>
          <p:spPr>
            <a:xfrm rot="10800000" flipH="1" flipV="1">
              <a:off x="9650727" y="3962416"/>
              <a:ext cx="27140" cy="2063235"/>
            </a:xfrm>
            <a:prstGeom prst="bentConnector3">
              <a:avLst>
                <a:gd name="adj1" fmla="val -2887712"/>
              </a:avLst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  <a:effectLst/>
          </p:spPr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74C2AE91-EF0F-4639-97E1-26FB4DD21446}"/>
                </a:ext>
              </a:extLst>
            </p:cNvPr>
            <p:cNvCxnSpPr/>
            <p:nvPr/>
          </p:nvCxnSpPr>
          <p:spPr>
            <a:xfrm>
              <a:off x="8087918" y="4648200"/>
              <a:ext cx="768462" cy="14154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A1DD192-0749-4BD8-B73E-1E10FCB400FA}"/>
                </a:ext>
              </a:extLst>
            </p:cNvPr>
            <p:cNvSpPr/>
            <p:nvPr/>
          </p:nvSpPr>
          <p:spPr>
            <a:xfrm>
              <a:off x="5843167" y="5015901"/>
              <a:ext cx="986104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SSH Server</a:t>
              </a:r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B45221C6-95BD-4733-AFDE-746CBF0BB00F}"/>
                </a:ext>
              </a:extLst>
            </p:cNvPr>
            <p:cNvCxnSpPr/>
            <p:nvPr/>
          </p:nvCxnSpPr>
          <p:spPr>
            <a:xfrm>
              <a:off x="8897450" y="5038730"/>
              <a:ext cx="74178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8DA4E482-ABD0-452D-802F-2F2960C911E7}"/>
                </a:ext>
              </a:extLst>
            </p:cNvPr>
            <p:cNvGrpSpPr/>
            <p:nvPr/>
          </p:nvGrpSpPr>
          <p:grpSpPr>
            <a:xfrm>
              <a:off x="9663332" y="3657600"/>
              <a:ext cx="677047" cy="610569"/>
              <a:chOff x="11144457" y="3754403"/>
              <a:chExt cx="677047" cy="610569"/>
            </a:xfrm>
          </p:grpSpPr>
          <p:pic>
            <p:nvPicPr>
              <p:cNvPr id="46" name="Picture 45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B488FC53-0ACC-4523-AB08-9EB3FAC8FC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1104883" y="3793977"/>
                <a:ext cx="610569" cy="531422"/>
              </a:xfrm>
              <a:prstGeom prst="rect">
                <a:avLst/>
              </a:prstGeom>
            </p:spPr>
          </p:pic>
          <p:pic>
            <p:nvPicPr>
              <p:cNvPr id="47" name="Picture 46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FB7C2D1C-AFEB-41AD-8260-C382B42CFB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11497722" y="3858771"/>
                <a:ext cx="323782" cy="337984"/>
              </a:xfrm>
              <a:prstGeom prst="rect">
                <a:avLst/>
              </a:prstGeom>
            </p:spPr>
          </p:pic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210D3B74-395B-4616-BA2A-333BFEE2FB71}"/>
                </a:ext>
              </a:extLst>
            </p:cNvPr>
            <p:cNvGrpSpPr/>
            <p:nvPr/>
          </p:nvGrpSpPr>
          <p:grpSpPr>
            <a:xfrm>
              <a:off x="9663332" y="4702834"/>
              <a:ext cx="714211" cy="610569"/>
              <a:chOff x="11176262" y="4607777"/>
              <a:chExt cx="714211" cy="610569"/>
            </a:xfrm>
          </p:grpSpPr>
          <p:pic>
            <p:nvPicPr>
              <p:cNvPr id="44" name="Picture 43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A68A464D-374C-4E4E-A343-E65F8664CF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1136688" y="4647351"/>
                <a:ext cx="610569" cy="531422"/>
              </a:xfrm>
              <a:prstGeom prst="rect">
                <a:avLst/>
              </a:prstGeom>
            </p:spPr>
          </p:pic>
          <p:pic>
            <p:nvPicPr>
              <p:cNvPr id="45" name="Picture 44" descr="A picture containing food&#10;&#10;Description automatically generated">
                <a:extLst>
                  <a:ext uri="{FF2B5EF4-FFF2-40B4-BE49-F238E27FC236}">
                    <a16:creationId xmlns:a16="http://schemas.microsoft.com/office/drawing/2014/main" id="{CE1DE418-EC97-4945-93C5-5333FFC300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29153" y="4731392"/>
                <a:ext cx="361320" cy="351975"/>
              </a:xfrm>
              <a:prstGeom prst="rect">
                <a:avLst/>
              </a:prstGeom>
            </p:spPr>
          </p:pic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0F1AA092-C83E-42FF-94A3-3A8F1B44B41A}"/>
                </a:ext>
              </a:extLst>
            </p:cNvPr>
            <p:cNvGrpSpPr/>
            <p:nvPr/>
          </p:nvGrpSpPr>
          <p:grpSpPr>
            <a:xfrm>
              <a:off x="9705536" y="5680035"/>
              <a:ext cx="682941" cy="610569"/>
              <a:chOff x="11232815" y="5511854"/>
              <a:chExt cx="682941" cy="610569"/>
            </a:xfrm>
          </p:grpSpPr>
          <p:pic>
            <p:nvPicPr>
              <p:cNvPr id="42" name="Picture 41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030239AA-3498-4563-A799-72EC3DE38B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1193241" y="5551428"/>
                <a:ext cx="610569" cy="531422"/>
              </a:xfrm>
              <a:prstGeom prst="rect">
                <a:avLst/>
              </a:prstGeom>
            </p:spPr>
          </p:pic>
          <p:pic>
            <p:nvPicPr>
              <p:cNvPr id="43" name="Picture 42" descr="A picture containing sitting, monitor, clock, table&#10;&#10;Description automatically generated">
                <a:extLst>
                  <a:ext uri="{FF2B5EF4-FFF2-40B4-BE49-F238E27FC236}">
                    <a16:creationId xmlns:a16="http://schemas.microsoft.com/office/drawing/2014/main" id="{2BA2E403-746E-4439-90AE-29AA39DBA3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55151" y="5656826"/>
                <a:ext cx="360605" cy="303166"/>
              </a:xfrm>
              <a:prstGeom prst="rect">
                <a:avLst/>
              </a:prstGeom>
            </p:spPr>
          </p:pic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E60629D7-FA7A-44F9-947D-890CC6279D1D}"/>
                </a:ext>
              </a:extLst>
            </p:cNvPr>
            <p:cNvGrpSpPr/>
            <p:nvPr/>
          </p:nvGrpSpPr>
          <p:grpSpPr>
            <a:xfrm>
              <a:off x="1462876" y="4255671"/>
              <a:ext cx="1121470" cy="844638"/>
              <a:chOff x="5611550" y="4092288"/>
              <a:chExt cx="1121470" cy="844638"/>
            </a:xfrm>
          </p:grpSpPr>
          <p:pic>
            <p:nvPicPr>
              <p:cNvPr id="40" name="Picture 39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3F17B14E-DE62-4DE3-A36B-50A7261D89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72732" y="4141502"/>
                <a:ext cx="760288" cy="786509"/>
              </a:xfrm>
              <a:prstGeom prst="rect">
                <a:avLst/>
              </a:prstGeom>
            </p:spPr>
          </p:pic>
          <p:pic>
            <p:nvPicPr>
              <p:cNvPr id="41" name="Picture 40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660FD8AA-ECD0-4D04-8CC7-5CD64DBA6D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1550" y="4092288"/>
                <a:ext cx="599484" cy="844638"/>
              </a:xfrm>
              <a:prstGeom prst="rect">
                <a:avLst/>
              </a:prstGeom>
            </p:spPr>
          </p:pic>
        </p:grpSp>
        <p:pic>
          <p:nvPicPr>
            <p:cNvPr id="35" name="Picture 34" descr="A picture containing clock&#10;&#10;Description automatically generated">
              <a:extLst>
                <a:ext uri="{FF2B5EF4-FFF2-40B4-BE49-F238E27FC236}">
                  <a16:creationId xmlns:a16="http://schemas.microsoft.com/office/drawing/2014/main" id="{EA7BDA66-228B-45C8-944D-A8769D148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530" y="5336015"/>
              <a:ext cx="671245" cy="900185"/>
            </a:xfrm>
            <a:prstGeom prst="rect">
              <a:avLst/>
            </a:prstGeom>
          </p:spPr>
        </p:pic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367303CF-5027-43CB-A016-424DA4468745}"/>
                </a:ext>
              </a:extLst>
            </p:cNvPr>
            <p:cNvGrpSpPr/>
            <p:nvPr/>
          </p:nvGrpSpPr>
          <p:grpSpPr>
            <a:xfrm>
              <a:off x="7430181" y="4352128"/>
              <a:ext cx="731086" cy="671626"/>
              <a:chOff x="6528795" y="3114476"/>
              <a:chExt cx="731086" cy="671626"/>
            </a:xfrm>
          </p:grpSpPr>
          <p:pic>
            <p:nvPicPr>
              <p:cNvPr id="38" name="Picture 37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02910997-5DAC-4C5D-9E00-492297E44E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6485264" y="3158007"/>
                <a:ext cx="671626" cy="584564"/>
              </a:xfrm>
              <a:prstGeom prst="rect">
                <a:avLst/>
              </a:prstGeom>
            </p:spPr>
          </p:pic>
          <p:pic>
            <p:nvPicPr>
              <p:cNvPr id="39" name="Picture 2" descr="F:\Prashant DATA\ICONS\Icon Shock\CLEAN\Networking\internet_256.png">
                <a:extLst>
                  <a:ext uri="{FF2B5EF4-FFF2-40B4-BE49-F238E27FC236}">
                    <a16:creationId xmlns:a16="http://schemas.microsoft.com/office/drawing/2014/main" id="{FA16C04A-6B5E-420B-BB86-1F89EDBF4C9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72564" y="3271556"/>
                <a:ext cx="387317" cy="387317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7" name="Picture 36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B772CCF7-A606-4153-8E2B-150921DA3F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6023634" y="4395659"/>
              <a:ext cx="671626" cy="5845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7647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tangle 195">
            <a:extLst>
              <a:ext uri="{FF2B5EF4-FFF2-40B4-BE49-F238E27FC236}">
                <a16:creationId xmlns:a16="http://schemas.microsoft.com/office/drawing/2014/main" id="{5ED44B58-0E96-41D5-8D6A-94E5898DFBDE}"/>
              </a:ext>
            </a:extLst>
          </p:cNvPr>
          <p:cNvSpPr/>
          <p:nvPr/>
        </p:nvSpPr>
        <p:spPr>
          <a:xfrm>
            <a:off x="0" y="5699534"/>
            <a:ext cx="12192000" cy="8943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C87FFAB8-68C8-432B-B8CB-3540B74C5264}"/>
              </a:ext>
            </a:extLst>
          </p:cNvPr>
          <p:cNvSpPr/>
          <p:nvPr/>
        </p:nvSpPr>
        <p:spPr>
          <a:xfrm>
            <a:off x="0" y="1171690"/>
            <a:ext cx="12192000" cy="126671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TextBox 21"/>
          <p:cNvSpPr txBox="1"/>
          <p:nvPr/>
        </p:nvSpPr>
        <p:spPr>
          <a:xfrm>
            <a:off x="152400" y="298608"/>
            <a:ext cx="118872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Web Server Password Cracking</a:t>
            </a:r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56" name="Rectangle 1">
            <a:extLst>
              <a:ext uri="{FF2B5EF4-FFF2-40B4-BE49-F238E27FC236}">
                <a16:creationId xmlns:a16="http://schemas.microsoft.com/office/drawing/2014/main" id="{8EC1D682-1CF8-486C-8712-42015CA21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243353"/>
            <a:ext cx="9982200" cy="112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An attacker tries to exploit weaknesses to hack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well-chosen passwords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most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common passwords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found are password, root, administrator, admin, demo, test, guest, qwerty, pet names, etc.</a:t>
            </a:r>
          </a:p>
        </p:txBody>
      </p:sp>
      <p:sp>
        <p:nvSpPr>
          <p:cNvPr id="92" name="Text Box 70">
            <a:extLst>
              <a:ext uri="{FF2B5EF4-FFF2-40B4-BE49-F238E27FC236}">
                <a16:creationId xmlns:a16="http://schemas.microsoft.com/office/drawing/2014/main" id="{3458A34F-8DCA-40EA-B952-F9C7EEBD861F}"/>
              </a:ext>
            </a:extLst>
          </p:cNvPr>
          <p:cNvSpPr txBox="1">
            <a:spLocks noChangeArrowheads="1"/>
          </p:cNvSpPr>
          <p:nvPr/>
        </p:nvSpPr>
        <p:spPr bwMode="black">
          <a:xfrm>
            <a:off x="495301" y="5828361"/>
            <a:ext cx="112013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rgbClr val="D17E7C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use different methods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engineering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spoofing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phishing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using a Trojan Horse or virus, wiretapping, and keystroke logging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A226CB9-8D3A-4BF5-BCB7-5120EAEEB214}"/>
              </a:ext>
            </a:extLst>
          </p:cNvPr>
          <p:cNvGrpSpPr/>
          <p:nvPr/>
        </p:nvGrpSpPr>
        <p:grpSpPr>
          <a:xfrm>
            <a:off x="447922" y="2622284"/>
            <a:ext cx="11318415" cy="2787916"/>
            <a:chOff x="447922" y="2622284"/>
            <a:chExt cx="11318415" cy="2787916"/>
          </a:xfrm>
        </p:grpSpPr>
        <p:cxnSp>
          <p:nvCxnSpPr>
            <p:cNvPr id="94" name="Соединительная линия уступом 93"/>
            <p:cNvCxnSpPr>
              <a:cxnSpLocks/>
              <a:stCxn id="39" idx="2"/>
              <a:endCxn id="33" idx="0"/>
            </p:cNvCxnSpPr>
            <p:nvPr/>
          </p:nvCxnSpPr>
          <p:spPr>
            <a:xfrm rot="5400000">
              <a:off x="3406253" y="1736703"/>
              <a:ext cx="820418" cy="4559079"/>
            </a:xfrm>
            <a:prstGeom prst="bentConnector3">
              <a:avLst>
                <a:gd name="adj1" fmla="val 50000"/>
              </a:avLst>
            </a:prstGeom>
            <a:ln w="57150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Соединительная линия уступом 95"/>
            <p:cNvCxnSpPr>
              <a:cxnSpLocks/>
            </p:cNvCxnSpPr>
            <p:nvPr/>
          </p:nvCxnSpPr>
          <p:spPr>
            <a:xfrm rot="16200000" flipH="1">
              <a:off x="6806227" y="2886282"/>
              <a:ext cx="865134" cy="2266536"/>
            </a:xfrm>
            <a:prstGeom prst="bentConnector3">
              <a:avLst>
                <a:gd name="adj1" fmla="val 50000"/>
              </a:avLst>
            </a:prstGeom>
            <a:ln w="57150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Соединительная линия уступом 101"/>
            <p:cNvCxnSpPr>
              <a:cxnSpLocks/>
              <a:stCxn id="39" idx="2"/>
              <a:endCxn id="46" idx="0"/>
            </p:cNvCxnSpPr>
            <p:nvPr/>
          </p:nvCxnSpPr>
          <p:spPr>
            <a:xfrm rot="5400000">
              <a:off x="4556236" y="2886686"/>
              <a:ext cx="820418" cy="2259112"/>
            </a:xfrm>
            <a:prstGeom prst="bentConnector3">
              <a:avLst>
                <a:gd name="adj1" fmla="val 50000"/>
              </a:avLst>
            </a:prstGeom>
            <a:ln w="57150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Соединительная линия уступом 104"/>
            <p:cNvCxnSpPr>
              <a:cxnSpLocks/>
            </p:cNvCxnSpPr>
            <p:nvPr/>
          </p:nvCxnSpPr>
          <p:spPr>
            <a:xfrm rot="5400000">
              <a:off x="5713223" y="4102776"/>
              <a:ext cx="770206" cy="15841"/>
            </a:xfrm>
            <a:prstGeom prst="bentConnector3">
              <a:avLst>
                <a:gd name="adj1" fmla="val 120491"/>
              </a:avLst>
            </a:prstGeom>
            <a:ln w="57150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Соединительная линия уступом 95">
              <a:extLst>
                <a:ext uri="{FF2B5EF4-FFF2-40B4-BE49-F238E27FC236}">
                  <a16:creationId xmlns:a16="http://schemas.microsoft.com/office/drawing/2014/main" id="{228BF633-8769-4A3A-8EF5-62102921685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7958162" y="1728882"/>
              <a:ext cx="865134" cy="4581336"/>
            </a:xfrm>
            <a:prstGeom prst="bentConnector3">
              <a:avLst>
                <a:gd name="adj1" fmla="val 50000"/>
              </a:avLst>
            </a:prstGeom>
            <a:ln w="57150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Скругленный прямоугольник 38"/>
            <p:cNvSpPr/>
            <p:nvPr/>
          </p:nvSpPr>
          <p:spPr>
            <a:xfrm>
              <a:off x="5007001" y="2622284"/>
              <a:ext cx="2177999" cy="983749"/>
            </a:xfrm>
            <a:prstGeom prst="roundRect">
              <a:avLst>
                <a:gd name="adj" fmla="val 13969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11DEDAF6-D107-4017-B4FE-D1A7D62919F3}"/>
                </a:ext>
              </a:extLst>
            </p:cNvPr>
            <p:cNvSpPr txBox="1"/>
            <p:nvPr/>
          </p:nvSpPr>
          <p:spPr>
            <a:xfrm>
              <a:off x="5073470" y="2790993"/>
              <a:ext cx="2045060" cy="6463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/>
              <a:r>
                <a: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Attacker mainly targets</a:t>
              </a: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447922" y="4426451"/>
              <a:ext cx="2178000" cy="983749"/>
            </a:xfrm>
            <a:prstGeom prst="roundRect">
              <a:avLst>
                <a:gd name="adj" fmla="val 13969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361FC15A-6D73-484D-810B-7E9A8C71D60B}"/>
                </a:ext>
              </a:extLst>
            </p:cNvPr>
            <p:cNvSpPr txBox="1"/>
            <p:nvPr/>
          </p:nvSpPr>
          <p:spPr>
            <a:xfrm>
              <a:off x="691856" y="4733659"/>
              <a:ext cx="1690132" cy="369332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/>
              <a:r>
                <a: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SMTP servers</a:t>
              </a:r>
            </a:p>
          </p:txBody>
        </p:sp>
        <p:sp>
          <p:nvSpPr>
            <p:cNvPr id="46" name="Скругленный прямоугольник 45"/>
            <p:cNvSpPr/>
            <p:nvPr/>
          </p:nvSpPr>
          <p:spPr>
            <a:xfrm>
              <a:off x="2747889" y="4426451"/>
              <a:ext cx="2178000" cy="983749"/>
            </a:xfrm>
            <a:prstGeom prst="roundRect">
              <a:avLst>
                <a:gd name="adj" fmla="val 13969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4823929C-9A5D-42F2-ADF6-25199D233B5D}"/>
                </a:ext>
              </a:extLst>
            </p:cNvPr>
            <p:cNvSpPr txBox="1"/>
            <p:nvPr/>
          </p:nvSpPr>
          <p:spPr>
            <a:xfrm>
              <a:off x="3068023" y="4733659"/>
              <a:ext cx="1537732" cy="369332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/>
              <a:r>
                <a: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Web shares</a:t>
              </a:r>
            </a:p>
          </p:txBody>
        </p:sp>
        <p:sp>
          <p:nvSpPr>
            <p:cNvPr id="66" name="Скругленный прямоугольник 65"/>
            <p:cNvSpPr/>
            <p:nvPr/>
          </p:nvSpPr>
          <p:spPr>
            <a:xfrm>
              <a:off x="4992600" y="4471167"/>
              <a:ext cx="2178000" cy="894317"/>
            </a:xfrm>
            <a:prstGeom prst="roundRect">
              <a:avLst>
                <a:gd name="adj" fmla="val 13969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7E01656F-AA6F-4353-8030-8111C871FA17}"/>
                </a:ext>
              </a:extLst>
            </p:cNvPr>
            <p:cNvSpPr txBox="1"/>
            <p:nvPr/>
          </p:nvSpPr>
          <p:spPr>
            <a:xfrm>
              <a:off x="5236534" y="4733659"/>
              <a:ext cx="1690132" cy="369332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/>
              <a:r>
                <a: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SSH Tunnels</a:t>
              </a:r>
            </a:p>
          </p:txBody>
        </p:sp>
        <p:sp>
          <p:nvSpPr>
            <p:cNvPr id="86" name="Скругленный прямоугольник 85"/>
            <p:cNvSpPr/>
            <p:nvPr/>
          </p:nvSpPr>
          <p:spPr>
            <a:xfrm>
              <a:off x="7273537" y="4471167"/>
              <a:ext cx="2177999" cy="894317"/>
            </a:xfrm>
            <a:prstGeom prst="roundRect">
              <a:avLst>
                <a:gd name="adj" fmla="val 13969"/>
              </a:avLst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4811CF58-5289-47A0-AE6C-A6C645D2DD89}"/>
                </a:ext>
              </a:extLst>
            </p:cNvPr>
            <p:cNvSpPr txBox="1"/>
            <p:nvPr/>
          </p:nvSpPr>
          <p:spPr>
            <a:xfrm>
              <a:off x="7305491" y="4456660"/>
              <a:ext cx="2109821" cy="923330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/>
              <a:r>
                <a: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Web form authentication cracking</a:t>
              </a:r>
            </a:p>
          </p:txBody>
        </p:sp>
        <p:sp>
          <p:nvSpPr>
            <p:cNvPr id="60" name="Скругленный прямоугольник 85">
              <a:extLst>
                <a:ext uri="{FF2B5EF4-FFF2-40B4-BE49-F238E27FC236}">
                  <a16:creationId xmlns:a16="http://schemas.microsoft.com/office/drawing/2014/main" id="{F575B987-5FD4-43E5-9535-A294C3559B69}"/>
                </a:ext>
              </a:extLst>
            </p:cNvPr>
            <p:cNvSpPr/>
            <p:nvPr/>
          </p:nvSpPr>
          <p:spPr>
            <a:xfrm>
              <a:off x="9588337" y="4471167"/>
              <a:ext cx="2178000" cy="894317"/>
            </a:xfrm>
            <a:prstGeom prst="roundRect">
              <a:avLst>
                <a:gd name="adj" fmla="val 13969"/>
              </a:avLst>
            </a:prstGeom>
            <a:solidFill>
              <a:srgbClr val="4F81B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39626888-0054-479B-9775-90BCA2896F51}"/>
                </a:ext>
              </a:extLst>
            </p:cNvPr>
            <p:cNvSpPr txBox="1"/>
            <p:nvPr/>
          </p:nvSpPr>
          <p:spPr>
            <a:xfrm>
              <a:off x="9851321" y="4733659"/>
              <a:ext cx="1652032" cy="369332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/>
              <a:r>
                <a:rPr lang="en-IN" b="1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FTP servers</a:t>
              </a:r>
            </a:p>
          </p:txBody>
        </p:sp>
      </p:grp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27181A7C-BF83-403F-A456-74DC3F9E34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496751"/>
            <a:ext cx="1584362" cy="61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058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407424BF-9D75-4483-B7CE-97B841431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380" y="1905000"/>
            <a:ext cx="5458702" cy="4281975"/>
          </a:xfrm>
          <a:prstGeom prst="rect">
            <a:avLst/>
          </a:prstGeom>
          <a:noFill/>
          <a:ln w="38100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7" name="Прямоугольник 22">
            <a:extLst>
              <a:ext uri="{FF2B5EF4-FFF2-40B4-BE49-F238E27FC236}">
                <a16:creationId xmlns:a16="http://schemas.microsoft.com/office/drawing/2014/main" id="{AB69D7EB-F883-4A17-9FE2-DCD09839CE29}"/>
              </a:ext>
            </a:extLst>
          </p:cNvPr>
          <p:cNvSpPr/>
          <p:nvPr/>
        </p:nvSpPr>
        <p:spPr>
          <a:xfrm>
            <a:off x="5943599" y="2377190"/>
            <a:ext cx="4633689" cy="3372938"/>
          </a:xfrm>
          <a:prstGeom prst="rect">
            <a:avLst/>
          </a:prstGeom>
          <a:solidFill>
            <a:schemeClr val="accent4">
              <a:lumMod val="20000"/>
              <a:lumOff val="80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Picture Placeholder 7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275AFE08-9C91-480C-9BFA-58BCFE0C95F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r="16498" b="5154"/>
          <a:stretch/>
        </p:blipFill>
        <p:spPr>
          <a:xfrm>
            <a:off x="6073775" y="0"/>
            <a:ext cx="6118225" cy="6629400"/>
          </a:xfrm>
        </p:spPr>
      </p:pic>
      <p:sp>
        <p:nvSpPr>
          <p:cNvPr id="38" name="Полилиния 37"/>
          <p:cNvSpPr/>
          <p:nvPr/>
        </p:nvSpPr>
        <p:spPr>
          <a:xfrm>
            <a:off x="5943600" y="-1"/>
            <a:ext cx="5135185" cy="6568191"/>
          </a:xfrm>
          <a:custGeom>
            <a:avLst/>
            <a:gdLst>
              <a:gd name="connsiteX0" fmla="*/ 0 w 10104637"/>
              <a:gd name="connsiteY0" fmla="*/ 0 h 10288588"/>
              <a:gd name="connsiteX1" fmla="*/ 1425792 w 10104637"/>
              <a:gd name="connsiteY1" fmla="*/ 0 h 10288588"/>
              <a:gd name="connsiteX2" fmla="*/ 10104637 w 10104637"/>
              <a:gd name="connsiteY2" fmla="*/ 10288588 h 10288588"/>
              <a:gd name="connsiteX3" fmla="*/ 9732327 w 10104637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04637" h="10288588">
                <a:moveTo>
                  <a:pt x="0" y="0"/>
                </a:moveTo>
                <a:lnTo>
                  <a:pt x="1425792" y="0"/>
                </a:lnTo>
                <a:lnTo>
                  <a:pt x="10104637" y="10288588"/>
                </a:lnTo>
                <a:lnTo>
                  <a:pt x="9732327" y="10288588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400" y="360402"/>
            <a:ext cx="653415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Attacks: Web Server Password Cracking (Cont’d)</a:t>
            </a:r>
            <a:endParaRPr lang="ru-RU" sz="3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67426" y="2909497"/>
            <a:ext cx="2847976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Passwords can be cracked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manually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guessing or by performing dictionary, brute force, and hybrid attacks using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automated tools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such as THC Hydra, and Ncrack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DE7670-5562-4B2A-8C94-2532E9C79937}"/>
              </a:ext>
            </a:extLst>
          </p:cNvPr>
          <p:cNvSpPr/>
          <p:nvPr/>
        </p:nvSpPr>
        <p:spPr>
          <a:xfrm>
            <a:off x="4667939" y="6226097"/>
            <a:ext cx="1208985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IN" sz="1000" i="1" dirty="0">
                <a:solidFill>
                  <a:srgbClr val="000000"/>
                </a:solidFill>
                <a:latin typeface="+mj-lt"/>
              </a:rPr>
              <a:t>https://github.com</a:t>
            </a:r>
            <a:r>
              <a:rPr lang="en-IN" sz="1000" i="1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5279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8">
            <a:extLst>
              <a:ext uri="{FF2B5EF4-FFF2-40B4-BE49-F238E27FC236}">
                <a16:creationId xmlns:a16="http://schemas.microsoft.com/office/drawing/2014/main" id="{8C0AC3D8-C957-42ED-9221-5D54039AA70B}"/>
              </a:ext>
            </a:extLst>
          </p:cNvPr>
          <p:cNvSpPr txBox="1">
            <a:spLocks/>
          </p:cNvSpPr>
          <p:nvPr/>
        </p:nvSpPr>
        <p:spPr>
          <a:xfrm>
            <a:off x="289560" y="213360"/>
            <a:ext cx="6598116" cy="101566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Web Server Attacks: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Server-Side Request Forgery (SSRF) Attack </a:t>
            </a:r>
            <a:endParaRPr kumimoji="0" lang="en-IN" sz="3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Rockwell" panose="02060603020205020403" pitchFamily="18" charset="0"/>
              <a:ea typeface="+mj-ea"/>
              <a:cs typeface="+mj-cs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97D95AAB-BE36-482A-AD03-64F5E6A91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602" y="1402080"/>
            <a:ext cx="7857598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Attackers exploit SSRF vulnerabilities in a public web server to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send crafted requests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 to the internal or back end servers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Once the attack is successfully performed, the attackers can perform various activities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port scanning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,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network scanning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,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IP address discovery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, reading web server files, and bypassing host-based authentication</a:t>
            </a:r>
            <a:endParaRPr kumimoji="0" lang="en-I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4732281-503F-4BA7-8978-43163620557B}"/>
              </a:ext>
            </a:extLst>
          </p:cNvPr>
          <p:cNvGrpSpPr/>
          <p:nvPr/>
        </p:nvGrpSpPr>
        <p:grpSpPr>
          <a:xfrm>
            <a:off x="704850" y="3128991"/>
            <a:ext cx="7772400" cy="3376584"/>
            <a:chOff x="2631625" y="2625306"/>
            <a:chExt cx="8275597" cy="384848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AC111BD-7F57-4754-88AA-C48DFF40BCE0}"/>
                </a:ext>
              </a:extLst>
            </p:cNvPr>
            <p:cNvSpPr txBox="1"/>
            <p:nvPr/>
          </p:nvSpPr>
          <p:spPr>
            <a:xfrm>
              <a:off x="2638027" y="5889852"/>
              <a:ext cx="875407" cy="3507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353FE69-AC8F-41AB-92F6-3E9B979536EF}"/>
                </a:ext>
              </a:extLst>
            </p:cNvPr>
            <p:cNvSpPr txBox="1"/>
            <p:nvPr/>
          </p:nvSpPr>
          <p:spPr>
            <a:xfrm>
              <a:off x="5929247" y="5878584"/>
              <a:ext cx="1018601" cy="3507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Firewall</a:t>
              </a: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96A2963C-60D6-4287-B7FB-BC33B9CB9B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13434" y="2761100"/>
              <a:ext cx="5236655" cy="2234271"/>
            </a:xfrm>
            <a:prstGeom prst="straightConnector1">
              <a:avLst/>
            </a:prstGeom>
            <a:noFill/>
            <a:ln w="38100" cap="flat" cmpd="sng" algn="ctr">
              <a:solidFill>
                <a:srgbClr val="FF0000"/>
              </a:solidFill>
              <a:prstDash val="sysDot"/>
              <a:headEnd type="none" w="med" len="med"/>
              <a:tailEnd type="arrow"/>
            </a:ln>
            <a:effectLst/>
          </p:spPr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A8741297-87D6-48F8-8647-6994095574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72190" y="5686757"/>
              <a:ext cx="2580002" cy="13595"/>
            </a:xfrm>
            <a:prstGeom prst="straightConnector1">
              <a:avLst/>
            </a:prstGeom>
            <a:noFill/>
            <a:ln w="38100" cap="flat" cmpd="sng" algn="ctr">
              <a:solidFill>
                <a:srgbClr val="FF0000"/>
              </a:solidFill>
              <a:prstDash val="sysDot"/>
              <a:headEnd type="none" w="med" len="med"/>
              <a:tailEnd type="arrow"/>
            </a:ln>
            <a:effectLst/>
          </p:spPr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A0ED41-2F66-4897-8481-3AB0DB81E4C3}"/>
                </a:ext>
              </a:extLst>
            </p:cNvPr>
            <p:cNvSpPr txBox="1"/>
            <p:nvPr/>
          </p:nvSpPr>
          <p:spPr>
            <a:xfrm>
              <a:off x="8476303" y="5733029"/>
              <a:ext cx="1536920" cy="59634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Internal Database Server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60E22510-985E-41A2-9A19-EE9E82335AF8}"/>
                </a:ext>
              </a:extLst>
            </p:cNvPr>
            <p:cNvCxnSpPr>
              <a:cxnSpLocks/>
            </p:cNvCxnSpPr>
            <p:nvPr/>
          </p:nvCxnSpPr>
          <p:spPr>
            <a:xfrm>
              <a:off x="9354401" y="3469228"/>
              <a:ext cx="0" cy="1468857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/>
            </a:ln>
            <a:effectLst/>
          </p:spPr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85447667-468E-42E7-BB4A-0CF8EFDD484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909762" y="3469229"/>
              <a:ext cx="0" cy="1468856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none" w="med" len="med"/>
              <a:tailEnd type="arrow"/>
            </a:ln>
            <a:effectLst/>
          </p:spPr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CB4F1D36-F394-4E96-9FC7-A6E61A6672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97534" y="3181405"/>
              <a:ext cx="5285387" cy="2171803"/>
            </a:xfrm>
            <a:prstGeom prst="straightConnector1">
              <a:avLst/>
            </a:prstGeom>
            <a:noFill/>
            <a:ln w="38100" cap="flat" cmpd="sng" algn="ctr">
              <a:solidFill>
                <a:srgbClr val="FF0000"/>
              </a:solidFill>
              <a:prstDash val="sysDot"/>
              <a:headEnd type="none" w="med" len="med"/>
              <a:tailEnd type="arrow"/>
            </a:ln>
            <a:effectLst/>
          </p:spPr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C1BBA74-ACBD-488C-909B-9D1362E050D2}"/>
                </a:ext>
              </a:extLst>
            </p:cNvPr>
            <p:cNvSpPr txBox="1"/>
            <p:nvPr/>
          </p:nvSpPr>
          <p:spPr>
            <a:xfrm>
              <a:off x="3575281" y="5684514"/>
              <a:ext cx="1787177" cy="78927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Firewall blocks direct communication with the internal server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8CA7326-E87E-4BA3-B2B9-2DE97031D138}"/>
                </a:ext>
              </a:extLst>
            </p:cNvPr>
            <p:cNvSpPr txBox="1"/>
            <p:nvPr/>
          </p:nvSpPr>
          <p:spPr>
            <a:xfrm rot="20351768">
              <a:off x="4490979" y="3510141"/>
              <a:ext cx="2375774" cy="5612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Sends crafted request to the vulnerable public server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6E48225-C359-48B7-BFCB-B7A02237E53D}"/>
                </a:ext>
              </a:extLst>
            </p:cNvPr>
            <p:cNvSpPr txBox="1"/>
            <p:nvPr/>
          </p:nvSpPr>
          <p:spPr>
            <a:xfrm>
              <a:off x="9370302" y="3854346"/>
              <a:ext cx="1536920" cy="78927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server sends request on behalf of the user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8AFC88F-7743-4E6F-8D2B-DDC566E8FB6A}"/>
                </a:ext>
              </a:extLst>
            </p:cNvPr>
            <p:cNvSpPr txBox="1"/>
            <p:nvPr/>
          </p:nvSpPr>
          <p:spPr>
            <a:xfrm>
              <a:off x="7603745" y="3813403"/>
              <a:ext cx="1305802" cy="78927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Internal server responds with data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18B7A6D-0036-4D48-B524-AE1586DADF2F}"/>
                </a:ext>
              </a:extLst>
            </p:cNvPr>
            <p:cNvSpPr txBox="1"/>
            <p:nvPr/>
          </p:nvSpPr>
          <p:spPr>
            <a:xfrm rot="20279524">
              <a:off x="4827400" y="4291559"/>
              <a:ext cx="2551122" cy="33325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Data is sent back to the attacker</a:t>
              </a:r>
            </a:p>
          </p:txBody>
        </p:sp>
        <p:pic>
          <p:nvPicPr>
            <p:cNvPr id="19" name="Picture 18" descr="A picture containing object&#10;&#10;Description generated with very high confidence">
              <a:extLst>
                <a:ext uri="{FF2B5EF4-FFF2-40B4-BE49-F238E27FC236}">
                  <a16:creationId xmlns:a16="http://schemas.microsoft.com/office/drawing/2014/main" id="{68D515CE-2453-4CA8-B736-F5FC754562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0304" y="3541462"/>
              <a:ext cx="348840" cy="33109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75A7CB8-6650-4F68-9AD8-1275CDA4E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221" y="4471568"/>
              <a:ext cx="344011" cy="326508"/>
            </a:xfrm>
            <a:prstGeom prst="rect">
              <a:avLst/>
            </a:prstGeom>
          </p:spPr>
        </p:pic>
        <p:pic>
          <p:nvPicPr>
            <p:cNvPr id="21" name="Picture 20" descr="A picture containing pool ball, sport&#10;&#10;Description generated with very high confidence">
              <a:extLst>
                <a:ext uri="{FF2B5EF4-FFF2-40B4-BE49-F238E27FC236}">
                  <a16:creationId xmlns:a16="http://schemas.microsoft.com/office/drawing/2014/main" id="{6F184784-1744-48D5-90CD-B32750EA92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5722" y="4552833"/>
              <a:ext cx="348840" cy="331090"/>
            </a:xfrm>
            <a:prstGeom prst="rect">
              <a:avLst/>
            </a:prstGeom>
          </p:spPr>
        </p:pic>
        <p:pic>
          <p:nvPicPr>
            <p:cNvPr id="22" name="Picture 21" descr="A picture containing pool ball, sport&#10;&#10;Description generated with high confidence">
              <a:extLst>
                <a:ext uri="{FF2B5EF4-FFF2-40B4-BE49-F238E27FC236}">
                  <a16:creationId xmlns:a16="http://schemas.microsoft.com/office/drawing/2014/main" id="{4FA72980-63CF-433E-A88D-A1CF827485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75143" y="3548975"/>
              <a:ext cx="354625" cy="336581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A4A7A0A-EDEC-40EB-AB7D-909F4BB41E37}"/>
                </a:ext>
              </a:extLst>
            </p:cNvPr>
            <p:cNvSpPr txBox="1"/>
            <p:nvPr/>
          </p:nvSpPr>
          <p:spPr>
            <a:xfrm>
              <a:off x="9556729" y="2852121"/>
              <a:ext cx="1109656" cy="3507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Server</a:t>
              </a:r>
            </a:p>
          </p:txBody>
        </p:sp>
        <p:pic>
          <p:nvPicPr>
            <p:cNvPr id="24" name="Picture 9" descr="\\omega\CEHv7 Team\Web2.0 PNG Icons\Rejection.png">
              <a:extLst>
                <a:ext uri="{FF2B5EF4-FFF2-40B4-BE49-F238E27FC236}">
                  <a16:creationId xmlns:a16="http://schemas.microsoft.com/office/drawing/2014/main" id="{74542A6B-D304-490F-8A64-379483E700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7880" y="5449130"/>
              <a:ext cx="479520" cy="479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4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D819D9DE-E723-4627-8961-F61628E69E6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8730783" y="2677444"/>
              <a:ext cx="804422" cy="700146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71059EBE-B3DA-4495-940D-C1AB2ED20AFA}"/>
                </a:ext>
              </a:extLst>
            </p:cNvPr>
            <p:cNvGrpSpPr/>
            <p:nvPr/>
          </p:nvGrpSpPr>
          <p:grpSpPr>
            <a:xfrm>
              <a:off x="8799926" y="4938085"/>
              <a:ext cx="808538" cy="866953"/>
              <a:chOff x="9255399" y="4958169"/>
              <a:chExt cx="808538" cy="866953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D1E8F763-B78B-40EF-B2C8-8EB6AB9B19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9255399" y="4958169"/>
                <a:ext cx="626133" cy="866953"/>
              </a:xfrm>
              <a:prstGeom prst="rect">
                <a:avLst/>
              </a:prstGeom>
              <a:solidFill>
                <a:sysClr val="window" lastClr="FFFFFF"/>
              </a:solidFill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F5B0A474-4676-42AB-9451-BBA3F06AD4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05736" y="5307948"/>
                <a:ext cx="458201" cy="446143"/>
              </a:xfrm>
              <a:prstGeom prst="rect">
                <a:avLst/>
              </a:prstGeom>
              <a:solidFill>
                <a:sysClr val="window" lastClr="FFFFFF"/>
              </a:solidFill>
            </p:spPr>
          </p:pic>
        </p:grpSp>
        <p:pic>
          <p:nvPicPr>
            <p:cNvPr id="27" name="Picture 6" descr="E:\Ceh all work\Fresh Icons\firewall.png">
              <a:extLst>
                <a:ext uri="{FF2B5EF4-FFF2-40B4-BE49-F238E27FC236}">
                  <a16:creationId xmlns:a16="http://schemas.microsoft.com/office/drawing/2014/main" id="{61F72ED8-5672-42E6-86FD-95F1012623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7984" y="5376150"/>
              <a:ext cx="741127" cy="490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47" descr="X:\Web2.0 PNG Icons\Globe1.png">
              <a:extLst>
                <a:ext uri="{FF2B5EF4-FFF2-40B4-BE49-F238E27FC236}">
                  <a16:creationId xmlns:a16="http://schemas.microsoft.com/office/drawing/2014/main" id="{A0D8C7E5-D9E7-42BA-86D0-8F1968EC50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7948" y="2952329"/>
              <a:ext cx="478396" cy="4783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B97F2592-A3C7-4B4D-899B-F992FD477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1625" y="4762815"/>
              <a:ext cx="865909" cy="1180785"/>
            </a:xfrm>
            <a:prstGeom prst="rect">
              <a:avLst/>
            </a:prstGeom>
          </p:spPr>
        </p:pic>
      </p:grpSp>
      <p:pic>
        <p:nvPicPr>
          <p:cNvPr id="36" name="Picture Placeholder 35">
            <a:extLst>
              <a:ext uri="{FF2B5EF4-FFF2-40B4-BE49-F238E27FC236}">
                <a16:creationId xmlns:a16="http://schemas.microsoft.com/office/drawing/2014/main" id="{40E2A054-7668-445B-815E-368F18A8022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1" r="27961"/>
          <a:stretch>
            <a:fillRect/>
          </a:stretch>
        </p:blipFill>
        <p:spPr>
          <a:xfrm>
            <a:off x="7808913" y="0"/>
            <a:ext cx="4383087" cy="6599420"/>
          </a:xfrm>
        </p:spPr>
      </p:pic>
    </p:spTree>
    <p:extLst>
      <p:ext uri="{BB962C8B-B14F-4D97-AF65-F5344CB8AC3E}">
        <p14:creationId xmlns:p14="http://schemas.microsoft.com/office/powerpoint/2010/main" val="31168305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9973579B-D3D9-43F7-AC9E-74F35146F906}"/>
              </a:ext>
            </a:extLst>
          </p:cNvPr>
          <p:cNvSpPr/>
          <p:nvPr/>
        </p:nvSpPr>
        <p:spPr>
          <a:xfrm>
            <a:off x="6096000" y="2901570"/>
            <a:ext cx="6086984" cy="3346830"/>
          </a:xfrm>
          <a:prstGeom prst="round2Diag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2971800" y="219075"/>
            <a:ext cx="62484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Attack Tools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67" name="Freeform 5">
            <a:extLst>
              <a:ext uri="{FF2B5EF4-FFF2-40B4-BE49-F238E27FC236}">
                <a16:creationId xmlns:a16="http://schemas.microsoft.com/office/drawing/2014/main" id="{7ADC352D-CCDB-4A2A-806A-ED41330AF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565" y="209449"/>
            <a:ext cx="590147" cy="1556078"/>
          </a:xfrm>
          <a:custGeom>
            <a:avLst/>
            <a:gdLst>
              <a:gd name="T0" fmla="*/ 890 w 891"/>
              <a:gd name="T1" fmla="*/ 0 h 3650"/>
              <a:gd name="T2" fmla="*/ 0 w 891"/>
              <a:gd name="T3" fmla="*/ 1128 h 3650"/>
              <a:gd name="T4" fmla="*/ 0 w 891"/>
              <a:gd name="T5" fmla="*/ 3649 h 3650"/>
              <a:gd name="T6" fmla="*/ 890 w 891"/>
              <a:gd name="T7" fmla="*/ 2184 h 3650"/>
              <a:gd name="T8" fmla="*/ 890 w 891"/>
              <a:gd name="T9" fmla="*/ 0 h 3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1" h="3650">
                <a:moveTo>
                  <a:pt x="890" y="0"/>
                </a:moveTo>
                <a:lnTo>
                  <a:pt x="0" y="1128"/>
                </a:lnTo>
                <a:lnTo>
                  <a:pt x="0" y="3649"/>
                </a:lnTo>
                <a:lnTo>
                  <a:pt x="890" y="2184"/>
                </a:lnTo>
                <a:lnTo>
                  <a:pt x="890" y="0"/>
                </a:lnTo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reeform 6">
            <a:extLst>
              <a:ext uri="{FF2B5EF4-FFF2-40B4-BE49-F238E27FC236}">
                <a16:creationId xmlns:a16="http://schemas.microsoft.com/office/drawing/2014/main" id="{75D69585-C376-4A50-B03F-414E19FFD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565" y="748430"/>
            <a:ext cx="2038016" cy="1407905"/>
          </a:xfrm>
          <a:custGeom>
            <a:avLst/>
            <a:gdLst>
              <a:gd name="T0" fmla="*/ 3649 w 3650"/>
              <a:gd name="T1" fmla="*/ 290 h 2522"/>
              <a:gd name="T2" fmla="*/ 0 w 3650"/>
              <a:gd name="T3" fmla="*/ 0 h 2522"/>
              <a:gd name="T4" fmla="*/ 0 w 3650"/>
              <a:gd name="T5" fmla="*/ 2521 h 2522"/>
              <a:gd name="T6" fmla="*/ 3649 w 3650"/>
              <a:gd name="T7" fmla="*/ 2103 h 2522"/>
              <a:gd name="T8" fmla="*/ 3649 w 3650"/>
              <a:gd name="T9" fmla="*/ 290 h 25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50" h="2522">
                <a:moveTo>
                  <a:pt x="3649" y="290"/>
                </a:moveTo>
                <a:lnTo>
                  <a:pt x="0" y="0"/>
                </a:lnTo>
                <a:lnTo>
                  <a:pt x="0" y="2521"/>
                </a:lnTo>
                <a:lnTo>
                  <a:pt x="3649" y="2103"/>
                </a:lnTo>
                <a:lnTo>
                  <a:pt x="3649" y="29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Freeform 7">
            <a:extLst>
              <a:ext uri="{FF2B5EF4-FFF2-40B4-BE49-F238E27FC236}">
                <a16:creationId xmlns:a16="http://schemas.microsoft.com/office/drawing/2014/main" id="{285019E2-4901-499A-9A79-C4C8C3A5F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974" y="895600"/>
            <a:ext cx="2416047" cy="1260735"/>
          </a:xfrm>
          <a:custGeom>
            <a:avLst/>
            <a:gdLst>
              <a:gd name="T0" fmla="*/ 4450 w 4451"/>
              <a:gd name="T1" fmla="*/ 0 h 2778"/>
              <a:gd name="T2" fmla="*/ 0 w 4451"/>
              <a:gd name="T3" fmla="*/ 720 h 2778"/>
              <a:gd name="T4" fmla="*/ 0 w 4451"/>
              <a:gd name="T5" fmla="*/ 2777 h 2778"/>
              <a:gd name="T6" fmla="*/ 4450 w 4451"/>
              <a:gd name="T7" fmla="*/ 1813 h 2778"/>
              <a:gd name="T8" fmla="*/ 4450 w 4451"/>
              <a:gd name="T9" fmla="*/ 0 h 2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1" h="2778">
                <a:moveTo>
                  <a:pt x="4450" y="0"/>
                </a:moveTo>
                <a:lnTo>
                  <a:pt x="0" y="720"/>
                </a:lnTo>
                <a:lnTo>
                  <a:pt x="0" y="2777"/>
                </a:lnTo>
                <a:lnTo>
                  <a:pt x="4450" y="1813"/>
                </a:lnTo>
                <a:lnTo>
                  <a:pt x="4450" y="0"/>
                </a:lnTo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Freeform 8">
            <a:extLst>
              <a:ext uri="{FF2B5EF4-FFF2-40B4-BE49-F238E27FC236}">
                <a16:creationId xmlns:a16="http://schemas.microsoft.com/office/drawing/2014/main" id="{391F01A6-6719-4376-BC14-42462B50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0777"/>
            <a:ext cx="12182984" cy="1646223"/>
          </a:xfrm>
          <a:custGeom>
            <a:avLst/>
            <a:gdLst>
              <a:gd name="T0" fmla="*/ 0 w 12724"/>
              <a:gd name="T1" fmla="*/ 2480 h 2958"/>
              <a:gd name="T2" fmla="*/ 12723 w 12724"/>
              <a:gd name="T3" fmla="*/ 2957 h 2958"/>
              <a:gd name="T4" fmla="*/ 12723 w 12724"/>
              <a:gd name="T5" fmla="*/ 0 h 2958"/>
              <a:gd name="T6" fmla="*/ 0 w 12724"/>
              <a:gd name="T7" fmla="*/ 424 h 2958"/>
              <a:gd name="T8" fmla="*/ 0 w 12724"/>
              <a:gd name="T9" fmla="*/ 2480 h 29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24" h="2958">
                <a:moveTo>
                  <a:pt x="0" y="2480"/>
                </a:moveTo>
                <a:lnTo>
                  <a:pt x="12723" y="2957"/>
                </a:lnTo>
                <a:lnTo>
                  <a:pt x="12723" y="0"/>
                </a:lnTo>
                <a:lnTo>
                  <a:pt x="0" y="424"/>
                </a:lnTo>
                <a:lnTo>
                  <a:pt x="0" y="2480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9785FE9B-D054-4747-A446-7F9B3A311185}"/>
              </a:ext>
            </a:extLst>
          </p:cNvPr>
          <p:cNvSpPr txBox="1"/>
          <p:nvPr/>
        </p:nvSpPr>
        <p:spPr>
          <a:xfrm>
            <a:off x="2425063" y="1285827"/>
            <a:ext cx="9385937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</a:rPr>
              <a:t>An exploit development platform that supports fully automated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exploitation of web servers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</a:rPr>
              <a:t>, by abusing known vulnerabilities and leveraging weak passwords via Telnet, SSH, HTTP, and SNM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2D1B9CE-1C4D-4C6E-A806-633648C46DFA}"/>
              </a:ext>
            </a:extLst>
          </p:cNvPr>
          <p:cNvSpPr/>
          <p:nvPr/>
        </p:nvSpPr>
        <p:spPr>
          <a:xfrm>
            <a:off x="317077" y="1532346"/>
            <a:ext cx="1816523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70C0"/>
                </a:solidFill>
                <a:latin typeface="Rockwell" pitchFamily="18" charset="0"/>
              </a:rPr>
              <a:t>Metasploit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2C6E784-F674-44D1-A302-3F597CFC4733}"/>
              </a:ext>
            </a:extLst>
          </p:cNvPr>
          <p:cNvSpPr/>
          <p:nvPr/>
        </p:nvSpPr>
        <p:spPr>
          <a:xfrm>
            <a:off x="6324600" y="3676126"/>
            <a:ext cx="5486400" cy="24006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spcBef>
                <a:spcPts val="18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Immunity’s CANVAS (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https://www.immunityinc.com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spcBef>
                <a:spcPts val="18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THC Hydra (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spcBef>
                <a:spcPts val="18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HULK DoS (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spcBef>
                <a:spcPts val="18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MPack (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https://sourceforge.net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</a:t>
            </a:r>
          </a:p>
          <a:p>
            <a:pPr marL="342900" marR="0" lvl="0" indent="-342900" algn="l" defTabSz="914400" rtl="0" eaLnBrk="1" fontAlgn="auto" latinLnBrk="0" hangingPunct="1">
              <a:spcBef>
                <a:spcPts val="1800"/>
              </a:spcBef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w3af (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https://w3af.org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898AC2E-E9B7-4B53-9617-CF2B349C0B0A}"/>
              </a:ext>
            </a:extLst>
          </p:cNvPr>
          <p:cNvSpPr/>
          <p:nvPr/>
        </p:nvSpPr>
        <p:spPr>
          <a:xfrm>
            <a:off x="7242402" y="3046345"/>
            <a:ext cx="3794180" cy="4616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Web Server Attack Tools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9CEF6A-4F3F-43BD-89DE-CB23D053E43D}"/>
              </a:ext>
            </a:extLst>
          </p:cNvPr>
          <p:cNvSpPr/>
          <p:nvPr/>
        </p:nvSpPr>
        <p:spPr>
          <a:xfrm>
            <a:off x="4033349" y="6395750"/>
            <a:ext cx="1696298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https://www.metasploit.com</a:t>
            </a: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38719025-832A-47AA-B6BE-3FDA8D383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2445585"/>
            <a:ext cx="5483645" cy="3949938"/>
          </a:xfrm>
          <a:prstGeom prst="rect">
            <a:avLst/>
          </a:prstGeom>
          <a:noFill/>
          <a:ln w="38100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72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Rectangle 184">
            <a:extLst>
              <a:ext uri="{FF2B5EF4-FFF2-40B4-BE49-F238E27FC236}">
                <a16:creationId xmlns:a16="http://schemas.microsoft.com/office/drawing/2014/main" id="{01ED0A57-83EB-4435-9F94-C46349766334}"/>
              </a:ext>
            </a:extLst>
          </p:cNvPr>
          <p:cNvSpPr/>
          <p:nvPr/>
        </p:nvSpPr>
        <p:spPr>
          <a:xfrm>
            <a:off x="7145433" y="4267200"/>
            <a:ext cx="4970367" cy="11169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pSp>
        <p:nvGrpSpPr>
          <p:cNvPr id="77" name="Group 76"/>
          <p:cNvGrpSpPr/>
          <p:nvPr/>
        </p:nvGrpSpPr>
        <p:grpSpPr>
          <a:xfrm>
            <a:off x="2478306" y="4005022"/>
            <a:ext cx="1954369" cy="1987134"/>
            <a:chOff x="2490237" y="4775566"/>
            <a:chExt cx="1954369" cy="1987134"/>
          </a:xfrm>
        </p:grpSpPr>
        <p:sp>
          <p:nvSpPr>
            <p:cNvPr id="78" name="Oval 92"/>
            <p:cNvSpPr>
              <a:spLocks noChangeArrowheads="1"/>
            </p:cNvSpPr>
            <p:nvPr/>
          </p:nvSpPr>
          <p:spPr bwMode="auto">
            <a:xfrm>
              <a:off x="3419237" y="6609473"/>
              <a:ext cx="1025369" cy="153227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1" name="Freeform 93"/>
            <p:cNvSpPr>
              <a:spLocks/>
            </p:cNvSpPr>
            <p:nvPr/>
          </p:nvSpPr>
          <p:spPr bwMode="auto">
            <a:xfrm>
              <a:off x="4170917" y="6345421"/>
              <a:ext cx="52039" cy="52039"/>
            </a:xfrm>
            <a:custGeom>
              <a:avLst/>
              <a:gdLst>
                <a:gd name="T0" fmla="*/ 7 w 54"/>
                <a:gd name="T1" fmla="*/ 54 h 54"/>
                <a:gd name="T2" fmla="*/ 54 w 54"/>
                <a:gd name="T3" fmla="*/ 49 h 54"/>
                <a:gd name="T4" fmla="*/ 47 w 54"/>
                <a:gd name="T5" fmla="*/ 0 h 54"/>
                <a:gd name="T6" fmla="*/ 0 w 54"/>
                <a:gd name="T7" fmla="*/ 7 h 54"/>
                <a:gd name="T8" fmla="*/ 7 w 54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7" y="54"/>
                  </a:moveTo>
                  <a:lnTo>
                    <a:pt x="54" y="49"/>
                  </a:lnTo>
                  <a:lnTo>
                    <a:pt x="47" y="0"/>
                  </a:lnTo>
                  <a:lnTo>
                    <a:pt x="0" y="7"/>
                  </a:lnTo>
                  <a:lnTo>
                    <a:pt x="7" y="5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2" name="Freeform 94"/>
            <p:cNvSpPr>
              <a:spLocks/>
            </p:cNvSpPr>
            <p:nvPr/>
          </p:nvSpPr>
          <p:spPr bwMode="auto">
            <a:xfrm>
              <a:off x="4166099" y="6370477"/>
              <a:ext cx="118534" cy="52039"/>
            </a:xfrm>
            <a:custGeom>
              <a:avLst/>
              <a:gdLst>
                <a:gd name="T0" fmla="*/ 3 w 52"/>
                <a:gd name="T1" fmla="*/ 15 h 23"/>
                <a:gd name="T2" fmla="*/ 14 w 52"/>
                <a:gd name="T3" fmla="*/ 23 h 23"/>
                <a:gd name="T4" fmla="*/ 43 w 52"/>
                <a:gd name="T5" fmla="*/ 19 h 23"/>
                <a:gd name="T6" fmla="*/ 51 w 52"/>
                <a:gd name="T7" fmla="*/ 8 h 23"/>
                <a:gd name="T8" fmla="*/ 51 w 52"/>
                <a:gd name="T9" fmla="*/ 8 h 23"/>
                <a:gd name="T10" fmla="*/ 40 w 52"/>
                <a:gd name="T11" fmla="*/ 0 h 23"/>
                <a:gd name="T12" fmla="*/ 5 w 52"/>
                <a:gd name="T13" fmla="*/ 5 h 23"/>
                <a:gd name="T14" fmla="*/ 3 w 52"/>
                <a:gd name="T15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3">
                  <a:moveTo>
                    <a:pt x="3" y="15"/>
                  </a:moveTo>
                  <a:cubicBezTo>
                    <a:pt x="3" y="20"/>
                    <a:pt x="9" y="23"/>
                    <a:pt x="14" y="23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8" y="18"/>
                    <a:pt x="52" y="13"/>
                    <a:pt x="51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3"/>
                    <a:pt x="46" y="0"/>
                    <a:pt x="40" y="0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0" y="6"/>
                    <a:pt x="2" y="10"/>
                    <a:pt x="3" y="15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4" name="Freeform 95"/>
            <p:cNvSpPr>
              <a:spLocks/>
            </p:cNvSpPr>
            <p:nvPr/>
          </p:nvSpPr>
          <p:spPr bwMode="auto">
            <a:xfrm>
              <a:off x="3642814" y="6415771"/>
              <a:ext cx="53003" cy="53003"/>
            </a:xfrm>
            <a:custGeom>
              <a:avLst/>
              <a:gdLst>
                <a:gd name="T0" fmla="*/ 55 w 55"/>
                <a:gd name="T1" fmla="*/ 48 h 55"/>
                <a:gd name="T2" fmla="*/ 7 w 55"/>
                <a:gd name="T3" fmla="*/ 55 h 55"/>
                <a:gd name="T4" fmla="*/ 0 w 55"/>
                <a:gd name="T5" fmla="*/ 5 h 55"/>
                <a:gd name="T6" fmla="*/ 50 w 55"/>
                <a:gd name="T7" fmla="*/ 0 h 55"/>
                <a:gd name="T8" fmla="*/ 55 w 55"/>
                <a:gd name="T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5">
                  <a:moveTo>
                    <a:pt x="55" y="48"/>
                  </a:moveTo>
                  <a:lnTo>
                    <a:pt x="7" y="55"/>
                  </a:lnTo>
                  <a:lnTo>
                    <a:pt x="0" y="5"/>
                  </a:lnTo>
                  <a:lnTo>
                    <a:pt x="50" y="0"/>
                  </a:lnTo>
                  <a:lnTo>
                    <a:pt x="55" y="48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6" name="Freeform 96"/>
            <p:cNvSpPr>
              <a:spLocks/>
            </p:cNvSpPr>
            <p:nvPr/>
          </p:nvSpPr>
          <p:spPr bwMode="auto">
            <a:xfrm>
              <a:off x="3590774" y="6443718"/>
              <a:ext cx="113716" cy="56858"/>
            </a:xfrm>
            <a:custGeom>
              <a:avLst/>
              <a:gdLst>
                <a:gd name="T0" fmla="*/ 49 w 50"/>
                <a:gd name="T1" fmla="*/ 10 h 25"/>
                <a:gd name="T2" fmla="*/ 40 w 50"/>
                <a:gd name="T3" fmla="*/ 20 h 25"/>
                <a:gd name="T4" fmla="*/ 12 w 50"/>
                <a:gd name="T5" fmla="*/ 24 h 25"/>
                <a:gd name="T6" fmla="*/ 0 w 50"/>
                <a:gd name="T7" fmla="*/ 16 h 25"/>
                <a:gd name="T8" fmla="*/ 0 w 50"/>
                <a:gd name="T9" fmla="*/ 16 h 25"/>
                <a:gd name="T10" fmla="*/ 9 w 50"/>
                <a:gd name="T11" fmla="*/ 6 h 25"/>
                <a:gd name="T12" fmla="*/ 44 w 50"/>
                <a:gd name="T13" fmla="*/ 1 h 25"/>
                <a:gd name="T14" fmla="*/ 49 w 50"/>
                <a:gd name="T15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5">
                  <a:moveTo>
                    <a:pt x="49" y="10"/>
                  </a:moveTo>
                  <a:cubicBezTo>
                    <a:pt x="50" y="15"/>
                    <a:pt x="46" y="20"/>
                    <a:pt x="40" y="20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6" y="25"/>
                    <a:pt x="1" y="2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1"/>
                    <a:pt x="4" y="6"/>
                    <a:pt x="9" y="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9" y="0"/>
                    <a:pt x="48" y="5"/>
                    <a:pt x="49" y="1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9" name="Freeform 97"/>
            <p:cNvSpPr>
              <a:spLocks/>
            </p:cNvSpPr>
            <p:nvPr/>
          </p:nvSpPr>
          <p:spPr bwMode="auto">
            <a:xfrm>
              <a:off x="3602339" y="6062095"/>
              <a:ext cx="622546" cy="385477"/>
            </a:xfrm>
            <a:custGeom>
              <a:avLst/>
              <a:gdLst>
                <a:gd name="T0" fmla="*/ 36 w 273"/>
                <a:gd name="T1" fmla="*/ 29 h 169"/>
                <a:gd name="T2" fmla="*/ 220 w 273"/>
                <a:gd name="T3" fmla="*/ 5 h 169"/>
                <a:gd name="T4" fmla="*/ 255 w 273"/>
                <a:gd name="T5" fmla="*/ 0 h 169"/>
                <a:gd name="T6" fmla="*/ 259 w 273"/>
                <a:gd name="T7" fmla="*/ 36 h 169"/>
                <a:gd name="T8" fmla="*/ 273 w 273"/>
                <a:gd name="T9" fmla="*/ 136 h 169"/>
                <a:gd name="T10" fmla="*/ 249 w 273"/>
                <a:gd name="T11" fmla="*/ 139 h 169"/>
                <a:gd name="T12" fmla="*/ 239 w 273"/>
                <a:gd name="T13" fmla="*/ 65 h 169"/>
                <a:gd name="T14" fmla="*/ 209 w 273"/>
                <a:gd name="T15" fmla="*/ 42 h 169"/>
                <a:gd name="T16" fmla="*/ 55 w 273"/>
                <a:gd name="T17" fmla="*/ 63 h 169"/>
                <a:gd name="T18" fmla="*/ 32 w 273"/>
                <a:gd name="T19" fmla="*/ 91 h 169"/>
                <a:gd name="T20" fmla="*/ 42 w 273"/>
                <a:gd name="T21" fmla="*/ 166 h 169"/>
                <a:gd name="T22" fmla="*/ 18 w 273"/>
                <a:gd name="T23" fmla="*/ 169 h 169"/>
                <a:gd name="T24" fmla="*/ 5 w 273"/>
                <a:gd name="T25" fmla="*/ 69 h 169"/>
                <a:gd name="T26" fmla="*/ 0 w 273"/>
                <a:gd name="T27" fmla="*/ 34 h 169"/>
                <a:gd name="T28" fmla="*/ 36 w 273"/>
                <a:gd name="T29" fmla="*/ 2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3" h="169">
                  <a:moveTo>
                    <a:pt x="36" y="29"/>
                  </a:moveTo>
                  <a:cubicBezTo>
                    <a:pt x="220" y="5"/>
                    <a:pt x="220" y="5"/>
                    <a:pt x="220" y="5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59" y="36"/>
                    <a:pt x="259" y="36"/>
                    <a:pt x="259" y="36"/>
                  </a:cubicBezTo>
                  <a:cubicBezTo>
                    <a:pt x="273" y="136"/>
                    <a:pt x="273" y="136"/>
                    <a:pt x="273" y="136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36" y="51"/>
                    <a:pt x="223" y="41"/>
                    <a:pt x="209" y="4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42" y="65"/>
                    <a:pt x="32" y="78"/>
                    <a:pt x="32" y="91"/>
                  </a:cubicBezTo>
                  <a:cubicBezTo>
                    <a:pt x="42" y="166"/>
                    <a:pt x="42" y="166"/>
                    <a:pt x="42" y="166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36" y="29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3" name="Freeform 98"/>
            <p:cNvSpPr>
              <a:spLocks/>
            </p:cNvSpPr>
            <p:nvPr/>
          </p:nvSpPr>
          <p:spPr bwMode="auto">
            <a:xfrm>
              <a:off x="3250591" y="4800622"/>
              <a:ext cx="883706" cy="697714"/>
            </a:xfrm>
            <a:custGeom>
              <a:avLst/>
              <a:gdLst>
                <a:gd name="T0" fmla="*/ 105 w 387"/>
                <a:gd name="T1" fmla="*/ 282 h 306"/>
                <a:gd name="T2" fmla="*/ 99 w 387"/>
                <a:gd name="T3" fmla="*/ 271 h 306"/>
                <a:gd name="T4" fmla="*/ 82 w 387"/>
                <a:gd name="T5" fmla="*/ 151 h 306"/>
                <a:gd name="T6" fmla="*/ 48 w 387"/>
                <a:gd name="T7" fmla="*/ 7 h 306"/>
                <a:gd name="T8" fmla="*/ 104 w 387"/>
                <a:gd name="T9" fmla="*/ 48 h 306"/>
                <a:gd name="T10" fmla="*/ 279 w 387"/>
                <a:gd name="T11" fmla="*/ 3 h 306"/>
                <a:gd name="T12" fmla="*/ 378 w 387"/>
                <a:gd name="T13" fmla="*/ 96 h 306"/>
                <a:gd name="T14" fmla="*/ 384 w 387"/>
                <a:gd name="T15" fmla="*/ 287 h 306"/>
                <a:gd name="T16" fmla="*/ 153 w 387"/>
                <a:gd name="T17" fmla="*/ 302 h 306"/>
                <a:gd name="T18" fmla="*/ 105 w 387"/>
                <a:gd name="T19" fmla="*/ 28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06">
                  <a:moveTo>
                    <a:pt x="105" y="282"/>
                  </a:moveTo>
                  <a:cubicBezTo>
                    <a:pt x="105" y="282"/>
                    <a:pt x="101" y="282"/>
                    <a:pt x="99" y="271"/>
                  </a:cubicBezTo>
                  <a:cubicBezTo>
                    <a:pt x="98" y="260"/>
                    <a:pt x="82" y="151"/>
                    <a:pt x="82" y="151"/>
                  </a:cubicBezTo>
                  <a:cubicBezTo>
                    <a:pt x="82" y="151"/>
                    <a:pt x="0" y="96"/>
                    <a:pt x="48" y="7"/>
                  </a:cubicBezTo>
                  <a:cubicBezTo>
                    <a:pt x="48" y="7"/>
                    <a:pt x="60" y="62"/>
                    <a:pt x="104" y="48"/>
                  </a:cubicBezTo>
                  <a:cubicBezTo>
                    <a:pt x="149" y="34"/>
                    <a:pt x="248" y="5"/>
                    <a:pt x="279" y="3"/>
                  </a:cubicBezTo>
                  <a:cubicBezTo>
                    <a:pt x="310" y="0"/>
                    <a:pt x="373" y="15"/>
                    <a:pt x="378" y="96"/>
                  </a:cubicBezTo>
                  <a:cubicBezTo>
                    <a:pt x="383" y="177"/>
                    <a:pt x="387" y="272"/>
                    <a:pt x="384" y="287"/>
                  </a:cubicBezTo>
                  <a:cubicBezTo>
                    <a:pt x="381" y="306"/>
                    <a:pt x="153" y="302"/>
                    <a:pt x="153" y="302"/>
                  </a:cubicBezTo>
                  <a:lnTo>
                    <a:pt x="105" y="282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4" name="Freeform 99"/>
            <p:cNvSpPr>
              <a:spLocks/>
            </p:cNvSpPr>
            <p:nvPr/>
          </p:nvSpPr>
          <p:spPr bwMode="auto">
            <a:xfrm>
              <a:off x="4049492" y="5316197"/>
              <a:ext cx="98297" cy="120462"/>
            </a:xfrm>
            <a:custGeom>
              <a:avLst/>
              <a:gdLst>
                <a:gd name="T0" fmla="*/ 4 w 43"/>
                <a:gd name="T1" fmla="*/ 42 h 53"/>
                <a:gd name="T2" fmla="*/ 17 w 43"/>
                <a:gd name="T3" fmla="*/ 52 h 53"/>
                <a:gd name="T4" fmla="*/ 32 w 43"/>
                <a:gd name="T5" fmla="*/ 50 h 53"/>
                <a:gd name="T6" fmla="*/ 42 w 43"/>
                <a:gd name="T7" fmla="*/ 37 h 53"/>
                <a:gd name="T8" fmla="*/ 39 w 43"/>
                <a:gd name="T9" fmla="*/ 11 h 53"/>
                <a:gd name="T10" fmla="*/ 26 w 43"/>
                <a:gd name="T11" fmla="*/ 1 h 53"/>
                <a:gd name="T12" fmla="*/ 11 w 43"/>
                <a:gd name="T13" fmla="*/ 3 h 53"/>
                <a:gd name="T14" fmla="*/ 1 w 43"/>
                <a:gd name="T15" fmla="*/ 16 h 53"/>
                <a:gd name="T16" fmla="*/ 4 w 43"/>
                <a:gd name="T17" fmla="*/ 4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3">
                  <a:moveTo>
                    <a:pt x="4" y="42"/>
                  </a:moveTo>
                  <a:cubicBezTo>
                    <a:pt x="5" y="48"/>
                    <a:pt x="11" y="53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8" y="5"/>
                    <a:pt x="32" y="0"/>
                    <a:pt x="26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5" y="4"/>
                    <a:pt x="0" y="10"/>
                    <a:pt x="1" y="16"/>
                  </a:cubicBezTo>
                  <a:lnTo>
                    <a:pt x="4" y="42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5" name="Freeform 100"/>
            <p:cNvSpPr>
              <a:spLocks/>
            </p:cNvSpPr>
            <p:nvPr/>
          </p:nvSpPr>
          <p:spPr bwMode="auto">
            <a:xfrm>
              <a:off x="3465494" y="5393293"/>
              <a:ext cx="97333" cy="119498"/>
            </a:xfrm>
            <a:custGeom>
              <a:avLst/>
              <a:gdLst>
                <a:gd name="T0" fmla="*/ 4 w 43"/>
                <a:gd name="T1" fmla="*/ 41 h 52"/>
                <a:gd name="T2" fmla="*/ 17 w 43"/>
                <a:gd name="T3" fmla="*/ 52 h 52"/>
                <a:gd name="T4" fmla="*/ 32 w 43"/>
                <a:gd name="T5" fmla="*/ 50 h 52"/>
                <a:gd name="T6" fmla="*/ 42 w 43"/>
                <a:gd name="T7" fmla="*/ 37 h 52"/>
                <a:gd name="T8" fmla="*/ 38 w 43"/>
                <a:gd name="T9" fmla="*/ 11 h 52"/>
                <a:gd name="T10" fmla="*/ 25 w 43"/>
                <a:gd name="T11" fmla="*/ 1 h 52"/>
                <a:gd name="T12" fmla="*/ 11 w 43"/>
                <a:gd name="T13" fmla="*/ 3 h 52"/>
                <a:gd name="T14" fmla="*/ 1 w 43"/>
                <a:gd name="T15" fmla="*/ 16 h 52"/>
                <a:gd name="T16" fmla="*/ 4 w 43"/>
                <a:gd name="T17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" y="41"/>
                  </a:moveTo>
                  <a:cubicBezTo>
                    <a:pt x="5" y="48"/>
                    <a:pt x="11" y="52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4"/>
                    <a:pt x="32" y="0"/>
                    <a:pt x="25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4" y="3"/>
                    <a:pt x="0" y="9"/>
                    <a:pt x="1" y="16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6" name="Freeform 101"/>
            <p:cNvSpPr>
              <a:spLocks/>
            </p:cNvSpPr>
            <p:nvPr/>
          </p:nvSpPr>
          <p:spPr bwMode="auto">
            <a:xfrm>
              <a:off x="4346309" y="4775566"/>
              <a:ext cx="54930" cy="173465"/>
            </a:xfrm>
            <a:custGeom>
              <a:avLst/>
              <a:gdLst>
                <a:gd name="T0" fmla="*/ 2 w 24"/>
                <a:gd name="T1" fmla="*/ 66 h 76"/>
                <a:gd name="T2" fmla="*/ 13 w 24"/>
                <a:gd name="T3" fmla="*/ 76 h 76"/>
                <a:gd name="T4" fmla="*/ 13 w 24"/>
                <a:gd name="T5" fmla="*/ 76 h 76"/>
                <a:gd name="T6" fmla="*/ 24 w 24"/>
                <a:gd name="T7" fmla="*/ 65 h 76"/>
                <a:gd name="T8" fmla="*/ 22 w 24"/>
                <a:gd name="T9" fmla="*/ 11 h 76"/>
                <a:gd name="T10" fmla="*/ 10 w 24"/>
                <a:gd name="T11" fmla="*/ 1 h 76"/>
                <a:gd name="T12" fmla="*/ 10 w 24"/>
                <a:gd name="T13" fmla="*/ 1 h 76"/>
                <a:gd name="T14" fmla="*/ 0 w 24"/>
                <a:gd name="T15" fmla="*/ 12 h 76"/>
                <a:gd name="T16" fmla="*/ 2 w 24"/>
                <a:gd name="T17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6">
                  <a:moveTo>
                    <a:pt x="2" y="66"/>
                  </a:moveTo>
                  <a:cubicBezTo>
                    <a:pt x="2" y="72"/>
                    <a:pt x="7" y="76"/>
                    <a:pt x="13" y="7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9" y="76"/>
                    <a:pt x="24" y="71"/>
                    <a:pt x="24" y="65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1" y="5"/>
                    <a:pt x="16" y="0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4" y="1"/>
                    <a:pt x="0" y="6"/>
                    <a:pt x="0" y="12"/>
                  </a:cubicBezTo>
                  <a:lnTo>
                    <a:pt x="2" y="66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7" name="Freeform 102"/>
            <p:cNvSpPr>
              <a:spLocks/>
            </p:cNvSpPr>
            <p:nvPr/>
          </p:nvSpPr>
          <p:spPr bwMode="auto">
            <a:xfrm>
              <a:off x="3040506" y="5537846"/>
              <a:ext cx="88660" cy="88660"/>
            </a:xfrm>
            <a:custGeom>
              <a:avLst/>
              <a:gdLst>
                <a:gd name="T0" fmla="*/ 39 w 39"/>
                <a:gd name="T1" fmla="*/ 24 h 39"/>
                <a:gd name="T2" fmla="*/ 20 w 39"/>
                <a:gd name="T3" fmla="*/ 4 h 39"/>
                <a:gd name="T4" fmla="*/ 5 w 39"/>
                <a:gd name="T5" fmla="*/ 4 h 39"/>
                <a:gd name="T6" fmla="*/ 4 w 39"/>
                <a:gd name="T7" fmla="*/ 19 h 39"/>
                <a:gd name="T8" fmla="*/ 23 w 39"/>
                <a:gd name="T9" fmla="*/ 39 h 39"/>
                <a:gd name="T10" fmla="*/ 39 w 39"/>
                <a:gd name="T1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9">
                  <a:moveTo>
                    <a:pt x="39" y="2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6" y="0"/>
                    <a:pt x="9" y="0"/>
                    <a:pt x="5" y="4"/>
                  </a:cubicBezTo>
                  <a:cubicBezTo>
                    <a:pt x="0" y="8"/>
                    <a:pt x="0" y="15"/>
                    <a:pt x="4" y="19"/>
                  </a:cubicBezTo>
                  <a:cubicBezTo>
                    <a:pt x="23" y="39"/>
                    <a:pt x="23" y="39"/>
                    <a:pt x="23" y="39"/>
                  </a:cubicBezTo>
                  <a:lnTo>
                    <a:pt x="39" y="24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8" name="Freeform 103"/>
            <p:cNvSpPr>
              <a:spLocks/>
            </p:cNvSpPr>
            <p:nvPr/>
          </p:nvSpPr>
          <p:spPr bwMode="auto">
            <a:xfrm>
              <a:off x="3058816" y="4825678"/>
              <a:ext cx="1357843" cy="1339533"/>
            </a:xfrm>
            <a:custGeom>
              <a:avLst/>
              <a:gdLst>
                <a:gd name="T0" fmla="*/ 562 w 595"/>
                <a:gd name="T1" fmla="*/ 2 h 587"/>
                <a:gd name="T2" fmla="*/ 507 w 595"/>
                <a:gd name="T3" fmla="*/ 244 h 587"/>
                <a:gd name="T4" fmla="*/ 463 w 595"/>
                <a:gd name="T5" fmla="*/ 290 h 587"/>
                <a:gd name="T6" fmla="*/ 461 w 595"/>
                <a:gd name="T7" fmla="*/ 290 h 587"/>
                <a:gd name="T8" fmla="*/ 205 w 595"/>
                <a:gd name="T9" fmla="*/ 323 h 587"/>
                <a:gd name="T10" fmla="*/ 201 w 595"/>
                <a:gd name="T11" fmla="*/ 324 h 587"/>
                <a:gd name="T12" fmla="*/ 201 w 595"/>
                <a:gd name="T13" fmla="*/ 324 h 587"/>
                <a:gd name="T14" fmla="*/ 162 w 595"/>
                <a:gd name="T15" fmla="*/ 349 h 587"/>
                <a:gd name="T16" fmla="*/ 109 w 595"/>
                <a:gd name="T17" fmla="*/ 381 h 587"/>
                <a:gd name="T18" fmla="*/ 19 w 595"/>
                <a:gd name="T19" fmla="*/ 320 h 587"/>
                <a:gd name="T20" fmla="*/ 0 w 595"/>
                <a:gd name="T21" fmla="*/ 338 h 587"/>
                <a:gd name="T22" fmla="*/ 109 w 595"/>
                <a:gd name="T23" fmla="*/ 407 h 587"/>
                <a:gd name="T24" fmla="*/ 117 w 595"/>
                <a:gd name="T25" fmla="*/ 406 h 587"/>
                <a:gd name="T26" fmla="*/ 181 w 595"/>
                <a:gd name="T27" fmla="*/ 366 h 587"/>
                <a:gd name="T28" fmla="*/ 204 w 595"/>
                <a:gd name="T29" fmla="*/ 350 h 587"/>
                <a:gd name="T30" fmla="*/ 234 w 595"/>
                <a:gd name="T31" fmla="*/ 573 h 587"/>
                <a:gd name="T32" fmla="*/ 235 w 595"/>
                <a:gd name="T33" fmla="*/ 581 h 587"/>
                <a:gd name="T34" fmla="*/ 242 w 595"/>
                <a:gd name="T35" fmla="*/ 586 h 587"/>
                <a:gd name="T36" fmla="*/ 493 w 595"/>
                <a:gd name="T37" fmla="*/ 553 h 587"/>
                <a:gd name="T38" fmla="*/ 498 w 595"/>
                <a:gd name="T39" fmla="*/ 546 h 587"/>
                <a:gd name="T40" fmla="*/ 497 w 595"/>
                <a:gd name="T41" fmla="*/ 540 h 587"/>
                <a:gd name="T42" fmla="*/ 468 w 595"/>
                <a:gd name="T43" fmla="*/ 319 h 587"/>
                <a:gd name="T44" fmla="*/ 528 w 595"/>
                <a:gd name="T45" fmla="*/ 262 h 587"/>
                <a:gd name="T46" fmla="*/ 589 w 595"/>
                <a:gd name="T47" fmla="*/ 0 h 587"/>
                <a:gd name="T48" fmla="*/ 562 w 595"/>
                <a:gd name="T49" fmla="*/ 2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95" h="587">
                  <a:moveTo>
                    <a:pt x="562" y="2"/>
                  </a:moveTo>
                  <a:cubicBezTo>
                    <a:pt x="568" y="130"/>
                    <a:pt x="535" y="204"/>
                    <a:pt x="507" y="244"/>
                  </a:cubicBezTo>
                  <a:cubicBezTo>
                    <a:pt x="491" y="267"/>
                    <a:pt x="475" y="281"/>
                    <a:pt x="463" y="290"/>
                  </a:cubicBezTo>
                  <a:cubicBezTo>
                    <a:pt x="462" y="290"/>
                    <a:pt x="461" y="290"/>
                    <a:pt x="461" y="290"/>
                  </a:cubicBezTo>
                  <a:cubicBezTo>
                    <a:pt x="460" y="289"/>
                    <a:pt x="205" y="323"/>
                    <a:pt x="205" y="323"/>
                  </a:cubicBezTo>
                  <a:cubicBezTo>
                    <a:pt x="203" y="324"/>
                    <a:pt x="203" y="324"/>
                    <a:pt x="201" y="324"/>
                  </a:cubicBezTo>
                  <a:cubicBezTo>
                    <a:pt x="201" y="324"/>
                    <a:pt x="201" y="324"/>
                    <a:pt x="201" y="324"/>
                  </a:cubicBezTo>
                  <a:cubicBezTo>
                    <a:pt x="199" y="325"/>
                    <a:pt x="180" y="328"/>
                    <a:pt x="162" y="349"/>
                  </a:cubicBezTo>
                  <a:cubicBezTo>
                    <a:pt x="144" y="370"/>
                    <a:pt x="127" y="381"/>
                    <a:pt x="109" y="381"/>
                  </a:cubicBezTo>
                  <a:cubicBezTo>
                    <a:pt x="76" y="382"/>
                    <a:pt x="43" y="346"/>
                    <a:pt x="19" y="320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27" y="367"/>
                    <a:pt x="64" y="407"/>
                    <a:pt x="109" y="407"/>
                  </a:cubicBezTo>
                  <a:cubicBezTo>
                    <a:pt x="112" y="407"/>
                    <a:pt x="115" y="406"/>
                    <a:pt x="117" y="406"/>
                  </a:cubicBezTo>
                  <a:cubicBezTo>
                    <a:pt x="140" y="403"/>
                    <a:pt x="161" y="390"/>
                    <a:pt x="181" y="366"/>
                  </a:cubicBezTo>
                  <a:cubicBezTo>
                    <a:pt x="191" y="355"/>
                    <a:pt x="200" y="351"/>
                    <a:pt x="204" y="350"/>
                  </a:cubicBezTo>
                  <a:cubicBezTo>
                    <a:pt x="234" y="573"/>
                    <a:pt x="234" y="573"/>
                    <a:pt x="234" y="573"/>
                  </a:cubicBezTo>
                  <a:cubicBezTo>
                    <a:pt x="235" y="581"/>
                    <a:pt x="235" y="581"/>
                    <a:pt x="235" y="581"/>
                  </a:cubicBezTo>
                  <a:cubicBezTo>
                    <a:pt x="235" y="585"/>
                    <a:pt x="238" y="587"/>
                    <a:pt x="242" y="586"/>
                  </a:cubicBezTo>
                  <a:cubicBezTo>
                    <a:pt x="493" y="553"/>
                    <a:pt x="493" y="553"/>
                    <a:pt x="493" y="553"/>
                  </a:cubicBezTo>
                  <a:cubicBezTo>
                    <a:pt x="496" y="552"/>
                    <a:pt x="498" y="550"/>
                    <a:pt x="498" y="546"/>
                  </a:cubicBezTo>
                  <a:cubicBezTo>
                    <a:pt x="497" y="540"/>
                    <a:pt x="497" y="540"/>
                    <a:pt x="497" y="540"/>
                  </a:cubicBezTo>
                  <a:cubicBezTo>
                    <a:pt x="468" y="319"/>
                    <a:pt x="468" y="319"/>
                    <a:pt x="468" y="319"/>
                  </a:cubicBezTo>
                  <a:cubicBezTo>
                    <a:pt x="482" y="310"/>
                    <a:pt x="505" y="293"/>
                    <a:pt x="528" y="262"/>
                  </a:cubicBezTo>
                  <a:cubicBezTo>
                    <a:pt x="559" y="218"/>
                    <a:pt x="595" y="137"/>
                    <a:pt x="589" y="0"/>
                  </a:cubicBezTo>
                  <a:lnTo>
                    <a:pt x="562" y="2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9" name="Freeform 104"/>
            <p:cNvSpPr>
              <a:spLocks/>
            </p:cNvSpPr>
            <p:nvPr/>
          </p:nvSpPr>
          <p:spPr bwMode="auto">
            <a:xfrm>
              <a:off x="3816278" y="5701674"/>
              <a:ext cx="89623" cy="255379"/>
            </a:xfrm>
            <a:custGeom>
              <a:avLst/>
              <a:gdLst>
                <a:gd name="T0" fmla="*/ 15 w 93"/>
                <a:gd name="T1" fmla="*/ 242 h 265"/>
                <a:gd name="T2" fmla="*/ 57 w 93"/>
                <a:gd name="T3" fmla="*/ 265 h 265"/>
                <a:gd name="T4" fmla="*/ 93 w 93"/>
                <a:gd name="T5" fmla="*/ 232 h 265"/>
                <a:gd name="T6" fmla="*/ 45 w 93"/>
                <a:gd name="T7" fmla="*/ 0 h 265"/>
                <a:gd name="T8" fmla="*/ 0 w 93"/>
                <a:gd name="T9" fmla="*/ 5 h 265"/>
                <a:gd name="T10" fmla="*/ 15 w 93"/>
                <a:gd name="T11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65">
                  <a:moveTo>
                    <a:pt x="15" y="242"/>
                  </a:moveTo>
                  <a:lnTo>
                    <a:pt x="57" y="265"/>
                  </a:lnTo>
                  <a:lnTo>
                    <a:pt x="93" y="232"/>
                  </a:lnTo>
                  <a:lnTo>
                    <a:pt x="45" y="0"/>
                  </a:lnTo>
                  <a:lnTo>
                    <a:pt x="0" y="5"/>
                  </a:lnTo>
                  <a:lnTo>
                    <a:pt x="15" y="242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0" name="Freeform 105"/>
            <p:cNvSpPr>
              <a:spLocks/>
            </p:cNvSpPr>
            <p:nvPr/>
          </p:nvSpPr>
          <p:spPr bwMode="auto">
            <a:xfrm>
              <a:off x="3482841" y="5087802"/>
              <a:ext cx="646638" cy="670730"/>
            </a:xfrm>
            <a:custGeom>
              <a:avLst/>
              <a:gdLst>
                <a:gd name="T0" fmla="*/ 30 w 283"/>
                <a:gd name="T1" fmla="*/ 272 h 294"/>
                <a:gd name="T2" fmla="*/ 60 w 283"/>
                <a:gd name="T3" fmla="*/ 292 h 294"/>
                <a:gd name="T4" fmla="*/ 258 w 283"/>
                <a:gd name="T5" fmla="*/ 266 h 294"/>
                <a:gd name="T6" fmla="*/ 282 w 283"/>
                <a:gd name="T7" fmla="*/ 239 h 294"/>
                <a:gd name="T8" fmla="*/ 253 w 283"/>
                <a:gd name="T9" fmla="*/ 21 h 294"/>
                <a:gd name="T10" fmla="*/ 223 w 283"/>
                <a:gd name="T11" fmla="*/ 2 h 294"/>
                <a:gd name="T12" fmla="*/ 26 w 283"/>
                <a:gd name="T13" fmla="*/ 28 h 294"/>
                <a:gd name="T14" fmla="*/ 2 w 283"/>
                <a:gd name="T15" fmla="*/ 55 h 294"/>
                <a:gd name="T16" fmla="*/ 30 w 283"/>
                <a:gd name="T17" fmla="*/ 272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3" h="294">
                  <a:moveTo>
                    <a:pt x="30" y="272"/>
                  </a:moveTo>
                  <a:cubicBezTo>
                    <a:pt x="32" y="285"/>
                    <a:pt x="46" y="294"/>
                    <a:pt x="60" y="292"/>
                  </a:cubicBezTo>
                  <a:cubicBezTo>
                    <a:pt x="258" y="266"/>
                    <a:pt x="258" y="266"/>
                    <a:pt x="258" y="266"/>
                  </a:cubicBezTo>
                  <a:cubicBezTo>
                    <a:pt x="273" y="264"/>
                    <a:pt x="283" y="252"/>
                    <a:pt x="282" y="239"/>
                  </a:cubicBezTo>
                  <a:cubicBezTo>
                    <a:pt x="253" y="21"/>
                    <a:pt x="253" y="21"/>
                    <a:pt x="253" y="21"/>
                  </a:cubicBezTo>
                  <a:cubicBezTo>
                    <a:pt x="251" y="9"/>
                    <a:pt x="238" y="0"/>
                    <a:pt x="223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11" y="30"/>
                    <a:pt x="0" y="42"/>
                    <a:pt x="2" y="55"/>
                  </a:cubicBezTo>
                  <a:lnTo>
                    <a:pt x="30" y="272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1" name="Freeform 106"/>
            <p:cNvSpPr>
              <a:spLocks/>
            </p:cNvSpPr>
            <p:nvPr/>
          </p:nvSpPr>
          <p:spPr bwMode="auto">
            <a:xfrm>
              <a:off x="3951195" y="5407748"/>
              <a:ext cx="63604" cy="63604"/>
            </a:xfrm>
            <a:custGeom>
              <a:avLst/>
              <a:gdLst>
                <a:gd name="T0" fmla="*/ 1 w 28"/>
                <a:gd name="T1" fmla="*/ 16 h 28"/>
                <a:gd name="T2" fmla="*/ 16 w 28"/>
                <a:gd name="T3" fmla="*/ 27 h 28"/>
                <a:gd name="T4" fmla="*/ 27 w 28"/>
                <a:gd name="T5" fmla="*/ 12 h 28"/>
                <a:gd name="T6" fmla="*/ 13 w 28"/>
                <a:gd name="T7" fmla="*/ 1 h 28"/>
                <a:gd name="T8" fmla="*/ 1 w 28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1" y="16"/>
                  </a:moveTo>
                  <a:cubicBezTo>
                    <a:pt x="2" y="23"/>
                    <a:pt x="9" y="28"/>
                    <a:pt x="16" y="27"/>
                  </a:cubicBezTo>
                  <a:cubicBezTo>
                    <a:pt x="23" y="26"/>
                    <a:pt x="28" y="19"/>
                    <a:pt x="27" y="12"/>
                  </a:cubicBezTo>
                  <a:cubicBezTo>
                    <a:pt x="26" y="5"/>
                    <a:pt x="20" y="0"/>
                    <a:pt x="13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2" name="Freeform 107"/>
            <p:cNvSpPr>
              <a:spLocks/>
            </p:cNvSpPr>
            <p:nvPr/>
          </p:nvSpPr>
          <p:spPr bwMode="auto">
            <a:xfrm>
              <a:off x="3985888" y="5421240"/>
              <a:ext cx="15419" cy="18310"/>
            </a:xfrm>
            <a:custGeom>
              <a:avLst/>
              <a:gdLst>
                <a:gd name="T0" fmla="*/ 0 w 7"/>
                <a:gd name="T1" fmla="*/ 4 h 8"/>
                <a:gd name="T2" fmla="*/ 4 w 7"/>
                <a:gd name="T3" fmla="*/ 7 h 8"/>
                <a:gd name="T4" fmla="*/ 7 w 7"/>
                <a:gd name="T5" fmla="*/ 4 h 8"/>
                <a:gd name="T6" fmla="*/ 3 w 7"/>
                <a:gd name="T7" fmla="*/ 1 h 8"/>
                <a:gd name="T8" fmla="*/ 0 w 7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0" y="4"/>
                  </a:moveTo>
                  <a:cubicBezTo>
                    <a:pt x="1" y="6"/>
                    <a:pt x="2" y="8"/>
                    <a:pt x="4" y="7"/>
                  </a:cubicBezTo>
                  <a:cubicBezTo>
                    <a:pt x="6" y="7"/>
                    <a:pt x="7" y="5"/>
                    <a:pt x="7" y="4"/>
                  </a:cubicBezTo>
                  <a:cubicBezTo>
                    <a:pt x="7" y="2"/>
                    <a:pt x="5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5" name="Freeform 108"/>
            <p:cNvSpPr>
              <a:spLocks/>
            </p:cNvSpPr>
            <p:nvPr/>
          </p:nvSpPr>
          <p:spPr bwMode="auto">
            <a:xfrm>
              <a:off x="3604266" y="5453042"/>
              <a:ext cx="61676" cy="63604"/>
            </a:xfrm>
            <a:custGeom>
              <a:avLst/>
              <a:gdLst>
                <a:gd name="T0" fmla="*/ 1 w 27"/>
                <a:gd name="T1" fmla="*/ 16 h 28"/>
                <a:gd name="T2" fmla="*/ 15 w 27"/>
                <a:gd name="T3" fmla="*/ 27 h 28"/>
                <a:gd name="T4" fmla="*/ 26 w 27"/>
                <a:gd name="T5" fmla="*/ 12 h 28"/>
                <a:gd name="T6" fmla="*/ 12 w 27"/>
                <a:gd name="T7" fmla="*/ 1 h 28"/>
                <a:gd name="T8" fmla="*/ 1 w 27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1" y="16"/>
                  </a:moveTo>
                  <a:cubicBezTo>
                    <a:pt x="2" y="23"/>
                    <a:pt x="8" y="28"/>
                    <a:pt x="15" y="27"/>
                  </a:cubicBezTo>
                  <a:cubicBezTo>
                    <a:pt x="22" y="26"/>
                    <a:pt x="27" y="19"/>
                    <a:pt x="26" y="12"/>
                  </a:cubicBezTo>
                  <a:cubicBezTo>
                    <a:pt x="25" y="5"/>
                    <a:pt x="19" y="0"/>
                    <a:pt x="12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7" name="Freeform 109"/>
            <p:cNvSpPr>
              <a:spLocks/>
            </p:cNvSpPr>
            <p:nvPr/>
          </p:nvSpPr>
          <p:spPr bwMode="auto">
            <a:xfrm>
              <a:off x="3754602" y="5562902"/>
              <a:ext cx="146481" cy="88660"/>
            </a:xfrm>
            <a:custGeom>
              <a:avLst/>
              <a:gdLst>
                <a:gd name="T0" fmla="*/ 1 w 64"/>
                <a:gd name="T1" fmla="*/ 9 h 39"/>
                <a:gd name="T2" fmla="*/ 4 w 64"/>
                <a:gd name="T3" fmla="*/ 7 h 39"/>
                <a:gd name="T4" fmla="*/ 59 w 64"/>
                <a:gd name="T5" fmla="*/ 0 h 39"/>
                <a:gd name="T6" fmla="*/ 63 w 64"/>
                <a:gd name="T7" fmla="*/ 1 h 39"/>
                <a:gd name="T8" fmla="*/ 64 w 64"/>
                <a:gd name="T9" fmla="*/ 6 h 39"/>
                <a:gd name="T10" fmla="*/ 34 w 64"/>
                <a:gd name="T11" fmla="*/ 37 h 39"/>
                <a:gd name="T12" fmla="*/ 1 w 64"/>
                <a:gd name="T13" fmla="*/ 14 h 39"/>
                <a:gd name="T14" fmla="*/ 1 w 64"/>
                <a:gd name="T15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39">
                  <a:moveTo>
                    <a:pt x="1" y="9"/>
                  </a:moveTo>
                  <a:cubicBezTo>
                    <a:pt x="1" y="8"/>
                    <a:pt x="3" y="7"/>
                    <a:pt x="4" y="7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2" y="0"/>
                    <a:pt x="63" y="1"/>
                  </a:cubicBezTo>
                  <a:cubicBezTo>
                    <a:pt x="64" y="3"/>
                    <a:pt x="64" y="4"/>
                    <a:pt x="64" y="6"/>
                  </a:cubicBezTo>
                  <a:cubicBezTo>
                    <a:pt x="63" y="7"/>
                    <a:pt x="54" y="34"/>
                    <a:pt x="34" y="37"/>
                  </a:cubicBezTo>
                  <a:cubicBezTo>
                    <a:pt x="15" y="39"/>
                    <a:pt x="1" y="15"/>
                    <a:pt x="1" y="14"/>
                  </a:cubicBezTo>
                  <a:cubicBezTo>
                    <a:pt x="0" y="12"/>
                    <a:pt x="0" y="11"/>
                    <a:pt x="1" y="9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8" name="Freeform 110"/>
            <p:cNvSpPr>
              <a:spLocks/>
            </p:cNvSpPr>
            <p:nvPr/>
          </p:nvSpPr>
          <p:spPr bwMode="auto">
            <a:xfrm>
              <a:off x="3640886" y="5092620"/>
              <a:ext cx="246705" cy="125280"/>
            </a:xfrm>
            <a:custGeom>
              <a:avLst/>
              <a:gdLst>
                <a:gd name="T0" fmla="*/ 0 w 256"/>
                <a:gd name="T1" fmla="*/ 33 h 130"/>
                <a:gd name="T2" fmla="*/ 256 w 256"/>
                <a:gd name="T3" fmla="*/ 0 h 130"/>
                <a:gd name="T4" fmla="*/ 142 w 256"/>
                <a:gd name="T5" fmla="*/ 130 h 130"/>
                <a:gd name="T6" fmla="*/ 0 w 256"/>
                <a:gd name="T7" fmla="*/ 3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6" h="130">
                  <a:moveTo>
                    <a:pt x="0" y="33"/>
                  </a:moveTo>
                  <a:lnTo>
                    <a:pt x="256" y="0"/>
                  </a:lnTo>
                  <a:lnTo>
                    <a:pt x="142" y="13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9" name="Freeform 111"/>
            <p:cNvSpPr>
              <a:spLocks/>
            </p:cNvSpPr>
            <p:nvPr/>
          </p:nvSpPr>
          <p:spPr bwMode="auto">
            <a:xfrm>
              <a:off x="3636068" y="5469424"/>
              <a:ext cx="16383" cy="15419"/>
            </a:xfrm>
            <a:custGeom>
              <a:avLst/>
              <a:gdLst>
                <a:gd name="T0" fmla="*/ 0 w 7"/>
                <a:gd name="T1" fmla="*/ 4 h 7"/>
                <a:gd name="T2" fmla="*/ 4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1" y="5"/>
                    <a:pt x="2" y="7"/>
                    <a:pt x="4" y="7"/>
                  </a:cubicBezTo>
                  <a:cubicBezTo>
                    <a:pt x="6" y="6"/>
                    <a:pt x="7" y="5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0" name="Freeform 124"/>
            <p:cNvSpPr>
              <a:spLocks noEditPoints="1"/>
            </p:cNvSpPr>
            <p:nvPr/>
          </p:nvSpPr>
          <p:spPr bwMode="auto">
            <a:xfrm>
              <a:off x="2490237" y="5293069"/>
              <a:ext cx="655311" cy="769027"/>
            </a:xfrm>
            <a:custGeom>
              <a:avLst/>
              <a:gdLst>
                <a:gd name="T0" fmla="*/ 163 w 287"/>
                <a:gd name="T1" fmla="*/ 2 h 337"/>
                <a:gd name="T2" fmla="*/ 8 w 287"/>
                <a:gd name="T3" fmla="*/ 70 h 337"/>
                <a:gd name="T4" fmla="*/ 3 w 287"/>
                <a:gd name="T5" fmla="*/ 85 h 337"/>
                <a:gd name="T6" fmla="*/ 109 w 287"/>
                <a:gd name="T7" fmla="*/ 328 h 337"/>
                <a:gd name="T8" fmla="*/ 123 w 287"/>
                <a:gd name="T9" fmla="*/ 335 h 337"/>
                <a:gd name="T10" fmla="*/ 278 w 287"/>
                <a:gd name="T11" fmla="*/ 267 h 337"/>
                <a:gd name="T12" fmla="*/ 285 w 287"/>
                <a:gd name="T13" fmla="*/ 251 h 337"/>
                <a:gd name="T14" fmla="*/ 245 w 287"/>
                <a:gd name="T15" fmla="*/ 161 h 337"/>
                <a:gd name="T16" fmla="*/ 268 w 287"/>
                <a:gd name="T17" fmla="*/ 151 h 337"/>
                <a:gd name="T18" fmla="*/ 269 w 287"/>
                <a:gd name="T19" fmla="*/ 151 h 337"/>
                <a:gd name="T20" fmla="*/ 268 w 287"/>
                <a:gd name="T21" fmla="*/ 151 h 337"/>
                <a:gd name="T22" fmla="*/ 271 w 287"/>
                <a:gd name="T23" fmla="*/ 148 h 337"/>
                <a:gd name="T24" fmla="*/ 271 w 287"/>
                <a:gd name="T25" fmla="*/ 148 h 337"/>
                <a:gd name="T26" fmla="*/ 271 w 287"/>
                <a:gd name="T27" fmla="*/ 148 h 337"/>
                <a:gd name="T28" fmla="*/ 271 w 287"/>
                <a:gd name="T29" fmla="*/ 144 h 337"/>
                <a:gd name="T30" fmla="*/ 272 w 287"/>
                <a:gd name="T31" fmla="*/ 144 h 337"/>
                <a:gd name="T32" fmla="*/ 271 w 287"/>
                <a:gd name="T33" fmla="*/ 142 h 337"/>
                <a:gd name="T34" fmla="*/ 249 w 287"/>
                <a:gd name="T35" fmla="*/ 91 h 337"/>
                <a:gd name="T36" fmla="*/ 249 w 287"/>
                <a:gd name="T37" fmla="*/ 91 h 337"/>
                <a:gd name="T38" fmla="*/ 249 w 287"/>
                <a:gd name="T39" fmla="*/ 91 h 337"/>
                <a:gd name="T40" fmla="*/ 245 w 287"/>
                <a:gd name="T41" fmla="*/ 88 h 337"/>
                <a:gd name="T42" fmla="*/ 245 w 287"/>
                <a:gd name="T43" fmla="*/ 88 h 337"/>
                <a:gd name="T44" fmla="*/ 245 w 287"/>
                <a:gd name="T45" fmla="*/ 88 h 337"/>
                <a:gd name="T46" fmla="*/ 242 w 287"/>
                <a:gd name="T47" fmla="*/ 88 h 337"/>
                <a:gd name="T48" fmla="*/ 242 w 287"/>
                <a:gd name="T49" fmla="*/ 88 h 337"/>
                <a:gd name="T50" fmla="*/ 241 w 287"/>
                <a:gd name="T51" fmla="*/ 89 h 337"/>
                <a:gd name="T52" fmla="*/ 218 w 287"/>
                <a:gd name="T53" fmla="*/ 99 h 337"/>
                <a:gd name="T54" fmla="*/ 178 w 287"/>
                <a:gd name="T55" fmla="*/ 8 h 337"/>
                <a:gd name="T56" fmla="*/ 163 w 287"/>
                <a:gd name="T57" fmla="*/ 2 h 337"/>
                <a:gd name="T58" fmla="*/ 241 w 287"/>
                <a:gd name="T59" fmla="*/ 152 h 337"/>
                <a:gd name="T60" fmla="*/ 223 w 287"/>
                <a:gd name="T61" fmla="*/ 111 h 337"/>
                <a:gd name="T62" fmla="*/ 242 w 287"/>
                <a:gd name="T63" fmla="*/ 102 h 337"/>
                <a:gd name="T64" fmla="*/ 260 w 287"/>
                <a:gd name="T65" fmla="*/ 143 h 337"/>
                <a:gd name="T66" fmla="*/ 241 w 287"/>
                <a:gd name="T67" fmla="*/ 15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7" h="337">
                  <a:moveTo>
                    <a:pt x="163" y="2"/>
                  </a:moveTo>
                  <a:cubicBezTo>
                    <a:pt x="8" y="70"/>
                    <a:pt x="8" y="70"/>
                    <a:pt x="8" y="70"/>
                  </a:cubicBezTo>
                  <a:cubicBezTo>
                    <a:pt x="2" y="73"/>
                    <a:pt x="0" y="79"/>
                    <a:pt x="3" y="85"/>
                  </a:cubicBezTo>
                  <a:cubicBezTo>
                    <a:pt x="109" y="328"/>
                    <a:pt x="109" y="328"/>
                    <a:pt x="109" y="328"/>
                  </a:cubicBezTo>
                  <a:cubicBezTo>
                    <a:pt x="111" y="334"/>
                    <a:pt x="118" y="337"/>
                    <a:pt x="123" y="335"/>
                  </a:cubicBezTo>
                  <a:cubicBezTo>
                    <a:pt x="278" y="267"/>
                    <a:pt x="278" y="267"/>
                    <a:pt x="278" y="267"/>
                  </a:cubicBezTo>
                  <a:cubicBezTo>
                    <a:pt x="284" y="265"/>
                    <a:pt x="287" y="257"/>
                    <a:pt x="285" y="251"/>
                  </a:cubicBezTo>
                  <a:cubicBezTo>
                    <a:pt x="245" y="161"/>
                    <a:pt x="245" y="161"/>
                    <a:pt x="245" y="16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69" y="151"/>
                    <a:pt x="269" y="151"/>
                    <a:pt x="269" y="15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70" y="150"/>
                    <a:pt x="271" y="149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2" y="146"/>
                    <a:pt x="271" y="144"/>
                    <a:pt x="271" y="144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8" y="90"/>
                    <a:pt x="247" y="89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4" y="88"/>
                    <a:pt x="242" y="88"/>
                    <a:pt x="242" y="88"/>
                  </a:cubicBezTo>
                  <a:cubicBezTo>
                    <a:pt x="242" y="88"/>
                    <a:pt x="242" y="88"/>
                    <a:pt x="242" y="88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18" y="99"/>
                    <a:pt x="218" y="99"/>
                    <a:pt x="218" y="9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6" y="2"/>
                    <a:pt x="168" y="0"/>
                    <a:pt x="163" y="2"/>
                  </a:cubicBezTo>
                  <a:close/>
                  <a:moveTo>
                    <a:pt x="241" y="152"/>
                  </a:moveTo>
                  <a:cubicBezTo>
                    <a:pt x="223" y="111"/>
                    <a:pt x="223" y="111"/>
                    <a:pt x="223" y="111"/>
                  </a:cubicBezTo>
                  <a:cubicBezTo>
                    <a:pt x="242" y="102"/>
                    <a:pt x="242" y="102"/>
                    <a:pt x="242" y="102"/>
                  </a:cubicBezTo>
                  <a:cubicBezTo>
                    <a:pt x="260" y="143"/>
                    <a:pt x="260" y="143"/>
                    <a:pt x="260" y="143"/>
                  </a:cubicBezTo>
                  <a:lnTo>
                    <a:pt x="241" y="15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1" name="Freeform 125"/>
            <p:cNvSpPr>
              <a:spLocks noEditPoints="1"/>
            </p:cNvSpPr>
            <p:nvPr/>
          </p:nvSpPr>
          <p:spPr bwMode="auto">
            <a:xfrm>
              <a:off x="2655028" y="5596632"/>
              <a:ext cx="323801" cy="205267"/>
            </a:xfrm>
            <a:custGeom>
              <a:avLst/>
              <a:gdLst>
                <a:gd name="T0" fmla="*/ 64 w 142"/>
                <a:gd name="T1" fmla="*/ 74 h 90"/>
                <a:gd name="T2" fmla="*/ 69 w 142"/>
                <a:gd name="T3" fmla="*/ 54 h 90"/>
                <a:gd name="T4" fmla="*/ 72 w 142"/>
                <a:gd name="T5" fmla="*/ 44 h 90"/>
                <a:gd name="T6" fmla="*/ 111 w 142"/>
                <a:gd name="T7" fmla="*/ 26 h 90"/>
                <a:gd name="T8" fmla="*/ 122 w 142"/>
                <a:gd name="T9" fmla="*/ 27 h 90"/>
                <a:gd name="T10" fmla="*/ 127 w 142"/>
                <a:gd name="T11" fmla="*/ 42 h 90"/>
                <a:gd name="T12" fmla="*/ 130 w 142"/>
                <a:gd name="T13" fmla="*/ 39 h 90"/>
                <a:gd name="T14" fmla="*/ 127 w 142"/>
                <a:gd name="T15" fmla="*/ 27 h 90"/>
                <a:gd name="T16" fmla="*/ 124 w 142"/>
                <a:gd name="T17" fmla="*/ 20 h 90"/>
                <a:gd name="T18" fmla="*/ 142 w 142"/>
                <a:gd name="T19" fmla="*/ 12 h 90"/>
                <a:gd name="T20" fmla="*/ 140 w 142"/>
                <a:gd name="T21" fmla="*/ 8 h 90"/>
                <a:gd name="T22" fmla="*/ 136 w 142"/>
                <a:gd name="T23" fmla="*/ 6 h 90"/>
                <a:gd name="T24" fmla="*/ 125 w 142"/>
                <a:gd name="T25" fmla="*/ 11 h 90"/>
                <a:gd name="T26" fmla="*/ 120 w 142"/>
                <a:gd name="T27" fmla="*/ 13 h 90"/>
                <a:gd name="T28" fmla="*/ 99 w 142"/>
                <a:gd name="T29" fmla="*/ 0 h 90"/>
                <a:gd name="T30" fmla="*/ 74 w 142"/>
                <a:gd name="T31" fmla="*/ 10 h 90"/>
                <a:gd name="T32" fmla="*/ 66 w 142"/>
                <a:gd name="T33" fmla="*/ 35 h 90"/>
                <a:gd name="T34" fmla="*/ 52 w 142"/>
                <a:gd name="T35" fmla="*/ 45 h 90"/>
                <a:gd name="T36" fmla="*/ 21 w 142"/>
                <a:gd name="T37" fmla="*/ 63 h 90"/>
                <a:gd name="T38" fmla="*/ 19 w 142"/>
                <a:gd name="T39" fmla="*/ 45 h 90"/>
                <a:gd name="T40" fmla="*/ 19 w 142"/>
                <a:gd name="T41" fmla="*/ 32 h 90"/>
                <a:gd name="T42" fmla="*/ 15 w 142"/>
                <a:gd name="T43" fmla="*/ 36 h 90"/>
                <a:gd name="T44" fmla="*/ 15 w 142"/>
                <a:gd name="T45" fmla="*/ 55 h 90"/>
                <a:gd name="T46" fmla="*/ 1 w 142"/>
                <a:gd name="T47" fmla="*/ 76 h 90"/>
                <a:gd name="T48" fmla="*/ 1 w 142"/>
                <a:gd name="T49" fmla="*/ 80 h 90"/>
                <a:gd name="T50" fmla="*/ 8 w 142"/>
                <a:gd name="T51" fmla="*/ 81 h 90"/>
                <a:gd name="T52" fmla="*/ 34 w 142"/>
                <a:gd name="T53" fmla="*/ 87 h 90"/>
                <a:gd name="T54" fmla="*/ 58 w 142"/>
                <a:gd name="T55" fmla="*/ 82 h 90"/>
                <a:gd name="T56" fmla="*/ 84 w 142"/>
                <a:gd name="T57" fmla="*/ 8 h 90"/>
                <a:gd name="T58" fmla="*/ 111 w 142"/>
                <a:gd name="T59" fmla="*/ 13 h 90"/>
                <a:gd name="T60" fmla="*/ 114 w 142"/>
                <a:gd name="T61" fmla="*/ 16 h 90"/>
                <a:gd name="T62" fmla="*/ 73 w 142"/>
                <a:gd name="T63" fmla="*/ 34 h 90"/>
                <a:gd name="T64" fmla="*/ 73 w 142"/>
                <a:gd name="T65" fmla="*/ 21 h 90"/>
                <a:gd name="T66" fmla="*/ 34 w 142"/>
                <a:gd name="T67" fmla="*/ 81 h 90"/>
                <a:gd name="T68" fmla="*/ 28 w 142"/>
                <a:gd name="T69" fmla="*/ 68 h 90"/>
                <a:gd name="T70" fmla="*/ 55 w 142"/>
                <a:gd name="T71" fmla="*/ 53 h 90"/>
                <a:gd name="T72" fmla="*/ 61 w 142"/>
                <a:gd name="T73" fmla="*/ 68 h 90"/>
                <a:gd name="T74" fmla="*/ 41 w 142"/>
                <a:gd name="T75" fmla="*/ 8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2" h="90">
                  <a:moveTo>
                    <a:pt x="58" y="82"/>
                  </a:moveTo>
                  <a:cubicBezTo>
                    <a:pt x="61" y="80"/>
                    <a:pt x="63" y="78"/>
                    <a:pt x="64" y="74"/>
                  </a:cubicBezTo>
                  <a:cubicBezTo>
                    <a:pt x="66" y="72"/>
                    <a:pt x="67" y="69"/>
                    <a:pt x="68" y="65"/>
                  </a:cubicBezTo>
                  <a:cubicBezTo>
                    <a:pt x="68" y="61"/>
                    <a:pt x="69" y="58"/>
                    <a:pt x="69" y="54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0" y="45"/>
                    <a:pt x="71" y="44"/>
                    <a:pt x="72" y="44"/>
                  </a:cubicBezTo>
                  <a:cubicBezTo>
                    <a:pt x="79" y="41"/>
                    <a:pt x="85" y="38"/>
                    <a:pt x="91" y="35"/>
                  </a:cubicBezTo>
                  <a:cubicBezTo>
                    <a:pt x="98" y="32"/>
                    <a:pt x="104" y="29"/>
                    <a:pt x="111" y="26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22"/>
                    <a:pt x="121" y="25"/>
                    <a:pt x="122" y="27"/>
                  </a:cubicBezTo>
                  <a:cubicBezTo>
                    <a:pt x="123" y="29"/>
                    <a:pt x="124" y="32"/>
                    <a:pt x="125" y="34"/>
                  </a:cubicBezTo>
                  <a:cubicBezTo>
                    <a:pt x="126" y="37"/>
                    <a:pt x="126" y="40"/>
                    <a:pt x="127" y="42"/>
                  </a:cubicBezTo>
                  <a:cubicBezTo>
                    <a:pt x="128" y="42"/>
                    <a:pt x="129" y="42"/>
                    <a:pt x="129" y="42"/>
                  </a:cubicBezTo>
                  <a:cubicBezTo>
                    <a:pt x="130" y="41"/>
                    <a:pt x="130" y="40"/>
                    <a:pt x="130" y="39"/>
                  </a:cubicBezTo>
                  <a:cubicBezTo>
                    <a:pt x="130" y="37"/>
                    <a:pt x="130" y="35"/>
                    <a:pt x="129" y="33"/>
                  </a:cubicBezTo>
                  <a:cubicBezTo>
                    <a:pt x="129" y="31"/>
                    <a:pt x="128" y="29"/>
                    <a:pt x="127" y="27"/>
                  </a:cubicBezTo>
                  <a:cubicBezTo>
                    <a:pt x="126" y="25"/>
                    <a:pt x="126" y="24"/>
                    <a:pt x="125" y="22"/>
                  </a:cubicBezTo>
                  <a:cubicBezTo>
                    <a:pt x="125" y="22"/>
                    <a:pt x="124" y="20"/>
                    <a:pt x="124" y="20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40" y="13"/>
                    <a:pt x="142" y="12"/>
                    <a:pt x="142" y="12"/>
                  </a:cubicBezTo>
                  <a:cubicBezTo>
                    <a:pt x="141" y="11"/>
                    <a:pt x="141" y="11"/>
                    <a:pt x="141" y="11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37" y="6"/>
                    <a:pt x="137" y="6"/>
                    <a:pt x="137" y="6"/>
                  </a:cubicBezTo>
                  <a:cubicBezTo>
                    <a:pt x="137" y="6"/>
                    <a:pt x="136" y="6"/>
                    <a:pt x="136" y="6"/>
                  </a:cubicBezTo>
                  <a:cubicBezTo>
                    <a:pt x="134" y="7"/>
                    <a:pt x="132" y="8"/>
                    <a:pt x="130" y="9"/>
                  </a:cubicBezTo>
                  <a:cubicBezTo>
                    <a:pt x="129" y="9"/>
                    <a:pt x="127" y="10"/>
                    <a:pt x="125" y="11"/>
                  </a:cubicBezTo>
                  <a:cubicBezTo>
                    <a:pt x="124" y="11"/>
                    <a:pt x="122" y="12"/>
                    <a:pt x="120" y="13"/>
                  </a:cubicBezTo>
                  <a:cubicBezTo>
                    <a:pt x="120" y="13"/>
                    <a:pt x="120" y="13"/>
                    <a:pt x="120" y="13"/>
                  </a:cubicBezTo>
                  <a:cubicBezTo>
                    <a:pt x="118" y="11"/>
                    <a:pt x="115" y="9"/>
                    <a:pt x="113" y="7"/>
                  </a:cubicBezTo>
                  <a:cubicBezTo>
                    <a:pt x="108" y="4"/>
                    <a:pt x="103" y="2"/>
                    <a:pt x="99" y="0"/>
                  </a:cubicBezTo>
                  <a:cubicBezTo>
                    <a:pt x="94" y="0"/>
                    <a:pt x="89" y="0"/>
                    <a:pt x="84" y="2"/>
                  </a:cubicBezTo>
                  <a:cubicBezTo>
                    <a:pt x="80" y="4"/>
                    <a:pt x="77" y="7"/>
                    <a:pt x="74" y="10"/>
                  </a:cubicBezTo>
                  <a:cubicBezTo>
                    <a:pt x="71" y="13"/>
                    <a:pt x="69" y="18"/>
                    <a:pt x="68" y="23"/>
                  </a:cubicBezTo>
                  <a:cubicBezTo>
                    <a:pt x="67" y="27"/>
                    <a:pt x="66" y="31"/>
                    <a:pt x="66" y="35"/>
                  </a:cubicBezTo>
                  <a:cubicBezTo>
                    <a:pt x="66" y="36"/>
                    <a:pt x="66" y="37"/>
                    <a:pt x="66" y="38"/>
                  </a:cubicBezTo>
                  <a:cubicBezTo>
                    <a:pt x="61" y="41"/>
                    <a:pt x="56" y="43"/>
                    <a:pt x="52" y="45"/>
                  </a:cubicBezTo>
                  <a:cubicBezTo>
                    <a:pt x="47" y="48"/>
                    <a:pt x="41" y="52"/>
                    <a:pt x="36" y="55"/>
                  </a:cubicBezTo>
                  <a:cubicBezTo>
                    <a:pt x="31" y="57"/>
                    <a:pt x="26" y="60"/>
                    <a:pt x="21" y="63"/>
                  </a:cubicBezTo>
                  <a:cubicBezTo>
                    <a:pt x="20" y="60"/>
                    <a:pt x="19" y="57"/>
                    <a:pt x="19" y="54"/>
                  </a:cubicBezTo>
                  <a:cubicBezTo>
                    <a:pt x="19" y="51"/>
                    <a:pt x="18" y="48"/>
                    <a:pt x="19" y="45"/>
                  </a:cubicBezTo>
                  <a:cubicBezTo>
                    <a:pt x="19" y="42"/>
                    <a:pt x="19" y="40"/>
                    <a:pt x="19" y="38"/>
                  </a:cubicBezTo>
                  <a:cubicBezTo>
                    <a:pt x="19" y="35"/>
                    <a:pt x="19" y="34"/>
                    <a:pt x="19" y="32"/>
                  </a:cubicBezTo>
                  <a:cubicBezTo>
                    <a:pt x="18" y="31"/>
                    <a:pt x="17" y="31"/>
                    <a:pt x="17" y="31"/>
                  </a:cubicBezTo>
                  <a:cubicBezTo>
                    <a:pt x="16" y="32"/>
                    <a:pt x="15" y="33"/>
                    <a:pt x="15" y="36"/>
                  </a:cubicBezTo>
                  <a:cubicBezTo>
                    <a:pt x="14" y="38"/>
                    <a:pt x="14" y="41"/>
                    <a:pt x="14" y="42"/>
                  </a:cubicBezTo>
                  <a:cubicBezTo>
                    <a:pt x="13" y="45"/>
                    <a:pt x="14" y="50"/>
                    <a:pt x="15" y="55"/>
                  </a:cubicBezTo>
                  <a:cubicBezTo>
                    <a:pt x="15" y="59"/>
                    <a:pt x="16" y="62"/>
                    <a:pt x="18" y="66"/>
                  </a:cubicBezTo>
                  <a:cubicBezTo>
                    <a:pt x="13" y="68"/>
                    <a:pt x="7" y="72"/>
                    <a:pt x="1" y="76"/>
                  </a:cubicBezTo>
                  <a:cubicBezTo>
                    <a:pt x="1" y="76"/>
                    <a:pt x="0" y="77"/>
                    <a:pt x="0" y="78"/>
                  </a:cubicBezTo>
                  <a:cubicBezTo>
                    <a:pt x="0" y="79"/>
                    <a:pt x="0" y="80"/>
                    <a:pt x="1" y="80"/>
                  </a:cubicBezTo>
                  <a:cubicBezTo>
                    <a:pt x="2" y="81"/>
                    <a:pt x="4" y="83"/>
                    <a:pt x="4" y="83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13" y="79"/>
                    <a:pt x="17" y="75"/>
                    <a:pt x="21" y="74"/>
                  </a:cubicBezTo>
                  <a:cubicBezTo>
                    <a:pt x="25" y="81"/>
                    <a:pt x="29" y="85"/>
                    <a:pt x="34" y="87"/>
                  </a:cubicBezTo>
                  <a:cubicBezTo>
                    <a:pt x="40" y="90"/>
                    <a:pt x="45" y="90"/>
                    <a:pt x="51" y="87"/>
                  </a:cubicBezTo>
                  <a:cubicBezTo>
                    <a:pt x="53" y="86"/>
                    <a:pt x="56" y="84"/>
                    <a:pt x="58" y="82"/>
                  </a:cubicBezTo>
                  <a:close/>
                  <a:moveTo>
                    <a:pt x="73" y="21"/>
                  </a:moveTo>
                  <a:cubicBezTo>
                    <a:pt x="75" y="15"/>
                    <a:pt x="78" y="10"/>
                    <a:pt x="84" y="8"/>
                  </a:cubicBezTo>
                  <a:cubicBezTo>
                    <a:pt x="88" y="6"/>
                    <a:pt x="93" y="5"/>
                    <a:pt x="98" y="6"/>
                  </a:cubicBezTo>
                  <a:cubicBezTo>
                    <a:pt x="103" y="7"/>
                    <a:pt x="107" y="10"/>
                    <a:pt x="111" y="13"/>
                  </a:cubicBezTo>
                  <a:cubicBezTo>
                    <a:pt x="113" y="13"/>
                    <a:pt x="113" y="13"/>
                    <a:pt x="115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09" y="18"/>
                    <a:pt x="103" y="22"/>
                    <a:pt x="98" y="24"/>
                  </a:cubicBezTo>
                  <a:cubicBezTo>
                    <a:pt x="92" y="26"/>
                    <a:pt x="84" y="30"/>
                    <a:pt x="73" y="34"/>
                  </a:cubicBezTo>
                  <a:cubicBezTo>
                    <a:pt x="72" y="34"/>
                    <a:pt x="71" y="35"/>
                    <a:pt x="70" y="35"/>
                  </a:cubicBezTo>
                  <a:cubicBezTo>
                    <a:pt x="71" y="30"/>
                    <a:pt x="72" y="25"/>
                    <a:pt x="73" y="21"/>
                  </a:cubicBezTo>
                  <a:close/>
                  <a:moveTo>
                    <a:pt x="41" y="83"/>
                  </a:moveTo>
                  <a:cubicBezTo>
                    <a:pt x="38" y="83"/>
                    <a:pt x="36" y="82"/>
                    <a:pt x="34" y="81"/>
                  </a:cubicBezTo>
                  <a:cubicBezTo>
                    <a:pt x="30" y="78"/>
                    <a:pt x="27" y="75"/>
                    <a:pt x="25" y="70"/>
                  </a:cubicBezTo>
                  <a:cubicBezTo>
                    <a:pt x="26" y="69"/>
                    <a:pt x="27" y="69"/>
                    <a:pt x="28" y="68"/>
                  </a:cubicBezTo>
                  <a:cubicBezTo>
                    <a:pt x="34" y="65"/>
                    <a:pt x="39" y="63"/>
                    <a:pt x="43" y="60"/>
                  </a:cubicBezTo>
                  <a:cubicBezTo>
                    <a:pt x="47" y="58"/>
                    <a:pt x="51" y="55"/>
                    <a:pt x="55" y="53"/>
                  </a:cubicBezTo>
                  <a:cubicBezTo>
                    <a:pt x="58" y="51"/>
                    <a:pt x="61" y="49"/>
                    <a:pt x="65" y="47"/>
                  </a:cubicBezTo>
                  <a:cubicBezTo>
                    <a:pt x="64" y="55"/>
                    <a:pt x="63" y="62"/>
                    <a:pt x="61" y="68"/>
                  </a:cubicBezTo>
                  <a:cubicBezTo>
                    <a:pt x="59" y="75"/>
                    <a:pt x="55" y="79"/>
                    <a:pt x="48" y="82"/>
                  </a:cubicBezTo>
                  <a:cubicBezTo>
                    <a:pt x="46" y="83"/>
                    <a:pt x="43" y="84"/>
                    <a:pt x="41" y="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12" name="TextBox 111">
            <a:extLst>
              <a:ext uri="{FF2B5EF4-FFF2-40B4-BE49-F238E27FC236}">
                <a16:creationId xmlns:a16="http://schemas.microsoft.com/office/drawing/2014/main" id="{D93D7F2A-9B22-4097-BF92-6499FD561E7E}"/>
              </a:ext>
            </a:extLst>
          </p:cNvPr>
          <p:cNvSpPr txBox="1"/>
          <p:nvPr/>
        </p:nvSpPr>
        <p:spPr>
          <a:xfrm>
            <a:off x="4360462" y="137685"/>
            <a:ext cx="3471078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A43AABEF-5FB4-49C3-9012-DA7678986387}"/>
              </a:ext>
            </a:extLst>
          </p:cNvPr>
          <p:cNvGrpSpPr/>
          <p:nvPr/>
        </p:nvGrpSpPr>
        <p:grpSpPr>
          <a:xfrm>
            <a:off x="7301693" y="901420"/>
            <a:ext cx="2257932" cy="2092178"/>
            <a:chOff x="7301693" y="901420"/>
            <a:chExt cx="2257932" cy="2092178"/>
          </a:xfrm>
        </p:grpSpPr>
        <p:sp>
          <p:nvSpPr>
            <p:cNvPr id="114" name="Oval 113"/>
            <p:cNvSpPr>
              <a:spLocks noChangeArrowheads="1"/>
            </p:cNvSpPr>
            <p:nvPr/>
          </p:nvSpPr>
          <p:spPr bwMode="auto">
            <a:xfrm>
              <a:off x="7301693" y="2830734"/>
              <a:ext cx="2257932" cy="162864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Freeform 114"/>
            <p:cNvSpPr>
              <a:spLocks/>
            </p:cNvSpPr>
            <p:nvPr/>
          </p:nvSpPr>
          <p:spPr bwMode="auto">
            <a:xfrm>
              <a:off x="8703866" y="2013522"/>
              <a:ext cx="91551" cy="75168"/>
            </a:xfrm>
            <a:custGeom>
              <a:avLst/>
              <a:gdLst>
                <a:gd name="T0" fmla="*/ 9 w 40"/>
                <a:gd name="T1" fmla="*/ 33 h 33"/>
                <a:gd name="T2" fmla="*/ 32 w 40"/>
                <a:gd name="T3" fmla="*/ 23 h 33"/>
                <a:gd name="T4" fmla="*/ 38 w 40"/>
                <a:gd name="T5" fmla="*/ 9 h 33"/>
                <a:gd name="T6" fmla="*/ 24 w 40"/>
                <a:gd name="T7" fmla="*/ 2 h 33"/>
                <a:gd name="T8" fmla="*/ 0 w 40"/>
                <a:gd name="T9" fmla="*/ 12 h 33"/>
                <a:gd name="T10" fmla="*/ 9 w 40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3">
                  <a:moveTo>
                    <a:pt x="9" y="33"/>
                  </a:moveTo>
                  <a:cubicBezTo>
                    <a:pt x="32" y="23"/>
                    <a:pt x="32" y="23"/>
                    <a:pt x="32" y="23"/>
                  </a:cubicBezTo>
                  <a:cubicBezTo>
                    <a:pt x="38" y="21"/>
                    <a:pt x="40" y="14"/>
                    <a:pt x="38" y="9"/>
                  </a:cubicBezTo>
                  <a:cubicBezTo>
                    <a:pt x="36" y="3"/>
                    <a:pt x="30" y="0"/>
                    <a:pt x="24" y="2"/>
                  </a:cubicBezTo>
                  <a:cubicBezTo>
                    <a:pt x="0" y="12"/>
                    <a:pt x="0" y="12"/>
                    <a:pt x="0" y="12"/>
                  </a:cubicBezTo>
                  <a:lnTo>
                    <a:pt x="9" y="33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7" name="Freeform 116"/>
            <p:cNvSpPr>
              <a:spLocks/>
            </p:cNvSpPr>
            <p:nvPr/>
          </p:nvSpPr>
          <p:spPr bwMode="auto">
            <a:xfrm>
              <a:off x="7410590" y="2301666"/>
              <a:ext cx="68422" cy="90587"/>
            </a:xfrm>
            <a:custGeom>
              <a:avLst/>
              <a:gdLst>
                <a:gd name="T0" fmla="*/ 8 w 30"/>
                <a:gd name="T1" fmla="*/ 0 h 40"/>
                <a:gd name="T2" fmla="*/ 1 w 30"/>
                <a:gd name="T3" fmla="*/ 25 h 40"/>
                <a:gd name="T4" fmla="*/ 9 w 30"/>
                <a:gd name="T5" fmla="*/ 39 h 40"/>
                <a:gd name="T6" fmla="*/ 23 w 30"/>
                <a:gd name="T7" fmla="*/ 31 h 40"/>
                <a:gd name="T8" fmla="*/ 30 w 30"/>
                <a:gd name="T9" fmla="*/ 6 h 40"/>
                <a:gd name="T10" fmla="*/ 8 w 30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40">
                  <a:moveTo>
                    <a:pt x="8" y="0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0" y="31"/>
                    <a:pt x="4" y="37"/>
                    <a:pt x="9" y="39"/>
                  </a:cubicBezTo>
                  <a:cubicBezTo>
                    <a:pt x="15" y="40"/>
                    <a:pt x="21" y="37"/>
                    <a:pt x="23" y="31"/>
                  </a:cubicBezTo>
                  <a:cubicBezTo>
                    <a:pt x="30" y="6"/>
                    <a:pt x="30" y="6"/>
                    <a:pt x="30" y="6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2" name="Freeform 121"/>
            <p:cNvSpPr>
              <a:spLocks/>
            </p:cNvSpPr>
            <p:nvPr/>
          </p:nvSpPr>
          <p:spPr bwMode="auto">
            <a:xfrm>
              <a:off x="7721863" y="2689071"/>
              <a:ext cx="65531" cy="64567"/>
            </a:xfrm>
            <a:custGeom>
              <a:avLst/>
              <a:gdLst>
                <a:gd name="T0" fmla="*/ 0 w 68"/>
                <a:gd name="T1" fmla="*/ 31 h 67"/>
                <a:gd name="T2" fmla="*/ 30 w 68"/>
                <a:gd name="T3" fmla="*/ 67 h 67"/>
                <a:gd name="T4" fmla="*/ 68 w 68"/>
                <a:gd name="T5" fmla="*/ 36 h 67"/>
                <a:gd name="T6" fmla="*/ 38 w 68"/>
                <a:gd name="T7" fmla="*/ 0 h 67"/>
                <a:gd name="T8" fmla="*/ 0 w 68"/>
                <a:gd name="T9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7">
                  <a:moveTo>
                    <a:pt x="0" y="31"/>
                  </a:moveTo>
                  <a:lnTo>
                    <a:pt x="30" y="67"/>
                  </a:lnTo>
                  <a:lnTo>
                    <a:pt x="68" y="36"/>
                  </a:lnTo>
                  <a:lnTo>
                    <a:pt x="38" y="0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Freeform 122"/>
            <p:cNvSpPr>
              <a:spLocks/>
            </p:cNvSpPr>
            <p:nvPr/>
          </p:nvSpPr>
          <p:spPr bwMode="auto">
            <a:xfrm>
              <a:off x="7705480" y="2700635"/>
              <a:ext cx="89623" cy="107934"/>
            </a:xfrm>
            <a:custGeom>
              <a:avLst/>
              <a:gdLst>
                <a:gd name="T0" fmla="*/ 4 w 39"/>
                <a:gd name="T1" fmla="*/ 7 h 47"/>
                <a:gd name="T2" fmla="*/ 4 w 39"/>
                <a:gd name="T3" fmla="*/ 21 h 47"/>
                <a:gd name="T4" fmla="*/ 22 w 39"/>
                <a:gd name="T5" fmla="*/ 42 h 47"/>
                <a:gd name="T6" fmla="*/ 35 w 39"/>
                <a:gd name="T7" fmla="*/ 44 h 47"/>
                <a:gd name="T8" fmla="*/ 35 w 39"/>
                <a:gd name="T9" fmla="*/ 44 h 47"/>
                <a:gd name="T10" fmla="*/ 36 w 39"/>
                <a:gd name="T11" fmla="*/ 30 h 47"/>
                <a:gd name="T12" fmla="*/ 13 w 39"/>
                <a:gd name="T13" fmla="*/ 4 h 47"/>
                <a:gd name="T14" fmla="*/ 4 w 39"/>
                <a:gd name="T15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7">
                  <a:moveTo>
                    <a:pt x="4" y="7"/>
                  </a:moveTo>
                  <a:cubicBezTo>
                    <a:pt x="0" y="10"/>
                    <a:pt x="0" y="17"/>
                    <a:pt x="4" y="2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5" y="47"/>
                    <a:pt x="31" y="47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1"/>
                    <a:pt x="39" y="35"/>
                    <a:pt x="36" y="3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0"/>
                    <a:pt x="8" y="4"/>
                    <a:pt x="4" y="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4" name="Freeform 123"/>
            <p:cNvSpPr>
              <a:spLocks/>
            </p:cNvSpPr>
            <p:nvPr/>
          </p:nvSpPr>
          <p:spPr bwMode="auto">
            <a:xfrm>
              <a:off x="8487035" y="2531989"/>
              <a:ext cx="65531" cy="66495"/>
            </a:xfrm>
            <a:custGeom>
              <a:avLst/>
              <a:gdLst>
                <a:gd name="T0" fmla="*/ 33 w 68"/>
                <a:gd name="T1" fmla="*/ 69 h 69"/>
                <a:gd name="T2" fmla="*/ 68 w 68"/>
                <a:gd name="T3" fmla="*/ 35 h 69"/>
                <a:gd name="T4" fmla="*/ 35 w 68"/>
                <a:gd name="T5" fmla="*/ 0 h 69"/>
                <a:gd name="T6" fmla="*/ 0 w 68"/>
                <a:gd name="T7" fmla="*/ 33 h 69"/>
                <a:gd name="T8" fmla="*/ 33 w 68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9">
                  <a:moveTo>
                    <a:pt x="33" y="69"/>
                  </a:moveTo>
                  <a:lnTo>
                    <a:pt x="68" y="35"/>
                  </a:lnTo>
                  <a:lnTo>
                    <a:pt x="35" y="0"/>
                  </a:lnTo>
                  <a:lnTo>
                    <a:pt x="0" y="33"/>
                  </a:lnTo>
                  <a:lnTo>
                    <a:pt x="33" y="69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5" name="Freeform 124"/>
            <p:cNvSpPr>
              <a:spLocks/>
            </p:cNvSpPr>
            <p:nvPr/>
          </p:nvSpPr>
          <p:spPr bwMode="auto">
            <a:xfrm>
              <a:off x="8500527" y="2520425"/>
              <a:ext cx="106970" cy="91551"/>
            </a:xfrm>
            <a:custGeom>
              <a:avLst/>
              <a:gdLst>
                <a:gd name="T0" fmla="*/ 8 w 47"/>
                <a:gd name="T1" fmla="*/ 37 h 40"/>
                <a:gd name="T2" fmla="*/ 21 w 47"/>
                <a:gd name="T3" fmla="*/ 37 h 40"/>
                <a:gd name="T4" fmla="*/ 42 w 47"/>
                <a:gd name="T5" fmla="*/ 17 h 40"/>
                <a:gd name="T6" fmla="*/ 43 w 47"/>
                <a:gd name="T7" fmla="*/ 4 h 40"/>
                <a:gd name="T8" fmla="*/ 43 w 47"/>
                <a:gd name="T9" fmla="*/ 4 h 40"/>
                <a:gd name="T10" fmla="*/ 30 w 47"/>
                <a:gd name="T11" fmla="*/ 4 h 40"/>
                <a:gd name="T12" fmla="*/ 4 w 47"/>
                <a:gd name="T13" fmla="*/ 27 h 40"/>
                <a:gd name="T14" fmla="*/ 8 w 47"/>
                <a:gd name="T15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40">
                  <a:moveTo>
                    <a:pt x="8" y="37"/>
                  </a:moveTo>
                  <a:cubicBezTo>
                    <a:pt x="11" y="40"/>
                    <a:pt x="17" y="40"/>
                    <a:pt x="21" y="3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6" y="13"/>
                    <a:pt x="47" y="7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0" y="0"/>
                    <a:pt x="34" y="0"/>
                    <a:pt x="30" y="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0" y="31"/>
                    <a:pt x="4" y="33"/>
                    <a:pt x="8" y="3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6" name="Freeform 125"/>
            <p:cNvSpPr>
              <a:spLocks/>
            </p:cNvSpPr>
            <p:nvPr/>
          </p:nvSpPr>
          <p:spPr bwMode="auto">
            <a:xfrm>
              <a:off x="7552253" y="1056575"/>
              <a:ext cx="858650" cy="849977"/>
            </a:xfrm>
            <a:custGeom>
              <a:avLst/>
              <a:gdLst>
                <a:gd name="T0" fmla="*/ 325 w 376"/>
                <a:gd name="T1" fmla="*/ 277 h 372"/>
                <a:gd name="T2" fmla="*/ 328 w 376"/>
                <a:gd name="T3" fmla="*/ 265 h 372"/>
                <a:gd name="T4" fmla="*/ 312 w 376"/>
                <a:gd name="T5" fmla="*/ 146 h 372"/>
                <a:gd name="T6" fmla="*/ 307 w 376"/>
                <a:gd name="T7" fmla="*/ 0 h 372"/>
                <a:gd name="T8" fmla="*/ 264 w 376"/>
                <a:gd name="T9" fmla="*/ 54 h 372"/>
                <a:gd name="T10" fmla="*/ 86 w 376"/>
                <a:gd name="T11" fmla="*/ 57 h 372"/>
                <a:gd name="T12" fmla="*/ 17 w 376"/>
                <a:gd name="T13" fmla="*/ 172 h 372"/>
                <a:gd name="T14" fmla="*/ 61 w 376"/>
                <a:gd name="T15" fmla="*/ 356 h 372"/>
                <a:gd name="T16" fmla="*/ 285 w 376"/>
                <a:gd name="T17" fmla="*/ 308 h 372"/>
                <a:gd name="T18" fmla="*/ 325 w 376"/>
                <a:gd name="T19" fmla="*/ 277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6" h="372">
                  <a:moveTo>
                    <a:pt x="325" y="277"/>
                  </a:moveTo>
                  <a:cubicBezTo>
                    <a:pt x="325" y="277"/>
                    <a:pt x="329" y="275"/>
                    <a:pt x="328" y="265"/>
                  </a:cubicBezTo>
                  <a:cubicBezTo>
                    <a:pt x="326" y="254"/>
                    <a:pt x="312" y="146"/>
                    <a:pt x="312" y="146"/>
                  </a:cubicBezTo>
                  <a:cubicBezTo>
                    <a:pt x="312" y="146"/>
                    <a:pt x="376" y="72"/>
                    <a:pt x="307" y="0"/>
                  </a:cubicBezTo>
                  <a:cubicBezTo>
                    <a:pt x="307" y="0"/>
                    <a:pt x="310" y="56"/>
                    <a:pt x="264" y="54"/>
                  </a:cubicBezTo>
                  <a:cubicBezTo>
                    <a:pt x="218" y="53"/>
                    <a:pt x="116" y="52"/>
                    <a:pt x="86" y="57"/>
                  </a:cubicBezTo>
                  <a:cubicBezTo>
                    <a:pt x="55" y="63"/>
                    <a:pt x="0" y="94"/>
                    <a:pt x="17" y="172"/>
                  </a:cubicBezTo>
                  <a:cubicBezTo>
                    <a:pt x="34" y="251"/>
                    <a:pt x="54" y="342"/>
                    <a:pt x="61" y="356"/>
                  </a:cubicBezTo>
                  <a:cubicBezTo>
                    <a:pt x="70" y="372"/>
                    <a:pt x="285" y="308"/>
                    <a:pt x="285" y="308"/>
                  </a:cubicBezTo>
                  <a:lnTo>
                    <a:pt x="325" y="277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7" name="Freeform 126"/>
            <p:cNvSpPr>
              <a:spLocks/>
            </p:cNvSpPr>
            <p:nvPr/>
          </p:nvSpPr>
          <p:spPr bwMode="auto">
            <a:xfrm>
              <a:off x="7650550" y="1725378"/>
              <a:ext cx="96369" cy="119498"/>
            </a:xfrm>
            <a:custGeom>
              <a:avLst/>
              <a:gdLst>
                <a:gd name="T0" fmla="*/ 42 w 42"/>
                <a:gd name="T1" fmla="*/ 36 h 52"/>
                <a:gd name="T2" fmla="*/ 32 w 42"/>
                <a:gd name="T3" fmla="*/ 49 h 52"/>
                <a:gd name="T4" fmla="*/ 17 w 42"/>
                <a:gd name="T5" fmla="*/ 51 h 52"/>
                <a:gd name="T6" fmla="*/ 4 w 42"/>
                <a:gd name="T7" fmla="*/ 41 h 52"/>
                <a:gd name="T8" fmla="*/ 1 w 42"/>
                <a:gd name="T9" fmla="*/ 16 h 52"/>
                <a:gd name="T10" fmla="*/ 10 w 42"/>
                <a:gd name="T11" fmla="*/ 3 h 52"/>
                <a:gd name="T12" fmla="*/ 25 w 42"/>
                <a:gd name="T13" fmla="*/ 1 h 52"/>
                <a:gd name="T14" fmla="*/ 38 w 42"/>
                <a:gd name="T15" fmla="*/ 11 h 52"/>
                <a:gd name="T16" fmla="*/ 42 w 42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52">
                  <a:moveTo>
                    <a:pt x="42" y="36"/>
                  </a:moveTo>
                  <a:cubicBezTo>
                    <a:pt x="42" y="42"/>
                    <a:pt x="38" y="48"/>
                    <a:pt x="32" y="49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1" y="52"/>
                    <a:pt x="5" y="48"/>
                    <a:pt x="4" y="41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4" y="4"/>
                    <a:pt x="10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1" y="0"/>
                    <a:pt x="37" y="4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8" name="Freeform 127"/>
            <p:cNvSpPr>
              <a:spLocks/>
            </p:cNvSpPr>
            <p:nvPr/>
          </p:nvSpPr>
          <p:spPr bwMode="auto">
            <a:xfrm>
              <a:off x="8225874" y="1643464"/>
              <a:ext cx="98297" cy="118534"/>
            </a:xfrm>
            <a:custGeom>
              <a:avLst/>
              <a:gdLst>
                <a:gd name="T0" fmla="*/ 42 w 43"/>
                <a:gd name="T1" fmla="*/ 36 h 52"/>
                <a:gd name="T2" fmla="*/ 32 w 43"/>
                <a:gd name="T3" fmla="*/ 49 h 52"/>
                <a:gd name="T4" fmla="*/ 18 w 43"/>
                <a:gd name="T5" fmla="*/ 52 h 52"/>
                <a:gd name="T6" fmla="*/ 5 w 43"/>
                <a:gd name="T7" fmla="*/ 42 h 52"/>
                <a:gd name="T8" fmla="*/ 1 w 43"/>
                <a:gd name="T9" fmla="*/ 16 h 52"/>
                <a:gd name="T10" fmla="*/ 11 w 43"/>
                <a:gd name="T11" fmla="*/ 3 h 52"/>
                <a:gd name="T12" fmla="*/ 25 w 43"/>
                <a:gd name="T13" fmla="*/ 1 h 52"/>
                <a:gd name="T14" fmla="*/ 38 w 43"/>
                <a:gd name="T15" fmla="*/ 11 h 52"/>
                <a:gd name="T16" fmla="*/ 42 w 43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2" y="36"/>
                  </a:moveTo>
                  <a:cubicBezTo>
                    <a:pt x="43" y="43"/>
                    <a:pt x="39" y="49"/>
                    <a:pt x="32" y="49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2" y="52"/>
                    <a:pt x="6" y="48"/>
                    <a:pt x="5" y="42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5" y="4"/>
                    <a:pt x="11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2" y="0"/>
                    <a:pt x="38" y="5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9" name="Freeform 128"/>
            <p:cNvSpPr>
              <a:spLocks/>
            </p:cNvSpPr>
            <p:nvPr/>
          </p:nvSpPr>
          <p:spPr bwMode="auto">
            <a:xfrm>
              <a:off x="7735355" y="2381653"/>
              <a:ext cx="805647" cy="360421"/>
            </a:xfrm>
            <a:custGeom>
              <a:avLst/>
              <a:gdLst>
                <a:gd name="T0" fmla="*/ 244 w 353"/>
                <a:gd name="T1" fmla="*/ 5 h 158"/>
                <a:gd name="T2" fmla="*/ 63 w 353"/>
                <a:gd name="T3" fmla="*/ 30 h 158"/>
                <a:gd name="T4" fmla="*/ 28 w 353"/>
                <a:gd name="T5" fmla="*/ 35 h 158"/>
                <a:gd name="T6" fmla="*/ 33 w 353"/>
                <a:gd name="T7" fmla="*/ 70 h 158"/>
                <a:gd name="T8" fmla="*/ 31 w 353"/>
                <a:gd name="T9" fmla="*/ 115 h 158"/>
                <a:gd name="T10" fmla="*/ 0 w 353"/>
                <a:gd name="T11" fmla="*/ 142 h 158"/>
                <a:gd name="T12" fmla="*/ 14 w 353"/>
                <a:gd name="T13" fmla="*/ 158 h 158"/>
                <a:gd name="T14" fmla="*/ 56 w 353"/>
                <a:gd name="T15" fmla="*/ 122 h 158"/>
                <a:gd name="T16" fmla="*/ 83 w 353"/>
                <a:gd name="T17" fmla="*/ 63 h 158"/>
                <a:gd name="T18" fmla="*/ 235 w 353"/>
                <a:gd name="T19" fmla="*/ 41 h 158"/>
                <a:gd name="T20" fmla="*/ 308 w 353"/>
                <a:gd name="T21" fmla="*/ 55 h 158"/>
                <a:gd name="T22" fmla="*/ 337 w 353"/>
                <a:gd name="T23" fmla="*/ 89 h 158"/>
                <a:gd name="T24" fmla="*/ 353 w 353"/>
                <a:gd name="T25" fmla="*/ 74 h 158"/>
                <a:gd name="T26" fmla="*/ 322 w 353"/>
                <a:gd name="T27" fmla="*/ 40 h 158"/>
                <a:gd name="T28" fmla="*/ 279 w 353"/>
                <a:gd name="T29" fmla="*/ 0 h 158"/>
                <a:gd name="T30" fmla="*/ 244 w 353"/>
                <a:gd name="T31" fmla="*/ 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3" h="158">
                  <a:moveTo>
                    <a:pt x="244" y="5"/>
                  </a:moveTo>
                  <a:cubicBezTo>
                    <a:pt x="63" y="30"/>
                    <a:pt x="63" y="30"/>
                    <a:pt x="63" y="30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33" y="70"/>
                    <a:pt x="33" y="70"/>
                    <a:pt x="33" y="70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4" y="158"/>
                    <a:pt x="14" y="158"/>
                    <a:pt x="14" y="158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6" y="122"/>
                    <a:pt x="69" y="66"/>
                    <a:pt x="83" y="63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48" y="40"/>
                    <a:pt x="308" y="55"/>
                    <a:pt x="308" y="55"/>
                  </a:cubicBezTo>
                  <a:cubicBezTo>
                    <a:pt x="337" y="89"/>
                    <a:pt x="337" y="89"/>
                    <a:pt x="337" y="89"/>
                  </a:cubicBezTo>
                  <a:cubicBezTo>
                    <a:pt x="353" y="74"/>
                    <a:pt x="353" y="74"/>
                    <a:pt x="353" y="74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244" y="5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0" name="Freeform 129"/>
            <p:cNvSpPr>
              <a:spLocks/>
            </p:cNvSpPr>
            <p:nvPr/>
          </p:nvSpPr>
          <p:spPr bwMode="auto">
            <a:xfrm>
              <a:off x="7415409" y="1810183"/>
              <a:ext cx="1340497" cy="676513"/>
            </a:xfrm>
            <a:custGeom>
              <a:avLst/>
              <a:gdLst>
                <a:gd name="T0" fmla="*/ 577 w 587"/>
                <a:gd name="T1" fmla="*/ 94 h 296"/>
                <a:gd name="T2" fmla="*/ 491 w 587"/>
                <a:gd name="T3" fmla="*/ 63 h 296"/>
                <a:gd name="T4" fmla="*/ 388 w 587"/>
                <a:gd name="T5" fmla="*/ 1 h 296"/>
                <a:gd name="T6" fmla="*/ 388 w 587"/>
                <a:gd name="T7" fmla="*/ 1 h 296"/>
                <a:gd name="T8" fmla="*/ 384 w 587"/>
                <a:gd name="T9" fmla="*/ 1 h 296"/>
                <a:gd name="T10" fmla="*/ 132 w 587"/>
                <a:gd name="T11" fmla="*/ 36 h 296"/>
                <a:gd name="T12" fmla="*/ 129 w 587"/>
                <a:gd name="T13" fmla="*/ 37 h 296"/>
                <a:gd name="T14" fmla="*/ 129 w 587"/>
                <a:gd name="T15" fmla="*/ 37 h 296"/>
                <a:gd name="T16" fmla="*/ 35 w 587"/>
                <a:gd name="T17" fmla="*/ 122 h 296"/>
                <a:gd name="T18" fmla="*/ 0 w 587"/>
                <a:gd name="T19" fmla="*/ 230 h 296"/>
                <a:gd name="T20" fmla="*/ 25 w 587"/>
                <a:gd name="T21" fmla="*/ 236 h 296"/>
                <a:gd name="T22" fmla="*/ 59 w 587"/>
                <a:gd name="T23" fmla="*/ 132 h 296"/>
                <a:gd name="T24" fmla="*/ 132 w 587"/>
                <a:gd name="T25" fmla="*/ 64 h 296"/>
                <a:gd name="T26" fmla="*/ 132 w 587"/>
                <a:gd name="T27" fmla="*/ 64 h 296"/>
                <a:gd name="T28" fmla="*/ 163 w 587"/>
                <a:gd name="T29" fmla="*/ 290 h 296"/>
                <a:gd name="T30" fmla="*/ 171 w 587"/>
                <a:gd name="T31" fmla="*/ 295 h 296"/>
                <a:gd name="T32" fmla="*/ 419 w 587"/>
                <a:gd name="T33" fmla="*/ 260 h 296"/>
                <a:gd name="T34" fmla="*/ 423 w 587"/>
                <a:gd name="T35" fmla="*/ 253 h 296"/>
                <a:gd name="T36" fmla="*/ 391 w 587"/>
                <a:gd name="T37" fmla="*/ 27 h 296"/>
                <a:gd name="T38" fmla="*/ 470 w 587"/>
                <a:gd name="T39" fmla="*/ 79 h 296"/>
                <a:gd name="T40" fmla="*/ 568 w 587"/>
                <a:gd name="T41" fmla="*/ 123 h 296"/>
                <a:gd name="T42" fmla="*/ 587 w 587"/>
                <a:gd name="T43" fmla="*/ 118 h 296"/>
                <a:gd name="T44" fmla="*/ 577 w 587"/>
                <a:gd name="T45" fmla="*/ 94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7" h="296">
                  <a:moveTo>
                    <a:pt x="577" y="94"/>
                  </a:moveTo>
                  <a:cubicBezTo>
                    <a:pt x="576" y="94"/>
                    <a:pt x="529" y="113"/>
                    <a:pt x="491" y="63"/>
                  </a:cubicBezTo>
                  <a:cubicBezTo>
                    <a:pt x="448" y="7"/>
                    <a:pt x="399" y="1"/>
                    <a:pt x="388" y="1"/>
                  </a:cubicBezTo>
                  <a:cubicBezTo>
                    <a:pt x="388" y="1"/>
                    <a:pt x="388" y="1"/>
                    <a:pt x="388" y="1"/>
                  </a:cubicBezTo>
                  <a:cubicBezTo>
                    <a:pt x="386" y="1"/>
                    <a:pt x="385" y="1"/>
                    <a:pt x="384" y="1"/>
                  </a:cubicBezTo>
                  <a:cubicBezTo>
                    <a:pt x="383" y="0"/>
                    <a:pt x="133" y="36"/>
                    <a:pt x="132" y="36"/>
                  </a:cubicBezTo>
                  <a:cubicBezTo>
                    <a:pt x="131" y="37"/>
                    <a:pt x="130" y="37"/>
                    <a:pt x="129" y="37"/>
                  </a:cubicBezTo>
                  <a:cubicBezTo>
                    <a:pt x="129" y="37"/>
                    <a:pt x="129" y="37"/>
                    <a:pt x="129" y="37"/>
                  </a:cubicBezTo>
                  <a:cubicBezTo>
                    <a:pt x="126" y="39"/>
                    <a:pt x="55" y="75"/>
                    <a:pt x="35" y="122"/>
                  </a:cubicBezTo>
                  <a:cubicBezTo>
                    <a:pt x="17" y="166"/>
                    <a:pt x="1" y="227"/>
                    <a:pt x="0" y="230"/>
                  </a:cubicBezTo>
                  <a:cubicBezTo>
                    <a:pt x="25" y="236"/>
                    <a:pt x="25" y="236"/>
                    <a:pt x="25" y="236"/>
                  </a:cubicBezTo>
                  <a:cubicBezTo>
                    <a:pt x="25" y="236"/>
                    <a:pt x="41" y="174"/>
                    <a:pt x="59" y="132"/>
                  </a:cubicBezTo>
                  <a:cubicBezTo>
                    <a:pt x="71" y="102"/>
                    <a:pt x="113" y="75"/>
                    <a:pt x="132" y="64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63" y="290"/>
                    <a:pt x="163" y="290"/>
                    <a:pt x="163" y="290"/>
                  </a:cubicBezTo>
                  <a:cubicBezTo>
                    <a:pt x="164" y="294"/>
                    <a:pt x="168" y="296"/>
                    <a:pt x="171" y="295"/>
                  </a:cubicBezTo>
                  <a:cubicBezTo>
                    <a:pt x="419" y="260"/>
                    <a:pt x="419" y="260"/>
                    <a:pt x="419" y="260"/>
                  </a:cubicBezTo>
                  <a:cubicBezTo>
                    <a:pt x="422" y="260"/>
                    <a:pt x="424" y="257"/>
                    <a:pt x="423" y="253"/>
                  </a:cubicBezTo>
                  <a:cubicBezTo>
                    <a:pt x="391" y="27"/>
                    <a:pt x="391" y="27"/>
                    <a:pt x="391" y="27"/>
                  </a:cubicBezTo>
                  <a:cubicBezTo>
                    <a:pt x="405" y="29"/>
                    <a:pt x="439" y="38"/>
                    <a:pt x="470" y="79"/>
                  </a:cubicBezTo>
                  <a:cubicBezTo>
                    <a:pt x="502" y="120"/>
                    <a:pt x="541" y="126"/>
                    <a:pt x="568" y="123"/>
                  </a:cubicBezTo>
                  <a:cubicBezTo>
                    <a:pt x="575" y="122"/>
                    <a:pt x="582" y="120"/>
                    <a:pt x="587" y="118"/>
                  </a:cubicBezTo>
                  <a:lnTo>
                    <a:pt x="577" y="9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8011935" y="2025086"/>
              <a:ext cx="88660" cy="253451"/>
            </a:xfrm>
            <a:custGeom>
              <a:avLst/>
              <a:gdLst>
                <a:gd name="T0" fmla="*/ 92 w 92"/>
                <a:gd name="T1" fmla="*/ 230 h 263"/>
                <a:gd name="T2" fmla="*/ 59 w 92"/>
                <a:gd name="T3" fmla="*/ 263 h 263"/>
                <a:gd name="T4" fmla="*/ 16 w 92"/>
                <a:gd name="T5" fmla="*/ 242 h 263"/>
                <a:gd name="T6" fmla="*/ 0 w 92"/>
                <a:gd name="T7" fmla="*/ 7 h 263"/>
                <a:gd name="T8" fmla="*/ 45 w 92"/>
                <a:gd name="T9" fmla="*/ 0 h 263"/>
                <a:gd name="T10" fmla="*/ 92 w 92"/>
                <a:gd name="T11" fmla="*/ 23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263">
                  <a:moveTo>
                    <a:pt x="92" y="230"/>
                  </a:moveTo>
                  <a:lnTo>
                    <a:pt x="59" y="263"/>
                  </a:lnTo>
                  <a:lnTo>
                    <a:pt x="16" y="242"/>
                  </a:lnTo>
                  <a:lnTo>
                    <a:pt x="0" y="7"/>
                  </a:lnTo>
                  <a:lnTo>
                    <a:pt x="45" y="0"/>
                  </a:lnTo>
                  <a:lnTo>
                    <a:pt x="92" y="230"/>
                  </a:lnTo>
                  <a:close/>
                </a:path>
              </a:pathLst>
            </a:custGeom>
            <a:solidFill>
              <a:srgbClr val="3148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2" name="Freeform 131"/>
            <p:cNvSpPr>
              <a:spLocks/>
            </p:cNvSpPr>
            <p:nvPr/>
          </p:nvSpPr>
          <p:spPr bwMode="auto">
            <a:xfrm>
              <a:off x="7666933" y="1419887"/>
              <a:ext cx="643747" cy="663985"/>
            </a:xfrm>
            <a:custGeom>
              <a:avLst/>
              <a:gdLst>
                <a:gd name="T0" fmla="*/ 280 w 282"/>
                <a:gd name="T1" fmla="*/ 235 h 291"/>
                <a:gd name="T2" fmla="*/ 257 w 282"/>
                <a:gd name="T3" fmla="*/ 262 h 291"/>
                <a:gd name="T4" fmla="*/ 62 w 282"/>
                <a:gd name="T5" fmla="*/ 289 h 291"/>
                <a:gd name="T6" fmla="*/ 32 w 282"/>
                <a:gd name="T7" fmla="*/ 270 h 291"/>
                <a:gd name="T8" fmla="*/ 2 w 282"/>
                <a:gd name="T9" fmla="*/ 56 h 291"/>
                <a:gd name="T10" fmla="*/ 25 w 282"/>
                <a:gd name="T11" fmla="*/ 29 h 291"/>
                <a:gd name="T12" fmla="*/ 220 w 282"/>
                <a:gd name="T13" fmla="*/ 2 h 291"/>
                <a:gd name="T14" fmla="*/ 250 w 282"/>
                <a:gd name="T15" fmla="*/ 21 h 291"/>
                <a:gd name="T16" fmla="*/ 280 w 282"/>
                <a:gd name="T17" fmla="*/ 23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91">
                  <a:moveTo>
                    <a:pt x="280" y="235"/>
                  </a:moveTo>
                  <a:cubicBezTo>
                    <a:pt x="282" y="248"/>
                    <a:pt x="271" y="260"/>
                    <a:pt x="257" y="262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47" y="291"/>
                    <a:pt x="34" y="283"/>
                    <a:pt x="32" y="270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0" y="43"/>
                    <a:pt x="11" y="31"/>
                    <a:pt x="25" y="29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35" y="0"/>
                    <a:pt x="248" y="8"/>
                    <a:pt x="250" y="21"/>
                  </a:cubicBezTo>
                  <a:lnTo>
                    <a:pt x="280" y="235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132"/>
            <p:cNvSpPr>
              <a:spLocks/>
            </p:cNvSpPr>
            <p:nvPr/>
          </p:nvSpPr>
          <p:spPr bwMode="auto">
            <a:xfrm>
              <a:off x="7795104" y="1783199"/>
              <a:ext cx="60713" cy="63604"/>
            </a:xfrm>
            <a:custGeom>
              <a:avLst/>
              <a:gdLst>
                <a:gd name="T0" fmla="*/ 26 w 27"/>
                <a:gd name="T1" fmla="*/ 12 h 28"/>
                <a:gd name="T2" fmla="*/ 15 w 27"/>
                <a:gd name="T3" fmla="*/ 27 h 28"/>
                <a:gd name="T4" fmla="*/ 1 w 27"/>
                <a:gd name="T5" fmla="*/ 16 h 28"/>
                <a:gd name="T6" fmla="*/ 11 w 27"/>
                <a:gd name="T7" fmla="*/ 1 h 28"/>
                <a:gd name="T8" fmla="*/ 26 w 27"/>
                <a:gd name="T9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26" y="12"/>
                  </a:moveTo>
                  <a:cubicBezTo>
                    <a:pt x="27" y="19"/>
                    <a:pt x="22" y="26"/>
                    <a:pt x="15" y="27"/>
                  </a:cubicBezTo>
                  <a:cubicBezTo>
                    <a:pt x="8" y="28"/>
                    <a:pt x="2" y="23"/>
                    <a:pt x="1" y="16"/>
                  </a:cubicBezTo>
                  <a:cubicBezTo>
                    <a:pt x="0" y="9"/>
                    <a:pt x="4" y="2"/>
                    <a:pt x="11" y="1"/>
                  </a:cubicBezTo>
                  <a:cubicBezTo>
                    <a:pt x="18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4" name="Freeform 133"/>
            <p:cNvSpPr>
              <a:spLocks/>
            </p:cNvSpPr>
            <p:nvPr/>
          </p:nvSpPr>
          <p:spPr bwMode="auto">
            <a:xfrm>
              <a:off x="7803777" y="1801509"/>
              <a:ext cx="16383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1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1" y="6"/>
                    <a:pt x="1" y="4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134"/>
            <p:cNvSpPr>
              <a:spLocks/>
            </p:cNvSpPr>
            <p:nvPr/>
          </p:nvSpPr>
          <p:spPr bwMode="auto">
            <a:xfrm>
              <a:off x="8137215" y="1735015"/>
              <a:ext cx="61676" cy="61676"/>
            </a:xfrm>
            <a:custGeom>
              <a:avLst/>
              <a:gdLst>
                <a:gd name="T0" fmla="*/ 26 w 27"/>
                <a:gd name="T1" fmla="*/ 12 h 27"/>
                <a:gd name="T2" fmla="*/ 15 w 27"/>
                <a:gd name="T3" fmla="*/ 26 h 27"/>
                <a:gd name="T4" fmla="*/ 1 w 27"/>
                <a:gd name="T5" fmla="*/ 16 h 27"/>
                <a:gd name="T6" fmla="*/ 12 w 27"/>
                <a:gd name="T7" fmla="*/ 1 h 27"/>
                <a:gd name="T8" fmla="*/ 26 w 27"/>
                <a:gd name="T9" fmla="*/ 1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6" y="12"/>
                  </a:moveTo>
                  <a:cubicBezTo>
                    <a:pt x="27" y="19"/>
                    <a:pt x="22" y="25"/>
                    <a:pt x="15" y="26"/>
                  </a:cubicBezTo>
                  <a:cubicBezTo>
                    <a:pt x="8" y="27"/>
                    <a:pt x="2" y="22"/>
                    <a:pt x="1" y="16"/>
                  </a:cubicBezTo>
                  <a:cubicBezTo>
                    <a:pt x="0" y="9"/>
                    <a:pt x="5" y="2"/>
                    <a:pt x="12" y="1"/>
                  </a:cubicBezTo>
                  <a:cubicBezTo>
                    <a:pt x="19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Freeform 135"/>
            <p:cNvSpPr>
              <a:spLocks/>
            </p:cNvSpPr>
            <p:nvPr/>
          </p:nvSpPr>
          <p:spPr bwMode="auto">
            <a:xfrm>
              <a:off x="7933875" y="1876678"/>
              <a:ext cx="143590" cy="143590"/>
            </a:xfrm>
            <a:custGeom>
              <a:avLst/>
              <a:gdLst>
                <a:gd name="T0" fmla="*/ 62 w 63"/>
                <a:gd name="T1" fmla="*/ 2 h 63"/>
                <a:gd name="T2" fmla="*/ 58 w 63"/>
                <a:gd name="T3" fmla="*/ 0 h 63"/>
                <a:gd name="T4" fmla="*/ 4 w 63"/>
                <a:gd name="T5" fmla="*/ 8 h 63"/>
                <a:gd name="T6" fmla="*/ 1 w 63"/>
                <a:gd name="T7" fmla="*/ 11 h 63"/>
                <a:gd name="T8" fmla="*/ 1 w 63"/>
                <a:gd name="T9" fmla="*/ 15 h 63"/>
                <a:gd name="T10" fmla="*/ 41 w 63"/>
                <a:gd name="T11" fmla="*/ 60 h 63"/>
                <a:gd name="T12" fmla="*/ 63 w 63"/>
                <a:gd name="T13" fmla="*/ 6 h 63"/>
                <a:gd name="T14" fmla="*/ 62 w 63"/>
                <a:gd name="T1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3">
                  <a:moveTo>
                    <a:pt x="62" y="2"/>
                  </a:moveTo>
                  <a:cubicBezTo>
                    <a:pt x="61" y="1"/>
                    <a:pt x="59" y="0"/>
                    <a:pt x="58" y="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1" y="9"/>
                    <a:pt x="1" y="11"/>
                  </a:cubicBezTo>
                  <a:cubicBezTo>
                    <a:pt x="0" y="12"/>
                    <a:pt x="0" y="14"/>
                    <a:pt x="1" y="15"/>
                  </a:cubicBezTo>
                  <a:cubicBezTo>
                    <a:pt x="2" y="16"/>
                    <a:pt x="22" y="63"/>
                    <a:pt x="41" y="60"/>
                  </a:cubicBezTo>
                  <a:cubicBezTo>
                    <a:pt x="61" y="57"/>
                    <a:pt x="63" y="7"/>
                    <a:pt x="63" y="6"/>
                  </a:cubicBezTo>
                  <a:cubicBezTo>
                    <a:pt x="63" y="4"/>
                    <a:pt x="63" y="3"/>
                    <a:pt x="62" y="2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Freeform 136"/>
            <p:cNvSpPr>
              <a:spLocks/>
            </p:cNvSpPr>
            <p:nvPr/>
          </p:nvSpPr>
          <p:spPr bwMode="auto">
            <a:xfrm>
              <a:off x="7824014" y="1423742"/>
              <a:ext cx="242851" cy="126244"/>
            </a:xfrm>
            <a:custGeom>
              <a:avLst/>
              <a:gdLst>
                <a:gd name="T0" fmla="*/ 252 w 252"/>
                <a:gd name="T1" fmla="*/ 0 h 131"/>
                <a:gd name="T2" fmla="*/ 0 w 252"/>
                <a:gd name="T3" fmla="*/ 36 h 131"/>
                <a:gd name="T4" fmla="*/ 143 w 252"/>
                <a:gd name="T5" fmla="*/ 131 h 131"/>
                <a:gd name="T6" fmla="*/ 252 w 252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2" h="131">
                  <a:moveTo>
                    <a:pt x="252" y="0"/>
                  </a:moveTo>
                  <a:lnTo>
                    <a:pt x="0" y="36"/>
                  </a:lnTo>
                  <a:lnTo>
                    <a:pt x="143" y="131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8" name="Freeform 137"/>
            <p:cNvSpPr>
              <a:spLocks/>
            </p:cNvSpPr>
            <p:nvPr/>
          </p:nvSpPr>
          <p:spPr bwMode="auto">
            <a:xfrm>
              <a:off x="8148779" y="1753325"/>
              <a:ext cx="15419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6 h 7"/>
                <a:gd name="T4" fmla="*/ 0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6"/>
                    <a:pt x="4" y="6"/>
                  </a:cubicBezTo>
                  <a:cubicBezTo>
                    <a:pt x="2" y="7"/>
                    <a:pt x="1" y="5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8900459" y="1565405"/>
              <a:ext cx="118534" cy="126244"/>
            </a:xfrm>
            <a:custGeom>
              <a:avLst/>
              <a:gdLst>
                <a:gd name="T0" fmla="*/ 94 w 123"/>
                <a:gd name="T1" fmla="*/ 131 h 131"/>
                <a:gd name="T2" fmla="*/ 0 w 123"/>
                <a:gd name="T3" fmla="*/ 102 h 131"/>
                <a:gd name="T4" fmla="*/ 28 w 123"/>
                <a:gd name="T5" fmla="*/ 0 h 131"/>
                <a:gd name="T6" fmla="*/ 123 w 123"/>
                <a:gd name="T7" fmla="*/ 27 h 131"/>
                <a:gd name="T8" fmla="*/ 94 w 123"/>
                <a:gd name="T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31">
                  <a:moveTo>
                    <a:pt x="94" y="131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123" y="27"/>
                  </a:lnTo>
                  <a:lnTo>
                    <a:pt x="94" y="13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8744341" y="1656955"/>
              <a:ext cx="261161" cy="553160"/>
            </a:xfrm>
            <a:custGeom>
              <a:avLst/>
              <a:gdLst>
                <a:gd name="T0" fmla="*/ 52 w 114"/>
                <a:gd name="T1" fmla="*/ 235 h 242"/>
                <a:gd name="T2" fmla="*/ 42 w 114"/>
                <a:gd name="T3" fmla="*/ 241 h 242"/>
                <a:gd name="T4" fmla="*/ 7 w 114"/>
                <a:gd name="T5" fmla="*/ 231 h 242"/>
                <a:gd name="T6" fmla="*/ 1 w 114"/>
                <a:gd name="T7" fmla="*/ 221 h 242"/>
                <a:gd name="T8" fmla="*/ 62 w 114"/>
                <a:gd name="T9" fmla="*/ 7 h 242"/>
                <a:gd name="T10" fmla="*/ 73 w 114"/>
                <a:gd name="T11" fmla="*/ 1 h 242"/>
                <a:gd name="T12" fmla="*/ 107 w 114"/>
                <a:gd name="T13" fmla="*/ 11 h 242"/>
                <a:gd name="T14" fmla="*/ 113 w 114"/>
                <a:gd name="T15" fmla="*/ 21 h 242"/>
                <a:gd name="T16" fmla="*/ 52 w 114"/>
                <a:gd name="T17" fmla="*/ 23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42">
                  <a:moveTo>
                    <a:pt x="52" y="235"/>
                  </a:moveTo>
                  <a:cubicBezTo>
                    <a:pt x="51" y="240"/>
                    <a:pt x="46" y="242"/>
                    <a:pt x="42" y="24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3" y="230"/>
                    <a:pt x="0" y="226"/>
                    <a:pt x="1" y="22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4" y="2"/>
                    <a:pt x="68" y="0"/>
                    <a:pt x="73" y="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11" y="12"/>
                    <a:pt x="114" y="16"/>
                    <a:pt x="113" y="21"/>
                  </a:cubicBezTo>
                  <a:lnTo>
                    <a:pt x="52" y="23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8682665" y="901420"/>
              <a:ext cx="749753" cy="746862"/>
            </a:xfrm>
            <a:custGeom>
              <a:avLst/>
              <a:gdLst>
                <a:gd name="T0" fmla="*/ 306 w 328"/>
                <a:gd name="T1" fmla="*/ 204 h 327"/>
                <a:gd name="T2" fmla="*/ 124 w 328"/>
                <a:gd name="T3" fmla="*/ 305 h 327"/>
                <a:gd name="T4" fmla="*/ 23 w 328"/>
                <a:gd name="T5" fmla="*/ 124 h 327"/>
                <a:gd name="T6" fmla="*/ 204 w 328"/>
                <a:gd name="T7" fmla="*/ 22 h 327"/>
                <a:gd name="T8" fmla="*/ 306 w 328"/>
                <a:gd name="T9" fmla="*/ 204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" h="327">
                  <a:moveTo>
                    <a:pt x="306" y="204"/>
                  </a:moveTo>
                  <a:cubicBezTo>
                    <a:pt x="284" y="282"/>
                    <a:pt x="202" y="327"/>
                    <a:pt x="124" y="305"/>
                  </a:cubicBezTo>
                  <a:cubicBezTo>
                    <a:pt x="46" y="283"/>
                    <a:pt x="0" y="202"/>
                    <a:pt x="23" y="124"/>
                  </a:cubicBezTo>
                  <a:cubicBezTo>
                    <a:pt x="45" y="45"/>
                    <a:pt x="126" y="0"/>
                    <a:pt x="204" y="22"/>
                  </a:cubicBezTo>
                  <a:cubicBezTo>
                    <a:pt x="283" y="44"/>
                    <a:pt x="328" y="126"/>
                    <a:pt x="306" y="20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8758796" y="974661"/>
              <a:ext cx="597489" cy="600381"/>
            </a:xfrm>
            <a:custGeom>
              <a:avLst/>
              <a:gdLst>
                <a:gd name="T0" fmla="*/ 245 w 262"/>
                <a:gd name="T1" fmla="*/ 164 h 263"/>
                <a:gd name="T2" fmla="*/ 99 w 262"/>
                <a:gd name="T3" fmla="*/ 245 h 263"/>
                <a:gd name="T4" fmla="*/ 18 w 262"/>
                <a:gd name="T5" fmla="*/ 99 h 263"/>
                <a:gd name="T6" fmla="*/ 163 w 262"/>
                <a:gd name="T7" fmla="*/ 18 h 263"/>
                <a:gd name="T8" fmla="*/ 245 w 262"/>
                <a:gd name="T9" fmla="*/ 16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3">
                  <a:moveTo>
                    <a:pt x="245" y="164"/>
                  </a:moveTo>
                  <a:cubicBezTo>
                    <a:pt x="227" y="227"/>
                    <a:pt x="162" y="263"/>
                    <a:pt x="99" y="245"/>
                  </a:cubicBezTo>
                  <a:cubicBezTo>
                    <a:pt x="36" y="227"/>
                    <a:pt x="0" y="162"/>
                    <a:pt x="18" y="99"/>
                  </a:cubicBezTo>
                  <a:cubicBezTo>
                    <a:pt x="36" y="37"/>
                    <a:pt x="101" y="0"/>
                    <a:pt x="163" y="18"/>
                  </a:cubicBezTo>
                  <a:cubicBezTo>
                    <a:pt x="226" y="36"/>
                    <a:pt x="262" y="101"/>
                    <a:pt x="245" y="1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8774215" y="992971"/>
              <a:ext cx="566651" cy="565688"/>
            </a:xfrm>
            <a:custGeom>
              <a:avLst/>
              <a:gdLst>
                <a:gd name="T0" fmla="*/ 231 w 248"/>
                <a:gd name="T1" fmla="*/ 154 h 248"/>
                <a:gd name="T2" fmla="*/ 94 w 248"/>
                <a:gd name="T3" fmla="*/ 231 h 248"/>
                <a:gd name="T4" fmla="*/ 17 w 248"/>
                <a:gd name="T5" fmla="*/ 93 h 248"/>
                <a:gd name="T6" fmla="*/ 155 w 248"/>
                <a:gd name="T7" fmla="*/ 16 h 248"/>
                <a:gd name="T8" fmla="*/ 231 w 248"/>
                <a:gd name="T9" fmla="*/ 1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1" y="154"/>
                  </a:moveTo>
                  <a:cubicBezTo>
                    <a:pt x="215" y="213"/>
                    <a:pt x="153" y="248"/>
                    <a:pt x="94" y="231"/>
                  </a:cubicBezTo>
                  <a:cubicBezTo>
                    <a:pt x="35" y="214"/>
                    <a:pt x="0" y="152"/>
                    <a:pt x="17" y="93"/>
                  </a:cubicBezTo>
                  <a:cubicBezTo>
                    <a:pt x="34" y="34"/>
                    <a:pt x="95" y="0"/>
                    <a:pt x="155" y="16"/>
                  </a:cubicBezTo>
                  <a:cubicBezTo>
                    <a:pt x="214" y="33"/>
                    <a:pt x="248" y="95"/>
                    <a:pt x="231" y="1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97A1E5E4-342F-4281-8877-141286052873}"/>
                </a:ext>
              </a:extLst>
            </p:cNvPr>
            <p:cNvGrpSpPr/>
            <p:nvPr/>
          </p:nvGrpSpPr>
          <p:grpSpPr>
            <a:xfrm>
              <a:off x="8907521" y="1146434"/>
              <a:ext cx="300038" cy="258763"/>
              <a:chOff x="2833198" y="4832350"/>
              <a:chExt cx="300038" cy="258763"/>
            </a:xfrm>
          </p:grpSpPr>
          <p:sp>
            <p:nvSpPr>
              <p:cNvPr id="146" name="Freeform 20">
                <a:extLst>
                  <a:ext uri="{FF2B5EF4-FFF2-40B4-BE49-F238E27FC236}">
                    <a16:creationId xmlns:a16="http://schemas.microsoft.com/office/drawing/2014/main" id="{1F28B973-099A-4446-8FFB-DBE825262BB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25273" y="4945063"/>
                <a:ext cx="207963" cy="146050"/>
              </a:xfrm>
              <a:custGeom>
                <a:avLst/>
                <a:gdLst>
                  <a:gd name="T0" fmla="*/ 306 w 317"/>
                  <a:gd name="T1" fmla="*/ 0 h 223"/>
                  <a:gd name="T2" fmla="*/ 231 w 317"/>
                  <a:gd name="T3" fmla="*/ 0 h 223"/>
                  <a:gd name="T4" fmla="*/ 11 w 317"/>
                  <a:gd name="T5" fmla="*/ 0 h 223"/>
                  <a:gd name="T6" fmla="*/ 0 w 317"/>
                  <a:gd name="T7" fmla="*/ 11 h 223"/>
                  <a:gd name="T8" fmla="*/ 0 w 317"/>
                  <a:gd name="T9" fmla="*/ 165 h 223"/>
                  <a:gd name="T10" fmla="*/ 0 w 317"/>
                  <a:gd name="T11" fmla="*/ 212 h 223"/>
                  <a:gd name="T12" fmla="*/ 11 w 317"/>
                  <a:gd name="T13" fmla="*/ 223 h 223"/>
                  <a:gd name="T14" fmla="*/ 306 w 317"/>
                  <a:gd name="T15" fmla="*/ 223 h 223"/>
                  <a:gd name="T16" fmla="*/ 317 w 317"/>
                  <a:gd name="T17" fmla="*/ 212 h 223"/>
                  <a:gd name="T18" fmla="*/ 317 w 317"/>
                  <a:gd name="T19" fmla="*/ 11 h 223"/>
                  <a:gd name="T20" fmla="*/ 306 w 317"/>
                  <a:gd name="T21" fmla="*/ 0 h 223"/>
                  <a:gd name="T22" fmla="*/ 287 w 317"/>
                  <a:gd name="T23" fmla="*/ 40 h 223"/>
                  <a:gd name="T24" fmla="*/ 287 w 317"/>
                  <a:gd name="T25" fmla="*/ 74 h 223"/>
                  <a:gd name="T26" fmla="*/ 283 w 317"/>
                  <a:gd name="T27" fmla="*/ 82 h 223"/>
                  <a:gd name="T28" fmla="*/ 282 w 317"/>
                  <a:gd name="T29" fmla="*/ 82 h 223"/>
                  <a:gd name="T30" fmla="*/ 281 w 317"/>
                  <a:gd name="T31" fmla="*/ 83 h 223"/>
                  <a:gd name="T32" fmla="*/ 279 w 317"/>
                  <a:gd name="T33" fmla="*/ 83 h 223"/>
                  <a:gd name="T34" fmla="*/ 278 w 317"/>
                  <a:gd name="T35" fmla="*/ 84 h 223"/>
                  <a:gd name="T36" fmla="*/ 277 w 317"/>
                  <a:gd name="T37" fmla="*/ 84 h 223"/>
                  <a:gd name="T38" fmla="*/ 276 w 317"/>
                  <a:gd name="T39" fmla="*/ 84 h 223"/>
                  <a:gd name="T40" fmla="*/ 275 w 317"/>
                  <a:gd name="T41" fmla="*/ 84 h 223"/>
                  <a:gd name="T42" fmla="*/ 214 w 317"/>
                  <a:gd name="T43" fmla="*/ 84 h 223"/>
                  <a:gd name="T44" fmla="*/ 202 w 317"/>
                  <a:gd name="T45" fmla="*/ 74 h 223"/>
                  <a:gd name="T46" fmla="*/ 202 w 317"/>
                  <a:gd name="T47" fmla="*/ 40 h 223"/>
                  <a:gd name="T48" fmla="*/ 206 w 317"/>
                  <a:gd name="T49" fmla="*/ 33 h 223"/>
                  <a:gd name="T50" fmla="*/ 214 w 317"/>
                  <a:gd name="T51" fmla="*/ 30 h 223"/>
                  <a:gd name="T52" fmla="*/ 275 w 317"/>
                  <a:gd name="T53" fmla="*/ 30 h 223"/>
                  <a:gd name="T54" fmla="*/ 287 w 317"/>
                  <a:gd name="T55" fmla="*/ 40 h 223"/>
                  <a:gd name="T56" fmla="*/ 293 w 317"/>
                  <a:gd name="T57" fmla="*/ 198 h 223"/>
                  <a:gd name="T58" fmla="*/ 27 w 317"/>
                  <a:gd name="T59" fmla="*/ 198 h 223"/>
                  <a:gd name="T60" fmla="*/ 27 w 317"/>
                  <a:gd name="T61" fmla="*/ 178 h 223"/>
                  <a:gd name="T62" fmla="*/ 293 w 317"/>
                  <a:gd name="T63" fmla="*/ 178 h 223"/>
                  <a:gd name="T64" fmla="*/ 293 w 317"/>
                  <a:gd name="T65" fmla="*/ 198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17" h="223">
                    <a:moveTo>
                      <a:pt x="306" y="0"/>
                    </a:moveTo>
                    <a:cubicBezTo>
                      <a:pt x="231" y="0"/>
                      <a:pt x="231" y="0"/>
                      <a:pt x="23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8"/>
                      <a:pt x="5" y="223"/>
                      <a:pt x="11" y="223"/>
                    </a:cubicBezTo>
                    <a:cubicBezTo>
                      <a:pt x="306" y="223"/>
                      <a:pt x="306" y="223"/>
                      <a:pt x="306" y="223"/>
                    </a:cubicBezTo>
                    <a:cubicBezTo>
                      <a:pt x="312" y="223"/>
                      <a:pt x="317" y="218"/>
                      <a:pt x="317" y="212"/>
                    </a:cubicBezTo>
                    <a:cubicBezTo>
                      <a:pt x="317" y="11"/>
                      <a:pt x="317" y="11"/>
                      <a:pt x="317" y="11"/>
                    </a:cubicBezTo>
                    <a:cubicBezTo>
                      <a:pt x="317" y="5"/>
                      <a:pt x="312" y="0"/>
                      <a:pt x="306" y="0"/>
                    </a:cubicBezTo>
                    <a:close/>
                    <a:moveTo>
                      <a:pt x="287" y="40"/>
                    </a:moveTo>
                    <a:cubicBezTo>
                      <a:pt x="287" y="74"/>
                      <a:pt x="287" y="74"/>
                      <a:pt x="287" y="74"/>
                    </a:cubicBezTo>
                    <a:cubicBezTo>
                      <a:pt x="287" y="77"/>
                      <a:pt x="286" y="80"/>
                      <a:pt x="283" y="82"/>
                    </a:cubicBezTo>
                    <a:cubicBezTo>
                      <a:pt x="282" y="82"/>
                      <a:pt x="282" y="82"/>
                      <a:pt x="282" y="82"/>
                    </a:cubicBezTo>
                    <a:cubicBezTo>
                      <a:pt x="281" y="83"/>
                      <a:pt x="281" y="83"/>
                      <a:pt x="281" y="83"/>
                    </a:cubicBezTo>
                    <a:cubicBezTo>
                      <a:pt x="280" y="83"/>
                      <a:pt x="280" y="83"/>
                      <a:pt x="279" y="83"/>
                    </a:cubicBezTo>
                    <a:cubicBezTo>
                      <a:pt x="278" y="84"/>
                      <a:pt x="278" y="84"/>
                      <a:pt x="278" y="84"/>
                    </a:cubicBezTo>
                    <a:cubicBezTo>
                      <a:pt x="278" y="84"/>
                      <a:pt x="277" y="84"/>
                      <a:pt x="277" y="84"/>
                    </a:cubicBezTo>
                    <a:cubicBezTo>
                      <a:pt x="276" y="84"/>
                      <a:pt x="276" y="84"/>
                      <a:pt x="276" y="84"/>
                    </a:cubicBezTo>
                    <a:cubicBezTo>
                      <a:pt x="275" y="84"/>
                      <a:pt x="275" y="84"/>
                      <a:pt x="275" y="84"/>
                    </a:cubicBezTo>
                    <a:cubicBezTo>
                      <a:pt x="214" y="84"/>
                      <a:pt x="214" y="84"/>
                      <a:pt x="214" y="84"/>
                    </a:cubicBezTo>
                    <a:cubicBezTo>
                      <a:pt x="207" y="84"/>
                      <a:pt x="202" y="79"/>
                      <a:pt x="202" y="74"/>
                    </a:cubicBezTo>
                    <a:cubicBezTo>
                      <a:pt x="202" y="40"/>
                      <a:pt x="202" y="40"/>
                      <a:pt x="202" y="40"/>
                    </a:cubicBezTo>
                    <a:cubicBezTo>
                      <a:pt x="202" y="38"/>
                      <a:pt x="203" y="35"/>
                      <a:pt x="206" y="33"/>
                    </a:cubicBezTo>
                    <a:cubicBezTo>
                      <a:pt x="208" y="31"/>
                      <a:pt x="211" y="30"/>
                      <a:pt x="214" y="30"/>
                    </a:cubicBezTo>
                    <a:cubicBezTo>
                      <a:pt x="275" y="30"/>
                      <a:pt x="275" y="30"/>
                      <a:pt x="275" y="30"/>
                    </a:cubicBezTo>
                    <a:cubicBezTo>
                      <a:pt x="282" y="30"/>
                      <a:pt x="287" y="34"/>
                      <a:pt x="287" y="40"/>
                    </a:cubicBezTo>
                    <a:close/>
                    <a:moveTo>
                      <a:pt x="293" y="198"/>
                    </a:moveTo>
                    <a:cubicBezTo>
                      <a:pt x="27" y="198"/>
                      <a:pt x="27" y="198"/>
                      <a:pt x="27" y="198"/>
                    </a:cubicBezTo>
                    <a:cubicBezTo>
                      <a:pt x="27" y="178"/>
                      <a:pt x="27" y="178"/>
                      <a:pt x="27" y="178"/>
                    </a:cubicBezTo>
                    <a:cubicBezTo>
                      <a:pt x="293" y="178"/>
                      <a:pt x="293" y="178"/>
                      <a:pt x="293" y="178"/>
                    </a:cubicBezTo>
                    <a:lnTo>
                      <a:pt x="293" y="1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47" name="Freeform 21">
                <a:extLst>
                  <a:ext uri="{FF2B5EF4-FFF2-40B4-BE49-F238E27FC236}">
                    <a16:creationId xmlns:a16="http://schemas.microsoft.com/office/drawing/2014/main" id="{299AA1D9-92AE-4C59-A14E-C35B8ABA8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3198" y="4832350"/>
                <a:ext cx="234950" cy="223838"/>
              </a:xfrm>
              <a:custGeom>
                <a:avLst/>
                <a:gdLst>
                  <a:gd name="T0" fmla="*/ 145 w 360"/>
                  <a:gd name="T1" fmla="*/ 153 h 342"/>
                  <a:gd name="T2" fmla="*/ 360 w 360"/>
                  <a:gd name="T3" fmla="*/ 153 h 342"/>
                  <a:gd name="T4" fmla="*/ 282 w 360"/>
                  <a:gd name="T5" fmla="*/ 7 h 342"/>
                  <a:gd name="T6" fmla="*/ 267 w 360"/>
                  <a:gd name="T7" fmla="*/ 3 h 342"/>
                  <a:gd name="T8" fmla="*/ 7 w 360"/>
                  <a:gd name="T9" fmla="*/ 143 h 342"/>
                  <a:gd name="T10" fmla="*/ 3 w 360"/>
                  <a:gd name="T11" fmla="*/ 158 h 342"/>
                  <a:gd name="T12" fmla="*/ 98 w 360"/>
                  <a:gd name="T13" fmla="*/ 335 h 342"/>
                  <a:gd name="T14" fmla="*/ 113 w 360"/>
                  <a:gd name="T15" fmla="*/ 339 h 342"/>
                  <a:gd name="T16" fmla="*/ 125 w 360"/>
                  <a:gd name="T17" fmla="*/ 333 h 342"/>
                  <a:gd name="T18" fmla="*/ 125 w 360"/>
                  <a:gd name="T19" fmla="*/ 173 h 342"/>
                  <a:gd name="T20" fmla="*/ 145 w 360"/>
                  <a:gd name="T21" fmla="*/ 153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0" h="342">
                    <a:moveTo>
                      <a:pt x="145" y="153"/>
                    </a:moveTo>
                    <a:cubicBezTo>
                      <a:pt x="360" y="153"/>
                      <a:pt x="360" y="153"/>
                      <a:pt x="360" y="153"/>
                    </a:cubicBezTo>
                    <a:cubicBezTo>
                      <a:pt x="282" y="7"/>
                      <a:pt x="282" y="7"/>
                      <a:pt x="282" y="7"/>
                    </a:cubicBezTo>
                    <a:cubicBezTo>
                      <a:pt x="279" y="2"/>
                      <a:pt x="272" y="0"/>
                      <a:pt x="267" y="3"/>
                    </a:cubicBezTo>
                    <a:cubicBezTo>
                      <a:pt x="7" y="143"/>
                      <a:pt x="7" y="143"/>
                      <a:pt x="7" y="143"/>
                    </a:cubicBezTo>
                    <a:cubicBezTo>
                      <a:pt x="2" y="146"/>
                      <a:pt x="0" y="152"/>
                      <a:pt x="3" y="158"/>
                    </a:cubicBezTo>
                    <a:cubicBezTo>
                      <a:pt x="98" y="335"/>
                      <a:pt x="98" y="335"/>
                      <a:pt x="98" y="335"/>
                    </a:cubicBezTo>
                    <a:cubicBezTo>
                      <a:pt x="101" y="340"/>
                      <a:pt x="108" y="342"/>
                      <a:pt x="113" y="339"/>
                    </a:cubicBezTo>
                    <a:cubicBezTo>
                      <a:pt x="125" y="333"/>
                      <a:pt x="125" y="333"/>
                      <a:pt x="125" y="333"/>
                    </a:cubicBezTo>
                    <a:cubicBezTo>
                      <a:pt x="125" y="173"/>
                      <a:pt x="125" y="173"/>
                      <a:pt x="125" y="173"/>
                    </a:cubicBezTo>
                    <a:cubicBezTo>
                      <a:pt x="125" y="162"/>
                      <a:pt x="134" y="153"/>
                      <a:pt x="145" y="1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148" name="TextBox 147">
            <a:extLst>
              <a:ext uri="{FF2B5EF4-FFF2-40B4-BE49-F238E27FC236}">
                <a16:creationId xmlns:a16="http://schemas.microsoft.com/office/drawing/2014/main" id="{FECE1262-864A-4D57-9BD4-C021AADD672F}"/>
              </a:ext>
            </a:extLst>
          </p:cNvPr>
          <p:cNvSpPr txBox="1"/>
          <p:nvPr/>
        </p:nvSpPr>
        <p:spPr>
          <a:xfrm>
            <a:off x="245900" y="2018643"/>
            <a:ext cx="4676686" cy="9417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Various Web Server Attacks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C32F0E19-DB60-4A29-AC2B-2962BD0D78AE}"/>
              </a:ext>
            </a:extLst>
          </p:cNvPr>
          <p:cNvSpPr txBox="1"/>
          <p:nvPr/>
        </p:nvSpPr>
        <p:spPr>
          <a:xfrm>
            <a:off x="7115827" y="4371914"/>
            <a:ext cx="4450078" cy="90749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Discuss Web Server Attack Countermeasures</a:t>
            </a:r>
          </a:p>
        </p:txBody>
      </p:sp>
      <p:sp>
        <p:nvSpPr>
          <p:cNvPr id="150" name="Isosceles Triangle 149">
            <a:extLst>
              <a:ext uri="{FF2B5EF4-FFF2-40B4-BE49-F238E27FC236}">
                <a16:creationId xmlns:a16="http://schemas.microsoft.com/office/drawing/2014/main" id="{25D08041-E90B-49B4-BEAC-55CFB742E38B}"/>
              </a:ext>
            </a:extLst>
          </p:cNvPr>
          <p:cNvSpPr/>
          <p:nvPr/>
        </p:nvSpPr>
        <p:spPr>
          <a:xfrm rot="5400000">
            <a:off x="4977733" y="2252155"/>
            <a:ext cx="961495" cy="47477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51" name="Isosceles Triangle 150">
            <a:extLst>
              <a:ext uri="{FF2B5EF4-FFF2-40B4-BE49-F238E27FC236}">
                <a16:creationId xmlns:a16="http://schemas.microsoft.com/office/drawing/2014/main" id="{62C29EBC-7D60-41C4-B284-840CC16548D9}"/>
              </a:ext>
            </a:extLst>
          </p:cNvPr>
          <p:cNvSpPr/>
          <p:nvPr/>
        </p:nvSpPr>
        <p:spPr>
          <a:xfrm rot="16200000" flipH="1">
            <a:off x="6262560" y="4585225"/>
            <a:ext cx="959742" cy="476093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1CF9AAC8-8E90-46A7-ACF2-5B7C11E36BC8}"/>
              </a:ext>
            </a:extLst>
          </p:cNvPr>
          <p:cNvGrpSpPr/>
          <p:nvPr/>
        </p:nvGrpSpPr>
        <p:grpSpPr>
          <a:xfrm>
            <a:off x="6053693" y="1295400"/>
            <a:ext cx="84613" cy="4783869"/>
            <a:chOff x="6081906" y="1872958"/>
            <a:chExt cx="61784" cy="4985041"/>
          </a:xfrm>
        </p:grpSpPr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B76482E0-ACB5-4C08-B6D9-A9C5AD6DF315}"/>
                </a:ext>
              </a:extLst>
            </p:cNvPr>
            <p:cNvCxnSpPr/>
            <p:nvPr/>
          </p:nvCxnSpPr>
          <p:spPr>
            <a:xfrm>
              <a:off x="6081906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F3D23575-D11E-44EA-865A-5AC78B1FF25C}"/>
                </a:ext>
              </a:extLst>
            </p:cNvPr>
            <p:cNvCxnSpPr/>
            <p:nvPr/>
          </p:nvCxnSpPr>
          <p:spPr>
            <a:xfrm>
              <a:off x="6143690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1C45B96A-FC8D-4471-AF45-A6362EB42D20}"/>
              </a:ext>
            </a:extLst>
          </p:cNvPr>
          <p:cNvGrpSpPr/>
          <p:nvPr/>
        </p:nvGrpSpPr>
        <p:grpSpPr>
          <a:xfrm>
            <a:off x="5953887" y="1086354"/>
            <a:ext cx="284480" cy="284480"/>
            <a:chOff x="5953760" y="1631295"/>
            <a:chExt cx="284480" cy="284480"/>
          </a:xfrm>
        </p:grpSpPr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61B6CB0D-9E16-46C5-A632-F26510326EE9}"/>
                </a:ext>
              </a:extLst>
            </p:cNvPr>
            <p:cNvSpPr/>
            <p:nvPr/>
          </p:nvSpPr>
          <p:spPr>
            <a:xfrm>
              <a:off x="5953760" y="1631295"/>
              <a:ext cx="284480" cy="2844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0F568C36-FACA-490F-8741-22DD59635583}"/>
                </a:ext>
              </a:extLst>
            </p:cNvPr>
            <p:cNvSpPr/>
            <p:nvPr/>
          </p:nvSpPr>
          <p:spPr>
            <a:xfrm>
              <a:off x="6036747" y="1714282"/>
              <a:ext cx="118506" cy="1185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78" name="Oval 177">
            <a:extLst>
              <a:ext uri="{FF2B5EF4-FFF2-40B4-BE49-F238E27FC236}">
                <a16:creationId xmlns:a16="http://schemas.microsoft.com/office/drawing/2014/main" id="{0451F568-36DF-4348-81BF-37FB3CBA57E4}"/>
              </a:ext>
            </a:extLst>
          </p:cNvPr>
          <p:cNvSpPr/>
          <p:nvPr/>
        </p:nvSpPr>
        <p:spPr>
          <a:xfrm>
            <a:off x="5757840" y="2136381"/>
            <a:ext cx="675887" cy="67588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C901A207-AFF5-45FA-A413-B3EE3D2A98AA}"/>
              </a:ext>
            </a:extLst>
          </p:cNvPr>
          <p:cNvSpPr/>
          <p:nvPr/>
        </p:nvSpPr>
        <p:spPr>
          <a:xfrm>
            <a:off x="5753914" y="4480554"/>
            <a:ext cx="675888" cy="67588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8D415474-0DFC-411D-A092-5A93C126454F}"/>
              </a:ext>
            </a:extLst>
          </p:cNvPr>
          <p:cNvSpPr txBox="1"/>
          <p:nvPr/>
        </p:nvSpPr>
        <p:spPr>
          <a:xfrm>
            <a:off x="5847959" y="2243492"/>
            <a:ext cx="495649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01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93F13912-1375-4196-817C-890DD77187CB}"/>
              </a:ext>
            </a:extLst>
          </p:cNvPr>
          <p:cNvSpPr txBox="1"/>
          <p:nvPr/>
        </p:nvSpPr>
        <p:spPr>
          <a:xfrm>
            <a:off x="5844034" y="4587666"/>
            <a:ext cx="495649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02</a:t>
            </a:r>
          </a:p>
        </p:txBody>
      </p: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75209052-ECC6-484F-AC43-D6FAC40A8504}"/>
              </a:ext>
            </a:extLst>
          </p:cNvPr>
          <p:cNvGrpSpPr/>
          <p:nvPr/>
        </p:nvGrpSpPr>
        <p:grpSpPr>
          <a:xfrm>
            <a:off x="5963920" y="5992156"/>
            <a:ext cx="284480" cy="284480"/>
            <a:chOff x="5953760" y="1631295"/>
            <a:chExt cx="284480" cy="284480"/>
          </a:xfrm>
        </p:grpSpPr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5795A421-2B32-4BF2-99C5-AD149122B36E}"/>
                </a:ext>
              </a:extLst>
            </p:cNvPr>
            <p:cNvSpPr/>
            <p:nvPr/>
          </p:nvSpPr>
          <p:spPr>
            <a:xfrm>
              <a:off x="5953760" y="1631295"/>
              <a:ext cx="284480" cy="2844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6A88744E-DCE0-4757-B8DD-D345D2F74FCC}"/>
                </a:ext>
              </a:extLst>
            </p:cNvPr>
            <p:cNvSpPr/>
            <p:nvPr/>
          </p:nvSpPr>
          <p:spPr>
            <a:xfrm>
              <a:off x="6036747" y="1714282"/>
              <a:ext cx="118506" cy="1185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1100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35D33359-1875-448E-AB5A-32BE7F05E23A}"/>
              </a:ext>
            </a:extLst>
          </p:cNvPr>
          <p:cNvSpPr/>
          <p:nvPr/>
        </p:nvSpPr>
        <p:spPr bwMode="auto">
          <a:xfrm rot="16200000">
            <a:off x="5629630" y="-234837"/>
            <a:ext cx="1572719" cy="11552020"/>
          </a:xfrm>
          <a:prstGeom prst="rect">
            <a:avLst/>
          </a:prstGeom>
          <a:solidFill>
            <a:schemeClr val="bg1">
              <a:lumMod val="85000"/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9E7312A-DFB8-4948-97C7-D549D467A165}"/>
              </a:ext>
            </a:extLst>
          </p:cNvPr>
          <p:cNvSpPr/>
          <p:nvPr/>
        </p:nvSpPr>
        <p:spPr bwMode="auto">
          <a:xfrm rot="16200000">
            <a:off x="4989651" y="-1998692"/>
            <a:ext cx="1572719" cy="11552020"/>
          </a:xfrm>
          <a:prstGeom prst="rect">
            <a:avLst/>
          </a:prstGeom>
          <a:solidFill>
            <a:schemeClr val="bg1">
              <a:lumMod val="95000"/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DD25B83-AC22-40C7-AAA6-9D46B93B51B9}"/>
              </a:ext>
            </a:extLst>
          </p:cNvPr>
          <p:cNvSpPr/>
          <p:nvPr/>
        </p:nvSpPr>
        <p:spPr bwMode="auto">
          <a:xfrm rot="16200000">
            <a:off x="5629630" y="-3762548"/>
            <a:ext cx="1572719" cy="11552020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038025" y="3167930"/>
            <a:ext cx="4128335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eaLnBrk="0" hangingPunct="0">
              <a:spcBef>
                <a:spcPts val="600"/>
              </a:spcBef>
            </a:pPr>
            <a:r>
              <a:rPr lang="en-US" dirty="0">
                <a:latin typeface="Calibri" pitchFamily="34" charset="0"/>
                <a:cs typeface="Arial" pitchFamily="34" charset="0"/>
              </a:rPr>
              <a:t>Ensure that security related settings are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configured appropriately </a:t>
            </a:r>
            <a:r>
              <a:rPr lang="en-US" dirty="0">
                <a:latin typeface="Calibri" pitchFamily="34" charset="0"/>
                <a:cs typeface="Arial" pitchFamily="34" charset="0"/>
              </a:rPr>
              <a:t>and access to the metabase file is restricted with hardened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NTFS permissions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537960" y="3306429"/>
            <a:ext cx="4587240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eaLnBrk="0" hangingPunct="0">
              <a:spcBef>
                <a:spcPts val="600"/>
              </a:spcBef>
              <a:defRPr/>
            </a:pPr>
            <a:r>
              <a:rPr lang="en-US" dirty="0">
                <a:latin typeface="Calibri"/>
                <a:cs typeface="Arial" pitchFamily="34" charset="0"/>
              </a:rPr>
              <a:t>Relocate sites and virtual directories to </a:t>
            </a:r>
            <a:r>
              <a:rPr lang="en-US" b="1" dirty="0">
                <a:solidFill>
                  <a:srgbClr val="FF0000"/>
                </a:solidFill>
                <a:latin typeface="Calibri"/>
                <a:cs typeface="Arial" pitchFamily="34" charset="0"/>
              </a:rPr>
              <a:t>non-system partitions </a:t>
            </a:r>
            <a:r>
              <a:rPr lang="en-US" dirty="0">
                <a:latin typeface="Calibri"/>
                <a:cs typeface="Arial" pitchFamily="34" charset="0"/>
              </a:rPr>
              <a:t>and use IIS Web permissions to restrict access 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691640" y="5208784"/>
            <a:ext cx="4002932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b="1" dirty="0">
                <a:solidFill>
                  <a:srgbClr val="FF0000"/>
                </a:solidFill>
                <a:latin typeface="Calibri"/>
                <a:cs typeface="Arial" charset="0"/>
              </a:rPr>
              <a:t>Remove</a:t>
            </a:r>
            <a:r>
              <a:rPr lang="en-US" dirty="0">
                <a:solidFill>
                  <a:prstClr val="black"/>
                </a:solidFill>
                <a:latin typeface="Calibri"/>
                <a:cs typeface="Arial" charset="0"/>
              </a:rPr>
              <a:t> unnecessary ISAPI filters from the web server</a:t>
            </a:r>
            <a:endParaRPr lang="en-US" dirty="0">
              <a:solidFill>
                <a:srgbClr val="FF0000"/>
              </a:solidFill>
              <a:latin typeface="Calibri"/>
              <a:cs typeface="Arial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101840" y="4931785"/>
            <a:ext cx="4624797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eaLnBrk="0" hangingPunct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  <a:latin typeface="Calibri"/>
                <a:cs typeface="Arial" pitchFamily="34" charset="0"/>
              </a:rPr>
              <a:t>Remove all unnecessary</a:t>
            </a:r>
            <a:r>
              <a:rPr lang="en-US" dirty="0">
                <a:solidFill>
                  <a:srgbClr val="FFFF00"/>
                </a:solidFill>
                <a:latin typeface="Calibri"/>
                <a:cs typeface="Arial" pitchFamily="34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Calibri"/>
                <a:cs typeface="Arial" pitchFamily="34" charset="0"/>
              </a:rPr>
              <a:t>IIS script mappings</a:t>
            </a:r>
            <a:r>
              <a:rPr lang="en-US" dirty="0">
                <a:solidFill>
                  <a:prstClr val="black"/>
                </a:solidFill>
                <a:latin typeface="Calibri"/>
                <a:cs typeface="Arial" pitchFamily="34" charset="0"/>
              </a:rPr>
              <a:t> for optional file extensions to avoid exploiting any bugs in the ISAPI extensions that handle these types of files</a:t>
            </a:r>
            <a:endParaRPr lang="en-US" dirty="0">
              <a:solidFill>
                <a:srgbClr val="FF0000"/>
              </a:solidFill>
              <a:latin typeface="Calibri"/>
              <a:cs typeface="Arial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691640" y="1365602"/>
            <a:ext cx="4169305" cy="1295721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274638" indent="-274638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Calibri"/>
                <a:cs typeface="Arial" charset="0"/>
              </a:rPr>
              <a:t>Apply </a:t>
            </a:r>
            <a:r>
              <a:rPr lang="en-US" b="1" dirty="0">
                <a:solidFill>
                  <a:srgbClr val="FF0000"/>
                </a:solidFill>
                <a:latin typeface="Calibri"/>
                <a:cs typeface="Arial" charset="0"/>
              </a:rPr>
              <a:t>restricted ACLs</a:t>
            </a:r>
            <a:r>
              <a:rPr lang="en-US" dirty="0">
                <a:solidFill>
                  <a:srgbClr val="FF0000"/>
                </a:solidFill>
                <a:latin typeface="Calibri"/>
                <a:cs typeface="Arial" charset="0"/>
              </a:rPr>
              <a:t> </a:t>
            </a:r>
            <a:r>
              <a:rPr lang="en-US" dirty="0">
                <a:latin typeface="Calibri"/>
                <a:cs typeface="Arial" charset="0"/>
              </a:rPr>
              <a:t>and block remote registry administration</a:t>
            </a:r>
          </a:p>
          <a:p>
            <a:pPr marL="274638" indent="-274638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dirty="0">
                <a:latin typeface="Calibri"/>
                <a:cs typeface="Arial" charset="0"/>
              </a:rPr>
              <a:t>Secure the </a:t>
            </a:r>
            <a:r>
              <a:rPr lang="en-US" b="1" dirty="0">
                <a:solidFill>
                  <a:srgbClr val="FF0000"/>
                </a:solidFill>
                <a:latin typeface="Calibri"/>
                <a:cs typeface="Arial" charset="0"/>
              </a:rPr>
              <a:t>SAM</a:t>
            </a:r>
            <a:r>
              <a:rPr lang="en-US" dirty="0">
                <a:latin typeface="Calibri"/>
                <a:cs typeface="Arial" charset="0"/>
              </a:rPr>
              <a:t> (Stand-alone Servers Only)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7101840" y="1365601"/>
            <a:ext cx="5090160" cy="1295721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274638" indent="-274638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Calibri" pitchFamily="34" charset="0"/>
                <a:cs typeface="Arial" pitchFamily="34" charset="0"/>
              </a:rPr>
              <a:t>Remove all unnecessary file shares including the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default administration shares</a:t>
            </a:r>
            <a:r>
              <a:rPr lang="en-US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dirty="0">
                <a:latin typeface="Calibri" pitchFamily="34" charset="0"/>
                <a:cs typeface="Arial" pitchFamily="34" charset="0"/>
              </a:rPr>
              <a:t>if not required</a:t>
            </a:r>
          </a:p>
          <a:p>
            <a:pPr marL="274638" indent="-274638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Calibri" pitchFamily="34" charset="0"/>
                <a:cs typeface="Arial" pitchFamily="34" charset="0"/>
              </a:rPr>
              <a:t>Secure the shares with restricted 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NTFS permissions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1429060" y="219330"/>
            <a:ext cx="9333883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US" sz="4000" b="1" dirty="0">
                <a:latin typeface="Rockwell" panose="02060603020205020403" pitchFamily="18" charset="0"/>
              </a:rPr>
              <a:t>Web Server Attack Countermeasures</a:t>
            </a:r>
            <a:endParaRPr lang="id-ID" sz="2400" b="1" dirty="0">
              <a:solidFill>
                <a:srgbClr val="44546A"/>
              </a:solidFill>
              <a:latin typeface="Rockwell" panose="02060603020205020403" pitchFamily="18" charset="0"/>
              <a:cs typeface="Lato Regula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C3BEDB8-7F50-4CEB-9F87-756AECAA3586}"/>
              </a:ext>
            </a:extLst>
          </p:cNvPr>
          <p:cNvGrpSpPr/>
          <p:nvPr/>
        </p:nvGrpSpPr>
        <p:grpSpPr>
          <a:xfrm>
            <a:off x="883920" y="1689897"/>
            <a:ext cx="702462" cy="647130"/>
            <a:chOff x="3886200" y="2338595"/>
            <a:chExt cx="702462" cy="647130"/>
          </a:xfrm>
        </p:grpSpPr>
        <p:grpSp>
          <p:nvGrpSpPr>
            <p:cNvPr id="113" name="Group 112"/>
            <p:cNvGrpSpPr/>
            <p:nvPr/>
          </p:nvGrpSpPr>
          <p:grpSpPr>
            <a:xfrm>
              <a:off x="3886200" y="2338595"/>
              <a:ext cx="702462" cy="647130"/>
              <a:chOff x="13296064" y="10607541"/>
              <a:chExt cx="1265763" cy="1166060"/>
            </a:xfrm>
            <a:solidFill>
              <a:schemeClr val="accent2"/>
            </a:solidFill>
          </p:grpSpPr>
          <p:sp>
            <p:nvSpPr>
              <p:cNvPr id="122" name="Freeform 269"/>
              <p:cNvSpPr>
                <a:spLocks noChangeArrowheads="1"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  <p:sp>
            <p:nvSpPr>
              <p:cNvPr id="123" name="Freeform 270"/>
              <p:cNvSpPr>
                <a:spLocks noChangeArrowheads="1"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3561F32-489D-4C3B-9641-AF448ECABDF7}"/>
                </a:ext>
              </a:extLst>
            </p:cNvPr>
            <p:cNvSpPr txBox="1"/>
            <p:nvPr/>
          </p:nvSpPr>
          <p:spPr>
            <a:xfrm>
              <a:off x="4007597" y="2462105"/>
              <a:ext cx="497206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01</a:t>
              </a:r>
              <a:endPara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B81583C-FF35-4404-9471-8297AA8926DA}"/>
              </a:ext>
            </a:extLst>
          </p:cNvPr>
          <p:cNvGrpSpPr/>
          <p:nvPr/>
        </p:nvGrpSpPr>
        <p:grpSpPr>
          <a:xfrm>
            <a:off x="883920" y="5217608"/>
            <a:ext cx="702462" cy="647130"/>
            <a:chOff x="3886200" y="5525070"/>
            <a:chExt cx="702462" cy="647130"/>
          </a:xfrm>
        </p:grpSpPr>
        <p:grpSp>
          <p:nvGrpSpPr>
            <p:cNvPr id="88" name="Group 87"/>
            <p:cNvGrpSpPr/>
            <p:nvPr/>
          </p:nvGrpSpPr>
          <p:grpSpPr>
            <a:xfrm>
              <a:off x="3886200" y="5525070"/>
              <a:ext cx="702462" cy="647130"/>
              <a:chOff x="13296064" y="10607541"/>
              <a:chExt cx="1265763" cy="1166060"/>
            </a:xfrm>
            <a:solidFill>
              <a:schemeClr val="accent2"/>
            </a:solidFill>
          </p:grpSpPr>
          <p:sp>
            <p:nvSpPr>
              <p:cNvPr id="97" name="Freeform 269"/>
              <p:cNvSpPr>
                <a:spLocks noChangeArrowheads="1"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  <p:sp>
            <p:nvSpPr>
              <p:cNvPr id="98" name="Freeform 270"/>
              <p:cNvSpPr>
                <a:spLocks noChangeArrowheads="1"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</p:grp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10506E8C-8E4D-4CEE-A281-4EEA9370CA58}"/>
                </a:ext>
              </a:extLst>
            </p:cNvPr>
            <p:cNvSpPr txBox="1"/>
            <p:nvPr/>
          </p:nvSpPr>
          <p:spPr>
            <a:xfrm>
              <a:off x="3988764" y="5653435"/>
              <a:ext cx="497206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03</a:t>
              </a:r>
              <a:endPara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016A192-9921-4F59-A14D-73617E00234A}"/>
              </a:ext>
            </a:extLst>
          </p:cNvPr>
          <p:cNvGrpSpPr/>
          <p:nvPr/>
        </p:nvGrpSpPr>
        <p:grpSpPr>
          <a:xfrm>
            <a:off x="222045" y="3453753"/>
            <a:ext cx="702462" cy="647130"/>
            <a:chOff x="3886200" y="4154862"/>
            <a:chExt cx="702462" cy="647130"/>
          </a:xfrm>
        </p:grpSpPr>
        <p:grpSp>
          <p:nvGrpSpPr>
            <p:cNvPr id="39" name="Group 38"/>
            <p:cNvGrpSpPr/>
            <p:nvPr/>
          </p:nvGrpSpPr>
          <p:grpSpPr>
            <a:xfrm>
              <a:off x="3886200" y="4154862"/>
              <a:ext cx="702462" cy="647130"/>
              <a:chOff x="13296064" y="10607541"/>
              <a:chExt cx="1265763" cy="1166060"/>
            </a:xfrm>
            <a:solidFill>
              <a:schemeClr val="accent2"/>
            </a:solidFill>
          </p:grpSpPr>
          <p:sp>
            <p:nvSpPr>
              <p:cNvPr id="51" name="Freeform 269"/>
              <p:cNvSpPr>
                <a:spLocks noChangeArrowheads="1"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  <p:sp>
            <p:nvSpPr>
              <p:cNvPr id="55" name="Freeform 270"/>
              <p:cNvSpPr>
                <a:spLocks noChangeArrowheads="1"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</p:grp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37F976AD-F996-4163-9CE2-D16164689B4C}"/>
                </a:ext>
              </a:extLst>
            </p:cNvPr>
            <p:cNvSpPr txBox="1"/>
            <p:nvPr/>
          </p:nvSpPr>
          <p:spPr>
            <a:xfrm>
              <a:off x="3999151" y="4283590"/>
              <a:ext cx="497206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02</a:t>
              </a:r>
              <a:endPara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65D58F0-41B9-4D5D-8EC3-D7D4093BD2A7}"/>
              </a:ext>
            </a:extLst>
          </p:cNvPr>
          <p:cNvGrpSpPr/>
          <p:nvPr/>
        </p:nvGrpSpPr>
        <p:grpSpPr>
          <a:xfrm>
            <a:off x="6294120" y="1689897"/>
            <a:ext cx="702462" cy="647130"/>
            <a:chOff x="7662767" y="1600200"/>
            <a:chExt cx="702462" cy="647130"/>
          </a:xfrm>
        </p:grpSpPr>
        <p:grpSp>
          <p:nvGrpSpPr>
            <p:cNvPr id="133" name="Group 132"/>
            <p:cNvGrpSpPr/>
            <p:nvPr/>
          </p:nvGrpSpPr>
          <p:grpSpPr>
            <a:xfrm>
              <a:off x="7662767" y="1600200"/>
              <a:ext cx="702462" cy="647130"/>
              <a:chOff x="13296063" y="10607541"/>
              <a:chExt cx="1265763" cy="1166060"/>
            </a:xfrm>
            <a:solidFill>
              <a:schemeClr val="accent2"/>
            </a:solidFill>
          </p:grpSpPr>
          <p:sp>
            <p:nvSpPr>
              <p:cNvPr id="135" name="Freeform 269"/>
              <p:cNvSpPr>
                <a:spLocks noChangeArrowheads="1"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2"/>
              </a:solidFill>
              <a:ln w="9525" cap="flat">
                <a:noFill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  <p:sp>
            <p:nvSpPr>
              <p:cNvPr id="136" name="Freeform 270"/>
              <p:cNvSpPr>
                <a:spLocks noChangeArrowheads="1"/>
              </p:cNvSpPr>
              <p:nvPr/>
            </p:nvSpPr>
            <p:spPr bwMode="auto">
              <a:xfrm>
                <a:off x="13296063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2"/>
              </a:solidFill>
              <a:ln w="9525" cap="flat">
                <a:noFill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</p:grp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94F259D8-E698-475C-ADE4-839D421DA789}"/>
                </a:ext>
              </a:extLst>
            </p:cNvPr>
            <p:cNvSpPr txBox="1"/>
            <p:nvPr/>
          </p:nvSpPr>
          <p:spPr>
            <a:xfrm>
              <a:off x="7786594" y="1723710"/>
              <a:ext cx="497206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04</a:t>
              </a:r>
              <a:endPara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0FC3D8C-135A-4280-B637-97974C82DDA8}"/>
              </a:ext>
            </a:extLst>
          </p:cNvPr>
          <p:cNvGrpSpPr/>
          <p:nvPr/>
        </p:nvGrpSpPr>
        <p:grpSpPr>
          <a:xfrm>
            <a:off x="6294120" y="5217608"/>
            <a:ext cx="702462" cy="647130"/>
            <a:chOff x="7662767" y="4710169"/>
            <a:chExt cx="702462" cy="647130"/>
          </a:xfrm>
        </p:grpSpPr>
        <p:grpSp>
          <p:nvGrpSpPr>
            <p:cNvPr id="108" name="Group 107"/>
            <p:cNvGrpSpPr/>
            <p:nvPr/>
          </p:nvGrpSpPr>
          <p:grpSpPr>
            <a:xfrm>
              <a:off x="7662767" y="4710169"/>
              <a:ext cx="702462" cy="647130"/>
              <a:chOff x="13296063" y="10607541"/>
              <a:chExt cx="1265763" cy="1166060"/>
            </a:xfrm>
            <a:solidFill>
              <a:schemeClr val="accent2"/>
            </a:solidFill>
          </p:grpSpPr>
          <p:sp>
            <p:nvSpPr>
              <p:cNvPr id="110" name="Freeform 269"/>
              <p:cNvSpPr>
                <a:spLocks noChangeArrowheads="1"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6"/>
              </a:solidFill>
              <a:ln w="9525" cap="flat">
                <a:noFill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  <p:sp>
            <p:nvSpPr>
              <p:cNvPr id="111" name="Freeform 270"/>
              <p:cNvSpPr>
                <a:spLocks noChangeArrowheads="1"/>
              </p:cNvSpPr>
              <p:nvPr/>
            </p:nvSpPr>
            <p:spPr bwMode="auto">
              <a:xfrm>
                <a:off x="13296063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6"/>
              </a:solidFill>
              <a:ln w="9525" cap="flat">
                <a:noFill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</p:grp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9C163144-DEFD-424A-A4A4-A4D7187A362E}"/>
                </a:ext>
              </a:extLst>
            </p:cNvPr>
            <p:cNvSpPr txBox="1"/>
            <p:nvPr/>
          </p:nvSpPr>
          <p:spPr>
            <a:xfrm>
              <a:off x="7778646" y="4846702"/>
              <a:ext cx="497206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06</a:t>
              </a:r>
              <a:endPara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D88E02C-928C-4902-8B78-FC5FD9FD811C}"/>
              </a:ext>
            </a:extLst>
          </p:cNvPr>
          <p:cNvGrpSpPr/>
          <p:nvPr/>
        </p:nvGrpSpPr>
        <p:grpSpPr>
          <a:xfrm>
            <a:off x="5730240" y="3453753"/>
            <a:ext cx="702462" cy="647130"/>
            <a:chOff x="7662767" y="3340119"/>
            <a:chExt cx="702462" cy="647130"/>
          </a:xfrm>
        </p:grpSpPr>
        <p:grpSp>
          <p:nvGrpSpPr>
            <p:cNvPr id="81" name="Group 80"/>
            <p:cNvGrpSpPr/>
            <p:nvPr/>
          </p:nvGrpSpPr>
          <p:grpSpPr>
            <a:xfrm>
              <a:off x="7662767" y="3340119"/>
              <a:ext cx="702462" cy="647130"/>
              <a:chOff x="13296064" y="10607541"/>
              <a:chExt cx="1265763" cy="1166060"/>
            </a:xfrm>
            <a:solidFill>
              <a:schemeClr val="accent2"/>
            </a:solidFill>
          </p:grpSpPr>
          <p:sp>
            <p:nvSpPr>
              <p:cNvPr id="83" name="Freeform 269"/>
              <p:cNvSpPr>
                <a:spLocks noChangeArrowheads="1"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4"/>
              </a:solidFill>
              <a:ln w="9525" cap="flat">
                <a:noFill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  <p:sp>
            <p:nvSpPr>
              <p:cNvPr id="84" name="Freeform 270"/>
              <p:cNvSpPr>
                <a:spLocks noChangeArrowheads="1"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4"/>
              </a:solidFill>
              <a:ln w="9525" cap="flat">
                <a:noFill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Lato Light"/>
                </a:endParaRPr>
              </a:p>
            </p:txBody>
          </p:sp>
        </p:grp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77C1BFFA-A1B7-4D7B-B62F-6A2E0689F856}"/>
                </a:ext>
              </a:extLst>
            </p:cNvPr>
            <p:cNvSpPr txBox="1"/>
            <p:nvPr/>
          </p:nvSpPr>
          <p:spPr>
            <a:xfrm>
              <a:off x="7760468" y="3460249"/>
              <a:ext cx="497206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Rockwell" panose="02060603020205020403" pitchFamily="18" charset="0"/>
                </a:rPr>
                <a:t>05</a:t>
              </a:r>
              <a:endPara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888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33">
            <a:extLst>
              <a:ext uri="{FF2B5EF4-FFF2-40B4-BE49-F238E27FC236}">
                <a16:creationId xmlns:a16="http://schemas.microsoft.com/office/drawing/2014/main" id="{3C3D699E-5C7A-43F0-A419-26B63327C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28614"/>
            <a:ext cx="12192000" cy="1016533"/>
          </a:xfrm>
          <a:custGeom>
            <a:avLst/>
            <a:gdLst>
              <a:gd name="T0" fmla="*/ 19388 w 19389"/>
              <a:gd name="T1" fmla="*/ 0 h 4338"/>
              <a:gd name="T2" fmla="*/ 19388 w 19389"/>
              <a:gd name="T3" fmla="*/ 4337 h 4338"/>
              <a:gd name="T4" fmla="*/ 0 w 19389"/>
              <a:gd name="T5" fmla="*/ 4337 h 4338"/>
              <a:gd name="T6" fmla="*/ 0 w 19389"/>
              <a:gd name="T7" fmla="*/ 0 h 4338"/>
              <a:gd name="T8" fmla="*/ 19388 w 19389"/>
              <a:gd name="T9" fmla="*/ 0 h 4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389" h="4338">
                <a:moveTo>
                  <a:pt x="19388" y="0"/>
                </a:moveTo>
                <a:lnTo>
                  <a:pt x="19388" y="4337"/>
                </a:lnTo>
                <a:lnTo>
                  <a:pt x="0" y="4337"/>
                </a:lnTo>
                <a:lnTo>
                  <a:pt x="0" y="0"/>
                </a:lnTo>
                <a:lnTo>
                  <a:pt x="19388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2579292" y="110748"/>
            <a:ext cx="703341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Server Security Tools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18CD89-244B-4B6C-96F3-187C8180EA03}"/>
              </a:ext>
            </a:extLst>
          </p:cNvPr>
          <p:cNvSpPr/>
          <p:nvPr/>
        </p:nvSpPr>
        <p:spPr>
          <a:xfrm>
            <a:off x="5258207" y="6155992"/>
            <a:ext cx="1399742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https://sourceforge.net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5612C9-90BB-400A-902E-EF25DA607F48}"/>
              </a:ext>
            </a:extLst>
          </p:cNvPr>
          <p:cNvSpPr/>
          <p:nvPr/>
        </p:nvSpPr>
        <p:spPr>
          <a:xfrm>
            <a:off x="3352800" y="1113715"/>
            <a:ext cx="853439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Fortify WebInspect is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automated dynamic testing solution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discovers configuration issues and identifies and prioritizes security vulnerabilities in running applications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72C95DF-6095-4BB8-8F0D-7899AD2C2936}"/>
              </a:ext>
            </a:extLst>
          </p:cNvPr>
          <p:cNvSpPr/>
          <p:nvPr/>
        </p:nvSpPr>
        <p:spPr>
          <a:xfrm>
            <a:off x="76200" y="1236825"/>
            <a:ext cx="253659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Fortify WebInspect</a:t>
            </a:r>
          </a:p>
        </p:txBody>
      </p:sp>
      <p:sp>
        <p:nvSpPr>
          <p:cNvPr id="32" name="Freeform 169">
            <a:extLst>
              <a:ext uri="{FF2B5EF4-FFF2-40B4-BE49-F238E27FC236}">
                <a16:creationId xmlns:a16="http://schemas.microsoft.com/office/drawing/2014/main" id="{00DD4485-DC29-4A95-96DD-5533DA7EE8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040849"/>
            <a:ext cx="364963" cy="792062"/>
          </a:xfrm>
          <a:custGeom>
            <a:avLst/>
            <a:gdLst>
              <a:gd name="T0" fmla="*/ 53 w 609"/>
              <a:gd name="T1" fmla="*/ 808 h 992"/>
              <a:gd name="T2" fmla="*/ 53 w 609"/>
              <a:gd name="T3" fmla="*/ 808 h 992"/>
              <a:gd name="T4" fmla="*/ 396 w 609"/>
              <a:gd name="T5" fmla="*/ 495 h 992"/>
              <a:gd name="T6" fmla="*/ 48 w 609"/>
              <a:gd name="T7" fmla="*/ 189 h 992"/>
              <a:gd name="T8" fmla="*/ 30 w 609"/>
              <a:gd name="T9" fmla="*/ 53 h 992"/>
              <a:gd name="T10" fmla="*/ 136 w 609"/>
              <a:gd name="T11" fmla="*/ 29 h 992"/>
              <a:gd name="T12" fmla="*/ 573 w 609"/>
              <a:gd name="T13" fmla="*/ 413 h 992"/>
              <a:gd name="T14" fmla="*/ 608 w 609"/>
              <a:gd name="T15" fmla="*/ 489 h 992"/>
              <a:gd name="T16" fmla="*/ 579 w 609"/>
              <a:gd name="T17" fmla="*/ 571 h 992"/>
              <a:gd name="T18" fmla="*/ 148 w 609"/>
              <a:gd name="T19" fmla="*/ 961 h 992"/>
              <a:gd name="T20" fmla="*/ 36 w 609"/>
              <a:gd name="T21" fmla="*/ 943 h 992"/>
              <a:gd name="T22" fmla="*/ 53 w 609"/>
              <a:gd name="T23" fmla="*/ 808 h 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09" h="992">
                <a:moveTo>
                  <a:pt x="53" y="808"/>
                </a:moveTo>
                <a:lnTo>
                  <a:pt x="53" y="808"/>
                </a:lnTo>
                <a:cubicBezTo>
                  <a:pt x="396" y="495"/>
                  <a:pt x="396" y="495"/>
                  <a:pt x="396" y="495"/>
                </a:cubicBezTo>
                <a:cubicBezTo>
                  <a:pt x="48" y="189"/>
                  <a:pt x="48" y="189"/>
                  <a:pt x="48" y="189"/>
                </a:cubicBezTo>
                <a:cubicBezTo>
                  <a:pt x="12" y="159"/>
                  <a:pt x="0" y="94"/>
                  <a:pt x="30" y="53"/>
                </a:cubicBezTo>
                <a:cubicBezTo>
                  <a:pt x="53" y="12"/>
                  <a:pt x="101" y="0"/>
                  <a:pt x="136" y="29"/>
                </a:cubicBezTo>
                <a:cubicBezTo>
                  <a:pt x="573" y="413"/>
                  <a:pt x="573" y="413"/>
                  <a:pt x="573" y="413"/>
                </a:cubicBezTo>
                <a:cubicBezTo>
                  <a:pt x="596" y="431"/>
                  <a:pt x="608" y="460"/>
                  <a:pt x="608" y="489"/>
                </a:cubicBezTo>
                <a:cubicBezTo>
                  <a:pt x="608" y="524"/>
                  <a:pt x="596" y="548"/>
                  <a:pt x="579" y="571"/>
                </a:cubicBezTo>
                <a:cubicBezTo>
                  <a:pt x="148" y="961"/>
                  <a:pt x="148" y="961"/>
                  <a:pt x="148" y="961"/>
                </a:cubicBezTo>
                <a:cubicBezTo>
                  <a:pt x="113" y="991"/>
                  <a:pt x="65" y="985"/>
                  <a:pt x="36" y="943"/>
                </a:cubicBezTo>
                <a:cubicBezTo>
                  <a:pt x="12" y="896"/>
                  <a:pt x="18" y="837"/>
                  <a:pt x="53" y="808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8E121C1-4536-47E3-934A-3EA6D5C07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179062"/>
            <a:ext cx="6383800" cy="4141389"/>
          </a:xfrm>
          <a:prstGeom prst="rect">
            <a:avLst/>
          </a:prstGeom>
          <a:noFill/>
          <a:ln w="38100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69518D2-B16E-4AB1-9E0C-1A417DA0C2FD}"/>
              </a:ext>
            </a:extLst>
          </p:cNvPr>
          <p:cNvSpPr txBox="1"/>
          <p:nvPr/>
        </p:nvSpPr>
        <p:spPr>
          <a:xfrm>
            <a:off x="8426397" y="4027615"/>
            <a:ext cx="3121560" cy="5078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NetIQ Secure Configuration Manager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https://www.netiq.com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5677CF4-845A-4499-A992-C6696DA61DC0}"/>
              </a:ext>
            </a:extLst>
          </p:cNvPr>
          <p:cNvSpPr txBox="1"/>
          <p:nvPr/>
        </p:nvSpPr>
        <p:spPr>
          <a:xfrm>
            <a:off x="8426397" y="2331361"/>
            <a:ext cx="3391313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Acunetix Web Vulnerability Scanner 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https://www.acunetix.com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46BE280-9784-443D-8D77-B432D6001DBA}"/>
              </a:ext>
            </a:extLst>
          </p:cNvPr>
          <p:cNvSpPr txBox="1"/>
          <p:nvPr/>
        </p:nvSpPr>
        <p:spPr>
          <a:xfrm>
            <a:off x="8426397" y="4855361"/>
            <a:ext cx="2165016" cy="50783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SAINT Security Suite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https://www.carson-saint.com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84145CC-0968-4C63-96BF-72A24F266514}"/>
              </a:ext>
            </a:extLst>
          </p:cNvPr>
          <p:cNvSpPr txBox="1"/>
          <p:nvPr/>
        </p:nvSpPr>
        <p:spPr>
          <a:xfrm>
            <a:off x="8426397" y="3176786"/>
            <a:ext cx="2630913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Retina Host Security Scanner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https://www.beyondtrust.com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DEFFE6-B8CC-451C-8789-33E0A412EE23}"/>
              </a:ext>
            </a:extLst>
          </p:cNvPr>
          <p:cNvSpPr txBox="1"/>
          <p:nvPr/>
        </p:nvSpPr>
        <p:spPr>
          <a:xfrm>
            <a:off x="8426397" y="5675412"/>
            <a:ext cx="2675604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Sophos Intercept X for Server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https://www.sophos.com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54C6F66-2E20-4377-B6FF-F4D6905AC4CC}"/>
              </a:ext>
            </a:extLst>
          </p:cNvPr>
          <p:cNvGrpSpPr/>
          <p:nvPr/>
        </p:nvGrpSpPr>
        <p:grpSpPr>
          <a:xfrm>
            <a:off x="7696200" y="4843489"/>
            <a:ext cx="616310" cy="531575"/>
            <a:chOff x="7841890" y="4876800"/>
            <a:chExt cx="616310" cy="531575"/>
          </a:xfrm>
        </p:grpSpPr>
        <p:sp>
          <p:nvSpPr>
            <p:cNvPr id="65" name="Freeform 234">
              <a:extLst>
                <a:ext uri="{FF2B5EF4-FFF2-40B4-BE49-F238E27FC236}">
                  <a16:creationId xmlns:a16="http://schemas.microsoft.com/office/drawing/2014/main" id="{F9518869-1068-44FA-904C-38FB0B6357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1890" y="4876800"/>
              <a:ext cx="616310" cy="531575"/>
            </a:xfrm>
            <a:custGeom>
              <a:avLst/>
              <a:gdLst>
                <a:gd name="T0" fmla="*/ 302 w 1188"/>
                <a:gd name="T1" fmla="*/ 1024 h 1025"/>
                <a:gd name="T2" fmla="*/ 0 w 1188"/>
                <a:gd name="T3" fmla="*/ 512 h 1025"/>
                <a:gd name="T4" fmla="*/ 302 w 1188"/>
                <a:gd name="T5" fmla="*/ 0 h 1025"/>
                <a:gd name="T6" fmla="*/ 896 w 1188"/>
                <a:gd name="T7" fmla="*/ 0 h 1025"/>
                <a:gd name="T8" fmla="*/ 1187 w 1188"/>
                <a:gd name="T9" fmla="*/ 512 h 1025"/>
                <a:gd name="T10" fmla="*/ 896 w 1188"/>
                <a:gd name="T11" fmla="*/ 1024 h 1025"/>
                <a:gd name="T12" fmla="*/ 302 w 1188"/>
                <a:gd name="T13" fmla="*/ 1024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" h="1025">
                  <a:moveTo>
                    <a:pt x="302" y="1024"/>
                  </a:moveTo>
                  <a:lnTo>
                    <a:pt x="0" y="512"/>
                  </a:lnTo>
                  <a:lnTo>
                    <a:pt x="302" y="0"/>
                  </a:lnTo>
                  <a:lnTo>
                    <a:pt x="896" y="0"/>
                  </a:lnTo>
                  <a:lnTo>
                    <a:pt x="1187" y="512"/>
                  </a:lnTo>
                  <a:lnTo>
                    <a:pt x="896" y="1024"/>
                  </a:lnTo>
                  <a:lnTo>
                    <a:pt x="302" y="1024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6" name="Freeform 3">
              <a:extLst>
                <a:ext uri="{FF2B5EF4-FFF2-40B4-BE49-F238E27FC236}">
                  <a16:creationId xmlns:a16="http://schemas.microsoft.com/office/drawing/2014/main" id="{C62D7AC4-BCAD-4B60-8FFA-0CBE6A0F3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68241" y="4996848"/>
              <a:ext cx="363608" cy="291478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24" tIns="45712" rIns="91424" bIns="45712" anchor="ctr"/>
            <a:lstStyle/>
            <a:p>
              <a:pPr>
                <a:defRPr/>
              </a:pPr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5C5FC73-CBC3-4651-87E8-FE1061C03415}"/>
              </a:ext>
            </a:extLst>
          </p:cNvPr>
          <p:cNvGrpSpPr/>
          <p:nvPr/>
        </p:nvGrpSpPr>
        <p:grpSpPr>
          <a:xfrm>
            <a:off x="7696200" y="4015743"/>
            <a:ext cx="616310" cy="531575"/>
            <a:chOff x="7841890" y="4038600"/>
            <a:chExt cx="616310" cy="531575"/>
          </a:xfrm>
        </p:grpSpPr>
        <p:sp>
          <p:nvSpPr>
            <p:cNvPr id="63" name="Freeform 208">
              <a:extLst>
                <a:ext uri="{FF2B5EF4-FFF2-40B4-BE49-F238E27FC236}">
                  <a16:creationId xmlns:a16="http://schemas.microsoft.com/office/drawing/2014/main" id="{61923EDA-7DE6-4AA1-A168-B54C9DE861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1890" y="4038600"/>
              <a:ext cx="616310" cy="531575"/>
            </a:xfrm>
            <a:custGeom>
              <a:avLst/>
              <a:gdLst>
                <a:gd name="T0" fmla="*/ 302 w 1188"/>
                <a:gd name="T1" fmla="*/ 1022 h 1023"/>
                <a:gd name="T2" fmla="*/ 0 w 1188"/>
                <a:gd name="T3" fmla="*/ 510 h 1023"/>
                <a:gd name="T4" fmla="*/ 302 w 1188"/>
                <a:gd name="T5" fmla="*/ 0 h 1023"/>
                <a:gd name="T6" fmla="*/ 896 w 1188"/>
                <a:gd name="T7" fmla="*/ 0 h 1023"/>
                <a:gd name="T8" fmla="*/ 1187 w 1188"/>
                <a:gd name="T9" fmla="*/ 510 h 1023"/>
                <a:gd name="T10" fmla="*/ 896 w 1188"/>
                <a:gd name="T11" fmla="*/ 1022 h 1023"/>
                <a:gd name="T12" fmla="*/ 302 w 1188"/>
                <a:gd name="T13" fmla="*/ 1022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" h="1023">
                  <a:moveTo>
                    <a:pt x="302" y="1022"/>
                  </a:moveTo>
                  <a:lnTo>
                    <a:pt x="0" y="510"/>
                  </a:lnTo>
                  <a:lnTo>
                    <a:pt x="302" y="0"/>
                  </a:lnTo>
                  <a:lnTo>
                    <a:pt x="896" y="0"/>
                  </a:lnTo>
                  <a:lnTo>
                    <a:pt x="1187" y="510"/>
                  </a:lnTo>
                  <a:lnTo>
                    <a:pt x="896" y="1022"/>
                  </a:lnTo>
                  <a:lnTo>
                    <a:pt x="302" y="102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7" name="Freeform 29">
              <a:extLst>
                <a:ext uri="{FF2B5EF4-FFF2-40B4-BE49-F238E27FC236}">
                  <a16:creationId xmlns:a16="http://schemas.microsoft.com/office/drawing/2014/main" id="{3E685F47-58EE-4019-8BDB-870AFE4DC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7583" y="4136723"/>
              <a:ext cx="324925" cy="335328"/>
            </a:xfrm>
            <a:custGeom>
              <a:avLst/>
              <a:gdLst>
                <a:gd name="T0" fmla="*/ 248 w 444"/>
                <a:gd name="T1" fmla="*/ 337 h 462"/>
                <a:gd name="T2" fmla="*/ 248 w 444"/>
                <a:gd name="T3" fmla="*/ 337 h 462"/>
                <a:gd name="T4" fmla="*/ 320 w 444"/>
                <a:gd name="T5" fmla="*/ 257 h 462"/>
                <a:gd name="T6" fmla="*/ 443 w 444"/>
                <a:gd name="T7" fmla="*/ 71 h 462"/>
                <a:gd name="T8" fmla="*/ 426 w 444"/>
                <a:gd name="T9" fmla="*/ 53 h 462"/>
                <a:gd name="T10" fmla="*/ 346 w 444"/>
                <a:gd name="T11" fmla="*/ 53 h 462"/>
                <a:gd name="T12" fmla="*/ 222 w 444"/>
                <a:gd name="T13" fmla="*/ 0 h 462"/>
                <a:gd name="T14" fmla="*/ 98 w 444"/>
                <a:gd name="T15" fmla="*/ 53 h 462"/>
                <a:gd name="T16" fmla="*/ 18 w 444"/>
                <a:gd name="T17" fmla="*/ 53 h 462"/>
                <a:gd name="T18" fmla="*/ 0 w 444"/>
                <a:gd name="T19" fmla="*/ 71 h 462"/>
                <a:gd name="T20" fmla="*/ 124 w 444"/>
                <a:gd name="T21" fmla="*/ 257 h 462"/>
                <a:gd name="T22" fmla="*/ 195 w 444"/>
                <a:gd name="T23" fmla="*/ 337 h 462"/>
                <a:gd name="T24" fmla="*/ 195 w 444"/>
                <a:gd name="T25" fmla="*/ 372 h 462"/>
                <a:gd name="T26" fmla="*/ 107 w 444"/>
                <a:gd name="T27" fmla="*/ 416 h 462"/>
                <a:gd name="T28" fmla="*/ 222 w 444"/>
                <a:gd name="T29" fmla="*/ 461 h 462"/>
                <a:gd name="T30" fmla="*/ 328 w 444"/>
                <a:gd name="T31" fmla="*/ 416 h 462"/>
                <a:gd name="T32" fmla="*/ 248 w 444"/>
                <a:gd name="T33" fmla="*/ 372 h 462"/>
                <a:gd name="T34" fmla="*/ 248 w 444"/>
                <a:gd name="T35" fmla="*/ 337 h 462"/>
                <a:gd name="T36" fmla="*/ 320 w 444"/>
                <a:gd name="T37" fmla="*/ 212 h 462"/>
                <a:gd name="T38" fmla="*/ 320 w 444"/>
                <a:gd name="T39" fmla="*/ 212 h 462"/>
                <a:gd name="T40" fmla="*/ 346 w 444"/>
                <a:gd name="T41" fmla="*/ 89 h 462"/>
                <a:gd name="T42" fmla="*/ 408 w 444"/>
                <a:gd name="T43" fmla="*/ 89 h 462"/>
                <a:gd name="T44" fmla="*/ 320 w 444"/>
                <a:gd name="T45" fmla="*/ 212 h 462"/>
                <a:gd name="T46" fmla="*/ 222 w 444"/>
                <a:gd name="T47" fmla="*/ 36 h 462"/>
                <a:gd name="T48" fmla="*/ 222 w 444"/>
                <a:gd name="T49" fmla="*/ 36 h 462"/>
                <a:gd name="T50" fmla="*/ 320 w 444"/>
                <a:gd name="T51" fmla="*/ 71 h 462"/>
                <a:gd name="T52" fmla="*/ 222 w 444"/>
                <a:gd name="T53" fmla="*/ 115 h 462"/>
                <a:gd name="T54" fmla="*/ 124 w 444"/>
                <a:gd name="T55" fmla="*/ 71 h 462"/>
                <a:gd name="T56" fmla="*/ 222 w 444"/>
                <a:gd name="T57" fmla="*/ 36 h 462"/>
                <a:gd name="T58" fmla="*/ 36 w 444"/>
                <a:gd name="T59" fmla="*/ 89 h 462"/>
                <a:gd name="T60" fmla="*/ 36 w 444"/>
                <a:gd name="T61" fmla="*/ 89 h 462"/>
                <a:gd name="T62" fmla="*/ 98 w 444"/>
                <a:gd name="T63" fmla="*/ 89 h 462"/>
                <a:gd name="T64" fmla="*/ 124 w 444"/>
                <a:gd name="T65" fmla="*/ 212 h 462"/>
                <a:gd name="T66" fmla="*/ 36 w 444"/>
                <a:gd name="T67" fmla="*/ 89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24" tIns="45712" rIns="91424" bIns="45712" anchor="ctr"/>
            <a:lstStyle/>
            <a:p>
              <a:pPr>
                <a:defRPr/>
              </a:pPr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3201661-05E1-4B95-AB3E-F6ED18AD6279}"/>
              </a:ext>
            </a:extLst>
          </p:cNvPr>
          <p:cNvGrpSpPr/>
          <p:nvPr/>
        </p:nvGrpSpPr>
        <p:grpSpPr>
          <a:xfrm>
            <a:off x="7696200" y="5671234"/>
            <a:ext cx="616310" cy="531575"/>
            <a:chOff x="7841890" y="5791200"/>
            <a:chExt cx="616310" cy="531575"/>
          </a:xfrm>
        </p:grpSpPr>
        <p:sp>
          <p:nvSpPr>
            <p:cNvPr id="64" name="Freeform 234">
              <a:extLst>
                <a:ext uri="{FF2B5EF4-FFF2-40B4-BE49-F238E27FC236}">
                  <a16:creationId xmlns:a16="http://schemas.microsoft.com/office/drawing/2014/main" id="{033FBB4F-4BCA-4202-BBB0-6E4026F3EC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1890" y="5791200"/>
              <a:ext cx="616310" cy="531575"/>
            </a:xfrm>
            <a:custGeom>
              <a:avLst/>
              <a:gdLst>
                <a:gd name="T0" fmla="*/ 302 w 1188"/>
                <a:gd name="T1" fmla="*/ 1024 h 1025"/>
                <a:gd name="T2" fmla="*/ 0 w 1188"/>
                <a:gd name="T3" fmla="*/ 512 h 1025"/>
                <a:gd name="T4" fmla="*/ 302 w 1188"/>
                <a:gd name="T5" fmla="*/ 0 h 1025"/>
                <a:gd name="T6" fmla="*/ 896 w 1188"/>
                <a:gd name="T7" fmla="*/ 0 h 1025"/>
                <a:gd name="T8" fmla="*/ 1187 w 1188"/>
                <a:gd name="T9" fmla="*/ 512 h 1025"/>
                <a:gd name="T10" fmla="*/ 896 w 1188"/>
                <a:gd name="T11" fmla="*/ 1024 h 1025"/>
                <a:gd name="T12" fmla="*/ 302 w 1188"/>
                <a:gd name="T13" fmla="*/ 1024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" h="1025">
                  <a:moveTo>
                    <a:pt x="302" y="1024"/>
                  </a:moveTo>
                  <a:lnTo>
                    <a:pt x="0" y="512"/>
                  </a:lnTo>
                  <a:lnTo>
                    <a:pt x="302" y="0"/>
                  </a:lnTo>
                  <a:lnTo>
                    <a:pt x="896" y="0"/>
                  </a:lnTo>
                  <a:lnTo>
                    <a:pt x="1187" y="512"/>
                  </a:lnTo>
                  <a:lnTo>
                    <a:pt x="896" y="1024"/>
                  </a:lnTo>
                  <a:lnTo>
                    <a:pt x="302" y="1024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8" name="Freeform 39">
              <a:extLst>
                <a:ext uri="{FF2B5EF4-FFF2-40B4-BE49-F238E27FC236}">
                  <a16:creationId xmlns:a16="http://schemas.microsoft.com/office/drawing/2014/main" id="{6BDA0687-E454-459D-ABA5-2E8C346F58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7583" y="5894482"/>
              <a:ext cx="324925" cy="325011"/>
            </a:xfrm>
            <a:custGeom>
              <a:avLst/>
              <a:gdLst>
                <a:gd name="T0" fmla="*/ 399 w 444"/>
                <a:gd name="T1" fmla="*/ 53 h 444"/>
                <a:gd name="T2" fmla="*/ 399 w 444"/>
                <a:gd name="T3" fmla="*/ 53 h 444"/>
                <a:gd name="T4" fmla="*/ 372 w 444"/>
                <a:gd name="T5" fmla="*/ 53 h 444"/>
                <a:gd name="T6" fmla="*/ 372 w 444"/>
                <a:gd name="T7" fmla="*/ 98 h 444"/>
                <a:gd name="T8" fmla="*/ 293 w 444"/>
                <a:gd name="T9" fmla="*/ 98 h 444"/>
                <a:gd name="T10" fmla="*/ 293 w 444"/>
                <a:gd name="T11" fmla="*/ 53 h 444"/>
                <a:gd name="T12" fmla="*/ 151 w 444"/>
                <a:gd name="T13" fmla="*/ 53 h 444"/>
                <a:gd name="T14" fmla="*/ 151 w 444"/>
                <a:gd name="T15" fmla="*/ 98 h 444"/>
                <a:gd name="T16" fmla="*/ 71 w 444"/>
                <a:gd name="T17" fmla="*/ 98 h 444"/>
                <a:gd name="T18" fmla="*/ 71 w 444"/>
                <a:gd name="T19" fmla="*/ 53 h 444"/>
                <a:gd name="T20" fmla="*/ 45 w 444"/>
                <a:gd name="T21" fmla="*/ 53 h 444"/>
                <a:gd name="T22" fmla="*/ 0 w 444"/>
                <a:gd name="T23" fmla="*/ 98 h 444"/>
                <a:gd name="T24" fmla="*/ 0 w 444"/>
                <a:gd name="T25" fmla="*/ 399 h 444"/>
                <a:gd name="T26" fmla="*/ 45 w 444"/>
                <a:gd name="T27" fmla="*/ 443 h 444"/>
                <a:gd name="T28" fmla="*/ 399 w 444"/>
                <a:gd name="T29" fmla="*/ 443 h 444"/>
                <a:gd name="T30" fmla="*/ 443 w 444"/>
                <a:gd name="T31" fmla="*/ 399 h 444"/>
                <a:gd name="T32" fmla="*/ 443 w 444"/>
                <a:gd name="T33" fmla="*/ 98 h 444"/>
                <a:gd name="T34" fmla="*/ 399 w 444"/>
                <a:gd name="T35" fmla="*/ 53 h 444"/>
                <a:gd name="T36" fmla="*/ 399 w 444"/>
                <a:gd name="T37" fmla="*/ 399 h 444"/>
                <a:gd name="T38" fmla="*/ 399 w 444"/>
                <a:gd name="T39" fmla="*/ 399 h 444"/>
                <a:gd name="T40" fmla="*/ 45 w 444"/>
                <a:gd name="T41" fmla="*/ 399 h 444"/>
                <a:gd name="T42" fmla="*/ 45 w 444"/>
                <a:gd name="T43" fmla="*/ 196 h 444"/>
                <a:gd name="T44" fmla="*/ 399 w 444"/>
                <a:gd name="T45" fmla="*/ 196 h 444"/>
                <a:gd name="T46" fmla="*/ 399 w 444"/>
                <a:gd name="T47" fmla="*/ 399 h 444"/>
                <a:gd name="T48" fmla="*/ 124 w 444"/>
                <a:gd name="T49" fmla="*/ 0 h 444"/>
                <a:gd name="T50" fmla="*/ 124 w 444"/>
                <a:gd name="T51" fmla="*/ 0 h 444"/>
                <a:gd name="T52" fmla="*/ 89 w 444"/>
                <a:gd name="T53" fmla="*/ 0 h 444"/>
                <a:gd name="T54" fmla="*/ 89 w 444"/>
                <a:gd name="T55" fmla="*/ 89 h 444"/>
                <a:gd name="T56" fmla="*/ 124 w 444"/>
                <a:gd name="T57" fmla="*/ 89 h 444"/>
                <a:gd name="T58" fmla="*/ 124 w 444"/>
                <a:gd name="T59" fmla="*/ 0 h 444"/>
                <a:gd name="T60" fmla="*/ 354 w 444"/>
                <a:gd name="T61" fmla="*/ 0 h 444"/>
                <a:gd name="T62" fmla="*/ 354 w 444"/>
                <a:gd name="T63" fmla="*/ 0 h 444"/>
                <a:gd name="T64" fmla="*/ 319 w 444"/>
                <a:gd name="T65" fmla="*/ 0 h 444"/>
                <a:gd name="T66" fmla="*/ 319 w 444"/>
                <a:gd name="T67" fmla="*/ 89 h 444"/>
                <a:gd name="T68" fmla="*/ 354 w 444"/>
                <a:gd name="T69" fmla="*/ 89 h 444"/>
                <a:gd name="T70" fmla="*/ 354 w 444"/>
                <a:gd name="T71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44" h="444">
                  <a:moveTo>
                    <a:pt x="399" y="53"/>
                  </a:moveTo>
                  <a:lnTo>
                    <a:pt x="399" y="53"/>
                  </a:lnTo>
                  <a:cubicBezTo>
                    <a:pt x="372" y="53"/>
                    <a:pt x="372" y="53"/>
                    <a:pt x="372" y="53"/>
                  </a:cubicBezTo>
                  <a:cubicBezTo>
                    <a:pt x="372" y="98"/>
                    <a:pt x="372" y="98"/>
                    <a:pt x="372" y="98"/>
                  </a:cubicBezTo>
                  <a:cubicBezTo>
                    <a:pt x="293" y="98"/>
                    <a:pt x="293" y="98"/>
                    <a:pt x="293" y="98"/>
                  </a:cubicBezTo>
                  <a:cubicBezTo>
                    <a:pt x="293" y="53"/>
                    <a:pt x="293" y="53"/>
                    <a:pt x="293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98"/>
                    <a:pt x="151" y="98"/>
                    <a:pt x="151" y="98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18" y="53"/>
                    <a:pt x="0" y="71"/>
                    <a:pt x="0" y="98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8" y="443"/>
                    <a:pt x="45" y="443"/>
                  </a:cubicBezTo>
                  <a:cubicBezTo>
                    <a:pt x="399" y="443"/>
                    <a:pt x="399" y="443"/>
                    <a:pt x="399" y="443"/>
                  </a:cubicBezTo>
                  <a:cubicBezTo>
                    <a:pt x="425" y="443"/>
                    <a:pt x="443" y="425"/>
                    <a:pt x="443" y="399"/>
                  </a:cubicBezTo>
                  <a:cubicBezTo>
                    <a:pt x="443" y="98"/>
                    <a:pt x="443" y="98"/>
                    <a:pt x="443" y="98"/>
                  </a:cubicBezTo>
                  <a:cubicBezTo>
                    <a:pt x="443" y="71"/>
                    <a:pt x="425" y="53"/>
                    <a:pt x="399" y="53"/>
                  </a:cubicBezTo>
                  <a:close/>
                  <a:moveTo>
                    <a:pt x="399" y="399"/>
                  </a:moveTo>
                  <a:lnTo>
                    <a:pt x="399" y="399"/>
                  </a:lnTo>
                  <a:cubicBezTo>
                    <a:pt x="45" y="399"/>
                    <a:pt x="45" y="399"/>
                    <a:pt x="45" y="399"/>
                  </a:cubicBezTo>
                  <a:cubicBezTo>
                    <a:pt x="45" y="196"/>
                    <a:pt x="45" y="196"/>
                    <a:pt x="45" y="196"/>
                  </a:cubicBezTo>
                  <a:cubicBezTo>
                    <a:pt x="399" y="196"/>
                    <a:pt x="399" y="196"/>
                    <a:pt x="399" y="196"/>
                  </a:cubicBezTo>
                  <a:lnTo>
                    <a:pt x="399" y="399"/>
                  </a:lnTo>
                  <a:close/>
                  <a:moveTo>
                    <a:pt x="124" y="0"/>
                  </a:moveTo>
                  <a:lnTo>
                    <a:pt x="124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89" y="89"/>
                    <a:pt x="89" y="89"/>
                    <a:pt x="89" y="89"/>
                  </a:cubicBezTo>
                  <a:cubicBezTo>
                    <a:pt x="124" y="89"/>
                    <a:pt x="124" y="89"/>
                    <a:pt x="124" y="89"/>
                  </a:cubicBezTo>
                  <a:lnTo>
                    <a:pt x="124" y="0"/>
                  </a:lnTo>
                  <a:close/>
                  <a:moveTo>
                    <a:pt x="354" y="0"/>
                  </a:moveTo>
                  <a:lnTo>
                    <a:pt x="354" y="0"/>
                  </a:lnTo>
                  <a:cubicBezTo>
                    <a:pt x="319" y="0"/>
                    <a:pt x="319" y="0"/>
                    <a:pt x="319" y="0"/>
                  </a:cubicBezTo>
                  <a:cubicBezTo>
                    <a:pt x="319" y="89"/>
                    <a:pt x="319" y="89"/>
                    <a:pt x="319" y="89"/>
                  </a:cubicBezTo>
                  <a:cubicBezTo>
                    <a:pt x="354" y="89"/>
                    <a:pt x="354" y="89"/>
                    <a:pt x="354" y="89"/>
                  </a:cubicBezTo>
                  <a:lnTo>
                    <a:pt x="3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24" tIns="45712" rIns="91424" bIns="45712" anchor="ctr"/>
            <a:lstStyle/>
            <a:p>
              <a:pPr>
                <a:defRPr/>
              </a:pPr>
              <a:endParaRPr lang="en-US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A52FE59-147F-4AA9-9FA3-8F39D917122F}"/>
              </a:ext>
            </a:extLst>
          </p:cNvPr>
          <p:cNvGrpSpPr/>
          <p:nvPr/>
        </p:nvGrpSpPr>
        <p:grpSpPr>
          <a:xfrm>
            <a:off x="7696200" y="2327183"/>
            <a:ext cx="616310" cy="531575"/>
            <a:chOff x="7841890" y="2438400"/>
            <a:chExt cx="616310" cy="531575"/>
          </a:xfrm>
        </p:grpSpPr>
        <p:sp>
          <p:nvSpPr>
            <p:cNvPr id="61" name="Freeform 156">
              <a:extLst>
                <a:ext uri="{FF2B5EF4-FFF2-40B4-BE49-F238E27FC236}">
                  <a16:creationId xmlns:a16="http://schemas.microsoft.com/office/drawing/2014/main" id="{F057F6A9-E89E-4BE6-8E6F-B3B5762049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1890" y="2438400"/>
              <a:ext cx="616310" cy="531575"/>
            </a:xfrm>
            <a:custGeom>
              <a:avLst/>
              <a:gdLst>
                <a:gd name="T0" fmla="*/ 302 w 1188"/>
                <a:gd name="T1" fmla="*/ 1022 h 1023"/>
                <a:gd name="T2" fmla="*/ 0 w 1188"/>
                <a:gd name="T3" fmla="*/ 510 h 1023"/>
                <a:gd name="T4" fmla="*/ 302 w 1188"/>
                <a:gd name="T5" fmla="*/ 0 h 1023"/>
                <a:gd name="T6" fmla="*/ 896 w 1188"/>
                <a:gd name="T7" fmla="*/ 0 h 1023"/>
                <a:gd name="T8" fmla="*/ 1187 w 1188"/>
                <a:gd name="T9" fmla="*/ 510 h 1023"/>
                <a:gd name="T10" fmla="*/ 896 w 1188"/>
                <a:gd name="T11" fmla="*/ 1022 h 1023"/>
                <a:gd name="T12" fmla="*/ 302 w 1188"/>
                <a:gd name="T13" fmla="*/ 1022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" h="1023">
                  <a:moveTo>
                    <a:pt x="302" y="1022"/>
                  </a:moveTo>
                  <a:lnTo>
                    <a:pt x="0" y="510"/>
                  </a:lnTo>
                  <a:lnTo>
                    <a:pt x="302" y="0"/>
                  </a:lnTo>
                  <a:lnTo>
                    <a:pt x="896" y="0"/>
                  </a:lnTo>
                  <a:lnTo>
                    <a:pt x="1187" y="510"/>
                  </a:lnTo>
                  <a:lnTo>
                    <a:pt x="896" y="1022"/>
                  </a:lnTo>
                  <a:lnTo>
                    <a:pt x="302" y="1022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9" name="Freeform 51">
              <a:extLst>
                <a:ext uri="{FF2B5EF4-FFF2-40B4-BE49-F238E27FC236}">
                  <a16:creationId xmlns:a16="http://schemas.microsoft.com/office/drawing/2014/main" id="{5D70B26F-B2AD-461A-94E6-5675C3D6B5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1135" y="2599719"/>
              <a:ext cx="337821" cy="208936"/>
            </a:xfrm>
            <a:custGeom>
              <a:avLst/>
              <a:gdLst>
                <a:gd name="T0" fmla="*/ 18 w 461"/>
                <a:gd name="T1" fmla="*/ 27 h 285"/>
                <a:gd name="T2" fmla="*/ 18 w 461"/>
                <a:gd name="T3" fmla="*/ 27 h 285"/>
                <a:gd name="T4" fmla="*/ 203 w 461"/>
                <a:gd name="T5" fmla="*/ 125 h 285"/>
                <a:gd name="T6" fmla="*/ 231 w 461"/>
                <a:gd name="T7" fmla="*/ 133 h 285"/>
                <a:gd name="T8" fmla="*/ 248 w 461"/>
                <a:gd name="T9" fmla="*/ 125 h 285"/>
                <a:gd name="T10" fmla="*/ 434 w 461"/>
                <a:gd name="T11" fmla="*/ 27 h 285"/>
                <a:gd name="T12" fmla="*/ 443 w 461"/>
                <a:gd name="T13" fmla="*/ 0 h 285"/>
                <a:gd name="T14" fmla="*/ 18 w 461"/>
                <a:gd name="T15" fmla="*/ 0 h 285"/>
                <a:gd name="T16" fmla="*/ 18 w 461"/>
                <a:gd name="T17" fmla="*/ 27 h 285"/>
                <a:gd name="T18" fmla="*/ 443 w 461"/>
                <a:gd name="T19" fmla="*/ 80 h 285"/>
                <a:gd name="T20" fmla="*/ 443 w 461"/>
                <a:gd name="T21" fmla="*/ 80 h 285"/>
                <a:gd name="T22" fmla="*/ 248 w 461"/>
                <a:gd name="T23" fmla="*/ 178 h 285"/>
                <a:gd name="T24" fmla="*/ 231 w 461"/>
                <a:gd name="T25" fmla="*/ 178 h 285"/>
                <a:gd name="T26" fmla="*/ 203 w 461"/>
                <a:gd name="T27" fmla="*/ 178 h 285"/>
                <a:gd name="T28" fmla="*/ 18 w 461"/>
                <a:gd name="T29" fmla="*/ 80 h 285"/>
                <a:gd name="T30" fmla="*/ 9 w 461"/>
                <a:gd name="T31" fmla="*/ 80 h 285"/>
                <a:gd name="T32" fmla="*/ 9 w 461"/>
                <a:gd name="T33" fmla="*/ 266 h 285"/>
                <a:gd name="T34" fmla="*/ 35 w 461"/>
                <a:gd name="T35" fmla="*/ 284 h 285"/>
                <a:gd name="T36" fmla="*/ 425 w 461"/>
                <a:gd name="T37" fmla="*/ 284 h 285"/>
                <a:gd name="T38" fmla="*/ 452 w 461"/>
                <a:gd name="T39" fmla="*/ 266 h 285"/>
                <a:gd name="T40" fmla="*/ 452 w 461"/>
                <a:gd name="T41" fmla="*/ 80 h 285"/>
                <a:gd name="T42" fmla="*/ 443 w 461"/>
                <a:gd name="T43" fmla="*/ 8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1" h="285">
                  <a:moveTo>
                    <a:pt x="18" y="27"/>
                  </a:moveTo>
                  <a:lnTo>
                    <a:pt x="18" y="27"/>
                  </a:lnTo>
                  <a:cubicBezTo>
                    <a:pt x="35" y="35"/>
                    <a:pt x="203" y="125"/>
                    <a:pt x="203" y="125"/>
                  </a:cubicBezTo>
                  <a:cubicBezTo>
                    <a:pt x="212" y="133"/>
                    <a:pt x="221" y="133"/>
                    <a:pt x="231" y="133"/>
                  </a:cubicBezTo>
                  <a:cubicBezTo>
                    <a:pt x="239" y="133"/>
                    <a:pt x="248" y="133"/>
                    <a:pt x="248" y="125"/>
                  </a:cubicBezTo>
                  <a:cubicBezTo>
                    <a:pt x="256" y="125"/>
                    <a:pt x="425" y="35"/>
                    <a:pt x="434" y="27"/>
                  </a:cubicBezTo>
                  <a:cubicBezTo>
                    <a:pt x="452" y="18"/>
                    <a:pt x="460" y="0"/>
                    <a:pt x="44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0"/>
                    <a:pt x="9" y="18"/>
                    <a:pt x="18" y="27"/>
                  </a:cubicBezTo>
                  <a:close/>
                  <a:moveTo>
                    <a:pt x="443" y="80"/>
                  </a:moveTo>
                  <a:lnTo>
                    <a:pt x="443" y="80"/>
                  </a:lnTo>
                  <a:cubicBezTo>
                    <a:pt x="434" y="80"/>
                    <a:pt x="256" y="169"/>
                    <a:pt x="248" y="178"/>
                  </a:cubicBezTo>
                  <a:cubicBezTo>
                    <a:pt x="248" y="178"/>
                    <a:pt x="239" y="178"/>
                    <a:pt x="231" y="178"/>
                  </a:cubicBezTo>
                  <a:cubicBezTo>
                    <a:pt x="221" y="178"/>
                    <a:pt x="212" y="178"/>
                    <a:pt x="203" y="178"/>
                  </a:cubicBezTo>
                  <a:cubicBezTo>
                    <a:pt x="194" y="169"/>
                    <a:pt x="27" y="80"/>
                    <a:pt x="18" y="80"/>
                  </a:cubicBezTo>
                  <a:cubicBezTo>
                    <a:pt x="9" y="72"/>
                    <a:pt x="9" y="80"/>
                    <a:pt x="9" y="80"/>
                  </a:cubicBezTo>
                  <a:cubicBezTo>
                    <a:pt x="9" y="88"/>
                    <a:pt x="9" y="266"/>
                    <a:pt x="9" y="266"/>
                  </a:cubicBezTo>
                  <a:cubicBezTo>
                    <a:pt x="9" y="275"/>
                    <a:pt x="18" y="284"/>
                    <a:pt x="35" y="284"/>
                  </a:cubicBezTo>
                  <a:cubicBezTo>
                    <a:pt x="425" y="284"/>
                    <a:pt x="425" y="284"/>
                    <a:pt x="425" y="284"/>
                  </a:cubicBezTo>
                  <a:cubicBezTo>
                    <a:pt x="443" y="284"/>
                    <a:pt x="452" y="275"/>
                    <a:pt x="452" y="266"/>
                  </a:cubicBezTo>
                  <a:cubicBezTo>
                    <a:pt x="452" y="266"/>
                    <a:pt x="452" y="88"/>
                    <a:pt x="452" y="80"/>
                  </a:cubicBezTo>
                  <a:cubicBezTo>
                    <a:pt x="452" y="80"/>
                    <a:pt x="452" y="72"/>
                    <a:pt x="443" y="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24" tIns="45712" rIns="91424" bIns="45712" anchor="ctr"/>
            <a:lstStyle/>
            <a:p>
              <a:pPr>
                <a:defRPr/>
              </a:pPr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10522F5-319F-4957-81AB-C5DD7FF0502D}"/>
              </a:ext>
            </a:extLst>
          </p:cNvPr>
          <p:cNvGrpSpPr/>
          <p:nvPr/>
        </p:nvGrpSpPr>
        <p:grpSpPr>
          <a:xfrm>
            <a:off x="7696200" y="3170317"/>
            <a:ext cx="616310" cy="536156"/>
            <a:chOff x="7841890" y="3276600"/>
            <a:chExt cx="616310" cy="536156"/>
          </a:xfrm>
        </p:grpSpPr>
        <p:sp>
          <p:nvSpPr>
            <p:cNvPr id="62" name="Freeform 182">
              <a:extLst>
                <a:ext uri="{FF2B5EF4-FFF2-40B4-BE49-F238E27FC236}">
                  <a16:creationId xmlns:a16="http://schemas.microsoft.com/office/drawing/2014/main" id="{50B41570-599A-44B8-96A5-D6D92DA2F4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1890" y="3276600"/>
              <a:ext cx="616310" cy="536156"/>
            </a:xfrm>
            <a:custGeom>
              <a:avLst/>
              <a:gdLst>
                <a:gd name="T0" fmla="*/ 302 w 1188"/>
                <a:gd name="T1" fmla="*/ 1031 h 1032"/>
                <a:gd name="T2" fmla="*/ 0 w 1188"/>
                <a:gd name="T3" fmla="*/ 519 h 1032"/>
                <a:gd name="T4" fmla="*/ 302 w 1188"/>
                <a:gd name="T5" fmla="*/ 0 h 1032"/>
                <a:gd name="T6" fmla="*/ 896 w 1188"/>
                <a:gd name="T7" fmla="*/ 0 h 1032"/>
                <a:gd name="T8" fmla="*/ 1187 w 1188"/>
                <a:gd name="T9" fmla="*/ 519 h 1032"/>
                <a:gd name="T10" fmla="*/ 896 w 1188"/>
                <a:gd name="T11" fmla="*/ 1031 h 1032"/>
                <a:gd name="T12" fmla="*/ 302 w 1188"/>
                <a:gd name="T13" fmla="*/ 1031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" h="1032">
                  <a:moveTo>
                    <a:pt x="302" y="1031"/>
                  </a:moveTo>
                  <a:lnTo>
                    <a:pt x="0" y="519"/>
                  </a:lnTo>
                  <a:lnTo>
                    <a:pt x="302" y="0"/>
                  </a:lnTo>
                  <a:lnTo>
                    <a:pt x="896" y="0"/>
                  </a:lnTo>
                  <a:lnTo>
                    <a:pt x="1187" y="519"/>
                  </a:lnTo>
                  <a:lnTo>
                    <a:pt x="896" y="1031"/>
                  </a:lnTo>
                  <a:lnTo>
                    <a:pt x="302" y="1031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0" name="Freeform 102">
              <a:extLst>
                <a:ext uri="{FF2B5EF4-FFF2-40B4-BE49-F238E27FC236}">
                  <a16:creationId xmlns:a16="http://schemas.microsoft.com/office/drawing/2014/main" id="{AA99CFA0-E9BB-4270-AAC3-473F79350D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69531" y="3382173"/>
              <a:ext cx="361029" cy="325011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24" tIns="45712" rIns="91424" bIns="45712" anchor="ctr"/>
            <a:lstStyle/>
            <a:p>
              <a:pPr>
                <a:defRPr/>
              </a:pPr>
              <a:endParaRPr lang="en-US" dirty="0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2CC5254E-ECC7-4744-A977-6D47AD03C581}"/>
              </a:ext>
            </a:extLst>
          </p:cNvPr>
          <p:cNvSpPr/>
          <p:nvPr/>
        </p:nvSpPr>
        <p:spPr>
          <a:xfrm>
            <a:off x="5164503" y="6332662"/>
            <a:ext cx="1866217" cy="2616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https://www.microfocus.com</a:t>
            </a:r>
          </a:p>
        </p:txBody>
      </p:sp>
    </p:spTree>
    <p:extLst>
      <p:ext uri="{BB962C8B-B14F-4D97-AF65-F5344CB8AC3E}">
        <p14:creationId xmlns:p14="http://schemas.microsoft.com/office/powerpoint/2010/main" val="316965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person working in a server room&#10;&#10;Description automatically generated with medium confidence">
            <a:extLst>
              <a:ext uri="{FF2B5EF4-FFF2-40B4-BE49-F238E27FC236}">
                <a16:creationId xmlns:a16="http://schemas.microsoft.com/office/drawing/2014/main" id="{199D5CE2-28A0-4D82-A893-9BDF6A4C3F5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0" r="14010"/>
          <a:stretch>
            <a:fillRect/>
          </a:stretch>
        </p:blipFill>
        <p:spPr>
          <a:xfrm>
            <a:off x="5070475" y="0"/>
            <a:ext cx="7121525" cy="6583363"/>
          </a:xfrm>
        </p:spPr>
      </p:pic>
      <p:pic>
        <p:nvPicPr>
          <p:cNvPr id="8" name="Picture Placeholder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FA07F77-D208-4F90-87B2-A0569222897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36" r="1647"/>
          <a:stretch/>
        </p:blipFill>
        <p:spPr>
          <a:xfrm>
            <a:off x="0" y="0"/>
            <a:ext cx="7121525" cy="6583363"/>
          </a:xfrm>
        </p:spPr>
      </p:pic>
      <p:grpSp>
        <p:nvGrpSpPr>
          <p:cNvPr id="5" name="Группа 38">
            <a:extLst>
              <a:ext uri="{FF2B5EF4-FFF2-40B4-BE49-F238E27FC236}">
                <a16:creationId xmlns:a16="http://schemas.microsoft.com/office/drawing/2014/main" id="{ED5BE4A6-7456-42CE-85F2-35FCCE7C411A}"/>
              </a:ext>
            </a:extLst>
          </p:cNvPr>
          <p:cNvGrpSpPr/>
          <p:nvPr/>
        </p:nvGrpSpPr>
        <p:grpSpPr>
          <a:xfrm>
            <a:off x="3862969" y="1148270"/>
            <a:ext cx="4561461" cy="4561461"/>
            <a:chOff x="5722376" y="1722670"/>
            <a:chExt cx="6843248" cy="6843248"/>
          </a:xfrm>
        </p:grpSpPr>
        <p:sp>
          <p:nvSpPr>
            <p:cNvPr id="6" name="Полилиния 35">
              <a:extLst>
                <a:ext uri="{FF2B5EF4-FFF2-40B4-BE49-F238E27FC236}">
                  <a16:creationId xmlns:a16="http://schemas.microsoft.com/office/drawing/2014/main" id="{4ECBA567-A7FB-4401-860F-FFC3041528FC}"/>
                </a:ext>
              </a:extLst>
            </p:cNvPr>
            <p:cNvSpPr/>
            <p:nvPr/>
          </p:nvSpPr>
          <p:spPr>
            <a:xfrm>
              <a:off x="5722376" y="1722670"/>
              <a:ext cx="6843248" cy="6843248"/>
            </a:xfrm>
            <a:custGeom>
              <a:avLst/>
              <a:gdLst>
                <a:gd name="connsiteX0" fmla="*/ 3421624 w 6843248"/>
                <a:gd name="connsiteY0" fmla="*/ 316474 h 6843248"/>
                <a:gd name="connsiteX1" fmla="*/ 316474 w 6843248"/>
                <a:gd name="connsiteY1" fmla="*/ 3421624 h 6843248"/>
                <a:gd name="connsiteX2" fmla="*/ 3421624 w 6843248"/>
                <a:gd name="connsiteY2" fmla="*/ 6526774 h 6843248"/>
                <a:gd name="connsiteX3" fmla="*/ 6526774 w 6843248"/>
                <a:gd name="connsiteY3" fmla="*/ 3421624 h 6843248"/>
                <a:gd name="connsiteX4" fmla="*/ 3421624 w 6843248"/>
                <a:gd name="connsiteY4" fmla="*/ 316474 h 6843248"/>
                <a:gd name="connsiteX5" fmla="*/ 3421624 w 6843248"/>
                <a:gd name="connsiteY5" fmla="*/ 0 h 6843248"/>
                <a:gd name="connsiteX6" fmla="*/ 6843248 w 6843248"/>
                <a:gd name="connsiteY6" fmla="*/ 3421624 h 6843248"/>
                <a:gd name="connsiteX7" fmla="*/ 3421624 w 6843248"/>
                <a:gd name="connsiteY7" fmla="*/ 6843248 h 6843248"/>
                <a:gd name="connsiteX8" fmla="*/ 0 w 6843248"/>
                <a:gd name="connsiteY8" fmla="*/ 3421624 h 6843248"/>
                <a:gd name="connsiteX9" fmla="*/ 3421624 w 6843248"/>
                <a:gd name="connsiteY9" fmla="*/ 0 h 684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843248" h="6843248">
                  <a:moveTo>
                    <a:pt x="3421624" y="316474"/>
                  </a:moveTo>
                  <a:cubicBezTo>
                    <a:pt x="1706698" y="316474"/>
                    <a:pt x="316474" y="1706698"/>
                    <a:pt x="316474" y="3421624"/>
                  </a:cubicBezTo>
                  <a:cubicBezTo>
                    <a:pt x="316474" y="5136551"/>
                    <a:pt x="1706698" y="6526774"/>
                    <a:pt x="3421624" y="6526774"/>
                  </a:cubicBezTo>
                  <a:cubicBezTo>
                    <a:pt x="5136550" y="6526774"/>
                    <a:pt x="6526774" y="5136551"/>
                    <a:pt x="6526774" y="3421624"/>
                  </a:cubicBezTo>
                  <a:cubicBezTo>
                    <a:pt x="6526774" y="1706698"/>
                    <a:pt x="5136550" y="316474"/>
                    <a:pt x="3421624" y="316474"/>
                  </a:cubicBezTo>
                  <a:close/>
                  <a:moveTo>
                    <a:pt x="3421624" y="0"/>
                  </a:moveTo>
                  <a:cubicBezTo>
                    <a:pt x="5311334" y="0"/>
                    <a:pt x="6843248" y="1531914"/>
                    <a:pt x="6843248" y="3421624"/>
                  </a:cubicBezTo>
                  <a:cubicBezTo>
                    <a:pt x="6843248" y="5311335"/>
                    <a:pt x="5311334" y="6843248"/>
                    <a:pt x="3421624" y="6843248"/>
                  </a:cubicBezTo>
                  <a:cubicBezTo>
                    <a:pt x="1531914" y="6843248"/>
                    <a:pt x="0" y="5311335"/>
                    <a:pt x="0" y="3421624"/>
                  </a:cubicBezTo>
                  <a:cubicBezTo>
                    <a:pt x="0" y="1531914"/>
                    <a:pt x="1531914" y="0"/>
                    <a:pt x="3421624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7" name="Полилиния 37">
              <a:extLst>
                <a:ext uri="{FF2B5EF4-FFF2-40B4-BE49-F238E27FC236}">
                  <a16:creationId xmlns:a16="http://schemas.microsoft.com/office/drawing/2014/main" id="{0A93AA95-7017-4250-B703-065689209B73}"/>
                </a:ext>
              </a:extLst>
            </p:cNvPr>
            <p:cNvSpPr/>
            <p:nvPr/>
          </p:nvSpPr>
          <p:spPr>
            <a:xfrm>
              <a:off x="6017192" y="2017486"/>
              <a:ext cx="6253616" cy="6253616"/>
            </a:xfrm>
            <a:custGeom>
              <a:avLst/>
              <a:gdLst>
                <a:gd name="connsiteX0" fmla="*/ 4159249 w 8318499"/>
                <a:gd name="connsiteY0" fmla="*/ 0 h 8318500"/>
                <a:gd name="connsiteX1" fmla="*/ 8318499 w 8318499"/>
                <a:gd name="connsiteY1" fmla="*/ 4159250 h 8318500"/>
                <a:gd name="connsiteX2" fmla="*/ 4159249 w 8318499"/>
                <a:gd name="connsiteY2" fmla="*/ 8318500 h 8318500"/>
                <a:gd name="connsiteX3" fmla="*/ 0 w 8318499"/>
                <a:gd name="connsiteY3" fmla="*/ 4159250 h 8318500"/>
                <a:gd name="connsiteX4" fmla="*/ 4159249 w 8318499"/>
                <a:gd name="connsiteY4" fmla="*/ 0 h 8318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18499" h="8318500">
                  <a:moveTo>
                    <a:pt x="4159249" y="0"/>
                  </a:moveTo>
                  <a:cubicBezTo>
                    <a:pt x="6456339" y="0"/>
                    <a:pt x="8318499" y="1862160"/>
                    <a:pt x="8318499" y="4159250"/>
                  </a:cubicBezTo>
                  <a:cubicBezTo>
                    <a:pt x="8318499" y="6456340"/>
                    <a:pt x="6456339" y="8318500"/>
                    <a:pt x="4159249" y="8318500"/>
                  </a:cubicBezTo>
                  <a:cubicBezTo>
                    <a:pt x="1862160" y="8318500"/>
                    <a:pt x="0" y="6456340"/>
                    <a:pt x="0" y="4159250"/>
                  </a:cubicBezTo>
                  <a:cubicBezTo>
                    <a:pt x="0" y="1862160"/>
                    <a:pt x="1862160" y="0"/>
                    <a:pt x="41592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0430908-FFC4-4920-89A3-9BF14B7E1F9A}"/>
              </a:ext>
            </a:extLst>
          </p:cNvPr>
          <p:cNvSpPr txBox="1"/>
          <p:nvPr/>
        </p:nvSpPr>
        <p:spPr>
          <a:xfrm>
            <a:off x="3926935" y="2828836"/>
            <a:ext cx="4433529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/>
                <a:ea typeface="+mn-ea"/>
                <a:cs typeface="+mn-cs"/>
              </a:rPr>
              <a:t>Web Application Attacks</a:t>
            </a:r>
          </a:p>
        </p:txBody>
      </p:sp>
    </p:spTree>
    <p:extLst>
      <p:ext uri="{BB962C8B-B14F-4D97-AF65-F5344CB8AC3E}">
        <p14:creationId xmlns:p14="http://schemas.microsoft.com/office/powerpoint/2010/main" val="2528528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BCF7E8-774F-4385-8DAB-5FD6931D463B}"/>
              </a:ext>
            </a:extLst>
          </p:cNvPr>
          <p:cNvSpPr/>
          <p:nvPr/>
        </p:nvSpPr>
        <p:spPr>
          <a:xfrm>
            <a:off x="319790" y="3306580"/>
            <a:ext cx="3733800" cy="9995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Freeform 58"/>
          <p:cNvSpPr>
            <a:spLocks/>
          </p:cNvSpPr>
          <p:nvPr/>
        </p:nvSpPr>
        <p:spPr bwMode="auto">
          <a:xfrm>
            <a:off x="3331401" y="5550362"/>
            <a:ext cx="232281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0" h="911">
                <a:moveTo>
                  <a:pt x="0" y="911"/>
                </a:moveTo>
                <a:lnTo>
                  <a:pt x="93" y="911"/>
                </a:lnTo>
                <a:lnTo>
                  <a:pt x="186" y="911"/>
                </a:lnTo>
                <a:lnTo>
                  <a:pt x="280" y="911"/>
                </a:lnTo>
                <a:lnTo>
                  <a:pt x="375" y="911"/>
                </a:lnTo>
                <a:lnTo>
                  <a:pt x="469" y="911"/>
                </a:lnTo>
                <a:lnTo>
                  <a:pt x="563" y="911"/>
                </a:lnTo>
                <a:lnTo>
                  <a:pt x="658" y="911"/>
                </a:lnTo>
                <a:lnTo>
                  <a:pt x="753" y="911"/>
                </a:lnTo>
                <a:lnTo>
                  <a:pt x="848" y="911"/>
                </a:lnTo>
                <a:lnTo>
                  <a:pt x="942" y="911"/>
                </a:lnTo>
                <a:lnTo>
                  <a:pt x="1037" y="911"/>
                </a:lnTo>
                <a:lnTo>
                  <a:pt x="1131" y="911"/>
                </a:lnTo>
                <a:lnTo>
                  <a:pt x="1226" y="911"/>
                </a:lnTo>
                <a:lnTo>
                  <a:pt x="1321" y="911"/>
                </a:lnTo>
                <a:lnTo>
                  <a:pt x="1416" y="911"/>
                </a:lnTo>
                <a:lnTo>
                  <a:pt x="1511" y="911"/>
                </a:lnTo>
                <a:lnTo>
                  <a:pt x="1546" y="849"/>
                </a:lnTo>
                <a:lnTo>
                  <a:pt x="1579" y="790"/>
                </a:lnTo>
                <a:lnTo>
                  <a:pt x="1611" y="734"/>
                </a:lnTo>
                <a:lnTo>
                  <a:pt x="1640" y="680"/>
                </a:lnTo>
                <a:lnTo>
                  <a:pt x="1668" y="631"/>
                </a:lnTo>
                <a:lnTo>
                  <a:pt x="1696" y="582"/>
                </a:lnTo>
                <a:lnTo>
                  <a:pt x="1720" y="537"/>
                </a:lnTo>
                <a:lnTo>
                  <a:pt x="1744" y="495"/>
                </a:lnTo>
                <a:lnTo>
                  <a:pt x="1764" y="459"/>
                </a:lnTo>
                <a:lnTo>
                  <a:pt x="1783" y="425"/>
                </a:lnTo>
                <a:lnTo>
                  <a:pt x="1802" y="392"/>
                </a:lnTo>
                <a:lnTo>
                  <a:pt x="1819" y="361"/>
                </a:lnTo>
                <a:lnTo>
                  <a:pt x="1834" y="334"/>
                </a:lnTo>
                <a:lnTo>
                  <a:pt x="1849" y="307"/>
                </a:lnTo>
                <a:lnTo>
                  <a:pt x="1864" y="282"/>
                </a:lnTo>
                <a:lnTo>
                  <a:pt x="1877" y="258"/>
                </a:lnTo>
                <a:lnTo>
                  <a:pt x="1900" y="216"/>
                </a:lnTo>
                <a:lnTo>
                  <a:pt x="1922" y="176"/>
                </a:lnTo>
                <a:lnTo>
                  <a:pt x="1943" y="140"/>
                </a:lnTo>
                <a:lnTo>
                  <a:pt x="1962" y="106"/>
                </a:lnTo>
                <a:lnTo>
                  <a:pt x="1971" y="91"/>
                </a:lnTo>
                <a:lnTo>
                  <a:pt x="1978" y="77"/>
                </a:lnTo>
                <a:lnTo>
                  <a:pt x="1986" y="62"/>
                </a:lnTo>
                <a:lnTo>
                  <a:pt x="1994" y="49"/>
                </a:lnTo>
                <a:lnTo>
                  <a:pt x="2001" y="36"/>
                </a:lnTo>
                <a:lnTo>
                  <a:pt x="2007" y="24"/>
                </a:lnTo>
                <a:lnTo>
                  <a:pt x="2014" y="12"/>
                </a:lnTo>
                <a:lnTo>
                  <a:pt x="2020" y="0"/>
                </a:lnTo>
                <a:lnTo>
                  <a:pt x="1984" y="0"/>
                </a:lnTo>
                <a:lnTo>
                  <a:pt x="1948" y="0"/>
                </a:lnTo>
                <a:lnTo>
                  <a:pt x="1910" y="0"/>
                </a:lnTo>
                <a:lnTo>
                  <a:pt x="1873" y="0"/>
                </a:lnTo>
                <a:lnTo>
                  <a:pt x="1836" y="0"/>
                </a:lnTo>
                <a:lnTo>
                  <a:pt x="1799" y="0"/>
                </a:lnTo>
                <a:lnTo>
                  <a:pt x="1761" y="0"/>
                </a:lnTo>
                <a:lnTo>
                  <a:pt x="1724" y="0"/>
                </a:lnTo>
                <a:lnTo>
                  <a:pt x="1687" y="0"/>
                </a:lnTo>
                <a:lnTo>
                  <a:pt x="1650" y="0"/>
                </a:lnTo>
                <a:lnTo>
                  <a:pt x="1613" y="0"/>
                </a:lnTo>
                <a:lnTo>
                  <a:pt x="1575" y="0"/>
                </a:lnTo>
                <a:lnTo>
                  <a:pt x="1539" y="0"/>
                </a:lnTo>
                <a:lnTo>
                  <a:pt x="1501" y="0"/>
                </a:lnTo>
                <a:lnTo>
                  <a:pt x="1465" y="0"/>
                </a:lnTo>
                <a:lnTo>
                  <a:pt x="1428" y="0"/>
                </a:lnTo>
                <a:lnTo>
                  <a:pt x="1390" y="24"/>
                </a:lnTo>
                <a:lnTo>
                  <a:pt x="1350" y="50"/>
                </a:lnTo>
                <a:lnTo>
                  <a:pt x="1308" y="77"/>
                </a:lnTo>
                <a:lnTo>
                  <a:pt x="1263" y="106"/>
                </a:lnTo>
                <a:lnTo>
                  <a:pt x="1237" y="121"/>
                </a:lnTo>
                <a:lnTo>
                  <a:pt x="1210" y="138"/>
                </a:lnTo>
                <a:lnTo>
                  <a:pt x="1184" y="157"/>
                </a:lnTo>
                <a:lnTo>
                  <a:pt x="1156" y="174"/>
                </a:lnTo>
                <a:lnTo>
                  <a:pt x="1124" y="194"/>
                </a:lnTo>
                <a:lnTo>
                  <a:pt x="1093" y="215"/>
                </a:lnTo>
                <a:lnTo>
                  <a:pt x="1060" y="236"/>
                </a:lnTo>
                <a:lnTo>
                  <a:pt x="1024" y="258"/>
                </a:lnTo>
                <a:lnTo>
                  <a:pt x="987" y="282"/>
                </a:lnTo>
                <a:lnTo>
                  <a:pt x="947" y="307"/>
                </a:lnTo>
                <a:lnTo>
                  <a:pt x="905" y="334"/>
                </a:lnTo>
                <a:lnTo>
                  <a:pt x="861" y="362"/>
                </a:lnTo>
                <a:lnTo>
                  <a:pt x="837" y="377"/>
                </a:lnTo>
                <a:lnTo>
                  <a:pt x="813" y="392"/>
                </a:lnTo>
                <a:lnTo>
                  <a:pt x="787" y="409"/>
                </a:lnTo>
                <a:lnTo>
                  <a:pt x="762" y="425"/>
                </a:lnTo>
                <a:lnTo>
                  <a:pt x="735" y="442"/>
                </a:lnTo>
                <a:lnTo>
                  <a:pt x="708" y="459"/>
                </a:lnTo>
                <a:lnTo>
                  <a:pt x="681" y="476"/>
                </a:lnTo>
                <a:lnTo>
                  <a:pt x="653" y="495"/>
                </a:lnTo>
                <a:lnTo>
                  <a:pt x="585" y="537"/>
                </a:lnTo>
                <a:lnTo>
                  <a:pt x="515" y="583"/>
                </a:lnTo>
                <a:lnTo>
                  <a:pt x="439" y="631"/>
                </a:lnTo>
                <a:lnTo>
                  <a:pt x="360" y="682"/>
                </a:lnTo>
                <a:lnTo>
                  <a:pt x="276" y="735"/>
                </a:lnTo>
                <a:lnTo>
                  <a:pt x="189" y="791"/>
                </a:lnTo>
                <a:lnTo>
                  <a:pt x="96" y="849"/>
                </a:lnTo>
                <a:lnTo>
                  <a:pt x="0" y="911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Полилиния 37"/>
          <p:cNvSpPr>
            <a:spLocks/>
          </p:cNvSpPr>
          <p:nvPr/>
        </p:nvSpPr>
        <p:spPr bwMode="auto">
          <a:xfrm>
            <a:off x="4114877" y="3289671"/>
            <a:ext cx="1539340" cy="226069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9366" h="3391558">
                <a:moveTo>
                  <a:pt x="761160" y="0"/>
                </a:moveTo>
                <a:lnTo>
                  <a:pt x="761160" y="279609"/>
                </a:lnTo>
                <a:lnTo>
                  <a:pt x="2309366" y="279609"/>
                </a:lnTo>
                <a:lnTo>
                  <a:pt x="2309366" y="1247887"/>
                </a:lnTo>
                <a:lnTo>
                  <a:pt x="2309366" y="1294487"/>
                </a:lnTo>
                <a:lnTo>
                  <a:pt x="2309366" y="3391558"/>
                </a:lnTo>
                <a:lnTo>
                  <a:pt x="1289308" y="3391558"/>
                </a:lnTo>
                <a:lnTo>
                  <a:pt x="1289308" y="1294487"/>
                </a:lnTo>
                <a:lnTo>
                  <a:pt x="761160" y="1294487"/>
                </a:lnTo>
                <a:lnTo>
                  <a:pt x="761160" y="1574097"/>
                </a:lnTo>
                <a:lnTo>
                  <a:pt x="0" y="78618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Freeform 62"/>
          <p:cNvSpPr>
            <a:spLocks/>
          </p:cNvSpPr>
          <p:nvPr/>
        </p:nvSpPr>
        <p:spPr bwMode="auto">
          <a:xfrm>
            <a:off x="6537784" y="5550362"/>
            <a:ext cx="232281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0" h="911">
                <a:moveTo>
                  <a:pt x="2020" y="911"/>
                </a:moveTo>
                <a:lnTo>
                  <a:pt x="1927" y="911"/>
                </a:lnTo>
                <a:lnTo>
                  <a:pt x="1834" y="911"/>
                </a:lnTo>
                <a:lnTo>
                  <a:pt x="1740" y="911"/>
                </a:lnTo>
                <a:lnTo>
                  <a:pt x="1645" y="911"/>
                </a:lnTo>
                <a:lnTo>
                  <a:pt x="1551" y="911"/>
                </a:lnTo>
                <a:lnTo>
                  <a:pt x="1457" y="911"/>
                </a:lnTo>
                <a:lnTo>
                  <a:pt x="1362" y="911"/>
                </a:lnTo>
                <a:lnTo>
                  <a:pt x="1267" y="911"/>
                </a:lnTo>
                <a:lnTo>
                  <a:pt x="1172" y="911"/>
                </a:lnTo>
                <a:lnTo>
                  <a:pt x="1078" y="911"/>
                </a:lnTo>
                <a:lnTo>
                  <a:pt x="983" y="911"/>
                </a:lnTo>
                <a:lnTo>
                  <a:pt x="889" y="911"/>
                </a:lnTo>
                <a:lnTo>
                  <a:pt x="794" y="911"/>
                </a:lnTo>
                <a:lnTo>
                  <a:pt x="699" y="911"/>
                </a:lnTo>
                <a:lnTo>
                  <a:pt x="604" y="911"/>
                </a:lnTo>
                <a:lnTo>
                  <a:pt x="509" y="911"/>
                </a:lnTo>
                <a:lnTo>
                  <a:pt x="474" y="849"/>
                </a:lnTo>
                <a:lnTo>
                  <a:pt x="441" y="790"/>
                </a:lnTo>
                <a:lnTo>
                  <a:pt x="409" y="734"/>
                </a:lnTo>
                <a:lnTo>
                  <a:pt x="380" y="680"/>
                </a:lnTo>
                <a:lnTo>
                  <a:pt x="351" y="631"/>
                </a:lnTo>
                <a:lnTo>
                  <a:pt x="324" y="582"/>
                </a:lnTo>
                <a:lnTo>
                  <a:pt x="299" y="537"/>
                </a:lnTo>
                <a:lnTo>
                  <a:pt x="276" y="495"/>
                </a:lnTo>
                <a:lnTo>
                  <a:pt x="256" y="459"/>
                </a:lnTo>
                <a:lnTo>
                  <a:pt x="237" y="425"/>
                </a:lnTo>
                <a:lnTo>
                  <a:pt x="218" y="392"/>
                </a:lnTo>
                <a:lnTo>
                  <a:pt x="201" y="361"/>
                </a:lnTo>
                <a:lnTo>
                  <a:pt x="186" y="334"/>
                </a:lnTo>
                <a:lnTo>
                  <a:pt x="171" y="307"/>
                </a:lnTo>
                <a:lnTo>
                  <a:pt x="156" y="282"/>
                </a:lnTo>
                <a:lnTo>
                  <a:pt x="143" y="258"/>
                </a:lnTo>
                <a:lnTo>
                  <a:pt x="120" y="216"/>
                </a:lnTo>
                <a:lnTo>
                  <a:pt x="98" y="176"/>
                </a:lnTo>
                <a:lnTo>
                  <a:pt x="77" y="140"/>
                </a:lnTo>
                <a:lnTo>
                  <a:pt x="58" y="106"/>
                </a:lnTo>
                <a:lnTo>
                  <a:pt x="49" y="91"/>
                </a:lnTo>
                <a:lnTo>
                  <a:pt x="42" y="77"/>
                </a:lnTo>
                <a:lnTo>
                  <a:pt x="34" y="62"/>
                </a:lnTo>
                <a:lnTo>
                  <a:pt x="26" y="49"/>
                </a:lnTo>
                <a:lnTo>
                  <a:pt x="19" y="36"/>
                </a:lnTo>
                <a:lnTo>
                  <a:pt x="13" y="24"/>
                </a:lnTo>
                <a:lnTo>
                  <a:pt x="6" y="12"/>
                </a:lnTo>
                <a:lnTo>
                  <a:pt x="0" y="0"/>
                </a:lnTo>
                <a:lnTo>
                  <a:pt x="36" y="0"/>
                </a:lnTo>
                <a:lnTo>
                  <a:pt x="72" y="0"/>
                </a:lnTo>
                <a:lnTo>
                  <a:pt x="110" y="0"/>
                </a:lnTo>
                <a:lnTo>
                  <a:pt x="147" y="0"/>
                </a:lnTo>
                <a:lnTo>
                  <a:pt x="184" y="0"/>
                </a:lnTo>
                <a:lnTo>
                  <a:pt x="221" y="0"/>
                </a:lnTo>
                <a:lnTo>
                  <a:pt x="259" y="0"/>
                </a:lnTo>
                <a:lnTo>
                  <a:pt x="296" y="0"/>
                </a:lnTo>
                <a:lnTo>
                  <a:pt x="333" y="0"/>
                </a:lnTo>
                <a:lnTo>
                  <a:pt x="370" y="0"/>
                </a:lnTo>
                <a:lnTo>
                  <a:pt x="407" y="0"/>
                </a:lnTo>
                <a:lnTo>
                  <a:pt x="445" y="0"/>
                </a:lnTo>
                <a:lnTo>
                  <a:pt x="481" y="0"/>
                </a:lnTo>
                <a:lnTo>
                  <a:pt x="519" y="0"/>
                </a:lnTo>
                <a:lnTo>
                  <a:pt x="555" y="0"/>
                </a:lnTo>
                <a:lnTo>
                  <a:pt x="592" y="0"/>
                </a:lnTo>
                <a:lnTo>
                  <a:pt x="630" y="24"/>
                </a:lnTo>
                <a:lnTo>
                  <a:pt x="670" y="50"/>
                </a:lnTo>
                <a:lnTo>
                  <a:pt x="712" y="77"/>
                </a:lnTo>
                <a:lnTo>
                  <a:pt x="757" y="106"/>
                </a:lnTo>
                <a:lnTo>
                  <a:pt x="783" y="121"/>
                </a:lnTo>
                <a:lnTo>
                  <a:pt x="810" y="138"/>
                </a:lnTo>
                <a:lnTo>
                  <a:pt x="836" y="157"/>
                </a:lnTo>
                <a:lnTo>
                  <a:pt x="864" y="174"/>
                </a:lnTo>
                <a:lnTo>
                  <a:pt x="896" y="194"/>
                </a:lnTo>
                <a:lnTo>
                  <a:pt x="927" y="215"/>
                </a:lnTo>
                <a:lnTo>
                  <a:pt x="960" y="236"/>
                </a:lnTo>
                <a:lnTo>
                  <a:pt x="996" y="258"/>
                </a:lnTo>
                <a:lnTo>
                  <a:pt x="1033" y="282"/>
                </a:lnTo>
                <a:lnTo>
                  <a:pt x="1073" y="307"/>
                </a:lnTo>
                <a:lnTo>
                  <a:pt x="1115" y="334"/>
                </a:lnTo>
                <a:lnTo>
                  <a:pt x="1159" y="362"/>
                </a:lnTo>
                <a:lnTo>
                  <a:pt x="1183" y="377"/>
                </a:lnTo>
                <a:lnTo>
                  <a:pt x="1207" y="392"/>
                </a:lnTo>
                <a:lnTo>
                  <a:pt x="1233" y="409"/>
                </a:lnTo>
                <a:lnTo>
                  <a:pt x="1258" y="425"/>
                </a:lnTo>
                <a:lnTo>
                  <a:pt x="1285" y="442"/>
                </a:lnTo>
                <a:lnTo>
                  <a:pt x="1312" y="459"/>
                </a:lnTo>
                <a:lnTo>
                  <a:pt x="1339" y="476"/>
                </a:lnTo>
                <a:lnTo>
                  <a:pt x="1367" y="495"/>
                </a:lnTo>
                <a:lnTo>
                  <a:pt x="1435" y="537"/>
                </a:lnTo>
                <a:lnTo>
                  <a:pt x="1505" y="583"/>
                </a:lnTo>
                <a:lnTo>
                  <a:pt x="1581" y="631"/>
                </a:lnTo>
                <a:lnTo>
                  <a:pt x="1660" y="682"/>
                </a:lnTo>
                <a:lnTo>
                  <a:pt x="1744" y="735"/>
                </a:lnTo>
                <a:lnTo>
                  <a:pt x="1831" y="791"/>
                </a:lnTo>
                <a:lnTo>
                  <a:pt x="1924" y="849"/>
                </a:lnTo>
                <a:lnTo>
                  <a:pt x="2020" y="91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Полилиния 39"/>
          <p:cNvSpPr>
            <a:spLocks/>
          </p:cNvSpPr>
          <p:nvPr/>
        </p:nvSpPr>
        <p:spPr bwMode="auto">
          <a:xfrm>
            <a:off x="6537784" y="3289671"/>
            <a:ext cx="1539339" cy="226069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9365" h="3391558">
                <a:moveTo>
                  <a:pt x="1548205" y="0"/>
                </a:moveTo>
                <a:lnTo>
                  <a:pt x="2309365" y="786185"/>
                </a:lnTo>
                <a:lnTo>
                  <a:pt x="1548205" y="1574097"/>
                </a:lnTo>
                <a:lnTo>
                  <a:pt x="1548205" y="1294487"/>
                </a:lnTo>
                <a:lnTo>
                  <a:pt x="1020058" y="1294487"/>
                </a:lnTo>
                <a:lnTo>
                  <a:pt x="1020058" y="3391558"/>
                </a:lnTo>
                <a:lnTo>
                  <a:pt x="0" y="3391558"/>
                </a:lnTo>
                <a:lnTo>
                  <a:pt x="0" y="1294487"/>
                </a:lnTo>
                <a:lnTo>
                  <a:pt x="0" y="1247887"/>
                </a:lnTo>
                <a:lnTo>
                  <a:pt x="0" y="279609"/>
                </a:lnTo>
                <a:lnTo>
                  <a:pt x="1548205" y="27960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Freeform 66"/>
          <p:cNvSpPr>
            <a:spLocks/>
          </p:cNvSpPr>
          <p:nvPr/>
        </p:nvSpPr>
        <p:spPr bwMode="auto">
          <a:xfrm>
            <a:off x="5219336" y="5550362"/>
            <a:ext cx="174642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7" h="911">
                <a:moveTo>
                  <a:pt x="0" y="911"/>
                </a:moveTo>
                <a:lnTo>
                  <a:pt x="95" y="911"/>
                </a:lnTo>
                <a:lnTo>
                  <a:pt x="190" y="911"/>
                </a:lnTo>
                <a:lnTo>
                  <a:pt x="285" y="911"/>
                </a:lnTo>
                <a:lnTo>
                  <a:pt x="379" y="911"/>
                </a:lnTo>
                <a:lnTo>
                  <a:pt x="474" y="911"/>
                </a:lnTo>
                <a:lnTo>
                  <a:pt x="568" y="911"/>
                </a:lnTo>
                <a:lnTo>
                  <a:pt x="663" y="911"/>
                </a:lnTo>
                <a:lnTo>
                  <a:pt x="758" y="911"/>
                </a:lnTo>
                <a:lnTo>
                  <a:pt x="854" y="911"/>
                </a:lnTo>
                <a:lnTo>
                  <a:pt x="949" y="911"/>
                </a:lnTo>
                <a:lnTo>
                  <a:pt x="1044" y="911"/>
                </a:lnTo>
                <a:lnTo>
                  <a:pt x="1138" y="911"/>
                </a:lnTo>
                <a:lnTo>
                  <a:pt x="1232" y="911"/>
                </a:lnTo>
                <a:lnTo>
                  <a:pt x="1327" y="911"/>
                </a:lnTo>
                <a:lnTo>
                  <a:pt x="1422" y="911"/>
                </a:lnTo>
                <a:lnTo>
                  <a:pt x="1517" y="911"/>
                </a:lnTo>
                <a:lnTo>
                  <a:pt x="1485" y="848"/>
                </a:lnTo>
                <a:lnTo>
                  <a:pt x="1456" y="790"/>
                </a:lnTo>
                <a:lnTo>
                  <a:pt x="1427" y="734"/>
                </a:lnTo>
                <a:lnTo>
                  <a:pt x="1400" y="680"/>
                </a:lnTo>
                <a:lnTo>
                  <a:pt x="1376" y="629"/>
                </a:lnTo>
                <a:lnTo>
                  <a:pt x="1351" y="582"/>
                </a:lnTo>
                <a:lnTo>
                  <a:pt x="1328" y="536"/>
                </a:lnTo>
                <a:lnTo>
                  <a:pt x="1306" y="493"/>
                </a:lnTo>
                <a:lnTo>
                  <a:pt x="1289" y="459"/>
                </a:lnTo>
                <a:lnTo>
                  <a:pt x="1273" y="428"/>
                </a:lnTo>
                <a:lnTo>
                  <a:pt x="1258" y="396"/>
                </a:lnTo>
                <a:lnTo>
                  <a:pt x="1243" y="366"/>
                </a:lnTo>
                <a:lnTo>
                  <a:pt x="1228" y="337"/>
                </a:lnTo>
                <a:lnTo>
                  <a:pt x="1215" y="310"/>
                </a:lnTo>
                <a:lnTo>
                  <a:pt x="1202" y="283"/>
                </a:lnTo>
                <a:lnTo>
                  <a:pt x="1188" y="258"/>
                </a:lnTo>
                <a:lnTo>
                  <a:pt x="1168" y="216"/>
                </a:lnTo>
                <a:lnTo>
                  <a:pt x="1148" y="176"/>
                </a:lnTo>
                <a:lnTo>
                  <a:pt x="1130" y="140"/>
                </a:lnTo>
                <a:lnTo>
                  <a:pt x="1113" y="106"/>
                </a:lnTo>
                <a:lnTo>
                  <a:pt x="1106" y="91"/>
                </a:lnTo>
                <a:lnTo>
                  <a:pt x="1098" y="77"/>
                </a:lnTo>
                <a:lnTo>
                  <a:pt x="1091" y="63"/>
                </a:lnTo>
                <a:lnTo>
                  <a:pt x="1084" y="49"/>
                </a:lnTo>
                <a:lnTo>
                  <a:pt x="1078" y="36"/>
                </a:lnTo>
                <a:lnTo>
                  <a:pt x="1072" y="24"/>
                </a:lnTo>
                <a:lnTo>
                  <a:pt x="1065" y="12"/>
                </a:lnTo>
                <a:lnTo>
                  <a:pt x="1059" y="0"/>
                </a:lnTo>
                <a:lnTo>
                  <a:pt x="1023" y="0"/>
                </a:lnTo>
                <a:lnTo>
                  <a:pt x="985" y="0"/>
                </a:lnTo>
                <a:lnTo>
                  <a:pt x="947" y="0"/>
                </a:lnTo>
                <a:lnTo>
                  <a:pt x="911" y="0"/>
                </a:lnTo>
                <a:lnTo>
                  <a:pt x="873" y="0"/>
                </a:lnTo>
                <a:lnTo>
                  <a:pt x="837" y="0"/>
                </a:lnTo>
                <a:lnTo>
                  <a:pt x="799" y="0"/>
                </a:lnTo>
                <a:lnTo>
                  <a:pt x="763" y="0"/>
                </a:lnTo>
                <a:lnTo>
                  <a:pt x="726" y="0"/>
                </a:lnTo>
                <a:lnTo>
                  <a:pt x="688" y="0"/>
                </a:lnTo>
                <a:lnTo>
                  <a:pt x="651" y="0"/>
                </a:lnTo>
                <a:lnTo>
                  <a:pt x="614" y="0"/>
                </a:lnTo>
                <a:lnTo>
                  <a:pt x="577" y="0"/>
                </a:lnTo>
                <a:lnTo>
                  <a:pt x="539" y="0"/>
                </a:lnTo>
                <a:lnTo>
                  <a:pt x="501" y="0"/>
                </a:lnTo>
                <a:lnTo>
                  <a:pt x="465" y="0"/>
                </a:lnTo>
                <a:lnTo>
                  <a:pt x="459" y="12"/>
                </a:lnTo>
                <a:lnTo>
                  <a:pt x="452" y="24"/>
                </a:lnTo>
                <a:lnTo>
                  <a:pt x="446" y="36"/>
                </a:lnTo>
                <a:lnTo>
                  <a:pt x="440" y="49"/>
                </a:lnTo>
                <a:lnTo>
                  <a:pt x="433" y="63"/>
                </a:lnTo>
                <a:lnTo>
                  <a:pt x="426" y="77"/>
                </a:lnTo>
                <a:lnTo>
                  <a:pt x="418" y="91"/>
                </a:lnTo>
                <a:lnTo>
                  <a:pt x="411" y="106"/>
                </a:lnTo>
                <a:lnTo>
                  <a:pt x="393" y="140"/>
                </a:lnTo>
                <a:lnTo>
                  <a:pt x="375" y="177"/>
                </a:lnTo>
                <a:lnTo>
                  <a:pt x="355" y="216"/>
                </a:lnTo>
                <a:lnTo>
                  <a:pt x="333" y="258"/>
                </a:lnTo>
                <a:lnTo>
                  <a:pt x="321" y="282"/>
                </a:lnTo>
                <a:lnTo>
                  <a:pt x="308" y="307"/>
                </a:lnTo>
                <a:lnTo>
                  <a:pt x="294" y="334"/>
                </a:lnTo>
                <a:lnTo>
                  <a:pt x="280" y="361"/>
                </a:lnTo>
                <a:lnTo>
                  <a:pt x="264" y="392"/>
                </a:lnTo>
                <a:lnTo>
                  <a:pt x="248" y="424"/>
                </a:lnTo>
                <a:lnTo>
                  <a:pt x="231" y="458"/>
                </a:lnTo>
                <a:lnTo>
                  <a:pt x="213" y="493"/>
                </a:lnTo>
                <a:lnTo>
                  <a:pt x="191" y="537"/>
                </a:lnTo>
                <a:lnTo>
                  <a:pt x="168" y="582"/>
                </a:lnTo>
                <a:lnTo>
                  <a:pt x="144" y="631"/>
                </a:lnTo>
                <a:lnTo>
                  <a:pt x="117" y="680"/>
                </a:lnTo>
                <a:lnTo>
                  <a:pt x="90" y="734"/>
                </a:lnTo>
                <a:lnTo>
                  <a:pt x="62" y="790"/>
                </a:lnTo>
                <a:lnTo>
                  <a:pt x="32" y="849"/>
                </a:lnTo>
                <a:lnTo>
                  <a:pt x="0" y="91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Полилиния 38"/>
          <p:cNvSpPr>
            <a:spLocks/>
          </p:cNvSpPr>
          <p:nvPr/>
        </p:nvSpPr>
        <p:spPr bwMode="auto">
          <a:xfrm>
            <a:off x="5571383" y="2132505"/>
            <a:ext cx="1049236" cy="341785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74097" h="5675033">
                <a:moveTo>
                  <a:pt x="785319" y="0"/>
                </a:moveTo>
                <a:lnTo>
                  <a:pt x="1574097" y="766337"/>
                </a:lnTo>
                <a:lnTo>
                  <a:pt x="1299664" y="766337"/>
                </a:lnTo>
                <a:lnTo>
                  <a:pt x="1299664" y="5675033"/>
                </a:lnTo>
                <a:lnTo>
                  <a:pt x="274430" y="5675033"/>
                </a:lnTo>
                <a:lnTo>
                  <a:pt x="274430" y="766337"/>
                </a:lnTo>
                <a:lnTo>
                  <a:pt x="0" y="7663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71215" y="304800"/>
            <a:ext cx="344957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6280" y="3491237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1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18298" y="3491237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3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822290" y="2453640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2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495800" y="1417320"/>
            <a:ext cx="320554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3F3F3F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Discuss Web Application Threats and Attacks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105222" y="3483459"/>
            <a:ext cx="324857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3F3F3F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Discuss Web Application Attack Countermeasures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57890" y="3344680"/>
            <a:ext cx="36576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Understand Web Application Architecture and Vulnerability Stack</a:t>
            </a:r>
          </a:p>
        </p:txBody>
      </p:sp>
    </p:spTree>
    <p:extLst>
      <p:ext uri="{BB962C8B-B14F-4D97-AF65-F5344CB8AC3E}">
        <p14:creationId xmlns:p14="http://schemas.microsoft.com/office/powerpoint/2010/main" val="30090145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 bwMode="auto">
          <a:xfrm>
            <a:off x="381000" y="3810000"/>
            <a:ext cx="6915150" cy="171371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946F7F-3E3D-4F8D-807E-6732CF576D25}"/>
              </a:ext>
            </a:extLst>
          </p:cNvPr>
          <p:cNvSpPr txBox="1"/>
          <p:nvPr/>
        </p:nvSpPr>
        <p:spPr>
          <a:xfrm>
            <a:off x="320040" y="381000"/>
            <a:ext cx="83058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Introduction to Web Applications</a:t>
            </a:r>
            <a:endParaRPr lang="ru-RU" sz="35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4" name="Picture Placeholder 3" descr="A picture containing text, screen, display&#10;&#10;Description automatically generated">
            <a:extLst>
              <a:ext uri="{FF2B5EF4-FFF2-40B4-BE49-F238E27FC236}">
                <a16:creationId xmlns:a16="http://schemas.microsoft.com/office/drawing/2014/main" id="{2DC0C913-6DE2-4013-B820-13437B257F8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7982490" y="0"/>
            <a:ext cx="4209510" cy="3266000"/>
          </a:xfrm>
        </p:spPr>
      </p:pic>
      <p:pic>
        <p:nvPicPr>
          <p:cNvPr id="8" name="Picture Placeholder 7" descr="A picture containing text, indoor, vending machine&#10;&#10;Description automatically generated">
            <a:extLst>
              <a:ext uri="{FF2B5EF4-FFF2-40B4-BE49-F238E27FC236}">
                <a16:creationId xmlns:a16="http://schemas.microsoft.com/office/drawing/2014/main" id="{C8FB2489-CFA8-41BD-BAD9-3D4A58787A7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3" t="2293" r="59233" b="-2293"/>
          <a:stretch/>
        </p:blipFill>
        <p:spPr>
          <a:xfrm>
            <a:off x="7982490" y="3263396"/>
            <a:ext cx="4209510" cy="3366004"/>
          </a:xfrm>
        </p:spPr>
      </p:pic>
      <p:sp>
        <p:nvSpPr>
          <p:cNvPr id="57" name="Rectangle 56"/>
          <p:cNvSpPr/>
          <p:nvPr/>
        </p:nvSpPr>
        <p:spPr bwMode="auto">
          <a:xfrm>
            <a:off x="381000" y="1633000"/>
            <a:ext cx="6915150" cy="171371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1B05A89-9BF3-4955-9D32-49902B965558}"/>
              </a:ext>
            </a:extLst>
          </p:cNvPr>
          <p:cNvSpPr txBox="1"/>
          <p:nvPr/>
        </p:nvSpPr>
        <p:spPr>
          <a:xfrm>
            <a:off x="504234" y="1834560"/>
            <a:ext cx="6668682" cy="33239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65125" marR="0" lvl="0" indent="-365125" algn="l" defTabSz="914400" rtl="0" eaLnBrk="1" fontAlgn="auto" latinLnBrk="0" hangingPunct="1">
              <a:lnSpc>
                <a:spcPct val="100000"/>
              </a:lnSpc>
              <a:spcBef>
                <a:spcPts val="8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applications provide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interface between end users and web servers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through a set of web pages that are generated at the server end or contain script code to be executed dynamically within the client web browser</a:t>
            </a:r>
          </a:p>
          <a:p>
            <a:pPr marL="365125" marR="0" lvl="0" indent="-365125" algn="l" defTabSz="914400" rtl="0" eaLnBrk="1" fontAlgn="auto" latinLnBrk="0" hangingPunct="1">
              <a:lnSpc>
                <a:spcPct val="100000"/>
              </a:lnSpc>
              <a:spcBef>
                <a:spcPts val="8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Though web applications enforce certain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 policies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they are vulnerable to various attacks such as SQL injection, cross-site scripting, and session hijacking</a:t>
            </a:r>
          </a:p>
        </p:txBody>
      </p:sp>
    </p:spTree>
    <p:extLst>
      <p:ext uri="{BB962C8B-B14F-4D97-AF65-F5344CB8AC3E}">
        <p14:creationId xmlns:p14="http://schemas.microsoft.com/office/powerpoint/2010/main" val="37273069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22350" y="304800"/>
            <a:ext cx="89473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Web Applications Work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1B4DF72-4020-4342-BD5E-B047E0E95FC7}"/>
              </a:ext>
            </a:extLst>
          </p:cNvPr>
          <p:cNvGrpSpPr/>
          <p:nvPr/>
        </p:nvGrpSpPr>
        <p:grpSpPr>
          <a:xfrm>
            <a:off x="395643" y="1752600"/>
            <a:ext cx="11400715" cy="4282440"/>
            <a:chOff x="2917740" y="3101106"/>
            <a:chExt cx="8825020" cy="3314934"/>
          </a:xfrm>
        </p:grpSpPr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8C97EACE-9C29-405F-B343-A7469EE65D4C}"/>
                </a:ext>
              </a:extLst>
            </p:cNvPr>
            <p:cNvGrpSpPr/>
            <p:nvPr/>
          </p:nvGrpSpPr>
          <p:grpSpPr>
            <a:xfrm>
              <a:off x="2917740" y="3101106"/>
              <a:ext cx="8825020" cy="3314934"/>
              <a:chOff x="3065025" y="3101106"/>
              <a:chExt cx="9003328" cy="3314934"/>
            </a:xfrm>
          </p:grpSpPr>
          <p:sp>
            <p:nvSpPr>
              <p:cNvPr id="92" name="Rectangle 91"/>
              <p:cNvSpPr/>
              <p:nvPr/>
            </p:nvSpPr>
            <p:spPr>
              <a:xfrm>
                <a:off x="3065025" y="4213452"/>
                <a:ext cx="8979216" cy="10972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perspectiveAbove"/>
                  <a:lightRig rig="threePt" dir="t"/>
                </a:scene3d>
              </a:bodyPr>
              <a:lstStyle/>
              <a:p>
                <a:pPr algn="ctr">
                  <a:defRPr/>
                </a:pPr>
                <a:endParaRPr lang="en-US" sz="2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Rectangle 92"/>
              <p:cNvSpPr/>
              <p:nvPr/>
            </p:nvSpPr>
            <p:spPr>
              <a:xfrm>
                <a:off x="3088945" y="3101106"/>
                <a:ext cx="8979408" cy="10991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perspectiveAbove"/>
                  <a:lightRig rig="threePt" dir="t"/>
                </a:scene3d>
              </a:bodyPr>
              <a:lstStyle/>
              <a:p>
                <a:pPr algn="ctr">
                  <a:defRPr/>
                </a:pPr>
                <a:endParaRPr lang="en-US" sz="2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Rectangle 93"/>
              <p:cNvSpPr/>
              <p:nvPr/>
            </p:nvSpPr>
            <p:spPr>
              <a:xfrm>
                <a:off x="3078673" y="5318819"/>
                <a:ext cx="8979216" cy="10972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perspectiveAbove"/>
                  <a:lightRig rig="threePt" dir="t"/>
                </a:scene3d>
              </a:bodyPr>
              <a:lstStyle/>
              <a:p>
                <a:pPr algn="ctr">
                  <a:defRPr/>
                </a:pPr>
                <a:endParaRPr lang="en-US" sz="24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3" name="Rectangle 32"/>
            <p:cNvSpPr>
              <a:spLocks noChangeArrowheads="1"/>
            </p:cNvSpPr>
            <p:nvPr/>
          </p:nvSpPr>
          <p:spPr bwMode="auto">
            <a:xfrm>
              <a:off x="7959739" y="5064207"/>
              <a:ext cx="547462" cy="262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600" b="1" kern="0" dirty="0">
                  <a:solidFill>
                    <a:prstClr val="black"/>
                  </a:solidFill>
                </a:rPr>
                <a:t>DBMS</a:t>
              </a:r>
              <a:endParaRPr lang="es-ES" sz="1600" b="1" kern="0" dirty="0">
                <a:solidFill>
                  <a:prstClr val="black"/>
                </a:solidFill>
              </a:endParaRPr>
            </a:p>
          </p:txBody>
        </p:sp>
        <p:cxnSp>
          <p:nvCxnSpPr>
            <p:cNvPr id="54" name="AutoShape 23"/>
            <p:cNvCxnSpPr>
              <a:cxnSpLocks noChangeShapeType="1"/>
            </p:cNvCxnSpPr>
            <p:nvPr/>
          </p:nvCxnSpPr>
          <p:spPr bwMode="auto">
            <a:xfrm>
              <a:off x="8531746" y="4735468"/>
              <a:ext cx="1247287" cy="0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prstDash val="sysDot"/>
              <a:round/>
              <a:headEnd type="arrow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5" name="Rectangle 32"/>
            <p:cNvSpPr>
              <a:spLocks noChangeArrowheads="1"/>
            </p:cNvSpPr>
            <p:nvPr/>
          </p:nvSpPr>
          <p:spPr bwMode="auto">
            <a:xfrm>
              <a:off x="9350069" y="5064207"/>
              <a:ext cx="1702689" cy="262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600" b="1" kern="0" dirty="0">
                  <a:solidFill>
                    <a:prstClr val="black"/>
                  </a:solidFill>
                </a:rPr>
                <a:t>Web Application Server</a:t>
              </a:r>
              <a:endParaRPr lang="es-ES" sz="1600" b="1" kern="0" dirty="0">
                <a:solidFill>
                  <a:prstClr val="black"/>
                </a:solidFill>
              </a:endParaRPr>
            </a:p>
          </p:txBody>
        </p:sp>
        <p:cxnSp>
          <p:nvCxnSpPr>
            <p:cNvPr id="56" name="AutoShape 23"/>
            <p:cNvCxnSpPr>
              <a:cxnSpLocks noChangeShapeType="1"/>
            </p:cNvCxnSpPr>
            <p:nvPr/>
          </p:nvCxnSpPr>
          <p:spPr bwMode="auto">
            <a:xfrm>
              <a:off x="4659118" y="4720691"/>
              <a:ext cx="3214833" cy="16880"/>
            </a:xfrm>
            <a:prstGeom prst="straightConnector1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 type="arrow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57" name="Picture 4" descr="E:\icon Shock1\Networking\terminal_256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1757" y="4268575"/>
              <a:ext cx="1013707" cy="960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8" name="Rectangle 32"/>
            <p:cNvSpPr>
              <a:spLocks noChangeArrowheads="1"/>
            </p:cNvSpPr>
            <p:nvPr/>
          </p:nvSpPr>
          <p:spPr bwMode="auto">
            <a:xfrm>
              <a:off x="9731396" y="3909341"/>
              <a:ext cx="912270" cy="262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600" b="1" kern="0" dirty="0">
                  <a:solidFill>
                    <a:prstClr val="black"/>
                  </a:solidFill>
                </a:rPr>
                <a:t>Web Server</a:t>
              </a:r>
              <a:endParaRPr lang="es-ES" sz="1600" b="1" kern="0" dirty="0">
                <a:solidFill>
                  <a:prstClr val="black"/>
                </a:solidFill>
              </a:endParaRPr>
            </a:p>
          </p:txBody>
        </p:sp>
        <p:cxnSp>
          <p:nvCxnSpPr>
            <p:cNvPr id="59" name="AutoShape 23"/>
            <p:cNvCxnSpPr>
              <a:cxnSpLocks noChangeShapeType="1"/>
            </p:cNvCxnSpPr>
            <p:nvPr/>
          </p:nvCxnSpPr>
          <p:spPr bwMode="auto">
            <a:xfrm>
              <a:off x="4599670" y="3592459"/>
              <a:ext cx="1609310" cy="0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prstDash val="sysDot"/>
              <a:round/>
              <a:headEnd type="none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0" name="Rectangle 17"/>
            <p:cNvSpPr>
              <a:spLocks noChangeArrowheads="1"/>
            </p:cNvSpPr>
            <p:nvPr/>
          </p:nvSpPr>
          <p:spPr bwMode="auto">
            <a:xfrm>
              <a:off x="4643634" y="3197748"/>
              <a:ext cx="1522846" cy="357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sz="1200" b="1" kern="0" dirty="0">
                  <a:solidFill>
                    <a:prstClr val="black"/>
                  </a:solidFill>
                </a:rPr>
                <a:t>http://certifiedhacker.com/?</a:t>
              </a:r>
              <a:r>
                <a:rPr lang="es-ES" sz="1200" b="1" kern="0" dirty="0">
                  <a:solidFill>
                    <a:prstClr val="black"/>
                  </a:solidFill>
                </a:rPr>
                <a:t>id=6329&amp;print=Y</a:t>
              </a:r>
            </a:p>
          </p:txBody>
        </p:sp>
        <p:sp>
          <p:nvSpPr>
            <p:cNvPr id="61" name="Rectangle 32"/>
            <p:cNvSpPr>
              <a:spLocks noChangeArrowheads="1"/>
            </p:cNvSpPr>
            <p:nvPr/>
          </p:nvSpPr>
          <p:spPr bwMode="auto">
            <a:xfrm>
              <a:off x="6209262" y="3909341"/>
              <a:ext cx="681473" cy="262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600" b="1" kern="0" dirty="0">
                  <a:solidFill>
                    <a:prstClr val="black"/>
                  </a:solidFill>
                </a:rPr>
                <a:t>Internet</a:t>
              </a:r>
              <a:endParaRPr lang="es-ES" sz="1600" b="1" kern="0" dirty="0">
                <a:solidFill>
                  <a:prstClr val="black"/>
                </a:solidFill>
              </a:endParaRPr>
            </a:p>
          </p:txBody>
        </p:sp>
        <p:cxnSp>
          <p:nvCxnSpPr>
            <p:cNvPr id="62" name="AutoShape 23"/>
            <p:cNvCxnSpPr>
              <a:cxnSpLocks noChangeShapeType="1"/>
            </p:cNvCxnSpPr>
            <p:nvPr/>
          </p:nvCxnSpPr>
          <p:spPr bwMode="auto">
            <a:xfrm>
              <a:off x="6919767" y="3592860"/>
              <a:ext cx="935676" cy="0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prstDash val="sysDot"/>
              <a:round/>
              <a:headEnd type="none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3" name="Rectangle 32"/>
            <p:cNvSpPr>
              <a:spLocks noChangeArrowheads="1"/>
            </p:cNvSpPr>
            <p:nvPr/>
          </p:nvSpPr>
          <p:spPr bwMode="auto">
            <a:xfrm>
              <a:off x="7899474" y="3909341"/>
              <a:ext cx="664101" cy="262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600" b="1" kern="0" dirty="0">
                  <a:solidFill>
                    <a:prstClr val="black"/>
                  </a:solidFill>
                </a:rPr>
                <a:t>Firewall</a:t>
              </a:r>
              <a:endParaRPr lang="es-ES" sz="1600" b="1" kern="0" dirty="0">
                <a:solidFill>
                  <a:prstClr val="black"/>
                </a:solidFill>
              </a:endParaRPr>
            </a:p>
          </p:txBody>
        </p:sp>
        <p:cxnSp>
          <p:nvCxnSpPr>
            <p:cNvPr id="64" name="AutoShape 23"/>
            <p:cNvCxnSpPr>
              <a:cxnSpLocks noChangeShapeType="1"/>
            </p:cNvCxnSpPr>
            <p:nvPr/>
          </p:nvCxnSpPr>
          <p:spPr bwMode="auto">
            <a:xfrm flipV="1">
              <a:off x="8633887" y="3592860"/>
              <a:ext cx="1168736" cy="0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prstDash val="sysDot"/>
              <a:round/>
              <a:headEnd type="none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65" name="Picture 6" descr="E:\icon Shock1\Networking\internet_256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3811" y="3258369"/>
              <a:ext cx="692375" cy="6558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Rectangle 65"/>
            <p:cNvSpPr/>
            <p:nvPr/>
          </p:nvSpPr>
          <p:spPr>
            <a:xfrm>
              <a:off x="3283973" y="3909341"/>
              <a:ext cx="446953" cy="26206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600" b="1" dirty="0">
                  <a:solidFill>
                    <a:prstClr val="black"/>
                  </a:solidFill>
                </a:rPr>
                <a:t>User</a:t>
              </a: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3775772" y="3909341"/>
              <a:ext cx="910335" cy="26206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600" b="1" dirty="0">
                  <a:solidFill>
                    <a:prstClr val="black"/>
                  </a:solidFill>
                </a:rPr>
                <a:t>Login Form </a:t>
              </a:r>
            </a:p>
          </p:txBody>
        </p:sp>
        <p:sp>
          <p:nvSpPr>
            <p:cNvPr id="68" name="Rectangle 32"/>
            <p:cNvSpPr>
              <a:spLocks noChangeArrowheads="1"/>
            </p:cNvSpPr>
            <p:nvPr/>
          </p:nvSpPr>
          <p:spPr bwMode="auto">
            <a:xfrm>
              <a:off x="6619010" y="6115274"/>
              <a:ext cx="616949" cy="2620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600" b="1" kern="0" dirty="0">
                  <a:solidFill>
                    <a:prstClr val="black"/>
                  </a:solidFill>
                </a:rPr>
                <a:t>Output</a:t>
              </a:r>
              <a:endParaRPr lang="es-ES" sz="1600" b="1" kern="0" dirty="0">
                <a:solidFill>
                  <a:prstClr val="black"/>
                </a:solidFill>
              </a:endParaRPr>
            </a:p>
          </p:txBody>
        </p:sp>
        <p:pic>
          <p:nvPicPr>
            <p:cNvPr id="69" name="Picture 5" descr="E:\icon Shock1\Database\atribute_51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4488" y="5526405"/>
              <a:ext cx="645996" cy="611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0" name="Rectangle 69"/>
            <p:cNvSpPr/>
            <p:nvPr/>
          </p:nvSpPr>
          <p:spPr>
            <a:xfrm>
              <a:off x="3583367" y="5064207"/>
              <a:ext cx="1307356" cy="26206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600" b="1" dirty="0">
                  <a:solidFill>
                    <a:prstClr val="black"/>
                  </a:solidFill>
                </a:rPr>
                <a:t>Operating System</a:t>
              </a:r>
            </a:p>
          </p:txBody>
        </p:sp>
        <p:cxnSp>
          <p:nvCxnSpPr>
            <p:cNvPr id="71" name="Elbow Connector 70"/>
            <p:cNvCxnSpPr/>
            <p:nvPr/>
          </p:nvCxnSpPr>
          <p:spPr>
            <a:xfrm rot="5400000">
              <a:off x="7438401" y="5177669"/>
              <a:ext cx="564251" cy="879275"/>
            </a:xfrm>
            <a:prstGeom prst="bentConnector2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ectangle 17"/>
            <p:cNvSpPr>
              <a:spLocks noChangeArrowheads="1"/>
            </p:cNvSpPr>
            <p:nvPr/>
          </p:nvSpPr>
          <p:spPr bwMode="auto">
            <a:xfrm>
              <a:off x="7310719" y="5926497"/>
              <a:ext cx="2969593" cy="238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400" b="1" kern="0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SELECT * from news where id = 6329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653774" y="4460494"/>
              <a:ext cx="1575995" cy="26206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b="1" dirty="0">
                  <a:solidFill>
                    <a:prstClr val="black"/>
                  </a:solidFill>
                </a:rPr>
                <a:t>OS System Calls</a:t>
              </a:r>
            </a:p>
          </p:txBody>
        </p:sp>
        <p:sp>
          <p:nvSpPr>
            <p:cNvPr id="74" name="AutoShape 4"/>
            <p:cNvSpPr>
              <a:spLocks noChangeArrowheads="1"/>
            </p:cNvSpPr>
            <p:nvPr/>
          </p:nvSpPr>
          <p:spPr bwMode="auto">
            <a:xfrm>
              <a:off x="3363736" y="5482395"/>
              <a:ext cx="2492437" cy="820366"/>
            </a:xfrm>
            <a:prstGeom prst="roundRect">
              <a:avLst>
                <a:gd name="adj" fmla="val 6245"/>
              </a:avLst>
            </a:prstGeom>
            <a:solidFill>
              <a:schemeClr val="bg1"/>
            </a:solidFill>
            <a:ln w="19050" algn="ctr">
              <a:solidFill>
                <a:schemeClr val="tx2">
                  <a:lumMod val="40000"/>
                  <a:lumOff val="60000"/>
                </a:schemeClr>
              </a:solidFill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lIns="91428" tIns="45714" rIns="91428" bIns="45714" anchor="ctr"/>
            <a:lstStyle/>
            <a:p>
              <a:endParaRPr lang="en-US" sz="2400" dirty="0">
                <a:solidFill>
                  <a:prstClr val="black"/>
                </a:solidFill>
              </a:endParaRPr>
            </a:p>
          </p:txBody>
        </p:sp>
        <p:cxnSp>
          <p:nvCxnSpPr>
            <p:cNvPr id="75" name="Elbow Connector 74"/>
            <p:cNvCxnSpPr/>
            <p:nvPr/>
          </p:nvCxnSpPr>
          <p:spPr>
            <a:xfrm rot="16200000" flipH="1">
              <a:off x="9901343" y="4070262"/>
              <a:ext cx="1116359" cy="161626"/>
            </a:xfrm>
            <a:prstGeom prst="bentConnector4">
              <a:avLst>
                <a:gd name="adj1" fmla="val -8"/>
                <a:gd name="adj2" fmla="val 401679"/>
              </a:avLst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B0D679D3-4C04-49EE-948B-B9C840035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898" y="3295035"/>
              <a:ext cx="850084" cy="630647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298F99ED-4E57-4509-9F68-525F2E427C7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5072" y="3129314"/>
              <a:ext cx="564757" cy="797830"/>
            </a:xfrm>
            <a:prstGeom prst="rect">
              <a:avLst/>
            </a:prstGeom>
          </p:spPr>
        </p:pic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DABDD63F-01A6-4D9A-89CE-FB32547FC947}"/>
                </a:ext>
              </a:extLst>
            </p:cNvPr>
            <p:cNvGrpSpPr/>
            <p:nvPr/>
          </p:nvGrpSpPr>
          <p:grpSpPr>
            <a:xfrm>
              <a:off x="9796990" y="3230820"/>
              <a:ext cx="731086" cy="671626"/>
              <a:chOff x="10043360" y="2874156"/>
              <a:chExt cx="731086" cy="671626"/>
            </a:xfrm>
          </p:grpSpPr>
          <p:pic>
            <p:nvPicPr>
              <p:cNvPr id="90" name="Picture 89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0EABE146-2003-4426-932E-B88B94DF58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9999829" y="2917687"/>
                <a:ext cx="671626" cy="584564"/>
              </a:xfrm>
              <a:prstGeom prst="rect">
                <a:avLst/>
              </a:prstGeom>
            </p:spPr>
          </p:pic>
          <p:pic>
            <p:nvPicPr>
              <p:cNvPr id="91" name="Picture 2" descr="F:\Prashant DATA\ICONS\Icon Shock\CLEAN\Networking\internet_256.png">
                <a:extLst>
                  <a:ext uri="{FF2B5EF4-FFF2-40B4-BE49-F238E27FC236}">
                    <a16:creationId xmlns:a16="http://schemas.microsoft.com/office/drawing/2014/main" id="{ADB08FF9-69A2-4F51-97A7-F598E29E977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87129" y="3031236"/>
                <a:ext cx="387317" cy="387317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9DDC6E9E-94F3-4F9E-8F24-5E6F227FD497}"/>
                </a:ext>
              </a:extLst>
            </p:cNvPr>
            <p:cNvGrpSpPr/>
            <p:nvPr/>
          </p:nvGrpSpPr>
          <p:grpSpPr>
            <a:xfrm>
              <a:off x="9798966" y="4349695"/>
              <a:ext cx="727135" cy="671626"/>
              <a:chOff x="9609360" y="4531626"/>
              <a:chExt cx="727135" cy="671626"/>
            </a:xfrm>
          </p:grpSpPr>
          <p:pic>
            <p:nvPicPr>
              <p:cNvPr id="88" name="Picture 87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57D07968-2D14-4CB1-9492-591FB45930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9565829" y="4575157"/>
                <a:ext cx="671626" cy="584564"/>
              </a:xfrm>
              <a:prstGeom prst="rect">
                <a:avLst/>
              </a:prstGeom>
            </p:spPr>
          </p:pic>
          <p:pic>
            <p:nvPicPr>
              <p:cNvPr id="89" name="Picture 88" descr="A picture containing food&#10;&#10;Description automatically generated">
                <a:extLst>
                  <a:ext uri="{FF2B5EF4-FFF2-40B4-BE49-F238E27FC236}">
                    <a16:creationId xmlns:a16="http://schemas.microsoft.com/office/drawing/2014/main" id="{50A51A53-6CC0-4053-B3CC-FE1D1CDB92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75175" y="4685769"/>
                <a:ext cx="361320" cy="351975"/>
              </a:xfrm>
              <a:prstGeom prst="rect">
                <a:avLst/>
              </a:prstGeom>
            </p:spPr>
          </p:pic>
        </p:grp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B11BFDA6-0817-4D41-B815-07CBDCE52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4072" y="4433060"/>
              <a:ext cx="632105" cy="615469"/>
            </a:xfrm>
            <a:prstGeom prst="rect">
              <a:avLst/>
            </a:prstGeom>
          </p:spPr>
        </p:pic>
        <p:pic>
          <p:nvPicPr>
            <p:cNvPr id="81" name="Picture 6" descr="E:\Ceh all work\Fresh Icons\firewall.png">
              <a:extLst>
                <a:ext uri="{FF2B5EF4-FFF2-40B4-BE49-F238E27FC236}">
                  <a16:creationId xmlns:a16="http://schemas.microsoft.com/office/drawing/2014/main" id="{D4B983B6-0F99-4295-8D8B-4BB5F5D926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3693" y="3332708"/>
              <a:ext cx="752863" cy="4789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644AB260-9867-4471-87D5-6C4A24102B2C}"/>
                </a:ext>
              </a:extLst>
            </p:cNvPr>
            <p:cNvSpPr/>
            <p:nvPr/>
          </p:nvSpPr>
          <p:spPr bwMode="auto">
            <a:xfrm>
              <a:off x="3523525" y="5907090"/>
              <a:ext cx="740785" cy="231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265B9E"/>
                  </a:solidFill>
                  <a:latin typeface="Arial Black" panose="020B0A04020102020204" pitchFamily="34" charset="0"/>
                </a:rPr>
                <a:t>6329</a:t>
              </a: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D80D933-287B-4C4E-B251-303C78719364}"/>
                </a:ext>
              </a:extLst>
            </p:cNvPr>
            <p:cNvSpPr/>
            <p:nvPr/>
          </p:nvSpPr>
          <p:spPr bwMode="auto">
            <a:xfrm>
              <a:off x="3523525" y="5661385"/>
              <a:ext cx="740785" cy="231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ID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A684AD3B-B76D-4D5E-B873-40702AD3BA47}"/>
                </a:ext>
              </a:extLst>
            </p:cNvPr>
            <p:cNvSpPr/>
            <p:nvPr/>
          </p:nvSpPr>
          <p:spPr bwMode="auto">
            <a:xfrm>
              <a:off x="4262066" y="5907090"/>
              <a:ext cx="740785" cy="231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265B9E"/>
                  </a:solidFill>
                  <a:latin typeface="Arial Black" panose="020B0A04020102020204" pitchFamily="34" charset="0"/>
                </a:rPr>
                <a:t>Tech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0C7B15C1-7612-4945-B251-F273DB6B4313}"/>
                </a:ext>
              </a:extLst>
            </p:cNvPr>
            <p:cNvSpPr/>
            <p:nvPr/>
          </p:nvSpPr>
          <p:spPr bwMode="auto">
            <a:xfrm>
              <a:off x="4262066" y="5661385"/>
              <a:ext cx="740785" cy="231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Topic</a:t>
              </a: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1837A28-C5B6-48D0-AD64-C7C39948B5B3}"/>
                </a:ext>
              </a:extLst>
            </p:cNvPr>
            <p:cNvSpPr/>
            <p:nvPr/>
          </p:nvSpPr>
          <p:spPr bwMode="auto">
            <a:xfrm>
              <a:off x="4980403" y="5907090"/>
              <a:ext cx="740785" cy="231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265B9E"/>
                  </a:solidFill>
                  <a:latin typeface="Arial Black" panose="020B0A04020102020204" pitchFamily="34" charset="0"/>
                </a:rPr>
                <a:t>CNN</a:t>
              </a: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AA6433E1-2AE0-4F19-960E-A8210B398959}"/>
                </a:ext>
              </a:extLst>
            </p:cNvPr>
            <p:cNvSpPr/>
            <p:nvPr/>
          </p:nvSpPr>
          <p:spPr bwMode="auto">
            <a:xfrm>
              <a:off x="4980403" y="5661385"/>
              <a:ext cx="740785" cy="2315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chemeClr val="tx1"/>
                  </a:solidFill>
                  <a:latin typeface="Arial Black" panose="020B0A04020102020204" pitchFamily="34" charset="0"/>
                </a:rPr>
                <a:t>News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739662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304800" y="224964"/>
            <a:ext cx="7089601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 Architecture</a:t>
            </a: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212" r="27212"/>
          <a:stretch/>
        </p:blipFill>
        <p:spPr>
          <a:xfrm>
            <a:off x="7256207" y="-3175"/>
            <a:ext cx="4949288" cy="6333332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</p:spPr>
      </p:pic>
      <p:sp>
        <p:nvSpPr>
          <p:cNvPr id="35" name="Полилиния 64"/>
          <p:cNvSpPr/>
          <p:nvPr/>
        </p:nvSpPr>
        <p:spPr>
          <a:xfrm>
            <a:off x="9832647" y="1065619"/>
            <a:ext cx="2358414" cy="4726766"/>
          </a:xfrm>
          <a:custGeom>
            <a:avLst/>
            <a:gdLst>
              <a:gd name="connsiteX0" fmla="*/ 3538167 w 3538167"/>
              <a:gd name="connsiteY0" fmla="*/ 0 h 7091243"/>
              <a:gd name="connsiteX1" fmla="*/ 3538167 w 3538167"/>
              <a:gd name="connsiteY1" fmla="*/ 2852601 h 7091243"/>
              <a:gd name="connsiteX2" fmla="*/ 2845147 w 3538167"/>
              <a:gd name="connsiteY2" fmla="*/ 3545621 h 7091243"/>
              <a:gd name="connsiteX3" fmla="*/ 3538167 w 3538167"/>
              <a:gd name="connsiteY3" fmla="*/ 4238641 h 7091243"/>
              <a:gd name="connsiteX4" fmla="*/ 3538167 w 3538167"/>
              <a:gd name="connsiteY4" fmla="*/ 7091243 h 7091243"/>
              <a:gd name="connsiteX5" fmla="*/ 0 w 3538167"/>
              <a:gd name="connsiteY5" fmla="*/ 3545622 h 7091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167" h="7091243">
                <a:moveTo>
                  <a:pt x="3538167" y="0"/>
                </a:moveTo>
                <a:lnTo>
                  <a:pt x="3538167" y="2852601"/>
                </a:lnTo>
                <a:lnTo>
                  <a:pt x="2845147" y="3545621"/>
                </a:lnTo>
                <a:lnTo>
                  <a:pt x="3538167" y="4238641"/>
                </a:lnTo>
                <a:lnTo>
                  <a:pt x="3538167" y="7091243"/>
                </a:lnTo>
                <a:lnTo>
                  <a:pt x="0" y="3545622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EBD9993-A33B-45A3-AE8C-6B1D9A616724}"/>
              </a:ext>
            </a:extLst>
          </p:cNvPr>
          <p:cNvGrpSpPr/>
          <p:nvPr/>
        </p:nvGrpSpPr>
        <p:grpSpPr>
          <a:xfrm>
            <a:off x="365679" y="1002228"/>
            <a:ext cx="9155592" cy="5442996"/>
            <a:chOff x="1521317" y="961988"/>
            <a:chExt cx="9155592" cy="54429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B795E45-0F2B-43ED-8337-3413A6D043F0}"/>
                </a:ext>
              </a:extLst>
            </p:cNvPr>
            <p:cNvSpPr/>
            <p:nvPr/>
          </p:nvSpPr>
          <p:spPr bwMode="auto">
            <a:xfrm>
              <a:off x="6752798" y="5124752"/>
              <a:ext cx="3874007" cy="128023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76200"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35C1040-D86E-416D-87A8-7B5B5467F9C5}"/>
                </a:ext>
              </a:extLst>
            </p:cNvPr>
            <p:cNvSpPr/>
            <p:nvPr/>
          </p:nvSpPr>
          <p:spPr bwMode="auto">
            <a:xfrm>
              <a:off x="6942547" y="5321322"/>
              <a:ext cx="3494510" cy="93462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57150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1F66E58-2A31-419C-B1CE-9DE26CDEDEFF}"/>
                </a:ext>
              </a:extLst>
            </p:cNvPr>
            <p:cNvSpPr/>
            <p:nvPr/>
          </p:nvSpPr>
          <p:spPr bwMode="auto">
            <a:xfrm>
              <a:off x="8756698" y="5556196"/>
              <a:ext cx="1510793" cy="570917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L-Shape 9">
              <a:extLst>
                <a:ext uri="{FF2B5EF4-FFF2-40B4-BE49-F238E27FC236}">
                  <a16:creationId xmlns:a16="http://schemas.microsoft.com/office/drawing/2014/main" id="{8BE301B2-3F06-46DF-9F10-A24C2703AD37}"/>
                </a:ext>
              </a:extLst>
            </p:cNvPr>
            <p:cNvSpPr/>
            <p:nvPr/>
          </p:nvSpPr>
          <p:spPr bwMode="auto">
            <a:xfrm flipH="1" flipV="1">
              <a:off x="7109366" y="5544667"/>
              <a:ext cx="1475020" cy="596712"/>
            </a:xfrm>
            <a:prstGeom prst="corner">
              <a:avLst>
                <a:gd name="adj1" fmla="val 38631"/>
                <a:gd name="adj2" fmla="val 87022"/>
              </a:avLst>
            </a:prstGeom>
            <a:gradFill flip="none" rotWithShape="1">
              <a:gsLst>
                <a:gs pos="0">
                  <a:srgbClr val="0070C0">
                    <a:tint val="66000"/>
                    <a:satMod val="160000"/>
                  </a:srgbClr>
                </a:gs>
                <a:gs pos="50000">
                  <a:srgbClr val="0070C0">
                    <a:tint val="44500"/>
                    <a:satMod val="160000"/>
                  </a:srgbClr>
                </a:gs>
                <a:gs pos="100000">
                  <a:srgbClr val="0070C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solidFill>
                <a:schemeClr val="accent1">
                  <a:lumMod val="20000"/>
                  <a:lumOff val="8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B859E99-4B4C-4E65-B18A-B32BB3CAE159}"/>
                </a:ext>
              </a:extLst>
            </p:cNvPr>
            <p:cNvSpPr/>
            <p:nvPr/>
          </p:nvSpPr>
          <p:spPr bwMode="auto">
            <a:xfrm>
              <a:off x="7108307" y="5870005"/>
              <a:ext cx="842650" cy="257107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50000"/>
                    <a:tint val="66000"/>
                    <a:satMod val="160000"/>
                  </a:schemeClr>
                </a:gs>
                <a:gs pos="50000">
                  <a:schemeClr val="accent6">
                    <a:lumMod val="50000"/>
                    <a:tint val="44500"/>
                    <a:satMod val="160000"/>
                  </a:schemeClr>
                </a:gs>
                <a:gs pos="100000">
                  <a:schemeClr val="accent6">
                    <a:lumMod val="50000"/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C75F09"/>
                  </a:gs>
                  <a:gs pos="50000">
                    <a:srgbClr val="F8A764"/>
                  </a:gs>
                  <a:gs pos="100000">
                    <a:srgbClr val="FCD6B6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ounded Rectangle 131">
              <a:extLst>
                <a:ext uri="{FF2B5EF4-FFF2-40B4-BE49-F238E27FC236}">
                  <a16:creationId xmlns:a16="http://schemas.microsoft.com/office/drawing/2014/main" id="{4F876256-E790-4503-98E6-5ECAFF9A62B1}"/>
                </a:ext>
              </a:extLst>
            </p:cNvPr>
            <p:cNvSpPr/>
            <p:nvPr/>
          </p:nvSpPr>
          <p:spPr bwMode="auto">
            <a:xfrm>
              <a:off x="6945019" y="4755155"/>
              <a:ext cx="1518896" cy="350968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11F87AF-1153-41B3-8B18-CC33CD8B35CD}"/>
                </a:ext>
              </a:extLst>
            </p:cNvPr>
            <p:cNvSpPr/>
            <p:nvPr/>
          </p:nvSpPr>
          <p:spPr>
            <a:xfrm>
              <a:off x="6961926" y="4760060"/>
              <a:ext cx="1481175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Database Layer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9C4BC66-4BF5-42E0-B270-33D07682208A}"/>
                </a:ext>
              </a:extLst>
            </p:cNvPr>
            <p:cNvSpPr/>
            <p:nvPr/>
          </p:nvSpPr>
          <p:spPr>
            <a:xfrm>
              <a:off x="8901062" y="5703154"/>
              <a:ext cx="122206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Database Server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CB5552E-DDCF-4989-B3FB-F5F20E11F9C3}"/>
                </a:ext>
              </a:extLst>
            </p:cNvPr>
            <p:cNvSpPr/>
            <p:nvPr/>
          </p:nvSpPr>
          <p:spPr>
            <a:xfrm>
              <a:off x="7263119" y="5849270"/>
              <a:ext cx="478016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B2B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EAE5639-D673-4EDE-B2F0-6EB38C01E817}"/>
                </a:ext>
              </a:extLst>
            </p:cNvPr>
            <p:cNvSpPr/>
            <p:nvPr/>
          </p:nvSpPr>
          <p:spPr>
            <a:xfrm>
              <a:off x="7147384" y="5526031"/>
              <a:ext cx="1107739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Cloud Services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EB855D7-0C5C-4DDC-ACFE-2DB01DE058E6}"/>
                </a:ext>
              </a:extLst>
            </p:cNvPr>
            <p:cNvSpPr/>
            <p:nvPr/>
          </p:nvSpPr>
          <p:spPr bwMode="auto">
            <a:xfrm>
              <a:off x="6802902" y="1807213"/>
              <a:ext cx="3874007" cy="2717073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76200"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B847874-39A4-455F-8BCB-172D626FA154}"/>
                </a:ext>
              </a:extLst>
            </p:cNvPr>
            <p:cNvSpPr/>
            <p:nvPr/>
          </p:nvSpPr>
          <p:spPr bwMode="auto">
            <a:xfrm>
              <a:off x="6992651" y="1968078"/>
              <a:ext cx="3494510" cy="2408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57150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A5F6B06-66C9-43C4-B362-9D7F3A15F03D}"/>
                </a:ext>
              </a:extLst>
            </p:cNvPr>
            <p:cNvSpPr/>
            <p:nvPr/>
          </p:nvSpPr>
          <p:spPr bwMode="auto">
            <a:xfrm>
              <a:off x="7162631" y="2197254"/>
              <a:ext cx="3157186" cy="255361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94FF715-E313-4E91-88AA-5D24E1A4454A}"/>
                </a:ext>
              </a:extLst>
            </p:cNvPr>
            <p:cNvSpPr/>
            <p:nvPr/>
          </p:nvSpPr>
          <p:spPr bwMode="auto">
            <a:xfrm>
              <a:off x="7163950" y="2534924"/>
              <a:ext cx="3154548" cy="1351170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9A90030-1F22-4406-A7A6-A81551AFC497}"/>
                </a:ext>
              </a:extLst>
            </p:cNvPr>
            <p:cNvSpPr/>
            <p:nvPr/>
          </p:nvSpPr>
          <p:spPr bwMode="auto">
            <a:xfrm>
              <a:off x="7162631" y="4004141"/>
              <a:ext cx="3157186" cy="255361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solidFill>
                <a:schemeClr val="accent1">
                  <a:lumMod val="20000"/>
                  <a:lumOff val="8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9A292DF-23EF-45FF-8426-F9EBA26AA427}"/>
                </a:ext>
              </a:extLst>
            </p:cNvPr>
            <p:cNvSpPr/>
            <p:nvPr/>
          </p:nvSpPr>
          <p:spPr bwMode="auto">
            <a:xfrm>
              <a:off x="7312677" y="2693512"/>
              <a:ext cx="637234" cy="31140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B8A9FE5-50E4-4AFE-8919-CA1267906F90}"/>
                </a:ext>
              </a:extLst>
            </p:cNvPr>
            <p:cNvSpPr/>
            <p:nvPr/>
          </p:nvSpPr>
          <p:spPr bwMode="auto">
            <a:xfrm>
              <a:off x="8059740" y="2694263"/>
              <a:ext cx="637234" cy="31140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F4CA415-5EC7-46FD-95C0-8D6C664B6D3B}"/>
                </a:ext>
              </a:extLst>
            </p:cNvPr>
            <p:cNvSpPr/>
            <p:nvPr/>
          </p:nvSpPr>
          <p:spPr bwMode="auto">
            <a:xfrm>
              <a:off x="8806802" y="2693512"/>
              <a:ext cx="637234" cy="31140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926C475-3146-4711-A9B8-8B456E679DD9}"/>
                </a:ext>
              </a:extLst>
            </p:cNvPr>
            <p:cNvSpPr/>
            <p:nvPr/>
          </p:nvSpPr>
          <p:spPr bwMode="auto">
            <a:xfrm>
              <a:off x="7312677" y="3564920"/>
              <a:ext cx="2878423" cy="255361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A658374-DA2E-462D-9A55-AF19323D2A1A}"/>
                </a:ext>
              </a:extLst>
            </p:cNvPr>
            <p:cNvSpPr/>
            <p:nvPr/>
          </p:nvSpPr>
          <p:spPr bwMode="auto">
            <a:xfrm>
              <a:off x="9553865" y="2693512"/>
              <a:ext cx="637234" cy="745788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568203F-8B23-485E-B427-AFFB9BCC0A30}"/>
                </a:ext>
              </a:extLst>
            </p:cNvPr>
            <p:cNvSpPr/>
            <p:nvPr/>
          </p:nvSpPr>
          <p:spPr bwMode="auto">
            <a:xfrm>
              <a:off x="7312677" y="3127891"/>
              <a:ext cx="637234" cy="31140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449F1E8-809F-407E-AF7F-0BBFCE6043BA}"/>
                </a:ext>
              </a:extLst>
            </p:cNvPr>
            <p:cNvSpPr/>
            <p:nvPr/>
          </p:nvSpPr>
          <p:spPr bwMode="auto">
            <a:xfrm>
              <a:off x="8059740" y="3127891"/>
              <a:ext cx="637234" cy="31140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0EEA19D-93B9-46A5-84CD-469C30EA1083}"/>
                </a:ext>
              </a:extLst>
            </p:cNvPr>
            <p:cNvSpPr/>
            <p:nvPr/>
          </p:nvSpPr>
          <p:spPr bwMode="auto">
            <a:xfrm>
              <a:off x="8806802" y="3127891"/>
              <a:ext cx="637234" cy="31140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Rounded Rectangle 149">
              <a:extLst>
                <a:ext uri="{FF2B5EF4-FFF2-40B4-BE49-F238E27FC236}">
                  <a16:creationId xmlns:a16="http://schemas.microsoft.com/office/drawing/2014/main" id="{0874BD0E-6AE7-47B8-94C0-8DBC926C5A9B}"/>
                </a:ext>
              </a:extLst>
            </p:cNvPr>
            <p:cNvSpPr/>
            <p:nvPr/>
          </p:nvSpPr>
          <p:spPr bwMode="auto">
            <a:xfrm>
              <a:off x="6995123" y="1458060"/>
              <a:ext cx="1518896" cy="350968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CFAC1A2-3A9F-4A77-9470-A2CDC9FA9988}"/>
                </a:ext>
              </a:extLst>
            </p:cNvPr>
            <p:cNvSpPr/>
            <p:nvPr/>
          </p:nvSpPr>
          <p:spPr>
            <a:xfrm>
              <a:off x="7043582" y="1467938"/>
              <a:ext cx="1420965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Business Layer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5949FB7-42CB-48EA-81EE-3A74441B38F6}"/>
                </a:ext>
              </a:extLst>
            </p:cNvPr>
            <p:cNvSpPr/>
            <p:nvPr/>
          </p:nvSpPr>
          <p:spPr>
            <a:xfrm>
              <a:off x="7964184" y="2183572"/>
              <a:ext cx="155408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Application Server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2340A6-1760-4B1D-A50B-A1776BEA2C68}"/>
                </a:ext>
              </a:extLst>
            </p:cNvPr>
            <p:cNvSpPr/>
            <p:nvPr/>
          </p:nvSpPr>
          <p:spPr>
            <a:xfrm>
              <a:off x="9478595" y="2860625"/>
              <a:ext cx="809850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Business Logic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6620DEE-D4A5-46A2-AE76-22E6EF54FBDF}"/>
                </a:ext>
              </a:extLst>
            </p:cNvPr>
            <p:cNvSpPr/>
            <p:nvPr/>
          </p:nvSpPr>
          <p:spPr>
            <a:xfrm>
              <a:off x="8272025" y="3983796"/>
              <a:ext cx="938398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Data Access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8661193-659D-4973-BBE2-D06DE5D3FB6E}"/>
                </a:ext>
              </a:extLst>
            </p:cNvPr>
            <p:cNvSpPr/>
            <p:nvPr/>
          </p:nvSpPr>
          <p:spPr>
            <a:xfrm>
              <a:off x="8060047" y="3541052"/>
              <a:ext cx="137717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Legacy Application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2C68B94-8E61-4C0F-B453-AD5C67AA1A3D}"/>
                </a:ext>
              </a:extLst>
            </p:cNvPr>
            <p:cNvSpPr/>
            <p:nvPr/>
          </p:nvSpPr>
          <p:spPr>
            <a:xfrm>
              <a:off x="7404117" y="2707570"/>
              <a:ext cx="45435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Java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CACA17F-D6D7-4B40-972B-CB95D83A4467}"/>
                </a:ext>
              </a:extLst>
            </p:cNvPr>
            <p:cNvSpPr/>
            <p:nvPr/>
          </p:nvSpPr>
          <p:spPr>
            <a:xfrm>
              <a:off x="8206675" y="2707570"/>
              <a:ext cx="343364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C#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6B946ED-1BB8-4951-9AD8-4C24CE938169}"/>
                </a:ext>
              </a:extLst>
            </p:cNvPr>
            <p:cNvSpPr/>
            <p:nvPr/>
          </p:nvSpPr>
          <p:spPr>
            <a:xfrm>
              <a:off x="8870798" y="2707570"/>
              <a:ext cx="50924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Ruby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8E2A38C-70D0-45EE-9785-26F6AC757EFC}"/>
                </a:ext>
              </a:extLst>
            </p:cNvPr>
            <p:cNvSpPr/>
            <p:nvPr/>
          </p:nvSpPr>
          <p:spPr>
            <a:xfrm>
              <a:off x="7433953" y="3142284"/>
              <a:ext cx="44595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PHP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9C58D9C-4AC6-4DAC-BD59-4BFFB3D8FB7A}"/>
                </a:ext>
              </a:extLst>
            </p:cNvPr>
            <p:cNvSpPr/>
            <p:nvPr/>
          </p:nvSpPr>
          <p:spPr>
            <a:xfrm>
              <a:off x="8060635" y="3142284"/>
              <a:ext cx="64344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Python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72669DA-205A-47B5-98DE-FEB47FEB2918}"/>
                </a:ext>
              </a:extLst>
            </p:cNvPr>
            <p:cNvSpPr/>
            <p:nvPr/>
          </p:nvSpPr>
          <p:spPr>
            <a:xfrm>
              <a:off x="8733488" y="3140698"/>
              <a:ext cx="819263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JavaScript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4E7DB32-0774-4C14-B90A-4D9E2FFE3FF4}"/>
                </a:ext>
              </a:extLst>
            </p:cNvPr>
            <p:cNvSpPr/>
            <p:nvPr/>
          </p:nvSpPr>
          <p:spPr bwMode="auto">
            <a:xfrm>
              <a:off x="1521317" y="4376593"/>
              <a:ext cx="4119097" cy="2028391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76200"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8202483-D4F3-4C90-84E8-47F8B30A7737}"/>
                </a:ext>
              </a:extLst>
            </p:cNvPr>
            <p:cNvSpPr/>
            <p:nvPr/>
          </p:nvSpPr>
          <p:spPr bwMode="auto">
            <a:xfrm>
              <a:off x="1689986" y="4524286"/>
              <a:ext cx="1896811" cy="95152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57150">
              <a:solidFill>
                <a:schemeClr val="accent6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7E21D19-042E-46A9-89E9-DA68EA76FFB1}"/>
                </a:ext>
              </a:extLst>
            </p:cNvPr>
            <p:cNvSpPr/>
            <p:nvPr/>
          </p:nvSpPr>
          <p:spPr bwMode="auto">
            <a:xfrm>
              <a:off x="1834503" y="4847310"/>
              <a:ext cx="1599673" cy="190306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1551CDE3-2370-41A8-A670-8489290ACE1D}"/>
                </a:ext>
              </a:extLst>
            </p:cNvPr>
            <p:cNvSpPr/>
            <p:nvPr/>
          </p:nvSpPr>
          <p:spPr bwMode="auto">
            <a:xfrm>
              <a:off x="1834503" y="5168118"/>
              <a:ext cx="1599673" cy="190306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L-Shape 48">
              <a:extLst>
                <a:ext uri="{FF2B5EF4-FFF2-40B4-BE49-F238E27FC236}">
                  <a16:creationId xmlns:a16="http://schemas.microsoft.com/office/drawing/2014/main" id="{AD8EA876-5814-4E85-8205-1C4FCDB89E81}"/>
                </a:ext>
              </a:extLst>
            </p:cNvPr>
            <p:cNvSpPr/>
            <p:nvPr/>
          </p:nvSpPr>
          <p:spPr bwMode="auto">
            <a:xfrm flipH="1">
              <a:off x="1689986" y="4524286"/>
              <a:ext cx="3787035" cy="1755364"/>
            </a:xfrm>
            <a:prstGeom prst="corner">
              <a:avLst>
                <a:gd name="adj1" fmla="val 37556"/>
                <a:gd name="adj2" fmla="val 94995"/>
              </a:avLst>
            </a:prstGeom>
            <a:gradFill flip="none" rotWithShape="1">
              <a:gsLst>
                <a:gs pos="0">
                  <a:srgbClr val="0070C0">
                    <a:tint val="66000"/>
                    <a:satMod val="160000"/>
                  </a:srgbClr>
                </a:gs>
                <a:gs pos="50000">
                  <a:srgbClr val="0070C0">
                    <a:tint val="44500"/>
                    <a:satMod val="160000"/>
                  </a:srgbClr>
                </a:gs>
                <a:gs pos="100000">
                  <a:srgbClr val="0070C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solidFill>
                <a:schemeClr val="accent1">
                  <a:lumMod val="20000"/>
                  <a:lumOff val="8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268251F-019F-484A-B5E7-56093ED66650}"/>
                </a:ext>
              </a:extLst>
            </p:cNvPr>
            <p:cNvSpPr/>
            <p:nvPr/>
          </p:nvSpPr>
          <p:spPr bwMode="auto">
            <a:xfrm>
              <a:off x="3944524" y="4875484"/>
              <a:ext cx="1357221" cy="595879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00B0F0"/>
                  </a:gs>
                  <a:gs pos="50000">
                    <a:srgbClr val="57D3FF"/>
                  </a:gs>
                  <a:gs pos="100000">
                    <a:srgbClr val="C1EFFF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5EDE7EB-905B-4350-9BDB-BA9CC2BA746D}"/>
                </a:ext>
              </a:extLst>
            </p:cNvPr>
            <p:cNvSpPr/>
            <p:nvPr/>
          </p:nvSpPr>
          <p:spPr bwMode="auto">
            <a:xfrm>
              <a:off x="1839714" y="5751378"/>
              <a:ext cx="980361" cy="39842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D4496DE-58A8-4295-A1D7-22C19A7A0A5B}"/>
                </a:ext>
              </a:extLst>
            </p:cNvPr>
            <p:cNvSpPr/>
            <p:nvPr/>
          </p:nvSpPr>
          <p:spPr bwMode="auto">
            <a:xfrm>
              <a:off x="3083310" y="5748902"/>
              <a:ext cx="980361" cy="39842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51BD96B-96CC-4919-8A2D-D43CC14A57E6}"/>
                </a:ext>
              </a:extLst>
            </p:cNvPr>
            <p:cNvSpPr/>
            <p:nvPr/>
          </p:nvSpPr>
          <p:spPr bwMode="auto">
            <a:xfrm>
              <a:off x="4326907" y="5750400"/>
              <a:ext cx="980361" cy="398429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Rounded Rectangle 170">
              <a:extLst>
                <a:ext uri="{FF2B5EF4-FFF2-40B4-BE49-F238E27FC236}">
                  <a16:creationId xmlns:a16="http://schemas.microsoft.com/office/drawing/2014/main" id="{1C327A47-8AF3-44F3-B1BC-E514AFB80C07}"/>
                </a:ext>
              </a:extLst>
            </p:cNvPr>
            <p:cNvSpPr/>
            <p:nvPr/>
          </p:nvSpPr>
          <p:spPr bwMode="auto">
            <a:xfrm>
              <a:off x="1689986" y="4033234"/>
              <a:ext cx="1518896" cy="350968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9C194DDF-EC3F-42A4-9607-A106D8C75AC7}"/>
                </a:ext>
              </a:extLst>
            </p:cNvPr>
            <p:cNvSpPr/>
            <p:nvPr/>
          </p:nvSpPr>
          <p:spPr>
            <a:xfrm>
              <a:off x="1863889" y="4052848"/>
              <a:ext cx="1171090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Web Server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7001B04-8562-45F6-824B-E856327A93C6}"/>
                </a:ext>
              </a:extLst>
            </p:cNvPr>
            <p:cNvSpPr/>
            <p:nvPr/>
          </p:nvSpPr>
          <p:spPr>
            <a:xfrm>
              <a:off x="3989096" y="4939067"/>
              <a:ext cx="1268076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Proxy Server, Cache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48A7B72-87D6-4C74-B020-8608BDD97450}"/>
                </a:ext>
              </a:extLst>
            </p:cNvPr>
            <p:cNvSpPr/>
            <p:nvPr/>
          </p:nvSpPr>
          <p:spPr>
            <a:xfrm>
              <a:off x="2276684" y="4836362"/>
              <a:ext cx="607859" cy="24622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Firewall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D896D578-1DF9-4D88-9AF9-757DAFEA9E8C}"/>
                </a:ext>
              </a:extLst>
            </p:cNvPr>
            <p:cNvSpPr/>
            <p:nvPr/>
          </p:nvSpPr>
          <p:spPr>
            <a:xfrm>
              <a:off x="1878174" y="4521717"/>
              <a:ext cx="1511761" cy="29238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Presentation Layer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A717FED-90D3-49DF-ABCF-3732658E6562}"/>
                </a:ext>
              </a:extLst>
            </p:cNvPr>
            <p:cNvSpPr/>
            <p:nvPr/>
          </p:nvSpPr>
          <p:spPr>
            <a:xfrm>
              <a:off x="1987978" y="5163235"/>
              <a:ext cx="1290738" cy="24622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HTTP Request Parser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751299A-D2BF-45B2-893E-02A7F40FD7D5}"/>
                </a:ext>
              </a:extLst>
            </p:cNvPr>
            <p:cNvSpPr/>
            <p:nvPr/>
          </p:nvSpPr>
          <p:spPr>
            <a:xfrm>
              <a:off x="1828137" y="5763063"/>
              <a:ext cx="1008312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Servlet Container</a:t>
              </a: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01C749A-E3AA-4BDB-BE10-B015EF50F22D}"/>
                </a:ext>
              </a:extLst>
            </p:cNvPr>
            <p:cNvSpPr/>
            <p:nvPr/>
          </p:nvSpPr>
          <p:spPr>
            <a:xfrm>
              <a:off x="3128307" y="5760587"/>
              <a:ext cx="878173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Resource Handler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8AF1CDA-143D-426E-98FE-63F61B85EDA6}"/>
                </a:ext>
              </a:extLst>
            </p:cNvPr>
            <p:cNvSpPr/>
            <p:nvPr/>
          </p:nvSpPr>
          <p:spPr>
            <a:xfrm>
              <a:off x="4284259" y="5762086"/>
              <a:ext cx="109108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Authentication and Login</a:t>
              </a:r>
            </a:p>
          </p:txBody>
        </p:sp>
        <p:sp>
          <p:nvSpPr>
            <p:cNvPr id="63" name="Left-Right Arrow 179">
              <a:extLst>
                <a:ext uri="{FF2B5EF4-FFF2-40B4-BE49-F238E27FC236}">
                  <a16:creationId xmlns:a16="http://schemas.microsoft.com/office/drawing/2014/main" id="{2A00D5BF-3CBB-468E-A17F-01D99C2F8711}"/>
                </a:ext>
              </a:extLst>
            </p:cNvPr>
            <p:cNvSpPr/>
            <p:nvPr/>
          </p:nvSpPr>
          <p:spPr bwMode="auto">
            <a:xfrm rot="5400000">
              <a:off x="8946966" y="4635387"/>
              <a:ext cx="666070" cy="221160"/>
            </a:xfrm>
            <a:prstGeom prst="leftRightArrow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FFC000"/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Bent-Up Arrow 180">
              <a:extLst>
                <a:ext uri="{FF2B5EF4-FFF2-40B4-BE49-F238E27FC236}">
                  <a16:creationId xmlns:a16="http://schemas.microsoft.com/office/drawing/2014/main" id="{65EB39E3-255B-45E3-A931-885D197E7A96}"/>
                </a:ext>
              </a:extLst>
            </p:cNvPr>
            <p:cNvSpPr/>
            <p:nvPr/>
          </p:nvSpPr>
          <p:spPr bwMode="auto">
            <a:xfrm rot="16200000" flipH="1">
              <a:off x="4811430" y="4253105"/>
              <a:ext cx="2314924" cy="561050"/>
            </a:xfrm>
            <a:prstGeom prst="bentUpArrow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FFC000"/>
              </a:solidFill>
            </a:ln>
            <a:effectLst/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Right Arrow 181">
              <a:extLst>
                <a:ext uri="{FF2B5EF4-FFF2-40B4-BE49-F238E27FC236}">
                  <a16:creationId xmlns:a16="http://schemas.microsoft.com/office/drawing/2014/main" id="{DF494F56-1980-4CB9-AF88-C4B509C1012E}"/>
                </a:ext>
              </a:extLst>
            </p:cNvPr>
            <p:cNvSpPr/>
            <p:nvPr/>
          </p:nvSpPr>
          <p:spPr bwMode="auto">
            <a:xfrm>
              <a:off x="6109675" y="3286461"/>
              <a:ext cx="628886" cy="246608"/>
            </a:xfrm>
            <a:prstGeom prst="rightArrow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FFC000"/>
              </a:solidFill>
            </a:ln>
            <a:effectLst/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1B64278C-C1F9-4A20-8CB3-EBE2B5EE0C71}"/>
                </a:ext>
              </a:extLst>
            </p:cNvPr>
            <p:cNvSpPr/>
            <p:nvPr/>
          </p:nvSpPr>
          <p:spPr bwMode="auto">
            <a:xfrm>
              <a:off x="6113402" y="3448989"/>
              <a:ext cx="134651" cy="47575"/>
            </a:xfrm>
            <a:prstGeom prst="rect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Bent-Up Arrow 183">
              <a:extLst>
                <a:ext uri="{FF2B5EF4-FFF2-40B4-BE49-F238E27FC236}">
                  <a16:creationId xmlns:a16="http://schemas.microsoft.com/office/drawing/2014/main" id="{19DCC921-672F-4A18-8D85-8C62A5749398}"/>
                </a:ext>
              </a:extLst>
            </p:cNvPr>
            <p:cNvSpPr/>
            <p:nvPr/>
          </p:nvSpPr>
          <p:spPr bwMode="auto">
            <a:xfrm rot="16200000" flipH="1">
              <a:off x="4952971" y="1851193"/>
              <a:ext cx="2045229" cy="578908"/>
            </a:xfrm>
            <a:prstGeom prst="bentUpArrow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FFC000"/>
              </a:solidFill>
            </a:ln>
            <a:effectLst/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Right Arrow 184">
              <a:extLst>
                <a:ext uri="{FF2B5EF4-FFF2-40B4-BE49-F238E27FC236}">
                  <a16:creationId xmlns:a16="http://schemas.microsoft.com/office/drawing/2014/main" id="{73002795-35A2-4622-B8D4-F7BB15AE8BE5}"/>
                </a:ext>
              </a:extLst>
            </p:cNvPr>
            <p:cNvSpPr/>
            <p:nvPr/>
          </p:nvSpPr>
          <p:spPr bwMode="auto">
            <a:xfrm flipH="1">
              <a:off x="5683235" y="1042159"/>
              <a:ext cx="584707" cy="229890"/>
            </a:xfrm>
            <a:prstGeom prst="rightArrow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FFC000"/>
              </a:solidFill>
            </a:ln>
            <a:effectLst/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3A9F090D-73AE-4F21-A461-99F29ED71343}"/>
                </a:ext>
              </a:extLst>
            </p:cNvPr>
            <p:cNvSpPr/>
            <p:nvPr/>
          </p:nvSpPr>
          <p:spPr bwMode="auto">
            <a:xfrm>
              <a:off x="6128084" y="1118032"/>
              <a:ext cx="134632" cy="47575"/>
            </a:xfrm>
            <a:prstGeom prst="rect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451F4FB0-E54C-4703-BC23-D2DB7BE1F41A}"/>
                </a:ext>
              </a:extLst>
            </p:cNvPr>
            <p:cNvSpPr/>
            <p:nvPr/>
          </p:nvSpPr>
          <p:spPr bwMode="auto">
            <a:xfrm>
              <a:off x="1531859" y="1808491"/>
              <a:ext cx="4119097" cy="2028391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76200"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FC025B2C-AE72-4362-B216-49DB5C1516EB}"/>
                </a:ext>
              </a:extLst>
            </p:cNvPr>
            <p:cNvSpPr/>
            <p:nvPr/>
          </p:nvSpPr>
          <p:spPr bwMode="auto">
            <a:xfrm>
              <a:off x="2873268" y="2032918"/>
              <a:ext cx="2564222" cy="1579537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57150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179FCF9A-227D-476F-8040-2CD3797C255D}"/>
                </a:ext>
              </a:extLst>
            </p:cNvPr>
            <p:cNvSpPr/>
            <p:nvPr/>
          </p:nvSpPr>
          <p:spPr bwMode="auto">
            <a:xfrm>
              <a:off x="1706863" y="2963992"/>
              <a:ext cx="980361" cy="631180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574A4257-7513-4CCB-9B03-9EF5C36D87C4}"/>
                </a:ext>
              </a:extLst>
            </p:cNvPr>
            <p:cNvSpPr/>
            <p:nvPr/>
          </p:nvSpPr>
          <p:spPr bwMode="auto">
            <a:xfrm>
              <a:off x="3068285" y="2378228"/>
              <a:ext cx="1184602" cy="1062184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50000"/>
                    <a:tint val="66000"/>
                    <a:satMod val="160000"/>
                  </a:schemeClr>
                </a:gs>
                <a:gs pos="50000">
                  <a:schemeClr val="accent6">
                    <a:lumMod val="50000"/>
                    <a:tint val="44500"/>
                    <a:satMod val="160000"/>
                  </a:schemeClr>
                </a:gs>
                <a:gs pos="100000">
                  <a:schemeClr val="accent6">
                    <a:lumMod val="50000"/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C75F09"/>
                  </a:gs>
                  <a:gs pos="50000">
                    <a:srgbClr val="F8A764"/>
                  </a:gs>
                  <a:gs pos="100000">
                    <a:srgbClr val="FCD6B6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6455B1F8-D461-4F38-8AA9-4EE93CA2B23C}"/>
                </a:ext>
              </a:extLst>
            </p:cNvPr>
            <p:cNvSpPr/>
            <p:nvPr/>
          </p:nvSpPr>
          <p:spPr bwMode="auto">
            <a:xfrm>
              <a:off x="3219424" y="2856142"/>
              <a:ext cx="882325" cy="484564"/>
            </a:xfrm>
            <a:prstGeom prst="rect">
              <a:avLst/>
            </a:prstGeom>
            <a:gradFill flip="none" rotWithShape="1">
              <a:gsLst>
                <a:gs pos="0">
                  <a:srgbClr val="E6AF00">
                    <a:tint val="66000"/>
                    <a:satMod val="160000"/>
                  </a:srgbClr>
                </a:gs>
                <a:gs pos="50000">
                  <a:srgbClr val="E6AF00">
                    <a:tint val="44500"/>
                    <a:satMod val="160000"/>
                  </a:srgbClr>
                </a:gs>
                <a:gs pos="100000">
                  <a:srgbClr val="E6A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FFC000"/>
                  </a:gs>
                  <a:gs pos="50000">
                    <a:srgbClr val="FFDD71"/>
                  </a:gs>
                  <a:gs pos="100000">
                    <a:srgbClr val="FFEDB3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E6A79DC6-6D78-4C42-A5CE-831EB3559357}"/>
                </a:ext>
              </a:extLst>
            </p:cNvPr>
            <p:cNvSpPr/>
            <p:nvPr/>
          </p:nvSpPr>
          <p:spPr bwMode="auto">
            <a:xfrm>
              <a:off x="4428143" y="2925174"/>
              <a:ext cx="848591" cy="52308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57150">
              <a:gradFill>
                <a:gsLst>
                  <a:gs pos="0">
                    <a:srgbClr val="00B0F0"/>
                  </a:gs>
                  <a:gs pos="50000">
                    <a:srgbClr val="57D3FF"/>
                  </a:gs>
                  <a:gs pos="100000">
                    <a:srgbClr val="C1EFFF"/>
                  </a:gs>
                </a:gsLst>
                <a:lin ang="5400000" scaled="0"/>
              </a:gra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Rounded Rectangle 192">
              <a:extLst>
                <a:ext uri="{FF2B5EF4-FFF2-40B4-BE49-F238E27FC236}">
                  <a16:creationId xmlns:a16="http://schemas.microsoft.com/office/drawing/2014/main" id="{C8211956-BE31-4EDD-953E-83461A15C0D7}"/>
                </a:ext>
              </a:extLst>
            </p:cNvPr>
            <p:cNvSpPr/>
            <p:nvPr/>
          </p:nvSpPr>
          <p:spPr bwMode="auto">
            <a:xfrm>
              <a:off x="1700528" y="1458060"/>
              <a:ext cx="1518896" cy="350968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2602044-5C5A-46FA-9D8C-BF128C688F53}"/>
                </a:ext>
              </a:extLst>
            </p:cNvPr>
            <p:cNvSpPr/>
            <p:nvPr/>
          </p:nvSpPr>
          <p:spPr>
            <a:xfrm>
              <a:off x="2081668" y="1470945"/>
              <a:ext cx="756617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ＭＳ Ｐゴシック" pitchFamily="34" charset="-128"/>
                  <a:cs typeface="+mn-cs"/>
                </a:rPr>
                <a:t>Clients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8E1A26DF-6B8D-43D8-804C-3B77E0F97687}"/>
                </a:ext>
              </a:extLst>
            </p:cNvPr>
            <p:cNvSpPr/>
            <p:nvPr/>
          </p:nvSpPr>
          <p:spPr>
            <a:xfrm>
              <a:off x="1682479" y="3079527"/>
              <a:ext cx="1022205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ＭＳ Ｐゴシック" pitchFamily="34" charset="-128"/>
                  <a:cs typeface="+mn-cs"/>
                </a:rPr>
                <a:t>Smart Phones, Web Appliance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1005B6A-8CFC-436F-AC3E-7D4A7571A8BF}"/>
                </a:ext>
              </a:extLst>
            </p:cNvPr>
            <p:cNvSpPr/>
            <p:nvPr/>
          </p:nvSpPr>
          <p:spPr>
            <a:xfrm>
              <a:off x="3563134" y="2039166"/>
              <a:ext cx="1184491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ＭＳ Ｐゴシック" pitchFamily="34" charset="-128"/>
                  <a:cs typeface="+mn-cs"/>
                </a:rPr>
                <a:t>Web Browser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25AED724-0DDD-4287-AEE0-E3F706B26718}"/>
                </a:ext>
              </a:extLst>
            </p:cNvPr>
            <p:cNvSpPr/>
            <p:nvPr/>
          </p:nvSpPr>
          <p:spPr>
            <a:xfrm>
              <a:off x="3120764" y="2387710"/>
              <a:ext cx="1079644" cy="43088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ＭＳ Ｐゴシック" pitchFamily="34" charset="-128"/>
                  <a:cs typeface="+mn-cs"/>
                </a:rPr>
                <a:t>Presentation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ＭＳ Ｐゴシック" pitchFamily="34" charset="-128"/>
                  <a:cs typeface="+mn-cs"/>
                </a:rPr>
                <a:t>Layer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5B3179C3-D3F1-455C-9D67-D965AB45E09F}"/>
                </a:ext>
              </a:extLst>
            </p:cNvPr>
            <p:cNvSpPr/>
            <p:nvPr/>
          </p:nvSpPr>
          <p:spPr>
            <a:xfrm>
              <a:off x="3120764" y="2915588"/>
              <a:ext cx="1079645" cy="38472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ＭＳ Ｐゴシック" pitchFamily="34" charset="-128"/>
                  <a:cs typeface="+mn-cs"/>
                </a:rPr>
                <a:t>HTML, CSS, JavaScript</a:t>
              </a:r>
              <a:endParaRPr kumimoji="0" lang="en-US" sz="9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841C2AF7-485A-4ABC-B702-D548B5245A73}"/>
                </a:ext>
              </a:extLst>
            </p:cNvPr>
            <p:cNvSpPr/>
            <p:nvPr/>
          </p:nvSpPr>
          <p:spPr>
            <a:xfrm>
              <a:off x="4382094" y="3011711"/>
              <a:ext cx="945459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External Web Services</a:t>
              </a:r>
            </a:p>
          </p:txBody>
        </p:sp>
        <p:pic>
          <p:nvPicPr>
            <p:cNvPr id="83" name="Picture 6" descr="C:\Users\conference\Desktop\1287983576_pda_blue.png">
              <a:extLst>
                <a:ext uri="{FF2B5EF4-FFF2-40B4-BE49-F238E27FC236}">
                  <a16:creationId xmlns:a16="http://schemas.microsoft.com/office/drawing/2014/main" id="{C0FC0FD4-BE4E-47ED-9272-178DB4E954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1317" y="2090255"/>
              <a:ext cx="737851" cy="7161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4" name="Picture 8" descr="E:\Web2.0 PNG Icons\tv1-wro.png">
              <a:extLst>
                <a:ext uri="{FF2B5EF4-FFF2-40B4-BE49-F238E27FC236}">
                  <a16:creationId xmlns:a16="http://schemas.microsoft.com/office/drawing/2014/main" id="{6F83759E-7E55-486D-A223-4D4D2A0A44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5955" y="2142864"/>
              <a:ext cx="645307" cy="601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2D67C0A3-971F-4E8F-9EC0-68DC7FCD701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471623" y="961988"/>
              <a:ext cx="1241613" cy="785051"/>
              <a:chOff x="3124029" y="1047343"/>
              <a:chExt cx="1371514" cy="893462"/>
            </a:xfrm>
          </p:grpSpPr>
          <p:pic>
            <p:nvPicPr>
              <p:cNvPr id="89" name="Picture 2" descr="E:\Web2.0 PNG Icons\Haja Roger Shutterstock\clouds-double.png">
                <a:extLst>
                  <a:ext uri="{FF2B5EF4-FFF2-40B4-BE49-F238E27FC236}">
                    <a16:creationId xmlns:a16="http://schemas.microsoft.com/office/drawing/2014/main" id="{166D0CC1-25C3-45E6-BA76-AF0F1EDD5BC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24029" y="1047343"/>
                <a:ext cx="1371514" cy="8934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1A6A309-71BB-4127-A5E4-BD25E5DBCF10}"/>
                  </a:ext>
                </a:extLst>
              </p:cNvPr>
              <p:cNvSpPr/>
              <p:nvPr/>
            </p:nvSpPr>
            <p:spPr>
              <a:xfrm>
                <a:off x="3186081" y="1355237"/>
                <a:ext cx="882542" cy="47287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Web Services</a:t>
                </a: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6D5B870-6C7D-4906-A110-9E87171A3A92}"/>
                  </a:ext>
                </a:extLst>
              </p:cNvPr>
              <p:cNvSpPr/>
              <p:nvPr/>
            </p:nvSpPr>
            <p:spPr>
              <a:xfrm>
                <a:off x="3643405" y="1067892"/>
                <a:ext cx="706869" cy="28898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Internet</a:t>
                </a:r>
              </a:p>
            </p:txBody>
          </p:sp>
        </p:grpSp>
        <p:sp>
          <p:nvSpPr>
            <p:cNvPr id="86" name="Left-Right Arrow 202">
              <a:extLst>
                <a:ext uri="{FF2B5EF4-FFF2-40B4-BE49-F238E27FC236}">
                  <a16:creationId xmlns:a16="http://schemas.microsoft.com/office/drawing/2014/main" id="{676FEE9B-246F-48DD-AF5E-7866F22EA58D}"/>
                </a:ext>
              </a:extLst>
            </p:cNvPr>
            <p:cNvSpPr/>
            <p:nvPr/>
          </p:nvSpPr>
          <p:spPr bwMode="auto">
            <a:xfrm rot="5400000">
              <a:off x="4464418" y="3879021"/>
              <a:ext cx="666070" cy="221160"/>
            </a:xfrm>
            <a:prstGeom prst="leftRightArrow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FFC000"/>
              </a:solidFill>
            </a:ln>
            <a:effectLst/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FC84E846-1E99-4A50-BE25-F502D3AB8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422371" y="2364830"/>
              <a:ext cx="384632" cy="423564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6B53E78-B689-4C88-A334-2B764C4349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8767" y="2360450"/>
              <a:ext cx="432324" cy="4323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91027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A43B5E3F-88EB-48CC-9347-8045C4F4C81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5" r="18135"/>
          <a:stretch/>
        </p:blipFill>
        <p:spPr>
          <a:xfrm>
            <a:off x="5890198" y="1"/>
            <a:ext cx="6319837" cy="6603946"/>
          </a:xfrm>
        </p:spPr>
      </p:pic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9FC0DBA-04EF-4154-A1F7-10AE9C2EAA5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2" r="14592"/>
          <a:stretch/>
        </p:blipFill>
        <p:spPr>
          <a:xfrm>
            <a:off x="5827713" y="1803400"/>
            <a:ext cx="6032868" cy="4791928"/>
          </a:xfrm>
        </p:spPr>
      </p:pic>
      <p:sp>
        <p:nvSpPr>
          <p:cNvPr id="51" name="Полилиния 50"/>
          <p:cNvSpPr/>
          <p:nvPr/>
        </p:nvSpPr>
        <p:spPr>
          <a:xfrm>
            <a:off x="7253612" y="1803400"/>
            <a:ext cx="4589516" cy="4696629"/>
          </a:xfrm>
          <a:custGeom>
            <a:avLst/>
            <a:gdLst>
              <a:gd name="connsiteX0" fmla="*/ 289231 w 7158237"/>
              <a:gd name="connsiteY0" fmla="*/ 0 h 7315077"/>
              <a:gd name="connsiteX1" fmla="*/ 7158237 w 7158237"/>
              <a:gd name="connsiteY1" fmla="*/ 7315077 h 7315077"/>
              <a:gd name="connsiteX2" fmla="*/ 6760611 w 7158237"/>
              <a:gd name="connsiteY2" fmla="*/ 7315077 h 7315077"/>
              <a:gd name="connsiteX3" fmla="*/ 0 w 7158237"/>
              <a:gd name="connsiteY3" fmla="*/ 837457 h 731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8237" h="7315077">
                <a:moveTo>
                  <a:pt x="289231" y="0"/>
                </a:moveTo>
                <a:lnTo>
                  <a:pt x="7158237" y="7315077"/>
                </a:lnTo>
                <a:lnTo>
                  <a:pt x="6760611" y="7315077"/>
                </a:lnTo>
                <a:lnTo>
                  <a:pt x="0" y="837457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3029" y="280630"/>
            <a:ext cx="43667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Services</a:t>
            </a:r>
            <a:endParaRPr lang="ru-RU" sz="4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0040" y="1188423"/>
            <a:ext cx="6553200" cy="126188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web service is an application or software that is deployed over the Internet and uses standard messaging protocols such as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SOAP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UDDI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WSDL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REST to enable communication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 applications developed for different platforms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4BBB975-EEAE-48D5-834D-4C8AD56CF3DE}"/>
              </a:ext>
            </a:extLst>
          </p:cNvPr>
          <p:cNvGrpSpPr/>
          <p:nvPr/>
        </p:nvGrpSpPr>
        <p:grpSpPr>
          <a:xfrm>
            <a:off x="202833" y="3220566"/>
            <a:ext cx="5880835" cy="3256434"/>
            <a:chOff x="5923380" y="2998206"/>
            <a:chExt cx="5880835" cy="3256434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793F419-556C-4555-A50B-B16A28F877CF}"/>
                </a:ext>
              </a:extLst>
            </p:cNvPr>
            <p:cNvSpPr/>
            <p:nvPr/>
          </p:nvSpPr>
          <p:spPr>
            <a:xfrm>
              <a:off x="8105261" y="3679345"/>
              <a:ext cx="1684661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Service Registry </a:t>
              </a: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(Contains Service Descriptions)</a:t>
              </a: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7E04305-551A-46C2-9146-975600935FD8}"/>
                </a:ext>
              </a:extLst>
            </p:cNvPr>
            <p:cNvSpPr/>
            <p:nvPr/>
          </p:nvSpPr>
          <p:spPr>
            <a:xfrm>
              <a:off x="10122899" y="5546754"/>
              <a:ext cx="1681316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Service Provider </a:t>
              </a: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(Contains Service and Service Descriptions) 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A2A7D5F-AC81-4A22-9BD6-36BB3541E85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385763" y="3352138"/>
              <a:ext cx="1598856" cy="1301884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/>
              <a:tailEnd type="arrow"/>
            </a:ln>
            <a:effectLst/>
          </p:spPr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463B4CF1-CBFC-408A-A0A3-97480AF684BF}"/>
                </a:ext>
              </a:extLst>
            </p:cNvPr>
            <p:cNvCxnSpPr>
              <a:cxnSpLocks/>
              <a:endCxn id="40" idx="1"/>
            </p:cNvCxnSpPr>
            <p:nvPr/>
          </p:nvCxnSpPr>
          <p:spPr>
            <a:xfrm flipV="1">
              <a:off x="6913562" y="3353613"/>
              <a:ext cx="1595857" cy="1406028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/>
              <a:tailEnd type="arrow"/>
            </a:ln>
            <a:effectLst/>
          </p:spPr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3B0511CF-D571-4626-81BC-7DE0EF1B85BE}"/>
                </a:ext>
              </a:extLst>
            </p:cNvPr>
            <p:cNvCxnSpPr>
              <a:cxnSpLocks/>
            </p:cNvCxnSpPr>
            <p:nvPr/>
          </p:nvCxnSpPr>
          <p:spPr>
            <a:xfrm>
              <a:off x="7301552" y="5148616"/>
              <a:ext cx="3477708" cy="11536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/>
              <a:tailEnd type="arrow"/>
            </a:ln>
            <a:effectLst/>
          </p:spPr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C3C928D-D90A-4A90-81A7-10030CC3F63D}"/>
                </a:ext>
              </a:extLst>
            </p:cNvPr>
            <p:cNvSpPr/>
            <p:nvPr/>
          </p:nvSpPr>
          <p:spPr>
            <a:xfrm>
              <a:off x="5923380" y="5546754"/>
              <a:ext cx="1480100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Service Requester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557F42C-2C3F-468F-8CFC-101A7932A09D}"/>
                </a:ext>
              </a:extLst>
            </p:cNvPr>
            <p:cNvSpPr/>
            <p:nvPr/>
          </p:nvSpPr>
          <p:spPr>
            <a:xfrm>
              <a:off x="8515224" y="5178184"/>
              <a:ext cx="590138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Bind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7A0FCFF-21A2-410B-B11C-47F872C3A95E}"/>
                </a:ext>
              </a:extLst>
            </p:cNvPr>
            <p:cNvSpPr/>
            <p:nvPr/>
          </p:nvSpPr>
          <p:spPr>
            <a:xfrm rot="19120760">
              <a:off x="6882505" y="3594195"/>
              <a:ext cx="1173188" cy="54886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Find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UDDI, WSDL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3F530FD-6BC8-489A-9D40-B6CB2907BE75}"/>
                </a:ext>
              </a:extLst>
            </p:cNvPr>
            <p:cNvSpPr/>
            <p:nvPr/>
          </p:nvSpPr>
          <p:spPr>
            <a:xfrm rot="2351678">
              <a:off x="9770025" y="3493436"/>
              <a:ext cx="1173188" cy="54886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Publish 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ts val="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UDDI, WSDL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B2516B01-1259-4659-943F-1A915C131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9419" y="2998206"/>
              <a:ext cx="876344" cy="710813"/>
            </a:xfrm>
            <a:prstGeom prst="rect">
              <a:avLst/>
            </a:prstGeom>
          </p:spPr>
        </p:pic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F149E5EF-02DB-406C-87C8-F459721D4DB4}"/>
                </a:ext>
              </a:extLst>
            </p:cNvPr>
            <p:cNvGrpSpPr/>
            <p:nvPr/>
          </p:nvGrpSpPr>
          <p:grpSpPr>
            <a:xfrm>
              <a:off x="6199976" y="4788165"/>
              <a:ext cx="1078695" cy="771401"/>
              <a:chOff x="-1107515" y="2667000"/>
              <a:chExt cx="1078695" cy="771401"/>
            </a:xfrm>
          </p:grpSpPr>
          <p:pic>
            <p:nvPicPr>
              <p:cNvPr id="45" name="Picture 44" descr="A screenshot of a cell phone&#10;&#10;Description automatically generated">
                <a:extLst>
                  <a:ext uri="{FF2B5EF4-FFF2-40B4-BE49-F238E27FC236}">
                    <a16:creationId xmlns:a16="http://schemas.microsoft.com/office/drawing/2014/main" id="{22194BD5-DDE3-47AC-A19B-5CAB232B4F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759038" y="2733582"/>
                <a:ext cx="730218" cy="704819"/>
              </a:xfrm>
              <a:prstGeom prst="rect">
                <a:avLst/>
              </a:prstGeom>
            </p:spPr>
          </p:pic>
          <p:pic>
            <p:nvPicPr>
              <p:cNvPr id="46" name="Picture 45" descr="A picture containing toy, doll, food, shirt&#10;&#10;Description automatically generated">
                <a:extLst>
                  <a:ext uri="{FF2B5EF4-FFF2-40B4-BE49-F238E27FC236}">
                    <a16:creationId xmlns:a16="http://schemas.microsoft.com/office/drawing/2014/main" id="{ED9F1F16-AA38-46DB-93F5-D3A1ED39F4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107515" y="2667000"/>
                <a:ext cx="545349" cy="743975"/>
              </a:xfrm>
              <a:prstGeom prst="rect">
                <a:avLst/>
              </a:prstGeom>
            </p:spPr>
          </p:pic>
        </p:grpSp>
        <p:pic>
          <p:nvPicPr>
            <p:cNvPr id="44" name="Picture 43" descr="A close up of a sign&#10;&#10;Description automatically generated">
              <a:extLst>
                <a:ext uri="{FF2B5EF4-FFF2-40B4-BE49-F238E27FC236}">
                  <a16:creationId xmlns:a16="http://schemas.microsoft.com/office/drawing/2014/main" id="{1E175685-C0F4-4B6E-9912-E099938AF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8158" y="4764925"/>
              <a:ext cx="852920" cy="804895"/>
            </a:xfrm>
            <a:prstGeom prst="rect">
              <a:avLst/>
            </a:prstGeom>
          </p:spPr>
        </p:pic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3A592C60-32F0-4AEC-B86F-D194CF0FFDB6}"/>
              </a:ext>
            </a:extLst>
          </p:cNvPr>
          <p:cNvSpPr/>
          <p:nvPr/>
        </p:nvSpPr>
        <p:spPr>
          <a:xfrm>
            <a:off x="1552558" y="2743200"/>
            <a:ext cx="3181384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Web Service Architecture</a:t>
            </a:r>
          </a:p>
        </p:txBody>
      </p:sp>
    </p:spTree>
    <p:extLst>
      <p:ext uri="{BB962C8B-B14F-4D97-AF65-F5344CB8AC3E}">
        <p14:creationId xmlns:p14="http://schemas.microsoft.com/office/powerpoint/2010/main" val="17132371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A946F7F-3E3D-4F8D-807E-6732CF576D25}"/>
              </a:ext>
            </a:extLst>
          </p:cNvPr>
          <p:cNvSpPr txBox="1"/>
          <p:nvPr/>
        </p:nvSpPr>
        <p:spPr>
          <a:xfrm>
            <a:off x="320040" y="111696"/>
            <a:ext cx="8305800" cy="11849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Applications vs </a:t>
            </a: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Services</a:t>
            </a:r>
            <a:endParaRPr lang="ru-RU" sz="36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5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B8C71F-23B3-DC87-2047-E929CF3EF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121920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165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A946F7F-3E3D-4F8D-807E-6732CF576D25}"/>
              </a:ext>
            </a:extLst>
          </p:cNvPr>
          <p:cNvSpPr txBox="1"/>
          <p:nvPr/>
        </p:nvSpPr>
        <p:spPr>
          <a:xfrm>
            <a:off x="320040" y="111696"/>
            <a:ext cx="8305800" cy="11849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Applications vs </a:t>
            </a: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Services</a:t>
            </a:r>
            <a:endParaRPr lang="ru-RU" sz="36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5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7AC44D-796B-43AE-D43C-8A025E2CC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143000"/>
            <a:ext cx="5188371" cy="4953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665973-20D1-5201-9660-698DA2C96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11" y="1143000"/>
            <a:ext cx="6205537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558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8" descr="A picture containing text, person, indoor, person&#10;&#10;Description automatically generated">
            <a:extLst>
              <a:ext uri="{FF2B5EF4-FFF2-40B4-BE49-F238E27FC236}">
                <a16:creationId xmlns:a16="http://schemas.microsoft.com/office/drawing/2014/main" id="{E341FD1E-3442-4B18-9831-173251DF99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87" b="27687"/>
          <a:stretch>
            <a:fillRect/>
          </a:stretch>
        </p:blipFill>
        <p:spPr>
          <a:xfrm>
            <a:off x="0" y="2946023"/>
            <a:ext cx="12192000" cy="3627438"/>
          </a:xfrm>
          <a:prstGeom prst="rect">
            <a:avLst/>
          </a:prstGeom>
        </p:spPr>
      </p:pic>
      <p:sp>
        <p:nvSpPr>
          <p:cNvPr id="4" name="Полилиния 83"/>
          <p:cNvSpPr/>
          <p:nvPr/>
        </p:nvSpPr>
        <p:spPr>
          <a:xfrm>
            <a:off x="993895" y="2404765"/>
            <a:ext cx="4718658" cy="1350054"/>
          </a:xfrm>
          <a:custGeom>
            <a:avLst/>
            <a:gdLst>
              <a:gd name="connsiteX0" fmla="*/ 0 w 7079080"/>
              <a:gd name="connsiteY0" fmla="*/ 0 h 4037800"/>
              <a:gd name="connsiteX1" fmla="*/ 1052731 w 7079080"/>
              <a:gd name="connsiteY1" fmla="*/ 0 h 4037800"/>
              <a:gd name="connsiteX2" fmla="*/ 2768799 w 7079080"/>
              <a:gd name="connsiteY2" fmla="*/ 0 h 4037800"/>
              <a:gd name="connsiteX3" fmla="*/ 3257550 w 7079080"/>
              <a:gd name="connsiteY3" fmla="*/ 0 h 4037800"/>
              <a:gd name="connsiteX4" fmla="*/ 3821530 w 7079080"/>
              <a:gd name="connsiteY4" fmla="*/ 0 h 4037800"/>
              <a:gd name="connsiteX5" fmla="*/ 4310281 w 7079080"/>
              <a:gd name="connsiteY5" fmla="*/ 0 h 4037800"/>
              <a:gd name="connsiteX6" fmla="*/ 6026349 w 7079080"/>
              <a:gd name="connsiteY6" fmla="*/ 0 h 4037800"/>
              <a:gd name="connsiteX7" fmla="*/ 7079080 w 7079080"/>
              <a:gd name="connsiteY7" fmla="*/ 0 h 4037800"/>
              <a:gd name="connsiteX8" fmla="*/ 7079080 w 7079080"/>
              <a:gd name="connsiteY8" fmla="*/ 3647286 h 4037800"/>
              <a:gd name="connsiteX9" fmla="*/ 6767268 w 7079080"/>
              <a:gd name="connsiteY9" fmla="*/ 4029867 h 4037800"/>
              <a:gd name="connsiteX10" fmla="*/ 6688575 w 7079080"/>
              <a:gd name="connsiteY10" fmla="*/ 4037800 h 4037800"/>
              <a:gd name="connsiteX11" fmla="*/ 5635844 w 7079080"/>
              <a:gd name="connsiteY11" fmla="*/ 4037800 h 4037800"/>
              <a:gd name="connsiteX12" fmla="*/ 4212035 w 7079080"/>
              <a:gd name="connsiteY12" fmla="*/ 4037800 h 4037800"/>
              <a:gd name="connsiteX13" fmla="*/ 3919776 w 7079080"/>
              <a:gd name="connsiteY13" fmla="*/ 4037800 h 4037800"/>
              <a:gd name="connsiteX14" fmla="*/ 3159304 w 7079080"/>
              <a:gd name="connsiteY14" fmla="*/ 4037800 h 4037800"/>
              <a:gd name="connsiteX15" fmla="*/ 2867045 w 7079080"/>
              <a:gd name="connsiteY15" fmla="*/ 4037800 h 4037800"/>
              <a:gd name="connsiteX16" fmla="*/ 1443236 w 7079080"/>
              <a:gd name="connsiteY16" fmla="*/ 4037800 h 4037800"/>
              <a:gd name="connsiteX17" fmla="*/ 390505 w 7079080"/>
              <a:gd name="connsiteY17" fmla="*/ 4037800 h 4037800"/>
              <a:gd name="connsiteX18" fmla="*/ 311813 w 7079080"/>
              <a:gd name="connsiteY18" fmla="*/ 4029867 h 4037800"/>
              <a:gd name="connsiteX19" fmla="*/ 0 w 7079080"/>
              <a:gd name="connsiteY19" fmla="*/ 3647286 h 403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34018" y="304800"/>
            <a:ext cx="632396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Web Services</a:t>
            </a:r>
            <a:endParaRPr lang="ru-RU" sz="28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6" name="Полилиния 84"/>
          <p:cNvSpPr/>
          <p:nvPr/>
        </p:nvSpPr>
        <p:spPr>
          <a:xfrm>
            <a:off x="6479449" y="2404765"/>
            <a:ext cx="4718658" cy="1350054"/>
          </a:xfrm>
          <a:custGeom>
            <a:avLst/>
            <a:gdLst>
              <a:gd name="connsiteX0" fmla="*/ 0 w 7079080"/>
              <a:gd name="connsiteY0" fmla="*/ 0 h 4037800"/>
              <a:gd name="connsiteX1" fmla="*/ 1052731 w 7079080"/>
              <a:gd name="connsiteY1" fmla="*/ 0 h 4037800"/>
              <a:gd name="connsiteX2" fmla="*/ 2768799 w 7079080"/>
              <a:gd name="connsiteY2" fmla="*/ 0 h 4037800"/>
              <a:gd name="connsiteX3" fmla="*/ 3257550 w 7079080"/>
              <a:gd name="connsiteY3" fmla="*/ 0 h 4037800"/>
              <a:gd name="connsiteX4" fmla="*/ 3821530 w 7079080"/>
              <a:gd name="connsiteY4" fmla="*/ 0 h 4037800"/>
              <a:gd name="connsiteX5" fmla="*/ 4310281 w 7079080"/>
              <a:gd name="connsiteY5" fmla="*/ 0 h 4037800"/>
              <a:gd name="connsiteX6" fmla="*/ 6026349 w 7079080"/>
              <a:gd name="connsiteY6" fmla="*/ 0 h 4037800"/>
              <a:gd name="connsiteX7" fmla="*/ 7079080 w 7079080"/>
              <a:gd name="connsiteY7" fmla="*/ 0 h 4037800"/>
              <a:gd name="connsiteX8" fmla="*/ 7079080 w 7079080"/>
              <a:gd name="connsiteY8" fmla="*/ 3647286 h 4037800"/>
              <a:gd name="connsiteX9" fmla="*/ 6767268 w 7079080"/>
              <a:gd name="connsiteY9" fmla="*/ 4029867 h 4037800"/>
              <a:gd name="connsiteX10" fmla="*/ 6688575 w 7079080"/>
              <a:gd name="connsiteY10" fmla="*/ 4037800 h 4037800"/>
              <a:gd name="connsiteX11" fmla="*/ 5635844 w 7079080"/>
              <a:gd name="connsiteY11" fmla="*/ 4037800 h 4037800"/>
              <a:gd name="connsiteX12" fmla="*/ 4212035 w 7079080"/>
              <a:gd name="connsiteY12" fmla="*/ 4037800 h 4037800"/>
              <a:gd name="connsiteX13" fmla="*/ 3919776 w 7079080"/>
              <a:gd name="connsiteY13" fmla="*/ 4037800 h 4037800"/>
              <a:gd name="connsiteX14" fmla="*/ 3159304 w 7079080"/>
              <a:gd name="connsiteY14" fmla="*/ 4037800 h 4037800"/>
              <a:gd name="connsiteX15" fmla="*/ 2867045 w 7079080"/>
              <a:gd name="connsiteY15" fmla="*/ 4037800 h 4037800"/>
              <a:gd name="connsiteX16" fmla="*/ 1443236 w 7079080"/>
              <a:gd name="connsiteY16" fmla="*/ 4037800 h 4037800"/>
              <a:gd name="connsiteX17" fmla="*/ 390505 w 7079080"/>
              <a:gd name="connsiteY17" fmla="*/ 4037800 h 4037800"/>
              <a:gd name="connsiteX18" fmla="*/ 311813 w 7079080"/>
              <a:gd name="connsiteY18" fmla="*/ 4029867 h 4037800"/>
              <a:gd name="connsiteX19" fmla="*/ 0 w 7079080"/>
              <a:gd name="connsiteY19" fmla="*/ 3647286 h 403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7224" y="2590800"/>
            <a:ext cx="385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It is based on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XML format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and is used to transfer data between 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service provider and requestor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Группа 10"/>
          <p:cNvGrpSpPr/>
          <p:nvPr/>
        </p:nvGrpSpPr>
        <p:grpSpPr>
          <a:xfrm>
            <a:off x="814126" y="1600200"/>
            <a:ext cx="5078194" cy="859748"/>
            <a:chOff x="1219967" y="3715611"/>
            <a:chExt cx="7618466" cy="1289821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9" name="Прямоугольник 31"/>
            <p:cNvSpPr/>
            <p:nvPr/>
          </p:nvSpPr>
          <p:spPr>
            <a:xfrm>
              <a:off x="1489661" y="4922644"/>
              <a:ext cx="7079080" cy="8278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0" name="Полилиния 82"/>
            <p:cNvSpPr/>
            <p:nvPr/>
          </p:nvSpPr>
          <p:spPr>
            <a:xfrm>
              <a:off x="1219967" y="3715611"/>
              <a:ext cx="7618466" cy="1207034"/>
            </a:xfrm>
            <a:custGeom>
              <a:avLst/>
              <a:gdLst>
                <a:gd name="connsiteX0" fmla="*/ 381483 w 7618466"/>
                <a:gd name="connsiteY0" fmla="*/ 0 h 1207033"/>
                <a:gd name="connsiteX1" fmla="*/ 1434214 w 7618466"/>
                <a:gd name="connsiteY1" fmla="*/ 0 h 1207033"/>
                <a:gd name="connsiteX2" fmla="*/ 3150282 w 7618466"/>
                <a:gd name="connsiteY2" fmla="*/ 0 h 1207033"/>
                <a:gd name="connsiteX3" fmla="*/ 3415454 w 7618466"/>
                <a:gd name="connsiteY3" fmla="*/ 0 h 1207033"/>
                <a:gd name="connsiteX4" fmla="*/ 4203013 w 7618466"/>
                <a:gd name="connsiteY4" fmla="*/ 0 h 1207033"/>
                <a:gd name="connsiteX5" fmla="*/ 4468185 w 7618466"/>
                <a:gd name="connsiteY5" fmla="*/ 0 h 1207033"/>
                <a:gd name="connsiteX6" fmla="*/ 6184253 w 7618466"/>
                <a:gd name="connsiteY6" fmla="*/ 0 h 1207033"/>
                <a:gd name="connsiteX7" fmla="*/ 7236984 w 7618466"/>
                <a:gd name="connsiteY7" fmla="*/ 0 h 1207033"/>
                <a:gd name="connsiteX8" fmla="*/ 7610717 w 7618466"/>
                <a:gd name="connsiteY8" fmla="*/ 304601 h 1207033"/>
                <a:gd name="connsiteX9" fmla="*/ 7618466 w 7618466"/>
                <a:gd name="connsiteY9" fmla="*/ 381473 h 1207033"/>
                <a:gd name="connsiteX10" fmla="*/ 7618466 w 7618466"/>
                <a:gd name="connsiteY10" fmla="*/ 1207033 h 1207033"/>
                <a:gd name="connsiteX11" fmla="*/ 6565735 w 7618466"/>
                <a:gd name="connsiteY11" fmla="*/ 1207033 h 1207033"/>
                <a:gd name="connsiteX12" fmla="*/ 4849667 w 7618466"/>
                <a:gd name="connsiteY12" fmla="*/ 1207033 h 1207033"/>
                <a:gd name="connsiteX13" fmla="*/ 3821530 w 7618466"/>
                <a:gd name="connsiteY13" fmla="*/ 1207033 h 1207033"/>
                <a:gd name="connsiteX14" fmla="*/ 3796936 w 7618466"/>
                <a:gd name="connsiteY14" fmla="*/ 1207033 h 1207033"/>
                <a:gd name="connsiteX15" fmla="*/ 2768799 w 7618466"/>
                <a:gd name="connsiteY15" fmla="*/ 1207033 h 1207033"/>
                <a:gd name="connsiteX16" fmla="*/ 1052731 w 7618466"/>
                <a:gd name="connsiteY16" fmla="*/ 1207033 h 1207033"/>
                <a:gd name="connsiteX17" fmla="*/ 0 w 7618466"/>
                <a:gd name="connsiteY17" fmla="*/ 1207033 h 1207033"/>
                <a:gd name="connsiteX18" fmla="*/ 0 w 7618466"/>
                <a:gd name="connsiteY18" fmla="*/ 491308 h 1207033"/>
                <a:gd name="connsiteX19" fmla="*/ 0 w 7618466"/>
                <a:gd name="connsiteY19" fmla="*/ 381483 h 1207033"/>
                <a:gd name="connsiteX20" fmla="*/ 381483 w 7618466"/>
                <a:gd name="connsiteY20" fmla="*/ 0 h 1207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618466" h="1207033">
                  <a:moveTo>
                    <a:pt x="381483" y="0"/>
                  </a:moveTo>
                  <a:lnTo>
                    <a:pt x="1434214" y="0"/>
                  </a:lnTo>
                  <a:lnTo>
                    <a:pt x="3150282" y="0"/>
                  </a:lnTo>
                  <a:lnTo>
                    <a:pt x="3415454" y="0"/>
                  </a:lnTo>
                  <a:lnTo>
                    <a:pt x="4203013" y="0"/>
                  </a:lnTo>
                  <a:lnTo>
                    <a:pt x="4468185" y="0"/>
                  </a:lnTo>
                  <a:lnTo>
                    <a:pt x="6184253" y="0"/>
                  </a:lnTo>
                  <a:lnTo>
                    <a:pt x="7236984" y="0"/>
                  </a:lnTo>
                  <a:cubicBezTo>
                    <a:pt x="7421335" y="0"/>
                    <a:pt x="7575145" y="130766"/>
                    <a:pt x="7610717" y="304601"/>
                  </a:cubicBezTo>
                  <a:lnTo>
                    <a:pt x="7618466" y="381473"/>
                  </a:lnTo>
                  <a:lnTo>
                    <a:pt x="7618466" y="1207033"/>
                  </a:lnTo>
                  <a:lnTo>
                    <a:pt x="6565735" y="1207033"/>
                  </a:lnTo>
                  <a:lnTo>
                    <a:pt x="4849667" y="1207033"/>
                  </a:lnTo>
                  <a:lnTo>
                    <a:pt x="3821530" y="1207033"/>
                  </a:lnTo>
                  <a:lnTo>
                    <a:pt x="3796936" y="1207033"/>
                  </a:lnTo>
                  <a:lnTo>
                    <a:pt x="2768799" y="1207033"/>
                  </a:lnTo>
                  <a:lnTo>
                    <a:pt x="1052731" y="1207033"/>
                  </a:lnTo>
                  <a:lnTo>
                    <a:pt x="0" y="1207033"/>
                  </a:lnTo>
                  <a:lnTo>
                    <a:pt x="0" y="491308"/>
                  </a:lnTo>
                  <a:lnTo>
                    <a:pt x="0" y="381483"/>
                  </a:lnTo>
                  <a:cubicBezTo>
                    <a:pt x="0" y="170796"/>
                    <a:pt x="170796" y="0"/>
                    <a:pt x="38148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6912778" y="2590800"/>
            <a:ext cx="385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It is based on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set of constraints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using underlying HTTP concepts to improve performance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258C5D3-1676-4D0D-A43B-75571D86F80D}"/>
              </a:ext>
            </a:extLst>
          </p:cNvPr>
          <p:cNvGrpSpPr/>
          <p:nvPr/>
        </p:nvGrpSpPr>
        <p:grpSpPr>
          <a:xfrm>
            <a:off x="6299680" y="1600200"/>
            <a:ext cx="5078194" cy="859748"/>
            <a:chOff x="6299680" y="1990385"/>
            <a:chExt cx="5078194" cy="85974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3" name="Прямоугольник 90"/>
            <p:cNvSpPr/>
            <p:nvPr/>
          </p:nvSpPr>
          <p:spPr>
            <a:xfrm>
              <a:off x="6479448" y="2794950"/>
              <a:ext cx="4718659" cy="55183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4" name="Полилиния 85"/>
            <p:cNvSpPr/>
            <p:nvPr/>
          </p:nvSpPr>
          <p:spPr>
            <a:xfrm>
              <a:off x="6299680" y="1990385"/>
              <a:ext cx="5078194" cy="804565"/>
            </a:xfrm>
            <a:custGeom>
              <a:avLst/>
              <a:gdLst>
                <a:gd name="connsiteX0" fmla="*/ 381483 w 7618466"/>
                <a:gd name="connsiteY0" fmla="*/ 0 h 1207033"/>
                <a:gd name="connsiteX1" fmla="*/ 1434214 w 7618466"/>
                <a:gd name="connsiteY1" fmla="*/ 0 h 1207033"/>
                <a:gd name="connsiteX2" fmla="*/ 3150282 w 7618466"/>
                <a:gd name="connsiteY2" fmla="*/ 0 h 1207033"/>
                <a:gd name="connsiteX3" fmla="*/ 3415454 w 7618466"/>
                <a:gd name="connsiteY3" fmla="*/ 0 h 1207033"/>
                <a:gd name="connsiteX4" fmla="*/ 4203013 w 7618466"/>
                <a:gd name="connsiteY4" fmla="*/ 0 h 1207033"/>
                <a:gd name="connsiteX5" fmla="*/ 4468185 w 7618466"/>
                <a:gd name="connsiteY5" fmla="*/ 0 h 1207033"/>
                <a:gd name="connsiteX6" fmla="*/ 6184253 w 7618466"/>
                <a:gd name="connsiteY6" fmla="*/ 0 h 1207033"/>
                <a:gd name="connsiteX7" fmla="*/ 7236984 w 7618466"/>
                <a:gd name="connsiteY7" fmla="*/ 0 h 1207033"/>
                <a:gd name="connsiteX8" fmla="*/ 7610717 w 7618466"/>
                <a:gd name="connsiteY8" fmla="*/ 304601 h 1207033"/>
                <a:gd name="connsiteX9" fmla="*/ 7618466 w 7618466"/>
                <a:gd name="connsiteY9" fmla="*/ 381473 h 1207033"/>
                <a:gd name="connsiteX10" fmla="*/ 7618466 w 7618466"/>
                <a:gd name="connsiteY10" fmla="*/ 1207033 h 1207033"/>
                <a:gd name="connsiteX11" fmla="*/ 6565735 w 7618466"/>
                <a:gd name="connsiteY11" fmla="*/ 1207033 h 1207033"/>
                <a:gd name="connsiteX12" fmla="*/ 4849667 w 7618466"/>
                <a:gd name="connsiteY12" fmla="*/ 1207033 h 1207033"/>
                <a:gd name="connsiteX13" fmla="*/ 3821530 w 7618466"/>
                <a:gd name="connsiteY13" fmla="*/ 1207033 h 1207033"/>
                <a:gd name="connsiteX14" fmla="*/ 3796936 w 7618466"/>
                <a:gd name="connsiteY14" fmla="*/ 1207033 h 1207033"/>
                <a:gd name="connsiteX15" fmla="*/ 2768799 w 7618466"/>
                <a:gd name="connsiteY15" fmla="*/ 1207033 h 1207033"/>
                <a:gd name="connsiteX16" fmla="*/ 1052731 w 7618466"/>
                <a:gd name="connsiteY16" fmla="*/ 1207033 h 1207033"/>
                <a:gd name="connsiteX17" fmla="*/ 0 w 7618466"/>
                <a:gd name="connsiteY17" fmla="*/ 1207033 h 1207033"/>
                <a:gd name="connsiteX18" fmla="*/ 0 w 7618466"/>
                <a:gd name="connsiteY18" fmla="*/ 491308 h 1207033"/>
                <a:gd name="connsiteX19" fmla="*/ 0 w 7618466"/>
                <a:gd name="connsiteY19" fmla="*/ 381483 h 1207033"/>
                <a:gd name="connsiteX20" fmla="*/ 381483 w 7618466"/>
                <a:gd name="connsiteY20" fmla="*/ 0 h 1207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618466" h="1207033">
                  <a:moveTo>
                    <a:pt x="381483" y="0"/>
                  </a:moveTo>
                  <a:lnTo>
                    <a:pt x="1434214" y="0"/>
                  </a:lnTo>
                  <a:lnTo>
                    <a:pt x="3150282" y="0"/>
                  </a:lnTo>
                  <a:lnTo>
                    <a:pt x="3415454" y="0"/>
                  </a:lnTo>
                  <a:lnTo>
                    <a:pt x="4203013" y="0"/>
                  </a:lnTo>
                  <a:lnTo>
                    <a:pt x="4468185" y="0"/>
                  </a:lnTo>
                  <a:lnTo>
                    <a:pt x="6184253" y="0"/>
                  </a:lnTo>
                  <a:lnTo>
                    <a:pt x="7236984" y="0"/>
                  </a:lnTo>
                  <a:cubicBezTo>
                    <a:pt x="7421335" y="0"/>
                    <a:pt x="7575145" y="130766"/>
                    <a:pt x="7610717" y="304601"/>
                  </a:cubicBezTo>
                  <a:lnTo>
                    <a:pt x="7618466" y="381473"/>
                  </a:lnTo>
                  <a:lnTo>
                    <a:pt x="7618466" y="1207033"/>
                  </a:lnTo>
                  <a:lnTo>
                    <a:pt x="6565735" y="1207033"/>
                  </a:lnTo>
                  <a:lnTo>
                    <a:pt x="4849667" y="1207033"/>
                  </a:lnTo>
                  <a:lnTo>
                    <a:pt x="3821530" y="1207033"/>
                  </a:lnTo>
                  <a:lnTo>
                    <a:pt x="3796936" y="1207033"/>
                  </a:lnTo>
                  <a:lnTo>
                    <a:pt x="2768799" y="1207033"/>
                  </a:lnTo>
                  <a:lnTo>
                    <a:pt x="1052731" y="1207033"/>
                  </a:lnTo>
                  <a:lnTo>
                    <a:pt x="0" y="1207033"/>
                  </a:lnTo>
                  <a:lnTo>
                    <a:pt x="0" y="491308"/>
                  </a:lnTo>
                  <a:lnTo>
                    <a:pt x="0" y="381483"/>
                  </a:lnTo>
                  <a:cubicBezTo>
                    <a:pt x="0" y="170796"/>
                    <a:pt x="170796" y="0"/>
                    <a:pt x="38148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051313" y="1830019"/>
            <a:ext cx="260382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SOAP web services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67515" y="1830019"/>
            <a:ext cx="2942524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RESTful web services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3877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8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41" b="38341"/>
          <a:stretch/>
        </p:blipFill>
        <p:spPr>
          <a:xfrm>
            <a:off x="0" y="2"/>
            <a:ext cx="12192000" cy="1898868"/>
          </a:xfrm>
        </p:spPr>
      </p:pic>
      <p:sp>
        <p:nvSpPr>
          <p:cNvPr id="6" name="Right Triangle 5"/>
          <p:cNvSpPr/>
          <p:nvPr/>
        </p:nvSpPr>
        <p:spPr>
          <a:xfrm>
            <a:off x="4704346" y="1"/>
            <a:ext cx="2229854" cy="1898956"/>
          </a:xfrm>
          <a:prstGeom prst="rtTriangle">
            <a:avLst/>
          </a:pr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/>
          </a:p>
        </p:txBody>
      </p:sp>
      <p:sp>
        <p:nvSpPr>
          <p:cNvPr id="29" name="Freeform 28"/>
          <p:cNvSpPr/>
          <p:nvPr/>
        </p:nvSpPr>
        <p:spPr>
          <a:xfrm>
            <a:off x="-4162" y="-1"/>
            <a:ext cx="4708508" cy="1898957"/>
          </a:xfrm>
          <a:custGeom>
            <a:avLst/>
            <a:gdLst>
              <a:gd name="connsiteX0" fmla="*/ 0 w 4708508"/>
              <a:gd name="connsiteY0" fmla="*/ 0 h 3429001"/>
              <a:gd name="connsiteX1" fmla="*/ 4708508 w 4708508"/>
              <a:gd name="connsiteY1" fmla="*/ 0 h 3429001"/>
              <a:gd name="connsiteX2" fmla="*/ 4708508 w 4708508"/>
              <a:gd name="connsiteY2" fmla="*/ 3429001 h 3429001"/>
              <a:gd name="connsiteX3" fmla="*/ 0 w 4708508"/>
              <a:gd name="connsiteY3" fmla="*/ 3429001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8508" h="3429001">
                <a:moveTo>
                  <a:pt x="0" y="0"/>
                </a:moveTo>
                <a:lnTo>
                  <a:pt x="4708508" y="0"/>
                </a:lnTo>
                <a:lnTo>
                  <a:pt x="4708508" y="3429001"/>
                </a:lnTo>
                <a:lnTo>
                  <a:pt x="0" y="3429001"/>
                </a:lnTo>
                <a:close/>
              </a:path>
            </a:pathLst>
          </a:cu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3600" dirty="0"/>
          </a:p>
        </p:txBody>
      </p:sp>
      <p:sp>
        <p:nvSpPr>
          <p:cNvPr id="18" name="TextBox 17"/>
          <p:cNvSpPr txBox="1"/>
          <p:nvPr/>
        </p:nvSpPr>
        <p:spPr>
          <a:xfrm>
            <a:off x="427373" y="626312"/>
            <a:ext cx="461624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600" b="1" dirty="0">
                <a:solidFill>
                  <a:prstClr val="white"/>
                </a:solidFill>
                <a:latin typeface="Rockwell" panose="02060603020205020403" pitchFamily="18" charset="0"/>
              </a:rPr>
              <a:t>Vulnerability Stack</a:t>
            </a: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D2585B2B-C7E6-4618-9587-E761AFB29CB1}"/>
              </a:ext>
            </a:extLst>
          </p:cNvPr>
          <p:cNvGrpSpPr/>
          <p:nvPr/>
        </p:nvGrpSpPr>
        <p:grpSpPr>
          <a:xfrm>
            <a:off x="-17594" y="2009775"/>
            <a:ext cx="12227188" cy="4628865"/>
            <a:chOff x="41010" y="1619535"/>
            <a:chExt cx="12227188" cy="4628865"/>
          </a:xfrm>
        </p:grpSpPr>
        <p:pic>
          <p:nvPicPr>
            <p:cNvPr id="108" name="Picture 107" descr="2_7">
              <a:extLst>
                <a:ext uri="{FF2B5EF4-FFF2-40B4-BE49-F238E27FC236}">
                  <a16:creationId xmlns:a16="http://schemas.microsoft.com/office/drawing/2014/main" id="{0E06E7B7-F563-4C7C-82DF-DFFC2E8C97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81395" y="1751979"/>
              <a:ext cx="6186802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108" descr="2_9">
              <a:extLst>
                <a:ext uri="{FF2B5EF4-FFF2-40B4-BE49-F238E27FC236}">
                  <a16:creationId xmlns:a16="http://schemas.microsoft.com/office/drawing/2014/main" id="{D2C35515-B94C-48E6-9DA1-73AA64F386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rgbClr val="8064A2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40194" y="5174257"/>
              <a:ext cx="5328000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109" descr="2_10">
              <a:extLst>
                <a:ext uri="{FF2B5EF4-FFF2-40B4-BE49-F238E27FC236}">
                  <a16:creationId xmlns:a16="http://schemas.microsoft.com/office/drawing/2014/main" id="{967AADD4-7F34-414C-9469-07FA4B186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61148" y="4619100"/>
              <a:ext cx="6007046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1" name="Picture 110" descr="2_6">
              <a:extLst>
                <a:ext uri="{FF2B5EF4-FFF2-40B4-BE49-F238E27FC236}">
                  <a16:creationId xmlns:a16="http://schemas.microsoft.com/office/drawing/2014/main" id="{F633C21A-B511-44CF-9194-69CE760BC6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61148" y="2342546"/>
              <a:ext cx="6007050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11" descr="2_7">
              <a:extLst>
                <a:ext uri="{FF2B5EF4-FFF2-40B4-BE49-F238E27FC236}">
                  <a16:creationId xmlns:a16="http://schemas.microsoft.com/office/drawing/2014/main" id="{FE8901B1-C573-45E0-859E-D93C483C2A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61146" y="2910630"/>
              <a:ext cx="6007050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" name="Picture 112" descr="2_8">
              <a:extLst>
                <a:ext uri="{FF2B5EF4-FFF2-40B4-BE49-F238E27FC236}">
                  <a16:creationId xmlns:a16="http://schemas.microsoft.com/office/drawing/2014/main" id="{2FFA67F1-960D-4248-9A1F-BC244308AB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62762" y="3468415"/>
              <a:ext cx="6005433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" name="Picture 113" descr="2_9">
              <a:extLst>
                <a:ext uri="{FF2B5EF4-FFF2-40B4-BE49-F238E27FC236}">
                  <a16:creationId xmlns:a16="http://schemas.microsoft.com/office/drawing/2014/main" id="{3467B268-C740-4601-93B8-04429B13DA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61147" y="4052123"/>
              <a:ext cx="6007047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114" descr="2_7">
              <a:extLst>
                <a:ext uri="{FF2B5EF4-FFF2-40B4-BE49-F238E27FC236}">
                  <a16:creationId xmlns:a16="http://schemas.microsoft.com/office/drawing/2014/main" id="{C2DE9467-C3D0-465C-84E0-AAE356C2F4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50" y="1727635"/>
              <a:ext cx="5926253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6" name="Picture 115" descr="2_9">
              <a:extLst>
                <a:ext uri="{FF2B5EF4-FFF2-40B4-BE49-F238E27FC236}">
                  <a16:creationId xmlns:a16="http://schemas.microsoft.com/office/drawing/2014/main" id="{C3259D1D-6A39-4102-8EAA-22C04D9FCB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rgbClr val="8064A2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126" y="5146961"/>
              <a:ext cx="4971358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7" name="Picture 116" descr="2_10">
              <a:extLst>
                <a:ext uri="{FF2B5EF4-FFF2-40B4-BE49-F238E27FC236}">
                  <a16:creationId xmlns:a16="http://schemas.microsoft.com/office/drawing/2014/main" id="{F1EEE692-EBF9-4F0A-B109-543AF33EDF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127" y="4591804"/>
              <a:ext cx="5367564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8" name="Picture 117" descr="2_6">
              <a:extLst>
                <a:ext uri="{FF2B5EF4-FFF2-40B4-BE49-F238E27FC236}">
                  <a16:creationId xmlns:a16="http://schemas.microsoft.com/office/drawing/2014/main" id="{C6FAFD7C-429E-4C38-AC7F-D128469B54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10" y="2315250"/>
              <a:ext cx="5425680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9" name="Picture 118" descr="2_7">
              <a:extLst>
                <a:ext uri="{FF2B5EF4-FFF2-40B4-BE49-F238E27FC236}">
                  <a16:creationId xmlns:a16="http://schemas.microsoft.com/office/drawing/2014/main" id="{7F028854-2FDC-4159-9AC0-097921FDD2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50" y="2881794"/>
              <a:ext cx="5404141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0" name="Picture 119" descr="2_8">
              <a:extLst>
                <a:ext uri="{FF2B5EF4-FFF2-40B4-BE49-F238E27FC236}">
                  <a16:creationId xmlns:a16="http://schemas.microsoft.com/office/drawing/2014/main" id="{669548C8-94C0-4B9E-BDF2-30BFDA5283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11" y="3441119"/>
              <a:ext cx="5424336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120" descr="2_9">
              <a:extLst>
                <a:ext uri="{FF2B5EF4-FFF2-40B4-BE49-F238E27FC236}">
                  <a16:creationId xmlns:a16="http://schemas.microsoft.com/office/drawing/2014/main" id="{A55ADAC5-19AB-4E08-8405-E56E0D368F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50" y="4023957"/>
              <a:ext cx="5404140" cy="564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121" descr="사본 - 2_2">
              <a:extLst>
                <a:ext uri="{FF2B5EF4-FFF2-40B4-BE49-F238E27FC236}">
                  <a16:creationId xmlns:a16="http://schemas.microsoft.com/office/drawing/2014/main" id="{29AA5121-1C08-4D90-8FCA-3112673178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duotone>
                <a:srgbClr val="8064A2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1917" y="5182618"/>
              <a:ext cx="4277833" cy="10657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122" descr="사본 - 2_1">
              <a:extLst>
                <a:ext uri="{FF2B5EF4-FFF2-40B4-BE49-F238E27FC236}">
                  <a16:creationId xmlns:a16="http://schemas.microsoft.com/office/drawing/2014/main" id="{B7AF8BE4-563A-49B7-BD29-DE548F3C1C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1595" y="4398441"/>
              <a:ext cx="3718595" cy="960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123" descr="사본 - 2_2">
              <a:extLst>
                <a:ext uri="{FF2B5EF4-FFF2-40B4-BE49-F238E27FC236}">
                  <a16:creationId xmlns:a16="http://schemas.microsoft.com/office/drawing/2014/main" id="{A30E72D1-9E6A-44B6-B8E5-24B403673F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0971" y="3845211"/>
              <a:ext cx="3140870" cy="10657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5" name="Picture 124" descr="사본 - 2_3">
              <a:extLst>
                <a:ext uri="{FF2B5EF4-FFF2-40B4-BE49-F238E27FC236}">
                  <a16:creationId xmlns:a16="http://schemas.microsoft.com/office/drawing/2014/main" id="{5CD3C371-FCF9-4270-B60C-3AB92C452D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3368" y="3273513"/>
              <a:ext cx="2799117" cy="1025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125" descr="사본 - 2_4">
              <a:extLst>
                <a:ext uri="{FF2B5EF4-FFF2-40B4-BE49-F238E27FC236}">
                  <a16:creationId xmlns:a16="http://schemas.microsoft.com/office/drawing/2014/main" id="{A7E466CF-EB00-4E0C-B8E7-CBA717420C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1697" y="2741742"/>
              <a:ext cx="2522460" cy="8867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7" name="Picture 126" descr="사본 - 2_5">
              <a:extLst>
                <a:ext uri="{FF2B5EF4-FFF2-40B4-BE49-F238E27FC236}">
                  <a16:creationId xmlns:a16="http://schemas.microsoft.com/office/drawing/2014/main" id="{67ABD6FD-3CC9-4AAB-AA5B-0750E5ADBF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3470" y="2167421"/>
              <a:ext cx="1594845" cy="846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8" name="Picture 127" descr="사본 - 2_4">
              <a:extLst>
                <a:ext uri="{FF2B5EF4-FFF2-40B4-BE49-F238E27FC236}">
                  <a16:creationId xmlns:a16="http://schemas.microsoft.com/office/drawing/2014/main" id="{D6D7035F-5F5C-41D4-A7EC-5BF6AADA8B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7245" y="1619535"/>
              <a:ext cx="998004" cy="816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A2545E82-466A-41A3-ABB8-C698B3EC15D9}"/>
                </a:ext>
              </a:extLst>
            </p:cNvPr>
            <p:cNvSpPr/>
            <p:nvPr/>
          </p:nvSpPr>
          <p:spPr>
            <a:xfrm>
              <a:off x="718570" y="5259905"/>
              <a:ext cx="873957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Security</a:t>
              </a: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A059F82E-2592-4CF3-B365-63F74E2DE2D9}"/>
                </a:ext>
              </a:extLst>
            </p:cNvPr>
            <p:cNvSpPr/>
            <p:nvPr/>
          </p:nvSpPr>
          <p:spPr>
            <a:xfrm>
              <a:off x="718570" y="4704748"/>
              <a:ext cx="923714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Network</a:t>
              </a: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81EB8CA0-1B80-494D-B54E-4A86D3AE50F8}"/>
                </a:ext>
              </a:extLst>
            </p:cNvPr>
            <p:cNvSpPr/>
            <p:nvPr/>
          </p:nvSpPr>
          <p:spPr>
            <a:xfrm>
              <a:off x="718570" y="4136901"/>
              <a:ext cx="1688924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Operating System</a:t>
              </a: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5E93E789-B98B-455B-ABD2-A465A35FDEFD}"/>
                </a:ext>
              </a:extLst>
            </p:cNvPr>
            <p:cNvSpPr/>
            <p:nvPr/>
          </p:nvSpPr>
          <p:spPr>
            <a:xfrm>
              <a:off x="718570" y="3008593"/>
              <a:ext cx="1171090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Server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790012BE-0DA7-4589-AACA-F1F56EC9AD20}"/>
                </a:ext>
              </a:extLst>
            </p:cNvPr>
            <p:cNvSpPr/>
            <p:nvPr/>
          </p:nvSpPr>
          <p:spPr>
            <a:xfrm>
              <a:off x="718570" y="3564355"/>
              <a:ext cx="979051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Database</a:t>
              </a: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17D39D9F-3061-4266-8528-6F7842F41B34}"/>
                </a:ext>
              </a:extLst>
            </p:cNvPr>
            <p:cNvSpPr/>
            <p:nvPr/>
          </p:nvSpPr>
          <p:spPr>
            <a:xfrm>
              <a:off x="718570" y="2428194"/>
              <a:ext cx="2256130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Third-party Components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384C8C34-30AC-4A05-8592-E97ACFD25ED3}"/>
                </a:ext>
              </a:extLst>
            </p:cNvPr>
            <p:cNvSpPr/>
            <p:nvPr/>
          </p:nvSpPr>
          <p:spPr>
            <a:xfrm>
              <a:off x="718570" y="1840579"/>
              <a:ext cx="3048335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rial Black" panose="020B0A04020102020204" pitchFamily="34" charset="0"/>
                </a:rPr>
                <a:t>Custom Web Applications</a:t>
              </a: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126EB981-EFEB-423B-9679-2B6DCFB545AD}"/>
                </a:ext>
              </a:extLst>
            </p:cNvPr>
            <p:cNvSpPr/>
            <p:nvPr/>
          </p:nvSpPr>
          <p:spPr>
            <a:xfrm>
              <a:off x="7966832" y="1717002"/>
              <a:ext cx="3685563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Business Logic Flaws</a:t>
              </a: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Technical Vulnerabilities</a:t>
              </a: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56B72641-1E9E-4238-8A12-FCE81252F1E3}"/>
                </a:ext>
              </a:extLst>
            </p:cNvPr>
            <p:cNvSpPr/>
            <p:nvPr/>
          </p:nvSpPr>
          <p:spPr>
            <a:xfrm>
              <a:off x="9178641" y="2428194"/>
              <a:ext cx="2473754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Open Source / Commercial</a:t>
              </a: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5CB2BEF4-7D46-4EB9-9C6A-A399E84ADACE}"/>
                </a:ext>
              </a:extLst>
            </p:cNvPr>
            <p:cNvSpPr/>
            <p:nvPr/>
          </p:nvSpPr>
          <p:spPr>
            <a:xfrm rot="21556541">
              <a:off x="9568614" y="3008593"/>
              <a:ext cx="2081724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Apache / Microsoft IIS</a:t>
              </a: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C81EC165-9330-40EF-A08B-DF12EE96D74A}"/>
                </a:ext>
              </a:extLst>
            </p:cNvPr>
            <p:cNvSpPr/>
            <p:nvPr/>
          </p:nvSpPr>
          <p:spPr>
            <a:xfrm>
              <a:off x="9304958" y="3564355"/>
              <a:ext cx="2347437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Oracle / MySQL / MS SQL</a:t>
              </a: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D3B7081-E99A-443D-8E90-A4DBF0A05690}"/>
                </a:ext>
              </a:extLst>
            </p:cNvPr>
            <p:cNvSpPr/>
            <p:nvPr/>
          </p:nvSpPr>
          <p:spPr>
            <a:xfrm>
              <a:off x="9207880" y="4137771"/>
              <a:ext cx="2444515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Windows / Linux / macOS</a:t>
              </a: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23D47F9F-D40B-4980-805C-A1CCE7D62E2B}"/>
                </a:ext>
              </a:extLst>
            </p:cNvPr>
            <p:cNvSpPr/>
            <p:nvPr/>
          </p:nvSpPr>
          <p:spPr>
            <a:xfrm>
              <a:off x="10146342" y="4704748"/>
              <a:ext cx="150605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Router / Switch</a:t>
              </a:r>
            </a:p>
          </p:txBody>
        </p:sp>
        <p:pic>
          <p:nvPicPr>
            <p:cNvPr id="142" name="Picture 5" descr="E:\Icon Shock\CLEAN\Networking\proxy_server_256.png">
              <a:extLst>
                <a:ext uri="{FF2B5EF4-FFF2-40B4-BE49-F238E27FC236}">
                  <a16:creationId xmlns:a16="http://schemas.microsoft.com/office/drawing/2014/main" id="{5CBB5B94-3125-47A3-A5C1-12BA827976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3888" y="2885034"/>
              <a:ext cx="530667" cy="530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1F41EE26-DAEA-400B-90C7-6E7E23E16E65}"/>
                </a:ext>
              </a:extLst>
            </p:cNvPr>
            <p:cNvSpPr/>
            <p:nvPr/>
          </p:nvSpPr>
          <p:spPr>
            <a:xfrm>
              <a:off x="10743172" y="5259905"/>
              <a:ext cx="90922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IPS / IDS</a:t>
              </a:r>
            </a:p>
          </p:txBody>
        </p:sp>
        <p:pic>
          <p:nvPicPr>
            <p:cNvPr id="144" name="Picture 3" descr="E:\Icon Shock\CLEAN\Database\microsoft_sql_server_512.png">
              <a:extLst>
                <a:ext uri="{FF2B5EF4-FFF2-40B4-BE49-F238E27FC236}">
                  <a16:creationId xmlns:a16="http://schemas.microsoft.com/office/drawing/2014/main" id="{A285A72A-5A32-4058-BDA8-69A01978F1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5404" y="3498286"/>
              <a:ext cx="450109" cy="4501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75C66235-B4AD-4077-8B28-EC0FC52F1705}"/>
                </a:ext>
              </a:extLst>
            </p:cNvPr>
            <p:cNvSpPr/>
            <p:nvPr/>
          </p:nvSpPr>
          <p:spPr>
            <a:xfrm>
              <a:off x="5607328" y="5546232"/>
              <a:ext cx="79701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1</a:t>
              </a: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162A407C-B9EF-49AE-83AE-1EADF7EAEF43}"/>
                </a:ext>
              </a:extLst>
            </p:cNvPr>
            <p:cNvSpPr/>
            <p:nvPr/>
          </p:nvSpPr>
          <p:spPr>
            <a:xfrm>
              <a:off x="5607387" y="4832005"/>
              <a:ext cx="79701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2</a:t>
              </a: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5A693A39-A5DC-4228-A36D-66EADBE0C370}"/>
                </a:ext>
              </a:extLst>
            </p:cNvPr>
            <p:cNvSpPr/>
            <p:nvPr/>
          </p:nvSpPr>
          <p:spPr>
            <a:xfrm>
              <a:off x="5637901" y="4208825"/>
              <a:ext cx="79701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3</a:t>
              </a: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D1B190E7-C169-4319-9AAB-70F9060E4DAE}"/>
                </a:ext>
              </a:extLst>
            </p:cNvPr>
            <p:cNvSpPr/>
            <p:nvPr/>
          </p:nvSpPr>
          <p:spPr>
            <a:xfrm>
              <a:off x="5609421" y="3616788"/>
              <a:ext cx="79701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4</a:t>
              </a: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0AC55B57-A357-4DFF-B989-01E9FC567CE1}"/>
                </a:ext>
              </a:extLst>
            </p:cNvPr>
            <p:cNvSpPr/>
            <p:nvPr/>
          </p:nvSpPr>
          <p:spPr>
            <a:xfrm>
              <a:off x="5609422" y="3015863"/>
              <a:ext cx="79701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5</a:t>
              </a: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D57AE464-C091-4499-B685-7B0BDF14ED05}"/>
                </a:ext>
              </a:extLst>
            </p:cNvPr>
            <p:cNvSpPr/>
            <p:nvPr/>
          </p:nvSpPr>
          <p:spPr>
            <a:xfrm>
              <a:off x="5607387" y="2421202"/>
              <a:ext cx="79701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6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53978732-1BBC-4B99-B19B-2B37EA74D1BA}"/>
                </a:ext>
              </a:extLst>
            </p:cNvPr>
            <p:cNvSpPr/>
            <p:nvPr/>
          </p:nvSpPr>
          <p:spPr>
            <a:xfrm>
              <a:off x="5600754" y="1858349"/>
              <a:ext cx="790986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Layer 7</a:t>
              </a:r>
            </a:p>
          </p:txBody>
        </p:sp>
        <p:pic>
          <p:nvPicPr>
            <p:cNvPr id="152" name="Picture 5" descr="E:\Icon Shock\CLEAN\Networking\protocol_256.png">
              <a:extLst>
                <a:ext uri="{FF2B5EF4-FFF2-40B4-BE49-F238E27FC236}">
                  <a16:creationId xmlns:a16="http://schemas.microsoft.com/office/drawing/2014/main" id="{E99E525D-B4A9-45B7-A4FD-DD55B18646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8226" y="2332137"/>
              <a:ext cx="530668" cy="5306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" name="Picture 17" descr="E:\Web2.0 PNG Icons\linux.png">
              <a:extLst>
                <a:ext uri="{FF2B5EF4-FFF2-40B4-BE49-F238E27FC236}">
                  <a16:creationId xmlns:a16="http://schemas.microsoft.com/office/drawing/2014/main" id="{BA9F93DE-D3CD-45BF-83B6-7E9882477F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8440" y="4065836"/>
              <a:ext cx="482425" cy="482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4" name="Picture 18" descr="E:\Web2.0 PNG Icons\Windows-Logo.png">
              <a:extLst>
                <a:ext uri="{FF2B5EF4-FFF2-40B4-BE49-F238E27FC236}">
                  <a16:creationId xmlns:a16="http://schemas.microsoft.com/office/drawing/2014/main" id="{D9E83D52-FEBA-4B29-A904-2026F61F75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8592" y="4067792"/>
              <a:ext cx="518230" cy="476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5" name="Picture 20" descr="C:\Users\conference\Desktop\apache-logo.png">
              <a:extLst>
                <a:ext uri="{FF2B5EF4-FFF2-40B4-BE49-F238E27FC236}">
                  <a16:creationId xmlns:a16="http://schemas.microsoft.com/office/drawing/2014/main" id="{807DD580-840A-4F10-A90F-4432410A51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1378" y="2919569"/>
              <a:ext cx="552778" cy="4919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8581325B-B60E-4B7A-9B01-2A96C64F8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5604" y="1831807"/>
              <a:ext cx="510794" cy="356098"/>
            </a:xfrm>
            <a:prstGeom prst="rect">
              <a:avLst/>
            </a:prstGeom>
          </p:spPr>
        </p:pic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E09523DB-F6F2-419F-9F9B-F96D7BC32C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4676" y="5220395"/>
              <a:ext cx="351905" cy="429327"/>
            </a:xfrm>
            <a:prstGeom prst="rect">
              <a:avLst/>
            </a:prstGeom>
          </p:spPr>
        </p:pic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3F1A3194-0431-4B77-BE8D-1176346695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3459" y="4623616"/>
              <a:ext cx="463722" cy="500819"/>
            </a:xfrm>
            <a:prstGeom prst="rect">
              <a:avLst/>
            </a:prstGeom>
          </p:spPr>
        </p:pic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E2224865-7003-4D5E-8096-FC0BAA0DC5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8836" y="3513153"/>
              <a:ext cx="431736" cy="420374"/>
            </a:xfrm>
            <a:prstGeom prst="rect">
              <a:avLst/>
            </a:prstGeom>
          </p:spPr>
        </p:pic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7912E688-AB6B-4DDD-809D-65F1A6D720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6156" y="2400052"/>
              <a:ext cx="405418" cy="394838"/>
            </a:xfrm>
            <a:prstGeom prst="rect">
              <a:avLst/>
            </a:prstGeom>
          </p:spPr>
        </p:pic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655D0FD6-659B-44DD-A4D9-C60CFA771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3638" y="1732052"/>
              <a:ext cx="365479" cy="549705"/>
            </a:xfrm>
            <a:prstGeom prst="rect">
              <a:avLst/>
            </a:prstGeom>
          </p:spPr>
        </p:pic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998E2FE4-9DC7-4F3C-B663-7B81C847F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5862" y="4640148"/>
              <a:ext cx="485080" cy="467754"/>
            </a:xfrm>
            <a:prstGeom prst="rect">
              <a:avLst/>
            </a:prstGeom>
          </p:spPr>
        </p:pic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596C4150-8CC9-42CB-818B-DD87B00F2D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3973" y="5254682"/>
              <a:ext cx="528684" cy="349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96461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BCF7E8-774F-4385-8DAB-5FD6931D463B}"/>
              </a:ext>
            </a:extLst>
          </p:cNvPr>
          <p:cNvSpPr/>
          <p:nvPr/>
        </p:nvSpPr>
        <p:spPr>
          <a:xfrm>
            <a:off x="4236720" y="1333820"/>
            <a:ext cx="3733800" cy="7782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Freeform 58"/>
          <p:cNvSpPr>
            <a:spLocks/>
          </p:cNvSpPr>
          <p:nvPr/>
        </p:nvSpPr>
        <p:spPr bwMode="auto">
          <a:xfrm>
            <a:off x="3331401" y="5550362"/>
            <a:ext cx="232281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0" h="911">
                <a:moveTo>
                  <a:pt x="0" y="911"/>
                </a:moveTo>
                <a:lnTo>
                  <a:pt x="93" y="911"/>
                </a:lnTo>
                <a:lnTo>
                  <a:pt x="186" y="911"/>
                </a:lnTo>
                <a:lnTo>
                  <a:pt x="280" y="911"/>
                </a:lnTo>
                <a:lnTo>
                  <a:pt x="375" y="911"/>
                </a:lnTo>
                <a:lnTo>
                  <a:pt x="469" y="911"/>
                </a:lnTo>
                <a:lnTo>
                  <a:pt x="563" y="911"/>
                </a:lnTo>
                <a:lnTo>
                  <a:pt x="658" y="911"/>
                </a:lnTo>
                <a:lnTo>
                  <a:pt x="753" y="911"/>
                </a:lnTo>
                <a:lnTo>
                  <a:pt x="848" y="911"/>
                </a:lnTo>
                <a:lnTo>
                  <a:pt x="942" y="911"/>
                </a:lnTo>
                <a:lnTo>
                  <a:pt x="1037" y="911"/>
                </a:lnTo>
                <a:lnTo>
                  <a:pt x="1131" y="911"/>
                </a:lnTo>
                <a:lnTo>
                  <a:pt x="1226" y="911"/>
                </a:lnTo>
                <a:lnTo>
                  <a:pt x="1321" y="911"/>
                </a:lnTo>
                <a:lnTo>
                  <a:pt x="1416" y="911"/>
                </a:lnTo>
                <a:lnTo>
                  <a:pt x="1511" y="911"/>
                </a:lnTo>
                <a:lnTo>
                  <a:pt x="1546" y="849"/>
                </a:lnTo>
                <a:lnTo>
                  <a:pt x="1579" y="790"/>
                </a:lnTo>
                <a:lnTo>
                  <a:pt x="1611" y="734"/>
                </a:lnTo>
                <a:lnTo>
                  <a:pt x="1640" y="680"/>
                </a:lnTo>
                <a:lnTo>
                  <a:pt x="1668" y="631"/>
                </a:lnTo>
                <a:lnTo>
                  <a:pt x="1696" y="582"/>
                </a:lnTo>
                <a:lnTo>
                  <a:pt x="1720" y="537"/>
                </a:lnTo>
                <a:lnTo>
                  <a:pt x="1744" y="495"/>
                </a:lnTo>
                <a:lnTo>
                  <a:pt x="1764" y="459"/>
                </a:lnTo>
                <a:lnTo>
                  <a:pt x="1783" y="425"/>
                </a:lnTo>
                <a:lnTo>
                  <a:pt x="1802" y="392"/>
                </a:lnTo>
                <a:lnTo>
                  <a:pt x="1819" y="361"/>
                </a:lnTo>
                <a:lnTo>
                  <a:pt x="1834" y="334"/>
                </a:lnTo>
                <a:lnTo>
                  <a:pt x="1849" y="307"/>
                </a:lnTo>
                <a:lnTo>
                  <a:pt x="1864" y="282"/>
                </a:lnTo>
                <a:lnTo>
                  <a:pt x="1877" y="258"/>
                </a:lnTo>
                <a:lnTo>
                  <a:pt x="1900" y="216"/>
                </a:lnTo>
                <a:lnTo>
                  <a:pt x="1922" y="176"/>
                </a:lnTo>
                <a:lnTo>
                  <a:pt x="1943" y="140"/>
                </a:lnTo>
                <a:lnTo>
                  <a:pt x="1962" y="106"/>
                </a:lnTo>
                <a:lnTo>
                  <a:pt x="1971" y="91"/>
                </a:lnTo>
                <a:lnTo>
                  <a:pt x="1978" y="77"/>
                </a:lnTo>
                <a:lnTo>
                  <a:pt x="1986" y="62"/>
                </a:lnTo>
                <a:lnTo>
                  <a:pt x="1994" y="49"/>
                </a:lnTo>
                <a:lnTo>
                  <a:pt x="2001" y="36"/>
                </a:lnTo>
                <a:lnTo>
                  <a:pt x="2007" y="24"/>
                </a:lnTo>
                <a:lnTo>
                  <a:pt x="2014" y="12"/>
                </a:lnTo>
                <a:lnTo>
                  <a:pt x="2020" y="0"/>
                </a:lnTo>
                <a:lnTo>
                  <a:pt x="1984" y="0"/>
                </a:lnTo>
                <a:lnTo>
                  <a:pt x="1948" y="0"/>
                </a:lnTo>
                <a:lnTo>
                  <a:pt x="1910" y="0"/>
                </a:lnTo>
                <a:lnTo>
                  <a:pt x="1873" y="0"/>
                </a:lnTo>
                <a:lnTo>
                  <a:pt x="1836" y="0"/>
                </a:lnTo>
                <a:lnTo>
                  <a:pt x="1799" y="0"/>
                </a:lnTo>
                <a:lnTo>
                  <a:pt x="1761" y="0"/>
                </a:lnTo>
                <a:lnTo>
                  <a:pt x="1724" y="0"/>
                </a:lnTo>
                <a:lnTo>
                  <a:pt x="1687" y="0"/>
                </a:lnTo>
                <a:lnTo>
                  <a:pt x="1650" y="0"/>
                </a:lnTo>
                <a:lnTo>
                  <a:pt x="1613" y="0"/>
                </a:lnTo>
                <a:lnTo>
                  <a:pt x="1575" y="0"/>
                </a:lnTo>
                <a:lnTo>
                  <a:pt x="1539" y="0"/>
                </a:lnTo>
                <a:lnTo>
                  <a:pt x="1501" y="0"/>
                </a:lnTo>
                <a:lnTo>
                  <a:pt x="1465" y="0"/>
                </a:lnTo>
                <a:lnTo>
                  <a:pt x="1428" y="0"/>
                </a:lnTo>
                <a:lnTo>
                  <a:pt x="1390" y="24"/>
                </a:lnTo>
                <a:lnTo>
                  <a:pt x="1350" y="50"/>
                </a:lnTo>
                <a:lnTo>
                  <a:pt x="1308" y="77"/>
                </a:lnTo>
                <a:lnTo>
                  <a:pt x="1263" y="106"/>
                </a:lnTo>
                <a:lnTo>
                  <a:pt x="1237" y="121"/>
                </a:lnTo>
                <a:lnTo>
                  <a:pt x="1210" y="138"/>
                </a:lnTo>
                <a:lnTo>
                  <a:pt x="1184" y="157"/>
                </a:lnTo>
                <a:lnTo>
                  <a:pt x="1156" y="174"/>
                </a:lnTo>
                <a:lnTo>
                  <a:pt x="1124" y="194"/>
                </a:lnTo>
                <a:lnTo>
                  <a:pt x="1093" y="215"/>
                </a:lnTo>
                <a:lnTo>
                  <a:pt x="1060" y="236"/>
                </a:lnTo>
                <a:lnTo>
                  <a:pt x="1024" y="258"/>
                </a:lnTo>
                <a:lnTo>
                  <a:pt x="987" y="282"/>
                </a:lnTo>
                <a:lnTo>
                  <a:pt x="947" y="307"/>
                </a:lnTo>
                <a:lnTo>
                  <a:pt x="905" y="334"/>
                </a:lnTo>
                <a:lnTo>
                  <a:pt x="861" y="362"/>
                </a:lnTo>
                <a:lnTo>
                  <a:pt x="837" y="377"/>
                </a:lnTo>
                <a:lnTo>
                  <a:pt x="813" y="392"/>
                </a:lnTo>
                <a:lnTo>
                  <a:pt x="787" y="409"/>
                </a:lnTo>
                <a:lnTo>
                  <a:pt x="762" y="425"/>
                </a:lnTo>
                <a:lnTo>
                  <a:pt x="735" y="442"/>
                </a:lnTo>
                <a:lnTo>
                  <a:pt x="708" y="459"/>
                </a:lnTo>
                <a:lnTo>
                  <a:pt x="681" y="476"/>
                </a:lnTo>
                <a:lnTo>
                  <a:pt x="653" y="495"/>
                </a:lnTo>
                <a:lnTo>
                  <a:pt x="585" y="537"/>
                </a:lnTo>
                <a:lnTo>
                  <a:pt x="515" y="583"/>
                </a:lnTo>
                <a:lnTo>
                  <a:pt x="439" y="631"/>
                </a:lnTo>
                <a:lnTo>
                  <a:pt x="360" y="682"/>
                </a:lnTo>
                <a:lnTo>
                  <a:pt x="276" y="735"/>
                </a:lnTo>
                <a:lnTo>
                  <a:pt x="189" y="791"/>
                </a:lnTo>
                <a:lnTo>
                  <a:pt x="96" y="849"/>
                </a:lnTo>
                <a:lnTo>
                  <a:pt x="0" y="911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Полилиния 37"/>
          <p:cNvSpPr>
            <a:spLocks/>
          </p:cNvSpPr>
          <p:nvPr/>
        </p:nvSpPr>
        <p:spPr bwMode="auto">
          <a:xfrm>
            <a:off x="4114877" y="3289671"/>
            <a:ext cx="1539340" cy="226069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9366" h="3391558">
                <a:moveTo>
                  <a:pt x="761160" y="0"/>
                </a:moveTo>
                <a:lnTo>
                  <a:pt x="761160" y="279609"/>
                </a:lnTo>
                <a:lnTo>
                  <a:pt x="2309366" y="279609"/>
                </a:lnTo>
                <a:lnTo>
                  <a:pt x="2309366" y="1247887"/>
                </a:lnTo>
                <a:lnTo>
                  <a:pt x="2309366" y="1294487"/>
                </a:lnTo>
                <a:lnTo>
                  <a:pt x="2309366" y="3391558"/>
                </a:lnTo>
                <a:lnTo>
                  <a:pt x="1289308" y="3391558"/>
                </a:lnTo>
                <a:lnTo>
                  <a:pt x="1289308" y="1294487"/>
                </a:lnTo>
                <a:lnTo>
                  <a:pt x="761160" y="1294487"/>
                </a:lnTo>
                <a:lnTo>
                  <a:pt x="761160" y="1574097"/>
                </a:lnTo>
                <a:lnTo>
                  <a:pt x="0" y="78618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Freeform 62"/>
          <p:cNvSpPr>
            <a:spLocks/>
          </p:cNvSpPr>
          <p:nvPr/>
        </p:nvSpPr>
        <p:spPr bwMode="auto">
          <a:xfrm>
            <a:off x="6537784" y="5550362"/>
            <a:ext cx="232281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0" h="911">
                <a:moveTo>
                  <a:pt x="2020" y="911"/>
                </a:moveTo>
                <a:lnTo>
                  <a:pt x="1927" y="911"/>
                </a:lnTo>
                <a:lnTo>
                  <a:pt x="1834" y="911"/>
                </a:lnTo>
                <a:lnTo>
                  <a:pt x="1740" y="911"/>
                </a:lnTo>
                <a:lnTo>
                  <a:pt x="1645" y="911"/>
                </a:lnTo>
                <a:lnTo>
                  <a:pt x="1551" y="911"/>
                </a:lnTo>
                <a:lnTo>
                  <a:pt x="1457" y="911"/>
                </a:lnTo>
                <a:lnTo>
                  <a:pt x="1362" y="911"/>
                </a:lnTo>
                <a:lnTo>
                  <a:pt x="1267" y="911"/>
                </a:lnTo>
                <a:lnTo>
                  <a:pt x="1172" y="911"/>
                </a:lnTo>
                <a:lnTo>
                  <a:pt x="1078" y="911"/>
                </a:lnTo>
                <a:lnTo>
                  <a:pt x="983" y="911"/>
                </a:lnTo>
                <a:lnTo>
                  <a:pt x="889" y="911"/>
                </a:lnTo>
                <a:lnTo>
                  <a:pt x="794" y="911"/>
                </a:lnTo>
                <a:lnTo>
                  <a:pt x="699" y="911"/>
                </a:lnTo>
                <a:lnTo>
                  <a:pt x="604" y="911"/>
                </a:lnTo>
                <a:lnTo>
                  <a:pt x="509" y="911"/>
                </a:lnTo>
                <a:lnTo>
                  <a:pt x="474" y="849"/>
                </a:lnTo>
                <a:lnTo>
                  <a:pt x="441" y="790"/>
                </a:lnTo>
                <a:lnTo>
                  <a:pt x="409" y="734"/>
                </a:lnTo>
                <a:lnTo>
                  <a:pt x="380" y="680"/>
                </a:lnTo>
                <a:lnTo>
                  <a:pt x="351" y="631"/>
                </a:lnTo>
                <a:lnTo>
                  <a:pt x="324" y="582"/>
                </a:lnTo>
                <a:lnTo>
                  <a:pt x="299" y="537"/>
                </a:lnTo>
                <a:lnTo>
                  <a:pt x="276" y="495"/>
                </a:lnTo>
                <a:lnTo>
                  <a:pt x="256" y="459"/>
                </a:lnTo>
                <a:lnTo>
                  <a:pt x="237" y="425"/>
                </a:lnTo>
                <a:lnTo>
                  <a:pt x="218" y="392"/>
                </a:lnTo>
                <a:lnTo>
                  <a:pt x="201" y="361"/>
                </a:lnTo>
                <a:lnTo>
                  <a:pt x="186" y="334"/>
                </a:lnTo>
                <a:lnTo>
                  <a:pt x="171" y="307"/>
                </a:lnTo>
                <a:lnTo>
                  <a:pt x="156" y="282"/>
                </a:lnTo>
                <a:lnTo>
                  <a:pt x="143" y="258"/>
                </a:lnTo>
                <a:lnTo>
                  <a:pt x="120" y="216"/>
                </a:lnTo>
                <a:lnTo>
                  <a:pt x="98" y="176"/>
                </a:lnTo>
                <a:lnTo>
                  <a:pt x="77" y="140"/>
                </a:lnTo>
                <a:lnTo>
                  <a:pt x="58" y="106"/>
                </a:lnTo>
                <a:lnTo>
                  <a:pt x="49" y="91"/>
                </a:lnTo>
                <a:lnTo>
                  <a:pt x="42" y="77"/>
                </a:lnTo>
                <a:lnTo>
                  <a:pt x="34" y="62"/>
                </a:lnTo>
                <a:lnTo>
                  <a:pt x="26" y="49"/>
                </a:lnTo>
                <a:lnTo>
                  <a:pt x="19" y="36"/>
                </a:lnTo>
                <a:lnTo>
                  <a:pt x="13" y="24"/>
                </a:lnTo>
                <a:lnTo>
                  <a:pt x="6" y="12"/>
                </a:lnTo>
                <a:lnTo>
                  <a:pt x="0" y="0"/>
                </a:lnTo>
                <a:lnTo>
                  <a:pt x="36" y="0"/>
                </a:lnTo>
                <a:lnTo>
                  <a:pt x="72" y="0"/>
                </a:lnTo>
                <a:lnTo>
                  <a:pt x="110" y="0"/>
                </a:lnTo>
                <a:lnTo>
                  <a:pt x="147" y="0"/>
                </a:lnTo>
                <a:lnTo>
                  <a:pt x="184" y="0"/>
                </a:lnTo>
                <a:lnTo>
                  <a:pt x="221" y="0"/>
                </a:lnTo>
                <a:lnTo>
                  <a:pt x="259" y="0"/>
                </a:lnTo>
                <a:lnTo>
                  <a:pt x="296" y="0"/>
                </a:lnTo>
                <a:lnTo>
                  <a:pt x="333" y="0"/>
                </a:lnTo>
                <a:lnTo>
                  <a:pt x="370" y="0"/>
                </a:lnTo>
                <a:lnTo>
                  <a:pt x="407" y="0"/>
                </a:lnTo>
                <a:lnTo>
                  <a:pt x="445" y="0"/>
                </a:lnTo>
                <a:lnTo>
                  <a:pt x="481" y="0"/>
                </a:lnTo>
                <a:lnTo>
                  <a:pt x="519" y="0"/>
                </a:lnTo>
                <a:lnTo>
                  <a:pt x="555" y="0"/>
                </a:lnTo>
                <a:lnTo>
                  <a:pt x="592" y="0"/>
                </a:lnTo>
                <a:lnTo>
                  <a:pt x="630" y="24"/>
                </a:lnTo>
                <a:lnTo>
                  <a:pt x="670" y="50"/>
                </a:lnTo>
                <a:lnTo>
                  <a:pt x="712" y="77"/>
                </a:lnTo>
                <a:lnTo>
                  <a:pt x="757" y="106"/>
                </a:lnTo>
                <a:lnTo>
                  <a:pt x="783" y="121"/>
                </a:lnTo>
                <a:lnTo>
                  <a:pt x="810" y="138"/>
                </a:lnTo>
                <a:lnTo>
                  <a:pt x="836" y="157"/>
                </a:lnTo>
                <a:lnTo>
                  <a:pt x="864" y="174"/>
                </a:lnTo>
                <a:lnTo>
                  <a:pt x="896" y="194"/>
                </a:lnTo>
                <a:lnTo>
                  <a:pt x="927" y="215"/>
                </a:lnTo>
                <a:lnTo>
                  <a:pt x="960" y="236"/>
                </a:lnTo>
                <a:lnTo>
                  <a:pt x="996" y="258"/>
                </a:lnTo>
                <a:lnTo>
                  <a:pt x="1033" y="282"/>
                </a:lnTo>
                <a:lnTo>
                  <a:pt x="1073" y="307"/>
                </a:lnTo>
                <a:lnTo>
                  <a:pt x="1115" y="334"/>
                </a:lnTo>
                <a:lnTo>
                  <a:pt x="1159" y="362"/>
                </a:lnTo>
                <a:lnTo>
                  <a:pt x="1183" y="377"/>
                </a:lnTo>
                <a:lnTo>
                  <a:pt x="1207" y="392"/>
                </a:lnTo>
                <a:lnTo>
                  <a:pt x="1233" y="409"/>
                </a:lnTo>
                <a:lnTo>
                  <a:pt x="1258" y="425"/>
                </a:lnTo>
                <a:lnTo>
                  <a:pt x="1285" y="442"/>
                </a:lnTo>
                <a:lnTo>
                  <a:pt x="1312" y="459"/>
                </a:lnTo>
                <a:lnTo>
                  <a:pt x="1339" y="476"/>
                </a:lnTo>
                <a:lnTo>
                  <a:pt x="1367" y="495"/>
                </a:lnTo>
                <a:lnTo>
                  <a:pt x="1435" y="537"/>
                </a:lnTo>
                <a:lnTo>
                  <a:pt x="1505" y="583"/>
                </a:lnTo>
                <a:lnTo>
                  <a:pt x="1581" y="631"/>
                </a:lnTo>
                <a:lnTo>
                  <a:pt x="1660" y="682"/>
                </a:lnTo>
                <a:lnTo>
                  <a:pt x="1744" y="735"/>
                </a:lnTo>
                <a:lnTo>
                  <a:pt x="1831" y="791"/>
                </a:lnTo>
                <a:lnTo>
                  <a:pt x="1924" y="849"/>
                </a:lnTo>
                <a:lnTo>
                  <a:pt x="2020" y="91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Полилиния 39"/>
          <p:cNvSpPr>
            <a:spLocks/>
          </p:cNvSpPr>
          <p:nvPr/>
        </p:nvSpPr>
        <p:spPr bwMode="auto">
          <a:xfrm>
            <a:off x="6537784" y="3289671"/>
            <a:ext cx="1539339" cy="226069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9365" h="3391558">
                <a:moveTo>
                  <a:pt x="1548205" y="0"/>
                </a:moveTo>
                <a:lnTo>
                  <a:pt x="2309365" y="786185"/>
                </a:lnTo>
                <a:lnTo>
                  <a:pt x="1548205" y="1574097"/>
                </a:lnTo>
                <a:lnTo>
                  <a:pt x="1548205" y="1294487"/>
                </a:lnTo>
                <a:lnTo>
                  <a:pt x="1020058" y="1294487"/>
                </a:lnTo>
                <a:lnTo>
                  <a:pt x="1020058" y="3391558"/>
                </a:lnTo>
                <a:lnTo>
                  <a:pt x="0" y="3391558"/>
                </a:lnTo>
                <a:lnTo>
                  <a:pt x="0" y="1294487"/>
                </a:lnTo>
                <a:lnTo>
                  <a:pt x="0" y="1247887"/>
                </a:lnTo>
                <a:lnTo>
                  <a:pt x="0" y="279609"/>
                </a:lnTo>
                <a:lnTo>
                  <a:pt x="1548205" y="27960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Freeform 66"/>
          <p:cNvSpPr>
            <a:spLocks/>
          </p:cNvSpPr>
          <p:nvPr/>
        </p:nvSpPr>
        <p:spPr bwMode="auto">
          <a:xfrm>
            <a:off x="5219336" y="5550362"/>
            <a:ext cx="174642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7" h="911">
                <a:moveTo>
                  <a:pt x="0" y="911"/>
                </a:moveTo>
                <a:lnTo>
                  <a:pt x="95" y="911"/>
                </a:lnTo>
                <a:lnTo>
                  <a:pt x="190" y="911"/>
                </a:lnTo>
                <a:lnTo>
                  <a:pt x="285" y="911"/>
                </a:lnTo>
                <a:lnTo>
                  <a:pt x="379" y="911"/>
                </a:lnTo>
                <a:lnTo>
                  <a:pt x="474" y="911"/>
                </a:lnTo>
                <a:lnTo>
                  <a:pt x="568" y="911"/>
                </a:lnTo>
                <a:lnTo>
                  <a:pt x="663" y="911"/>
                </a:lnTo>
                <a:lnTo>
                  <a:pt x="758" y="911"/>
                </a:lnTo>
                <a:lnTo>
                  <a:pt x="854" y="911"/>
                </a:lnTo>
                <a:lnTo>
                  <a:pt x="949" y="911"/>
                </a:lnTo>
                <a:lnTo>
                  <a:pt x="1044" y="911"/>
                </a:lnTo>
                <a:lnTo>
                  <a:pt x="1138" y="911"/>
                </a:lnTo>
                <a:lnTo>
                  <a:pt x="1232" y="911"/>
                </a:lnTo>
                <a:lnTo>
                  <a:pt x="1327" y="911"/>
                </a:lnTo>
                <a:lnTo>
                  <a:pt x="1422" y="911"/>
                </a:lnTo>
                <a:lnTo>
                  <a:pt x="1517" y="911"/>
                </a:lnTo>
                <a:lnTo>
                  <a:pt x="1485" y="848"/>
                </a:lnTo>
                <a:lnTo>
                  <a:pt x="1456" y="790"/>
                </a:lnTo>
                <a:lnTo>
                  <a:pt x="1427" y="734"/>
                </a:lnTo>
                <a:lnTo>
                  <a:pt x="1400" y="680"/>
                </a:lnTo>
                <a:lnTo>
                  <a:pt x="1376" y="629"/>
                </a:lnTo>
                <a:lnTo>
                  <a:pt x="1351" y="582"/>
                </a:lnTo>
                <a:lnTo>
                  <a:pt x="1328" y="536"/>
                </a:lnTo>
                <a:lnTo>
                  <a:pt x="1306" y="493"/>
                </a:lnTo>
                <a:lnTo>
                  <a:pt x="1289" y="459"/>
                </a:lnTo>
                <a:lnTo>
                  <a:pt x="1273" y="428"/>
                </a:lnTo>
                <a:lnTo>
                  <a:pt x="1258" y="396"/>
                </a:lnTo>
                <a:lnTo>
                  <a:pt x="1243" y="366"/>
                </a:lnTo>
                <a:lnTo>
                  <a:pt x="1228" y="337"/>
                </a:lnTo>
                <a:lnTo>
                  <a:pt x="1215" y="310"/>
                </a:lnTo>
                <a:lnTo>
                  <a:pt x="1202" y="283"/>
                </a:lnTo>
                <a:lnTo>
                  <a:pt x="1188" y="258"/>
                </a:lnTo>
                <a:lnTo>
                  <a:pt x="1168" y="216"/>
                </a:lnTo>
                <a:lnTo>
                  <a:pt x="1148" y="176"/>
                </a:lnTo>
                <a:lnTo>
                  <a:pt x="1130" y="140"/>
                </a:lnTo>
                <a:lnTo>
                  <a:pt x="1113" y="106"/>
                </a:lnTo>
                <a:lnTo>
                  <a:pt x="1106" y="91"/>
                </a:lnTo>
                <a:lnTo>
                  <a:pt x="1098" y="77"/>
                </a:lnTo>
                <a:lnTo>
                  <a:pt x="1091" y="63"/>
                </a:lnTo>
                <a:lnTo>
                  <a:pt x="1084" y="49"/>
                </a:lnTo>
                <a:lnTo>
                  <a:pt x="1078" y="36"/>
                </a:lnTo>
                <a:lnTo>
                  <a:pt x="1072" y="24"/>
                </a:lnTo>
                <a:lnTo>
                  <a:pt x="1065" y="12"/>
                </a:lnTo>
                <a:lnTo>
                  <a:pt x="1059" y="0"/>
                </a:lnTo>
                <a:lnTo>
                  <a:pt x="1023" y="0"/>
                </a:lnTo>
                <a:lnTo>
                  <a:pt x="985" y="0"/>
                </a:lnTo>
                <a:lnTo>
                  <a:pt x="947" y="0"/>
                </a:lnTo>
                <a:lnTo>
                  <a:pt x="911" y="0"/>
                </a:lnTo>
                <a:lnTo>
                  <a:pt x="873" y="0"/>
                </a:lnTo>
                <a:lnTo>
                  <a:pt x="837" y="0"/>
                </a:lnTo>
                <a:lnTo>
                  <a:pt x="799" y="0"/>
                </a:lnTo>
                <a:lnTo>
                  <a:pt x="763" y="0"/>
                </a:lnTo>
                <a:lnTo>
                  <a:pt x="726" y="0"/>
                </a:lnTo>
                <a:lnTo>
                  <a:pt x="688" y="0"/>
                </a:lnTo>
                <a:lnTo>
                  <a:pt x="651" y="0"/>
                </a:lnTo>
                <a:lnTo>
                  <a:pt x="614" y="0"/>
                </a:lnTo>
                <a:lnTo>
                  <a:pt x="577" y="0"/>
                </a:lnTo>
                <a:lnTo>
                  <a:pt x="539" y="0"/>
                </a:lnTo>
                <a:lnTo>
                  <a:pt x="501" y="0"/>
                </a:lnTo>
                <a:lnTo>
                  <a:pt x="465" y="0"/>
                </a:lnTo>
                <a:lnTo>
                  <a:pt x="459" y="12"/>
                </a:lnTo>
                <a:lnTo>
                  <a:pt x="452" y="24"/>
                </a:lnTo>
                <a:lnTo>
                  <a:pt x="446" y="36"/>
                </a:lnTo>
                <a:lnTo>
                  <a:pt x="440" y="49"/>
                </a:lnTo>
                <a:lnTo>
                  <a:pt x="433" y="63"/>
                </a:lnTo>
                <a:lnTo>
                  <a:pt x="426" y="77"/>
                </a:lnTo>
                <a:lnTo>
                  <a:pt x="418" y="91"/>
                </a:lnTo>
                <a:lnTo>
                  <a:pt x="411" y="106"/>
                </a:lnTo>
                <a:lnTo>
                  <a:pt x="393" y="140"/>
                </a:lnTo>
                <a:lnTo>
                  <a:pt x="375" y="177"/>
                </a:lnTo>
                <a:lnTo>
                  <a:pt x="355" y="216"/>
                </a:lnTo>
                <a:lnTo>
                  <a:pt x="333" y="258"/>
                </a:lnTo>
                <a:lnTo>
                  <a:pt x="321" y="282"/>
                </a:lnTo>
                <a:lnTo>
                  <a:pt x="308" y="307"/>
                </a:lnTo>
                <a:lnTo>
                  <a:pt x="294" y="334"/>
                </a:lnTo>
                <a:lnTo>
                  <a:pt x="280" y="361"/>
                </a:lnTo>
                <a:lnTo>
                  <a:pt x="264" y="392"/>
                </a:lnTo>
                <a:lnTo>
                  <a:pt x="248" y="424"/>
                </a:lnTo>
                <a:lnTo>
                  <a:pt x="231" y="458"/>
                </a:lnTo>
                <a:lnTo>
                  <a:pt x="213" y="493"/>
                </a:lnTo>
                <a:lnTo>
                  <a:pt x="191" y="537"/>
                </a:lnTo>
                <a:lnTo>
                  <a:pt x="168" y="582"/>
                </a:lnTo>
                <a:lnTo>
                  <a:pt x="144" y="631"/>
                </a:lnTo>
                <a:lnTo>
                  <a:pt x="117" y="680"/>
                </a:lnTo>
                <a:lnTo>
                  <a:pt x="90" y="734"/>
                </a:lnTo>
                <a:lnTo>
                  <a:pt x="62" y="790"/>
                </a:lnTo>
                <a:lnTo>
                  <a:pt x="32" y="849"/>
                </a:lnTo>
                <a:lnTo>
                  <a:pt x="0" y="91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Полилиния 38"/>
          <p:cNvSpPr>
            <a:spLocks/>
          </p:cNvSpPr>
          <p:nvPr/>
        </p:nvSpPr>
        <p:spPr bwMode="auto">
          <a:xfrm>
            <a:off x="5571383" y="2132505"/>
            <a:ext cx="1049236" cy="341785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74097" h="5675033">
                <a:moveTo>
                  <a:pt x="785319" y="0"/>
                </a:moveTo>
                <a:lnTo>
                  <a:pt x="1574097" y="766337"/>
                </a:lnTo>
                <a:lnTo>
                  <a:pt x="1299664" y="766337"/>
                </a:lnTo>
                <a:lnTo>
                  <a:pt x="1299664" y="5675033"/>
                </a:lnTo>
                <a:lnTo>
                  <a:pt x="274430" y="5675033"/>
                </a:lnTo>
                <a:lnTo>
                  <a:pt x="274430" y="766337"/>
                </a:lnTo>
                <a:lnTo>
                  <a:pt x="0" y="7663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71215" y="304800"/>
            <a:ext cx="344957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6280" y="3491237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1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18298" y="3491237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3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822290" y="2453640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2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495800" y="1417320"/>
            <a:ext cx="320554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defTabSz="60953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C00000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Discuss Web Application Threats and Attacks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105222" y="3483459"/>
            <a:ext cx="324857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3F3F3F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Discuss Web Application Attack Countermeasures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57890" y="3344680"/>
            <a:ext cx="36576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defTabSz="60953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3F3F3F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Understand Web Application Architecture and Vulnerability Stack</a:t>
            </a:r>
          </a:p>
        </p:txBody>
      </p:sp>
    </p:spTree>
    <p:extLst>
      <p:ext uri="{BB962C8B-B14F-4D97-AF65-F5344CB8AC3E}">
        <p14:creationId xmlns:p14="http://schemas.microsoft.com/office/powerpoint/2010/main" val="15463537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A5DF39A-FEEA-498F-8A02-CA0EB3AAF977}"/>
              </a:ext>
            </a:extLst>
          </p:cNvPr>
          <p:cNvSpPr/>
          <p:nvPr/>
        </p:nvSpPr>
        <p:spPr>
          <a:xfrm>
            <a:off x="5101" y="1332556"/>
            <a:ext cx="12192000" cy="5257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7" name="TextBox 86"/>
          <p:cNvSpPr txBox="1"/>
          <p:nvPr/>
        </p:nvSpPr>
        <p:spPr>
          <a:xfrm>
            <a:off x="410021" y="304800"/>
            <a:ext cx="11371959" cy="600156"/>
          </a:xfrm>
          <a:prstGeom prst="rect">
            <a:avLst/>
          </a:prstGeom>
          <a:noFill/>
        </p:spPr>
        <p:txBody>
          <a:bodyPr wrap="square" lIns="45711" tIns="22856" rIns="45711" bIns="22856" rtlCol="0">
            <a:spAutoFit/>
          </a:bodyPr>
          <a:lstStyle/>
          <a:p>
            <a:pPr algn="ctr" defTabSz="914217"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cs typeface="Lato Regular"/>
              </a:rPr>
              <a:t>OWASP Top 10 Application Security Risks - 2017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E003F27-6809-486D-947C-9491A6EA1B0D}"/>
              </a:ext>
            </a:extLst>
          </p:cNvPr>
          <p:cNvGrpSpPr/>
          <p:nvPr/>
        </p:nvGrpSpPr>
        <p:grpSpPr>
          <a:xfrm>
            <a:off x="956254" y="1861283"/>
            <a:ext cx="612648" cy="612648"/>
            <a:chOff x="845894" y="1752647"/>
            <a:chExt cx="612648" cy="612648"/>
          </a:xfrm>
        </p:grpSpPr>
        <p:sp>
          <p:nvSpPr>
            <p:cNvPr id="34" name="Freeform 7"/>
            <p:cNvSpPr>
              <a:spLocks noEditPoints="1"/>
            </p:cNvSpPr>
            <p:nvPr/>
          </p:nvSpPr>
          <p:spPr bwMode="auto">
            <a:xfrm>
              <a:off x="845894" y="1752647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892265" y="1857145"/>
              <a:ext cx="519906" cy="415480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5B9BD5"/>
                  </a:solidFill>
                  <a:latin typeface="Rockwell" panose="02060603020205020403" pitchFamily="18" charset="0"/>
                  <a:cs typeface="Lato Regular"/>
                </a:rPr>
                <a:t>A1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930D861-28EF-4E9E-B01E-9681D0835FC7}"/>
              </a:ext>
            </a:extLst>
          </p:cNvPr>
          <p:cNvGrpSpPr/>
          <p:nvPr/>
        </p:nvGrpSpPr>
        <p:grpSpPr>
          <a:xfrm>
            <a:off x="956254" y="4135072"/>
            <a:ext cx="612648" cy="612648"/>
            <a:chOff x="845894" y="4135072"/>
            <a:chExt cx="612648" cy="612648"/>
          </a:xfrm>
        </p:grpSpPr>
        <p:sp>
          <p:nvSpPr>
            <p:cNvPr id="130" name="Freeform 7"/>
            <p:cNvSpPr>
              <a:spLocks noEditPoints="1"/>
            </p:cNvSpPr>
            <p:nvPr/>
          </p:nvSpPr>
          <p:spPr bwMode="auto">
            <a:xfrm>
              <a:off x="845894" y="4135072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92265" y="4232075"/>
              <a:ext cx="519906" cy="415480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4472C4"/>
                  </a:solidFill>
                  <a:latin typeface="Rockwell" panose="02060603020205020403" pitchFamily="18" charset="0"/>
                  <a:cs typeface="Lato Regular"/>
                </a:rPr>
                <a:t>A6</a:t>
              </a: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1910469D-E6DF-4FA5-85F5-F45D531C4421}"/>
              </a:ext>
            </a:extLst>
          </p:cNvPr>
          <p:cNvSpPr>
            <a:spLocks/>
          </p:cNvSpPr>
          <p:nvPr/>
        </p:nvSpPr>
        <p:spPr bwMode="auto">
          <a:xfrm>
            <a:off x="794501" y="2624888"/>
            <a:ext cx="9361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Injection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C210FE2F-BA8B-436C-A45A-FAB8DBBCC8CD}"/>
              </a:ext>
            </a:extLst>
          </p:cNvPr>
          <p:cNvSpPr>
            <a:spLocks/>
          </p:cNvSpPr>
          <p:nvPr/>
        </p:nvSpPr>
        <p:spPr bwMode="auto">
          <a:xfrm>
            <a:off x="152400" y="4946747"/>
            <a:ext cx="222035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Security Misconfiguration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87782E2-4B1D-4FA4-A1B0-AEF6DC895C0D}"/>
              </a:ext>
            </a:extLst>
          </p:cNvPr>
          <p:cNvGrpSpPr/>
          <p:nvPr/>
        </p:nvGrpSpPr>
        <p:grpSpPr>
          <a:xfrm>
            <a:off x="3453841" y="4135072"/>
            <a:ext cx="612648" cy="612648"/>
            <a:chOff x="3648556" y="4135072"/>
            <a:chExt cx="612648" cy="612648"/>
          </a:xfrm>
        </p:grpSpPr>
        <p:sp>
          <p:nvSpPr>
            <p:cNvPr id="131" name="Freeform 9"/>
            <p:cNvSpPr>
              <a:spLocks noEditPoints="1"/>
            </p:cNvSpPr>
            <p:nvPr/>
          </p:nvSpPr>
          <p:spPr bwMode="auto">
            <a:xfrm>
              <a:off x="3648556" y="4135072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3694927" y="4220935"/>
              <a:ext cx="519906" cy="400091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FFC000"/>
                  </a:solidFill>
                  <a:latin typeface="Rockwell" panose="02060603020205020403" pitchFamily="18" charset="0"/>
                  <a:cs typeface="Lato Regular"/>
                </a:rPr>
                <a:t>A7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CF59DBB-17EE-417A-840B-3A16B0151AB6}"/>
              </a:ext>
            </a:extLst>
          </p:cNvPr>
          <p:cNvGrpSpPr/>
          <p:nvPr/>
        </p:nvGrpSpPr>
        <p:grpSpPr>
          <a:xfrm>
            <a:off x="3453873" y="1861236"/>
            <a:ext cx="612584" cy="612743"/>
            <a:chOff x="3648588" y="1752600"/>
            <a:chExt cx="612584" cy="612743"/>
          </a:xfrm>
        </p:grpSpPr>
        <p:sp>
          <p:nvSpPr>
            <p:cNvPr id="123" name="TextBox 122"/>
            <p:cNvSpPr txBox="1"/>
            <p:nvPr/>
          </p:nvSpPr>
          <p:spPr>
            <a:xfrm>
              <a:off x="3694927" y="1857145"/>
              <a:ext cx="519906" cy="415480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ED7D31"/>
                  </a:solidFill>
                  <a:latin typeface="Rockwell" panose="02060603020205020403" pitchFamily="18" charset="0"/>
                  <a:cs typeface="Lato Regular"/>
                </a:rPr>
                <a:t>A2</a:t>
              </a:r>
            </a:p>
          </p:txBody>
        </p:sp>
        <p:sp>
          <p:nvSpPr>
            <p:cNvPr id="70" name="Freeform 9"/>
            <p:cNvSpPr>
              <a:spLocks noEditPoints="1"/>
            </p:cNvSpPr>
            <p:nvPr/>
          </p:nvSpPr>
          <p:spPr bwMode="auto">
            <a:xfrm>
              <a:off x="3648588" y="1752600"/>
              <a:ext cx="612584" cy="612743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</p:grpSp>
      <p:sp>
        <p:nvSpPr>
          <p:cNvPr id="91" name="Rectangle 90">
            <a:extLst>
              <a:ext uri="{FF2B5EF4-FFF2-40B4-BE49-F238E27FC236}">
                <a16:creationId xmlns:a16="http://schemas.microsoft.com/office/drawing/2014/main" id="{629CBD09-DE01-4A95-85C3-F3D7325B72B3}"/>
              </a:ext>
            </a:extLst>
          </p:cNvPr>
          <p:cNvSpPr>
            <a:spLocks/>
          </p:cNvSpPr>
          <p:nvPr/>
        </p:nvSpPr>
        <p:spPr bwMode="auto">
          <a:xfrm>
            <a:off x="2862484" y="2624888"/>
            <a:ext cx="179470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Broken Authentication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B5C786E5-FFBF-4F5E-BF42-6E8C35B740C8}"/>
              </a:ext>
            </a:extLst>
          </p:cNvPr>
          <p:cNvSpPr>
            <a:spLocks/>
          </p:cNvSpPr>
          <p:nvPr/>
        </p:nvSpPr>
        <p:spPr bwMode="auto">
          <a:xfrm>
            <a:off x="2862484" y="4946747"/>
            <a:ext cx="179470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Cross-Site Scripting (XSS)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2311F45-70AA-4538-BAE7-DD72C98C0C23}"/>
              </a:ext>
            </a:extLst>
          </p:cNvPr>
          <p:cNvGrpSpPr/>
          <p:nvPr/>
        </p:nvGrpSpPr>
        <p:grpSpPr>
          <a:xfrm>
            <a:off x="5607056" y="1861283"/>
            <a:ext cx="612648" cy="612648"/>
            <a:chOff x="5697914" y="1752647"/>
            <a:chExt cx="612648" cy="612648"/>
          </a:xfrm>
        </p:grpSpPr>
        <p:sp>
          <p:nvSpPr>
            <p:cNvPr id="72" name="Freeform 6"/>
            <p:cNvSpPr>
              <a:spLocks noEditPoints="1"/>
            </p:cNvSpPr>
            <p:nvPr/>
          </p:nvSpPr>
          <p:spPr bwMode="auto">
            <a:xfrm>
              <a:off x="5697914" y="1752647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5744285" y="1857145"/>
              <a:ext cx="519906" cy="415480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A5A5A5"/>
                  </a:solidFill>
                  <a:latin typeface="Rockwell" panose="02060603020205020403" pitchFamily="18" charset="0"/>
                  <a:cs typeface="Lato Regular"/>
                </a:rPr>
                <a:t>A3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022702C-14F0-44E6-85A2-37842A58CDC4}"/>
              </a:ext>
            </a:extLst>
          </p:cNvPr>
          <p:cNvGrpSpPr/>
          <p:nvPr/>
        </p:nvGrpSpPr>
        <p:grpSpPr>
          <a:xfrm>
            <a:off x="5607056" y="4135072"/>
            <a:ext cx="612648" cy="612648"/>
            <a:chOff x="5697914" y="4135072"/>
            <a:chExt cx="612648" cy="612648"/>
          </a:xfrm>
        </p:grpSpPr>
        <p:sp>
          <p:nvSpPr>
            <p:cNvPr id="132" name="Freeform 6"/>
            <p:cNvSpPr>
              <a:spLocks noEditPoints="1"/>
            </p:cNvSpPr>
            <p:nvPr/>
          </p:nvSpPr>
          <p:spPr bwMode="auto">
            <a:xfrm>
              <a:off x="5697914" y="4135072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5744285" y="4232075"/>
              <a:ext cx="519906" cy="400091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A5A5A5"/>
                  </a:solidFill>
                  <a:latin typeface="Rockwell" panose="02060603020205020403" pitchFamily="18" charset="0"/>
                  <a:cs typeface="Lato Regular"/>
                </a:rPr>
                <a:t>A8</a:t>
              </a:r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5ED1D9F7-DB6C-499A-9585-F45588B34F8E}"/>
              </a:ext>
            </a:extLst>
          </p:cNvPr>
          <p:cNvSpPr>
            <a:spLocks/>
          </p:cNvSpPr>
          <p:nvPr/>
        </p:nvSpPr>
        <p:spPr bwMode="auto">
          <a:xfrm>
            <a:off x="5016027" y="2624888"/>
            <a:ext cx="179470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Sensitive Data Exposure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06C930FF-9F46-4E49-BA80-9D04E8B3E420}"/>
              </a:ext>
            </a:extLst>
          </p:cNvPr>
          <p:cNvSpPr>
            <a:spLocks/>
          </p:cNvSpPr>
          <p:nvPr/>
        </p:nvSpPr>
        <p:spPr bwMode="auto">
          <a:xfrm>
            <a:off x="4975468" y="4946747"/>
            <a:ext cx="187582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Insecure Deserialization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074EB95-C315-48E4-8BF2-8153D7BF4992}"/>
              </a:ext>
            </a:extLst>
          </p:cNvPr>
          <p:cNvGrpSpPr/>
          <p:nvPr/>
        </p:nvGrpSpPr>
        <p:grpSpPr>
          <a:xfrm>
            <a:off x="8108190" y="1861283"/>
            <a:ext cx="612648" cy="612648"/>
            <a:chOff x="7975140" y="1752647"/>
            <a:chExt cx="612648" cy="612648"/>
          </a:xfrm>
        </p:grpSpPr>
        <p:sp>
          <p:nvSpPr>
            <p:cNvPr id="107" name="Freeform 7"/>
            <p:cNvSpPr>
              <a:spLocks noEditPoints="1"/>
            </p:cNvSpPr>
            <p:nvPr/>
          </p:nvSpPr>
          <p:spPr bwMode="auto">
            <a:xfrm>
              <a:off x="7975140" y="1752647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8021511" y="1857145"/>
              <a:ext cx="519906" cy="415480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FFC000"/>
                  </a:solidFill>
                  <a:latin typeface="Rockwell" panose="02060603020205020403" pitchFamily="18" charset="0"/>
                  <a:cs typeface="Lato Regular"/>
                </a:rPr>
                <a:t>A4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589CF828-36EB-402D-8DF4-444EFB98F472}"/>
              </a:ext>
            </a:extLst>
          </p:cNvPr>
          <p:cNvGrpSpPr/>
          <p:nvPr/>
        </p:nvGrpSpPr>
        <p:grpSpPr>
          <a:xfrm>
            <a:off x="8108190" y="4135072"/>
            <a:ext cx="612648" cy="612648"/>
            <a:chOff x="7975140" y="4135072"/>
            <a:chExt cx="612648" cy="612648"/>
          </a:xfrm>
        </p:grpSpPr>
        <p:sp>
          <p:nvSpPr>
            <p:cNvPr id="142" name="Freeform 7"/>
            <p:cNvSpPr>
              <a:spLocks noEditPoints="1"/>
            </p:cNvSpPr>
            <p:nvPr/>
          </p:nvSpPr>
          <p:spPr bwMode="auto">
            <a:xfrm>
              <a:off x="7975140" y="4135072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8021511" y="4232075"/>
              <a:ext cx="519906" cy="400091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ED7D31"/>
                  </a:solidFill>
                  <a:latin typeface="Rockwell" panose="02060603020205020403" pitchFamily="18" charset="0"/>
                  <a:cs typeface="Lato Regular"/>
                </a:rPr>
                <a:t>A9</a:t>
              </a:r>
            </a:p>
          </p:txBody>
        </p:sp>
      </p:grpSp>
      <p:sp>
        <p:nvSpPr>
          <p:cNvPr id="74" name="Rectangle 73">
            <a:extLst>
              <a:ext uri="{FF2B5EF4-FFF2-40B4-BE49-F238E27FC236}">
                <a16:creationId xmlns:a16="http://schemas.microsoft.com/office/drawing/2014/main" id="{BA72C951-C6B8-497F-8DD1-24C28BAA1A38}"/>
              </a:ext>
            </a:extLst>
          </p:cNvPr>
          <p:cNvSpPr>
            <a:spLocks/>
          </p:cNvSpPr>
          <p:nvPr/>
        </p:nvSpPr>
        <p:spPr bwMode="auto">
          <a:xfrm>
            <a:off x="7523626" y="2624888"/>
            <a:ext cx="17817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XML External Entity (XXE)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F52564AF-CCE9-47DC-8C3E-0F0DA724F333}"/>
              </a:ext>
            </a:extLst>
          </p:cNvPr>
          <p:cNvSpPr>
            <a:spLocks/>
          </p:cNvSpPr>
          <p:nvPr/>
        </p:nvSpPr>
        <p:spPr bwMode="auto">
          <a:xfrm>
            <a:off x="7255295" y="4946747"/>
            <a:ext cx="23184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Using Components with Known Vulnerabilities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28F8993-088D-45E8-AD54-350FC40AC7D4}"/>
              </a:ext>
            </a:extLst>
          </p:cNvPr>
          <p:cNvGrpSpPr/>
          <p:nvPr/>
        </p:nvGrpSpPr>
        <p:grpSpPr>
          <a:xfrm>
            <a:off x="10766469" y="1861283"/>
            <a:ext cx="612648" cy="612648"/>
            <a:chOff x="10758406" y="1861236"/>
            <a:chExt cx="612648" cy="612648"/>
          </a:xfrm>
        </p:grpSpPr>
        <p:sp>
          <p:nvSpPr>
            <p:cNvPr id="111" name="Freeform 9"/>
            <p:cNvSpPr>
              <a:spLocks noEditPoints="1"/>
            </p:cNvSpPr>
            <p:nvPr/>
          </p:nvSpPr>
          <p:spPr bwMode="auto">
            <a:xfrm>
              <a:off x="10758406" y="1861236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10804777" y="1965734"/>
              <a:ext cx="519906" cy="415480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4472C4"/>
                  </a:solidFill>
                  <a:latin typeface="Rockwell" panose="02060603020205020403" pitchFamily="18" charset="0"/>
                  <a:cs typeface="Lato Regular"/>
                </a:rPr>
                <a:t>A5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8C58EE3-514C-4C3C-8796-099A2DC3AE79}"/>
              </a:ext>
            </a:extLst>
          </p:cNvPr>
          <p:cNvGrpSpPr/>
          <p:nvPr/>
        </p:nvGrpSpPr>
        <p:grpSpPr>
          <a:xfrm>
            <a:off x="10739676" y="4135072"/>
            <a:ext cx="666235" cy="612648"/>
            <a:chOff x="10741883" y="4135072"/>
            <a:chExt cx="666235" cy="612648"/>
          </a:xfrm>
        </p:grpSpPr>
        <p:sp>
          <p:nvSpPr>
            <p:cNvPr id="143" name="Freeform 9"/>
            <p:cNvSpPr>
              <a:spLocks noEditPoints="1"/>
            </p:cNvSpPr>
            <p:nvPr/>
          </p:nvSpPr>
          <p:spPr bwMode="auto">
            <a:xfrm>
              <a:off x="10758406" y="4135072"/>
              <a:ext cx="612648" cy="612648"/>
            </a:xfrm>
            <a:custGeom>
              <a:avLst/>
              <a:gdLst>
                <a:gd name="T0" fmla="*/ 106 w 212"/>
                <a:gd name="T1" fmla="*/ 212 h 212"/>
                <a:gd name="T2" fmla="*/ 0 w 212"/>
                <a:gd name="T3" fmla="*/ 106 h 212"/>
                <a:gd name="T4" fmla="*/ 106 w 212"/>
                <a:gd name="T5" fmla="*/ 0 h 212"/>
                <a:gd name="T6" fmla="*/ 212 w 212"/>
                <a:gd name="T7" fmla="*/ 106 h 212"/>
                <a:gd name="T8" fmla="*/ 106 w 212"/>
                <a:gd name="T9" fmla="*/ 212 h 212"/>
                <a:gd name="T10" fmla="*/ 106 w 212"/>
                <a:gd name="T11" fmla="*/ 20 h 212"/>
                <a:gd name="T12" fmla="*/ 20 w 212"/>
                <a:gd name="T13" fmla="*/ 106 h 212"/>
                <a:gd name="T14" fmla="*/ 106 w 212"/>
                <a:gd name="T15" fmla="*/ 192 h 212"/>
                <a:gd name="T16" fmla="*/ 192 w 212"/>
                <a:gd name="T17" fmla="*/ 106 h 212"/>
                <a:gd name="T18" fmla="*/ 106 w 212"/>
                <a:gd name="T19" fmla="*/ 2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2">
                  <a:moveTo>
                    <a:pt x="106" y="212"/>
                  </a:moveTo>
                  <a:cubicBezTo>
                    <a:pt x="48" y="212"/>
                    <a:pt x="0" y="165"/>
                    <a:pt x="0" y="106"/>
                  </a:cubicBezTo>
                  <a:cubicBezTo>
                    <a:pt x="0" y="48"/>
                    <a:pt x="48" y="0"/>
                    <a:pt x="106" y="0"/>
                  </a:cubicBezTo>
                  <a:cubicBezTo>
                    <a:pt x="165" y="0"/>
                    <a:pt x="212" y="48"/>
                    <a:pt x="212" y="106"/>
                  </a:cubicBezTo>
                  <a:cubicBezTo>
                    <a:pt x="212" y="165"/>
                    <a:pt x="165" y="212"/>
                    <a:pt x="106" y="212"/>
                  </a:cubicBezTo>
                  <a:close/>
                  <a:moveTo>
                    <a:pt x="106" y="20"/>
                  </a:moveTo>
                  <a:cubicBezTo>
                    <a:pt x="59" y="20"/>
                    <a:pt x="20" y="59"/>
                    <a:pt x="20" y="106"/>
                  </a:cubicBezTo>
                  <a:cubicBezTo>
                    <a:pt x="20" y="154"/>
                    <a:pt x="59" y="192"/>
                    <a:pt x="106" y="192"/>
                  </a:cubicBezTo>
                  <a:cubicBezTo>
                    <a:pt x="154" y="192"/>
                    <a:pt x="192" y="154"/>
                    <a:pt x="192" y="106"/>
                  </a:cubicBezTo>
                  <a:cubicBezTo>
                    <a:pt x="192" y="59"/>
                    <a:pt x="154" y="20"/>
                    <a:pt x="106" y="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22" tIns="45711" rIns="91422" bIns="45711" numCol="1" anchor="t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0741883" y="4232075"/>
              <a:ext cx="666235" cy="400091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 defTabSz="914217">
                <a:defRPr/>
              </a:pPr>
              <a:r>
                <a:rPr lang="en-US" sz="2000" b="1" dirty="0">
                  <a:solidFill>
                    <a:srgbClr val="5B9BD5"/>
                  </a:solidFill>
                  <a:latin typeface="Rockwell" panose="02060603020205020403" pitchFamily="18" charset="0"/>
                  <a:cs typeface="Lato Regular"/>
                </a:rPr>
                <a:t>A10</a:t>
              </a:r>
            </a:p>
          </p:txBody>
        </p:sp>
      </p:grpSp>
      <p:sp>
        <p:nvSpPr>
          <p:cNvPr id="75" name="Rectangle 74">
            <a:extLst>
              <a:ext uri="{FF2B5EF4-FFF2-40B4-BE49-F238E27FC236}">
                <a16:creationId xmlns:a16="http://schemas.microsoft.com/office/drawing/2014/main" id="{E025509A-9686-42EC-8DAE-BEAFED9D3378}"/>
              </a:ext>
            </a:extLst>
          </p:cNvPr>
          <p:cNvSpPr>
            <a:spLocks/>
          </p:cNvSpPr>
          <p:nvPr/>
        </p:nvSpPr>
        <p:spPr bwMode="auto">
          <a:xfrm>
            <a:off x="10175440" y="2624888"/>
            <a:ext cx="179470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Broken Access Control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FBA60315-F377-4EB3-8DB3-415B7F18B2AA}"/>
              </a:ext>
            </a:extLst>
          </p:cNvPr>
          <p:cNvSpPr>
            <a:spLocks/>
          </p:cNvSpPr>
          <p:nvPr/>
        </p:nvSpPr>
        <p:spPr bwMode="auto">
          <a:xfrm>
            <a:off x="9977737" y="4946747"/>
            <a:ext cx="219011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Insufficient Logging and Monitoring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A72B14B-734E-4FE4-99D6-FC530AAC9949}"/>
              </a:ext>
            </a:extLst>
          </p:cNvPr>
          <p:cNvSpPr/>
          <p:nvPr/>
        </p:nvSpPr>
        <p:spPr>
          <a:xfrm>
            <a:off x="10648915" y="6317391"/>
            <a:ext cx="1561646" cy="261610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1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https://www.owasp.org</a:t>
            </a:r>
          </a:p>
        </p:txBody>
      </p:sp>
    </p:spTree>
    <p:extLst>
      <p:ext uri="{BB962C8B-B14F-4D97-AF65-F5344CB8AC3E}">
        <p14:creationId xmlns:p14="http://schemas.microsoft.com/office/powerpoint/2010/main" val="39934167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CED45E31-B6F6-4AD0-B111-80DC745BCC0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50" b="32060"/>
          <a:stretch/>
        </p:blipFill>
        <p:spPr>
          <a:xfrm>
            <a:off x="0" y="0"/>
            <a:ext cx="12192000" cy="230187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41A8F56-3D42-4033-B862-105DF9C86BAD}"/>
              </a:ext>
            </a:extLst>
          </p:cNvPr>
          <p:cNvSpPr/>
          <p:nvPr/>
        </p:nvSpPr>
        <p:spPr bwMode="auto">
          <a:xfrm>
            <a:off x="0" y="4343400"/>
            <a:ext cx="12192000" cy="22347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20" name="Полилиния 19"/>
          <p:cNvSpPr/>
          <p:nvPr/>
        </p:nvSpPr>
        <p:spPr>
          <a:xfrm>
            <a:off x="0" y="990600"/>
            <a:ext cx="3992880" cy="3127092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DB53E42-9934-4CAF-A9B3-A2C582CC950B}"/>
              </a:ext>
            </a:extLst>
          </p:cNvPr>
          <p:cNvSpPr/>
          <p:nvPr/>
        </p:nvSpPr>
        <p:spPr>
          <a:xfrm>
            <a:off x="4059266" y="2452360"/>
            <a:ext cx="8023654" cy="170816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Injection flaws are web application vulnerabilities that allow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untrusted data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be interpreted and executed as part of a command or query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exploit injection flaws by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constructing malicious commands or queries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result in data loss or corruption, lack of accountability, or denial of access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273A6C3B-2829-4957-9925-6A36F2007580}"/>
              </a:ext>
            </a:extLst>
          </p:cNvPr>
          <p:cNvSpPr txBox="1">
            <a:spLocks/>
          </p:cNvSpPr>
          <p:nvPr/>
        </p:nvSpPr>
        <p:spPr>
          <a:xfrm>
            <a:off x="475431" y="2372493"/>
            <a:ext cx="3000062" cy="1177911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828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A1 - Injection Flaws</a:t>
            </a:r>
          </a:p>
        </p:txBody>
      </p:sp>
      <p:sp>
        <p:nvSpPr>
          <p:cNvPr id="44" name="Прямоугольник 47">
            <a:extLst>
              <a:ext uri="{FF2B5EF4-FFF2-40B4-BE49-F238E27FC236}">
                <a16:creationId xmlns:a16="http://schemas.microsoft.com/office/drawing/2014/main" id="{FD222E30-7EAD-46DB-85B1-25E1AEECD8A8}"/>
              </a:ext>
            </a:extLst>
          </p:cNvPr>
          <p:cNvSpPr/>
          <p:nvPr/>
        </p:nvSpPr>
        <p:spPr>
          <a:xfrm>
            <a:off x="76199" y="4669963"/>
            <a:ext cx="3960000" cy="16887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outerShdw blurRad="482600" sx="93000" sy="93000" algn="ctr" rotWithShape="0">
              <a:prstClr val="black">
                <a:alpha val="56000"/>
              </a:prstClr>
            </a:outerShdw>
          </a:effectLst>
        </p:spPr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51">
            <a:extLst>
              <a:ext uri="{FF2B5EF4-FFF2-40B4-BE49-F238E27FC236}">
                <a16:creationId xmlns:a16="http://schemas.microsoft.com/office/drawing/2014/main" id="{25BB4842-5945-4F66-B64E-2A07A88BAAB7}"/>
              </a:ext>
            </a:extLst>
          </p:cNvPr>
          <p:cNvSpPr txBox="1"/>
          <p:nvPr/>
        </p:nvSpPr>
        <p:spPr>
          <a:xfrm>
            <a:off x="1581150" y="5060753"/>
            <a:ext cx="2556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+mn-lt"/>
                <a:ea typeface="Roboto" panose="02000000000000000000" pitchFamily="2" charset="0"/>
                <a:cs typeface="Open Sans" panose="020B0606030504020204" pitchFamily="34" charset="0"/>
              </a:rPr>
              <a:t>It involves the injection of malicious SQL queries into user input forms</a:t>
            </a:r>
          </a:p>
        </p:txBody>
      </p:sp>
      <p:sp>
        <p:nvSpPr>
          <p:cNvPr id="46" name="Рисунок 3">
            <a:extLst>
              <a:ext uri="{FF2B5EF4-FFF2-40B4-BE49-F238E27FC236}">
                <a16:creationId xmlns:a16="http://schemas.microsoft.com/office/drawing/2014/main" id="{A38E772D-29AE-42A8-936A-41177A29DAE2}"/>
              </a:ext>
            </a:extLst>
          </p:cNvPr>
          <p:cNvSpPr>
            <a:spLocks noGrp="1"/>
          </p:cNvSpPr>
          <p:nvPr/>
        </p:nvSpPr>
        <p:spPr>
          <a:xfrm>
            <a:off x="45899" y="5000450"/>
            <a:ext cx="1504800" cy="1027798"/>
          </a:xfrm>
          <a:prstGeom prst="rect">
            <a:avLst/>
          </a:prstGeom>
          <a:solidFill>
            <a:srgbClr val="3F3F3F">
              <a:lumMod val="85000"/>
              <a:alpha val="12000"/>
            </a:srgb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TextBox 51">
            <a:extLst>
              <a:ext uri="{FF2B5EF4-FFF2-40B4-BE49-F238E27FC236}">
                <a16:creationId xmlns:a16="http://schemas.microsoft.com/office/drawing/2014/main" id="{BBF923F8-FFA5-4320-8E4F-4B636548C6E5}"/>
              </a:ext>
            </a:extLst>
          </p:cNvPr>
          <p:cNvSpPr txBox="1"/>
          <p:nvPr/>
        </p:nvSpPr>
        <p:spPr>
          <a:xfrm>
            <a:off x="112499" y="5191184"/>
            <a:ext cx="13716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SQL Injection</a:t>
            </a:r>
          </a:p>
        </p:txBody>
      </p:sp>
      <p:sp>
        <p:nvSpPr>
          <p:cNvPr id="51" name="Прямоугольник 47">
            <a:extLst>
              <a:ext uri="{FF2B5EF4-FFF2-40B4-BE49-F238E27FC236}">
                <a16:creationId xmlns:a16="http://schemas.microsoft.com/office/drawing/2014/main" id="{17CFC6E3-D38F-4B18-81C8-C5FFA8FC4FF0}"/>
              </a:ext>
            </a:extLst>
          </p:cNvPr>
          <p:cNvSpPr/>
          <p:nvPr/>
        </p:nvSpPr>
        <p:spPr>
          <a:xfrm>
            <a:off x="4114800" y="4673419"/>
            <a:ext cx="3960000" cy="16887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outerShdw blurRad="482600" sx="93000" sy="93000" algn="ctr" rotWithShape="0">
              <a:prstClr val="black">
                <a:alpha val="56000"/>
              </a:prstClr>
            </a:outerShdw>
          </a:effectLst>
        </p:spPr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Рисунок 3">
            <a:extLst>
              <a:ext uri="{FF2B5EF4-FFF2-40B4-BE49-F238E27FC236}">
                <a16:creationId xmlns:a16="http://schemas.microsoft.com/office/drawing/2014/main" id="{97964CF4-7CFC-4596-9619-1E33ACC13333}"/>
              </a:ext>
            </a:extLst>
          </p:cNvPr>
          <p:cNvSpPr>
            <a:spLocks noGrp="1"/>
          </p:cNvSpPr>
          <p:nvPr/>
        </p:nvSpPr>
        <p:spPr>
          <a:xfrm>
            <a:off x="4116225" y="4995920"/>
            <a:ext cx="1504800" cy="1027798"/>
          </a:xfrm>
          <a:prstGeom prst="rect">
            <a:avLst/>
          </a:prstGeom>
          <a:solidFill>
            <a:srgbClr val="3F3F3F">
              <a:lumMod val="85000"/>
              <a:alpha val="12000"/>
            </a:srgb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9F8204-8CBB-495A-9BA8-8180A3ADC733}"/>
              </a:ext>
            </a:extLst>
          </p:cNvPr>
          <p:cNvSpPr/>
          <p:nvPr/>
        </p:nvSpPr>
        <p:spPr>
          <a:xfrm>
            <a:off x="5662473" y="4908116"/>
            <a:ext cx="2426758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the injection of malicious code through a web application</a:t>
            </a:r>
          </a:p>
        </p:txBody>
      </p:sp>
      <p:sp>
        <p:nvSpPr>
          <p:cNvPr id="53" name="TextBox 51">
            <a:extLst>
              <a:ext uri="{FF2B5EF4-FFF2-40B4-BE49-F238E27FC236}">
                <a16:creationId xmlns:a16="http://schemas.microsoft.com/office/drawing/2014/main" id="{C773AD2E-C580-44C7-80C5-78D1F5C8AE73}"/>
              </a:ext>
            </a:extLst>
          </p:cNvPr>
          <p:cNvSpPr txBox="1"/>
          <p:nvPr/>
        </p:nvSpPr>
        <p:spPr>
          <a:xfrm>
            <a:off x="4141411" y="5186654"/>
            <a:ext cx="145442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Command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Injection</a:t>
            </a:r>
          </a:p>
        </p:txBody>
      </p:sp>
      <p:sp>
        <p:nvSpPr>
          <p:cNvPr id="54" name="Прямоугольник 47">
            <a:extLst>
              <a:ext uri="{FF2B5EF4-FFF2-40B4-BE49-F238E27FC236}">
                <a16:creationId xmlns:a16="http://schemas.microsoft.com/office/drawing/2014/main" id="{BDFD79AD-542D-4F20-8346-9D87DA1D6415}"/>
              </a:ext>
            </a:extLst>
          </p:cNvPr>
          <p:cNvSpPr/>
          <p:nvPr/>
        </p:nvSpPr>
        <p:spPr>
          <a:xfrm>
            <a:off x="8153400" y="4673419"/>
            <a:ext cx="3960000" cy="1688772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outerShdw blurRad="482600" sx="93000" sy="93000" algn="ctr" rotWithShape="0">
              <a:prstClr val="black">
                <a:alpha val="56000"/>
              </a:prstClr>
            </a:outerShdw>
          </a:effectLst>
        </p:spPr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Рисунок 3">
            <a:extLst>
              <a:ext uri="{FF2B5EF4-FFF2-40B4-BE49-F238E27FC236}">
                <a16:creationId xmlns:a16="http://schemas.microsoft.com/office/drawing/2014/main" id="{D59CCC55-D0B8-4DDC-B3AC-AD413F87D855}"/>
              </a:ext>
            </a:extLst>
          </p:cNvPr>
          <p:cNvSpPr>
            <a:spLocks noGrp="1"/>
          </p:cNvSpPr>
          <p:nvPr/>
        </p:nvSpPr>
        <p:spPr>
          <a:xfrm>
            <a:off x="8148780" y="5000396"/>
            <a:ext cx="1544400" cy="1054846"/>
          </a:xfrm>
          <a:prstGeom prst="rect">
            <a:avLst/>
          </a:prstGeom>
          <a:solidFill>
            <a:srgbClr val="3F3F3F">
              <a:lumMod val="85000"/>
              <a:alpha val="12000"/>
            </a:srgb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6" name="TextBox 51">
            <a:extLst>
              <a:ext uri="{FF2B5EF4-FFF2-40B4-BE49-F238E27FC236}">
                <a16:creationId xmlns:a16="http://schemas.microsoft.com/office/drawing/2014/main" id="{DB7EDBB9-B4C3-4D62-B5DF-6D31137AFD62}"/>
              </a:ext>
            </a:extLst>
          </p:cNvPr>
          <p:cNvSpPr txBox="1"/>
          <p:nvPr/>
        </p:nvSpPr>
        <p:spPr>
          <a:xfrm>
            <a:off x="8166301" y="5204654"/>
            <a:ext cx="150935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LDAP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Injection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4CE4E52-40A6-4572-872D-16718BBC65DC}"/>
              </a:ext>
            </a:extLst>
          </p:cNvPr>
          <p:cNvSpPr/>
          <p:nvPr/>
        </p:nvSpPr>
        <p:spPr>
          <a:xfrm>
            <a:off x="9738673" y="5066154"/>
            <a:ext cx="2374984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the injection of malicious LDAP statements</a:t>
            </a:r>
          </a:p>
        </p:txBody>
      </p:sp>
    </p:spTree>
    <p:extLst>
      <p:ext uri="{BB962C8B-B14F-4D97-AF65-F5344CB8AC3E}">
        <p14:creationId xmlns:p14="http://schemas.microsoft.com/office/powerpoint/2010/main" val="7567979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1">
            <a:extLst>
              <a:ext uri="{FF2B5EF4-FFF2-40B4-BE49-F238E27FC236}">
                <a16:creationId xmlns:a16="http://schemas.microsoft.com/office/drawing/2014/main" id="{77CFFB6C-4CDB-4CA9-89FE-CAB62DC31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0728" y="4038598"/>
            <a:ext cx="3708000" cy="2484000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121917" tIns="60958" rIns="121917" bIns="60958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0" name="Freeform 1">
            <a:extLst>
              <a:ext uri="{FF2B5EF4-FFF2-40B4-BE49-F238E27FC236}">
                <a16:creationId xmlns:a16="http://schemas.microsoft.com/office/drawing/2014/main" id="{567B971B-A366-408A-82CF-15C8BFB3C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0489" y="4038599"/>
            <a:ext cx="3708000" cy="2484000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121917" tIns="60958" rIns="121917" bIns="60958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9" name="Freeform 2224">
            <a:extLst>
              <a:ext uri="{FF2B5EF4-FFF2-40B4-BE49-F238E27FC236}">
                <a16:creationId xmlns:a16="http://schemas.microsoft.com/office/drawing/2014/main" id="{A478F5A3-FF91-41BC-8781-23E00CED2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1" y="1314248"/>
            <a:ext cx="11401637" cy="1051596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8324AFF1-B628-490E-AD45-FC79318B2DAE}"/>
              </a:ext>
            </a:extLst>
          </p:cNvPr>
          <p:cNvSpPr/>
          <p:nvPr/>
        </p:nvSpPr>
        <p:spPr>
          <a:xfrm>
            <a:off x="1" y="190947"/>
            <a:ext cx="7818118" cy="10731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9600" y="373591"/>
            <a:ext cx="694951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A2 - Broken Authentication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4114800" y="2785392"/>
            <a:ext cx="0" cy="3653002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>
            <a:cxnSpLocks/>
          </p:cNvCxnSpPr>
          <p:nvPr/>
        </p:nvCxnSpPr>
        <p:spPr>
          <a:xfrm>
            <a:off x="8183539" y="2821971"/>
            <a:ext cx="46061" cy="3673978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12B5CC9A-E9D2-4D83-B88D-0F93C1BBFE44}"/>
              </a:ext>
            </a:extLst>
          </p:cNvPr>
          <p:cNvSpPr/>
          <p:nvPr/>
        </p:nvSpPr>
        <p:spPr>
          <a:xfrm>
            <a:off x="708390" y="3505200"/>
            <a:ext cx="259602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Session ID in URLs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CFE26449-A43E-41A8-B181-5F42699F3073}"/>
              </a:ext>
            </a:extLst>
          </p:cNvPr>
          <p:cNvSpPr/>
          <p:nvPr/>
        </p:nvSpPr>
        <p:spPr>
          <a:xfrm>
            <a:off x="4344489" y="4267200"/>
            <a:ext cx="3600000" cy="140038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Attackers can gain access to a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application's password database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If user passwords are not encrypted, an attacker can exploit any user’s password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4E0D9A2-2075-44B2-B2C5-901C0A1CD220}"/>
              </a:ext>
            </a:extLst>
          </p:cNvPr>
          <p:cNvSpPr/>
          <p:nvPr/>
        </p:nvSpPr>
        <p:spPr>
          <a:xfrm>
            <a:off x="4655674" y="3505200"/>
            <a:ext cx="297763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Password Exploitation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25653A1-B392-47F3-B247-C3F0B7D4AA5A}"/>
              </a:ext>
            </a:extLst>
          </p:cNvPr>
          <p:cNvSpPr/>
          <p:nvPr/>
        </p:nvSpPr>
        <p:spPr>
          <a:xfrm>
            <a:off x="8384728" y="4267200"/>
            <a:ext cx="3600000" cy="19236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If an application’s timeouts are not set properly and a user closes their browser without logging out from sites accessed through a public computer, an attacker can use the same browser later and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 that user's privileges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B7B562B9-C4C9-409C-AE35-E3AE441E9B59}"/>
              </a:ext>
            </a:extLst>
          </p:cNvPr>
          <p:cNvSpPr/>
          <p:nvPr/>
        </p:nvSpPr>
        <p:spPr>
          <a:xfrm>
            <a:off x="8755718" y="3505200"/>
            <a:ext cx="285802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Timeout Exploitation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F8E6518-25CD-4826-979E-E0D76B8D5512}"/>
              </a:ext>
            </a:extLst>
          </p:cNvPr>
          <p:cNvGrpSpPr/>
          <p:nvPr/>
        </p:nvGrpSpPr>
        <p:grpSpPr>
          <a:xfrm>
            <a:off x="9780509" y="2590800"/>
            <a:ext cx="808438" cy="809703"/>
            <a:chOff x="10152474" y="1900532"/>
            <a:chExt cx="808438" cy="809703"/>
          </a:xfrm>
        </p:grpSpPr>
        <p:sp>
          <p:nvSpPr>
            <p:cNvPr id="123" name="Oval 121"/>
            <p:cNvSpPr>
              <a:spLocks noChangeArrowheads="1"/>
            </p:cNvSpPr>
            <p:nvPr/>
          </p:nvSpPr>
          <p:spPr bwMode="auto">
            <a:xfrm>
              <a:off x="10152474" y="1900532"/>
              <a:ext cx="808438" cy="809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Freeform 126">
              <a:extLst>
                <a:ext uri="{FF2B5EF4-FFF2-40B4-BE49-F238E27FC236}">
                  <a16:creationId xmlns:a16="http://schemas.microsoft.com/office/drawing/2014/main" id="{84FB949C-644F-44D7-B5BC-68B3C3CCCE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89735" y="2104384"/>
              <a:ext cx="333917" cy="401998"/>
            </a:xfrm>
            <a:custGeom>
              <a:avLst/>
              <a:gdLst>
                <a:gd name="T0" fmla="*/ 0 w 454"/>
                <a:gd name="T1" fmla="*/ 30340 h 545"/>
                <a:gd name="T2" fmla="*/ 0 w 454"/>
                <a:gd name="T3" fmla="*/ 30340 h 545"/>
                <a:gd name="T4" fmla="*/ 10444 w 454"/>
                <a:gd name="T5" fmla="*/ 20227 h 545"/>
                <a:gd name="T6" fmla="*/ 61225 w 454"/>
                <a:gd name="T7" fmla="*/ 20227 h 545"/>
                <a:gd name="T8" fmla="*/ 61225 w 454"/>
                <a:gd name="T9" fmla="*/ 10113 h 545"/>
                <a:gd name="T10" fmla="*/ 71309 w 454"/>
                <a:gd name="T11" fmla="*/ 0 h 545"/>
                <a:gd name="T12" fmla="*/ 91838 w 454"/>
                <a:gd name="T13" fmla="*/ 0 h 545"/>
                <a:gd name="T14" fmla="*/ 101922 w 454"/>
                <a:gd name="T15" fmla="*/ 10113 h 545"/>
                <a:gd name="T16" fmla="*/ 101922 w 454"/>
                <a:gd name="T17" fmla="*/ 20227 h 545"/>
                <a:gd name="T18" fmla="*/ 152703 w 454"/>
                <a:gd name="T19" fmla="*/ 20227 h 545"/>
                <a:gd name="T20" fmla="*/ 163147 w 454"/>
                <a:gd name="T21" fmla="*/ 30340 h 545"/>
                <a:gd name="T22" fmla="*/ 163147 w 454"/>
                <a:gd name="T23" fmla="*/ 40815 h 545"/>
                <a:gd name="T24" fmla="*/ 0 w 454"/>
                <a:gd name="T25" fmla="*/ 40815 h 545"/>
                <a:gd name="T26" fmla="*/ 0 w 454"/>
                <a:gd name="T27" fmla="*/ 30340 h 545"/>
                <a:gd name="T28" fmla="*/ 152703 w 454"/>
                <a:gd name="T29" fmla="*/ 61042 h 545"/>
                <a:gd name="T30" fmla="*/ 152703 w 454"/>
                <a:gd name="T31" fmla="*/ 61042 h 545"/>
                <a:gd name="T32" fmla="*/ 152703 w 454"/>
                <a:gd name="T33" fmla="*/ 81630 h 545"/>
                <a:gd name="T34" fmla="*/ 152703 w 454"/>
                <a:gd name="T35" fmla="*/ 186014 h 545"/>
                <a:gd name="T36" fmla="*/ 142618 w 454"/>
                <a:gd name="T37" fmla="*/ 196489 h 545"/>
                <a:gd name="T38" fmla="*/ 20528 w 454"/>
                <a:gd name="T39" fmla="*/ 196489 h 545"/>
                <a:gd name="T40" fmla="*/ 10444 w 454"/>
                <a:gd name="T41" fmla="*/ 186014 h 545"/>
                <a:gd name="T42" fmla="*/ 10444 w 454"/>
                <a:gd name="T43" fmla="*/ 81630 h 545"/>
                <a:gd name="T44" fmla="*/ 10444 w 454"/>
                <a:gd name="T45" fmla="*/ 61042 h 545"/>
                <a:gd name="T46" fmla="*/ 10444 w 454"/>
                <a:gd name="T47" fmla="*/ 50928 h 545"/>
                <a:gd name="T48" fmla="*/ 152703 w 454"/>
                <a:gd name="T49" fmla="*/ 50928 h 545"/>
                <a:gd name="T50" fmla="*/ 152703 w 454"/>
                <a:gd name="T51" fmla="*/ 61042 h 545"/>
                <a:gd name="T52" fmla="*/ 51141 w 454"/>
                <a:gd name="T53" fmla="*/ 81630 h 545"/>
                <a:gd name="T54" fmla="*/ 51141 w 454"/>
                <a:gd name="T55" fmla="*/ 81630 h 545"/>
                <a:gd name="T56" fmla="*/ 40697 w 454"/>
                <a:gd name="T57" fmla="*/ 71155 h 545"/>
                <a:gd name="T58" fmla="*/ 30613 w 454"/>
                <a:gd name="T59" fmla="*/ 81630 h 545"/>
                <a:gd name="T60" fmla="*/ 30613 w 454"/>
                <a:gd name="T61" fmla="*/ 165787 h 545"/>
                <a:gd name="T62" fmla="*/ 40697 w 454"/>
                <a:gd name="T63" fmla="*/ 175901 h 545"/>
                <a:gd name="T64" fmla="*/ 51141 w 454"/>
                <a:gd name="T65" fmla="*/ 165787 h 545"/>
                <a:gd name="T66" fmla="*/ 51141 w 454"/>
                <a:gd name="T67" fmla="*/ 81630 h 545"/>
                <a:gd name="T68" fmla="*/ 91838 w 454"/>
                <a:gd name="T69" fmla="*/ 81630 h 545"/>
                <a:gd name="T70" fmla="*/ 91838 w 454"/>
                <a:gd name="T71" fmla="*/ 81630 h 545"/>
                <a:gd name="T72" fmla="*/ 81754 w 454"/>
                <a:gd name="T73" fmla="*/ 71155 h 545"/>
                <a:gd name="T74" fmla="*/ 71309 w 454"/>
                <a:gd name="T75" fmla="*/ 81630 h 545"/>
                <a:gd name="T76" fmla="*/ 71309 w 454"/>
                <a:gd name="T77" fmla="*/ 165787 h 545"/>
                <a:gd name="T78" fmla="*/ 81754 w 454"/>
                <a:gd name="T79" fmla="*/ 175901 h 545"/>
                <a:gd name="T80" fmla="*/ 91838 w 454"/>
                <a:gd name="T81" fmla="*/ 165787 h 545"/>
                <a:gd name="T82" fmla="*/ 91838 w 454"/>
                <a:gd name="T83" fmla="*/ 81630 h 545"/>
                <a:gd name="T84" fmla="*/ 132534 w 454"/>
                <a:gd name="T85" fmla="*/ 81630 h 545"/>
                <a:gd name="T86" fmla="*/ 132534 w 454"/>
                <a:gd name="T87" fmla="*/ 81630 h 545"/>
                <a:gd name="T88" fmla="*/ 122450 w 454"/>
                <a:gd name="T89" fmla="*/ 71155 h 545"/>
                <a:gd name="T90" fmla="*/ 112006 w 454"/>
                <a:gd name="T91" fmla="*/ 81630 h 545"/>
                <a:gd name="T92" fmla="*/ 112006 w 454"/>
                <a:gd name="T93" fmla="*/ 165787 h 545"/>
                <a:gd name="T94" fmla="*/ 122450 w 454"/>
                <a:gd name="T95" fmla="*/ 175901 h 545"/>
                <a:gd name="T96" fmla="*/ 132534 w 454"/>
                <a:gd name="T97" fmla="*/ 165787 h 545"/>
                <a:gd name="T98" fmla="*/ 132534 w 454"/>
                <a:gd name="T99" fmla="*/ 81630 h 54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454" h="545">
                  <a:moveTo>
                    <a:pt x="0" y="84"/>
                  </a:moveTo>
                  <a:lnTo>
                    <a:pt x="0" y="84"/>
                  </a:lnTo>
                  <a:cubicBezTo>
                    <a:pt x="0" y="70"/>
                    <a:pt x="7" y="56"/>
                    <a:pt x="29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28"/>
                    <a:pt x="170" y="28"/>
                    <a:pt x="170" y="28"/>
                  </a:cubicBezTo>
                  <a:cubicBezTo>
                    <a:pt x="170" y="14"/>
                    <a:pt x="177" y="0"/>
                    <a:pt x="198" y="0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69" y="0"/>
                    <a:pt x="283" y="14"/>
                    <a:pt x="283" y="28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424" y="56"/>
                    <a:pt x="424" y="56"/>
                    <a:pt x="424" y="56"/>
                  </a:cubicBezTo>
                  <a:cubicBezTo>
                    <a:pt x="438" y="56"/>
                    <a:pt x="453" y="70"/>
                    <a:pt x="453" y="84"/>
                  </a:cubicBezTo>
                  <a:cubicBezTo>
                    <a:pt x="453" y="113"/>
                    <a:pt x="453" y="113"/>
                    <a:pt x="453" y="113"/>
                  </a:cubicBezTo>
                  <a:cubicBezTo>
                    <a:pt x="0" y="113"/>
                    <a:pt x="0" y="113"/>
                    <a:pt x="0" y="113"/>
                  </a:cubicBezTo>
                  <a:lnTo>
                    <a:pt x="0" y="84"/>
                  </a:lnTo>
                  <a:close/>
                  <a:moveTo>
                    <a:pt x="424" y="169"/>
                  </a:moveTo>
                  <a:lnTo>
                    <a:pt x="424" y="169"/>
                  </a:lnTo>
                  <a:cubicBezTo>
                    <a:pt x="424" y="226"/>
                    <a:pt x="424" y="226"/>
                    <a:pt x="424" y="226"/>
                  </a:cubicBezTo>
                  <a:cubicBezTo>
                    <a:pt x="424" y="515"/>
                    <a:pt x="424" y="515"/>
                    <a:pt x="424" y="515"/>
                  </a:cubicBezTo>
                  <a:cubicBezTo>
                    <a:pt x="424" y="537"/>
                    <a:pt x="410" y="544"/>
                    <a:pt x="396" y="544"/>
                  </a:cubicBezTo>
                  <a:cubicBezTo>
                    <a:pt x="57" y="544"/>
                    <a:pt x="57" y="544"/>
                    <a:pt x="57" y="544"/>
                  </a:cubicBezTo>
                  <a:cubicBezTo>
                    <a:pt x="36" y="544"/>
                    <a:pt x="29" y="537"/>
                    <a:pt x="29" y="515"/>
                  </a:cubicBezTo>
                  <a:cubicBezTo>
                    <a:pt x="29" y="226"/>
                    <a:pt x="29" y="226"/>
                    <a:pt x="29" y="226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424" y="141"/>
                    <a:pt x="424" y="141"/>
                    <a:pt x="424" y="141"/>
                  </a:cubicBezTo>
                  <a:lnTo>
                    <a:pt x="424" y="169"/>
                  </a:lnTo>
                  <a:close/>
                  <a:moveTo>
                    <a:pt x="142" y="226"/>
                  </a:moveTo>
                  <a:lnTo>
                    <a:pt x="142" y="226"/>
                  </a:lnTo>
                  <a:cubicBezTo>
                    <a:pt x="142" y="212"/>
                    <a:pt x="127" y="197"/>
                    <a:pt x="113" y="197"/>
                  </a:cubicBezTo>
                  <a:cubicBezTo>
                    <a:pt x="92" y="197"/>
                    <a:pt x="85" y="212"/>
                    <a:pt x="85" y="226"/>
                  </a:cubicBezTo>
                  <a:cubicBezTo>
                    <a:pt x="85" y="459"/>
                    <a:pt x="85" y="459"/>
                    <a:pt x="85" y="459"/>
                  </a:cubicBezTo>
                  <a:cubicBezTo>
                    <a:pt x="85" y="480"/>
                    <a:pt x="92" y="487"/>
                    <a:pt x="113" y="487"/>
                  </a:cubicBezTo>
                  <a:cubicBezTo>
                    <a:pt x="127" y="487"/>
                    <a:pt x="142" y="480"/>
                    <a:pt x="142" y="459"/>
                  </a:cubicBezTo>
                  <a:lnTo>
                    <a:pt x="142" y="226"/>
                  </a:lnTo>
                  <a:close/>
                  <a:moveTo>
                    <a:pt x="255" y="226"/>
                  </a:moveTo>
                  <a:lnTo>
                    <a:pt x="255" y="226"/>
                  </a:lnTo>
                  <a:cubicBezTo>
                    <a:pt x="255" y="212"/>
                    <a:pt x="241" y="197"/>
                    <a:pt x="227" y="197"/>
                  </a:cubicBezTo>
                  <a:cubicBezTo>
                    <a:pt x="205" y="197"/>
                    <a:pt x="198" y="212"/>
                    <a:pt x="198" y="226"/>
                  </a:cubicBezTo>
                  <a:cubicBezTo>
                    <a:pt x="198" y="459"/>
                    <a:pt x="198" y="459"/>
                    <a:pt x="198" y="459"/>
                  </a:cubicBezTo>
                  <a:cubicBezTo>
                    <a:pt x="198" y="480"/>
                    <a:pt x="205" y="487"/>
                    <a:pt x="227" y="487"/>
                  </a:cubicBezTo>
                  <a:cubicBezTo>
                    <a:pt x="241" y="487"/>
                    <a:pt x="255" y="480"/>
                    <a:pt x="255" y="459"/>
                  </a:cubicBezTo>
                  <a:lnTo>
                    <a:pt x="255" y="226"/>
                  </a:lnTo>
                  <a:close/>
                  <a:moveTo>
                    <a:pt x="368" y="226"/>
                  </a:moveTo>
                  <a:lnTo>
                    <a:pt x="368" y="226"/>
                  </a:lnTo>
                  <a:cubicBezTo>
                    <a:pt x="368" y="212"/>
                    <a:pt x="354" y="197"/>
                    <a:pt x="340" y="197"/>
                  </a:cubicBezTo>
                  <a:cubicBezTo>
                    <a:pt x="318" y="197"/>
                    <a:pt x="311" y="212"/>
                    <a:pt x="311" y="226"/>
                  </a:cubicBezTo>
                  <a:cubicBezTo>
                    <a:pt x="311" y="459"/>
                    <a:pt x="311" y="459"/>
                    <a:pt x="311" y="459"/>
                  </a:cubicBezTo>
                  <a:cubicBezTo>
                    <a:pt x="311" y="480"/>
                    <a:pt x="318" y="487"/>
                    <a:pt x="340" y="487"/>
                  </a:cubicBezTo>
                  <a:cubicBezTo>
                    <a:pt x="354" y="487"/>
                    <a:pt x="368" y="480"/>
                    <a:pt x="368" y="459"/>
                  </a:cubicBezTo>
                  <a:lnTo>
                    <a:pt x="368" y="2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399F90D-F362-43DC-A345-77D2F3CE2DCD}"/>
              </a:ext>
            </a:extLst>
          </p:cNvPr>
          <p:cNvGrpSpPr/>
          <p:nvPr/>
        </p:nvGrpSpPr>
        <p:grpSpPr>
          <a:xfrm>
            <a:off x="5739638" y="2590800"/>
            <a:ext cx="809703" cy="809703"/>
            <a:chOff x="7601633" y="1899260"/>
            <a:chExt cx="809703" cy="809703"/>
          </a:xfrm>
        </p:grpSpPr>
        <p:sp>
          <p:nvSpPr>
            <p:cNvPr id="121" name="Oval 119"/>
            <p:cNvSpPr>
              <a:spLocks noChangeArrowheads="1"/>
            </p:cNvSpPr>
            <p:nvPr/>
          </p:nvSpPr>
          <p:spPr bwMode="auto">
            <a:xfrm>
              <a:off x="7601633" y="1899260"/>
              <a:ext cx="809703" cy="809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0" name="AutoShape 82">
              <a:extLst>
                <a:ext uri="{FF2B5EF4-FFF2-40B4-BE49-F238E27FC236}">
                  <a16:creationId xmlns:a16="http://schemas.microsoft.com/office/drawing/2014/main" id="{2EEA2BF7-3843-4612-9302-980905A9837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832714" y="2130296"/>
              <a:ext cx="347541" cy="3476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70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6419B53E-8353-4764-B9F0-367C1DCA705F}"/>
              </a:ext>
            </a:extLst>
          </p:cNvPr>
          <p:cNvGrpSpPr/>
          <p:nvPr/>
        </p:nvGrpSpPr>
        <p:grpSpPr>
          <a:xfrm>
            <a:off x="1601549" y="2590800"/>
            <a:ext cx="809703" cy="809703"/>
            <a:chOff x="4996256" y="1900532"/>
            <a:chExt cx="809703" cy="809703"/>
          </a:xfrm>
        </p:grpSpPr>
        <p:sp>
          <p:nvSpPr>
            <p:cNvPr id="126" name="Oval 124"/>
            <p:cNvSpPr>
              <a:spLocks noChangeArrowheads="1"/>
            </p:cNvSpPr>
            <p:nvPr/>
          </p:nvSpPr>
          <p:spPr bwMode="auto">
            <a:xfrm>
              <a:off x="4996256" y="1900532"/>
              <a:ext cx="809703" cy="809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Freeform 123">
              <a:extLst>
                <a:ext uri="{FF2B5EF4-FFF2-40B4-BE49-F238E27FC236}">
                  <a16:creationId xmlns:a16="http://schemas.microsoft.com/office/drawing/2014/main" id="{D20CCE37-2027-42A7-AEFD-2ABEA7C3F0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6923" y="2108416"/>
              <a:ext cx="368369" cy="393935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CA58F300-2833-478C-99A3-147CB13EBB60}"/>
              </a:ext>
            </a:extLst>
          </p:cNvPr>
          <p:cNvSpPr/>
          <p:nvPr/>
        </p:nvSpPr>
        <p:spPr>
          <a:xfrm>
            <a:off x="2011326" y="1516881"/>
            <a:ext cx="984751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Attackers can exploit vulnerabilities in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authentication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session management functions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such as exposed accounts, session IDs, logout, password management, timeouts, etc. to impersonate users</a:t>
            </a:r>
          </a:p>
        </p:txBody>
      </p:sp>
      <p:sp>
        <p:nvSpPr>
          <p:cNvPr id="32" name="Freeform 1">
            <a:extLst>
              <a:ext uri="{FF2B5EF4-FFF2-40B4-BE49-F238E27FC236}">
                <a16:creationId xmlns:a16="http://schemas.microsoft.com/office/drawing/2014/main" id="{B1A446A8-F135-434B-B798-7290202B68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038599"/>
            <a:ext cx="3708000" cy="2484000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121917" tIns="60958" rIns="121917" bIns="60958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6843177-F272-429D-BCBB-1FD13253B1BE}"/>
              </a:ext>
            </a:extLst>
          </p:cNvPr>
          <p:cNvSpPr/>
          <p:nvPr/>
        </p:nvSpPr>
        <p:spPr>
          <a:xfrm>
            <a:off x="206400" y="4267200"/>
            <a:ext cx="36000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http://www.certifiedhackershop.com/sale/saleitems=304;jsessionid=12OMTOIDPXM0OQSABGCKLHCJUN2JV?dest=NewMexico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FA7B99C-C8A1-4428-95D3-2CF6B65EFCFD}"/>
              </a:ext>
            </a:extLst>
          </p:cNvPr>
          <p:cNvSpPr/>
          <p:nvPr/>
        </p:nvSpPr>
        <p:spPr>
          <a:xfrm>
            <a:off x="206400" y="5092749"/>
            <a:ext cx="3600000" cy="113877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sniff the network traffic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or trick users to get session IDs and then reuse those session IDs for malicious purposes</a:t>
            </a:r>
          </a:p>
        </p:txBody>
      </p:sp>
      <p:sp>
        <p:nvSpPr>
          <p:cNvPr id="27" name="Freeform 55">
            <a:extLst>
              <a:ext uri="{FF2B5EF4-FFF2-40B4-BE49-F238E27FC236}">
                <a16:creationId xmlns:a16="http://schemas.microsoft.com/office/drawing/2014/main" id="{7662AD11-BB73-4618-8427-7D958672DEF8}"/>
              </a:ext>
            </a:extLst>
          </p:cNvPr>
          <p:cNvSpPr>
            <a:spLocks noEditPoints="1"/>
          </p:cNvSpPr>
          <p:nvPr/>
        </p:nvSpPr>
        <p:spPr bwMode="auto">
          <a:xfrm>
            <a:off x="1264311" y="1610357"/>
            <a:ext cx="676931" cy="459378"/>
          </a:xfrm>
          <a:custGeom>
            <a:avLst/>
            <a:gdLst>
              <a:gd name="T0" fmla="*/ 64895 w 66"/>
              <a:gd name="T1" fmla="*/ 144236 h 49"/>
              <a:gd name="T2" fmla="*/ 58064 w 66"/>
              <a:gd name="T3" fmla="*/ 144236 h 49"/>
              <a:gd name="T4" fmla="*/ 3416 w 66"/>
              <a:gd name="T5" fmla="*/ 85855 h 49"/>
              <a:gd name="T6" fmla="*/ 3416 w 66"/>
              <a:gd name="T7" fmla="*/ 82420 h 49"/>
              <a:gd name="T8" fmla="*/ 58064 w 66"/>
              <a:gd name="T9" fmla="*/ 24039 h 49"/>
              <a:gd name="T10" fmla="*/ 64895 w 66"/>
              <a:gd name="T11" fmla="*/ 24039 h 49"/>
              <a:gd name="T12" fmla="*/ 71726 w 66"/>
              <a:gd name="T13" fmla="*/ 30908 h 49"/>
              <a:gd name="T14" fmla="*/ 71726 w 66"/>
              <a:gd name="T15" fmla="*/ 37776 h 49"/>
              <a:gd name="T16" fmla="*/ 23909 w 66"/>
              <a:gd name="T17" fmla="*/ 85855 h 49"/>
              <a:gd name="T18" fmla="*/ 71726 w 66"/>
              <a:gd name="T19" fmla="*/ 133933 h 49"/>
              <a:gd name="T20" fmla="*/ 71726 w 66"/>
              <a:gd name="T21" fmla="*/ 137367 h 49"/>
              <a:gd name="T22" fmla="*/ 64895 w 66"/>
              <a:gd name="T23" fmla="*/ 144236 h 49"/>
              <a:gd name="T24" fmla="*/ 99050 w 66"/>
              <a:gd name="T25" fmla="*/ 164841 h 49"/>
              <a:gd name="T26" fmla="*/ 92219 w 66"/>
              <a:gd name="T27" fmla="*/ 168275 h 49"/>
              <a:gd name="T28" fmla="*/ 85388 w 66"/>
              <a:gd name="T29" fmla="*/ 164841 h 49"/>
              <a:gd name="T30" fmla="*/ 81973 w 66"/>
              <a:gd name="T31" fmla="*/ 161407 h 49"/>
              <a:gd name="T32" fmla="*/ 129790 w 66"/>
              <a:gd name="T33" fmla="*/ 3434 h 49"/>
              <a:gd name="T34" fmla="*/ 133206 w 66"/>
              <a:gd name="T35" fmla="*/ 0 h 49"/>
              <a:gd name="T36" fmla="*/ 140037 w 66"/>
              <a:gd name="T37" fmla="*/ 3434 h 49"/>
              <a:gd name="T38" fmla="*/ 143452 w 66"/>
              <a:gd name="T39" fmla="*/ 6868 h 49"/>
              <a:gd name="T40" fmla="*/ 99050 w 66"/>
              <a:gd name="T41" fmla="*/ 164841 h 49"/>
              <a:gd name="T42" fmla="*/ 167361 w 66"/>
              <a:gd name="T43" fmla="*/ 144236 h 49"/>
              <a:gd name="T44" fmla="*/ 160530 w 66"/>
              <a:gd name="T45" fmla="*/ 144236 h 49"/>
              <a:gd name="T46" fmla="*/ 153699 w 66"/>
              <a:gd name="T47" fmla="*/ 137367 h 49"/>
              <a:gd name="T48" fmla="*/ 153699 w 66"/>
              <a:gd name="T49" fmla="*/ 133933 h 49"/>
              <a:gd name="T50" fmla="*/ 201516 w 66"/>
              <a:gd name="T51" fmla="*/ 85855 h 49"/>
              <a:gd name="T52" fmla="*/ 153699 w 66"/>
              <a:gd name="T53" fmla="*/ 37776 h 49"/>
              <a:gd name="T54" fmla="*/ 153699 w 66"/>
              <a:gd name="T55" fmla="*/ 30908 h 49"/>
              <a:gd name="T56" fmla="*/ 160530 w 66"/>
              <a:gd name="T57" fmla="*/ 24039 h 49"/>
              <a:gd name="T58" fmla="*/ 167361 w 66"/>
              <a:gd name="T59" fmla="*/ 24039 h 49"/>
              <a:gd name="T60" fmla="*/ 222009 w 66"/>
              <a:gd name="T61" fmla="*/ 82420 h 49"/>
              <a:gd name="T62" fmla="*/ 222009 w 66"/>
              <a:gd name="T63" fmla="*/ 85855 h 49"/>
              <a:gd name="T64" fmla="*/ 167361 w 66"/>
              <a:gd name="T65" fmla="*/ 144236 h 4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6038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0" y="881819"/>
            <a:ext cx="6370207" cy="3327637"/>
          </a:xfrm>
          <a:prstGeom prst="roundRect">
            <a:avLst>
              <a:gd name="adj" fmla="val 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0160" y="88173"/>
            <a:ext cx="7311682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A3 - Sensitive Data Exposure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824357CB-34D2-4E4A-AEC0-E88332738B67}"/>
              </a:ext>
            </a:extLst>
          </p:cNvPr>
          <p:cNvSpPr/>
          <p:nvPr/>
        </p:nvSpPr>
        <p:spPr>
          <a:xfrm>
            <a:off x="914400" y="1099087"/>
            <a:ext cx="5432591" cy="289310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Sensitive data exposure occurs due to flaws like insecure cryptographic storage and information leakage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When an </a:t>
            </a: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application uses poorly written encryption code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to securely encrypt and store sensitive data in the database, an attacker can exploit this flaw and </a:t>
            </a: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steal or modify weakly protected sensitive data</a:t>
            </a: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</a:t>
            </a:r>
            <a:r>
              <a:rPr kumimoji="0" lang="en-US" altLang="ko-KR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such as credit cards numbers, SSNs, and other authentication credentials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DFD97B9-9A8D-4AB1-98B1-1074F0AD813A}"/>
              </a:ext>
            </a:extLst>
          </p:cNvPr>
          <p:cNvGrpSpPr/>
          <p:nvPr/>
        </p:nvGrpSpPr>
        <p:grpSpPr>
          <a:xfrm>
            <a:off x="128620" y="2210837"/>
            <a:ext cx="671984" cy="669600"/>
            <a:chOff x="128620" y="2149800"/>
            <a:chExt cx="671984" cy="6696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89A2D36-67B0-4458-98EF-ECCB70607016}"/>
                </a:ext>
              </a:extLst>
            </p:cNvPr>
            <p:cNvSpPr/>
            <p:nvPr/>
          </p:nvSpPr>
          <p:spPr>
            <a:xfrm>
              <a:off x="128620" y="2149800"/>
              <a:ext cx="671984" cy="6696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145">
              <a:extLst>
                <a:ext uri="{FF2B5EF4-FFF2-40B4-BE49-F238E27FC236}">
                  <a16:creationId xmlns:a16="http://schemas.microsoft.com/office/drawing/2014/main" id="{07F3A2C5-CA20-4B24-A848-2D259EE6A6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4292" y="2266800"/>
              <a:ext cx="480640" cy="435601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SimSun" charset="0"/>
                <a:cs typeface="+mn-cs"/>
              </a:endParaRPr>
            </a:p>
          </p:txBody>
        </p:sp>
      </p:grpSp>
      <p:sp>
        <p:nvSpPr>
          <p:cNvPr id="68" name="Freeform 96">
            <a:extLst>
              <a:ext uri="{FF2B5EF4-FFF2-40B4-BE49-F238E27FC236}">
                <a16:creationId xmlns:a16="http://schemas.microsoft.com/office/drawing/2014/main" id="{E2510399-CB98-4D05-8BFC-D0C740849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9278" y="5571783"/>
            <a:ext cx="537722" cy="469073"/>
          </a:xfrm>
          <a:custGeom>
            <a:avLst/>
            <a:gdLst>
              <a:gd name="T0" fmla="*/ 199067 w 497"/>
              <a:gd name="T1" fmla="*/ 0 h 435"/>
              <a:gd name="T2" fmla="*/ 199067 w 497"/>
              <a:gd name="T3" fmla="*/ 0 h 435"/>
              <a:gd name="T4" fmla="*/ 23870 w 497"/>
              <a:gd name="T5" fmla="*/ 0 h 435"/>
              <a:gd name="T6" fmla="*/ 0 w 497"/>
              <a:gd name="T7" fmla="*/ 19751 h 435"/>
              <a:gd name="T8" fmla="*/ 0 w 497"/>
              <a:gd name="T9" fmla="*/ 143192 h 435"/>
              <a:gd name="T10" fmla="*/ 19817 w 497"/>
              <a:gd name="T11" fmla="*/ 171023 h 435"/>
              <a:gd name="T12" fmla="*/ 72061 w 497"/>
              <a:gd name="T13" fmla="*/ 179102 h 435"/>
              <a:gd name="T14" fmla="*/ 55397 w 497"/>
              <a:gd name="T15" fmla="*/ 194813 h 435"/>
              <a:gd name="T16" fmla="*/ 167541 w 497"/>
              <a:gd name="T17" fmla="*/ 194813 h 435"/>
              <a:gd name="T18" fmla="*/ 151327 w 497"/>
              <a:gd name="T19" fmla="*/ 179102 h 435"/>
              <a:gd name="T20" fmla="*/ 203121 w 497"/>
              <a:gd name="T21" fmla="*/ 171023 h 435"/>
              <a:gd name="T22" fmla="*/ 223388 w 497"/>
              <a:gd name="T23" fmla="*/ 143192 h 435"/>
              <a:gd name="T24" fmla="*/ 223388 w 497"/>
              <a:gd name="T25" fmla="*/ 19751 h 435"/>
              <a:gd name="T26" fmla="*/ 199067 w 497"/>
              <a:gd name="T27" fmla="*/ 0 h 435"/>
              <a:gd name="T28" fmla="*/ 199067 w 497"/>
              <a:gd name="T29" fmla="*/ 143192 h 435"/>
              <a:gd name="T30" fmla="*/ 199067 w 497"/>
              <a:gd name="T31" fmla="*/ 143192 h 435"/>
              <a:gd name="T32" fmla="*/ 23870 w 497"/>
              <a:gd name="T33" fmla="*/ 143192 h 435"/>
              <a:gd name="T34" fmla="*/ 23870 w 497"/>
              <a:gd name="T35" fmla="*/ 19751 h 435"/>
              <a:gd name="T36" fmla="*/ 199067 w 497"/>
              <a:gd name="T37" fmla="*/ 19751 h 435"/>
              <a:gd name="T38" fmla="*/ 199067 w 497"/>
              <a:gd name="T39" fmla="*/ 143192 h 43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Freeform 126">
            <a:extLst>
              <a:ext uri="{FF2B5EF4-FFF2-40B4-BE49-F238E27FC236}">
                <a16:creationId xmlns:a16="http://schemas.microsoft.com/office/drawing/2014/main" id="{057119FC-9D6F-4856-9CC9-CC60D768086F}"/>
              </a:ext>
            </a:extLst>
          </p:cNvPr>
          <p:cNvSpPr>
            <a:spLocks noEditPoints="1"/>
          </p:cNvSpPr>
          <p:nvPr/>
        </p:nvSpPr>
        <p:spPr bwMode="auto">
          <a:xfrm>
            <a:off x="6086403" y="5670609"/>
            <a:ext cx="247518" cy="199720"/>
          </a:xfrm>
          <a:custGeom>
            <a:avLst/>
            <a:gdLst>
              <a:gd name="T0" fmla="*/ 197 w 201"/>
              <a:gd name="T1" fmla="*/ 74 h 201"/>
              <a:gd name="T2" fmla="*/ 179 w 201"/>
              <a:gd name="T3" fmla="*/ 71 h 201"/>
              <a:gd name="T4" fmla="*/ 186 w 201"/>
              <a:gd name="T5" fmla="*/ 49 h 201"/>
              <a:gd name="T6" fmla="*/ 146 w 201"/>
              <a:gd name="T7" fmla="*/ 35 h 201"/>
              <a:gd name="T8" fmla="*/ 146 w 201"/>
              <a:gd name="T9" fmla="*/ 32 h 201"/>
              <a:gd name="T10" fmla="*/ 126 w 201"/>
              <a:gd name="T11" fmla="*/ 4 h 201"/>
              <a:gd name="T12" fmla="*/ 114 w 201"/>
              <a:gd name="T13" fmla="*/ 18 h 201"/>
              <a:gd name="T14" fmla="*/ 100 w 201"/>
              <a:gd name="T15" fmla="*/ 0 h 201"/>
              <a:gd name="T16" fmla="*/ 71 w 201"/>
              <a:gd name="T17" fmla="*/ 22 h 201"/>
              <a:gd name="T18" fmla="*/ 65 w 201"/>
              <a:gd name="T19" fmla="*/ 25 h 201"/>
              <a:gd name="T20" fmla="*/ 29 w 201"/>
              <a:gd name="T21" fmla="*/ 30 h 201"/>
              <a:gd name="T22" fmla="*/ 36 w 201"/>
              <a:gd name="T23" fmla="*/ 48 h 201"/>
              <a:gd name="T24" fmla="*/ 14 w 201"/>
              <a:gd name="T25" fmla="*/ 51 h 201"/>
              <a:gd name="T26" fmla="*/ 18 w 201"/>
              <a:gd name="T27" fmla="*/ 86 h 201"/>
              <a:gd name="T28" fmla="*/ 18 w 201"/>
              <a:gd name="T29" fmla="*/ 92 h 201"/>
              <a:gd name="T30" fmla="*/ 4 w 201"/>
              <a:gd name="T31" fmla="*/ 126 h 201"/>
              <a:gd name="T32" fmla="*/ 23 w 201"/>
              <a:gd name="T33" fmla="*/ 129 h 201"/>
              <a:gd name="T34" fmla="*/ 15 w 201"/>
              <a:gd name="T35" fmla="*/ 152 h 201"/>
              <a:gd name="T36" fmla="*/ 42 w 201"/>
              <a:gd name="T37" fmla="*/ 165 h 201"/>
              <a:gd name="T38" fmla="*/ 49 w 201"/>
              <a:gd name="T39" fmla="*/ 168 h 201"/>
              <a:gd name="T40" fmla="*/ 74 w 201"/>
              <a:gd name="T41" fmla="*/ 197 h 201"/>
              <a:gd name="T42" fmla="*/ 87 w 201"/>
              <a:gd name="T43" fmla="*/ 182 h 201"/>
              <a:gd name="T44" fmla="*/ 102 w 201"/>
              <a:gd name="T45" fmla="*/ 200 h 201"/>
              <a:gd name="T46" fmla="*/ 130 w 201"/>
              <a:gd name="T47" fmla="*/ 178 h 201"/>
              <a:gd name="T48" fmla="*/ 136 w 201"/>
              <a:gd name="T49" fmla="*/ 176 h 201"/>
              <a:gd name="T50" fmla="*/ 172 w 201"/>
              <a:gd name="T51" fmla="*/ 168 h 201"/>
              <a:gd name="T52" fmla="*/ 166 w 201"/>
              <a:gd name="T53" fmla="*/ 147 h 201"/>
              <a:gd name="T54" fmla="*/ 188 w 201"/>
              <a:gd name="T55" fmla="*/ 148 h 201"/>
              <a:gd name="T56" fmla="*/ 183 w 201"/>
              <a:gd name="T57" fmla="*/ 114 h 201"/>
              <a:gd name="T58" fmla="*/ 184 w 201"/>
              <a:gd name="T59" fmla="*/ 108 h 201"/>
              <a:gd name="T60" fmla="*/ 101 w 201"/>
              <a:gd name="T61" fmla="*/ 142 h 201"/>
              <a:gd name="T62" fmla="*/ 101 w 201"/>
              <a:gd name="T63" fmla="*/ 58 h 201"/>
              <a:gd name="T64" fmla="*/ 101 w 201"/>
              <a:gd name="T65" fmla="*/ 142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01" h="201">
                <a:moveTo>
                  <a:pt x="201" y="99"/>
                </a:moveTo>
                <a:cubicBezTo>
                  <a:pt x="201" y="85"/>
                  <a:pt x="197" y="74"/>
                  <a:pt x="197" y="74"/>
                </a:cubicBezTo>
                <a:cubicBezTo>
                  <a:pt x="179" y="71"/>
                  <a:pt x="179" y="71"/>
                  <a:pt x="179" y="71"/>
                </a:cubicBezTo>
                <a:cubicBezTo>
                  <a:pt x="179" y="71"/>
                  <a:pt x="179" y="71"/>
                  <a:pt x="179" y="71"/>
                </a:cubicBezTo>
                <a:cubicBezTo>
                  <a:pt x="178" y="69"/>
                  <a:pt x="177" y="67"/>
                  <a:pt x="176" y="65"/>
                </a:cubicBezTo>
                <a:cubicBezTo>
                  <a:pt x="186" y="49"/>
                  <a:pt x="186" y="49"/>
                  <a:pt x="186" y="49"/>
                </a:cubicBezTo>
                <a:cubicBezTo>
                  <a:pt x="180" y="36"/>
                  <a:pt x="167" y="29"/>
                  <a:pt x="167" y="29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6" y="34"/>
                  <a:pt x="147" y="33"/>
                  <a:pt x="146" y="32"/>
                </a:cubicBezTo>
                <a:cubicBezTo>
                  <a:pt x="148" y="13"/>
                  <a:pt x="148" y="13"/>
                  <a:pt x="148" y="13"/>
                </a:cubicBezTo>
                <a:cubicBezTo>
                  <a:pt x="137" y="6"/>
                  <a:pt x="126" y="4"/>
                  <a:pt x="126" y="4"/>
                </a:cubicBezTo>
                <a:cubicBezTo>
                  <a:pt x="114" y="18"/>
                  <a:pt x="114" y="18"/>
                  <a:pt x="114" y="18"/>
                </a:cubicBezTo>
                <a:cubicBezTo>
                  <a:pt x="114" y="18"/>
                  <a:pt x="114" y="18"/>
                  <a:pt x="114" y="18"/>
                </a:cubicBezTo>
                <a:cubicBezTo>
                  <a:pt x="112" y="18"/>
                  <a:pt x="110" y="17"/>
                  <a:pt x="108" y="17"/>
                </a:cubicBezTo>
                <a:cubicBezTo>
                  <a:pt x="100" y="0"/>
                  <a:pt x="100" y="0"/>
                  <a:pt x="100" y="0"/>
                </a:cubicBezTo>
                <a:cubicBezTo>
                  <a:pt x="86" y="0"/>
                  <a:pt x="75" y="3"/>
                  <a:pt x="75" y="3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69" y="23"/>
                  <a:pt x="67" y="24"/>
                  <a:pt x="65" y="25"/>
                </a:cubicBezTo>
                <a:cubicBezTo>
                  <a:pt x="49" y="14"/>
                  <a:pt x="49" y="14"/>
                  <a:pt x="49" y="14"/>
                </a:cubicBezTo>
                <a:cubicBezTo>
                  <a:pt x="37" y="21"/>
                  <a:pt x="29" y="30"/>
                  <a:pt x="29" y="30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5" y="49"/>
                  <a:pt x="34" y="50"/>
                  <a:pt x="33" y="52"/>
                </a:cubicBezTo>
                <a:cubicBezTo>
                  <a:pt x="14" y="51"/>
                  <a:pt x="14" y="51"/>
                  <a:pt x="14" y="51"/>
                </a:cubicBezTo>
                <a:cubicBezTo>
                  <a:pt x="6" y="62"/>
                  <a:pt x="4" y="74"/>
                  <a:pt x="4" y="74"/>
                </a:cubicBezTo>
                <a:cubicBezTo>
                  <a:pt x="18" y="86"/>
                  <a:pt x="18" y="86"/>
                  <a:pt x="18" y="86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8"/>
                  <a:pt x="18" y="90"/>
                  <a:pt x="18" y="92"/>
                </a:cubicBezTo>
                <a:cubicBezTo>
                  <a:pt x="1" y="101"/>
                  <a:pt x="1" y="101"/>
                  <a:pt x="1" y="101"/>
                </a:cubicBezTo>
                <a:cubicBezTo>
                  <a:pt x="0" y="115"/>
                  <a:pt x="4" y="126"/>
                  <a:pt x="4" y="126"/>
                </a:cubicBezTo>
                <a:cubicBezTo>
                  <a:pt x="23" y="129"/>
                  <a:pt x="23" y="129"/>
                  <a:pt x="23" y="129"/>
                </a:cubicBezTo>
                <a:cubicBezTo>
                  <a:pt x="23" y="129"/>
                  <a:pt x="23" y="129"/>
                  <a:pt x="23" y="129"/>
                </a:cubicBezTo>
                <a:cubicBezTo>
                  <a:pt x="23" y="131"/>
                  <a:pt x="24" y="133"/>
                  <a:pt x="25" y="135"/>
                </a:cubicBezTo>
                <a:cubicBezTo>
                  <a:pt x="15" y="152"/>
                  <a:pt x="15" y="152"/>
                  <a:pt x="15" y="152"/>
                </a:cubicBezTo>
                <a:cubicBezTo>
                  <a:pt x="22" y="164"/>
                  <a:pt x="27" y="171"/>
                  <a:pt x="27" y="171"/>
                </a:cubicBezTo>
                <a:cubicBezTo>
                  <a:pt x="42" y="165"/>
                  <a:pt x="42" y="165"/>
                  <a:pt x="42" y="165"/>
                </a:cubicBezTo>
                <a:cubicBezTo>
                  <a:pt x="42" y="165"/>
                  <a:pt x="42" y="165"/>
                  <a:pt x="42" y="165"/>
                </a:cubicBezTo>
                <a:cubicBezTo>
                  <a:pt x="42" y="166"/>
                  <a:pt x="48" y="167"/>
                  <a:pt x="49" y="168"/>
                </a:cubicBezTo>
                <a:cubicBezTo>
                  <a:pt x="50" y="187"/>
                  <a:pt x="50" y="187"/>
                  <a:pt x="50" y="187"/>
                </a:cubicBezTo>
                <a:cubicBezTo>
                  <a:pt x="61" y="194"/>
                  <a:pt x="74" y="197"/>
                  <a:pt x="74" y="197"/>
                </a:cubicBezTo>
                <a:cubicBezTo>
                  <a:pt x="86" y="182"/>
                  <a:pt x="86" y="182"/>
                  <a:pt x="86" y="182"/>
                </a:cubicBezTo>
                <a:cubicBezTo>
                  <a:pt x="87" y="182"/>
                  <a:pt x="87" y="182"/>
                  <a:pt x="87" y="182"/>
                </a:cubicBezTo>
                <a:cubicBezTo>
                  <a:pt x="89" y="183"/>
                  <a:pt x="91" y="183"/>
                  <a:pt x="93" y="183"/>
                </a:cubicBezTo>
                <a:cubicBezTo>
                  <a:pt x="102" y="200"/>
                  <a:pt x="102" y="200"/>
                  <a:pt x="102" y="200"/>
                </a:cubicBezTo>
                <a:cubicBezTo>
                  <a:pt x="115" y="201"/>
                  <a:pt x="127" y="197"/>
                  <a:pt x="127" y="197"/>
                </a:cubicBezTo>
                <a:cubicBezTo>
                  <a:pt x="130" y="178"/>
                  <a:pt x="130" y="178"/>
                  <a:pt x="130" y="178"/>
                </a:cubicBezTo>
                <a:cubicBezTo>
                  <a:pt x="130" y="178"/>
                  <a:pt x="130" y="178"/>
                  <a:pt x="130" y="178"/>
                </a:cubicBezTo>
                <a:cubicBezTo>
                  <a:pt x="132" y="177"/>
                  <a:pt x="134" y="176"/>
                  <a:pt x="136" y="176"/>
                </a:cubicBezTo>
                <a:cubicBezTo>
                  <a:pt x="152" y="186"/>
                  <a:pt x="152" y="186"/>
                  <a:pt x="152" y="186"/>
                </a:cubicBezTo>
                <a:cubicBezTo>
                  <a:pt x="164" y="179"/>
                  <a:pt x="172" y="168"/>
                  <a:pt x="172" y="168"/>
                </a:cubicBezTo>
                <a:cubicBezTo>
                  <a:pt x="166" y="147"/>
                  <a:pt x="166" y="147"/>
                  <a:pt x="166" y="147"/>
                </a:cubicBezTo>
                <a:cubicBezTo>
                  <a:pt x="166" y="147"/>
                  <a:pt x="166" y="147"/>
                  <a:pt x="166" y="147"/>
                </a:cubicBezTo>
                <a:cubicBezTo>
                  <a:pt x="167" y="147"/>
                  <a:pt x="168" y="147"/>
                  <a:pt x="169" y="146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5" y="137"/>
                  <a:pt x="197" y="126"/>
                  <a:pt x="197" y="126"/>
                </a:cubicBezTo>
                <a:cubicBezTo>
                  <a:pt x="183" y="114"/>
                  <a:pt x="183" y="114"/>
                  <a:pt x="183" y="114"/>
                </a:cubicBezTo>
                <a:cubicBezTo>
                  <a:pt x="183" y="114"/>
                  <a:pt x="183" y="114"/>
                  <a:pt x="183" y="114"/>
                </a:cubicBezTo>
                <a:cubicBezTo>
                  <a:pt x="183" y="112"/>
                  <a:pt x="184" y="110"/>
                  <a:pt x="184" y="108"/>
                </a:cubicBezTo>
                <a:lnTo>
                  <a:pt x="201" y="99"/>
                </a:lnTo>
                <a:close/>
                <a:moveTo>
                  <a:pt x="101" y="142"/>
                </a:moveTo>
                <a:cubicBezTo>
                  <a:pt x="77" y="142"/>
                  <a:pt x="58" y="123"/>
                  <a:pt x="58" y="100"/>
                </a:cubicBezTo>
                <a:cubicBezTo>
                  <a:pt x="58" y="77"/>
                  <a:pt x="77" y="58"/>
                  <a:pt x="101" y="58"/>
                </a:cubicBezTo>
                <a:cubicBezTo>
                  <a:pt x="124" y="58"/>
                  <a:pt x="143" y="77"/>
                  <a:pt x="143" y="100"/>
                </a:cubicBezTo>
                <a:cubicBezTo>
                  <a:pt x="143" y="123"/>
                  <a:pt x="124" y="142"/>
                  <a:pt x="101" y="1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3B51312-279D-45CB-843A-CE3C5091D344}"/>
              </a:ext>
            </a:extLst>
          </p:cNvPr>
          <p:cNvSpPr/>
          <p:nvPr/>
        </p:nvSpPr>
        <p:spPr bwMode="auto">
          <a:xfrm>
            <a:off x="-10147" y="4191000"/>
            <a:ext cx="6357138" cy="23919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4830ADB-C445-4AF5-9301-5B7CE55A5DB5}"/>
              </a:ext>
            </a:extLst>
          </p:cNvPr>
          <p:cNvSpPr/>
          <p:nvPr/>
        </p:nvSpPr>
        <p:spPr>
          <a:xfrm>
            <a:off x="2000109" y="4426708"/>
            <a:ext cx="233662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Vulnerable Code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EF9B74E-762C-4EA9-B8BA-F0596A6839F0}"/>
              </a:ext>
            </a:extLst>
          </p:cNvPr>
          <p:cNvSpPr/>
          <p:nvPr/>
        </p:nvSpPr>
        <p:spPr>
          <a:xfrm>
            <a:off x="899978" y="4843639"/>
            <a:ext cx="4536888" cy="152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public String encrypt(String plainText) {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plainText = plainText.replace(“a”,”z”);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plainText = plainText.replace(“b”,”y”);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---------------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return Base64Encoder.encode(plainText); }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08C40BF-C9AA-4232-A7AE-1D4EA86E4C73}"/>
              </a:ext>
            </a:extLst>
          </p:cNvPr>
          <p:cNvSpPr/>
          <p:nvPr/>
        </p:nvSpPr>
        <p:spPr bwMode="auto">
          <a:xfrm>
            <a:off x="6346991" y="881820"/>
            <a:ext cx="5845009" cy="57010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CEA87E5-E670-422E-BEE5-750B0E1EBB1B}"/>
              </a:ext>
            </a:extLst>
          </p:cNvPr>
          <p:cNvSpPr/>
          <p:nvPr/>
        </p:nvSpPr>
        <p:spPr>
          <a:xfrm>
            <a:off x="8174858" y="1057246"/>
            <a:ext cx="218927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Secure Code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DA0CD31-E144-4260-A98F-B69293CD69E2}"/>
              </a:ext>
            </a:extLst>
          </p:cNvPr>
          <p:cNvSpPr/>
          <p:nvPr/>
        </p:nvSpPr>
        <p:spPr>
          <a:xfrm>
            <a:off x="6500216" y="1621253"/>
            <a:ext cx="5436194" cy="462714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private static String sKey = “zoooooooooom!!!!";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private static String salt = “ooohhhhhhhhhhh!!!!";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public static String encrypt(String plainText) {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byte[] iv = { 0, 0, 0, 0, 0, 0, 0, 0, 0, 0, 0, 0, 0, 0, 0, 0 };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IvParameterSpec ivspec = new IvParameterSpec(iv);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SecretKeyFactory factory = new SecretKeyFactory.getInstance("PBKDF2WithHmacSHA256");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KeySpec = new PBEKeySpec(sKey.toCharArray(), salt.getBytes(), 65536, 256);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SecretKey key = factory.generateSecret(keySpec);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SecretKeySpec secretKey = new SecretKeySpec(key.getEncoded(), "AES");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Cipher = Cipher.getInstance("AES/CBC/PKCS5Padding");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cipher.init(Cipher.ENCRYPT_MODE, secretKey, ivspec);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byte[] utf8text = plainText.getBytes(“UTF-8”);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byte[] enryptedText = cipher.doFinal(utf8text);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return Base64Encoder.encodeToString(encryptedText); }</a:t>
            </a:r>
          </a:p>
        </p:txBody>
      </p:sp>
    </p:spTree>
    <p:extLst>
      <p:ext uri="{BB962C8B-B14F-4D97-AF65-F5344CB8AC3E}">
        <p14:creationId xmlns:p14="http://schemas.microsoft.com/office/powerpoint/2010/main" val="26519237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7055FEE-2613-4D22-A157-60DD0F699B3E}"/>
              </a:ext>
            </a:extLst>
          </p:cNvPr>
          <p:cNvSpPr txBox="1"/>
          <p:nvPr/>
        </p:nvSpPr>
        <p:spPr>
          <a:xfrm>
            <a:off x="2129873" y="175468"/>
            <a:ext cx="7932255" cy="67913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A4 - XML External Entity (XXE)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22" name="Rounded Rectangle 10">
            <a:extLst>
              <a:ext uri="{FF2B5EF4-FFF2-40B4-BE49-F238E27FC236}">
                <a16:creationId xmlns:a16="http://schemas.microsoft.com/office/drawing/2014/main" id="{63EB2564-56B4-4360-AF55-7DF73DBFF4C6}"/>
              </a:ext>
            </a:extLst>
          </p:cNvPr>
          <p:cNvSpPr/>
          <p:nvPr/>
        </p:nvSpPr>
        <p:spPr>
          <a:xfrm>
            <a:off x="0" y="997537"/>
            <a:ext cx="9574661" cy="2418971"/>
          </a:xfrm>
          <a:prstGeom prst="roundRect">
            <a:avLst>
              <a:gd name="adj" fmla="val 24386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Полилиния 64">
            <a:extLst>
              <a:ext uri="{FF2B5EF4-FFF2-40B4-BE49-F238E27FC236}">
                <a16:creationId xmlns:a16="http://schemas.microsoft.com/office/drawing/2014/main" id="{F59BAB18-0A0A-449D-92D0-FC5EF6A9E094}"/>
              </a:ext>
            </a:extLst>
          </p:cNvPr>
          <p:cNvSpPr/>
          <p:nvPr/>
        </p:nvSpPr>
        <p:spPr>
          <a:xfrm>
            <a:off x="9604933" y="693321"/>
            <a:ext cx="2601222" cy="4767387"/>
          </a:xfrm>
          <a:custGeom>
            <a:avLst/>
            <a:gdLst>
              <a:gd name="connsiteX0" fmla="*/ 3538167 w 3538167"/>
              <a:gd name="connsiteY0" fmla="*/ 0 h 7091243"/>
              <a:gd name="connsiteX1" fmla="*/ 3538167 w 3538167"/>
              <a:gd name="connsiteY1" fmla="*/ 2852601 h 7091243"/>
              <a:gd name="connsiteX2" fmla="*/ 2845147 w 3538167"/>
              <a:gd name="connsiteY2" fmla="*/ 3545621 h 7091243"/>
              <a:gd name="connsiteX3" fmla="*/ 3538167 w 3538167"/>
              <a:gd name="connsiteY3" fmla="*/ 4238641 h 7091243"/>
              <a:gd name="connsiteX4" fmla="*/ 3538167 w 3538167"/>
              <a:gd name="connsiteY4" fmla="*/ 7091243 h 7091243"/>
              <a:gd name="connsiteX5" fmla="*/ 0 w 3538167"/>
              <a:gd name="connsiteY5" fmla="*/ 3545622 h 7091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167" h="7091243">
                <a:moveTo>
                  <a:pt x="3538167" y="0"/>
                </a:moveTo>
                <a:lnTo>
                  <a:pt x="3538167" y="2852601"/>
                </a:lnTo>
                <a:lnTo>
                  <a:pt x="2845147" y="3545621"/>
                </a:lnTo>
                <a:lnTo>
                  <a:pt x="3538167" y="4238641"/>
                </a:lnTo>
                <a:lnTo>
                  <a:pt x="3538167" y="7091243"/>
                </a:lnTo>
                <a:lnTo>
                  <a:pt x="0" y="354562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320795A-4C68-4E62-B3DE-E884DA6EFACD}"/>
              </a:ext>
            </a:extLst>
          </p:cNvPr>
          <p:cNvSpPr/>
          <p:nvPr/>
        </p:nvSpPr>
        <p:spPr>
          <a:xfrm>
            <a:off x="183908" y="1082188"/>
            <a:ext cx="9468022" cy="228780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XML External Entity attack is a server-side request forgery (SSRF) attack that can occur when a misconfigured XML parser allows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applications to parse XML input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an unreliable source</a:t>
            </a:r>
          </a:p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can a refer a victim’s web application to an external entity by including the reference in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XML input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this malicious input is processed by the weakly configured XML parser of a target web application, it enables the attacker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protected files and services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from servers or connected networks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3D4DF10-85F7-43B4-9EB8-1300D8FA2E8C}"/>
              </a:ext>
            </a:extLst>
          </p:cNvPr>
          <p:cNvGrpSpPr/>
          <p:nvPr/>
        </p:nvGrpSpPr>
        <p:grpSpPr>
          <a:xfrm>
            <a:off x="762000" y="3533775"/>
            <a:ext cx="9905080" cy="3062134"/>
            <a:chOff x="1236488" y="3117157"/>
            <a:chExt cx="9924997" cy="3456133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80F1CF7-B672-4AA2-9CA1-3E1B287B2D60}"/>
                </a:ext>
              </a:extLst>
            </p:cNvPr>
            <p:cNvSpPr/>
            <p:nvPr/>
          </p:nvSpPr>
          <p:spPr bwMode="auto">
            <a:xfrm>
              <a:off x="3394492" y="5140632"/>
              <a:ext cx="3078814" cy="1243545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9E10081-2D20-4D45-A3B8-C216C556E5AE}"/>
                </a:ext>
              </a:extLst>
            </p:cNvPr>
            <p:cNvSpPr/>
            <p:nvPr/>
          </p:nvSpPr>
          <p:spPr>
            <a:xfrm>
              <a:off x="3424824" y="5087103"/>
              <a:ext cx="3135490" cy="13026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Black" panose="020B0A04020102020204" pitchFamily="34" charset="0"/>
                </a:rPr>
                <a:t>Response:</a:t>
              </a:r>
              <a:endParaRPr kumimoji="0" lang="en-US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anose="020B0A04020102020204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HTTP/1.0 200 OK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urier New" panose="02070309020205020404" pitchFamily="49" charset="0"/>
                <a:cs typeface="Courier New" panose="02070309020205020404" pitchFamily="49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DISTRIB_ID=</a:t>
              </a: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Ubuntu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DISTRIB_RELEASE=</a:t>
              </a: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18.04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DISTRIB_CODENAME=xenial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DISTRIB_DESCRIPTION="</a:t>
              </a: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Ubuntu 18.04 LTS</a:t>
              </a: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"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F65C7E1-BAEA-43B6-BAEF-A1536CE11425}"/>
                </a:ext>
              </a:extLst>
            </p:cNvPr>
            <p:cNvSpPr/>
            <p:nvPr/>
          </p:nvSpPr>
          <p:spPr bwMode="auto">
            <a:xfrm>
              <a:off x="3394492" y="3144705"/>
              <a:ext cx="3078814" cy="182084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0469688-D241-46A3-BCFC-8A054D21D737}"/>
                </a:ext>
              </a:extLst>
            </p:cNvPr>
            <p:cNvSpPr/>
            <p:nvPr/>
          </p:nvSpPr>
          <p:spPr>
            <a:xfrm>
              <a:off x="3394492" y="3117157"/>
              <a:ext cx="3078814" cy="187583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 Black" panose="020B0A04020102020204" pitchFamily="34" charset="0"/>
                </a:rPr>
                <a:t>Malicious Request:</a:t>
              </a:r>
              <a:endPara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anose="020B0A04020102020204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POST http://certifiedhacker.com/xml HTTP/1.1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 &lt;!DOCTYPE foo [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  &lt;!ELEMENT foo ANY&gt;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  &lt;!ENTITY bar SYSTEM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  "file:///etc/lsb-release"&gt;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]&gt;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&lt;foo&gt;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urier New" panose="02070309020205020404" pitchFamily="49" charset="0"/>
                  <a:cs typeface="Courier New" panose="02070309020205020404" pitchFamily="49" charset="0"/>
                </a:rPr>
                <a:t>  &amp;bar; &lt;/foo&gt;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4D5154C-53B6-42FC-BCAF-5228F3660648}"/>
                </a:ext>
              </a:extLst>
            </p:cNvPr>
            <p:cNvSpPr txBox="1"/>
            <p:nvPr/>
          </p:nvSpPr>
          <p:spPr bwMode="auto">
            <a:xfrm>
              <a:off x="1236488" y="5117184"/>
              <a:ext cx="920033" cy="382115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cxnSp>
          <p:nvCxnSpPr>
            <p:cNvPr id="31" name="Elbow Connector 15">
              <a:extLst>
                <a:ext uri="{FF2B5EF4-FFF2-40B4-BE49-F238E27FC236}">
                  <a16:creationId xmlns:a16="http://schemas.microsoft.com/office/drawing/2014/main" id="{FFDE6D2F-0EDF-4879-A2FA-2F8AAB62EC17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2248258" y="3000783"/>
              <a:ext cx="561308" cy="1656004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32" name="Picture 3" descr="Y:\taj\Haja's Gallery\27\PNG\webpage-1.png">
              <a:extLst>
                <a:ext uri="{FF2B5EF4-FFF2-40B4-BE49-F238E27FC236}">
                  <a16:creationId xmlns:a16="http://schemas.microsoft.com/office/drawing/2014/main" id="{9DE012D6-802D-4786-858F-C6022AF237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921630" y="3465276"/>
              <a:ext cx="3222688" cy="2603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383AF32-FAD2-4DA4-A927-6E4CF4776A36}"/>
                </a:ext>
              </a:extLst>
            </p:cNvPr>
            <p:cNvSpPr txBox="1"/>
            <p:nvPr/>
          </p:nvSpPr>
          <p:spPr bwMode="auto">
            <a:xfrm>
              <a:off x="7545297" y="3759650"/>
              <a:ext cx="1950939" cy="225796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www.certifiedhacker.com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59495896-8A2E-4812-8DEB-930CC67073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66492" y="4031610"/>
              <a:ext cx="3000377" cy="1912392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078A1B8-57E1-4A8E-880D-122BDBE0C2B1}"/>
                </a:ext>
              </a:extLst>
            </p:cNvPr>
            <p:cNvSpPr txBox="1"/>
            <p:nvPr/>
          </p:nvSpPr>
          <p:spPr bwMode="auto">
            <a:xfrm>
              <a:off x="8347489" y="5982748"/>
              <a:ext cx="2813996" cy="590542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application with weakly Configured XML Parser</a:t>
              </a:r>
            </a:p>
          </p:txBody>
        </p:sp>
        <p:cxnSp>
          <p:nvCxnSpPr>
            <p:cNvPr id="36" name="Elbow Connector 33">
              <a:extLst>
                <a:ext uri="{FF2B5EF4-FFF2-40B4-BE49-F238E27FC236}">
                  <a16:creationId xmlns:a16="http://schemas.microsoft.com/office/drawing/2014/main" id="{38BF039F-6C8B-4729-82B1-DCCF872F47E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294115" y="5196212"/>
              <a:ext cx="243614" cy="1808855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37" name="Elbow Connector 37">
              <a:extLst>
                <a:ext uri="{FF2B5EF4-FFF2-40B4-BE49-F238E27FC236}">
                  <a16:creationId xmlns:a16="http://schemas.microsoft.com/office/drawing/2014/main" id="{6D81BAC8-082E-4800-9B09-2BE148BB7FCB}"/>
                </a:ext>
              </a:extLst>
            </p:cNvPr>
            <p:cNvCxnSpPr/>
            <p:nvPr/>
          </p:nvCxnSpPr>
          <p:spPr>
            <a:xfrm rot="10800000">
              <a:off x="1654999" y="5420088"/>
              <a:ext cx="1701915" cy="643307"/>
            </a:xfrm>
            <a:prstGeom prst="bentConnector3">
              <a:avLst>
                <a:gd name="adj1" fmla="val 99926"/>
              </a:avLst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0E60955-82B0-4483-9DF3-25A380BA48E3}"/>
                </a:ext>
              </a:extLst>
            </p:cNvPr>
            <p:cNvSpPr/>
            <p:nvPr/>
          </p:nvSpPr>
          <p:spPr>
            <a:xfrm>
              <a:off x="10182274" y="5098372"/>
              <a:ext cx="578562" cy="38211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User</a:t>
              </a:r>
            </a:p>
          </p:txBody>
        </p:sp>
        <p:cxnSp>
          <p:nvCxnSpPr>
            <p:cNvPr id="40" name="Elbow Connector 33">
              <a:extLst>
                <a:ext uri="{FF2B5EF4-FFF2-40B4-BE49-F238E27FC236}">
                  <a16:creationId xmlns:a16="http://schemas.microsoft.com/office/drawing/2014/main" id="{F54D6EA4-8A73-4618-8687-2341F74A90A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7294115" y="2558697"/>
              <a:ext cx="243614" cy="1808855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B8A88C18-AE0E-4491-A3AC-117DBE722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4294" y="4225826"/>
              <a:ext cx="654521" cy="940476"/>
            </a:xfrm>
            <a:prstGeom prst="rect">
              <a:avLst/>
            </a:prstGeom>
          </p:spPr>
        </p:pic>
        <p:pic>
          <p:nvPicPr>
            <p:cNvPr id="42" name="Picture 41" descr="A close up of a logo&#10;&#10;Description automatically generated">
              <a:extLst>
                <a:ext uri="{FF2B5EF4-FFF2-40B4-BE49-F238E27FC236}">
                  <a16:creationId xmlns:a16="http://schemas.microsoft.com/office/drawing/2014/main" id="{37FB7387-A6F3-4E80-A046-881F080E6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4524" y="4160651"/>
              <a:ext cx="783961" cy="10088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71742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1F984D09-E07E-4577-852E-B3718F2DAF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141" r="35141"/>
          <a:stretch>
            <a:fillRect/>
          </a:stretch>
        </p:blipFill>
        <p:spPr>
          <a:xfrm>
            <a:off x="8162548" y="0"/>
            <a:ext cx="4040188" cy="6588959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669891B-2A51-4F5D-A09D-7626E102607C}"/>
              </a:ext>
            </a:extLst>
          </p:cNvPr>
          <p:cNvSpPr/>
          <p:nvPr/>
        </p:nvSpPr>
        <p:spPr bwMode="auto">
          <a:xfrm>
            <a:off x="-1" y="1174229"/>
            <a:ext cx="9072689" cy="166470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prstClr val="white"/>
              </a:solidFill>
            </a:endParaRPr>
          </a:p>
        </p:txBody>
      </p:sp>
      <p:sp>
        <p:nvSpPr>
          <p:cNvPr id="35" name="Полилиния 64"/>
          <p:cNvSpPr/>
          <p:nvPr/>
        </p:nvSpPr>
        <p:spPr>
          <a:xfrm>
            <a:off x="9827474" y="693321"/>
            <a:ext cx="2378682" cy="4767387"/>
          </a:xfrm>
          <a:custGeom>
            <a:avLst/>
            <a:gdLst>
              <a:gd name="connsiteX0" fmla="*/ 3538167 w 3538167"/>
              <a:gd name="connsiteY0" fmla="*/ 0 h 7091243"/>
              <a:gd name="connsiteX1" fmla="*/ 3538167 w 3538167"/>
              <a:gd name="connsiteY1" fmla="*/ 2852601 h 7091243"/>
              <a:gd name="connsiteX2" fmla="*/ 2845147 w 3538167"/>
              <a:gd name="connsiteY2" fmla="*/ 3545621 h 7091243"/>
              <a:gd name="connsiteX3" fmla="*/ 3538167 w 3538167"/>
              <a:gd name="connsiteY3" fmla="*/ 4238641 h 7091243"/>
              <a:gd name="connsiteX4" fmla="*/ 3538167 w 3538167"/>
              <a:gd name="connsiteY4" fmla="*/ 7091243 h 7091243"/>
              <a:gd name="connsiteX5" fmla="*/ 0 w 3538167"/>
              <a:gd name="connsiteY5" fmla="*/ 3545622 h 7091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167" h="7091243">
                <a:moveTo>
                  <a:pt x="3538167" y="0"/>
                </a:moveTo>
                <a:lnTo>
                  <a:pt x="3538167" y="2852601"/>
                </a:lnTo>
                <a:lnTo>
                  <a:pt x="2845147" y="3545621"/>
                </a:lnTo>
                <a:lnTo>
                  <a:pt x="3538167" y="4238641"/>
                </a:lnTo>
                <a:lnTo>
                  <a:pt x="3538167" y="7091243"/>
                </a:lnTo>
                <a:lnTo>
                  <a:pt x="0" y="3545622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055FEE-2613-4D22-A157-60DD0F699B3E}"/>
              </a:ext>
            </a:extLst>
          </p:cNvPr>
          <p:cNvSpPr txBox="1"/>
          <p:nvPr/>
        </p:nvSpPr>
        <p:spPr>
          <a:xfrm>
            <a:off x="470466" y="294406"/>
            <a:ext cx="720667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A5 - Broken Access Control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73A1B6-76E3-497E-9780-4040A097B2A0}"/>
              </a:ext>
            </a:extLst>
          </p:cNvPr>
          <p:cNvSpPr/>
          <p:nvPr/>
        </p:nvSpPr>
        <p:spPr>
          <a:xfrm>
            <a:off x="76200" y="1329471"/>
            <a:ext cx="8763000" cy="135421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Broken access control is a method in which an attacker identifies a flaw related to access control and bypasses the authentication, which allows them to compromise the network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allows an attacker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 as users or administrators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privileged functions and create, access, update or delete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every record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66B1CEBA-B8B6-414C-A77B-2201350FB543}"/>
              </a:ext>
            </a:extLst>
          </p:cNvPr>
          <p:cNvSpPr/>
          <p:nvPr/>
        </p:nvSpPr>
        <p:spPr bwMode="auto">
          <a:xfrm>
            <a:off x="8305800" y="1989574"/>
            <a:ext cx="45719" cy="45719"/>
          </a:xfrm>
          <a:prstGeom prst="round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" y="2948452"/>
            <a:ext cx="9860280" cy="35947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823270F3-05BF-42C9-8A17-4992570A4183}"/>
              </a:ext>
            </a:extLst>
          </p:cNvPr>
          <p:cNvGrpSpPr/>
          <p:nvPr/>
        </p:nvGrpSpPr>
        <p:grpSpPr>
          <a:xfrm>
            <a:off x="152400" y="3015834"/>
            <a:ext cx="9598506" cy="3451641"/>
            <a:chOff x="856634" y="2762206"/>
            <a:chExt cx="10464664" cy="3745274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FB8E8CEA-EE90-40BA-961C-740A060558E3}"/>
                </a:ext>
              </a:extLst>
            </p:cNvPr>
            <p:cNvGrpSpPr/>
            <p:nvPr/>
          </p:nvGrpSpPr>
          <p:grpSpPr>
            <a:xfrm>
              <a:off x="9340098" y="4673295"/>
              <a:ext cx="1981200" cy="1834185"/>
              <a:chOff x="2780340" y="3495158"/>
              <a:chExt cx="2587752" cy="2395727"/>
            </a:xfrm>
          </p:grpSpPr>
          <p:pic>
            <p:nvPicPr>
              <p:cNvPr id="154" name="Picture 13" descr="E:\Web2.0 PNG Icons\webpage-Teal.png">
                <a:extLst>
                  <a:ext uri="{FF2B5EF4-FFF2-40B4-BE49-F238E27FC236}">
                    <a16:creationId xmlns:a16="http://schemas.microsoft.com/office/drawing/2014/main" id="{49AFD948-4897-4341-BC6D-F9234490C7D5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0340" y="3495158"/>
                <a:ext cx="2587752" cy="2395727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0C502E04-0BE4-4DEC-925D-B8C05504BE8A}"/>
                  </a:ext>
                </a:extLst>
              </p:cNvPr>
              <p:cNvSpPr/>
              <p:nvPr/>
            </p:nvSpPr>
            <p:spPr>
              <a:xfrm>
                <a:off x="2905799" y="4068172"/>
                <a:ext cx="2231136" cy="169164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D8323261-61F7-422B-83E6-82478831EE0F}"/>
                  </a:ext>
                </a:extLst>
              </p:cNvPr>
              <p:cNvSpPr/>
              <p:nvPr/>
            </p:nvSpPr>
            <p:spPr>
              <a:xfrm>
                <a:off x="3603523" y="3574325"/>
                <a:ext cx="1309376" cy="218101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http://www.certifiedhacker.com/</a:t>
                </a:r>
              </a:p>
            </p:txBody>
          </p: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16935684-1D3E-4A50-887D-B166C68AECEF}"/>
                </a:ext>
              </a:extLst>
            </p:cNvPr>
            <p:cNvSpPr/>
            <p:nvPr/>
          </p:nvSpPr>
          <p:spPr>
            <a:xfrm>
              <a:off x="856634" y="4840361"/>
              <a:ext cx="1521579" cy="33396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Privileged users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533581CF-510D-436E-9E4C-6D4D2FC89A77}"/>
                </a:ext>
              </a:extLst>
            </p:cNvPr>
            <p:cNvGrpSpPr/>
            <p:nvPr/>
          </p:nvGrpSpPr>
          <p:grpSpPr>
            <a:xfrm>
              <a:off x="2845087" y="3567756"/>
              <a:ext cx="1981200" cy="2138772"/>
              <a:chOff x="2780338" y="3495163"/>
              <a:chExt cx="2587752" cy="2793569"/>
            </a:xfrm>
          </p:grpSpPr>
          <p:pic>
            <p:nvPicPr>
              <p:cNvPr id="144" name="Picture 13" descr="E:\Web2.0 PNG Icons\webpage-Teal.png">
                <a:extLst>
                  <a:ext uri="{FF2B5EF4-FFF2-40B4-BE49-F238E27FC236}">
                    <a16:creationId xmlns:a16="http://schemas.microsoft.com/office/drawing/2014/main" id="{2C6EAE91-C381-48FA-8F9B-E8028A3E2A08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0338" y="3495163"/>
                <a:ext cx="2587752" cy="2395731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D99AC130-70D5-492A-9806-D0D568BF7B55}"/>
                  </a:ext>
                </a:extLst>
              </p:cNvPr>
              <p:cNvSpPr/>
              <p:nvPr/>
            </p:nvSpPr>
            <p:spPr>
              <a:xfrm>
                <a:off x="2905797" y="4068177"/>
                <a:ext cx="2231135" cy="1691642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5C3D67A4-90DB-436F-9AF2-5CD4A9140E65}"/>
                  </a:ext>
                </a:extLst>
              </p:cNvPr>
              <p:cNvSpPr/>
              <p:nvPr/>
            </p:nvSpPr>
            <p:spPr>
              <a:xfrm>
                <a:off x="3603518" y="3567387"/>
                <a:ext cx="1332903" cy="218101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http://www.certifiedhacker.com/</a:t>
                </a:r>
              </a:p>
            </p:txBody>
          </p:sp>
          <p:sp>
            <p:nvSpPr>
              <p:cNvPr id="147" name="Rectangle 146">
                <a:extLst>
                  <a:ext uri="{FF2B5EF4-FFF2-40B4-BE49-F238E27FC236}">
                    <a16:creationId xmlns:a16="http://schemas.microsoft.com/office/drawing/2014/main" id="{88132A46-2F1B-470B-969E-FFF6B5A4E339}"/>
                  </a:ext>
                </a:extLst>
              </p:cNvPr>
              <p:cNvSpPr/>
              <p:nvPr/>
            </p:nvSpPr>
            <p:spPr>
              <a:xfrm>
                <a:off x="3147178" y="5852529"/>
                <a:ext cx="2021384" cy="43620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Web Application</a:t>
                </a:r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7986E6E0-A8F1-4993-ADD9-B94250D37D11}"/>
                  </a:ext>
                </a:extLst>
              </p:cNvPr>
              <p:cNvSpPr/>
              <p:nvPr/>
            </p:nvSpPr>
            <p:spPr bwMode="auto">
              <a:xfrm>
                <a:off x="3725796" y="4156703"/>
                <a:ext cx="1349476" cy="1965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16E314E7-125C-47E2-8513-5AB6EC43DBB2}"/>
                  </a:ext>
                </a:extLst>
              </p:cNvPr>
              <p:cNvSpPr/>
              <p:nvPr/>
            </p:nvSpPr>
            <p:spPr bwMode="auto">
              <a:xfrm>
                <a:off x="2989397" y="4157578"/>
                <a:ext cx="674739" cy="14881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4C6D1724-8110-4298-8802-F5C940137D58}"/>
                  </a:ext>
                </a:extLst>
              </p:cNvPr>
              <p:cNvSpPr/>
              <p:nvPr/>
            </p:nvSpPr>
            <p:spPr bwMode="auto">
              <a:xfrm>
                <a:off x="3727554" y="4409726"/>
                <a:ext cx="674739" cy="123601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B033FCC5-53FD-4170-927D-A5761F696740}"/>
                  </a:ext>
                </a:extLst>
              </p:cNvPr>
              <p:cNvSpPr/>
              <p:nvPr/>
            </p:nvSpPr>
            <p:spPr bwMode="auto">
              <a:xfrm>
                <a:off x="4465715" y="4409722"/>
                <a:ext cx="609560" cy="3702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349ED8E7-0E79-425D-9084-1C7B553EF874}"/>
                  </a:ext>
                </a:extLst>
              </p:cNvPr>
              <p:cNvSpPr/>
              <p:nvPr/>
            </p:nvSpPr>
            <p:spPr bwMode="auto">
              <a:xfrm>
                <a:off x="4465717" y="4849211"/>
                <a:ext cx="609560" cy="3702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23C43822-779C-49FC-89FC-32B232B41404}"/>
                  </a:ext>
                </a:extLst>
              </p:cNvPr>
              <p:cNvSpPr/>
              <p:nvPr/>
            </p:nvSpPr>
            <p:spPr bwMode="auto">
              <a:xfrm>
                <a:off x="4465716" y="5275489"/>
                <a:ext cx="609560" cy="3702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07B23532-5A06-41DB-A422-BB41B4272078}"/>
                </a:ext>
              </a:extLst>
            </p:cNvPr>
            <p:cNvCxnSpPr/>
            <p:nvPr/>
          </p:nvCxnSpPr>
          <p:spPr>
            <a:xfrm>
              <a:off x="1920290" y="4506037"/>
              <a:ext cx="921078" cy="220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A2BA1EA7-F994-4601-85C0-4588606F85C8}"/>
                </a:ext>
              </a:extLst>
            </p:cNvPr>
            <p:cNvCxnSpPr/>
            <p:nvPr/>
          </p:nvCxnSpPr>
          <p:spPr>
            <a:xfrm>
              <a:off x="4850207" y="4506037"/>
              <a:ext cx="883755" cy="220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Elbow Connector 35">
              <a:extLst>
                <a:ext uri="{FF2B5EF4-FFF2-40B4-BE49-F238E27FC236}">
                  <a16:creationId xmlns:a16="http://schemas.microsoft.com/office/drawing/2014/main" id="{75288681-C7BE-44C3-A19F-B4C6EF73FE9E}"/>
                </a:ext>
              </a:extLst>
            </p:cNvPr>
            <p:cNvCxnSpPr/>
            <p:nvPr/>
          </p:nvCxnSpPr>
          <p:spPr>
            <a:xfrm>
              <a:off x="6619562" y="4656718"/>
              <a:ext cx="1066299" cy="1036273"/>
            </a:xfrm>
            <a:prstGeom prst="bentConnector3">
              <a:avLst>
                <a:gd name="adj1" fmla="val 55197"/>
              </a:avLst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Elbow Connector 38">
              <a:extLst>
                <a:ext uri="{FF2B5EF4-FFF2-40B4-BE49-F238E27FC236}">
                  <a16:creationId xmlns:a16="http://schemas.microsoft.com/office/drawing/2014/main" id="{4175BEB9-2DBE-4A4B-B21B-ED97DA8C3DA8}"/>
                </a:ext>
              </a:extLst>
            </p:cNvPr>
            <p:cNvCxnSpPr/>
            <p:nvPr/>
          </p:nvCxnSpPr>
          <p:spPr>
            <a:xfrm flipV="1">
              <a:off x="6619562" y="3449360"/>
              <a:ext cx="1048286" cy="1046680"/>
            </a:xfrm>
            <a:prstGeom prst="bentConnector3">
              <a:avLst>
                <a:gd name="adj1" fmla="val 53585"/>
              </a:avLst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23D665B9-327B-4BC7-A4F1-97C8E1ED6A08}"/>
                </a:ext>
              </a:extLst>
            </p:cNvPr>
            <p:cNvGrpSpPr/>
            <p:nvPr/>
          </p:nvGrpSpPr>
          <p:grpSpPr>
            <a:xfrm>
              <a:off x="7463224" y="5250958"/>
              <a:ext cx="1361773" cy="1023554"/>
              <a:chOff x="8543854" y="4963916"/>
              <a:chExt cx="1361773" cy="1023554"/>
            </a:xfrm>
          </p:grpSpPr>
          <p:pic>
            <p:nvPicPr>
              <p:cNvPr id="142" name="Picture 141">
                <a:extLst>
                  <a:ext uri="{FF2B5EF4-FFF2-40B4-BE49-F238E27FC236}">
                    <a16:creationId xmlns:a16="http://schemas.microsoft.com/office/drawing/2014/main" id="{292C1D82-3B58-4D80-BFB1-EEF89E1BEC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63345" y="4963916"/>
                <a:ext cx="758000" cy="758000"/>
              </a:xfrm>
              <a:prstGeom prst="rect">
                <a:avLst/>
              </a:prstGeom>
            </p:spPr>
          </p:pic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C528EE33-8221-4510-8A1C-6123D307B4F1}"/>
                  </a:ext>
                </a:extLst>
              </p:cNvPr>
              <p:cNvSpPr/>
              <p:nvPr/>
            </p:nvSpPr>
            <p:spPr>
              <a:xfrm>
                <a:off x="8543854" y="5653510"/>
                <a:ext cx="1361773" cy="33396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Access Denied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65E20371-7A28-45F6-AA5F-079DF73E2A20}"/>
                </a:ext>
              </a:extLst>
            </p:cNvPr>
            <p:cNvGrpSpPr/>
            <p:nvPr/>
          </p:nvGrpSpPr>
          <p:grpSpPr>
            <a:xfrm>
              <a:off x="7432895" y="3011789"/>
              <a:ext cx="1440628" cy="1196008"/>
              <a:chOff x="8379328" y="2972329"/>
              <a:chExt cx="1440628" cy="1196008"/>
            </a:xfrm>
          </p:grpSpPr>
          <p:pic>
            <p:nvPicPr>
              <p:cNvPr id="140" name="Picture 139">
                <a:extLst>
                  <a:ext uri="{FF2B5EF4-FFF2-40B4-BE49-F238E27FC236}">
                    <a16:creationId xmlns:a16="http://schemas.microsoft.com/office/drawing/2014/main" id="{B56993CF-2FEE-4742-9154-F559F0735A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33465" y="2972329"/>
                <a:ext cx="875139" cy="875139"/>
              </a:xfrm>
              <a:prstGeom prst="rect">
                <a:avLst/>
              </a:prstGeom>
            </p:spPr>
          </p:pic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4F9F3C0A-6ABB-4DFF-B1C0-FC885245FE11}"/>
                  </a:ext>
                </a:extLst>
              </p:cNvPr>
              <p:cNvSpPr/>
              <p:nvPr/>
            </p:nvSpPr>
            <p:spPr>
              <a:xfrm>
                <a:off x="8379328" y="3834377"/>
                <a:ext cx="1440628" cy="33396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Access Granted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DDDFF197-EF95-49B4-BFBF-BCF0BFAE7E70}"/>
                </a:ext>
              </a:extLst>
            </p:cNvPr>
            <p:cNvGrpSpPr/>
            <p:nvPr/>
          </p:nvGrpSpPr>
          <p:grpSpPr>
            <a:xfrm>
              <a:off x="5531504" y="3918276"/>
              <a:ext cx="1383794" cy="1635408"/>
              <a:chOff x="7443015" y="3646168"/>
              <a:chExt cx="1383794" cy="1635408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9D943DC3-C3C9-4E18-B04E-C270B53547F6}"/>
                  </a:ext>
                </a:extLst>
              </p:cNvPr>
              <p:cNvGrpSpPr/>
              <p:nvPr/>
            </p:nvGrpSpPr>
            <p:grpSpPr>
              <a:xfrm>
                <a:off x="7478522" y="3646168"/>
                <a:ext cx="1198245" cy="1336737"/>
                <a:chOff x="7612412" y="3853040"/>
                <a:chExt cx="1533025" cy="1710211"/>
              </a:xfrm>
            </p:grpSpPr>
            <p:pic>
              <p:nvPicPr>
                <p:cNvPr id="138" name="Picture 137">
                  <a:extLst>
                    <a:ext uri="{FF2B5EF4-FFF2-40B4-BE49-F238E27FC236}">
                      <a16:creationId xmlns:a16="http://schemas.microsoft.com/office/drawing/2014/main" id="{883574D8-6086-456D-A352-B46AC4E20A9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612412" y="3853040"/>
                  <a:ext cx="1533025" cy="1533025"/>
                </a:xfrm>
                <a:prstGeom prst="rect">
                  <a:avLst/>
                </a:prstGeom>
              </p:spPr>
            </p:pic>
            <p:pic>
              <p:nvPicPr>
                <p:cNvPr id="139" name="Picture 138">
                  <a:extLst>
                    <a:ext uri="{FF2B5EF4-FFF2-40B4-BE49-F238E27FC236}">
                      <a16:creationId xmlns:a16="http://schemas.microsoft.com/office/drawing/2014/main" id="{27D4872C-95B7-47F3-8B77-5510450466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21926" y="4580586"/>
                  <a:ext cx="982665" cy="982665"/>
                </a:xfrm>
                <a:prstGeom prst="rect">
                  <a:avLst/>
                </a:prstGeom>
              </p:spPr>
            </p:pic>
          </p:grp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4B1C67EE-7973-4B70-A406-D363D545ED0E}"/>
                  </a:ext>
                </a:extLst>
              </p:cNvPr>
              <p:cNvSpPr/>
              <p:nvPr/>
            </p:nvSpPr>
            <p:spPr>
              <a:xfrm>
                <a:off x="7443015" y="4947616"/>
                <a:ext cx="1383794" cy="333960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Access Control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FF698D16-80AC-4DC3-8449-5BC946BBFB27}"/>
                </a:ext>
              </a:extLst>
            </p:cNvPr>
            <p:cNvGrpSpPr/>
            <p:nvPr/>
          </p:nvGrpSpPr>
          <p:grpSpPr>
            <a:xfrm>
              <a:off x="9340098" y="2762206"/>
              <a:ext cx="1981200" cy="1834185"/>
              <a:chOff x="2780340" y="3495158"/>
              <a:chExt cx="2587752" cy="2395727"/>
            </a:xfrm>
          </p:grpSpPr>
          <p:pic>
            <p:nvPicPr>
              <p:cNvPr id="101" name="Picture 13" descr="E:\Web2.0 PNG Icons\webpage-Teal.png">
                <a:extLst>
                  <a:ext uri="{FF2B5EF4-FFF2-40B4-BE49-F238E27FC236}">
                    <a16:creationId xmlns:a16="http://schemas.microsoft.com/office/drawing/2014/main" id="{568101D3-9DF2-43FD-AAFB-3DB54E087228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0340" y="3495158"/>
                <a:ext cx="2587752" cy="2395727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8A90C50F-E755-4FF9-BA68-C98A3E2A47D7}"/>
                  </a:ext>
                </a:extLst>
              </p:cNvPr>
              <p:cNvSpPr/>
              <p:nvPr/>
            </p:nvSpPr>
            <p:spPr>
              <a:xfrm>
                <a:off x="2905799" y="4068172"/>
                <a:ext cx="2231136" cy="169164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C8A7DEC3-CA1F-40ED-8448-0B0159A7DF3A}"/>
                  </a:ext>
                </a:extLst>
              </p:cNvPr>
              <p:cNvSpPr/>
              <p:nvPr/>
            </p:nvSpPr>
            <p:spPr>
              <a:xfrm>
                <a:off x="3603523" y="3579823"/>
                <a:ext cx="1309376" cy="218101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http://www.certifiedhacker.com/</a:t>
                </a:r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F4883571-137B-4AE0-B11B-887C13B7E8C4}"/>
                  </a:ext>
                </a:extLst>
              </p:cNvPr>
              <p:cNvSpPr/>
              <p:nvPr/>
            </p:nvSpPr>
            <p:spPr bwMode="auto">
              <a:xfrm>
                <a:off x="3725798" y="4156697"/>
                <a:ext cx="1349476" cy="196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5654E6A2-F81F-447A-B797-356D693AC6E6}"/>
                  </a:ext>
                </a:extLst>
              </p:cNvPr>
              <p:cNvSpPr/>
              <p:nvPr/>
            </p:nvSpPr>
            <p:spPr bwMode="auto">
              <a:xfrm>
                <a:off x="2989399" y="4157571"/>
                <a:ext cx="674739" cy="14881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FCBB7AA8-98AC-49B6-A2AB-DF18F72B69BC}"/>
                  </a:ext>
                </a:extLst>
              </p:cNvPr>
              <p:cNvSpPr/>
              <p:nvPr/>
            </p:nvSpPr>
            <p:spPr bwMode="auto">
              <a:xfrm>
                <a:off x="3727558" y="4409719"/>
                <a:ext cx="674739" cy="123601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F90D9939-5AC3-4F84-AEE8-B58D7DD19010}"/>
                  </a:ext>
                </a:extLst>
              </p:cNvPr>
              <p:cNvSpPr/>
              <p:nvPr/>
            </p:nvSpPr>
            <p:spPr bwMode="auto">
              <a:xfrm>
                <a:off x="4465716" y="4409718"/>
                <a:ext cx="609560" cy="3702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C1173DFF-6889-421E-9C3A-43D9ED4D6164}"/>
                  </a:ext>
                </a:extLst>
              </p:cNvPr>
              <p:cNvSpPr/>
              <p:nvPr/>
            </p:nvSpPr>
            <p:spPr bwMode="auto">
              <a:xfrm>
                <a:off x="4465716" y="4849204"/>
                <a:ext cx="609560" cy="3702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99D5CD67-8155-4D15-983A-7AF461865AC4}"/>
                  </a:ext>
                </a:extLst>
              </p:cNvPr>
              <p:cNvSpPr/>
              <p:nvPr/>
            </p:nvSpPr>
            <p:spPr bwMode="auto">
              <a:xfrm>
                <a:off x="4465716" y="5275489"/>
                <a:ext cx="609560" cy="37024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9370F0DE-05F4-44B6-9730-E43BFEAA584B}"/>
                </a:ext>
              </a:extLst>
            </p:cNvPr>
            <p:cNvSpPr/>
            <p:nvPr/>
          </p:nvSpPr>
          <p:spPr>
            <a:xfrm>
              <a:off x="9711820" y="5824077"/>
              <a:ext cx="1138384" cy="567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Access Denied</a:t>
              </a:r>
            </a:p>
          </p:txBody>
        </p: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DD9D128F-A3B7-4669-A62F-EEDE42DD0B4F}"/>
                </a:ext>
              </a:extLst>
            </p:cNvPr>
            <p:cNvCxnSpPr/>
            <p:nvPr/>
          </p:nvCxnSpPr>
          <p:spPr>
            <a:xfrm>
              <a:off x="8490732" y="3426838"/>
              <a:ext cx="845013" cy="220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C0E6315E-51DB-4BEC-883A-25A51EB3FF77}"/>
                </a:ext>
              </a:extLst>
            </p:cNvPr>
            <p:cNvCxnSpPr/>
            <p:nvPr/>
          </p:nvCxnSpPr>
          <p:spPr>
            <a:xfrm>
              <a:off x="8490849" y="5632031"/>
              <a:ext cx="845717" cy="220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7" name="Picture 3" descr="X:\CEH v7 - Haja\Haja Premium Icons\Warning.png">
              <a:extLst>
                <a:ext uri="{FF2B5EF4-FFF2-40B4-BE49-F238E27FC236}">
                  <a16:creationId xmlns:a16="http://schemas.microsoft.com/office/drawing/2014/main" id="{0EF24A15-60BB-431B-B00F-09E13096E6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17581" y="5176675"/>
              <a:ext cx="726863" cy="7268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CB3AC745-0334-410B-9FBE-1C470F35E93E}"/>
                </a:ext>
              </a:extLst>
            </p:cNvPr>
            <p:cNvSpPr/>
            <p:nvPr/>
          </p:nvSpPr>
          <p:spPr>
            <a:xfrm>
              <a:off x="2021873" y="4191045"/>
              <a:ext cx="764985" cy="3005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Request</a:t>
              </a: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E87064B7-3AB1-4CE3-8E3F-025B75D00165}"/>
                </a:ext>
              </a:extLst>
            </p:cNvPr>
            <p:cNvSpPr/>
            <p:nvPr/>
          </p:nvSpPr>
          <p:spPr>
            <a:xfrm>
              <a:off x="4913502" y="4191045"/>
              <a:ext cx="764985" cy="3005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Request</a:t>
              </a:r>
            </a:p>
          </p:txBody>
        </p:sp>
        <p:pic>
          <p:nvPicPr>
            <p:cNvPr id="100" name="Picture 99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C5515830-A8C3-4F4E-B330-41ACFACBB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7873" y="3698083"/>
              <a:ext cx="833161" cy="11738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33621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694259" cy="656303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0E78911-DCBD-423D-8961-747BD352A04B}"/>
              </a:ext>
            </a:extLst>
          </p:cNvPr>
          <p:cNvGrpSpPr/>
          <p:nvPr/>
        </p:nvGrpSpPr>
        <p:grpSpPr>
          <a:xfrm>
            <a:off x="4114800" y="5442077"/>
            <a:ext cx="662985" cy="662985"/>
            <a:chOff x="4264887" y="5077019"/>
            <a:chExt cx="662985" cy="662985"/>
          </a:xfrm>
        </p:grpSpPr>
        <p:sp>
          <p:nvSpPr>
            <p:cNvPr id="43" name="Oval 42"/>
            <p:cNvSpPr/>
            <p:nvPr/>
          </p:nvSpPr>
          <p:spPr>
            <a:xfrm>
              <a:off x="4264887" y="5077019"/>
              <a:ext cx="662985" cy="66298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6" name="AutoShape 82"/>
            <p:cNvSpPr>
              <a:spLocks noChangeAspect="1"/>
            </p:cNvSpPr>
            <p:nvPr/>
          </p:nvSpPr>
          <p:spPr bwMode="auto">
            <a:xfrm>
              <a:off x="4462914" y="5275013"/>
              <a:ext cx="266928" cy="266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CFA0027-FB1F-4053-B9B2-CCA2EDB6E5E0}"/>
              </a:ext>
            </a:extLst>
          </p:cNvPr>
          <p:cNvGrpSpPr/>
          <p:nvPr/>
        </p:nvGrpSpPr>
        <p:grpSpPr>
          <a:xfrm>
            <a:off x="4114800" y="1455643"/>
            <a:ext cx="662985" cy="662985"/>
            <a:chOff x="4264887" y="1421948"/>
            <a:chExt cx="662985" cy="662985"/>
          </a:xfrm>
        </p:grpSpPr>
        <p:sp>
          <p:nvSpPr>
            <p:cNvPr id="19" name="Oval 18"/>
            <p:cNvSpPr/>
            <p:nvPr/>
          </p:nvSpPr>
          <p:spPr>
            <a:xfrm>
              <a:off x="4264887" y="1421948"/>
              <a:ext cx="662985" cy="6629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AutoShape 123"/>
            <p:cNvSpPr>
              <a:spLocks noChangeAspect="1"/>
            </p:cNvSpPr>
            <p:nvPr/>
          </p:nvSpPr>
          <p:spPr bwMode="auto">
            <a:xfrm>
              <a:off x="4459057" y="1602346"/>
              <a:ext cx="274645" cy="3021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6949"/>
                  </a:moveTo>
                  <a:cubicBezTo>
                    <a:pt x="21599" y="7542"/>
                    <a:pt x="21407" y="8153"/>
                    <a:pt x="21017" y="8781"/>
                  </a:cubicBezTo>
                  <a:cubicBezTo>
                    <a:pt x="20628" y="9416"/>
                    <a:pt x="20109" y="10015"/>
                    <a:pt x="19458" y="10585"/>
                  </a:cubicBezTo>
                  <a:cubicBezTo>
                    <a:pt x="18806" y="11152"/>
                    <a:pt x="18040" y="11651"/>
                    <a:pt x="17159" y="12083"/>
                  </a:cubicBezTo>
                  <a:cubicBezTo>
                    <a:pt x="16275" y="12512"/>
                    <a:pt x="15327" y="12820"/>
                    <a:pt x="14315" y="12996"/>
                  </a:cubicBezTo>
                  <a:cubicBezTo>
                    <a:pt x="13880" y="13090"/>
                    <a:pt x="13492" y="13284"/>
                    <a:pt x="13151" y="13578"/>
                  </a:cubicBezTo>
                  <a:cubicBezTo>
                    <a:pt x="12809" y="13872"/>
                    <a:pt x="12641" y="14204"/>
                    <a:pt x="12641" y="14571"/>
                  </a:cubicBezTo>
                  <a:cubicBezTo>
                    <a:pt x="12641" y="14900"/>
                    <a:pt x="12713" y="15140"/>
                    <a:pt x="12865" y="15293"/>
                  </a:cubicBezTo>
                  <a:cubicBezTo>
                    <a:pt x="13015" y="15449"/>
                    <a:pt x="13177" y="15596"/>
                    <a:pt x="13364" y="15728"/>
                  </a:cubicBezTo>
                  <a:cubicBezTo>
                    <a:pt x="13546" y="15866"/>
                    <a:pt x="13717" y="16010"/>
                    <a:pt x="13874" y="16169"/>
                  </a:cubicBezTo>
                  <a:cubicBezTo>
                    <a:pt x="14032" y="16330"/>
                    <a:pt x="14125" y="16574"/>
                    <a:pt x="14160" y="16903"/>
                  </a:cubicBezTo>
                  <a:cubicBezTo>
                    <a:pt x="14195" y="17117"/>
                    <a:pt x="14187" y="17340"/>
                    <a:pt x="14133" y="17564"/>
                  </a:cubicBezTo>
                  <a:cubicBezTo>
                    <a:pt x="14099" y="17696"/>
                    <a:pt x="14200" y="17805"/>
                    <a:pt x="14432" y="17893"/>
                  </a:cubicBezTo>
                  <a:cubicBezTo>
                    <a:pt x="14667" y="17981"/>
                    <a:pt x="14956" y="18069"/>
                    <a:pt x="15295" y="18154"/>
                  </a:cubicBezTo>
                  <a:cubicBezTo>
                    <a:pt x="15637" y="18236"/>
                    <a:pt x="15987" y="18342"/>
                    <a:pt x="16344" y="18468"/>
                  </a:cubicBezTo>
                  <a:cubicBezTo>
                    <a:pt x="16705" y="18595"/>
                    <a:pt x="16975" y="18756"/>
                    <a:pt x="17164" y="18953"/>
                  </a:cubicBezTo>
                  <a:cubicBezTo>
                    <a:pt x="17266" y="19050"/>
                    <a:pt x="17351" y="19232"/>
                    <a:pt x="17415" y="19511"/>
                  </a:cubicBezTo>
                  <a:cubicBezTo>
                    <a:pt x="17477" y="19790"/>
                    <a:pt x="17519" y="20090"/>
                    <a:pt x="17535" y="20416"/>
                  </a:cubicBezTo>
                  <a:cubicBezTo>
                    <a:pt x="17554" y="20727"/>
                    <a:pt x="17527" y="21000"/>
                    <a:pt x="17463" y="21241"/>
                  </a:cubicBezTo>
                  <a:cubicBezTo>
                    <a:pt x="17394" y="21479"/>
                    <a:pt x="17268" y="21599"/>
                    <a:pt x="17089" y="21599"/>
                  </a:cubicBezTo>
                  <a:lnTo>
                    <a:pt x="4496" y="21599"/>
                  </a:lnTo>
                  <a:cubicBezTo>
                    <a:pt x="4328" y="21599"/>
                    <a:pt x="4205" y="21479"/>
                    <a:pt x="4130" y="21241"/>
                  </a:cubicBezTo>
                  <a:cubicBezTo>
                    <a:pt x="4061" y="21000"/>
                    <a:pt x="4032" y="20727"/>
                    <a:pt x="4048" y="20416"/>
                  </a:cubicBezTo>
                  <a:cubicBezTo>
                    <a:pt x="4066" y="20090"/>
                    <a:pt x="4109" y="19790"/>
                    <a:pt x="4170" y="19511"/>
                  </a:cubicBezTo>
                  <a:cubicBezTo>
                    <a:pt x="4235" y="19232"/>
                    <a:pt x="4317" y="19050"/>
                    <a:pt x="4421" y="18953"/>
                  </a:cubicBezTo>
                  <a:cubicBezTo>
                    <a:pt x="4616" y="18768"/>
                    <a:pt x="4889" y="18606"/>
                    <a:pt x="5239" y="18474"/>
                  </a:cubicBezTo>
                  <a:cubicBezTo>
                    <a:pt x="5588" y="18345"/>
                    <a:pt x="5933" y="18236"/>
                    <a:pt x="6269" y="18154"/>
                  </a:cubicBezTo>
                  <a:cubicBezTo>
                    <a:pt x="6606" y="18069"/>
                    <a:pt x="6897" y="17984"/>
                    <a:pt x="7145" y="17901"/>
                  </a:cubicBezTo>
                  <a:cubicBezTo>
                    <a:pt x="7394" y="17816"/>
                    <a:pt x="7498" y="17705"/>
                    <a:pt x="7463" y="17564"/>
                  </a:cubicBezTo>
                  <a:cubicBezTo>
                    <a:pt x="7428" y="17432"/>
                    <a:pt x="7412" y="17311"/>
                    <a:pt x="7412" y="17205"/>
                  </a:cubicBezTo>
                  <a:lnTo>
                    <a:pt x="7412" y="16903"/>
                  </a:lnTo>
                  <a:cubicBezTo>
                    <a:pt x="7428" y="16574"/>
                    <a:pt x="7519" y="16330"/>
                    <a:pt x="7687" y="16169"/>
                  </a:cubicBezTo>
                  <a:cubicBezTo>
                    <a:pt x="7853" y="16010"/>
                    <a:pt x="8034" y="15866"/>
                    <a:pt x="8224" y="15728"/>
                  </a:cubicBezTo>
                  <a:cubicBezTo>
                    <a:pt x="8416" y="15593"/>
                    <a:pt x="8584" y="15446"/>
                    <a:pt x="8729" y="15293"/>
                  </a:cubicBezTo>
                  <a:cubicBezTo>
                    <a:pt x="8873" y="15140"/>
                    <a:pt x="8945" y="14900"/>
                    <a:pt x="8945" y="14571"/>
                  </a:cubicBezTo>
                  <a:cubicBezTo>
                    <a:pt x="8945" y="14204"/>
                    <a:pt x="8777" y="13875"/>
                    <a:pt x="8440" y="13578"/>
                  </a:cubicBezTo>
                  <a:cubicBezTo>
                    <a:pt x="8104" y="13281"/>
                    <a:pt x="7706" y="13090"/>
                    <a:pt x="7247" y="12996"/>
                  </a:cubicBezTo>
                  <a:cubicBezTo>
                    <a:pt x="6251" y="12811"/>
                    <a:pt x="5311" y="12497"/>
                    <a:pt x="4435" y="12062"/>
                  </a:cubicBezTo>
                  <a:cubicBezTo>
                    <a:pt x="3554" y="11628"/>
                    <a:pt x="2790" y="11128"/>
                    <a:pt x="2133" y="10570"/>
                  </a:cubicBezTo>
                  <a:cubicBezTo>
                    <a:pt x="1479" y="10012"/>
                    <a:pt x="958" y="9416"/>
                    <a:pt x="574" y="8781"/>
                  </a:cubicBezTo>
                  <a:cubicBezTo>
                    <a:pt x="189" y="8153"/>
                    <a:pt x="0" y="7542"/>
                    <a:pt x="0" y="6949"/>
                  </a:cubicBezTo>
                  <a:lnTo>
                    <a:pt x="0" y="4320"/>
                  </a:lnTo>
                  <a:cubicBezTo>
                    <a:pt x="0" y="4009"/>
                    <a:pt x="93" y="3756"/>
                    <a:pt x="285" y="3553"/>
                  </a:cubicBezTo>
                  <a:cubicBezTo>
                    <a:pt x="475" y="3354"/>
                    <a:pt x="712" y="3254"/>
                    <a:pt x="998" y="3254"/>
                  </a:cubicBezTo>
                  <a:lnTo>
                    <a:pt x="5124" y="3254"/>
                  </a:lnTo>
                  <a:cubicBezTo>
                    <a:pt x="5108" y="3139"/>
                    <a:pt x="5097" y="3025"/>
                    <a:pt x="5097" y="2901"/>
                  </a:cubicBezTo>
                  <a:lnTo>
                    <a:pt x="5097" y="2564"/>
                  </a:lnTo>
                  <a:lnTo>
                    <a:pt x="5097" y="2505"/>
                  </a:lnTo>
                  <a:cubicBezTo>
                    <a:pt x="5097" y="2005"/>
                    <a:pt x="5118" y="1594"/>
                    <a:pt x="5156" y="1265"/>
                  </a:cubicBezTo>
                  <a:cubicBezTo>
                    <a:pt x="5193" y="939"/>
                    <a:pt x="5260" y="684"/>
                    <a:pt x="5353" y="499"/>
                  </a:cubicBezTo>
                  <a:cubicBezTo>
                    <a:pt x="5444" y="320"/>
                    <a:pt x="5580" y="187"/>
                    <a:pt x="5754" y="111"/>
                  </a:cubicBezTo>
                  <a:cubicBezTo>
                    <a:pt x="5928" y="38"/>
                    <a:pt x="6165" y="0"/>
                    <a:pt x="6464" y="0"/>
                  </a:cubicBezTo>
                  <a:lnTo>
                    <a:pt x="15132" y="0"/>
                  </a:lnTo>
                  <a:cubicBezTo>
                    <a:pt x="15410" y="0"/>
                    <a:pt x="15645" y="38"/>
                    <a:pt x="15829" y="111"/>
                  </a:cubicBezTo>
                  <a:cubicBezTo>
                    <a:pt x="16011" y="187"/>
                    <a:pt x="16149" y="320"/>
                    <a:pt x="16243" y="499"/>
                  </a:cubicBezTo>
                  <a:cubicBezTo>
                    <a:pt x="16336" y="684"/>
                    <a:pt x="16403" y="939"/>
                    <a:pt x="16435" y="1265"/>
                  </a:cubicBezTo>
                  <a:cubicBezTo>
                    <a:pt x="16470" y="1594"/>
                    <a:pt x="16486" y="2006"/>
                    <a:pt x="16486" y="2505"/>
                  </a:cubicBezTo>
                  <a:lnTo>
                    <a:pt x="16486" y="2863"/>
                  </a:lnTo>
                  <a:cubicBezTo>
                    <a:pt x="16486" y="2989"/>
                    <a:pt x="16478" y="3119"/>
                    <a:pt x="16459" y="3251"/>
                  </a:cubicBezTo>
                  <a:lnTo>
                    <a:pt x="20603" y="3251"/>
                  </a:lnTo>
                  <a:cubicBezTo>
                    <a:pt x="20884" y="3251"/>
                    <a:pt x="21119" y="3351"/>
                    <a:pt x="21314" y="3550"/>
                  </a:cubicBezTo>
                  <a:cubicBezTo>
                    <a:pt x="21503" y="3753"/>
                    <a:pt x="21599" y="4006"/>
                    <a:pt x="21599" y="4317"/>
                  </a:cubicBezTo>
                  <a:lnTo>
                    <a:pt x="21599" y="6949"/>
                  </a:lnTo>
                  <a:close/>
                  <a:moveTo>
                    <a:pt x="6283" y="10550"/>
                  </a:moveTo>
                  <a:cubicBezTo>
                    <a:pt x="6072" y="9798"/>
                    <a:pt x="5882" y="8978"/>
                    <a:pt x="5714" y="8082"/>
                  </a:cubicBezTo>
                  <a:cubicBezTo>
                    <a:pt x="5548" y="7189"/>
                    <a:pt x="5407" y="6299"/>
                    <a:pt x="5287" y="5415"/>
                  </a:cubicBezTo>
                  <a:lnTo>
                    <a:pt x="1962" y="5415"/>
                  </a:lnTo>
                  <a:lnTo>
                    <a:pt x="1962" y="6949"/>
                  </a:lnTo>
                  <a:cubicBezTo>
                    <a:pt x="1962" y="7137"/>
                    <a:pt x="2064" y="7389"/>
                    <a:pt x="2264" y="7709"/>
                  </a:cubicBezTo>
                  <a:cubicBezTo>
                    <a:pt x="2462" y="8029"/>
                    <a:pt x="2753" y="8358"/>
                    <a:pt x="3126" y="8699"/>
                  </a:cubicBezTo>
                  <a:cubicBezTo>
                    <a:pt x="3500" y="9040"/>
                    <a:pt x="3954" y="9381"/>
                    <a:pt x="4488" y="9707"/>
                  </a:cubicBezTo>
                  <a:cubicBezTo>
                    <a:pt x="5022" y="10033"/>
                    <a:pt x="5618" y="10315"/>
                    <a:pt x="6283" y="10550"/>
                  </a:cubicBezTo>
                  <a:moveTo>
                    <a:pt x="19629" y="5415"/>
                  </a:moveTo>
                  <a:lnTo>
                    <a:pt x="16280" y="5415"/>
                  </a:lnTo>
                  <a:cubicBezTo>
                    <a:pt x="16179" y="6299"/>
                    <a:pt x="16043" y="7189"/>
                    <a:pt x="15877" y="8082"/>
                  </a:cubicBezTo>
                  <a:cubicBezTo>
                    <a:pt x="15712" y="8978"/>
                    <a:pt x="15522" y="9798"/>
                    <a:pt x="15308" y="10550"/>
                  </a:cubicBezTo>
                  <a:cubicBezTo>
                    <a:pt x="15973" y="10315"/>
                    <a:pt x="16574" y="10033"/>
                    <a:pt x="17105" y="9707"/>
                  </a:cubicBezTo>
                  <a:cubicBezTo>
                    <a:pt x="17637" y="9381"/>
                    <a:pt x="18091" y="9040"/>
                    <a:pt x="18467" y="8699"/>
                  </a:cubicBezTo>
                  <a:cubicBezTo>
                    <a:pt x="18844" y="8358"/>
                    <a:pt x="19130" y="8029"/>
                    <a:pt x="19330" y="7709"/>
                  </a:cubicBezTo>
                  <a:cubicBezTo>
                    <a:pt x="19530" y="7389"/>
                    <a:pt x="19629" y="7137"/>
                    <a:pt x="19629" y="6949"/>
                  </a:cubicBezTo>
                  <a:lnTo>
                    <a:pt x="19629" y="54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9293086-A227-4F69-B770-AA8C60C65C8F}"/>
              </a:ext>
            </a:extLst>
          </p:cNvPr>
          <p:cNvGrpSpPr/>
          <p:nvPr/>
        </p:nvGrpSpPr>
        <p:grpSpPr>
          <a:xfrm>
            <a:off x="4114800" y="2674000"/>
            <a:ext cx="662985" cy="662985"/>
            <a:chOff x="4264887" y="2729206"/>
            <a:chExt cx="662985" cy="662985"/>
          </a:xfrm>
        </p:grpSpPr>
        <p:sp>
          <p:nvSpPr>
            <p:cNvPr id="35" name="Oval 34"/>
            <p:cNvSpPr/>
            <p:nvPr/>
          </p:nvSpPr>
          <p:spPr>
            <a:xfrm>
              <a:off x="4264887" y="2729206"/>
              <a:ext cx="662985" cy="6629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grpSp>
          <p:nvGrpSpPr>
            <p:cNvPr id="44" name="Group 4681"/>
            <p:cNvGrpSpPr>
              <a:grpSpLocks noChangeAspect="1"/>
            </p:cNvGrpSpPr>
            <p:nvPr/>
          </p:nvGrpSpPr>
          <p:grpSpPr bwMode="auto">
            <a:xfrm>
              <a:off x="4463827" y="2886964"/>
              <a:ext cx="265102" cy="347466"/>
              <a:chOff x="4576763" y="2300287"/>
              <a:chExt cx="276225" cy="361950"/>
            </a:xfrm>
            <a:solidFill>
              <a:schemeClr val="bg1"/>
            </a:solidFill>
          </p:grpSpPr>
          <p:sp>
            <p:nvSpPr>
              <p:cNvPr id="47" name="Freeform 250"/>
              <p:cNvSpPr>
                <a:spLocks noChangeArrowheads="1"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  <a:gd name="T14" fmla="*/ 92 w 336"/>
                  <a:gd name="T15" fmla="*/ 0 h 336"/>
                  <a:gd name="T16" fmla="*/ 92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Freeform 251"/>
              <p:cNvSpPr>
                <a:spLocks noChangeArrowheads="1"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66" name="Freeform 252"/>
              <p:cNvSpPr>
                <a:spLocks noChangeArrowheads="1"/>
              </p:cNvSpPr>
              <p:nvPr/>
            </p:nvSpPr>
            <p:spPr bwMode="auto">
              <a:xfrm>
                <a:off x="4610100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67" name="Freeform 253"/>
              <p:cNvSpPr>
                <a:spLocks noChangeArrowheads="1"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  <a:gd name="T14" fmla="*/ 251 w 336"/>
                  <a:gd name="T15" fmla="*/ 0 h 336"/>
                  <a:gd name="T16" fmla="*/ 251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  <a:close/>
                    <a:moveTo>
                      <a:pt x="251" y="0"/>
                    </a:move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68" name="Freeform 254"/>
              <p:cNvSpPr>
                <a:spLocks noChangeArrowheads="1"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69" name="Freeform 255"/>
              <p:cNvSpPr>
                <a:spLocks noChangeArrowheads="1"/>
              </p:cNvSpPr>
              <p:nvPr/>
            </p:nvSpPr>
            <p:spPr bwMode="auto">
              <a:xfrm>
                <a:off x="4822825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70" name="Freeform 256"/>
              <p:cNvSpPr>
                <a:spLocks noChangeArrowheads="1"/>
              </p:cNvSpPr>
              <p:nvPr/>
            </p:nvSpPr>
            <p:spPr bwMode="auto">
              <a:xfrm>
                <a:off x="4586288" y="2300287"/>
                <a:ext cx="261937" cy="258762"/>
              </a:xfrm>
              <a:custGeom>
                <a:avLst/>
                <a:gdLst>
                  <a:gd name="T0" fmla="*/ 618 w 728"/>
                  <a:gd name="T1" fmla="*/ 619 h 720"/>
                  <a:gd name="T2" fmla="*/ 627 w 728"/>
                  <a:gd name="T3" fmla="*/ 469 h 720"/>
                  <a:gd name="T4" fmla="*/ 727 w 728"/>
                  <a:gd name="T5" fmla="*/ 360 h 720"/>
                  <a:gd name="T6" fmla="*/ 627 w 728"/>
                  <a:gd name="T7" fmla="*/ 251 h 720"/>
                  <a:gd name="T8" fmla="*/ 618 w 728"/>
                  <a:gd name="T9" fmla="*/ 101 h 720"/>
                  <a:gd name="T10" fmla="*/ 468 w 728"/>
                  <a:gd name="T11" fmla="*/ 92 h 720"/>
                  <a:gd name="T12" fmla="*/ 359 w 728"/>
                  <a:gd name="T13" fmla="*/ 0 h 720"/>
                  <a:gd name="T14" fmla="*/ 250 w 728"/>
                  <a:gd name="T15" fmla="*/ 92 h 720"/>
                  <a:gd name="T16" fmla="*/ 100 w 728"/>
                  <a:gd name="T17" fmla="*/ 101 h 720"/>
                  <a:gd name="T18" fmla="*/ 92 w 728"/>
                  <a:gd name="T19" fmla="*/ 251 h 720"/>
                  <a:gd name="T20" fmla="*/ 0 w 728"/>
                  <a:gd name="T21" fmla="*/ 360 h 720"/>
                  <a:gd name="T22" fmla="*/ 92 w 728"/>
                  <a:gd name="T23" fmla="*/ 469 h 720"/>
                  <a:gd name="T24" fmla="*/ 100 w 728"/>
                  <a:gd name="T25" fmla="*/ 619 h 720"/>
                  <a:gd name="T26" fmla="*/ 250 w 728"/>
                  <a:gd name="T27" fmla="*/ 628 h 720"/>
                  <a:gd name="T28" fmla="*/ 359 w 728"/>
                  <a:gd name="T29" fmla="*/ 719 h 720"/>
                  <a:gd name="T30" fmla="*/ 468 w 728"/>
                  <a:gd name="T31" fmla="*/ 628 h 720"/>
                  <a:gd name="T32" fmla="*/ 618 w 728"/>
                  <a:gd name="T33" fmla="*/ 619 h 720"/>
                  <a:gd name="T34" fmla="*/ 359 w 728"/>
                  <a:gd name="T35" fmla="*/ 561 h 720"/>
                  <a:gd name="T36" fmla="*/ 159 w 728"/>
                  <a:gd name="T37" fmla="*/ 360 h 720"/>
                  <a:gd name="T38" fmla="*/ 359 w 728"/>
                  <a:gd name="T39" fmla="*/ 159 h 720"/>
                  <a:gd name="T40" fmla="*/ 560 w 728"/>
                  <a:gd name="T41" fmla="*/ 360 h 720"/>
                  <a:gd name="T42" fmla="*/ 359 w 728"/>
                  <a:gd name="T43" fmla="*/ 561 h 720"/>
                  <a:gd name="T44" fmla="*/ 359 w 728"/>
                  <a:gd name="T45" fmla="*/ 561 h 720"/>
                  <a:gd name="T46" fmla="*/ 359 w 728"/>
                  <a:gd name="T47" fmla="*/ 561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28" h="720">
                    <a:moveTo>
                      <a:pt x="618" y="619"/>
                    </a:moveTo>
                    <a:cubicBezTo>
                      <a:pt x="627" y="469"/>
                      <a:pt x="627" y="469"/>
                      <a:pt x="627" y="469"/>
                    </a:cubicBezTo>
                    <a:cubicBezTo>
                      <a:pt x="727" y="360"/>
                      <a:pt x="727" y="360"/>
                      <a:pt x="727" y="360"/>
                    </a:cubicBezTo>
                    <a:cubicBezTo>
                      <a:pt x="627" y="251"/>
                      <a:pt x="627" y="251"/>
                      <a:pt x="627" y="251"/>
                    </a:cubicBezTo>
                    <a:cubicBezTo>
                      <a:pt x="618" y="101"/>
                      <a:pt x="618" y="101"/>
                      <a:pt x="618" y="101"/>
                    </a:cubicBezTo>
                    <a:cubicBezTo>
                      <a:pt x="468" y="92"/>
                      <a:pt x="468" y="92"/>
                      <a:pt x="468" y="92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250" y="92"/>
                      <a:pt x="250" y="92"/>
                      <a:pt x="250" y="92"/>
                    </a:cubicBezTo>
                    <a:cubicBezTo>
                      <a:pt x="100" y="101"/>
                      <a:pt x="100" y="101"/>
                      <a:pt x="100" y="101"/>
                    </a:cubicBezTo>
                    <a:cubicBezTo>
                      <a:pt x="92" y="251"/>
                      <a:pt x="92" y="251"/>
                      <a:pt x="92" y="251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92" y="469"/>
                      <a:pt x="92" y="469"/>
                      <a:pt x="92" y="469"/>
                    </a:cubicBezTo>
                    <a:cubicBezTo>
                      <a:pt x="100" y="619"/>
                      <a:pt x="100" y="619"/>
                      <a:pt x="100" y="619"/>
                    </a:cubicBezTo>
                    <a:cubicBezTo>
                      <a:pt x="250" y="628"/>
                      <a:pt x="250" y="628"/>
                      <a:pt x="250" y="628"/>
                    </a:cubicBezTo>
                    <a:cubicBezTo>
                      <a:pt x="359" y="719"/>
                      <a:pt x="359" y="719"/>
                      <a:pt x="359" y="719"/>
                    </a:cubicBezTo>
                    <a:cubicBezTo>
                      <a:pt x="468" y="628"/>
                      <a:pt x="468" y="628"/>
                      <a:pt x="468" y="628"/>
                    </a:cubicBezTo>
                    <a:lnTo>
                      <a:pt x="618" y="619"/>
                    </a:lnTo>
                    <a:close/>
                    <a:moveTo>
                      <a:pt x="359" y="561"/>
                    </a:moveTo>
                    <a:cubicBezTo>
                      <a:pt x="250" y="561"/>
                      <a:pt x="159" y="469"/>
                      <a:pt x="159" y="360"/>
                    </a:cubicBezTo>
                    <a:cubicBezTo>
                      <a:pt x="159" y="243"/>
                      <a:pt x="250" y="159"/>
                      <a:pt x="359" y="159"/>
                    </a:cubicBezTo>
                    <a:cubicBezTo>
                      <a:pt x="468" y="159"/>
                      <a:pt x="560" y="243"/>
                      <a:pt x="560" y="360"/>
                    </a:cubicBezTo>
                    <a:cubicBezTo>
                      <a:pt x="560" y="469"/>
                      <a:pt x="468" y="561"/>
                      <a:pt x="359" y="561"/>
                    </a:cubicBezTo>
                    <a:close/>
                    <a:moveTo>
                      <a:pt x="359" y="561"/>
                    </a:moveTo>
                    <a:lnTo>
                      <a:pt x="359" y="56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71" name="Freeform 257"/>
              <p:cNvSpPr>
                <a:spLocks noChangeArrowheads="1"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226 h 227"/>
                  <a:gd name="T8" fmla="*/ 101 w 102"/>
                  <a:gd name="T9" fmla="*/ 226 h 227"/>
                  <a:gd name="T10" fmla="*/ 101 w 102"/>
                  <a:gd name="T11" fmla="*/ 0 h 227"/>
                  <a:gd name="T12" fmla="*/ 59 w 102"/>
                  <a:gd name="T13" fmla="*/ 0 h 227"/>
                  <a:gd name="T14" fmla="*/ 0 w 102"/>
                  <a:gd name="T15" fmla="*/ 33 h 227"/>
                  <a:gd name="T16" fmla="*/ 0 w 102"/>
                  <a:gd name="T17" fmla="*/ 33 h 227"/>
                  <a:gd name="T18" fmla="*/ 0 w 102"/>
                  <a:gd name="T19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  <a:close/>
                    <a:moveTo>
                      <a:pt x="0" y="33"/>
                    </a:move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72" name="Freeform 258"/>
              <p:cNvSpPr>
                <a:spLocks noChangeArrowheads="1"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50 h 227"/>
                  <a:gd name="T8" fmla="*/ 50 w 102"/>
                  <a:gd name="T9" fmla="*/ 226 h 227"/>
                  <a:gd name="T10" fmla="*/ 101 w 102"/>
                  <a:gd name="T11" fmla="*/ 226 h 227"/>
                  <a:gd name="T12" fmla="*/ 101 w 102"/>
                  <a:gd name="T13" fmla="*/ 0 h 227"/>
                  <a:gd name="T14" fmla="*/ 59 w 102"/>
                  <a:gd name="T15" fmla="*/ 0 h 227"/>
                  <a:gd name="T16" fmla="*/ 0 w 102"/>
                  <a:gd name="T17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73" name="Freeform 259"/>
              <p:cNvSpPr>
                <a:spLocks noChangeArrowheads="1"/>
              </p:cNvSpPr>
              <p:nvPr/>
            </p:nvSpPr>
            <p:spPr bwMode="auto">
              <a:xfrm>
                <a:off x="4691063" y="2400299"/>
                <a:ext cx="1587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4217">
                  <a:defRPr/>
                </a:pPr>
                <a:endParaRPr lang="en-US" sz="2400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AA67D53-AA5B-4B98-9062-2C44A3B8B405}"/>
              </a:ext>
            </a:extLst>
          </p:cNvPr>
          <p:cNvGrpSpPr/>
          <p:nvPr/>
        </p:nvGrpSpPr>
        <p:grpSpPr>
          <a:xfrm>
            <a:off x="4114800" y="3968557"/>
            <a:ext cx="662985" cy="662985"/>
            <a:chOff x="4264887" y="3815237"/>
            <a:chExt cx="662985" cy="662985"/>
          </a:xfrm>
        </p:grpSpPr>
        <p:sp>
          <p:nvSpPr>
            <p:cNvPr id="39" name="Oval 38"/>
            <p:cNvSpPr/>
            <p:nvPr/>
          </p:nvSpPr>
          <p:spPr>
            <a:xfrm>
              <a:off x="4264887" y="3815237"/>
              <a:ext cx="662985" cy="66298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4" name="AutoShape 87"/>
            <p:cNvSpPr>
              <a:spLocks noChangeAspect="1"/>
            </p:cNvSpPr>
            <p:nvPr/>
          </p:nvSpPr>
          <p:spPr bwMode="auto">
            <a:xfrm>
              <a:off x="4423582" y="3985048"/>
              <a:ext cx="345592" cy="323362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914195">
                <a:defRPr/>
              </a:pPr>
              <a:endParaRPr lang="es-ES" sz="6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pic>
        <p:nvPicPr>
          <p:cNvPr id="4" name="Picture Placeholder 3"/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2" r="36932"/>
          <a:stretch/>
        </p:blipFill>
        <p:spPr>
          <a:xfrm>
            <a:off x="703263" y="0"/>
            <a:ext cx="3048000" cy="6562725"/>
          </a:xfrm>
        </p:spPr>
      </p:pic>
      <p:sp>
        <p:nvSpPr>
          <p:cNvPr id="13" name="Rectangle 12"/>
          <p:cNvSpPr/>
          <p:nvPr/>
        </p:nvSpPr>
        <p:spPr>
          <a:xfrm>
            <a:off x="703002" y="136527"/>
            <a:ext cx="6916997" cy="11482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02560" y="410570"/>
            <a:ext cx="6465040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300" b="1" dirty="0">
                <a:solidFill>
                  <a:prstClr val="white"/>
                </a:solidFill>
                <a:latin typeface="Rockwell" panose="02060603020205020403" pitchFamily="18" charset="0"/>
              </a:rPr>
              <a:t>A6 - Security Misconfiguration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DD4A3D0-EEF0-4FC5-A08D-F9DBCD6DB6FF}"/>
              </a:ext>
            </a:extLst>
          </p:cNvPr>
          <p:cNvSpPr/>
          <p:nvPr/>
        </p:nvSpPr>
        <p:spPr>
          <a:xfrm>
            <a:off x="4940691" y="1432560"/>
            <a:ext cx="2330574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defTabSz="914217"/>
            <a:r>
              <a:rPr lang="en-US" b="1" dirty="0">
                <a:solidFill>
                  <a:prstClr val="black"/>
                </a:solidFill>
                <a:latin typeface="Rockwell" panose="02060603020205020403" pitchFamily="18" charset="0"/>
              </a:rPr>
              <a:t>Unvalidated Inputs</a:t>
            </a:r>
            <a:endParaRPr lang="en-US" dirty="0">
              <a:solidFill>
                <a:prstClr val="black"/>
              </a:solidFill>
              <a:latin typeface="Rockwell" panose="02060603020205020403" pitchFamily="18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488DA8D6-489A-489B-AEC8-05CDF713C16D}"/>
              </a:ext>
            </a:extLst>
          </p:cNvPr>
          <p:cNvSpPr/>
          <p:nvPr/>
        </p:nvSpPr>
        <p:spPr>
          <a:xfrm>
            <a:off x="4940691" y="2663617"/>
            <a:ext cx="3417282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defTabSz="914217"/>
            <a:r>
              <a:rPr lang="en-US" b="1" dirty="0">
                <a:solidFill>
                  <a:prstClr val="black"/>
                </a:solidFill>
                <a:latin typeface="Rockwell" panose="02060603020205020403" pitchFamily="18" charset="0"/>
              </a:rPr>
              <a:t>Parameter/Form Tampering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7620E4B-68B6-4762-984A-7FBEB965DD6B}"/>
              </a:ext>
            </a:extLst>
          </p:cNvPr>
          <p:cNvSpPr/>
          <p:nvPr/>
        </p:nvSpPr>
        <p:spPr>
          <a:xfrm>
            <a:off x="4940691" y="3835374"/>
            <a:ext cx="304647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defTabSz="914217"/>
            <a:r>
              <a:rPr lang="en-US" b="1" dirty="0">
                <a:solidFill>
                  <a:prstClr val="black"/>
                </a:solidFill>
                <a:latin typeface="Rockwell" panose="02060603020205020403" pitchFamily="18" charset="0"/>
              </a:rPr>
              <a:t>Improper Error Handling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839549F-C0D7-4A9C-BE5A-2F6098FC6ECF}"/>
              </a:ext>
            </a:extLst>
          </p:cNvPr>
          <p:cNvSpPr/>
          <p:nvPr/>
        </p:nvSpPr>
        <p:spPr>
          <a:xfrm>
            <a:off x="4940691" y="5312404"/>
            <a:ext cx="4599529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defTabSz="914217"/>
            <a:r>
              <a:rPr lang="en-US" b="1" dirty="0">
                <a:solidFill>
                  <a:prstClr val="black"/>
                </a:solidFill>
                <a:latin typeface="Rockwell" panose="02060603020205020403" pitchFamily="18" charset="0"/>
              </a:rPr>
              <a:t>Insufficient Transport Layer Protection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604C7B0-8FAF-4DC8-9CC8-C737AACEAF5D}"/>
              </a:ext>
            </a:extLst>
          </p:cNvPr>
          <p:cNvSpPr/>
          <p:nvPr/>
        </p:nvSpPr>
        <p:spPr>
          <a:xfrm>
            <a:off x="4940691" y="1809300"/>
            <a:ext cx="7061532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refers to a web application vulnerability where input from a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client is not validated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before being processed by web applications and backend servers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4F270E38-4039-4B0C-BECD-F08A2FC8BBA8}"/>
              </a:ext>
            </a:extLst>
          </p:cNvPr>
          <p:cNvSpPr/>
          <p:nvPr/>
        </p:nvSpPr>
        <p:spPr>
          <a:xfrm>
            <a:off x="4940691" y="3027941"/>
            <a:ext cx="7056047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involves the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manipulation of parameters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exchanged between client and server to modify application data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22F56D4C-32BA-4694-8068-43576B3D942F}"/>
              </a:ext>
            </a:extLst>
          </p:cNvPr>
          <p:cNvSpPr/>
          <p:nvPr/>
        </p:nvSpPr>
        <p:spPr>
          <a:xfrm>
            <a:off x="4940691" y="4191736"/>
            <a:ext cx="7101223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gives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insight into source code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such as logic flaws, and default accounts. Using the information received from an error message, an attacker identifies vulnerabilities to launch various web application attacks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A8745E20-EFC6-4850-993F-94694F5B90F8}"/>
              </a:ext>
            </a:extLst>
          </p:cNvPr>
          <p:cNvSpPr/>
          <p:nvPr/>
        </p:nvSpPr>
        <p:spPr>
          <a:xfrm>
            <a:off x="4940691" y="5676037"/>
            <a:ext cx="7056047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supports weak algorithms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uses expired or invalid certificates. Using insufficient transport layer protection exposes user data to untrusted third parties and can lead to account theft</a:t>
            </a:r>
          </a:p>
        </p:txBody>
      </p:sp>
    </p:spTree>
    <p:extLst>
      <p:ext uri="{BB962C8B-B14F-4D97-AF65-F5344CB8AC3E}">
        <p14:creationId xmlns:p14="http://schemas.microsoft.com/office/powerpoint/2010/main" val="18120560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1B640-C09D-4768-BB27-B70425104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259829"/>
            <a:ext cx="9601200" cy="701674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A7 - Cross-Site Scripting (XSS) Attacks</a:t>
            </a:r>
            <a:endParaRPr lang="en-IN" sz="4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4DA255D-27B8-4792-94EE-43B1A8F379FB}"/>
              </a:ext>
            </a:extLst>
          </p:cNvPr>
          <p:cNvGrpSpPr/>
          <p:nvPr/>
        </p:nvGrpSpPr>
        <p:grpSpPr>
          <a:xfrm>
            <a:off x="4424782" y="1804387"/>
            <a:ext cx="7645731" cy="4429861"/>
            <a:chOff x="4424782" y="1370443"/>
            <a:chExt cx="7645731" cy="4429861"/>
          </a:xfrm>
        </p:grpSpPr>
        <p:pic>
          <p:nvPicPr>
            <p:cNvPr id="78" name="Picture 2" descr="X:\Prashant\webpage-1-new.png">
              <a:extLst>
                <a:ext uri="{FF2B5EF4-FFF2-40B4-BE49-F238E27FC236}">
                  <a16:creationId xmlns:a16="http://schemas.microsoft.com/office/drawing/2014/main" id="{8ED4E3D0-274C-4819-BFFD-C82A3225BB7D}"/>
                </a:ext>
              </a:extLst>
            </p:cNvPr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74040" y="3886200"/>
              <a:ext cx="2040822" cy="1906263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ED09F2E-6C3F-4586-9170-818798B4ED20}"/>
                </a:ext>
              </a:extLst>
            </p:cNvPr>
            <p:cNvSpPr/>
            <p:nvPr/>
          </p:nvSpPr>
          <p:spPr bwMode="auto">
            <a:xfrm flipH="1">
              <a:off x="9918799" y="1372863"/>
              <a:ext cx="2130563" cy="906085"/>
            </a:xfrm>
            <a:prstGeom prst="rect">
              <a:avLst/>
            </a:prstGeom>
            <a:solidFill>
              <a:sysClr val="window" lastClr="FFFFFF"/>
            </a:solidFill>
            <a:ln w="28575">
              <a:noFill/>
              <a:prstDash val="sysDot"/>
              <a:round/>
              <a:headEnd/>
              <a:tailEnd type="triangle" w="med" len="med"/>
            </a:ln>
            <a:effectLst>
              <a:outerShdw blurRad="228600" dist="139700" dir="78000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4D63DF6-B65E-45DF-8AC2-B706CBF5CDAB}"/>
                </a:ext>
              </a:extLst>
            </p:cNvPr>
            <p:cNvSpPr/>
            <p:nvPr/>
          </p:nvSpPr>
          <p:spPr bwMode="auto">
            <a:xfrm>
              <a:off x="5425806" y="4388370"/>
              <a:ext cx="1669378" cy="1253519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itchFamily="18" charset="0"/>
              </a:endParaRPr>
            </a:p>
          </p:txBody>
        </p:sp>
        <p:pic>
          <p:nvPicPr>
            <p:cNvPr id="7" name="Picture 2" descr="X:\Prashant\webpage-1-new.png">
              <a:extLst>
                <a:ext uri="{FF2B5EF4-FFF2-40B4-BE49-F238E27FC236}">
                  <a16:creationId xmlns:a16="http://schemas.microsoft.com/office/drawing/2014/main" id="{2DE6DD7C-AC34-47D4-9CC3-131CF6ACF761}"/>
                </a:ext>
              </a:extLst>
            </p:cNvPr>
            <p:cNvPicPr preferRelativeResize="0"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46227" y="1652218"/>
              <a:ext cx="1985364" cy="1854461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C33D419-BE45-4D7F-8DD8-6D8C2439B033}"/>
                </a:ext>
              </a:extLst>
            </p:cNvPr>
            <p:cNvSpPr/>
            <p:nvPr/>
          </p:nvSpPr>
          <p:spPr bwMode="auto">
            <a:xfrm>
              <a:off x="5359678" y="2140824"/>
              <a:ext cx="1669378" cy="1253519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itchFamily="18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D3F6C80-D770-4069-8B77-2121AEE5FAFC}"/>
                </a:ext>
              </a:extLst>
            </p:cNvPr>
            <p:cNvSpPr/>
            <p:nvPr/>
          </p:nvSpPr>
          <p:spPr>
            <a:xfrm>
              <a:off x="8874695" y="2801255"/>
              <a:ext cx="1889290" cy="1802969"/>
            </a:xfrm>
            <a:prstGeom prst="rect">
              <a:avLst/>
            </a:prstGeom>
            <a:solidFill>
              <a:sysClr val="window" lastClr="FFFFFF"/>
            </a:solidFill>
            <a:ln w="9525" cap="flat" cmpd="sng" algn="ctr">
              <a:solidFill>
                <a:sysClr val="window" lastClr="FFFFFF">
                  <a:lumMod val="65000"/>
                </a:sys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02134C4-26FF-4326-90DB-E774F4E4E7FC}"/>
                </a:ext>
              </a:extLst>
            </p:cNvPr>
            <p:cNvSpPr/>
            <p:nvPr/>
          </p:nvSpPr>
          <p:spPr>
            <a:xfrm>
              <a:off x="8874695" y="2801255"/>
              <a:ext cx="1889290" cy="258716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7408AF7-EAE3-49D1-A153-C0D1AA0E1C18}"/>
                </a:ext>
              </a:extLst>
            </p:cNvPr>
            <p:cNvSpPr/>
            <p:nvPr/>
          </p:nvSpPr>
          <p:spPr>
            <a:xfrm>
              <a:off x="8897071" y="3067790"/>
              <a:ext cx="1866912" cy="15465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&lt;html&gt;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&lt;body&gt;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&lt;? php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print "Not found: " . urldecode($_SERVER[“</a:t>
              </a:r>
              <a:b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</a:b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REQUEST_URI"]);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?&gt;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&lt;/body&gt;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&lt;/html&gt;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AC077A6-2106-4B99-A175-1B47D9C0F021}"/>
                </a:ext>
              </a:extLst>
            </p:cNvPr>
            <p:cNvSpPr/>
            <p:nvPr/>
          </p:nvSpPr>
          <p:spPr>
            <a:xfrm>
              <a:off x="7640719" y="1802845"/>
              <a:ext cx="2262340" cy="4154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http://certifiedhacker.com/jason_file.html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7C47DA50-488A-420A-A7FD-74F701B51AEB}"/>
                </a:ext>
              </a:extLst>
            </p:cNvPr>
            <p:cNvCxnSpPr/>
            <p:nvPr/>
          </p:nvCxnSpPr>
          <p:spPr>
            <a:xfrm flipH="1">
              <a:off x="7234954" y="3175809"/>
              <a:ext cx="1651195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0ACE85CC-AE9A-43BC-923A-17BEAD554F30}"/>
                </a:ext>
              </a:extLst>
            </p:cNvPr>
            <p:cNvCxnSpPr/>
            <p:nvPr/>
          </p:nvCxnSpPr>
          <p:spPr>
            <a:xfrm flipH="1">
              <a:off x="7234954" y="4467372"/>
              <a:ext cx="1651195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9ED9EB8-D902-4636-8BEE-29DFD0AB8E65}"/>
                </a:ext>
              </a:extLst>
            </p:cNvPr>
            <p:cNvSpPr/>
            <p:nvPr/>
          </p:nvSpPr>
          <p:spPr>
            <a:xfrm>
              <a:off x="7721159" y="5223223"/>
              <a:ext cx="3042824" cy="57708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http://certifiedhacker.com/&lt;script&gt;</a:t>
              </a:r>
              <a:b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</a:b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alert(“WARNING: The application has encountered an error");&lt;/script&gt;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AD93F16-FB7A-4B69-AD5C-6742DCAA74A3}"/>
                </a:ext>
              </a:extLst>
            </p:cNvPr>
            <p:cNvSpPr/>
            <p:nvPr/>
          </p:nvSpPr>
          <p:spPr>
            <a:xfrm>
              <a:off x="9906000" y="1425796"/>
              <a:ext cx="2164513" cy="80021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This example uses a vulnerable page, which handles requests for nonexistent pages: a classic 404 error page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B6E0A16-CE50-4393-8D70-16C2AAFC303A}"/>
                </a:ext>
              </a:extLst>
            </p:cNvPr>
            <p:cNvSpPr/>
            <p:nvPr/>
          </p:nvSpPr>
          <p:spPr>
            <a:xfrm>
              <a:off x="10929958" y="4282632"/>
              <a:ext cx="732893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Server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CCD6117-9CE1-4FFC-9554-C735A5C58EE8}"/>
                </a:ext>
              </a:extLst>
            </p:cNvPr>
            <p:cNvSpPr/>
            <p:nvPr/>
          </p:nvSpPr>
          <p:spPr>
            <a:xfrm>
              <a:off x="5458086" y="1370443"/>
              <a:ext cx="1561646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Normal Request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6CF4252-16D1-4FCE-84A8-E3F4EED03A4A}"/>
                </a:ext>
              </a:extLst>
            </p:cNvPr>
            <p:cNvSpPr/>
            <p:nvPr/>
          </p:nvSpPr>
          <p:spPr>
            <a:xfrm>
              <a:off x="5453278" y="3651606"/>
              <a:ext cx="1571264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XSS Attack Code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F50EA0E-13A1-4079-8F9B-755ED7CFEE92}"/>
                </a:ext>
              </a:extLst>
            </p:cNvPr>
            <p:cNvSpPr/>
            <p:nvPr/>
          </p:nvSpPr>
          <p:spPr>
            <a:xfrm>
              <a:off x="5464119" y="2737921"/>
              <a:ext cx="1564937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/jason_file.html</a:t>
              </a:r>
            </a:p>
          </p:txBody>
        </p:sp>
        <p:pic>
          <p:nvPicPr>
            <p:cNvPr id="21" name="Picture 10" descr="X:\Web2.0 PNG Icons\Warning.png">
              <a:extLst>
                <a:ext uri="{FF2B5EF4-FFF2-40B4-BE49-F238E27FC236}">
                  <a16:creationId xmlns:a16="http://schemas.microsoft.com/office/drawing/2014/main" id="{10F88940-9757-4697-A380-B76F3E9B65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8302" y="4718921"/>
              <a:ext cx="1139148" cy="901952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93312EF-977E-4DAE-AE0D-D337A5F9C26E}"/>
                </a:ext>
              </a:extLst>
            </p:cNvPr>
            <p:cNvSpPr/>
            <p:nvPr/>
          </p:nvSpPr>
          <p:spPr>
            <a:xfrm>
              <a:off x="5680648" y="4391953"/>
              <a:ext cx="114486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Courier New" pitchFamily="49" charset="0"/>
                </a:rPr>
                <a:t>404 Not found 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5D7137F-A09E-47DD-9226-2D7F9E034351}"/>
                </a:ext>
              </a:extLst>
            </p:cNvPr>
            <p:cNvSpPr/>
            <p:nvPr/>
          </p:nvSpPr>
          <p:spPr>
            <a:xfrm>
              <a:off x="5674156" y="2349969"/>
              <a:ext cx="1144865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cs typeface="Courier New" pitchFamily="49" charset="0"/>
                </a:rPr>
                <a:t>404 Not found 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BAE6954-8036-4E8E-886C-E5EF5459B88E}"/>
                </a:ext>
              </a:extLst>
            </p:cNvPr>
            <p:cNvSpPr/>
            <p:nvPr/>
          </p:nvSpPr>
          <p:spPr>
            <a:xfrm>
              <a:off x="7332805" y="2922258"/>
              <a:ext cx="123944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Server Response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2664444-A059-4501-A8B5-B596AA912FD8}"/>
                </a:ext>
              </a:extLst>
            </p:cNvPr>
            <p:cNvSpPr/>
            <p:nvPr/>
          </p:nvSpPr>
          <p:spPr>
            <a:xfrm>
              <a:off x="7332805" y="4208509"/>
              <a:ext cx="1239442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Server Response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6337793-2D66-4CF6-A104-076C7A70223B}"/>
                </a:ext>
              </a:extLst>
            </p:cNvPr>
            <p:cNvSpPr/>
            <p:nvPr/>
          </p:nvSpPr>
          <p:spPr>
            <a:xfrm>
              <a:off x="9330849" y="2781326"/>
              <a:ext cx="1079142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Server Code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47C8DB8-6293-4AE8-B2EC-96D93BC67687}"/>
                </a:ext>
              </a:extLst>
            </p:cNvPr>
            <p:cNvSpPr/>
            <p:nvPr/>
          </p:nvSpPr>
          <p:spPr>
            <a:xfrm>
              <a:off x="10769440" y="2695487"/>
              <a:ext cx="1283719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(Handles requests for a nonexistent page: a classic 404 error page)</a:t>
              </a:r>
            </a:p>
          </p:txBody>
        </p:sp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A65BEB40-30A8-4118-B3EC-BBD9EC6981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471431" y="3004353"/>
              <a:ext cx="341234" cy="341234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>
              <a:extLst>
                <a:ext uri="{FF2B5EF4-FFF2-40B4-BE49-F238E27FC236}">
                  <a16:creationId xmlns:a16="http://schemas.microsoft.com/office/drawing/2014/main" id="{93BD3389-AF85-4B40-9F31-9F1F1B3760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471431" y="4292605"/>
              <a:ext cx="341234" cy="341234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0" name="Elbow Connector 104">
              <a:extLst>
                <a:ext uri="{FF2B5EF4-FFF2-40B4-BE49-F238E27FC236}">
                  <a16:creationId xmlns:a16="http://schemas.microsoft.com/office/drawing/2014/main" id="{1A81DDE7-C413-49C2-BFF3-773F62252CD6}"/>
                </a:ext>
              </a:extLst>
            </p:cNvPr>
            <p:cNvCxnSpPr/>
            <p:nvPr/>
          </p:nvCxnSpPr>
          <p:spPr>
            <a:xfrm rot="5400000">
              <a:off x="8299277" y="3588468"/>
              <a:ext cx="478925" cy="2583578"/>
            </a:xfrm>
            <a:prstGeom prst="bentConnector2">
              <a:avLst/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pic>
          <p:nvPicPr>
            <p:cNvPr id="31" name="Picture 3">
              <a:extLst>
                <a:ext uri="{FF2B5EF4-FFF2-40B4-BE49-F238E27FC236}">
                  <a16:creationId xmlns:a16="http://schemas.microsoft.com/office/drawing/2014/main" id="{E93E673C-F930-4B97-8AA8-75F8A151E0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345205" y="4933858"/>
              <a:ext cx="341234" cy="339763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2" name="Elbow Connector 106">
              <a:extLst>
                <a:ext uri="{FF2B5EF4-FFF2-40B4-BE49-F238E27FC236}">
                  <a16:creationId xmlns:a16="http://schemas.microsoft.com/office/drawing/2014/main" id="{19C81686-8911-4095-B1E5-379FA048F803}"/>
                </a:ext>
              </a:extLst>
            </p:cNvPr>
            <p:cNvCxnSpPr/>
            <p:nvPr/>
          </p:nvCxnSpPr>
          <p:spPr>
            <a:xfrm>
              <a:off x="7259779" y="2220397"/>
              <a:ext cx="2559561" cy="568997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33" name="Picture 3">
              <a:extLst>
                <a:ext uri="{FF2B5EF4-FFF2-40B4-BE49-F238E27FC236}">
                  <a16:creationId xmlns:a16="http://schemas.microsoft.com/office/drawing/2014/main" id="{C459F8DF-1AF7-4668-B4A2-269C7ED460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345205" y="2037374"/>
              <a:ext cx="341234" cy="339763"/>
            </a:xfrm>
            <a:prstGeom prst="rect">
              <a:avLst/>
            </a:prstGeom>
            <a:noFill/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33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36D82F95-F6BE-4EEE-8CEE-64F448D584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0900" y="2090085"/>
              <a:ext cx="692805" cy="978725"/>
            </a:xfrm>
            <a:prstGeom prst="rect">
              <a:avLst/>
            </a:prstGeom>
          </p:spPr>
        </p:pic>
        <p:pic>
          <p:nvPicPr>
            <p:cNvPr id="35" name="Picture 34" descr="A close up of a logo&#10;&#10;Description automatically generated">
              <a:extLst>
                <a:ext uri="{FF2B5EF4-FFF2-40B4-BE49-F238E27FC236}">
                  <a16:creationId xmlns:a16="http://schemas.microsoft.com/office/drawing/2014/main" id="{74F3845F-F097-4899-B961-44E68A4D3A0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4782" y="4313381"/>
              <a:ext cx="838923" cy="1079598"/>
            </a:xfrm>
            <a:prstGeom prst="rect">
              <a:avLst/>
            </a:prstGeom>
          </p:spPr>
        </p:pic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3B4FF76-4F0E-4A40-808A-4214E11F6330}"/>
                </a:ext>
              </a:extLst>
            </p:cNvPr>
            <p:cNvGrpSpPr/>
            <p:nvPr/>
          </p:nvGrpSpPr>
          <p:grpSpPr>
            <a:xfrm>
              <a:off x="10886469" y="3498009"/>
              <a:ext cx="819870" cy="790584"/>
              <a:chOff x="10814223" y="4909392"/>
              <a:chExt cx="842772" cy="812668"/>
            </a:xfrm>
          </p:grpSpPr>
          <p:pic>
            <p:nvPicPr>
              <p:cNvPr id="37" name="Picture 36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A42F9B36-DB8C-41D4-9AED-C4835E4349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0761550" y="4962065"/>
                <a:ext cx="812668" cy="707322"/>
              </a:xfrm>
              <a:prstGeom prst="rect">
                <a:avLst/>
              </a:prstGeom>
            </p:spPr>
          </p:pic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492F7099-C625-4832-8CB8-9A5D36E145D0}"/>
                  </a:ext>
                </a:extLst>
              </p:cNvPr>
              <p:cNvGrpSpPr/>
              <p:nvPr/>
            </p:nvGrpSpPr>
            <p:grpSpPr>
              <a:xfrm>
                <a:off x="11255869" y="5136065"/>
                <a:ext cx="401126" cy="341815"/>
                <a:chOff x="6157654" y="6367082"/>
                <a:chExt cx="401126" cy="310741"/>
              </a:xfrm>
            </p:grpSpPr>
            <p:pic>
              <p:nvPicPr>
                <p:cNvPr id="39" name="Picture 38" descr="A close up of a logo&#10;&#10;Description automatically generated">
                  <a:extLst>
                    <a:ext uri="{FF2B5EF4-FFF2-40B4-BE49-F238E27FC236}">
                      <a16:creationId xmlns:a16="http://schemas.microsoft.com/office/drawing/2014/main" id="{172A28A5-D48C-4458-874E-00075C16F7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157654" y="6367082"/>
                  <a:ext cx="401126" cy="310741"/>
                </a:xfrm>
                <a:prstGeom prst="rect">
                  <a:avLst/>
                </a:prstGeom>
                <a:solidFill>
                  <a:sysClr val="window" lastClr="FFFFFF"/>
                </a:solidFill>
              </p:spPr>
            </p:pic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0FD297F9-83A8-4C31-BE75-0396CB2DC72E}"/>
                    </a:ext>
                  </a:extLst>
                </p:cNvPr>
                <p:cNvSpPr/>
                <p:nvPr/>
              </p:nvSpPr>
              <p:spPr>
                <a:xfrm>
                  <a:off x="6233463" y="6461799"/>
                  <a:ext cx="189891" cy="186949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7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Arial Black" pitchFamily="34" charset="0"/>
                  </a:endParaRPr>
                </a:p>
              </p:txBody>
            </p:sp>
          </p:grpSp>
        </p:grpSp>
      </p:grpSp>
      <p:sp>
        <p:nvSpPr>
          <p:cNvPr id="47" name="Freeform 57">
            <a:extLst>
              <a:ext uri="{FF2B5EF4-FFF2-40B4-BE49-F238E27FC236}">
                <a16:creationId xmlns:a16="http://schemas.microsoft.com/office/drawing/2014/main" id="{9EB35C79-19C4-4EBF-B2C4-C0CDBDB6E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574597"/>
            <a:ext cx="3848004" cy="4309696"/>
          </a:xfrm>
          <a:custGeom>
            <a:avLst/>
            <a:gdLst>
              <a:gd name="T0" fmla="*/ 8279 w 9079"/>
              <a:gd name="T1" fmla="*/ 0 h 1779"/>
              <a:gd name="T2" fmla="*/ 9078 w 9079"/>
              <a:gd name="T3" fmla="*/ 892 h 1779"/>
              <a:gd name="T4" fmla="*/ 8279 w 9079"/>
              <a:gd name="T5" fmla="*/ 1778 h 1779"/>
              <a:gd name="T6" fmla="*/ 0 w 9079"/>
              <a:gd name="T7" fmla="*/ 1778 h 1779"/>
              <a:gd name="T8" fmla="*/ 0 w 9079"/>
              <a:gd name="T9" fmla="*/ 0 h 1779"/>
              <a:gd name="T10" fmla="*/ 8279 w 9079"/>
              <a:gd name="T11" fmla="*/ 0 h 1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079" h="1779">
                <a:moveTo>
                  <a:pt x="8279" y="0"/>
                </a:moveTo>
                <a:lnTo>
                  <a:pt x="9078" y="892"/>
                </a:lnTo>
                <a:lnTo>
                  <a:pt x="8279" y="1778"/>
                </a:lnTo>
                <a:lnTo>
                  <a:pt x="0" y="1778"/>
                </a:lnTo>
                <a:lnTo>
                  <a:pt x="0" y="0"/>
                </a:lnTo>
                <a:lnTo>
                  <a:pt x="8279" y="0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reeform 58">
            <a:extLst>
              <a:ext uri="{FF2B5EF4-FFF2-40B4-BE49-F238E27FC236}">
                <a16:creationId xmlns:a16="http://schemas.microsoft.com/office/drawing/2014/main" id="{81F85985-AA0D-4E38-AC23-E2D3590B7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74597"/>
            <a:ext cx="389306" cy="4307123"/>
          </a:xfrm>
          <a:custGeom>
            <a:avLst/>
            <a:gdLst>
              <a:gd name="T0" fmla="*/ 0 w 2326"/>
              <a:gd name="T1" fmla="*/ 1778 h 1779"/>
              <a:gd name="T2" fmla="*/ 2325 w 2326"/>
              <a:gd name="T3" fmla="*/ 1778 h 1779"/>
              <a:gd name="T4" fmla="*/ 2325 w 2326"/>
              <a:gd name="T5" fmla="*/ 0 h 1779"/>
              <a:gd name="T6" fmla="*/ 0 w 2326"/>
              <a:gd name="T7" fmla="*/ 0 h 1779"/>
              <a:gd name="T8" fmla="*/ 0 w 2326"/>
              <a:gd name="T9" fmla="*/ 1778 h 1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1779">
                <a:moveTo>
                  <a:pt x="0" y="1778"/>
                </a:moveTo>
                <a:lnTo>
                  <a:pt x="2325" y="1778"/>
                </a:lnTo>
                <a:lnTo>
                  <a:pt x="2325" y="0"/>
                </a:lnTo>
                <a:lnTo>
                  <a:pt x="0" y="0"/>
                </a:lnTo>
                <a:lnTo>
                  <a:pt x="0" y="1778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Freeform 78">
            <a:extLst>
              <a:ext uri="{FF2B5EF4-FFF2-40B4-BE49-F238E27FC236}">
                <a16:creationId xmlns:a16="http://schemas.microsoft.com/office/drawing/2014/main" id="{F75DF69E-A143-4308-BB82-3860FFB2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902" y="5607132"/>
            <a:ext cx="180000" cy="279636"/>
          </a:xfrm>
          <a:custGeom>
            <a:avLst/>
            <a:gdLst>
              <a:gd name="T0" fmla="*/ 0 w 439"/>
              <a:gd name="T1" fmla="*/ 0 h 570"/>
              <a:gd name="T2" fmla="*/ 438 w 439"/>
              <a:gd name="T3" fmla="*/ 569 h 570"/>
              <a:gd name="T4" fmla="*/ 438 w 439"/>
              <a:gd name="T5" fmla="*/ 0 h 570"/>
              <a:gd name="T6" fmla="*/ 0 w 439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9" h="570">
                <a:moveTo>
                  <a:pt x="0" y="0"/>
                </a:moveTo>
                <a:lnTo>
                  <a:pt x="438" y="569"/>
                </a:lnTo>
                <a:lnTo>
                  <a:pt x="438" y="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77">
            <a:extLst>
              <a:ext uri="{FF2B5EF4-FFF2-40B4-BE49-F238E27FC236}">
                <a16:creationId xmlns:a16="http://schemas.microsoft.com/office/drawing/2014/main" id="{A392F1EF-D2DA-4D9D-B208-3247B7090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354" y="5607132"/>
            <a:ext cx="180000" cy="279636"/>
          </a:xfrm>
          <a:custGeom>
            <a:avLst/>
            <a:gdLst>
              <a:gd name="T0" fmla="*/ 444 w 445"/>
              <a:gd name="T1" fmla="*/ 0 h 570"/>
              <a:gd name="T2" fmla="*/ 0 w 445"/>
              <a:gd name="T3" fmla="*/ 569 h 570"/>
              <a:gd name="T4" fmla="*/ 0 w 445"/>
              <a:gd name="T5" fmla="*/ 0 h 570"/>
              <a:gd name="T6" fmla="*/ 444 w 445"/>
              <a:gd name="T7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5" h="570">
                <a:moveTo>
                  <a:pt x="444" y="0"/>
                </a:moveTo>
                <a:lnTo>
                  <a:pt x="0" y="569"/>
                </a:lnTo>
                <a:lnTo>
                  <a:pt x="0" y="0"/>
                </a:lnTo>
                <a:lnTo>
                  <a:pt x="444" y="0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 85">
            <a:extLst>
              <a:ext uri="{FF2B5EF4-FFF2-40B4-BE49-F238E27FC236}">
                <a16:creationId xmlns:a16="http://schemas.microsoft.com/office/drawing/2014/main" id="{0007858E-12BF-4163-A9A1-CB1F0D2D3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95" y="1361871"/>
            <a:ext cx="583362" cy="4251326"/>
          </a:xfrm>
          <a:custGeom>
            <a:avLst/>
            <a:gdLst>
              <a:gd name="T0" fmla="*/ 0 w 2316"/>
              <a:gd name="T1" fmla="*/ 2134 h 2135"/>
              <a:gd name="T2" fmla="*/ 0 w 2316"/>
              <a:gd name="T3" fmla="*/ 0 h 2135"/>
              <a:gd name="T4" fmla="*/ 2315 w 2316"/>
              <a:gd name="T5" fmla="*/ 0 h 2135"/>
              <a:gd name="T6" fmla="*/ 2315 w 2316"/>
              <a:gd name="T7" fmla="*/ 2134 h 2135"/>
              <a:gd name="T8" fmla="*/ 0 w 2316"/>
              <a:gd name="T9" fmla="*/ 2134 h 2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6" h="2135">
                <a:moveTo>
                  <a:pt x="0" y="2134"/>
                </a:moveTo>
                <a:lnTo>
                  <a:pt x="0" y="0"/>
                </a:lnTo>
                <a:lnTo>
                  <a:pt x="2315" y="0"/>
                </a:lnTo>
                <a:lnTo>
                  <a:pt x="2315" y="2134"/>
                </a:lnTo>
                <a:lnTo>
                  <a:pt x="0" y="2134"/>
                </a:ln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769935-30B4-4E1D-BA19-52C623A5BF1A}"/>
              </a:ext>
            </a:extLst>
          </p:cNvPr>
          <p:cNvSpPr/>
          <p:nvPr/>
        </p:nvSpPr>
        <p:spPr>
          <a:xfrm>
            <a:off x="914400" y="1765246"/>
            <a:ext cx="3172602" cy="39241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60363" marR="0" lvl="0" indent="-360363" defTabSz="91440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Cross-site scripting ('XSS' or 'CSS') attacks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exploit vulnerabilities in dynamically generated web pages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, enabling malicious attackers to inject client-side scripts into web pages viewed by other users</a:t>
            </a:r>
          </a:p>
          <a:p>
            <a:pPr marL="360363" marR="0" lvl="0" indent="-360363" defTabSz="91440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It occurs when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unvalidated input data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is included in dynamic content that is sent to a user's web browser for rendering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2A42AE1-0617-4F33-9DE2-312264DF1197}"/>
              </a:ext>
            </a:extLst>
          </p:cNvPr>
          <p:cNvSpPr/>
          <p:nvPr/>
        </p:nvSpPr>
        <p:spPr>
          <a:xfrm>
            <a:off x="6905870" y="1243654"/>
            <a:ext cx="2683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How XSS Attacks Work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6486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A01B8E-A718-47AD-8A56-FB7AE259CA0C}"/>
              </a:ext>
            </a:extLst>
          </p:cNvPr>
          <p:cNvSpPr/>
          <p:nvPr/>
        </p:nvSpPr>
        <p:spPr>
          <a:xfrm>
            <a:off x="228600" y="1110972"/>
            <a:ext cx="2560192" cy="517064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79400" marR="0" lvl="0" indent="-279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serialization and deserialization is an effective process of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linearizing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de-linearizing data objects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b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transmission to other networks or systems</a:t>
            </a:r>
          </a:p>
          <a:p>
            <a:pPr marL="279400" marR="0" lvl="0" indent="-279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 malicious code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into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serialized data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forward the malicious serialized data to the victim </a:t>
            </a:r>
          </a:p>
          <a:p>
            <a:pPr marL="279400" marR="0" lvl="0" indent="-2794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deserialization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deserializes the malicious serialized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content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along with the injected malicious code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compromising the system or network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7E03285-9BD7-469D-A2E6-ED0AFCD7B1C1}"/>
              </a:ext>
            </a:extLst>
          </p:cNvPr>
          <p:cNvSpPr txBox="1">
            <a:spLocks/>
          </p:cNvSpPr>
          <p:nvPr/>
        </p:nvSpPr>
        <p:spPr>
          <a:xfrm>
            <a:off x="2362202" y="159413"/>
            <a:ext cx="7467597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A8 - Insecure Deserialization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A68228-102B-498F-B7DE-6C7A0751480F}"/>
              </a:ext>
            </a:extLst>
          </p:cNvPr>
          <p:cNvSpPr/>
          <p:nvPr/>
        </p:nvSpPr>
        <p:spPr bwMode="auto">
          <a:xfrm>
            <a:off x="4645765" y="1216849"/>
            <a:ext cx="1346560" cy="376712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496973-9DA8-46B2-A5C9-5D7BD830B152}"/>
              </a:ext>
            </a:extLst>
          </p:cNvPr>
          <p:cNvSpPr/>
          <p:nvPr/>
        </p:nvSpPr>
        <p:spPr>
          <a:xfrm>
            <a:off x="4654334" y="1265749"/>
            <a:ext cx="1329422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Employee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A8B2975-72E4-403F-B0B9-17FBE320902E}"/>
              </a:ext>
            </a:extLst>
          </p:cNvPr>
          <p:cNvCxnSpPr>
            <a:cxnSpLocks/>
            <a:stCxn id="5" idx="2"/>
            <a:endCxn id="11" idx="0"/>
          </p:cNvCxnSpPr>
          <p:nvPr/>
        </p:nvCxnSpPr>
        <p:spPr>
          <a:xfrm flipH="1">
            <a:off x="4048119" y="1593561"/>
            <a:ext cx="1270926" cy="70798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4A88B33-2341-4A8C-A5B2-96E499F20366}"/>
              </a:ext>
            </a:extLst>
          </p:cNvPr>
          <p:cNvCxnSpPr>
            <a:stCxn id="5" idx="2"/>
            <a:endCxn id="14" idx="0"/>
          </p:cNvCxnSpPr>
          <p:nvPr/>
        </p:nvCxnSpPr>
        <p:spPr>
          <a:xfrm flipH="1">
            <a:off x="4895403" y="1593561"/>
            <a:ext cx="423642" cy="70798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2F75BB0-A05F-4F62-BF73-971C75D44C86}"/>
              </a:ext>
            </a:extLst>
          </p:cNvPr>
          <p:cNvCxnSpPr>
            <a:stCxn id="5" idx="2"/>
            <a:endCxn id="17" idx="0"/>
          </p:cNvCxnSpPr>
          <p:nvPr/>
        </p:nvCxnSpPr>
        <p:spPr>
          <a:xfrm>
            <a:off x="5319045" y="1593561"/>
            <a:ext cx="423643" cy="70798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4CF2D9D-DE26-4229-A30B-D469B33CBB39}"/>
              </a:ext>
            </a:extLst>
          </p:cNvPr>
          <p:cNvCxnSpPr>
            <a:cxnSpLocks/>
            <a:stCxn id="5" idx="2"/>
          </p:cNvCxnSpPr>
          <p:nvPr/>
        </p:nvCxnSpPr>
        <p:spPr>
          <a:xfrm>
            <a:off x="5319045" y="1593561"/>
            <a:ext cx="1238721" cy="677184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18">
            <a:extLst>
              <a:ext uri="{FF2B5EF4-FFF2-40B4-BE49-F238E27FC236}">
                <a16:creationId xmlns:a16="http://schemas.microsoft.com/office/drawing/2014/main" id="{7AEFBF87-8987-4C8C-8C83-8CA2E287D476}"/>
              </a:ext>
            </a:extLst>
          </p:cNvPr>
          <p:cNvSpPr/>
          <p:nvPr/>
        </p:nvSpPr>
        <p:spPr bwMode="auto">
          <a:xfrm>
            <a:off x="3680875" y="2301546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48FA05-0C86-47C7-8C22-A083270A4A31}"/>
              </a:ext>
            </a:extLst>
          </p:cNvPr>
          <p:cNvSpPr/>
          <p:nvPr/>
        </p:nvSpPr>
        <p:spPr>
          <a:xfrm>
            <a:off x="3791842" y="2363105"/>
            <a:ext cx="512550" cy="2539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F0DEE3A-D2AE-458D-86D8-4FB99DBBE430}"/>
              </a:ext>
            </a:extLst>
          </p:cNvPr>
          <p:cNvSpPr/>
          <p:nvPr/>
        </p:nvSpPr>
        <p:spPr>
          <a:xfrm>
            <a:off x="3791842" y="2678257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Rinni</a:t>
            </a:r>
          </a:p>
        </p:txBody>
      </p:sp>
      <p:sp>
        <p:nvSpPr>
          <p:cNvPr id="14" name="Rounded Rectangle 114">
            <a:extLst>
              <a:ext uri="{FF2B5EF4-FFF2-40B4-BE49-F238E27FC236}">
                <a16:creationId xmlns:a16="http://schemas.microsoft.com/office/drawing/2014/main" id="{828A7F7C-EA5D-491A-9E88-63567A6BFD7D}"/>
              </a:ext>
            </a:extLst>
          </p:cNvPr>
          <p:cNvSpPr/>
          <p:nvPr/>
        </p:nvSpPr>
        <p:spPr bwMode="auto">
          <a:xfrm>
            <a:off x="4528159" y="2301546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179505-DA29-4C5C-B1FC-80FEA5749014}"/>
              </a:ext>
            </a:extLst>
          </p:cNvPr>
          <p:cNvSpPr/>
          <p:nvPr/>
        </p:nvSpPr>
        <p:spPr>
          <a:xfrm>
            <a:off x="4639126" y="2363105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3E0AB8-EF53-4FAA-B201-34426927D36E}"/>
              </a:ext>
            </a:extLst>
          </p:cNvPr>
          <p:cNvSpPr/>
          <p:nvPr/>
        </p:nvSpPr>
        <p:spPr>
          <a:xfrm>
            <a:off x="4639126" y="2682714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26</a:t>
            </a:r>
          </a:p>
        </p:txBody>
      </p:sp>
      <p:sp>
        <p:nvSpPr>
          <p:cNvPr id="17" name="Rounded Rectangle 110">
            <a:extLst>
              <a:ext uri="{FF2B5EF4-FFF2-40B4-BE49-F238E27FC236}">
                <a16:creationId xmlns:a16="http://schemas.microsoft.com/office/drawing/2014/main" id="{2CA62045-13B2-4C94-B365-7F975C5A3FC1}"/>
              </a:ext>
            </a:extLst>
          </p:cNvPr>
          <p:cNvSpPr/>
          <p:nvPr/>
        </p:nvSpPr>
        <p:spPr bwMode="auto">
          <a:xfrm>
            <a:off x="5375444" y="2301546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079E24B-30D4-45B0-8B24-F63FCCD736E3}"/>
              </a:ext>
            </a:extLst>
          </p:cNvPr>
          <p:cNvSpPr/>
          <p:nvPr/>
        </p:nvSpPr>
        <p:spPr>
          <a:xfrm>
            <a:off x="5486411" y="2363105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City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F12208F-115B-4313-AE09-449AC08CEF5A}"/>
              </a:ext>
            </a:extLst>
          </p:cNvPr>
          <p:cNvSpPr/>
          <p:nvPr/>
        </p:nvSpPr>
        <p:spPr>
          <a:xfrm>
            <a:off x="5430928" y="2678256"/>
            <a:ext cx="62352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Nevada</a:t>
            </a:r>
          </a:p>
        </p:txBody>
      </p:sp>
      <p:sp>
        <p:nvSpPr>
          <p:cNvPr id="20" name="Rounded Rectangle 106">
            <a:extLst>
              <a:ext uri="{FF2B5EF4-FFF2-40B4-BE49-F238E27FC236}">
                <a16:creationId xmlns:a16="http://schemas.microsoft.com/office/drawing/2014/main" id="{7AAF0155-BABB-4E60-A64C-3B490D54DCBA}"/>
              </a:ext>
            </a:extLst>
          </p:cNvPr>
          <p:cNvSpPr/>
          <p:nvPr/>
        </p:nvSpPr>
        <p:spPr bwMode="auto">
          <a:xfrm>
            <a:off x="6222728" y="2301546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8F00046-ADF5-4FB5-86B2-84E974AA4EDE}"/>
              </a:ext>
            </a:extLst>
          </p:cNvPr>
          <p:cNvSpPr/>
          <p:nvPr/>
        </p:nvSpPr>
        <p:spPr>
          <a:xfrm>
            <a:off x="6297190" y="2363105"/>
            <a:ext cx="585565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EmpID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B43C0B-CED1-46C3-A0D9-4CD7AD344614}"/>
              </a:ext>
            </a:extLst>
          </p:cNvPr>
          <p:cNvSpPr/>
          <p:nvPr/>
        </p:nvSpPr>
        <p:spPr>
          <a:xfrm>
            <a:off x="6278212" y="2676069"/>
            <a:ext cx="62352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2201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6EDC56-D914-4B3A-A51F-4B76884DBF4D}"/>
              </a:ext>
            </a:extLst>
          </p:cNvPr>
          <p:cNvSpPr/>
          <p:nvPr/>
        </p:nvSpPr>
        <p:spPr>
          <a:xfrm>
            <a:off x="3079165" y="3001103"/>
            <a:ext cx="1433819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Serialization</a:t>
            </a:r>
          </a:p>
        </p:txBody>
      </p:sp>
      <p:sp>
        <p:nvSpPr>
          <p:cNvPr id="24" name="Rounded Rectangle 162">
            <a:extLst>
              <a:ext uri="{FF2B5EF4-FFF2-40B4-BE49-F238E27FC236}">
                <a16:creationId xmlns:a16="http://schemas.microsoft.com/office/drawing/2014/main" id="{8E4E4FBA-C936-4D66-8D54-1A4DC37B6417}"/>
              </a:ext>
            </a:extLst>
          </p:cNvPr>
          <p:cNvSpPr/>
          <p:nvPr/>
        </p:nvSpPr>
        <p:spPr bwMode="auto">
          <a:xfrm>
            <a:off x="3115584" y="3478507"/>
            <a:ext cx="4025923" cy="602739"/>
          </a:xfrm>
          <a:prstGeom prst="roundRect">
            <a:avLst>
              <a:gd name="adj" fmla="val 3209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E4F72E3-AAFA-4286-B916-4124D82DB0BF}"/>
              </a:ext>
            </a:extLst>
          </p:cNvPr>
          <p:cNvSpPr/>
          <p:nvPr/>
        </p:nvSpPr>
        <p:spPr>
          <a:xfrm>
            <a:off x="3164645" y="3552570"/>
            <a:ext cx="3976863" cy="45461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&lt;Employee&gt;&lt;Name&gt;Rinni&lt;/Name&gt;&lt;Age&gt;26&lt;/Age&gt;&lt;City&gt;Nevada&lt;/City&gt;&lt;EmpID&gt;2201&lt;/EmpID&gt;&lt;/Employee&gt;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3360D88-D440-4C28-ABA9-1F911ACEA98B}"/>
              </a:ext>
            </a:extLst>
          </p:cNvPr>
          <p:cNvSpPr/>
          <p:nvPr/>
        </p:nvSpPr>
        <p:spPr bwMode="auto">
          <a:xfrm>
            <a:off x="4645765" y="4749524"/>
            <a:ext cx="1346560" cy="376712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4FD8B14-C7DD-415A-833F-04FE607024CB}"/>
              </a:ext>
            </a:extLst>
          </p:cNvPr>
          <p:cNvSpPr/>
          <p:nvPr/>
        </p:nvSpPr>
        <p:spPr>
          <a:xfrm>
            <a:off x="4654334" y="4811125"/>
            <a:ext cx="1329422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Employee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7F41BA3-6771-4FDA-9C34-8F6CE934986C}"/>
              </a:ext>
            </a:extLst>
          </p:cNvPr>
          <p:cNvCxnSpPr>
            <a:cxnSpLocks/>
            <a:stCxn id="26" idx="2"/>
          </p:cNvCxnSpPr>
          <p:nvPr/>
        </p:nvCxnSpPr>
        <p:spPr>
          <a:xfrm flipH="1">
            <a:off x="4045146" y="5126236"/>
            <a:ext cx="1273899" cy="66482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2B6736F-67A9-43BD-BD2F-16D358E81D60}"/>
              </a:ext>
            </a:extLst>
          </p:cNvPr>
          <p:cNvCxnSpPr>
            <a:stCxn id="26" idx="2"/>
            <a:endCxn id="35" idx="0"/>
          </p:cNvCxnSpPr>
          <p:nvPr/>
        </p:nvCxnSpPr>
        <p:spPr>
          <a:xfrm flipH="1">
            <a:off x="4895403" y="5126236"/>
            <a:ext cx="423642" cy="70798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CBBEB6F-1873-444A-B508-5FDC229A30C3}"/>
              </a:ext>
            </a:extLst>
          </p:cNvPr>
          <p:cNvCxnSpPr>
            <a:stCxn id="26" idx="2"/>
            <a:endCxn id="38" idx="0"/>
          </p:cNvCxnSpPr>
          <p:nvPr/>
        </p:nvCxnSpPr>
        <p:spPr>
          <a:xfrm>
            <a:off x="5319045" y="5126236"/>
            <a:ext cx="423643" cy="70798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86DC744-DD1D-4693-ADCB-8F24AA0EFE71}"/>
              </a:ext>
            </a:extLst>
          </p:cNvPr>
          <p:cNvCxnSpPr>
            <a:cxnSpLocks/>
            <a:stCxn id="26" idx="2"/>
          </p:cNvCxnSpPr>
          <p:nvPr/>
        </p:nvCxnSpPr>
        <p:spPr>
          <a:xfrm>
            <a:off x="5319045" y="5126236"/>
            <a:ext cx="1229834" cy="664825"/>
          </a:xfrm>
          <a:prstGeom prst="straightConnector1">
            <a:avLst/>
          </a:prstGeom>
          <a:ln w="28575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154">
            <a:extLst>
              <a:ext uri="{FF2B5EF4-FFF2-40B4-BE49-F238E27FC236}">
                <a16:creationId xmlns:a16="http://schemas.microsoft.com/office/drawing/2014/main" id="{5260C119-D24E-4AE4-80C9-432739213F07}"/>
              </a:ext>
            </a:extLst>
          </p:cNvPr>
          <p:cNvSpPr/>
          <p:nvPr/>
        </p:nvSpPr>
        <p:spPr bwMode="auto">
          <a:xfrm>
            <a:off x="3680875" y="5834221"/>
            <a:ext cx="734487" cy="37671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372F00A-B133-40B6-A4F4-716A9053D6AE}"/>
              </a:ext>
            </a:extLst>
          </p:cNvPr>
          <p:cNvSpPr/>
          <p:nvPr/>
        </p:nvSpPr>
        <p:spPr>
          <a:xfrm>
            <a:off x="3791842" y="5895780"/>
            <a:ext cx="512550" cy="2539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Name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D5933C4-5765-489E-A550-350A80A6B255}"/>
              </a:ext>
            </a:extLst>
          </p:cNvPr>
          <p:cNvSpPr/>
          <p:nvPr/>
        </p:nvSpPr>
        <p:spPr>
          <a:xfrm>
            <a:off x="3791842" y="6210932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Rinni</a:t>
            </a:r>
          </a:p>
        </p:txBody>
      </p:sp>
      <p:sp>
        <p:nvSpPr>
          <p:cNvPr id="35" name="Rounded Rectangle 150">
            <a:extLst>
              <a:ext uri="{FF2B5EF4-FFF2-40B4-BE49-F238E27FC236}">
                <a16:creationId xmlns:a16="http://schemas.microsoft.com/office/drawing/2014/main" id="{C0C72360-27D7-4072-B64C-E304F847B788}"/>
              </a:ext>
            </a:extLst>
          </p:cNvPr>
          <p:cNvSpPr/>
          <p:nvPr/>
        </p:nvSpPr>
        <p:spPr bwMode="auto">
          <a:xfrm>
            <a:off x="4528159" y="5834221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840B876-292E-484B-A645-9C66F7AE973A}"/>
              </a:ext>
            </a:extLst>
          </p:cNvPr>
          <p:cNvSpPr/>
          <p:nvPr/>
        </p:nvSpPr>
        <p:spPr>
          <a:xfrm>
            <a:off x="4639126" y="5895781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C6DC1AA-1F0A-4C68-A7B7-E66694334CB2}"/>
              </a:ext>
            </a:extLst>
          </p:cNvPr>
          <p:cNvSpPr/>
          <p:nvPr/>
        </p:nvSpPr>
        <p:spPr>
          <a:xfrm>
            <a:off x="4639126" y="6215388"/>
            <a:ext cx="512550" cy="26161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26</a:t>
            </a:r>
          </a:p>
        </p:txBody>
      </p:sp>
      <p:sp>
        <p:nvSpPr>
          <p:cNvPr id="38" name="Rounded Rectangle 146">
            <a:extLst>
              <a:ext uri="{FF2B5EF4-FFF2-40B4-BE49-F238E27FC236}">
                <a16:creationId xmlns:a16="http://schemas.microsoft.com/office/drawing/2014/main" id="{71D4BDD5-8EBE-4CA2-A36D-457A0D0C6D57}"/>
              </a:ext>
            </a:extLst>
          </p:cNvPr>
          <p:cNvSpPr/>
          <p:nvPr/>
        </p:nvSpPr>
        <p:spPr bwMode="auto">
          <a:xfrm>
            <a:off x="5375444" y="5834221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C85338A-891D-48E6-8AA1-3A8D42A758E7}"/>
              </a:ext>
            </a:extLst>
          </p:cNvPr>
          <p:cNvSpPr/>
          <p:nvPr/>
        </p:nvSpPr>
        <p:spPr>
          <a:xfrm>
            <a:off x="5486411" y="5895779"/>
            <a:ext cx="5125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City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45519E9-78DC-4ECB-8BCC-A929F1C0569E}"/>
              </a:ext>
            </a:extLst>
          </p:cNvPr>
          <p:cNvSpPr/>
          <p:nvPr/>
        </p:nvSpPr>
        <p:spPr>
          <a:xfrm>
            <a:off x="5430928" y="6210933"/>
            <a:ext cx="623520" cy="26161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Nevada</a:t>
            </a:r>
          </a:p>
        </p:txBody>
      </p:sp>
      <p:sp>
        <p:nvSpPr>
          <p:cNvPr id="41" name="Rounded Rectangle 142">
            <a:extLst>
              <a:ext uri="{FF2B5EF4-FFF2-40B4-BE49-F238E27FC236}">
                <a16:creationId xmlns:a16="http://schemas.microsoft.com/office/drawing/2014/main" id="{E984E595-64E1-4D72-ACF7-D6F6B46642DD}"/>
              </a:ext>
            </a:extLst>
          </p:cNvPr>
          <p:cNvSpPr/>
          <p:nvPr/>
        </p:nvSpPr>
        <p:spPr bwMode="auto">
          <a:xfrm>
            <a:off x="6222728" y="5834221"/>
            <a:ext cx="734487" cy="37671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82C2C40-E713-4FC4-8EB4-F2BADF00A6CC}"/>
              </a:ext>
            </a:extLst>
          </p:cNvPr>
          <p:cNvSpPr/>
          <p:nvPr/>
        </p:nvSpPr>
        <p:spPr>
          <a:xfrm>
            <a:off x="6297190" y="5895779"/>
            <a:ext cx="585565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EmpID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6B0D544-A6D4-4EDE-921E-E33334E72248}"/>
              </a:ext>
            </a:extLst>
          </p:cNvPr>
          <p:cNvSpPr/>
          <p:nvPr/>
        </p:nvSpPr>
        <p:spPr>
          <a:xfrm>
            <a:off x="6278212" y="6208743"/>
            <a:ext cx="62352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2201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A04525D-A98D-41AE-A96A-CEAFB0701BFA}"/>
              </a:ext>
            </a:extLst>
          </p:cNvPr>
          <p:cNvSpPr/>
          <p:nvPr/>
        </p:nvSpPr>
        <p:spPr>
          <a:xfrm>
            <a:off x="3079165" y="4277844"/>
            <a:ext cx="1900317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Deserialization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361C2B9C-03CF-41F6-AEA2-C1928AA57063}"/>
              </a:ext>
            </a:extLst>
          </p:cNvPr>
          <p:cNvCxnSpPr/>
          <p:nvPr/>
        </p:nvCxnSpPr>
        <p:spPr>
          <a:xfrm>
            <a:off x="7281048" y="1211254"/>
            <a:ext cx="0" cy="523954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C21A3A93-8626-4C54-BC6C-BAB021A36C41}"/>
              </a:ext>
            </a:extLst>
          </p:cNvPr>
          <p:cNvCxnSpPr/>
          <p:nvPr/>
        </p:nvCxnSpPr>
        <p:spPr>
          <a:xfrm flipH="1">
            <a:off x="5318676" y="2937604"/>
            <a:ext cx="0" cy="45720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3B91E549-3998-4B52-A432-8FA3BAFB8036}"/>
              </a:ext>
            </a:extLst>
          </p:cNvPr>
          <p:cNvCxnSpPr/>
          <p:nvPr/>
        </p:nvCxnSpPr>
        <p:spPr>
          <a:xfrm flipH="1">
            <a:off x="5318676" y="4212204"/>
            <a:ext cx="0" cy="45720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3BC070A1-7C68-413C-B1DE-F21EB3880676}"/>
              </a:ext>
            </a:extLst>
          </p:cNvPr>
          <p:cNvGrpSpPr/>
          <p:nvPr/>
        </p:nvGrpSpPr>
        <p:grpSpPr>
          <a:xfrm>
            <a:off x="7368223" y="1262507"/>
            <a:ext cx="4686367" cy="5214493"/>
            <a:chOff x="7389515" y="1163102"/>
            <a:chExt cx="4686367" cy="5214493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D4A02B4-B689-4D61-8940-858CA97BA0B0}"/>
                </a:ext>
              </a:extLst>
            </p:cNvPr>
            <p:cNvSpPr/>
            <p:nvPr/>
          </p:nvSpPr>
          <p:spPr>
            <a:xfrm>
              <a:off x="7969047" y="4061999"/>
              <a:ext cx="1591124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Insecure Deserialization</a:t>
              </a:r>
            </a:p>
          </p:txBody>
        </p:sp>
        <p:sp>
          <p:nvSpPr>
            <p:cNvPr id="50" name="Rounded Rectangle 208">
              <a:extLst>
                <a:ext uri="{FF2B5EF4-FFF2-40B4-BE49-F238E27FC236}">
                  <a16:creationId xmlns:a16="http://schemas.microsoft.com/office/drawing/2014/main" id="{097F34E3-DF95-42B5-A2B1-BE8020FCF1B5}"/>
                </a:ext>
              </a:extLst>
            </p:cNvPr>
            <p:cNvSpPr/>
            <p:nvPr/>
          </p:nvSpPr>
          <p:spPr bwMode="auto">
            <a:xfrm>
              <a:off x="7389515" y="3369960"/>
              <a:ext cx="4686367" cy="602739"/>
            </a:xfrm>
            <a:prstGeom prst="roundRect">
              <a:avLst>
                <a:gd name="adj" fmla="val 3209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ACBD3B4-1988-4F29-8D45-11B3E97E5030}"/>
                </a:ext>
              </a:extLst>
            </p:cNvPr>
            <p:cNvSpPr/>
            <p:nvPr/>
          </p:nvSpPr>
          <p:spPr>
            <a:xfrm>
              <a:off x="7389515" y="3454534"/>
              <a:ext cx="4686367" cy="43806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7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anose="02070309020205020404" pitchFamily="49" charset="0"/>
                  <a:ea typeface="Calibri" panose="020F0502020204030204" pitchFamily="34" charset="0"/>
                  <a:cs typeface="Courier New" panose="02070309020205020404" pitchFamily="49" charset="0"/>
                </a:rPr>
                <a:t>&lt;Employee&gt;&lt;Name&gt;Rinni&lt;/Name&gt;&lt;Age&gt;26&lt;/Age&gt;&lt;City&gt;Nevada &lt;/City&gt;&lt;EmpID&gt;2201&lt;/EmpID&gt;</a:t>
              </a:r>
              <a:r>
                <a:rPr kumimoji="0" lang="en-IN" sz="105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ourier New" panose="02070309020205020404" pitchFamily="49" charset="0"/>
                  <a:ea typeface="Calibri" panose="020F0502020204030204" pitchFamily="34" charset="0"/>
                  <a:cs typeface="Courier New" panose="02070309020205020404" pitchFamily="49" charset="0"/>
                </a:rPr>
                <a:t>MALICIOUS PROCEDURE</a:t>
              </a:r>
              <a:r>
                <a:rPr kumimoji="0" lang="en-IN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anose="02070309020205020404" pitchFamily="49" charset="0"/>
                  <a:ea typeface="Calibri" panose="020F0502020204030204" pitchFamily="34" charset="0"/>
                  <a:cs typeface="Courier New" panose="02070309020205020404" pitchFamily="49" charset="0"/>
                </a:rPr>
                <a:t>&lt;/Employee&gt;</a:t>
              </a:r>
              <a:endPara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7F9D56C-1695-4F73-A987-DB63F0CAFF9D}"/>
                </a:ext>
              </a:extLst>
            </p:cNvPr>
            <p:cNvSpPr/>
            <p:nvPr/>
          </p:nvSpPr>
          <p:spPr bwMode="auto">
            <a:xfrm>
              <a:off x="9038675" y="4650120"/>
              <a:ext cx="1388046" cy="37671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F63F460-1441-46BE-855B-390B97B919C0}"/>
                </a:ext>
              </a:extLst>
            </p:cNvPr>
            <p:cNvSpPr/>
            <p:nvPr/>
          </p:nvSpPr>
          <p:spPr>
            <a:xfrm>
              <a:off x="9047508" y="4711720"/>
              <a:ext cx="1370380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Employee</a:t>
              </a:r>
            </a:p>
          </p:txBody>
        </p: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E44408FE-4DB5-4826-84C5-9E296F606F0E}"/>
                </a:ext>
              </a:extLst>
            </p:cNvPr>
            <p:cNvCxnSpPr>
              <a:cxnSpLocks/>
              <a:stCxn id="52" idx="2"/>
            </p:cNvCxnSpPr>
            <p:nvPr/>
          </p:nvCxnSpPr>
          <p:spPr>
            <a:xfrm flipH="1">
              <a:off x="8403919" y="5026832"/>
              <a:ext cx="1328779" cy="664824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FF9BE717-2DB2-4AD8-B92F-151923952DFC}"/>
                </a:ext>
              </a:extLst>
            </p:cNvPr>
            <p:cNvCxnSpPr>
              <a:stCxn id="52" idx="2"/>
              <a:endCxn id="61" idx="0"/>
            </p:cNvCxnSpPr>
            <p:nvPr/>
          </p:nvCxnSpPr>
          <p:spPr>
            <a:xfrm flipH="1">
              <a:off x="9296005" y="5026832"/>
              <a:ext cx="436694" cy="707985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37224A5-27CC-43A5-A389-C6A562919974}"/>
                </a:ext>
              </a:extLst>
            </p:cNvPr>
            <p:cNvCxnSpPr>
              <a:stCxn id="52" idx="2"/>
              <a:endCxn id="64" idx="0"/>
            </p:cNvCxnSpPr>
            <p:nvPr/>
          </p:nvCxnSpPr>
          <p:spPr>
            <a:xfrm>
              <a:off x="9732699" y="5026832"/>
              <a:ext cx="436695" cy="707985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E237879A-E0FB-4279-9AC5-4E985E16EC4E}"/>
                </a:ext>
              </a:extLst>
            </p:cNvPr>
            <p:cNvCxnSpPr>
              <a:cxnSpLocks/>
              <a:stCxn id="52" idx="2"/>
            </p:cNvCxnSpPr>
            <p:nvPr/>
          </p:nvCxnSpPr>
          <p:spPr>
            <a:xfrm>
              <a:off x="9732698" y="5026832"/>
              <a:ext cx="1310082" cy="664824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ounded Rectangle 200">
              <a:extLst>
                <a:ext uri="{FF2B5EF4-FFF2-40B4-BE49-F238E27FC236}">
                  <a16:creationId xmlns:a16="http://schemas.microsoft.com/office/drawing/2014/main" id="{D977D3C6-73E7-4689-8D06-58E0696E2FD1}"/>
                </a:ext>
              </a:extLst>
            </p:cNvPr>
            <p:cNvSpPr/>
            <p:nvPr/>
          </p:nvSpPr>
          <p:spPr bwMode="auto">
            <a:xfrm>
              <a:off x="8044058" y="5734817"/>
              <a:ext cx="757116" cy="37671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284995D-F684-4DC2-8631-61E6660984E5}"/>
                </a:ext>
              </a:extLst>
            </p:cNvPr>
            <p:cNvSpPr/>
            <p:nvPr/>
          </p:nvSpPr>
          <p:spPr>
            <a:xfrm>
              <a:off x="8158444" y="5796376"/>
              <a:ext cx="528342" cy="25391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Name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46B2174-EC0D-4316-90BB-4712F372A372}"/>
                </a:ext>
              </a:extLst>
            </p:cNvPr>
            <p:cNvSpPr/>
            <p:nvPr/>
          </p:nvSpPr>
          <p:spPr>
            <a:xfrm>
              <a:off x="8158444" y="6111528"/>
              <a:ext cx="528342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Rinni</a:t>
              </a:r>
            </a:p>
          </p:txBody>
        </p:sp>
        <p:sp>
          <p:nvSpPr>
            <p:cNvPr id="61" name="Rounded Rectangle 196">
              <a:extLst>
                <a:ext uri="{FF2B5EF4-FFF2-40B4-BE49-F238E27FC236}">
                  <a16:creationId xmlns:a16="http://schemas.microsoft.com/office/drawing/2014/main" id="{0CBDA80A-EB80-4474-AA80-FC29D8B55E75}"/>
                </a:ext>
              </a:extLst>
            </p:cNvPr>
            <p:cNvSpPr/>
            <p:nvPr/>
          </p:nvSpPr>
          <p:spPr bwMode="auto">
            <a:xfrm>
              <a:off x="8917447" y="5734817"/>
              <a:ext cx="757116" cy="37671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2153DAED-017C-44CB-869A-5AECF0674099}"/>
                </a:ext>
              </a:extLst>
            </p:cNvPr>
            <p:cNvSpPr/>
            <p:nvPr/>
          </p:nvSpPr>
          <p:spPr>
            <a:xfrm>
              <a:off x="9031833" y="5796376"/>
              <a:ext cx="528342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Age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6055A02-43F3-4723-852B-9ED3440E7E19}"/>
                </a:ext>
              </a:extLst>
            </p:cNvPr>
            <p:cNvSpPr/>
            <p:nvPr/>
          </p:nvSpPr>
          <p:spPr>
            <a:xfrm>
              <a:off x="9031833" y="6115985"/>
              <a:ext cx="528342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26</a:t>
              </a:r>
            </a:p>
          </p:txBody>
        </p:sp>
        <p:sp>
          <p:nvSpPr>
            <p:cNvPr id="64" name="Rounded Rectangle 192">
              <a:extLst>
                <a:ext uri="{FF2B5EF4-FFF2-40B4-BE49-F238E27FC236}">
                  <a16:creationId xmlns:a16="http://schemas.microsoft.com/office/drawing/2014/main" id="{5720677D-57E4-4EE4-BCBD-2FF78F432FE0}"/>
                </a:ext>
              </a:extLst>
            </p:cNvPr>
            <p:cNvSpPr/>
            <p:nvPr/>
          </p:nvSpPr>
          <p:spPr bwMode="auto">
            <a:xfrm>
              <a:off x="9790835" y="5734817"/>
              <a:ext cx="757116" cy="37671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25E55D9F-A781-429A-BB42-193E20281395}"/>
                </a:ext>
              </a:extLst>
            </p:cNvPr>
            <p:cNvSpPr/>
            <p:nvPr/>
          </p:nvSpPr>
          <p:spPr>
            <a:xfrm>
              <a:off x="9905221" y="5796376"/>
              <a:ext cx="528342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City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6DB529A1-646B-4F1E-9405-EB7000134EF9}"/>
                </a:ext>
              </a:extLst>
            </p:cNvPr>
            <p:cNvSpPr/>
            <p:nvPr/>
          </p:nvSpPr>
          <p:spPr>
            <a:xfrm>
              <a:off x="9848029" y="6111527"/>
              <a:ext cx="642730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Nevada</a:t>
              </a:r>
            </a:p>
          </p:txBody>
        </p:sp>
        <p:sp>
          <p:nvSpPr>
            <p:cNvPr id="67" name="Rounded Rectangle 188">
              <a:extLst>
                <a:ext uri="{FF2B5EF4-FFF2-40B4-BE49-F238E27FC236}">
                  <a16:creationId xmlns:a16="http://schemas.microsoft.com/office/drawing/2014/main" id="{94006E13-FF6F-4842-A8A5-A0C360F92696}"/>
                </a:ext>
              </a:extLst>
            </p:cNvPr>
            <p:cNvSpPr/>
            <p:nvPr/>
          </p:nvSpPr>
          <p:spPr bwMode="auto">
            <a:xfrm>
              <a:off x="10664224" y="5734817"/>
              <a:ext cx="757116" cy="37671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12700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F0FD231-3342-4DFC-BF8F-65DD393448F8}"/>
                </a:ext>
              </a:extLst>
            </p:cNvPr>
            <p:cNvSpPr/>
            <p:nvPr/>
          </p:nvSpPr>
          <p:spPr>
            <a:xfrm>
              <a:off x="10740981" y="5796376"/>
              <a:ext cx="603605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EmpID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78755CD8-CAE7-42A9-A271-62B76A475A78}"/>
                </a:ext>
              </a:extLst>
            </p:cNvPr>
            <p:cNvSpPr/>
            <p:nvPr/>
          </p:nvSpPr>
          <p:spPr>
            <a:xfrm>
              <a:off x="10721418" y="6109340"/>
              <a:ext cx="642730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2201</a:t>
              </a:r>
            </a:p>
          </p:txBody>
        </p:sp>
        <p:sp>
          <p:nvSpPr>
            <p:cNvPr id="70" name="Text Box 2985">
              <a:extLst>
                <a:ext uri="{FF2B5EF4-FFF2-40B4-BE49-F238E27FC236}">
                  <a16:creationId xmlns:a16="http://schemas.microsoft.com/office/drawing/2014/main" id="{0A00979A-F190-4B72-893D-C86547F112CF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9279328" y="2413390"/>
              <a:ext cx="91690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1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Arial" pitchFamily="34" charset="0"/>
                </a:rPr>
                <a:t>Attacker</a:t>
              </a:r>
            </a:p>
          </p:txBody>
        </p: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5F54CEE5-49C3-46CD-8F60-3E4D40DA2F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487464" y="4836934"/>
              <a:ext cx="481322" cy="1469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ounded Rectangle 174">
              <a:extLst>
                <a:ext uri="{FF2B5EF4-FFF2-40B4-BE49-F238E27FC236}">
                  <a16:creationId xmlns:a16="http://schemas.microsoft.com/office/drawing/2014/main" id="{299B6169-EA60-4BC1-BCAE-DBF31FFE5A6A}"/>
                </a:ext>
              </a:extLst>
            </p:cNvPr>
            <p:cNvSpPr/>
            <p:nvPr/>
          </p:nvSpPr>
          <p:spPr bwMode="auto">
            <a:xfrm>
              <a:off x="11018880" y="4648504"/>
              <a:ext cx="887778" cy="37671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70006FD4-0417-4A45-A879-0ED5047229C3}"/>
                </a:ext>
              </a:extLst>
            </p:cNvPr>
            <p:cNvSpPr/>
            <p:nvPr/>
          </p:nvSpPr>
          <p:spPr>
            <a:xfrm>
              <a:off x="11061477" y="4662066"/>
              <a:ext cx="802585" cy="377725"/>
            </a:xfrm>
            <a:prstGeom prst="rect">
              <a:avLst/>
            </a:prstGeom>
            <a:noFill/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Malicious Procedure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37A70F97-3173-4E23-8F52-DB84B39A0C81}"/>
                </a:ext>
              </a:extLst>
            </p:cNvPr>
            <p:cNvSpPr/>
            <p:nvPr/>
          </p:nvSpPr>
          <p:spPr>
            <a:xfrm>
              <a:off x="11063883" y="5003634"/>
              <a:ext cx="753651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Hack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A9D75E8E-81DA-455D-AE29-C1AE6C93B1DB}"/>
                </a:ext>
              </a:extLst>
            </p:cNvPr>
            <p:cNvSpPr/>
            <p:nvPr/>
          </p:nvSpPr>
          <p:spPr>
            <a:xfrm>
              <a:off x="9878257" y="2785135"/>
              <a:ext cx="2107312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Injects malicious code in serialized data</a:t>
              </a:r>
            </a:p>
          </p:txBody>
        </p: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511AB056-8D52-4F44-AC01-7674235A7C75}"/>
                </a:ext>
              </a:extLst>
            </p:cNvPr>
            <p:cNvCxnSpPr/>
            <p:nvPr/>
          </p:nvCxnSpPr>
          <p:spPr>
            <a:xfrm flipH="1">
              <a:off x="9728200" y="2833468"/>
              <a:ext cx="0" cy="457200"/>
            </a:xfrm>
            <a:prstGeom prst="straightConnector1">
              <a:avLst/>
            </a:prstGeom>
            <a:ln w="571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028D8B84-E8AA-4B3B-B4D0-EA72D5627049}"/>
                </a:ext>
              </a:extLst>
            </p:cNvPr>
            <p:cNvCxnSpPr/>
            <p:nvPr/>
          </p:nvCxnSpPr>
          <p:spPr>
            <a:xfrm flipH="1">
              <a:off x="9728200" y="4108068"/>
              <a:ext cx="0" cy="457200"/>
            </a:xfrm>
            <a:prstGeom prst="straightConnector1">
              <a:avLst/>
            </a:prstGeom>
            <a:ln w="571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0A535D5D-3B94-438F-9914-DA673B750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3217" y="1163102"/>
              <a:ext cx="949123" cy="1317223"/>
            </a:xfrm>
            <a:prstGeom prst="rect">
              <a:avLst/>
            </a:prstGeom>
          </p:spPr>
        </p:pic>
      </p:grpSp>
      <p:sp>
        <p:nvSpPr>
          <p:cNvPr id="80" name="Frame 79">
            <a:extLst>
              <a:ext uri="{FF2B5EF4-FFF2-40B4-BE49-F238E27FC236}">
                <a16:creationId xmlns:a16="http://schemas.microsoft.com/office/drawing/2014/main" id="{14E961CE-AAF8-4E59-84B0-611946299F73}"/>
              </a:ext>
            </a:extLst>
          </p:cNvPr>
          <p:cNvSpPr/>
          <p:nvPr/>
        </p:nvSpPr>
        <p:spPr>
          <a:xfrm>
            <a:off x="0" y="806780"/>
            <a:ext cx="3014169" cy="5779031"/>
          </a:xfrm>
          <a:prstGeom prst="frame">
            <a:avLst>
              <a:gd name="adj1" fmla="val 7334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4377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A0117B19-74D5-4C27-8B55-7C1AE9EBC1D8}"/>
              </a:ext>
            </a:extLst>
          </p:cNvPr>
          <p:cNvSpPr/>
          <p:nvPr/>
        </p:nvSpPr>
        <p:spPr>
          <a:xfrm>
            <a:off x="0" y="1095375"/>
            <a:ext cx="12192000" cy="5494159"/>
          </a:xfrm>
          <a:prstGeom prst="rect">
            <a:avLst/>
          </a:prstGeom>
          <a:solidFill>
            <a:schemeClr val="bg2">
              <a:lumMod val="90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4" name="Title 3">
            <a:extLst>
              <a:ext uri="{FF2B5EF4-FFF2-40B4-BE49-F238E27FC236}">
                <a16:creationId xmlns:a16="http://schemas.microsoft.com/office/drawing/2014/main" id="{D25AE258-CA32-495E-8AAA-D0A665FA03CB}"/>
              </a:ext>
            </a:extLst>
          </p:cNvPr>
          <p:cNvSpPr txBox="1">
            <a:spLocks/>
          </p:cNvSpPr>
          <p:nvPr/>
        </p:nvSpPr>
        <p:spPr>
          <a:xfrm>
            <a:off x="304800" y="335578"/>
            <a:ext cx="11582400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A9 - Using Components with Known Vulnerabilities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Rockwell" panose="02060603020205020403" pitchFamily="18" charset="0"/>
              <a:ea typeface="+mj-ea"/>
              <a:cs typeface="+mj-c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05D12EC-0944-475E-A90C-DB9A6D441318}"/>
              </a:ext>
            </a:extLst>
          </p:cNvPr>
          <p:cNvSpPr/>
          <p:nvPr/>
        </p:nvSpPr>
        <p:spPr>
          <a:xfrm>
            <a:off x="428029" y="1395631"/>
            <a:ext cx="5225511" cy="489364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web applications that use components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libraries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frameworks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always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execute them with full privileges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flaws in any component can result in serious impact</a:t>
            </a:r>
          </a:p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can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weak components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dependencies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scanning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by performing manual analysis</a:t>
            </a:r>
          </a:p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search for any vulnerabilities on exploit sites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 Database (</a:t>
            </a:r>
            <a:r>
              <a:rPr kumimoji="0" 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https://www.exploit-db.com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SecurityFocus (</a:t>
            </a:r>
            <a:r>
              <a:rPr kumimoji="0" 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https://www.securityfocus.com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50838" marR="0" lvl="0" indent="-350838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If a vulnerable component is identified, the attacker customizes the exploit as required and execute the attack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CA030C82-0D0C-465E-9C55-0299AD4EA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288" y="1250547"/>
            <a:ext cx="5310454" cy="512309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64A6AA2-5FD4-487C-B122-18146BBE7030}"/>
              </a:ext>
            </a:extLst>
          </p:cNvPr>
          <p:cNvSpPr/>
          <p:nvPr/>
        </p:nvSpPr>
        <p:spPr>
          <a:xfrm>
            <a:off x="10321677" y="6390938"/>
            <a:ext cx="16626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https://www.exploit-db.com</a:t>
            </a:r>
          </a:p>
        </p:txBody>
      </p:sp>
    </p:spTree>
    <p:extLst>
      <p:ext uri="{BB962C8B-B14F-4D97-AF65-F5344CB8AC3E}">
        <p14:creationId xmlns:p14="http://schemas.microsoft.com/office/powerpoint/2010/main" val="25945032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" y="3132443"/>
            <a:ext cx="12191999" cy="3431317"/>
          </a:xfrm>
          <a:prstGeom prst="rect">
            <a:avLst/>
          </a:prstGeom>
          <a:solidFill>
            <a:schemeClr val="accent3">
              <a:lumMod val="20000"/>
              <a:lumOff val="80000"/>
              <a:alpha val="2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-3980"/>
            <a:ext cx="12192000" cy="3136423"/>
          </a:xfrm>
          <a:prstGeom prst="rect">
            <a:avLst/>
          </a:prstGeom>
          <a:solidFill>
            <a:schemeClr val="accent3">
              <a:lumMod val="20000"/>
              <a:lumOff val="80000"/>
              <a:alpha val="9176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C5B4AA-DA61-431B-AFEC-C17D7C4F4B48}"/>
              </a:ext>
            </a:extLst>
          </p:cNvPr>
          <p:cNvSpPr txBox="1"/>
          <p:nvPr/>
        </p:nvSpPr>
        <p:spPr>
          <a:xfrm>
            <a:off x="729141" y="237743"/>
            <a:ext cx="10733718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A10 - Insufficient Logging and Monitoring</a:t>
            </a:r>
            <a:endParaRPr lang="en-IN" sz="4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032D440-28CA-4EE5-B83A-063227F4F809}"/>
              </a:ext>
            </a:extLst>
          </p:cNvPr>
          <p:cNvSpPr/>
          <p:nvPr/>
        </p:nvSpPr>
        <p:spPr>
          <a:xfrm>
            <a:off x="498362" y="1143000"/>
            <a:ext cx="11195276" cy="170816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applications maintain logs to track usage patterns, such as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login credentials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admin login credentials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Insufficient logging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monitoring refer to the scenario where the detection software either does not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record the malicious event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ignores important details about the event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usually inject, delete, or tamper the web application logs to engage 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activities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hide their identities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F7D103B-FCB9-49F0-863B-EB0B9A3967A8}"/>
              </a:ext>
            </a:extLst>
          </p:cNvPr>
          <p:cNvGrpSpPr/>
          <p:nvPr/>
        </p:nvGrpSpPr>
        <p:grpSpPr>
          <a:xfrm>
            <a:off x="920525" y="3528828"/>
            <a:ext cx="10350951" cy="2648844"/>
            <a:chOff x="920525" y="3693718"/>
            <a:chExt cx="10350951" cy="2648844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7C69E60-9651-4757-A453-7E58E78E87CE}"/>
                </a:ext>
              </a:extLst>
            </p:cNvPr>
            <p:cNvSpPr/>
            <p:nvPr/>
          </p:nvSpPr>
          <p:spPr>
            <a:xfrm rot="5400000">
              <a:off x="724519" y="3889726"/>
              <a:ext cx="2475861" cy="208385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ctr">
              <a:scene3d>
                <a:camera prst="perspectiveAbove"/>
                <a:lightRig rig="threePt" dir="t"/>
              </a:scene3d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7B91D3AC-42F4-4170-86F0-B8BE61361245}"/>
                </a:ext>
              </a:extLst>
            </p:cNvPr>
            <p:cNvGrpSpPr/>
            <p:nvPr/>
          </p:nvGrpSpPr>
          <p:grpSpPr>
            <a:xfrm>
              <a:off x="4894241" y="3817764"/>
              <a:ext cx="2454700" cy="2227771"/>
              <a:chOff x="3392424" y="3785520"/>
              <a:chExt cx="2587752" cy="2395728"/>
            </a:xfrm>
          </p:grpSpPr>
          <p:pic>
            <p:nvPicPr>
              <p:cNvPr id="80" name="Picture 13" descr="E:\Web2.0 PNG Icons\webpage-Teal.png">
                <a:extLst>
                  <a:ext uri="{FF2B5EF4-FFF2-40B4-BE49-F238E27FC236}">
                    <a16:creationId xmlns:a16="http://schemas.microsoft.com/office/drawing/2014/main" id="{3D5AC082-026A-463F-AA4F-CE0A0B358865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92424" y="3785520"/>
                <a:ext cx="2587752" cy="2395728"/>
              </a:xfrm>
              <a:prstGeom prst="rect">
                <a:avLst/>
              </a:prstGeo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C2DF2B4A-C595-49F8-BE55-5B268E26C2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30676" y="4359616"/>
                <a:ext cx="2238650" cy="1684568"/>
              </a:xfrm>
              <a:prstGeom prst="rect">
                <a:avLst/>
              </a:prstGeom>
            </p:spPr>
          </p:pic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11116DDF-6911-4159-9360-7FB8436EB8B0}"/>
                  </a:ext>
                </a:extLst>
              </p:cNvPr>
              <p:cNvSpPr txBox="1"/>
              <p:nvPr/>
            </p:nvSpPr>
            <p:spPr bwMode="auto">
              <a:xfrm>
                <a:off x="4213100" y="3864176"/>
                <a:ext cx="1266023" cy="198588"/>
              </a:xfrm>
              <a:prstGeom prst="rect">
                <a:avLst/>
              </a:prstGeom>
              <a:noFill/>
              <a:ln w="19050" algn="ctr">
                <a:noFill/>
                <a:miter lim="800000"/>
                <a:headEnd/>
                <a:tailEnd/>
              </a:ln>
              <a:effectLst/>
            </p:spPr>
            <p:txBody>
              <a:bodyPr wrap="square" rtlCol="0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40000"/>
                  </a:spcBef>
                  <a:spcAft>
                    <a:spcPts val="0"/>
                  </a:spcAft>
                  <a:buClr>
                    <a:srgbClr val="4F81BD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www.certifiedhacker.com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5ED0020-283C-4FDD-ABD2-0EBEA0BD0E7B}"/>
                </a:ext>
              </a:extLst>
            </p:cNvPr>
            <p:cNvSpPr/>
            <p:nvPr/>
          </p:nvSpPr>
          <p:spPr>
            <a:xfrm>
              <a:off x="4487972" y="6034785"/>
              <a:ext cx="3267241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application with insufficient Logging</a:t>
              </a:r>
            </a:p>
          </p:txBody>
        </p: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624DB04B-FE5B-425B-AA1D-A4CBB9ECA74D}"/>
                </a:ext>
              </a:extLst>
            </p:cNvPr>
            <p:cNvCxnSpPr/>
            <p:nvPr/>
          </p:nvCxnSpPr>
          <p:spPr>
            <a:xfrm flipV="1">
              <a:off x="3174850" y="4041391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AA5EA636-B9C8-43A6-AFBF-E84E9BA8E844}"/>
                </a:ext>
              </a:extLst>
            </p:cNvPr>
            <p:cNvCxnSpPr/>
            <p:nvPr/>
          </p:nvCxnSpPr>
          <p:spPr>
            <a:xfrm flipV="1">
              <a:off x="3174850" y="4270287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72EC5599-6D4A-40F4-B304-3550378B4877}"/>
                </a:ext>
              </a:extLst>
            </p:cNvPr>
            <p:cNvCxnSpPr/>
            <p:nvPr/>
          </p:nvCxnSpPr>
          <p:spPr>
            <a:xfrm flipV="1">
              <a:off x="3174850" y="4499183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7BB7AD66-D906-4532-B555-793D4EE2AAAE}"/>
                </a:ext>
              </a:extLst>
            </p:cNvPr>
            <p:cNvCxnSpPr/>
            <p:nvPr/>
          </p:nvCxnSpPr>
          <p:spPr>
            <a:xfrm flipV="1">
              <a:off x="3174850" y="4728080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B8A4B75A-A388-4CB1-99A1-CC8767F73DC8}"/>
                </a:ext>
              </a:extLst>
            </p:cNvPr>
            <p:cNvCxnSpPr/>
            <p:nvPr/>
          </p:nvCxnSpPr>
          <p:spPr>
            <a:xfrm flipV="1">
              <a:off x="3174850" y="4956976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3EA26139-F988-439A-8A06-A46D9321D62D}"/>
                </a:ext>
              </a:extLst>
            </p:cNvPr>
            <p:cNvCxnSpPr/>
            <p:nvPr/>
          </p:nvCxnSpPr>
          <p:spPr>
            <a:xfrm flipV="1">
              <a:off x="3174850" y="5185872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23FFFFE1-2165-46A8-8434-DC1584B0E1A3}"/>
                </a:ext>
              </a:extLst>
            </p:cNvPr>
            <p:cNvCxnSpPr/>
            <p:nvPr/>
          </p:nvCxnSpPr>
          <p:spPr>
            <a:xfrm flipV="1">
              <a:off x="3174850" y="5414768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8BFF50E2-3B4B-46B0-9983-5CC3E70047EC}"/>
                </a:ext>
              </a:extLst>
            </p:cNvPr>
            <p:cNvCxnSpPr/>
            <p:nvPr/>
          </p:nvCxnSpPr>
          <p:spPr>
            <a:xfrm flipV="1">
              <a:off x="3174850" y="5643665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08D9CE87-8F24-4021-AB16-FAC9671F8876}"/>
                </a:ext>
              </a:extLst>
            </p:cNvPr>
            <p:cNvCxnSpPr/>
            <p:nvPr/>
          </p:nvCxnSpPr>
          <p:spPr>
            <a:xfrm flipV="1">
              <a:off x="3174850" y="5872563"/>
              <a:ext cx="166708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7C996484-B06D-4C83-89EB-0A8E7E2769EB}"/>
                </a:ext>
              </a:extLst>
            </p:cNvPr>
            <p:cNvCxnSpPr/>
            <p:nvPr/>
          </p:nvCxnSpPr>
          <p:spPr>
            <a:xfrm flipV="1">
              <a:off x="7306431" y="4992256"/>
              <a:ext cx="1833789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D63E7F1-2F1B-472D-AA92-87F8ADCE771B}"/>
                </a:ext>
              </a:extLst>
            </p:cNvPr>
            <p:cNvSpPr/>
            <p:nvPr/>
          </p:nvSpPr>
          <p:spPr>
            <a:xfrm rot="5400000">
              <a:off x="8991620" y="3889724"/>
              <a:ext cx="2475861" cy="208385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anchor="ctr">
              <a:scene3d>
                <a:camera prst="perspectiveAbove"/>
                <a:lightRig rig="threePt" dir="t"/>
              </a:scene3d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70107AC3-9EB1-43BE-AFC9-DA5CA918DDF0}"/>
                </a:ext>
              </a:extLst>
            </p:cNvPr>
            <p:cNvSpPr/>
            <p:nvPr/>
          </p:nvSpPr>
          <p:spPr>
            <a:xfrm>
              <a:off x="3232984" y="3766216"/>
              <a:ext cx="141737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Malicious attempts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235AB1D-E08A-44CE-9EC6-0E0F909E5DCB}"/>
                </a:ext>
              </a:extLst>
            </p:cNvPr>
            <p:cNvSpPr/>
            <p:nvPr/>
          </p:nvSpPr>
          <p:spPr>
            <a:xfrm>
              <a:off x="7347566" y="4344530"/>
              <a:ext cx="1667081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Gain access to confidential data without being noticed</a:t>
              </a:r>
            </a:p>
          </p:txBody>
        </p: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69722FC0-7694-42C4-AD0C-4D036EB7A468}"/>
                </a:ext>
              </a:extLst>
            </p:cNvPr>
            <p:cNvGrpSpPr/>
            <p:nvPr/>
          </p:nvGrpSpPr>
          <p:grpSpPr>
            <a:xfrm>
              <a:off x="1287186" y="4114800"/>
              <a:ext cx="1350526" cy="1712704"/>
              <a:chOff x="1287186" y="4114800"/>
              <a:chExt cx="1350526" cy="1712704"/>
            </a:xfrm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8FD5E873-CEA9-4357-8F5D-BA7B3A56A133}"/>
                  </a:ext>
                </a:extLst>
              </p:cNvPr>
              <p:cNvSpPr/>
              <p:nvPr/>
            </p:nvSpPr>
            <p:spPr>
              <a:xfrm>
                <a:off x="1509929" y="5488949"/>
                <a:ext cx="905040" cy="338555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Attacker</a:t>
                </a:r>
              </a:p>
            </p:txBody>
          </p:sp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BAB523AA-485A-4E2E-AFED-4A72023754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7186" y="4114800"/>
                <a:ext cx="1350526" cy="1284289"/>
              </a:xfrm>
              <a:prstGeom prst="rect">
                <a:avLst/>
              </a:prstGeom>
            </p:spPr>
          </p:pic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B4BF8DE6-2FF2-40DD-AE54-0CC55B698536}"/>
                </a:ext>
              </a:extLst>
            </p:cNvPr>
            <p:cNvGrpSpPr/>
            <p:nvPr/>
          </p:nvGrpSpPr>
          <p:grpSpPr>
            <a:xfrm>
              <a:off x="9610664" y="4274298"/>
              <a:ext cx="1230243" cy="1553206"/>
              <a:chOff x="9719585" y="4315412"/>
              <a:chExt cx="1230243" cy="1553206"/>
            </a:xfrm>
          </p:grpSpPr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CF09433C-4076-415E-9354-1EDEECC263C6}"/>
                  </a:ext>
                </a:extLst>
              </p:cNvPr>
              <p:cNvSpPr/>
              <p:nvPr/>
            </p:nvSpPr>
            <p:spPr>
              <a:xfrm>
                <a:off x="9844050" y="5530063"/>
                <a:ext cx="988842" cy="338555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Database</a:t>
                </a:r>
              </a:p>
            </p:txBody>
          </p:sp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062AF941-4566-4294-97C3-DAAC239F4D37}"/>
                  </a:ext>
                </a:extLst>
              </p:cNvPr>
              <p:cNvGrpSpPr/>
              <p:nvPr/>
            </p:nvGrpSpPr>
            <p:grpSpPr>
              <a:xfrm>
                <a:off x="9719585" y="4315412"/>
                <a:ext cx="1230243" cy="1135902"/>
                <a:chOff x="11710762" y="4197024"/>
                <a:chExt cx="1230243" cy="1135902"/>
              </a:xfrm>
            </p:grpSpPr>
            <p:pic>
              <p:nvPicPr>
                <p:cNvPr id="57" name="Picture 56">
                  <a:extLst>
                    <a:ext uri="{FF2B5EF4-FFF2-40B4-BE49-F238E27FC236}">
                      <a16:creationId xmlns:a16="http://schemas.microsoft.com/office/drawing/2014/main" id="{47286B03-5AB8-4981-8211-63463437CC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710762" y="4197024"/>
                  <a:ext cx="954504" cy="1135902"/>
                </a:xfrm>
                <a:prstGeom prst="rect">
                  <a:avLst/>
                </a:prstGeom>
              </p:spPr>
            </p:pic>
            <p:pic>
              <p:nvPicPr>
                <p:cNvPr id="74" name="Picture 73">
                  <a:extLst>
                    <a:ext uri="{FF2B5EF4-FFF2-40B4-BE49-F238E27FC236}">
                      <a16:creationId xmlns:a16="http://schemas.microsoft.com/office/drawing/2014/main" id="{9E788139-F61D-41D5-B221-D43824B64B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152158" y="4562554"/>
                  <a:ext cx="788847" cy="657373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6594685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FC7F234-5C31-44AA-8500-93FA3D19C3C1}"/>
              </a:ext>
            </a:extLst>
          </p:cNvPr>
          <p:cNvSpPr/>
          <p:nvPr/>
        </p:nvSpPr>
        <p:spPr>
          <a:xfrm>
            <a:off x="0" y="9348"/>
            <a:ext cx="12192000" cy="6568190"/>
          </a:xfrm>
          <a:prstGeom prst="rect">
            <a:avLst/>
          </a:prstGeom>
          <a:solidFill>
            <a:schemeClr val="bg2">
              <a:lumMod val="9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DFB8D3-9652-4FEF-B4C8-67CACE9833F0}"/>
              </a:ext>
            </a:extLst>
          </p:cNvPr>
          <p:cNvSpPr txBox="1">
            <a:spLocks/>
          </p:cNvSpPr>
          <p:nvPr/>
        </p:nvSpPr>
        <p:spPr>
          <a:xfrm>
            <a:off x="2362200" y="219075"/>
            <a:ext cx="74676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 Attack Tools</a:t>
            </a:r>
            <a:endParaRPr lang="en-IN" sz="4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5" name="Freeform 40">
            <a:extLst>
              <a:ext uri="{FF2B5EF4-FFF2-40B4-BE49-F238E27FC236}">
                <a16:creationId xmlns:a16="http://schemas.microsoft.com/office/drawing/2014/main" id="{C9E2A2AA-A91A-402F-BB40-AFDE08417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2092" y="1757101"/>
            <a:ext cx="1839908" cy="745779"/>
          </a:xfrm>
          <a:custGeom>
            <a:avLst/>
            <a:gdLst>
              <a:gd name="T0" fmla="*/ 0 w 4124"/>
              <a:gd name="T1" fmla="*/ 395 h 1217"/>
              <a:gd name="T2" fmla="*/ 2820 w 4124"/>
              <a:gd name="T3" fmla="*/ 1216 h 1217"/>
              <a:gd name="T4" fmla="*/ 4123 w 4124"/>
              <a:gd name="T5" fmla="*/ 1216 h 1217"/>
              <a:gd name="T6" fmla="*/ 1282 w 4124"/>
              <a:gd name="T7" fmla="*/ 0 h 1217"/>
              <a:gd name="T8" fmla="*/ 0 w 4124"/>
              <a:gd name="T9" fmla="*/ 395 h 1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4" h="1217">
                <a:moveTo>
                  <a:pt x="0" y="395"/>
                </a:moveTo>
                <a:lnTo>
                  <a:pt x="2820" y="1216"/>
                </a:lnTo>
                <a:lnTo>
                  <a:pt x="4123" y="1216"/>
                </a:lnTo>
                <a:lnTo>
                  <a:pt x="1282" y="0"/>
                </a:lnTo>
                <a:lnTo>
                  <a:pt x="0" y="395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Freeform 1">
            <a:extLst>
              <a:ext uri="{FF2B5EF4-FFF2-40B4-BE49-F238E27FC236}">
                <a16:creationId xmlns:a16="http://schemas.microsoft.com/office/drawing/2014/main" id="{D6C18AD5-6506-43E7-9048-46DEBF140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91887"/>
            <a:ext cx="10384620" cy="1011614"/>
          </a:xfrm>
          <a:custGeom>
            <a:avLst/>
            <a:gdLst>
              <a:gd name="T0" fmla="*/ 0 w 7121"/>
              <a:gd name="T1" fmla="*/ 1656 h 1657"/>
              <a:gd name="T2" fmla="*/ 7120 w 7121"/>
              <a:gd name="T3" fmla="*/ 1656 h 1657"/>
              <a:gd name="T4" fmla="*/ 7120 w 7121"/>
              <a:gd name="T5" fmla="*/ 0 h 1657"/>
              <a:gd name="T6" fmla="*/ 0 w 7121"/>
              <a:gd name="T7" fmla="*/ 0 h 1657"/>
              <a:gd name="T8" fmla="*/ 0 w 7121"/>
              <a:gd name="T9" fmla="*/ 1656 h 1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657">
                <a:moveTo>
                  <a:pt x="0" y="1656"/>
                </a:moveTo>
                <a:lnTo>
                  <a:pt x="7120" y="1656"/>
                </a:lnTo>
                <a:lnTo>
                  <a:pt x="7120" y="0"/>
                </a:lnTo>
                <a:lnTo>
                  <a:pt x="0" y="0"/>
                </a:lnTo>
                <a:lnTo>
                  <a:pt x="0" y="1656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Freeform 38">
            <a:extLst>
              <a:ext uri="{FF2B5EF4-FFF2-40B4-BE49-F238E27FC236}">
                <a16:creationId xmlns:a16="http://schemas.microsoft.com/office/drawing/2014/main" id="{51B046FA-E046-4EB2-926C-F409D1740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69175" y="685801"/>
            <a:ext cx="574602" cy="1317700"/>
          </a:xfrm>
          <a:custGeom>
            <a:avLst/>
            <a:gdLst>
              <a:gd name="T0" fmla="*/ 0 w 1288"/>
              <a:gd name="T1" fmla="*/ 2185 h 2186"/>
              <a:gd name="T2" fmla="*/ 1287 w 1288"/>
              <a:gd name="T3" fmla="*/ 1790 h 2186"/>
              <a:gd name="T4" fmla="*/ 1287 w 1288"/>
              <a:gd name="T5" fmla="*/ 0 h 2186"/>
              <a:gd name="T6" fmla="*/ 0 w 1288"/>
              <a:gd name="T7" fmla="*/ 528 h 2186"/>
              <a:gd name="T8" fmla="*/ 0 w 1288"/>
              <a:gd name="T9" fmla="*/ 2185 h 2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2186">
                <a:moveTo>
                  <a:pt x="0" y="2185"/>
                </a:moveTo>
                <a:lnTo>
                  <a:pt x="1287" y="1790"/>
                </a:lnTo>
                <a:lnTo>
                  <a:pt x="1287" y="0"/>
                </a:lnTo>
                <a:lnTo>
                  <a:pt x="0" y="528"/>
                </a:lnTo>
                <a:lnTo>
                  <a:pt x="0" y="2185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Freeform 39">
            <a:extLst>
              <a:ext uri="{FF2B5EF4-FFF2-40B4-BE49-F238E27FC236}">
                <a16:creationId xmlns:a16="http://schemas.microsoft.com/office/drawing/2014/main" id="{FBF98525-EEE1-4816-9ED9-68E250E8A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3777" y="685800"/>
            <a:ext cx="1248223" cy="1817080"/>
          </a:xfrm>
          <a:custGeom>
            <a:avLst/>
            <a:gdLst>
              <a:gd name="T0" fmla="*/ 0 w 2842"/>
              <a:gd name="T1" fmla="*/ 0 h 3007"/>
              <a:gd name="T2" fmla="*/ 2841 w 2842"/>
              <a:gd name="T3" fmla="*/ 1836 h 3007"/>
              <a:gd name="T4" fmla="*/ 2841 w 2842"/>
              <a:gd name="T5" fmla="*/ 3006 h 3007"/>
              <a:gd name="T6" fmla="*/ 0 w 2842"/>
              <a:gd name="T7" fmla="*/ 1790 h 3007"/>
              <a:gd name="T8" fmla="*/ 0 w 2842"/>
              <a:gd name="T9" fmla="*/ 0 h 3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2" h="3007">
                <a:moveTo>
                  <a:pt x="0" y="0"/>
                </a:moveTo>
                <a:lnTo>
                  <a:pt x="2841" y="1836"/>
                </a:lnTo>
                <a:lnTo>
                  <a:pt x="2841" y="3006"/>
                </a:lnTo>
                <a:lnTo>
                  <a:pt x="0" y="1790"/>
                </a:lnTo>
                <a:lnTo>
                  <a:pt x="0" y="0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Freeform 200">
            <a:extLst>
              <a:ext uri="{FF2B5EF4-FFF2-40B4-BE49-F238E27FC236}">
                <a16:creationId xmlns:a16="http://schemas.microsoft.com/office/drawing/2014/main" id="{8C41060B-C9C0-4D0E-852B-3724DB6B5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2968" y="1120249"/>
            <a:ext cx="375788" cy="357170"/>
          </a:xfrm>
          <a:custGeom>
            <a:avLst/>
            <a:gdLst>
              <a:gd name="T0" fmla="*/ 309 w 634"/>
              <a:gd name="T1" fmla="*/ 44 h 604"/>
              <a:gd name="T2" fmla="*/ 309 w 634"/>
              <a:gd name="T3" fmla="*/ 44 h 604"/>
              <a:gd name="T4" fmla="*/ 14 w 634"/>
              <a:gd name="T5" fmla="*/ 220 h 604"/>
              <a:gd name="T6" fmla="*/ 14 w 634"/>
              <a:gd name="T7" fmla="*/ 220 h 604"/>
              <a:gd name="T8" fmla="*/ 279 w 634"/>
              <a:gd name="T9" fmla="*/ 338 h 604"/>
              <a:gd name="T10" fmla="*/ 338 w 634"/>
              <a:gd name="T11" fmla="*/ 338 h 604"/>
              <a:gd name="T12" fmla="*/ 603 w 634"/>
              <a:gd name="T13" fmla="*/ 220 h 604"/>
              <a:gd name="T14" fmla="*/ 603 w 634"/>
              <a:gd name="T15" fmla="*/ 161 h 604"/>
              <a:gd name="T16" fmla="*/ 338 w 634"/>
              <a:gd name="T17" fmla="*/ 14 h 604"/>
              <a:gd name="T18" fmla="*/ 279 w 634"/>
              <a:gd name="T19" fmla="*/ 14 h 604"/>
              <a:gd name="T20" fmla="*/ 14 w 634"/>
              <a:gd name="T21" fmla="*/ 161 h 604"/>
              <a:gd name="T22" fmla="*/ 14 w 634"/>
              <a:gd name="T23" fmla="*/ 220 h 604"/>
              <a:gd name="T24" fmla="*/ 309 w 634"/>
              <a:gd name="T25" fmla="*/ 44 h 604"/>
              <a:gd name="T26" fmla="*/ 309 w 634"/>
              <a:gd name="T27" fmla="*/ 44 h 604"/>
              <a:gd name="T28" fmla="*/ 588 w 634"/>
              <a:gd name="T29" fmla="*/ 191 h 604"/>
              <a:gd name="T30" fmla="*/ 309 w 634"/>
              <a:gd name="T31" fmla="*/ 309 h 604"/>
              <a:gd name="T32" fmla="*/ 44 w 634"/>
              <a:gd name="T33" fmla="*/ 191 h 604"/>
              <a:gd name="T34" fmla="*/ 309 w 634"/>
              <a:gd name="T35" fmla="*/ 44 h 604"/>
              <a:gd name="T36" fmla="*/ 309 w 634"/>
              <a:gd name="T37" fmla="*/ 559 h 604"/>
              <a:gd name="T38" fmla="*/ 309 w 634"/>
              <a:gd name="T39" fmla="*/ 559 h 604"/>
              <a:gd name="T40" fmla="*/ 44 w 634"/>
              <a:gd name="T41" fmla="*/ 441 h 604"/>
              <a:gd name="T42" fmla="*/ 0 w 634"/>
              <a:gd name="T43" fmla="*/ 427 h 604"/>
              <a:gd name="T44" fmla="*/ 14 w 634"/>
              <a:gd name="T45" fmla="*/ 471 h 604"/>
              <a:gd name="T46" fmla="*/ 279 w 634"/>
              <a:gd name="T47" fmla="*/ 589 h 604"/>
              <a:gd name="T48" fmla="*/ 338 w 634"/>
              <a:gd name="T49" fmla="*/ 589 h 604"/>
              <a:gd name="T50" fmla="*/ 603 w 634"/>
              <a:gd name="T51" fmla="*/ 471 h 604"/>
              <a:gd name="T52" fmla="*/ 633 w 634"/>
              <a:gd name="T53" fmla="*/ 427 h 604"/>
              <a:gd name="T54" fmla="*/ 588 w 634"/>
              <a:gd name="T55" fmla="*/ 441 h 604"/>
              <a:gd name="T56" fmla="*/ 309 w 634"/>
              <a:gd name="T57" fmla="*/ 559 h 604"/>
              <a:gd name="T58" fmla="*/ 14 w 634"/>
              <a:gd name="T59" fmla="*/ 338 h 604"/>
              <a:gd name="T60" fmla="*/ 14 w 634"/>
              <a:gd name="T61" fmla="*/ 338 h 604"/>
              <a:gd name="T62" fmla="*/ 279 w 634"/>
              <a:gd name="T63" fmla="*/ 471 h 604"/>
              <a:gd name="T64" fmla="*/ 338 w 634"/>
              <a:gd name="T65" fmla="*/ 471 h 604"/>
              <a:gd name="T66" fmla="*/ 603 w 634"/>
              <a:gd name="T67" fmla="*/ 338 h 604"/>
              <a:gd name="T68" fmla="*/ 633 w 634"/>
              <a:gd name="T69" fmla="*/ 294 h 604"/>
              <a:gd name="T70" fmla="*/ 588 w 634"/>
              <a:gd name="T71" fmla="*/ 309 h 604"/>
              <a:gd name="T72" fmla="*/ 309 w 634"/>
              <a:gd name="T73" fmla="*/ 441 h 604"/>
              <a:gd name="T74" fmla="*/ 44 w 634"/>
              <a:gd name="T75" fmla="*/ 309 h 604"/>
              <a:gd name="T76" fmla="*/ 0 w 634"/>
              <a:gd name="T77" fmla="*/ 294 h 604"/>
              <a:gd name="T78" fmla="*/ 14 w 634"/>
              <a:gd name="T79" fmla="*/ 338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04">
                <a:moveTo>
                  <a:pt x="309" y="44"/>
                </a:moveTo>
                <a:lnTo>
                  <a:pt x="309" y="44"/>
                </a:lnTo>
                <a:close/>
                <a:moveTo>
                  <a:pt x="14" y="220"/>
                </a:moveTo>
                <a:lnTo>
                  <a:pt x="14" y="220"/>
                </a:lnTo>
                <a:cubicBezTo>
                  <a:pt x="279" y="338"/>
                  <a:pt x="279" y="338"/>
                  <a:pt x="279" y="338"/>
                </a:cubicBezTo>
                <a:cubicBezTo>
                  <a:pt x="309" y="353"/>
                  <a:pt x="324" y="353"/>
                  <a:pt x="338" y="338"/>
                </a:cubicBezTo>
                <a:cubicBezTo>
                  <a:pt x="603" y="220"/>
                  <a:pt x="603" y="220"/>
                  <a:pt x="603" y="220"/>
                </a:cubicBezTo>
                <a:cubicBezTo>
                  <a:pt x="633" y="206"/>
                  <a:pt x="633" y="176"/>
                  <a:pt x="603" y="161"/>
                </a:cubicBezTo>
                <a:cubicBezTo>
                  <a:pt x="338" y="14"/>
                  <a:pt x="338" y="14"/>
                  <a:pt x="338" y="14"/>
                </a:cubicBezTo>
                <a:cubicBezTo>
                  <a:pt x="324" y="0"/>
                  <a:pt x="309" y="14"/>
                  <a:pt x="279" y="14"/>
                </a:cubicBezTo>
                <a:cubicBezTo>
                  <a:pt x="14" y="161"/>
                  <a:pt x="14" y="161"/>
                  <a:pt x="14" y="161"/>
                </a:cubicBezTo>
                <a:cubicBezTo>
                  <a:pt x="0" y="176"/>
                  <a:pt x="0" y="206"/>
                  <a:pt x="14" y="220"/>
                </a:cubicBezTo>
                <a:close/>
                <a:moveTo>
                  <a:pt x="309" y="44"/>
                </a:moveTo>
                <a:lnTo>
                  <a:pt x="309" y="44"/>
                </a:lnTo>
                <a:cubicBezTo>
                  <a:pt x="588" y="191"/>
                  <a:pt x="588" y="191"/>
                  <a:pt x="588" y="191"/>
                </a:cubicBezTo>
                <a:cubicBezTo>
                  <a:pt x="309" y="309"/>
                  <a:pt x="309" y="309"/>
                  <a:pt x="309" y="309"/>
                </a:cubicBezTo>
                <a:cubicBezTo>
                  <a:pt x="44" y="191"/>
                  <a:pt x="44" y="191"/>
                  <a:pt x="44" y="191"/>
                </a:cubicBezTo>
                <a:lnTo>
                  <a:pt x="309" y="44"/>
                </a:lnTo>
                <a:close/>
                <a:moveTo>
                  <a:pt x="309" y="559"/>
                </a:moveTo>
                <a:lnTo>
                  <a:pt x="309" y="559"/>
                </a:lnTo>
                <a:cubicBezTo>
                  <a:pt x="44" y="441"/>
                  <a:pt x="44" y="441"/>
                  <a:pt x="44" y="441"/>
                </a:cubicBezTo>
                <a:cubicBezTo>
                  <a:pt x="44" y="441"/>
                  <a:pt x="14" y="427"/>
                  <a:pt x="0" y="427"/>
                </a:cubicBezTo>
                <a:cubicBezTo>
                  <a:pt x="0" y="441"/>
                  <a:pt x="0" y="456"/>
                  <a:pt x="14" y="471"/>
                </a:cubicBezTo>
                <a:cubicBezTo>
                  <a:pt x="279" y="589"/>
                  <a:pt x="279" y="589"/>
                  <a:pt x="279" y="589"/>
                </a:cubicBezTo>
                <a:cubicBezTo>
                  <a:pt x="309" y="603"/>
                  <a:pt x="324" y="603"/>
                  <a:pt x="338" y="589"/>
                </a:cubicBezTo>
                <a:cubicBezTo>
                  <a:pt x="603" y="471"/>
                  <a:pt x="603" y="471"/>
                  <a:pt x="603" y="471"/>
                </a:cubicBezTo>
                <a:cubicBezTo>
                  <a:pt x="618" y="471"/>
                  <a:pt x="633" y="441"/>
                  <a:pt x="633" y="427"/>
                </a:cubicBezTo>
                <a:cubicBezTo>
                  <a:pt x="618" y="427"/>
                  <a:pt x="588" y="441"/>
                  <a:pt x="588" y="441"/>
                </a:cubicBezTo>
                <a:lnTo>
                  <a:pt x="309" y="559"/>
                </a:lnTo>
                <a:close/>
                <a:moveTo>
                  <a:pt x="14" y="338"/>
                </a:moveTo>
                <a:lnTo>
                  <a:pt x="14" y="338"/>
                </a:lnTo>
                <a:cubicBezTo>
                  <a:pt x="279" y="471"/>
                  <a:pt x="279" y="471"/>
                  <a:pt x="279" y="471"/>
                </a:cubicBezTo>
                <a:cubicBezTo>
                  <a:pt x="309" y="471"/>
                  <a:pt x="324" y="471"/>
                  <a:pt x="338" y="471"/>
                </a:cubicBezTo>
                <a:cubicBezTo>
                  <a:pt x="603" y="338"/>
                  <a:pt x="603" y="338"/>
                  <a:pt x="603" y="338"/>
                </a:cubicBezTo>
                <a:cubicBezTo>
                  <a:pt x="618" y="338"/>
                  <a:pt x="633" y="309"/>
                  <a:pt x="633" y="294"/>
                </a:cubicBezTo>
                <a:cubicBezTo>
                  <a:pt x="618" y="309"/>
                  <a:pt x="588" y="309"/>
                  <a:pt x="588" y="309"/>
                </a:cubicBezTo>
                <a:cubicBezTo>
                  <a:pt x="309" y="441"/>
                  <a:pt x="309" y="441"/>
                  <a:pt x="309" y="441"/>
                </a:cubicBezTo>
                <a:cubicBezTo>
                  <a:pt x="44" y="309"/>
                  <a:pt x="44" y="309"/>
                  <a:pt x="44" y="309"/>
                </a:cubicBezTo>
                <a:cubicBezTo>
                  <a:pt x="44" y="309"/>
                  <a:pt x="14" y="309"/>
                  <a:pt x="0" y="294"/>
                </a:cubicBezTo>
                <a:cubicBezTo>
                  <a:pt x="0" y="309"/>
                  <a:pt x="0" y="338"/>
                  <a:pt x="14" y="3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45716" tIns="22858" rIns="45716" bIns="22858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1179F6-2624-48D6-A5D6-77619F216851}"/>
              </a:ext>
            </a:extLst>
          </p:cNvPr>
          <p:cNvSpPr txBox="1"/>
          <p:nvPr/>
        </p:nvSpPr>
        <p:spPr>
          <a:xfrm>
            <a:off x="342900" y="1297649"/>
            <a:ext cx="1646242" cy="400091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Burp Suite</a:t>
            </a:r>
          </a:p>
        </p:txBody>
      </p:sp>
      <p:sp>
        <p:nvSpPr>
          <p:cNvPr id="13" name="Line 525">
            <a:extLst>
              <a:ext uri="{FF2B5EF4-FFF2-40B4-BE49-F238E27FC236}">
                <a16:creationId xmlns:a16="http://schemas.microsoft.com/office/drawing/2014/main" id="{45981EBA-6618-4CD4-9424-AEB0D09D9590}"/>
              </a:ext>
            </a:extLst>
          </p:cNvPr>
          <p:cNvSpPr>
            <a:spLocks noChangeShapeType="1"/>
          </p:cNvSpPr>
          <p:nvPr/>
        </p:nvSpPr>
        <p:spPr bwMode="auto">
          <a:xfrm>
            <a:off x="2177026" y="1142300"/>
            <a:ext cx="2616" cy="710788"/>
          </a:xfrm>
          <a:prstGeom prst="line">
            <a:avLst/>
          </a:prstGeom>
          <a:noFill/>
          <a:ln w="1800" cap="flat">
            <a:solidFill>
              <a:srgbClr val="F1F0F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defTabSz="914217">
              <a:defRPr/>
            </a:pPr>
            <a:endParaRPr lang="en-US" sz="57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AD26DBF-EAA6-4DD0-8B12-FCD52C70E8A8}"/>
              </a:ext>
            </a:extLst>
          </p:cNvPr>
          <p:cNvSpPr/>
          <p:nvPr/>
        </p:nvSpPr>
        <p:spPr>
          <a:xfrm>
            <a:off x="2358001" y="1189918"/>
            <a:ext cx="7881374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sz="1700" dirty="0">
                <a:solidFill>
                  <a:prstClr val="black"/>
                </a:solidFill>
              </a:rPr>
              <a:t>Support the entire web application testing process, from initial mapping and analysis of an application's attack surface to finding and </a:t>
            </a:r>
            <a:r>
              <a:rPr lang="en-US" sz="1700" b="1" dirty="0">
                <a:solidFill>
                  <a:srgbClr val="FF0000"/>
                </a:solidFill>
              </a:rPr>
              <a:t>exploiting security vulnerabilities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F8C828F-CAE4-4174-8766-559286178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125606"/>
            <a:ext cx="5638800" cy="424803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8D04A07-47EB-43C4-B2C9-6F5D70B033B5}"/>
              </a:ext>
            </a:extLst>
          </p:cNvPr>
          <p:cNvSpPr/>
          <p:nvPr/>
        </p:nvSpPr>
        <p:spPr>
          <a:xfrm>
            <a:off x="5029200" y="6380275"/>
            <a:ext cx="16764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000" i="1" dirty="0">
                <a:solidFill>
                  <a:prstClr val="black"/>
                </a:solidFill>
              </a:rPr>
              <a:t>https://portswigger.net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30C6629-504D-4571-9451-C945C7BFED50}"/>
              </a:ext>
            </a:extLst>
          </p:cNvPr>
          <p:cNvGrpSpPr>
            <a:grpSpLocks/>
          </p:cNvGrpSpPr>
          <p:nvPr/>
        </p:nvGrpSpPr>
        <p:grpSpPr>
          <a:xfrm>
            <a:off x="7071269" y="2700911"/>
            <a:ext cx="4511132" cy="3671328"/>
            <a:chOff x="4300539" y="1984376"/>
            <a:chExt cx="3589338" cy="2890838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B00DCE58-DF19-4F9B-989D-A28FC534E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539" y="1984376"/>
              <a:ext cx="3589338" cy="2170113"/>
            </a:xfrm>
            <a:custGeom>
              <a:avLst/>
              <a:gdLst>
                <a:gd name="T0" fmla="*/ 2537 w 2537"/>
                <a:gd name="T1" fmla="*/ 1533 h 1533"/>
                <a:gd name="T2" fmla="*/ 2537 w 2537"/>
                <a:gd name="T3" fmla="*/ 71 h 1533"/>
                <a:gd name="T4" fmla="*/ 2467 w 2537"/>
                <a:gd name="T5" fmla="*/ 0 h 1533"/>
                <a:gd name="T6" fmla="*/ 71 w 2537"/>
                <a:gd name="T7" fmla="*/ 0 h 1533"/>
                <a:gd name="T8" fmla="*/ 0 w 2537"/>
                <a:gd name="T9" fmla="*/ 71 h 1533"/>
                <a:gd name="T10" fmla="*/ 0 w 2537"/>
                <a:gd name="T11" fmla="*/ 1533 h 1533"/>
                <a:gd name="T12" fmla="*/ 2537 w 2537"/>
                <a:gd name="T13" fmla="*/ 1533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37" h="1533">
                  <a:moveTo>
                    <a:pt x="2537" y="1533"/>
                  </a:moveTo>
                  <a:cubicBezTo>
                    <a:pt x="2537" y="71"/>
                    <a:pt x="2537" y="71"/>
                    <a:pt x="2537" y="71"/>
                  </a:cubicBezTo>
                  <a:cubicBezTo>
                    <a:pt x="2537" y="32"/>
                    <a:pt x="2506" y="0"/>
                    <a:pt x="2467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1"/>
                  </a:cubicBezTo>
                  <a:cubicBezTo>
                    <a:pt x="0" y="1533"/>
                    <a:pt x="0" y="1533"/>
                    <a:pt x="0" y="1533"/>
                  </a:cubicBezTo>
                  <a:lnTo>
                    <a:pt x="2537" y="1533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6600072B-B834-4196-B8DE-7EF3E1D685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40239" y="2132014"/>
              <a:ext cx="3309938" cy="1873250"/>
            </a:xfrm>
            <a:custGeom>
              <a:avLst/>
              <a:gdLst>
                <a:gd name="T0" fmla="*/ 2075 w 2085"/>
                <a:gd name="T1" fmla="*/ 10 h 1180"/>
                <a:gd name="T2" fmla="*/ 2075 w 2085"/>
                <a:gd name="T3" fmla="*/ 1170 h 1180"/>
                <a:gd name="T4" fmla="*/ 10 w 2085"/>
                <a:gd name="T5" fmla="*/ 1170 h 1180"/>
                <a:gd name="T6" fmla="*/ 10 w 2085"/>
                <a:gd name="T7" fmla="*/ 10 h 1180"/>
                <a:gd name="T8" fmla="*/ 2075 w 2085"/>
                <a:gd name="T9" fmla="*/ 10 h 1180"/>
                <a:gd name="T10" fmla="*/ 2085 w 2085"/>
                <a:gd name="T11" fmla="*/ 0 h 1180"/>
                <a:gd name="T12" fmla="*/ 2075 w 2085"/>
                <a:gd name="T13" fmla="*/ 0 h 1180"/>
                <a:gd name="T14" fmla="*/ 10 w 2085"/>
                <a:gd name="T15" fmla="*/ 0 h 1180"/>
                <a:gd name="T16" fmla="*/ 0 w 2085"/>
                <a:gd name="T17" fmla="*/ 0 h 1180"/>
                <a:gd name="T18" fmla="*/ 0 w 2085"/>
                <a:gd name="T19" fmla="*/ 10 h 1180"/>
                <a:gd name="T20" fmla="*/ 0 w 2085"/>
                <a:gd name="T21" fmla="*/ 1170 h 1180"/>
                <a:gd name="T22" fmla="*/ 0 w 2085"/>
                <a:gd name="T23" fmla="*/ 1180 h 1180"/>
                <a:gd name="T24" fmla="*/ 10 w 2085"/>
                <a:gd name="T25" fmla="*/ 1180 h 1180"/>
                <a:gd name="T26" fmla="*/ 2075 w 2085"/>
                <a:gd name="T27" fmla="*/ 1180 h 1180"/>
                <a:gd name="T28" fmla="*/ 2085 w 2085"/>
                <a:gd name="T29" fmla="*/ 1180 h 1180"/>
                <a:gd name="T30" fmla="*/ 2085 w 2085"/>
                <a:gd name="T31" fmla="*/ 1170 h 1180"/>
                <a:gd name="T32" fmla="*/ 2085 w 2085"/>
                <a:gd name="T33" fmla="*/ 10 h 1180"/>
                <a:gd name="T34" fmla="*/ 2085 w 2085"/>
                <a:gd name="T35" fmla="*/ 0 h 1180"/>
                <a:gd name="T36" fmla="*/ 2085 w 2085"/>
                <a:gd name="T3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85" h="1180">
                  <a:moveTo>
                    <a:pt x="2075" y="10"/>
                  </a:moveTo>
                  <a:lnTo>
                    <a:pt x="2075" y="1170"/>
                  </a:lnTo>
                  <a:lnTo>
                    <a:pt x="10" y="1170"/>
                  </a:lnTo>
                  <a:lnTo>
                    <a:pt x="10" y="10"/>
                  </a:lnTo>
                  <a:lnTo>
                    <a:pt x="2075" y="10"/>
                  </a:lnTo>
                  <a:close/>
                  <a:moveTo>
                    <a:pt x="2085" y="0"/>
                  </a:moveTo>
                  <a:lnTo>
                    <a:pt x="2075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170"/>
                  </a:lnTo>
                  <a:lnTo>
                    <a:pt x="0" y="1180"/>
                  </a:lnTo>
                  <a:lnTo>
                    <a:pt x="10" y="1180"/>
                  </a:lnTo>
                  <a:lnTo>
                    <a:pt x="2075" y="1180"/>
                  </a:lnTo>
                  <a:lnTo>
                    <a:pt x="2085" y="1180"/>
                  </a:lnTo>
                  <a:lnTo>
                    <a:pt x="2085" y="1170"/>
                  </a:lnTo>
                  <a:lnTo>
                    <a:pt x="2085" y="10"/>
                  </a:lnTo>
                  <a:lnTo>
                    <a:pt x="2085" y="0"/>
                  </a:lnTo>
                  <a:lnTo>
                    <a:pt x="2085" y="0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7CC54D80-CD2D-46CE-863A-017B3FD51E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40239" y="2132014"/>
              <a:ext cx="3309938" cy="1873250"/>
            </a:xfrm>
            <a:custGeom>
              <a:avLst/>
              <a:gdLst>
                <a:gd name="T0" fmla="*/ 2075 w 2085"/>
                <a:gd name="T1" fmla="*/ 10 h 1180"/>
                <a:gd name="T2" fmla="*/ 2075 w 2085"/>
                <a:gd name="T3" fmla="*/ 1170 h 1180"/>
                <a:gd name="T4" fmla="*/ 10 w 2085"/>
                <a:gd name="T5" fmla="*/ 1170 h 1180"/>
                <a:gd name="T6" fmla="*/ 10 w 2085"/>
                <a:gd name="T7" fmla="*/ 10 h 1180"/>
                <a:gd name="T8" fmla="*/ 2075 w 2085"/>
                <a:gd name="T9" fmla="*/ 10 h 1180"/>
                <a:gd name="T10" fmla="*/ 2085 w 2085"/>
                <a:gd name="T11" fmla="*/ 0 h 1180"/>
                <a:gd name="T12" fmla="*/ 2075 w 2085"/>
                <a:gd name="T13" fmla="*/ 0 h 1180"/>
                <a:gd name="T14" fmla="*/ 10 w 2085"/>
                <a:gd name="T15" fmla="*/ 0 h 1180"/>
                <a:gd name="T16" fmla="*/ 0 w 2085"/>
                <a:gd name="T17" fmla="*/ 0 h 1180"/>
                <a:gd name="T18" fmla="*/ 0 w 2085"/>
                <a:gd name="T19" fmla="*/ 10 h 1180"/>
                <a:gd name="T20" fmla="*/ 0 w 2085"/>
                <a:gd name="T21" fmla="*/ 1170 h 1180"/>
                <a:gd name="T22" fmla="*/ 0 w 2085"/>
                <a:gd name="T23" fmla="*/ 1180 h 1180"/>
                <a:gd name="T24" fmla="*/ 10 w 2085"/>
                <a:gd name="T25" fmla="*/ 1180 h 1180"/>
                <a:gd name="T26" fmla="*/ 2075 w 2085"/>
                <a:gd name="T27" fmla="*/ 1180 h 1180"/>
                <a:gd name="T28" fmla="*/ 2085 w 2085"/>
                <a:gd name="T29" fmla="*/ 1180 h 1180"/>
                <a:gd name="T30" fmla="*/ 2085 w 2085"/>
                <a:gd name="T31" fmla="*/ 1170 h 1180"/>
                <a:gd name="T32" fmla="*/ 2085 w 2085"/>
                <a:gd name="T33" fmla="*/ 10 h 1180"/>
                <a:gd name="T34" fmla="*/ 2085 w 2085"/>
                <a:gd name="T35" fmla="*/ 0 h 1180"/>
                <a:gd name="T36" fmla="*/ 2085 w 2085"/>
                <a:gd name="T3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85" h="1180">
                  <a:moveTo>
                    <a:pt x="2075" y="10"/>
                  </a:moveTo>
                  <a:lnTo>
                    <a:pt x="2075" y="1170"/>
                  </a:lnTo>
                  <a:lnTo>
                    <a:pt x="10" y="1170"/>
                  </a:lnTo>
                  <a:lnTo>
                    <a:pt x="10" y="10"/>
                  </a:lnTo>
                  <a:lnTo>
                    <a:pt x="2075" y="10"/>
                  </a:lnTo>
                  <a:moveTo>
                    <a:pt x="2085" y="0"/>
                  </a:moveTo>
                  <a:lnTo>
                    <a:pt x="2075" y="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0" y="1170"/>
                  </a:lnTo>
                  <a:lnTo>
                    <a:pt x="0" y="1180"/>
                  </a:lnTo>
                  <a:lnTo>
                    <a:pt x="10" y="1180"/>
                  </a:lnTo>
                  <a:lnTo>
                    <a:pt x="2075" y="1180"/>
                  </a:lnTo>
                  <a:lnTo>
                    <a:pt x="2085" y="1180"/>
                  </a:lnTo>
                  <a:lnTo>
                    <a:pt x="2085" y="1170"/>
                  </a:lnTo>
                  <a:lnTo>
                    <a:pt x="2085" y="10"/>
                  </a:lnTo>
                  <a:lnTo>
                    <a:pt x="2085" y="0"/>
                  </a:lnTo>
                  <a:lnTo>
                    <a:pt x="208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id="{5D66BA3B-376B-4238-9861-94A07A5814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6114" y="2147889"/>
              <a:ext cx="3278188" cy="1841500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4" name="Freeform 9">
              <a:extLst>
                <a:ext uri="{FF2B5EF4-FFF2-40B4-BE49-F238E27FC236}">
                  <a16:creationId xmlns:a16="http://schemas.microsoft.com/office/drawing/2014/main" id="{303007B7-1A39-4960-8603-F7612F436C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4" y="4826001"/>
              <a:ext cx="1208088" cy="49213"/>
            </a:xfrm>
            <a:custGeom>
              <a:avLst/>
              <a:gdLst>
                <a:gd name="T0" fmla="*/ 852 w 854"/>
                <a:gd name="T1" fmla="*/ 24 h 35"/>
                <a:gd name="T2" fmla="*/ 478 w 854"/>
                <a:gd name="T3" fmla="*/ 5 h 35"/>
                <a:gd name="T4" fmla="*/ 478 w 854"/>
                <a:gd name="T5" fmla="*/ 0 h 35"/>
                <a:gd name="T6" fmla="*/ 427 w 854"/>
                <a:gd name="T7" fmla="*/ 3 h 35"/>
                <a:gd name="T8" fmla="*/ 375 w 854"/>
                <a:gd name="T9" fmla="*/ 0 h 35"/>
                <a:gd name="T10" fmla="*/ 375 w 854"/>
                <a:gd name="T11" fmla="*/ 5 h 35"/>
                <a:gd name="T12" fmla="*/ 1 w 854"/>
                <a:gd name="T13" fmla="*/ 24 h 35"/>
                <a:gd name="T14" fmla="*/ 24 w 854"/>
                <a:gd name="T15" fmla="*/ 35 h 35"/>
                <a:gd name="T16" fmla="*/ 375 w 854"/>
                <a:gd name="T17" fmla="*/ 35 h 35"/>
                <a:gd name="T18" fmla="*/ 478 w 854"/>
                <a:gd name="T19" fmla="*/ 35 h 35"/>
                <a:gd name="T20" fmla="*/ 829 w 854"/>
                <a:gd name="T21" fmla="*/ 35 h 35"/>
                <a:gd name="T22" fmla="*/ 852 w 854"/>
                <a:gd name="T23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54" h="35">
                  <a:moveTo>
                    <a:pt x="852" y="24"/>
                  </a:moveTo>
                  <a:cubicBezTo>
                    <a:pt x="478" y="5"/>
                    <a:pt x="478" y="5"/>
                    <a:pt x="478" y="5"/>
                  </a:cubicBezTo>
                  <a:cubicBezTo>
                    <a:pt x="478" y="0"/>
                    <a:pt x="478" y="0"/>
                    <a:pt x="478" y="0"/>
                  </a:cubicBezTo>
                  <a:cubicBezTo>
                    <a:pt x="427" y="3"/>
                    <a:pt x="427" y="3"/>
                    <a:pt x="427" y="3"/>
                  </a:cubicBezTo>
                  <a:cubicBezTo>
                    <a:pt x="375" y="0"/>
                    <a:pt x="375" y="0"/>
                    <a:pt x="375" y="0"/>
                  </a:cubicBezTo>
                  <a:cubicBezTo>
                    <a:pt x="375" y="5"/>
                    <a:pt x="375" y="5"/>
                    <a:pt x="375" y="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0" y="35"/>
                    <a:pt x="24" y="35"/>
                  </a:cubicBezTo>
                  <a:cubicBezTo>
                    <a:pt x="41" y="35"/>
                    <a:pt x="247" y="35"/>
                    <a:pt x="375" y="35"/>
                  </a:cubicBezTo>
                  <a:cubicBezTo>
                    <a:pt x="435" y="35"/>
                    <a:pt x="478" y="35"/>
                    <a:pt x="478" y="35"/>
                  </a:cubicBezTo>
                  <a:cubicBezTo>
                    <a:pt x="606" y="35"/>
                    <a:pt x="812" y="35"/>
                    <a:pt x="829" y="35"/>
                  </a:cubicBezTo>
                  <a:cubicBezTo>
                    <a:pt x="854" y="35"/>
                    <a:pt x="852" y="24"/>
                    <a:pt x="852" y="24"/>
                  </a:cubicBez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5" name="Freeform 10">
              <a:extLst>
                <a:ext uri="{FF2B5EF4-FFF2-40B4-BE49-F238E27FC236}">
                  <a16:creationId xmlns:a16="http://schemas.microsoft.com/office/drawing/2014/main" id="{F82DAF5F-AEFA-40A7-877E-F690F0DBE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4" y="4446589"/>
              <a:ext cx="1219200" cy="417513"/>
            </a:xfrm>
            <a:custGeom>
              <a:avLst/>
              <a:gdLst>
                <a:gd name="T0" fmla="*/ 790 w 861"/>
                <a:gd name="T1" fmla="*/ 274 h 295"/>
                <a:gd name="T2" fmla="*/ 738 w 861"/>
                <a:gd name="T3" fmla="*/ 224 h 295"/>
                <a:gd name="T4" fmla="*/ 714 w 861"/>
                <a:gd name="T5" fmla="*/ 0 h 295"/>
                <a:gd name="T6" fmla="*/ 431 w 861"/>
                <a:gd name="T7" fmla="*/ 4 h 295"/>
                <a:gd name="T8" fmla="*/ 147 w 861"/>
                <a:gd name="T9" fmla="*/ 0 h 295"/>
                <a:gd name="T10" fmla="*/ 124 w 861"/>
                <a:gd name="T11" fmla="*/ 224 h 295"/>
                <a:gd name="T12" fmla="*/ 72 w 861"/>
                <a:gd name="T13" fmla="*/ 274 h 295"/>
                <a:gd name="T14" fmla="*/ 0 w 861"/>
                <a:gd name="T15" fmla="*/ 291 h 295"/>
                <a:gd name="T16" fmla="*/ 0 w 861"/>
                <a:gd name="T17" fmla="*/ 295 h 295"/>
                <a:gd name="T18" fmla="*/ 379 w 861"/>
                <a:gd name="T19" fmla="*/ 295 h 295"/>
                <a:gd name="T20" fmla="*/ 482 w 861"/>
                <a:gd name="T21" fmla="*/ 295 h 295"/>
                <a:gd name="T22" fmla="*/ 861 w 861"/>
                <a:gd name="T23" fmla="*/ 295 h 295"/>
                <a:gd name="T24" fmla="*/ 861 w 861"/>
                <a:gd name="T25" fmla="*/ 291 h 295"/>
                <a:gd name="T26" fmla="*/ 790 w 861"/>
                <a:gd name="T27" fmla="*/ 27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61" h="295">
                  <a:moveTo>
                    <a:pt x="790" y="274"/>
                  </a:moveTo>
                  <a:cubicBezTo>
                    <a:pt x="760" y="268"/>
                    <a:pt x="744" y="271"/>
                    <a:pt x="738" y="224"/>
                  </a:cubicBezTo>
                  <a:cubicBezTo>
                    <a:pt x="731" y="177"/>
                    <a:pt x="714" y="0"/>
                    <a:pt x="714" y="0"/>
                  </a:cubicBezTo>
                  <a:cubicBezTo>
                    <a:pt x="431" y="4"/>
                    <a:pt x="431" y="4"/>
                    <a:pt x="431" y="4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30" y="177"/>
                    <a:pt x="124" y="224"/>
                  </a:cubicBezTo>
                  <a:cubicBezTo>
                    <a:pt x="117" y="271"/>
                    <a:pt x="102" y="268"/>
                    <a:pt x="72" y="274"/>
                  </a:cubicBezTo>
                  <a:cubicBezTo>
                    <a:pt x="42" y="280"/>
                    <a:pt x="0" y="287"/>
                    <a:pt x="0" y="29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79" y="295"/>
                    <a:pt x="379" y="295"/>
                    <a:pt x="379" y="295"/>
                  </a:cubicBezTo>
                  <a:cubicBezTo>
                    <a:pt x="482" y="295"/>
                    <a:pt x="482" y="295"/>
                    <a:pt x="482" y="295"/>
                  </a:cubicBezTo>
                  <a:cubicBezTo>
                    <a:pt x="861" y="295"/>
                    <a:pt x="861" y="295"/>
                    <a:pt x="861" y="295"/>
                  </a:cubicBezTo>
                  <a:cubicBezTo>
                    <a:pt x="861" y="295"/>
                    <a:pt x="861" y="295"/>
                    <a:pt x="861" y="291"/>
                  </a:cubicBezTo>
                  <a:cubicBezTo>
                    <a:pt x="861" y="287"/>
                    <a:pt x="820" y="280"/>
                    <a:pt x="790" y="274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6" name="Oval 11">
              <a:extLst>
                <a:ext uri="{FF2B5EF4-FFF2-40B4-BE49-F238E27FC236}">
                  <a16:creationId xmlns:a16="http://schemas.microsoft.com/office/drawing/2014/main" id="{B2A3C1C0-5214-45DA-83A0-E900CE5C85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0602" y="2044701"/>
              <a:ext cx="49213" cy="4921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7" name="Oval 12">
              <a:extLst>
                <a:ext uri="{FF2B5EF4-FFF2-40B4-BE49-F238E27FC236}">
                  <a16:creationId xmlns:a16="http://schemas.microsoft.com/office/drawing/2014/main" id="{FB68785C-3888-4A35-A3DD-9AC08D2110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0602" y="2041526"/>
              <a:ext cx="49213" cy="49213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8" name="Oval 13">
              <a:extLst>
                <a:ext uri="{FF2B5EF4-FFF2-40B4-BE49-F238E27FC236}">
                  <a16:creationId xmlns:a16="http://schemas.microsoft.com/office/drawing/2014/main" id="{A1A77048-E896-4B32-B214-247086EB0D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8539" y="2049464"/>
              <a:ext cx="33338" cy="317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29" name="Oval 14">
              <a:extLst>
                <a:ext uri="{FF2B5EF4-FFF2-40B4-BE49-F238E27FC236}">
                  <a16:creationId xmlns:a16="http://schemas.microsoft.com/office/drawing/2014/main" id="{3DE98B4B-50F4-4896-82CB-079F5B1C36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8064" y="2055814"/>
              <a:ext cx="15875" cy="19050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0" name="Oval 15">
              <a:extLst>
                <a:ext uri="{FF2B5EF4-FFF2-40B4-BE49-F238E27FC236}">
                  <a16:creationId xmlns:a16="http://schemas.microsoft.com/office/drawing/2014/main" id="{7F2F6608-6945-440A-BE26-C94C106A98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2827" y="2063751"/>
              <a:ext cx="4763" cy="47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1" name="Freeform 16">
              <a:extLst>
                <a:ext uri="{FF2B5EF4-FFF2-40B4-BE49-F238E27FC236}">
                  <a16:creationId xmlns:a16="http://schemas.microsoft.com/office/drawing/2014/main" id="{39DE30ED-0486-4279-AFC0-9CBD49F21C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4" y="4446589"/>
              <a:ext cx="985838" cy="417513"/>
            </a:xfrm>
            <a:custGeom>
              <a:avLst/>
              <a:gdLst>
                <a:gd name="T0" fmla="*/ 696 w 696"/>
                <a:gd name="T1" fmla="*/ 10 h 295"/>
                <a:gd name="T2" fmla="*/ 573 w 696"/>
                <a:gd name="T3" fmla="*/ 2 h 295"/>
                <a:gd name="T4" fmla="*/ 431 w 696"/>
                <a:gd name="T5" fmla="*/ 4 h 295"/>
                <a:gd name="T6" fmla="*/ 147 w 696"/>
                <a:gd name="T7" fmla="*/ 0 h 295"/>
                <a:gd name="T8" fmla="*/ 124 w 696"/>
                <a:gd name="T9" fmla="*/ 224 h 295"/>
                <a:gd name="T10" fmla="*/ 72 w 696"/>
                <a:gd name="T11" fmla="*/ 274 h 295"/>
                <a:gd name="T12" fmla="*/ 0 w 696"/>
                <a:gd name="T13" fmla="*/ 291 h 295"/>
                <a:gd name="T14" fmla="*/ 0 w 696"/>
                <a:gd name="T15" fmla="*/ 295 h 295"/>
                <a:gd name="T16" fmla="*/ 379 w 696"/>
                <a:gd name="T17" fmla="*/ 295 h 295"/>
                <a:gd name="T18" fmla="*/ 432 w 696"/>
                <a:gd name="T19" fmla="*/ 295 h 295"/>
                <a:gd name="T20" fmla="*/ 696 w 696"/>
                <a:gd name="T21" fmla="*/ 1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295">
                  <a:moveTo>
                    <a:pt x="696" y="10"/>
                  </a:moveTo>
                  <a:cubicBezTo>
                    <a:pt x="573" y="2"/>
                    <a:pt x="573" y="2"/>
                    <a:pt x="573" y="2"/>
                  </a:cubicBezTo>
                  <a:cubicBezTo>
                    <a:pt x="431" y="4"/>
                    <a:pt x="431" y="4"/>
                    <a:pt x="431" y="4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30" y="177"/>
                    <a:pt x="124" y="224"/>
                  </a:cubicBezTo>
                  <a:cubicBezTo>
                    <a:pt x="117" y="271"/>
                    <a:pt x="102" y="268"/>
                    <a:pt x="72" y="274"/>
                  </a:cubicBezTo>
                  <a:cubicBezTo>
                    <a:pt x="42" y="280"/>
                    <a:pt x="0" y="287"/>
                    <a:pt x="0" y="291"/>
                  </a:cubicBezTo>
                  <a:cubicBezTo>
                    <a:pt x="0" y="295"/>
                    <a:pt x="0" y="295"/>
                    <a:pt x="0" y="295"/>
                  </a:cubicBezTo>
                  <a:cubicBezTo>
                    <a:pt x="379" y="295"/>
                    <a:pt x="379" y="295"/>
                    <a:pt x="379" y="295"/>
                  </a:cubicBezTo>
                  <a:cubicBezTo>
                    <a:pt x="432" y="295"/>
                    <a:pt x="432" y="295"/>
                    <a:pt x="432" y="295"/>
                  </a:cubicBezTo>
                  <a:lnTo>
                    <a:pt x="696" y="10"/>
                  </a:lnTo>
                  <a:close/>
                </a:path>
              </a:pathLst>
            </a:custGeom>
            <a:solidFill>
              <a:srgbClr val="A8A9A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2" name="Freeform 17">
              <a:extLst>
                <a:ext uri="{FF2B5EF4-FFF2-40B4-BE49-F238E27FC236}">
                  <a16:creationId xmlns:a16="http://schemas.microsoft.com/office/drawing/2014/main" id="{8F03F50F-9BA5-4C41-B721-EF4E9EFE3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539" y="4154489"/>
              <a:ext cx="3578122" cy="341313"/>
            </a:xfrm>
            <a:custGeom>
              <a:avLst/>
              <a:gdLst>
                <a:gd name="T0" fmla="*/ 0 w 2537"/>
                <a:gd name="T1" fmla="*/ 0 h 241"/>
                <a:gd name="T2" fmla="*/ 0 w 2537"/>
                <a:gd name="T3" fmla="*/ 170 h 241"/>
                <a:gd name="T4" fmla="*/ 71 w 2537"/>
                <a:gd name="T5" fmla="*/ 241 h 241"/>
                <a:gd name="T6" fmla="*/ 2467 w 2537"/>
                <a:gd name="T7" fmla="*/ 241 h 241"/>
                <a:gd name="T8" fmla="*/ 2537 w 2537"/>
                <a:gd name="T9" fmla="*/ 170 h 241"/>
                <a:gd name="T10" fmla="*/ 2537 w 2537"/>
                <a:gd name="T11" fmla="*/ 0 h 241"/>
                <a:gd name="T12" fmla="*/ 0 w 2537"/>
                <a:gd name="T13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37" h="241">
                  <a:moveTo>
                    <a:pt x="0" y="0"/>
                  </a:moveTo>
                  <a:cubicBezTo>
                    <a:pt x="0" y="170"/>
                    <a:pt x="0" y="170"/>
                    <a:pt x="0" y="170"/>
                  </a:cubicBezTo>
                  <a:cubicBezTo>
                    <a:pt x="0" y="209"/>
                    <a:pt x="32" y="241"/>
                    <a:pt x="71" y="241"/>
                  </a:cubicBezTo>
                  <a:cubicBezTo>
                    <a:pt x="2467" y="241"/>
                    <a:pt x="2467" y="241"/>
                    <a:pt x="2467" y="241"/>
                  </a:cubicBezTo>
                  <a:cubicBezTo>
                    <a:pt x="2506" y="241"/>
                    <a:pt x="2537" y="209"/>
                    <a:pt x="2537" y="170"/>
                  </a:cubicBezTo>
                  <a:cubicBezTo>
                    <a:pt x="2537" y="0"/>
                    <a:pt x="2537" y="0"/>
                    <a:pt x="25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defTabSz="914217">
                <a:defRPr/>
              </a:pPr>
              <a:endParaRPr lang="id-ID" dirty="0">
                <a:solidFill>
                  <a:prstClr val="black"/>
                </a:solidFill>
                <a:latin typeface="Lato Light"/>
              </a:endParaRPr>
            </a:p>
          </p:txBody>
        </p:sp>
      </p:grpSp>
      <p:pic>
        <p:nvPicPr>
          <p:cNvPr id="9" name="Picture 8" descr="Text&#10;&#10;Description automatically generated with low confidence">
            <a:extLst>
              <a:ext uri="{FF2B5EF4-FFF2-40B4-BE49-F238E27FC236}">
                <a16:creationId xmlns:a16="http://schemas.microsoft.com/office/drawing/2014/main" id="{50ACF2A3-9566-43FA-869D-648210BE3E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146" y="2783715"/>
            <a:ext cx="4271058" cy="259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15619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: Diagonal Corners Rounded 39">
            <a:extLst>
              <a:ext uri="{FF2B5EF4-FFF2-40B4-BE49-F238E27FC236}">
                <a16:creationId xmlns:a16="http://schemas.microsoft.com/office/drawing/2014/main" id="{D6D8CC86-7052-42DE-8B98-225993B89226}"/>
              </a:ext>
            </a:extLst>
          </p:cNvPr>
          <p:cNvSpPr/>
          <p:nvPr/>
        </p:nvSpPr>
        <p:spPr>
          <a:xfrm>
            <a:off x="449418" y="2738121"/>
            <a:ext cx="5113182" cy="3434079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CEB587-38DE-4CC8-8135-0889826793AC}"/>
              </a:ext>
            </a:extLst>
          </p:cNvPr>
          <p:cNvSpPr txBox="1"/>
          <p:nvPr/>
        </p:nvSpPr>
        <p:spPr>
          <a:xfrm>
            <a:off x="1335375" y="200025"/>
            <a:ext cx="9521251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 Attack Tools (Cont’d)</a:t>
            </a:r>
            <a:endParaRPr lang="en-IN" sz="4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C372120-E0D6-4506-9DEE-CD37FD920AEA}"/>
              </a:ext>
            </a:extLst>
          </p:cNvPr>
          <p:cNvSpPr/>
          <p:nvPr/>
        </p:nvSpPr>
        <p:spPr>
          <a:xfrm>
            <a:off x="1601787" y="1344864"/>
            <a:ext cx="2367233" cy="9411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</p:txBody>
      </p:sp>
      <p:sp>
        <p:nvSpPr>
          <p:cNvPr id="23" name="Freeform 61">
            <a:extLst>
              <a:ext uri="{FF2B5EF4-FFF2-40B4-BE49-F238E27FC236}">
                <a16:creationId xmlns:a16="http://schemas.microsoft.com/office/drawing/2014/main" id="{6B6A4F94-E4E0-4FED-885C-7E4A4F370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5136" y="1344864"/>
            <a:ext cx="3261039" cy="941136"/>
          </a:xfrm>
          <a:custGeom>
            <a:avLst/>
            <a:gdLst>
              <a:gd name="T0" fmla="*/ 8268 w 9062"/>
              <a:gd name="T1" fmla="*/ 0 h 1778"/>
              <a:gd name="T2" fmla="*/ 9061 w 9062"/>
              <a:gd name="T3" fmla="*/ 891 h 1778"/>
              <a:gd name="T4" fmla="*/ 8268 w 9062"/>
              <a:gd name="T5" fmla="*/ 1777 h 1778"/>
              <a:gd name="T6" fmla="*/ 0 w 9062"/>
              <a:gd name="T7" fmla="*/ 1777 h 1778"/>
              <a:gd name="T8" fmla="*/ 0 w 9062"/>
              <a:gd name="T9" fmla="*/ 0 h 1778"/>
              <a:gd name="T10" fmla="*/ 8268 w 9062"/>
              <a:gd name="T11" fmla="*/ 0 h 1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062" h="1778">
                <a:moveTo>
                  <a:pt x="8268" y="0"/>
                </a:moveTo>
                <a:lnTo>
                  <a:pt x="9061" y="891"/>
                </a:lnTo>
                <a:lnTo>
                  <a:pt x="8268" y="1777"/>
                </a:lnTo>
                <a:lnTo>
                  <a:pt x="0" y="1777"/>
                </a:lnTo>
                <a:lnTo>
                  <a:pt x="0" y="0"/>
                </a:lnTo>
                <a:lnTo>
                  <a:pt x="8268" y="0"/>
                </a:lnTo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</p:txBody>
      </p:sp>
      <p:sp>
        <p:nvSpPr>
          <p:cNvPr id="24" name="Freeform 63">
            <a:extLst>
              <a:ext uri="{FF2B5EF4-FFF2-40B4-BE49-F238E27FC236}">
                <a16:creationId xmlns:a16="http://schemas.microsoft.com/office/drawing/2014/main" id="{D1ED3D46-45B1-4C0E-AE3A-F0FB81BE7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28635"/>
            <a:ext cx="449943" cy="944312"/>
          </a:xfrm>
          <a:custGeom>
            <a:avLst/>
            <a:gdLst>
              <a:gd name="T0" fmla="*/ 0 w 2326"/>
              <a:gd name="T1" fmla="*/ 1777 h 1778"/>
              <a:gd name="T2" fmla="*/ 2325 w 2326"/>
              <a:gd name="T3" fmla="*/ 1777 h 1778"/>
              <a:gd name="T4" fmla="*/ 2325 w 2326"/>
              <a:gd name="T5" fmla="*/ 0 h 1778"/>
              <a:gd name="T6" fmla="*/ 0 w 2326"/>
              <a:gd name="T7" fmla="*/ 0 h 1778"/>
              <a:gd name="T8" fmla="*/ 0 w 2326"/>
              <a:gd name="T9" fmla="*/ 1777 h 1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1778">
                <a:moveTo>
                  <a:pt x="0" y="1777"/>
                </a:moveTo>
                <a:lnTo>
                  <a:pt x="2325" y="1777"/>
                </a:lnTo>
                <a:lnTo>
                  <a:pt x="2325" y="0"/>
                </a:lnTo>
                <a:lnTo>
                  <a:pt x="0" y="0"/>
                </a:lnTo>
                <a:lnTo>
                  <a:pt x="0" y="1777"/>
                </a:lnTo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</p:txBody>
      </p:sp>
      <p:sp>
        <p:nvSpPr>
          <p:cNvPr id="25" name="Freeform 72">
            <a:extLst>
              <a:ext uri="{FF2B5EF4-FFF2-40B4-BE49-F238E27FC236}">
                <a16:creationId xmlns:a16="http://schemas.microsoft.com/office/drawing/2014/main" id="{9815C908-AC69-41B4-9C6F-CFF950C39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3374" y="2081293"/>
            <a:ext cx="160276" cy="204707"/>
          </a:xfrm>
          <a:custGeom>
            <a:avLst/>
            <a:gdLst>
              <a:gd name="T0" fmla="*/ 444 w 445"/>
              <a:gd name="T1" fmla="*/ 0 h 569"/>
              <a:gd name="T2" fmla="*/ 0 w 445"/>
              <a:gd name="T3" fmla="*/ 568 h 569"/>
              <a:gd name="T4" fmla="*/ 0 w 445"/>
              <a:gd name="T5" fmla="*/ 0 h 569"/>
              <a:gd name="T6" fmla="*/ 444 w 445"/>
              <a:gd name="T7" fmla="*/ 0 h 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5" h="569">
                <a:moveTo>
                  <a:pt x="444" y="0"/>
                </a:moveTo>
                <a:lnTo>
                  <a:pt x="0" y="568"/>
                </a:lnTo>
                <a:lnTo>
                  <a:pt x="0" y="0"/>
                </a:lnTo>
                <a:lnTo>
                  <a:pt x="444" y="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27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</p:txBody>
      </p:sp>
      <p:sp>
        <p:nvSpPr>
          <p:cNvPr id="26" name="Freeform 73">
            <a:extLst>
              <a:ext uri="{FF2B5EF4-FFF2-40B4-BE49-F238E27FC236}">
                <a16:creationId xmlns:a16="http://schemas.microsoft.com/office/drawing/2014/main" id="{D40C5C08-226A-4547-AE97-0FE0F9FF2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081293"/>
            <a:ext cx="158688" cy="204707"/>
          </a:xfrm>
          <a:custGeom>
            <a:avLst/>
            <a:gdLst>
              <a:gd name="T0" fmla="*/ 0 w 439"/>
              <a:gd name="T1" fmla="*/ 0 h 569"/>
              <a:gd name="T2" fmla="*/ 438 w 439"/>
              <a:gd name="T3" fmla="*/ 568 h 569"/>
              <a:gd name="T4" fmla="*/ 438 w 439"/>
              <a:gd name="T5" fmla="*/ 0 h 569"/>
              <a:gd name="T6" fmla="*/ 0 w 439"/>
              <a:gd name="T7" fmla="*/ 0 h 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9" h="569">
                <a:moveTo>
                  <a:pt x="0" y="0"/>
                </a:moveTo>
                <a:lnTo>
                  <a:pt x="438" y="568"/>
                </a:lnTo>
                <a:lnTo>
                  <a:pt x="438" y="0"/>
                </a:lnTo>
                <a:lnTo>
                  <a:pt x="0" y="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</p:txBody>
      </p:sp>
      <p:sp>
        <p:nvSpPr>
          <p:cNvPr id="27" name="Freeform 82">
            <a:extLst>
              <a:ext uri="{FF2B5EF4-FFF2-40B4-BE49-F238E27FC236}">
                <a16:creationId xmlns:a16="http://schemas.microsoft.com/office/drawing/2014/main" id="{969B0BB0-D61C-4FFA-86A3-3D69BBACF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161579"/>
            <a:ext cx="1445990" cy="941137"/>
          </a:xfrm>
          <a:custGeom>
            <a:avLst/>
            <a:gdLst>
              <a:gd name="T0" fmla="*/ 0 w 2316"/>
              <a:gd name="T1" fmla="*/ 2139 h 2140"/>
              <a:gd name="T2" fmla="*/ 0 w 2316"/>
              <a:gd name="T3" fmla="*/ 0 h 2140"/>
              <a:gd name="T4" fmla="*/ 2315 w 2316"/>
              <a:gd name="T5" fmla="*/ 0 h 2140"/>
              <a:gd name="T6" fmla="*/ 2315 w 2316"/>
              <a:gd name="T7" fmla="*/ 2139 h 2140"/>
              <a:gd name="T8" fmla="*/ 0 w 2316"/>
              <a:gd name="T9" fmla="*/ 2139 h 2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6" h="2140">
                <a:moveTo>
                  <a:pt x="0" y="2139"/>
                </a:moveTo>
                <a:lnTo>
                  <a:pt x="0" y="0"/>
                </a:lnTo>
                <a:lnTo>
                  <a:pt x="2315" y="0"/>
                </a:lnTo>
                <a:lnTo>
                  <a:pt x="2315" y="2139"/>
                </a:lnTo>
                <a:lnTo>
                  <a:pt x="0" y="2139"/>
                </a:lnTo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3FCA9EE-8CC4-43ED-84DE-08BD780B96A0}"/>
              </a:ext>
            </a:extLst>
          </p:cNvPr>
          <p:cNvSpPr/>
          <p:nvPr/>
        </p:nvSpPr>
        <p:spPr>
          <a:xfrm>
            <a:off x="297134" y="1339760"/>
            <a:ext cx="1466516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OWASP Zed Attack Proxy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C16E65B-C33E-43C2-84C8-A6FC79EDA7F3}"/>
              </a:ext>
            </a:extLst>
          </p:cNvPr>
          <p:cNvSpPr/>
          <p:nvPr/>
        </p:nvSpPr>
        <p:spPr>
          <a:xfrm>
            <a:off x="1750790" y="1348518"/>
            <a:ext cx="4046382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Provides automated scanners and tools that allow you to find security vulnerabilities manually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4C5FEE19-BB57-4E54-9CDC-411AB44E2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891" y="1266354"/>
            <a:ext cx="5913681" cy="501062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FADFA5E5-C4D8-43E3-86DD-FDF7586C9628}"/>
              </a:ext>
            </a:extLst>
          </p:cNvPr>
          <p:cNvSpPr/>
          <p:nvPr/>
        </p:nvSpPr>
        <p:spPr>
          <a:xfrm>
            <a:off x="788448" y="3505200"/>
            <a:ext cx="4435123" cy="24006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Metasploit (</a:t>
            </a:r>
            <a:r>
              <a:rPr lang="fr-FR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https://www.metasploit.com</a:t>
            </a: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w3af (</a:t>
            </a:r>
            <a:r>
              <a:rPr lang="fr-FR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http://w3af.org</a:t>
            </a: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Nikto (</a:t>
            </a:r>
            <a:r>
              <a:rPr lang="fr-FR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https://cirt.net</a:t>
            </a: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Sn1per (</a:t>
            </a:r>
            <a:r>
              <a:rPr lang="fr-FR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https://github.com</a:t>
            </a: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 marL="341313" indent="-341313" fontAlgn="base">
              <a:spcBef>
                <a:spcPts val="18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WSSiP (</a:t>
            </a:r>
            <a:r>
              <a:rPr lang="fr-FR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https://github.com</a:t>
            </a:r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58473F0-9C2B-4833-97AC-2AD89CC84DFB}"/>
              </a:ext>
            </a:extLst>
          </p:cNvPr>
          <p:cNvSpPr/>
          <p:nvPr/>
        </p:nvSpPr>
        <p:spPr>
          <a:xfrm>
            <a:off x="1087278" y="2891879"/>
            <a:ext cx="3837462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Web Application Attack Tools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6982FBF-9457-4915-8EA8-C7E9CBAD367A}"/>
              </a:ext>
            </a:extLst>
          </p:cNvPr>
          <p:cNvSpPr/>
          <p:nvPr/>
        </p:nvSpPr>
        <p:spPr>
          <a:xfrm>
            <a:off x="10439400" y="6326029"/>
            <a:ext cx="1676400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00" i="1" dirty="0">
                <a:solidFill>
                  <a:prstClr val="black"/>
                </a:solidFill>
              </a:rPr>
              <a:t>https://www.owasp.org</a:t>
            </a:r>
          </a:p>
        </p:txBody>
      </p:sp>
    </p:spTree>
    <p:extLst>
      <p:ext uri="{BB962C8B-B14F-4D97-AF65-F5344CB8AC3E}">
        <p14:creationId xmlns:p14="http://schemas.microsoft.com/office/powerpoint/2010/main" val="13579171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FBCF7E8-774F-4385-8DAB-5FD6931D463B}"/>
              </a:ext>
            </a:extLst>
          </p:cNvPr>
          <p:cNvSpPr/>
          <p:nvPr/>
        </p:nvSpPr>
        <p:spPr>
          <a:xfrm>
            <a:off x="8168641" y="3408798"/>
            <a:ext cx="3185160" cy="8560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Freeform 58"/>
          <p:cNvSpPr>
            <a:spLocks/>
          </p:cNvSpPr>
          <p:nvPr/>
        </p:nvSpPr>
        <p:spPr bwMode="auto">
          <a:xfrm>
            <a:off x="3331401" y="5550362"/>
            <a:ext cx="232281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0" h="911">
                <a:moveTo>
                  <a:pt x="0" y="911"/>
                </a:moveTo>
                <a:lnTo>
                  <a:pt x="93" y="911"/>
                </a:lnTo>
                <a:lnTo>
                  <a:pt x="186" y="911"/>
                </a:lnTo>
                <a:lnTo>
                  <a:pt x="280" y="911"/>
                </a:lnTo>
                <a:lnTo>
                  <a:pt x="375" y="911"/>
                </a:lnTo>
                <a:lnTo>
                  <a:pt x="469" y="911"/>
                </a:lnTo>
                <a:lnTo>
                  <a:pt x="563" y="911"/>
                </a:lnTo>
                <a:lnTo>
                  <a:pt x="658" y="911"/>
                </a:lnTo>
                <a:lnTo>
                  <a:pt x="753" y="911"/>
                </a:lnTo>
                <a:lnTo>
                  <a:pt x="848" y="911"/>
                </a:lnTo>
                <a:lnTo>
                  <a:pt x="942" y="911"/>
                </a:lnTo>
                <a:lnTo>
                  <a:pt x="1037" y="911"/>
                </a:lnTo>
                <a:lnTo>
                  <a:pt x="1131" y="911"/>
                </a:lnTo>
                <a:lnTo>
                  <a:pt x="1226" y="911"/>
                </a:lnTo>
                <a:lnTo>
                  <a:pt x="1321" y="911"/>
                </a:lnTo>
                <a:lnTo>
                  <a:pt x="1416" y="911"/>
                </a:lnTo>
                <a:lnTo>
                  <a:pt x="1511" y="911"/>
                </a:lnTo>
                <a:lnTo>
                  <a:pt x="1546" y="849"/>
                </a:lnTo>
                <a:lnTo>
                  <a:pt x="1579" y="790"/>
                </a:lnTo>
                <a:lnTo>
                  <a:pt x="1611" y="734"/>
                </a:lnTo>
                <a:lnTo>
                  <a:pt x="1640" y="680"/>
                </a:lnTo>
                <a:lnTo>
                  <a:pt x="1668" y="631"/>
                </a:lnTo>
                <a:lnTo>
                  <a:pt x="1696" y="582"/>
                </a:lnTo>
                <a:lnTo>
                  <a:pt x="1720" y="537"/>
                </a:lnTo>
                <a:lnTo>
                  <a:pt x="1744" y="495"/>
                </a:lnTo>
                <a:lnTo>
                  <a:pt x="1764" y="459"/>
                </a:lnTo>
                <a:lnTo>
                  <a:pt x="1783" y="425"/>
                </a:lnTo>
                <a:lnTo>
                  <a:pt x="1802" y="392"/>
                </a:lnTo>
                <a:lnTo>
                  <a:pt x="1819" y="361"/>
                </a:lnTo>
                <a:lnTo>
                  <a:pt x="1834" y="334"/>
                </a:lnTo>
                <a:lnTo>
                  <a:pt x="1849" y="307"/>
                </a:lnTo>
                <a:lnTo>
                  <a:pt x="1864" y="282"/>
                </a:lnTo>
                <a:lnTo>
                  <a:pt x="1877" y="258"/>
                </a:lnTo>
                <a:lnTo>
                  <a:pt x="1900" y="216"/>
                </a:lnTo>
                <a:lnTo>
                  <a:pt x="1922" y="176"/>
                </a:lnTo>
                <a:lnTo>
                  <a:pt x="1943" y="140"/>
                </a:lnTo>
                <a:lnTo>
                  <a:pt x="1962" y="106"/>
                </a:lnTo>
                <a:lnTo>
                  <a:pt x="1971" y="91"/>
                </a:lnTo>
                <a:lnTo>
                  <a:pt x="1978" y="77"/>
                </a:lnTo>
                <a:lnTo>
                  <a:pt x="1986" y="62"/>
                </a:lnTo>
                <a:lnTo>
                  <a:pt x="1994" y="49"/>
                </a:lnTo>
                <a:lnTo>
                  <a:pt x="2001" y="36"/>
                </a:lnTo>
                <a:lnTo>
                  <a:pt x="2007" y="24"/>
                </a:lnTo>
                <a:lnTo>
                  <a:pt x="2014" y="12"/>
                </a:lnTo>
                <a:lnTo>
                  <a:pt x="2020" y="0"/>
                </a:lnTo>
                <a:lnTo>
                  <a:pt x="1984" y="0"/>
                </a:lnTo>
                <a:lnTo>
                  <a:pt x="1948" y="0"/>
                </a:lnTo>
                <a:lnTo>
                  <a:pt x="1910" y="0"/>
                </a:lnTo>
                <a:lnTo>
                  <a:pt x="1873" y="0"/>
                </a:lnTo>
                <a:lnTo>
                  <a:pt x="1836" y="0"/>
                </a:lnTo>
                <a:lnTo>
                  <a:pt x="1799" y="0"/>
                </a:lnTo>
                <a:lnTo>
                  <a:pt x="1761" y="0"/>
                </a:lnTo>
                <a:lnTo>
                  <a:pt x="1724" y="0"/>
                </a:lnTo>
                <a:lnTo>
                  <a:pt x="1687" y="0"/>
                </a:lnTo>
                <a:lnTo>
                  <a:pt x="1650" y="0"/>
                </a:lnTo>
                <a:lnTo>
                  <a:pt x="1613" y="0"/>
                </a:lnTo>
                <a:lnTo>
                  <a:pt x="1575" y="0"/>
                </a:lnTo>
                <a:lnTo>
                  <a:pt x="1539" y="0"/>
                </a:lnTo>
                <a:lnTo>
                  <a:pt x="1501" y="0"/>
                </a:lnTo>
                <a:lnTo>
                  <a:pt x="1465" y="0"/>
                </a:lnTo>
                <a:lnTo>
                  <a:pt x="1428" y="0"/>
                </a:lnTo>
                <a:lnTo>
                  <a:pt x="1390" y="24"/>
                </a:lnTo>
                <a:lnTo>
                  <a:pt x="1350" y="50"/>
                </a:lnTo>
                <a:lnTo>
                  <a:pt x="1308" y="77"/>
                </a:lnTo>
                <a:lnTo>
                  <a:pt x="1263" y="106"/>
                </a:lnTo>
                <a:lnTo>
                  <a:pt x="1237" y="121"/>
                </a:lnTo>
                <a:lnTo>
                  <a:pt x="1210" y="138"/>
                </a:lnTo>
                <a:lnTo>
                  <a:pt x="1184" y="157"/>
                </a:lnTo>
                <a:lnTo>
                  <a:pt x="1156" y="174"/>
                </a:lnTo>
                <a:lnTo>
                  <a:pt x="1124" y="194"/>
                </a:lnTo>
                <a:lnTo>
                  <a:pt x="1093" y="215"/>
                </a:lnTo>
                <a:lnTo>
                  <a:pt x="1060" y="236"/>
                </a:lnTo>
                <a:lnTo>
                  <a:pt x="1024" y="258"/>
                </a:lnTo>
                <a:lnTo>
                  <a:pt x="987" y="282"/>
                </a:lnTo>
                <a:lnTo>
                  <a:pt x="947" y="307"/>
                </a:lnTo>
                <a:lnTo>
                  <a:pt x="905" y="334"/>
                </a:lnTo>
                <a:lnTo>
                  <a:pt x="861" y="362"/>
                </a:lnTo>
                <a:lnTo>
                  <a:pt x="837" y="377"/>
                </a:lnTo>
                <a:lnTo>
                  <a:pt x="813" y="392"/>
                </a:lnTo>
                <a:lnTo>
                  <a:pt x="787" y="409"/>
                </a:lnTo>
                <a:lnTo>
                  <a:pt x="762" y="425"/>
                </a:lnTo>
                <a:lnTo>
                  <a:pt x="735" y="442"/>
                </a:lnTo>
                <a:lnTo>
                  <a:pt x="708" y="459"/>
                </a:lnTo>
                <a:lnTo>
                  <a:pt x="681" y="476"/>
                </a:lnTo>
                <a:lnTo>
                  <a:pt x="653" y="495"/>
                </a:lnTo>
                <a:lnTo>
                  <a:pt x="585" y="537"/>
                </a:lnTo>
                <a:lnTo>
                  <a:pt x="515" y="583"/>
                </a:lnTo>
                <a:lnTo>
                  <a:pt x="439" y="631"/>
                </a:lnTo>
                <a:lnTo>
                  <a:pt x="360" y="682"/>
                </a:lnTo>
                <a:lnTo>
                  <a:pt x="276" y="735"/>
                </a:lnTo>
                <a:lnTo>
                  <a:pt x="189" y="791"/>
                </a:lnTo>
                <a:lnTo>
                  <a:pt x="96" y="849"/>
                </a:lnTo>
                <a:lnTo>
                  <a:pt x="0" y="911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Полилиния 37"/>
          <p:cNvSpPr>
            <a:spLocks/>
          </p:cNvSpPr>
          <p:nvPr/>
        </p:nvSpPr>
        <p:spPr bwMode="auto">
          <a:xfrm>
            <a:off x="4114877" y="3289671"/>
            <a:ext cx="1539340" cy="226069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9366" h="3391558">
                <a:moveTo>
                  <a:pt x="761160" y="0"/>
                </a:moveTo>
                <a:lnTo>
                  <a:pt x="761160" y="279609"/>
                </a:lnTo>
                <a:lnTo>
                  <a:pt x="2309366" y="279609"/>
                </a:lnTo>
                <a:lnTo>
                  <a:pt x="2309366" y="1247887"/>
                </a:lnTo>
                <a:lnTo>
                  <a:pt x="2309366" y="1294487"/>
                </a:lnTo>
                <a:lnTo>
                  <a:pt x="2309366" y="3391558"/>
                </a:lnTo>
                <a:lnTo>
                  <a:pt x="1289308" y="3391558"/>
                </a:lnTo>
                <a:lnTo>
                  <a:pt x="1289308" y="1294487"/>
                </a:lnTo>
                <a:lnTo>
                  <a:pt x="761160" y="1294487"/>
                </a:lnTo>
                <a:lnTo>
                  <a:pt x="761160" y="1574097"/>
                </a:lnTo>
                <a:lnTo>
                  <a:pt x="0" y="78618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Freeform 62"/>
          <p:cNvSpPr>
            <a:spLocks/>
          </p:cNvSpPr>
          <p:nvPr/>
        </p:nvSpPr>
        <p:spPr bwMode="auto">
          <a:xfrm>
            <a:off x="6537784" y="5550362"/>
            <a:ext cx="232281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  <a:gd name="T88" fmla="*/ 908 w 6953"/>
              <a:gd name="T89" fmla="*/ 908 w 6953"/>
              <a:gd name="T90" fmla="*/ 908 w 6953"/>
              <a:gd name="T91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020" h="911">
                <a:moveTo>
                  <a:pt x="2020" y="911"/>
                </a:moveTo>
                <a:lnTo>
                  <a:pt x="1927" y="911"/>
                </a:lnTo>
                <a:lnTo>
                  <a:pt x="1834" y="911"/>
                </a:lnTo>
                <a:lnTo>
                  <a:pt x="1740" y="911"/>
                </a:lnTo>
                <a:lnTo>
                  <a:pt x="1645" y="911"/>
                </a:lnTo>
                <a:lnTo>
                  <a:pt x="1551" y="911"/>
                </a:lnTo>
                <a:lnTo>
                  <a:pt x="1457" y="911"/>
                </a:lnTo>
                <a:lnTo>
                  <a:pt x="1362" y="911"/>
                </a:lnTo>
                <a:lnTo>
                  <a:pt x="1267" y="911"/>
                </a:lnTo>
                <a:lnTo>
                  <a:pt x="1172" y="911"/>
                </a:lnTo>
                <a:lnTo>
                  <a:pt x="1078" y="911"/>
                </a:lnTo>
                <a:lnTo>
                  <a:pt x="983" y="911"/>
                </a:lnTo>
                <a:lnTo>
                  <a:pt x="889" y="911"/>
                </a:lnTo>
                <a:lnTo>
                  <a:pt x="794" y="911"/>
                </a:lnTo>
                <a:lnTo>
                  <a:pt x="699" y="911"/>
                </a:lnTo>
                <a:lnTo>
                  <a:pt x="604" y="911"/>
                </a:lnTo>
                <a:lnTo>
                  <a:pt x="509" y="911"/>
                </a:lnTo>
                <a:lnTo>
                  <a:pt x="474" y="849"/>
                </a:lnTo>
                <a:lnTo>
                  <a:pt x="441" y="790"/>
                </a:lnTo>
                <a:lnTo>
                  <a:pt x="409" y="734"/>
                </a:lnTo>
                <a:lnTo>
                  <a:pt x="380" y="680"/>
                </a:lnTo>
                <a:lnTo>
                  <a:pt x="351" y="631"/>
                </a:lnTo>
                <a:lnTo>
                  <a:pt x="324" y="582"/>
                </a:lnTo>
                <a:lnTo>
                  <a:pt x="299" y="537"/>
                </a:lnTo>
                <a:lnTo>
                  <a:pt x="276" y="495"/>
                </a:lnTo>
                <a:lnTo>
                  <a:pt x="256" y="459"/>
                </a:lnTo>
                <a:lnTo>
                  <a:pt x="237" y="425"/>
                </a:lnTo>
                <a:lnTo>
                  <a:pt x="218" y="392"/>
                </a:lnTo>
                <a:lnTo>
                  <a:pt x="201" y="361"/>
                </a:lnTo>
                <a:lnTo>
                  <a:pt x="186" y="334"/>
                </a:lnTo>
                <a:lnTo>
                  <a:pt x="171" y="307"/>
                </a:lnTo>
                <a:lnTo>
                  <a:pt x="156" y="282"/>
                </a:lnTo>
                <a:lnTo>
                  <a:pt x="143" y="258"/>
                </a:lnTo>
                <a:lnTo>
                  <a:pt x="120" y="216"/>
                </a:lnTo>
                <a:lnTo>
                  <a:pt x="98" y="176"/>
                </a:lnTo>
                <a:lnTo>
                  <a:pt x="77" y="140"/>
                </a:lnTo>
                <a:lnTo>
                  <a:pt x="58" y="106"/>
                </a:lnTo>
                <a:lnTo>
                  <a:pt x="49" y="91"/>
                </a:lnTo>
                <a:lnTo>
                  <a:pt x="42" y="77"/>
                </a:lnTo>
                <a:lnTo>
                  <a:pt x="34" y="62"/>
                </a:lnTo>
                <a:lnTo>
                  <a:pt x="26" y="49"/>
                </a:lnTo>
                <a:lnTo>
                  <a:pt x="19" y="36"/>
                </a:lnTo>
                <a:lnTo>
                  <a:pt x="13" y="24"/>
                </a:lnTo>
                <a:lnTo>
                  <a:pt x="6" y="12"/>
                </a:lnTo>
                <a:lnTo>
                  <a:pt x="0" y="0"/>
                </a:lnTo>
                <a:lnTo>
                  <a:pt x="36" y="0"/>
                </a:lnTo>
                <a:lnTo>
                  <a:pt x="72" y="0"/>
                </a:lnTo>
                <a:lnTo>
                  <a:pt x="110" y="0"/>
                </a:lnTo>
                <a:lnTo>
                  <a:pt x="147" y="0"/>
                </a:lnTo>
                <a:lnTo>
                  <a:pt x="184" y="0"/>
                </a:lnTo>
                <a:lnTo>
                  <a:pt x="221" y="0"/>
                </a:lnTo>
                <a:lnTo>
                  <a:pt x="259" y="0"/>
                </a:lnTo>
                <a:lnTo>
                  <a:pt x="296" y="0"/>
                </a:lnTo>
                <a:lnTo>
                  <a:pt x="333" y="0"/>
                </a:lnTo>
                <a:lnTo>
                  <a:pt x="370" y="0"/>
                </a:lnTo>
                <a:lnTo>
                  <a:pt x="407" y="0"/>
                </a:lnTo>
                <a:lnTo>
                  <a:pt x="445" y="0"/>
                </a:lnTo>
                <a:lnTo>
                  <a:pt x="481" y="0"/>
                </a:lnTo>
                <a:lnTo>
                  <a:pt x="519" y="0"/>
                </a:lnTo>
                <a:lnTo>
                  <a:pt x="555" y="0"/>
                </a:lnTo>
                <a:lnTo>
                  <a:pt x="592" y="0"/>
                </a:lnTo>
                <a:lnTo>
                  <a:pt x="630" y="24"/>
                </a:lnTo>
                <a:lnTo>
                  <a:pt x="670" y="50"/>
                </a:lnTo>
                <a:lnTo>
                  <a:pt x="712" y="77"/>
                </a:lnTo>
                <a:lnTo>
                  <a:pt x="757" y="106"/>
                </a:lnTo>
                <a:lnTo>
                  <a:pt x="783" y="121"/>
                </a:lnTo>
                <a:lnTo>
                  <a:pt x="810" y="138"/>
                </a:lnTo>
                <a:lnTo>
                  <a:pt x="836" y="157"/>
                </a:lnTo>
                <a:lnTo>
                  <a:pt x="864" y="174"/>
                </a:lnTo>
                <a:lnTo>
                  <a:pt x="896" y="194"/>
                </a:lnTo>
                <a:lnTo>
                  <a:pt x="927" y="215"/>
                </a:lnTo>
                <a:lnTo>
                  <a:pt x="960" y="236"/>
                </a:lnTo>
                <a:lnTo>
                  <a:pt x="996" y="258"/>
                </a:lnTo>
                <a:lnTo>
                  <a:pt x="1033" y="282"/>
                </a:lnTo>
                <a:lnTo>
                  <a:pt x="1073" y="307"/>
                </a:lnTo>
                <a:lnTo>
                  <a:pt x="1115" y="334"/>
                </a:lnTo>
                <a:lnTo>
                  <a:pt x="1159" y="362"/>
                </a:lnTo>
                <a:lnTo>
                  <a:pt x="1183" y="377"/>
                </a:lnTo>
                <a:lnTo>
                  <a:pt x="1207" y="392"/>
                </a:lnTo>
                <a:lnTo>
                  <a:pt x="1233" y="409"/>
                </a:lnTo>
                <a:lnTo>
                  <a:pt x="1258" y="425"/>
                </a:lnTo>
                <a:lnTo>
                  <a:pt x="1285" y="442"/>
                </a:lnTo>
                <a:lnTo>
                  <a:pt x="1312" y="459"/>
                </a:lnTo>
                <a:lnTo>
                  <a:pt x="1339" y="476"/>
                </a:lnTo>
                <a:lnTo>
                  <a:pt x="1367" y="495"/>
                </a:lnTo>
                <a:lnTo>
                  <a:pt x="1435" y="537"/>
                </a:lnTo>
                <a:lnTo>
                  <a:pt x="1505" y="583"/>
                </a:lnTo>
                <a:lnTo>
                  <a:pt x="1581" y="631"/>
                </a:lnTo>
                <a:lnTo>
                  <a:pt x="1660" y="682"/>
                </a:lnTo>
                <a:lnTo>
                  <a:pt x="1744" y="735"/>
                </a:lnTo>
                <a:lnTo>
                  <a:pt x="1831" y="791"/>
                </a:lnTo>
                <a:lnTo>
                  <a:pt x="1924" y="849"/>
                </a:lnTo>
                <a:lnTo>
                  <a:pt x="2020" y="91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Полилиния 39"/>
          <p:cNvSpPr>
            <a:spLocks/>
          </p:cNvSpPr>
          <p:nvPr/>
        </p:nvSpPr>
        <p:spPr bwMode="auto">
          <a:xfrm>
            <a:off x="6537784" y="3289671"/>
            <a:ext cx="1539339" cy="226069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09365" h="3391558">
                <a:moveTo>
                  <a:pt x="1548205" y="0"/>
                </a:moveTo>
                <a:lnTo>
                  <a:pt x="2309365" y="786185"/>
                </a:lnTo>
                <a:lnTo>
                  <a:pt x="1548205" y="1574097"/>
                </a:lnTo>
                <a:lnTo>
                  <a:pt x="1548205" y="1294487"/>
                </a:lnTo>
                <a:lnTo>
                  <a:pt x="1020058" y="1294487"/>
                </a:lnTo>
                <a:lnTo>
                  <a:pt x="1020058" y="3391558"/>
                </a:lnTo>
                <a:lnTo>
                  <a:pt x="0" y="3391558"/>
                </a:lnTo>
                <a:lnTo>
                  <a:pt x="0" y="1294487"/>
                </a:lnTo>
                <a:lnTo>
                  <a:pt x="0" y="1247887"/>
                </a:lnTo>
                <a:lnTo>
                  <a:pt x="0" y="279609"/>
                </a:lnTo>
                <a:lnTo>
                  <a:pt x="1548205" y="27960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Freeform 66"/>
          <p:cNvSpPr>
            <a:spLocks/>
          </p:cNvSpPr>
          <p:nvPr/>
        </p:nvSpPr>
        <p:spPr bwMode="auto">
          <a:xfrm>
            <a:off x="5219336" y="5550362"/>
            <a:ext cx="1746426" cy="1045785"/>
          </a:xfrm>
          <a:custGeom>
            <a:avLst/>
            <a:gdLst>
              <a:gd name="T0" fmla="*/ 908 w 6953"/>
              <a:gd name="T1" fmla="*/ 908 w 6953"/>
              <a:gd name="T2" fmla="*/ 908 w 6953"/>
              <a:gd name="T3" fmla="*/ 908 w 6953"/>
              <a:gd name="T4" fmla="*/ 908 w 6953"/>
              <a:gd name="T5" fmla="*/ 908 w 6953"/>
              <a:gd name="T6" fmla="*/ 908 w 6953"/>
              <a:gd name="T7" fmla="*/ 908 w 6953"/>
              <a:gd name="T8" fmla="*/ 908 w 6953"/>
              <a:gd name="T9" fmla="*/ 908 w 6953"/>
              <a:gd name="T10" fmla="*/ 908 w 6953"/>
              <a:gd name="T11" fmla="*/ 908 w 6953"/>
              <a:gd name="T12" fmla="*/ 908 w 6953"/>
              <a:gd name="T13" fmla="*/ 908 w 6953"/>
              <a:gd name="T14" fmla="*/ 908 w 6953"/>
              <a:gd name="T15" fmla="*/ 908 w 6953"/>
              <a:gd name="T16" fmla="*/ 908 w 6953"/>
              <a:gd name="T17" fmla="*/ 908 w 6953"/>
              <a:gd name="T18" fmla="*/ 908 w 6953"/>
              <a:gd name="T19" fmla="*/ 908 w 6953"/>
              <a:gd name="T20" fmla="*/ 908 w 6953"/>
              <a:gd name="T21" fmla="*/ 908 w 6953"/>
              <a:gd name="T22" fmla="*/ 908 w 6953"/>
              <a:gd name="T23" fmla="*/ 908 w 6953"/>
              <a:gd name="T24" fmla="*/ 908 w 6953"/>
              <a:gd name="T25" fmla="*/ 908 w 6953"/>
              <a:gd name="T26" fmla="*/ 908 w 6953"/>
              <a:gd name="T27" fmla="*/ 908 w 6953"/>
              <a:gd name="T28" fmla="*/ 908 w 6953"/>
              <a:gd name="T29" fmla="*/ 908 w 6953"/>
              <a:gd name="T30" fmla="*/ 908 w 6953"/>
              <a:gd name="T31" fmla="*/ 908 w 6953"/>
              <a:gd name="T32" fmla="*/ 908 w 6953"/>
              <a:gd name="T33" fmla="*/ 908 w 6953"/>
              <a:gd name="T34" fmla="*/ 908 w 6953"/>
              <a:gd name="T35" fmla="*/ 908 w 6953"/>
              <a:gd name="T36" fmla="*/ 908 w 6953"/>
              <a:gd name="T37" fmla="*/ 908 w 6953"/>
              <a:gd name="T38" fmla="*/ 908 w 6953"/>
              <a:gd name="T39" fmla="*/ 908 w 6953"/>
              <a:gd name="T40" fmla="*/ 908 w 6953"/>
              <a:gd name="T41" fmla="*/ 908 w 6953"/>
              <a:gd name="T42" fmla="*/ 908 w 6953"/>
              <a:gd name="T43" fmla="*/ 908 w 6953"/>
              <a:gd name="T44" fmla="*/ 908 w 6953"/>
              <a:gd name="T45" fmla="*/ 908 w 6953"/>
              <a:gd name="T46" fmla="*/ 908 w 6953"/>
              <a:gd name="T47" fmla="*/ 908 w 6953"/>
              <a:gd name="T48" fmla="*/ 908 w 6953"/>
              <a:gd name="T49" fmla="*/ 908 w 6953"/>
              <a:gd name="T50" fmla="*/ 908 w 6953"/>
              <a:gd name="T51" fmla="*/ 908 w 6953"/>
              <a:gd name="T52" fmla="*/ 908 w 6953"/>
              <a:gd name="T53" fmla="*/ 908 w 6953"/>
              <a:gd name="T54" fmla="*/ 908 w 6953"/>
              <a:gd name="T55" fmla="*/ 908 w 6953"/>
              <a:gd name="T56" fmla="*/ 908 w 6953"/>
              <a:gd name="T57" fmla="*/ 908 w 6953"/>
              <a:gd name="T58" fmla="*/ 908 w 6953"/>
              <a:gd name="T59" fmla="*/ 908 w 6953"/>
              <a:gd name="T60" fmla="*/ 908 w 6953"/>
              <a:gd name="T61" fmla="*/ 908 w 6953"/>
              <a:gd name="T62" fmla="*/ 908 w 6953"/>
              <a:gd name="T63" fmla="*/ 908 w 6953"/>
              <a:gd name="T64" fmla="*/ 908 w 6953"/>
              <a:gd name="T65" fmla="*/ 908 w 6953"/>
              <a:gd name="T66" fmla="*/ 908 w 6953"/>
              <a:gd name="T67" fmla="*/ 908 w 6953"/>
              <a:gd name="T68" fmla="*/ 908 w 6953"/>
              <a:gd name="T69" fmla="*/ 908 w 6953"/>
              <a:gd name="T70" fmla="*/ 908 w 6953"/>
              <a:gd name="T71" fmla="*/ 908 w 6953"/>
              <a:gd name="T72" fmla="*/ 908 w 6953"/>
              <a:gd name="T73" fmla="*/ 908 w 6953"/>
              <a:gd name="T74" fmla="*/ 908 w 6953"/>
              <a:gd name="T75" fmla="*/ 908 w 6953"/>
              <a:gd name="T76" fmla="*/ 908 w 6953"/>
              <a:gd name="T77" fmla="*/ 908 w 6953"/>
              <a:gd name="T78" fmla="*/ 908 w 6953"/>
              <a:gd name="T79" fmla="*/ 908 w 6953"/>
              <a:gd name="T80" fmla="*/ 908 w 6953"/>
              <a:gd name="T81" fmla="*/ 908 w 6953"/>
              <a:gd name="T82" fmla="*/ 908 w 6953"/>
              <a:gd name="T83" fmla="*/ 908 w 6953"/>
              <a:gd name="T84" fmla="*/ 908 w 6953"/>
              <a:gd name="T85" fmla="*/ 908 w 6953"/>
              <a:gd name="T86" fmla="*/ 908 w 6953"/>
              <a:gd name="T87" fmla="*/ 908 w 69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17" h="911">
                <a:moveTo>
                  <a:pt x="0" y="911"/>
                </a:moveTo>
                <a:lnTo>
                  <a:pt x="95" y="911"/>
                </a:lnTo>
                <a:lnTo>
                  <a:pt x="190" y="911"/>
                </a:lnTo>
                <a:lnTo>
                  <a:pt x="285" y="911"/>
                </a:lnTo>
                <a:lnTo>
                  <a:pt x="379" y="911"/>
                </a:lnTo>
                <a:lnTo>
                  <a:pt x="474" y="911"/>
                </a:lnTo>
                <a:lnTo>
                  <a:pt x="568" y="911"/>
                </a:lnTo>
                <a:lnTo>
                  <a:pt x="663" y="911"/>
                </a:lnTo>
                <a:lnTo>
                  <a:pt x="758" y="911"/>
                </a:lnTo>
                <a:lnTo>
                  <a:pt x="854" y="911"/>
                </a:lnTo>
                <a:lnTo>
                  <a:pt x="949" y="911"/>
                </a:lnTo>
                <a:lnTo>
                  <a:pt x="1044" y="911"/>
                </a:lnTo>
                <a:lnTo>
                  <a:pt x="1138" y="911"/>
                </a:lnTo>
                <a:lnTo>
                  <a:pt x="1232" y="911"/>
                </a:lnTo>
                <a:lnTo>
                  <a:pt x="1327" y="911"/>
                </a:lnTo>
                <a:lnTo>
                  <a:pt x="1422" y="911"/>
                </a:lnTo>
                <a:lnTo>
                  <a:pt x="1517" y="911"/>
                </a:lnTo>
                <a:lnTo>
                  <a:pt x="1485" y="848"/>
                </a:lnTo>
                <a:lnTo>
                  <a:pt x="1456" y="790"/>
                </a:lnTo>
                <a:lnTo>
                  <a:pt x="1427" y="734"/>
                </a:lnTo>
                <a:lnTo>
                  <a:pt x="1400" y="680"/>
                </a:lnTo>
                <a:lnTo>
                  <a:pt x="1376" y="629"/>
                </a:lnTo>
                <a:lnTo>
                  <a:pt x="1351" y="582"/>
                </a:lnTo>
                <a:lnTo>
                  <a:pt x="1328" y="536"/>
                </a:lnTo>
                <a:lnTo>
                  <a:pt x="1306" y="493"/>
                </a:lnTo>
                <a:lnTo>
                  <a:pt x="1289" y="459"/>
                </a:lnTo>
                <a:lnTo>
                  <a:pt x="1273" y="428"/>
                </a:lnTo>
                <a:lnTo>
                  <a:pt x="1258" y="396"/>
                </a:lnTo>
                <a:lnTo>
                  <a:pt x="1243" y="366"/>
                </a:lnTo>
                <a:lnTo>
                  <a:pt x="1228" y="337"/>
                </a:lnTo>
                <a:lnTo>
                  <a:pt x="1215" y="310"/>
                </a:lnTo>
                <a:lnTo>
                  <a:pt x="1202" y="283"/>
                </a:lnTo>
                <a:lnTo>
                  <a:pt x="1188" y="258"/>
                </a:lnTo>
                <a:lnTo>
                  <a:pt x="1168" y="216"/>
                </a:lnTo>
                <a:lnTo>
                  <a:pt x="1148" y="176"/>
                </a:lnTo>
                <a:lnTo>
                  <a:pt x="1130" y="140"/>
                </a:lnTo>
                <a:lnTo>
                  <a:pt x="1113" y="106"/>
                </a:lnTo>
                <a:lnTo>
                  <a:pt x="1106" y="91"/>
                </a:lnTo>
                <a:lnTo>
                  <a:pt x="1098" y="77"/>
                </a:lnTo>
                <a:lnTo>
                  <a:pt x="1091" y="63"/>
                </a:lnTo>
                <a:lnTo>
                  <a:pt x="1084" y="49"/>
                </a:lnTo>
                <a:lnTo>
                  <a:pt x="1078" y="36"/>
                </a:lnTo>
                <a:lnTo>
                  <a:pt x="1072" y="24"/>
                </a:lnTo>
                <a:lnTo>
                  <a:pt x="1065" y="12"/>
                </a:lnTo>
                <a:lnTo>
                  <a:pt x="1059" y="0"/>
                </a:lnTo>
                <a:lnTo>
                  <a:pt x="1023" y="0"/>
                </a:lnTo>
                <a:lnTo>
                  <a:pt x="985" y="0"/>
                </a:lnTo>
                <a:lnTo>
                  <a:pt x="947" y="0"/>
                </a:lnTo>
                <a:lnTo>
                  <a:pt x="911" y="0"/>
                </a:lnTo>
                <a:lnTo>
                  <a:pt x="873" y="0"/>
                </a:lnTo>
                <a:lnTo>
                  <a:pt x="837" y="0"/>
                </a:lnTo>
                <a:lnTo>
                  <a:pt x="799" y="0"/>
                </a:lnTo>
                <a:lnTo>
                  <a:pt x="763" y="0"/>
                </a:lnTo>
                <a:lnTo>
                  <a:pt x="726" y="0"/>
                </a:lnTo>
                <a:lnTo>
                  <a:pt x="688" y="0"/>
                </a:lnTo>
                <a:lnTo>
                  <a:pt x="651" y="0"/>
                </a:lnTo>
                <a:lnTo>
                  <a:pt x="614" y="0"/>
                </a:lnTo>
                <a:lnTo>
                  <a:pt x="577" y="0"/>
                </a:lnTo>
                <a:lnTo>
                  <a:pt x="539" y="0"/>
                </a:lnTo>
                <a:lnTo>
                  <a:pt x="501" y="0"/>
                </a:lnTo>
                <a:lnTo>
                  <a:pt x="465" y="0"/>
                </a:lnTo>
                <a:lnTo>
                  <a:pt x="459" y="12"/>
                </a:lnTo>
                <a:lnTo>
                  <a:pt x="452" y="24"/>
                </a:lnTo>
                <a:lnTo>
                  <a:pt x="446" y="36"/>
                </a:lnTo>
                <a:lnTo>
                  <a:pt x="440" y="49"/>
                </a:lnTo>
                <a:lnTo>
                  <a:pt x="433" y="63"/>
                </a:lnTo>
                <a:lnTo>
                  <a:pt x="426" y="77"/>
                </a:lnTo>
                <a:lnTo>
                  <a:pt x="418" y="91"/>
                </a:lnTo>
                <a:lnTo>
                  <a:pt x="411" y="106"/>
                </a:lnTo>
                <a:lnTo>
                  <a:pt x="393" y="140"/>
                </a:lnTo>
                <a:lnTo>
                  <a:pt x="375" y="177"/>
                </a:lnTo>
                <a:lnTo>
                  <a:pt x="355" y="216"/>
                </a:lnTo>
                <a:lnTo>
                  <a:pt x="333" y="258"/>
                </a:lnTo>
                <a:lnTo>
                  <a:pt x="321" y="282"/>
                </a:lnTo>
                <a:lnTo>
                  <a:pt x="308" y="307"/>
                </a:lnTo>
                <a:lnTo>
                  <a:pt x="294" y="334"/>
                </a:lnTo>
                <a:lnTo>
                  <a:pt x="280" y="361"/>
                </a:lnTo>
                <a:lnTo>
                  <a:pt x="264" y="392"/>
                </a:lnTo>
                <a:lnTo>
                  <a:pt x="248" y="424"/>
                </a:lnTo>
                <a:lnTo>
                  <a:pt x="231" y="458"/>
                </a:lnTo>
                <a:lnTo>
                  <a:pt x="213" y="493"/>
                </a:lnTo>
                <a:lnTo>
                  <a:pt x="191" y="537"/>
                </a:lnTo>
                <a:lnTo>
                  <a:pt x="168" y="582"/>
                </a:lnTo>
                <a:lnTo>
                  <a:pt x="144" y="631"/>
                </a:lnTo>
                <a:lnTo>
                  <a:pt x="117" y="680"/>
                </a:lnTo>
                <a:lnTo>
                  <a:pt x="90" y="734"/>
                </a:lnTo>
                <a:lnTo>
                  <a:pt x="62" y="790"/>
                </a:lnTo>
                <a:lnTo>
                  <a:pt x="32" y="849"/>
                </a:lnTo>
                <a:lnTo>
                  <a:pt x="0" y="91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Полилиния 38"/>
          <p:cNvSpPr>
            <a:spLocks/>
          </p:cNvSpPr>
          <p:nvPr/>
        </p:nvSpPr>
        <p:spPr bwMode="auto">
          <a:xfrm>
            <a:off x="5571383" y="2132505"/>
            <a:ext cx="1049236" cy="341785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74097" h="5675033">
                <a:moveTo>
                  <a:pt x="785319" y="0"/>
                </a:moveTo>
                <a:lnTo>
                  <a:pt x="1574097" y="766337"/>
                </a:lnTo>
                <a:lnTo>
                  <a:pt x="1299664" y="766337"/>
                </a:lnTo>
                <a:lnTo>
                  <a:pt x="1299664" y="5675033"/>
                </a:lnTo>
                <a:lnTo>
                  <a:pt x="274430" y="5675033"/>
                </a:lnTo>
                <a:lnTo>
                  <a:pt x="274430" y="766337"/>
                </a:lnTo>
                <a:lnTo>
                  <a:pt x="0" y="76633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71215" y="304800"/>
            <a:ext cx="344957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6280" y="3491237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1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18298" y="3491237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3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822290" y="2453640"/>
            <a:ext cx="54742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  <a:ea typeface="Merriweather Bold" panose="02060503050406030704" pitchFamily="18" charset="-52"/>
                <a:cs typeface="Open Sans" panose="020B0606030504020204" pitchFamily="34" charset="0"/>
              </a:rPr>
              <a:t>2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Merriweather Bold" panose="02060503050406030704" pitchFamily="18" charset="-52"/>
              <a:ea typeface="Merriweather Bold" panose="02060503050406030704" pitchFamily="18" charset="-52"/>
              <a:cs typeface="Open Sans" panose="020B0606030504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495800" y="1417320"/>
            <a:ext cx="320554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defTabSz="60953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3F3F3F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Discuss Web Application Threats and Attacks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105222" y="3483459"/>
            <a:ext cx="324857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defTabSz="60953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C00000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Discuss Web Application Attack Countermeasures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57890" y="3344680"/>
            <a:ext cx="36576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defTabSz="60953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3F3F3F"/>
                </a:solidFill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r>
              <a:rPr lang="en-US" dirty="0"/>
              <a:t>Understand Web Application Architecture and Vulnerability Stack</a:t>
            </a:r>
          </a:p>
        </p:txBody>
      </p:sp>
    </p:spTree>
    <p:extLst>
      <p:ext uri="{BB962C8B-B14F-4D97-AF65-F5344CB8AC3E}">
        <p14:creationId xmlns:p14="http://schemas.microsoft.com/office/powerpoint/2010/main" val="319678879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/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77" r="15106"/>
          <a:stretch/>
        </p:blipFill>
        <p:spPr>
          <a:xfrm>
            <a:off x="9525" y="9525"/>
            <a:ext cx="3809999" cy="6561932"/>
          </a:xfrm>
        </p:spPr>
      </p:pic>
      <p:grpSp>
        <p:nvGrpSpPr>
          <p:cNvPr id="8" name="Group 7"/>
          <p:cNvGrpSpPr/>
          <p:nvPr/>
        </p:nvGrpSpPr>
        <p:grpSpPr>
          <a:xfrm>
            <a:off x="4193409" y="3434840"/>
            <a:ext cx="662985" cy="662985"/>
            <a:chOff x="13662213" y="8692365"/>
            <a:chExt cx="1325970" cy="1325970"/>
          </a:xfrm>
        </p:grpSpPr>
        <p:sp>
          <p:nvSpPr>
            <p:cNvPr id="39" name="Oval 38"/>
            <p:cNvSpPr/>
            <p:nvPr/>
          </p:nvSpPr>
          <p:spPr>
            <a:xfrm>
              <a:off x="13662213" y="8692365"/>
              <a:ext cx="1325970" cy="132597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75" name="Freeform 153"/>
            <p:cNvSpPr>
              <a:spLocks noChangeAspect="1" noEditPoints="1"/>
            </p:cNvSpPr>
            <p:nvPr/>
          </p:nvSpPr>
          <p:spPr bwMode="auto">
            <a:xfrm>
              <a:off x="13913441" y="8938488"/>
              <a:ext cx="823514" cy="833725"/>
            </a:xfrm>
            <a:custGeom>
              <a:avLst/>
              <a:gdLst>
                <a:gd name="T0" fmla="*/ 0 w 118"/>
                <a:gd name="T1" fmla="*/ 2147483646 h 119"/>
                <a:gd name="T2" fmla="*/ 2147483646 w 118"/>
                <a:gd name="T3" fmla="*/ 2147483646 h 119"/>
                <a:gd name="T4" fmla="*/ 2147483646 w 118"/>
                <a:gd name="T5" fmla="*/ 2147483646 h 119"/>
                <a:gd name="T6" fmla="*/ 2147483646 w 118"/>
                <a:gd name="T7" fmla="*/ 2147483646 h 119"/>
                <a:gd name="T8" fmla="*/ 2147483646 w 118"/>
                <a:gd name="T9" fmla="*/ 2147483646 h 119"/>
                <a:gd name="T10" fmla="*/ 2147483646 w 118"/>
                <a:gd name="T11" fmla="*/ 2147483646 h 119"/>
                <a:gd name="T12" fmla="*/ 2147483646 w 118"/>
                <a:gd name="T13" fmla="*/ 2147483646 h 119"/>
                <a:gd name="T14" fmla="*/ 2147483646 w 118"/>
                <a:gd name="T15" fmla="*/ 2147483646 h 119"/>
                <a:gd name="T16" fmla="*/ 2147483646 w 118"/>
                <a:gd name="T17" fmla="*/ 2147483646 h 119"/>
                <a:gd name="T18" fmla="*/ 2147483646 w 118"/>
                <a:gd name="T19" fmla="*/ 2147483646 h 119"/>
                <a:gd name="T20" fmla="*/ 2147483646 w 118"/>
                <a:gd name="T21" fmla="*/ 2147483646 h 119"/>
                <a:gd name="T22" fmla="*/ 2147483646 w 118"/>
                <a:gd name="T23" fmla="*/ 2147483646 h 119"/>
                <a:gd name="T24" fmla="*/ 2147483646 w 118"/>
                <a:gd name="T25" fmla="*/ 2147483646 h 119"/>
                <a:gd name="T26" fmla="*/ 2147483646 w 118"/>
                <a:gd name="T27" fmla="*/ 2147483646 h 119"/>
                <a:gd name="T28" fmla="*/ 2147483646 w 118"/>
                <a:gd name="T29" fmla="*/ 2147483646 h 119"/>
                <a:gd name="T30" fmla="*/ 2147483646 w 118"/>
                <a:gd name="T31" fmla="*/ 2147483646 h 119"/>
                <a:gd name="T32" fmla="*/ 2147483646 w 118"/>
                <a:gd name="T33" fmla="*/ 2147483646 h 119"/>
                <a:gd name="T34" fmla="*/ 2147483646 w 118"/>
                <a:gd name="T35" fmla="*/ 2147483646 h 119"/>
                <a:gd name="T36" fmla="*/ 2147483646 w 118"/>
                <a:gd name="T37" fmla="*/ 2147483646 h 119"/>
                <a:gd name="T38" fmla="*/ 2147483646 w 118"/>
                <a:gd name="T39" fmla="*/ 2147483646 h 119"/>
                <a:gd name="T40" fmla="*/ 2147483646 w 118"/>
                <a:gd name="T41" fmla="*/ 2147483646 h 119"/>
                <a:gd name="T42" fmla="*/ 2147483646 w 118"/>
                <a:gd name="T43" fmla="*/ 2147483646 h 119"/>
                <a:gd name="T44" fmla="*/ 2147483646 w 118"/>
                <a:gd name="T45" fmla="*/ 2147483646 h 119"/>
                <a:gd name="T46" fmla="*/ 2147483646 w 118"/>
                <a:gd name="T47" fmla="*/ 2147483646 h 119"/>
                <a:gd name="T48" fmla="*/ 2147483646 w 118"/>
                <a:gd name="T49" fmla="*/ 2147483646 h 119"/>
                <a:gd name="T50" fmla="*/ 2147483646 w 118"/>
                <a:gd name="T51" fmla="*/ 2147483646 h 119"/>
                <a:gd name="T52" fmla="*/ 2147483646 w 118"/>
                <a:gd name="T53" fmla="*/ 2147483646 h 119"/>
                <a:gd name="T54" fmla="*/ 2147483646 w 118"/>
                <a:gd name="T55" fmla="*/ 2147483646 h 119"/>
                <a:gd name="T56" fmla="*/ 2147483646 w 118"/>
                <a:gd name="T57" fmla="*/ 2147483646 h 119"/>
                <a:gd name="T58" fmla="*/ 2147483646 w 118"/>
                <a:gd name="T59" fmla="*/ 2147483646 h 119"/>
                <a:gd name="T60" fmla="*/ 2147483646 w 118"/>
                <a:gd name="T61" fmla="*/ 2147483646 h 119"/>
                <a:gd name="T62" fmla="*/ 2147483646 w 118"/>
                <a:gd name="T63" fmla="*/ 2147483646 h 119"/>
                <a:gd name="T64" fmla="*/ 2147483646 w 118"/>
                <a:gd name="T65" fmla="*/ 2147483646 h 119"/>
                <a:gd name="T66" fmla="*/ 2147483646 w 118"/>
                <a:gd name="T67" fmla="*/ 2147483646 h 119"/>
                <a:gd name="T68" fmla="*/ 2147483646 w 118"/>
                <a:gd name="T69" fmla="*/ 2147483646 h 119"/>
                <a:gd name="T70" fmla="*/ 2147483646 w 118"/>
                <a:gd name="T71" fmla="*/ 2147483646 h 119"/>
                <a:gd name="T72" fmla="*/ 2147483646 w 118"/>
                <a:gd name="T73" fmla="*/ 2147483646 h 119"/>
                <a:gd name="T74" fmla="*/ 2147483646 w 118"/>
                <a:gd name="T75" fmla="*/ 2147483646 h 119"/>
                <a:gd name="T76" fmla="*/ 2147483646 w 118"/>
                <a:gd name="T77" fmla="*/ 2147483646 h 119"/>
                <a:gd name="T78" fmla="*/ 2147483646 w 118"/>
                <a:gd name="T79" fmla="*/ 2147483646 h 119"/>
                <a:gd name="T80" fmla="*/ 2147483646 w 118"/>
                <a:gd name="T81" fmla="*/ 2147483646 h 1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 sz="9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93409" y="1748602"/>
            <a:ext cx="662985" cy="662985"/>
            <a:chOff x="13662213" y="4407233"/>
            <a:chExt cx="1325970" cy="1325970"/>
          </a:xfrm>
        </p:grpSpPr>
        <p:sp>
          <p:nvSpPr>
            <p:cNvPr id="19" name="Oval 18"/>
            <p:cNvSpPr/>
            <p:nvPr/>
          </p:nvSpPr>
          <p:spPr>
            <a:xfrm>
              <a:off x="13662213" y="4407233"/>
              <a:ext cx="1325970" cy="132597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77" name="Freeform 34"/>
            <p:cNvSpPr>
              <a:spLocks noChangeAspect="1" noEditPoints="1"/>
            </p:cNvSpPr>
            <p:nvPr/>
          </p:nvSpPr>
          <p:spPr bwMode="auto">
            <a:xfrm>
              <a:off x="13958607" y="4702080"/>
              <a:ext cx="733182" cy="736276"/>
            </a:xfrm>
            <a:custGeom>
              <a:avLst/>
              <a:gdLst>
                <a:gd name="T0" fmla="*/ 2147483646 w 232"/>
                <a:gd name="T1" fmla="*/ 2147483646 h 232"/>
                <a:gd name="T2" fmla="*/ 2147483646 w 232"/>
                <a:gd name="T3" fmla="*/ 2147483646 h 232"/>
                <a:gd name="T4" fmla="*/ 2147483646 w 232"/>
                <a:gd name="T5" fmla="*/ 2147483646 h 232"/>
                <a:gd name="T6" fmla="*/ 2147483646 w 232"/>
                <a:gd name="T7" fmla="*/ 2147483646 h 232"/>
                <a:gd name="T8" fmla="*/ 2147483646 w 232"/>
                <a:gd name="T9" fmla="*/ 2147483646 h 232"/>
                <a:gd name="T10" fmla="*/ 2147483646 w 232"/>
                <a:gd name="T11" fmla="*/ 2147483646 h 232"/>
                <a:gd name="T12" fmla="*/ 2147483646 w 232"/>
                <a:gd name="T13" fmla="*/ 0 h 232"/>
                <a:gd name="T14" fmla="*/ 2147483646 w 232"/>
                <a:gd name="T15" fmla="*/ 2147483646 h 232"/>
                <a:gd name="T16" fmla="*/ 2147483646 w 232"/>
                <a:gd name="T17" fmla="*/ 2147483646 h 232"/>
                <a:gd name="T18" fmla="*/ 2147483646 w 232"/>
                <a:gd name="T19" fmla="*/ 2147483646 h 232"/>
                <a:gd name="T20" fmla="*/ 2147483646 w 232"/>
                <a:gd name="T21" fmla="*/ 2147483646 h 232"/>
                <a:gd name="T22" fmla="*/ 2147483646 w 232"/>
                <a:gd name="T23" fmla="*/ 2147483646 h 232"/>
                <a:gd name="T24" fmla="*/ 2147483646 w 232"/>
                <a:gd name="T25" fmla="*/ 2147483646 h 232"/>
                <a:gd name="T26" fmla="*/ 2147483646 w 232"/>
                <a:gd name="T27" fmla="*/ 2147483646 h 232"/>
                <a:gd name="T28" fmla="*/ 2147483646 w 232"/>
                <a:gd name="T29" fmla="*/ 2147483646 h 232"/>
                <a:gd name="T30" fmla="*/ 2147483646 w 232"/>
                <a:gd name="T31" fmla="*/ 2147483646 h 232"/>
                <a:gd name="T32" fmla="*/ 2147483646 w 232"/>
                <a:gd name="T33" fmla="*/ 2147483646 h 232"/>
                <a:gd name="T34" fmla="*/ 2147483646 w 232"/>
                <a:gd name="T35" fmla="*/ 2147483646 h 232"/>
                <a:gd name="T36" fmla="*/ 2147483646 w 232"/>
                <a:gd name="T37" fmla="*/ 2147483646 h 232"/>
                <a:gd name="T38" fmla="*/ 0 w 232"/>
                <a:gd name="T39" fmla="*/ 2147483646 h 232"/>
                <a:gd name="T40" fmla="*/ 2147483646 w 232"/>
                <a:gd name="T41" fmla="*/ 2147483646 h 232"/>
                <a:gd name="T42" fmla="*/ 2147483646 w 232"/>
                <a:gd name="T43" fmla="*/ 2147483646 h 232"/>
                <a:gd name="T44" fmla="*/ 2147483646 w 232"/>
                <a:gd name="T45" fmla="*/ 2147483646 h 232"/>
                <a:gd name="T46" fmla="*/ 2147483646 w 232"/>
                <a:gd name="T47" fmla="*/ 2147483646 h 232"/>
                <a:gd name="T48" fmla="*/ 2147483646 w 232"/>
                <a:gd name="T49" fmla="*/ 2147483646 h 232"/>
                <a:gd name="T50" fmla="*/ 2147483646 w 232"/>
                <a:gd name="T51" fmla="*/ 2147483646 h 232"/>
                <a:gd name="T52" fmla="*/ 2147483646 w 232"/>
                <a:gd name="T53" fmla="*/ 2147483646 h 232"/>
                <a:gd name="T54" fmla="*/ 2147483646 w 232"/>
                <a:gd name="T55" fmla="*/ 2147483646 h 232"/>
                <a:gd name="T56" fmla="*/ 0 w 232"/>
                <a:gd name="T57" fmla="*/ 2147483646 h 232"/>
                <a:gd name="T58" fmla="*/ 2147483646 w 232"/>
                <a:gd name="T59" fmla="*/ 2147483646 h 232"/>
                <a:gd name="T60" fmla="*/ 2147483646 w 232"/>
                <a:gd name="T61" fmla="*/ 2147483646 h 232"/>
                <a:gd name="T62" fmla="*/ 2147483646 w 232"/>
                <a:gd name="T63" fmla="*/ 2147483646 h 232"/>
                <a:gd name="T64" fmla="*/ 2147483646 w 232"/>
                <a:gd name="T65" fmla="*/ 2147483646 h 23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32" h="232">
                  <a:moveTo>
                    <a:pt x="229" y="20"/>
                  </a:moveTo>
                  <a:cubicBezTo>
                    <a:pt x="169" y="80"/>
                    <a:pt x="169" y="80"/>
                    <a:pt x="169" y="80"/>
                  </a:cubicBezTo>
                  <a:cubicBezTo>
                    <a:pt x="188" y="80"/>
                    <a:pt x="188" y="80"/>
                    <a:pt x="188" y="80"/>
                  </a:cubicBezTo>
                  <a:cubicBezTo>
                    <a:pt x="195" y="80"/>
                    <a:pt x="200" y="85"/>
                    <a:pt x="200" y="92"/>
                  </a:cubicBezTo>
                  <a:cubicBezTo>
                    <a:pt x="200" y="99"/>
                    <a:pt x="195" y="104"/>
                    <a:pt x="188" y="104"/>
                  </a:cubicBezTo>
                  <a:cubicBezTo>
                    <a:pt x="140" y="104"/>
                    <a:pt x="140" y="104"/>
                    <a:pt x="140" y="104"/>
                  </a:cubicBezTo>
                  <a:cubicBezTo>
                    <a:pt x="133" y="104"/>
                    <a:pt x="128" y="99"/>
                    <a:pt x="128" y="92"/>
                  </a:cubicBezTo>
                  <a:cubicBezTo>
                    <a:pt x="128" y="44"/>
                    <a:pt x="128" y="44"/>
                    <a:pt x="128" y="44"/>
                  </a:cubicBezTo>
                  <a:cubicBezTo>
                    <a:pt x="128" y="37"/>
                    <a:pt x="133" y="32"/>
                    <a:pt x="140" y="32"/>
                  </a:cubicBezTo>
                  <a:cubicBezTo>
                    <a:pt x="147" y="32"/>
                    <a:pt x="152" y="37"/>
                    <a:pt x="152" y="44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2" y="3"/>
                    <a:pt x="212" y="3"/>
                    <a:pt x="212" y="3"/>
                  </a:cubicBezTo>
                  <a:cubicBezTo>
                    <a:pt x="214" y="1"/>
                    <a:pt x="217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5"/>
                    <a:pt x="231" y="18"/>
                    <a:pt x="229" y="20"/>
                  </a:cubicBezTo>
                  <a:close/>
                  <a:moveTo>
                    <a:pt x="140" y="128"/>
                  </a:moveTo>
                  <a:cubicBezTo>
                    <a:pt x="188" y="128"/>
                    <a:pt x="188" y="128"/>
                    <a:pt x="188" y="128"/>
                  </a:cubicBezTo>
                  <a:cubicBezTo>
                    <a:pt x="195" y="128"/>
                    <a:pt x="200" y="133"/>
                    <a:pt x="200" y="140"/>
                  </a:cubicBezTo>
                  <a:cubicBezTo>
                    <a:pt x="200" y="147"/>
                    <a:pt x="195" y="152"/>
                    <a:pt x="188" y="152"/>
                  </a:cubicBezTo>
                  <a:cubicBezTo>
                    <a:pt x="169" y="152"/>
                    <a:pt x="169" y="152"/>
                    <a:pt x="169" y="152"/>
                  </a:cubicBezTo>
                  <a:cubicBezTo>
                    <a:pt x="229" y="212"/>
                    <a:pt x="229" y="212"/>
                    <a:pt x="229" y="212"/>
                  </a:cubicBezTo>
                  <a:cubicBezTo>
                    <a:pt x="229" y="212"/>
                    <a:pt x="229" y="212"/>
                    <a:pt x="229" y="212"/>
                  </a:cubicBezTo>
                  <a:cubicBezTo>
                    <a:pt x="231" y="214"/>
                    <a:pt x="232" y="217"/>
                    <a:pt x="232" y="220"/>
                  </a:cubicBezTo>
                  <a:cubicBezTo>
                    <a:pt x="232" y="227"/>
                    <a:pt x="227" y="232"/>
                    <a:pt x="220" y="232"/>
                  </a:cubicBezTo>
                  <a:cubicBezTo>
                    <a:pt x="217" y="232"/>
                    <a:pt x="214" y="231"/>
                    <a:pt x="212" y="229"/>
                  </a:cubicBezTo>
                  <a:cubicBezTo>
                    <a:pt x="212" y="229"/>
                    <a:pt x="212" y="229"/>
                    <a:pt x="212" y="229"/>
                  </a:cubicBezTo>
                  <a:cubicBezTo>
                    <a:pt x="152" y="169"/>
                    <a:pt x="152" y="169"/>
                    <a:pt x="152" y="169"/>
                  </a:cubicBezTo>
                  <a:cubicBezTo>
                    <a:pt x="152" y="188"/>
                    <a:pt x="152" y="188"/>
                    <a:pt x="152" y="188"/>
                  </a:cubicBezTo>
                  <a:cubicBezTo>
                    <a:pt x="152" y="195"/>
                    <a:pt x="147" y="200"/>
                    <a:pt x="140" y="200"/>
                  </a:cubicBezTo>
                  <a:cubicBezTo>
                    <a:pt x="133" y="200"/>
                    <a:pt x="128" y="195"/>
                    <a:pt x="128" y="188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8" y="133"/>
                    <a:pt x="133" y="128"/>
                    <a:pt x="140" y="128"/>
                  </a:cubicBezTo>
                  <a:moveTo>
                    <a:pt x="92" y="200"/>
                  </a:moveTo>
                  <a:cubicBezTo>
                    <a:pt x="85" y="200"/>
                    <a:pt x="80" y="195"/>
                    <a:pt x="80" y="188"/>
                  </a:cubicBezTo>
                  <a:cubicBezTo>
                    <a:pt x="80" y="169"/>
                    <a:pt x="80" y="169"/>
                    <a:pt x="80" y="169"/>
                  </a:cubicBezTo>
                  <a:cubicBezTo>
                    <a:pt x="20" y="229"/>
                    <a:pt x="20" y="229"/>
                    <a:pt x="20" y="229"/>
                  </a:cubicBezTo>
                  <a:cubicBezTo>
                    <a:pt x="20" y="229"/>
                    <a:pt x="20" y="229"/>
                    <a:pt x="20" y="229"/>
                  </a:cubicBezTo>
                  <a:cubicBezTo>
                    <a:pt x="18" y="231"/>
                    <a:pt x="15" y="232"/>
                    <a:pt x="12" y="232"/>
                  </a:cubicBezTo>
                  <a:cubicBezTo>
                    <a:pt x="5" y="232"/>
                    <a:pt x="0" y="227"/>
                    <a:pt x="0" y="220"/>
                  </a:cubicBezTo>
                  <a:cubicBezTo>
                    <a:pt x="0" y="217"/>
                    <a:pt x="1" y="214"/>
                    <a:pt x="3" y="212"/>
                  </a:cubicBezTo>
                  <a:cubicBezTo>
                    <a:pt x="3" y="212"/>
                    <a:pt x="3" y="212"/>
                    <a:pt x="3" y="212"/>
                  </a:cubicBezTo>
                  <a:cubicBezTo>
                    <a:pt x="63" y="152"/>
                    <a:pt x="63" y="152"/>
                    <a:pt x="63" y="152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37" y="152"/>
                    <a:pt x="32" y="147"/>
                    <a:pt x="32" y="140"/>
                  </a:cubicBezTo>
                  <a:cubicBezTo>
                    <a:pt x="32" y="133"/>
                    <a:pt x="37" y="128"/>
                    <a:pt x="44" y="128"/>
                  </a:cubicBezTo>
                  <a:cubicBezTo>
                    <a:pt x="92" y="128"/>
                    <a:pt x="92" y="128"/>
                    <a:pt x="92" y="128"/>
                  </a:cubicBezTo>
                  <a:cubicBezTo>
                    <a:pt x="99" y="128"/>
                    <a:pt x="104" y="133"/>
                    <a:pt x="104" y="140"/>
                  </a:cubicBezTo>
                  <a:cubicBezTo>
                    <a:pt x="104" y="188"/>
                    <a:pt x="104" y="188"/>
                    <a:pt x="104" y="188"/>
                  </a:cubicBezTo>
                  <a:cubicBezTo>
                    <a:pt x="104" y="195"/>
                    <a:pt x="99" y="200"/>
                    <a:pt x="92" y="200"/>
                  </a:cubicBezTo>
                  <a:moveTo>
                    <a:pt x="92" y="104"/>
                  </a:moveTo>
                  <a:cubicBezTo>
                    <a:pt x="44" y="104"/>
                    <a:pt x="44" y="104"/>
                    <a:pt x="44" y="104"/>
                  </a:cubicBezTo>
                  <a:cubicBezTo>
                    <a:pt x="37" y="104"/>
                    <a:pt x="32" y="99"/>
                    <a:pt x="32" y="92"/>
                  </a:cubicBezTo>
                  <a:cubicBezTo>
                    <a:pt x="32" y="85"/>
                    <a:pt x="37" y="80"/>
                    <a:pt x="44" y="8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1" y="18"/>
                    <a:pt x="0" y="15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5" y="0"/>
                    <a:pt x="18" y="1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80" y="63"/>
                    <a:pt x="80" y="63"/>
                    <a:pt x="80" y="6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80" y="37"/>
                    <a:pt x="85" y="32"/>
                    <a:pt x="92" y="32"/>
                  </a:cubicBezTo>
                  <a:cubicBezTo>
                    <a:pt x="99" y="32"/>
                    <a:pt x="104" y="37"/>
                    <a:pt x="104" y="44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04" y="99"/>
                    <a:pt x="99" y="104"/>
                    <a:pt x="92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IN" sz="900" dirty="0"/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DF1E389E-2D46-4BAC-A646-1CD001720A34}"/>
              </a:ext>
            </a:extLst>
          </p:cNvPr>
          <p:cNvSpPr/>
          <p:nvPr/>
        </p:nvSpPr>
        <p:spPr>
          <a:xfrm>
            <a:off x="4982008" y="1706912"/>
            <a:ext cx="2915478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2000" b="1" dirty="0">
                <a:solidFill>
                  <a:srgbClr val="2580B7"/>
                </a:solidFill>
                <a:latin typeface="Rockwell" panose="02060603020205020403" pitchFamily="18" charset="0"/>
              </a:rPr>
              <a:t>SQL Injection Attacks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0CEAD6F9-587B-4531-B9FC-5DB0E74BAE76}"/>
              </a:ext>
            </a:extLst>
          </p:cNvPr>
          <p:cNvSpPr/>
          <p:nvPr/>
        </p:nvSpPr>
        <p:spPr>
          <a:xfrm>
            <a:off x="4982008" y="3306762"/>
            <a:ext cx="3515706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2000" b="1" dirty="0">
                <a:solidFill>
                  <a:srgbClr val="FFC000"/>
                </a:solidFill>
                <a:latin typeface="Rockwell" panose="02060603020205020403" pitchFamily="18" charset="0"/>
              </a:rPr>
              <a:t>Command Injection Flaws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C17563EF-E71A-4199-98B9-49D6591A8C87}"/>
              </a:ext>
            </a:extLst>
          </p:cNvPr>
          <p:cNvSpPr/>
          <p:nvPr/>
        </p:nvSpPr>
        <p:spPr>
          <a:xfrm>
            <a:off x="4982008" y="4886240"/>
            <a:ext cx="3108223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2000" b="1" dirty="0">
                <a:solidFill>
                  <a:srgbClr val="C03B26"/>
                </a:solidFill>
                <a:latin typeface="Rockwell" panose="02060603020205020403" pitchFamily="18" charset="0"/>
              </a:rPr>
              <a:t>LDAP Injection Attacks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193409" y="4899851"/>
            <a:ext cx="662985" cy="662985"/>
            <a:chOff x="7167617" y="10419139"/>
            <a:chExt cx="1325970" cy="1325970"/>
          </a:xfrm>
        </p:grpSpPr>
        <p:sp>
          <p:nvSpPr>
            <p:cNvPr id="43" name="Oval 42"/>
            <p:cNvSpPr/>
            <p:nvPr/>
          </p:nvSpPr>
          <p:spPr>
            <a:xfrm>
              <a:off x="7167617" y="10419139"/>
              <a:ext cx="1325970" cy="1325970"/>
            </a:xfrm>
            <a:prstGeom prst="ellipse">
              <a:avLst/>
            </a:prstGeom>
            <a:solidFill>
              <a:srgbClr val="EB75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 sz="900" dirty="0"/>
            </a:p>
          </p:txBody>
        </p:sp>
        <p:sp>
          <p:nvSpPr>
            <p:cNvPr id="81" name="AutoShape 82"/>
            <p:cNvSpPr>
              <a:spLocks noChangeAspect="1"/>
            </p:cNvSpPr>
            <p:nvPr/>
          </p:nvSpPr>
          <p:spPr bwMode="auto">
            <a:xfrm>
              <a:off x="7484431" y="10735863"/>
              <a:ext cx="692342" cy="6925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5" tIns="25395" rIns="25395" bIns="25395" anchor="ctr"/>
            <a:lstStyle/>
            <a:p>
              <a:pPr defTabSz="228549">
                <a:defRPr/>
              </a:pPr>
              <a:endParaRPr lang="es-ES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sp>
        <p:nvSpPr>
          <p:cNvPr id="82" name="Rectangle 81">
            <a:extLst>
              <a:ext uri="{FF2B5EF4-FFF2-40B4-BE49-F238E27FC236}">
                <a16:creationId xmlns:a16="http://schemas.microsoft.com/office/drawing/2014/main" id="{1CAC050D-F5C8-4B56-9336-AB6489D646F7}"/>
              </a:ext>
            </a:extLst>
          </p:cNvPr>
          <p:cNvSpPr/>
          <p:nvPr/>
        </p:nvSpPr>
        <p:spPr>
          <a:xfrm>
            <a:off x="4982008" y="3758420"/>
            <a:ext cx="7536455" cy="98488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 </a:t>
            </a: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input validation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Escape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dangerous characters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language-specific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libraries that avoid problems due to shell commands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4F9F8415-0A51-4AA9-8E9D-AB6056CC0E35}"/>
              </a:ext>
            </a:extLst>
          </p:cNvPr>
          <p:cNvSpPr/>
          <p:nvPr/>
        </p:nvSpPr>
        <p:spPr>
          <a:xfrm>
            <a:off x="4982008" y="5340031"/>
            <a:ext cx="7131335" cy="98488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 type, pattern, and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domain value validation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on all input data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Make the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LDAP filter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as specific as possible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Validate and restrict the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amount of data returned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the user </a:t>
            </a:r>
          </a:p>
        </p:txBody>
      </p:sp>
      <p:sp>
        <p:nvSpPr>
          <p:cNvPr id="84" name="Text Box 9">
            <a:extLst>
              <a:ext uri="{FF2B5EF4-FFF2-40B4-BE49-F238E27FC236}">
                <a16:creationId xmlns:a16="http://schemas.microsoft.com/office/drawing/2014/main" id="{67115514-71D9-47CE-BB2C-3E842673057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82008" y="2150584"/>
            <a:ext cx="735256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Limit the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length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user input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custom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error messages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DB traffic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an IDS, WAF</a:t>
            </a:r>
          </a:p>
        </p:txBody>
      </p:sp>
      <p:sp>
        <p:nvSpPr>
          <p:cNvPr id="85" name="Rectangle 84"/>
          <p:cNvSpPr/>
          <p:nvPr/>
        </p:nvSpPr>
        <p:spPr>
          <a:xfrm>
            <a:off x="-4921" y="270782"/>
            <a:ext cx="8780211" cy="1210236"/>
          </a:xfrm>
          <a:prstGeom prst="rect">
            <a:avLst/>
          </a:prstGeom>
          <a:solidFill>
            <a:srgbClr val="179E8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6761" y="583512"/>
            <a:ext cx="8616846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200" b="1" dirty="0">
                <a:solidFill>
                  <a:prstClr val="white"/>
                </a:solidFill>
                <a:latin typeface="Rockwell" panose="02060603020205020403" pitchFamily="18" charset="0"/>
              </a:rPr>
              <a:t>Web Application Attack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02942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4808"/>
            <a:ext cx="6111466" cy="28876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10424" y="1004808"/>
            <a:ext cx="6079314" cy="28876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684960"/>
            <a:ext cx="6111466" cy="28876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12686" y="3677750"/>
            <a:ext cx="6079314" cy="28876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87205" y="213102"/>
            <a:ext cx="11417591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Web Application Attack Countermeasures (Cont’d)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34" name="Rectangle 15">
            <a:extLst>
              <a:ext uri="{FF2B5EF4-FFF2-40B4-BE49-F238E27FC236}">
                <a16:creationId xmlns:a16="http://schemas.microsoft.com/office/drawing/2014/main" id="{CB2AE71E-2D1A-427D-8A6C-D36FB9063269}"/>
              </a:ext>
            </a:extLst>
          </p:cNvPr>
          <p:cNvSpPr>
            <a:spLocks noChangeArrowheads="1"/>
          </p:cNvSpPr>
          <p:nvPr/>
        </p:nvSpPr>
        <p:spPr bwMode="black">
          <a:xfrm>
            <a:off x="851813" y="1057275"/>
            <a:ext cx="475930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Broken Authentication and Session Management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22B1E7B-59A8-4ED9-A7CC-C39B34CB2DD0}"/>
              </a:ext>
            </a:extLst>
          </p:cNvPr>
          <p:cNvSpPr/>
          <p:nvPr/>
        </p:nvSpPr>
        <p:spPr>
          <a:xfrm>
            <a:off x="224725" y="1819483"/>
            <a:ext cx="5718875" cy="15081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SSL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 authenticated parts of the application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Verify whether all the users’ identities and credentials are stored in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hashed form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Never submit session data as part of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21890C7-0FE1-4D62-A6B2-783F6C42216C}"/>
              </a:ext>
            </a:extLst>
          </p:cNvPr>
          <p:cNvSpPr>
            <a:spLocks noChangeArrowheads="1"/>
          </p:cNvSpPr>
          <p:nvPr/>
        </p:nvSpPr>
        <p:spPr bwMode="black">
          <a:xfrm>
            <a:off x="1635573" y="3867468"/>
            <a:ext cx="31917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XML External Entity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AEFC7BE-0086-46A8-A773-58D147ADD4DB}"/>
              </a:ext>
            </a:extLst>
          </p:cNvPr>
          <p:cNvSpPr/>
          <p:nvPr/>
        </p:nvSpPr>
        <p:spPr>
          <a:xfrm>
            <a:off x="224725" y="4444246"/>
            <a:ext cx="5617097" cy="166199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processing XML input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containing reference to external entity by weakly configured XML parser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XML unmarshaller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should be configured securely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Parse the document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with a securely configured parser</a:t>
            </a:r>
          </a:p>
        </p:txBody>
      </p:sp>
      <p:sp>
        <p:nvSpPr>
          <p:cNvPr id="38" name="Rectangle 15">
            <a:extLst>
              <a:ext uri="{FF2B5EF4-FFF2-40B4-BE49-F238E27FC236}">
                <a16:creationId xmlns:a16="http://schemas.microsoft.com/office/drawing/2014/main" id="{054F52E0-252C-4F03-95ED-035054F7CDF4}"/>
              </a:ext>
            </a:extLst>
          </p:cNvPr>
          <p:cNvSpPr>
            <a:spLocks noChangeArrowheads="1"/>
          </p:cNvSpPr>
          <p:nvPr/>
        </p:nvSpPr>
        <p:spPr bwMode="black">
          <a:xfrm>
            <a:off x="7394531" y="1211163"/>
            <a:ext cx="31917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Sensitive Data Exposure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D9A4660-B4A3-414D-910B-33969692DA04}"/>
              </a:ext>
            </a:extLst>
          </p:cNvPr>
          <p:cNvSpPr/>
          <p:nvPr/>
        </p:nvSpPr>
        <p:spPr>
          <a:xfrm>
            <a:off x="6356200" y="1819483"/>
            <a:ext cx="5667671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create or use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 cryptographic algorithms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Generate encryption keys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offline and store them securely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that encrypted data stored on disk is not easy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decrypt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CEF3F88-5164-470E-AB96-6FA186316400}"/>
              </a:ext>
            </a:extLst>
          </p:cNvPr>
          <p:cNvSpPr>
            <a:spLocks noChangeArrowheads="1"/>
          </p:cNvSpPr>
          <p:nvPr/>
        </p:nvSpPr>
        <p:spPr bwMode="black">
          <a:xfrm>
            <a:off x="7396793" y="3867468"/>
            <a:ext cx="319178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Broken Access Control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3B3EF05-D8CF-4E86-B5D8-DF1E742FBCC4}"/>
              </a:ext>
            </a:extLst>
          </p:cNvPr>
          <p:cNvSpPr/>
          <p:nvPr/>
        </p:nvSpPr>
        <p:spPr>
          <a:xfrm>
            <a:off x="6356200" y="4444246"/>
            <a:ext cx="5523949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control checks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before redirecting the authorized user to the requested resource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using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IDs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prevent attackers guessing them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 a session timeout mechanism</a:t>
            </a:r>
          </a:p>
        </p:txBody>
      </p:sp>
    </p:spTree>
    <p:extLst>
      <p:ext uri="{BB962C8B-B14F-4D97-AF65-F5344CB8AC3E}">
        <p14:creationId xmlns:p14="http://schemas.microsoft.com/office/powerpoint/2010/main" val="300385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Полилиния 83"/>
          <p:cNvSpPr/>
          <p:nvPr/>
        </p:nvSpPr>
        <p:spPr>
          <a:xfrm>
            <a:off x="993895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Полилиния 82"/>
          <p:cNvSpPr/>
          <p:nvPr/>
        </p:nvSpPr>
        <p:spPr>
          <a:xfrm>
            <a:off x="814126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44408" y="2105582"/>
            <a:ext cx="4468145" cy="35086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Configure 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 mechanisms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disable all unused services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Setup roles, permissions, and accounts 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 all default accounts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change their default passwords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 for the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latest security vulnerabilities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apply the latest security patches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Non-SSL requests to web pages should be redirected to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SSL page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993895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1143000" y="1251280"/>
            <a:ext cx="373860" cy="3738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algn="l" defTabSz="228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6479449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Полилиния 85"/>
          <p:cNvSpPr/>
          <p:nvPr/>
        </p:nvSpPr>
        <p:spPr>
          <a:xfrm>
            <a:off x="6299680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729963" y="2105582"/>
            <a:ext cx="4319038" cy="39241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Validate all headers, cookies, query strings, form fields, and hidden fields (i.e., all parameters) against a rigorous specification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testing tools extensively during the design phase to eliminate such XSS holes in the application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a web application firewall to block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execution of malicious scripts</a:t>
            </a:r>
          </a:p>
          <a:p>
            <a:pPr marL="360363" marR="0" lvl="0" indent="-3603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Convert 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non-alphanumeric characters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HTML character entities before displaying the user input in search engines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6479449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hape 2591"/>
          <p:cNvSpPr/>
          <p:nvPr/>
        </p:nvSpPr>
        <p:spPr>
          <a:xfrm>
            <a:off x="6631470" y="1254198"/>
            <a:ext cx="368027" cy="3679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algn="l" defTabSz="228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9EC281-721A-4D1B-AD44-72CB50068D92}"/>
              </a:ext>
            </a:extLst>
          </p:cNvPr>
          <p:cNvSpPr txBox="1"/>
          <p:nvPr/>
        </p:nvSpPr>
        <p:spPr>
          <a:xfrm>
            <a:off x="228601" y="232877"/>
            <a:ext cx="11734799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Web Application Attack Countermeasures (Cont’d)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ABD0944-D77B-4908-97E1-59333EC9D9F3}"/>
              </a:ext>
            </a:extLst>
          </p:cNvPr>
          <p:cNvSpPr/>
          <p:nvPr/>
        </p:nvSpPr>
        <p:spPr>
          <a:xfrm>
            <a:off x="7292627" y="1241547"/>
            <a:ext cx="309230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XSS Attacks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88D6D6-3828-4E48-BCEE-7EC8127DBA72}"/>
              </a:ext>
            </a:extLst>
          </p:cNvPr>
          <p:cNvSpPr/>
          <p:nvPr/>
        </p:nvSpPr>
        <p:spPr>
          <a:xfrm>
            <a:off x="1593964" y="1241547"/>
            <a:ext cx="351851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Security Misconfiguration</a:t>
            </a:r>
          </a:p>
        </p:txBody>
      </p:sp>
    </p:spTree>
    <p:extLst>
      <p:ext uri="{BB962C8B-B14F-4D97-AF65-F5344CB8AC3E}">
        <p14:creationId xmlns:p14="http://schemas.microsoft.com/office/powerpoint/2010/main" val="39185393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0" name="Straight Connector 279"/>
          <p:cNvCxnSpPr/>
          <p:nvPr/>
        </p:nvCxnSpPr>
        <p:spPr>
          <a:xfrm>
            <a:off x="4269236" y="2082846"/>
            <a:ext cx="0" cy="394696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/>
          <p:cNvCxnSpPr/>
          <p:nvPr/>
        </p:nvCxnSpPr>
        <p:spPr>
          <a:xfrm>
            <a:off x="7922730" y="2082846"/>
            <a:ext cx="0" cy="394696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TextBox 31"/>
          <p:cNvSpPr txBox="1">
            <a:spLocks noChangeArrowheads="1"/>
          </p:cNvSpPr>
          <p:nvPr/>
        </p:nvSpPr>
        <p:spPr bwMode="auto">
          <a:xfrm>
            <a:off x="337009" y="2033554"/>
            <a:ext cx="3653494" cy="369332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1800" b="1" dirty="0">
                <a:solidFill>
                  <a:srgbClr val="5B9BD5"/>
                </a:solidFill>
                <a:latin typeface="Rockwell" panose="02060603020205020403" pitchFamily="18" charset="0"/>
                <a:cs typeface="Lato Regular"/>
              </a:rPr>
              <a:t>Insecure Deserialization </a:t>
            </a:r>
          </a:p>
        </p:txBody>
      </p:sp>
      <p:sp>
        <p:nvSpPr>
          <p:cNvPr id="244" name="Rounded Rectangle 243"/>
          <p:cNvSpPr>
            <a:spLocks noChangeAspect="1"/>
          </p:cNvSpPr>
          <p:nvPr/>
        </p:nvSpPr>
        <p:spPr>
          <a:xfrm>
            <a:off x="770643" y="2598029"/>
            <a:ext cx="2786226" cy="8032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45" name="TextBox 31"/>
          <p:cNvSpPr txBox="1">
            <a:spLocks noChangeArrowheads="1"/>
          </p:cNvSpPr>
          <p:nvPr/>
        </p:nvSpPr>
        <p:spPr bwMode="auto">
          <a:xfrm>
            <a:off x="4269236" y="1895055"/>
            <a:ext cx="36534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en-US" sz="1800" b="1" dirty="0">
                <a:solidFill>
                  <a:srgbClr val="ED7D31"/>
                </a:solidFill>
                <a:latin typeface="Rockwell" panose="02060603020205020403" pitchFamily="18" charset="0"/>
                <a:cs typeface="Lato Regular"/>
              </a:rPr>
              <a:t>Using Components with Known Vulnerabilities</a:t>
            </a:r>
          </a:p>
        </p:txBody>
      </p:sp>
      <p:sp>
        <p:nvSpPr>
          <p:cNvPr id="246" name="Rounded Rectangle 245"/>
          <p:cNvSpPr>
            <a:spLocks noChangeAspect="1"/>
          </p:cNvSpPr>
          <p:nvPr/>
        </p:nvSpPr>
        <p:spPr>
          <a:xfrm>
            <a:off x="4702870" y="2613417"/>
            <a:ext cx="2786226" cy="8032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47" name="TextBox 31"/>
          <p:cNvSpPr txBox="1">
            <a:spLocks noChangeArrowheads="1"/>
          </p:cNvSpPr>
          <p:nvPr/>
        </p:nvSpPr>
        <p:spPr bwMode="auto">
          <a:xfrm>
            <a:off x="8799131" y="1895055"/>
            <a:ext cx="24953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cs typeface="Lato Regular"/>
              </a:rPr>
              <a:t>Insufficient Logging &amp; Monitoring </a:t>
            </a:r>
          </a:p>
        </p:txBody>
      </p:sp>
      <p:sp>
        <p:nvSpPr>
          <p:cNvPr id="248" name="Rounded Rectangle 247"/>
          <p:cNvSpPr>
            <a:spLocks noChangeAspect="1"/>
          </p:cNvSpPr>
          <p:nvPr/>
        </p:nvSpPr>
        <p:spPr>
          <a:xfrm>
            <a:off x="8653710" y="2613417"/>
            <a:ext cx="2786226" cy="8032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38E9F87-BFF3-4BF6-99E1-C325139A3B6D}"/>
              </a:ext>
            </a:extLst>
          </p:cNvPr>
          <p:cNvSpPr txBox="1"/>
          <p:nvPr/>
        </p:nvSpPr>
        <p:spPr>
          <a:xfrm>
            <a:off x="381000" y="304800"/>
            <a:ext cx="11430000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 Attack Countermeasures (Cont’d)</a:t>
            </a:r>
            <a:endParaRPr lang="id-ID" sz="2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F046FFF-CFC4-4876-B352-4715092CE739}"/>
              </a:ext>
            </a:extLst>
          </p:cNvPr>
          <p:cNvSpPr txBox="1"/>
          <p:nvPr/>
        </p:nvSpPr>
        <p:spPr>
          <a:xfrm>
            <a:off x="337008" y="2883088"/>
            <a:ext cx="3634877" cy="2831544"/>
          </a:xfrm>
          <a:prstGeom prst="rect">
            <a:avLst/>
          </a:prstGeom>
          <a:noFill/>
        </p:spPr>
        <p:txBody>
          <a:bodyPr wrap="square" lIns="121899" tIns="0" rIns="121872" bIns="0" rtlCol="0" anchor="ctr">
            <a:spAutoFit/>
          </a:bodyPr>
          <a:lstStyle/>
          <a:p>
            <a:pPr marL="341313" indent="-341313" defTabSz="914217"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en-US" dirty="0">
                <a:cs typeface="Lato Light"/>
              </a:rPr>
              <a:t>Validate untrusted input which is to be serialized to ensure serialized data contain only </a:t>
            </a:r>
            <a:r>
              <a:rPr lang="en-US" b="1" dirty="0">
                <a:solidFill>
                  <a:srgbClr val="FF0000"/>
                </a:solidFill>
                <a:cs typeface="Lato Light"/>
              </a:rPr>
              <a:t>trusted classes</a:t>
            </a:r>
          </a:p>
          <a:p>
            <a:pPr marL="341313" indent="-341313" defTabSz="914217"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en-US" dirty="0">
                <a:cs typeface="Lato Light"/>
              </a:rPr>
              <a:t>Deserialization of trusted data must cross a trust boundary</a:t>
            </a:r>
          </a:p>
          <a:p>
            <a:pPr marL="341313" indent="-341313" defTabSz="914217"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en-US" dirty="0">
                <a:cs typeface="Lato Light"/>
              </a:rPr>
              <a:t>Developers must re-architect their applications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E0017E8-324E-476C-9A5D-27A82DA0DBDC}"/>
              </a:ext>
            </a:extLst>
          </p:cNvPr>
          <p:cNvSpPr txBox="1"/>
          <p:nvPr/>
        </p:nvSpPr>
        <p:spPr>
          <a:xfrm>
            <a:off x="4485338" y="2883088"/>
            <a:ext cx="3266606" cy="3354765"/>
          </a:xfrm>
          <a:prstGeom prst="rect">
            <a:avLst/>
          </a:prstGeom>
          <a:noFill/>
        </p:spPr>
        <p:txBody>
          <a:bodyPr wrap="square" lIns="121899" tIns="0" rIns="121872" bIns="0" rtlCol="0" anchor="ctr">
            <a:spAutoFit/>
          </a:bodyPr>
          <a:lstStyle/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/>
              <a:t>Regularly check the versions of both client-side and server-side components and their dependencies</a:t>
            </a:r>
          </a:p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/>
              <a:t>Continuously monitor sources like the </a:t>
            </a:r>
            <a:r>
              <a:rPr lang="en-US" b="1" dirty="0">
                <a:solidFill>
                  <a:srgbClr val="FF0000"/>
                </a:solidFill>
              </a:rPr>
              <a:t>national vulnerability database </a:t>
            </a:r>
            <a:r>
              <a:rPr lang="en-US" dirty="0"/>
              <a:t>(NVB) for vulnerabilities in your components</a:t>
            </a:r>
          </a:p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/>
              <a:t>Regularly apply security patches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6908D6-6CBC-45B9-AC00-D3C36AD743DD}"/>
              </a:ext>
            </a:extLst>
          </p:cNvPr>
          <p:cNvSpPr txBox="1"/>
          <p:nvPr/>
        </p:nvSpPr>
        <p:spPr>
          <a:xfrm>
            <a:off x="8172451" y="2883088"/>
            <a:ext cx="3600448" cy="3108543"/>
          </a:xfrm>
          <a:prstGeom prst="rect">
            <a:avLst/>
          </a:prstGeom>
          <a:noFill/>
        </p:spPr>
        <p:txBody>
          <a:bodyPr wrap="square" lIns="121899" tIns="0" rIns="121872" bIns="0" rtlCol="0" anchor="ctr">
            <a:spAutoFit/>
          </a:bodyPr>
          <a:lstStyle/>
          <a:p>
            <a:pPr marL="341313" lvl="0" indent="-341313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/>
              <a:t>Define the scope of assets covered in </a:t>
            </a:r>
            <a:r>
              <a:rPr lang="en-US" b="1" dirty="0">
                <a:solidFill>
                  <a:srgbClr val="FF0000"/>
                </a:solidFill>
              </a:rPr>
              <a:t>log monitoring </a:t>
            </a:r>
            <a:r>
              <a:rPr lang="en-US" dirty="0"/>
              <a:t>to include business critical areas</a:t>
            </a:r>
          </a:p>
          <a:p>
            <a:pPr marL="341313" lvl="0" indent="-341313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/>
              <a:t>Setup a minimum baseline for logging and ensure that it is followed for all assets</a:t>
            </a:r>
          </a:p>
          <a:p>
            <a:pPr marL="341313" lvl="0" indent="-341313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/>
              <a:t>Ensure that logs are logged with user context, so that the </a:t>
            </a:r>
            <a:r>
              <a:rPr lang="en-US" b="1" dirty="0">
                <a:solidFill>
                  <a:srgbClr val="FF0000"/>
                </a:solidFill>
              </a:rPr>
              <a:t>logs are traceable</a:t>
            </a:r>
            <a:r>
              <a:rPr lang="en-US" b="1" dirty="0"/>
              <a:t> </a:t>
            </a:r>
            <a:r>
              <a:rPr lang="en-US" dirty="0"/>
              <a:t>to specific users</a:t>
            </a:r>
          </a:p>
        </p:txBody>
      </p:sp>
      <p:sp>
        <p:nvSpPr>
          <p:cNvPr id="25" name="Shape 2587">
            <a:extLst>
              <a:ext uri="{FF2B5EF4-FFF2-40B4-BE49-F238E27FC236}">
                <a16:creationId xmlns:a16="http://schemas.microsoft.com/office/drawing/2014/main" id="{963580F8-74F7-4C4F-BA15-FFDA15D3F58C}"/>
              </a:ext>
            </a:extLst>
          </p:cNvPr>
          <p:cNvSpPr>
            <a:spLocks noChangeAspect="1"/>
          </p:cNvSpPr>
          <p:nvPr/>
        </p:nvSpPr>
        <p:spPr>
          <a:xfrm>
            <a:off x="5849700" y="1382256"/>
            <a:ext cx="487467" cy="487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dirty="0">
              <a:solidFill>
                <a:prstClr val="black"/>
              </a:solidFill>
              <a:latin typeface="Lato Light"/>
              <a:sym typeface="Gill Sans"/>
            </a:endParaRPr>
          </a:p>
        </p:txBody>
      </p:sp>
      <p:sp>
        <p:nvSpPr>
          <p:cNvPr id="26" name="Shape 2591">
            <a:extLst>
              <a:ext uri="{FF2B5EF4-FFF2-40B4-BE49-F238E27FC236}">
                <a16:creationId xmlns:a16="http://schemas.microsoft.com/office/drawing/2014/main" id="{124C171B-EBA0-49FA-BEF6-6DDADFE5FFB9}"/>
              </a:ext>
            </a:extLst>
          </p:cNvPr>
          <p:cNvSpPr>
            <a:spLocks noChangeAspect="1"/>
          </p:cNvSpPr>
          <p:nvPr/>
        </p:nvSpPr>
        <p:spPr>
          <a:xfrm>
            <a:off x="1915894" y="1382256"/>
            <a:ext cx="487467" cy="487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dirty="0">
              <a:solidFill>
                <a:prstClr val="black"/>
              </a:solidFill>
              <a:latin typeface="Lato Light"/>
              <a:sym typeface="Gill Sans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709D413-F1D5-4D83-B920-5AB75C53EE85}"/>
              </a:ext>
            </a:extLst>
          </p:cNvPr>
          <p:cNvGrpSpPr>
            <a:grpSpLocks noChangeAspect="1"/>
          </p:cNvGrpSpPr>
          <p:nvPr/>
        </p:nvGrpSpPr>
        <p:grpSpPr>
          <a:xfrm>
            <a:off x="9806553" y="1474863"/>
            <a:ext cx="441373" cy="403608"/>
            <a:chOff x="2046288" y="3759200"/>
            <a:chExt cx="296863" cy="271463"/>
          </a:xfrm>
          <a:solidFill>
            <a:schemeClr val="tx1"/>
          </a:solidFill>
        </p:grpSpPr>
        <p:sp>
          <p:nvSpPr>
            <p:cNvPr id="29" name="Rectangle 160">
              <a:extLst>
                <a:ext uri="{FF2B5EF4-FFF2-40B4-BE49-F238E27FC236}">
                  <a16:creationId xmlns:a16="http://schemas.microsoft.com/office/drawing/2014/main" id="{FB094CAD-F154-430C-BEE6-75D1E86F39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0" name="Rectangle 161">
              <a:extLst>
                <a:ext uri="{FF2B5EF4-FFF2-40B4-BE49-F238E27FC236}">
                  <a16:creationId xmlns:a16="http://schemas.microsoft.com/office/drawing/2014/main" id="{68CE21D2-8943-4171-9D79-DEC62FAEC9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1" name="Rectangle 162">
              <a:extLst>
                <a:ext uri="{FF2B5EF4-FFF2-40B4-BE49-F238E27FC236}">
                  <a16:creationId xmlns:a16="http://schemas.microsoft.com/office/drawing/2014/main" id="{A7BA8511-CFB9-4928-A6B7-99600DF28C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2" name="Rectangle 163">
              <a:extLst>
                <a:ext uri="{FF2B5EF4-FFF2-40B4-BE49-F238E27FC236}">
                  <a16:creationId xmlns:a16="http://schemas.microsoft.com/office/drawing/2014/main" id="{406E676C-4455-4035-96AF-77DE245680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33" name="Freeform 164">
              <a:extLst>
                <a:ext uri="{FF2B5EF4-FFF2-40B4-BE49-F238E27FC236}">
                  <a16:creationId xmlns:a16="http://schemas.microsoft.com/office/drawing/2014/main" id="{E940EA21-C678-4D60-8843-206E42F833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410779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6E67E1B-B34A-43AA-B72C-1B50376AE51F}"/>
              </a:ext>
            </a:extLst>
          </p:cNvPr>
          <p:cNvSpPr txBox="1"/>
          <p:nvPr/>
        </p:nvSpPr>
        <p:spPr>
          <a:xfrm>
            <a:off x="1180788" y="111264"/>
            <a:ext cx="9830424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Web Application Security Testing Tools</a:t>
            </a:r>
            <a:endParaRPr kumimoji="0" lang="en-IN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19" name="Round Same Side Corner Rectangle 21">
            <a:extLst>
              <a:ext uri="{FF2B5EF4-FFF2-40B4-BE49-F238E27FC236}">
                <a16:creationId xmlns:a16="http://schemas.microsoft.com/office/drawing/2014/main" id="{EC55B14F-3DD8-496D-BF1B-E03D3D2EFB90}"/>
              </a:ext>
            </a:extLst>
          </p:cNvPr>
          <p:cNvSpPr/>
          <p:nvPr/>
        </p:nvSpPr>
        <p:spPr>
          <a:xfrm rot="5400000">
            <a:off x="5104698" y="-4175309"/>
            <a:ext cx="1447618" cy="1165701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1" name="Round Same Side Corner Rectangle 7">
            <a:extLst>
              <a:ext uri="{FF2B5EF4-FFF2-40B4-BE49-F238E27FC236}">
                <a16:creationId xmlns:a16="http://schemas.microsoft.com/office/drawing/2014/main" id="{1524C6C2-C759-4275-9C7B-F4B9C8B5A932}"/>
              </a:ext>
            </a:extLst>
          </p:cNvPr>
          <p:cNvSpPr/>
          <p:nvPr/>
        </p:nvSpPr>
        <p:spPr>
          <a:xfrm rot="5400000">
            <a:off x="4889119" y="-3790913"/>
            <a:ext cx="1113162" cy="1088822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6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8EF5014-5548-443A-B295-B7C2519BF35E}"/>
              </a:ext>
            </a:extLst>
          </p:cNvPr>
          <p:cNvSpPr/>
          <p:nvPr/>
        </p:nvSpPr>
        <p:spPr>
          <a:xfrm>
            <a:off x="2262617" y="1330034"/>
            <a:ext cx="825457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900"/>
              </a:spcBef>
              <a:defRPr/>
            </a:pPr>
            <a:r>
              <a:rPr lang="en-US" dirty="0"/>
              <a:t>N-Stalker web app security scanner checks for vulnerabilities such as SQL injection, XSS, and other known attacks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29B1-20B0-4B4F-9A15-BD6185BC449C}"/>
              </a:ext>
            </a:extLst>
          </p:cNvPr>
          <p:cNvSpPr/>
          <p:nvPr/>
        </p:nvSpPr>
        <p:spPr>
          <a:xfrm>
            <a:off x="205217" y="1191534"/>
            <a:ext cx="205740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</a:rPr>
              <a:t>N-Stalker Web App Security Scanner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47046A34-29B2-447F-899D-3CB7EA022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431" y="2477935"/>
            <a:ext cx="4727575" cy="3987800"/>
          </a:xfrm>
          <a:prstGeom prst="rect">
            <a:avLst/>
          </a:prstGeom>
          <a:noFill/>
          <a:ln w="38100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65E77F5C-DEA1-4E59-96F1-62884028C0B5}"/>
              </a:ext>
            </a:extLst>
          </p:cNvPr>
          <p:cNvSpPr/>
          <p:nvPr/>
        </p:nvSpPr>
        <p:spPr>
          <a:xfrm>
            <a:off x="7459010" y="4213578"/>
            <a:ext cx="2657641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b="1" dirty="0"/>
              <a:t>Metasploit</a:t>
            </a:r>
            <a:r>
              <a:rPr lang="en-US" sz="1600" b="1" dirty="0"/>
              <a:t> </a:t>
            </a:r>
          </a:p>
          <a:p>
            <a:r>
              <a:rPr lang="en-US" sz="1200" b="1" i="1" dirty="0"/>
              <a:t>https://www.metasploit.com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5A6C486-86CA-4F53-AF39-7DE3347F4A7A}"/>
              </a:ext>
            </a:extLst>
          </p:cNvPr>
          <p:cNvSpPr/>
          <p:nvPr/>
        </p:nvSpPr>
        <p:spPr>
          <a:xfrm>
            <a:off x="7459010" y="5769964"/>
            <a:ext cx="3193613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b="1" dirty="0"/>
              <a:t>Watcher</a:t>
            </a:r>
          </a:p>
          <a:p>
            <a:r>
              <a:rPr lang="en-US" sz="1200" b="1" i="1" dirty="0"/>
              <a:t>https://www.casaba.com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5E46CE0-4896-4E4E-96A3-498AB4AC9ACB}"/>
              </a:ext>
            </a:extLst>
          </p:cNvPr>
          <p:cNvSpPr/>
          <p:nvPr/>
        </p:nvSpPr>
        <p:spPr>
          <a:xfrm>
            <a:off x="7459010" y="3435386"/>
            <a:ext cx="3989560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prstClr val="black"/>
                </a:solidFill>
              </a:rPr>
              <a:t>Browser Exploitation Framework (BeEF)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i="1" dirty="0">
                <a:solidFill>
                  <a:prstClr val="black"/>
                </a:solidFill>
              </a:rPr>
              <a:t>http://beefproject.com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42DFEDD-4519-4F40-AD94-CCC572E2E39C}"/>
              </a:ext>
            </a:extLst>
          </p:cNvPr>
          <p:cNvSpPr/>
          <p:nvPr/>
        </p:nvSpPr>
        <p:spPr>
          <a:xfrm>
            <a:off x="7459010" y="2657194"/>
            <a:ext cx="2997076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b="1" dirty="0">
                <a:solidFill>
                  <a:prstClr val="black"/>
                </a:solidFill>
              </a:rPr>
              <a:t>Acunetix WVS </a:t>
            </a:r>
          </a:p>
          <a:p>
            <a:r>
              <a:rPr lang="en-US" sz="1200" b="1" i="1" dirty="0">
                <a:solidFill>
                  <a:prstClr val="black"/>
                </a:solidFill>
              </a:rPr>
              <a:t>https://www.acunetix.com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2D8697F-4F7A-48FC-AD70-3BC6AB9CFEA7}"/>
              </a:ext>
            </a:extLst>
          </p:cNvPr>
          <p:cNvSpPr/>
          <p:nvPr/>
        </p:nvSpPr>
        <p:spPr>
          <a:xfrm>
            <a:off x="7459010" y="4991770"/>
            <a:ext cx="2038249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b="1" dirty="0"/>
              <a:t>PowerSploit </a:t>
            </a:r>
          </a:p>
          <a:p>
            <a:r>
              <a:rPr lang="en-US" sz="1200" b="1" i="1" dirty="0"/>
              <a:t>https://github.com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A72826-9D37-4DA4-8F99-8BE9B2FE94BD}"/>
              </a:ext>
            </a:extLst>
          </p:cNvPr>
          <p:cNvGrpSpPr/>
          <p:nvPr/>
        </p:nvGrpSpPr>
        <p:grpSpPr>
          <a:xfrm>
            <a:off x="6663758" y="2610192"/>
            <a:ext cx="648000" cy="648000"/>
            <a:chOff x="7026188" y="2610192"/>
            <a:chExt cx="648000" cy="6480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EB5ACC2-5AE2-4CD0-85F3-D7CFE0076821}"/>
                </a:ext>
              </a:extLst>
            </p:cNvPr>
            <p:cNvSpPr/>
            <p:nvPr/>
          </p:nvSpPr>
          <p:spPr>
            <a:xfrm>
              <a:off x="7026188" y="2610192"/>
              <a:ext cx="648000" cy="648000"/>
            </a:xfrm>
            <a:prstGeom prst="ellipse">
              <a:avLst/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" name="Freeform 80">
              <a:extLst>
                <a:ext uri="{FF2B5EF4-FFF2-40B4-BE49-F238E27FC236}">
                  <a16:creationId xmlns:a16="http://schemas.microsoft.com/office/drawing/2014/main" id="{E7DA00A6-49E0-4674-8B69-88790F4A1F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70188" y="2754192"/>
              <a:ext cx="360000" cy="360000"/>
            </a:xfrm>
            <a:custGeom>
              <a:avLst/>
              <a:gdLst>
                <a:gd name="T0" fmla="*/ 376161 w 248"/>
                <a:gd name="T1" fmla="*/ 320146 h 240"/>
                <a:gd name="T2" fmla="*/ 280527 w 248"/>
                <a:gd name="T3" fmla="*/ 320146 h 240"/>
                <a:gd name="T4" fmla="*/ 255025 w 248"/>
                <a:gd name="T5" fmla="*/ 320146 h 240"/>
                <a:gd name="T6" fmla="*/ 255025 w 248"/>
                <a:gd name="T7" fmla="*/ 352160 h 240"/>
                <a:gd name="T8" fmla="*/ 280527 w 248"/>
                <a:gd name="T9" fmla="*/ 377772 h 240"/>
                <a:gd name="T10" fmla="*/ 280527 w 248"/>
                <a:gd name="T11" fmla="*/ 384175 h 240"/>
                <a:gd name="T12" fmla="*/ 114761 w 248"/>
                <a:gd name="T13" fmla="*/ 384175 h 240"/>
                <a:gd name="T14" fmla="*/ 114761 w 248"/>
                <a:gd name="T15" fmla="*/ 377772 h 240"/>
                <a:gd name="T16" fmla="*/ 140263 w 248"/>
                <a:gd name="T17" fmla="*/ 352160 h 240"/>
                <a:gd name="T18" fmla="*/ 140263 w 248"/>
                <a:gd name="T19" fmla="*/ 320146 h 240"/>
                <a:gd name="T20" fmla="*/ 114761 w 248"/>
                <a:gd name="T21" fmla="*/ 320146 h 240"/>
                <a:gd name="T22" fmla="*/ 19127 w 248"/>
                <a:gd name="T23" fmla="*/ 320146 h 240"/>
                <a:gd name="T24" fmla="*/ 0 w 248"/>
                <a:gd name="T25" fmla="*/ 300937 h 240"/>
                <a:gd name="T26" fmla="*/ 0 w 248"/>
                <a:gd name="T27" fmla="*/ 44820 h 240"/>
                <a:gd name="T28" fmla="*/ 19127 w 248"/>
                <a:gd name="T29" fmla="*/ 25612 h 240"/>
                <a:gd name="T30" fmla="*/ 159390 w 248"/>
                <a:gd name="T31" fmla="*/ 25612 h 240"/>
                <a:gd name="T32" fmla="*/ 159390 w 248"/>
                <a:gd name="T33" fmla="*/ 51223 h 240"/>
                <a:gd name="T34" fmla="*/ 25502 w 248"/>
                <a:gd name="T35" fmla="*/ 51223 h 240"/>
                <a:gd name="T36" fmla="*/ 25502 w 248"/>
                <a:gd name="T37" fmla="*/ 268923 h 240"/>
                <a:gd name="T38" fmla="*/ 369786 w 248"/>
                <a:gd name="T39" fmla="*/ 268923 h 240"/>
                <a:gd name="T40" fmla="*/ 369786 w 248"/>
                <a:gd name="T41" fmla="*/ 51223 h 240"/>
                <a:gd name="T42" fmla="*/ 235898 w 248"/>
                <a:gd name="T43" fmla="*/ 51223 h 240"/>
                <a:gd name="T44" fmla="*/ 235898 w 248"/>
                <a:gd name="T45" fmla="*/ 25612 h 240"/>
                <a:gd name="T46" fmla="*/ 376161 w 248"/>
                <a:gd name="T47" fmla="*/ 25612 h 240"/>
                <a:gd name="T48" fmla="*/ 395288 w 248"/>
                <a:gd name="T49" fmla="*/ 44820 h 240"/>
                <a:gd name="T50" fmla="*/ 395288 w 248"/>
                <a:gd name="T51" fmla="*/ 300937 h 240"/>
                <a:gd name="T52" fmla="*/ 376161 w 248"/>
                <a:gd name="T53" fmla="*/ 320146 h 240"/>
                <a:gd name="T54" fmla="*/ 261400 w 248"/>
                <a:gd name="T55" fmla="*/ 108850 h 240"/>
                <a:gd name="T56" fmla="*/ 255025 w 248"/>
                <a:gd name="T57" fmla="*/ 121655 h 240"/>
                <a:gd name="T58" fmla="*/ 210395 w 248"/>
                <a:gd name="T59" fmla="*/ 166476 h 240"/>
                <a:gd name="T60" fmla="*/ 197644 w 248"/>
                <a:gd name="T61" fmla="*/ 172879 h 240"/>
                <a:gd name="T62" fmla="*/ 184893 w 248"/>
                <a:gd name="T63" fmla="*/ 166476 h 240"/>
                <a:gd name="T64" fmla="*/ 140263 w 248"/>
                <a:gd name="T65" fmla="*/ 121655 h 240"/>
                <a:gd name="T66" fmla="*/ 133888 w 248"/>
                <a:gd name="T67" fmla="*/ 108850 h 240"/>
                <a:gd name="T68" fmla="*/ 153015 w 248"/>
                <a:gd name="T69" fmla="*/ 89641 h 240"/>
                <a:gd name="T70" fmla="*/ 165766 w 248"/>
                <a:gd name="T71" fmla="*/ 96044 h 240"/>
                <a:gd name="T72" fmla="*/ 178517 w 248"/>
                <a:gd name="T73" fmla="*/ 107249 h 240"/>
                <a:gd name="T74" fmla="*/ 178517 w 248"/>
                <a:gd name="T75" fmla="*/ 19209 h 240"/>
                <a:gd name="T76" fmla="*/ 197644 w 248"/>
                <a:gd name="T77" fmla="*/ 0 h 240"/>
                <a:gd name="T78" fmla="*/ 216771 w 248"/>
                <a:gd name="T79" fmla="*/ 19209 h 240"/>
                <a:gd name="T80" fmla="*/ 216771 w 248"/>
                <a:gd name="T81" fmla="*/ 107249 h 240"/>
                <a:gd name="T82" fmla="*/ 229522 w 248"/>
                <a:gd name="T83" fmla="*/ 96044 h 240"/>
                <a:gd name="T84" fmla="*/ 242273 w 248"/>
                <a:gd name="T85" fmla="*/ 89641 h 240"/>
                <a:gd name="T86" fmla="*/ 261400 w 248"/>
                <a:gd name="T87" fmla="*/ 108850 h 24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248" h="240">
                  <a:moveTo>
                    <a:pt x="236" y="200"/>
                  </a:moveTo>
                  <a:cubicBezTo>
                    <a:pt x="176" y="200"/>
                    <a:pt x="176" y="200"/>
                    <a:pt x="176" y="200"/>
                  </a:cubicBezTo>
                  <a:cubicBezTo>
                    <a:pt x="160" y="200"/>
                    <a:pt x="160" y="200"/>
                    <a:pt x="160" y="200"/>
                  </a:cubicBezTo>
                  <a:cubicBezTo>
                    <a:pt x="160" y="220"/>
                    <a:pt x="160" y="220"/>
                    <a:pt x="160" y="220"/>
                  </a:cubicBezTo>
                  <a:cubicBezTo>
                    <a:pt x="176" y="236"/>
                    <a:pt x="176" y="236"/>
                    <a:pt x="176" y="236"/>
                  </a:cubicBezTo>
                  <a:cubicBezTo>
                    <a:pt x="176" y="240"/>
                    <a:pt x="176" y="240"/>
                    <a:pt x="176" y="240"/>
                  </a:cubicBezTo>
                  <a:cubicBezTo>
                    <a:pt x="72" y="240"/>
                    <a:pt x="72" y="240"/>
                    <a:pt x="72" y="240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88" y="220"/>
                    <a:pt x="88" y="220"/>
                    <a:pt x="88" y="220"/>
                  </a:cubicBezTo>
                  <a:cubicBezTo>
                    <a:pt x="88" y="200"/>
                    <a:pt x="88" y="200"/>
                    <a:pt x="88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12" y="200"/>
                    <a:pt x="12" y="200"/>
                    <a:pt x="12" y="200"/>
                  </a:cubicBezTo>
                  <a:cubicBezTo>
                    <a:pt x="5" y="200"/>
                    <a:pt x="0" y="195"/>
                    <a:pt x="0" y="18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1"/>
                    <a:pt x="5" y="16"/>
                    <a:pt x="12" y="16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232" y="168"/>
                    <a:pt x="232" y="168"/>
                    <a:pt x="232" y="168"/>
                  </a:cubicBezTo>
                  <a:cubicBezTo>
                    <a:pt x="232" y="32"/>
                    <a:pt x="232" y="32"/>
                    <a:pt x="232" y="32"/>
                  </a:cubicBezTo>
                  <a:cubicBezTo>
                    <a:pt x="148" y="32"/>
                    <a:pt x="148" y="32"/>
                    <a:pt x="148" y="32"/>
                  </a:cubicBezTo>
                  <a:cubicBezTo>
                    <a:pt x="148" y="16"/>
                    <a:pt x="148" y="16"/>
                    <a:pt x="148" y="16"/>
                  </a:cubicBezTo>
                  <a:cubicBezTo>
                    <a:pt x="236" y="16"/>
                    <a:pt x="236" y="16"/>
                    <a:pt x="236" y="16"/>
                  </a:cubicBezTo>
                  <a:cubicBezTo>
                    <a:pt x="243" y="16"/>
                    <a:pt x="248" y="21"/>
                    <a:pt x="248" y="28"/>
                  </a:cubicBezTo>
                  <a:cubicBezTo>
                    <a:pt x="248" y="188"/>
                    <a:pt x="248" y="188"/>
                    <a:pt x="248" y="188"/>
                  </a:cubicBezTo>
                  <a:cubicBezTo>
                    <a:pt x="248" y="195"/>
                    <a:pt x="243" y="200"/>
                    <a:pt x="236" y="200"/>
                  </a:cubicBezTo>
                  <a:moveTo>
                    <a:pt x="164" y="68"/>
                  </a:moveTo>
                  <a:cubicBezTo>
                    <a:pt x="164" y="71"/>
                    <a:pt x="163" y="74"/>
                    <a:pt x="160" y="76"/>
                  </a:cubicBezTo>
                  <a:cubicBezTo>
                    <a:pt x="132" y="104"/>
                    <a:pt x="132" y="104"/>
                    <a:pt x="132" y="104"/>
                  </a:cubicBezTo>
                  <a:cubicBezTo>
                    <a:pt x="130" y="107"/>
                    <a:pt x="127" y="108"/>
                    <a:pt x="124" y="108"/>
                  </a:cubicBezTo>
                  <a:cubicBezTo>
                    <a:pt x="121" y="108"/>
                    <a:pt x="118" y="107"/>
                    <a:pt x="116" y="104"/>
                  </a:cubicBezTo>
                  <a:cubicBezTo>
                    <a:pt x="88" y="76"/>
                    <a:pt x="88" y="76"/>
                    <a:pt x="88" y="76"/>
                  </a:cubicBezTo>
                  <a:cubicBezTo>
                    <a:pt x="85" y="74"/>
                    <a:pt x="84" y="71"/>
                    <a:pt x="84" y="68"/>
                  </a:cubicBezTo>
                  <a:cubicBezTo>
                    <a:pt x="84" y="61"/>
                    <a:pt x="89" y="56"/>
                    <a:pt x="96" y="56"/>
                  </a:cubicBezTo>
                  <a:cubicBezTo>
                    <a:pt x="99" y="56"/>
                    <a:pt x="102" y="57"/>
                    <a:pt x="104" y="60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5"/>
                    <a:pt x="117" y="0"/>
                    <a:pt x="124" y="0"/>
                  </a:cubicBezTo>
                  <a:cubicBezTo>
                    <a:pt x="131" y="0"/>
                    <a:pt x="136" y="5"/>
                    <a:pt x="136" y="12"/>
                  </a:cubicBezTo>
                  <a:cubicBezTo>
                    <a:pt x="136" y="67"/>
                    <a:pt x="136" y="67"/>
                    <a:pt x="136" y="67"/>
                  </a:cubicBezTo>
                  <a:cubicBezTo>
                    <a:pt x="144" y="60"/>
                    <a:pt x="144" y="60"/>
                    <a:pt x="144" y="60"/>
                  </a:cubicBezTo>
                  <a:cubicBezTo>
                    <a:pt x="146" y="57"/>
                    <a:pt x="149" y="56"/>
                    <a:pt x="152" y="56"/>
                  </a:cubicBezTo>
                  <a:cubicBezTo>
                    <a:pt x="159" y="56"/>
                    <a:pt x="164" y="61"/>
                    <a:pt x="164" y="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B4EF005-B7A8-4DB9-8DD0-0979278D9CED}"/>
              </a:ext>
            </a:extLst>
          </p:cNvPr>
          <p:cNvGrpSpPr/>
          <p:nvPr/>
        </p:nvGrpSpPr>
        <p:grpSpPr>
          <a:xfrm>
            <a:off x="6663758" y="3388384"/>
            <a:ext cx="648000" cy="648000"/>
            <a:chOff x="7026188" y="3447959"/>
            <a:chExt cx="648000" cy="648000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81A6DF3-B0F4-458B-835E-212E046406C3}"/>
                </a:ext>
              </a:extLst>
            </p:cNvPr>
            <p:cNvSpPr/>
            <p:nvPr/>
          </p:nvSpPr>
          <p:spPr>
            <a:xfrm>
              <a:off x="7026188" y="3447959"/>
              <a:ext cx="648000" cy="648000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" name="Freeform 56">
              <a:extLst>
                <a:ext uri="{FF2B5EF4-FFF2-40B4-BE49-F238E27FC236}">
                  <a16:creationId xmlns:a16="http://schemas.microsoft.com/office/drawing/2014/main" id="{98C77D44-5038-4871-A289-46EF9A5101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70188" y="3591959"/>
              <a:ext cx="360000" cy="360000"/>
            </a:xfrm>
            <a:custGeom>
              <a:avLst/>
              <a:gdLst>
                <a:gd name="T0" fmla="*/ 299943 w 200"/>
                <a:gd name="T1" fmla="*/ 369887 h 232"/>
                <a:gd name="T2" fmla="*/ 280797 w 200"/>
                <a:gd name="T3" fmla="*/ 369887 h 232"/>
                <a:gd name="T4" fmla="*/ 280797 w 200"/>
                <a:gd name="T5" fmla="*/ 0 h 232"/>
                <a:gd name="T6" fmla="*/ 299943 w 200"/>
                <a:gd name="T7" fmla="*/ 0 h 232"/>
                <a:gd name="T8" fmla="*/ 319088 w 200"/>
                <a:gd name="T9" fmla="*/ 19132 h 232"/>
                <a:gd name="T10" fmla="*/ 319088 w 200"/>
                <a:gd name="T11" fmla="*/ 350755 h 232"/>
                <a:gd name="T12" fmla="*/ 299943 w 200"/>
                <a:gd name="T13" fmla="*/ 369887 h 232"/>
                <a:gd name="T14" fmla="*/ 38291 w 200"/>
                <a:gd name="T15" fmla="*/ 350755 h 232"/>
                <a:gd name="T16" fmla="*/ 38291 w 200"/>
                <a:gd name="T17" fmla="*/ 331623 h 232"/>
                <a:gd name="T18" fmla="*/ 70199 w 200"/>
                <a:gd name="T19" fmla="*/ 331623 h 232"/>
                <a:gd name="T20" fmla="*/ 108490 w 200"/>
                <a:gd name="T21" fmla="*/ 293359 h 232"/>
                <a:gd name="T22" fmla="*/ 70199 w 200"/>
                <a:gd name="T23" fmla="*/ 255094 h 232"/>
                <a:gd name="T24" fmla="*/ 38291 w 200"/>
                <a:gd name="T25" fmla="*/ 255094 h 232"/>
                <a:gd name="T26" fmla="*/ 38291 w 200"/>
                <a:gd name="T27" fmla="*/ 223208 h 232"/>
                <a:gd name="T28" fmla="*/ 70199 w 200"/>
                <a:gd name="T29" fmla="*/ 223208 h 232"/>
                <a:gd name="T30" fmla="*/ 108490 w 200"/>
                <a:gd name="T31" fmla="*/ 184944 h 232"/>
                <a:gd name="T32" fmla="*/ 70199 w 200"/>
                <a:gd name="T33" fmla="*/ 146679 h 232"/>
                <a:gd name="T34" fmla="*/ 38291 w 200"/>
                <a:gd name="T35" fmla="*/ 146679 h 232"/>
                <a:gd name="T36" fmla="*/ 38291 w 200"/>
                <a:gd name="T37" fmla="*/ 114793 h 232"/>
                <a:gd name="T38" fmla="*/ 70199 w 200"/>
                <a:gd name="T39" fmla="*/ 114793 h 232"/>
                <a:gd name="T40" fmla="*/ 108490 w 200"/>
                <a:gd name="T41" fmla="*/ 76528 h 232"/>
                <a:gd name="T42" fmla="*/ 70199 w 200"/>
                <a:gd name="T43" fmla="*/ 38264 h 232"/>
                <a:gd name="T44" fmla="*/ 38291 w 200"/>
                <a:gd name="T45" fmla="*/ 38264 h 232"/>
                <a:gd name="T46" fmla="*/ 38291 w 200"/>
                <a:gd name="T47" fmla="*/ 19132 h 232"/>
                <a:gd name="T48" fmla="*/ 57436 w 200"/>
                <a:gd name="T49" fmla="*/ 0 h 232"/>
                <a:gd name="T50" fmla="*/ 261652 w 200"/>
                <a:gd name="T51" fmla="*/ 0 h 232"/>
                <a:gd name="T52" fmla="*/ 261652 w 200"/>
                <a:gd name="T53" fmla="*/ 369887 h 232"/>
                <a:gd name="T54" fmla="*/ 57436 w 200"/>
                <a:gd name="T55" fmla="*/ 369887 h 232"/>
                <a:gd name="T56" fmla="*/ 38291 w 200"/>
                <a:gd name="T57" fmla="*/ 350755 h 232"/>
                <a:gd name="T58" fmla="*/ 89345 w 200"/>
                <a:gd name="T59" fmla="*/ 76528 h 232"/>
                <a:gd name="T60" fmla="*/ 70199 w 200"/>
                <a:gd name="T61" fmla="*/ 95660 h 232"/>
                <a:gd name="T62" fmla="*/ 19145 w 200"/>
                <a:gd name="T63" fmla="*/ 95660 h 232"/>
                <a:gd name="T64" fmla="*/ 0 w 200"/>
                <a:gd name="T65" fmla="*/ 76528 h 232"/>
                <a:gd name="T66" fmla="*/ 19145 w 200"/>
                <a:gd name="T67" fmla="*/ 57396 h 232"/>
                <a:gd name="T68" fmla="*/ 70199 w 200"/>
                <a:gd name="T69" fmla="*/ 57396 h 232"/>
                <a:gd name="T70" fmla="*/ 89345 w 200"/>
                <a:gd name="T71" fmla="*/ 76528 h 232"/>
                <a:gd name="T72" fmla="*/ 19145 w 200"/>
                <a:gd name="T73" fmla="*/ 165811 h 232"/>
                <a:gd name="T74" fmla="*/ 70199 w 200"/>
                <a:gd name="T75" fmla="*/ 165811 h 232"/>
                <a:gd name="T76" fmla="*/ 89345 w 200"/>
                <a:gd name="T77" fmla="*/ 184944 h 232"/>
                <a:gd name="T78" fmla="*/ 70199 w 200"/>
                <a:gd name="T79" fmla="*/ 204076 h 232"/>
                <a:gd name="T80" fmla="*/ 19145 w 200"/>
                <a:gd name="T81" fmla="*/ 204076 h 232"/>
                <a:gd name="T82" fmla="*/ 0 w 200"/>
                <a:gd name="T83" fmla="*/ 184944 h 232"/>
                <a:gd name="T84" fmla="*/ 19145 w 200"/>
                <a:gd name="T85" fmla="*/ 165811 h 232"/>
                <a:gd name="T86" fmla="*/ 19145 w 200"/>
                <a:gd name="T87" fmla="*/ 274227 h 232"/>
                <a:gd name="T88" fmla="*/ 70199 w 200"/>
                <a:gd name="T89" fmla="*/ 274227 h 232"/>
                <a:gd name="T90" fmla="*/ 89345 w 200"/>
                <a:gd name="T91" fmla="*/ 293359 h 232"/>
                <a:gd name="T92" fmla="*/ 70199 w 200"/>
                <a:gd name="T93" fmla="*/ 312491 h 232"/>
                <a:gd name="T94" fmla="*/ 19145 w 200"/>
                <a:gd name="T95" fmla="*/ 312491 h 232"/>
                <a:gd name="T96" fmla="*/ 0 w 200"/>
                <a:gd name="T97" fmla="*/ 293359 h 232"/>
                <a:gd name="T98" fmla="*/ 19145 w 200"/>
                <a:gd name="T99" fmla="*/ 274227 h 23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00" h="232">
                  <a:moveTo>
                    <a:pt x="188" y="232"/>
                  </a:moveTo>
                  <a:cubicBezTo>
                    <a:pt x="176" y="232"/>
                    <a:pt x="176" y="232"/>
                    <a:pt x="176" y="232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5" y="0"/>
                    <a:pt x="200" y="5"/>
                    <a:pt x="200" y="12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00" y="227"/>
                    <a:pt x="195" y="232"/>
                    <a:pt x="188" y="232"/>
                  </a:cubicBezTo>
                  <a:moveTo>
                    <a:pt x="24" y="220"/>
                  </a:moveTo>
                  <a:cubicBezTo>
                    <a:pt x="24" y="208"/>
                    <a:pt x="24" y="208"/>
                    <a:pt x="24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57" y="208"/>
                    <a:pt x="68" y="197"/>
                    <a:pt x="68" y="184"/>
                  </a:cubicBezTo>
                  <a:cubicBezTo>
                    <a:pt x="68" y="171"/>
                    <a:pt x="57" y="160"/>
                    <a:pt x="44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57" y="140"/>
                    <a:pt x="68" y="129"/>
                    <a:pt x="68" y="116"/>
                  </a:cubicBezTo>
                  <a:cubicBezTo>
                    <a:pt x="68" y="103"/>
                    <a:pt x="57" y="92"/>
                    <a:pt x="44" y="92"/>
                  </a:cubicBezTo>
                  <a:cubicBezTo>
                    <a:pt x="24" y="92"/>
                    <a:pt x="24" y="92"/>
                    <a:pt x="24" y="9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57" y="72"/>
                    <a:pt x="68" y="61"/>
                    <a:pt x="68" y="48"/>
                  </a:cubicBezTo>
                  <a:cubicBezTo>
                    <a:pt x="68" y="35"/>
                    <a:pt x="57" y="24"/>
                    <a:pt x="4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4" y="232"/>
                    <a:pt x="164" y="232"/>
                    <a:pt x="164" y="232"/>
                  </a:cubicBezTo>
                  <a:cubicBezTo>
                    <a:pt x="36" y="232"/>
                    <a:pt x="36" y="232"/>
                    <a:pt x="36" y="232"/>
                  </a:cubicBezTo>
                  <a:cubicBezTo>
                    <a:pt x="29" y="232"/>
                    <a:pt x="24" y="227"/>
                    <a:pt x="24" y="220"/>
                  </a:cubicBezTo>
                  <a:moveTo>
                    <a:pt x="56" y="48"/>
                  </a:moveTo>
                  <a:cubicBezTo>
                    <a:pt x="56" y="55"/>
                    <a:pt x="51" y="60"/>
                    <a:pt x="44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5" y="60"/>
                    <a:pt x="0" y="55"/>
                    <a:pt x="0" y="48"/>
                  </a:cubicBezTo>
                  <a:cubicBezTo>
                    <a:pt x="0" y="41"/>
                    <a:pt x="5" y="36"/>
                    <a:pt x="12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51" y="36"/>
                    <a:pt x="56" y="41"/>
                    <a:pt x="56" y="48"/>
                  </a:cubicBezTo>
                  <a:moveTo>
                    <a:pt x="12" y="104"/>
                  </a:moveTo>
                  <a:cubicBezTo>
                    <a:pt x="44" y="104"/>
                    <a:pt x="44" y="104"/>
                    <a:pt x="44" y="104"/>
                  </a:cubicBezTo>
                  <a:cubicBezTo>
                    <a:pt x="51" y="104"/>
                    <a:pt x="56" y="109"/>
                    <a:pt x="56" y="116"/>
                  </a:cubicBezTo>
                  <a:cubicBezTo>
                    <a:pt x="56" y="123"/>
                    <a:pt x="51" y="128"/>
                    <a:pt x="44" y="12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5" y="128"/>
                    <a:pt x="0" y="123"/>
                    <a:pt x="0" y="116"/>
                  </a:cubicBezTo>
                  <a:cubicBezTo>
                    <a:pt x="0" y="109"/>
                    <a:pt x="5" y="104"/>
                    <a:pt x="12" y="104"/>
                  </a:cubicBezTo>
                  <a:moveTo>
                    <a:pt x="12" y="172"/>
                  </a:moveTo>
                  <a:cubicBezTo>
                    <a:pt x="44" y="172"/>
                    <a:pt x="44" y="172"/>
                    <a:pt x="44" y="172"/>
                  </a:cubicBezTo>
                  <a:cubicBezTo>
                    <a:pt x="51" y="172"/>
                    <a:pt x="56" y="177"/>
                    <a:pt x="56" y="184"/>
                  </a:cubicBezTo>
                  <a:cubicBezTo>
                    <a:pt x="56" y="191"/>
                    <a:pt x="51" y="196"/>
                    <a:pt x="44" y="196"/>
                  </a:cubicBezTo>
                  <a:cubicBezTo>
                    <a:pt x="12" y="196"/>
                    <a:pt x="12" y="196"/>
                    <a:pt x="12" y="196"/>
                  </a:cubicBezTo>
                  <a:cubicBezTo>
                    <a:pt x="5" y="196"/>
                    <a:pt x="0" y="191"/>
                    <a:pt x="0" y="184"/>
                  </a:cubicBezTo>
                  <a:cubicBezTo>
                    <a:pt x="0" y="177"/>
                    <a:pt x="5" y="172"/>
                    <a:pt x="12" y="1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783C16A3-75AA-461D-9DDE-28E1CA6CEB55}"/>
              </a:ext>
            </a:extLst>
          </p:cNvPr>
          <p:cNvGrpSpPr/>
          <p:nvPr/>
        </p:nvGrpSpPr>
        <p:grpSpPr>
          <a:xfrm>
            <a:off x="6663758" y="4944768"/>
            <a:ext cx="648000" cy="648000"/>
            <a:chOff x="7026188" y="4966123"/>
            <a:chExt cx="648000" cy="648000"/>
          </a:xfrm>
        </p:grpSpPr>
        <p:sp>
          <p:nvSpPr>
            <p:cNvPr id="36" name="Oval 200">
              <a:extLst>
                <a:ext uri="{FF2B5EF4-FFF2-40B4-BE49-F238E27FC236}">
                  <a16:creationId xmlns:a16="http://schemas.microsoft.com/office/drawing/2014/main" id="{EB8ECA7D-B68F-4849-844B-6EC5AF8FB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6188" y="4966123"/>
              <a:ext cx="648000" cy="648000"/>
            </a:xfrm>
            <a:prstGeom prst="ellipse">
              <a:avLst/>
            </a:prstGeom>
            <a:solidFill>
              <a:schemeClr val="accent1"/>
            </a:solidFill>
            <a:ln w="58738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8" name="Freeform 219">
              <a:extLst>
                <a:ext uri="{FF2B5EF4-FFF2-40B4-BE49-F238E27FC236}">
                  <a16:creationId xmlns:a16="http://schemas.microsoft.com/office/drawing/2014/main" id="{4DCD1017-D5FC-41B5-9870-B727081521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70188" y="5110123"/>
              <a:ext cx="360000" cy="360000"/>
            </a:xfrm>
            <a:custGeom>
              <a:avLst/>
              <a:gdLst>
                <a:gd name="T0" fmla="*/ 149245 w 546"/>
                <a:gd name="T1" fmla="*/ 131958 h 619"/>
                <a:gd name="T2" fmla="*/ 149245 w 546"/>
                <a:gd name="T3" fmla="*/ 131958 h 619"/>
                <a:gd name="T4" fmla="*/ 85283 w 546"/>
                <a:gd name="T5" fmla="*/ 131958 h 619"/>
                <a:gd name="T6" fmla="*/ 79862 w 546"/>
                <a:gd name="T7" fmla="*/ 137337 h 619"/>
                <a:gd name="T8" fmla="*/ 85283 w 546"/>
                <a:gd name="T9" fmla="*/ 147736 h 619"/>
                <a:gd name="T10" fmla="*/ 149245 w 546"/>
                <a:gd name="T11" fmla="*/ 147736 h 619"/>
                <a:gd name="T12" fmla="*/ 154304 w 546"/>
                <a:gd name="T13" fmla="*/ 137337 h 619"/>
                <a:gd name="T14" fmla="*/ 149245 w 546"/>
                <a:gd name="T15" fmla="*/ 131958 h 619"/>
                <a:gd name="T16" fmla="*/ 149245 w 546"/>
                <a:gd name="T17" fmla="*/ 95024 h 619"/>
                <a:gd name="T18" fmla="*/ 149245 w 546"/>
                <a:gd name="T19" fmla="*/ 95024 h 619"/>
                <a:gd name="T20" fmla="*/ 85283 w 546"/>
                <a:gd name="T21" fmla="*/ 95024 h 619"/>
                <a:gd name="T22" fmla="*/ 79862 w 546"/>
                <a:gd name="T23" fmla="*/ 105782 h 619"/>
                <a:gd name="T24" fmla="*/ 85283 w 546"/>
                <a:gd name="T25" fmla="*/ 110802 h 619"/>
                <a:gd name="T26" fmla="*/ 149245 w 546"/>
                <a:gd name="T27" fmla="*/ 110802 h 619"/>
                <a:gd name="T28" fmla="*/ 154304 w 546"/>
                <a:gd name="T29" fmla="*/ 105782 h 619"/>
                <a:gd name="T30" fmla="*/ 149245 w 546"/>
                <a:gd name="T31" fmla="*/ 95024 h 619"/>
                <a:gd name="T32" fmla="*/ 149245 w 546"/>
                <a:gd name="T33" fmla="*/ 0 h 619"/>
                <a:gd name="T34" fmla="*/ 149245 w 546"/>
                <a:gd name="T35" fmla="*/ 0 h 619"/>
                <a:gd name="T36" fmla="*/ 63962 w 546"/>
                <a:gd name="T37" fmla="*/ 0 h 619"/>
                <a:gd name="T38" fmla="*/ 37582 w 546"/>
                <a:gd name="T39" fmla="*/ 26535 h 619"/>
                <a:gd name="T40" fmla="*/ 26741 w 546"/>
                <a:gd name="T41" fmla="*/ 26535 h 619"/>
                <a:gd name="T42" fmla="*/ 0 w 546"/>
                <a:gd name="T43" fmla="*/ 52711 h 619"/>
                <a:gd name="T44" fmla="*/ 0 w 546"/>
                <a:gd name="T45" fmla="*/ 195427 h 619"/>
                <a:gd name="T46" fmla="*/ 26741 w 546"/>
                <a:gd name="T47" fmla="*/ 221603 h 619"/>
                <a:gd name="T48" fmla="*/ 132983 w 546"/>
                <a:gd name="T49" fmla="*/ 221603 h 619"/>
                <a:gd name="T50" fmla="*/ 165145 w 546"/>
                <a:gd name="T51" fmla="*/ 195427 h 619"/>
                <a:gd name="T52" fmla="*/ 170566 w 546"/>
                <a:gd name="T53" fmla="*/ 195427 h 619"/>
                <a:gd name="T54" fmla="*/ 196946 w 546"/>
                <a:gd name="T55" fmla="*/ 168892 h 619"/>
                <a:gd name="T56" fmla="*/ 196946 w 546"/>
                <a:gd name="T57" fmla="*/ 68848 h 619"/>
                <a:gd name="T58" fmla="*/ 196946 w 546"/>
                <a:gd name="T59" fmla="*/ 52711 h 619"/>
                <a:gd name="T60" fmla="*/ 149245 w 546"/>
                <a:gd name="T61" fmla="*/ 0 h 619"/>
                <a:gd name="T62" fmla="*/ 132983 w 546"/>
                <a:gd name="T63" fmla="*/ 211205 h 619"/>
                <a:gd name="T64" fmla="*/ 132983 w 546"/>
                <a:gd name="T65" fmla="*/ 211205 h 619"/>
                <a:gd name="T66" fmla="*/ 26741 w 546"/>
                <a:gd name="T67" fmla="*/ 211205 h 619"/>
                <a:gd name="T68" fmla="*/ 16262 w 546"/>
                <a:gd name="T69" fmla="*/ 195427 h 619"/>
                <a:gd name="T70" fmla="*/ 16262 w 546"/>
                <a:gd name="T71" fmla="*/ 52711 h 619"/>
                <a:gd name="T72" fmla="*/ 26741 w 546"/>
                <a:gd name="T73" fmla="*/ 42313 h 619"/>
                <a:gd name="T74" fmla="*/ 37582 w 546"/>
                <a:gd name="T75" fmla="*/ 42313 h 619"/>
                <a:gd name="T76" fmla="*/ 37582 w 546"/>
                <a:gd name="T77" fmla="*/ 168892 h 619"/>
                <a:gd name="T78" fmla="*/ 63962 w 546"/>
                <a:gd name="T79" fmla="*/ 195427 h 619"/>
                <a:gd name="T80" fmla="*/ 149245 w 546"/>
                <a:gd name="T81" fmla="*/ 195427 h 619"/>
                <a:gd name="T82" fmla="*/ 132983 w 546"/>
                <a:gd name="T83" fmla="*/ 211205 h 619"/>
                <a:gd name="T84" fmla="*/ 186466 w 546"/>
                <a:gd name="T85" fmla="*/ 168892 h 619"/>
                <a:gd name="T86" fmla="*/ 186466 w 546"/>
                <a:gd name="T87" fmla="*/ 168892 h 619"/>
                <a:gd name="T88" fmla="*/ 170566 w 546"/>
                <a:gd name="T89" fmla="*/ 179649 h 619"/>
                <a:gd name="T90" fmla="*/ 63962 w 546"/>
                <a:gd name="T91" fmla="*/ 179649 h 619"/>
                <a:gd name="T92" fmla="*/ 48062 w 546"/>
                <a:gd name="T93" fmla="*/ 168892 h 619"/>
                <a:gd name="T94" fmla="*/ 48062 w 546"/>
                <a:gd name="T95" fmla="*/ 26535 h 619"/>
                <a:gd name="T96" fmla="*/ 63962 w 546"/>
                <a:gd name="T97" fmla="*/ 10399 h 619"/>
                <a:gd name="T98" fmla="*/ 132983 w 546"/>
                <a:gd name="T99" fmla="*/ 10399 h 619"/>
                <a:gd name="T100" fmla="*/ 132983 w 546"/>
                <a:gd name="T101" fmla="*/ 42313 h 619"/>
                <a:gd name="T102" fmla="*/ 165145 w 546"/>
                <a:gd name="T103" fmla="*/ 68848 h 619"/>
                <a:gd name="T104" fmla="*/ 186466 w 546"/>
                <a:gd name="T105" fmla="*/ 68848 h 619"/>
                <a:gd name="T106" fmla="*/ 186466 w 546"/>
                <a:gd name="T107" fmla="*/ 168892 h 619"/>
                <a:gd name="T108" fmla="*/ 165145 w 546"/>
                <a:gd name="T109" fmla="*/ 52711 h 619"/>
                <a:gd name="T110" fmla="*/ 165145 w 546"/>
                <a:gd name="T111" fmla="*/ 52711 h 619"/>
                <a:gd name="T112" fmla="*/ 149245 w 546"/>
                <a:gd name="T113" fmla="*/ 31555 h 619"/>
                <a:gd name="T114" fmla="*/ 149245 w 546"/>
                <a:gd name="T115" fmla="*/ 10399 h 619"/>
                <a:gd name="T116" fmla="*/ 149245 w 546"/>
                <a:gd name="T117" fmla="*/ 10399 h 619"/>
                <a:gd name="T118" fmla="*/ 186466 w 546"/>
                <a:gd name="T119" fmla="*/ 52711 h 619"/>
                <a:gd name="T120" fmla="*/ 165145 w 546"/>
                <a:gd name="T121" fmla="*/ 52711 h 61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46" h="619">
                  <a:moveTo>
                    <a:pt x="413" y="368"/>
                  </a:moveTo>
                  <a:lnTo>
                    <a:pt x="413" y="368"/>
                  </a:lnTo>
                  <a:cubicBezTo>
                    <a:pt x="236" y="368"/>
                    <a:pt x="236" y="368"/>
                    <a:pt x="236" y="368"/>
                  </a:cubicBezTo>
                  <a:cubicBezTo>
                    <a:pt x="221" y="368"/>
                    <a:pt x="221" y="383"/>
                    <a:pt x="221" y="383"/>
                  </a:cubicBezTo>
                  <a:cubicBezTo>
                    <a:pt x="221" y="398"/>
                    <a:pt x="221" y="412"/>
                    <a:pt x="236" y="412"/>
                  </a:cubicBezTo>
                  <a:cubicBezTo>
                    <a:pt x="413" y="412"/>
                    <a:pt x="413" y="412"/>
                    <a:pt x="413" y="412"/>
                  </a:cubicBezTo>
                  <a:cubicBezTo>
                    <a:pt x="427" y="412"/>
                    <a:pt x="427" y="398"/>
                    <a:pt x="427" y="383"/>
                  </a:cubicBezTo>
                  <a:cubicBezTo>
                    <a:pt x="427" y="383"/>
                    <a:pt x="427" y="368"/>
                    <a:pt x="413" y="368"/>
                  </a:cubicBezTo>
                  <a:close/>
                  <a:moveTo>
                    <a:pt x="413" y="265"/>
                  </a:moveTo>
                  <a:lnTo>
                    <a:pt x="413" y="265"/>
                  </a:lnTo>
                  <a:cubicBezTo>
                    <a:pt x="236" y="265"/>
                    <a:pt x="236" y="265"/>
                    <a:pt x="236" y="265"/>
                  </a:cubicBezTo>
                  <a:cubicBezTo>
                    <a:pt x="221" y="265"/>
                    <a:pt x="221" y="280"/>
                    <a:pt x="221" y="295"/>
                  </a:cubicBezTo>
                  <a:cubicBezTo>
                    <a:pt x="221" y="295"/>
                    <a:pt x="221" y="309"/>
                    <a:pt x="236" y="309"/>
                  </a:cubicBezTo>
                  <a:cubicBezTo>
                    <a:pt x="413" y="309"/>
                    <a:pt x="413" y="309"/>
                    <a:pt x="413" y="309"/>
                  </a:cubicBezTo>
                  <a:cubicBezTo>
                    <a:pt x="427" y="309"/>
                    <a:pt x="427" y="295"/>
                    <a:pt x="427" y="295"/>
                  </a:cubicBezTo>
                  <a:cubicBezTo>
                    <a:pt x="427" y="280"/>
                    <a:pt x="427" y="265"/>
                    <a:pt x="413" y="265"/>
                  </a:cubicBezTo>
                  <a:close/>
                  <a:moveTo>
                    <a:pt x="413" y="0"/>
                  </a:moveTo>
                  <a:lnTo>
                    <a:pt x="413" y="0"/>
                  </a:lnTo>
                  <a:lnTo>
                    <a:pt x="177" y="0"/>
                  </a:lnTo>
                  <a:cubicBezTo>
                    <a:pt x="133" y="0"/>
                    <a:pt x="104" y="29"/>
                    <a:pt x="10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30" y="74"/>
                    <a:pt x="0" y="118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45" y="618"/>
                    <a:pt x="74" y="618"/>
                  </a:cubicBezTo>
                  <a:cubicBezTo>
                    <a:pt x="368" y="618"/>
                    <a:pt x="368" y="618"/>
                    <a:pt x="368" y="618"/>
                  </a:cubicBezTo>
                  <a:cubicBezTo>
                    <a:pt x="413" y="618"/>
                    <a:pt x="457" y="589"/>
                    <a:pt x="457" y="545"/>
                  </a:cubicBezTo>
                  <a:cubicBezTo>
                    <a:pt x="472" y="545"/>
                    <a:pt x="472" y="545"/>
                    <a:pt x="472" y="545"/>
                  </a:cubicBezTo>
                  <a:cubicBezTo>
                    <a:pt x="516" y="545"/>
                    <a:pt x="545" y="501"/>
                    <a:pt x="545" y="471"/>
                  </a:cubicBezTo>
                  <a:cubicBezTo>
                    <a:pt x="545" y="192"/>
                    <a:pt x="545" y="192"/>
                    <a:pt x="545" y="192"/>
                  </a:cubicBezTo>
                  <a:cubicBezTo>
                    <a:pt x="545" y="147"/>
                    <a:pt x="545" y="147"/>
                    <a:pt x="545" y="147"/>
                  </a:cubicBezTo>
                  <a:lnTo>
                    <a:pt x="413" y="0"/>
                  </a:lnTo>
                  <a:close/>
                  <a:moveTo>
                    <a:pt x="368" y="589"/>
                  </a:moveTo>
                  <a:lnTo>
                    <a:pt x="368" y="589"/>
                  </a:lnTo>
                  <a:cubicBezTo>
                    <a:pt x="74" y="589"/>
                    <a:pt x="74" y="589"/>
                    <a:pt x="74" y="589"/>
                  </a:cubicBezTo>
                  <a:cubicBezTo>
                    <a:pt x="59" y="589"/>
                    <a:pt x="45" y="559"/>
                    <a:pt x="45" y="545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33"/>
                    <a:pt x="59" y="118"/>
                    <a:pt x="7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471"/>
                    <a:pt x="104" y="471"/>
                    <a:pt x="104" y="471"/>
                  </a:cubicBezTo>
                  <a:cubicBezTo>
                    <a:pt x="104" y="501"/>
                    <a:pt x="133" y="545"/>
                    <a:pt x="177" y="545"/>
                  </a:cubicBezTo>
                  <a:cubicBezTo>
                    <a:pt x="413" y="545"/>
                    <a:pt x="413" y="545"/>
                    <a:pt x="413" y="545"/>
                  </a:cubicBezTo>
                  <a:cubicBezTo>
                    <a:pt x="413" y="559"/>
                    <a:pt x="398" y="589"/>
                    <a:pt x="368" y="589"/>
                  </a:cubicBezTo>
                  <a:close/>
                  <a:moveTo>
                    <a:pt x="516" y="471"/>
                  </a:moveTo>
                  <a:lnTo>
                    <a:pt x="516" y="471"/>
                  </a:lnTo>
                  <a:cubicBezTo>
                    <a:pt x="516" y="486"/>
                    <a:pt x="486" y="501"/>
                    <a:pt x="472" y="501"/>
                  </a:cubicBezTo>
                  <a:cubicBezTo>
                    <a:pt x="177" y="501"/>
                    <a:pt x="177" y="501"/>
                    <a:pt x="177" y="501"/>
                  </a:cubicBezTo>
                  <a:cubicBezTo>
                    <a:pt x="163" y="501"/>
                    <a:pt x="133" y="486"/>
                    <a:pt x="133" y="471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59"/>
                    <a:pt x="163" y="29"/>
                    <a:pt x="177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8" y="74"/>
                    <a:pt x="368" y="118"/>
                    <a:pt x="368" y="118"/>
                  </a:cubicBezTo>
                  <a:cubicBezTo>
                    <a:pt x="368" y="147"/>
                    <a:pt x="413" y="192"/>
                    <a:pt x="457" y="192"/>
                  </a:cubicBezTo>
                  <a:cubicBezTo>
                    <a:pt x="457" y="192"/>
                    <a:pt x="472" y="192"/>
                    <a:pt x="516" y="192"/>
                  </a:cubicBezTo>
                  <a:lnTo>
                    <a:pt x="516" y="471"/>
                  </a:lnTo>
                  <a:close/>
                  <a:moveTo>
                    <a:pt x="457" y="147"/>
                  </a:moveTo>
                  <a:lnTo>
                    <a:pt x="457" y="147"/>
                  </a:lnTo>
                  <a:cubicBezTo>
                    <a:pt x="427" y="147"/>
                    <a:pt x="413" y="118"/>
                    <a:pt x="413" y="88"/>
                  </a:cubicBezTo>
                  <a:cubicBezTo>
                    <a:pt x="413" y="88"/>
                    <a:pt x="413" y="74"/>
                    <a:pt x="413" y="29"/>
                  </a:cubicBezTo>
                  <a:cubicBezTo>
                    <a:pt x="516" y="147"/>
                    <a:pt x="516" y="147"/>
                    <a:pt x="516" y="147"/>
                  </a:cubicBezTo>
                  <a:lnTo>
                    <a:pt x="457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37C56D1-3146-4DB4-8396-5156732B9793}"/>
              </a:ext>
            </a:extLst>
          </p:cNvPr>
          <p:cNvGrpSpPr/>
          <p:nvPr/>
        </p:nvGrpSpPr>
        <p:grpSpPr>
          <a:xfrm>
            <a:off x="6663758" y="4166576"/>
            <a:ext cx="648000" cy="648000"/>
            <a:chOff x="7026188" y="4282945"/>
            <a:chExt cx="648000" cy="64800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003C98D-C092-4CF0-ACC6-217A2144DFF3}"/>
                </a:ext>
              </a:extLst>
            </p:cNvPr>
            <p:cNvSpPr/>
            <p:nvPr/>
          </p:nvSpPr>
          <p:spPr>
            <a:xfrm>
              <a:off x="7026188" y="4282945"/>
              <a:ext cx="648000" cy="648000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148">
              <a:extLst>
                <a:ext uri="{FF2B5EF4-FFF2-40B4-BE49-F238E27FC236}">
                  <a16:creationId xmlns:a16="http://schemas.microsoft.com/office/drawing/2014/main" id="{552E5F68-CB4A-49D4-A474-76C76D300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70188" y="4426945"/>
              <a:ext cx="360000" cy="360000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15" y="0"/>
                </a:cxn>
                <a:cxn ang="0">
                  <a:pos x="0" y="14"/>
                </a:cxn>
                <a:cxn ang="0">
                  <a:pos x="0" y="72"/>
                </a:cxn>
                <a:cxn ang="0">
                  <a:pos x="15" y="87"/>
                </a:cxn>
                <a:cxn ang="0">
                  <a:pos x="102" y="87"/>
                </a:cxn>
                <a:cxn ang="0">
                  <a:pos x="116" y="72"/>
                </a:cxn>
                <a:cxn ang="0">
                  <a:pos x="116" y="14"/>
                </a:cxn>
                <a:cxn ang="0">
                  <a:pos x="102" y="0"/>
                </a:cxn>
                <a:cxn ang="0">
                  <a:pos x="109" y="72"/>
                </a:cxn>
                <a:cxn ang="0">
                  <a:pos x="102" y="79"/>
                </a:cxn>
                <a:cxn ang="0">
                  <a:pos x="15" y="79"/>
                </a:cxn>
                <a:cxn ang="0">
                  <a:pos x="7" y="72"/>
                </a:cxn>
                <a:cxn ang="0">
                  <a:pos x="7" y="36"/>
                </a:cxn>
                <a:cxn ang="0">
                  <a:pos x="109" y="36"/>
                </a:cxn>
                <a:cxn ang="0">
                  <a:pos x="109" y="72"/>
                </a:cxn>
                <a:cxn ang="0">
                  <a:pos x="109" y="21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15" y="7"/>
                </a:cxn>
                <a:cxn ang="0">
                  <a:pos x="102" y="7"/>
                </a:cxn>
                <a:cxn ang="0">
                  <a:pos x="109" y="14"/>
                </a:cxn>
                <a:cxn ang="0">
                  <a:pos x="109" y="21"/>
                </a:cxn>
              </a:cxnLst>
              <a:rect l="0" t="0" r="r" b="b"/>
              <a:pathLst>
                <a:path w="116" h="87">
                  <a:moveTo>
                    <a:pt x="10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0"/>
                    <a:pt x="7" y="87"/>
                    <a:pt x="15" y="87"/>
                  </a:cubicBezTo>
                  <a:cubicBezTo>
                    <a:pt x="102" y="87"/>
                    <a:pt x="102" y="87"/>
                    <a:pt x="102" y="87"/>
                  </a:cubicBezTo>
                  <a:cubicBezTo>
                    <a:pt x="110" y="87"/>
                    <a:pt x="116" y="80"/>
                    <a:pt x="116" y="72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16" y="6"/>
                    <a:pt x="110" y="0"/>
                    <a:pt x="102" y="0"/>
                  </a:cubicBezTo>
                  <a:close/>
                  <a:moveTo>
                    <a:pt x="109" y="72"/>
                  </a:moveTo>
                  <a:cubicBezTo>
                    <a:pt x="109" y="76"/>
                    <a:pt x="106" y="79"/>
                    <a:pt x="102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1" y="79"/>
                    <a:pt x="7" y="76"/>
                    <a:pt x="7" y="72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109" y="36"/>
                    <a:pt x="109" y="36"/>
                    <a:pt x="109" y="36"/>
                  </a:cubicBezTo>
                  <a:lnTo>
                    <a:pt x="109" y="72"/>
                  </a:lnTo>
                  <a:close/>
                  <a:moveTo>
                    <a:pt x="109" y="21"/>
                  </a:moveTo>
                  <a:cubicBezTo>
                    <a:pt x="7" y="21"/>
                    <a:pt x="7" y="21"/>
                    <a:pt x="7" y="2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0"/>
                    <a:pt x="11" y="7"/>
                    <a:pt x="15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6" y="7"/>
                    <a:pt x="109" y="10"/>
                    <a:pt x="109" y="14"/>
                  </a:cubicBezTo>
                  <a:lnTo>
                    <a:pt x="109" y="21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4AF26CA-92CC-4EF7-9097-C28029A2BB71}"/>
              </a:ext>
            </a:extLst>
          </p:cNvPr>
          <p:cNvGrpSpPr/>
          <p:nvPr/>
        </p:nvGrpSpPr>
        <p:grpSpPr>
          <a:xfrm>
            <a:off x="6663758" y="5722962"/>
            <a:ext cx="648000" cy="648000"/>
            <a:chOff x="7026188" y="5722962"/>
            <a:chExt cx="648000" cy="648000"/>
          </a:xfrm>
        </p:grpSpPr>
        <p:sp>
          <p:nvSpPr>
            <p:cNvPr id="54" name="Freeform: Shape 111">
              <a:extLst>
                <a:ext uri="{FF2B5EF4-FFF2-40B4-BE49-F238E27FC236}">
                  <a16:creationId xmlns:a16="http://schemas.microsoft.com/office/drawing/2014/main" id="{044C4824-78C4-4D13-A85D-92FEB4E152A4}"/>
                </a:ext>
              </a:extLst>
            </p:cNvPr>
            <p:cNvSpPr/>
            <p:nvPr/>
          </p:nvSpPr>
          <p:spPr>
            <a:xfrm>
              <a:off x="7026188" y="5722962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5" name="Shape 2591">
              <a:extLst>
                <a:ext uri="{FF2B5EF4-FFF2-40B4-BE49-F238E27FC236}">
                  <a16:creationId xmlns:a16="http://schemas.microsoft.com/office/drawing/2014/main" id="{EC4C5B54-9E1F-4D83-AF04-2D50BA279A97}"/>
                </a:ext>
              </a:extLst>
            </p:cNvPr>
            <p:cNvSpPr/>
            <p:nvPr/>
          </p:nvSpPr>
          <p:spPr>
            <a:xfrm>
              <a:off x="7170188" y="5866962"/>
              <a:ext cx="360000" cy="36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A419446B-D4B4-4A17-8822-3208049E0211}"/>
              </a:ext>
            </a:extLst>
          </p:cNvPr>
          <p:cNvSpPr/>
          <p:nvPr/>
        </p:nvSpPr>
        <p:spPr>
          <a:xfrm>
            <a:off x="3958322" y="6132687"/>
            <a:ext cx="15584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000" i="1" dirty="0"/>
              <a:t>https://www.nstalker.com</a:t>
            </a:r>
          </a:p>
        </p:txBody>
      </p:sp>
    </p:spTree>
    <p:extLst>
      <p:ext uri="{BB962C8B-B14F-4D97-AF65-F5344CB8AC3E}">
        <p14:creationId xmlns:p14="http://schemas.microsoft.com/office/powerpoint/2010/main" val="16716570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F7AEB10F-2B0F-44EB-8605-0CE977B3D8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584521"/>
          </a:xfrm>
        </p:spPr>
      </p:sp>
      <p:sp>
        <p:nvSpPr>
          <p:cNvPr id="73" name="Полилиния 72"/>
          <p:cNvSpPr/>
          <p:nvPr/>
        </p:nvSpPr>
        <p:spPr>
          <a:xfrm>
            <a:off x="939" y="-13647"/>
            <a:ext cx="9110055" cy="4953000"/>
          </a:xfrm>
          <a:custGeom>
            <a:avLst/>
            <a:gdLst>
              <a:gd name="connsiteX0" fmla="*/ 13667192 w 13667192"/>
              <a:gd name="connsiteY0" fmla="*/ 0 h 7647799"/>
              <a:gd name="connsiteX1" fmla="*/ 10580468 w 13667192"/>
              <a:gd name="connsiteY1" fmla="*/ 6672193 h 7647799"/>
              <a:gd name="connsiteX2" fmla="*/ 3845924 w 13667192"/>
              <a:gd name="connsiteY2" fmla="*/ 7647799 h 7647799"/>
              <a:gd name="connsiteX3" fmla="*/ 0 w 13667192"/>
              <a:gd name="connsiteY3" fmla="*/ 3872590 h 7647799"/>
              <a:gd name="connsiteX4" fmla="*/ 0 w 13667192"/>
              <a:gd name="connsiteY4" fmla="*/ 0 h 764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67192" h="7647799">
                <a:moveTo>
                  <a:pt x="13667192" y="0"/>
                </a:moveTo>
                <a:lnTo>
                  <a:pt x="10580468" y="6672193"/>
                </a:lnTo>
                <a:lnTo>
                  <a:pt x="3845924" y="7647799"/>
                </a:lnTo>
                <a:lnTo>
                  <a:pt x="0" y="38725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92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6032551" y="3663673"/>
            <a:ext cx="6158508" cy="2920849"/>
          </a:xfrm>
          <a:custGeom>
            <a:avLst/>
            <a:gdLst>
              <a:gd name="connsiteX0" fmla="*/ 9239188 w 9239188"/>
              <a:gd name="connsiteY0" fmla="*/ 0 h 4510007"/>
              <a:gd name="connsiteX1" fmla="*/ 9239188 w 9239188"/>
              <a:gd name="connsiteY1" fmla="*/ 4510006 h 4510007"/>
              <a:gd name="connsiteX2" fmla="*/ 0 w 9239188"/>
              <a:gd name="connsiteY2" fmla="*/ 4510007 h 4510007"/>
              <a:gd name="connsiteX3" fmla="*/ 1627347 w 9239188"/>
              <a:gd name="connsiteY3" fmla="*/ 1052574 h 4510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39188" h="4510007">
                <a:moveTo>
                  <a:pt x="9239188" y="0"/>
                </a:moveTo>
                <a:lnTo>
                  <a:pt x="9239188" y="4510006"/>
                </a:lnTo>
                <a:lnTo>
                  <a:pt x="0" y="4510007"/>
                </a:lnTo>
                <a:lnTo>
                  <a:pt x="1627347" y="1052574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61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5" name="Полилиния 74"/>
          <p:cNvSpPr/>
          <p:nvPr/>
        </p:nvSpPr>
        <p:spPr>
          <a:xfrm>
            <a:off x="941" y="4966291"/>
            <a:ext cx="4169269" cy="1618231"/>
          </a:xfrm>
          <a:custGeom>
            <a:avLst/>
            <a:gdLst>
              <a:gd name="connsiteX0" fmla="*/ 3742718 w 6254869"/>
              <a:gd name="connsiteY0" fmla="*/ 0 h 2498669"/>
              <a:gd name="connsiteX1" fmla="*/ 6254869 w 6254869"/>
              <a:gd name="connsiteY1" fmla="*/ 2498669 h 2498669"/>
              <a:gd name="connsiteX2" fmla="*/ 0 w 6254869"/>
              <a:gd name="connsiteY2" fmla="*/ 2498669 h 2498669"/>
              <a:gd name="connsiteX3" fmla="*/ 1 w 6254869"/>
              <a:gd name="connsiteY3" fmla="*/ 517548 h 2498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54869" h="2498669">
                <a:moveTo>
                  <a:pt x="3742718" y="0"/>
                </a:moveTo>
                <a:lnTo>
                  <a:pt x="6254869" y="2498669"/>
                </a:lnTo>
                <a:lnTo>
                  <a:pt x="0" y="2498669"/>
                </a:lnTo>
                <a:lnTo>
                  <a:pt x="1" y="517548"/>
                </a:lnTo>
                <a:close/>
              </a:path>
            </a:pathLst>
          </a:custGeom>
          <a:solidFill>
            <a:schemeClr val="accent4">
              <a:lumMod val="75000"/>
              <a:alpha val="61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Полилиния 21"/>
          <p:cNvSpPr/>
          <p:nvPr/>
        </p:nvSpPr>
        <p:spPr>
          <a:xfrm>
            <a:off x="940" y="-13648"/>
            <a:ext cx="12190119" cy="6598168"/>
          </a:xfrm>
          <a:custGeom>
            <a:avLst/>
            <a:gdLst>
              <a:gd name="connsiteX0" fmla="*/ 13667190 w 18288001"/>
              <a:gd name="connsiteY0" fmla="*/ 0 h 10288588"/>
              <a:gd name="connsiteX1" fmla="*/ 13891446 w 18288001"/>
              <a:gd name="connsiteY1" fmla="*/ 0 h 10288588"/>
              <a:gd name="connsiteX2" fmla="*/ 10763453 w 18288001"/>
              <a:gd name="connsiteY2" fmla="*/ 6645682 h 10288588"/>
              <a:gd name="connsiteX3" fmla="*/ 16426436 w 18288001"/>
              <a:gd name="connsiteY3" fmla="*/ 5825309 h 10288588"/>
              <a:gd name="connsiteX4" fmla="*/ 18288001 w 18288001"/>
              <a:gd name="connsiteY4" fmla="*/ 5555632 h 10288588"/>
              <a:gd name="connsiteX5" fmla="*/ 18288001 w 18288001"/>
              <a:gd name="connsiteY5" fmla="*/ 5778580 h 10288588"/>
              <a:gd name="connsiteX6" fmla="*/ 10676159 w 18288001"/>
              <a:gd name="connsiteY6" fmla="*/ 6831154 h 10288588"/>
              <a:gd name="connsiteX7" fmla="*/ 9048813 w 18288001"/>
              <a:gd name="connsiteY7" fmla="*/ 10288588 h 10288588"/>
              <a:gd name="connsiteX8" fmla="*/ 8907430 w 18288001"/>
              <a:gd name="connsiteY8" fmla="*/ 10288587 h 10288588"/>
              <a:gd name="connsiteX9" fmla="*/ 10495367 w 18288001"/>
              <a:gd name="connsiteY9" fmla="*/ 6856151 h 10288588"/>
              <a:gd name="connsiteX10" fmla="*/ 3960084 w 18288001"/>
              <a:gd name="connsiteY10" fmla="*/ 7759858 h 10288588"/>
              <a:gd name="connsiteX11" fmla="*/ 6536179 w 18288001"/>
              <a:gd name="connsiteY11" fmla="*/ 10288588 h 10288588"/>
              <a:gd name="connsiteX12" fmla="*/ 6254872 w 18288001"/>
              <a:gd name="connsiteY12" fmla="*/ 10288588 h 10288588"/>
              <a:gd name="connsiteX13" fmla="*/ 3742718 w 18288001"/>
              <a:gd name="connsiteY13" fmla="*/ 7789917 h 10288588"/>
              <a:gd name="connsiteX14" fmla="*/ 1 w 18288001"/>
              <a:gd name="connsiteY14" fmla="*/ 8307464 h 10288588"/>
              <a:gd name="connsiteX15" fmla="*/ 0 w 18288001"/>
              <a:gd name="connsiteY15" fmla="*/ 8204941 h 10288588"/>
              <a:gd name="connsiteX16" fmla="*/ 3631114 w 18288001"/>
              <a:gd name="connsiteY16" fmla="*/ 7678917 h 10288588"/>
              <a:gd name="connsiteX17" fmla="*/ 1 w 18288001"/>
              <a:gd name="connsiteY17" fmla="*/ 4067289 h 10288588"/>
              <a:gd name="connsiteX18" fmla="*/ 1 w 18288001"/>
              <a:gd name="connsiteY18" fmla="*/ 3872589 h 10288588"/>
              <a:gd name="connsiteX19" fmla="*/ 3845923 w 18288001"/>
              <a:gd name="connsiteY19" fmla="*/ 7647797 h 10288588"/>
              <a:gd name="connsiteX20" fmla="*/ 10580467 w 18288001"/>
              <a:gd name="connsiteY20" fmla="*/ 6672191 h 10288588"/>
              <a:gd name="connsiteX21" fmla="*/ 13667190 w 18288001"/>
              <a:gd name="connsiteY21" fmla="*/ 0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8288001" h="10288588">
                <a:moveTo>
                  <a:pt x="13667190" y="0"/>
                </a:moveTo>
                <a:lnTo>
                  <a:pt x="13891446" y="0"/>
                </a:lnTo>
                <a:lnTo>
                  <a:pt x="10763453" y="6645682"/>
                </a:lnTo>
                <a:lnTo>
                  <a:pt x="16426436" y="5825309"/>
                </a:lnTo>
                <a:lnTo>
                  <a:pt x="18288001" y="5555632"/>
                </a:lnTo>
                <a:lnTo>
                  <a:pt x="18288001" y="5778580"/>
                </a:lnTo>
                <a:lnTo>
                  <a:pt x="10676159" y="6831154"/>
                </a:lnTo>
                <a:lnTo>
                  <a:pt x="9048813" y="10288588"/>
                </a:lnTo>
                <a:lnTo>
                  <a:pt x="8907430" y="10288587"/>
                </a:lnTo>
                <a:lnTo>
                  <a:pt x="10495367" y="6856151"/>
                </a:lnTo>
                <a:lnTo>
                  <a:pt x="3960084" y="7759858"/>
                </a:lnTo>
                <a:lnTo>
                  <a:pt x="6536179" y="10288588"/>
                </a:lnTo>
                <a:lnTo>
                  <a:pt x="6254872" y="10288588"/>
                </a:lnTo>
                <a:lnTo>
                  <a:pt x="3742718" y="7789917"/>
                </a:lnTo>
                <a:lnTo>
                  <a:pt x="1" y="8307464"/>
                </a:lnTo>
                <a:lnTo>
                  <a:pt x="0" y="8204941"/>
                </a:lnTo>
                <a:lnTo>
                  <a:pt x="3631114" y="7678917"/>
                </a:lnTo>
                <a:lnTo>
                  <a:pt x="1" y="4067289"/>
                </a:lnTo>
                <a:lnTo>
                  <a:pt x="1" y="3872589"/>
                </a:lnTo>
                <a:lnTo>
                  <a:pt x="3845923" y="7647797"/>
                </a:lnTo>
                <a:lnTo>
                  <a:pt x="10580467" y="6672191"/>
                </a:lnTo>
                <a:lnTo>
                  <a:pt x="13667190" y="0"/>
                </a:lnTo>
                <a:close/>
              </a:path>
            </a:pathLst>
          </a:custGeom>
          <a:gradFill>
            <a:gsLst>
              <a:gs pos="96000">
                <a:schemeClr val="bg2"/>
              </a:gs>
              <a:gs pos="0">
                <a:schemeClr val="bg2">
                  <a:alpha val="73000"/>
                </a:schemeClr>
              </a:gs>
            </a:gsLst>
            <a:lin ang="0" scaled="0"/>
          </a:gradFill>
          <a:ln>
            <a:noFill/>
          </a:ln>
          <a:effectLst>
            <a:outerShdw blurRad="317500" dist="381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BD0F09F-FB94-48DC-8B30-DCF02D0F69EF}"/>
              </a:ext>
            </a:extLst>
          </p:cNvPr>
          <p:cNvSpPr txBox="1"/>
          <p:nvPr/>
        </p:nvSpPr>
        <p:spPr>
          <a:xfrm>
            <a:off x="1567911" y="1921451"/>
            <a:ext cx="597611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/>
                <a:ea typeface="+mn-ea"/>
                <a:cs typeface="+mn-cs"/>
              </a:rPr>
              <a:t>SQL Injection Attacks</a:t>
            </a:r>
          </a:p>
        </p:txBody>
      </p:sp>
    </p:spTree>
    <p:extLst>
      <p:ext uri="{BB962C8B-B14F-4D97-AF65-F5344CB8AC3E}">
        <p14:creationId xmlns:p14="http://schemas.microsoft.com/office/powerpoint/2010/main" val="23811449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53743ED-D182-4304-933E-AE2D34ECDB0E}"/>
              </a:ext>
            </a:extLst>
          </p:cNvPr>
          <p:cNvSpPr/>
          <p:nvPr/>
        </p:nvSpPr>
        <p:spPr>
          <a:xfrm>
            <a:off x="990600" y="3795776"/>
            <a:ext cx="5029199" cy="10912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2" name="Hexagon 61"/>
          <p:cNvSpPr/>
          <p:nvPr/>
        </p:nvSpPr>
        <p:spPr>
          <a:xfrm rot="5400000">
            <a:off x="8067701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Hexagon 62"/>
          <p:cNvSpPr/>
          <p:nvPr/>
        </p:nvSpPr>
        <p:spPr>
          <a:xfrm rot="5400000">
            <a:off x="2659199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628181" y="3870511"/>
            <a:ext cx="4571040" cy="941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SQL Injection Attack Countermeasures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53836" y="3887662"/>
            <a:ext cx="4502726" cy="9074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Types of SQL Injection Attacks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76390" y="358178"/>
            <a:ext cx="4039229" cy="78482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4800" b="1" dirty="0">
                <a:latin typeface="Rockwell" panose="02060603020205020403" pitchFamily="18" charset="0"/>
              </a:rPr>
              <a:t>Module Flow</a:t>
            </a:r>
            <a:endParaRPr lang="id-ID" sz="3200" b="1" dirty="0">
              <a:solidFill>
                <a:srgbClr val="44546A"/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6" name="Title 20">
            <a:extLst>
              <a:ext uri="{FF2B5EF4-FFF2-40B4-BE49-F238E27FC236}">
                <a16:creationId xmlns:a16="http://schemas.microsoft.com/office/drawing/2014/main" id="{3E166883-C53A-4C7E-9DA8-2B906E31E7F8}"/>
              </a:ext>
            </a:extLst>
          </p:cNvPr>
          <p:cNvSpPr txBox="1">
            <a:spLocks/>
          </p:cNvSpPr>
          <p:nvPr/>
        </p:nvSpPr>
        <p:spPr>
          <a:xfrm>
            <a:off x="3233623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Lato Regular"/>
              </a:rPr>
              <a:t>1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39BC4A3C-CFCF-4F56-96F9-91A6F4B95378}"/>
              </a:ext>
            </a:extLst>
          </p:cNvPr>
          <p:cNvSpPr txBox="1">
            <a:spLocks/>
          </p:cNvSpPr>
          <p:nvPr/>
        </p:nvSpPr>
        <p:spPr>
          <a:xfrm>
            <a:off x="8639900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b="1" dirty="0">
                <a:solidFill>
                  <a:prstClr val="white"/>
                </a:solidFill>
                <a:latin typeface="Rockwell" panose="02060603020205020403" pitchFamily="18" charset="0"/>
                <a:cs typeface="Lato Regular"/>
              </a:rPr>
              <a:t>2</a:t>
            </a:r>
            <a:endParaRPr kumimoji="0" lang="en-US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j-ea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4835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close-up of a magnifying glass&#10;&#10;Description automatically generated with medium confidence">
            <a:extLst>
              <a:ext uri="{FF2B5EF4-FFF2-40B4-BE49-F238E27FC236}">
                <a16:creationId xmlns:a16="http://schemas.microsoft.com/office/drawing/2014/main" id="{541233B7-1F4D-4EB8-81C3-EBB8E046EA3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2" r="8542"/>
          <a:stretch>
            <a:fillRect/>
          </a:stretch>
        </p:blipFill>
        <p:spPr>
          <a:xfrm>
            <a:off x="4343400" y="0"/>
            <a:ext cx="7848600" cy="6573838"/>
          </a:xfrm>
        </p:spPr>
      </p:pic>
      <p:sp>
        <p:nvSpPr>
          <p:cNvPr id="40" name="Freeform 10"/>
          <p:cNvSpPr>
            <a:spLocks/>
          </p:cNvSpPr>
          <p:nvPr/>
        </p:nvSpPr>
        <p:spPr bwMode="auto">
          <a:xfrm>
            <a:off x="9434132" y="-11520"/>
            <a:ext cx="703508" cy="1227001"/>
          </a:xfrm>
          <a:custGeom>
            <a:avLst/>
            <a:gdLst>
              <a:gd name="T0" fmla="*/ 0 w 458"/>
              <a:gd name="T1" fmla="*/ 0 h 813"/>
              <a:gd name="T2" fmla="*/ 458 w 458"/>
              <a:gd name="T3" fmla="*/ 0 h 813"/>
              <a:gd name="T4" fmla="*/ 229 w 458"/>
              <a:gd name="T5" fmla="*/ 813 h 813"/>
              <a:gd name="T6" fmla="*/ 0 w 458"/>
              <a:gd name="T7" fmla="*/ 0 h 8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58" h="813">
                <a:moveTo>
                  <a:pt x="0" y="0"/>
                </a:moveTo>
                <a:lnTo>
                  <a:pt x="458" y="0"/>
                </a:lnTo>
                <a:lnTo>
                  <a:pt x="229" y="813"/>
                </a:lnTo>
                <a:lnTo>
                  <a:pt x="0" y="0"/>
                </a:lnTo>
                <a:close/>
              </a:path>
            </a:pathLst>
          </a:custGeom>
          <a:solidFill>
            <a:srgbClr val="D7EC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Freeform 11"/>
          <p:cNvSpPr>
            <a:spLocks/>
          </p:cNvSpPr>
          <p:nvPr/>
        </p:nvSpPr>
        <p:spPr bwMode="auto">
          <a:xfrm>
            <a:off x="8414286" y="1922291"/>
            <a:ext cx="2743200" cy="4651547"/>
          </a:xfrm>
          <a:custGeom>
            <a:avLst/>
            <a:gdLst>
              <a:gd name="T0" fmla="*/ 911 w 1821"/>
              <a:gd name="T1" fmla="*/ 0 h 3234"/>
              <a:gd name="T2" fmla="*/ 1821 w 1821"/>
              <a:gd name="T3" fmla="*/ 3234 h 3234"/>
              <a:gd name="T4" fmla="*/ 1746 w 1821"/>
              <a:gd name="T5" fmla="*/ 3234 h 3234"/>
              <a:gd name="T6" fmla="*/ 588 w 1821"/>
              <a:gd name="T7" fmla="*/ 3234 h 3234"/>
              <a:gd name="T8" fmla="*/ 108 w 1821"/>
              <a:gd name="T9" fmla="*/ 3234 h 3234"/>
              <a:gd name="T10" fmla="*/ 0 w 1821"/>
              <a:gd name="T11" fmla="*/ 3234 h 3234"/>
              <a:gd name="T12" fmla="*/ 911 w 1821"/>
              <a:gd name="T13" fmla="*/ 0 h 3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21" h="3234">
                <a:moveTo>
                  <a:pt x="911" y="0"/>
                </a:moveTo>
                <a:lnTo>
                  <a:pt x="1821" y="3234"/>
                </a:lnTo>
                <a:lnTo>
                  <a:pt x="1746" y="3234"/>
                </a:lnTo>
                <a:lnTo>
                  <a:pt x="588" y="3234"/>
                </a:lnTo>
                <a:lnTo>
                  <a:pt x="108" y="3234"/>
                </a:lnTo>
                <a:lnTo>
                  <a:pt x="0" y="3234"/>
                </a:lnTo>
                <a:lnTo>
                  <a:pt x="911" y="0"/>
                </a:lnTo>
                <a:close/>
              </a:path>
            </a:pathLst>
          </a:custGeom>
          <a:solidFill>
            <a:srgbClr val="D7EC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4800" y="344721"/>
            <a:ext cx="59436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SQL Injection?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4800" y="2000921"/>
            <a:ext cx="4724400" cy="16312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lvl="0" indent="-342900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>
                <a:solidFill>
                  <a:prstClr val="black"/>
                </a:solidFill>
              </a:rPr>
              <a:t>SQL injection is 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technique used to take advantage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un-sanitized input vulnerabilities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to pass SQL commands through a web application for execution by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backend database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61A7A2-766C-4C15-A26F-75A88AF8557B}"/>
              </a:ext>
            </a:extLst>
          </p:cNvPr>
          <p:cNvSpPr txBox="1"/>
          <p:nvPr/>
        </p:nvSpPr>
        <p:spPr>
          <a:xfrm>
            <a:off x="304800" y="4396372"/>
            <a:ext cx="3990816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spcBef>
                <a:spcPts val="2400"/>
              </a:spcBef>
              <a:buFont typeface="Wingdings" panose="05000000000000000000" pitchFamily="2" charset="2"/>
              <a:buChar char="q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It is a basic attack used to either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gain unauthorized access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to a database 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retrieve 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directly from the database</a:t>
            </a:r>
          </a:p>
        </p:txBody>
      </p:sp>
    </p:spTree>
    <p:extLst>
      <p:ext uri="{BB962C8B-B14F-4D97-AF65-F5344CB8AC3E}">
        <p14:creationId xmlns:p14="http://schemas.microsoft.com/office/powerpoint/2010/main" val="41945320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ED7165-2172-4490-9180-02C511E16D76}"/>
              </a:ext>
            </a:extLst>
          </p:cNvPr>
          <p:cNvSpPr txBox="1"/>
          <p:nvPr/>
        </p:nvSpPr>
        <p:spPr>
          <a:xfrm>
            <a:off x="1828800" y="358913"/>
            <a:ext cx="85344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Why Bother about SQL Injection?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0CDE2EF-9E21-4154-A30E-AA6586F6C42A}"/>
              </a:ext>
            </a:extLst>
          </p:cNvPr>
          <p:cNvGrpSpPr/>
          <p:nvPr/>
        </p:nvGrpSpPr>
        <p:grpSpPr>
          <a:xfrm>
            <a:off x="896462" y="3110473"/>
            <a:ext cx="10399077" cy="3048673"/>
            <a:chOff x="896462" y="2986648"/>
            <a:chExt cx="10399077" cy="3048673"/>
          </a:xfrm>
        </p:grpSpPr>
        <p:sp>
          <p:nvSpPr>
            <p:cNvPr id="4" name="Freeform 2144">
              <a:extLst>
                <a:ext uri="{FF2B5EF4-FFF2-40B4-BE49-F238E27FC236}">
                  <a16:creationId xmlns:a16="http://schemas.microsoft.com/office/drawing/2014/main" id="{367CDB59-99C1-4693-82B4-7A5158A8A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462" y="2986648"/>
              <a:ext cx="5148000" cy="934286"/>
            </a:xfrm>
            <a:custGeom>
              <a:avLst/>
              <a:gdLst>
                <a:gd name="T0" fmla="*/ 3860 w 3958"/>
                <a:gd name="T1" fmla="*/ 0 h 1134"/>
                <a:gd name="T2" fmla="*/ 3957 w 3958"/>
                <a:gd name="T3" fmla="*/ 97 h 1134"/>
                <a:gd name="T4" fmla="*/ 3957 w 3958"/>
                <a:gd name="T5" fmla="*/ 1036 h 1134"/>
                <a:gd name="T6" fmla="*/ 3860 w 3958"/>
                <a:gd name="T7" fmla="*/ 1133 h 1134"/>
                <a:gd name="T8" fmla="*/ 182 w 3958"/>
                <a:gd name="T9" fmla="*/ 1133 h 1134"/>
                <a:gd name="T10" fmla="*/ 182 w 3958"/>
                <a:gd name="T11" fmla="*/ 758 h 1134"/>
                <a:gd name="T12" fmla="*/ 0 w 3958"/>
                <a:gd name="T13" fmla="*/ 564 h 1134"/>
                <a:gd name="T14" fmla="*/ 182 w 3958"/>
                <a:gd name="T15" fmla="*/ 376 h 1134"/>
                <a:gd name="T16" fmla="*/ 182 w 3958"/>
                <a:gd name="T17" fmla="*/ 0 h 1134"/>
                <a:gd name="T18" fmla="*/ 3860 w 3958"/>
                <a:gd name="T19" fmla="*/ 0 h 1134"/>
                <a:gd name="T20" fmla="*/ 3860 w 3958"/>
                <a:gd name="T21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8" h="1134">
                  <a:moveTo>
                    <a:pt x="3860" y="0"/>
                  </a:moveTo>
                  <a:cubicBezTo>
                    <a:pt x="3915" y="0"/>
                    <a:pt x="3957" y="43"/>
                    <a:pt x="3957" y="97"/>
                  </a:cubicBezTo>
                  <a:cubicBezTo>
                    <a:pt x="3957" y="97"/>
                    <a:pt x="3957" y="97"/>
                    <a:pt x="3957" y="1036"/>
                  </a:cubicBezTo>
                  <a:cubicBezTo>
                    <a:pt x="3957" y="1091"/>
                    <a:pt x="3915" y="1133"/>
                    <a:pt x="3860" y="1133"/>
                  </a:cubicBezTo>
                  <a:cubicBezTo>
                    <a:pt x="3860" y="1133"/>
                    <a:pt x="3860" y="1133"/>
                    <a:pt x="182" y="1133"/>
                  </a:cubicBezTo>
                  <a:cubicBezTo>
                    <a:pt x="182" y="1133"/>
                    <a:pt x="182" y="1133"/>
                    <a:pt x="182" y="758"/>
                  </a:cubicBezTo>
                  <a:cubicBezTo>
                    <a:pt x="79" y="752"/>
                    <a:pt x="0" y="667"/>
                    <a:pt x="0" y="564"/>
                  </a:cubicBezTo>
                  <a:cubicBezTo>
                    <a:pt x="0" y="461"/>
                    <a:pt x="79" y="376"/>
                    <a:pt x="182" y="376"/>
                  </a:cubicBezTo>
                  <a:cubicBezTo>
                    <a:pt x="182" y="376"/>
                    <a:pt x="182" y="376"/>
                    <a:pt x="182" y="0"/>
                  </a:cubicBezTo>
                  <a:cubicBezTo>
                    <a:pt x="182" y="0"/>
                    <a:pt x="182" y="0"/>
                    <a:pt x="3860" y="0"/>
                  </a:cubicBezTo>
                  <a:lnTo>
                    <a:pt x="386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6" name="Freeform 2183">
              <a:extLst>
                <a:ext uri="{FF2B5EF4-FFF2-40B4-BE49-F238E27FC236}">
                  <a16:creationId xmlns:a16="http://schemas.microsoft.com/office/drawing/2014/main" id="{61049EC9-5923-44B6-AC27-290AD879F8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2269" y="2986648"/>
              <a:ext cx="5133270" cy="930650"/>
            </a:xfrm>
            <a:custGeom>
              <a:avLst/>
              <a:gdLst>
                <a:gd name="T0" fmla="*/ 97 w 3964"/>
                <a:gd name="T1" fmla="*/ 0 h 1128"/>
                <a:gd name="T2" fmla="*/ 97 w 3964"/>
                <a:gd name="T3" fmla="*/ 0 h 1128"/>
                <a:gd name="T4" fmla="*/ 3775 w 3964"/>
                <a:gd name="T5" fmla="*/ 0 h 1128"/>
                <a:gd name="T6" fmla="*/ 3775 w 3964"/>
                <a:gd name="T7" fmla="*/ 376 h 1128"/>
                <a:gd name="T8" fmla="*/ 3963 w 3964"/>
                <a:gd name="T9" fmla="*/ 564 h 1128"/>
                <a:gd name="T10" fmla="*/ 3775 w 3964"/>
                <a:gd name="T11" fmla="*/ 758 h 1128"/>
                <a:gd name="T12" fmla="*/ 3775 w 3964"/>
                <a:gd name="T13" fmla="*/ 1127 h 1128"/>
                <a:gd name="T14" fmla="*/ 97 w 3964"/>
                <a:gd name="T15" fmla="*/ 1127 h 1128"/>
                <a:gd name="T16" fmla="*/ 0 w 3964"/>
                <a:gd name="T17" fmla="*/ 1036 h 1128"/>
                <a:gd name="T18" fmla="*/ 0 w 3964"/>
                <a:gd name="T19" fmla="*/ 97 h 1128"/>
                <a:gd name="T20" fmla="*/ 97 w 3964"/>
                <a:gd name="T21" fmla="*/ 0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4" h="1128">
                  <a:moveTo>
                    <a:pt x="97" y="0"/>
                  </a:moveTo>
                  <a:lnTo>
                    <a:pt x="97" y="0"/>
                  </a:lnTo>
                  <a:cubicBezTo>
                    <a:pt x="3775" y="0"/>
                    <a:pt x="3775" y="0"/>
                    <a:pt x="3775" y="0"/>
                  </a:cubicBezTo>
                  <a:cubicBezTo>
                    <a:pt x="3775" y="376"/>
                    <a:pt x="3775" y="376"/>
                    <a:pt x="3775" y="376"/>
                  </a:cubicBezTo>
                  <a:cubicBezTo>
                    <a:pt x="3878" y="376"/>
                    <a:pt x="3963" y="461"/>
                    <a:pt x="3963" y="564"/>
                  </a:cubicBezTo>
                  <a:cubicBezTo>
                    <a:pt x="3963" y="667"/>
                    <a:pt x="3878" y="752"/>
                    <a:pt x="3775" y="758"/>
                  </a:cubicBezTo>
                  <a:cubicBezTo>
                    <a:pt x="3775" y="1127"/>
                    <a:pt x="3775" y="1127"/>
                    <a:pt x="3775" y="1127"/>
                  </a:cubicBezTo>
                  <a:cubicBezTo>
                    <a:pt x="97" y="1127"/>
                    <a:pt x="97" y="1127"/>
                    <a:pt x="97" y="1127"/>
                  </a:cubicBezTo>
                  <a:cubicBezTo>
                    <a:pt x="43" y="1127"/>
                    <a:pt x="0" y="1085"/>
                    <a:pt x="0" y="10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43"/>
                    <a:pt x="43" y="0"/>
                    <a:pt x="9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7" name="TextBox 403">
              <a:extLst>
                <a:ext uri="{FF2B5EF4-FFF2-40B4-BE49-F238E27FC236}">
                  <a16:creationId xmlns:a16="http://schemas.microsoft.com/office/drawing/2014/main" id="{01AC87E6-3D75-4CF2-80B8-5F8B65DD3483}"/>
                </a:ext>
              </a:extLst>
            </p:cNvPr>
            <p:cNvSpPr txBox="1"/>
            <p:nvPr/>
          </p:nvSpPr>
          <p:spPr>
            <a:xfrm>
              <a:off x="1894587" y="3244512"/>
              <a:ext cx="31203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</a:rPr>
                <a:t>Authentication Bypass</a:t>
              </a:r>
              <a:endParaRPr lang="en-US" sz="2000" b="1" dirty="0"/>
            </a:p>
          </p:txBody>
        </p:sp>
        <p:sp>
          <p:nvSpPr>
            <p:cNvPr id="8" name="TextBox 404">
              <a:extLst>
                <a:ext uri="{FF2B5EF4-FFF2-40B4-BE49-F238E27FC236}">
                  <a16:creationId xmlns:a16="http://schemas.microsoft.com/office/drawing/2014/main" id="{6003E413-2906-4014-82B8-5B10CC916E2E}"/>
                </a:ext>
              </a:extLst>
            </p:cNvPr>
            <p:cNvSpPr txBox="1"/>
            <p:nvPr/>
          </p:nvSpPr>
          <p:spPr>
            <a:xfrm>
              <a:off x="6429833" y="3244512"/>
              <a:ext cx="382054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Data Integrity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C74983A-F98E-4F51-A00E-F3034CBE9D4A}"/>
                </a:ext>
              </a:extLst>
            </p:cNvPr>
            <p:cNvSpPr txBox="1"/>
            <p:nvPr/>
          </p:nvSpPr>
          <p:spPr>
            <a:xfrm>
              <a:off x="1378965" y="3130626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1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DE2330C-F318-4959-AF0A-CEAB57C4AA23}"/>
                </a:ext>
              </a:extLst>
            </p:cNvPr>
            <p:cNvSpPr txBox="1"/>
            <p:nvPr/>
          </p:nvSpPr>
          <p:spPr>
            <a:xfrm>
              <a:off x="10294365" y="3130626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4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2" name="Freeform 2144">
              <a:extLst>
                <a:ext uri="{FF2B5EF4-FFF2-40B4-BE49-F238E27FC236}">
                  <a16:creationId xmlns:a16="http://schemas.microsoft.com/office/drawing/2014/main" id="{88019632-D32B-4BD3-9B90-01CFBC169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462" y="4043793"/>
              <a:ext cx="5148000" cy="934286"/>
            </a:xfrm>
            <a:custGeom>
              <a:avLst/>
              <a:gdLst>
                <a:gd name="T0" fmla="*/ 3860 w 3958"/>
                <a:gd name="T1" fmla="*/ 0 h 1134"/>
                <a:gd name="T2" fmla="*/ 3957 w 3958"/>
                <a:gd name="T3" fmla="*/ 97 h 1134"/>
                <a:gd name="T4" fmla="*/ 3957 w 3958"/>
                <a:gd name="T5" fmla="*/ 1036 h 1134"/>
                <a:gd name="T6" fmla="*/ 3860 w 3958"/>
                <a:gd name="T7" fmla="*/ 1133 h 1134"/>
                <a:gd name="T8" fmla="*/ 182 w 3958"/>
                <a:gd name="T9" fmla="*/ 1133 h 1134"/>
                <a:gd name="T10" fmla="*/ 182 w 3958"/>
                <a:gd name="T11" fmla="*/ 758 h 1134"/>
                <a:gd name="T12" fmla="*/ 0 w 3958"/>
                <a:gd name="T13" fmla="*/ 564 h 1134"/>
                <a:gd name="T14" fmla="*/ 182 w 3958"/>
                <a:gd name="T15" fmla="*/ 376 h 1134"/>
                <a:gd name="T16" fmla="*/ 182 w 3958"/>
                <a:gd name="T17" fmla="*/ 0 h 1134"/>
                <a:gd name="T18" fmla="*/ 3860 w 3958"/>
                <a:gd name="T19" fmla="*/ 0 h 1134"/>
                <a:gd name="T20" fmla="*/ 3860 w 3958"/>
                <a:gd name="T21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8" h="1134">
                  <a:moveTo>
                    <a:pt x="3860" y="0"/>
                  </a:moveTo>
                  <a:cubicBezTo>
                    <a:pt x="3915" y="0"/>
                    <a:pt x="3957" y="43"/>
                    <a:pt x="3957" y="97"/>
                  </a:cubicBezTo>
                  <a:cubicBezTo>
                    <a:pt x="3957" y="97"/>
                    <a:pt x="3957" y="97"/>
                    <a:pt x="3957" y="1036"/>
                  </a:cubicBezTo>
                  <a:cubicBezTo>
                    <a:pt x="3957" y="1091"/>
                    <a:pt x="3915" y="1133"/>
                    <a:pt x="3860" y="1133"/>
                  </a:cubicBezTo>
                  <a:cubicBezTo>
                    <a:pt x="3860" y="1133"/>
                    <a:pt x="3860" y="1133"/>
                    <a:pt x="182" y="1133"/>
                  </a:cubicBezTo>
                  <a:cubicBezTo>
                    <a:pt x="182" y="1133"/>
                    <a:pt x="182" y="1133"/>
                    <a:pt x="182" y="758"/>
                  </a:cubicBezTo>
                  <a:cubicBezTo>
                    <a:pt x="79" y="752"/>
                    <a:pt x="0" y="667"/>
                    <a:pt x="0" y="564"/>
                  </a:cubicBezTo>
                  <a:cubicBezTo>
                    <a:pt x="0" y="461"/>
                    <a:pt x="79" y="376"/>
                    <a:pt x="182" y="376"/>
                  </a:cubicBezTo>
                  <a:cubicBezTo>
                    <a:pt x="182" y="376"/>
                    <a:pt x="182" y="376"/>
                    <a:pt x="182" y="0"/>
                  </a:cubicBezTo>
                  <a:cubicBezTo>
                    <a:pt x="182" y="0"/>
                    <a:pt x="182" y="0"/>
                    <a:pt x="3860" y="0"/>
                  </a:cubicBezTo>
                  <a:lnTo>
                    <a:pt x="386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13" name="Freeform 2183">
              <a:extLst>
                <a:ext uri="{FF2B5EF4-FFF2-40B4-BE49-F238E27FC236}">
                  <a16:creationId xmlns:a16="http://schemas.microsoft.com/office/drawing/2014/main" id="{0EAF6890-4112-43FC-BD81-F37D88DF04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2269" y="4034236"/>
              <a:ext cx="5133270" cy="930650"/>
            </a:xfrm>
            <a:custGeom>
              <a:avLst/>
              <a:gdLst>
                <a:gd name="T0" fmla="*/ 97 w 3964"/>
                <a:gd name="T1" fmla="*/ 0 h 1128"/>
                <a:gd name="T2" fmla="*/ 97 w 3964"/>
                <a:gd name="T3" fmla="*/ 0 h 1128"/>
                <a:gd name="T4" fmla="*/ 3775 w 3964"/>
                <a:gd name="T5" fmla="*/ 0 h 1128"/>
                <a:gd name="T6" fmla="*/ 3775 w 3964"/>
                <a:gd name="T7" fmla="*/ 376 h 1128"/>
                <a:gd name="T8" fmla="*/ 3963 w 3964"/>
                <a:gd name="T9" fmla="*/ 564 h 1128"/>
                <a:gd name="T10" fmla="*/ 3775 w 3964"/>
                <a:gd name="T11" fmla="*/ 758 h 1128"/>
                <a:gd name="T12" fmla="*/ 3775 w 3964"/>
                <a:gd name="T13" fmla="*/ 1127 h 1128"/>
                <a:gd name="T14" fmla="*/ 97 w 3964"/>
                <a:gd name="T15" fmla="*/ 1127 h 1128"/>
                <a:gd name="T16" fmla="*/ 0 w 3964"/>
                <a:gd name="T17" fmla="*/ 1036 h 1128"/>
                <a:gd name="T18" fmla="*/ 0 w 3964"/>
                <a:gd name="T19" fmla="*/ 97 h 1128"/>
                <a:gd name="T20" fmla="*/ 97 w 3964"/>
                <a:gd name="T21" fmla="*/ 0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4" h="1128">
                  <a:moveTo>
                    <a:pt x="97" y="0"/>
                  </a:moveTo>
                  <a:lnTo>
                    <a:pt x="97" y="0"/>
                  </a:lnTo>
                  <a:cubicBezTo>
                    <a:pt x="3775" y="0"/>
                    <a:pt x="3775" y="0"/>
                    <a:pt x="3775" y="0"/>
                  </a:cubicBezTo>
                  <a:cubicBezTo>
                    <a:pt x="3775" y="376"/>
                    <a:pt x="3775" y="376"/>
                    <a:pt x="3775" y="376"/>
                  </a:cubicBezTo>
                  <a:cubicBezTo>
                    <a:pt x="3878" y="376"/>
                    <a:pt x="3963" y="461"/>
                    <a:pt x="3963" y="564"/>
                  </a:cubicBezTo>
                  <a:cubicBezTo>
                    <a:pt x="3963" y="667"/>
                    <a:pt x="3878" y="752"/>
                    <a:pt x="3775" y="758"/>
                  </a:cubicBezTo>
                  <a:cubicBezTo>
                    <a:pt x="3775" y="1127"/>
                    <a:pt x="3775" y="1127"/>
                    <a:pt x="3775" y="1127"/>
                  </a:cubicBezTo>
                  <a:cubicBezTo>
                    <a:pt x="97" y="1127"/>
                    <a:pt x="97" y="1127"/>
                    <a:pt x="97" y="1127"/>
                  </a:cubicBezTo>
                  <a:cubicBezTo>
                    <a:pt x="43" y="1127"/>
                    <a:pt x="0" y="1085"/>
                    <a:pt x="0" y="10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43"/>
                    <a:pt x="43" y="0"/>
                    <a:pt x="9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14" name="TextBox 403">
              <a:extLst>
                <a:ext uri="{FF2B5EF4-FFF2-40B4-BE49-F238E27FC236}">
                  <a16:creationId xmlns:a16="http://schemas.microsoft.com/office/drawing/2014/main" id="{A8E811DF-A4BA-4B75-855D-98557DB5B101}"/>
                </a:ext>
              </a:extLst>
            </p:cNvPr>
            <p:cNvSpPr txBox="1"/>
            <p:nvPr/>
          </p:nvSpPr>
          <p:spPr>
            <a:xfrm>
              <a:off x="1916255" y="4292100"/>
              <a:ext cx="31203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Authorization Bypass</a:t>
              </a:r>
            </a:p>
          </p:txBody>
        </p:sp>
        <p:sp>
          <p:nvSpPr>
            <p:cNvPr id="15" name="TextBox 404">
              <a:extLst>
                <a:ext uri="{FF2B5EF4-FFF2-40B4-BE49-F238E27FC236}">
                  <a16:creationId xmlns:a16="http://schemas.microsoft.com/office/drawing/2014/main" id="{14F8CCE3-3C57-44F7-B402-065A290D779F}"/>
                </a:ext>
              </a:extLst>
            </p:cNvPr>
            <p:cNvSpPr txBox="1"/>
            <p:nvPr/>
          </p:nvSpPr>
          <p:spPr>
            <a:xfrm>
              <a:off x="6359835" y="4290282"/>
              <a:ext cx="3890538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Availability of Data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89D0499-812A-4DDE-B65B-F41E56DD466D}"/>
                </a:ext>
              </a:extLst>
            </p:cNvPr>
            <p:cNvSpPr txBox="1"/>
            <p:nvPr/>
          </p:nvSpPr>
          <p:spPr>
            <a:xfrm>
              <a:off x="1400633" y="4178214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2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FA43FFC-3C31-49CB-B6BA-5E66A7E4FF3B}"/>
                </a:ext>
              </a:extLst>
            </p:cNvPr>
            <p:cNvSpPr txBox="1"/>
            <p:nvPr/>
          </p:nvSpPr>
          <p:spPr>
            <a:xfrm>
              <a:off x="10294365" y="4176396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5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18" name="Freeform 2144">
              <a:extLst>
                <a:ext uri="{FF2B5EF4-FFF2-40B4-BE49-F238E27FC236}">
                  <a16:creationId xmlns:a16="http://schemas.microsoft.com/office/drawing/2014/main" id="{579835CA-CF51-42DF-873F-92CED0E3B6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6462" y="5101035"/>
              <a:ext cx="5148000" cy="934286"/>
            </a:xfrm>
            <a:custGeom>
              <a:avLst/>
              <a:gdLst>
                <a:gd name="T0" fmla="*/ 3860 w 3958"/>
                <a:gd name="T1" fmla="*/ 0 h 1134"/>
                <a:gd name="T2" fmla="*/ 3957 w 3958"/>
                <a:gd name="T3" fmla="*/ 97 h 1134"/>
                <a:gd name="T4" fmla="*/ 3957 w 3958"/>
                <a:gd name="T5" fmla="*/ 1036 h 1134"/>
                <a:gd name="T6" fmla="*/ 3860 w 3958"/>
                <a:gd name="T7" fmla="*/ 1133 h 1134"/>
                <a:gd name="T8" fmla="*/ 182 w 3958"/>
                <a:gd name="T9" fmla="*/ 1133 h 1134"/>
                <a:gd name="T10" fmla="*/ 182 w 3958"/>
                <a:gd name="T11" fmla="*/ 758 h 1134"/>
                <a:gd name="T12" fmla="*/ 0 w 3958"/>
                <a:gd name="T13" fmla="*/ 564 h 1134"/>
                <a:gd name="T14" fmla="*/ 182 w 3958"/>
                <a:gd name="T15" fmla="*/ 376 h 1134"/>
                <a:gd name="T16" fmla="*/ 182 w 3958"/>
                <a:gd name="T17" fmla="*/ 0 h 1134"/>
                <a:gd name="T18" fmla="*/ 3860 w 3958"/>
                <a:gd name="T19" fmla="*/ 0 h 1134"/>
                <a:gd name="T20" fmla="*/ 3860 w 3958"/>
                <a:gd name="T21" fmla="*/ 0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8" h="1134">
                  <a:moveTo>
                    <a:pt x="3860" y="0"/>
                  </a:moveTo>
                  <a:cubicBezTo>
                    <a:pt x="3915" y="0"/>
                    <a:pt x="3957" y="43"/>
                    <a:pt x="3957" y="97"/>
                  </a:cubicBezTo>
                  <a:cubicBezTo>
                    <a:pt x="3957" y="97"/>
                    <a:pt x="3957" y="97"/>
                    <a:pt x="3957" y="1036"/>
                  </a:cubicBezTo>
                  <a:cubicBezTo>
                    <a:pt x="3957" y="1091"/>
                    <a:pt x="3915" y="1133"/>
                    <a:pt x="3860" y="1133"/>
                  </a:cubicBezTo>
                  <a:cubicBezTo>
                    <a:pt x="3860" y="1133"/>
                    <a:pt x="3860" y="1133"/>
                    <a:pt x="182" y="1133"/>
                  </a:cubicBezTo>
                  <a:cubicBezTo>
                    <a:pt x="182" y="1133"/>
                    <a:pt x="182" y="1133"/>
                    <a:pt x="182" y="758"/>
                  </a:cubicBezTo>
                  <a:cubicBezTo>
                    <a:pt x="79" y="752"/>
                    <a:pt x="0" y="667"/>
                    <a:pt x="0" y="564"/>
                  </a:cubicBezTo>
                  <a:cubicBezTo>
                    <a:pt x="0" y="461"/>
                    <a:pt x="79" y="376"/>
                    <a:pt x="182" y="376"/>
                  </a:cubicBezTo>
                  <a:cubicBezTo>
                    <a:pt x="182" y="376"/>
                    <a:pt x="182" y="376"/>
                    <a:pt x="182" y="0"/>
                  </a:cubicBezTo>
                  <a:cubicBezTo>
                    <a:pt x="182" y="0"/>
                    <a:pt x="182" y="0"/>
                    <a:pt x="3860" y="0"/>
                  </a:cubicBezTo>
                  <a:lnTo>
                    <a:pt x="386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19" name="Freeform 2183">
              <a:extLst>
                <a:ext uri="{FF2B5EF4-FFF2-40B4-BE49-F238E27FC236}">
                  <a16:creationId xmlns:a16="http://schemas.microsoft.com/office/drawing/2014/main" id="{E1CEE7D9-6302-4C0F-AE53-09FE105522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62269" y="5101035"/>
              <a:ext cx="5133270" cy="930650"/>
            </a:xfrm>
            <a:custGeom>
              <a:avLst/>
              <a:gdLst>
                <a:gd name="T0" fmla="*/ 97 w 3964"/>
                <a:gd name="T1" fmla="*/ 0 h 1128"/>
                <a:gd name="T2" fmla="*/ 97 w 3964"/>
                <a:gd name="T3" fmla="*/ 0 h 1128"/>
                <a:gd name="T4" fmla="*/ 3775 w 3964"/>
                <a:gd name="T5" fmla="*/ 0 h 1128"/>
                <a:gd name="T6" fmla="*/ 3775 w 3964"/>
                <a:gd name="T7" fmla="*/ 376 h 1128"/>
                <a:gd name="T8" fmla="*/ 3963 w 3964"/>
                <a:gd name="T9" fmla="*/ 564 h 1128"/>
                <a:gd name="T10" fmla="*/ 3775 w 3964"/>
                <a:gd name="T11" fmla="*/ 758 h 1128"/>
                <a:gd name="T12" fmla="*/ 3775 w 3964"/>
                <a:gd name="T13" fmla="*/ 1127 h 1128"/>
                <a:gd name="T14" fmla="*/ 97 w 3964"/>
                <a:gd name="T15" fmla="*/ 1127 h 1128"/>
                <a:gd name="T16" fmla="*/ 0 w 3964"/>
                <a:gd name="T17" fmla="*/ 1036 h 1128"/>
                <a:gd name="T18" fmla="*/ 0 w 3964"/>
                <a:gd name="T19" fmla="*/ 97 h 1128"/>
                <a:gd name="T20" fmla="*/ 97 w 3964"/>
                <a:gd name="T21" fmla="*/ 0 h 1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4" h="1128">
                  <a:moveTo>
                    <a:pt x="97" y="0"/>
                  </a:moveTo>
                  <a:lnTo>
                    <a:pt x="97" y="0"/>
                  </a:lnTo>
                  <a:cubicBezTo>
                    <a:pt x="3775" y="0"/>
                    <a:pt x="3775" y="0"/>
                    <a:pt x="3775" y="0"/>
                  </a:cubicBezTo>
                  <a:cubicBezTo>
                    <a:pt x="3775" y="376"/>
                    <a:pt x="3775" y="376"/>
                    <a:pt x="3775" y="376"/>
                  </a:cubicBezTo>
                  <a:cubicBezTo>
                    <a:pt x="3878" y="376"/>
                    <a:pt x="3963" y="461"/>
                    <a:pt x="3963" y="564"/>
                  </a:cubicBezTo>
                  <a:cubicBezTo>
                    <a:pt x="3963" y="667"/>
                    <a:pt x="3878" y="752"/>
                    <a:pt x="3775" y="758"/>
                  </a:cubicBezTo>
                  <a:cubicBezTo>
                    <a:pt x="3775" y="1127"/>
                    <a:pt x="3775" y="1127"/>
                    <a:pt x="3775" y="1127"/>
                  </a:cubicBezTo>
                  <a:cubicBezTo>
                    <a:pt x="97" y="1127"/>
                    <a:pt x="97" y="1127"/>
                    <a:pt x="97" y="1127"/>
                  </a:cubicBezTo>
                  <a:cubicBezTo>
                    <a:pt x="43" y="1127"/>
                    <a:pt x="0" y="1085"/>
                    <a:pt x="0" y="10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43"/>
                    <a:pt x="43" y="0"/>
                    <a:pt x="9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217"/>
              <a:endParaRPr lang="en-US" sz="6900" dirty="0">
                <a:latin typeface="Calibri" panose="020F0502020204030204"/>
              </a:endParaRPr>
            </a:p>
          </p:txBody>
        </p:sp>
        <p:sp>
          <p:nvSpPr>
            <p:cNvPr id="20" name="TextBox 403">
              <a:extLst>
                <a:ext uri="{FF2B5EF4-FFF2-40B4-BE49-F238E27FC236}">
                  <a16:creationId xmlns:a16="http://schemas.microsoft.com/office/drawing/2014/main" id="{2BD7D501-2FA2-425B-AD06-0AF9960CC6F4}"/>
                </a:ext>
              </a:extLst>
            </p:cNvPr>
            <p:cNvSpPr txBox="1"/>
            <p:nvPr/>
          </p:nvSpPr>
          <p:spPr>
            <a:xfrm>
              <a:off x="1916255" y="5357081"/>
              <a:ext cx="31203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Information Disclosure</a:t>
              </a:r>
            </a:p>
          </p:txBody>
        </p:sp>
        <p:sp>
          <p:nvSpPr>
            <p:cNvPr id="21" name="TextBox 404">
              <a:extLst>
                <a:ext uri="{FF2B5EF4-FFF2-40B4-BE49-F238E27FC236}">
                  <a16:creationId xmlns:a16="http://schemas.microsoft.com/office/drawing/2014/main" id="{1BBF8C23-BC94-4AFA-BEEA-8AA15DD41B92}"/>
                </a:ext>
              </a:extLst>
            </p:cNvPr>
            <p:cNvSpPr txBox="1"/>
            <p:nvPr/>
          </p:nvSpPr>
          <p:spPr>
            <a:xfrm>
              <a:off x="6878263" y="5357081"/>
              <a:ext cx="3372110" cy="418558"/>
            </a:xfrm>
            <a:prstGeom prst="rect">
              <a:avLst/>
            </a:prstGeom>
            <a:noFill/>
          </p:spPr>
          <p:txBody>
            <a:bodyPr wrap="square" lIns="109710" tIns="54855" rIns="109710" bIns="54855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/>
                  <a:ea typeface="+mn-ea"/>
                  <a:cs typeface="+mn-cs"/>
                </a:rPr>
                <a:t>Remote Code Execution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174A3C6-19E2-4998-8ABC-58034862C9E1}"/>
                </a:ext>
              </a:extLst>
            </p:cNvPr>
            <p:cNvSpPr txBox="1"/>
            <p:nvPr/>
          </p:nvSpPr>
          <p:spPr>
            <a:xfrm>
              <a:off x="1400633" y="5243195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3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84D0B5D-8C7C-4EB6-A229-210D845F8D2E}"/>
                </a:ext>
              </a:extLst>
            </p:cNvPr>
            <p:cNvSpPr txBox="1"/>
            <p:nvPr/>
          </p:nvSpPr>
          <p:spPr>
            <a:xfrm>
              <a:off x="10294365" y="5243195"/>
              <a:ext cx="457200" cy="6463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3600" b="1" dirty="0">
                  <a:latin typeface="Rockwell" panose="02060603020205020403" pitchFamily="18" charset="0"/>
                </a:rPr>
                <a:t>6</a:t>
              </a:r>
              <a:endParaRPr lang="en-IN" sz="3600" b="1" dirty="0">
                <a:latin typeface="Rockwell" panose="02060603020205020403" pitchFamily="18" charset="0"/>
              </a:endParaRPr>
            </a:p>
          </p:txBody>
        </p:sp>
      </p:grpSp>
      <p:sp>
        <p:nvSpPr>
          <p:cNvPr id="25" name="Freeform 157">
            <a:extLst>
              <a:ext uri="{FF2B5EF4-FFF2-40B4-BE49-F238E27FC236}">
                <a16:creationId xmlns:a16="http://schemas.microsoft.com/office/drawing/2014/main" id="{2E808088-1E4F-4445-B4E8-661AE27E8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4338" y="1548061"/>
            <a:ext cx="9635184" cy="851291"/>
          </a:xfrm>
          <a:custGeom>
            <a:avLst/>
            <a:gdLst>
              <a:gd name="T0" fmla="*/ 4177 w 4178"/>
              <a:gd name="T1" fmla="*/ 0 h 1224"/>
              <a:gd name="T2" fmla="*/ 0 w 4178"/>
              <a:gd name="T3" fmla="*/ 0 h 1224"/>
              <a:gd name="T4" fmla="*/ 0 w 4178"/>
              <a:gd name="T5" fmla="*/ 1223 h 1224"/>
              <a:gd name="T6" fmla="*/ 4177 w 4178"/>
              <a:gd name="T7" fmla="*/ 1223 h 1224"/>
              <a:gd name="T8" fmla="*/ 4177 w 4178"/>
              <a:gd name="T9" fmla="*/ 0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78" h="1224">
                <a:moveTo>
                  <a:pt x="4177" y="0"/>
                </a:moveTo>
                <a:lnTo>
                  <a:pt x="0" y="0"/>
                </a:lnTo>
                <a:lnTo>
                  <a:pt x="0" y="1223"/>
                </a:lnTo>
                <a:lnTo>
                  <a:pt x="4177" y="1223"/>
                </a:lnTo>
                <a:lnTo>
                  <a:pt x="4177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Freeform 158">
            <a:extLst>
              <a:ext uri="{FF2B5EF4-FFF2-40B4-BE49-F238E27FC236}">
                <a16:creationId xmlns:a16="http://schemas.microsoft.com/office/drawing/2014/main" id="{5C6CEE6C-818A-48A2-8358-CF588DC0E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79996" y="1262868"/>
            <a:ext cx="588737" cy="1371293"/>
          </a:xfrm>
          <a:custGeom>
            <a:avLst/>
            <a:gdLst>
              <a:gd name="T0" fmla="*/ 1033 w 1034"/>
              <a:gd name="T1" fmla="*/ 1201 h 2402"/>
              <a:gd name="T2" fmla="*/ 0 w 1034"/>
              <a:gd name="T3" fmla="*/ 2401 h 2402"/>
              <a:gd name="T4" fmla="*/ 0 w 1034"/>
              <a:gd name="T5" fmla="*/ 1201 h 2402"/>
              <a:gd name="T6" fmla="*/ 0 w 1034"/>
              <a:gd name="T7" fmla="*/ 0 h 2402"/>
              <a:gd name="T8" fmla="*/ 1033 w 1034"/>
              <a:gd name="T9" fmla="*/ 1201 h 2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4" h="2402">
                <a:moveTo>
                  <a:pt x="1033" y="1201"/>
                </a:moveTo>
                <a:lnTo>
                  <a:pt x="0" y="2401"/>
                </a:lnTo>
                <a:lnTo>
                  <a:pt x="0" y="1201"/>
                </a:lnTo>
                <a:lnTo>
                  <a:pt x="0" y="0"/>
                </a:lnTo>
                <a:lnTo>
                  <a:pt x="1033" y="1201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 159">
            <a:extLst>
              <a:ext uri="{FF2B5EF4-FFF2-40B4-BE49-F238E27FC236}">
                <a16:creationId xmlns:a16="http://schemas.microsoft.com/office/drawing/2014/main" id="{06E9120B-7881-4EEE-8BF3-48955DE6A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743" y="1091047"/>
            <a:ext cx="1718407" cy="1718518"/>
          </a:xfrm>
          <a:custGeom>
            <a:avLst/>
            <a:gdLst>
              <a:gd name="T0" fmla="*/ 0 w 3010"/>
              <a:gd name="T1" fmla="*/ 1505 h 3010"/>
              <a:gd name="T2" fmla="*/ 0 w 3010"/>
              <a:gd name="T3" fmla="*/ 1505 h 3010"/>
              <a:gd name="T4" fmla="*/ 1505 w 3010"/>
              <a:gd name="T5" fmla="*/ 3009 h 3010"/>
              <a:gd name="T6" fmla="*/ 3009 w 3010"/>
              <a:gd name="T7" fmla="*/ 1505 h 3010"/>
              <a:gd name="T8" fmla="*/ 1505 w 3010"/>
              <a:gd name="T9" fmla="*/ 0 h 3010"/>
              <a:gd name="T10" fmla="*/ 0 w 3010"/>
              <a:gd name="T11" fmla="*/ 1505 h 3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10" h="3010">
                <a:moveTo>
                  <a:pt x="0" y="1505"/>
                </a:moveTo>
                <a:lnTo>
                  <a:pt x="0" y="1505"/>
                </a:lnTo>
                <a:cubicBezTo>
                  <a:pt x="0" y="2336"/>
                  <a:pt x="673" y="3009"/>
                  <a:pt x="1505" y="3009"/>
                </a:cubicBezTo>
                <a:cubicBezTo>
                  <a:pt x="2336" y="3009"/>
                  <a:pt x="3009" y="2336"/>
                  <a:pt x="3009" y="1505"/>
                </a:cubicBezTo>
                <a:cubicBezTo>
                  <a:pt x="3009" y="673"/>
                  <a:pt x="2336" y="0"/>
                  <a:pt x="1505" y="0"/>
                </a:cubicBezTo>
                <a:cubicBezTo>
                  <a:pt x="673" y="0"/>
                  <a:pt x="0" y="673"/>
                  <a:pt x="0" y="150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B304A9-1223-45D3-B346-8854A5E52646}"/>
              </a:ext>
            </a:extLst>
          </p:cNvPr>
          <p:cNvSpPr/>
          <p:nvPr/>
        </p:nvSpPr>
        <p:spPr>
          <a:xfrm>
            <a:off x="2093658" y="1635153"/>
            <a:ext cx="9412542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900" dirty="0"/>
              <a:t>Based on the use of </a:t>
            </a:r>
            <a:r>
              <a:rPr lang="en-US" sz="1900" b="1" dirty="0">
                <a:solidFill>
                  <a:srgbClr val="FF0000"/>
                </a:solidFill>
              </a:rPr>
              <a:t>applications</a:t>
            </a:r>
            <a:r>
              <a:rPr lang="en-US" sz="1900" b="1" dirty="0"/>
              <a:t> </a:t>
            </a:r>
            <a:r>
              <a:rPr lang="en-US" sz="1900" dirty="0"/>
              <a:t>and the way they </a:t>
            </a:r>
            <a:r>
              <a:rPr lang="en-US" sz="1900" b="1" dirty="0">
                <a:solidFill>
                  <a:srgbClr val="FF0000"/>
                </a:solidFill>
              </a:rPr>
              <a:t>process user supplied data</a:t>
            </a:r>
            <a:r>
              <a:rPr lang="en-US" sz="1900" dirty="0"/>
              <a:t>, SQL injections can be used to implement the following types of attacks:</a:t>
            </a:r>
          </a:p>
        </p:txBody>
      </p:sp>
      <p:pic>
        <p:nvPicPr>
          <p:cNvPr id="24" name="Picture 23" descr="Graphical user interface, application, icon&#10;&#10;Description automatically generated">
            <a:extLst>
              <a:ext uri="{FF2B5EF4-FFF2-40B4-BE49-F238E27FC236}">
                <a16:creationId xmlns:a16="http://schemas.microsoft.com/office/drawing/2014/main" id="{CBCC06AA-BAFD-40C3-88D5-DC9C95B339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46" y="1554006"/>
            <a:ext cx="792601" cy="79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213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outdoor object, web&#10;&#10;Description automatically generated">
            <a:extLst>
              <a:ext uri="{FF2B5EF4-FFF2-40B4-BE49-F238E27FC236}">
                <a16:creationId xmlns:a16="http://schemas.microsoft.com/office/drawing/2014/main" id="{8F52CDE2-9D4B-4CD9-8850-D9B6F090458F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5" r="29215" b="4445"/>
          <a:stretch/>
        </p:blipFill>
        <p:spPr>
          <a:xfrm>
            <a:off x="0" y="0"/>
            <a:ext cx="4272030" cy="6553200"/>
          </a:xfrm>
        </p:spPr>
      </p:pic>
      <p:sp>
        <p:nvSpPr>
          <p:cNvPr id="19" name="Subtitle 2"/>
          <p:cNvSpPr txBox="1">
            <a:spLocks/>
          </p:cNvSpPr>
          <p:nvPr/>
        </p:nvSpPr>
        <p:spPr>
          <a:xfrm>
            <a:off x="4922141" y="5558313"/>
            <a:ext cx="6917434" cy="89463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SQL injection attacks do not exploit a specific software vulnerability, instead they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target websites and web apps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that do not follow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secure coding practices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for accessing and manipulating data stored in a relational database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22141" y="5215468"/>
            <a:ext cx="875496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chemeClr val="accent4">
                    <a:lumMod val="50000"/>
                  </a:schemeClr>
                </a:solidFill>
                <a:latin typeface="Rockwell" panose="02060603020205020403" pitchFamily="18" charset="0"/>
              </a:rPr>
              <a:t>Attack</a:t>
            </a: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4922141" y="1433466"/>
            <a:ext cx="5998814" cy="89463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Powerful server-side technologies like ASP.NET and database servers allow developers to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create dynamic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,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data-driven websites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,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and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web apps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with incredible ease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22141" y="1090620"/>
            <a:ext cx="2688108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rgbClr val="0070C0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Server-side Technology</a:t>
            </a: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4922141" y="2877840"/>
            <a:ext cx="5998814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The power of ASP.NET and SQL can easily be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exploited by hackers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using SQL injection attacks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22141" y="2534995"/>
            <a:ext cx="944489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rgbClr val="C03B26"/>
                </a:solidFill>
                <a:latin typeface="Rockwell" panose="02060603020205020403" pitchFamily="18" charset="0"/>
              </a:rPr>
              <a:t>Exploit</a:t>
            </a: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4922141" y="4213863"/>
            <a:ext cx="5998814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All relational databases, SQL Server, Oracle, IBM DB2, and MySQL, are susceptible to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SQL-injection attacks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922141" y="3871017"/>
            <a:ext cx="2579360" cy="35394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Susceptible Databases</a:t>
            </a:r>
          </a:p>
        </p:txBody>
      </p:sp>
      <p:sp>
        <p:nvSpPr>
          <p:cNvPr id="50" name="Oval 49"/>
          <p:cNvSpPr/>
          <p:nvPr/>
        </p:nvSpPr>
        <p:spPr>
          <a:xfrm rot="16200000">
            <a:off x="3845023" y="2507206"/>
            <a:ext cx="854964" cy="85556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 rot="16200000">
            <a:off x="3845023" y="3891047"/>
            <a:ext cx="854964" cy="85556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 rot="16200000">
            <a:off x="3845023" y="5273045"/>
            <a:ext cx="854964" cy="8555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 rot="16200000">
            <a:off x="3845023" y="1113382"/>
            <a:ext cx="854964" cy="8555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4D37B62-55DF-483E-A54F-838A65C49439}"/>
              </a:ext>
            </a:extLst>
          </p:cNvPr>
          <p:cNvSpPr txBox="1"/>
          <p:nvPr/>
        </p:nvSpPr>
        <p:spPr>
          <a:xfrm>
            <a:off x="4272030" y="175855"/>
            <a:ext cx="791044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Roboto Black" panose="02000000000000000000" pitchFamily="2" charset="0"/>
                <a:cs typeface="Open Sans Light" panose="020B0306030504020204" pitchFamily="34" charset="0"/>
              </a:rPr>
              <a:t>SQL Injection and Server-side Technologies</a:t>
            </a:r>
          </a:p>
        </p:txBody>
      </p:sp>
      <p:sp>
        <p:nvSpPr>
          <p:cNvPr id="34" name="Freeform 66">
            <a:extLst>
              <a:ext uri="{FF2B5EF4-FFF2-40B4-BE49-F238E27FC236}">
                <a16:creationId xmlns:a16="http://schemas.microsoft.com/office/drawing/2014/main" id="{C1D8B51F-3C9C-4C5F-BAA0-8CB4382DE3B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147362" y="1349659"/>
            <a:ext cx="291106" cy="374037"/>
          </a:xfrm>
          <a:custGeom>
            <a:avLst/>
            <a:gdLst>
              <a:gd name="T0" fmla="*/ 188912 w 55"/>
              <a:gd name="T1" fmla="*/ 31031 h 64"/>
              <a:gd name="T2" fmla="*/ 188912 w 55"/>
              <a:gd name="T3" fmla="*/ 48270 h 64"/>
              <a:gd name="T4" fmla="*/ 92739 w 55"/>
              <a:gd name="T5" fmla="*/ 79301 h 64"/>
              <a:gd name="T6" fmla="*/ 0 w 55"/>
              <a:gd name="T7" fmla="*/ 48270 h 64"/>
              <a:gd name="T8" fmla="*/ 0 w 55"/>
              <a:gd name="T9" fmla="*/ 31031 h 64"/>
              <a:gd name="T10" fmla="*/ 92739 w 55"/>
              <a:gd name="T11" fmla="*/ 0 h 64"/>
              <a:gd name="T12" fmla="*/ 188912 w 55"/>
              <a:gd name="T13" fmla="*/ 31031 h 64"/>
              <a:gd name="T14" fmla="*/ 188912 w 55"/>
              <a:gd name="T15" fmla="*/ 72405 h 64"/>
              <a:gd name="T16" fmla="*/ 188912 w 55"/>
              <a:gd name="T17" fmla="*/ 93092 h 64"/>
              <a:gd name="T18" fmla="*/ 92739 w 55"/>
              <a:gd name="T19" fmla="*/ 127571 h 64"/>
              <a:gd name="T20" fmla="*/ 0 w 55"/>
              <a:gd name="T21" fmla="*/ 93092 h 64"/>
              <a:gd name="T22" fmla="*/ 0 w 55"/>
              <a:gd name="T23" fmla="*/ 72405 h 64"/>
              <a:gd name="T24" fmla="*/ 92739 w 55"/>
              <a:gd name="T25" fmla="*/ 93092 h 64"/>
              <a:gd name="T26" fmla="*/ 188912 w 55"/>
              <a:gd name="T27" fmla="*/ 72405 h 64"/>
              <a:gd name="T28" fmla="*/ 188912 w 55"/>
              <a:gd name="T29" fmla="*/ 120675 h 64"/>
              <a:gd name="T30" fmla="*/ 188912 w 55"/>
              <a:gd name="T31" fmla="*/ 141362 h 64"/>
              <a:gd name="T32" fmla="*/ 92739 w 55"/>
              <a:gd name="T33" fmla="*/ 172393 h 64"/>
              <a:gd name="T34" fmla="*/ 0 w 55"/>
              <a:gd name="T35" fmla="*/ 141362 h 64"/>
              <a:gd name="T36" fmla="*/ 0 w 55"/>
              <a:gd name="T37" fmla="*/ 120675 h 64"/>
              <a:gd name="T38" fmla="*/ 92739 w 55"/>
              <a:gd name="T39" fmla="*/ 141362 h 64"/>
              <a:gd name="T40" fmla="*/ 188912 w 55"/>
              <a:gd name="T41" fmla="*/ 120675 h 64"/>
              <a:gd name="T42" fmla="*/ 188912 w 55"/>
              <a:gd name="T43" fmla="*/ 168945 h 64"/>
              <a:gd name="T44" fmla="*/ 188912 w 55"/>
              <a:gd name="T45" fmla="*/ 189632 h 64"/>
              <a:gd name="T46" fmla="*/ 92739 w 55"/>
              <a:gd name="T47" fmla="*/ 220663 h 64"/>
              <a:gd name="T48" fmla="*/ 0 w 55"/>
              <a:gd name="T49" fmla="*/ 189632 h 64"/>
              <a:gd name="T50" fmla="*/ 0 w 55"/>
              <a:gd name="T51" fmla="*/ 168945 h 64"/>
              <a:gd name="T52" fmla="*/ 92739 w 55"/>
              <a:gd name="T53" fmla="*/ 189632 h 64"/>
              <a:gd name="T54" fmla="*/ 188912 w 55"/>
              <a:gd name="T55" fmla="*/ 168945 h 6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36" name="Freeform 100">
            <a:extLst>
              <a:ext uri="{FF2B5EF4-FFF2-40B4-BE49-F238E27FC236}">
                <a16:creationId xmlns:a16="http://schemas.microsoft.com/office/drawing/2014/main" id="{1B66EE7B-352F-45AE-874A-66181F0A3992}"/>
              </a:ext>
            </a:extLst>
          </p:cNvPr>
          <p:cNvSpPr>
            <a:spLocks noChangeAspect="1"/>
          </p:cNvSpPr>
          <p:nvPr/>
        </p:nvSpPr>
        <p:spPr bwMode="auto">
          <a:xfrm>
            <a:off x="4074185" y="2739630"/>
            <a:ext cx="396640" cy="390720"/>
          </a:xfrm>
          <a:custGeom>
            <a:avLst/>
            <a:gdLst>
              <a:gd name="T0" fmla="*/ 209294 w 62"/>
              <a:gd name="T1" fmla="*/ 192374 h 61"/>
              <a:gd name="T2" fmla="*/ 195570 w 62"/>
              <a:gd name="T3" fmla="*/ 206115 h 61"/>
              <a:gd name="T4" fmla="*/ 185277 w 62"/>
              <a:gd name="T5" fmla="*/ 209550 h 61"/>
              <a:gd name="T6" fmla="*/ 171552 w 62"/>
              <a:gd name="T7" fmla="*/ 206115 h 61"/>
              <a:gd name="T8" fmla="*/ 126949 w 62"/>
              <a:gd name="T9" fmla="*/ 161457 h 61"/>
              <a:gd name="T10" fmla="*/ 123518 w 62"/>
              <a:gd name="T11" fmla="*/ 151151 h 61"/>
              <a:gd name="T12" fmla="*/ 130380 w 62"/>
              <a:gd name="T13" fmla="*/ 137410 h 61"/>
              <a:gd name="T14" fmla="*/ 96069 w 62"/>
              <a:gd name="T15" fmla="*/ 106493 h 61"/>
              <a:gd name="T16" fmla="*/ 82345 w 62"/>
              <a:gd name="T17" fmla="*/ 123669 h 61"/>
              <a:gd name="T18" fmla="*/ 78914 w 62"/>
              <a:gd name="T19" fmla="*/ 123669 h 61"/>
              <a:gd name="T20" fmla="*/ 75483 w 62"/>
              <a:gd name="T21" fmla="*/ 123669 h 61"/>
              <a:gd name="T22" fmla="*/ 82345 w 62"/>
              <a:gd name="T23" fmla="*/ 133975 h 61"/>
              <a:gd name="T24" fmla="*/ 78914 w 62"/>
              <a:gd name="T25" fmla="*/ 144280 h 61"/>
              <a:gd name="T26" fmla="*/ 61759 w 62"/>
              <a:gd name="T27" fmla="*/ 154586 h 61"/>
              <a:gd name="T28" fmla="*/ 54897 w 62"/>
              <a:gd name="T29" fmla="*/ 151151 h 61"/>
              <a:gd name="T30" fmla="*/ 3431 w 62"/>
              <a:gd name="T31" fmla="*/ 99622 h 61"/>
              <a:gd name="T32" fmla="*/ 0 w 62"/>
              <a:gd name="T33" fmla="*/ 92752 h 61"/>
              <a:gd name="T34" fmla="*/ 10293 w 62"/>
              <a:gd name="T35" fmla="*/ 75575 h 61"/>
              <a:gd name="T36" fmla="*/ 20586 w 62"/>
              <a:gd name="T37" fmla="*/ 72140 h 61"/>
              <a:gd name="T38" fmla="*/ 30879 w 62"/>
              <a:gd name="T39" fmla="*/ 79011 h 61"/>
              <a:gd name="T40" fmla="*/ 30879 w 62"/>
              <a:gd name="T41" fmla="*/ 75575 h 61"/>
              <a:gd name="T42" fmla="*/ 30879 w 62"/>
              <a:gd name="T43" fmla="*/ 72140 h 61"/>
              <a:gd name="T44" fmla="*/ 75483 w 62"/>
              <a:gd name="T45" fmla="*/ 30917 h 61"/>
              <a:gd name="T46" fmla="*/ 78914 w 62"/>
              <a:gd name="T47" fmla="*/ 27482 h 61"/>
              <a:gd name="T48" fmla="*/ 82345 w 62"/>
              <a:gd name="T49" fmla="*/ 30917 h 61"/>
              <a:gd name="T50" fmla="*/ 75483 w 62"/>
              <a:gd name="T51" fmla="*/ 17176 h 61"/>
              <a:gd name="T52" fmla="*/ 78914 w 62"/>
              <a:gd name="T53" fmla="*/ 10306 h 61"/>
              <a:gd name="T54" fmla="*/ 92638 w 62"/>
              <a:gd name="T55" fmla="*/ 0 h 61"/>
              <a:gd name="T56" fmla="*/ 102931 w 62"/>
              <a:gd name="T57" fmla="*/ 3435 h 61"/>
              <a:gd name="T58" fmla="*/ 150966 w 62"/>
              <a:gd name="T59" fmla="*/ 51529 h 61"/>
              <a:gd name="T60" fmla="*/ 154397 w 62"/>
              <a:gd name="T61" fmla="*/ 61834 h 61"/>
              <a:gd name="T62" fmla="*/ 144104 w 62"/>
              <a:gd name="T63" fmla="*/ 75575 h 61"/>
              <a:gd name="T64" fmla="*/ 137242 w 62"/>
              <a:gd name="T65" fmla="*/ 79011 h 61"/>
              <a:gd name="T66" fmla="*/ 123518 w 62"/>
              <a:gd name="T67" fmla="*/ 72140 h 61"/>
              <a:gd name="T68" fmla="*/ 126949 w 62"/>
              <a:gd name="T69" fmla="*/ 75575 h 61"/>
              <a:gd name="T70" fmla="*/ 123518 w 62"/>
              <a:gd name="T71" fmla="*/ 79011 h 61"/>
              <a:gd name="T72" fmla="*/ 109794 w 62"/>
              <a:gd name="T73" fmla="*/ 96187 h 61"/>
              <a:gd name="T74" fmla="*/ 140673 w 62"/>
              <a:gd name="T75" fmla="*/ 127104 h 61"/>
              <a:gd name="T76" fmla="*/ 150966 w 62"/>
              <a:gd name="T77" fmla="*/ 120234 h 61"/>
              <a:gd name="T78" fmla="*/ 164690 w 62"/>
              <a:gd name="T79" fmla="*/ 127104 h 61"/>
              <a:gd name="T80" fmla="*/ 209294 w 62"/>
              <a:gd name="T81" fmla="*/ 171762 h 61"/>
              <a:gd name="T82" fmla="*/ 212725 w 62"/>
              <a:gd name="T83" fmla="*/ 182068 h 61"/>
              <a:gd name="T84" fmla="*/ 209294 w 62"/>
              <a:gd name="T85" fmla="*/ 192374 h 6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" h="61">
                <a:moveTo>
                  <a:pt x="61" y="56"/>
                </a:moveTo>
                <a:cubicBezTo>
                  <a:pt x="57" y="60"/>
                  <a:pt x="57" y="60"/>
                  <a:pt x="57" y="60"/>
                </a:cubicBezTo>
                <a:cubicBezTo>
                  <a:pt x="56" y="61"/>
                  <a:pt x="55" y="61"/>
                  <a:pt x="54" y="61"/>
                </a:cubicBezTo>
                <a:cubicBezTo>
                  <a:pt x="52" y="61"/>
                  <a:pt x="51" y="61"/>
                  <a:pt x="50" y="60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6"/>
                  <a:pt x="36" y="45"/>
                  <a:pt x="36" y="44"/>
                </a:cubicBezTo>
                <a:cubicBezTo>
                  <a:pt x="36" y="43"/>
                  <a:pt x="37" y="41"/>
                  <a:pt x="38" y="40"/>
                </a:cubicBezTo>
                <a:cubicBezTo>
                  <a:pt x="28" y="31"/>
                  <a:pt x="28" y="31"/>
                  <a:pt x="28" y="31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3" y="36"/>
                  <a:pt x="23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3" y="37"/>
                  <a:pt x="24" y="38"/>
                  <a:pt x="24" y="39"/>
                </a:cubicBezTo>
                <a:cubicBezTo>
                  <a:pt x="24" y="40"/>
                  <a:pt x="23" y="41"/>
                  <a:pt x="23" y="42"/>
                </a:cubicBezTo>
                <a:cubicBezTo>
                  <a:pt x="21" y="43"/>
                  <a:pt x="20" y="45"/>
                  <a:pt x="18" y="45"/>
                </a:cubicBezTo>
                <a:cubicBezTo>
                  <a:pt x="17" y="45"/>
                  <a:pt x="16" y="44"/>
                  <a:pt x="16" y="44"/>
                </a:cubicBezTo>
                <a:cubicBezTo>
                  <a:pt x="1" y="29"/>
                  <a:pt x="1" y="29"/>
                  <a:pt x="1" y="29"/>
                </a:cubicBezTo>
                <a:cubicBezTo>
                  <a:pt x="1" y="29"/>
                  <a:pt x="0" y="28"/>
                  <a:pt x="0" y="27"/>
                </a:cubicBezTo>
                <a:cubicBezTo>
                  <a:pt x="0" y="25"/>
                  <a:pt x="2" y="24"/>
                  <a:pt x="3" y="22"/>
                </a:cubicBezTo>
                <a:cubicBezTo>
                  <a:pt x="4" y="22"/>
                  <a:pt x="5" y="21"/>
                  <a:pt x="6" y="21"/>
                </a:cubicBezTo>
                <a:cubicBezTo>
                  <a:pt x="7" y="21"/>
                  <a:pt x="8" y="22"/>
                  <a:pt x="9" y="23"/>
                </a:cubicBezTo>
                <a:cubicBezTo>
                  <a:pt x="9" y="23"/>
                  <a:pt x="9" y="23"/>
                  <a:pt x="9" y="22"/>
                </a:cubicBezTo>
                <a:cubicBezTo>
                  <a:pt x="9" y="22"/>
                  <a:pt x="9" y="21"/>
                  <a:pt x="9" y="21"/>
                </a:cubicBezTo>
                <a:cubicBezTo>
                  <a:pt x="22" y="9"/>
                  <a:pt x="22" y="9"/>
                  <a:pt x="22" y="9"/>
                </a:cubicBezTo>
                <a:cubicBezTo>
                  <a:pt x="22" y="8"/>
                  <a:pt x="22" y="8"/>
                  <a:pt x="23" y="8"/>
                </a:cubicBezTo>
                <a:cubicBezTo>
                  <a:pt x="23" y="8"/>
                  <a:pt x="24" y="8"/>
                  <a:pt x="24" y="9"/>
                </a:cubicBezTo>
                <a:cubicBezTo>
                  <a:pt x="23" y="7"/>
                  <a:pt x="22" y="7"/>
                  <a:pt x="22" y="5"/>
                </a:cubicBezTo>
                <a:cubicBezTo>
                  <a:pt x="22" y="4"/>
                  <a:pt x="22" y="3"/>
                  <a:pt x="23" y="3"/>
                </a:cubicBezTo>
                <a:cubicBezTo>
                  <a:pt x="24" y="1"/>
                  <a:pt x="25" y="0"/>
                  <a:pt x="27" y="0"/>
                </a:cubicBezTo>
                <a:cubicBezTo>
                  <a:pt x="28" y="0"/>
                  <a:pt x="29" y="0"/>
                  <a:pt x="30" y="1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6"/>
                  <a:pt x="45" y="17"/>
                  <a:pt x="45" y="18"/>
                </a:cubicBezTo>
                <a:cubicBezTo>
                  <a:pt x="45" y="20"/>
                  <a:pt x="44" y="21"/>
                  <a:pt x="42" y="22"/>
                </a:cubicBezTo>
                <a:cubicBezTo>
                  <a:pt x="42" y="23"/>
                  <a:pt x="41" y="23"/>
                  <a:pt x="40" y="23"/>
                </a:cubicBezTo>
                <a:cubicBezTo>
                  <a:pt x="38" y="23"/>
                  <a:pt x="37" y="22"/>
                  <a:pt x="36" y="21"/>
                </a:cubicBezTo>
                <a:cubicBezTo>
                  <a:pt x="37" y="21"/>
                  <a:pt x="37" y="22"/>
                  <a:pt x="37" y="22"/>
                </a:cubicBezTo>
                <a:cubicBezTo>
                  <a:pt x="37" y="23"/>
                  <a:pt x="37" y="23"/>
                  <a:pt x="36" y="23"/>
                </a:cubicBezTo>
                <a:cubicBezTo>
                  <a:pt x="32" y="28"/>
                  <a:pt x="32" y="28"/>
                  <a:pt x="32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42" y="36"/>
                  <a:pt x="43" y="35"/>
                  <a:pt x="44" y="35"/>
                </a:cubicBezTo>
                <a:cubicBezTo>
                  <a:pt x="46" y="35"/>
                  <a:pt x="47" y="36"/>
                  <a:pt x="48" y="37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1"/>
                  <a:pt x="62" y="52"/>
                  <a:pt x="62" y="53"/>
                </a:cubicBezTo>
                <a:cubicBezTo>
                  <a:pt x="62" y="54"/>
                  <a:pt x="61" y="55"/>
                  <a:pt x="61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37" name="AutoShape 48">
            <a:extLst>
              <a:ext uri="{FF2B5EF4-FFF2-40B4-BE49-F238E27FC236}">
                <a16:creationId xmlns:a16="http://schemas.microsoft.com/office/drawing/2014/main" id="{FE4F0088-2315-47DC-8F01-0D3F93851A06}"/>
              </a:ext>
            </a:extLst>
          </p:cNvPr>
          <p:cNvSpPr>
            <a:spLocks noChangeAspect="1"/>
          </p:cNvSpPr>
          <p:nvPr/>
        </p:nvSpPr>
        <p:spPr bwMode="auto">
          <a:xfrm>
            <a:off x="4104571" y="4126953"/>
            <a:ext cx="335869" cy="3837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7425"/>
                </a:moveTo>
                <a:cubicBezTo>
                  <a:pt x="5687" y="7425"/>
                  <a:pt x="1542" y="6064"/>
                  <a:pt x="1542" y="4387"/>
                </a:cubicBezTo>
                <a:cubicBezTo>
                  <a:pt x="1542" y="2709"/>
                  <a:pt x="5687" y="1350"/>
                  <a:pt x="10800" y="1350"/>
                </a:cubicBezTo>
                <a:cubicBezTo>
                  <a:pt x="15912" y="1350"/>
                  <a:pt x="20057" y="2709"/>
                  <a:pt x="20057" y="4387"/>
                </a:cubicBezTo>
                <a:cubicBezTo>
                  <a:pt x="20057" y="6064"/>
                  <a:pt x="15912" y="7425"/>
                  <a:pt x="10800" y="7425"/>
                </a:cubicBezTo>
                <a:moveTo>
                  <a:pt x="20057" y="9112"/>
                </a:moveTo>
                <a:lnTo>
                  <a:pt x="20054" y="9112"/>
                </a:lnTo>
                <a:cubicBezTo>
                  <a:pt x="20054" y="9119"/>
                  <a:pt x="20057" y="9127"/>
                  <a:pt x="20057" y="9133"/>
                </a:cubicBezTo>
                <a:cubicBezTo>
                  <a:pt x="20057" y="10800"/>
                  <a:pt x="15912" y="12150"/>
                  <a:pt x="10800" y="12150"/>
                </a:cubicBezTo>
                <a:cubicBezTo>
                  <a:pt x="5687" y="12150"/>
                  <a:pt x="1542" y="10800"/>
                  <a:pt x="1542" y="9133"/>
                </a:cubicBezTo>
                <a:cubicBezTo>
                  <a:pt x="1542" y="9127"/>
                  <a:pt x="1545" y="9119"/>
                  <a:pt x="1545" y="9112"/>
                </a:cubicBezTo>
                <a:lnTo>
                  <a:pt x="1542" y="9112"/>
                </a:lnTo>
                <a:lnTo>
                  <a:pt x="1542" y="6793"/>
                </a:lnTo>
                <a:cubicBezTo>
                  <a:pt x="3564" y="8140"/>
                  <a:pt x="7271" y="8774"/>
                  <a:pt x="10800" y="8774"/>
                </a:cubicBezTo>
                <a:cubicBezTo>
                  <a:pt x="14328" y="8774"/>
                  <a:pt x="18035" y="8140"/>
                  <a:pt x="20057" y="6793"/>
                </a:cubicBezTo>
                <a:cubicBezTo>
                  <a:pt x="20057" y="6793"/>
                  <a:pt x="20057" y="9112"/>
                  <a:pt x="20057" y="9112"/>
                </a:cubicBezTo>
                <a:close/>
                <a:moveTo>
                  <a:pt x="20057" y="13162"/>
                </a:moveTo>
                <a:lnTo>
                  <a:pt x="20054" y="13162"/>
                </a:lnTo>
                <a:cubicBezTo>
                  <a:pt x="20054" y="13169"/>
                  <a:pt x="20057" y="13177"/>
                  <a:pt x="20057" y="13183"/>
                </a:cubicBezTo>
                <a:cubicBezTo>
                  <a:pt x="20057" y="14850"/>
                  <a:pt x="15912" y="16200"/>
                  <a:pt x="10800" y="16200"/>
                </a:cubicBezTo>
                <a:cubicBezTo>
                  <a:pt x="5687" y="16200"/>
                  <a:pt x="1542" y="14850"/>
                  <a:pt x="1542" y="13183"/>
                </a:cubicBezTo>
                <a:cubicBezTo>
                  <a:pt x="1542" y="13177"/>
                  <a:pt x="1545" y="13169"/>
                  <a:pt x="1545" y="13162"/>
                </a:cubicBezTo>
                <a:lnTo>
                  <a:pt x="1542" y="13162"/>
                </a:lnTo>
                <a:lnTo>
                  <a:pt x="1542" y="10640"/>
                </a:lnTo>
                <a:cubicBezTo>
                  <a:pt x="3136" y="12077"/>
                  <a:pt x="6982" y="12825"/>
                  <a:pt x="10800" y="12825"/>
                </a:cubicBezTo>
                <a:cubicBezTo>
                  <a:pt x="14617" y="12825"/>
                  <a:pt x="18463" y="12077"/>
                  <a:pt x="20057" y="10640"/>
                </a:cubicBezTo>
                <a:cubicBezTo>
                  <a:pt x="20057" y="10640"/>
                  <a:pt x="20057" y="13162"/>
                  <a:pt x="20057" y="13162"/>
                </a:cubicBezTo>
                <a:close/>
                <a:moveTo>
                  <a:pt x="20057" y="17212"/>
                </a:moveTo>
                <a:cubicBezTo>
                  <a:pt x="20057" y="18889"/>
                  <a:pt x="15912" y="20249"/>
                  <a:pt x="10800" y="20249"/>
                </a:cubicBezTo>
                <a:cubicBezTo>
                  <a:pt x="5687" y="20249"/>
                  <a:pt x="1542" y="18889"/>
                  <a:pt x="1542" y="17212"/>
                </a:cubicBezTo>
                <a:lnTo>
                  <a:pt x="1542" y="14690"/>
                </a:lnTo>
                <a:cubicBezTo>
                  <a:pt x="3136" y="16127"/>
                  <a:pt x="6982" y="16875"/>
                  <a:pt x="10800" y="16875"/>
                </a:cubicBezTo>
                <a:cubicBezTo>
                  <a:pt x="14617" y="16875"/>
                  <a:pt x="18463" y="16127"/>
                  <a:pt x="20057" y="14690"/>
                </a:cubicBezTo>
                <a:cubicBezTo>
                  <a:pt x="20057" y="14690"/>
                  <a:pt x="20057" y="17212"/>
                  <a:pt x="20057" y="17212"/>
                </a:cubicBezTo>
                <a:close/>
                <a:moveTo>
                  <a:pt x="10800" y="0"/>
                </a:moveTo>
                <a:cubicBezTo>
                  <a:pt x="5598" y="0"/>
                  <a:pt x="0" y="1372"/>
                  <a:pt x="0" y="4387"/>
                </a:cubicBezTo>
                <a:lnTo>
                  <a:pt x="0" y="17212"/>
                </a:lnTo>
                <a:cubicBezTo>
                  <a:pt x="0" y="20226"/>
                  <a:pt x="5598" y="21599"/>
                  <a:pt x="10800" y="21599"/>
                </a:cubicBezTo>
                <a:cubicBezTo>
                  <a:pt x="16001" y="21599"/>
                  <a:pt x="21599" y="20226"/>
                  <a:pt x="21599" y="17212"/>
                </a:cubicBezTo>
                <a:lnTo>
                  <a:pt x="21599" y="4387"/>
                </a:lnTo>
                <a:cubicBezTo>
                  <a:pt x="21599" y="1372"/>
                  <a:pt x="16001" y="0"/>
                  <a:pt x="10800" y="0"/>
                </a:cubicBezTo>
              </a:path>
            </a:pathLst>
          </a:cu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8" name="Freeform 164">
            <a:extLst>
              <a:ext uri="{FF2B5EF4-FFF2-40B4-BE49-F238E27FC236}">
                <a16:creationId xmlns:a16="http://schemas.microsoft.com/office/drawing/2014/main" id="{96EB33EC-0548-482D-85C8-50B0B5B41B5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098738" y="5523872"/>
            <a:ext cx="347534" cy="353912"/>
          </a:xfrm>
          <a:custGeom>
            <a:avLst/>
            <a:gdLst>
              <a:gd name="T0" fmla="*/ 152681 w 391"/>
              <a:gd name="T1" fmla="*/ 0 h 399"/>
              <a:gd name="T2" fmla="*/ 152681 w 391"/>
              <a:gd name="T3" fmla="*/ 0 h 399"/>
              <a:gd name="T4" fmla="*/ 19472 w 391"/>
              <a:gd name="T5" fmla="*/ 0 h 399"/>
              <a:gd name="T6" fmla="*/ 0 w 391"/>
              <a:gd name="T7" fmla="*/ 23407 h 399"/>
              <a:gd name="T8" fmla="*/ 0 w 391"/>
              <a:gd name="T9" fmla="*/ 152365 h 399"/>
              <a:gd name="T10" fmla="*/ 19472 w 391"/>
              <a:gd name="T11" fmla="*/ 175771 h 399"/>
              <a:gd name="T12" fmla="*/ 152681 w 391"/>
              <a:gd name="T13" fmla="*/ 175771 h 399"/>
              <a:gd name="T14" fmla="*/ 172595 w 391"/>
              <a:gd name="T15" fmla="*/ 152365 h 399"/>
              <a:gd name="T16" fmla="*/ 172595 w 391"/>
              <a:gd name="T17" fmla="*/ 23407 h 399"/>
              <a:gd name="T18" fmla="*/ 152681 w 391"/>
              <a:gd name="T19" fmla="*/ 0 h 399"/>
              <a:gd name="T20" fmla="*/ 121702 w 391"/>
              <a:gd name="T21" fmla="*/ 140882 h 399"/>
              <a:gd name="T22" fmla="*/ 121702 w 391"/>
              <a:gd name="T23" fmla="*/ 140882 h 399"/>
              <a:gd name="T24" fmla="*/ 85855 w 391"/>
              <a:gd name="T25" fmla="*/ 105551 h 399"/>
              <a:gd name="T26" fmla="*/ 50894 w 391"/>
              <a:gd name="T27" fmla="*/ 140882 h 399"/>
              <a:gd name="T28" fmla="*/ 35404 w 391"/>
              <a:gd name="T29" fmla="*/ 121450 h 399"/>
              <a:gd name="T30" fmla="*/ 66383 w 391"/>
              <a:gd name="T31" fmla="*/ 86119 h 399"/>
              <a:gd name="T32" fmla="*/ 35404 w 391"/>
              <a:gd name="T33" fmla="*/ 54763 h 399"/>
              <a:gd name="T34" fmla="*/ 50894 w 391"/>
              <a:gd name="T35" fmla="*/ 34889 h 399"/>
              <a:gd name="T36" fmla="*/ 85855 w 391"/>
              <a:gd name="T37" fmla="*/ 66245 h 399"/>
              <a:gd name="T38" fmla="*/ 121702 w 391"/>
              <a:gd name="T39" fmla="*/ 34889 h 399"/>
              <a:gd name="T40" fmla="*/ 137191 w 391"/>
              <a:gd name="T41" fmla="*/ 54763 h 399"/>
              <a:gd name="T42" fmla="*/ 105770 w 391"/>
              <a:gd name="T43" fmla="*/ 86119 h 399"/>
              <a:gd name="T44" fmla="*/ 137191 w 391"/>
              <a:gd name="T45" fmla="*/ 121450 h 399"/>
              <a:gd name="T46" fmla="*/ 121702 w 391"/>
              <a:gd name="T47" fmla="*/ 140882 h 399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391" h="399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8" y="0"/>
                  <a:pt x="0" y="17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2"/>
                  <a:pt x="18" y="398"/>
                  <a:pt x="44" y="398"/>
                </a:cubicBezTo>
                <a:cubicBezTo>
                  <a:pt x="345" y="398"/>
                  <a:pt x="345" y="398"/>
                  <a:pt x="345" y="398"/>
                </a:cubicBezTo>
                <a:cubicBezTo>
                  <a:pt x="372" y="398"/>
                  <a:pt x="390" y="372"/>
                  <a:pt x="390" y="345"/>
                </a:cubicBezTo>
                <a:cubicBezTo>
                  <a:pt x="390" y="53"/>
                  <a:pt x="390" y="53"/>
                  <a:pt x="390" y="53"/>
                </a:cubicBezTo>
                <a:cubicBezTo>
                  <a:pt x="390" y="17"/>
                  <a:pt x="372" y="0"/>
                  <a:pt x="345" y="0"/>
                </a:cubicBezTo>
                <a:close/>
                <a:moveTo>
                  <a:pt x="275" y="319"/>
                </a:moveTo>
                <a:lnTo>
                  <a:pt x="275" y="319"/>
                </a:lnTo>
                <a:cubicBezTo>
                  <a:pt x="194" y="239"/>
                  <a:pt x="194" y="239"/>
                  <a:pt x="194" y="239"/>
                </a:cubicBezTo>
                <a:cubicBezTo>
                  <a:pt x="115" y="319"/>
                  <a:pt x="115" y="319"/>
                  <a:pt x="115" y="319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150" y="195"/>
                  <a:pt x="150" y="195"/>
                  <a:pt x="150" y="195"/>
                </a:cubicBezTo>
                <a:cubicBezTo>
                  <a:pt x="80" y="124"/>
                  <a:pt x="80" y="124"/>
                  <a:pt x="80" y="124"/>
                </a:cubicBezTo>
                <a:cubicBezTo>
                  <a:pt x="115" y="79"/>
                  <a:pt x="115" y="79"/>
                  <a:pt x="115" y="79"/>
                </a:cubicBezTo>
                <a:cubicBezTo>
                  <a:pt x="194" y="150"/>
                  <a:pt x="194" y="150"/>
                  <a:pt x="194" y="150"/>
                </a:cubicBezTo>
                <a:cubicBezTo>
                  <a:pt x="275" y="79"/>
                  <a:pt x="275" y="79"/>
                  <a:pt x="275" y="79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239" y="195"/>
                  <a:pt x="239" y="195"/>
                  <a:pt x="239" y="195"/>
                </a:cubicBezTo>
                <a:cubicBezTo>
                  <a:pt x="310" y="275"/>
                  <a:pt x="310" y="275"/>
                  <a:pt x="310" y="275"/>
                </a:cubicBezTo>
                <a:lnTo>
                  <a:pt x="275" y="31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09002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C453754-778D-48F9-B5CC-1D43F9177563}"/>
              </a:ext>
            </a:extLst>
          </p:cNvPr>
          <p:cNvSpPr txBox="1"/>
          <p:nvPr/>
        </p:nvSpPr>
        <p:spPr>
          <a:xfrm>
            <a:off x="3151943" y="104616"/>
            <a:ext cx="5888114" cy="707868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SQL Injection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CED21C5-D3F0-4EF9-B4DF-7AC8759FF0B4}"/>
              </a:ext>
            </a:extLst>
          </p:cNvPr>
          <p:cNvGrpSpPr/>
          <p:nvPr/>
        </p:nvGrpSpPr>
        <p:grpSpPr>
          <a:xfrm>
            <a:off x="802447" y="1157990"/>
            <a:ext cx="10526147" cy="5280435"/>
            <a:chOff x="802447" y="1108402"/>
            <a:chExt cx="10526147" cy="5280435"/>
          </a:xfrm>
        </p:grpSpPr>
        <p:sp>
          <p:nvSpPr>
            <p:cNvPr id="5" name="AutoShape 7">
              <a:extLst>
                <a:ext uri="{FF2B5EF4-FFF2-40B4-BE49-F238E27FC236}">
                  <a16:creationId xmlns:a16="http://schemas.microsoft.com/office/drawing/2014/main" id="{37F1A53F-C149-4055-8B49-30C1AAD7A1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83059" y="3726864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" name="AutoShape 7">
              <a:extLst>
                <a:ext uri="{FF2B5EF4-FFF2-40B4-BE49-F238E27FC236}">
                  <a16:creationId xmlns:a16="http://schemas.microsoft.com/office/drawing/2014/main" id="{5A663411-4062-4A4D-BCD4-6F1AFDD9C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86879" y="3045689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7" name="AutoShape 7">
              <a:extLst>
                <a:ext uri="{FF2B5EF4-FFF2-40B4-BE49-F238E27FC236}">
                  <a16:creationId xmlns:a16="http://schemas.microsoft.com/office/drawing/2014/main" id="{1A3D3E4D-182C-4DFB-AF06-C60D47312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0699" y="2361863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8" name="AutoShape 7">
              <a:extLst>
                <a:ext uri="{FF2B5EF4-FFF2-40B4-BE49-F238E27FC236}">
                  <a16:creationId xmlns:a16="http://schemas.microsoft.com/office/drawing/2014/main" id="{371B530C-EF29-41C2-A57C-F54122D22C6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29465" y="5305009"/>
              <a:ext cx="2044500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9" name="AutoShape 7">
              <a:extLst>
                <a:ext uri="{FF2B5EF4-FFF2-40B4-BE49-F238E27FC236}">
                  <a16:creationId xmlns:a16="http://schemas.microsoft.com/office/drawing/2014/main" id="{9AADD364-A32E-48BB-B51C-E4DAB10E41C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29465" y="3994105"/>
              <a:ext cx="2044500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0" name="AutoShape 7">
              <a:extLst>
                <a:ext uri="{FF2B5EF4-FFF2-40B4-BE49-F238E27FC236}">
                  <a16:creationId xmlns:a16="http://schemas.microsoft.com/office/drawing/2014/main" id="{3ABC4A52-39C8-48DC-AD49-56E42F2543E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829465" y="4649557"/>
              <a:ext cx="2044500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1" name="AutoShape 7">
              <a:extLst>
                <a:ext uri="{FF2B5EF4-FFF2-40B4-BE49-F238E27FC236}">
                  <a16:creationId xmlns:a16="http://schemas.microsoft.com/office/drawing/2014/main" id="{E23019C9-F786-44C6-AC62-D837FEC1B4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5419" y="5089216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2" name="AutoShape 7">
              <a:extLst>
                <a:ext uri="{FF2B5EF4-FFF2-40B4-BE49-F238E27FC236}">
                  <a16:creationId xmlns:a16="http://schemas.microsoft.com/office/drawing/2014/main" id="{64957DBC-7481-4A1D-A1A7-786BD61A2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9239" y="4408039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3" name="AutoShape 24">
              <a:extLst>
                <a:ext uri="{FF2B5EF4-FFF2-40B4-BE49-F238E27FC236}">
                  <a16:creationId xmlns:a16="http://schemas.microsoft.com/office/drawing/2014/main" id="{D463DD53-A7E0-4C87-890A-720B6F60B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4141" y="1108402"/>
              <a:ext cx="2519960" cy="537595"/>
            </a:xfrm>
            <a:prstGeom prst="roundRect">
              <a:avLst>
                <a:gd name="adj" fmla="val 18718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BAD67D0-4937-48EB-A847-BAF8F8908C37}"/>
                </a:ext>
              </a:extLst>
            </p:cNvPr>
            <p:cNvSpPr/>
            <p:nvPr/>
          </p:nvSpPr>
          <p:spPr>
            <a:xfrm>
              <a:off x="3516268" y="1158724"/>
              <a:ext cx="1895848" cy="4616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SQL Injection</a:t>
              </a:r>
            </a:p>
          </p:txBody>
        </p:sp>
        <p:sp>
          <p:nvSpPr>
            <p:cNvPr id="15" name="AutoShape 13">
              <a:extLst>
                <a:ext uri="{FF2B5EF4-FFF2-40B4-BE49-F238E27FC236}">
                  <a16:creationId xmlns:a16="http://schemas.microsoft.com/office/drawing/2014/main" id="{139E45EE-4244-4C4E-88A0-7FC1A8CBC9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4035" y="2288751"/>
              <a:ext cx="2686292" cy="602228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6" name="AutoShape 14">
              <a:extLst>
                <a:ext uri="{FF2B5EF4-FFF2-40B4-BE49-F238E27FC236}">
                  <a16:creationId xmlns:a16="http://schemas.microsoft.com/office/drawing/2014/main" id="{7C363C06-AD18-4C2B-B6D3-0083B1EFDA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2447" y="3212757"/>
              <a:ext cx="2686292" cy="60222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8D0377-1C5D-418D-8E2E-9CB3197C82CD}"/>
                </a:ext>
              </a:extLst>
            </p:cNvPr>
            <p:cNvSpPr txBox="1"/>
            <p:nvPr/>
          </p:nvSpPr>
          <p:spPr>
            <a:xfrm>
              <a:off x="1374556" y="3221691"/>
              <a:ext cx="1881553" cy="615553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Blind/Inferential SQL Injection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C92F3B5-8AFE-4EF4-8F8E-34C957AD31EF}"/>
                </a:ext>
              </a:extLst>
            </p:cNvPr>
            <p:cNvSpPr txBox="1"/>
            <p:nvPr/>
          </p:nvSpPr>
          <p:spPr>
            <a:xfrm>
              <a:off x="3415253" y="2412894"/>
              <a:ext cx="2416394" cy="353943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In-band SQL Injection</a:t>
              </a:r>
            </a:p>
          </p:txBody>
        </p:sp>
        <p:sp>
          <p:nvSpPr>
            <p:cNvPr id="19" name="AutoShape 13">
              <a:extLst>
                <a:ext uri="{FF2B5EF4-FFF2-40B4-BE49-F238E27FC236}">
                  <a16:creationId xmlns:a16="http://schemas.microsoft.com/office/drawing/2014/main" id="{3E3B8D5C-0801-458E-93F7-0BFD162424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4035" y="4973104"/>
              <a:ext cx="2686292" cy="602228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5256449-BD77-46BB-ACD6-C027DBCE873B}"/>
                </a:ext>
              </a:extLst>
            </p:cNvPr>
            <p:cNvSpPr txBox="1"/>
            <p:nvPr/>
          </p:nvSpPr>
          <p:spPr>
            <a:xfrm>
              <a:off x="3415253" y="4978474"/>
              <a:ext cx="2102859" cy="615553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Out-of-Band SQL Injection</a:t>
              </a:r>
            </a:p>
          </p:txBody>
        </p:sp>
        <p:sp>
          <p:nvSpPr>
            <p:cNvPr id="21" name="Line 79">
              <a:extLst>
                <a:ext uri="{FF2B5EF4-FFF2-40B4-BE49-F238E27FC236}">
                  <a16:creationId xmlns:a16="http://schemas.microsoft.com/office/drawing/2014/main" id="{6165DA33-B312-4816-941C-57FB6F2349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9227" y="1345114"/>
              <a:ext cx="0" cy="4795061"/>
            </a:xfrm>
            <a:prstGeom prst="line">
              <a:avLst/>
            </a:prstGeom>
            <a:noFill/>
            <a:ln w="101600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29C4ED7-95B7-4A28-A4A5-57A570B9A44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75829" y="1216485"/>
              <a:ext cx="346796" cy="346796"/>
            </a:xfrm>
            <a:prstGeom prst="ellipse">
              <a:avLst/>
            </a:prstGeom>
            <a:solidFill>
              <a:sysClr val="windowText" lastClr="000000"/>
            </a:solidFill>
            <a:ln w="101600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3" name="AutoShape 7">
              <a:extLst>
                <a:ext uri="{FF2B5EF4-FFF2-40B4-BE49-F238E27FC236}">
                  <a16:creationId xmlns:a16="http://schemas.microsoft.com/office/drawing/2014/main" id="{DB68953C-55FA-449F-B776-CC99437948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4521" y="1683339"/>
              <a:ext cx="2272617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9BBB59">
                  <a:lumMod val="60000"/>
                  <a:lumOff val="4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4" name="Line 71">
              <a:extLst>
                <a:ext uri="{FF2B5EF4-FFF2-40B4-BE49-F238E27FC236}">
                  <a16:creationId xmlns:a16="http://schemas.microsoft.com/office/drawing/2014/main" id="{38865AC2-7B0C-4F4E-A777-CB0C84ECCF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596178" y="1319298"/>
              <a:ext cx="0" cy="4538742"/>
            </a:xfrm>
            <a:prstGeom prst="line">
              <a:avLst/>
            </a:prstGeom>
            <a:noFill/>
            <a:ln w="101600">
              <a:solidFill>
                <a:srgbClr val="9BBB59">
                  <a:lumMod val="60000"/>
                  <a:lumOff val="4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D082815-99DB-49C3-BC1E-A3E78DB0E76C}"/>
                </a:ext>
              </a:extLst>
            </p:cNvPr>
            <p:cNvSpPr/>
            <p:nvPr/>
          </p:nvSpPr>
          <p:spPr>
            <a:xfrm>
              <a:off x="6706766" y="1657909"/>
              <a:ext cx="1584858" cy="553998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Error-based SQL Injection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640FD6F-DA23-4508-8C58-286BEC60B5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17124" y="5744698"/>
              <a:ext cx="355157" cy="355157"/>
            </a:xfrm>
            <a:prstGeom prst="ellipse">
              <a:avLst/>
            </a:prstGeom>
            <a:solidFill>
              <a:srgbClr val="9BBB59">
                <a:lumMod val="60000"/>
                <a:lumOff val="40000"/>
              </a:srgb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460F4BA2-2BBD-4D78-8D66-726D8ECDACC5}"/>
                </a:ext>
              </a:extLst>
            </p:cNvPr>
            <p:cNvCxnSpPr/>
            <p:nvPr/>
          </p:nvCxnSpPr>
          <p:spPr>
            <a:xfrm>
              <a:off x="5630395" y="2602221"/>
              <a:ext cx="596897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C2FC8631-51E2-4106-A79C-C3779F76A1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20989" y="1147984"/>
              <a:ext cx="355157" cy="355157"/>
            </a:xfrm>
            <a:prstGeom prst="ellipse">
              <a:avLst/>
            </a:prstGeom>
            <a:solidFill>
              <a:srgbClr val="9BBB59">
                <a:lumMod val="60000"/>
                <a:lumOff val="40000"/>
              </a:srgbClr>
            </a:solidFill>
            <a:ln>
              <a:solidFill>
                <a:srgbClr val="4F81BD">
                  <a:lumMod val="20000"/>
                  <a:lumOff val="80000"/>
                </a:srgbClr>
              </a:solidFill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537A17B-C0F9-4F92-B110-C6C55ABFF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7591" y="1244586"/>
              <a:ext cx="161952" cy="161952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75B6F82-579D-4E98-9E61-556CF5E95042}"/>
                </a:ext>
              </a:extLst>
            </p:cNvPr>
            <p:cNvSpPr/>
            <p:nvPr/>
          </p:nvSpPr>
          <p:spPr>
            <a:xfrm>
              <a:off x="6706766" y="2451850"/>
              <a:ext cx="1847740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UNION SQL Injection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DD2ABD3-EFF6-4115-9263-EBD7919F2936}"/>
                </a:ext>
              </a:extLst>
            </p:cNvPr>
            <p:cNvSpPr/>
            <p:nvPr/>
          </p:nvSpPr>
          <p:spPr>
            <a:xfrm>
              <a:off x="6706766" y="3135676"/>
              <a:ext cx="1116010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Tautology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00177C7-41D4-4C9B-BE47-BC76EA10A992}"/>
                </a:ext>
              </a:extLst>
            </p:cNvPr>
            <p:cNvSpPr/>
            <p:nvPr/>
          </p:nvSpPr>
          <p:spPr>
            <a:xfrm>
              <a:off x="6706766" y="3816850"/>
              <a:ext cx="1954616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End of Line Comment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1392D30-99E1-4628-B5FF-3F7D6747AEE5}"/>
                </a:ext>
              </a:extLst>
            </p:cNvPr>
            <p:cNvSpPr/>
            <p:nvPr/>
          </p:nvSpPr>
          <p:spPr>
            <a:xfrm>
              <a:off x="6706766" y="4451495"/>
              <a:ext cx="1485409" cy="416227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Inline Comment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AA7F14-2209-4C4C-9695-DE5F62EB987A}"/>
                </a:ext>
              </a:extLst>
            </p:cNvPr>
            <p:cNvSpPr/>
            <p:nvPr/>
          </p:nvSpPr>
          <p:spPr>
            <a:xfrm>
              <a:off x="6706766" y="5179202"/>
              <a:ext cx="1983143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Piggybacked Query</a:t>
              </a:r>
            </a:p>
          </p:txBody>
        </p:sp>
        <p:pic>
          <p:nvPicPr>
            <p:cNvPr id="35" name="Picture 2" descr="E:\haja Premium\Check_Mark.png">
              <a:extLst>
                <a:ext uri="{FF2B5EF4-FFF2-40B4-BE49-F238E27FC236}">
                  <a16:creationId xmlns:a16="http://schemas.microsoft.com/office/drawing/2014/main" id="{3AEB5C19-925C-4174-8DB1-C7C3445FAB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178889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" descr="E:\haja Premium\Check_Mark.png">
              <a:extLst>
                <a:ext uri="{FF2B5EF4-FFF2-40B4-BE49-F238E27FC236}">
                  <a16:creationId xmlns:a16="http://schemas.microsoft.com/office/drawing/2014/main" id="{CD726694-F3C1-42AC-9B41-11E7C4A9F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2467416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E:\haja Premium\Check_Mark.png">
              <a:extLst>
                <a:ext uri="{FF2B5EF4-FFF2-40B4-BE49-F238E27FC236}">
                  <a16:creationId xmlns:a16="http://schemas.microsoft.com/office/drawing/2014/main" id="{8355226B-3BCE-471F-A980-0BD69A2D04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315124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E:\haja Premium\Check_Mark.png">
              <a:extLst>
                <a:ext uri="{FF2B5EF4-FFF2-40B4-BE49-F238E27FC236}">
                  <a16:creationId xmlns:a16="http://schemas.microsoft.com/office/drawing/2014/main" id="{EADE2267-6784-4508-888B-3C32D4E78D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451359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E:\haja Premium\Check_Mark.png">
              <a:extLst>
                <a:ext uri="{FF2B5EF4-FFF2-40B4-BE49-F238E27FC236}">
                  <a16:creationId xmlns:a16="http://schemas.microsoft.com/office/drawing/2014/main" id="{A33253BD-1AC7-4A5C-811F-A52CA46C17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5194769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F24905A7-3EF8-46A5-8035-DF0CE8CF5AF4}"/>
                </a:ext>
              </a:extLst>
            </p:cNvPr>
            <p:cNvCxnSpPr/>
            <p:nvPr/>
          </p:nvCxnSpPr>
          <p:spPr>
            <a:xfrm>
              <a:off x="8577460" y="1935308"/>
              <a:ext cx="593470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41" name="Line 40">
              <a:extLst>
                <a:ext uri="{FF2B5EF4-FFF2-40B4-BE49-F238E27FC236}">
                  <a16:creationId xmlns:a16="http://schemas.microsoft.com/office/drawing/2014/main" id="{70296D17-4F98-4E61-8C66-4B5A244022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47510" y="1241203"/>
              <a:ext cx="0" cy="2170404"/>
            </a:xfrm>
            <a:prstGeom prst="line">
              <a:avLst/>
            </a:prstGeom>
            <a:noFill/>
            <a:ln w="101600">
              <a:solidFill>
                <a:srgbClr val="F79646">
                  <a:lumMod val="40000"/>
                  <a:lumOff val="6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2" name="AutoShape 22">
              <a:extLst>
                <a:ext uri="{FF2B5EF4-FFF2-40B4-BE49-F238E27FC236}">
                  <a16:creationId xmlns:a16="http://schemas.microsoft.com/office/drawing/2014/main" id="{21D99B8E-189D-4307-A6E6-08FEE0064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8640" y="1684424"/>
              <a:ext cx="2119954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AAC9AFBD-AF84-43E1-AD60-AF2E193C06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33416" y="1116909"/>
              <a:ext cx="428189" cy="428189"/>
            </a:xfrm>
            <a:prstGeom prst="ellipse">
              <a:avLst/>
            </a:prstGeom>
            <a:solidFill>
              <a:srgbClr val="F79646">
                <a:lumMod val="40000"/>
                <a:lumOff val="60000"/>
              </a:srgb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FF225C47-60FE-4177-A9E4-DD65E1FA9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9883" y="1233376"/>
              <a:ext cx="195254" cy="195254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5" name="AutoShape 22">
              <a:extLst>
                <a:ext uri="{FF2B5EF4-FFF2-40B4-BE49-F238E27FC236}">
                  <a16:creationId xmlns:a16="http://schemas.microsoft.com/office/drawing/2014/main" id="{ECB4A261-5AAD-4D4E-8F43-E09B8C619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7236" y="2351534"/>
              <a:ext cx="2119954" cy="503139"/>
            </a:xfrm>
            <a:prstGeom prst="roundRect">
              <a:avLst>
                <a:gd name="adj" fmla="val 50000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ysDot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084E38EE-B906-46D8-B979-E6BBC3829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33416" y="3035968"/>
              <a:ext cx="428189" cy="428189"/>
            </a:xfrm>
            <a:prstGeom prst="ellipse">
              <a:avLst/>
            </a:prstGeom>
            <a:solidFill>
              <a:srgbClr val="F79646">
                <a:lumMod val="40000"/>
                <a:lumOff val="60000"/>
              </a:srgb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F0D6076-E75B-4ABA-AF73-29FD93C28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9883" y="3152435"/>
              <a:ext cx="195254" cy="195254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5A35D8E-4050-4B78-9FDA-E3A8D732C4AF}"/>
                </a:ext>
              </a:extLst>
            </p:cNvPr>
            <p:cNvSpPr/>
            <p:nvPr/>
          </p:nvSpPr>
          <p:spPr>
            <a:xfrm>
              <a:off x="9637853" y="1734622"/>
              <a:ext cx="1350372" cy="402742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System Stored Procedure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7CC2946-17A6-4BB5-AF8C-CB1C355E4B75}"/>
                </a:ext>
              </a:extLst>
            </p:cNvPr>
            <p:cNvSpPr/>
            <p:nvPr/>
          </p:nvSpPr>
          <p:spPr>
            <a:xfrm>
              <a:off x="9637853" y="2326104"/>
              <a:ext cx="1500992" cy="553998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Illegal/Logically Incorrect Query</a:t>
              </a:r>
            </a:p>
          </p:txBody>
        </p:sp>
        <p:pic>
          <p:nvPicPr>
            <p:cNvPr id="50" name="Picture 2" descr="E:\haja Premium\Check_Mark.png">
              <a:extLst>
                <a:ext uri="{FF2B5EF4-FFF2-40B4-BE49-F238E27FC236}">
                  <a16:creationId xmlns:a16="http://schemas.microsoft.com/office/drawing/2014/main" id="{2CF3E431-7E52-4D65-B391-B29A0BB291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8118" y="2457087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2" descr="E:\haja Premium\Check_Mark.png">
              <a:extLst>
                <a:ext uri="{FF2B5EF4-FFF2-40B4-BE49-F238E27FC236}">
                  <a16:creationId xmlns:a16="http://schemas.microsoft.com/office/drawing/2014/main" id="{F7C2695E-7CDF-437B-85C3-5810BE1461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8118" y="1789977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Line 40">
              <a:extLst>
                <a:ext uri="{FF2B5EF4-FFF2-40B4-BE49-F238E27FC236}">
                  <a16:creationId xmlns:a16="http://schemas.microsoft.com/office/drawing/2014/main" id="{13594AA0-A049-41A9-A615-9684C8C4EE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1312" y="3513514"/>
              <a:ext cx="0" cy="2626188"/>
            </a:xfrm>
            <a:prstGeom prst="line">
              <a:avLst/>
            </a:prstGeom>
            <a:noFill/>
            <a:ln w="101600">
              <a:solidFill>
                <a:srgbClr val="1F497D">
                  <a:lumMod val="20000"/>
                  <a:lumOff val="8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D421DD6E-3AC8-43BD-A473-6981DC475E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218" y="3315729"/>
              <a:ext cx="428189" cy="428189"/>
            </a:xfrm>
            <a:prstGeom prst="ellipse">
              <a:avLst/>
            </a:prstGeom>
            <a:solidFill>
              <a:srgbClr val="1F497D">
                <a:lumMod val="20000"/>
                <a:lumOff val="80000"/>
              </a:srgbClr>
            </a:solidFill>
            <a:ln>
              <a:solidFill>
                <a:srgbClr val="1F497D">
                  <a:lumMod val="20000"/>
                  <a:lumOff val="80000"/>
                </a:srgbClr>
              </a:solidFill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8647F6E2-0546-4979-A9A8-CE6675C62D4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23184" y="3411695"/>
              <a:ext cx="236257" cy="236257"/>
            </a:xfrm>
            <a:prstGeom prst="ellipse">
              <a:avLst/>
            </a:prstGeom>
            <a:solidFill>
              <a:srgbClr val="2F2F2F"/>
            </a:solidFill>
            <a:ln w="101600">
              <a:solidFill>
                <a:srgbClr val="1F497D">
                  <a:lumMod val="20000"/>
                  <a:lumOff val="8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5D981455-A068-4087-BD93-92E3D93B88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218" y="5960648"/>
              <a:ext cx="428189" cy="428189"/>
            </a:xfrm>
            <a:prstGeom prst="ellipse">
              <a:avLst/>
            </a:prstGeom>
            <a:solidFill>
              <a:srgbClr val="1F497D">
                <a:lumMod val="20000"/>
                <a:lumOff val="80000"/>
              </a:srgbClr>
            </a:solidFill>
            <a:ln>
              <a:solidFill>
                <a:srgbClr val="1F497D">
                  <a:lumMod val="20000"/>
                  <a:lumOff val="80000"/>
                </a:srgbClr>
              </a:solidFill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5CE41E2-34F1-42DF-A409-78849486DCB8}"/>
                </a:ext>
              </a:extLst>
            </p:cNvPr>
            <p:cNvSpPr/>
            <p:nvPr/>
          </p:nvSpPr>
          <p:spPr>
            <a:xfrm>
              <a:off x="1322233" y="4084092"/>
              <a:ext cx="1485409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Time Delay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D9D3C88-683D-42C9-BCA8-439ACC3BC5AE}"/>
                </a:ext>
              </a:extLst>
            </p:cNvPr>
            <p:cNvSpPr/>
            <p:nvPr/>
          </p:nvSpPr>
          <p:spPr>
            <a:xfrm>
              <a:off x="1322233" y="4672201"/>
              <a:ext cx="1485409" cy="457850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Boolean Exploitation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F545D6C-62F3-4A62-8829-C72735F968AB}"/>
                </a:ext>
              </a:extLst>
            </p:cNvPr>
            <p:cNvSpPr/>
            <p:nvPr/>
          </p:nvSpPr>
          <p:spPr>
            <a:xfrm>
              <a:off x="1322233" y="5394995"/>
              <a:ext cx="1485409" cy="323165"/>
            </a:xfrm>
            <a:prstGeom prst="rect">
              <a:avLst/>
            </a:prstGeom>
            <a:effectLst/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Heavy Query</a:t>
              </a:r>
            </a:p>
          </p:txBody>
        </p:sp>
        <p:pic>
          <p:nvPicPr>
            <p:cNvPr id="59" name="Picture 2" descr="E:\haja Premium\Check_Mark.png">
              <a:extLst>
                <a:ext uri="{FF2B5EF4-FFF2-40B4-BE49-F238E27FC236}">
                  <a16:creationId xmlns:a16="http://schemas.microsoft.com/office/drawing/2014/main" id="{C4537F09-21D9-4029-A740-C0C3ECEDC1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5277" y="3832417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2" descr="E:\haja Premium\Check_Mark.png">
              <a:extLst>
                <a:ext uri="{FF2B5EF4-FFF2-40B4-BE49-F238E27FC236}">
                  <a16:creationId xmlns:a16="http://schemas.microsoft.com/office/drawing/2014/main" id="{1B6EC455-B3BD-41EA-8AEC-9174C002F3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412" y="4099658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2" descr="E:\haja Premium\Check_Mark.png">
              <a:extLst>
                <a:ext uri="{FF2B5EF4-FFF2-40B4-BE49-F238E27FC236}">
                  <a16:creationId xmlns:a16="http://schemas.microsoft.com/office/drawing/2014/main" id="{40651A3B-2D41-499C-AEEE-7B5AB94AE3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412" y="4755110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2" descr="E:\haja Premium\Check_Mark.png">
              <a:extLst>
                <a:ext uri="{FF2B5EF4-FFF2-40B4-BE49-F238E27FC236}">
                  <a16:creationId xmlns:a16="http://schemas.microsoft.com/office/drawing/2014/main" id="{1A120658-00E9-4D7A-8761-7444DA3143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412" y="5410562"/>
              <a:ext cx="292033" cy="292033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2" descr="E:\haja Premium\Check_Mark.png">
              <a:extLst>
                <a:ext uri="{FF2B5EF4-FFF2-40B4-BE49-F238E27FC236}">
                  <a16:creationId xmlns:a16="http://schemas.microsoft.com/office/drawing/2014/main" id="{D2030A45-45E1-4B74-BB86-E0192D6669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609" y="2429247"/>
              <a:ext cx="321236" cy="32123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2" descr="E:\haja Premium\Check_Mark.png">
              <a:extLst>
                <a:ext uri="{FF2B5EF4-FFF2-40B4-BE49-F238E27FC236}">
                  <a16:creationId xmlns:a16="http://schemas.microsoft.com/office/drawing/2014/main" id="{8C067DD4-DC86-48C9-9E11-93D53C059E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609" y="3368849"/>
              <a:ext cx="321236" cy="32123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2" descr="E:\haja Premium\Check_Mark.png">
              <a:extLst>
                <a:ext uri="{FF2B5EF4-FFF2-40B4-BE49-F238E27FC236}">
                  <a16:creationId xmlns:a16="http://schemas.microsoft.com/office/drawing/2014/main" id="{A30543FB-E630-42E9-977A-766BF83556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8609" y="5113600"/>
              <a:ext cx="321236" cy="32123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B76091AF-69A1-4EC2-A43D-A222B3449C6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68117" y="5941390"/>
              <a:ext cx="346796" cy="346796"/>
            </a:xfrm>
            <a:prstGeom prst="ellipse">
              <a:avLst/>
            </a:prstGeom>
            <a:solidFill>
              <a:sysClr val="windowText" lastClr="000000"/>
            </a:solidFill>
            <a:ln w="101600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96A8E1D-4765-4AEA-B589-0EE3D8C286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4395" y="5841300"/>
              <a:ext cx="161952" cy="161952"/>
            </a:xfrm>
            <a:prstGeom prst="ellipse">
              <a:avLst/>
            </a:prstGeom>
            <a:solidFill>
              <a:srgbClr val="2F2F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01600">
                  <a:solidFill>
                    <a:srgbClr val="FDB602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671BD57A-1DA0-4CEE-A2B2-F367D70476F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23184" y="6056614"/>
              <a:ext cx="236257" cy="236257"/>
            </a:xfrm>
            <a:prstGeom prst="ellipse">
              <a:avLst/>
            </a:prstGeom>
            <a:solidFill>
              <a:srgbClr val="2F2F2F"/>
            </a:solidFill>
            <a:ln w="101600">
              <a:solidFill>
                <a:srgbClr val="1F497D">
                  <a:lumMod val="20000"/>
                  <a:lumOff val="8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06453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57">
            <a:extLst>
              <a:ext uri="{FF2B5EF4-FFF2-40B4-BE49-F238E27FC236}">
                <a16:creationId xmlns:a16="http://schemas.microsoft.com/office/drawing/2014/main" id="{3060A796-CB80-40CB-9465-D9BC3E8DA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06671"/>
            <a:ext cx="12215265" cy="500109"/>
          </a:xfrm>
          <a:custGeom>
            <a:avLst/>
            <a:gdLst>
              <a:gd name="T0" fmla="*/ 4177 w 4178"/>
              <a:gd name="T1" fmla="*/ 0 h 1224"/>
              <a:gd name="T2" fmla="*/ 0 w 4178"/>
              <a:gd name="T3" fmla="*/ 0 h 1224"/>
              <a:gd name="T4" fmla="*/ 0 w 4178"/>
              <a:gd name="T5" fmla="*/ 1223 h 1224"/>
              <a:gd name="T6" fmla="*/ 4177 w 4178"/>
              <a:gd name="T7" fmla="*/ 1223 h 1224"/>
              <a:gd name="T8" fmla="*/ 4177 w 4178"/>
              <a:gd name="T9" fmla="*/ 0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78" h="1224">
                <a:moveTo>
                  <a:pt x="4177" y="0"/>
                </a:moveTo>
                <a:lnTo>
                  <a:pt x="0" y="0"/>
                </a:lnTo>
                <a:lnTo>
                  <a:pt x="0" y="1223"/>
                </a:lnTo>
                <a:lnTo>
                  <a:pt x="4177" y="1223"/>
                </a:lnTo>
                <a:lnTo>
                  <a:pt x="4177" y="0"/>
                </a:lnTo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FAEA80B-3784-4071-94C3-6D98B4C72495}"/>
              </a:ext>
            </a:extLst>
          </p:cNvPr>
          <p:cNvSpPr txBox="1"/>
          <p:nvPr/>
        </p:nvSpPr>
        <p:spPr>
          <a:xfrm>
            <a:off x="3162618" y="200025"/>
            <a:ext cx="586676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In-Band SQL Injection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61E27DE-E3D3-4DB5-BD38-905B520E3305}"/>
              </a:ext>
            </a:extLst>
          </p:cNvPr>
          <p:cNvSpPr/>
          <p:nvPr/>
        </p:nvSpPr>
        <p:spPr>
          <a:xfrm>
            <a:off x="380999" y="1172059"/>
            <a:ext cx="1037782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q"/>
              <a:defRPr/>
            </a:pP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Attackers use the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same</a:t>
            </a: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communication channel </a:t>
            </a: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 perform the attack and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retrieve</a:t>
            </a:r>
            <a:r>
              <a:rPr lang="en-US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the results</a:t>
            </a:r>
          </a:p>
        </p:txBody>
      </p:sp>
      <p:sp>
        <p:nvSpPr>
          <p:cNvPr id="50" name="Freeform 601"/>
          <p:cNvSpPr>
            <a:spLocks noChangeArrowheads="1"/>
          </p:cNvSpPr>
          <p:nvPr/>
        </p:nvSpPr>
        <p:spPr bwMode="auto">
          <a:xfrm>
            <a:off x="5691102" y="2074815"/>
            <a:ext cx="1704499" cy="1551936"/>
          </a:xfrm>
          <a:custGeom>
            <a:avLst/>
            <a:gdLst>
              <a:gd name="T0" fmla="*/ 4731 w 5073"/>
              <a:gd name="T1" fmla="*/ 2850 h 4618"/>
              <a:gd name="T2" fmla="*/ 4731 w 5073"/>
              <a:gd name="T3" fmla="*/ 2850 h 4618"/>
              <a:gd name="T4" fmla="*/ 712 w 5073"/>
              <a:gd name="T5" fmla="*/ 38 h 4618"/>
              <a:gd name="T6" fmla="*/ 39 w 5073"/>
              <a:gd name="T7" fmla="*/ 561 h 4618"/>
              <a:gd name="T8" fmla="*/ 559 w 5073"/>
              <a:gd name="T9" fmla="*/ 1225 h 4618"/>
              <a:gd name="T10" fmla="*/ 3572 w 5073"/>
              <a:gd name="T11" fmla="*/ 3229 h 4618"/>
              <a:gd name="T12" fmla="*/ 3248 w 5073"/>
              <a:gd name="T13" fmla="*/ 3325 h 4618"/>
              <a:gd name="T14" fmla="*/ 4663 w 5073"/>
              <a:gd name="T15" fmla="*/ 4617 h 4618"/>
              <a:gd name="T16" fmla="*/ 5072 w 5073"/>
              <a:gd name="T17" fmla="*/ 2745 h 4618"/>
              <a:gd name="T18" fmla="*/ 4731 w 5073"/>
              <a:gd name="T19" fmla="*/ 2850 h 4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73" h="4618">
                <a:moveTo>
                  <a:pt x="4731" y="2850"/>
                </a:moveTo>
                <a:lnTo>
                  <a:pt x="4731" y="2850"/>
                </a:lnTo>
                <a:cubicBezTo>
                  <a:pt x="3942" y="1321"/>
                  <a:pt x="2422" y="246"/>
                  <a:pt x="712" y="38"/>
                </a:cubicBezTo>
                <a:cubicBezTo>
                  <a:pt x="381" y="0"/>
                  <a:pt x="75" y="228"/>
                  <a:pt x="39" y="561"/>
                </a:cubicBezTo>
                <a:cubicBezTo>
                  <a:pt x="0" y="883"/>
                  <a:pt x="228" y="1187"/>
                  <a:pt x="559" y="1225"/>
                </a:cubicBezTo>
                <a:cubicBezTo>
                  <a:pt x="1814" y="1376"/>
                  <a:pt x="2935" y="2136"/>
                  <a:pt x="3572" y="3229"/>
                </a:cubicBezTo>
                <a:cubicBezTo>
                  <a:pt x="3248" y="3325"/>
                  <a:pt x="3248" y="3325"/>
                  <a:pt x="3248" y="3325"/>
                </a:cubicBezTo>
                <a:cubicBezTo>
                  <a:pt x="4663" y="4617"/>
                  <a:pt x="4663" y="4617"/>
                  <a:pt x="4663" y="4617"/>
                </a:cubicBezTo>
                <a:cubicBezTo>
                  <a:pt x="5072" y="2745"/>
                  <a:pt x="5072" y="2745"/>
                  <a:pt x="5072" y="2745"/>
                </a:cubicBezTo>
                <a:lnTo>
                  <a:pt x="4731" y="2850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1" name="Freeform 611"/>
          <p:cNvSpPr>
            <a:spLocks noChangeArrowheads="1"/>
          </p:cNvSpPr>
          <p:nvPr/>
        </p:nvSpPr>
        <p:spPr bwMode="auto">
          <a:xfrm>
            <a:off x="3943618" y="2154858"/>
            <a:ext cx="1548871" cy="1706092"/>
          </a:xfrm>
          <a:custGeom>
            <a:avLst/>
            <a:gdLst>
              <a:gd name="T0" fmla="*/ 2851 w 4609"/>
              <a:gd name="T1" fmla="*/ 342 h 5075"/>
              <a:gd name="T2" fmla="*/ 2851 w 4609"/>
              <a:gd name="T3" fmla="*/ 342 h 5075"/>
              <a:gd name="T4" fmla="*/ 39 w 4609"/>
              <a:gd name="T5" fmla="*/ 4360 h 5075"/>
              <a:gd name="T6" fmla="*/ 561 w 4609"/>
              <a:gd name="T7" fmla="*/ 5035 h 5075"/>
              <a:gd name="T8" fmla="*/ 1226 w 4609"/>
              <a:gd name="T9" fmla="*/ 4512 h 5075"/>
              <a:gd name="T10" fmla="*/ 3220 w 4609"/>
              <a:gd name="T11" fmla="*/ 1502 h 5075"/>
              <a:gd name="T12" fmla="*/ 3325 w 4609"/>
              <a:gd name="T13" fmla="*/ 1815 h 5075"/>
              <a:gd name="T14" fmla="*/ 4608 w 4609"/>
              <a:gd name="T15" fmla="*/ 400 h 5075"/>
              <a:gd name="T16" fmla="*/ 2746 w 4609"/>
              <a:gd name="T17" fmla="*/ 0 h 5075"/>
              <a:gd name="T18" fmla="*/ 2851 w 4609"/>
              <a:gd name="T19" fmla="*/ 342 h 5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09" h="5075">
                <a:moveTo>
                  <a:pt x="2851" y="342"/>
                </a:moveTo>
                <a:lnTo>
                  <a:pt x="2851" y="342"/>
                </a:lnTo>
                <a:cubicBezTo>
                  <a:pt x="1321" y="1130"/>
                  <a:pt x="247" y="2650"/>
                  <a:pt x="39" y="4360"/>
                </a:cubicBezTo>
                <a:cubicBezTo>
                  <a:pt x="0" y="4693"/>
                  <a:pt x="228" y="4987"/>
                  <a:pt x="561" y="5035"/>
                </a:cubicBezTo>
                <a:cubicBezTo>
                  <a:pt x="883" y="5074"/>
                  <a:pt x="1189" y="4836"/>
                  <a:pt x="1226" y="4512"/>
                </a:cubicBezTo>
                <a:cubicBezTo>
                  <a:pt x="1378" y="3259"/>
                  <a:pt x="2138" y="2128"/>
                  <a:pt x="3220" y="1502"/>
                </a:cubicBezTo>
                <a:cubicBezTo>
                  <a:pt x="3325" y="1815"/>
                  <a:pt x="3325" y="1815"/>
                  <a:pt x="3325" y="1815"/>
                </a:cubicBezTo>
                <a:cubicBezTo>
                  <a:pt x="4608" y="400"/>
                  <a:pt x="4608" y="400"/>
                  <a:pt x="4608" y="400"/>
                </a:cubicBezTo>
                <a:cubicBezTo>
                  <a:pt x="2746" y="0"/>
                  <a:pt x="2746" y="0"/>
                  <a:pt x="2746" y="0"/>
                </a:cubicBezTo>
                <a:lnTo>
                  <a:pt x="2851" y="34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1" name="Freeform 621"/>
          <p:cNvSpPr>
            <a:spLocks noChangeArrowheads="1"/>
          </p:cNvSpPr>
          <p:nvPr/>
        </p:nvSpPr>
        <p:spPr bwMode="auto">
          <a:xfrm>
            <a:off x="4020692" y="4055127"/>
            <a:ext cx="1708946" cy="1551936"/>
          </a:xfrm>
          <a:custGeom>
            <a:avLst/>
            <a:gdLst>
              <a:gd name="T0" fmla="*/ 342 w 5084"/>
              <a:gd name="T1" fmla="*/ 1757 h 4618"/>
              <a:gd name="T2" fmla="*/ 342 w 5084"/>
              <a:gd name="T3" fmla="*/ 1757 h 4618"/>
              <a:gd name="T4" fmla="*/ 4371 w 5084"/>
              <a:gd name="T5" fmla="*/ 4580 h 4618"/>
              <a:gd name="T6" fmla="*/ 5035 w 5084"/>
              <a:gd name="T7" fmla="*/ 4057 h 4618"/>
              <a:gd name="T8" fmla="*/ 4522 w 5084"/>
              <a:gd name="T9" fmla="*/ 3391 h 4618"/>
              <a:gd name="T10" fmla="*/ 1511 w 5084"/>
              <a:gd name="T11" fmla="*/ 1387 h 4618"/>
              <a:gd name="T12" fmla="*/ 1824 w 5084"/>
              <a:gd name="T13" fmla="*/ 1293 h 4618"/>
              <a:gd name="T14" fmla="*/ 409 w 5084"/>
              <a:gd name="T15" fmla="*/ 0 h 4618"/>
              <a:gd name="T16" fmla="*/ 0 w 5084"/>
              <a:gd name="T17" fmla="*/ 1871 h 4618"/>
              <a:gd name="T18" fmla="*/ 342 w 5084"/>
              <a:gd name="T19" fmla="*/ 1757 h 4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84" h="4618">
                <a:moveTo>
                  <a:pt x="342" y="1757"/>
                </a:moveTo>
                <a:lnTo>
                  <a:pt x="342" y="1757"/>
                </a:lnTo>
                <a:cubicBezTo>
                  <a:pt x="1141" y="3297"/>
                  <a:pt x="2661" y="4370"/>
                  <a:pt x="4371" y="4580"/>
                </a:cubicBezTo>
                <a:cubicBezTo>
                  <a:pt x="4702" y="4617"/>
                  <a:pt x="4997" y="4389"/>
                  <a:pt x="5035" y="4057"/>
                </a:cubicBezTo>
                <a:cubicBezTo>
                  <a:pt x="5083" y="3733"/>
                  <a:pt x="4846" y="3430"/>
                  <a:pt x="4522" y="3391"/>
                </a:cubicBezTo>
                <a:cubicBezTo>
                  <a:pt x="3269" y="3231"/>
                  <a:pt x="2139" y="2480"/>
                  <a:pt x="1511" y="1387"/>
                </a:cubicBezTo>
                <a:cubicBezTo>
                  <a:pt x="1824" y="1293"/>
                  <a:pt x="1824" y="1293"/>
                  <a:pt x="1824" y="1293"/>
                </a:cubicBezTo>
                <a:cubicBezTo>
                  <a:pt x="409" y="0"/>
                  <a:pt x="409" y="0"/>
                  <a:pt x="409" y="0"/>
                </a:cubicBezTo>
                <a:cubicBezTo>
                  <a:pt x="0" y="1871"/>
                  <a:pt x="0" y="1871"/>
                  <a:pt x="0" y="1871"/>
                </a:cubicBezTo>
                <a:lnTo>
                  <a:pt x="342" y="175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2" name="Freeform 631"/>
          <p:cNvSpPr>
            <a:spLocks noChangeArrowheads="1"/>
          </p:cNvSpPr>
          <p:nvPr/>
        </p:nvSpPr>
        <p:spPr bwMode="auto">
          <a:xfrm>
            <a:off x="5923802" y="3822411"/>
            <a:ext cx="1551836" cy="1704610"/>
          </a:xfrm>
          <a:custGeom>
            <a:avLst/>
            <a:gdLst>
              <a:gd name="T0" fmla="*/ 1757 w 4616"/>
              <a:gd name="T1" fmla="*/ 4729 h 5072"/>
              <a:gd name="T2" fmla="*/ 1757 w 4616"/>
              <a:gd name="T3" fmla="*/ 4729 h 5072"/>
              <a:gd name="T4" fmla="*/ 4578 w 4616"/>
              <a:gd name="T5" fmla="*/ 712 h 5072"/>
              <a:gd name="T6" fmla="*/ 4056 w 4616"/>
              <a:gd name="T7" fmla="*/ 36 h 5072"/>
              <a:gd name="T8" fmla="*/ 3391 w 4616"/>
              <a:gd name="T9" fmla="*/ 559 h 5072"/>
              <a:gd name="T10" fmla="*/ 1385 w 4616"/>
              <a:gd name="T11" fmla="*/ 3572 h 5072"/>
              <a:gd name="T12" fmla="*/ 1282 w 4616"/>
              <a:gd name="T13" fmla="*/ 3257 h 5072"/>
              <a:gd name="T14" fmla="*/ 0 w 4616"/>
              <a:gd name="T15" fmla="*/ 4663 h 5072"/>
              <a:gd name="T16" fmla="*/ 1871 w 4616"/>
              <a:gd name="T17" fmla="*/ 5071 h 5072"/>
              <a:gd name="T18" fmla="*/ 1757 w 4616"/>
              <a:gd name="T19" fmla="*/ 4729 h 5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16" h="5072">
                <a:moveTo>
                  <a:pt x="1757" y="4729"/>
                </a:moveTo>
                <a:lnTo>
                  <a:pt x="1757" y="4729"/>
                </a:lnTo>
                <a:cubicBezTo>
                  <a:pt x="3296" y="3942"/>
                  <a:pt x="4359" y="2421"/>
                  <a:pt x="4578" y="712"/>
                </a:cubicBezTo>
                <a:cubicBezTo>
                  <a:pt x="4615" y="379"/>
                  <a:pt x="4389" y="84"/>
                  <a:pt x="4056" y="36"/>
                </a:cubicBezTo>
                <a:cubicBezTo>
                  <a:pt x="3723" y="0"/>
                  <a:pt x="3428" y="237"/>
                  <a:pt x="3391" y="559"/>
                </a:cubicBezTo>
                <a:cubicBezTo>
                  <a:pt x="3229" y="1814"/>
                  <a:pt x="2479" y="2935"/>
                  <a:pt x="1385" y="3572"/>
                </a:cubicBezTo>
                <a:cubicBezTo>
                  <a:pt x="1282" y="3257"/>
                  <a:pt x="1282" y="3257"/>
                  <a:pt x="1282" y="3257"/>
                </a:cubicBezTo>
                <a:cubicBezTo>
                  <a:pt x="0" y="4663"/>
                  <a:pt x="0" y="4663"/>
                  <a:pt x="0" y="4663"/>
                </a:cubicBezTo>
                <a:cubicBezTo>
                  <a:pt x="1871" y="5071"/>
                  <a:pt x="1871" y="5071"/>
                  <a:pt x="1871" y="5071"/>
                </a:cubicBezTo>
                <a:lnTo>
                  <a:pt x="1757" y="472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grpSp>
        <p:nvGrpSpPr>
          <p:cNvPr id="119" name="Group 118"/>
          <p:cNvGrpSpPr/>
          <p:nvPr/>
        </p:nvGrpSpPr>
        <p:grpSpPr>
          <a:xfrm flipH="1">
            <a:off x="6802513" y="4222798"/>
            <a:ext cx="2629255" cy="863302"/>
            <a:chOff x="2303754" y="2588851"/>
            <a:chExt cx="6155221" cy="2021285"/>
          </a:xfrm>
          <a:solidFill>
            <a:schemeClr val="accent3"/>
          </a:solidFill>
        </p:grpSpPr>
        <p:sp>
          <p:nvSpPr>
            <p:cNvPr id="121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2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018068" y="4222798"/>
            <a:ext cx="2628928" cy="863302"/>
            <a:chOff x="2303754" y="2588851"/>
            <a:chExt cx="6155221" cy="2021285"/>
          </a:xfrm>
          <a:solidFill>
            <a:schemeClr val="accent4"/>
          </a:solidFill>
        </p:grpSpPr>
        <p:sp>
          <p:nvSpPr>
            <p:cNvPr id="124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5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 flipH="1">
            <a:off x="6802513" y="1744959"/>
            <a:ext cx="2629255" cy="863302"/>
            <a:chOff x="2303754" y="2588851"/>
            <a:chExt cx="6155221" cy="2021285"/>
          </a:xfrm>
          <a:solidFill>
            <a:schemeClr val="accent2"/>
          </a:solidFill>
        </p:grpSpPr>
        <p:sp>
          <p:nvSpPr>
            <p:cNvPr id="127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8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2018068" y="1744959"/>
            <a:ext cx="2628928" cy="863302"/>
            <a:chOff x="2303754" y="2588851"/>
            <a:chExt cx="6155221" cy="2021285"/>
          </a:xfrm>
          <a:solidFill>
            <a:schemeClr val="accent1"/>
          </a:solidFill>
        </p:grpSpPr>
        <p:sp>
          <p:nvSpPr>
            <p:cNvPr id="130" name="Freeform 6700"/>
            <p:cNvSpPr>
              <a:spLocks noChangeArrowheads="1"/>
            </p:cNvSpPr>
            <p:nvPr/>
          </p:nvSpPr>
          <p:spPr bwMode="auto">
            <a:xfrm>
              <a:off x="2303754" y="2588851"/>
              <a:ext cx="1645535" cy="1645641"/>
            </a:xfrm>
            <a:custGeom>
              <a:avLst/>
              <a:gdLst>
                <a:gd name="T0" fmla="*/ 1083 w 1084"/>
                <a:gd name="T1" fmla="*/ 540 h 1085"/>
                <a:gd name="T2" fmla="*/ 1083 w 1084"/>
                <a:gd name="T3" fmla="*/ 540 h 1085"/>
                <a:gd name="T4" fmla="*/ 544 w 1084"/>
                <a:gd name="T5" fmla="*/ 1084 h 1085"/>
                <a:gd name="T6" fmla="*/ 0 w 1084"/>
                <a:gd name="T7" fmla="*/ 540 h 1085"/>
                <a:gd name="T8" fmla="*/ 544 w 1084"/>
                <a:gd name="T9" fmla="*/ 0 h 1085"/>
                <a:gd name="T10" fmla="*/ 1083 w 1084"/>
                <a:gd name="T11" fmla="*/ 540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085">
                  <a:moveTo>
                    <a:pt x="1083" y="540"/>
                  </a:moveTo>
                  <a:lnTo>
                    <a:pt x="1083" y="540"/>
                  </a:lnTo>
                  <a:cubicBezTo>
                    <a:pt x="1083" y="838"/>
                    <a:pt x="843" y="1084"/>
                    <a:pt x="544" y="1084"/>
                  </a:cubicBezTo>
                  <a:cubicBezTo>
                    <a:pt x="241" y="1084"/>
                    <a:pt x="0" y="838"/>
                    <a:pt x="0" y="540"/>
                  </a:cubicBezTo>
                  <a:cubicBezTo>
                    <a:pt x="0" y="241"/>
                    <a:pt x="241" y="0"/>
                    <a:pt x="544" y="0"/>
                  </a:cubicBezTo>
                  <a:cubicBezTo>
                    <a:pt x="843" y="0"/>
                    <a:pt x="1083" y="241"/>
                    <a:pt x="1083" y="54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1" name="Freeform 6703"/>
            <p:cNvSpPr>
              <a:spLocks noChangeArrowheads="1"/>
            </p:cNvSpPr>
            <p:nvPr/>
          </p:nvSpPr>
          <p:spPr bwMode="auto">
            <a:xfrm>
              <a:off x="3798876" y="3800804"/>
              <a:ext cx="4660099" cy="809332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17">
                <a:defRPr/>
              </a:pPr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132" name="TextBox 131"/>
          <p:cNvSpPr txBox="1"/>
          <p:nvPr/>
        </p:nvSpPr>
        <p:spPr>
          <a:xfrm>
            <a:off x="7461186" y="5077910"/>
            <a:ext cx="2198001" cy="338536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Union SQL Injection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7461186" y="5471321"/>
            <a:ext cx="4578414" cy="111875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use a UNION clause to add a malicious query to the requested query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Name, Phone, Address FROM Users WHERE Id=1 UNION ALL SELECT creditCardNumber,1,1 FROM CreditCardTable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39813" y="5077910"/>
            <a:ext cx="2688520" cy="338536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System Stored Procedure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539813" y="5471321"/>
            <a:ext cx="3174116" cy="84944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 databases' stored procedures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perpetrate their attacks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7461186" y="2606404"/>
            <a:ext cx="4191000" cy="338536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Illegal/Logically Incorrect Query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461186" y="3017946"/>
            <a:ext cx="4578413" cy="84944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send an incorrect query to the database intentionally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generate an error message that may be helpful in performing further attacks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539813" y="2606404"/>
            <a:ext cx="3174116" cy="338536"/>
          </a:xfrm>
          <a:prstGeom prst="rect">
            <a:avLst/>
          </a:prstGeom>
          <a:noFill/>
        </p:spPr>
        <p:txBody>
          <a:bodyPr wrap="square" lIns="91422" tIns="45711" rIns="91422" bIns="45711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Error-based SQL Injection 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539813" y="3017946"/>
            <a:ext cx="3280317" cy="84944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intentionally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insert bad input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into an application, thereby causing it to throw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database errors</a:t>
            </a:r>
          </a:p>
        </p:txBody>
      </p:sp>
      <p:sp>
        <p:nvSpPr>
          <p:cNvPr id="140" name="Freeform 50"/>
          <p:cNvSpPr>
            <a:spLocks noChangeArrowheads="1"/>
          </p:cNvSpPr>
          <p:nvPr/>
        </p:nvSpPr>
        <p:spPr bwMode="auto">
          <a:xfrm>
            <a:off x="8911540" y="4346642"/>
            <a:ext cx="366088" cy="366183"/>
          </a:xfrm>
          <a:custGeom>
            <a:avLst/>
            <a:gdLst>
              <a:gd name="T0" fmla="*/ 235 w 634"/>
              <a:gd name="T1" fmla="*/ 162 h 634"/>
              <a:gd name="T2" fmla="*/ 235 w 634"/>
              <a:gd name="T3" fmla="*/ 118 h 634"/>
              <a:gd name="T4" fmla="*/ 117 w 634"/>
              <a:gd name="T5" fmla="*/ 133 h 634"/>
              <a:gd name="T6" fmla="*/ 117 w 634"/>
              <a:gd name="T7" fmla="*/ 236 h 634"/>
              <a:gd name="T8" fmla="*/ 162 w 634"/>
              <a:gd name="T9" fmla="*/ 236 h 634"/>
              <a:gd name="T10" fmla="*/ 250 w 634"/>
              <a:gd name="T11" fmla="*/ 280 h 634"/>
              <a:gd name="T12" fmla="*/ 176 w 634"/>
              <a:gd name="T13" fmla="*/ 162 h 634"/>
              <a:gd name="T14" fmla="*/ 485 w 634"/>
              <a:gd name="T15" fmla="*/ 383 h 634"/>
              <a:gd name="T16" fmla="*/ 471 w 634"/>
              <a:gd name="T17" fmla="*/ 398 h 634"/>
              <a:gd name="T18" fmla="*/ 383 w 634"/>
              <a:gd name="T19" fmla="*/ 354 h 634"/>
              <a:gd name="T20" fmla="*/ 441 w 634"/>
              <a:gd name="T21" fmla="*/ 471 h 634"/>
              <a:gd name="T22" fmla="*/ 367 w 634"/>
              <a:gd name="T23" fmla="*/ 501 h 634"/>
              <a:gd name="T24" fmla="*/ 485 w 634"/>
              <a:gd name="T25" fmla="*/ 516 h 634"/>
              <a:gd name="T26" fmla="*/ 515 w 634"/>
              <a:gd name="T27" fmla="*/ 501 h 634"/>
              <a:gd name="T28" fmla="*/ 485 w 634"/>
              <a:gd name="T29" fmla="*/ 383 h 634"/>
              <a:gd name="T30" fmla="*/ 250 w 634"/>
              <a:gd name="T31" fmla="*/ 354 h 634"/>
              <a:gd name="T32" fmla="*/ 162 w 634"/>
              <a:gd name="T33" fmla="*/ 398 h 634"/>
              <a:gd name="T34" fmla="*/ 117 w 634"/>
              <a:gd name="T35" fmla="*/ 398 h 634"/>
              <a:gd name="T36" fmla="*/ 117 w 634"/>
              <a:gd name="T37" fmla="*/ 516 h 634"/>
              <a:gd name="T38" fmla="*/ 235 w 634"/>
              <a:gd name="T39" fmla="*/ 516 h 634"/>
              <a:gd name="T40" fmla="*/ 235 w 634"/>
              <a:gd name="T41" fmla="*/ 471 h 634"/>
              <a:gd name="T42" fmla="*/ 279 w 634"/>
              <a:gd name="T43" fmla="*/ 383 h 634"/>
              <a:gd name="T44" fmla="*/ 544 w 634"/>
              <a:gd name="T45" fmla="*/ 0 h 634"/>
              <a:gd name="T46" fmla="*/ 73 w 634"/>
              <a:gd name="T47" fmla="*/ 0 h 634"/>
              <a:gd name="T48" fmla="*/ 0 w 634"/>
              <a:gd name="T49" fmla="*/ 560 h 634"/>
              <a:gd name="T50" fmla="*/ 544 w 634"/>
              <a:gd name="T51" fmla="*/ 633 h 634"/>
              <a:gd name="T52" fmla="*/ 633 w 634"/>
              <a:gd name="T53" fmla="*/ 89 h 634"/>
              <a:gd name="T54" fmla="*/ 588 w 634"/>
              <a:gd name="T55" fmla="*/ 560 h 634"/>
              <a:gd name="T56" fmla="*/ 544 w 634"/>
              <a:gd name="T57" fmla="*/ 589 h 634"/>
              <a:gd name="T58" fmla="*/ 44 w 634"/>
              <a:gd name="T59" fmla="*/ 560 h 634"/>
              <a:gd name="T60" fmla="*/ 73 w 634"/>
              <a:gd name="T61" fmla="*/ 45 h 634"/>
              <a:gd name="T62" fmla="*/ 588 w 634"/>
              <a:gd name="T63" fmla="*/ 89 h 634"/>
              <a:gd name="T64" fmla="*/ 485 w 634"/>
              <a:gd name="T65" fmla="*/ 118 h 634"/>
              <a:gd name="T66" fmla="*/ 397 w 634"/>
              <a:gd name="T67" fmla="*/ 118 h 634"/>
              <a:gd name="T68" fmla="*/ 397 w 634"/>
              <a:gd name="T69" fmla="*/ 162 h 634"/>
              <a:gd name="T70" fmla="*/ 353 w 634"/>
              <a:gd name="T71" fmla="*/ 251 h 634"/>
              <a:gd name="T72" fmla="*/ 471 w 634"/>
              <a:gd name="T73" fmla="*/ 192 h 634"/>
              <a:gd name="T74" fmla="*/ 485 w 634"/>
              <a:gd name="T75" fmla="*/ 266 h 634"/>
              <a:gd name="T76" fmla="*/ 515 w 634"/>
              <a:gd name="T77" fmla="*/ 148 h 634"/>
              <a:gd name="T78" fmla="*/ 485 w 634"/>
              <a:gd name="T79" fmla="*/ 118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1" name="Freeform 108"/>
          <p:cNvSpPr>
            <a:spLocks noChangeArrowheads="1"/>
          </p:cNvSpPr>
          <p:nvPr/>
        </p:nvSpPr>
        <p:spPr bwMode="auto">
          <a:xfrm>
            <a:off x="2193224" y="4439331"/>
            <a:ext cx="355508" cy="366183"/>
          </a:xfrm>
          <a:custGeom>
            <a:avLst/>
            <a:gdLst>
              <a:gd name="T0" fmla="*/ 88 w 619"/>
              <a:gd name="T1" fmla="*/ 89 h 634"/>
              <a:gd name="T2" fmla="*/ 88 w 619"/>
              <a:gd name="T3" fmla="*/ 89 h 634"/>
              <a:gd name="T4" fmla="*/ 73 w 619"/>
              <a:gd name="T5" fmla="*/ 103 h 634"/>
              <a:gd name="T6" fmla="*/ 88 w 619"/>
              <a:gd name="T7" fmla="*/ 118 h 634"/>
              <a:gd name="T8" fmla="*/ 118 w 619"/>
              <a:gd name="T9" fmla="*/ 103 h 634"/>
              <a:gd name="T10" fmla="*/ 88 w 619"/>
              <a:gd name="T11" fmla="*/ 89 h 634"/>
              <a:gd name="T12" fmla="*/ 545 w 619"/>
              <a:gd name="T13" fmla="*/ 0 h 634"/>
              <a:gd name="T14" fmla="*/ 545 w 619"/>
              <a:gd name="T15" fmla="*/ 0 h 634"/>
              <a:gd name="T16" fmla="*/ 73 w 619"/>
              <a:gd name="T17" fmla="*/ 0 h 634"/>
              <a:gd name="T18" fmla="*/ 0 w 619"/>
              <a:gd name="T19" fmla="*/ 89 h 634"/>
              <a:gd name="T20" fmla="*/ 0 w 619"/>
              <a:gd name="T21" fmla="*/ 560 h 634"/>
              <a:gd name="T22" fmla="*/ 73 w 619"/>
              <a:gd name="T23" fmla="*/ 633 h 634"/>
              <a:gd name="T24" fmla="*/ 545 w 619"/>
              <a:gd name="T25" fmla="*/ 633 h 634"/>
              <a:gd name="T26" fmla="*/ 618 w 619"/>
              <a:gd name="T27" fmla="*/ 560 h 634"/>
              <a:gd name="T28" fmla="*/ 618 w 619"/>
              <a:gd name="T29" fmla="*/ 89 h 634"/>
              <a:gd name="T30" fmla="*/ 545 w 619"/>
              <a:gd name="T31" fmla="*/ 0 h 634"/>
              <a:gd name="T32" fmla="*/ 589 w 619"/>
              <a:gd name="T33" fmla="*/ 560 h 634"/>
              <a:gd name="T34" fmla="*/ 589 w 619"/>
              <a:gd name="T35" fmla="*/ 560 h 634"/>
              <a:gd name="T36" fmla="*/ 545 w 619"/>
              <a:gd name="T37" fmla="*/ 589 h 634"/>
              <a:gd name="T38" fmla="*/ 73 w 619"/>
              <a:gd name="T39" fmla="*/ 589 h 634"/>
              <a:gd name="T40" fmla="*/ 29 w 619"/>
              <a:gd name="T41" fmla="*/ 560 h 634"/>
              <a:gd name="T42" fmla="*/ 29 w 619"/>
              <a:gd name="T43" fmla="*/ 206 h 634"/>
              <a:gd name="T44" fmla="*/ 589 w 619"/>
              <a:gd name="T45" fmla="*/ 206 h 634"/>
              <a:gd name="T46" fmla="*/ 589 w 619"/>
              <a:gd name="T47" fmla="*/ 560 h 634"/>
              <a:gd name="T48" fmla="*/ 589 w 619"/>
              <a:gd name="T49" fmla="*/ 162 h 634"/>
              <a:gd name="T50" fmla="*/ 589 w 619"/>
              <a:gd name="T51" fmla="*/ 162 h 634"/>
              <a:gd name="T52" fmla="*/ 29 w 619"/>
              <a:gd name="T53" fmla="*/ 162 h 634"/>
              <a:gd name="T54" fmla="*/ 29 w 619"/>
              <a:gd name="T55" fmla="*/ 89 h 634"/>
              <a:gd name="T56" fmla="*/ 73 w 619"/>
              <a:gd name="T57" fmla="*/ 44 h 634"/>
              <a:gd name="T58" fmla="*/ 545 w 619"/>
              <a:gd name="T59" fmla="*/ 44 h 634"/>
              <a:gd name="T60" fmla="*/ 589 w 619"/>
              <a:gd name="T61" fmla="*/ 89 h 634"/>
              <a:gd name="T62" fmla="*/ 589 w 619"/>
              <a:gd name="T63" fmla="*/ 162 h 634"/>
              <a:gd name="T64" fmla="*/ 250 w 619"/>
              <a:gd name="T65" fmla="*/ 89 h 634"/>
              <a:gd name="T66" fmla="*/ 250 w 619"/>
              <a:gd name="T67" fmla="*/ 89 h 634"/>
              <a:gd name="T68" fmla="*/ 235 w 619"/>
              <a:gd name="T69" fmla="*/ 103 h 634"/>
              <a:gd name="T70" fmla="*/ 250 w 619"/>
              <a:gd name="T71" fmla="*/ 118 h 634"/>
              <a:gd name="T72" fmla="*/ 265 w 619"/>
              <a:gd name="T73" fmla="*/ 103 h 634"/>
              <a:gd name="T74" fmla="*/ 250 w 619"/>
              <a:gd name="T75" fmla="*/ 89 h 634"/>
              <a:gd name="T76" fmla="*/ 177 w 619"/>
              <a:gd name="T77" fmla="*/ 89 h 634"/>
              <a:gd name="T78" fmla="*/ 177 w 619"/>
              <a:gd name="T79" fmla="*/ 89 h 634"/>
              <a:gd name="T80" fmla="*/ 147 w 619"/>
              <a:gd name="T81" fmla="*/ 103 h 634"/>
              <a:gd name="T82" fmla="*/ 177 w 619"/>
              <a:gd name="T83" fmla="*/ 118 h 634"/>
              <a:gd name="T84" fmla="*/ 191 w 619"/>
              <a:gd name="T85" fmla="*/ 103 h 634"/>
              <a:gd name="T86" fmla="*/ 177 w 619"/>
              <a:gd name="T87" fmla="*/ 89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2" name="Freeform 136"/>
          <p:cNvSpPr>
            <a:spLocks noChangeArrowheads="1"/>
          </p:cNvSpPr>
          <p:nvPr/>
        </p:nvSpPr>
        <p:spPr bwMode="auto">
          <a:xfrm>
            <a:off x="8911540" y="1880910"/>
            <a:ext cx="366088" cy="366183"/>
          </a:xfrm>
          <a:custGeom>
            <a:avLst/>
            <a:gdLst>
              <a:gd name="T0" fmla="*/ 501 w 634"/>
              <a:gd name="T1" fmla="*/ 235 h 634"/>
              <a:gd name="T2" fmla="*/ 501 w 634"/>
              <a:gd name="T3" fmla="*/ 353 h 634"/>
              <a:gd name="T4" fmla="*/ 501 w 634"/>
              <a:gd name="T5" fmla="*/ 235 h 634"/>
              <a:gd name="T6" fmla="*/ 516 w 634"/>
              <a:gd name="T7" fmla="*/ 324 h 634"/>
              <a:gd name="T8" fmla="*/ 471 w 634"/>
              <a:gd name="T9" fmla="*/ 280 h 634"/>
              <a:gd name="T10" fmla="*/ 516 w 634"/>
              <a:gd name="T11" fmla="*/ 324 h 634"/>
              <a:gd name="T12" fmla="*/ 530 w 634"/>
              <a:gd name="T13" fmla="*/ 515 h 634"/>
              <a:gd name="T14" fmla="*/ 442 w 634"/>
              <a:gd name="T15" fmla="*/ 530 h 634"/>
              <a:gd name="T16" fmla="*/ 530 w 634"/>
              <a:gd name="T17" fmla="*/ 560 h 634"/>
              <a:gd name="T18" fmla="*/ 530 w 634"/>
              <a:gd name="T19" fmla="*/ 515 h 634"/>
              <a:gd name="T20" fmla="*/ 354 w 634"/>
              <a:gd name="T21" fmla="*/ 235 h 634"/>
              <a:gd name="T22" fmla="*/ 89 w 634"/>
              <a:gd name="T23" fmla="*/ 280 h 634"/>
              <a:gd name="T24" fmla="*/ 118 w 634"/>
              <a:gd name="T25" fmla="*/ 560 h 634"/>
              <a:gd name="T26" fmla="*/ 398 w 634"/>
              <a:gd name="T27" fmla="*/ 515 h 634"/>
              <a:gd name="T28" fmla="*/ 354 w 634"/>
              <a:gd name="T29" fmla="*/ 235 h 634"/>
              <a:gd name="T30" fmla="*/ 354 w 634"/>
              <a:gd name="T31" fmla="*/ 501 h 634"/>
              <a:gd name="T32" fmla="*/ 148 w 634"/>
              <a:gd name="T33" fmla="*/ 515 h 634"/>
              <a:gd name="T34" fmla="*/ 118 w 634"/>
              <a:gd name="T35" fmla="*/ 294 h 634"/>
              <a:gd name="T36" fmla="*/ 339 w 634"/>
              <a:gd name="T37" fmla="*/ 280 h 634"/>
              <a:gd name="T38" fmla="*/ 354 w 634"/>
              <a:gd name="T39" fmla="*/ 501 h 634"/>
              <a:gd name="T40" fmla="*/ 530 w 634"/>
              <a:gd name="T41" fmla="*/ 456 h 634"/>
              <a:gd name="T42" fmla="*/ 442 w 634"/>
              <a:gd name="T43" fmla="*/ 471 h 634"/>
              <a:gd name="T44" fmla="*/ 530 w 634"/>
              <a:gd name="T45" fmla="*/ 501 h 634"/>
              <a:gd name="T46" fmla="*/ 530 w 634"/>
              <a:gd name="T47" fmla="*/ 456 h 634"/>
              <a:gd name="T48" fmla="*/ 560 w 634"/>
              <a:gd name="T49" fmla="*/ 162 h 634"/>
              <a:gd name="T50" fmla="*/ 545 w 634"/>
              <a:gd name="T51" fmla="*/ 44 h 634"/>
              <a:gd name="T52" fmla="*/ 530 w 634"/>
              <a:gd name="T53" fmla="*/ 15 h 634"/>
              <a:gd name="T54" fmla="*/ 118 w 634"/>
              <a:gd name="T55" fmla="*/ 15 h 634"/>
              <a:gd name="T56" fmla="*/ 89 w 634"/>
              <a:gd name="T57" fmla="*/ 44 h 634"/>
              <a:gd name="T58" fmla="*/ 89 w 634"/>
              <a:gd name="T59" fmla="*/ 162 h 634"/>
              <a:gd name="T60" fmla="*/ 0 w 634"/>
              <a:gd name="T61" fmla="*/ 560 h 634"/>
              <a:gd name="T62" fmla="*/ 560 w 634"/>
              <a:gd name="T63" fmla="*/ 633 h 634"/>
              <a:gd name="T64" fmla="*/ 633 w 634"/>
              <a:gd name="T65" fmla="*/ 235 h 634"/>
              <a:gd name="T66" fmla="*/ 589 w 634"/>
              <a:gd name="T67" fmla="*/ 560 h 634"/>
              <a:gd name="T68" fmla="*/ 560 w 634"/>
              <a:gd name="T69" fmla="*/ 589 h 634"/>
              <a:gd name="T70" fmla="*/ 45 w 634"/>
              <a:gd name="T71" fmla="*/ 560 h 634"/>
              <a:gd name="T72" fmla="*/ 89 w 634"/>
              <a:gd name="T73" fmla="*/ 206 h 634"/>
              <a:gd name="T74" fmla="*/ 589 w 634"/>
              <a:gd name="T75" fmla="*/ 235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4" h="634">
                <a:moveTo>
                  <a:pt x="501" y="235"/>
                </a:moveTo>
                <a:lnTo>
                  <a:pt x="501" y="235"/>
                </a:lnTo>
                <a:cubicBezTo>
                  <a:pt x="457" y="235"/>
                  <a:pt x="442" y="265"/>
                  <a:pt x="442" y="294"/>
                </a:cubicBezTo>
                <a:cubicBezTo>
                  <a:pt x="442" y="339"/>
                  <a:pt x="457" y="353"/>
                  <a:pt x="501" y="353"/>
                </a:cubicBezTo>
                <a:cubicBezTo>
                  <a:pt x="530" y="353"/>
                  <a:pt x="560" y="339"/>
                  <a:pt x="560" y="294"/>
                </a:cubicBezTo>
                <a:cubicBezTo>
                  <a:pt x="560" y="265"/>
                  <a:pt x="530" y="235"/>
                  <a:pt x="501" y="235"/>
                </a:cubicBezTo>
                <a:close/>
                <a:moveTo>
                  <a:pt x="516" y="324"/>
                </a:moveTo>
                <a:lnTo>
                  <a:pt x="516" y="324"/>
                </a:lnTo>
                <a:cubicBezTo>
                  <a:pt x="471" y="324"/>
                  <a:pt x="471" y="324"/>
                  <a:pt x="471" y="324"/>
                </a:cubicBezTo>
                <a:cubicBezTo>
                  <a:pt x="471" y="280"/>
                  <a:pt x="471" y="280"/>
                  <a:pt x="471" y="280"/>
                </a:cubicBezTo>
                <a:cubicBezTo>
                  <a:pt x="516" y="280"/>
                  <a:pt x="516" y="280"/>
                  <a:pt x="516" y="280"/>
                </a:cubicBezTo>
                <a:lnTo>
                  <a:pt x="516" y="324"/>
                </a:lnTo>
                <a:close/>
                <a:moveTo>
                  <a:pt x="530" y="515"/>
                </a:moveTo>
                <a:lnTo>
                  <a:pt x="530" y="515"/>
                </a:lnTo>
                <a:cubicBezTo>
                  <a:pt x="457" y="515"/>
                  <a:pt x="457" y="515"/>
                  <a:pt x="457" y="515"/>
                </a:cubicBezTo>
                <a:cubicBezTo>
                  <a:pt x="442" y="515"/>
                  <a:pt x="442" y="530"/>
                  <a:pt x="442" y="530"/>
                </a:cubicBezTo>
                <a:cubicBezTo>
                  <a:pt x="442" y="545"/>
                  <a:pt x="442" y="560"/>
                  <a:pt x="457" y="560"/>
                </a:cubicBezTo>
                <a:cubicBezTo>
                  <a:pt x="530" y="560"/>
                  <a:pt x="530" y="560"/>
                  <a:pt x="530" y="560"/>
                </a:cubicBezTo>
                <a:cubicBezTo>
                  <a:pt x="545" y="560"/>
                  <a:pt x="560" y="545"/>
                  <a:pt x="560" y="530"/>
                </a:cubicBezTo>
                <a:cubicBezTo>
                  <a:pt x="560" y="530"/>
                  <a:pt x="545" y="515"/>
                  <a:pt x="530" y="515"/>
                </a:cubicBezTo>
                <a:close/>
                <a:moveTo>
                  <a:pt x="354" y="235"/>
                </a:moveTo>
                <a:lnTo>
                  <a:pt x="354" y="235"/>
                </a:lnTo>
                <a:cubicBezTo>
                  <a:pt x="118" y="235"/>
                  <a:pt x="118" y="235"/>
                  <a:pt x="118" y="235"/>
                </a:cubicBezTo>
                <a:cubicBezTo>
                  <a:pt x="103" y="235"/>
                  <a:pt x="89" y="265"/>
                  <a:pt x="89" y="280"/>
                </a:cubicBezTo>
                <a:cubicBezTo>
                  <a:pt x="89" y="515"/>
                  <a:pt x="89" y="515"/>
                  <a:pt x="89" y="515"/>
                </a:cubicBezTo>
                <a:cubicBezTo>
                  <a:pt x="89" y="530"/>
                  <a:pt x="103" y="560"/>
                  <a:pt x="118" y="560"/>
                </a:cubicBezTo>
                <a:cubicBezTo>
                  <a:pt x="354" y="560"/>
                  <a:pt x="354" y="560"/>
                  <a:pt x="354" y="560"/>
                </a:cubicBezTo>
                <a:cubicBezTo>
                  <a:pt x="383" y="560"/>
                  <a:pt x="398" y="530"/>
                  <a:pt x="398" y="515"/>
                </a:cubicBezTo>
                <a:cubicBezTo>
                  <a:pt x="398" y="280"/>
                  <a:pt x="398" y="280"/>
                  <a:pt x="398" y="280"/>
                </a:cubicBezTo>
                <a:cubicBezTo>
                  <a:pt x="398" y="265"/>
                  <a:pt x="383" y="235"/>
                  <a:pt x="354" y="235"/>
                </a:cubicBezTo>
                <a:close/>
                <a:moveTo>
                  <a:pt x="354" y="501"/>
                </a:moveTo>
                <a:lnTo>
                  <a:pt x="354" y="501"/>
                </a:lnTo>
                <a:cubicBezTo>
                  <a:pt x="354" y="501"/>
                  <a:pt x="354" y="515"/>
                  <a:pt x="339" y="515"/>
                </a:cubicBezTo>
                <a:cubicBezTo>
                  <a:pt x="148" y="515"/>
                  <a:pt x="148" y="515"/>
                  <a:pt x="148" y="515"/>
                </a:cubicBezTo>
                <a:cubicBezTo>
                  <a:pt x="133" y="515"/>
                  <a:pt x="118" y="501"/>
                  <a:pt x="118" y="501"/>
                </a:cubicBezTo>
                <a:cubicBezTo>
                  <a:pt x="118" y="294"/>
                  <a:pt x="118" y="294"/>
                  <a:pt x="118" y="294"/>
                </a:cubicBezTo>
                <a:cubicBezTo>
                  <a:pt x="118" y="294"/>
                  <a:pt x="133" y="280"/>
                  <a:pt x="148" y="280"/>
                </a:cubicBezTo>
                <a:cubicBezTo>
                  <a:pt x="339" y="280"/>
                  <a:pt x="339" y="280"/>
                  <a:pt x="339" y="280"/>
                </a:cubicBezTo>
                <a:cubicBezTo>
                  <a:pt x="354" y="280"/>
                  <a:pt x="354" y="294"/>
                  <a:pt x="354" y="294"/>
                </a:cubicBezTo>
                <a:lnTo>
                  <a:pt x="354" y="501"/>
                </a:lnTo>
                <a:close/>
                <a:moveTo>
                  <a:pt x="530" y="456"/>
                </a:moveTo>
                <a:lnTo>
                  <a:pt x="530" y="456"/>
                </a:lnTo>
                <a:cubicBezTo>
                  <a:pt x="457" y="456"/>
                  <a:pt x="457" y="456"/>
                  <a:pt x="457" y="456"/>
                </a:cubicBezTo>
                <a:cubicBezTo>
                  <a:pt x="442" y="456"/>
                  <a:pt x="442" y="471"/>
                  <a:pt x="442" y="471"/>
                </a:cubicBezTo>
                <a:cubicBezTo>
                  <a:pt x="442" y="486"/>
                  <a:pt x="442" y="501"/>
                  <a:pt x="457" y="501"/>
                </a:cubicBezTo>
                <a:cubicBezTo>
                  <a:pt x="530" y="501"/>
                  <a:pt x="530" y="501"/>
                  <a:pt x="530" y="501"/>
                </a:cubicBezTo>
                <a:cubicBezTo>
                  <a:pt x="545" y="501"/>
                  <a:pt x="560" y="486"/>
                  <a:pt x="560" y="471"/>
                </a:cubicBezTo>
                <a:cubicBezTo>
                  <a:pt x="560" y="471"/>
                  <a:pt x="545" y="456"/>
                  <a:pt x="530" y="456"/>
                </a:cubicBezTo>
                <a:close/>
                <a:moveTo>
                  <a:pt x="560" y="162"/>
                </a:moveTo>
                <a:lnTo>
                  <a:pt x="560" y="162"/>
                </a:lnTo>
                <a:cubicBezTo>
                  <a:pt x="369" y="162"/>
                  <a:pt x="369" y="162"/>
                  <a:pt x="369" y="162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60" y="44"/>
                  <a:pt x="560" y="30"/>
                  <a:pt x="545" y="15"/>
                </a:cubicBezTo>
                <a:cubicBezTo>
                  <a:pt x="545" y="0"/>
                  <a:pt x="530" y="0"/>
                  <a:pt x="530" y="15"/>
                </a:cubicBezTo>
                <a:cubicBezTo>
                  <a:pt x="530" y="15"/>
                  <a:pt x="339" y="133"/>
                  <a:pt x="324" y="147"/>
                </a:cubicBezTo>
                <a:cubicBezTo>
                  <a:pt x="118" y="15"/>
                  <a:pt x="118" y="15"/>
                  <a:pt x="118" y="15"/>
                </a:cubicBezTo>
                <a:cubicBezTo>
                  <a:pt x="103" y="0"/>
                  <a:pt x="89" y="0"/>
                  <a:pt x="89" y="15"/>
                </a:cubicBezTo>
                <a:cubicBezTo>
                  <a:pt x="89" y="30"/>
                  <a:pt x="89" y="44"/>
                  <a:pt x="89" y="44"/>
                </a:cubicBezTo>
                <a:cubicBezTo>
                  <a:pt x="265" y="162"/>
                  <a:pt x="265" y="162"/>
                  <a:pt x="265" y="162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45" y="162"/>
                  <a:pt x="0" y="192"/>
                  <a:pt x="0" y="235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45" y="633"/>
                  <a:pt x="89" y="633"/>
                </a:cubicBezTo>
                <a:cubicBezTo>
                  <a:pt x="560" y="633"/>
                  <a:pt x="560" y="633"/>
                  <a:pt x="560" y="633"/>
                </a:cubicBezTo>
                <a:cubicBezTo>
                  <a:pt x="604" y="633"/>
                  <a:pt x="633" y="604"/>
                  <a:pt x="633" y="560"/>
                </a:cubicBezTo>
                <a:cubicBezTo>
                  <a:pt x="633" y="235"/>
                  <a:pt x="633" y="235"/>
                  <a:pt x="633" y="235"/>
                </a:cubicBezTo>
                <a:cubicBezTo>
                  <a:pt x="633" y="192"/>
                  <a:pt x="604" y="162"/>
                  <a:pt x="560" y="162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75" y="589"/>
                  <a:pt x="560" y="589"/>
                </a:cubicBezTo>
                <a:cubicBezTo>
                  <a:pt x="89" y="589"/>
                  <a:pt x="89" y="589"/>
                  <a:pt x="89" y="589"/>
                </a:cubicBezTo>
                <a:cubicBezTo>
                  <a:pt x="59" y="589"/>
                  <a:pt x="45" y="574"/>
                  <a:pt x="45" y="560"/>
                </a:cubicBezTo>
                <a:cubicBezTo>
                  <a:pt x="45" y="235"/>
                  <a:pt x="45" y="235"/>
                  <a:pt x="45" y="235"/>
                </a:cubicBezTo>
                <a:cubicBezTo>
                  <a:pt x="45" y="221"/>
                  <a:pt x="59" y="206"/>
                  <a:pt x="89" y="206"/>
                </a:cubicBezTo>
                <a:cubicBezTo>
                  <a:pt x="560" y="206"/>
                  <a:pt x="560" y="206"/>
                  <a:pt x="560" y="206"/>
                </a:cubicBezTo>
                <a:cubicBezTo>
                  <a:pt x="575" y="206"/>
                  <a:pt x="589" y="221"/>
                  <a:pt x="589" y="235"/>
                </a:cubicBezTo>
                <a:lnTo>
                  <a:pt x="589" y="5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3" name="Freeform 148"/>
          <p:cNvSpPr>
            <a:spLocks noChangeArrowheads="1"/>
          </p:cNvSpPr>
          <p:nvPr/>
        </p:nvSpPr>
        <p:spPr bwMode="auto">
          <a:xfrm>
            <a:off x="2193224" y="1927659"/>
            <a:ext cx="355508" cy="317500"/>
          </a:xfrm>
          <a:custGeom>
            <a:avLst/>
            <a:gdLst>
              <a:gd name="T0" fmla="*/ 545 w 619"/>
              <a:gd name="T1" fmla="*/ 74 h 546"/>
              <a:gd name="T2" fmla="*/ 545 w 619"/>
              <a:gd name="T3" fmla="*/ 74 h 546"/>
              <a:gd name="T4" fmla="*/ 486 w 619"/>
              <a:gd name="T5" fmla="*/ 74 h 546"/>
              <a:gd name="T6" fmla="*/ 471 w 619"/>
              <a:gd name="T7" fmla="*/ 30 h 546"/>
              <a:gd name="T8" fmla="*/ 427 w 619"/>
              <a:gd name="T9" fmla="*/ 0 h 546"/>
              <a:gd name="T10" fmla="*/ 191 w 619"/>
              <a:gd name="T11" fmla="*/ 0 h 546"/>
              <a:gd name="T12" fmla="*/ 147 w 619"/>
              <a:gd name="T13" fmla="*/ 30 h 546"/>
              <a:gd name="T14" fmla="*/ 132 w 619"/>
              <a:gd name="T15" fmla="*/ 74 h 546"/>
              <a:gd name="T16" fmla="*/ 73 w 619"/>
              <a:gd name="T17" fmla="*/ 74 h 546"/>
              <a:gd name="T18" fmla="*/ 0 w 619"/>
              <a:gd name="T19" fmla="*/ 147 h 546"/>
              <a:gd name="T20" fmla="*/ 0 w 619"/>
              <a:gd name="T21" fmla="*/ 472 h 546"/>
              <a:gd name="T22" fmla="*/ 73 w 619"/>
              <a:gd name="T23" fmla="*/ 545 h 546"/>
              <a:gd name="T24" fmla="*/ 545 w 619"/>
              <a:gd name="T25" fmla="*/ 545 h 546"/>
              <a:gd name="T26" fmla="*/ 618 w 619"/>
              <a:gd name="T27" fmla="*/ 472 h 546"/>
              <a:gd name="T28" fmla="*/ 618 w 619"/>
              <a:gd name="T29" fmla="*/ 147 h 546"/>
              <a:gd name="T30" fmla="*/ 545 w 619"/>
              <a:gd name="T31" fmla="*/ 74 h 546"/>
              <a:gd name="T32" fmla="*/ 589 w 619"/>
              <a:gd name="T33" fmla="*/ 472 h 546"/>
              <a:gd name="T34" fmla="*/ 589 w 619"/>
              <a:gd name="T35" fmla="*/ 472 h 546"/>
              <a:gd name="T36" fmla="*/ 545 w 619"/>
              <a:gd name="T37" fmla="*/ 501 h 546"/>
              <a:gd name="T38" fmla="*/ 73 w 619"/>
              <a:gd name="T39" fmla="*/ 501 h 546"/>
              <a:gd name="T40" fmla="*/ 29 w 619"/>
              <a:gd name="T41" fmla="*/ 472 h 546"/>
              <a:gd name="T42" fmla="*/ 29 w 619"/>
              <a:gd name="T43" fmla="*/ 147 h 546"/>
              <a:gd name="T44" fmla="*/ 73 w 619"/>
              <a:gd name="T45" fmla="*/ 118 h 546"/>
              <a:gd name="T46" fmla="*/ 147 w 619"/>
              <a:gd name="T47" fmla="*/ 118 h 546"/>
              <a:gd name="T48" fmla="*/ 177 w 619"/>
              <a:gd name="T49" fmla="*/ 74 h 546"/>
              <a:gd name="T50" fmla="*/ 206 w 619"/>
              <a:gd name="T51" fmla="*/ 30 h 546"/>
              <a:gd name="T52" fmla="*/ 412 w 619"/>
              <a:gd name="T53" fmla="*/ 30 h 546"/>
              <a:gd name="T54" fmla="*/ 441 w 619"/>
              <a:gd name="T55" fmla="*/ 74 h 546"/>
              <a:gd name="T56" fmla="*/ 471 w 619"/>
              <a:gd name="T57" fmla="*/ 118 h 546"/>
              <a:gd name="T58" fmla="*/ 545 w 619"/>
              <a:gd name="T59" fmla="*/ 118 h 546"/>
              <a:gd name="T60" fmla="*/ 589 w 619"/>
              <a:gd name="T61" fmla="*/ 147 h 546"/>
              <a:gd name="T62" fmla="*/ 589 w 619"/>
              <a:gd name="T63" fmla="*/ 472 h 546"/>
              <a:gd name="T64" fmla="*/ 309 w 619"/>
              <a:gd name="T65" fmla="*/ 147 h 546"/>
              <a:gd name="T66" fmla="*/ 309 w 619"/>
              <a:gd name="T67" fmla="*/ 147 h 546"/>
              <a:gd name="T68" fmla="*/ 147 w 619"/>
              <a:gd name="T69" fmla="*/ 310 h 546"/>
              <a:gd name="T70" fmla="*/ 309 w 619"/>
              <a:gd name="T71" fmla="*/ 472 h 546"/>
              <a:gd name="T72" fmla="*/ 471 w 619"/>
              <a:gd name="T73" fmla="*/ 310 h 546"/>
              <a:gd name="T74" fmla="*/ 309 w 619"/>
              <a:gd name="T75" fmla="*/ 147 h 546"/>
              <a:gd name="T76" fmla="*/ 309 w 619"/>
              <a:gd name="T77" fmla="*/ 427 h 546"/>
              <a:gd name="T78" fmla="*/ 309 w 619"/>
              <a:gd name="T79" fmla="*/ 427 h 546"/>
              <a:gd name="T80" fmla="*/ 191 w 619"/>
              <a:gd name="T81" fmla="*/ 310 h 546"/>
              <a:gd name="T82" fmla="*/ 309 w 619"/>
              <a:gd name="T83" fmla="*/ 192 h 546"/>
              <a:gd name="T84" fmla="*/ 427 w 619"/>
              <a:gd name="T85" fmla="*/ 310 h 546"/>
              <a:gd name="T86" fmla="*/ 309 w 619"/>
              <a:gd name="T87" fmla="*/ 427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19" h="546">
                <a:moveTo>
                  <a:pt x="545" y="74"/>
                </a:moveTo>
                <a:lnTo>
                  <a:pt x="545" y="74"/>
                </a:lnTo>
                <a:cubicBezTo>
                  <a:pt x="486" y="74"/>
                  <a:pt x="486" y="74"/>
                  <a:pt x="486" y="74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56" y="15"/>
                  <a:pt x="441" y="0"/>
                  <a:pt x="427" y="0"/>
                </a:cubicBezTo>
                <a:cubicBezTo>
                  <a:pt x="191" y="0"/>
                  <a:pt x="191" y="0"/>
                  <a:pt x="191" y="0"/>
                </a:cubicBezTo>
                <a:cubicBezTo>
                  <a:pt x="177" y="0"/>
                  <a:pt x="162" y="15"/>
                  <a:pt x="147" y="3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73" y="74"/>
                  <a:pt x="73" y="74"/>
                  <a:pt x="73" y="74"/>
                </a:cubicBezTo>
                <a:cubicBezTo>
                  <a:pt x="29" y="74"/>
                  <a:pt x="0" y="104"/>
                  <a:pt x="0" y="147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16"/>
                  <a:pt x="29" y="545"/>
                  <a:pt x="73" y="545"/>
                </a:cubicBezTo>
                <a:cubicBezTo>
                  <a:pt x="545" y="545"/>
                  <a:pt x="545" y="545"/>
                  <a:pt x="545" y="545"/>
                </a:cubicBezTo>
                <a:cubicBezTo>
                  <a:pt x="589" y="545"/>
                  <a:pt x="618" y="516"/>
                  <a:pt x="618" y="472"/>
                </a:cubicBezTo>
                <a:cubicBezTo>
                  <a:pt x="618" y="147"/>
                  <a:pt x="618" y="147"/>
                  <a:pt x="618" y="147"/>
                </a:cubicBezTo>
                <a:cubicBezTo>
                  <a:pt x="618" y="104"/>
                  <a:pt x="589" y="74"/>
                  <a:pt x="545" y="74"/>
                </a:cubicBezTo>
                <a:close/>
                <a:moveTo>
                  <a:pt x="589" y="472"/>
                </a:moveTo>
                <a:lnTo>
                  <a:pt x="589" y="472"/>
                </a:lnTo>
                <a:cubicBezTo>
                  <a:pt x="589" y="486"/>
                  <a:pt x="559" y="501"/>
                  <a:pt x="545" y="501"/>
                </a:cubicBezTo>
                <a:cubicBezTo>
                  <a:pt x="73" y="501"/>
                  <a:pt x="73" y="501"/>
                  <a:pt x="73" y="501"/>
                </a:cubicBezTo>
                <a:cubicBezTo>
                  <a:pt x="59" y="501"/>
                  <a:pt x="29" y="486"/>
                  <a:pt x="29" y="472"/>
                </a:cubicBezTo>
                <a:cubicBezTo>
                  <a:pt x="29" y="147"/>
                  <a:pt x="29" y="147"/>
                  <a:pt x="29" y="147"/>
                </a:cubicBezTo>
                <a:cubicBezTo>
                  <a:pt x="29" y="133"/>
                  <a:pt x="59" y="118"/>
                  <a:pt x="73" y="118"/>
                </a:cubicBezTo>
                <a:cubicBezTo>
                  <a:pt x="147" y="118"/>
                  <a:pt x="147" y="118"/>
                  <a:pt x="147" y="118"/>
                </a:cubicBezTo>
                <a:cubicBezTo>
                  <a:pt x="177" y="74"/>
                  <a:pt x="177" y="74"/>
                  <a:pt x="177" y="74"/>
                </a:cubicBezTo>
                <a:cubicBezTo>
                  <a:pt x="191" y="45"/>
                  <a:pt x="191" y="30"/>
                  <a:pt x="206" y="30"/>
                </a:cubicBezTo>
                <a:cubicBezTo>
                  <a:pt x="412" y="30"/>
                  <a:pt x="412" y="30"/>
                  <a:pt x="412" y="30"/>
                </a:cubicBezTo>
                <a:cubicBezTo>
                  <a:pt x="427" y="30"/>
                  <a:pt x="427" y="45"/>
                  <a:pt x="441" y="74"/>
                </a:cubicBezTo>
                <a:cubicBezTo>
                  <a:pt x="471" y="118"/>
                  <a:pt x="471" y="118"/>
                  <a:pt x="471" y="118"/>
                </a:cubicBezTo>
                <a:cubicBezTo>
                  <a:pt x="545" y="118"/>
                  <a:pt x="545" y="118"/>
                  <a:pt x="545" y="118"/>
                </a:cubicBezTo>
                <a:cubicBezTo>
                  <a:pt x="559" y="118"/>
                  <a:pt x="589" y="133"/>
                  <a:pt x="589" y="147"/>
                </a:cubicBezTo>
                <a:lnTo>
                  <a:pt x="589" y="472"/>
                </a:lnTo>
                <a:close/>
                <a:moveTo>
                  <a:pt x="309" y="147"/>
                </a:moveTo>
                <a:lnTo>
                  <a:pt x="309" y="147"/>
                </a:lnTo>
                <a:cubicBezTo>
                  <a:pt x="221" y="147"/>
                  <a:pt x="147" y="221"/>
                  <a:pt x="147" y="310"/>
                </a:cubicBezTo>
                <a:cubicBezTo>
                  <a:pt x="147" y="398"/>
                  <a:pt x="221" y="472"/>
                  <a:pt x="309" y="472"/>
                </a:cubicBezTo>
                <a:cubicBezTo>
                  <a:pt x="398" y="472"/>
                  <a:pt x="471" y="398"/>
                  <a:pt x="471" y="310"/>
                </a:cubicBezTo>
                <a:cubicBezTo>
                  <a:pt x="471" y="221"/>
                  <a:pt x="398" y="147"/>
                  <a:pt x="309" y="147"/>
                </a:cubicBezTo>
                <a:close/>
                <a:moveTo>
                  <a:pt x="309" y="427"/>
                </a:moveTo>
                <a:lnTo>
                  <a:pt x="309" y="427"/>
                </a:lnTo>
                <a:cubicBezTo>
                  <a:pt x="250" y="427"/>
                  <a:pt x="191" y="368"/>
                  <a:pt x="191" y="310"/>
                </a:cubicBezTo>
                <a:cubicBezTo>
                  <a:pt x="191" y="251"/>
                  <a:pt x="250" y="192"/>
                  <a:pt x="309" y="192"/>
                </a:cubicBezTo>
                <a:cubicBezTo>
                  <a:pt x="368" y="192"/>
                  <a:pt x="427" y="251"/>
                  <a:pt x="427" y="310"/>
                </a:cubicBezTo>
                <a:cubicBezTo>
                  <a:pt x="427" y="368"/>
                  <a:pt x="368" y="427"/>
                  <a:pt x="309" y="4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9" tIns="60950" rIns="121899" bIns="60950" anchor="ctr"/>
          <a:lstStyle/>
          <a:p>
            <a:pPr defTabSz="914217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84FD3C6-6AAC-4FBB-9DDF-A76C1F1C8DD1}"/>
              </a:ext>
            </a:extLst>
          </p:cNvPr>
          <p:cNvSpPr/>
          <p:nvPr/>
        </p:nvSpPr>
        <p:spPr>
          <a:xfrm>
            <a:off x="4465717" y="3551673"/>
            <a:ext cx="2369552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2000" b="1" dirty="0">
                <a:latin typeface="Rockwell" panose="02060603020205020403" pitchFamily="18" charset="0"/>
                <a:ea typeface="Calibri" panose="020F0502020204030204" pitchFamily="34" charset="0"/>
              </a:rPr>
              <a:t>Types of in-band SQL Injection</a:t>
            </a:r>
            <a:endParaRPr lang="en-US" sz="2000" b="1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84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>
            <a:extLst>
              <a:ext uri="{FF2B5EF4-FFF2-40B4-BE49-F238E27FC236}">
                <a16:creationId xmlns:a16="http://schemas.microsoft.com/office/drawing/2014/main" id="{06983772-BA56-4C9B-8D04-1BA3B3DB7288}"/>
              </a:ext>
            </a:extLst>
          </p:cNvPr>
          <p:cNvSpPr txBox="1"/>
          <p:nvPr/>
        </p:nvSpPr>
        <p:spPr>
          <a:xfrm>
            <a:off x="2194652" y="203821"/>
            <a:ext cx="7802695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In-Band SQL Injection (Cont’d)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38" name="Rectangle 5"/>
          <p:cNvSpPr>
            <a:spLocks noChangeArrowheads="1"/>
          </p:cNvSpPr>
          <p:nvPr/>
        </p:nvSpPr>
        <p:spPr bwMode="auto">
          <a:xfrm>
            <a:off x="4122512" y="2150023"/>
            <a:ext cx="1323771" cy="26242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446283" y="2150024"/>
            <a:ext cx="2623204" cy="1324829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6745716" y="3474852"/>
            <a:ext cx="1323771" cy="2624262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1" name="Rectangle 8"/>
          <p:cNvSpPr>
            <a:spLocks noChangeArrowheads="1"/>
          </p:cNvSpPr>
          <p:nvPr/>
        </p:nvSpPr>
        <p:spPr bwMode="auto">
          <a:xfrm>
            <a:off x="4122512" y="4774285"/>
            <a:ext cx="2623204" cy="1324829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304800" algn="ctr" rotWithShape="0">
              <a:prstClr val="black">
                <a:alpha val="23000"/>
              </a:prstClr>
            </a:outerShdw>
          </a:effectLst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8FE23E1-A8CA-48D5-9232-517389DB106A}"/>
              </a:ext>
            </a:extLst>
          </p:cNvPr>
          <p:cNvSpPr txBox="1"/>
          <p:nvPr/>
        </p:nvSpPr>
        <p:spPr>
          <a:xfrm>
            <a:off x="2455081" y="1650673"/>
            <a:ext cx="1443949" cy="400091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lvl="0" algn="r"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Tautology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B222ABF-2AB1-4AF7-BB04-D0A116B26988}"/>
              </a:ext>
            </a:extLst>
          </p:cNvPr>
          <p:cNvSpPr/>
          <p:nvPr/>
        </p:nvSpPr>
        <p:spPr>
          <a:xfrm>
            <a:off x="152400" y="2047062"/>
            <a:ext cx="3746630" cy="16696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1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inject statements that are always true so that the queries always return results after evaluating the WHERE condition</a:t>
            </a:r>
          </a:p>
          <a:p>
            <a:pPr marL="0" marR="0" lvl="1" indent="0" algn="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* FROM users WHERE name = ‘’ OR ‘1’=‘1’;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9DE0E85-B9B8-43B4-B057-96C0237F3838}"/>
              </a:ext>
            </a:extLst>
          </p:cNvPr>
          <p:cNvSpPr/>
          <p:nvPr/>
        </p:nvSpPr>
        <p:spPr>
          <a:xfrm>
            <a:off x="976435" y="4250662"/>
            <a:ext cx="292259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End of Line Comment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74CE98E-0265-47C2-9044-AD877BAFF645}"/>
              </a:ext>
            </a:extLst>
          </p:cNvPr>
          <p:cNvSpPr/>
          <p:nvPr/>
        </p:nvSpPr>
        <p:spPr>
          <a:xfrm>
            <a:off x="152398" y="4637862"/>
            <a:ext cx="3746631" cy="139268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After injecting the code into a specific field, legitimate code that follows is nullified using end of line comments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SELECT 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*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 FROM 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user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cs typeface="Courier New" pitchFamily="49" charset="0"/>
              </a:rPr>
              <a:t> WHERE name = 'x' AND userid IS NULL; --';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AEFFB96-B346-4CDC-8AD2-1C5AD6E236F1}"/>
              </a:ext>
            </a:extLst>
          </p:cNvPr>
          <p:cNvSpPr/>
          <p:nvPr/>
        </p:nvSpPr>
        <p:spPr>
          <a:xfrm>
            <a:off x="8229600" y="1650673"/>
            <a:ext cx="2478564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</a:rPr>
              <a:t>In-line Comments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130D57B-C8AF-4D90-B289-1CCEC8F59C41}"/>
              </a:ext>
            </a:extLst>
          </p:cNvPr>
          <p:cNvSpPr/>
          <p:nvPr/>
        </p:nvSpPr>
        <p:spPr>
          <a:xfrm>
            <a:off x="8229600" y="2047062"/>
            <a:ext cx="3962400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integrate multiple vulnerable inputs into a single query using inline comments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INSERT INTO Users (UserName, isAdmin, Password) VALUES(‘Attacker', 1, /*’, 0, ‘*/’mypwd’)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F9A6126-B377-4603-B1EA-E16D3B6E9D6A}"/>
              </a:ext>
            </a:extLst>
          </p:cNvPr>
          <p:cNvSpPr/>
          <p:nvPr/>
        </p:nvSpPr>
        <p:spPr>
          <a:xfrm>
            <a:off x="8229600" y="4250662"/>
            <a:ext cx="270612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Piggybacked Query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8B28877-9CB9-4F2F-BFA0-38EC0CFB29A4}"/>
              </a:ext>
            </a:extLst>
          </p:cNvPr>
          <p:cNvSpPr/>
          <p:nvPr/>
        </p:nvSpPr>
        <p:spPr>
          <a:xfrm>
            <a:off x="8229600" y="4637862"/>
            <a:ext cx="3810000" cy="184665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Attackers inject additional malicious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query into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the original query.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Consequently, the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DBMS executes multiple SQL queries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SELECT * FROM EMP WHERE EMP.EID = 1001 AND EMP.ENAME = ’Bob’; DROP TABLE DEPT;</a:t>
            </a:r>
          </a:p>
        </p:txBody>
      </p:sp>
      <p:sp>
        <p:nvSpPr>
          <p:cNvPr id="65" name="Freeform 142">
            <a:extLst>
              <a:ext uri="{FF2B5EF4-FFF2-40B4-BE49-F238E27FC236}">
                <a16:creationId xmlns:a16="http://schemas.microsoft.com/office/drawing/2014/main" id="{D39D12D8-F08F-4CCB-9ABD-4E5DCAF11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2941" y="3192329"/>
            <a:ext cx="562912" cy="539650"/>
          </a:xfrm>
          <a:custGeom>
            <a:avLst/>
            <a:gdLst>
              <a:gd name="T0" fmla="*/ 191315 w 604"/>
              <a:gd name="T1" fmla="*/ 0 h 634"/>
              <a:gd name="T2" fmla="*/ 191315 w 604"/>
              <a:gd name="T3" fmla="*/ 0 h 634"/>
              <a:gd name="T4" fmla="*/ 26712 w 604"/>
              <a:gd name="T5" fmla="*/ 0 h 634"/>
              <a:gd name="T6" fmla="*/ 0 w 604"/>
              <a:gd name="T7" fmla="*/ 26830 h 634"/>
              <a:gd name="T8" fmla="*/ 0 w 604"/>
              <a:gd name="T9" fmla="*/ 154818 h 634"/>
              <a:gd name="T10" fmla="*/ 26712 w 604"/>
              <a:gd name="T11" fmla="*/ 187087 h 634"/>
              <a:gd name="T12" fmla="*/ 85189 w 604"/>
              <a:gd name="T13" fmla="*/ 187087 h 634"/>
              <a:gd name="T14" fmla="*/ 85189 w 604"/>
              <a:gd name="T15" fmla="*/ 213555 h 634"/>
              <a:gd name="T16" fmla="*/ 68946 w 604"/>
              <a:gd name="T17" fmla="*/ 213555 h 634"/>
              <a:gd name="T18" fmla="*/ 63892 w 604"/>
              <a:gd name="T19" fmla="*/ 218994 h 634"/>
              <a:gd name="T20" fmla="*/ 68946 w 604"/>
              <a:gd name="T21" fmla="*/ 229508 h 634"/>
              <a:gd name="T22" fmla="*/ 154135 w 604"/>
              <a:gd name="T23" fmla="*/ 229508 h 634"/>
              <a:gd name="T24" fmla="*/ 159189 w 604"/>
              <a:gd name="T25" fmla="*/ 218994 h 634"/>
              <a:gd name="T26" fmla="*/ 154135 w 604"/>
              <a:gd name="T27" fmla="*/ 213555 h 634"/>
              <a:gd name="T28" fmla="*/ 138252 w 604"/>
              <a:gd name="T29" fmla="*/ 213555 h 634"/>
              <a:gd name="T30" fmla="*/ 138252 w 604"/>
              <a:gd name="T31" fmla="*/ 187087 h 634"/>
              <a:gd name="T32" fmla="*/ 191315 w 604"/>
              <a:gd name="T33" fmla="*/ 187087 h 634"/>
              <a:gd name="T34" fmla="*/ 217666 w 604"/>
              <a:gd name="T35" fmla="*/ 154818 h 634"/>
              <a:gd name="T36" fmla="*/ 217666 w 604"/>
              <a:gd name="T37" fmla="*/ 26830 h 634"/>
              <a:gd name="T38" fmla="*/ 191315 w 604"/>
              <a:gd name="T39" fmla="*/ 0 h 634"/>
              <a:gd name="T40" fmla="*/ 127423 w 604"/>
              <a:gd name="T41" fmla="*/ 213555 h 634"/>
              <a:gd name="T42" fmla="*/ 127423 w 604"/>
              <a:gd name="T43" fmla="*/ 213555 h 634"/>
              <a:gd name="T44" fmla="*/ 95658 w 604"/>
              <a:gd name="T45" fmla="*/ 213555 h 634"/>
              <a:gd name="T46" fmla="*/ 95658 w 604"/>
              <a:gd name="T47" fmla="*/ 187087 h 634"/>
              <a:gd name="T48" fmla="*/ 127423 w 604"/>
              <a:gd name="T49" fmla="*/ 187087 h 634"/>
              <a:gd name="T50" fmla="*/ 127423 w 604"/>
              <a:gd name="T51" fmla="*/ 213555 h 634"/>
              <a:gd name="T52" fmla="*/ 201783 w 604"/>
              <a:gd name="T53" fmla="*/ 154818 h 634"/>
              <a:gd name="T54" fmla="*/ 201783 w 604"/>
              <a:gd name="T55" fmla="*/ 154818 h 634"/>
              <a:gd name="T56" fmla="*/ 191315 w 604"/>
              <a:gd name="T57" fmla="*/ 170772 h 634"/>
              <a:gd name="T58" fmla="*/ 26712 w 604"/>
              <a:gd name="T59" fmla="*/ 170772 h 634"/>
              <a:gd name="T60" fmla="*/ 10468 w 604"/>
              <a:gd name="T61" fmla="*/ 154818 h 634"/>
              <a:gd name="T62" fmla="*/ 10468 w 604"/>
              <a:gd name="T63" fmla="*/ 144304 h 634"/>
              <a:gd name="T64" fmla="*/ 201783 w 604"/>
              <a:gd name="T65" fmla="*/ 144304 h 634"/>
              <a:gd name="T66" fmla="*/ 201783 w 604"/>
              <a:gd name="T67" fmla="*/ 154818 h 634"/>
              <a:gd name="T68" fmla="*/ 201783 w 604"/>
              <a:gd name="T69" fmla="*/ 128351 h 634"/>
              <a:gd name="T70" fmla="*/ 201783 w 604"/>
              <a:gd name="T71" fmla="*/ 128351 h 634"/>
              <a:gd name="T72" fmla="*/ 10468 w 604"/>
              <a:gd name="T73" fmla="*/ 128351 h 634"/>
              <a:gd name="T74" fmla="*/ 10468 w 604"/>
              <a:gd name="T75" fmla="*/ 26830 h 634"/>
              <a:gd name="T76" fmla="*/ 26712 w 604"/>
              <a:gd name="T77" fmla="*/ 15953 h 634"/>
              <a:gd name="T78" fmla="*/ 191315 w 604"/>
              <a:gd name="T79" fmla="*/ 15953 h 634"/>
              <a:gd name="T80" fmla="*/ 201783 w 604"/>
              <a:gd name="T81" fmla="*/ 26830 h 634"/>
              <a:gd name="T82" fmla="*/ 201783 w 604"/>
              <a:gd name="T83" fmla="*/ 128351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604" h="634">
                <a:moveTo>
                  <a:pt x="530" y="0"/>
                </a:moveTo>
                <a:lnTo>
                  <a:pt x="530" y="0"/>
                </a:lnTo>
                <a:cubicBezTo>
                  <a:pt x="74" y="0"/>
                  <a:pt x="74" y="0"/>
                  <a:pt x="74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427"/>
                  <a:pt x="0" y="427"/>
                  <a:pt x="0" y="427"/>
                </a:cubicBezTo>
                <a:cubicBezTo>
                  <a:pt x="0" y="471"/>
                  <a:pt x="29" y="516"/>
                  <a:pt x="74" y="516"/>
                </a:cubicBezTo>
                <a:cubicBezTo>
                  <a:pt x="236" y="516"/>
                  <a:pt x="236" y="516"/>
                  <a:pt x="236" y="516"/>
                </a:cubicBezTo>
                <a:cubicBezTo>
                  <a:pt x="236" y="589"/>
                  <a:pt x="236" y="589"/>
                  <a:pt x="236" y="589"/>
                </a:cubicBezTo>
                <a:cubicBezTo>
                  <a:pt x="191" y="589"/>
                  <a:pt x="191" y="589"/>
                  <a:pt x="191" y="589"/>
                </a:cubicBezTo>
                <a:cubicBezTo>
                  <a:pt x="177" y="589"/>
                  <a:pt x="177" y="604"/>
                  <a:pt x="177" y="604"/>
                </a:cubicBezTo>
                <a:cubicBezTo>
                  <a:pt x="177" y="619"/>
                  <a:pt x="177" y="633"/>
                  <a:pt x="191" y="633"/>
                </a:cubicBezTo>
                <a:cubicBezTo>
                  <a:pt x="427" y="633"/>
                  <a:pt x="427" y="633"/>
                  <a:pt x="427" y="633"/>
                </a:cubicBezTo>
                <a:cubicBezTo>
                  <a:pt x="441" y="633"/>
                  <a:pt x="441" y="619"/>
                  <a:pt x="441" y="604"/>
                </a:cubicBezTo>
                <a:cubicBezTo>
                  <a:pt x="441" y="604"/>
                  <a:pt x="441" y="589"/>
                  <a:pt x="427" y="589"/>
                </a:cubicBezTo>
                <a:cubicBezTo>
                  <a:pt x="383" y="589"/>
                  <a:pt x="383" y="589"/>
                  <a:pt x="383" y="589"/>
                </a:cubicBezTo>
                <a:cubicBezTo>
                  <a:pt x="383" y="516"/>
                  <a:pt x="383" y="516"/>
                  <a:pt x="383" y="516"/>
                </a:cubicBezTo>
                <a:cubicBezTo>
                  <a:pt x="530" y="516"/>
                  <a:pt x="530" y="516"/>
                  <a:pt x="530" y="516"/>
                </a:cubicBezTo>
                <a:cubicBezTo>
                  <a:pt x="574" y="516"/>
                  <a:pt x="603" y="471"/>
                  <a:pt x="603" y="427"/>
                </a:cubicBezTo>
                <a:cubicBezTo>
                  <a:pt x="603" y="74"/>
                  <a:pt x="603" y="74"/>
                  <a:pt x="603" y="74"/>
                </a:cubicBezTo>
                <a:cubicBezTo>
                  <a:pt x="603" y="30"/>
                  <a:pt x="574" y="0"/>
                  <a:pt x="530" y="0"/>
                </a:cubicBezTo>
                <a:close/>
                <a:moveTo>
                  <a:pt x="353" y="589"/>
                </a:moveTo>
                <a:lnTo>
                  <a:pt x="353" y="589"/>
                </a:lnTo>
                <a:cubicBezTo>
                  <a:pt x="265" y="589"/>
                  <a:pt x="265" y="589"/>
                  <a:pt x="265" y="589"/>
                </a:cubicBezTo>
                <a:cubicBezTo>
                  <a:pt x="265" y="516"/>
                  <a:pt x="265" y="516"/>
                  <a:pt x="265" y="516"/>
                </a:cubicBezTo>
                <a:cubicBezTo>
                  <a:pt x="353" y="516"/>
                  <a:pt x="353" y="516"/>
                  <a:pt x="353" y="516"/>
                </a:cubicBezTo>
                <a:lnTo>
                  <a:pt x="353" y="589"/>
                </a:lnTo>
                <a:close/>
                <a:moveTo>
                  <a:pt x="559" y="427"/>
                </a:moveTo>
                <a:lnTo>
                  <a:pt x="559" y="427"/>
                </a:lnTo>
                <a:cubicBezTo>
                  <a:pt x="559" y="457"/>
                  <a:pt x="545" y="471"/>
                  <a:pt x="530" y="471"/>
                </a:cubicBezTo>
                <a:cubicBezTo>
                  <a:pt x="74" y="471"/>
                  <a:pt x="74" y="471"/>
                  <a:pt x="74" y="471"/>
                </a:cubicBezTo>
                <a:cubicBezTo>
                  <a:pt x="59" y="471"/>
                  <a:pt x="29" y="457"/>
                  <a:pt x="29" y="427"/>
                </a:cubicBezTo>
                <a:cubicBezTo>
                  <a:pt x="29" y="398"/>
                  <a:pt x="29" y="398"/>
                  <a:pt x="29" y="398"/>
                </a:cubicBezTo>
                <a:cubicBezTo>
                  <a:pt x="559" y="398"/>
                  <a:pt x="559" y="398"/>
                  <a:pt x="559" y="398"/>
                </a:cubicBezTo>
                <a:lnTo>
                  <a:pt x="559" y="427"/>
                </a:lnTo>
                <a:close/>
                <a:moveTo>
                  <a:pt x="559" y="354"/>
                </a:moveTo>
                <a:lnTo>
                  <a:pt x="559" y="354"/>
                </a:lnTo>
                <a:cubicBezTo>
                  <a:pt x="29" y="354"/>
                  <a:pt x="29" y="354"/>
                  <a:pt x="29" y="354"/>
                </a:cubicBezTo>
                <a:cubicBezTo>
                  <a:pt x="29" y="74"/>
                  <a:pt x="29" y="74"/>
                  <a:pt x="29" y="74"/>
                </a:cubicBezTo>
                <a:cubicBezTo>
                  <a:pt x="29" y="59"/>
                  <a:pt x="59" y="44"/>
                  <a:pt x="74" y="44"/>
                </a:cubicBezTo>
                <a:cubicBezTo>
                  <a:pt x="530" y="44"/>
                  <a:pt x="530" y="44"/>
                  <a:pt x="530" y="44"/>
                </a:cubicBezTo>
                <a:cubicBezTo>
                  <a:pt x="545" y="44"/>
                  <a:pt x="559" y="59"/>
                  <a:pt x="559" y="74"/>
                </a:cubicBezTo>
                <a:lnTo>
                  <a:pt x="559" y="35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6" name="Freeform 108">
            <a:extLst>
              <a:ext uri="{FF2B5EF4-FFF2-40B4-BE49-F238E27FC236}">
                <a16:creationId xmlns:a16="http://schemas.microsoft.com/office/drawing/2014/main" id="{7C060757-C2D0-4117-A416-76C0C430E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3594" y="5192814"/>
            <a:ext cx="521041" cy="487771"/>
          </a:xfrm>
          <a:custGeom>
            <a:avLst/>
            <a:gdLst>
              <a:gd name="T0" fmla="*/ 31559 w 619"/>
              <a:gd name="T1" fmla="*/ 32084 h 634"/>
              <a:gd name="T2" fmla="*/ 31559 w 619"/>
              <a:gd name="T3" fmla="*/ 32084 h 634"/>
              <a:gd name="T4" fmla="*/ 26180 w 619"/>
              <a:gd name="T5" fmla="*/ 37130 h 634"/>
              <a:gd name="T6" fmla="*/ 31559 w 619"/>
              <a:gd name="T7" fmla="*/ 42538 h 634"/>
              <a:gd name="T8" fmla="*/ 42318 w 619"/>
              <a:gd name="T9" fmla="*/ 37130 h 634"/>
              <a:gd name="T10" fmla="*/ 31559 w 619"/>
              <a:gd name="T11" fmla="*/ 32084 h 634"/>
              <a:gd name="T12" fmla="*/ 195452 w 619"/>
              <a:gd name="T13" fmla="*/ 0 h 634"/>
              <a:gd name="T14" fmla="*/ 195452 w 619"/>
              <a:gd name="T15" fmla="*/ 0 h 634"/>
              <a:gd name="T16" fmla="*/ 26180 w 619"/>
              <a:gd name="T17" fmla="*/ 0 h 634"/>
              <a:gd name="T18" fmla="*/ 0 w 619"/>
              <a:gd name="T19" fmla="*/ 32084 h 634"/>
              <a:gd name="T20" fmla="*/ 0 w 619"/>
              <a:gd name="T21" fmla="*/ 201874 h 634"/>
              <a:gd name="T22" fmla="*/ 26180 w 619"/>
              <a:gd name="T23" fmla="*/ 228190 h 634"/>
              <a:gd name="T24" fmla="*/ 195452 w 619"/>
              <a:gd name="T25" fmla="*/ 228190 h 634"/>
              <a:gd name="T26" fmla="*/ 221632 w 619"/>
              <a:gd name="T27" fmla="*/ 201874 h 634"/>
              <a:gd name="T28" fmla="*/ 221632 w 619"/>
              <a:gd name="T29" fmla="*/ 32084 h 634"/>
              <a:gd name="T30" fmla="*/ 195452 w 619"/>
              <a:gd name="T31" fmla="*/ 0 h 634"/>
              <a:gd name="T32" fmla="*/ 211232 w 619"/>
              <a:gd name="T33" fmla="*/ 201874 h 634"/>
              <a:gd name="T34" fmla="*/ 211232 w 619"/>
              <a:gd name="T35" fmla="*/ 201874 h 634"/>
              <a:gd name="T36" fmla="*/ 195452 w 619"/>
              <a:gd name="T37" fmla="*/ 212328 h 634"/>
              <a:gd name="T38" fmla="*/ 26180 w 619"/>
              <a:gd name="T39" fmla="*/ 212328 h 634"/>
              <a:gd name="T40" fmla="*/ 10400 w 619"/>
              <a:gd name="T41" fmla="*/ 201874 h 634"/>
              <a:gd name="T42" fmla="*/ 10400 w 619"/>
              <a:gd name="T43" fmla="*/ 74261 h 634"/>
              <a:gd name="T44" fmla="*/ 211232 w 619"/>
              <a:gd name="T45" fmla="*/ 74261 h 634"/>
              <a:gd name="T46" fmla="*/ 211232 w 619"/>
              <a:gd name="T47" fmla="*/ 201874 h 634"/>
              <a:gd name="T48" fmla="*/ 211232 w 619"/>
              <a:gd name="T49" fmla="*/ 58399 h 634"/>
              <a:gd name="T50" fmla="*/ 211232 w 619"/>
              <a:gd name="T51" fmla="*/ 58399 h 634"/>
              <a:gd name="T52" fmla="*/ 10400 w 619"/>
              <a:gd name="T53" fmla="*/ 58399 h 634"/>
              <a:gd name="T54" fmla="*/ 10400 w 619"/>
              <a:gd name="T55" fmla="*/ 32084 h 634"/>
              <a:gd name="T56" fmla="*/ 26180 w 619"/>
              <a:gd name="T57" fmla="*/ 15862 h 634"/>
              <a:gd name="T58" fmla="*/ 195452 w 619"/>
              <a:gd name="T59" fmla="*/ 15862 h 634"/>
              <a:gd name="T60" fmla="*/ 211232 w 619"/>
              <a:gd name="T61" fmla="*/ 32084 h 634"/>
              <a:gd name="T62" fmla="*/ 211232 w 619"/>
              <a:gd name="T63" fmla="*/ 58399 h 634"/>
              <a:gd name="T64" fmla="*/ 89657 w 619"/>
              <a:gd name="T65" fmla="*/ 32084 h 634"/>
              <a:gd name="T66" fmla="*/ 89657 w 619"/>
              <a:gd name="T67" fmla="*/ 32084 h 634"/>
              <a:gd name="T68" fmla="*/ 84278 w 619"/>
              <a:gd name="T69" fmla="*/ 37130 h 634"/>
              <a:gd name="T70" fmla="*/ 89657 w 619"/>
              <a:gd name="T71" fmla="*/ 42538 h 634"/>
              <a:gd name="T72" fmla="*/ 95037 w 619"/>
              <a:gd name="T73" fmla="*/ 37130 h 634"/>
              <a:gd name="T74" fmla="*/ 89657 w 619"/>
              <a:gd name="T75" fmla="*/ 32084 h 634"/>
              <a:gd name="T76" fmla="*/ 63477 w 619"/>
              <a:gd name="T77" fmla="*/ 32084 h 634"/>
              <a:gd name="T78" fmla="*/ 63477 w 619"/>
              <a:gd name="T79" fmla="*/ 32084 h 634"/>
              <a:gd name="T80" fmla="*/ 52718 w 619"/>
              <a:gd name="T81" fmla="*/ 37130 h 634"/>
              <a:gd name="T82" fmla="*/ 63477 w 619"/>
              <a:gd name="T83" fmla="*/ 42538 h 634"/>
              <a:gd name="T84" fmla="*/ 68498 w 619"/>
              <a:gd name="T85" fmla="*/ 37130 h 634"/>
              <a:gd name="T86" fmla="*/ 63477 w 619"/>
              <a:gd name="T87" fmla="*/ 32084 h 634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7" name="Freeform 85">
            <a:extLst>
              <a:ext uri="{FF2B5EF4-FFF2-40B4-BE49-F238E27FC236}">
                <a16:creationId xmlns:a16="http://schemas.microsoft.com/office/drawing/2014/main" id="{49E9790A-9977-4FAE-81D7-F5F887F3B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176" y="2610880"/>
            <a:ext cx="471418" cy="403116"/>
          </a:xfrm>
          <a:custGeom>
            <a:avLst/>
            <a:gdLst>
              <a:gd name="T0" fmla="*/ 168627 w 561"/>
              <a:gd name="T1" fmla="*/ 0 h 635"/>
              <a:gd name="T2" fmla="*/ 168627 w 561"/>
              <a:gd name="T3" fmla="*/ 0 h 635"/>
              <a:gd name="T4" fmla="*/ 31864 w 561"/>
              <a:gd name="T5" fmla="*/ 0 h 635"/>
              <a:gd name="T6" fmla="*/ 0 w 561"/>
              <a:gd name="T7" fmla="*/ 26634 h 635"/>
              <a:gd name="T8" fmla="*/ 0 w 561"/>
              <a:gd name="T9" fmla="*/ 228190 h 635"/>
              <a:gd name="T10" fmla="*/ 15753 w 561"/>
              <a:gd name="T11" fmla="*/ 228190 h 635"/>
              <a:gd name="T12" fmla="*/ 42246 w 561"/>
              <a:gd name="T13" fmla="*/ 206955 h 635"/>
              <a:gd name="T14" fmla="*/ 74110 w 561"/>
              <a:gd name="T15" fmla="*/ 228190 h 635"/>
              <a:gd name="T16" fmla="*/ 100245 w 561"/>
              <a:gd name="T17" fmla="*/ 206955 h 635"/>
              <a:gd name="T18" fmla="*/ 126739 w 561"/>
              <a:gd name="T19" fmla="*/ 228190 h 635"/>
              <a:gd name="T20" fmla="*/ 158245 w 561"/>
              <a:gd name="T21" fmla="*/ 206955 h 635"/>
              <a:gd name="T22" fmla="*/ 184738 w 561"/>
              <a:gd name="T23" fmla="*/ 228190 h 635"/>
              <a:gd name="T24" fmla="*/ 200491 w 561"/>
              <a:gd name="T25" fmla="*/ 228190 h 635"/>
              <a:gd name="T26" fmla="*/ 200491 w 561"/>
              <a:gd name="T27" fmla="*/ 26634 h 635"/>
              <a:gd name="T28" fmla="*/ 168627 w 561"/>
              <a:gd name="T29" fmla="*/ 0 h 635"/>
              <a:gd name="T30" fmla="*/ 184738 w 561"/>
              <a:gd name="T31" fmla="*/ 211994 h 635"/>
              <a:gd name="T32" fmla="*/ 184738 w 561"/>
              <a:gd name="T33" fmla="*/ 211994 h 635"/>
              <a:gd name="T34" fmla="*/ 158245 w 561"/>
              <a:gd name="T35" fmla="*/ 190758 h 635"/>
              <a:gd name="T36" fmla="*/ 126739 w 561"/>
              <a:gd name="T37" fmla="*/ 211994 h 635"/>
              <a:gd name="T38" fmla="*/ 100245 w 561"/>
              <a:gd name="T39" fmla="*/ 190758 h 635"/>
              <a:gd name="T40" fmla="*/ 74110 w 561"/>
              <a:gd name="T41" fmla="*/ 211994 h 635"/>
              <a:gd name="T42" fmla="*/ 42246 w 561"/>
              <a:gd name="T43" fmla="*/ 190758 h 635"/>
              <a:gd name="T44" fmla="*/ 15753 w 561"/>
              <a:gd name="T45" fmla="*/ 211994 h 635"/>
              <a:gd name="T46" fmla="*/ 15753 w 561"/>
              <a:gd name="T47" fmla="*/ 26634 h 635"/>
              <a:gd name="T48" fmla="*/ 31864 w 561"/>
              <a:gd name="T49" fmla="*/ 16196 h 635"/>
              <a:gd name="T50" fmla="*/ 168627 w 561"/>
              <a:gd name="T51" fmla="*/ 16196 h 635"/>
              <a:gd name="T52" fmla="*/ 184738 w 561"/>
              <a:gd name="T53" fmla="*/ 26634 h 635"/>
              <a:gd name="T54" fmla="*/ 184738 w 561"/>
              <a:gd name="T55" fmla="*/ 211994 h 635"/>
              <a:gd name="T56" fmla="*/ 147504 w 561"/>
              <a:gd name="T57" fmla="*/ 127412 h 635"/>
              <a:gd name="T58" fmla="*/ 147504 w 561"/>
              <a:gd name="T59" fmla="*/ 127412 h 635"/>
              <a:gd name="T60" fmla="*/ 52987 w 561"/>
              <a:gd name="T61" fmla="*/ 127412 h 635"/>
              <a:gd name="T62" fmla="*/ 42246 w 561"/>
              <a:gd name="T63" fmla="*/ 132451 h 635"/>
              <a:gd name="T64" fmla="*/ 52987 w 561"/>
              <a:gd name="T65" fmla="*/ 143249 h 635"/>
              <a:gd name="T66" fmla="*/ 147504 w 561"/>
              <a:gd name="T67" fmla="*/ 143249 h 635"/>
              <a:gd name="T68" fmla="*/ 158245 w 561"/>
              <a:gd name="T69" fmla="*/ 132451 h 635"/>
              <a:gd name="T70" fmla="*/ 147504 w 561"/>
              <a:gd name="T71" fmla="*/ 127412 h 635"/>
              <a:gd name="T72" fmla="*/ 147504 w 561"/>
              <a:gd name="T73" fmla="*/ 84941 h 635"/>
              <a:gd name="T74" fmla="*/ 147504 w 561"/>
              <a:gd name="T75" fmla="*/ 84941 h 635"/>
              <a:gd name="T76" fmla="*/ 52987 w 561"/>
              <a:gd name="T77" fmla="*/ 84941 h 635"/>
              <a:gd name="T78" fmla="*/ 42246 w 561"/>
              <a:gd name="T79" fmla="*/ 90340 h 635"/>
              <a:gd name="T80" fmla="*/ 52987 w 561"/>
              <a:gd name="T81" fmla="*/ 100778 h 635"/>
              <a:gd name="T82" fmla="*/ 147504 w 561"/>
              <a:gd name="T83" fmla="*/ 100778 h 635"/>
              <a:gd name="T84" fmla="*/ 158245 w 561"/>
              <a:gd name="T85" fmla="*/ 90340 h 635"/>
              <a:gd name="T86" fmla="*/ 147504 w 561"/>
              <a:gd name="T87" fmla="*/ 84941 h 635"/>
              <a:gd name="T88" fmla="*/ 147504 w 561"/>
              <a:gd name="T89" fmla="*/ 42471 h 635"/>
              <a:gd name="T90" fmla="*/ 147504 w 561"/>
              <a:gd name="T91" fmla="*/ 42471 h 635"/>
              <a:gd name="T92" fmla="*/ 52987 w 561"/>
              <a:gd name="T93" fmla="*/ 42471 h 635"/>
              <a:gd name="T94" fmla="*/ 42246 w 561"/>
              <a:gd name="T95" fmla="*/ 47870 h 635"/>
              <a:gd name="T96" fmla="*/ 52987 w 561"/>
              <a:gd name="T97" fmla="*/ 58667 h 635"/>
              <a:gd name="T98" fmla="*/ 147504 w 561"/>
              <a:gd name="T99" fmla="*/ 58667 h 635"/>
              <a:gd name="T100" fmla="*/ 158245 w 561"/>
              <a:gd name="T101" fmla="*/ 47870 h 635"/>
              <a:gd name="T102" fmla="*/ 147504 w 561"/>
              <a:gd name="T103" fmla="*/ 42471 h 63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61" h="635">
                <a:moveTo>
                  <a:pt x="471" y="0"/>
                </a:moveTo>
                <a:lnTo>
                  <a:pt x="471" y="0"/>
                </a:lnTo>
                <a:cubicBezTo>
                  <a:pt x="89" y="0"/>
                  <a:pt x="89" y="0"/>
                  <a:pt x="89" y="0"/>
                </a:cubicBezTo>
                <a:cubicBezTo>
                  <a:pt x="44" y="0"/>
                  <a:pt x="0" y="30"/>
                  <a:pt x="0" y="74"/>
                </a:cubicBezTo>
                <a:cubicBezTo>
                  <a:pt x="0" y="634"/>
                  <a:pt x="0" y="634"/>
                  <a:pt x="0" y="634"/>
                </a:cubicBezTo>
                <a:cubicBezTo>
                  <a:pt x="44" y="634"/>
                  <a:pt x="44" y="634"/>
                  <a:pt x="44" y="634"/>
                </a:cubicBezTo>
                <a:cubicBezTo>
                  <a:pt x="118" y="575"/>
                  <a:pt x="118" y="575"/>
                  <a:pt x="118" y="575"/>
                </a:cubicBezTo>
                <a:cubicBezTo>
                  <a:pt x="207" y="634"/>
                  <a:pt x="207" y="634"/>
                  <a:pt x="207" y="634"/>
                </a:cubicBezTo>
                <a:cubicBezTo>
                  <a:pt x="280" y="575"/>
                  <a:pt x="280" y="575"/>
                  <a:pt x="280" y="575"/>
                </a:cubicBezTo>
                <a:cubicBezTo>
                  <a:pt x="354" y="634"/>
                  <a:pt x="354" y="634"/>
                  <a:pt x="354" y="634"/>
                </a:cubicBezTo>
                <a:cubicBezTo>
                  <a:pt x="442" y="575"/>
                  <a:pt x="442" y="575"/>
                  <a:pt x="442" y="575"/>
                </a:cubicBezTo>
                <a:cubicBezTo>
                  <a:pt x="516" y="634"/>
                  <a:pt x="516" y="634"/>
                  <a:pt x="516" y="634"/>
                </a:cubicBezTo>
                <a:cubicBezTo>
                  <a:pt x="560" y="634"/>
                  <a:pt x="560" y="634"/>
                  <a:pt x="560" y="634"/>
                </a:cubicBezTo>
                <a:cubicBezTo>
                  <a:pt x="560" y="74"/>
                  <a:pt x="560" y="74"/>
                  <a:pt x="560" y="74"/>
                </a:cubicBezTo>
                <a:cubicBezTo>
                  <a:pt x="560" y="30"/>
                  <a:pt x="516" y="0"/>
                  <a:pt x="471" y="0"/>
                </a:cubicBezTo>
                <a:close/>
                <a:moveTo>
                  <a:pt x="516" y="589"/>
                </a:moveTo>
                <a:lnTo>
                  <a:pt x="516" y="589"/>
                </a:lnTo>
                <a:cubicBezTo>
                  <a:pt x="442" y="530"/>
                  <a:pt x="442" y="530"/>
                  <a:pt x="442" y="530"/>
                </a:cubicBezTo>
                <a:cubicBezTo>
                  <a:pt x="354" y="589"/>
                  <a:pt x="354" y="589"/>
                  <a:pt x="354" y="589"/>
                </a:cubicBezTo>
                <a:cubicBezTo>
                  <a:pt x="280" y="530"/>
                  <a:pt x="280" y="530"/>
                  <a:pt x="280" y="530"/>
                </a:cubicBezTo>
                <a:cubicBezTo>
                  <a:pt x="207" y="589"/>
                  <a:pt x="207" y="589"/>
                  <a:pt x="207" y="589"/>
                </a:cubicBezTo>
                <a:cubicBezTo>
                  <a:pt x="118" y="530"/>
                  <a:pt x="118" y="530"/>
                  <a:pt x="118" y="530"/>
                </a:cubicBezTo>
                <a:cubicBezTo>
                  <a:pt x="44" y="589"/>
                  <a:pt x="44" y="589"/>
                  <a:pt x="44" y="589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59"/>
                  <a:pt x="59" y="45"/>
                  <a:pt x="89" y="45"/>
                </a:cubicBezTo>
                <a:cubicBezTo>
                  <a:pt x="471" y="45"/>
                  <a:pt x="471" y="45"/>
                  <a:pt x="471" y="45"/>
                </a:cubicBezTo>
                <a:cubicBezTo>
                  <a:pt x="501" y="45"/>
                  <a:pt x="516" y="59"/>
                  <a:pt x="516" y="74"/>
                </a:cubicBezTo>
                <a:lnTo>
                  <a:pt x="516" y="589"/>
                </a:lnTo>
                <a:close/>
                <a:moveTo>
                  <a:pt x="412" y="354"/>
                </a:moveTo>
                <a:lnTo>
                  <a:pt x="412" y="354"/>
                </a:lnTo>
                <a:cubicBezTo>
                  <a:pt x="148" y="354"/>
                  <a:pt x="148" y="354"/>
                  <a:pt x="148" y="354"/>
                </a:cubicBezTo>
                <a:cubicBezTo>
                  <a:pt x="133" y="354"/>
                  <a:pt x="118" y="368"/>
                  <a:pt x="118" y="368"/>
                </a:cubicBezTo>
                <a:cubicBezTo>
                  <a:pt x="118" y="383"/>
                  <a:pt x="133" y="398"/>
                  <a:pt x="148" y="398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27" y="398"/>
                  <a:pt x="442" y="383"/>
                  <a:pt x="442" y="368"/>
                </a:cubicBezTo>
                <a:cubicBezTo>
                  <a:pt x="442" y="368"/>
                  <a:pt x="427" y="354"/>
                  <a:pt x="412" y="354"/>
                </a:cubicBezTo>
                <a:close/>
                <a:moveTo>
                  <a:pt x="412" y="236"/>
                </a:moveTo>
                <a:lnTo>
                  <a:pt x="412" y="236"/>
                </a:lnTo>
                <a:cubicBezTo>
                  <a:pt x="148" y="236"/>
                  <a:pt x="148" y="236"/>
                  <a:pt x="148" y="236"/>
                </a:cubicBezTo>
                <a:cubicBezTo>
                  <a:pt x="133" y="236"/>
                  <a:pt x="118" y="251"/>
                  <a:pt x="118" y="251"/>
                </a:cubicBezTo>
                <a:cubicBezTo>
                  <a:pt x="118" y="266"/>
                  <a:pt x="133" y="280"/>
                  <a:pt x="148" y="280"/>
                </a:cubicBezTo>
                <a:cubicBezTo>
                  <a:pt x="412" y="280"/>
                  <a:pt x="412" y="280"/>
                  <a:pt x="412" y="280"/>
                </a:cubicBezTo>
                <a:cubicBezTo>
                  <a:pt x="427" y="280"/>
                  <a:pt x="442" y="266"/>
                  <a:pt x="442" y="251"/>
                </a:cubicBezTo>
                <a:cubicBezTo>
                  <a:pt x="442" y="251"/>
                  <a:pt x="427" y="236"/>
                  <a:pt x="412" y="236"/>
                </a:cubicBezTo>
                <a:close/>
                <a:moveTo>
                  <a:pt x="412" y="118"/>
                </a:moveTo>
                <a:lnTo>
                  <a:pt x="412" y="118"/>
                </a:lnTo>
                <a:cubicBezTo>
                  <a:pt x="148" y="118"/>
                  <a:pt x="148" y="118"/>
                  <a:pt x="148" y="118"/>
                </a:cubicBezTo>
                <a:cubicBezTo>
                  <a:pt x="133" y="118"/>
                  <a:pt x="118" y="133"/>
                  <a:pt x="118" y="133"/>
                </a:cubicBezTo>
                <a:cubicBezTo>
                  <a:pt x="118" y="148"/>
                  <a:pt x="133" y="163"/>
                  <a:pt x="148" y="163"/>
                </a:cubicBezTo>
                <a:cubicBezTo>
                  <a:pt x="412" y="163"/>
                  <a:pt x="412" y="163"/>
                  <a:pt x="412" y="163"/>
                </a:cubicBezTo>
                <a:cubicBezTo>
                  <a:pt x="427" y="163"/>
                  <a:pt x="442" y="148"/>
                  <a:pt x="442" y="133"/>
                </a:cubicBezTo>
                <a:cubicBezTo>
                  <a:pt x="442" y="133"/>
                  <a:pt x="427" y="118"/>
                  <a:pt x="412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8" name="Freeform 106">
            <a:extLst>
              <a:ext uri="{FF2B5EF4-FFF2-40B4-BE49-F238E27FC236}">
                <a16:creationId xmlns:a16="http://schemas.microsoft.com/office/drawing/2014/main" id="{E2961221-5C8B-4925-956C-7A84B22B9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2968" y="4565269"/>
            <a:ext cx="549266" cy="443428"/>
          </a:xfrm>
          <a:custGeom>
            <a:avLst/>
            <a:gdLst>
              <a:gd name="T0" fmla="*/ 180290 w 590"/>
              <a:gd name="T1" fmla="*/ 0 h 634"/>
              <a:gd name="T2" fmla="*/ 180290 w 590"/>
              <a:gd name="T3" fmla="*/ 0 h 634"/>
              <a:gd name="T4" fmla="*/ 26322 w 590"/>
              <a:gd name="T5" fmla="*/ 0 h 634"/>
              <a:gd name="T6" fmla="*/ 0 w 590"/>
              <a:gd name="T7" fmla="*/ 32084 h 634"/>
              <a:gd name="T8" fmla="*/ 0 w 590"/>
              <a:gd name="T9" fmla="*/ 201874 h 634"/>
              <a:gd name="T10" fmla="*/ 26322 w 590"/>
              <a:gd name="T11" fmla="*/ 228190 h 634"/>
              <a:gd name="T12" fmla="*/ 180290 w 590"/>
              <a:gd name="T13" fmla="*/ 228190 h 634"/>
              <a:gd name="T14" fmla="*/ 212381 w 590"/>
              <a:gd name="T15" fmla="*/ 201874 h 634"/>
              <a:gd name="T16" fmla="*/ 212381 w 590"/>
              <a:gd name="T17" fmla="*/ 32084 h 634"/>
              <a:gd name="T18" fmla="*/ 180290 w 590"/>
              <a:gd name="T19" fmla="*/ 0 h 634"/>
              <a:gd name="T20" fmla="*/ 196516 w 590"/>
              <a:gd name="T21" fmla="*/ 201874 h 634"/>
              <a:gd name="T22" fmla="*/ 196516 w 590"/>
              <a:gd name="T23" fmla="*/ 201874 h 634"/>
              <a:gd name="T24" fmla="*/ 180290 w 590"/>
              <a:gd name="T25" fmla="*/ 212328 h 634"/>
              <a:gd name="T26" fmla="*/ 26322 w 590"/>
              <a:gd name="T27" fmla="*/ 212328 h 634"/>
              <a:gd name="T28" fmla="*/ 10457 w 590"/>
              <a:gd name="T29" fmla="*/ 201874 h 634"/>
              <a:gd name="T30" fmla="*/ 10457 w 590"/>
              <a:gd name="T31" fmla="*/ 185652 h 634"/>
              <a:gd name="T32" fmla="*/ 196516 w 590"/>
              <a:gd name="T33" fmla="*/ 185652 h 634"/>
              <a:gd name="T34" fmla="*/ 196516 w 590"/>
              <a:gd name="T35" fmla="*/ 201874 h 634"/>
              <a:gd name="T36" fmla="*/ 196516 w 590"/>
              <a:gd name="T37" fmla="*/ 169790 h 634"/>
              <a:gd name="T38" fmla="*/ 196516 w 590"/>
              <a:gd name="T39" fmla="*/ 169790 h 634"/>
              <a:gd name="T40" fmla="*/ 10457 w 590"/>
              <a:gd name="T41" fmla="*/ 169790 h 634"/>
              <a:gd name="T42" fmla="*/ 10457 w 590"/>
              <a:gd name="T43" fmla="*/ 32084 h 634"/>
              <a:gd name="T44" fmla="*/ 26322 w 590"/>
              <a:gd name="T45" fmla="*/ 15862 h 634"/>
              <a:gd name="T46" fmla="*/ 180290 w 590"/>
              <a:gd name="T47" fmla="*/ 15862 h 634"/>
              <a:gd name="T48" fmla="*/ 196516 w 590"/>
              <a:gd name="T49" fmla="*/ 32084 h 634"/>
              <a:gd name="T50" fmla="*/ 196516 w 590"/>
              <a:gd name="T51" fmla="*/ 169790 h 634"/>
              <a:gd name="T52" fmla="*/ 132693 w 590"/>
              <a:gd name="T53" fmla="*/ 95530 h 634"/>
              <a:gd name="T54" fmla="*/ 132693 w 590"/>
              <a:gd name="T55" fmla="*/ 95530 h 634"/>
              <a:gd name="T56" fmla="*/ 111419 w 590"/>
              <a:gd name="T57" fmla="*/ 122206 h 634"/>
              <a:gd name="T58" fmla="*/ 111419 w 590"/>
              <a:gd name="T59" fmla="*/ 37130 h 634"/>
              <a:gd name="T60" fmla="*/ 106010 w 590"/>
              <a:gd name="T61" fmla="*/ 32084 h 634"/>
              <a:gd name="T62" fmla="*/ 95554 w 590"/>
              <a:gd name="T63" fmla="*/ 37130 h 634"/>
              <a:gd name="T64" fmla="*/ 95554 w 590"/>
              <a:gd name="T65" fmla="*/ 122206 h 634"/>
              <a:gd name="T66" fmla="*/ 74279 w 590"/>
              <a:gd name="T67" fmla="*/ 95530 h 634"/>
              <a:gd name="T68" fmla="*/ 63823 w 590"/>
              <a:gd name="T69" fmla="*/ 95530 h 634"/>
              <a:gd name="T70" fmla="*/ 63823 w 590"/>
              <a:gd name="T71" fmla="*/ 105984 h 634"/>
              <a:gd name="T72" fmla="*/ 100962 w 590"/>
              <a:gd name="T73" fmla="*/ 148521 h 634"/>
              <a:gd name="T74" fmla="*/ 106010 w 590"/>
              <a:gd name="T75" fmla="*/ 148521 h 634"/>
              <a:gd name="T76" fmla="*/ 111419 w 590"/>
              <a:gd name="T77" fmla="*/ 148521 h 634"/>
              <a:gd name="T78" fmla="*/ 143511 w 590"/>
              <a:gd name="T79" fmla="*/ 105984 h 634"/>
              <a:gd name="T80" fmla="*/ 143511 w 590"/>
              <a:gd name="T81" fmla="*/ 95530 h 634"/>
              <a:gd name="T82" fmla="*/ 132693 w 590"/>
              <a:gd name="T83" fmla="*/ 95530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590" h="634">
                <a:moveTo>
                  <a:pt x="500" y="0"/>
                </a:moveTo>
                <a:lnTo>
                  <a:pt x="500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00" y="633"/>
                  <a:pt x="500" y="633"/>
                  <a:pt x="500" y="633"/>
                </a:cubicBezTo>
                <a:cubicBezTo>
                  <a:pt x="545" y="633"/>
                  <a:pt x="589" y="604"/>
                  <a:pt x="589" y="560"/>
                </a:cubicBezTo>
                <a:cubicBezTo>
                  <a:pt x="589" y="89"/>
                  <a:pt x="589" y="89"/>
                  <a:pt x="589" y="89"/>
                </a:cubicBezTo>
                <a:cubicBezTo>
                  <a:pt x="589" y="44"/>
                  <a:pt x="545" y="0"/>
                  <a:pt x="500" y="0"/>
                </a:cubicBezTo>
                <a:close/>
                <a:moveTo>
                  <a:pt x="545" y="560"/>
                </a:moveTo>
                <a:lnTo>
                  <a:pt x="545" y="560"/>
                </a:lnTo>
                <a:cubicBezTo>
                  <a:pt x="545" y="574"/>
                  <a:pt x="530" y="589"/>
                  <a:pt x="500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515"/>
                  <a:pt x="29" y="515"/>
                  <a:pt x="29" y="515"/>
                </a:cubicBezTo>
                <a:cubicBezTo>
                  <a:pt x="545" y="515"/>
                  <a:pt x="545" y="515"/>
                  <a:pt x="545" y="515"/>
                </a:cubicBezTo>
                <a:lnTo>
                  <a:pt x="545" y="560"/>
                </a:lnTo>
                <a:close/>
                <a:moveTo>
                  <a:pt x="545" y="471"/>
                </a:moveTo>
                <a:lnTo>
                  <a:pt x="545" y="471"/>
                </a:lnTo>
                <a:cubicBezTo>
                  <a:pt x="29" y="471"/>
                  <a:pt x="29" y="471"/>
                  <a:pt x="29" y="471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00" y="44"/>
                  <a:pt x="500" y="44"/>
                  <a:pt x="500" y="44"/>
                </a:cubicBezTo>
                <a:cubicBezTo>
                  <a:pt x="530" y="44"/>
                  <a:pt x="545" y="59"/>
                  <a:pt x="545" y="89"/>
                </a:cubicBezTo>
                <a:lnTo>
                  <a:pt x="545" y="471"/>
                </a:lnTo>
                <a:close/>
                <a:moveTo>
                  <a:pt x="368" y="265"/>
                </a:moveTo>
                <a:lnTo>
                  <a:pt x="368" y="265"/>
                </a:lnTo>
                <a:cubicBezTo>
                  <a:pt x="309" y="339"/>
                  <a:pt x="309" y="339"/>
                  <a:pt x="309" y="339"/>
                </a:cubicBezTo>
                <a:cubicBezTo>
                  <a:pt x="309" y="103"/>
                  <a:pt x="309" y="103"/>
                  <a:pt x="309" y="103"/>
                </a:cubicBezTo>
                <a:cubicBezTo>
                  <a:pt x="309" y="89"/>
                  <a:pt x="294" y="89"/>
                  <a:pt x="294" y="89"/>
                </a:cubicBezTo>
                <a:cubicBezTo>
                  <a:pt x="280" y="89"/>
                  <a:pt x="265" y="89"/>
                  <a:pt x="265" y="103"/>
                </a:cubicBezTo>
                <a:cubicBezTo>
                  <a:pt x="265" y="339"/>
                  <a:pt x="265" y="339"/>
                  <a:pt x="265" y="339"/>
                </a:cubicBezTo>
                <a:cubicBezTo>
                  <a:pt x="206" y="265"/>
                  <a:pt x="206" y="265"/>
                  <a:pt x="206" y="265"/>
                </a:cubicBezTo>
                <a:cubicBezTo>
                  <a:pt x="191" y="265"/>
                  <a:pt x="191" y="265"/>
                  <a:pt x="177" y="265"/>
                </a:cubicBezTo>
                <a:cubicBezTo>
                  <a:pt x="177" y="280"/>
                  <a:pt x="177" y="280"/>
                  <a:pt x="177" y="294"/>
                </a:cubicBezTo>
                <a:cubicBezTo>
                  <a:pt x="280" y="412"/>
                  <a:pt x="280" y="412"/>
                  <a:pt x="280" y="412"/>
                </a:cubicBezTo>
                <a:cubicBezTo>
                  <a:pt x="280" y="412"/>
                  <a:pt x="280" y="412"/>
                  <a:pt x="294" y="412"/>
                </a:cubicBezTo>
                <a:cubicBezTo>
                  <a:pt x="294" y="412"/>
                  <a:pt x="294" y="412"/>
                  <a:pt x="309" y="412"/>
                </a:cubicBezTo>
                <a:cubicBezTo>
                  <a:pt x="398" y="294"/>
                  <a:pt x="398" y="294"/>
                  <a:pt x="398" y="294"/>
                </a:cubicBezTo>
                <a:cubicBezTo>
                  <a:pt x="412" y="280"/>
                  <a:pt x="412" y="280"/>
                  <a:pt x="398" y="265"/>
                </a:cubicBezTo>
                <a:cubicBezTo>
                  <a:pt x="398" y="265"/>
                  <a:pt x="382" y="265"/>
                  <a:pt x="368" y="26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1706FC4-A303-4FC1-B12B-94ABB8BE3F7E}"/>
              </a:ext>
            </a:extLst>
          </p:cNvPr>
          <p:cNvSpPr/>
          <p:nvPr/>
        </p:nvSpPr>
        <p:spPr>
          <a:xfrm>
            <a:off x="4058423" y="1051411"/>
            <a:ext cx="407515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+mn-cs"/>
              </a:rPr>
              <a:t>Types of in-band SQL Injection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444323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D40BF4-9371-421E-B692-E7328E8C69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37" r="26899"/>
          <a:stretch/>
        </p:blipFill>
        <p:spPr>
          <a:xfrm>
            <a:off x="6019800" y="0"/>
            <a:ext cx="6165850" cy="6584196"/>
          </a:xfrm>
        </p:spPr>
      </p:pic>
      <p:sp>
        <p:nvSpPr>
          <p:cNvPr id="89" name="Freeform 143"/>
          <p:cNvSpPr>
            <a:spLocks noChangeArrowheads="1"/>
          </p:cNvSpPr>
          <p:nvPr/>
        </p:nvSpPr>
        <p:spPr bwMode="auto">
          <a:xfrm>
            <a:off x="0" y="1162829"/>
            <a:ext cx="11355063" cy="1199371"/>
          </a:xfrm>
          <a:custGeom>
            <a:avLst/>
            <a:gdLst>
              <a:gd name="T0" fmla="*/ 283 w 15344"/>
              <a:gd name="T1" fmla="*/ 0 h 4244"/>
              <a:gd name="T2" fmla="*/ 283 w 15344"/>
              <a:gd name="T3" fmla="*/ 0 h 4244"/>
              <a:gd name="T4" fmla="*/ 0 w 15344"/>
              <a:gd name="T5" fmla="*/ 282 h 4244"/>
              <a:gd name="T6" fmla="*/ 0 w 15344"/>
              <a:gd name="T7" fmla="*/ 3951 h 4244"/>
              <a:gd name="T8" fmla="*/ 283 w 15344"/>
              <a:gd name="T9" fmla="*/ 4243 h 4244"/>
              <a:gd name="T10" fmla="*/ 15343 w 15344"/>
              <a:gd name="T11" fmla="*/ 4243 h 4244"/>
              <a:gd name="T12" fmla="*/ 15343 w 15344"/>
              <a:gd name="T13" fmla="*/ 0 h 4244"/>
              <a:gd name="T14" fmla="*/ 283 w 15344"/>
              <a:gd name="T15" fmla="*/ 0 h 4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44" h="4244">
                <a:moveTo>
                  <a:pt x="283" y="0"/>
                </a:moveTo>
                <a:lnTo>
                  <a:pt x="283" y="0"/>
                </a:lnTo>
                <a:cubicBezTo>
                  <a:pt x="129" y="0"/>
                  <a:pt x="0" y="128"/>
                  <a:pt x="0" y="282"/>
                </a:cubicBezTo>
                <a:cubicBezTo>
                  <a:pt x="0" y="3951"/>
                  <a:pt x="0" y="3951"/>
                  <a:pt x="0" y="3951"/>
                </a:cubicBezTo>
                <a:cubicBezTo>
                  <a:pt x="0" y="4114"/>
                  <a:pt x="129" y="4243"/>
                  <a:pt x="283" y="4243"/>
                </a:cubicBezTo>
                <a:cubicBezTo>
                  <a:pt x="15343" y="4243"/>
                  <a:pt x="15343" y="4243"/>
                  <a:pt x="15343" y="4243"/>
                </a:cubicBezTo>
                <a:cubicBezTo>
                  <a:pt x="15343" y="0"/>
                  <a:pt x="15343" y="0"/>
                  <a:pt x="15343" y="0"/>
                </a:cubicBezTo>
                <a:lnTo>
                  <a:pt x="283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 144"/>
          <p:cNvSpPr>
            <a:spLocks noChangeArrowheads="1"/>
          </p:cNvSpPr>
          <p:nvPr/>
        </p:nvSpPr>
        <p:spPr bwMode="auto">
          <a:xfrm>
            <a:off x="156523" y="1066800"/>
            <a:ext cx="969216" cy="1152674"/>
          </a:xfrm>
          <a:custGeom>
            <a:avLst/>
            <a:gdLst>
              <a:gd name="T0" fmla="*/ 3240 w 3550"/>
              <a:gd name="T1" fmla="*/ 0 h 3876"/>
              <a:gd name="T2" fmla="*/ 3240 w 3550"/>
              <a:gd name="T3" fmla="*/ 0 h 3876"/>
              <a:gd name="T4" fmla="*/ 300 w 3550"/>
              <a:gd name="T5" fmla="*/ 0 h 3876"/>
              <a:gd name="T6" fmla="*/ 0 w 3550"/>
              <a:gd name="T7" fmla="*/ 0 h 3876"/>
              <a:gd name="T8" fmla="*/ 300 w 3550"/>
              <a:gd name="T9" fmla="*/ 300 h 3876"/>
              <a:gd name="T10" fmla="*/ 300 w 3550"/>
              <a:gd name="T11" fmla="*/ 3695 h 3876"/>
              <a:gd name="T12" fmla="*/ 489 w 3550"/>
              <a:gd name="T13" fmla="*/ 3875 h 3876"/>
              <a:gd name="T14" fmla="*/ 3360 w 3550"/>
              <a:gd name="T15" fmla="*/ 3875 h 3876"/>
              <a:gd name="T16" fmla="*/ 3549 w 3550"/>
              <a:gd name="T17" fmla="*/ 3695 h 3876"/>
              <a:gd name="T18" fmla="*/ 3549 w 3550"/>
              <a:gd name="T19" fmla="*/ 300 h 3876"/>
              <a:gd name="T20" fmla="*/ 3240 w 3550"/>
              <a:gd name="T21" fmla="*/ 0 h 3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50" h="3876">
                <a:moveTo>
                  <a:pt x="3240" y="0"/>
                </a:moveTo>
                <a:lnTo>
                  <a:pt x="3240" y="0"/>
                </a:lnTo>
                <a:cubicBezTo>
                  <a:pt x="300" y="0"/>
                  <a:pt x="300" y="0"/>
                  <a:pt x="300" y="0"/>
                </a:cubicBezTo>
                <a:cubicBezTo>
                  <a:pt x="0" y="0"/>
                  <a:pt x="0" y="0"/>
                  <a:pt x="0" y="0"/>
                </a:cubicBezTo>
                <a:cubicBezTo>
                  <a:pt x="163" y="0"/>
                  <a:pt x="300" y="137"/>
                  <a:pt x="300" y="300"/>
                </a:cubicBezTo>
                <a:cubicBezTo>
                  <a:pt x="300" y="3695"/>
                  <a:pt x="300" y="3695"/>
                  <a:pt x="300" y="3695"/>
                </a:cubicBezTo>
                <a:cubicBezTo>
                  <a:pt x="300" y="3798"/>
                  <a:pt x="386" y="3875"/>
                  <a:pt x="489" y="3875"/>
                </a:cubicBezTo>
                <a:cubicBezTo>
                  <a:pt x="3360" y="3875"/>
                  <a:pt x="3360" y="3875"/>
                  <a:pt x="3360" y="3875"/>
                </a:cubicBezTo>
                <a:cubicBezTo>
                  <a:pt x="3463" y="3875"/>
                  <a:pt x="3549" y="3798"/>
                  <a:pt x="3549" y="3695"/>
                </a:cubicBezTo>
                <a:cubicBezTo>
                  <a:pt x="3549" y="300"/>
                  <a:pt x="3549" y="300"/>
                  <a:pt x="3549" y="300"/>
                </a:cubicBezTo>
                <a:cubicBezTo>
                  <a:pt x="3549" y="137"/>
                  <a:pt x="3412" y="0"/>
                  <a:pt x="3240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165100" dist="127000" dir="5400000" sx="101000" sy="101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Freeform 145"/>
          <p:cNvSpPr>
            <a:spLocks noChangeArrowheads="1"/>
          </p:cNvSpPr>
          <p:nvPr/>
        </p:nvSpPr>
        <p:spPr bwMode="auto">
          <a:xfrm flipH="1">
            <a:off x="76200" y="1066800"/>
            <a:ext cx="160170" cy="80548"/>
          </a:xfrm>
          <a:custGeom>
            <a:avLst/>
            <a:gdLst>
              <a:gd name="T0" fmla="*/ 381 w 763"/>
              <a:gd name="T1" fmla="*/ 0 h 382"/>
              <a:gd name="T2" fmla="*/ 381 w 763"/>
              <a:gd name="T3" fmla="*/ 0 h 382"/>
              <a:gd name="T4" fmla="*/ 0 w 763"/>
              <a:gd name="T5" fmla="*/ 381 h 382"/>
              <a:gd name="T6" fmla="*/ 762 w 763"/>
              <a:gd name="T7" fmla="*/ 381 h 382"/>
              <a:gd name="T8" fmla="*/ 381 w 763"/>
              <a:gd name="T9" fmla="*/ 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3" h="382">
                <a:moveTo>
                  <a:pt x="381" y="0"/>
                </a:moveTo>
                <a:lnTo>
                  <a:pt x="381" y="0"/>
                </a:lnTo>
                <a:cubicBezTo>
                  <a:pt x="172" y="0"/>
                  <a:pt x="0" y="170"/>
                  <a:pt x="0" y="381"/>
                </a:cubicBezTo>
                <a:cubicBezTo>
                  <a:pt x="762" y="381"/>
                  <a:pt x="762" y="381"/>
                  <a:pt x="762" y="381"/>
                </a:cubicBezTo>
                <a:cubicBezTo>
                  <a:pt x="762" y="170"/>
                  <a:pt x="592" y="0"/>
                  <a:pt x="381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Freeform 146"/>
          <p:cNvSpPr>
            <a:spLocks noChangeArrowheads="1"/>
          </p:cNvSpPr>
          <p:nvPr/>
        </p:nvSpPr>
        <p:spPr bwMode="auto">
          <a:xfrm>
            <a:off x="11355063" y="1147348"/>
            <a:ext cx="156523" cy="1214852"/>
          </a:xfrm>
          <a:custGeom>
            <a:avLst/>
            <a:gdLst>
              <a:gd name="T0" fmla="*/ 253 w 526"/>
              <a:gd name="T1" fmla="*/ 0 h 3985"/>
              <a:gd name="T2" fmla="*/ 253 w 526"/>
              <a:gd name="T3" fmla="*/ 0 h 3985"/>
              <a:gd name="T4" fmla="*/ 0 w 526"/>
              <a:gd name="T5" fmla="*/ 0 h 3985"/>
              <a:gd name="T6" fmla="*/ 0 w 526"/>
              <a:gd name="T7" fmla="*/ 3984 h 3985"/>
              <a:gd name="T8" fmla="*/ 253 w 526"/>
              <a:gd name="T9" fmla="*/ 3984 h 3985"/>
              <a:gd name="T10" fmla="*/ 525 w 526"/>
              <a:gd name="T11" fmla="*/ 3716 h 3985"/>
              <a:gd name="T12" fmla="*/ 525 w 526"/>
              <a:gd name="T13" fmla="*/ 268 h 3985"/>
              <a:gd name="T14" fmla="*/ 253 w 526"/>
              <a:gd name="T15" fmla="*/ 0 h 3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6" h="3985">
                <a:moveTo>
                  <a:pt x="253" y="0"/>
                </a:moveTo>
                <a:lnTo>
                  <a:pt x="253" y="0"/>
                </a:lnTo>
                <a:cubicBezTo>
                  <a:pt x="0" y="0"/>
                  <a:pt x="0" y="0"/>
                  <a:pt x="0" y="0"/>
                </a:cubicBezTo>
                <a:cubicBezTo>
                  <a:pt x="0" y="3984"/>
                  <a:pt x="0" y="3984"/>
                  <a:pt x="0" y="3984"/>
                </a:cubicBezTo>
                <a:cubicBezTo>
                  <a:pt x="253" y="3984"/>
                  <a:pt x="253" y="3984"/>
                  <a:pt x="253" y="3984"/>
                </a:cubicBezTo>
                <a:cubicBezTo>
                  <a:pt x="404" y="3984"/>
                  <a:pt x="525" y="3863"/>
                  <a:pt x="525" y="3716"/>
                </a:cubicBezTo>
                <a:cubicBezTo>
                  <a:pt x="525" y="268"/>
                  <a:pt x="525" y="268"/>
                  <a:pt x="525" y="268"/>
                </a:cubicBezTo>
                <a:cubicBezTo>
                  <a:pt x="525" y="121"/>
                  <a:pt x="404" y="0"/>
                  <a:pt x="253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Прямоугольник 121">
            <a:extLst>
              <a:ext uri="{FF2B5EF4-FFF2-40B4-BE49-F238E27FC236}">
                <a16:creationId xmlns:a16="http://schemas.microsoft.com/office/drawing/2014/main" id="{F6547766-0C5D-4564-990D-B13188393E09}"/>
              </a:ext>
            </a:extLst>
          </p:cNvPr>
          <p:cNvSpPr>
            <a:spLocks noChangeAspect="1"/>
          </p:cNvSpPr>
          <p:nvPr/>
        </p:nvSpPr>
        <p:spPr>
          <a:xfrm>
            <a:off x="1524000" y="1262377"/>
            <a:ext cx="9542261" cy="100027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Error based SQL Injection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forces the database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perform some operation in which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result will be an error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exploitation may differ depending on the DBMS</a:t>
            </a:r>
          </a:p>
        </p:txBody>
      </p:sp>
      <p:sp>
        <p:nvSpPr>
          <p:cNvPr id="2" name="Frame 1">
            <a:extLst>
              <a:ext uri="{FF2B5EF4-FFF2-40B4-BE49-F238E27FC236}">
                <a16:creationId xmlns:a16="http://schemas.microsoft.com/office/drawing/2014/main" id="{F751A3E0-28C5-4441-8B70-33795F97FA1B}"/>
              </a:ext>
            </a:extLst>
          </p:cNvPr>
          <p:cNvSpPr/>
          <p:nvPr/>
        </p:nvSpPr>
        <p:spPr>
          <a:xfrm>
            <a:off x="0" y="2743200"/>
            <a:ext cx="6324600" cy="3840996"/>
          </a:xfrm>
          <a:prstGeom prst="frame">
            <a:avLst>
              <a:gd name="adj1" fmla="val 936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840FEB-7880-4A10-B14D-5D4590A4B548}"/>
              </a:ext>
            </a:extLst>
          </p:cNvPr>
          <p:cNvSpPr/>
          <p:nvPr/>
        </p:nvSpPr>
        <p:spPr>
          <a:xfrm>
            <a:off x="456101" y="3158158"/>
            <a:ext cx="5412398" cy="30110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 the SQL query shown below: </a:t>
            </a:r>
          </a:p>
          <a:p>
            <a:pPr marL="283464"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* FROM products WHERE id_product=$id_product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 the following request to a script that executes the query above:</a:t>
            </a:r>
          </a:p>
          <a:p>
            <a:pPr marL="283464"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http://www.example.com/product.php?id=10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malicious request would be (e.g., Oracle 10g):</a:t>
            </a:r>
          </a:p>
          <a:p>
            <a:pPr marL="283464" marR="0" lvl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http://www.example.com/product.php?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id=10||UTL_INADDR.GET_HOST_NAME( (SELECT user FROM DUAL) )—</a:t>
            </a:r>
          </a:p>
        </p:txBody>
      </p:sp>
      <p:sp>
        <p:nvSpPr>
          <p:cNvPr id="12" name="Freeform 85">
            <a:extLst>
              <a:ext uri="{FF2B5EF4-FFF2-40B4-BE49-F238E27FC236}">
                <a16:creationId xmlns:a16="http://schemas.microsoft.com/office/drawing/2014/main" id="{FB5CE5DA-1D71-4DB4-B13A-60ED81212847}"/>
              </a:ext>
            </a:extLst>
          </p:cNvPr>
          <p:cNvSpPr>
            <a:spLocks noEditPoints="1"/>
          </p:cNvSpPr>
          <p:nvPr/>
        </p:nvSpPr>
        <p:spPr bwMode="auto">
          <a:xfrm>
            <a:off x="394534" y="1440192"/>
            <a:ext cx="596066" cy="541008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3" name="Freeform 28">
            <a:extLst>
              <a:ext uri="{FF2B5EF4-FFF2-40B4-BE49-F238E27FC236}">
                <a16:creationId xmlns:a16="http://schemas.microsoft.com/office/drawing/2014/main" id="{AD9B9F9C-1B86-4C56-B301-5347EA8E64BB}"/>
              </a:ext>
            </a:extLst>
          </p:cNvPr>
          <p:cNvSpPr>
            <a:spLocks noEditPoints="1"/>
          </p:cNvSpPr>
          <p:nvPr/>
        </p:nvSpPr>
        <p:spPr bwMode="auto">
          <a:xfrm>
            <a:off x="529151" y="1505477"/>
            <a:ext cx="326833" cy="270697"/>
          </a:xfrm>
          <a:custGeom>
            <a:avLst/>
            <a:gdLst>
              <a:gd name="T0" fmla="*/ 415925 w 256"/>
              <a:gd name="T1" fmla="*/ 324988 h 212"/>
              <a:gd name="T2" fmla="*/ 396429 w 256"/>
              <a:gd name="T3" fmla="*/ 344487 h 212"/>
              <a:gd name="T4" fmla="*/ 396429 w 256"/>
              <a:gd name="T5" fmla="*/ 344487 h 212"/>
              <a:gd name="T6" fmla="*/ 19496 w 256"/>
              <a:gd name="T7" fmla="*/ 344487 h 212"/>
              <a:gd name="T8" fmla="*/ 19496 w 256"/>
              <a:gd name="T9" fmla="*/ 344487 h 212"/>
              <a:gd name="T10" fmla="*/ 19496 w 256"/>
              <a:gd name="T11" fmla="*/ 344487 h 212"/>
              <a:gd name="T12" fmla="*/ 0 w 256"/>
              <a:gd name="T13" fmla="*/ 324988 h 212"/>
              <a:gd name="T14" fmla="*/ 3249 w 256"/>
              <a:gd name="T15" fmla="*/ 313613 h 212"/>
              <a:gd name="T16" fmla="*/ 3249 w 256"/>
              <a:gd name="T17" fmla="*/ 313613 h 212"/>
              <a:gd name="T18" fmla="*/ 191715 w 256"/>
              <a:gd name="T19" fmla="*/ 8125 h 212"/>
              <a:gd name="T20" fmla="*/ 191715 w 256"/>
              <a:gd name="T21" fmla="*/ 8125 h 212"/>
              <a:gd name="T22" fmla="*/ 207963 w 256"/>
              <a:gd name="T23" fmla="*/ 0 h 212"/>
              <a:gd name="T24" fmla="*/ 224210 w 256"/>
              <a:gd name="T25" fmla="*/ 9750 h 212"/>
              <a:gd name="T26" fmla="*/ 224210 w 256"/>
              <a:gd name="T27" fmla="*/ 9750 h 212"/>
              <a:gd name="T28" fmla="*/ 412676 w 256"/>
              <a:gd name="T29" fmla="*/ 315238 h 212"/>
              <a:gd name="T30" fmla="*/ 412676 w 256"/>
              <a:gd name="T31" fmla="*/ 315238 h 212"/>
              <a:gd name="T32" fmla="*/ 415925 w 256"/>
              <a:gd name="T33" fmla="*/ 324988 h 212"/>
              <a:gd name="T34" fmla="*/ 233958 w 256"/>
              <a:gd name="T35" fmla="*/ 110496 h 212"/>
              <a:gd name="T36" fmla="*/ 207963 w 256"/>
              <a:gd name="T37" fmla="*/ 84497 h 212"/>
              <a:gd name="T38" fmla="*/ 181967 w 256"/>
              <a:gd name="T39" fmla="*/ 110496 h 212"/>
              <a:gd name="T40" fmla="*/ 181967 w 256"/>
              <a:gd name="T41" fmla="*/ 207992 h 212"/>
              <a:gd name="T42" fmla="*/ 207963 w 256"/>
              <a:gd name="T43" fmla="*/ 233991 h 212"/>
              <a:gd name="T44" fmla="*/ 233958 w 256"/>
              <a:gd name="T45" fmla="*/ 207992 h 212"/>
              <a:gd name="T46" fmla="*/ 233958 w 256"/>
              <a:gd name="T47" fmla="*/ 110496 h 212"/>
              <a:gd name="T48" fmla="*/ 207963 w 256"/>
              <a:gd name="T49" fmla="*/ 253490 h 212"/>
              <a:gd name="T50" fmla="*/ 181967 w 256"/>
              <a:gd name="T51" fmla="*/ 279489 h 212"/>
              <a:gd name="T52" fmla="*/ 207963 w 256"/>
              <a:gd name="T53" fmla="*/ 305488 h 212"/>
              <a:gd name="T54" fmla="*/ 233958 w 256"/>
              <a:gd name="T55" fmla="*/ 279489 h 212"/>
              <a:gd name="T56" fmla="*/ 207963 w 256"/>
              <a:gd name="T57" fmla="*/ 253490 h 21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56" h="212">
                <a:moveTo>
                  <a:pt x="256" y="200"/>
                </a:moveTo>
                <a:cubicBezTo>
                  <a:pt x="256" y="207"/>
                  <a:pt x="251" y="212"/>
                  <a:pt x="244" y="212"/>
                </a:cubicBezTo>
                <a:cubicBezTo>
                  <a:pt x="244" y="212"/>
                  <a:pt x="244" y="212"/>
                  <a:pt x="244" y="212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12" y="212"/>
                  <a:pt x="12" y="212"/>
                  <a:pt x="12" y="212"/>
                </a:cubicBezTo>
                <a:cubicBezTo>
                  <a:pt x="5" y="212"/>
                  <a:pt x="0" y="207"/>
                  <a:pt x="0" y="200"/>
                </a:cubicBezTo>
                <a:cubicBezTo>
                  <a:pt x="0" y="198"/>
                  <a:pt x="1" y="195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118" y="5"/>
                  <a:pt x="118" y="5"/>
                  <a:pt x="118" y="5"/>
                </a:cubicBezTo>
                <a:cubicBezTo>
                  <a:pt x="118" y="5"/>
                  <a:pt x="118" y="5"/>
                  <a:pt x="118" y="5"/>
                </a:cubicBezTo>
                <a:cubicBezTo>
                  <a:pt x="120" y="2"/>
                  <a:pt x="124" y="0"/>
                  <a:pt x="128" y="0"/>
                </a:cubicBezTo>
                <a:cubicBezTo>
                  <a:pt x="132" y="0"/>
                  <a:pt x="136" y="2"/>
                  <a:pt x="138" y="6"/>
                </a:cubicBezTo>
                <a:cubicBezTo>
                  <a:pt x="138" y="6"/>
                  <a:pt x="138" y="6"/>
                  <a:pt x="138" y="6"/>
                </a:cubicBezTo>
                <a:cubicBezTo>
                  <a:pt x="254" y="194"/>
                  <a:pt x="254" y="194"/>
                  <a:pt x="254" y="194"/>
                </a:cubicBezTo>
                <a:cubicBezTo>
                  <a:pt x="254" y="194"/>
                  <a:pt x="254" y="194"/>
                  <a:pt x="254" y="194"/>
                </a:cubicBezTo>
                <a:cubicBezTo>
                  <a:pt x="255" y="196"/>
                  <a:pt x="256" y="198"/>
                  <a:pt x="256" y="200"/>
                </a:cubicBezTo>
                <a:moveTo>
                  <a:pt x="144" y="68"/>
                </a:moveTo>
                <a:cubicBezTo>
                  <a:pt x="144" y="59"/>
                  <a:pt x="137" y="52"/>
                  <a:pt x="128" y="52"/>
                </a:cubicBezTo>
                <a:cubicBezTo>
                  <a:pt x="119" y="52"/>
                  <a:pt x="112" y="59"/>
                  <a:pt x="112" y="6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12" y="137"/>
                  <a:pt x="119" y="144"/>
                  <a:pt x="128" y="144"/>
                </a:cubicBezTo>
                <a:cubicBezTo>
                  <a:pt x="137" y="144"/>
                  <a:pt x="144" y="137"/>
                  <a:pt x="144" y="128"/>
                </a:cubicBezTo>
                <a:lnTo>
                  <a:pt x="144" y="68"/>
                </a:lnTo>
                <a:close/>
                <a:moveTo>
                  <a:pt x="128" y="156"/>
                </a:moveTo>
                <a:cubicBezTo>
                  <a:pt x="119" y="156"/>
                  <a:pt x="112" y="163"/>
                  <a:pt x="112" y="172"/>
                </a:cubicBezTo>
                <a:cubicBezTo>
                  <a:pt x="112" y="181"/>
                  <a:pt x="119" y="188"/>
                  <a:pt x="128" y="188"/>
                </a:cubicBezTo>
                <a:cubicBezTo>
                  <a:pt x="137" y="188"/>
                  <a:pt x="144" y="181"/>
                  <a:pt x="144" y="172"/>
                </a:cubicBezTo>
                <a:cubicBezTo>
                  <a:pt x="144" y="163"/>
                  <a:pt x="137" y="156"/>
                  <a:pt x="128" y="156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5BA411-6CB0-4AEC-A13E-30AD58A97873}"/>
              </a:ext>
            </a:extLst>
          </p:cNvPr>
          <p:cNvSpPr/>
          <p:nvPr/>
        </p:nvSpPr>
        <p:spPr>
          <a:xfrm>
            <a:off x="3411789" y="119704"/>
            <a:ext cx="8780211" cy="90926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469966" y="243482"/>
            <a:ext cx="6663857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Error Based SQL Injection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41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>
            <a:extLst>
              <a:ext uri="{FF2B5EF4-FFF2-40B4-BE49-F238E27FC236}">
                <a16:creationId xmlns:a16="http://schemas.microsoft.com/office/drawing/2014/main" id="{F751A3E0-28C5-4441-8B70-33795F97FA1B}"/>
              </a:ext>
            </a:extLst>
          </p:cNvPr>
          <p:cNvSpPr/>
          <p:nvPr/>
        </p:nvSpPr>
        <p:spPr>
          <a:xfrm>
            <a:off x="664419" y="2753224"/>
            <a:ext cx="10863163" cy="3832787"/>
          </a:xfrm>
          <a:prstGeom prst="frame">
            <a:avLst>
              <a:gd name="adj1" fmla="val 936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31528" y="192869"/>
            <a:ext cx="5128950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Union SQL Injection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1" name="Freeform 55">
            <a:extLst>
              <a:ext uri="{FF2B5EF4-FFF2-40B4-BE49-F238E27FC236}">
                <a16:creationId xmlns:a16="http://schemas.microsoft.com/office/drawing/2014/main" id="{53A6F76B-4F0B-4E25-8CFA-CFAC33B40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06200" y="1692414"/>
            <a:ext cx="357039" cy="1666772"/>
          </a:xfrm>
          <a:custGeom>
            <a:avLst/>
            <a:gdLst>
              <a:gd name="T0" fmla="*/ 0 w 890"/>
              <a:gd name="T1" fmla="*/ 4159 h 4160"/>
              <a:gd name="T2" fmla="*/ 889 w 890"/>
              <a:gd name="T3" fmla="*/ 2951 h 4160"/>
              <a:gd name="T4" fmla="*/ 889 w 890"/>
              <a:gd name="T5" fmla="*/ 0 h 4160"/>
              <a:gd name="T6" fmla="*/ 0 w 890"/>
              <a:gd name="T7" fmla="*/ 2108 h 4160"/>
              <a:gd name="T8" fmla="*/ 0 w 890"/>
              <a:gd name="T9" fmla="*/ 4159 h 4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0" h="4160">
                <a:moveTo>
                  <a:pt x="0" y="4159"/>
                </a:moveTo>
                <a:lnTo>
                  <a:pt x="889" y="2951"/>
                </a:lnTo>
                <a:lnTo>
                  <a:pt x="889" y="0"/>
                </a:lnTo>
                <a:lnTo>
                  <a:pt x="0" y="2108"/>
                </a:lnTo>
                <a:lnTo>
                  <a:pt x="0" y="4159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Freeform 66">
            <a:extLst>
              <a:ext uri="{FF2B5EF4-FFF2-40B4-BE49-F238E27FC236}">
                <a16:creationId xmlns:a16="http://schemas.microsoft.com/office/drawing/2014/main" id="{F91042C1-46C0-4FCA-9570-F42530949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8571" y="1645919"/>
            <a:ext cx="1461738" cy="1217633"/>
          </a:xfrm>
          <a:custGeom>
            <a:avLst/>
            <a:gdLst>
              <a:gd name="T0" fmla="*/ 0 w 3649"/>
              <a:gd name="T1" fmla="*/ 2654 h 2952"/>
              <a:gd name="T2" fmla="*/ 3648 w 3649"/>
              <a:gd name="T3" fmla="*/ 2951 h 2952"/>
              <a:gd name="T4" fmla="*/ 3648 w 3649"/>
              <a:gd name="T5" fmla="*/ 0 h 2952"/>
              <a:gd name="T6" fmla="*/ 0 w 3649"/>
              <a:gd name="T7" fmla="*/ 604 h 2952"/>
              <a:gd name="T8" fmla="*/ 0 w 3649"/>
              <a:gd name="T9" fmla="*/ 2654 h 2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49" h="2952">
                <a:moveTo>
                  <a:pt x="0" y="2654"/>
                </a:moveTo>
                <a:lnTo>
                  <a:pt x="3648" y="2951"/>
                </a:lnTo>
                <a:lnTo>
                  <a:pt x="3648" y="0"/>
                </a:lnTo>
                <a:lnTo>
                  <a:pt x="0" y="604"/>
                </a:lnTo>
                <a:lnTo>
                  <a:pt x="0" y="2654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 cap="flat">
            <a:noFill/>
            <a:bevel/>
            <a:headEnd/>
            <a:tailEnd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Freeform 67">
            <a:extLst>
              <a:ext uri="{FF2B5EF4-FFF2-40B4-BE49-F238E27FC236}">
                <a16:creationId xmlns:a16="http://schemas.microsoft.com/office/drawing/2014/main" id="{232914CF-875D-408C-B7B8-ABC47E14C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08572" y="1331595"/>
            <a:ext cx="1783428" cy="1378665"/>
          </a:xfrm>
          <a:custGeom>
            <a:avLst/>
            <a:gdLst>
              <a:gd name="T0" fmla="*/ 0 w 4451"/>
              <a:gd name="T1" fmla="*/ 3439 h 3440"/>
              <a:gd name="T2" fmla="*/ 4450 w 4451"/>
              <a:gd name="T3" fmla="*/ 2957 h 3440"/>
              <a:gd name="T4" fmla="*/ 4450 w 4451"/>
              <a:gd name="T5" fmla="*/ 0 h 3440"/>
              <a:gd name="T6" fmla="*/ 0 w 4451"/>
              <a:gd name="T7" fmla="*/ 1389 h 3440"/>
              <a:gd name="T8" fmla="*/ 0 w 4451"/>
              <a:gd name="T9" fmla="*/ 3439 h 3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1" h="3440">
                <a:moveTo>
                  <a:pt x="0" y="3439"/>
                </a:moveTo>
                <a:lnTo>
                  <a:pt x="4450" y="2957"/>
                </a:lnTo>
                <a:lnTo>
                  <a:pt x="4450" y="0"/>
                </a:lnTo>
                <a:lnTo>
                  <a:pt x="0" y="1389"/>
                </a:lnTo>
                <a:lnTo>
                  <a:pt x="0" y="3439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4">
            <a:extLst>
              <a:ext uri="{FF2B5EF4-FFF2-40B4-BE49-F238E27FC236}">
                <a16:creationId xmlns:a16="http://schemas.microsoft.com/office/drawing/2014/main" id="{6761AE79-9D0A-4643-9DA9-A14B4237E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741"/>
            <a:ext cx="12192000" cy="1645106"/>
          </a:xfrm>
          <a:custGeom>
            <a:avLst/>
            <a:gdLst>
              <a:gd name="T0" fmla="*/ 0 w 12724"/>
              <a:gd name="T1" fmla="*/ 2474 h 2958"/>
              <a:gd name="T2" fmla="*/ 12723 w 12724"/>
              <a:gd name="T3" fmla="*/ 2957 h 2958"/>
              <a:gd name="T4" fmla="*/ 12723 w 12724"/>
              <a:gd name="T5" fmla="*/ 0 h 2958"/>
              <a:gd name="T6" fmla="*/ 0 w 12724"/>
              <a:gd name="T7" fmla="*/ 424 h 2958"/>
              <a:gd name="T8" fmla="*/ 0 w 12724"/>
              <a:gd name="T9" fmla="*/ 2474 h 29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24" h="2958">
                <a:moveTo>
                  <a:pt x="0" y="2474"/>
                </a:moveTo>
                <a:lnTo>
                  <a:pt x="12723" y="2957"/>
                </a:lnTo>
                <a:lnTo>
                  <a:pt x="12723" y="0"/>
                </a:lnTo>
                <a:lnTo>
                  <a:pt x="0" y="424"/>
                </a:lnTo>
                <a:lnTo>
                  <a:pt x="0" y="2474"/>
                </a:lnTo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>
              <a:defRPr/>
            </a:pPr>
            <a:endParaRPr lang="en-US" sz="3599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9656A46-3787-4942-9C2E-03CB8A57C08E}"/>
              </a:ext>
            </a:extLst>
          </p:cNvPr>
          <p:cNvSpPr/>
          <p:nvPr/>
        </p:nvSpPr>
        <p:spPr>
          <a:xfrm>
            <a:off x="1172184" y="1178302"/>
            <a:ext cx="10470912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This technique involves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joining a forged query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to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original query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result of a forged query will be joined to the result of the original query, thereby allowing it to obtain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values of fields of other tables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159BAE7-97F3-4D30-9BD2-3C9AA955ACF4}"/>
              </a:ext>
            </a:extLst>
          </p:cNvPr>
          <p:cNvSpPr/>
          <p:nvPr/>
        </p:nvSpPr>
        <p:spPr>
          <a:xfrm>
            <a:off x="162908" y="1188720"/>
            <a:ext cx="903892" cy="904128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b="1" dirty="0">
              <a:solidFill>
                <a:prstClr val="white"/>
              </a:solidFill>
              <a:latin typeface="Lato Bold" charset="0"/>
            </a:endParaRPr>
          </a:p>
        </p:txBody>
      </p:sp>
      <p:sp>
        <p:nvSpPr>
          <p:cNvPr id="10" name="Freeform 42">
            <a:extLst>
              <a:ext uri="{FF2B5EF4-FFF2-40B4-BE49-F238E27FC236}">
                <a16:creationId xmlns:a16="http://schemas.microsoft.com/office/drawing/2014/main" id="{B8412FCE-69A3-4AF7-90F9-7A9364180812}"/>
              </a:ext>
            </a:extLst>
          </p:cNvPr>
          <p:cNvSpPr>
            <a:spLocks noEditPoints="1"/>
          </p:cNvSpPr>
          <p:nvPr/>
        </p:nvSpPr>
        <p:spPr bwMode="auto">
          <a:xfrm>
            <a:off x="362019" y="1437307"/>
            <a:ext cx="544943" cy="515975"/>
          </a:xfrm>
          <a:custGeom>
            <a:avLst/>
            <a:gdLst>
              <a:gd name="T0" fmla="*/ 250825 w 73"/>
              <a:gd name="T1" fmla="*/ 161068 h 63"/>
              <a:gd name="T2" fmla="*/ 230209 w 73"/>
              <a:gd name="T3" fmla="*/ 181630 h 63"/>
              <a:gd name="T4" fmla="*/ 158054 w 73"/>
              <a:gd name="T5" fmla="*/ 181630 h 63"/>
              <a:gd name="T6" fmla="*/ 164926 w 73"/>
              <a:gd name="T7" fmla="*/ 205619 h 63"/>
              <a:gd name="T8" fmla="*/ 158054 w 73"/>
              <a:gd name="T9" fmla="*/ 215900 h 63"/>
              <a:gd name="T10" fmla="*/ 89335 w 73"/>
              <a:gd name="T11" fmla="*/ 215900 h 63"/>
              <a:gd name="T12" fmla="*/ 82463 w 73"/>
              <a:gd name="T13" fmla="*/ 205619 h 63"/>
              <a:gd name="T14" fmla="*/ 89335 w 73"/>
              <a:gd name="T15" fmla="*/ 181630 h 63"/>
              <a:gd name="T16" fmla="*/ 20616 w 73"/>
              <a:gd name="T17" fmla="*/ 181630 h 63"/>
              <a:gd name="T18" fmla="*/ 0 w 73"/>
              <a:gd name="T19" fmla="*/ 161068 h 63"/>
              <a:gd name="T20" fmla="*/ 0 w 73"/>
              <a:gd name="T21" fmla="*/ 20562 h 63"/>
              <a:gd name="T22" fmla="*/ 20616 w 73"/>
              <a:gd name="T23" fmla="*/ 0 h 63"/>
              <a:gd name="T24" fmla="*/ 230209 w 73"/>
              <a:gd name="T25" fmla="*/ 0 h 63"/>
              <a:gd name="T26" fmla="*/ 250825 w 73"/>
              <a:gd name="T27" fmla="*/ 20562 h 63"/>
              <a:gd name="T28" fmla="*/ 250825 w 73"/>
              <a:gd name="T29" fmla="*/ 161068 h 63"/>
              <a:gd name="T30" fmla="*/ 233645 w 73"/>
              <a:gd name="T31" fmla="*/ 20562 h 63"/>
              <a:gd name="T32" fmla="*/ 230209 w 73"/>
              <a:gd name="T33" fmla="*/ 17135 h 63"/>
              <a:gd name="T34" fmla="*/ 20616 w 73"/>
              <a:gd name="T35" fmla="*/ 17135 h 63"/>
              <a:gd name="T36" fmla="*/ 17180 w 73"/>
              <a:gd name="T37" fmla="*/ 20562 h 63"/>
              <a:gd name="T38" fmla="*/ 17180 w 73"/>
              <a:gd name="T39" fmla="*/ 126798 h 63"/>
              <a:gd name="T40" fmla="*/ 20616 w 73"/>
              <a:gd name="T41" fmla="*/ 133652 h 63"/>
              <a:gd name="T42" fmla="*/ 230209 w 73"/>
              <a:gd name="T43" fmla="*/ 133652 h 63"/>
              <a:gd name="T44" fmla="*/ 233645 w 73"/>
              <a:gd name="T45" fmla="*/ 126798 h 63"/>
              <a:gd name="T46" fmla="*/ 233645 w 73"/>
              <a:gd name="T47" fmla="*/ 20562 h 6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5" name="Freeform 63">
            <a:extLst>
              <a:ext uri="{FF2B5EF4-FFF2-40B4-BE49-F238E27FC236}">
                <a16:creationId xmlns:a16="http://schemas.microsoft.com/office/drawing/2014/main" id="{13FC907A-D095-4759-A421-8AC8B838BC21}"/>
              </a:ext>
            </a:extLst>
          </p:cNvPr>
          <p:cNvSpPr>
            <a:spLocks noEditPoints="1"/>
          </p:cNvSpPr>
          <p:nvPr/>
        </p:nvSpPr>
        <p:spPr bwMode="auto">
          <a:xfrm>
            <a:off x="473746" y="1504158"/>
            <a:ext cx="300342" cy="212756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r>
              <a:rPr lang="en-US" sz="2400" dirty="0"/>
              <a:t>`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ECBE1AB-7A92-452A-A41B-C0ACCA723DE3}"/>
              </a:ext>
            </a:extLst>
          </p:cNvPr>
          <p:cNvSpPr/>
          <p:nvPr/>
        </p:nvSpPr>
        <p:spPr>
          <a:xfrm>
            <a:off x="1172184" y="3130734"/>
            <a:ext cx="9847632" cy="30777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Example: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Name, Phone, Address FROM Users WHERE Id=$id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Now set the following Id value: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$id=1 UNION ALL SELECT creditCardNumber,1,1 FROM CreditCardTable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final query is as shown below: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SELECT Name, Phone, Address FROM Users WHERE Id=1 UNION ALL SELECT creditCardNumber,1,1 FROM CreditCardTable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above query joins the result of the original query with all the credit card users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57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6AB9155-2D5C-4BBD-AD05-8A01817FBAC8}"/>
              </a:ext>
            </a:extLst>
          </p:cNvPr>
          <p:cNvSpPr/>
          <p:nvPr/>
        </p:nvSpPr>
        <p:spPr>
          <a:xfrm>
            <a:off x="-6529" y="1"/>
            <a:ext cx="4083097" cy="5877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3E60BF4-DF4A-49AC-BC44-20176D3268C4}"/>
              </a:ext>
            </a:extLst>
          </p:cNvPr>
          <p:cNvSpPr/>
          <p:nvPr/>
        </p:nvSpPr>
        <p:spPr>
          <a:xfrm>
            <a:off x="4068604" y="-3788"/>
            <a:ext cx="4083097" cy="587793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090DB0B-BCB5-458F-9626-F2B8A5F85DEC}"/>
              </a:ext>
            </a:extLst>
          </p:cNvPr>
          <p:cNvSpPr/>
          <p:nvPr/>
        </p:nvSpPr>
        <p:spPr>
          <a:xfrm>
            <a:off x="8108903" y="1133"/>
            <a:ext cx="4083097" cy="58779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 defTabSz="914217"/>
            <a:endParaRPr lang="en-US" sz="215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98020" y="287675"/>
            <a:ext cx="7595971" cy="630934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3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Blind/Inferential SQL Injection</a:t>
            </a:r>
            <a:endParaRPr kumimoji="0" lang="id-ID" sz="3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C34278-00C6-4BBE-977B-A81A63377A05}"/>
              </a:ext>
            </a:extLst>
          </p:cNvPr>
          <p:cNvSpPr/>
          <p:nvPr/>
        </p:nvSpPr>
        <p:spPr>
          <a:xfrm>
            <a:off x="812647" y="2622230"/>
            <a:ext cx="2444745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No Error Message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924F36-E1C8-4AFE-8ECF-36AE2E833308}"/>
              </a:ext>
            </a:extLst>
          </p:cNvPr>
          <p:cNvSpPr/>
          <p:nvPr/>
        </p:nvSpPr>
        <p:spPr>
          <a:xfrm>
            <a:off x="5103198" y="2622230"/>
            <a:ext cx="201390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Generic Page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FF20C15-9857-4B6C-BB00-239E62365485}"/>
              </a:ext>
            </a:extLst>
          </p:cNvPr>
          <p:cNvSpPr txBox="1"/>
          <p:nvPr/>
        </p:nvSpPr>
        <p:spPr>
          <a:xfrm>
            <a:off x="9127056" y="2645318"/>
            <a:ext cx="2176089" cy="353935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Time- intensive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ACEFE72-9DA5-48CE-984C-C54107345655}"/>
              </a:ext>
            </a:extLst>
          </p:cNvPr>
          <p:cNvSpPr txBox="1"/>
          <p:nvPr/>
        </p:nvSpPr>
        <p:spPr>
          <a:xfrm>
            <a:off x="174497" y="3147847"/>
            <a:ext cx="3721045" cy="14773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Blind SQL Injection is used when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application is vulnerable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an SQL injection, but the results of the injection are not visible to the attacker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7AF99EC-81FE-48C0-983D-246D38CB9F0C}"/>
              </a:ext>
            </a:extLst>
          </p:cNvPr>
          <p:cNvSpPr txBox="1"/>
          <p:nvPr/>
        </p:nvSpPr>
        <p:spPr>
          <a:xfrm>
            <a:off x="4242949" y="3147847"/>
            <a:ext cx="3734406" cy="175432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Blind SQL injection is identical to a normal SQL Injection, except that a generic custom page is displayed when an attacker attempts to exploit an application rather than seeing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useful error message</a:t>
            </a:r>
            <a:endParaRPr kumimoji="0" lang="en-US" sz="18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EEC1186-5367-4262-82AD-9D761EEBC4DD}"/>
              </a:ext>
            </a:extLst>
          </p:cNvPr>
          <p:cNvSpPr txBox="1"/>
          <p:nvPr/>
        </p:nvSpPr>
        <p:spPr>
          <a:xfrm>
            <a:off x="8335480" y="3147847"/>
            <a:ext cx="3759240" cy="9233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type of attack can become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time-intensive because a new statement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must be crafted for each bit recovered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3E25072-1AEC-4983-9136-37DD72007AFB}"/>
              </a:ext>
            </a:extLst>
          </p:cNvPr>
          <p:cNvSpPr txBox="1"/>
          <p:nvPr/>
        </p:nvSpPr>
        <p:spPr>
          <a:xfrm>
            <a:off x="693996" y="6031468"/>
            <a:ext cx="10804009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can still steal data by asking a series of True and False questions through SQL statements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B469F51-F2F2-4309-A633-8EFC3AF39A5F}"/>
              </a:ext>
            </a:extLst>
          </p:cNvPr>
          <p:cNvGrpSpPr/>
          <p:nvPr/>
        </p:nvGrpSpPr>
        <p:grpSpPr>
          <a:xfrm>
            <a:off x="1513074" y="1452791"/>
            <a:ext cx="1043890" cy="983644"/>
            <a:chOff x="1775821" y="1344155"/>
            <a:chExt cx="1043890" cy="983644"/>
          </a:xfrm>
        </p:grpSpPr>
        <p:sp>
          <p:nvSpPr>
            <p:cNvPr id="100" name="Oval 99"/>
            <p:cNvSpPr/>
            <p:nvPr/>
          </p:nvSpPr>
          <p:spPr>
            <a:xfrm>
              <a:off x="1775821" y="1344155"/>
              <a:ext cx="1043890" cy="983644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42" name="Freeform 72">
              <a:extLst>
                <a:ext uri="{FF2B5EF4-FFF2-40B4-BE49-F238E27FC236}">
                  <a16:creationId xmlns:a16="http://schemas.microsoft.com/office/drawing/2014/main" id="{BF7961A2-059E-458E-BB49-2532BE8A85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6015" y="1606008"/>
              <a:ext cx="663503" cy="459938"/>
            </a:xfrm>
            <a:custGeom>
              <a:avLst/>
              <a:gdLst>
                <a:gd name="T0" fmla="*/ 217118 w 602"/>
                <a:gd name="T1" fmla="*/ 167383 h 495"/>
                <a:gd name="T2" fmla="*/ 217118 w 602"/>
                <a:gd name="T3" fmla="*/ 167383 h 495"/>
                <a:gd name="T4" fmla="*/ 206641 w 602"/>
                <a:gd name="T5" fmla="*/ 177441 h 495"/>
                <a:gd name="T6" fmla="*/ 206641 w 602"/>
                <a:gd name="T7" fmla="*/ 177441 h 495"/>
                <a:gd name="T8" fmla="*/ 10115 w 602"/>
                <a:gd name="T9" fmla="*/ 177441 h 495"/>
                <a:gd name="T10" fmla="*/ 10115 w 602"/>
                <a:gd name="T11" fmla="*/ 177441 h 495"/>
                <a:gd name="T12" fmla="*/ 10115 w 602"/>
                <a:gd name="T13" fmla="*/ 177441 h 495"/>
                <a:gd name="T14" fmla="*/ 0 w 602"/>
                <a:gd name="T15" fmla="*/ 167383 h 495"/>
                <a:gd name="T16" fmla="*/ 2529 w 602"/>
                <a:gd name="T17" fmla="*/ 162355 h 495"/>
                <a:gd name="T18" fmla="*/ 2529 w 602"/>
                <a:gd name="T19" fmla="*/ 162355 h 495"/>
                <a:gd name="T20" fmla="*/ 99708 w 602"/>
                <a:gd name="T21" fmla="*/ 2514 h 495"/>
                <a:gd name="T22" fmla="*/ 99708 w 602"/>
                <a:gd name="T23" fmla="*/ 2514 h 495"/>
                <a:gd name="T24" fmla="*/ 109823 w 602"/>
                <a:gd name="T25" fmla="*/ 0 h 495"/>
                <a:gd name="T26" fmla="*/ 117410 w 602"/>
                <a:gd name="T27" fmla="*/ 5029 h 495"/>
                <a:gd name="T28" fmla="*/ 117410 w 602"/>
                <a:gd name="T29" fmla="*/ 5029 h 495"/>
                <a:gd name="T30" fmla="*/ 217118 w 602"/>
                <a:gd name="T31" fmla="*/ 162355 h 495"/>
                <a:gd name="T32" fmla="*/ 217118 w 602"/>
                <a:gd name="T33" fmla="*/ 162355 h 495"/>
                <a:gd name="T34" fmla="*/ 217118 w 602"/>
                <a:gd name="T35" fmla="*/ 167383 h 495"/>
                <a:gd name="T36" fmla="*/ 122467 w 602"/>
                <a:gd name="T37" fmla="*/ 55675 h 495"/>
                <a:gd name="T38" fmla="*/ 122467 w 602"/>
                <a:gd name="T39" fmla="*/ 55675 h 495"/>
                <a:gd name="T40" fmla="*/ 109823 w 602"/>
                <a:gd name="T41" fmla="*/ 43103 h 495"/>
                <a:gd name="T42" fmla="*/ 94289 w 602"/>
                <a:gd name="T43" fmla="*/ 55675 h 495"/>
                <a:gd name="T44" fmla="*/ 94289 w 602"/>
                <a:gd name="T45" fmla="*/ 106321 h 495"/>
                <a:gd name="T46" fmla="*/ 109823 w 602"/>
                <a:gd name="T47" fmla="*/ 121766 h 495"/>
                <a:gd name="T48" fmla="*/ 122467 w 602"/>
                <a:gd name="T49" fmla="*/ 106321 h 495"/>
                <a:gd name="T50" fmla="*/ 122467 w 602"/>
                <a:gd name="T51" fmla="*/ 55675 h 495"/>
                <a:gd name="T52" fmla="*/ 109823 w 602"/>
                <a:gd name="T53" fmla="*/ 131823 h 495"/>
                <a:gd name="T54" fmla="*/ 109823 w 602"/>
                <a:gd name="T55" fmla="*/ 131823 h 495"/>
                <a:gd name="T56" fmla="*/ 94289 w 602"/>
                <a:gd name="T57" fmla="*/ 144754 h 495"/>
                <a:gd name="T58" fmla="*/ 109823 w 602"/>
                <a:gd name="T59" fmla="*/ 157326 h 495"/>
                <a:gd name="T60" fmla="*/ 122467 w 602"/>
                <a:gd name="T61" fmla="*/ 144754 h 495"/>
                <a:gd name="T62" fmla="*/ 109823 w 602"/>
                <a:gd name="T63" fmla="*/ 131823 h 49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02" h="495">
                  <a:moveTo>
                    <a:pt x="601" y="466"/>
                  </a:moveTo>
                  <a:lnTo>
                    <a:pt x="601" y="466"/>
                  </a:lnTo>
                  <a:cubicBezTo>
                    <a:pt x="601" y="487"/>
                    <a:pt x="594" y="494"/>
                    <a:pt x="572" y="494"/>
                  </a:cubicBezTo>
                  <a:cubicBezTo>
                    <a:pt x="28" y="494"/>
                    <a:pt x="28" y="494"/>
                    <a:pt x="28" y="494"/>
                  </a:cubicBezTo>
                  <a:cubicBezTo>
                    <a:pt x="14" y="494"/>
                    <a:pt x="0" y="487"/>
                    <a:pt x="0" y="466"/>
                  </a:cubicBezTo>
                  <a:cubicBezTo>
                    <a:pt x="0" y="466"/>
                    <a:pt x="0" y="459"/>
                    <a:pt x="7" y="452"/>
                  </a:cubicBezTo>
                  <a:cubicBezTo>
                    <a:pt x="276" y="7"/>
                    <a:pt x="276" y="7"/>
                    <a:pt x="276" y="7"/>
                  </a:cubicBezTo>
                  <a:cubicBezTo>
                    <a:pt x="283" y="0"/>
                    <a:pt x="290" y="0"/>
                    <a:pt x="304" y="0"/>
                  </a:cubicBezTo>
                  <a:cubicBezTo>
                    <a:pt x="311" y="0"/>
                    <a:pt x="318" y="0"/>
                    <a:pt x="325" y="14"/>
                  </a:cubicBezTo>
                  <a:cubicBezTo>
                    <a:pt x="601" y="452"/>
                    <a:pt x="601" y="452"/>
                    <a:pt x="601" y="452"/>
                  </a:cubicBezTo>
                  <a:cubicBezTo>
                    <a:pt x="601" y="459"/>
                    <a:pt x="601" y="466"/>
                    <a:pt x="601" y="466"/>
                  </a:cubicBezTo>
                  <a:close/>
                  <a:moveTo>
                    <a:pt x="339" y="155"/>
                  </a:moveTo>
                  <a:lnTo>
                    <a:pt x="339" y="155"/>
                  </a:lnTo>
                  <a:cubicBezTo>
                    <a:pt x="339" y="134"/>
                    <a:pt x="325" y="120"/>
                    <a:pt x="304" y="120"/>
                  </a:cubicBezTo>
                  <a:cubicBezTo>
                    <a:pt x="283" y="120"/>
                    <a:pt x="261" y="134"/>
                    <a:pt x="261" y="155"/>
                  </a:cubicBezTo>
                  <a:cubicBezTo>
                    <a:pt x="261" y="296"/>
                    <a:pt x="261" y="296"/>
                    <a:pt x="261" y="296"/>
                  </a:cubicBezTo>
                  <a:cubicBezTo>
                    <a:pt x="261" y="318"/>
                    <a:pt x="283" y="339"/>
                    <a:pt x="304" y="339"/>
                  </a:cubicBezTo>
                  <a:cubicBezTo>
                    <a:pt x="325" y="339"/>
                    <a:pt x="339" y="318"/>
                    <a:pt x="339" y="296"/>
                  </a:cubicBezTo>
                  <a:lnTo>
                    <a:pt x="339" y="155"/>
                  </a:lnTo>
                  <a:close/>
                  <a:moveTo>
                    <a:pt x="304" y="367"/>
                  </a:moveTo>
                  <a:lnTo>
                    <a:pt x="304" y="367"/>
                  </a:lnTo>
                  <a:cubicBezTo>
                    <a:pt x="283" y="367"/>
                    <a:pt x="261" y="381"/>
                    <a:pt x="261" y="403"/>
                  </a:cubicBezTo>
                  <a:cubicBezTo>
                    <a:pt x="261" y="424"/>
                    <a:pt x="283" y="438"/>
                    <a:pt x="304" y="438"/>
                  </a:cubicBezTo>
                  <a:cubicBezTo>
                    <a:pt x="325" y="438"/>
                    <a:pt x="339" y="424"/>
                    <a:pt x="339" y="403"/>
                  </a:cubicBezTo>
                  <a:cubicBezTo>
                    <a:pt x="339" y="381"/>
                    <a:pt x="325" y="367"/>
                    <a:pt x="304" y="3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A3F959B-BFDF-4B77-B8B2-AC5FC78915A0}"/>
              </a:ext>
            </a:extLst>
          </p:cNvPr>
          <p:cNvGrpSpPr/>
          <p:nvPr/>
        </p:nvGrpSpPr>
        <p:grpSpPr>
          <a:xfrm>
            <a:off x="9693155" y="1452791"/>
            <a:ext cx="1043890" cy="983644"/>
            <a:chOff x="9273023" y="1344155"/>
            <a:chExt cx="1043890" cy="983644"/>
          </a:xfrm>
        </p:grpSpPr>
        <p:sp>
          <p:nvSpPr>
            <p:cNvPr id="107" name="Oval 106"/>
            <p:cNvSpPr/>
            <p:nvPr/>
          </p:nvSpPr>
          <p:spPr>
            <a:xfrm>
              <a:off x="9273023" y="1344155"/>
              <a:ext cx="1043890" cy="983644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44" name="Freeform 104">
              <a:extLst>
                <a:ext uri="{FF2B5EF4-FFF2-40B4-BE49-F238E27FC236}">
                  <a16:creationId xmlns:a16="http://schemas.microsoft.com/office/drawing/2014/main" id="{28AE1C22-3034-42E8-91F9-F6328B3652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36963" y="1601540"/>
              <a:ext cx="516009" cy="468874"/>
            </a:xfrm>
            <a:custGeom>
              <a:avLst/>
              <a:gdLst/>
              <a:ahLst/>
              <a:cxnLst>
                <a:cxn ang="0">
                  <a:pos x="243" y="45"/>
                </a:cxn>
                <a:cxn ang="0">
                  <a:pos x="243" y="20"/>
                </a:cxn>
                <a:cxn ang="0">
                  <a:pos x="238" y="6"/>
                </a:cxn>
                <a:cxn ang="0">
                  <a:pos x="221" y="0"/>
                </a:cxn>
                <a:cxn ang="0">
                  <a:pos x="214" y="2"/>
                </a:cxn>
                <a:cxn ang="0">
                  <a:pos x="203" y="13"/>
                </a:cxn>
                <a:cxn ang="0">
                  <a:pos x="202" y="45"/>
                </a:cxn>
                <a:cxn ang="0">
                  <a:pos x="109" y="20"/>
                </a:cxn>
                <a:cxn ang="0">
                  <a:pos x="107" y="13"/>
                </a:cxn>
                <a:cxn ang="0">
                  <a:pos x="96" y="2"/>
                </a:cxn>
                <a:cxn ang="0">
                  <a:pos x="87" y="0"/>
                </a:cxn>
                <a:cxn ang="0">
                  <a:pos x="73" y="6"/>
                </a:cxn>
                <a:cxn ang="0">
                  <a:pos x="67" y="20"/>
                </a:cxn>
                <a:cxn ang="0">
                  <a:pos x="17" y="45"/>
                </a:cxn>
                <a:cxn ang="0">
                  <a:pos x="9" y="47"/>
                </a:cxn>
                <a:cxn ang="0">
                  <a:pos x="2" y="54"/>
                </a:cxn>
                <a:cxn ang="0">
                  <a:pos x="0" y="287"/>
                </a:cxn>
                <a:cxn ang="0">
                  <a:pos x="2" y="292"/>
                </a:cxn>
                <a:cxn ang="0">
                  <a:pos x="9" y="301"/>
                </a:cxn>
                <a:cxn ang="0">
                  <a:pos x="294" y="301"/>
                </a:cxn>
                <a:cxn ang="0">
                  <a:pos x="301" y="301"/>
                </a:cxn>
                <a:cxn ang="0">
                  <a:pos x="308" y="292"/>
                </a:cxn>
                <a:cxn ang="0">
                  <a:pos x="310" y="62"/>
                </a:cxn>
                <a:cxn ang="0">
                  <a:pos x="308" y="54"/>
                </a:cxn>
                <a:cxn ang="0">
                  <a:pos x="301" y="47"/>
                </a:cxn>
                <a:cxn ang="0">
                  <a:pos x="294" y="45"/>
                </a:cxn>
                <a:cxn ang="0">
                  <a:pos x="145" y="156"/>
                </a:cxn>
                <a:cxn ang="0">
                  <a:pos x="96" y="114"/>
                </a:cxn>
                <a:cxn ang="0">
                  <a:pos x="165" y="114"/>
                </a:cxn>
                <a:cxn ang="0">
                  <a:pos x="214" y="156"/>
                </a:cxn>
                <a:cxn ang="0">
                  <a:pos x="165" y="114"/>
                </a:cxn>
                <a:cxn ang="0">
                  <a:pos x="75" y="156"/>
                </a:cxn>
                <a:cxn ang="0">
                  <a:pos x="31" y="114"/>
                </a:cxn>
                <a:cxn ang="0">
                  <a:pos x="75" y="178"/>
                </a:cxn>
                <a:cxn ang="0">
                  <a:pos x="31" y="209"/>
                </a:cxn>
                <a:cxn ang="0">
                  <a:pos x="75" y="178"/>
                </a:cxn>
                <a:cxn ang="0">
                  <a:pos x="145" y="178"/>
                </a:cxn>
                <a:cxn ang="0">
                  <a:pos x="96" y="209"/>
                </a:cxn>
                <a:cxn ang="0">
                  <a:pos x="145" y="229"/>
                </a:cxn>
                <a:cxn ang="0">
                  <a:pos x="96" y="270"/>
                </a:cxn>
                <a:cxn ang="0">
                  <a:pos x="145" y="229"/>
                </a:cxn>
                <a:cxn ang="0">
                  <a:pos x="214" y="229"/>
                </a:cxn>
                <a:cxn ang="0">
                  <a:pos x="165" y="270"/>
                </a:cxn>
                <a:cxn ang="0">
                  <a:pos x="165" y="209"/>
                </a:cxn>
                <a:cxn ang="0">
                  <a:pos x="214" y="178"/>
                </a:cxn>
                <a:cxn ang="0">
                  <a:pos x="165" y="209"/>
                </a:cxn>
                <a:cxn ang="0">
                  <a:pos x="279" y="178"/>
                </a:cxn>
                <a:cxn ang="0">
                  <a:pos x="236" y="209"/>
                </a:cxn>
                <a:cxn ang="0">
                  <a:pos x="236" y="156"/>
                </a:cxn>
                <a:cxn ang="0">
                  <a:pos x="279" y="114"/>
                </a:cxn>
                <a:cxn ang="0">
                  <a:pos x="236" y="156"/>
                </a:cxn>
                <a:cxn ang="0">
                  <a:pos x="75" y="229"/>
                </a:cxn>
                <a:cxn ang="0">
                  <a:pos x="31" y="270"/>
                </a:cxn>
                <a:cxn ang="0">
                  <a:pos x="236" y="270"/>
                </a:cxn>
                <a:cxn ang="0">
                  <a:pos x="279" y="229"/>
                </a:cxn>
                <a:cxn ang="0">
                  <a:pos x="236" y="270"/>
                </a:cxn>
              </a:cxnLst>
              <a:rect l="0" t="0" r="r" b="b"/>
              <a:pathLst>
                <a:path w="310" h="301">
                  <a:moveTo>
                    <a:pt x="294" y="45"/>
                  </a:moveTo>
                  <a:lnTo>
                    <a:pt x="243" y="45"/>
                  </a:lnTo>
                  <a:lnTo>
                    <a:pt x="243" y="20"/>
                  </a:lnTo>
                  <a:lnTo>
                    <a:pt x="243" y="20"/>
                  </a:lnTo>
                  <a:lnTo>
                    <a:pt x="241" y="13"/>
                  </a:lnTo>
                  <a:lnTo>
                    <a:pt x="238" y="6"/>
                  </a:lnTo>
                  <a:lnTo>
                    <a:pt x="231" y="2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14" y="2"/>
                  </a:lnTo>
                  <a:lnTo>
                    <a:pt x="207" y="6"/>
                  </a:lnTo>
                  <a:lnTo>
                    <a:pt x="203" y="13"/>
                  </a:lnTo>
                  <a:lnTo>
                    <a:pt x="202" y="20"/>
                  </a:lnTo>
                  <a:lnTo>
                    <a:pt x="202" y="45"/>
                  </a:lnTo>
                  <a:lnTo>
                    <a:pt x="109" y="45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7" y="13"/>
                  </a:lnTo>
                  <a:lnTo>
                    <a:pt x="102" y="6"/>
                  </a:lnTo>
                  <a:lnTo>
                    <a:pt x="96" y="2"/>
                  </a:lnTo>
                  <a:lnTo>
                    <a:pt x="87" y="0"/>
                  </a:lnTo>
                  <a:lnTo>
                    <a:pt x="87" y="0"/>
                  </a:lnTo>
                  <a:lnTo>
                    <a:pt x="80" y="2"/>
                  </a:lnTo>
                  <a:lnTo>
                    <a:pt x="73" y="6"/>
                  </a:lnTo>
                  <a:lnTo>
                    <a:pt x="69" y="13"/>
                  </a:lnTo>
                  <a:lnTo>
                    <a:pt x="67" y="20"/>
                  </a:lnTo>
                  <a:lnTo>
                    <a:pt x="67" y="45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9" y="47"/>
                  </a:lnTo>
                  <a:lnTo>
                    <a:pt x="4" y="51"/>
                  </a:lnTo>
                  <a:lnTo>
                    <a:pt x="2" y="54"/>
                  </a:lnTo>
                  <a:lnTo>
                    <a:pt x="0" y="62"/>
                  </a:lnTo>
                  <a:lnTo>
                    <a:pt x="0" y="287"/>
                  </a:lnTo>
                  <a:lnTo>
                    <a:pt x="0" y="287"/>
                  </a:lnTo>
                  <a:lnTo>
                    <a:pt x="2" y="292"/>
                  </a:lnTo>
                  <a:lnTo>
                    <a:pt x="4" y="297"/>
                  </a:lnTo>
                  <a:lnTo>
                    <a:pt x="9" y="301"/>
                  </a:lnTo>
                  <a:lnTo>
                    <a:pt x="17" y="301"/>
                  </a:lnTo>
                  <a:lnTo>
                    <a:pt x="294" y="301"/>
                  </a:lnTo>
                  <a:lnTo>
                    <a:pt x="294" y="301"/>
                  </a:lnTo>
                  <a:lnTo>
                    <a:pt x="301" y="301"/>
                  </a:lnTo>
                  <a:lnTo>
                    <a:pt x="305" y="297"/>
                  </a:lnTo>
                  <a:lnTo>
                    <a:pt x="308" y="292"/>
                  </a:lnTo>
                  <a:lnTo>
                    <a:pt x="310" y="287"/>
                  </a:lnTo>
                  <a:lnTo>
                    <a:pt x="310" y="62"/>
                  </a:lnTo>
                  <a:lnTo>
                    <a:pt x="310" y="62"/>
                  </a:lnTo>
                  <a:lnTo>
                    <a:pt x="308" y="54"/>
                  </a:lnTo>
                  <a:lnTo>
                    <a:pt x="305" y="51"/>
                  </a:lnTo>
                  <a:lnTo>
                    <a:pt x="301" y="47"/>
                  </a:lnTo>
                  <a:lnTo>
                    <a:pt x="294" y="45"/>
                  </a:lnTo>
                  <a:lnTo>
                    <a:pt x="294" y="45"/>
                  </a:lnTo>
                  <a:close/>
                  <a:moveTo>
                    <a:pt x="145" y="114"/>
                  </a:moveTo>
                  <a:lnTo>
                    <a:pt x="145" y="156"/>
                  </a:lnTo>
                  <a:lnTo>
                    <a:pt x="96" y="156"/>
                  </a:lnTo>
                  <a:lnTo>
                    <a:pt x="96" y="114"/>
                  </a:lnTo>
                  <a:lnTo>
                    <a:pt x="145" y="114"/>
                  </a:lnTo>
                  <a:close/>
                  <a:moveTo>
                    <a:pt x="165" y="114"/>
                  </a:moveTo>
                  <a:lnTo>
                    <a:pt x="214" y="114"/>
                  </a:lnTo>
                  <a:lnTo>
                    <a:pt x="214" y="156"/>
                  </a:lnTo>
                  <a:lnTo>
                    <a:pt x="165" y="156"/>
                  </a:lnTo>
                  <a:lnTo>
                    <a:pt x="165" y="114"/>
                  </a:lnTo>
                  <a:close/>
                  <a:moveTo>
                    <a:pt x="75" y="114"/>
                  </a:moveTo>
                  <a:lnTo>
                    <a:pt x="75" y="156"/>
                  </a:lnTo>
                  <a:lnTo>
                    <a:pt x="31" y="156"/>
                  </a:lnTo>
                  <a:lnTo>
                    <a:pt x="31" y="114"/>
                  </a:lnTo>
                  <a:lnTo>
                    <a:pt x="75" y="114"/>
                  </a:lnTo>
                  <a:close/>
                  <a:moveTo>
                    <a:pt x="75" y="178"/>
                  </a:moveTo>
                  <a:lnTo>
                    <a:pt x="75" y="209"/>
                  </a:lnTo>
                  <a:lnTo>
                    <a:pt x="31" y="209"/>
                  </a:lnTo>
                  <a:lnTo>
                    <a:pt x="31" y="178"/>
                  </a:lnTo>
                  <a:lnTo>
                    <a:pt x="75" y="178"/>
                  </a:lnTo>
                  <a:close/>
                  <a:moveTo>
                    <a:pt x="96" y="178"/>
                  </a:moveTo>
                  <a:lnTo>
                    <a:pt x="145" y="178"/>
                  </a:lnTo>
                  <a:lnTo>
                    <a:pt x="145" y="209"/>
                  </a:lnTo>
                  <a:lnTo>
                    <a:pt x="96" y="209"/>
                  </a:lnTo>
                  <a:lnTo>
                    <a:pt x="96" y="178"/>
                  </a:lnTo>
                  <a:close/>
                  <a:moveTo>
                    <a:pt x="145" y="229"/>
                  </a:moveTo>
                  <a:lnTo>
                    <a:pt x="145" y="270"/>
                  </a:lnTo>
                  <a:lnTo>
                    <a:pt x="96" y="270"/>
                  </a:lnTo>
                  <a:lnTo>
                    <a:pt x="96" y="229"/>
                  </a:lnTo>
                  <a:lnTo>
                    <a:pt x="145" y="229"/>
                  </a:lnTo>
                  <a:close/>
                  <a:moveTo>
                    <a:pt x="165" y="229"/>
                  </a:moveTo>
                  <a:lnTo>
                    <a:pt x="214" y="229"/>
                  </a:lnTo>
                  <a:lnTo>
                    <a:pt x="214" y="270"/>
                  </a:lnTo>
                  <a:lnTo>
                    <a:pt x="165" y="270"/>
                  </a:lnTo>
                  <a:lnTo>
                    <a:pt x="165" y="229"/>
                  </a:lnTo>
                  <a:close/>
                  <a:moveTo>
                    <a:pt x="165" y="209"/>
                  </a:moveTo>
                  <a:lnTo>
                    <a:pt x="165" y="178"/>
                  </a:lnTo>
                  <a:lnTo>
                    <a:pt x="214" y="178"/>
                  </a:lnTo>
                  <a:lnTo>
                    <a:pt x="214" y="209"/>
                  </a:lnTo>
                  <a:lnTo>
                    <a:pt x="165" y="209"/>
                  </a:lnTo>
                  <a:close/>
                  <a:moveTo>
                    <a:pt x="236" y="178"/>
                  </a:moveTo>
                  <a:lnTo>
                    <a:pt x="279" y="178"/>
                  </a:lnTo>
                  <a:lnTo>
                    <a:pt x="279" y="209"/>
                  </a:lnTo>
                  <a:lnTo>
                    <a:pt x="236" y="209"/>
                  </a:lnTo>
                  <a:lnTo>
                    <a:pt x="236" y="178"/>
                  </a:lnTo>
                  <a:close/>
                  <a:moveTo>
                    <a:pt x="236" y="156"/>
                  </a:moveTo>
                  <a:lnTo>
                    <a:pt x="236" y="114"/>
                  </a:lnTo>
                  <a:lnTo>
                    <a:pt x="279" y="114"/>
                  </a:lnTo>
                  <a:lnTo>
                    <a:pt x="279" y="156"/>
                  </a:lnTo>
                  <a:lnTo>
                    <a:pt x="236" y="156"/>
                  </a:lnTo>
                  <a:close/>
                  <a:moveTo>
                    <a:pt x="31" y="229"/>
                  </a:moveTo>
                  <a:lnTo>
                    <a:pt x="75" y="229"/>
                  </a:lnTo>
                  <a:lnTo>
                    <a:pt x="75" y="270"/>
                  </a:lnTo>
                  <a:lnTo>
                    <a:pt x="31" y="270"/>
                  </a:lnTo>
                  <a:lnTo>
                    <a:pt x="31" y="229"/>
                  </a:lnTo>
                  <a:close/>
                  <a:moveTo>
                    <a:pt x="236" y="270"/>
                  </a:moveTo>
                  <a:lnTo>
                    <a:pt x="236" y="229"/>
                  </a:lnTo>
                  <a:lnTo>
                    <a:pt x="279" y="229"/>
                  </a:lnTo>
                  <a:lnTo>
                    <a:pt x="279" y="270"/>
                  </a:lnTo>
                  <a:lnTo>
                    <a:pt x="236" y="27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FF5458F-F7B4-4AD1-8142-FC099967F948}"/>
              </a:ext>
            </a:extLst>
          </p:cNvPr>
          <p:cNvGrpSpPr/>
          <p:nvPr/>
        </p:nvGrpSpPr>
        <p:grpSpPr>
          <a:xfrm>
            <a:off x="5588207" y="1452791"/>
            <a:ext cx="1043890" cy="983644"/>
            <a:chOff x="5574055" y="1344155"/>
            <a:chExt cx="1043890" cy="983644"/>
          </a:xfrm>
        </p:grpSpPr>
        <p:sp>
          <p:nvSpPr>
            <p:cNvPr id="104" name="Oval 103"/>
            <p:cNvSpPr/>
            <p:nvPr/>
          </p:nvSpPr>
          <p:spPr>
            <a:xfrm>
              <a:off x="5574055" y="1344155"/>
              <a:ext cx="1043890" cy="983644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45" name="Freeform 193">
              <a:extLst>
                <a:ext uri="{FF2B5EF4-FFF2-40B4-BE49-F238E27FC236}">
                  <a16:creationId xmlns:a16="http://schemas.microsoft.com/office/drawing/2014/main" id="{9045DF08-7CAE-4B2A-8CA2-167384A369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73643" y="1573976"/>
              <a:ext cx="444715" cy="524002"/>
            </a:xfrm>
            <a:custGeom>
              <a:avLst/>
              <a:gdLst>
                <a:gd name="T0" fmla="*/ 203200 w 59"/>
                <a:gd name="T1" fmla="*/ 68636 h 68"/>
                <a:gd name="T2" fmla="*/ 203200 w 59"/>
                <a:gd name="T3" fmla="*/ 219635 h 68"/>
                <a:gd name="T4" fmla="*/ 189424 w 59"/>
                <a:gd name="T5" fmla="*/ 233362 h 68"/>
                <a:gd name="T6" fmla="*/ 13776 w 59"/>
                <a:gd name="T7" fmla="*/ 233362 h 68"/>
                <a:gd name="T8" fmla="*/ 0 w 59"/>
                <a:gd name="T9" fmla="*/ 219635 h 68"/>
                <a:gd name="T10" fmla="*/ 0 w 59"/>
                <a:gd name="T11" fmla="*/ 10295 h 68"/>
                <a:gd name="T12" fmla="*/ 13776 w 59"/>
                <a:gd name="T13" fmla="*/ 0 h 68"/>
                <a:gd name="T14" fmla="*/ 130875 w 59"/>
                <a:gd name="T15" fmla="*/ 0 h 68"/>
                <a:gd name="T16" fmla="*/ 151539 w 59"/>
                <a:gd name="T17" fmla="*/ 6864 h 68"/>
                <a:gd name="T18" fmla="*/ 192868 w 59"/>
                <a:gd name="T19" fmla="*/ 48045 h 68"/>
                <a:gd name="T20" fmla="*/ 203200 w 59"/>
                <a:gd name="T21" fmla="*/ 68636 h 68"/>
                <a:gd name="T22" fmla="*/ 185980 w 59"/>
                <a:gd name="T23" fmla="*/ 82363 h 68"/>
                <a:gd name="T24" fmla="*/ 130875 w 59"/>
                <a:gd name="T25" fmla="*/ 82363 h 68"/>
                <a:gd name="T26" fmla="*/ 117098 w 59"/>
                <a:gd name="T27" fmla="*/ 68636 h 68"/>
                <a:gd name="T28" fmla="*/ 117098 w 59"/>
                <a:gd name="T29" fmla="*/ 17159 h 68"/>
                <a:gd name="T30" fmla="*/ 17220 w 59"/>
                <a:gd name="T31" fmla="*/ 17159 h 68"/>
                <a:gd name="T32" fmla="*/ 17220 w 59"/>
                <a:gd name="T33" fmla="*/ 216203 h 68"/>
                <a:gd name="T34" fmla="*/ 185980 w 59"/>
                <a:gd name="T35" fmla="*/ 216203 h 68"/>
                <a:gd name="T36" fmla="*/ 185980 w 59"/>
                <a:gd name="T37" fmla="*/ 82363 h 68"/>
                <a:gd name="T38" fmla="*/ 55105 w 59"/>
                <a:gd name="T39" fmla="*/ 99522 h 68"/>
                <a:gd name="T40" fmla="*/ 148095 w 59"/>
                <a:gd name="T41" fmla="*/ 99522 h 68"/>
                <a:gd name="T42" fmla="*/ 151539 w 59"/>
                <a:gd name="T43" fmla="*/ 102954 h 68"/>
                <a:gd name="T44" fmla="*/ 151539 w 59"/>
                <a:gd name="T45" fmla="*/ 109817 h 68"/>
                <a:gd name="T46" fmla="*/ 148095 w 59"/>
                <a:gd name="T47" fmla="*/ 116681 h 68"/>
                <a:gd name="T48" fmla="*/ 55105 w 59"/>
                <a:gd name="T49" fmla="*/ 116681 h 68"/>
                <a:gd name="T50" fmla="*/ 51661 w 59"/>
                <a:gd name="T51" fmla="*/ 109817 h 68"/>
                <a:gd name="T52" fmla="*/ 51661 w 59"/>
                <a:gd name="T53" fmla="*/ 102954 h 68"/>
                <a:gd name="T54" fmla="*/ 55105 w 59"/>
                <a:gd name="T55" fmla="*/ 99522 h 68"/>
                <a:gd name="T56" fmla="*/ 151539 w 59"/>
                <a:gd name="T57" fmla="*/ 137272 h 68"/>
                <a:gd name="T58" fmla="*/ 151539 w 59"/>
                <a:gd name="T59" fmla="*/ 144135 h 68"/>
                <a:gd name="T60" fmla="*/ 148095 w 59"/>
                <a:gd name="T61" fmla="*/ 147567 h 68"/>
                <a:gd name="T62" fmla="*/ 55105 w 59"/>
                <a:gd name="T63" fmla="*/ 147567 h 68"/>
                <a:gd name="T64" fmla="*/ 51661 w 59"/>
                <a:gd name="T65" fmla="*/ 144135 h 68"/>
                <a:gd name="T66" fmla="*/ 51661 w 59"/>
                <a:gd name="T67" fmla="*/ 137272 h 68"/>
                <a:gd name="T68" fmla="*/ 55105 w 59"/>
                <a:gd name="T69" fmla="*/ 133840 h 68"/>
                <a:gd name="T70" fmla="*/ 148095 w 59"/>
                <a:gd name="T71" fmla="*/ 133840 h 68"/>
                <a:gd name="T72" fmla="*/ 151539 w 59"/>
                <a:gd name="T73" fmla="*/ 137272 h 68"/>
                <a:gd name="T74" fmla="*/ 151539 w 59"/>
                <a:gd name="T75" fmla="*/ 168158 h 68"/>
                <a:gd name="T76" fmla="*/ 151539 w 59"/>
                <a:gd name="T77" fmla="*/ 178453 h 68"/>
                <a:gd name="T78" fmla="*/ 148095 w 59"/>
                <a:gd name="T79" fmla="*/ 181885 h 68"/>
                <a:gd name="T80" fmla="*/ 55105 w 59"/>
                <a:gd name="T81" fmla="*/ 181885 h 68"/>
                <a:gd name="T82" fmla="*/ 51661 w 59"/>
                <a:gd name="T83" fmla="*/ 178453 h 68"/>
                <a:gd name="T84" fmla="*/ 51661 w 59"/>
                <a:gd name="T85" fmla="*/ 168158 h 68"/>
                <a:gd name="T86" fmla="*/ 55105 w 59"/>
                <a:gd name="T87" fmla="*/ 164726 h 68"/>
                <a:gd name="T88" fmla="*/ 148095 w 59"/>
                <a:gd name="T89" fmla="*/ 164726 h 68"/>
                <a:gd name="T90" fmla="*/ 151539 w 59"/>
                <a:gd name="T91" fmla="*/ 168158 h 68"/>
                <a:gd name="T92" fmla="*/ 134319 w 59"/>
                <a:gd name="T93" fmla="*/ 65204 h 68"/>
                <a:gd name="T94" fmla="*/ 185980 w 59"/>
                <a:gd name="T95" fmla="*/ 65204 h 68"/>
                <a:gd name="T96" fmla="*/ 182536 w 59"/>
                <a:gd name="T97" fmla="*/ 61772 h 68"/>
                <a:gd name="T98" fmla="*/ 141207 w 59"/>
                <a:gd name="T99" fmla="*/ 20591 h 68"/>
                <a:gd name="T100" fmla="*/ 134319 w 59"/>
                <a:gd name="T101" fmla="*/ 17159 h 68"/>
                <a:gd name="T102" fmla="*/ 134319 w 59"/>
                <a:gd name="T103" fmla="*/ 65204 h 6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9" h="68">
                  <a:moveTo>
                    <a:pt x="59" y="20"/>
                  </a:moveTo>
                  <a:cubicBezTo>
                    <a:pt x="59" y="64"/>
                    <a:pt x="59" y="64"/>
                    <a:pt x="59" y="64"/>
                  </a:cubicBezTo>
                  <a:cubicBezTo>
                    <a:pt x="59" y="66"/>
                    <a:pt x="57" y="68"/>
                    <a:pt x="5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2" y="68"/>
                    <a:pt x="0" y="66"/>
                    <a:pt x="0" y="6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0" y="0"/>
                    <a:pt x="43" y="1"/>
                    <a:pt x="44" y="2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8" y="16"/>
                    <a:pt x="59" y="18"/>
                    <a:pt x="59" y="20"/>
                  </a:cubicBezTo>
                  <a:close/>
                  <a:moveTo>
                    <a:pt x="54" y="24"/>
                  </a:moveTo>
                  <a:cubicBezTo>
                    <a:pt x="38" y="24"/>
                    <a:pt x="38" y="24"/>
                    <a:pt x="38" y="24"/>
                  </a:cubicBezTo>
                  <a:cubicBezTo>
                    <a:pt x="36" y="24"/>
                    <a:pt x="34" y="22"/>
                    <a:pt x="34" y="2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4" y="63"/>
                    <a:pt x="54" y="63"/>
                    <a:pt x="54" y="63"/>
                  </a:cubicBezTo>
                  <a:lnTo>
                    <a:pt x="54" y="24"/>
                  </a:lnTo>
                  <a:close/>
                  <a:moveTo>
                    <a:pt x="16" y="29"/>
                  </a:move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30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4" y="33"/>
                    <a:pt x="44" y="34"/>
                    <a:pt x="43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5" y="33"/>
                    <a:pt x="15" y="32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6" y="29"/>
                    <a:pt x="16" y="29"/>
                  </a:cubicBezTo>
                  <a:close/>
                  <a:moveTo>
                    <a:pt x="44" y="40"/>
                  </a:moveTo>
                  <a:cubicBezTo>
                    <a:pt x="44" y="42"/>
                    <a:pt x="44" y="42"/>
                    <a:pt x="44" y="42"/>
                  </a:cubicBezTo>
                  <a:cubicBezTo>
                    <a:pt x="44" y="43"/>
                    <a:pt x="44" y="43"/>
                    <a:pt x="43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5" y="43"/>
                    <a:pt x="15" y="42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5" y="39"/>
                    <a:pt x="16" y="39"/>
                    <a:pt x="16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4" y="39"/>
                    <a:pt x="44" y="39"/>
                    <a:pt x="44" y="40"/>
                  </a:cubicBezTo>
                  <a:close/>
                  <a:moveTo>
                    <a:pt x="44" y="49"/>
                  </a:move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3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3"/>
                    <a:pt x="15" y="53"/>
                    <a:pt x="15" y="52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6" y="48"/>
                    <a:pt x="16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4" y="48"/>
                    <a:pt x="44" y="49"/>
                    <a:pt x="44" y="49"/>
                  </a:cubicBezTo>
                  <a:close/>
                  <a:moveTo>
                    <a:pt x="39" y="19"/>
                  </a:moveTo>
                  <a:cubicBezTo>
                    <a:pt x="54" y="19"/>
                    <a:pt x="54" y="19"/>
                    <a:pt x="54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5"/>
                    <a:pt x="40" y="5"/>
                    <a:pt x="39" y="5"/>
                  </a:cubicBezTo>
                  <a:lnTo>
                    <a:pt x="3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6659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1FFFA8CC-AE07-435F-AE08-E699CE714270}"/>
              </a:ext>
            </a:extLst>
          </p:cNvPr>
          <p:cNvSpPr txBox="1"/>
          <p:nvPr/>
        </p:nvSpPr>
        <p:spPr>
          <a:xfrm>
            <a:off x="495563" y="304800"/>
            <a:ext cx="1120087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Blind SQL Injection: </a:t>
            </a: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No Error 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Message</a:t>
            </a:r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 Returned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6412AB8-4115-4DFB-9CAE-55D2D5A5D9E7}"/>
              </a:ext>
            </a:extLst>
          </p:cNvPr>
          <p:cNvGrpSpPr/>
          <p:nvPr/>
        </p:nvGrpSpPr>
        <p:grpSpPr>
          <a:xfrm>
            <a:off x="1447850" y="1232476"/>
            <a:ext cx="9296300" cy="5185678"/>
            <a:chOff x="1375814" y="1038225"/>
            <a:chExt cx="9525000" cy="5313252"/>
          </a:xfrm>
        </p:grpSpPr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545A43F-0571-488E-9A53-73FE27AE6501}"/>
                </a:ext>
              </a:extLst>
            </p:cNvPr>
            <p:cNvCxnSpPr/>
            <p:nvPr/>
          </p:nvCxnSpPr>
          <p:spPr>
            <a:xfrm>
              <a:off x="2895600" y="1599372"/>
              <a:ext cx="2007177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8F619CE-59C6-4B62-82E7-A984C4DE6FEA}"/>
                </a:ext>
              </a:extLst>
            </p:cNvPr>
            <p:cNvCxnSpPr/>
            <p:nvPr/>
          </p:nvCxnSpPr>
          <p:spPr>
            <a:xfrm>
              <a:off x="6117969" y="1949820"/>
              <a:ext cx="0" cy="524205"/>
            </a:xfrm>
            <a:prstGeom prst="line">
              <a:avLst/>
            </a:prstGeom>
            <a:ln w="38100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339B17C-D279-44B8-B6EC-31829D38B7C0}"/>
                </a:ext>
              </a:extLst>
            </p:cNvPr>
            <p:cNvSpPr/>
            <p:nvPr/>
          </p:nvSpPr>
          <p:spPr>
            <a:xfrm>
              <a:off x="1613146" y="4023700"/>
              <a:ext cx="3101336" cy="2327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perspectiveAbove"/>
                <a:lightRig rig="threePt" dir="t"/>
              </a:scene3d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40" name="Picture 2" descr="X:\Prashant\webpage-1-new.png">
              <a:extLst>
                <a:ext uri="{FF2B5EF4-FFF2-40B4-BE49-F238E27FC236}">
                  <a16:creationId xmlns:a16="http://schemas.microsoft.com/office/drawing/2014/main" id="{4A4690F2-92F9-43EF-8894-303DB26E08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5814" y="3142202"/>
              <a:ext cx="3653386" cy="320927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8EF51AA-DD11-4D3E-8818-26B20C50FE93}"/>
                </a:ext>
              </a:extLst>
            </p:cNvPr>
            <p:cNvSpPr/>
            <p:nvPr/>
          </p:nvSpPr>
          <p:spPr>
            <a:xfrm>
              <a:off x="2578496" y="3316441"/>
              <a:ext cx="1715534" cy="2308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http://www.certifiedhacker.com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A738D29-3E2D-49B8-9437-DD8243F49B0D}"/>
                </a:ext>
              </a:extLst>
            </p:cNvPr>
            <p:cNvSpPr/>
            <p:nvPr/>
          </p:nvSpPr>
          <p:spPr>
            <a:xfrm>
              <a:off x="1654360" y="5133835"/>
              <a:ext cx="275892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 are unable to process your request. Please try back later.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8D48D9B-F9CD-4E78-A7D5-CFC5AF0A3619}"/>
                </a:ext>
              </a:extLst>
            </p:cNvPr>
            <p:cNvSpPr/>
            <p:nvPr/>
          </p:nvSpPr>
          <p:spPr>
            <a:xfrm>
              <a:off x="2544540" y="4150425"/>
              <a:ext cx="145174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Oops!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E2BDA0E-1DC2-441E-9349-3A2BD718220A}"/>
                </a:ext>
              </a:extLst>
            </p:cNvPr>
            <p:cNvSpPr/>
            <p:nvPr/>
          </p:nvSpPr>
          <p:spPr>
            <a:xfrm>
              <a:off x="8069671" y="2869697"/>
              <a:ext cx="2065529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Simple SQL Injection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F94C52A-9B70-4298-94DF-229B91567511}"/>
                </a:ext>
              </a:extLst>
            </p:cNvPr>
            <p:cNvSpPr/>
            <p:nvPr/>
          </p:nvSpPr>
          <p:spPr>
            <a:xfrm>
              <a:off x="1375814" y="2869697"/>
              <a:ext cx="3653386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Blind SQL Injection (Attack Successful) </a:t>
              </a:r>
            </a:p>
          </p:txBody>
        </p:sp>
        <p:sp>
          <p:nvSpPr>
            <p:cNvPr id="57" name="AutoShape 41">
              <a:extLst>
                <a:ext uri="{FF2B5EF4-FFF2-40B4-BE49-F238E27FC236}">
                  <a16:creationId xmlns:a16="http://schemas.microsoft.com/office/drawing/2014/main" id="{1CC07557-6691-4EB8-BD9F-2736E34C4B3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4952258" y="1235380"/>
              <a:ext cx="5428367" cy="727984"/>
            </a:xfrm>
            <a:prstGeom prst="roundRect">
              <a:avLst>
                <a:gd name="adj" fmla="val 10347"/>
              </a:avLst>
            </a:prstGeom>
            <a:solidFill>
              <a:srgbClr val="FFFFFF"/>
            </a:solidFill>
            <a:ln w="5080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ffectLst>
              <a:outerShdw dist="99190" dir="3011666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굴림" charset="-127"/>
                <a:ea typeface="굴림" charset="-127"/>
                <a:cs typeface="+mn-cs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4077BDB-DB9D-4141-8C55-666821D4E11A}"/>
                </a:ext>
              </a:extLst>
            </p:cNvPr>
            <p:cNvSpPr/>
            <p:nvPr/>
          </p:nvSpPr>
          <p:spPr>
            <a:xfrm>
              <a:off x="4979725" y="1422401"/>
              <a:ext cx="5269166" cy="3539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certifiedhacker'; drop table Orders --</a:t>
              </a:r>
            </a:p>
          </p:txBody>
        </p:sp>
        <p:cxnSp>
          <p:nvCxnSpPr>
            <p:cNvPr id="59" name="Elbow Connector 16">
              <a:extLst>
                <a:ext uri="{FF2B5EF4-FFF2-40B4-BE49-F238E27FC236}">
                  <a16:creationId xmlns:a16="http://schemas.microsoft.com/office/drawing/2014/main" id="{0599CC57-C322-487D-8D2F-DD54228FF929}"/>
                </a:ext>
              </a:extLst>
            </p:cNvPr>
            <p:cNvCxnSpPr/>
            <p:nvPr/>
          </p:nvCxnSpPr>
          <p:spPr>
            <a:xfrm rot="5400000" flipH="1" flipV="1">
              <a:off x="6112072" y="-55693"/>
              <a:ext cx="11795" cy="5852160"/>
            </a:xfrm>
            <a:prstGeom prst="bentConnector3">
              <a:avLst>
                <a:gd name="adj1" fmla="val 3439215"/>
              </a:avLst>
            </a:prstGeom>
            <a:ln w="38100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E025A42-3E33-4A30-BBC4-14F221016DBF}"/>
                </a:ext>
              </a:extLst>
            </p:cNvPr>
            <p:cNvSpPr/>
            <p:nvPr/>
          </p:nvSpPr>
          <p:spPr>
            <a:xfrm>
              <a:off x="3231135" y="1611770"/>
              <a:ext cx="133610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SQL Injection Attack</a:t>
              </a:r>
            </a:p>
          </p:txBody>
        </p:sp>
        <p:pic>
          <p:nvPicPr>
            <p:cNvPr id="61" name="Picture 2" descr="X:\Prashant\webpage-Teal.png">
              <a:extLst>
                <a:ext uri="{FF2B5EF4-FFF2-40B4-BE49-F238E27FC236}">
                  <a16:creationId xmlns:a16="http://schemas.microsoft.com/office/drawing/2014/main" id="{5F650D4C-47E8-4AB3-998C-0B6B5BDA3C21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9019" y="3208251"/>
              <a:ext cx="3751795" cy="311400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8687EB8-4EC7-4A4B-91EF-98AF7E153B4C}"/>
                </a:ext>
              </a:extLst>
            </p:cNvPr>
            <p:cNvSpPr/>
            <p:nvPr/>
          </p:nvSpPr>
          <p:spPr>
            <a:xfrm>
              <a:off x="7383242" y="4138550"/>
              <a:ext cx="3208558" cy="1860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Microsoft OLE DB Provider for ODBC Drivers error '80040e14'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[Microsoft][ODBC SQL Server Driver][SQL Server]Unclosed quotation mark before the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character string ''.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ea typeface="+mn-ea"/>
                  <a:cs typeface="Courier New" pitchFamily="49" charset="0"/>
                </a:rPr>
                <a:t>/shopping/buy.aspx, line 52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1D82AB5-78F6-4D11-85D9-D8A514D0905D}"/>
                </a:ext>
              </a:extLst>
            </p:cNvPr>
            <p:cNvSpPr/>
            <p:nvPr/>
          </p:nvSpPr>
          <p:spPr>
            <a:xfrm>
              <a:off x="8433797" y="3313380"/>
              <a:ext cx="1821073" cy="24748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http://www.certifiedhacker.com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F8A99BF1-C07D-472E-A96F-EDA9013D415F}"/>
                </a:ext>
              </a:extLst>
            </p:cNvPr>
            <p:cNvSpPr/>
            <p:nvPr/>
          </p:nvSpPr>
          <p:spPr>
            <a:xfrm>
              <a:off x="2070226" y="2099846"/>
              <a:ext cx="896079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pic>
          <p:nvPicPr>
            <p:cNvPr id="65" name="Picture 64" descr="A close up of a logo&#10;&#10;Description automatically generated">
              <a:extLst>
                <a:ext uri="{FF2B5EF4-FFF2-40B4-BE49-F238E27FC236}">
                  <a16:creationId xmlns:a16="http://schemas.microsoft.com/office/drawing/2014/main" id="{68339365-7110-405F-ABCD-DD8113079E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3220" y="1038225"/>
              <a:ext cx="1113830" cy="1059201"/>
            </a:xfrm>
            <a:prstGeom prst="rect">
              <a:avLst/>
            </a:prstGeom>
          </p:spPr>
        </p:pic>
        <p:pic>
          <p:nvPicPr>
            <p:cNvPr id="66" name="Picture 65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58691FBD-110D-496C-B50A-CC3D1D70220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6932" y="4177271"/>
              <a:ext cx="652969" cy="9224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129578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10">
            <a:extLst>
              <a:ext uri="{FF2B5EF4-FFF2-40B4-BE49-F238E27FC236}">
                <a16:creationId xmlns:a16="http://schemas.microsoft.com/office/drawing/2014/main" id="{78EDBF1D-885E-4954-9394-09BEC5946BD6}"/>
              </a:ext>
            </a:extLst>
          </p:cNvPr>
          <p:cNvSpPr/>
          <p:nvPr/>
        </p:nvSpPr>
        <p:spPr>
          <a:xfrm>
            <a:off x="138200" y="3626345"/>
            <a:ext cx="5192791" cy="2924224"/>
          </a:xfrm>
          <a:prstGeom prst="roundRect">
            <a:avLst>
              <a:gd name="adj" fmla="val 24386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FFA8CC-AE07-435F-AE08-E699CE714270}"/>
              </a:ext>
            </a:extLst>
          </p:cNvPr>
          <p:cNvSpPr txBox="1"/>
          <p:nvPr/>
        </p:nvSpPr>
        <p:spPr>
          <a:xfrm>
            <a:off x="323982" y="304800"/>
            <a:ext cx="11544037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Blind SQL Injection: WAITFOR DELAY (YES or NO Response)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92BAAB8-3DBE-4711-A012-6DAB35D156D7}"/>
              </a:ext>
            </a:extLst>
          </p:cNvPr>
          <p:cNvSpPr/>
          <p:nvPr/>
        </p:nvSpPr>
        <p:spPr>
          <a:xfrm>
            <a:off x="381000" y="2971800"/>
            <a:ext cx="4689387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Since no error messages are returned, use '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waitfor delay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 command to check the SQL execution status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1">
            <a:extLst>
              <a:ext uri="{FF2B5EF4-FFF2-40B4-BE49-F238E27FC236}">
                <a16:creationId xmlns:a16="http://schemas.microsoft.com/office/drawing/2014/main" id="{37B60B5C-9492-480A-B7F1-8CAEDBB762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92" y="3715957"/>
            <a:ext cx="426733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WAIT FOR DELAY 'time' (Seconds)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This is just like sleep, wait for a specified time. The CPU is a safe way to make a database wait.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WAITFOR DELAY '0:0:10'--</a:t>
            </a:r>
          </a:p>
        </p:txBody>
      </p:sp>
      <p:sp>
        <p:nvSpPr>
          <p:cNvPr id="37" name="Rectangle 2">
            <a:extLst>
              <a:ext uri="{FF2B5EF4-FFF2-40B4-BE49-F238E27FC236}">
                <a16:creationId xmlns:a16="http://schemas.microsoft.com/office/drawing/2014/main" id="{182717F4-1E46-4192-B5E9-501765DA2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791" y="5288578"/>
            <a:ext cx="4267333" cy="121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BENCHMARK() (Minutes)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This command runs on MySQL server.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BENCHMARK(howmanytimes, do this)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0F8F03F-F27F-4D92-8F9A-7E3F1173B1C0}"/>
              </a:ext>
            </a:extLst>
          </p:cNvPr>
          <p:cNvGrpSpPr/>
          <p:nvPr/>
        </p:nvGrpSpPr>
        <p:grpSpPr>
          <a:xfrm>
            <a:off x="366792" y="4121315"/>
            <a:ext cx="679107" cy="679285"/>
            <a:chOff x="366792" y="4121315"/>
            <a:chExt cx="679107" cy="679285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2534A08-41E6-481A-AE3D-F0FBE2555B62}"/>
                </a:ext>
              </a:extLst>
            </p:cNvPr>
            <p:cNvSpPr/>
            <p:nvPr/>
          </p:nvSpPr>
          <p:spPr>
            <a:xfrm>
              <a:off x="366792" y="4121315"/>
              <a:ext cx="679107" cy="67928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EF1CF6B8-9508-421C-BD93-8B99BD129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446" y="4314409"/>
              <a:ext cx="371798" cy="293096"/>
            </a:xfrm>
            <a:custGeom>
              <a:avLst/>
              <a:gdLst>
                <a:gd name="T0" fmla="*/ 155704 w 602"/>
                <a:gd name="T1" fmla="*/ 145462 h 475"/>
                <a:gd name="T2" fmla="*/ 155704 w 602"/>
                <a:gd name="T3" fmla="*/ 145462 h 475"/>
                <a:gd name="T4" fmla="*/ 155704 w 602"/>
                <a:gd name="T5" fmla="*/ 145462 h 475"/>
                <a:gd name="T6" fmla="*/ 92122 w 602"/>
                <a:gd name="T7" fmla="*/ 145462 h 475"/>
                <a:gd name="T8" fmla="*/ 92122 w 602"/>
                <a:gd name="T9" fmla="*/ 145462 h 475"/>
                <a:gd name="T10" fmla="*/ 84174 w 602"/>
                <a:gd name="T11" fmla="*/ 145462 h 475"/>
                <a:gd name="T12" fmla="*/ 71530 w 602"/>
                <a:gd name="T13" fmla="*/ 145462 h 475"/>
                <a:gd name="T14" fmla="*/ 79116 w 602"/>
                <a:gd name="T15" fmla="*/ 153042 h 475"/>
                <a:gd name="T16" fmla="*/ 81645 w 602"/>
                <a:gd name="T17" fmla="*/ 160983 h 475"/>
                <a:gd name="T18" fmla="*/ 71530 w 602"/>
                <a:gd name="T19" fmla="*/ 171089 h 475"/>
                <a:gd name="T20" fmla="*/ 63943 w 602"/>
                <a:gd name="T21" fmla="*/ 166036 h 475"/>
                <a:gd name="T22" fmla="*/ 40823 w 602"/>
                <a:gd name="T23" fmla="*/ 142935 h 475"/>
                <a:gd name="T24" fmla="*/ 38294 w 602"/>
                <a:gd name="T25" fmla="*/ 135355 h 475"/>
                <a:gd name="T26" fmla="*/ 40823 w 602"/>
                <a:gd name="T27" fmla="*/ 130302 h 475"/>
                <a:gd name="T28" fmla="*/ 63943 w 602"/>
                <a:gd name="T29" fmla="*/ 104675 h 475"/>
                <a:gd name="T30" fmla="*/ 71530 w 602"/>
                <a:gd name="T31" fmla="*/ 102148 h 475"/>
                <a:gd name="T32" fmla="*/ 81645 w 602"/>
                <a:gd name="T33" fmla="*/ 112255 h 475"/>
                <a:gd name="T34" fmla="*/ 79116 w 602"/>
                <a:gd name="T35" fmla="*/ 119835 h 475"/>
                <a:gd name="T36" fmla="*/ 71530 w 602"/>
                <a:gd name="T37" fmla="*/ 124888 h 475"/>
                <a:gd name="T38" fmla="*/ 79116 w 602"/>
                <a:gd name="T39" fmla="*/ 124888 h 475"/>
                <a:gd name="T40" fmla="*/ 79116 w 602"/>
                <a:gd name="T41" fmla="*/ 124888 h 475"/>
                <a:gd name="T42" fmla="*/ 89593 w 602"/>
                <a:gd name="T43" fmla="*/ 124888 h 475"/>
                <a:gd name="T44" fmla="*/ 89593 w 602"/>
                <a:gd name="T45" fmla="*/ 124888 h 475"/>
                <a:gd name="T46" fmla="*/ 155704 w 602"/>
                <a:gd name="T47" fmla="*/ 124888 h 475"/>
                <a:gd name="T48" fmla="*/ 196527 w 602"/>
                <a:gd name="T49" fmla="*/ 84101 h 475"/>
                <a:gd name="T50" fmla="*/ 196527 w 602"/>
                <a:gd name="T51" fmla="*/ 61361 h 475"/>
                <a:gd name="T52" fmla="*/ 207003 w 602"/>
                <a:gd name="T53" fmla="*/ 51255 h 475"/>
                <a:gd name="T54" fmla="*/ 217119 w 602"/>
                <a:gd name="T55" fmla="*/ 61361 h 475"/>
                <a:gd name="T56" fmla="*/ 217119 w 602"/>
                <a:gd name="T57" fmla="*/ 84101 h 475"/>
                <a:gd name="T58" fmla="*/ 155704 w 602"/>
                <a:gd name="T59" fmla="*/ 145462 h 475"/>
                <a:gd name="T60" fmla="*/ 153175 w 602"/>
                <a:gd name="T61" fmla="*/ 63888 h 475"/>
                <a:gd name="T62" fmla="*/ 153175 w 602"/>
                <a:gd name="T63" fmla="*/ 63888 h 475"/>
                <a:gd name="T64" fmla="*/ 145589 w 602"/>
                <a:gd name="T65" fmla="*/ 68941 h 475"/>
                <a:gd name="T66" fmla="*/ 135473 w 602"/>
                <a:gd name="T67" fmla="*/ 58834 h 475"/>
                <a:gd name="T68" fmla="*/ 140531 w 602"/>
                <a:gd name="T69" fmla="*/ 51255 h 475"/>
                <a:gd name="T70" fmla="*/ 145589 w 602"/>
                <a:gd name="T71" fmla="*/ 43314 h 475"/>
                <a:gd name="T72" fmla="*/ 140531 w 602"/>
                <a:gd name="T73" fmla="*/ 43314 h 475"/>
                <a:gd name="T74" fmla="*/ 140531 w 602"/>
                <a:gd name="T75" fmla="*/ 43314 h 475"/>
                <a:gd name="T76" fmla="*/ 130416 w 602"/>
                <a:gd name="T77" fmla="*/ 43314 h 475"/>
                <a:gd name="T78" fmla="*/ 130416 w 602"/>
                <a:gd name="T79" fmla="*/ 43314 h 475"/>
                <a:gd name="T80" fmla="*/ 61415 w 602"/>
                <a:gd name="T81" fmla="*/ 43314 h 475"/>
                <a:gd name="T82" fmla="*/ 20592 w 602"/>
                <a:gd name="T83" fmla="*/ 84101 h 475"/>
                <a:gd name="T84" fmla="*/ 20592 w 602"/>
                <a:gd name="T85" fmla="*/ 109728 h 475"/>
                <a:gd name="T86" fmla="*/ 10477 w 602"/>
                <a:gd name="T87" fmla="*/ 119835 h 475"/>
                <a:gd name="T88" fmla="*/ 0 w 602"/>
                <a:gd name="T89" fmla="*/ 109728 h 475"/>
                <a:gd name="T90" fmla="*/ 0 w 602"/>
                <a:gd name="T91" fmla="*/ 84101 h 475"/>
                <a:gd name="T92" fmla="*/ 61415 w 602"/>
                <a:gd name="T93" fmla="*/ 23101 h 475"/>
                <a:gd name="T94" fmla="*/ 61415 w 602"/>
                <a:gd name="T95" fmla="*/ 23101 h 475"/>
                <a:gd name="T96" fmla="*/ 125358 w 602"/>
                <a:gd name="T97" fmla="*/ 23101 h 475"/>
                <a:gd name="T98" fmla="*/ 125358 w 602"/>
                <a:gd name="T99" fmla="*/ 23101 h 475"/>
                <a:gd name="T100" fmla="*/ 132945 w 602"/>
                <a:gd name="T101" fmla="*/ 23101 h 475"/>
                <a:gd name="T102" fmla="*/ 145589 w 602"/>
                <a:gd name="T103" fmla="*/ 23101 h 475"/>
                <a:gd name="T104" fmla="*/ 140531 w 602"/>
                <a:gd name="T105" fmla="*/ 18047 h 475"/>
                <a:gd name="T106" fmla="*/ 135473 w 602"/>
                <a:gd name="T107" fmla="*/ 10107 h 475"/>
                <a:gd name="T108" fmla="*/ 145589 w 602"/>
                <a:gd name="T109" fmla="*/ 0 h 475"/>
                <a:gd name="T110" fmla="*/ 153175 w 602"/>
                <a:gd name="T111" fmla="*/ 2527 h 475"/>
                <a:gd name="T112" fmla="*/ 176296 w 602"/>
                <a:gd name="T113" fmla="*/ 28154 h 475"/>
                <a:gd name="T114" fmla="*/ 181354 w 602"/>
                <a:gd name="T115" fmla="*/ 33207 h 475"/>
                <a:gd name="T116" fmla="*/ 176296 w 602"/>
                <a:gd name="T117" fmla="*/ 40787 h 475"/>
                <a:gd name="T118" fmla="*/ 153175 w 602"/>
                <a:gd name="T119" fmla="*/ 63888 h 47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2" h="475">
                  <a:moveTo>
                    <a:pt x="431" y="403"/>
                  </a:moveTo>
                  <a:lnTo>
                    <a:pt x="431" y="403"/>
                  </a:lnTo>
                  <a:cubicBezTo>
                    <a:pt x="255" y="403"/>
                    <a:pt x="255" y="403"/>
                    <a:pt x="255" y="403"/>
                  </a:cubicBezTo>
                  <a:cubicBezTo>
                    <a:pt x="233" y="403"/>
                    <a:pt x="233" y="403"/>
                    <a:pt x="233" y="403"/>
                  </a:cubicBezTo>
                  <a:cubicBezTo>
                    <a:pt x="198" y="403"/>
                    <a:pt x="198" y="403"/>
                    <a:pt x="198" y="403"/>
                  </a:cubicBezTo>
                  <a:cubicBezTo>
                    <a:pt x="219" y="424"/>
                    <a:pt x="219" y="424"/>
                    <a:pt x="219" y="424"/>
                  </a:cubicBezTo>
                  <a:cubicBezTo>
                    <a:pt x="226" y="431"/>
                    <a:pt x="226" y="439"/>
                    <a:pt x="226" y="446"/>
                  </a:cubicBezTo>
                  <a:cubicBezTo>
                    <a:pt x="226" y="460"/>
                    <a:pt x="212" y="474"/>
                    <a:pt x="198" y="474"/>
                  </a:cubicBezTo>
                  <a:cubicBezTo>
                    <a:pt x="191" y="474"/>
                    <a:pt x="184" y="467"/>
                    <a:pt x="177" y="460"/>
                  </a:cubicBezTo>
                  <a:cubicBezTo>
                    <a:pt x="113" y="396"/>
                    <a:pt x="113" y="396"/>
                    <a:pt x="113" y="396"/>
                  </a:cubicBezTo>
                  <a:cubicBezTo>
                    <a:pt x="106" y="389"/>
                    <a:pt x="106" y="382"/>
                    <a:pt x="106" y="375"/>
                  </a:cubicBezTo>
                  <a:cubicBezTo>
                    <a:pt x="106" y="368"/>
                    <a:pt x="106" y="361"/>
                    <a:pt x="113" y="361"/>
                  </a:cubicBezTo>
                  <a:cubicBezTo>
                    <a:pt x="177" y="290"/>
                    <a:pt x="177" y="290"/>
                    <a:pt x="177" y="290"/>
                  </a:cubicBezTo>
                  <a:cubicBezTo>
                    <a:pt x="184" y="283"/>
                    <a:pt x="191" y="283"/>
                    <a:pt x="198" y="283"/>
                  </a:cubicBezTo>
                  <a:cubicBezTo>
                    <a:pt x="212" y="283"/>
                    <a:pt x="226" y="297"/>
                    <a:pt x="226" y="311"/>
                  </a:cubicBezTo>
                  <a:cubicBezTo>
                    <a:pt x="226" y="318"/>
                    <a:pt x="226" y="325"/>
                    <a:pt x="219" y="332"/>
                  </a:cubicBezTo>
                  <a:cubicBezTo>
                    <a:pt x="198" y="346"/>
                    <a:pt x="198" y="346"/>
                    <a:pt x="198" y="346"/>
                  </a:cubicBezTo>
                  <a:cubicBezTo>
                    <a:pt x="219" y="346"/>
                    <a:pt x="219" y="346"/>
                    <a:pt x="219" y="346"/>
                  </a:cubicBezTo>
                  <a:cubicBezTo>
                    <a:pt x="248" y="346"/>
                    <a:pt x="248" y="346"/>
                    <a:pt x="248" y="346"/>
                  </a:cubicBezTo>
                  <a:cubicBezTo>
                    <a:pt x="431" y="346"/>
                    <a:pt x="431" y="346"/>
                    <a:pt x="431" y="346"/>
                  </a:cubicBezTo>
                  <a:cubicBezTo>
                    <a:pt x="495" y="346"/>
                    <a:pt x="544" y="297"/>
                    <a:pt x="544" y="233"/>
                  </a:cubicBezTo>
                  <a:cubicBezTo>
                    <a:pt x="544" y="170"/>
                    <a:pt x="544" y="170"/>
                    <a:pt x="544" y="170"/>
                  </a:cubicBezTo>
                  <a:cubicBezTo>
                    <a:pt x="544" y="156"/>
                    <a:pt x="559" y="142"/>
                    <a:pt x="573" y="142"/>
                  </a:cubicBezTo>
                  <a:cubicBezTo>
                    <a:pt x="594" y="142"/>
                    <a:pt x="601" y="156"/>
                    <a:pt x="601" y="170"/>
                  </a:cubicBezTo>
                  <a:cubicBezTo>
                    <a:pt x="601" y="233"/>
                    <a:pt x="601" y="233"/>
                    <a:pt x="601" y="233"/>
                  </a:cubicBezTo>
                  <a:cubicBezTo>
                    <a:pt x="601" y="332"/>
                    <a:pt x="530" y="403"/>
                    <a:pt x="431" y="403"/>
                  </a:cubicBezTo>
                  <a:close/>
                  <a:moveTo>
                    <a:pt x="424" y="177"/>
                  </a:moveTo>
                  <a:lnTo>
                    <a:pt x="424" y="177"/>
                  </a:lnTo>
                  <a:cubicBezTo>
                    <a:pt x="417" y="184"/>
                    <a:pt x="410" y="191"/>
                    <a:pt x="403" y="191"/>
                  </a:cubicBezTo>
                  <a:cubicBezTo>
                    <a:pt x="389" y="191"/>
                    <a:pt x="375" y="177"/>
                    <a:pt x="375" y="163"/>
                  </a:cubicBezTo>
                  <a:cubicBezTo>
                    <a:pt x="375" y="156"/>
                    <a:pt x="382" y="149"/>
                    <a:pt x="389" y="142"/>
                  </a:cubicBezTo>
                  <a:cubicBezTo>
                    <a:pt x="403" y="120"/>
                    <a:pt x="403" y="120"/>
                    <a:pt x="403" y="120"/>
                  </a:cubicBezTo>
                  <a:cubicBezTo>
                    <a:pt x="389" y="120"/>
                    <a:pt x="389" y="120"/>
                    <a:pt x="389" y="120"/>
                  </a:cubicBezTo>
                  <a:cubicBezTo>
                    <a:pt x="361" y="120"/>
                    <a:pt x="361" y="120"/>
                    <a:pt x="361" y="120"/>
                  </a:cubicBezTo>
                  <a:cubicBezTo>
                    <a:pt x="170" y="120"/>
                    <a:pt x="170" y="120"/>
                    <a:pt x="170" y="120"/>
                  </a:cubicBezTo>
                  <a:cubicBezTo>
                    <a:pt x="106" y="120"/>
                    <a:pt x="57" y="170"/>
                    <a:pt x="57" y="233"/>
                  </a:cubicBezTo>
                  <a:cubicBezTo>
                    <a:pt x="57" y="304"/>
                    <a:pt x="57" y="304"/>
                    <a:pt x="57" y="304"/>
                  </a:cubicBezTo>
                  <a:cubicBezTo>
                    <a:pt x="57" y="318"/>
                    <a:pt x="43" y="332"/>
                    <a:pt x="29" y="332"/>
                  </a:cubicBezTo>
                  <a:cubicBezTo>
                    <a:pt x="15" y="332"/>
                    <a:pt x="0" y="318"/>
                    <a:pt x="0" y="304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142"/>
                    <a:pt x="78" y="64"/>
                    <a:pt x="170" y="64"/>
                  </a:cubicBezTo>
                  <a:cubicBezTo>
                    <a:pt x="347" y="64"/>
                    <a:pt x="347" y="64"/>
                    <a:pt x="347" y="64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89" y="50"/>
                    <a:pt x="389" y="50"/>
                    <a:pt x="389" y="50"/>
                  </a:cubicBezTo>
                  <a:cubicBezTo>
                    <a:pt x="382" y="43"/>
                    <a:pt x="375" y="35"/>
                    <a:pt x="375" y="28"/>
                  </a:cubicBezTo>
                  <a:cubicBezTo>
                    <a:pt x="375" y="14"/>
                    <a:pt x="389" y="0"/>
                    <a:pt x="403" y="0"/>
                  </a:cubicBezTo>
                  <a:cubicBezTo>
                    <a:pt x="410" y="0"/>
                    <a:pt x="417" y="0"/>
                    <a:pt x="424" y="7"/>
                  </a:cubicBezTo>
                  <a:cubicBezTo>
                    <a:pt x="488" y="78"/>
                    <a:pt x="488" y="78"/>
                    <a:pt x="488" y="78"/>
                  </a:cubicBezTo>
                  <a:cubicBezTo>
                    <a:pt x="495" y="78"/>
                    <a:pt x="502" y="85"/>
                    <a:pt x="502" y="92"/>
                  </a:cubicBezTo>
                  <a:cubicBezTo>
                    <a:pt x="502" y="99"/>
                    <a:pt x="495" y="106"/>
                    <a:pt x="488" y="113"/>
                  </a:cubicBezTo>
                  <a:lnTo>
                    <a:pt x="424" y="1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76E07C1-4CD2-4509-AE33-1E2D85DB5332}"/>
              </a:ext>
            </a:extLst>
          </p:cNvPr>
          <p:cNvGrpSpPr/>
          <p:nvPr/>
        </p:nvGrpSpPr>
        <p:grpSpPr>
          <a:xfrm>
            <a:off x="373485" y="5556794"/>
            <a:ext cx="679107" cy="679285"/>
            <a:chOff x="373485" y="5492915"/>
            <a:chExt cx="679107" cy="67928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FBD7973F-6F1E-4E97-85E9-36DC74C24900}"/>
                </a:ext>
              </a:extLst>
            </p:cNvPr>
            <p:cNvSpPr/>
            <p:nvPr/>
          </p:nvSpPr>
          <p:spPr>
            <a:xfrm>
              <a:off x="373485" y="5492915"/>
              <a:ext cx="679107" cy="67928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b="1" dirty="0">
                <a:solidFill>
                  <a:prstClr val="white"/>
                </a:solidFill>
                <a:latin typeface="Lato Bold" charset="0"/>
              </a:endParaRPr>
            </a:p>
          </p:txBody>
        </p:sp>
        <p:sp>
          <p:nvSpPr>
            <p:cNvPr id="57" name="Freeform 15">
              <a:extLst>
                <a:ext uri="{FF2B5EF4-FFF2-40B4-BE49-F238E27FC236}">
                  <a16:creationId xmlns:a16="http://schemas.microsoft.com/office/drawing/2014/main" id="{E5B4F748-E49D-4275-869F-F17412C43C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5159" y="5684147"/>
              <a:ext cx="395759" cy="296821"/>
            </a:xfrm>
            <a:custGeom>
              <a:avLst/>
              <a:gdLst>
                <a:gd name="T0" fmla="*/ 266700 w 168"/>
                <a:gd name="T1" fmla="*/ 200025 h 126"/>
                <a:gd name="T2" fmla="*/ 0 w 168"/>
                <a:gd name="T3" fmla="*/ 200025 h 126"/>
                <a:gd name="T4" fmla="*/ 0 w 168"/>
                <a:gd name="T5" fmla="*/ 0 h 126"/>
                <a:gd name="T6" fmla="*/ 15875 w 168"/>
                <a:gd name="T7" fmla="*/ 0 h 126"/>
                <a:gd name="T8" fmla="*/ 15875 w 168"/>
                <a:gd name="T9" fmla="*/ 182563 h 126"/>
                <a:gd name="T10" fmla="*/ 266700 w 168"/>
                <a:gd name="T11" fmla="*/ 182563 h 126"/>
                <a:gd name="T12" fmla="*/ 266700 w 168"/>
                <a:gd name="T13" fmla="*/ 200025 h 126"/>
                <a:gd name="T14" fmla="*/ 85725 w 168"/>
                <a:gd name="T15" fmla="*/ 165100 h 126"/>
                <a:gd name="T16" fmla="*/ 50800 w 168"/>
                <a:gd name="T17" fmla="*/ 165100 h 126"/>
                <a:gd name="T18" fmla="*/ 50800 w 168"/>
                <a:gd name="T19" fmla="*/ 100013 h 126"/>
                <a:gd name="T20" fmla="*/ 85725 w 168"/>
                <a:gd name="T21" fmla="*/ 100013 h 126"/>
                <a:gd name="T22" fmla="*/ 85725 w 168"/>
                <a:gd name="T23" fmla="*/ 165100 h 126"/>
                <a:gd name="T24" fmla="*/ 133350 w 168"/>
                <a:gd name="T25" fmla="*/ 165100 h 126"/>
                <a:gd name="T26" fmla="*/ 101600 w 168"/>
                <a:gd name="T27" fmla="*/ 165100 h 126"/>
                <a:gd name="T28" fmla="*/ 101600 w 168"/>
                <a:gd name="T29" fmla="*/ 30163 h 126"/>
                <a:gd name="T30" fmla="*/ 133350 w 168"/>
                <a:gd name="T31" fmla="*/ 30163 h 126"/>
                <a:gd name="T32" fmla="*/ 133350 w 168"/>
                <a:gd name="T33" fmla="*/ 165100 h 126"/>
                <a:gd name="T34" fmla="*/ 184150 w 168"/>
                <a:gd name="T35" fmla="*/ 165100 h 126"/>
                <a:gd name="T36" fmla="*/ 150813 w 168"/>
                <a:gd name="T37" fmla="*/ 165100 h 126"/>
                <a:gd name="T38" fmla="*/ 150813 w 168"/>
                <a:gd name="T39" fmla="*/ 65088 h 126"/>
                <a:gd name="T40" fmla="*/ 184150 w 168"/>
                <a:gd name="T41" fmla="*/ 65088 h 126"/>
                <a:gd name="T42" fmla="*/ 184150 w 168"/>
                <a:gd name="T43" fmla="*/ 165100 h 126"/>
                <a:gd name="T44" fmla="*/ 233363 w 168"/>
                <a:gd name="T45" fmla="*/ 165100 h 126"/>
                <a:gd name="T46" fmla="*/ 201613 w 168"/>
                <a:gd name="T47" fmla="*/ 165100 h 126"/>
                <a:gd name="T48" fmla="*/ 201613 w 168"/>
                <a:gd name="T49" fmla="*/ 14288 h 126"/>
                <a:gd name="T50" fmla="*/ 233363 w 168"/>
                <a:gd name="T51" fmla="*/ 14288 h 126"/>
                <a:gd name="T52" fmla="*/ 233363 w 168"/>
                <a:gd name="T53" fmla="*/ 165100 h 12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68" h="126">
                  <a:moveTo>
                    <a:pt x="168" y="126"/>
                  </a:moveTo>
                  <a:lnTo>
                    <a:pt x="0" y="12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15"/>
                  </a:lnTo>
                  <a:lnTo>
                    <a:pt x="168" y="115"/>
                  </a:lnTo>
                  <a:lnTo>
                    <a:pt x="168" y="126"/>
                  </a:lnTo>
                  <a:close/>
                  <a:moveTo>
                    <a:pt x="54" y="104"/>
                  </a:moveTo>
                  <a:lnTo>
                    <a:pt x="32" y="104"/>
                  </a:lnTo>
                  <a:lnTo>
                    <a:pt x="32" y="63"/>
                  </a:lnTo>
                  <a:lnTo>
                    <a:pt x="54" y="63"/>
                  </a:lnTo>
                  <a:lnTo>
                    <a:pt x="54" y="104"/>
                  </a:lnTo>
                  <a:close/>
                  <a:moveTo>
                    <a:pt x="84" y="104"/>
                  </a:moveTo>
                  <a:lnTo>
                    <a:pt x="64" y="104"/>
                  </a:lnTo>
                  <a:lnTo>
                    <a:pt x="64" y="19"/>
                  </a:lnTo>
                  <a:lnTo>
                    <a:pt x="84" y="19"/>
                  </a:lnTo>
                  <a:lnTo>
                    <a:pt x="84" y="104"/>
                  </a:lnTo>
                  <a:close/>
                  <a:moveTo>
                    <a:pt x="116" y="104"/>
                  </a:moveTo>
                  <a:lnTo>
                    <a:pt x="95" y="104"/>
                  </a:lnTo>
                  <a:lnTo>
                    <a:pt x="95" y="41"/>
                  </a:lnTo>
                  <a:lnTo>
                    <a:pt x="116" y="41"/>
                  </a:lnTo>
                  <a:lnTo>
                    <a:pt x="116" y="104"/>
                  </a:lnTo>
                  <a:close/>
                  <a:moveTo>
                    <a:pt x="147" y="104"/>
                  </a:moveTo>
                  <a:lnTo>
                    <a:pt x="127" y="104"/>
                  </a:lnTo>
                  <a:lnTo>
                    <a:pt x="127" y="9"/>
                  </a:lnTo>
                  <a:lnTo>
                    <a:pt x="147" y="9"/>
                  </a:lnTo>
                  <a:lnTo>
                    <a:pt x="147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B0DD9223-BAEC-47B3-AFB4-B77680AB62DD}"/>
              </a:ext>
            </a:extLst>
          </p:cNvPr>
          <p:cNvGrpSpPr/>
          <p:nvPr/>
        </p:nvGrpSpPr>
        <p:grpSpPr>
          <a:xfrm>
            <a:off x="1189985" y="1066800"/>
            <a:ext cx="10550490" cy="5486400"/>
            <a:chOff x="1189985" y="990600"/>
            <a:chExt cx="10550490" cy="5486400"/>
          </a:xfrm>
        </p:grpSpPr>
        <p:pic>
          <p:nvPicPr>
            <p:cNvPr id="43" name="Picture 42" descr="X:\Prashant\webpage-1-new.png">
              <a:extLst>
                <a:ext uri="{FF2B5EF4-FFF2-40B4-BE49-F238E27FC236}">
                  <a16:creationId xmlns:a16="http://schemas.microsoft.com/office/drawing/2014/main" id="{27A87C34-E0A7-4AAF-AECE-AAE3142C05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8675" y="990600"/>
              <a:ext cx="2971800" cy="274320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8F419CE-B0C7-4620-A05C-78D7C5065273}"/>
                </a:ext>
              </a:extLst>
            </p:cNvPr>
            <p:cNvSpPr/>
            <p:nvPr/>
          </p:nvSpPr>
          <p:spPr>
            <a:xfrm>
              <a:off x="9718622" y="1126872"/>
              <a:ext cx="1463862" cy="20774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http://www.certifiedhacker.com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FC30869-3954-4494-B7D3-4088A31ED140}"/>
                </a:ext>
              </a:extLst>
            </p:cNvPr>
            <p:cNvSpPr/>
            <p:nvPr/>
          </p:nvSpPr>
          <p:spPr>
            <a:xfrm>
              <a:off x="8995255" y="2500986"/>
              <a:ext cx="2244211" cy="9233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 are unable to process your request. Please try back later.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2B0EEAA3-EE22-4F6A-B5D3-59CC46C67049}"/>
                </a:ext>
              </a:extLst>
            </p:cNvPr>
            <p:cNvSpPr/>
            <p:nvPr/>
          </p:nvSpPr>
          <p:spPr>
            <a:xfrm>
              <a:off x="9719360" y="1731582"/>
              <a:ext cx="1451744" cy="70788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Oops!</a:t>
              </a:r>
            </a:p>
          </p:txBody>
        </p:sp>
        <p:pic>
          <p:nvPicPr>
            <p:cNvPr id="53" name="Picture 52" descr="X:\Prashant\webpage-1-new.png">
              <a:extLst>
                <a:ext uri="{FF2B5EF4-FFF2-40B4-BE49-F238E27FC236}">
                  <a16:creationId xmlns:a16="http://schemas.microsoft.com/office/drawing/2014/main" id="{FBC5D470-489E-4CF6-B459-69050C9B09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8675" y="3733800"/>
              <a:ext cx="2971800" cy="2743200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1AA47F8-F782-46FA-9AD5-440722EF90F1}"/>
                </a:ext>
              </a:extLst>
            </p:cNvPr>
            <p:cNvSpPr/>
            <p:nvPr/>
          </p:nvSpPr>
          <p:spPr>
            <a:xfrm>
              <a:off x="9718622" y="3870072"/>
              <a:ext cx="1463862" cy="20774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http://www.certifiedhacker.com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6D0B742-2CA7-440F-B328-BF9781085D17}"/>
                </a:ext>
              </a:extLst>
            </p:cNvPr>
            <p:cNvSpPr/>
            <p:nvPr/>
          </p:nvSpPr>
          <p:spPr>
            <a:xfrm>
              <a:off x="8995255" y="5244186"/>
              <a:ext cx="2244211" cy="9233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 are unable to process your request. Please try back later.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F9B53D6-8F46-4809-B890-A453D014422F}"/>
                </a:ext>
              </a:extLst>
            </p:cNvPr>
            <p:cNvSpPr/>
            <p:nvPr/>
          </p:nvSpPr>
          <p:spPr>
            <a:xfrm>
              <a:off x="9719360" y="4474782"/>
              <a:ext cx="1451744" cy="707886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Oops!</a:t>
              </a:r>
            </a:p>
          </p:txBody>
        </p:sp>
        <p:sp>
          <p:nvSpPr>
            <p:cNvPr id="58" name="Diamond 57">
              <a:extLst>
                <a:ext uri="{FF2B5EF4-FFF2-40B4-BE49-F238E27FC236}">
                  <a16:creationId xmlns:a16="http://schemas.microsoft.com/office/drawing/2014/main" id="{76E907A5-14F0-4D6E-B50C-EE20450B7C2E}"/>
                </a:ext>
              </a:extLst>
            </p:cNvPr>
            <p:cNvSpPr/>
            <p:nvPr/>
          </p:nvSpPr>
          <p:spPr>
            <a:xfrm>
              <a:off x="5469387" y="1515129"/>
              <a:ext cx="1371600" cy="1270635"/>
            </a:xfrm>
            <a:prstGeom prst="diamond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1F497D"/>
              </a:solidFill>
              <a:prstDash val="solid"/>
            </a:ln>
            <a:effectLst>
              <a:glow>
                <a:srgbClr val="9BBB59">
                  <a:satMod val="175000"/>
                  <a:alpha val="40000"/>
                </a:srgb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>
              <a:scene3d>
                <a:camera prst="perspectiveAbove"/>
                <a:lightRig rig="threePt" dir="t"/>
              </a:scene3d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C1C34247-276A-4676-A066-3090EC6CE144}"/>
                </a:ext>
              </a:extLst>
            </p:cNvPr>
            <p:cNvCxnSpPr/>
            <p:nvPr/>
          </p:nvCxnSpPr>
          <p:spPr>
            <a:xfrm flipV="1">
              <a:off x="2721523" y="2146525"/>
              <a:ext cx="2706103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3762BE4-ABBB-49ED-BC94-8C680DBC24E8}"/>
                </a:ext>
              </a:extLst>
            </p:cNvPr>
            <p:cNvSpPr/>
            <p:nvPr/>
          </p:nvSpPr>
          <p:spPr>
            <a:xfrm>
              <a:off x="5595237" y="1638280"/>
              <a:ext cx="1121649" cy="10926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Check </a:t>
              </a:r>
              <a:b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if database “</a:t>
              </a: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</a:rPr>
                <a:t>creditcard</a:t>
              </a: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” exists or </a:t>
              </a:r>
              <a:b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</a:b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not</a:t>
              </a:r>
            </a:p>
          </p:txBody>
        </p: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1B6E8462-FF41-48F8-B93D-42C67047F495}"/>
                </a:ext>
              </a:extLst>
            </p:cNvPr>
            <p:cNvCxnSpPr/>
            <p:nvPr/>
          </p:nvCxnSpPr>
          <p:spPr>
            <a:xfrm flipV="1">
              <a:off x="6877583" y="2150445"/>
              <a:ext cx="1892808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74341B0-001F-482E-BEFC-C1C18A9D863D}"/>
                </a:ext>
              </a:extLst>
            </p:cNvPr>
            <p:cNvSpPr/>
            <p:nvPr/>
          </p:nvSpPr>
          <p:spPr>
            <a:xfrm>
              <a:off x="6850096" y="1817256"/>
              <a:ext cx="458780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NO</a:t>
              </a:r>
            </a:p>
          </p:txBody>
        </p:sp>
        <p:cxnSp>
          <p:nvCxnSpPr>
            <p:cNvPr id="63" name="Elbow Connector 23">
              <a:extLst>
                <a:ext uri="{FF2B5EF4-FFF2-40B4-BE49-F238E27FC236}">
                  <a16:creationId xmlns:a16="http://schemas.microsoft.com/office/drawing/2014/main" id="{CB058FB1-8D85-43A8-A785-7906FEB1A19B}"/>
                </a:ext>
              </a:extLst>
            </p:cNvPr>
            <p:cNvCxnSpPr/>
            <p:nvPr/>
          </p:nvCxnSpPr>
          <p:spPr>
            <a:xfrm rot="16200000" flipH="1">
              <a:off x="6096342" y="2881627"/>
              <a:ext cx="2743200" cy="2604898"/>
            </a:xfrm>
            <a:prstGeom prst="bentConnector2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9A66C845-2D11-4235-9B0B-E80AF15F25BB}"/>
                </a:ext>
              </a:extLst>
            </p:cNvPr>
            <p:cNvSpPr/>
            <p:nvPr/>
          </p:nvSpPr>
          <p:spPr>
            <a:xfrm>
              <a:off x="6165278" y="2916313"/>
              <a:ext cx="487249" cy="338554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YES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4C31DCE-3FD8-441C-BAF1-ACF005B887F2}"/>
                </a:ext>
              </a:extLst>
            </p:cNvPr>
            <p:cNvSpPr/>
            <p:nvPr/>
          </p:nvSpPr>
          <p:spPr>
            <a:xfrm>
              <a:off x="6167338" y="4710009"/>
              <a:ext cx="801113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Sleep  for 10 seconds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C5EADE7A-2328-4D96-BA05-A33AA6476B35}"/>
                </a:ext>
              </a:extLst>
            </p:cNvPr>
            <p:cNvSpPr/>
            <p:nvPr/>
          </p:nvSpPr>
          <p:spPr>
            <a:xfrm>
              <a:off x="1939251" y="1259775"/>
              <a:ext cx="3909950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urier New" pitchFamily="49" charset="0"/>
                  <a:cs typeface="Courier New" pitchFamily="49" charset="0"/>
                </a:rPr>
                <a:t>; IF EXISTS(SELECT * FROM creditcard) WAITFOR DELAY '0:0:10'--</a:t>
              </a:r>
            </a:p>
          </p:txBody>
        </p:sp>
        <p:pic>
          <p:nvPicPr>
            <p:cNvPr id="67" name="Picture 66" descr="A close up of a screen&#10;&#10;Description automatically generated">
              <a:extLst>
                <a:ext uri="{FF2B5EF4-FFF2-40B4-BE49-F238E27FC236}">
                  <a16:creationId xmlns:a16="http://schemas.microsoft.com/office/drawing/2014/main" id="{5C8249F3-E6F1-44CB-A02E-6F1BBFA2D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8890" y="1789570"/>
              <a:ext cx="1290386" cy="806492"/>
            </a:xfrm>
            <a:prstGeom prst="rect">
              <a:avLst/>
            </a:prstGeom>
          </p:spPr>
        </p:pic>
        <p:pic>
          <p:nvPicPr>
            <p:cNvPr id="68" name="Picture 67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0840862A-4CE4-42C6-B422-82B730D85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985" y="1600200"/>
              <a:ext cx="713705" cy="1005572"/>
            </a:xfrm>
            <a:prstGeom prst="rect">
              <a:avLst/>
            </a:prstGeom>
          </p:spPr>
        </p:pic>
        <p:pic>
          <p:nvPicPr>
            <p:cNvPr id="75" name="Picture 74" descr="A close up of a clock&#10;&#10;Description automatically generated">
              <a:extLst>
                <a:ext uri="{FF2B5EF4-FFF2-40B4-BE49-F238E27FC236}">
                  <a16:creationId xmlns:a16="http://schemas.microsoft.com/office/drawing/2014/main" id="{B7FF5DA7-992C-4CF7-92FB-FFCC9C01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8676" y="3575425"/>
              <a:ext cx="920375" cy="920375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6" name="Picture 75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63BE68A2-4984-441E-80FB-4F7505406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2577" y="1893272"/>
              <a:ext cx="490585" cy="693050"/>
            </a:xfrm>
            <a:prstGeom prst="rect">
              <a:avLst/>
            </a:prstGeom>
          </p:spPr>
        </p:pic>
        <p:pic>
          <p:nvPicPr>
            <p:cNvPr id="77" name="Picture 76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86C22817-7F85-447E-84DD-A90AA8652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2577" y="4624104"/>
              <a:ext cx="490585" cy="693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19726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125785" y="3741743"/>
            <a:ext cx="2931882" cy="2690912"/>
            <a:chOff x="6096000" y="1769078"/>
            <a:chExt cx="5459413" cy="4850041"/>
          </a:xfrm>
        </p:grpSpPr>
        <p:grpSp>
          <p:nvGrpSpPr>
            <p:cNvPr id="2" name="Group 1"/>
            <p:cNvGrpSpPr/>
            <p:nvPr/>
          </p:nvGrpSpPr>
          <p:grpSpPr>
            <a:xfrm>
              <a:off x="7880350" y="2245328"/>
              <a:ext cx="3675063" cy="3048000"/>
              <a:chOff x="5168901" y="1833563"/>
              <a:chExt cx="3675063" cy="3048000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5251451" y="1938338"/>
                <a:ext cx="3592513" cy="2943225"/>
              </a:xfrm>
              <a:custGeom>
                <a:avLst/>
                <a:gdLst>
                  <a:gd name="T0" fmla="*/ 1735 w 1847"/>
                  <a:gd name="T1" fmla="*/ 757 h 1514"/>
                  <a:gd name="T2" fmla="*/ 721 w 1847"/>
                  <a:gd name="T3" fmla="*/ 1514 h 1514"/>
                  <a:gd name="T4" fmla="*/ 112 w 1847"/>
                  <a:gd name="T5" fmla="*/ 757 h 1514"/>
                  <a:gd name="T6" fmla="*/ 1127 w 1847"/>
                  <a:gd name="T7" fmla="*/ 0 h 1514"/>
                  <a:gd name="T8" fmla="*/ 1735 w 1847"/>
                  <a:gd name="T9" fmla="*/ 75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514">
                    <a:moveTo>
                      <a:pt x="1735" y="757"/>
                    </a:moveTo>
                    <a:cubicBezTo>
                      <a:pt x="1623" y="1175"/>
                      <a:pt x="1169" y="1514"/>
                      <a:pt x="721" y="1514"/>
                    </a:cubicBezTo>
                    <a:cubicBezTo>
                      <a:pt x="273" y="1514"/>
                      <a:pt x="0" y="1175"/>
                      <a:pt x="112" y="757"/>
                    </a:cubicBezTo>
                    <a:cubicBezTo>
                      <a:pt x="224" y="339"/>
                      <a:pt x="679" y="0"/>
                      <a:pt x="1127" y="0"/>
                    </a:cubicBezTo>
                    <a:cubicBezTo>
                      <a:pt x="1575" y="0"/>
                      <a:pt x="1847" y="339"/>
                      <a:pt x="1735" y="757"/>
                    </a:cubicBezTo>
                  </a:path>
                </a:pathLst>
              </a:custGeom>
              <a:solidFill>
                <a:srgbClr val="44546A">
                  <a:alpha val="3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5214938" y="1890713"/>
                <a:ext cx="3592513" cy="2944813"/>
              </a:xfrm>
              <a:custGeom>
                <a:avLst/>
                <a:gdLst>
                  <a:gd name="T0" fmla="*/ 1735 w 1847"/>
                  <a:gd name="T1" fmla="*/ 757 h 1514"/>
                  <a:gd name="T2" fmla="*/ 721 w 1847"/>
                  <a:gd name="T3" fmla="*/ 1514 h 1514"/>
                  <a:gd name="T4" fmla="*/ 112 w 1847"/>
                  <a:gd name="T5" fmla="*/ 757 h 1514"/>
                  <a:gd name="T6" fmla="*/ 1126 w 1847"/>
                  <a:gd name="T7" fmla="*/ 0 h 1514"/>
                  <a:gd name="T8" fmla="*/ 1735 w 1847"/>
                  <a:gd name="T9" fmla="*/ 75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514">
                    <a:moveTo>
                      <a:pt x="1735" y="757"/>
                    </a:moveTo>
                    <a:cubicBezTo>
                      <a:pt x="1623" y="1175"/>
                      <a:pt x="1169" y="1514"/>
                      <a:pt x="721" y="1514"/>
                    </a:cubicBezTo>
                    <a:cubicBezTo>
                      <a:pt x="273" y="1514"/>
                      <a:pt x="0" y="1175"/>
                      <a:pt x="112" y="757"/>
                    </a:cubicBezTo>
                    <a:cubicBezTo>
                      <a:pt x="224" y="339"/>
                      <a:pt x="678" y="0"/>
                      <a:pt x="1126" y="0"/>
                    </a:cubicBezTo>
                    <a:cubicBezTo>
                      <a:pt x="1574" y="0"/>
                      <a:pt x="1847" y="339"/>
                      <a:pt x="1735" y="757"/>
                    </a:cubicBezTo>
                  </a:path>
                </a:pathLst>
              </a:custGeom>
              <a:solidFill>
                <a:srgbClr val="C03B26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168901" y="1833563"/>
                <a:ext cx="3592513" cy="2943225"/>
              </a:xfrm>
              <a:custGeom>
                <a:avLst/>
                <a:gdLst>
                  <a:gd name="T0" fmla="*/ 1735 w 1847"/>
                  <a:gd name="T1" fmla="*/ 757 h 1514"/>
                  <a:gd name="T2" fmla="*/ 721 w 1847"/>
                  <a:gd name="T3" fmla="*/ 1514 h 1514"/>
                  <a:gd name="T4" fmla="*/ 112 w 1847"/>
                  <a:gd name="T5" fmla="*/ 757 h 1514"/>
                  <a:gd name="T6" fmla="*/ 1126 w 1847"/>
                  <a:gd name="T7" fmla="*/ 0 h 1514"/>
                  <a:gd name="T8" fmla="*/ 1735 w 1847"/>
                  <a:gd name="T9" fmla="*/ 75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514">
                    <a:moveTo>
                      <a:pt x="1735" y="757"/>
                    </a:moveTo>
                    <a:cubicBezTo>
                      <a:pt x="1623" y="1175"/>
                      <a:pt x="1169" y="1514"/>
                      <a:pt x="721" y="1514"/>
                    </a:cubicBezTo>
                    <a:cubicBezTo>
                      <a:pt x="273" y="1514"/>
                      <a:pt x="0" y="1175"/>
                      <a:pt x="112" y="757"/>
                    </a:cubicBezTo>
                    <a:cubicBezTo>
                      <a:pt x="224" y="339"/>
                      <a:pt x="678" y="0"/>
                      <a:pt x="1126" y="0"/>
                    </a:cubicBezTo>
                    <a:cubicBezTo>
                      <a:pt x="1574" y="0"/>
                      <a:pt x="1847" y="339"/>
                      <a:pt x="1735" y="757"/>
                    </a:cubicBezTo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508626" y="2112963"/>
                <a:ext cx="2911475" cy="2386013"/>
              </a:xfrm>
              <a:custGeom>
                <a:avLst/>
                <a:gdLst>
                  <a:gd name="T0" fmla="*/ 1406 w 1497"/>
                  <a:gd name="T1" fmla="*/ 613 h 1227"/>
                  <a:gd name="T2" fmla="*/ 584 w 1497"/>
                  <a:gd name="T3" fmla="*/ 1227 h 1227"/>
                  <a:gd name="T4" fmla="*/ 91 w 1497"/>
                  <a:gd name="T5" fmla="*/ 613 h 1227"/>
                  <a:gd name="T6" fmla="*/ 913 w 1497"/>
                  <a:gd name="T7" fmla="*/ 0 h 1227"/>
                  <a:gd name="T8" fmla="*/ 1406 w 1497"/>
                  <a:gd name="T9" fmla="*/ 613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7" h="1227">
                    <a:moveTo>
                      <a:pt x="1406" y="613"/>
                    </a:moveTo>
                    <a:cubicBezTo>
                      <a:pt x="1315" y="952"/>
                      <a:pt x="947" y="1227"/>
                      <a:pt x="584" y="1227"/>
                    </a:cubicBezTo>
                    <a:cubicBezTo>
                      <a:pt x="221" y="1227"/>
                      <a:pt x="0" y="952"/>
                      <a:pt x="91" y="613"/>
                    </a:cubicBezTo>
                    <a:cubicBezTo>
                      <a:pt x="182" y="274"/>
                      <a:pt x="550" y="0"/>
                      <a:pt x="913" y="0"/>
                    </a:cubicBezTo>
                    <a:cubicBezTo>
                      <a:pt x="1276" y="0"/>
                      <a:pt x="1497" y="274"/>
                      <a:pt x="1406" y="613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5699126" y="2268538"/>
                <a:ext cx="2530475" cy="2073275"/>
              </a:xfrm>
              <a:custGeom>
                <a:avLst/>
                <a:gdLst>
                  <a:gd name="T0" fmla="*/ 1222 w 1301"/>
                  <a:gd name="T1" fmla="*/ 533 h 1066"/>
                  <a:gd name="T2" fmla="*/ 508 w 1301"/>
                  <a:gd name="T3" fmla="*/ 1066 h 1066"/>
                  <a:gd name="T4" fmla="*/ 79 w 1301"/>
                  <a:gd name="T5" fmla="*/ 533 h 1066"/>
                  <a:gd name="T6" fmla="*/ 793 w 1301"/>
                  <a:gd name="T7" fmla="*/ 0 h 1066"/>
                  <a:gd name="T8" fmla="*/ 1222 w 1301"/>
                  <a:gd name="T9" fmla="*/ 533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1" h="1066">
                    <a:moveTo>
                      <a:pt x="1222" y="533"/>
                    </a:moveTo>
                    <a:cubicBezTo>
                      <a:pt x="1143" y="828"/>
                      <a:pt x="823" y="1066"/>
                      <a:pt x="508" y="1066"/>
                    </a:cubicBezTo>
                    <a:cubicBezTo>
                      <a:pt x="192" y="1066"/>
                      <a:pt x="0" y="828"/>
                      <a:pt x="79" y="533"/>
                    </a:cubicBezTo>
                    <a:cubicBezTo>
                      <a:pt x="158" y="239"/>
                      <a:pt x="478" y="0"/>
                      <a:pt x="793" y="0"/>
                    </a:cubicBezTo>
                    <a:cubicBezTo>
                      <a:pt x="1109" y="0"/>
                      <a:pt x="1301" y="239"/>
                      <a:pt x="1222" y="533"/>
                    </a:cubicBezTo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5962651" y="2481263"/>
                <a:ext cx="2005013" cy="1647825"/>
              </a:xfrm>
              <a:custGeom>
                <a:avLst/>
                <a:gdLst>
                  <a:gd name="T0" fmla="*/ 968 w 1031"/>
                  <a:gd name="T1" fmla="*/ 424 h 848"/>
                  <a:gd name="T2" fmla="*/ 402 w 1031"/>
                  <a:gd name="T3" fmla="*/ 848 h 848"/>
                  <a:gd name="T4" fmla="*/ 63 w 1031"/>
                  <a:gd name="T5" fmla="*/ 424 h 848"/>
                  <a:gd name="T6" fmla="*/ 629 w 1031"/>
                  <a:gd name="T7" fmla="*/ 0 h 848"/>
                  <a:gd name="T8" fmla="*/ 968 w 1031"/>
                  <a:gd name="T9" fmla="*/ 424 h 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1" h="848">
                    <a:moveTo>
                      <a:pt x="968" y="424"/>
                    </a:moveTo>
                    <a:cubicBezTo>
                      <a:pt x="905" y="658"/>
                      <a:pt x="652" y="848"/>
                      <a:pt x="402" y="848"/>
                    </a:cubicBezTo>
                    <a:cubicBezTo>
                      <a:pt x="152" y="848"/>
                      <a:pt x="0" y="658"/>
                      <a:pt x="63" y="424"/>
                    </a:cubicBezTo>
                    <a:cubicBezTo>
                      <a:pt x="126" y="190"/>
                      <a:pt x="379" y="0"/>
                      <a:pt x="629" y="0"/>
                    </a:cubicBezTo>
                    <a:cubicBezTo>
                      <a:pt x="879" y="0"/>
                      <a:pt x="1031" y="190"/>
                      <a:pt x="968" y="424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6178551" y="2654301"/>
                <a:ext cx="1573213" cy="1301750"/>
              </a:xfrm>
              <a:custGeom>
                <a:avLst/>
                <a:gdLst>
                  <a:gd name="T0" fmla="*/ 759 w 809"/>
                  <a:gd name="T1" fmla="*/ 335 h 670"/>
                  <a:gd name="T2" fmla="*/ 315 w 809"/>
                  <a:gd name="T3" fmla="*/ 670 h 670"/>
                  <a:gd name="T4" fmla="*/ 50 w 809"/>
                  <a:gd name="T5" fmla="*/ 335 h 670"/>
                  <a:gd name="T6" fmla="*/ 494 w 809"/>
                  <a:gd name="T7" fmla="*/ 0 h 670"/>
                  <a:gd name="T8" fmla="*/ 759 w 809"/>
                  <a:gd name="T9" fmla="*/ 335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9" h="670">
                    <a:moveTo>
                      <a:pt x="759" y="335"/>
                    </a:moveTo>
                    <a:cubicBezTo>
                      <a:pt x="710" y="520"/>
                      <a:pt x="511" y="670"/>
                      <a:pt x="315" y="670"/>
                    </a:cubicBezTo>
                    <a:cubicBezTo>
                      <a:pt x="119" y="670"/>
                      <a:pt x="0" y="520"/>
                      <a:pt x="50" y="335"/>
                    </a:cubicBezTo>
                    <a:cubicBezTo>
                      <a:pt x="99" y="150"/>
                      <a:pt x="298" y="0"/>
                      <a:pt x="494" y="0"/>
                    </a:cubicBezTo>
                    <a:cubicBezTo>
                      <a:pt x="690" y="0"/>
                      <a:pt x="809" y="150"/>
                      <a:pt x="759" y="335"/>
                    </a:cubicBezTo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6389688" y="2822576"/>
                <a:ext cx="1149350" cy="965200"/>
              </a:xfrm>
              <a:custGeom>
                <a:avLst/>
                <a:gdLst>
                  <a:gd name="T0" fmla="*/ 555 w 591"/>
                  <a:gd name="T1" fmla="*/ 248 h 496"/>
                  <a:gd name="T2" fmla="*/ 229 w 591"/>
                  <a:gd name="T3" fmla="*/ 496 h 496"/>
                  <a:gd name="T4" fmla="*/ 36 w 591"/>
                  <a:gd name="T5" fmla="*/ 248 h 496"/>
                  <a:gd name="T6" fmla="*/ 362 w 591"/>
                  <a:gd name="T7" fmla="*/ 0 h 496"/>
                  <a:gd name="T8" fmla="*/ 555 w 591"/>
                  <a:gd name="T9" fmla="*/ 24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1" h="496">
                    <a:moveTo>
                      <a:pt x="555" y="248"/>
                    </a:moveTo>
                    <a:cubicBezTo>
                      <a:pt x="518" y="385"/>
                      <a:pt x="372" y="496"/>
                      <a:pt x="229" y="496"/>
                    </a:cubicBezTo>
                    <a:cubicBezTo>
                      <a:pt x="86" y="496"/>
                      <a:pt x="0" y="385"/>
                      <a:pt x="36" y="248"/>
                    </a:cubicBezTo>
                    <a:cubicBezTo>
                      <a:pt x="73" y="111"/>
                      <a:pt x="219" y="0"/>
                      <a:pt x="362" y="0"/>
                    </a:cubicBezTo>
                    <a:cubicBezTo>
                      <a:pt x="505" y="0"/>
                      <a:pt x="591" y="111"/>
                      <a:pt x="555" y="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" name="Freeform 13"/>
              <p:cNvSpPr>
                <a:spLocks/>
              </p:cNvSpPr>
              <p:nvPr/>
            </p:nvSpPr>
            <p:spPr bwMode="auto">
              <a:xfrm>
                <a:off x="6689726" y="3079751"/>
                <a:ext cx="552450" cy="452438"/>
              </a:xfrm>
              <a:custGeom>
                <a:avLst/>
                <a:gdLst>
                  <a:gd name="T0" fmla="*/ 266 w 284"/>
                  <a:gd name="T1" fmla="*/ 116 h 233"/>
                  <a:gd name="T2" fmla="*/ 110 w 284"/>
                  <a:gd name="T3" fmla="*/ 233 h 233"/>
                  <a:gd name="T4" fmla="*/ 17 w 284"/>
                  <a:gd name="T5" fmla="*/ 116 h 233"/>
                  <a:gd name="T6" fmla="*/ 173 w 284"/>
                  <a:gd name="T7" fmla="*/ 0 h 233"/>
                  <a:gd name="T8" fmla="*/ 266 w 284"/>
                  <a:gd name="T9" fmla="*/ 116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4" h="233">
                    <a:moveTo>
                      <a:pt x="266" y="116"/>
                    </a:moveTo>
                    <a:cubicBezTo>
                      <a:pt x="249" y="180"/>
                      <a:pt x="179" y="233"/>
                      <a:pt x="110" y="233"/>
                    </a:cubicBezTo>
                    <a:cubicBezTo>
                      <a:pt x="41" y="233"/>
                      <a:pt x="0" y="180"/>
                      <a:pt x="17" y="116"/>
                    </a:cubicBezTo>
                    <a:cubicBezTo>
                      <a:pt x="34" y="52"/>
                      <a:pt x="104" y="0"/>
                      <a:pt x="173" y="0"/>
                    </a:cubicBezTo>
                    <a:cubicBezTo>
                      <a:pt x="242" y="0"/>
                      <a:pt x="284" y="52"/>
                      <a:pt x="266" y="116"/>
                    </a:cubicBezTo>
                    <a:close/>
                  </a:path>
                </a:pathLst>
              </a:custGeom>
              <a:solidFill>
                <a:srgbClr val="C03B2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12" name="Freeform 22"/>
            <p:cNvSpPr>
              <a:spLocks/>
            </p:cNvSpPr>
            <p:nvPr/>
          </p:nvSpPr>
          <p:spPr bwMode="auto">
            <a:xfrm>
              <a:off x="9693274" y="4760156"/>
              <a:ext cx="1624013" cy="1296988"/>
            </a:xfrm>
            <a:custGeom>
              <a:avLst/>
              <a:gdLst>
                <a:gd name="T0" fmla="*/ 833 w 835"/>
                <a:gd name="T1" fmla="*/ 0 h 667"/>
                <a:gd name="T2" fmla="*/ 816 w 835"/>
                <a:gd name="T3" fmla="*/ 10 h 667"/>
                <a:gd name="T4" fmla="*/ 778 w 835"/>
                <a:gd name="T5" fmla="*/ 34 h 667"/>
                <a:gd name="T6" fmla="*/ 758 w 835"/>
                <a:gd name="T7" fmla="*/ 47 h 667"/>
                <a:gd name="T8" fmla="*/ 749 w 835"/>
                <a:gd name="T9" fmla="*/ 55 h 667"/>
                <a:gd name="T10" fmla="*/ 701 w 835"/>
                <a:gd name="T11" fmla="*/ 32 h 667"/>
                <a:gd name="T12" fmla="*/ 545 w 835"/>
                <a:gd name="T13" fmla="*/ 147 h 667"/>
                <a:gd name="T14" fmla="*/ 554 w 835"/>
                <a:gd name="T15" fmla="*/ 170 h 667"/>
                <a:gd name="T16" fmla="*/ 282 w 835"/>
                <a:gd name="T17" fmla="*/ 390 h 667"/>
                <a:gd name="T18" fmla="*/ 207 w 835"/>
                <a:gd name="T19" fmla="*/ 313 h 667"/>
                <a:gd name="T20" fmla="*/ 85 w 835"/>
                <a:gd name="T21" fmla="*/ 265 h 667"/>
                <a:gd name="T22" fmla="*/ 31 w 835"/>
                <a:gd name="T23" fmla="*/ 280 h 667"/>
                <a:gd name="T24" fmla="*/ 21 w 835"/>
                <a:gd name="T25" fmla="*/ 377 h 667"/>
                <a:gd name="T26" fmla="*/ 122 w 835"/>
                <a:gd name="T27" fmla="*/ 477 h 667"/>
                <a:gd name="T28" fmla="*/ 142 w 835"/>
                <a:gd name="T29" fmla="*/ 480 h 667"/>
                <a:gd name="T30" fmla="*/ 215 w 835"/>
                <a:gd name="T31" fmla="*/ 452 h 667"/>
                <a:gd name="T32" fmla="*/ 215 w 835"/>
                <a:gd name="T33" fmla="*/ 452 h 667"/>
                <a:gd name="T34" fmla="*/ 216 w 835"/>
                <a:gd name="T35" fmla="*/ 452 h 667"/>
                <a:gd name="T36" fmla="*/ 193 w 835"/>
                <a:gd name="T37" fmla="*/ 573 h 667"/>
                <a:gd name="T38" fmla="*/ 305 w 835"/>
                <a:gd name="T39" fmla="*/ 667 h 667"/>
                <a:gd name="T40" fmla="*/ 309 w 835"/>
                <a:gd name="T41" fmla="*/ 667 h 667"/>
                <a:gd name="T42" fmla="*/ 351 w 835"/>
                <a:gd name="T43" fmla="*/ 624 h 667"/>
                <a:gd name="T44" fmla="*/ 366 w 835"/>
                <a:gd name="T45" fmla="*/ 625 h 667"/>
                <a:gd name="T46" fmla="*/ 420 w 835"/>
                <a:gd name="T47" fmla="*/ 610 h 667"/>
                <a:gd name="T48" fmla="*/ 391 w 835"/>
                <a:gd name="T49" fmla="*/ 469 h 667"/>
                <a:gd name="T50" fmla="*/ 305 w 835"/>
                <a:gd name="T51" fmla="*/ 407 h 667"/>
                <a:gd name="T52" fmla="*/ 301 w 835"/>
                <a:gd name="T53" fmla="*/ 404 h 667"/>
                <a:gd name="T54" fmla="*/ 600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8 w 835"/>
                <a:gd name="T61" fmla="*/ 217 h 667"/>
                <a:gd name="T62" fmla="*/ 784 w 835"/>
                <a:gd name="T63" fmla="*/ 103 h 667"/>
                <a:gd name="T64" fmla="*/ 759 w 835"/>
                <a:gd name="T65" fmla="*/ 63 h 667"/>
                <a:gd name="T66" fmla="*/ 770 w 835"/>
                <a:gd name="T67" fmla="*/ 57 h 667"/>
                <a:gd name="T68" fmla="*/ 787 w 835"/>
                <a:gd name="T69" fmla="*/ 42 h 667"/>
                <a:gd name="T70" fmla="*/ 820 w 835"/>
                <a:gd name="T71" fmla="*/ 14 h 667"/>
                <a:gd name="T72" fmla="*/ 835 w 835"/>
                <a:gd name="T73" fmla="*/ 1 h 667"/>
                <a:gd name="T74" fmla="*/ 834 w 835"/>
                <a:gd name="T75" fmla="*/ 0 h 667"/>
                <a:gd name="T76" fmla="*/ 834 w 835"/>
                <a:gd name="T77" fmla="*/ 1 h 667"/>
                <a:gd name="T78" fmla="*/ 833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3" y="0"/>
                  </a:moveTo>
                  <a:cubicBezTo>
                    <a:pt x="832" y="1"/>
                    <a:pt x="826" y="5"/>
                    <a:pt x="816" y="10"/>
                  </a:cubicBezTo>
                  <a:cubicBezTo>
                    <a:pt x="806" y="17"/>
                    <a:pt x="792" y="25"/>
                    <a:pt x="778" y="34"/>
                  </a:cubicBezTo>
                  <a:cubicBezTo>
                    <a:pt x="772" y="38"/>
                    <a:pt x="764" y="42"/>
                    <a:pt x="758" y="47"/>
                  </a:cubicBezTo>
                  <a:cubicBezTo>
                    <a:pt x="755" y="49"/>
                    <a:pt x="752" y="52"/>
                    <a:pt x="749" y="55"/>
                  </a:cubicBezTo>
                  <a:cubicBezTo>
                    <a:pt x="723" y="35"/>
                    <a:pt x="701" y="32"/>
                    <a:pt x="701" y="32"/>
                  </a:cubicBezTo>
                  <a:cubicBezTo>
                    <a:pt x="545" y="147"/>
                    <a:pt x="545" y="147"/>
                    <a:pt x="545" y="147"/>
                  </a:cubicBezTo>
                  <a:cubicBezTo>
                    <a:pt x="541" y="150"/>
                    <a:pt x="545" y="158"/>
                    <a:pt x="554" y="170"/>
                  </a:cubicBezTo>
                  <a:cubicBezTo>
                    <a:pt x="519" y="197"/>
                    <a:pt x="370" y="316"/>
                    <a:pt x="282" y="390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1" y="280"/>
                  </a:cubicBezTo>
                  <a:cubicBezTo>
                    <a:pt x="2" y="302"/>
                    <a:pt x="0" y="340"/>
                    <a:pt x="21" y="377"/>
                  </a:cubicBezTo>
                  <a:cubicBezTo>
                    <a:pt x="31" y="422"/>
                    <a:pt x="52" y="459"/>
                    <a:pt x="122" y="477"/>
                  </a:cubicBezTo>
                  <a:cubicBezTo>
                    <a:pt x="129" y="479"/>
                    <a:pt x="135" y="480"/>
                    <a:pt x="142" y="480"/>
                  </a:cubicBezTo>
                  <a:cubicBezTo>
                    <a:pt x="168" y="480"/>
                    <a:pt x="194" y="468"/>
                    <a:pt x="215" y="452"/>
                  </a:cubicBezTo>
                  <a:cubicBezTo>
                    <a:pt x="215" y="452"/>
                    <a:pt x="215" y="452"/>
                    <a:pt x="215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193" y="487"/>
                    <a:pt x="179" y="533"/>
                    <a:pt x="193" y="573"/>
                  </a:cubicBezTo>
                  <a:cubicBezTo>
                    <a:pt x="220" y="648"/>
                    <a:pt x="259" y="663"/>
                    <a:pt x="305" y="667"/>
                  </a:cubicBezTo>
                  <a:cubicBezTo>
                    <a:pt x="307" y="667"/>
                    <a:pt x="308" y="667"/>
                    <a:pt x="309" y="667"/>
                  </a:cubicBezTo>
                  <a:cubicBezTo>
                    <a:pt x="332" y="667"/>
                    <a:pt x="347" y="651"/>
                    <a:pt x="351" y="624"/>
                  </a:cubicBezTo>
                  <a:cubicBezTo>
                    <a:pt x="356" y="625"/>
                    <a:pt x="361" y="625"/>
                    <a:pt x="366" y="625"/>
                  </a:cubicBezTo>
                  <a:cubicBezTo>
                    <a:pt x="387" y="625"/>
                    <a:pt x="406" y="620"/>
                    <a:pt x="420" y="610"/>
                  </a:cubicBezTo>
                  <a:cubicBezTo>
                    <a:pt x="461" y="580"/>
                    <a:pt x="448" y="517"/>
                    <a:pt x="391" y="469"/>
                  </a:cubicBezTo>
                  <a:cubicBezTo>
                    <a:pt x="360" y="442"/>
                    <a:pt x="331" y="418"/>
                    <a:pt x="305" y="407"/>
                  </a:cubicBezTo>
                  <a:cubicBezTo>
                    <a:pt x="304" y="406"/>
                    <a:pt x="302" y="405"/>
                    <a:pt x="301" y="404"/>
                  </a:cubicBezTo>
                  <a:cubicBezTo>
                    <a:pt x="401" y="340"/>
                    <a:pt x="562" y="233"/>
                    <a:pt x="600" y="208"/>
                  </a:cubicBezTo>
                  <a:cubicBezTo>
                    <a:pt x="610" y="214"/>
                    <a:pt x="619" y="218"/>
                    <a:pt x="624" y="218"/>
                  </a:cubicBezTo>
                  <a:cubicBezTo>
                    <a:pt x="626" y="218"/>
                    <a:pt x="627" y="218"/>
                    <a:pt x="628" y="217"/>
                  </a:cubicBezTo>
                  <a:cubicBezTo>
                    <a:pt x="628" y="217"/>
                    <a:pt x="628" y="217"/>
                    <a:pt x="628" y="217"/>
                  </a:cubicBezTo>
                  <a:cubicBezTo>
                    <a:pt x="784" y="103"/>
                    <a:pt x="784" y="103"/>
                    <a:pt x="784" y="103"/>
                  </a:cubicBezTo>
                  <a:cubicBezTo>
                    <a:pt x="784" y="103"/>
                    <a:pt x="782" y="85"/>
                    <a:pt x="759" y="63"/>
                  </a:cubicBezTo>
                  <a:cubicBezTo>
                    <a:pt x="763" y="61"/>
                    <a:pt x="766" y="59"/>
                    <a:pt x="770" y="57"/>
                  </a:cubicBezTo>
                  <a:cubicBezTo>
                    <a:pt x="776" y="52"/>
                    <a:pt x="781" y="47"/>
                    <a:pt x="787" y="42"/>
                  </a:cubicBezTo>
                  <a:cubicBezTo>
                    <a:pt x="799" y="31"/>
                    <a:pt x="811" y="21"/>
                    <a:pt x="820" y="14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1"/>
                    <a:pt x="834" y="1"/>
                    <a:pt x="834" y="1"/>
                  </a:cubicBezTo>
                  <a:cubicBezTo>
                    <a:pt x="834" y="1"/>
                    <a:pt x="834" y="0"/>
                    <a:pt x="833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9725024" y="3139318"/>
              <a:ext cx="1592263" cy="1622426"/>
              <a:chOff x="9725024" y="3139318"/>
              <a:chExt cx="1592263" cy="1622426"/>
            </a:xfrm>
          </p:grpSpPr>
          <p:sp>
            <p:nvSpPr>
              <p:cNvPr id="14" name="Freeform 14"/>
              <p:cNvSpPr>
                <a:spLocks/>
              </p:cNvSpPr>
              <p:nvPr/>
            </p:nvSpPr>
            <p:spPr bwMode="auto">
              <a:xfrm>
                <a:off x="11153774" y="4593468"/>
                <a:ext cx="163513" cy="168275"/>
              </a:xfrm>
              <a:custGeom>
                <a:avLst/>
                <a:gdLst>
                  <a:gd name="T0" fmla="*/ 69 w 84"/>
                  <a:gd name="T1" fmla="*/ 68 h 87"/>
                  <a:gd name="T2" fmla="*/ 35 w 84"/>
                  <a:gd name="T3" fmla="*/ 30 h 87"/>
                  <a:gd name="T4" fmla="*/ 17 w 84"/>
                  <a:gd name="T5" fmla="*/ 10 h 87"/>
                  <a:gd name="T6" fmla="*/ 6 w 84"/>
                  <a:gd name="T7" fmla="*/ 0 h 87"/>
                  <a:gd name="T8" fmla="*/ 4 w 84"/>
                  <a:gd name="T9" fmla="*/ 5 h 87"/>
                  <a:gd name="T10" fmla="*/ 0 w 84"/>
                  <a:gd name="T11" fmla="*/ 11 h 87"/>
                  <a:gd name="T12" fmla="*/ 10 w 84"/>
                  <a:gd name="T13" fmla="*/ 22 h 87"/>
                  <a:gd name="T14" fmla="*/ 30 w 84"/>
                  <a:gd name="T15" fmla="*/ 39 h 87"/>
                  <a:gd name="T16" fmla="*/ 66 w 84"/>
                  <a:gd name="T17" fmla="*/ 72 h 87"/>
                  <a:gd name="T18" fmla="*/ 83 w 84"/>
                  <a:gd name="T19" fmla="*/ 87 h 87"/>
                  <a:gd name="T20" fmla="*/ 84 w 84"/>
                  <a:gd name="T21" fmla="*/ 85 h 87"/>
                  <a:gd name="T22" fmla="*/ 69 w 84"/>
                  <a:gd name="T23" fmla="*/ 6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87">
                    <a:moveTo>
                      <a:pt x="69" y="68"/>
                    </a:moveTo>
                    <a:cubicBezTo>
                      <a:pt x="60" y="57"/>
                      <a:pt x="47" y="44"/>
                      <a:pt x="35" y="30"/>
                    </a:cubicBezTo>
                    <a:cubicBezTo>
                      <a:pt x="29" y="23"/>
                      <a:pt x="23" y="16"/>
                      <a:pt x="17" y="10"/>
                    </a:cubicBezTo>
                    <a:cubicBezTo>
                      <a:pt x="13" y="6"/>
                      <a:pt x="10" y="3"/>
                      <a:pt x="6" y="0"/>
                    </a:cubicBezTo>
                    <a:cubicBezTo>
                      <a:pt x="5" y="2"/>
                      <a:pt x="5" y="4"/>
                      <a:pt x="4" y="5"/>
                    </a:cubicBezTo>
                    <a:cubicBezTo>
                      <a:pt x="3" y="7"/>
                      <a:pt x="1" y="9"/>
                      <a:pt x="0" y="11"/>
                    </a:cubicBezTo>
                    <a:cubicBezTo>
                      <a:pt x="3" y="14"/>
                      <a:pt x="6" y="18"/>
                      <a:pt x="10" y="22"/>
                    </a:cubicBezTo>
                    <a:cubicBezTo>
                      <a:pt x="16" y="27"/>
                      <a:pt x="23" y="33"/>
                      <a:pt x="30" y="39"/>
                    </a:cubicBezTo>
                    <a:cubicBezTo>
                      <a:pt x="43" y="51"/>
                      <a:pt x="56" y="63"/>
                      <a:pt x="66" y="72"/>
                    </a:cubicBezTo>
                    <a:cubicBezTo>
                      <a:pt x="76" y="81"/>
                      <a:pt x="83" y="87"/>
                      <a:pt x="83" y="87"/>
                    </a:cubicBezTo>
                    <a:cubicBezTo>
                      <a:pt x="84" y="85"/>
                      <a:pt x="84" y="85"/>
                      <a:pt x="84" y="85"/>
                    </a:cubicBezTo>
                    <a:cubicBezTo>
                      <a:pt x="84" y="85"/>
                      <a:pt x="78" y="78"/>
                      <a:pt x="69" y="68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auto">
              <a:xfrm>
                <a:off x="10787061" y="4196593"/>
                <a:ext cx="403225" cy="466725"/>
              </a:xfrm>
              <a:custGeom>
                <a:avLst/>
                <a:gdLst>
                  <a:gd name="T0" fmla="*/ 204 w 207"/>
                  <a:gd name="T1" fmla="*/ 157 h 240"/>
                  <a:gd name="T2" fmla="*/ 47 w 207"/>
                  <a:gd name="T3" fmla="*/ 0 h 240"/>
                  <a:gd name="T4" fmla="*/ 35 w 207"/>
                  <a:gd name="T5" fmla="*/ 53 h 240"/>
                  <a:gd name="T6" fmla="*/ 0 w 207"/>
                  <a:gd name="T7" fmla="*/ 84 h 240"/>
                  <a:gd name="T8" fmla="*/ 156 w 207"/>
                  <a:gd name="T9" fmla="*/ 240 h 240"/>
                  <a:gd name="T10" fmla="*/ 188 w 207"/>
                  <a:gd name="T11" fmla="*/ 215 h 240"/>
                  <a:gd name="T12" fmla="*/ 192 w 207"/>
                  <a:gd name="T13" fmla="*/ 209 h 240"/>
                  <a:gd name="T14" fmla="*/ 194 w 207"/>
                  <a:gd name="T15" fmla="*/ 204 h 240"/>
                  <a:gd name="T16" fmla="*/ 204 w 207"/>
                  <a:gd name="T17" fmla="*/ 157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7" h="240">
                    <a:moveTo>
                      <a:pt x="204" y="157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54" y="7"/>
                      <a:pt x="48" y="30"/>
                      <a:pt x="35" y="53"/>
                    </a:cubicBezTo>
                    <a:cubicBezTo>
                      <a:pt x="22" y="76"/>
                      <a:pt x="6" y="89"/>
                      <a:pt x="0" y="84"/>
                    </a:cubicBezTo>
                    <a:cubicBezTo>
                      <a:pt x="156" y="240"/>
                      <a:pt x="156" y="240"/>
                      <a:pt x="156" y="240"/>
                    </a:cubicBezTo>
                    <a:cubicBezTo>
                      <a:pt x="156" y="240"/>
                      <a:pt x="173" y="237"/>
                      <a:pt x="188" y="215"/>
                    </a:cubicBezTo>
                    <a:cubicBezTo>
                      <a:pt x="189" y="213"/>
                      <a:pt x="191" y="211"/>
                      <a:pt x="192" y="209"/>
                    </a:cubicBezTo>
                    <a:cubicBezTo>
                      <a:pt x="193" y="208"/>
                      <a:pt x="193" y="206"/>
                      <a:pt x="194" y="204"/>
                    </a:cubicBezTo>
                    <a:cubicBezTo>
                      <a:pt x="207" y="179"/>
                      <a:pt x="204" y="157"/>
                      <a:pt x="204" y="157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6" name="Freeform 16"/>
              <p:cNvSpPr>
                <a:spLocks/>
              </p:cNvSpPr>
              <p:nvPr/>
            </p:nvSpPr>
            <p:spPr bwMode="auto">
              <a:xfrm>
                <a:off x="10777536" y="4188656"/>
                <a:ext cx="115888" cy="180975"/>
              </a:xfrm>
              <a:custGeom>
                <a:avLst/>
                <a:gdLst>
                  <a:gd name="T0" fmla="*/ 52 w 59"/>
                  <a:gd name="T1" fmla="*/ 4 h 93"/>
                  <a:gd name="T2" fmla="*/ 32 w 59"/>
                  <a:gd name="T3" fmla="*/ 14 h 93"/>
                  <a:gd name="T4" fmla="*/ 40 w 59"/>
                  <a:gd name="T5" fmla="*/ 21 h 93"/>
                  <a:gd name="T6" fmla="*/ 40 w 59"/>
                  <a:gd name="T7" fmla="*/ 26 h 93"/>
                  <a:gd name="T8" fmla="*/ 32 w 59"/>
                  <a:gd name="T9" fmla="*/ 51 h 93"/>
                  <a:gd name="T10" fmla="*/ 17 w 59"/>
                  <a:gd name="T11" fmla="*/ 66 h 93"/>
                  <a:gd name="T12" fmla="*/ 13 w 59"/>
                  <a:gd name="T13" fmla="*/ 67 h 93"/>
                  <a:gd name="T14" fmla="*/ 6 w 59"/>
                  <a:gd name="T15" fmla="*/ 59 h 93"/>
                  <a:gd name="T16" fmla="*/ 4 w 59"/>
                  <a:gd name="T17" fmla="*/ 88 h 93"/>
                  <a:gd name="T18" fmla="*/ 5 w 59"/>
                  <a:gd name="T19" fmla="*/ 88 h 93"/>
                  <a:gd name="T20" fmla="*/ 40 w 59"/>
                  <a:gd name="T21" fmla="*/ 57 h 93"/>
                  <a:gd name="T22" fmla="*/ 52 w 59"/>
                  <a:gd name="T23" fmla="*/ 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93">
                    <a:moveTo>
                      <a:pt x="52" y="4"/>
                    </a:moveTo>
                    <a:cubicBezTo>
                      <a:pt x="48" y="0"/>
                      <a:pt x="41" y="4"/>
                      <a:pt x="32" y="14"/>
                    </a:cubicBezTo>
                    <a:cubicBezTo>
                      <a:pt x="37" y="18"/>
                      <a:pt x="40" y="21"/>
                      <a:pt x="40" y="21"/>
                    </a:cubicBezTo>
                    <a:cubicBezTo>
                      <a:pt x="40" y="21"/>
                      <a:pt x="40" y="23"/>
                      <a:pt x="40" y="26"/>
                    </a:cubicBezTo>
                    <a:cubicBezTo>
                      <a:pt x="40" y="31"/>
                      <a:pt x="38" y="40"/>
                      <a:pt x="32" y="51"/>
                    </a:cubicBezTo>
                    <a:cubicBezTo>
                      <a:pt x="26" y="61"/>
                      <a:pt x="20" y="65"/>
                      <a:pt x="17" y="66"/>
                    </a:cubicBezTo>
                    <a:cubicBezTo>
                      <a:pt x="15" y="67"/>
                      <a:pt x="13" y="67"/>
                      <a:pt x="13" y="67"/>
                    </a:cubicBezTo>
                    <a:cubicBezTo>
                      <a:pt x="13" y="67"/>
                      <a:pt x="11" y="64"/>
                      <a:pt x="6" y="59"/>
                    </a:cubicBezTo>
                    <a:cubicBezTo>
                      <a:pt x="1" y="73"/>
                      <a:pt x="0" y="84"/>
                      <a:pt x="4" y="88"/>
                    </a:cubicBezTo>
                    <a:cubicBezTo>
                      <a:pt x="5" y="88"/>
                      <a:pt x="5" y="88"/>
                      <a:pt x="5" y="88"/>
                    </a:cubicBezTo>
                    <a:cubicBezTo>
                      <a:pt x="11" y="93"/>
                      <a:pt x="27" y="80"/>
                      <a:pt x="40" y="57"/>
                    </a:cubicBezTo>
                    <a:cubicBezTo>
                      <a:pt x="53" y="34"/>
                      <a:pt x="59" y="11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9725024" y="3486981"/>
                <a:ext cx="388938" cy="334963"/>
              </a:xfrm>
              <a:custGeom>
                <a:avLst/>
                <a:gdLst>
                  <a:gd name="T0" fmla="*/ 83 w 200"/>
                  <a:gd name="T1" fmla="*/ 64 h 172"/>
                  <a:gd name="T2" fmla="*/ 200 w 200"/>
                  <a:gd name="T3" fmla="*/ 38 h 172"/>
                  <a:gd name="T4" fmla="*/ 200 w 200"/>
                  <a:gd name="T5" fmla="*/ 36 h 172"/>
                  <a:gd name="T6" fmla="*/ 73 w 200"/>
                  <a:gd name="T7" fmla="*/ 14 h 172"/>
                  <a:gd name="T8" fmla="*/ 9 w 200"/>
                  <a:gd name="T9" fmla="*/ 126 h 172"/>
                  <a:gd name="T10" fmla="*/ 64 w 200"/>
                  <a:gd name="T11" fmla="*/ 172 h 172"/>
                  <a:gd name="T12" fmla="*/ 83 w 200"/>
                  <a:gd name="T13" fmla="*/ 6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3" y="64"/>
                    </a:moveTo>
                    <a:cubicBezTo>
                      <a:pt x="105" y="25"/>
                      <a:pt x="157" y="22"/>
                      <a:pt x="200" y="38"/>
                    </a:cubicBezTo>
                    <a:cubicBezTo>
                      <a:pt x="200" y="37"/>
                      <a:pt x="200" y="37"/>
                      <a:pt x="200" y="36"/>
                    </a:cubicBezTo>
                    <a:cubicBezTo>
                      <a:pt x="159" y="14"/>
                      <a:pt x="109" y="0"/>
                      <a:pt x="73" y="14"/>
                    </a:cubicBezTo>
                    <a:cubicBezTo>
                      <a:pt x="5" y="41"/>
                      <a:pt x="0" y="80"/>
                      <a:pt x="9" y="126"/>
                    </a:cubicBezTo>
                    <a:cubicBezTo>
                      <a:pt x="14" y="151"/>
                      <a:pt x="35" y="167"/>
                      <a:pt x="64" y="172"/>
                    </a:cubicBezTo>
                    <a:cubicBezTo>
                      <a:pt x="58" y="136"/>
                      <a:pt x="64" y="97"/>
                      <a:pt x="83" y="64"/>
                    </a:cubicBezTo>
                    <a:close/>
                  </a:path>
                </a:pathLst>
              </a:custGeom>
              <a:solidFill>
                <a:srgbClr val="9EBE5B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10015536" y="3179006"/>
                <a:ext cx="144463" cy="377825"/>
              </a:xfrm>
              <a:custGeom>
                <a:avLst/>
                <a:gdLst>
                  <a:gd name="T0" fmla="*/ 40 w 74"/>
                  <a:gd name="T1" fmla="*/ 38 h 194"/>
                  <a:gd name="T2" fmla="*/ 74 w 74"/>
                  <a:gd name="T3" fmla="*/ 0 h 194"/>
                  <a:gd name="T4" fmla="*/ 1 w 74"/>
                  <a:gd name="T5" fmla="*/ 101 h 194"/>
                  <a:gd name="T6" fmla="*/ 51 w 74"/>
                  <a:gd name="T7" fmla="*/ 194 h 194"/>
                  <a:gd name="T8" fmla="*/ 52 w 74"/>
                  <a:gd name="T9" fmla="*/ 194 h 194"/>
                  <a:gd name="T10" fmla="*/ 40 w 74"/>
                  <a:gd name="T11" fmla="*/ 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8"/>
                    </a:moveTo>
                    <a:cubicBezTo>
                      <a:pt x="49" y="22"/>
                      <a:pt x="61" y="9"/>
                      <a:pt x="74" y="0"/>
                    </a:cubicBezTo>
                    <a:cubicBezTo>
                      <a:pt x="31" y="10"/>
                      <a:pt x="0" y="31"/>
                      <a:pt x="1" y="101"/>
                    </a:cubicBezTo>
                    <a:cubicBezTo>
                      <a:pt x="1" y="133"/>
                      <a:pt x="23" y="167"/>
                      <a:pt x="51" y="194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29" y="143"/>
                      <a:pt x="17" y="77"/>
                      <a:pt x="40" y="38"/>
                    </a:cubicBezTo>
                    <a:close/>
                  </a:path>
                </a:pathLst>
              </a:custGeom>
              <a:solidFill>
                <a:srgbClr val="9EBE5B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9" name="Freeform 19"/>
              <p:cNvSpPr>
                <a:spLocks/>
              </p:cNvSpPr>
              <p:nvPr/>
            </p:nvSpPr>
            <p:spPr bwMode="auto">
              <a:xfrm>
                <a:off x="9837736" y="3529843"/>
                <a:ext cx="414338" cy="503238"/>
              </a:xfrm>
              <a:custGeom>
                <a:avLst/>
                <a:gdLst>
                  <a:gd name="T0" fmla="*/ 198 w 213"/>
                  <a:gd name="T1" fmla="*/ 83 h 259"/>
                  <a:gd name="T2" fmla="*/ 142 w 213"/>
                  <a:gd name="T3" fmla="*/ 16 h 259"/>
                  <a:gd name="T4" fmla="*/ 25 w 213"/>
                  <a:gd name="T5" fmla="*/ 42 h 259"/>
                  <a:gd name="T6" fmla="*/ 6 w 213"/>
                  <a:gd name="T7" fmla="*/ 150 h 259"/>
                  <a:gd name="T8" fmla="*/ 39 w 213"/>
                  <a:gd name="T9" fmla="*/ 219 h 259"/>
                  <a:gd name="T10" fmla="*/ 172 w 213"/>
                  <a:gd name="T11" fmla="*/ 190 h 259"/>
                  <a:gd name="T12" fmla="*/ 211 w 213"/>
                  <a:gd name="T13" fmla="*/ 104 h 259"/>
                  <a:gd name="T14" fmla="*/ 213 w 213"/>
                  <a:gd name="T15" fmla="*/ 99 h 259"/>
                  <a:gd name="T16" fmla="*/ 212 w 213"/>
                  <a:gd name="T17" fmla="*/ 98 h 259"/>
                  <a:gd name="T18" fmla="*/ 198 w 213"/>
                  <a:gd name="T19" fmla="*/ 83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8" y="83"/>
                    </a:moveTo>
                    <a:cubicBezTo>
                      <a:pt x="173" y="54"/>
                      <a:pt x="145" y="23"/>
                      <a:pt x="142" y="16"/>
                    </a:cubicBezTo>
                    <a:cubicBezTo>
                      <a:pt x="99" y="0"/>
                      <a:pt x="47" y="3"/>
                      <a:pt x="25" y="42"/>
                    </a:cubicBezTo>
                    <a:cubicBezTo>
                      <a:pt x="6" y="75"/>
                      <a:pt x="0" y="114"/>
                      <a:pt x="6" y="150"/>
                    </a:cubicBezTo>
                    <a:cubicBezTo>
                      <a:pt x="10" y="177"/>
                      <a:pt x="22" y="201"/>
                      <a:pt x="39" y="219"/>
                    </a:cubicBezTo>
                    <a:cubicBezTo>
                      <a:pt x="80" y="259"/>
                      <a:pt x="139" y="247"/>
                      <a:pt x="172" y="190"/>
                    </a:cubicBezTo>
                    <a:cubicBezTo>
                      <a:pt x="190" y="159"/>
                      <a:pt x="207" y="130"/>
                      <a:pt x="211" y="104"/>
                    </a:cubicBezTo>
                    <a:cubicBezTo>
                      <a:pt x="212" y="103"/>
                      <a:pt x="213" y="101"/>
                      <a:pt x="213" y="99"/>
                    </a:cubicBezTo>
                    <a:cubicBezTo>
                      <a:pt x="213" y="99"/>
                      <a:pt x="212" y="98"/>
                      <a:pt x="212" y="98"/>
                    </a:cubicBezTo>
                    <a:cubicBezTo>
                      <a:pt x="207" y="93"/>
                      <a:pt x="203" y="88"/>
                      <a:pt x="198" y="83"/>
                    </a:cubicBezTo>
                    <a:close/>
                  </a:path>
                </a:pathLst>
              </a:custGeom>
              <a:solidFill>
                <a:srgbClr val="9EBE5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0" name="Freeform 20"/>
              <p:cNvSpPr>
                <a:spLocks/>
              </p:cNvSpPr>
              <p:nvPr/>
            </p:nvSpPr>
            <p:spPr bwMode="auto">
              <a:xfrm>
                <a:off x="10048874" y="3139318"/>
                <a:ext cx="395288" cy="547688"/>
              </a:xfrm>
              <a:custGeom>
                <a:avLst/>
                <a:gdLst>
                  <a:gd name="T0" fmla="*/ 23 w 203"/>
                  <a:gd name="T1" fmla="*/ 59 h 282"/>
                  <a:gd name="T2" fmla="*/ 35 w 203"/>
                  <a:gd name="T3" fmla="*/ 215 h 282"/>
                  <a:gd name="T4" fmla="*/ 72 w 203"/>
                  <a:gd name="T5" fmla="*/ 245 h 282"/>
                  <a:gd name="T6" fmla="*/ 96 w 203"/>
                  <a:gd name="T7" fmla="*/ 266 h 282"/>
                  <a:gd name="T8" fmla="*/ 99 w 203"/>
                  <a:gd name="T9" fmla="*/ 269 h 282"/>
                  <a:gd name="T10" fmla="*/ 113 w 203"/>
                  <a:gd name="T11" fmla="*/ 282 h 282"/>
                  <a:gd name="T12" fmla="*/ 170 w 203"/>
                  <a:gd name="T13" fmla="*/ 207 h 282"/>
                  <a:gd name="T14" fmla="*/ 156 w 203"/>
                  <a:gd name="T15" fmla="*/ 30 h 282"/>
                  <a:gd name="T16" fmla="*/ 57 w 203"/>
                  <a:gd name="T17" fmla="*/ 21 h 282"/>
                  <a:gd name="T18" fmla="*/ 23 w 203"/>
                  <a:gd name="T19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2">
                    <a:moveTo>
                      <a:pt x="23" y="59"/>
                    </a:moveTo>
                    <a:cubicBezTo>
                      <a:pt x="0" y="98"/>
                      <a:pt x="12" y="164"/>
                      <a:pt x="35" y="215"/>
                    </a:cubicBezTo>
                    <a:cubicBezTo>
                      <a:pt x="38" y="215"/>
                      <a:pt x="55" y="231"/>
                      <a:pt x="72" y="245"/>
                    </a:cubicBezTo>
                    <a:cubicBezTo>
                      <a:pt x="79" y="252"/>
                      <a:pt x="87" y="259"/>
                      <a:pt x="96" y="266"/>
                    </a:cubicBezTo>
                    <a:cubicBezTo>
                      <a:pt x="97" y="267"/>
                      <a:pt x="98" y="268"/>
                      <a:pt x="99" y="269"/>
                    </a:cubicBezTo>
                    <a:cubicBezTo>
                      <a:pt x="104" y="273"/>
                      <a:pt x="109" y="277"/>
                      <a:pt x="113" y="282"/>
                    </a:cubicBezTo>
                    <a:cubicBezTo>
                      <a:pt x="133" y="272"/>
                      <a:pt x="151" y="241"/>
                      <a:pt x="170" y="207"/>
                    </a:cubicBezTo>
                    <a:cubicBezTo>
                      <a:pt x="203" y="150"/>
                      <a:pt x="197" y="71"/>
                      <a:pt x="156" y="30"/>
                    </a:cubicBezTo>
                    <a:cubicBezTo>
                      <a:pt x="127" y="1"/>
                      <a:pt x="89" y="0"/>
                      <a:pt x="57" y="21"/>
                    </a:cubicBezTo>
                    <a:cubicBezTo>
                      <a:pt x="44" y="30"/>
                      <a:pt x="32" y="43"/>
                      <a:pt x="23" y="59"/>
                    </a:cubicBezTo>
                    <a:close/>
                  </a:path>
                </a:pathLst>
              </a:custGeom>
              <a:solidFill>
                <a:srgbClr val="9EBE5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1" name="Freeform 21"/>
              <p:cNvSpPr>
                <a:spLocks/>
              </p:cNvSpPr>
              <p:nvPr/>
            </p:nvSpPr>
            <p:spPr bwMode="auto">
              <a:xfrm>
                <a:off x="10113961" y="3556831"/>
                <a:ext cx="741363" cy="762000"/>
              </a:xfrm>
              <a:custGeom>
                <a:avLst/>
                <a:gdLst>
                  <a:gd name="T0" fmla="*/ 381 w 381"/>
                  <a:gd name="T1" fmla="*/ 346 h 392"/>
                  <a:gd name="T2" fmla="*/ 373 w 381"/>
                  <a:gd name="T3" fmla="*/ 339 h 392"/>
                  <a:gd name="T4" fmla="*/ 79 w 381"/>
                  <a:gd name="T5" fmla="*/ 67 h 392"/>
                  <a:gd name="T6" fmla="*/ 65 w 381"/>
                  <a:gd name="T7" fmla="*/ 54 h 392"/>
                  <a:gd name="T8" fmla="*/ 62 w 381"/>
                  <a:gd name="T9" fmla="*/ 51 h 392"/>
                  <a:gd name="T10" fmla="*/ 38 w 381"/>
                  <a:gd name="T11" fmla="*/ 30 h 392"/>
                  <a:gd name="T12" fmla="*/ 1 w 381"/>
                  <a:gd name="T13" fmla="*/ 0 h 392"/>
                  <a:gd name="T14" fmla="*/ 0 w 381"/>
                  <a:gd name="T15" fmla="*/ 0 h 392"/>
                  <a:gd name="T16" fmla="*/ 0 w 381"/>
                  <a:gd name="T17" fmla="*/ 0 h 392"/>
                  <a:gd name="T18" fmla="*/ 0 w 381"/>
                  <a:gd name="T19" fmla="*/ 0 h 392"/>
                  <a:gd name="T20" fmla="*/ 0 w 381"/>
                  <a:gd name="T21" fmla="*/ 2 h 392"/>
                  <a:gd name="T22" fmla="*/ 56 w 381"/>
                  <a:gd name="T23" fmla="*/ 69 h 392"/>
                  <a:gd name="T24" fmla="*/ 70 w 381"/>
                  <a:gd name="T25" fmla="*/ 84 h 392"/>
                  <a:gd name="T26" fmla="*/ 71 w 381"/>
                  <a:gd name="T27" fmla="*/ 85 h 392"/>
                  <a:gd name="T28" fmla="*/ 347 w 381"/>
                  <a:gd name="T29" fmla="*/ 384 h 392"/>
                  <a:gd name="T30" fmla="*/ 354 w 381"/>
                  <a:gd name="T31" fmla="*/ 392 h 392"/>
                  <a:gd name="T32" fmla="*/ 358 w 381"/>
                  <a:gd name="T33" fmla="*/ 391 h 392"/>
                  <a:gd name="T34" fmla="*/ 373 w 381"/>
                  <a:gd name="T35" fmla="*/ 376 h 392"/>
                  <a:gd name="T36" fmla="*/ 381 w 381"/>
                  <a:gd name="T37" fmla="*/ 351 h 392"/>
                  <a:gd name="T38" fmla="*/ 381 w 381"/>
                  <a:gd name="T39" fmla="*/ 346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1" h="392">
                    <a:moveTo>
                      <a:pt x="381" y="346"/>
                    </a:moveTo>
                    <a:cubicBezTo>
                      <a:pt x="381" y="346"/>
                      <a:pt x="378" y="343"/>
                      <a:pt x="373" y="339"/>
                    </a:cubicBezTo>
                    <a:cubicBezTo>
                      <a:pt x="336" y="304"/>
                      <a:pt x="177" y="154"/>
                      <a:pt x="79" y="67"/>
                    </a:cubicBezTo>
                    <a:cubicBezTo>
                      <a:pt x="75" y="62"/>
                      <a:pt x="70" y="58"/>
                      <a:pt x="65" y="54"/>
                    </a:cubicBezTo>
                    <a:cubicBezTo>
                      <a:pt x="64" y="53"/>
                      <a:pt x="63" y="52"/>
                      <a:pt x="62" y="51"/>
                    </a:cubicBezTo>
                    <a:cubicBezTo>
                      <a:pt x="53" y="44"/>
                      <a:pt x="45" y="37"/>
                      <a:pt x="38" y="30"/>
                    </a:cubicBezTo>
                    <a:cubicBezTo>
                      <a:pt x="21" y="16"/>
                      <a:pt x="4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3" y="9"/>
                      <a:pt x="31" y="40"/>
                      <a:pt x="56" y="69"/>
                    </a:cubicBezTo>
                    <a:cubicBezTo>
                      <a:pt x="61" y="74"/>
                      <a:pt x="65" y="79"/>
                      <a:pt x="70" y="84"/>
                    </a:cubicBezTo>
                    <a:cubicBezTo>
                      <a:pt x="70" y="84"/>
                      <a:pt x="71" y="85"/>
                      <a:pt x="71" y="85"/>
                    </a:cubicBezTo>
                    <a:cubicBezTo>
                      <a:pt x="161" y="186"/>
                      <a:pt x="312" y="347"/>
                      <a:pt x="347" y="384"/>
                    </a:cubicBezTo>
                    <a:cubicBezTo>
                      <a:pt x="352" y="389"/>
                      <a:pt x="354" y="392"/>
                      <a:pt x="354" y="392"/>
                    </a:cubicBezTo>
                    <a:cubicBezTo>
                      <a:pt x="354" y="392"/>
                      <a:pt x="356" y="392"/>
                      <a:pt x="358" y="391"/>
                    </a:cubicBezTo>
                    <a:cubicBezTo>
                      <a:pt x="361" y="390"/>
                      <a:pt x="367" y="386"/>
                      <a:pt x="373" y="376"/>
                    </a:cubicBezTo>
                    <a:cubicBezTo>
                      <a:pt x="379" y="365"/>
                      <a:pt x="381" y="356"/>
                      <a:pt x="381" y="351"/>
                    </a:cubicBezTo>
                    <a:cubicBezTo>
                      <a:pt x="381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9EBE5B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2" name="Freeform 23"/>
              <p:cNvSpPr>
                <a:spLocks/>
              </p:cNvSpPr>
              <p:nvPr/>
            </p:nvSpPr>
            <p:spPr bwMode="auto">
              <a:xfrm>
                <a:off x="11312524" y="4760156"/>
                <a:ext cx="1588" cy="1588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0 h 1"/>
                  <a:gd name="T8" fmla="*/ 1 w 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23" name="Freeform 49"/>
            <p:cNvSpPr>
              <a:spLocks/>
            </p:cNvSpPr>
            <p:nvPr/>
          </p:nvSpPr>
          <p:spPr bwMode="auto">
            <a:xfrm>
              <a:off x="6096000" y="3391503"/>
              <a:ext cx="1624013" cy="1298575"/>
            </a:xfrm>
            <a:custGeom>
              <a:avLst/>
              <a:gdLst>
                <a:gd name="T0" fmla="*/ 833 w 835"/>
                <a:gd name="T1" fmla="*/ 0 h 667"/>
                <a:gd name="T2" fmla="*/ 816 w 835"/>
                <a:gd name="T3" fmla="*/ 10 h 667"/>
                <a:gd name="T4" fmla="*/ 778 w 835"/>
                <a:gd name="T5" fmla="*/ 34 h 667"/>
                <a:gd name="T6" fmla="*/ 758 w 835"/>
                <a:gd name="T7" fmla="*/ 47 h 667"/>
                <a:gd name="T8" fmla="*/ 749 w 835"/>
                <a:gd name="T9" fmla="*/ 54 h 667"/>
                <a:gd name="T10" fmla="*/ 701 w 835"/>
                <a:gd name="T11" fmla="*/ 32 h 667"/>
                <a:gd name="T12" fmla="*/ 544 w 835"/>
                <a:gd name="T13" fmla="*/ 147 h 667"/>
                <a:gd name="T14" fmla="*/ 554 w 835"/>
                <a:gd name="T15" fmla="*/ 169 h 667"/>
                <a:gd name="T16" fmla="*/ 282 w 835"/>
                <a:gd name="T17" fmla="*/ 390 h 667"/>
                <a:gd name="T18" fmla="*/ 207 w 835"/>
                <a:gd name="T19" fmla="*/ 313 h 667"/>
                <a:gd name="T20" fmla="*/ 85 w 835"/>
                <a:gd name="T21" fmla="*/ 265 h 667"/>
                <a:gd name="T22" fmla="*/ 30 w 835"/>
                <a:gd name="T23" fmla="*/ 280 h 667"/>
                <a:gd name="T24" fmla="*/ 21 w 835"/>
                <a:gd name="T25" fmla="*/ 377 h 667"/>
                <a:gd name="T26" fmla="*/ 122 w 835"/>
                <a:gd name="T27" fmla="*/ 477 h 667"/>
                <a:gd name="T28" fmla="*/ 142 w 835"/>
                <a:gd name="T29" fmla="*/ 480 h 667"/>
                <a:gd name="T30" fmla="*/ 215 w 835"/>
                <a:gd name="T31" fmla="*/ 451 h 667"/>
                <a:gd name="T32" fmla="*/ 215 w 835"/>
                <a:gd name="T33" fmla="*/ 451 h 667"/>
                <a:gd name="T34" fmla="*/ 215 w 835"/>
                <a:gd name="T35" fmla="*/ 452 h 667"/>
                <a:gd name="T36" fmla="*/ 193 w 835"/>
                <a:gd name="T37" fmla="*/ 573 h 667"/>
                <a:gd name="T38" fmla="*/ 305 w 835"/>
                <a:gd name="T39" fmla="*/ 667 h 667"/>
                <a:gd name="T40" fmla="*/ 309 w 835"/>
                <a:gd name="T41" fmla="*/ 667 h 667"/>
                <a:gd name="T42" fmla="*/ 351 w 835"/>
                <a:gd name="T43" fmla="*/ 624 h 667"/>
                <a:gd name="T44" fmla="*/ 365 w 835"/>
                <a:gd name="T45" fmla="*/ 625 h 667"/>
                <a:gd name="T46" fmla="*/ 420 w 835"/>
                <a:gd name="T47" fmla="*/ 610 h 667"/>
                <a:gd name="T48" fmla="*/ 391 w 835"/>
                <a:gd name="T49" fmla="*/ 469 h 667"/>
                <a:gd name="T50" fmla="*/ 305 w 835"/>
                <a:gd name="T51" fmla="*/ 407 h 667"/>
                <a:gd name="T52" fmla="*/ 300 w 835"/>
                <a:gd name="T53" fmla="*/ 404 h 667"/>
                <a:gd name="T54" fmla="*/ 599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8 w 835"/>
                <a:gd name="T61" fmla="*/ 216 h 667"/>
                <a:gd name="T62" fmla="*/ 784 w 835"/>
                <a:gd name="T63" fmla="*/ 102 h 667"/>
                <a:gd name="T64" fmla="*/ 759 w 835"/>
                <a:gd name="T65" fmla="*/ 63 h 667"/>
                <a:gd name="T66" fmla="*/ 770 w 835"/>
                <a:gd name="T67" fmla="*/ 56 h 667"/>
                <a:gd name="T68" fmla="*/ 787 w 835"/>
                <a:gd name="T69" fmla="*/ 41 h 667"/>
                <a:gd name="T70" fmla="*/ 820 w 835"/>
                <a:gd name="T71" fmla="*/ 13 h 667"/>
                <a:gd name="T72" fmla="*/ 835 w 835"/>
                <a:gd name="T73" fmla="*/ 1 h 667"/>
                <a:gd name="T74" fmla="*/ 834 w 835"/>
                <a:gd name="T75" fmla="*/ 0 h 667"/>
                <a:gd name="T76" fmla="*/ 834 w 835"/>
                <a:gd name="T77" fmla="*/ 0 h 667"/>
                <a:gd name="T78" fmla="*/ 833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3" y="0"/>
                  </a:moveTo>
                  <a:cubicBezTo>
                    <a:pt x="832" y="0"/>
                    <a:pt x="825" y="4"/>
                    <a:pt x="816" y="10"/>
                  </a:cubicBezTo>
                  <a:cubicBezTo>
                    <a:pt x="806" y="16"/>
                    <a:pt x="792" y="25"/>
                    <a:pt x="778" y="34"/>
                  </a:cubicBezTo>
                  <a:cubicBezTo>
                    <a:pt x="771" y="38"/>
                    <a:pt x="764" y="42"/>
                    <a:pt x="758" y="47"/>
                  </a:cubicBezTo>
                  <a:cubicBezTo>
                    <a:pt x="755" y="49"/>
                    <a:pt x="751" y="52"/>
                    <a:pt x="749" y="54"/>
                  </a:cubicBezTo>
                  <a:cubicBezTo>
                    <a:pt x="723" y="35"/>
                    <a:pt x="701" y="32"/>
                    <a:pt x="701" y="32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0" y="149"/>
                    <a:pt x="544" y="158"/>
                    <a:pt x="554" y="169"/>
                  </a:cubicBezTo>
                  <a:cubicBezTo>
                    <a:pt x="519" y="197"/>
                    <a:pt x="369" y="316"/>
                    <a:pt x="282" y="390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0" y="280"/>
                  </a:cubicBezTo>
                  <a:cubicBezTo>
                    <a:pt x="1" y="302"/>
                    <a:pt x="0" y="339"/>
                    <a:pt x="21" y="377"/>
                  </a:cubicBezTo>
                  <a:cubicBezTo>
                    <a:pt x="31" y="422"/>
                    <a:pt x="52" y="459"/>
                    <a:pt x="122" y="477"/>
                  </a:cubicBezTo>
                  <a:cubicBezTo>
                    <a:pt x="128" y="479"/>
                    <a:pt x="135" y="480"/>
                    <a:pt x="142" y="480"/>
                  </a:cubicBezTo>
                  <a:cubicBezTo>
                    <a:pt x="168" y="480"/>
                    <a:pt x="193" y="468"/>
                    <a:pt x="215" y="451"/>
                  </a:cubicBezTo>
                  <a:cubicBezTo>
                    <a:pt x="215" y="451"/>
                    <a:pt x="215" y="451"/>
                    <a:pt x="215" y="451"/>
                  </a:cubicBezTo>
                  <a:cubicBezTo>
                    <a:pt x="215" y="452"/>
                    <a:pt x="215" y="452"/>
                    <a:pt x="215" y="452"/>
                  </a:cubicBezTo>
                  <a:cubicBezTo>
                    <a:pt x="193" y="487"/>
                    <a:pt x="179" y="533"/>
                    <a:pt x="193" y="573"/>
                  </a:cubicBezTo>
                  <a:cubicBezTo>
                    <a:pt x="220" y="648"/>
                    <a:pt x="259" y="663"/>
                    <a:pt x="305" y="667"/>
                  </a:cubicBezTo>
                  <a:cubicBezTo>
                    <a:pt x="306" y="667"/>
                    <a:pt x="308" y="667"/>
                    <a:pt x="309" y="667"/>
                  </a:cubicBezTo>
                  <a:cubicBezTo>
                    <a:pt x="332" y="667"/>
                    <a:pt x="346" y="651"/>
                    <a:pt x="351" y="624"/>
                  </a:cubicBezTo>
                  <a:cubicBezTo>
                    <a:pt x="356" y="625"/>
                    <a:pt x="361" y="625"/>
                    <a:pt x="365" y="625"/>
                  </a:cubicBezTo>
                  <a:cubicBezTo>
                    <a:pt x="387" y="625"/>
                    <a:pt x="405" y="620"/>
                    <a:pt x="420" y="610"/>
                  </a:cubicBezTo>
                  <a:cubicBezTo>
                    <a:pt x="461" y="580"/>
                    <a:pt x="448" y="517"/>
                    <a:pt x="391" y="469"/>
                  </a:cubicBezTo>
                  <a:cubicBezTo>
                    <a:pt x="360" y="442"/>
                    <a:pt x="331" y="418"/>
                    <a:pt x="305" y="407"/>
                  </a:cubicBezTo>
                  <a:cubicBezTo>
                    <a:pt x="304" y="406"/>
                    <a:pt x="302" y="405"/>
                    <a:pt x="300" y="404"/>
                  </a:cubicBezTo>
                  <a:cubicBezTo>
                    <a:pt x="401" y="340"/>
                    <a:pt x="562" y="233"/>
                    <a:pt x="599" y="208"/>
                  </a:cubicBezTo>
                  <a:cubicBezTo>
                    <a:pt x="610" y="214"/>
                    <a:pt x="619" y="218"/>
                    <a:pt x="624" y="218"/>
                  </a:cubicBezTo>
                  <a:cubicBezTo>
                    <a:pt x="625" y="218"/>
                    <a:pt x="627" y="218"/>
                    <a:pt x="628" y="217"/>
                  </a:cubicBezTo>
                  <a:cubicBezTo>
                    <a:pt x="628" y="216"/>
                    <a:pt x="628" y="216"/>
                    <a:pt x="628" y="216"/>
                  </a:cubicBezTo>
                  <a:cubicBezTo>
                    <a:pt x="784" y="102"/>
                    <a:pt x="784" y="102"/>
                    <a:pt x="784" y="102"/>
                  </a:cubicBezTo>
                  <a:cubicBezTo>
                    <a:pt x="784" y="102"/>
                    <a:pt x="782" y="85"/>
                    <a:pt x="759" y="63"/>
                  </a:cubicBezTo>
                  <a:cubicBezTo>
                    <a:pt x="762" y="61"/>
                    <a:pt x="766" y="59"/>
                    <a:pt x="770" y="56"/>
                  </a:cubicBezTo>
                  <a:cubicBezTo>
                    <a:pt x="776" y="52"/>
                    <a:pt x="781" y="46"/>
                    <a:pt x="787" y="41"/>
                  </a:cubicBezTo>
                  <a:cubicBezTo>
                    <a:pt x="799" y="31"/>
                    <a:pt x="811" y="21"/>
                    <a:pt x="820" y="13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0"/>
                    <a:pt x="834" y="0"/>
                    <a:pt x="833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6129337" y="1769078"/>
              <a:ext cx="1590676" cy="1622426"/>
              <a:chOff x="6129337" y="1769078"/>
              <a:chExt cx="1590676" cy="1622426"/>
            </a:xfrm>
          </p:grpSpPr>
          <p:sp>
            <p:nvSpPr>
              <p:cNvPr id="25" name="Freeform 41"/>
              <p:cNvSpPr>
                <a:spLocks/>
              </p:cNvSpPr>
              <p:nvPr/>
            </p:nvSpPr>
            <p:spPr bwMode="auto">
              <a:xfrm>
                <a:off x="7556500" y="3224816"/>
                <a:ext cx="163513" cy="166688"/>
              </a:xfrm>
              <a:custGeom>
                <a:avLst/>
                <a:gdLst>
                  <a:gd name="T0" fmla="*/ 68 w 84"/>
                  <a:gd name="T1" fmla="*/ 68 h 86"/>
                  <a:gd name="T2" fmla="*/ 35 w 84"/>
                  <a:gd name="T3" fmla="*/ 30 h 86"/>
                  <a:gd name="T4" fmla="*/ 16 w 84"/>
                  <a:gd name="T5" fmla="*/ 10 h 86"/>
                  <a:gd name="T6" fmla="*/ 6 w 84"/>
                  <a:gd name="T7" fmla="*/ 0 h 86"/>
                  <a:gd name="T8" fmla="*/ 3 w 84"/>
                  <a:gd name="T9" fmla="*/ 5 h 86"/>
                  <a:gd name="T10" fmla="*/ 0 w 84"/>
                  <a:gd name="T11" fmla="*/ 11 h 86"/>
                  <a:gd name="T12" fmla="*/ 10 w 84"/>
                  <a:gd name="T13" fmla="*/ 21 h 86"/>
                  <a:gd name="T14" fmla="*/ 29 w 84"/>
                  <a:gd name="T15" fmla="*/ 39 h 86"/>
                  <a:gd name="T16" fmla="*/ 66 w 84"/>
                  <a:gd name="T17" fmla="*/ 72 h 86"/>
                  <a:gd name="T18" fmla="*/ 83 w 84"/>
                  <a:gd name="T19" fmla="*/ 86 h 86"/>
                  <a:gd name="T20" fmla="*/ 84 w 84"/>
                  <a:gd name="T21" fmla="*/ 85 h 86"/>
                  <a:gd name="T22" fmla="*/ 68 w 84"/>
                  <a:gd name="T23" fmla="*/ 6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86">
                    <a:moveTo>
                      <a:pt x="68" y="68"/>
                    </a:moveTo>
                    <a:cubicBezTo>
                      <a:pt x="59" y="57"/>
                      <a:pt x="47" y="44"/>
                      <a:pt x="35" y="30"/>
                    </a:cubicBezTo>
                    <a:cubicBezTo>
                      <a:pt x="28" y="23"/>
                      <a:pt x="22" y="16"/>
                      <a:pt x="16" y="10"/>
                    </a:cubicBezTo>
                    <a:cubicBezTo>
                      <a:pt x="13" y="6"/>
                      <a:pt x="9" y="3"/>
                      <a:pt x="6" y="0"/>
                    </a:cubicBezTo>
                    <a:cubicBezTo>
                      <a:pt x="5" y="2"/>
                      <a:pt x="4" y="4"/>
                      <a:pt x="3" y="5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3" y="14"/>
                      <a:pt x="6" y="18"/>
                      <a:pt x="10" y="21"/>
                    </a:cubicBezTo>
                    <a:cubicBezTo>
                      <a:pt x="16" y="27"/>
                      <a:pt x="23" y="33"/>
                      <a:pt x="29" y="39"/>
                    </a:cubicBezTo>
                    <a:cubicBezTo>
                      <a:pt x="43" y="51"/>
                      <a:pt x="56" y="63"/>
                      <a:pt x="66" y="72"/>
                    </a:cubicBezTo>
                    <a:cubicBezTo>
                      <a:pt x="76" y="81"/>
                      <a:pt x="83" y="86"/>
                      <a:pt x="83" y="86"/>
                    </a:cubicBezTo>
                    <a:cubicBezTo>
                      <a:pt x="84" y="85"/>
                      <a:pt x="84" y="85"/>
                      <a:pt x="84" y="85"/>
                    </a:cubicBezTo>
                    <a:cubicBezTo>
                      <a:pt x="84" y="85"/>
                      <a:pt x="78" y="78"/>
                      <a:pt x="68" y="68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6" name="Freeform 42"/>
              <p:cNvSpPr>
                <a:spLocks/>
              </p:cNvSpPr>
              <p:nvPr/>
            </p:nvSpPr>
            <p:spPr bwMode="auto">
              <a:xfrm>
                <a:off x="7191375" y="2827941"/>
                <a:ext cx="403225" cy="466725"/>
              </a:xfrm>
              <a:custGeom>
                <a:avLst/>
                <a:gdLst>
                  <a:gd name="T0" fmla="*/ 204 w 207"/>
                  <a:gd name="T1" fmla="*/ 156 h 240"/>
                  <a:gd name="T2" fmla="*/ 47 w 207"/>
                  <a:gd name="T3" fmla="*/ 0 h 240"/>
                  <a:gd name="T4" fmla="*/ 35 w 207"/>
                  <a:gd name="T5" fmla="*/ 53 h 240"/>
                  <a:gd name="T6" fmla="*/ 0 w 207"/>
                  <a:gd name="T7" fmla="*/ 84 h 240"/>
                  <a:gd name="T8" fmla="*/ 156 w 207"/>
                  <a:gd name="T9" fmla="*/ 240 h 240"/>
                  <a:gd name="T10" fmla="*/ 188 w 207"/>
                  <a:gd name="T11" fmla="*/ 215 h 240"/>
                  <a:gd name="T12" fmla="*/ 191 w 207"/>
                  <a:gd name="T13" fmla="*/ 209 h 240"/>
                  <a:gd name="T14" fmla="*/ 194 w 207"/>
                  <a:gd name="T15" fmla="*/ 204 h 240"/>
                  <a:gd name="T16" fmla="*/ 204 w 207"/>
                  <a:gd name="T17" fmla="*/ 156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7" h="240">
                    <a:moveTo>
                      <a:pt x="204" y="156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53" y="6"/>
                      <a:pt x="48" y="30"/>
                      <a:pt x="35" y="53"/>
                    </a:cubicBezTo>
                    <a:cubicBezTo>
                      <a:pt x="22" y="75"/>
                      <a:pt x="6" y="89"/>
                      <a:pt x="0" y="84"/>
                    </a:cubicBezTo>
                    <a:cubicBezTo>
                      <a:pt x="156" y="240"/>
                      <a:pt x="156" y="240"/>
                      <a:pt x="156" y="240"/>
                    </a:cubicBezTo>
                    <a:cubicBezTo>
                      <a:pt x="156" y="240"/>
                      <a:pt x="173" y="237"/>
                      <a:pt x="188" y="215"/>
                    </a:cubicBezTo>
                    <a:cubicBezTo>
                      <a:pt x="189" y="213"/>
                      <a:pt x="190" y="211"/>
                      <a:pt x="191" y="209"/>
                    </a:cubicBezTo>
                    <a:cubicBezTo>
                      <a:pt x="192" y="208"/>
                      <a:pt x="193" y="206"/>
                      <a:pt x="194" y="204"/>
                    </a:cubicBezTo>
                    <a:cubicBezTo>
                      <a:pt x="207" y="179"/>
                      <a:pt x="204" y="156"/>
                      <a:pt x="204" y="156"/>
                    </a:cubicBezTo>
                    <a:close/>
                  </a:path>
                </a:pathLst>
              </a:custGeom>
              <a:solidFill>
                <a:srgbClr val="44546A">
                  <a:alpha val="1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7" name="Freeform 43"/>
              <p:cNvSpPr>
                <a:spLocks/>
              </p:cNvSpPr>
              <p:nvPr/>
            </p:nvSpPr>
            <p:spPr bwMode="auto">
              <a:xfrm>
                <a:off x="7181850" y="2820003"/>
                <a:ext cx="112713" cy="180975"/>
              </a:xfrm>
              <a:custGeom>
                <a:avLst/>
                <a:gdLst>
                  <a:gd name="T0" fmla="*/ 52 w 58"/>
                  <a:gd name="T1" fmla="*/ 4 h 93"/>
                  <a:gd name="T2" fmla="*/ 32 w 58"/>
                  <a:gd name="T3" fmla="*/ 13 h 93"/>
                  <a:gd name="T4" fmla="*/ 40 w 58"/>
                  <a:gd name="T5" fmla="*/ 21 h 93"/>
                  <a:gd name="T6" fmla="*/ 40 w 58"/>
                  <a:gd name="T7" fmla="*/ 26 h 93"/>
                  <a:gd name="T8" fmla="*/ 32 w 58"/>
                  <a:gd name="T9" fmla="*/ 51 h 93"/>
                  <a:gd name="T10" fmla="*/ 16 w 58"/>
                  <a:gd name="T11" fmla="*/ 66 h 93"/>
                  <a:gd name="T12" fmla="*/ 13 w 58"/>
                  <a:gd name="T13" fmla="*/ 67 h 93"/>
                  <a:gd name="T14" fmla="*/ 6 w 58"/>
                  <a:gd name="T15" fmla="*/ 59 h 93"/>
                  <a:gd name="T16" fmla="*/ 4 w 58"/>
                  <a:gd name="T17" fmla="*/ 87 h 93"/>
                  <a:gd name="T18" fmla="*/ 5 w 58"/>
                  <a:gd name="T19" fmla="*/ 88 h 93"/>
                  <a:gd name="T20" fmla="*/ 40 w 58"/>
                  <a:gd name="T21" fmla="*/ 57 h 93"/>
                  <a:gd name="T22" fmla="*/ 52 w 58"/>
                  <a:gd name="T23" fmla="*/ 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93">
                    <a:moveTo>
                      <a:pt x="52" y="4"/>
                    </a:moveTo>
                    <a:cubicBezTo>
                      <a:pt x="48" y="0"/>
                      <a:pt x="41" y="4"/>
                      <a:pt x="32" y="13"/>
                    </a:cubicBezTo>
                    <a:cubicBezTo>
                      <a:pt x="37" y="18"/>
                      <a:pt x="40" y="21"/>
                      <a:pt x="40" y="21"/>
                    </a:cubicBezTo>
                    <a:cubicBezTo>
                      <a:pt x="40" y="21"/>
                      <a:pt x="40" y="23"/>
                      <a:pt x="40" y="26"/>
                    </a:cubicBezTo>
                    <a:cubicBezTo>
                      <a:pt x="40" y="31"/>
                      <a:pt x="38" y="40"/>
                      <a:pt x="32" y="51"/>
                    </a:cubicBezTo>
                    <a:cubicBezTo>
                      <a:pt x="26" y="61"/>
                      <a:pt x="20" y="65"/>
                      <a:pt x="16" y="66"/>
                    </a:cubicBezTo>
                    <a:cubicBezTo>
                      <a:pt x="14" y="67"/>
                      <a:pt x="13" y="67"/>
                      <a:pt x="13" y="67"/>
                    </a:cubicBezTo>
                    <a:cubicBezTo>
                      <a:pt x="13" y="67"/>
                      <a:pt x="10" y="64"/>
                      <a:pt x="6" y="59"/>
                    </a:cubicBezTo>
                    <a:cubicBezTo>
                      <a:pt x="1" y="72"/>
                      <a:pt x="0" y="83"/>
                      <a:pt x="4" y="87"/>
                    </a:cubicBezTo>
                    <a:cubicBezTo>
                      <a:pt x="5" y="88"/>
                      <a:pt x="5" y="88"/>
                      <a:pt x="5" y="88"/>
                    </a:cubicBezTo>
                    <a:cubicBezTo>
                      <a:pt x="11" y="93"/>
                      <a:pt x="27" y="79"/>
                      <a:pt x="40" y="57"/>
                    </a:cubicBezTo>
                    <a:cubicBezTo>
                      <a:pt x="53" y="34"/>
                      <a:pt x="58" y="10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8" name="Freeform 44"/>
              <p:cNvSpPr>
                <a:spLocks/>
              </p:cNvSpPr>
              <p:nvPr/>
            </p:nvSpPr>
            <p:spPr bwMode="auto">
              <a:xfrm>
                <a:off x="6129337" y="2118328"/>
                <a:ext cx="388938" cy="334963"/>
              </a:xfrm>
              <a:custGeom>
                <a:avLst/>
                <a:gdLst>
                  <a:gd name="T0" fmla="*/ 82 w 200"/>
                  <a:gd name="T1" fmla="*/ 64 h 172"/>
                  <a:gd name="T2" fmla="*/ 200 w 200"/>
                  <a:gd name="T3" fmla="*/ 38 h 172"/>
                  <a:gd name="T4" fmla="*/ 200 w 200"/>
                  <a:gd name="T5" fmla="*/ 36 h 172"/>
                  <a:gd name="T6" fmla="*/ 73 w 200"/>
                  <a:gd name="T7" fmla="*/ 14 h 172"/>
                  <a:gd name="T8" fmla="*/ 9 w 200"/>
                  <a:gd name="T9" fmla="*/ 126 h 172"/>
                  <a:gd name="T10" fmla="*/ 64 w 200"/>
                  <a:gd name="T11" fmla="*/ 172 h 172"/>
                  <a:gd name="T12" fmla="*/ 82 w 200"/>
                  <a:gd name="T13" fmla="*/ 6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2" y="64"/>
                    </a:moveTo>
                    <a:cubicBezTo>
                      <a:pt x="105" y="25"/>
                      <a:pt x="157" y="22"/>
                      <a:pt x="200" y="38"/>
                    </a:cubicBezTo>
                    <a:cubicBezTo>
                      <a:pt x="200" y="37"/>
                      <a:pt x="200" y="36"/>
                      <a:pt x="200" y="36"/>
                    </a:cubicBezTo>
                    <a:cubicBezTo>
                      <a:pt x="159" y="13"/>
                      <a:pt x="109" y="0"/>
                      <a:pt x="73" y="14"/>
                    </a:cubicBezTo>
                    <a:cubicBezTo>
                      <a:pt x="5" y="41"/>
                      <a:pt x="0" y="80"/>
                      <a:pt x="9" y="126"/>
                    </a:cubicBezTo>
                    <a:cubicBezTo>
                      <a:pt x="14" y="151"/>
                      <a:pt x="35" y="167"/>
                      <a:pt x="64" y="172"/>
                    </a:cubicBezTo>
                    <a:cubicBezTo>
                      <a:pt x="58" y="136"/>
                      <a:pt x="64" y="96"/>
                      <a:pt x="82" y="64"/>
                    </a:cubicBezTo>
                    <a:close/>
                  </a:path>
                </a:pathLst>
              </a:custGeom>
              <a:solidFill>
                <a:srgbClr val="179E86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9" name="Freeform 45"/>
              <p:cNvSpPr>
                <a:spLocks/>
              </p:cNvSpPr>
              <p:nvPr/>
            </p:nvSpPr>
            <p:spPr bwMode="auto">
              <a:xfrm>
                <a:off x="6419850" y="1811941"/>
                <a:ext cx="142875" cy="376238"/>
              </a:xfrm>
              <a:custGeom>
                <a:avLst/>
                <a:gdLst>
                  <a:gd name="T0" fmla="*/ 40 w 74"/>
                  <a:gd name="T1" fmla="*/ 38 h 194"/>
                  <a:gd name="T2" fmla="*/ 74 w 74"/>
                  <a:gd name="T3" fmla="*/ 0 h 194"/>
                  <a:gd name="T4" fmla="*/ 0 w 74"/>
                  <a:gd name="T5" fmla="*/ 101 h 194"/>
                  <a:gd name="T6" fmla="*/ 51 w 74"/>
                  <a:gd name="T7" fmla="*/ 194 h 194"/>
                  <a:gd name="T8" fmla="*/ 52 w 74"/>
                  <a:gd name="T9" fmla="*/ 194 h 194"/>
                  <a:gd name="T10" fmla="*/ 40 w 74"/>
                  <a:gd name="T11" fmla="*/ 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8"/>
                    </a:moveTo>
                    <a:cubicBezTo>
                      <a:pt x="49" y="21"/>
                      <a:pt x="61" y="9"/>
                      <a:pt x="74" y="0"/>
                    </a:cubicBezTo>
                    <a:cubicBezTo>
                      <a:pt x="31" y="10"/>
                      <a:pt x="0" y="31"/>
                      <a:pt x="0" y="101"/>
                    </a:cubicBezTo>
                    <a:cubicBezTo>
                      <a:pt x="1" y="132"/>
                      <a:pt x="23" y="166"/>
                      <a:pt x="51" y="194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29" y="143"/>
                      <a:pt x="17" y="77"/>
                      <a:pt x="40" y="38"/>
                    </a:cubicBezTo>
                    <a:close/>
                  </a:path>
                </a:pathLst>
              </a:custGeom>
              <a:solidFill>
                <a:srgbClr val="179E86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0" name="Freeform 46"/>
              <p:cNvSpPr>
                <a:spLocks/>
              </p:cNvSpPr>
              <p:nvPr/>
            </p:nvSpPr>
            <p:spPr bwMode="auto">
              <a:xfrm>
                <a:off x="6242050" y="2161191"/>
                <a:ext cx="414338" cy="503238"/>
              </a:xfrm>
              <a:custGeom>
                <a:avLst/>
                <a:gdLst>
                  <a:gd name="T0" fmla="*/ 198 w 213"/>
                  <a:gd name="T1" fmla="*/ 83 h 259"/>
                  <a:gd name="T2" fmla="*/ 142 w 213"/>
                  <a:gd name="T3" fmla="*/ 16 h 259"/>
                  <a:gd name="T4" fmla="*/ 24 w 213"/>
                  <a:gd name="T5" fmla="*/ 42 h 259"/>
                  <a:gd name="T6" fmla="*/ 6 w 213"/>
                  <a:gd name="T7" fmla="*/ 150 h 259"/>
                  <a:gd name="T8" fmla="*/ 39 w 213"/>
                  <a:gd name="T9" fmla="*/ 218 h 259"/>
                  <a:gd name="T10" fmla="*/ 172 w 213"/>
                  <a:gd name="T11" fmla="*/ 190 h 259"/>
                  <a:gd name="T12" fmla="*/ 211 w 213"/>
                  <a:gd name="T13" fmla="*/ 104 h 259"/>
                  <a:gd name="T14" fmla="*/ 213 w 213"/>
                  <a:gd name="T15" fmla="*/ 99 h 259"/>
                  <a:gd name="T16" fmla="*/ 212 w 213"/>
                  <a:gd name="T17" fmla="*/ 98 h 259"/>
                  <a:gd name="T18" fmla="*/ 198 w 213"/>
                  <a:gd name="T19" fmla="*/ 83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8" y="83"/>
                    </a:moveTo>
                    <a:cubicBezTo>
                      <a:pt x="172" y="54"/>
                      <a:pt x="145" y="23"/>
                      <a:pt x="142" y="16"/>
                    </a:cubicBezTo>
                    <a:cubicBezTo>
                      <a:pt x="99" y="0"/>
                      <a:pt x="47" y="3"/>
                      <a:pt x="24" y="42"/>
                    </a:cubicBezTo>
                    <a:cubicBezTo>
                      <a:pt x="6" y="74"/>
                      <a:pt x="0" y="114"/>
                      <a:pt x="6" y="150"/>
                    </a:cubicBezTo>
                    <a:cubicBezTo>
                      <a:pt x="10" y="176"/>
                      <a:pt x="21" y="201"/>
                      <a:pt x="39" y="218"/>
                    </a:cubicBezTo>
                    <a:cubicBezTo>
                      <a:pt x="80" y="259"/>
                      <a:pt x="139" y="246"/>
                      <a:pt x="172" y="190"/>
                    </a:cubicBezTo>
                    <a:cubicBezTo>
                      <a:pt x="190" y="158"/>
                      <a:pt x="206" y="130"/>
                      <a:pt x="211" y="104"/>
                    </a:cubicBezTo>
                    <a:cubicBezTo>
                      <a:pt x="212" y="102"/>
                      <a:pt x="212" y="101"/>
                      <a:pt x="213" y="99"/>
                    </a:cubicBezTo>
                    <a:cubicBezTo>
                      <a:pt x="212" y="99"/>
                      <a:pt x="212" y="98"/>
                      <a:pt x="212" y="98"/>
                    </a:cubicBezTo>
                    <a:cubicBezTo>
                      <a:pt x="207" y="92"/>
                      <a:pt x="202" y="87"/>
                      <a:pt x="198" y="83"/>
                    </a:cubicBezTo>
                    <a:close/>
                  </a:path>
                </a:pathLst>
              </a:custGeom>
              <a:solidFill>
                <a:srgbClr val="179E8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1" name="Freeform 47"/>
              <p:cNvSpPr>
                <a:spLocks/>
              </p:cNvSpPr>
              <p:nvPr/>
            </p:nvSpPr>
            <p:spPr bwMode="auto">
              <a:xfrm>
                <a:off x="6453187" y="1769078"/>
                <a:ext cx="393700" cy="549275"/>
              </a:xfrm>
              <a:custGeom>
                <a:avLst/>
                <a:gdLst>
                  <a:gd name="T0" fmla="*/ 23 w 203"/>
                  <a:gd name="T1" fmla="*/ 60 h 283"/>
                  <a:gd name="T2" fmla="*/ 35 w 203"/>
                  <a:gd name="T3" fmla="*/ 216 h 283"/>
                  <a:gd name="T4" fmla="*/ 72 w 203"/>
                  <a:gd name="T5" fmla="*/ 246 h 283"/>
                  <a:gd name="T6" fmla="*/ 96 w 203"/>
                  <a:gd name="T7" fmla="*/ 267 h 283"/>
                  <a:gd name="T8" fmla="*/ 99 w 203"/>
                  <a:gd name="T9" fmla="*/ 270 h 283"/>
                  <a:gd name="T10" fmla="*/ 113 w 203"/>
                  <a:gd name="T11" fmla="*/ 283 h 283"/>
                  <a:gd name="T12" fmla="*/ 170 w 203"/>
                  <a:gd name="T13" fmla="*/ 207 h 283"/>
                  <a:gd name="T14" fmla="*/ 156 w 203"/>
                  <a:gd name="T15" fmla="*/ 31 h 283"/>
                  <a:gd name="T16" fmla="*/ 57 w 203"/>
                  <a:gd name="T17" fmla="*/ 22 h 283"/>
                  <a:gd name="T18" fmla="*/ 23 w 203"/>
                  <a:gd name="T19" fmla="*/ 6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3">
                    <a:moveTo>
                      <a:pt x="23" y="60"/>
                    </a:moveTo>
                    <a:cubicBezTo>
                      <a:pt x="0" y="99"/>
                      <a:pt x="12" y="165"/>
                      <a:pt x="35" y="216"/>
                    </a:cubicBezTo>
                    <a:cubicBezTo>
                      <a:pt x="38" y="216"/>
                      <a:pt x="55" y="231"/>
                      <a:pt x="72" y="246"/>
                    </a:cubicBezTo>
                    <a:cubicBezTo>
                      <a:pt x="79" y="252"/>
                      <a:pt x="87" y="259"/>
                      <a:pt x="96" y="267"/>
                    </a:cubicBezTo>
                    <a:cubicBezTo>
                      <a:pt x="97" y="268"/>
                      <a:pt x="98" y="269"/>
                      <a:pt x="99" y="270"/>
                    </a:cubicBezTo>
                    <a:cubicBezTo>
                      <a:pt x="104" y="274"/>
                      <a:pt x="108" y="278"/>
                      <a:pt x="113" y="283"/>
                    </a:cubicBezTo>
                    <a:cubicBezTo>
                      <a:pt x="133" y="272"/>
                      <a:pt x="151" y="242"/>
                      <a:pt x="170" y="207"/>
                    </a:cubicBezTo>
                    <a:cubicBezTo>
                      <a:pt x="203" y="151"/>
                      <a:pt x="196" y="72"/>
                      <a:pt x="156" y="31"/>
                    </a:cubicBezTo>
                    <a:cubicBezTo>
                      <a:pt x="127" y="2"/>
                      <a:pt x="88" y="0"/>
                      <a:pt x="57" y="22"/>
                    </a:cubicBezTo>
                    <a:cubicBezTo>
                      <a:pt x="44" y="31"/>
                      <a:pt x="32" y="43"/>
                      <a:pt x="23" y="60"/>
                    </a:cubicBezTo>
                    <a:close/>
                  </a:path>
                </a:pathLst>
              </a:custGeom>
              <a:solidFill>
                <a:srgbClr val="179E8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2" name="Freeform 48"/>
              <p:cNvSpPr>
                <a:spLocks/>
              </p:cNvSpPr>
              <p:nvPr/>
            </p:nvSpPr>
            <p:spPr bwMode="auto">
              <a:xfrm>
                <a:off x="6518275" y="2188178"/>
                <a:ext cx="741363" cy="762000"/>
              </a:xfrm>
              <a:custGeom>
                <a:avLst/>
                <a:gdLst>
                  <a:gd name="T0" fmla="*/ 381 w 381"/>
                  <a:gd name="T1" fmla="*/ 346 h 392"/>
                  <a:gd name="T2" fmla="*/ 373 w 381"/>
                  <a:gd name="T3" fmla="*/ 338 h 392"/>
                  <a:gd name="T4" fmla="*/ 79 w 381"/>
                  <a:gd name="T5" fmla="*/ 67 h 392"/>
                  <a:gd name="T6" fmla="*/ 65 w 381"/>
                  <a:gd name="T7" fmla="*/ 54 h 392"/>
                  <a:gd name="T8" fmla="*/ 62 w 381"/>
                  <a:gd name="T9" fmla="*/ 51 h 392"/>
                  <a:gd name="T10" fmla="*/ 38 w 381"/>
                  <a:gd name="T11" fmla="*/ 30 h 392"/>
                  <a:gd name="T12" fmla="*/ 1 w 381"/>
                  <a:gd name="T13" fmla="*/ 0 h 392"/>
                  <a:gd name="T14" fmla="*/ 0 w 381"/>
                  <a:gd name="T15" fmla="*/ 0 h 392"/>
                  <a:gd name="T16" fmla="*/ 0 w 381"/>
                  <a:gd name="T17" fmla="*/ 0 h 392"/>
                  <a:gd name="T18" fmla="*/ 0 w 381"/>
                  <a:gd name="T19" fmla="*/ 0 h 392"/>
                  <a:gd name="T20" fmla="*/ 0 w 381"/>
                  <a:gd name="T21" fmla="*/ 2 h 392"/>
                  <a:gd name="T22" fmla="*/ 56 w 381"/>
                  <a:gd name="T23" fmla="*/ 69 h 392"/>
                  <a:gd name="T24" fmla="*/ 70 w 381"/>
                  <a:gd name="T25" fmla="*/ 84 h 392"/>
                  <a:gd name="T26" fmla="*/ 71 w 381"/>
                  <a:gd name="T27" fmla="*/ 85 h 392"/>
                  <a:gd name="T28" fmla="*/ 347 w 381"/>
                  <a:gd name="T29" fmla="*/ 384 h 392"/>
                  <a:gd name="T30" fmla="*/ 354 w 381"/>
                  <a:gd name="T31" fmla="*/ 392 h 392"/>
                  <a:gd name="T32" fmla="*/ 357 w 381"/>
                  <a:gd name="T33" fmla="*/ 391 h 392"/>
                  <a:gd name="T34" fmla="*/ 373 w 381"/>
                  <a:gd name="T35" fmla="*/ 376 h 392"/>
                  <a:gd name="T36" fmla="*/ 381 w 381"/>
                  <a:gd name="T37" fmla="*/ 351 h 392"/>
                  <a:gd name="T38" fmla="*/ 381 w 381"/>
                  <a:gd name="T39" fmla="*/ 346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1" h="392">
                    <a:moveTo>
                      <a:pt x="381" y="346"/>
                    </a:moveTo>
                    <a:cubicBezTo>
                      <a:pt x="381" y="346"/>
                      <a:pt x="378" y="343"/>
                      <a:pt x="373" y="338"/>
                    </a:cubicBezTo>
                    <a:cubicBezTo>
                      <a:pt x="336" y="304"/>
                      <a:pt x="177" y="154"/>
                      <a:pt x="79" y="67"/>
                    </a:cubicBezTo>
                    <a:cubicBezTo>
                      <a:pt x="74" y="62"/>
                      <a:pt x="70" y="58"/>
                      <a:pt x="65" y="54"/>
                    </a:cubicBezTo>
                    <a:cubicBezTo>
                      <a:pt x="64" y="53"/>
                      <a:pt x="63" y="52"/>
                      <a:pt x="62" y="51"/>
                    </a:cubicBezTo>
                    <a:cubicBezTo>
                      <a:pt x="53" y="43"/>
                      <a:pt x="45" y="36"/>
                      <a:pt x="38" y="30"/>
                    </a:cubicBezTo>
                    <a:cubicBezTo>
                      <a:pt x="21" y="15"/>
                      <a:pt x="4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3" y="9"/>
                      <a:pt x="30" y="40"/>
                      <a:pt x="56" y="69"/>
                    </a:cubicBezTo>
                    <a:cubicBezTo>
                      <a:pt x="60" y="73"/>
                      <a:pt x="65" y="78"/>
                      <a:pt x="70" y="84"/>
                    </a:cubicBezTo>
                    <a:cubicBezTo>
                      <a:pt x="70" y="84"/>
                      <a:pt x="70" y="85"/>
                      <a:pt x="71" y="85"/>
                    </a:cubicBezTo>
                    <a:cubicBezTo>
                      <a:pt x="161" y="186"/>
                      <a:pt x="312" y="347"/>
                      <a:pt x="347" y="384"/>
                    </a:cubicBezTo>
                    <a:cubicBezTo>
                      <a:pt x="351" y="389"/>
                      <a:pt x="354" y="392"/>
                      <a:pt x="354" y="392"/>
                    </a:cubicBezTo>
                    <a:cubicBezTo>
                      <a:pt x="354" y="392"/>
                      <a:pt x="355" y="392"/>
                      <a:pt x="357" y="391"/>
                    </a:cubicBezTo>
                    <a:cubicBezTo>
                      <a:pt x="361" y="390"/>
                      <a:pt x="367" y="386"/>
                      <a:pt x="373" y="376"/>
                    </a:cubicBezTo>
                    <a:cubicBezTo>
                      <a:pt x="379" y="365"/>
                      <a:pt x="381" y="356"/>
                      <a:pt x="381" y="351"/>
                    </a:cubicBezTo>
                    <a:cubicBezTo>
                      <a:pt x="381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179E86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3" name="Freeform 50"/>
              <p:cNvSpPr>
                <a:spLocks/>
              </p:cNvSpPr>
              <p:nvPr/>
            </p:nvSpPr>
            <p:spPr bwMode="auto">
              <a:xfrm>
                <a:off x="7716837" y="3391503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  <a:gd name="T3" fmla="*/ 1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6416336" y="5322131"/>
              <a:ext cx="1624013" cy="1296988"/>
            </a:xfrm>
            <a:custGeom>
              <a:avLst/>
              <a:gdLst>
                <a:gd name="T0" fmla="*/ 834 w 835"/>
                <a:gd name="T1" fmla="*/ 0 h 667"/>
                <a:gd name="T2" fmla="*/ 817 w 835"/>
                <a:gd name="T3" fmla="*/ 11 h 667"/>
                <a:gd name="T4" fmla="*/ 779 w 835"/>
                <a:gd name="T5" fmla="*/ 34 h 667"/>
                <a:gd name="T6" fmla="*/ 759 w 835"/>
                <a:gd name="T7" fmla="*/ 47 h 667"/>
                <a:gd name="T8" fmla="*/ 749 w 835"/>
                <a:gd name="T9" fmla="*/ 55 h 667"/>
                <a:gd name="T10" fmla="*/ 701 w 835"/>
                <a:gd name="T11" fmla="*/ 33 h 667"/>
                <a:gd name="T12" fmla="*/ 545 w 835"/>
                <a:gd name="T13" fmla="*/ 147 h 667"/>
                <a:gd name="T14" fmla="*/ 554 w 835"/>
                <a:gd name="T15" fmla="*/ 170 h 667"/>
                <a:gd name="T16" fmla="*/ 282 w 835"/>
                <a:gd name="T17" fmla="*/ 391 h 667"/>
                <a:gd name="T18" fmla="*/ 207 w 835"/>
                <a:gd name="T19" fmla="*/ 313 h 667"/>
                <a:gd name="T20" fmla="*/ 85 w 835"/>
                <a:gd name="T21" fmla="*/ 265 h 667"/>
                <a:gd name="T22" fmla="*/ 31 w 835"/>
                <a:gd name="T23" fmla="*/ 281 h 667"/>
                <a:gd name="T24" fmla="*/ 22 w 835"/>
                <a:gd name="T25" fmla="*/ 377 h 667"/>
                <a:gd name="T26" fmla="*/ 122 w 835"/>
                <a:gd name="T27" fmla="*/ 478 h 667"/>
                <a:gd name="T28" fmla="*/ 142 w 835"/>
                <a:gd name="T29" fmla="*/ 480 h 667"/>
                <a:gd name="T30" fmla="*/ 216 w 835"/>
                <a:gd name="T31" fmla="*/ 452 h 667"/>
                <a:gd name="T32" fmla="*/ 216 w 835"/>
                <a:gd name="T33" fmla="*/ 452 h 667"/>
                <a:gd name="T34" fmla="*/ 216 w 835"/>
                <a:gd name="T35" fmla="*/ 452 h 667"/>
                <a:gd name="T36" fmla="*/ 194 w 835"/>
                <a:gd name="T37" fmla="*/ 573 h 667"/>
                <a:gd name="T38" fmla="*/ 306 w 835"/>
                <a:gd name="T39" fmla="*/ 667 h 667"/>
                <a:gd name="T40" fmla="*/ 309 w 835"/>
                <a:gd name="T41" fmla="*/ 667 h 667"/>
                <a:gd name="T42" fmla="*/ 351 w 835"/>
                <a:gd name="T43" fmla="*/ 625 h 667"/>
                <a:gd name="T44" fmla="*/ 366 w 835"/>
                <a:gd name="T45" fmla="*/ 625 h 667"/>
                <a:gd name="T46" fmla="*/ 420 w 835"/>
                <a:gd name="T47" fmla="*/ 610 h 667"/>
                <a:gd name="T48" fmla="*/ 392 w 835"/>
                <a:gd name="T49" fmla="*/ 469 h 667"/>
                <a:gd name="T50" fmla="*/ 306 w 835"/>
                <a:gd name="T51" fmla="*/ 407 h 667"/>
                <a:gd name="T52" fmla="*/ 301 w 835"/>
                <a:gd name="T53" fmla="*/ 404 h 667"/>
                <a:gd name="T54" fmla="*/ 600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9 w 835"/>
                <a:gd name="T61" fmla="*/ 217 h 667"/>
                <a:gd name="T62" fmla="*/ 784 w 835"/>
                <a:gd name="T63" fmla="*/ 103 h 667"/>
                <a:gd name="T64" fmla="*/ 759 w 835"/>
                <a:gd name="T65" fmla="*/ 64 h 667"/>
                <a:gd name="T66" fmla="*/ 770 w 835"/>
                <a:gd name="T67" fmla="*/ 57 h 667"/>
                <a:gd name="T68" fmla="*/ 788 w 835"/>
                <a:gd name="T69" fmla="*/ 42 h 667"/>
                <a:gd name="T70" fmla="*/ 821 w 835"/>
                <a:gd name="T71" fmla="*/ 14 h 667"/>
                <a:gd name="T72" fmla="*/ 835 w 835"/>
                <a:gd name="T73" fmla="*/ 1 h 667"/>
                <a:gd name="T74" fmla="*/ 835 w 835"/>
                <a:gd name="T75" fmla="*/ 1 h 667"/>
                <a:gd name="T76" fmla="*/ 835 w 835"/>
                <a:gd name="T77" fmla="*/ 1 h 667"/>
                <a:gd name="T78" fmla="*/ 834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4" y="0"/>
                  </a:moveTo>
                  <a:cubicBezTo>
                    <a:pt x="832" y="1"/>
                    <a:pt x="826" y="5"/>
                    <a:pt x="817" y="11"/>
                  </a:cubicBezTo>
                  <a:cubicBezTo>
                    <a:pt x="806" y="17"/>
                    <a:pt x="793" y="26"/>
                    <a:pt x="779" y="34"/>
                  </a:cubicBezTo>
                  <a:cubicBezTo>
                    <a:pt x="772" y="39"/>
                    <a:pt x="765" y="43"/>
                    <a:pt x="759" y="47"/>
                  </a:cubicBezTo>
                  <a:cubicBezTo>
                    <a:pt x="755" y="50"/>
                    <a:pt x="752" y="52"/>
                    <a:pt x="749" y="55"/>
                  </a:cubicBezTo>
                  <a:cubicBezTo>
                    <a:pt x="723" y="35"/>
                    <a:pt x="701" y="33"/>
                    <a:pt x="701" y="33"/>
                  </a:cubicBezTo>
                  <a:cubicBezTo>
                    <a:pt x="545" y="147"/>
                    <a:pt x="545" y="147"/>
                    <a:pt x="545" y="147"/>
                  </a:cubicBezTo>
                  <a:cubicBezTo>
                    <a:pt x="541" y="150"/>
                    <a:pt x="545" y="159"/>
                    <a:pt x="554" y="170"/>
                  </a:cubicBezTo>
                  <a:cubicBezTo>
                    <a:pt x="520" y="197"/>
                    <a:pt x="370" y="317"/>
                    <a:pt x="282" y="391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1" y="281"/>
                  </a:cubicBezTo>
                  <a:cubicBezTo>
                    <a:pt x="2" y="302"/>
                    <a:pt x="0" y="340"/>
                    <a:pt x="22" y="377"/>
                  </a:cubicBezTo>
                  <a:cubicBezTo>
                    <a:pt x="32" y="423"/>
                    <a:pt x="53" y="460"/>
                    <a:pt x="122" y="478"/>
                  </a:cubicBezTo>
                  <a:cubicBezTo>
                    <a:pt x="129" y="479"/>
                    <a:pt x="136" y="480"/>
                    <a:pt x="142" y="480"/>
                  </a:cubicBezTo>
                  <a:cubicBezTo>
                    <a:pt x="168" y="480"/>
                    <a:pt x="194" y="469"/>
                    <a:pt x="216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193" y="487"/>
                    <a:pt x="180" y="534"/>
                    <a:pt x="194" y="573"/>
                  </a:cubicBezTo>
                  <a:cubicBezTo>
                    <a:pt x="220" y="648"/>
                    <a:pt x="260" y="664"/>
                    <a:pt x="306" y="667"/>
                  </a:cubicBezTo>
                  <a:cubicBezTo>
                    <a:pt x="307" y="667"/>
                    <a:pt x="308" y="667"/>
                    <a:pt x="309" y="667"/>
                  </a:cubicBezTo>
                  <a:cubicBezTo>
                    <a:pt x="332" y="667"/>
                    <a:pt x="347" y="651"/>
                    <a:pt x="351" y="625"/>
                  </a:cubicBezTo>
                  <a:cubicBezTo>
                    <a:pt x="356" y="625"/>
                    <a:pt x="361" y="625"/>
                    <a:pt x="366" y="625"/>
                  </a:cubicBezTo>
                  <a:cubicBezTo>
                    <a:pt x="387" y="625"/>
                    <a:pt x="406" y="620"/>
                    <a:pt x="420" y="610"/>
                  </a:cubicBezTo>
                  <a:cubicBezTo>
                    <a:pt x="461" y="580"/>
                    <a:pt x="448" y="517"/>
                    <a:pt x="392" y="469"/>
                  </a:cubicBezTo>
                  <a:cubicBezTo>
                    <a:pt x="360" y="443"/>
                    <a:pt x="332" y="419"/>
                    <a:pt x="306" y="407"/>
                  </a:cubicBezTo>
                  <a:cubicBezTo>
                    <a:pt x="304" y="406"/>
                    <a:pt x="303" y="405"/>
                    <a:pt x="301" y="404"/>
                  </a:cubicBezTo>
                  <a:cubicBezTo>
                    <a:pt x="402" y="341"/>
                    <a:pt x="563" y="233"/>
                    <a:pt x="600" y="208"/>
                  </a:cubicBezTo>
                  <a:cubicBezTo>
                    <a:pt x="610" y="215"/>
                    <a:pt x="619" y="218"/>
                    <a:pt x="624" y="218"/>
                  </a:cubicBezTo>
                  <a:cubicBezTo>
                    <a:pt x="626" y="218"/>
                    <a:pt x="627" y="218"/>
                    <a:pt x="628" y="217"/>
                  </a:cubicBezTo>
                  <a:cubicBezTo>
                    <a:pt x="629" y="217"/>
                    <a:pt x="629" y="217"/>
                    <a:pt x="629" y="217"/>
                  </a:cubicBezTo>
                  <a:cubicBezTo>
                    <a:pt x="784" y="103"/>
                    <a:pt x="784" y="103"/>
                    <a:pt x="784" y="103"/>
                  </a:cubicBezTo>
                  <a:cubicBezTo>
                    <a:pt x="784" y="103"/>
                    <a:pt x="782" y="85"/>
                    <a:pt x="759" y="64"/>
                  </a:cubicBezTo>
                  <a:cubicBezTo>
                    <a:pt x="763" y="62"/>
                    <a:pt x="767" y="59"/>
                    <a:pt x="770" y="57"/>
                  </a:cubicBezTo>
                  <a:cubicBezTo>
                    <a:pt x="776" y="52"/>
                    <a:pt x="782" y="47"/>
                    <a:pt x="788" y="42"/>
                  </a:cubicBezTo>
                  <a:cubicBezTo>
                    <a:pt x="800" y="32"/>
                    <a:pt x="812" y="22"/>
                    <a:pt x="821" y="14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5" y="1"/>
                    <a:pt x="835" y="1"/>
                    <a:pt x="835" y="1"/>
                  </a:cubicBezTo>
                  <a:cubicBezTo>
                    <a:pt x="835" y="1"/>
                    <a:pt x="835" y="1"/>
                    <a:pt x="835" y="1"/>
                  </a:cubicBezTo>
                  <a:cubicBezTo>
                    <a:pt x="835" y="1"/>
                    <a:pt x="834" y="1"/>
                    <a:pt x="834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6451261" y="3701293"/>
              <a:ext cx="1589088" cy="1624013"/>
              <a:chOff x="6451261" y="3701293"/>
              <a:chExt cx="1589088" cy="1624013"/>
            </a:xfrm>
          </p:grpSpPr>
          <p:sp>
            <p:nvSpPr>
              <p:cNvPr id="36" name="Freeform 51"/>
              <p:cNvSpPr>
                <a:spLocks/>
              </p:cNvSpPr>
              <p:nvPr/>
            </p:nvSpPr>
            <p:spPr bwMode="auto">
              <a:xfrm>
                <a:off x="7880011" y="5157031"/>
                <a:ext cx="160338" cy="168275"/>
              </a:xfrm>
              <a:custGeom>
                <a:avLst/>
                <a:gdLst>
                  <a:gd name="T0" fmla="*/ 68 w 83"/>
                  <a:gd name="T1" fmla="*/ 67 h 86"/>
                  <a:gd name="T2" fmla="*/ 34 w 83"/>
                  <a:gd name="T3" fmla="*/ 29 h 86"/>
                  <a:gd name="T4" fmla="*/ 16 w 83"/>
                  <a:gd name="T5" fmla="*/ 9 h 86"/>
                  <a:gd name="T6" fmla="*/ 6 w 83"/>
                  <a:gd name="T7" fmla="*/ 0 h 86"/>
                  <a:gd name="T8" fmla="*/ 3 w 83"/>
                  <a:gd name="T9" fmla="*/ 5 h 86"/>
                  <a:gd name="T10" fmla="*/ 0 w 83"/>
                  <a:gd name="T11" fmla="*/ 10 h 86"/>
                  <a:gd name="T12" fmla="*/ 9 w 83"/>
                  <a:gd name="T13" fmla="*/ 21 h 86"/>
                  <a:gd name="T14" fmla="*/ 29 w 83"/>
                  <a:gd name="T15" fmla="*/ 38 h 86"/>
                  <a:gd name="T16" fmla="*/ 66 w 83"/>
                  <a:gd name="T17" fmla="*/ 71 h 86"/>
                  <a:gd name="T18" fmla="*/ 83 w 83"/>
                  <a:gd name="T19" fmla="*/ 86 h 86"/>
                  <a:gd name="T20" fmla="*/ 83 w 83"/>
                  <a:gd name="T21" fmla="*/ 85 h 86"/>
                  <a:gd name="T22" fmla="*/ 68 w 83"/>
                  <a:gd name="T23" fmla="*/ 6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86">
                    <a:moveTo>
                      <a:pt x="68" y="67"/>
                    </a:moveTo>
                    <a:cubicBezTo>
                      <a:pt x="59" y="57"/>
                      <a:pt x="46" y="43"/>
                      <a:pt x="34" y="29"/>
                    </a:cubicBezTo>
                    <a:cubicBezTo>
                      <a:pt x="28" y="23"/>
                      <a:pt x="22" y="15"/>
                      <a:pt x="16" y="9"/>
                    </a:cubicBezTo>
                    <a:cubicBezTo>
                      <a:pt x="12" y="6"/>
                      <a:pt x="9" y="3"/>
                      <a:pt x="6" y="0"/>
                    </a:cubicBezTo>
                    <a:cubicBezTo>
                      <a:pt x="5" y="1"/>
                      <a:pt x="4" y="3"/>
                      <a:pt x="3" y="5"/>
                    </a:cubicBezTo>
                    <a:cubicBezTo>
                      <a:pt x="2" y="7"/>
                      <a:pt x="1" y="8"/>
                      <a:pt x="0" y="10"/>
                    </a:cubicBezTo>
                    <a:cubicBezTo>
                      <a:pt x="3" y="14"/>
                      <a:pt x="6" y="17"/>
                      <a:pt x="9" y="21"/>
                    </a:cubicBezTo>
                    <a:cubicBezTo>
                      <a:pt x="15" y="27"/>
                      <a:pt x="22" y="32"/>
                      <a:pt x="29" y="38"/>
                    </a:cubicBezTo>
                    <a:cubicBezTo>
                      <a:pt x="42" y="50"/>
                      <a:pt x="56" y="62"/>
                      <a:pt x="66" y="71"/>
                    </a:cubicBezTo>
                    <a:cubicBezTo>
                      <a:pt x="76" y="80"/>
                      <a:pt x="83" y="86"/>
                      <a:pt x="83" y="86"/>
                    </a:cubicBezTo>
                    <a:cubicBezTo>
                      <a:pt x="83" y="85"/>
                      <a:pt x="83" y="85"/>
                      <a:pt x="83" y="85"/>
                    </a:cubicBezTo>
                    <a:cubicBezTo>
                      <a:pt x="83" y="85"/>
                      <a:pt x="77" y="78"/>
                      <a:pt x="68" y="67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7" name="Freeform 52"/>
              <p:cNvSpPr>
                <a:spLocks/>
              </p:cNvSpPr>
              <p:nvPr/>
            </p:nvSpPr>
            <p:spPr bwMode="auto">
              <a:xfrm>
                <a:off x="7511711" y="4760156"/>
                <a:ext cx="404813" cy="465138"/>
              </a:xfrm>
              <a:custGeom>
                <a:avLst/>
                <a:gdLst>
                  <a:gd name="T0" fmla="*/ 204 w 208"/>
                  <a:gd name="T1" fmla="*/ 156 h 239"/>
                  <a:gd name="T2" fmla="*/ 48 w 208"/>
                  <a:gd name="T3" fmla="*/ 0 h 239"/>
                  <a:gd name="T4" fmla="*/ 35 w 208"/>
                  <a:gd name="T5" fmla="*/ 52 h 239"/>
                  <a:gd name="T6" fmla="*/ 0 w 208"/>
                  <a:gd name="T7" fmla="*/ 83 h 239"/>
                  <a:gd name="T8" fmla="*/ 156 w 208"/>
                  <a:gd name="T9" fmla="*/ 239 h 239"/>
                  <a:gd name="T10" fmla="*/ 189 w 208"/>
                  <a:gd name="T11" fmla="*/ 214 h 239"/>
                  <a:gd name="T12" fmla="*/ 192 w 208"/>
                  <a:gd name="T13" fmla="*/ 209 h 239"/>
                  <a:gd name="T14" fmla="*/ 195 w 208"/>
                  <a:gd name="T15" fmla="*/ 204 h 239"/>
                  <a:gd name="T16" fmla="*/ 204 w 208"/>
                  <a:gd name="T17" fmla="*/ 15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8" h="239">
                    <a:moveTo>
                      <a:pt x="204" y="156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54" y="6"/>
                      <a:pt x="48" y="30"/>
                      <a:pt x="35" y="52"/>
                    </a:cubicBezTo>
                    <a:cubicBezTo>
                      <a:pt x="22" y="75"/>
                      <a:pt x="7" y="88"/>
                      <a:pt x="0" y="83"/>
                    </a:cubicBezTo>
                    <a:cubicBezTo>
                      <a:pt x="156" y="239"/>
                      <a:pt x="156" y="239"/>
                      <a:pt x="156" y="239"/>
                    </a:cubicBezTo>
                    <a:cubicBezTo>
                      <a:pt x="156" y="239"/>
                      <a:pt x="173" y="237"/>
                      <a:pt x="189" y="214"/>
                    </a:cubicBezTo>
                    <a:cubicBezTo>
                      <a:pt x="190" y="212"/>
                      <a:pt x="191" y="211"/>
                      <a:pt x="192" y="209"/>
                    </a:cubicBezTo>
                    <a:cubicBezTo>
                      <a:pt x="193" y="207"/>
                      <a:pt x="194" y="205"/>
                      <a:pt x="195" y="204"/>
                    </a:cubicBezTo>
                    <a:cubicBezTo>
                      <a:pt x="208" y="178"/>
                      <a:pt x="204" y="156"/>
                      <a:pt x="204" y="15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" name="Freeform 53"/>
              <p:cNvSpPr>
                <a:spLocks/>
              </p:cNvSpPr>
              <p:nvPr/>
            </p:nvSpPr>
            <p:spPr bwMode="auto">
              <a:xfrm>
                <a:off x="7503774" y="4752218"/>
                <a:ext cx="112713" cy="179388"/>
              </a:xfrm>
              <a:custGeom>
                <a:avLst/>
                <a:gdLst>
                  <a:gd name="T0" fmla="*/ 52 w 58"/>
                  <a:gd name="T1" fmla="*/ 4 h 92"/>
                  <a:gd name="T2" fmla="*/ 31 w 58"/>
                  <a:gd name="T3" fmla="*/ 13 h 92"/>
                  <a:gd name="T4" fmla="*/ 39 w 58"/>
                  <a:gd name="T5" fmla="*/ 20 h 92"/>
                  <a:gd name="T6" fmla="*/ 39 w 58"/>
                  <a:gd name="T7" fmla="*/ 25 h 92"/>
                  <a:gd name="T8" fmla="*/ 31 w 58"/>
                  <a:gd name="T9" fmla="*/ 50 h 92"/>
                  <a:gd name="T10" fmla="*/ 16 w 58"/>
                  <a:gd name="T11" fmla="*/ 66 h 92"/>
                  <a:gd name="T12" fmla="*/ 13 w 58"/>
                  <a:gd name="T13" fmla="*/ 66 h 92"/>
                  <a:gd name="T14" fmla="*/ 5 w 58"/>
                  <a:gd name="T15" fmla="*/ 59 h 92"/>
                  <a:gd name="T16" fmla="*/ 4 w 58"/>
                  <a:gd name="T17" fmla="*/ 87 h 92"/>
                  <a:gd name="T18" fmla="*/ 4 w 58"/>
                  <a:gd name="T19" fmla="*/ 87 h 92"/>
                  <a:gd name="T20" fmla="*/ 39 w 58"/>
                  <a:gd name="T21" fmla="*/ 56 h 92"/>
                  <a:gd name="T22" fmla="*/ 52 w 58"/>
                  <a:gd name="T23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92">
                    <a:moveTo>
                      <a:pt x="52" y="4"/>
                    </a:moveTo>
                    <a:cubicBezTo>
                      <a:pt x="48" y="0"/>
                      <a:pt x="40" y="4"/>
                      <a:pt x="31" y="13"/>
                    </a:cubicBezTo>
                    <a:cubicBezTo>
                      <a:pt x="36" y="18"/>
                      <a:pt x="39" y="20"/>
                      <a:pt x="39" y="20"/>
                    </a:cubicBezTo>
                    <a:cubicBezTo>
                      <a:pt x="39" y="20"/>
                      <a:pt x="40" y="22"/>
                      <a:pt x="39" y="25"/>
                    </a:cubicBezTo>
                    <a:cubicBezTo>
                      <a:pt x="39" y="30"/>
                      <a:pt x="38" y="39"/>
                      <a:pt x="31" y="50"/>
                    </a:cubicBezTo>
                    <a:cubicBezTo>
                      <a:pt x="25" y="60"/>
                      <a:pt x="19" y="64"/>
                      <a:pt x="16" y="66"/>
                    </a:cubicBezTo>
                    <a:cubicBezTo>
                      <a:pt x="14" y="66"/>
                      <a:pt x="13" y="66"/>
                      <a:pt x="13" y="66"/>
                    </a:cubicBezTo>
                    <a:cubicBezTo>
                      <a:pt x="13" y="66"/>
                      <a:pt x="10" y="64"/>
                      <a:pt x="5" y="59"/>
                    </a:cubicBezTo>
                    <a:cubicBezTo>
                      <a:pt x="1" y="72"/>
                      <a:pt x="0" y="83"/>
                      <a:pt x="4" y="87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11" y="92"/>
                      <a:pt x="26" y="79"/>
                      <a:pt x="39" y="56"/>
                    </a:cubicBezTo>
                    <a:cubicBezTo>
                      <a:pt x="52" y="34"/>
                      <a:pt x="58" y="10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" name="Freeform 54"/>
              <p:cNvSpPr>
                <a:spLocks/>
              </p:cNvSpPr>
              <p:nvPr/>
            </p:nvSpPr>
            <p:spPr bwMode="auto">
              <a:xfrm>
                <a:off x="6451261" y="4048956"/>
                <a:ext cx="388938" cy="334963"/>
              </a:xfrm>
              <a:custGeom>
                <a:avLst/>
                <a:gdLst>
                  <a:gd name="T0" fmla="*/ 82 w 200"/>
                  <a:gd name="T1" fmla="*/ 65 h 172"/>
                  <a:gd name="T2" fmla="*/ 200 w 200"/>
                  <a:gd name="T3" fmla="*/ 38 h 172"/>
                  <a:gd name="T4" fmla="*/ 200 w 200"/>
                  <a:gd name="T5" fmla="*/ 37 h 172"/>
                  <a:gd name="T6" fmla="*/ 73 w 200"/>
                  <a:gd name="T7" fmla="*/ 14 h 172"/>
                  <a:gd name="T8" fmla="*/ 8 w 200"/>
                  <a:gd name="T9" fmla="*/ 126 h 172"/>
                  <a:gd name="T10" fmla="*/ 63 w 200"/>
                  <a:gd name="T11" fmla="*/ 172 h 172"/>
                  <a:gd name="T12" fmla="*/ 82 w 200"/>
                  <a:gd name="T13" fmla="*/ 6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2" y="65"/>
                    </a:moveTo>
                    <a:cubicBezTo>
                      <a:pt x="104" y="25"/>
                      <a:pt x="156" y="23"/>
                      <a:pt x="200" y="38"/>
                    </a:cubicBezTo>
                    <a:cubicBezTo>
                      <a:pt x="199" y="37"/>
                      <a:pt x="199" y="37"/>
                      <a:pt x="200" y="37"/>
                    </a:cubicBezTo>
                    <a:cubicBezTo>
                      <a:pt x="159" y="14"/>
                      <a:pt x="108" y="0"/>
                      <a:pt x="73" y="14"/>
                    </a:cubicBezTo>
                    <a:cubicBezTo>
                      <a:pt x="5" y="41"/>
                      <a:pt x="0" y="80"/>
                      <a:pt x="8" y="126"/>
                    </a:cubicBezTo>
                    <a:cubicBezTo>
                      <a:pt x="13" y="151"/>
                      <a:pt x="34" y="167"/>
                      <a:pt x="63" y="172"/>
                    </a:cubicBezTo>
                    <a:cubicBezTo>
                      <a:pt x="57" y="136"/>
                      <a:pt x="63" y="97"/>
                      <a:pt x="82" y="65"/>
                    </a:cubicBezTo>
                    <a:close/>
                  </a:path>
                </a:pathLst>
              </a:custGeom>
              <a:solidFill>
                <a:srgbClr val="F59B1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" name="Freeform 55"/>
              <p:cNvSpPr>
                <a:spLocks/>
              </p:cNvSpPr>
              <p:nvPr/>
            </p:nvSpPr>
            <p:spPr bwMode="auto">
              <a:xfrm>
                <a:off x="6740186" y="3742568"/>
                <a:ext cx="142875" cy="376238"/>
              </a:xfrm>
              <a:custGeom>
                <a:avLst/>
                <a:gdLst>
                  <a:gd name="T0" fmla="*/ 40 w 74"/>
                  <a:gd name="T1" fmla="*/ 38 h 194"/>
                  <a:gd name="T2" fmla="*/ 74 w 74"/>
                  <a:gd name="T3" fmla="*/ 0 h 194"/>
                  <a:gd name="T4" fmla="*/ 1 w 74"/>
                  <a:gd name="T5" fmla="*/ 101 h 194"/>
                  <a:gd name="T6" fmla="*/ 52 w 74"/>
                  <a:gd name="T7" fmla="*/ 194 h 194"/>
                  <a:gd name="T8" fmla="*/ 52 w 74"/>
                  <a:gd name="T9" fmla="*/ 194 h 194"/>
                  <a:gd name="T10" fmla="*/ 40 w 74"/>
                  <a:gd name="T11" fmla="*/ 3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8"/>
                    </a:moveTo>
                    <a:cubicBezTo>
                      <a:pt x="50" y="22"/>
                      <a:pt x="61" y="9"/>
                      <a:pt x="74" y="0"/>
                    </a:cubicBezTo>
                    <a:cubicBezTo>
                      <a:pt x="32" y="10"/>
                      <a:pt x="0" y="31"/>
                      <a:pt x="1" y="101"/>
                    </a:cubicBezTo>
                    <a:cubicBezTo>
                      <a:pt x="1" y="133"/>
                      <a:pt x="23" y="167"/>
                      <a:pt x="52" y="194"/>
                    </a:cubicBezTo>
                    <a:cubicBezTo>
                      <a:pt x="52" y="194"/>
                      <a:pt x="52" y="194"/>
                      <a:pt x="52" y="194"/>
                    </a:cubicBezTo>
                    <a:cubicBezTo>
                      <a:pt x="29" y="144"/>
                      <a:pt x="18" y="77"/>
                      <a:pt x="40" y="38"/>
                    </a:cubicBezTo>
                    <a:close/>
                  </a:path>
                </a:pathLst>
              </a:custGeom>
              <a:solidFill>
                <a:srgbClr val="F59B11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6562386" y="4093406"/>
                <a:ext cx="414338" cy="504825"/>
              </a:xfrm>
              <a:custGeom>
                <a:avLst/>
                <a:gdLst>
                  <a:gd name="T0" fmla="*/ 199 w 213"/>
                  <a:gd name="T1" fmla="*/ 82 h 259"/>
                  <a:gd name="T2" fmla="*/ 143 w 213"/>
                  <a:gd name="T3" fmla="*/ 15 h 259"/>
                  <a:gd name="T4" fmla="*/ 25 w 213"/>
                  <a:gd name="T5" fmla="*/ 42 h 259"/>
                  <a:gd name="T6" fmla="*/ 6 w 213"/>
                  <a:gd name="T7" fmla="*/ 149 h 259"/>
                  <a:gd name="T8" fmla="*/ 39 w 213"/>
                  <a:gd name="T9" fmla="*/ 218 h 259"/>
                  <a:gd name="T10" fmla="*/ 172 w 213"/>
                  <a:gd name="T11" fmla="*/ 189 h 259"/>
                  <a:gd name="T12" fmla="*/ 211 w 213"/>
                  <a:gd name="T13" fmla="*/ 103 h 259"/>
                  <a:gd name="T14" fmla="*/ 213 w 213"/>
                  <a:gd name="T15" fmla="*/ 99 h 259"/>
                  <a:gd name="T16" fmla="*/ 212 w 213"/>
                  <a:gd name="T17" fmla="*/ 97 h 259"/>
                  <a:gd name="T18" fmla="*/ 199 w 213"/>
                  <a:gd name="T19" fmla="*/ 8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9" y="82"/>
                    </a:moveTo>
                    <a:cubicBezTo>
                      <a:pt x="173" y="53"/>
                      <a:pt x="145" y="22"/>
                      <a:pt x="143" y="15"/>
                    </a:cubicBezTo>
                    <a:cubicBezTo>
                      <a:pt x="99" y="0"/>
                      <a:pt x="47" y="2"/>
                      <a:pt x="25" y="42"/>
                    </a:cubicBezTo>
                    <a:cubicBezTo>
                      <a:pt x="6" y="74"/>
                      <a:pt x="0" y="113"/>
                      <a:pt x="6" y="149"/>
                    </a:cubicBezTo>
                    <a:cubicBezTo>
                      <a:pt x="11" y="176"/>
                      <a:pt x="22" y="200"/>
                      <a:pt x="39" y="218"/>
                    </a:cubicBezTo>
                    <a:cubicBezTo>
                      <a:pt x="80" y="259"/>
                      <a:pt x="140" y="246"/>
                      <a:pt x="172" y="189"/>
                    </a:cubicBezTo>
                    <a:cubicBezTo>
                      <a:pt x="190" y="158"/>
                      <a:pt x="207" y="129"/>
                      <a:pt x="211" y="103"/>
                    </a:cubicBezTo>
                    <a:cubicBezTo>
                      <a:pt x="212" y="102"/>
                      <a:pt x="213" y="100"/>
                      <a:pt x="213" y="99"/>
                    </a:cubicBezTo>
                    <a:cubicBezTo>
                      <a:pt x="213" y="98"/>
                      <a:pt x="213" y="98"/>
                      <a:pt x="212" y="97"/>
                    </a:cubicBezTo>
                    <a:cubicBezTo>
                      <a:pt x="207" y="92"/>
                      <a:pt x="203" y="87"/>
                      <a:pt x="199" y="82"/>
                    </a:cubicBezTo>
                    <a:close/>
                  </a:path>
                </a:pathLst>
              </a:custGeom>
              <a:solidFill>
                <a:srgbClr val="F59B1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6775111" y="3701293"/>
                <a:ext cx="395288" cy="547688"/>
              </a:xfrm>
              <a:custGeom>
                <a:avLst/>
                <a:gdLst>
                  <a:gd name="T0" fmla="*/ 22 w 203"/>
                  <a:gd name="T1" fmla="*/ 59 h 282"/>
                  <a:gd name="T2" fmla="*/ 34 w 203"/>
                  <a:gd name="T3" fmla="*/ 215 h 282"/>
                  <a:gd name="T4" fmla="*/ 72 w 203"/>
                  <a:gd name="T5" fmla="*/ 246 h 282"/>
                  <a:gd name="T6" fmla="*/ 95 w 203"/>
                  <a:gd name="T7" fmla="*/ 267 h 282"/>
                  <a:gd name="T8" fmla="*/ 99 w 203"/>
                  <a:gd name="T9" fmla="*/ 270 h 282"/>
                  <a:gd name="T10" fmla="*/ 113 w 203"/>
                  <a:gd name="T11" fmla="*/ 282 h 282"/>
                  <a:gd name="T12" fmla="*/ 170 w 203"/>
                  <a:gd name="T13" fmla="*/ 207 h 282"/>
                  <a:gd name="T14" fmla="*/ 155 w 203"/>
                  <a:gd name="T15" fmla="*/ 31 h 282"/>
                  <a:gd name="T16" fmla="*/ 56 w 203"/>
                  <a:gd name="T17" fmla="*/ 21 h 282"/>
                  <a:gd name="T18" fmla="*/ 22 w 203"/>
                  <a:gd name="T19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2">
                    <a:moveTo>
                      <a:pt x="22" y="59"/>
                    </a:moveTo>
                    <a:cubicBezTo>
                      <a:pt x="0" y="98"/>
                      <a:pt x="11" y="165"/>
                      <a:pt x="34" y="215"/>
                    </a:cubicBezTo>
                    <a:cubicBezTo>
                      <a:pt x="37" y="215"/>
                      <a:pt x="55" y="231"/>
                      <a:pt x="72" y="246"/>
                    </a:cubicBezTo>
                    <a:cubicBezTo>
                      <a:pt x="79" y="252"/>
                      <a:pt x="87" y="259"/>
                      <a:pt x="95" y="267"/>
                    </a:cubicBezTo>
                    <a:cubicBezTo>
                      <a:pt x="97" y="268"/>
                      <a:pt x="98" y="269"/>
                      <a:pt x="99" y="270"/>
                    </a:cubicBezTo>
                    <a:cubicBezTo>
                      <a:pt x="103" y="274"/>
                      <a:pt x="108" y="278"/>
                      <a:pt x="113" y="282"/>
                    </a:cubicBezTo>
                    <a:cubicBezTo>
                      <a:pt x="132" y="272"/>
                      <a:pt x="150" y="241"/>
                      <a:pt x="170" y="207"/>
                    </a:cubicBezTo>
                    <a:cubicBezTo>
                      <a:pt x="203" y="150"/>
                      <a:pt x="196" y="71"/>
                      <a:pt x="155" y="31"/>
                    </a:cubicBezTo>
                    <a:cubicBezTo>
                      <a:pt x="126" y="2"/>
                      <a:pt x="88" y="0"/>
                      <a:pt x="56" y="21"/>
                    </a:cubicBezTo>
                    <a:cubicBezTo>
                      <a:pt x="43" y="30"/>
                      <a:pt x="32" y="43"/>
                      <a:pt x="22" y="59"/>
                    </a:cubicBezTo>
                    <a:close/>
                  </a:path>
                </a:pathLst>
              </a:custGeom>
              <a:solidFill>
                <a:srgbClr val="F59B1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6838611" y="4118806"/>
                <a:ext cx="742950" cy="762000"/>
              </a:xfrm>
              <a:custGeom>
                <a:avLst/>
                <a:gdLst>
                  <a:gd name="T0" fmla="*/ 381 w 382"/>
                  <a:gd name="T1" fmla="*/ 346 h 392"/>
                  <a:gd name="T2" fmla="*/ 373 w 382"/>
                  <a:gd name="T3" fmla="*/ 339 h 392"/>
                  <a:gd name="T4" fmla="*/ 80 w 382"/>
                  <a:gd name="T5" fmla="*/ 67 h 392"/>
                  <a:gd name="T6" fmla="*/ 66 w 382"/>
                  <a:gd name="T7" fmla="*/ 55 h 392"/>
                  <a:gd name="T8" fmla="*/ 62 w 382"/>
                  <a:gd name="T9" fmla="*/ 52 h 392"/>
                  <a:gd name="T10" fmla="*/ 39 w 382"/>
                  <a:gd name="T11" fmla="*/ 31 h 392"/>
                  <a:gd name="T12" fmla="*/ 1 w 382"/>
                  <a:gd name="T13" fmla="*/ 0 h 392"/>
                  <a:gd name="T14" fmla="*/ 1 w 382"/>
                  <a:gd name="T15" fmla="*/ 0 h 392"/>
                  <a:gd name="T16" fmla="*/ 1 w 382"/>
                  <a:gd name="T17" fmla="*/ 0 h 392"/>
                  <a:gd name="T18" fmla="*/ 1 w 382"/>
                  <a:gd name="T19" fmla="*/ 1 h 392"/>
                  <a:gd name="T20" fmla="*/ 1 w 382"/>
                  <a:gd name="T21" fmla="*/ 2 h 392"/>
                  <a:gd name="T22" fmla="*/ 57 w 382"/>
                  <a:gd name="T23" fmla="*/ 69 h 392"/>
                  <a:gd name="T24" fmla="*/ 70 w 382"/>
                  <a:gd name="T25" fmla="*/ 84 h 392"/>
                  <a:gd name="T26" fmla="*/ 71 w 382"/>
                  <a:gd name="T27" fmla="*/ 86 h 392"/>
                  <a:gd name="T28" fmla="*/ 347 w 382"/>
                  <a:gd name="T29" fmla="*/ 385 h 392"/>
                  <a:gd name="T30" fmla="*/ 355 w 382"/>
                  <a:gd name="T31" fmla="*/ 392 h 392"/>
                  <a:gd name="T32" fmla="*/ 358 w 382"/>
                  <a:gd name="T33" fmla="*/ 392 h 392"/>
                  <a:gd name="T34" fmla="*/ 373 w 382"/>
                  <a:gd name="T35" fmla="*/ 376 h 392"/>
                  <a:gd name="T36" fmla="*/ 381 w 382"/>
                  <a:gd name="T37" fmla="*/ 351 h 392"/>
                  <a:gd name="T38" fmla="*/ 381 w 382"/>
                  <a:gd name="T39" fmla="*/ 346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392">
                    <a:moveTo>
                      <a:pt x="381" y="346"/>
                    </a:moveTo>
                    <a:cubicBezTo>
                      <a:pt x="381" y="346"/>
                      <a:pt x="378" y="344"/>
                      <a:pt x="373" y="339"/>
                    </a:cubicBezTo>
                    <a:cubicBezTo>
                      <a:pt x="337" y="304"/>
                      <a:pt x="177" y="155"/>
                      <a:pt x="80" y="67"/>
                    </a:cubicBezTo>
                    <a:cubicBezTo>
                      <a:pt x="75" y="63"/>
                      <a:pt x="70" y="59"/>
                      <a:pt x="66" y="55"/>
                    </a:cubicBezTo>
                    <a:cubicBezTo>
                      <a:pt x="65" y="54"/>
                      <a:pt x="64" y="53"/>
                      <a:pt x="62" y="52"/>
                    </a:cubicBezTo>
                    <a:cubicBezTo>
                      <a:pt x="54" y="44"/>
                      <a:pt x="46" y="37"/>
                      <a:pt x="39" y="31"/>
                    </a:cubicBezTo>
                    <a:cubicBezTo>
                      <a:pt x="22" y="16"/>
                      <a:pt x="4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3" y="9"/>
                      <a:pt x="31" y="40"/>
                      <a:pt x="57" y="69"/>
                    </a:cubicBezTo>
                    <a:cubicBezTo>
                      <a:pt x="61" y="74"/>
                      <a:pt x="65" y="79"/>
                      <a:pt x="70" y="84"/>
                    </a:cubicBezTo>
                    <a:cubicBezTo>
                      <a:pt x="71" y="85"/>
                      <a:pt x="71" y="85"/>
                      <a:pt x="71" y="86"/>
                    </a:cubicBezTo>
                    <a:cubicBezTo>
                      <a:pt x="162" y="186"/>
                      <a:pt x="312" y="347"/>
                      <a:pt x="347" y="385"/>
                    </a:cubicBezTo>
                    <a:cubicBezTo>
                      <a:pt x="352" y="390"/>
                      <a:pt x="355" y="392"/>
                      <a:pt x="355" y="392"/>
                    </a:cubicBezTo>
                    <a:cubicBezTo>
                      <a:pt x="355" y="392"/>
                      <a:pt x="356" y="392"/>
                      <a:pt x="358" y="392"/>
                    </a:cubicBezTo>
                    <a:cubicBezTo>
                      <a:pt x="361" y="390"/>
                      <a:pt x="367" y="386"/>
                      <a:pt x="373" y="376"/>
                    </a:cubicBezTo>
                    <a:cubicBezTo>
                      <a:pt x="380" y="365"/>
                      <a:pt x="381" y="356"/>
                      <a:pt x="381" y="351"/>
                    </a:cubicBezTo>
                    <a:cubicBezTo>
                      <a:pt x="382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F59B11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4" name="Freeform 60"/>
              <p:cNvSpPr>
                <a:spLocks/>
              </p:cNvSpPr>
              <p:nvPr/>
            </p:nvSpPr>
            <p:spPr bwMode="auto">
              <a:xfrm>
                <a:off x="8038761" y="5322131"/>
                <a:ext cx="1588" cy="3175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1 w 1"/>
                  <a:gd name="T7" fmla="*/ 1 h 1"/>
                  <a:gd name="T8" fmla="*/ 0 w 1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7697787" y="1977041"/>
              <a:ext cx="1590676" cy="1624012"/>
              <a:chOff x="7697787" y="1977041"/>
              <a:chExt cx="1590676" cy="1624012"/>
            </a:xfrm>
          </p:grpSpPr>
          <p:sp>
            <p:nvSpPr>
              <p:cNvPr id="46" name="Freeform 24"/>
              <p:cNvSpPr>
                <a:spLocks/>
              </p:cNvSpPr>
              <p:nvPr/>
            </p:nvSpPr>
            <p:spPr bwMode="auto">
              <a:xfrm>
                <a:off x="9124950" y="3432778"/>
                <a:ext cx="163513" cy="168275"/>
              </a:xfrm>
              <a:custGeom>
                <a:avLst/>
                <a:gdLst>
                  <a:gd name="T0" fmla="*/ 69 w 84"/>
                  <a:gd name="T1" fmla="*/ 67 h 86"/>
                  <a:gd name="T2" fmla="*/ 35 w 84"/>
                  <a:gd name="T3" fmla="*/ 30 h 86"/>
                  <a:gd name="T4" fmla="*/ 17 w 84"/>
                  <a:gd name="T5" fmla="*/ 9 h 86"/>
                  <a:gd name="T6" fmla="*/ 6 w 84"/>
                  <a:gd name="T7" fmla="*/ 0 h 86"/>
                  <a:gd name="T8" fmla="*/ 4 w 84"/>
                  <a:gd name="T9" fmla="*/ 5 h 86"/>
                  <a:gd name="T10" fmla="*/ 0 w 84"/>
                  <a:gd name="T11" fmla="*/ 10 h 86"/>
                  <a:gd name="T12" fmla="*/ 10 w 84"/>
                  <a:gd name="T13" fmla="*/ 21 h 86"/>
                  <a:gd name="T14" fmla="*/ 30 w 84"/>
                  <a:gd name="T15" fmla="*/ 38 h 86"/>
                  <a:gd name="T16" fmla="*/ 66 w 84"/>
                  <a:gd name="T17" fmla="*/ 71 h 86"/>
                  <a:gd name="T18" fmla="*/ 83 w 84"/>
                  <a:gd name="T19" fmla="*/ 86 h 86"/>
                  <a:gd name="T20" fmla="*/ 84 w 84"/>
                  <a:gd name="T21" fmla="*/ 85 h 86"/>
                  <a:gd name="T22" fmla="*/ 69 w 84"/>
                  <a:gd name="T23" fmla="*/ 6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86">
                    <a:moveTo>
                      <a:pt x="69" y="67"/>
                    </a:moveTo>
                    <a:cubicBezTo>
                      <a:pt x="60" y="57"/>
                      <a:pt x="47" y="43"/>
                      <a:pt x="35" y="30"/>
                    </a:cubicBezTo>
                    <a:cubicBezTo>
                      <a:pt x="29" y="23"/>
                      <a:pt x="23" y="16"/>
                      <a:pt x="17" y="9"/>
                    </a:cubicBezTo>
                    <a:cubicBezTo>
                      <a:pt x="13" y="6"/>
                      <a:pt x="10" y="3"/>
                      <a:pt x="6" y="0"/>
                    </a:cubicBezTo>
                    <a:cubicBezTo>
                      <a:pt x="6" y="2"/>
                      <a:pt x="5" y="3"/>
                      <a:pt x="4" y="5"/>
                    </a:cubicBezTo>
                    <a:cubicBezTo>
                      <a:pt x="3" y="7"/>
                      <a:pt x="1" y="9"/>
                      <a:pt x="0" y="10"/>
                    </a:cubicBezTo>
                    <a:cubicBezTo>
                      <a:pt x="3" y="14"/>
                      <a:pt x="7" y="17"/>
                      <a:pt x="10" y="21"/>
                    </a:cubicBezTo>
                    <a:cubicBezTo>
                      <a:pt x="16" y="27"/>
                      <a:pt x="23" y="32"/>
                      <a:pt x="30" y="38"/>
                    </a:cubicBezTo>
                    <a:cubicBezTo>
                      <a:pt x="43" y="50"/>
                      <a:pt x="56" y="63"/>
                      <a:pt x="66" y="71"/>
                    </a:cubicBezTo>
                    <a:cubicBezTo>
                      <a:pt x="76" y="80"/>
                      <a:pt x="83" y="86"/>
                      <a:pt x="83" y="86"/>
                    </a:cubicBezTo>
                    <a:cubicBezTo>
                      <a:pt x="84" y="85"/>
                      <a:pt x="84" y="85"/>
                      <a:pt x="84" y="85"/>
                    </a:cubicBezTo>
                    <a:cubicBezTo>
                      <a:pt x="84" y="85"/>
                      <a:pt x="78" y="78"/>
                      <a:pt x="69" y="67"/>
                    </a:cubicBezTo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auto">
              <a:xfrm>
                <a:off x="8759825" y="3035903"/>
                <a:ext cx="401638" cy="465138"/>
              </a:xfrm>
              <a:custGeom>
                <a:avLst/>
                <a:gdLst>
                  <a:gd name="T0" fmla="*/ 204 w 207"/>
                  <a:gd name="T1" fmla="*/ 156 h 239"/>
                  <a:gd name="T2" fmla="*/ 48 w 207"/>
                  <a:gd name="T3" fmla="*/ 0 h 239"/>
                  <a:gd name="T4" fmla="*/ 35 w 207"/>
                  <a:gd name="T5" fmla="*/ 53 h 239"/>
                  <a:gd name="T6" fmla="*/ 0 w 207"/>
                  <a:gd name="T7" fmla="*/ 83 h 239"/>
                  <a:gd name="T8" fmla="*/ 156 w 207"/>
                  <a:gd name="T9" fmla="*/ 239 h 239"/>
                  <a:gd name="T10" fmla="*/ 188 w 207"/>
                  <a:gd name="T11" fmla="*/ 214 h 239"/>
                  <a:gd name="T12" fmla="*/ 192 w 207"/>
                  <a:gd name="T13" fmla="*/ 209 h 239"/>
                  <a:gd name="T14" fmla="*/ 194 w 207"/>
                  <a:gd name="T15" fmla="*/ 204 h 239"/>
                  <a:gd name="T16" fmla="*/ 204 w 207"/>
                  <a:gd name="T17" fmla="*/ 15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7" h="239">
                    <a:moveTo>
                      <a:pt x="204" y="156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54" y="6"/>
                      <a:pt x="48" y="30"/>
                      <a:pt x="35" y="53"/>
                    </a:cubicBezTo>
                    <a:cubicBezTo>
                      <a:pt x="22" y="75"/>
                      <a:pt x="7" y="88"/>
                      <a:pt x="0" y="83"/>
                    </a:cubicBezTo>
                    <a:cubicBezTo>
                      <a:pt x="156" y="239"/>
                      <a:pt x="156" y="239"/>
                      <a:pt x="156" y="239"/>
                    </a:cubicBezTo>
                    <a:cubicBezTo>
                      <a:pt x="156" y="239"/>
                      <a:pt x="173" y="237"/>
                      <a:pt x="188" y="214"/>
                    </a:cubicBezTo>
                    <a:cubicBezTo>
                      <a:pt x="189" y="213"/>
                      <a:pt x="191" y="211"/>
                      <a:pt x="192" y="209"/>
                    </a:cubicBezTo>
                    <a:cubicBezTo>
                      <a:pt x="193" y="207"/>
                      <a:pt x="194" y="206"/>
                      <a:pt x="194" y="204"/>
                    </a:cubicBezTo>
                    <a:cubicBezTo>
                      <a:pt x="207" y="178"/>
                      <a:pt x="204" y="156"/>
                      <a:pt x="204" y="15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auto">
              <a:xfrm>
                <a:off x="8751887" y="3027966"/>
                <a:ext cx="112713" cy="179388"/>
              </a:xfrm>
              <a:custGeom>
                <a:avLst/>
                <a:gdLst>
                  <a:gd name="T0" fmla="*/ 52 w 58"/>
                  <a:gd name="T1" fmla="*/ 4 h 92"/>
                  <a:gd name="T2" fmla="*/ 31 w 58"/>
                  <a:gd name="T3" fmla="*/ 13 h 92"/>
                  <a:gd name="T4" fmla="*/ 39 w 58"/>
                  <a:gd name="T5" fmla="*/ 20 h 92"/>
                  <a:gd name="T6" fmla="*/ 39 w 58"/>
                  <a:gd name="T7" fmla="*/ 25 h 92"/>
                  <a:gd name="T8" fmla="*/ 31 w 58"/>
                  <a:gd name="T9" fmla="*/ 50 h 92"/>
                  <a:gd name="T10" fmla="*/ 16 w 58"/>
                  <a:gd name="T11" fmla="*/ 66 h 92"/>
                  <a:gd name="T12" fmla="*/ 12 w 58"/>
                  <a:gd name="T13" fmla="*/ 67 h 92"/>
                  <a:gd name="T14" fmla="*/ 5 w 58"/>
                  <a:gd name="T15" fmla="*/ 59 h 92"/>
                  <a:gd name="T16" fmla="*/ 3 w 58"/>
                  <a:gd name="T17" fmla="*/ 87 h 92"/>
                  <a:gd name="T18" fmla="*/ 4 w 58"/>
                  <a:gd name="T19" fmla="*/ 87 h 92"/>
                  <a:gd name="T20" fmla="*/ 39 w 58"/>
                  <a:gd name="T21" fmla="*/ 57 h 92"/>
                  <a:gd name="T22" fmla="*/ 52 w 58"/>
                  <a:gd name="T23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92">
                    <a:moveTo>
                      <a:pt x="52" y="4"/>
                    </a:moveTo>
                    <a:cubicBezTo>
                      <a:pt x="48" y="0"/>
                      <a:pt x="40" y="4"/>
                      <a:pt x="31" y="13"/>
                    </a:cubicBezTo>
                    <a:cubicBezTo>
                      <a:pt x="36" y="18"/>
                      <a:pt x="39" y="20"/>
                      <a:pt x="39" y="20"/>
                    </a:cubicBezTo>
                    <a:cubicBezTo>
                      <a:pt x="39" y="20"/>
                      <a:pt x="39" y="22"/>
                      <a:pt x="39" y="25"/>
                    </a:cubicBezTo>
                    <a:cubicBezTo>
                      <a:pt x="39" y="31"/>
                      <a:pt x="37" y="40"/>
                      <a:pt x="31" y="50"/>
                    </a:cubicBezTo>
                    <a:cubicBezTo>
                      <a:pt x="25" y="61"/>
                      <a:pt x="19" y="64"/>
                      <a:pt x="16" y="66"/>
                    </a:cubicBezTo>
                    <a:cubicBezTo>
                      <a:pt x="14" y="67"/>
                      <a:pt x="12" y="67"/>
                      <a:pt x="12" y="67"/>
                    </a:cubicBezTo>
                    <a:cubicBezTo>
                      <a:pt x="12" y="67"/>
                      <a:pt x="10" y="64"/>
                      <a:pt x="5" y="59"/>
                    </a:cubicBezTo>
                    <a:cubicBezTo>
                      <a:pt x="0" y="72"/>
                      <a:pt x="0" y="83"/>
                      <a:pt x="3" y="87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11" y="92"/>
                      <a:pt x="26" y="79"/>
                      <a:pt x="39" y="57"/>
                    </a:cubicBezTo>
                    <a:cubicBezTo>
                      <a:pt x="52" y="34"/>
                      <a:pt x="58" y="10"/>
                      <a:pt x="52" y="4"/>
                    </a:cubicBez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auto">
              <a:xfrm>
                <a:off x="7697787" y="2324703"/>
                <a:ext cx="388938" cy="334963"/>
              </a:xfrm>
              <a:custGeom>
                <a:avLst/>
                <a:gdLst>
                  <a:gd name="T0" fmla="*/ 83 w 200"/>
                  <a:gd name="T1" fmla="*/ 65 h 172"/>
                  <a:gd name="T2" fmla="*/ 200 w 200"/>
                  <a:gd name="T3" fmla="*/ 38 h 172"/>
                  <a:gd name="T4" fmla="*/ 200 w 200"/>
                  <a:gd name="T5" fmla="*/ 37 h 172"/>
                  <a:gd name="T6" fmla="*/ 73 w 200"/>
                  <a:gd name="T7" fmla="*/ 14 h 172"/>
                  <a:gd name="T8" fmla="*/ 9 w 200"/>
                  <a:gd name="T9" fmla="*/ 126 h 172"/>
                  <a:gd name="T10" fmla="*/ 64 w 200"/>
                  <a:gd name="T11" fmla="*/ 172 h 172"/>
                  <a:gd name="T12" fmla="*/ 83 w 200"/>
                  <a:gd name="T13" fmla="*/ 6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172">
                    <a:moveTo>
                      <a:pt x="83" y="65"/>
                    </a:moveTo>
                    <a:cubicBezTo>
                      <a:pt x="105" y="26"/>
                      <a:pt x="157" y="23"/>
                      <a:pt x="200" y="38"/>
                    </a:cubicBezTo>
                    <a:cubicBezTo>
                      <a:pt x="200" y="38"/>
                      <a:pt x="200" y="37"/>
                      <a:pt x="200" y="37"/>
                    </a:cubicBezTo>
                    <a:cubicBezTo>
                      <a:pt x="159" y="14"/>
                      <a:pt x="109" y="0"/>
                      <a:pt x="73" y="14"/>
                    </a:cubicBezTo>
                    <a:cubicBezTo>
                      <a:pt x="6" y="41"/>
                      <a:pt x="0" y="81"/>
                      <a:pt x="9" y="126"/>
                    </a:cubicBezTo>
                    <a:cubicBezTo>
                      <a:pt x="14" y="152"/>
                      <a:pt x="35" y="167"/>
                      <a:pt x="64" y="172"/>
                    </a:cubicBezTo>
                    <a:cubicBezTo>
                      <a:pt x="58" y="137"/>
                      <a:pt x="64" y="97"/>
                      <a:pt x="83" y="65"/>
                    </a:cubicBezTo>
                    <a:close/>
                  </a:path>
                </a:pathLst>
              </a:custGeom>
              <a:solidFill>
                <a:srgbClr val="2580B7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auto">
              <a:xfrm>
                <a:off x="7986712" y="2019903"/>
                <a:ext cx="144463" cy="376238"/>
              </a:xfrm>
              <a:custGeom>
                <a:avLst/>
                <a:gdLst>
                  <a:gd name="T0" fmla="*/ 40 w 74"/>
                  <a:gd name="T1" fmla="*/ 37 h 194"/>
                  <a:gd name="T2" fmla="*/ 74 w 74"/>
                  <a:gd name="T3" fmla="*/ 0 h 194"/>
                  <a:gd name="T4" fmla="*/ 1 w 74"/>
                  <a:gd name="T5" fmla="*/ 100 h 194"/>
                  <a:gd name="T6" fmla="*/ 51 w 74"/>
                  <a:gd name="T7" fmla="*/ 194 h 194"/>
                  <a:gd name="T8" fmla="*/ 52 w 74"/>
                  <a:gd name="T9" fmla="*/ 193 h 194"/>
                  <a:gd name="T10" fmla="*/ 40 w 74"/>
                  <a:gd name="T11" fmla="*/ 3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194">
                    <a:moveTo>
                      <a:pt x="40" y="37"/>
                    </a:moveTo>
                    <a:cubicBezTo>
                      <a:pt x="49" y="21"/>
                      <a:pt x="61" y="8"/>
                      <a:pt x="74" y="0"/>
                    </a:cubicBezTo>
                    <a:cubicBezTo>
                      <a:pt x="31" y="9"/>
                      <a:pt x="0" y="30"/>
                      <a:pt x="1" y="100"/>
                    </a:cubicBezTo>
                    <a:cubicBezTo>
                      <a:pt x="1" y="132"/>
                      <a:pt x="23" y="166"/>
                      <a:pt x="51" y="194"/>
                    </a:cubicBezTo>
                    <a:cubicBezTo>
                      <a:pt x="52" y="193"/>
                      <a:pt x="52" y="193"/>
                      <a:pt x="52" y="193"/>
                    </a:cubicBezTo>
                    <a:cubicBezTo>
                      <a:pt x="29" y="143"/>
                      <a:pt x="17" y="77"/>
                      <a:pt x="40" y="37"/>
                    </a:cubicBezTo>
                    <a:close/>
                  </a:path>
                </a:pathLst>
              </a:custGeom>
              <a:solidFill>
                <a:srgbClr val="2580B7">
                  <a:lumMod val="75000"/>
                </a:srgbClr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auto">
              <a:xfrm>
                <a:off x="7810500" y="2369153"/>
                <a:ext cx="414338" cy="503238"/>
              </a:xfrm>
              <a:custGeom>
                <a:avLst/>
                <a:gdLst>
                  <a:gd name="T0" fmla="*/ 198 w 213"/>
                  <a:gd name="T1" fmla="*/ 82 h 259"/>
                  <a:gd name="T2" fmla="*/ 142 w 213"/>
                  <a:gd name="T3" fmla="*/ 15 h 259"/>
                  <a:gd name="T4" fmla="*/ 25 w 213"/>
                  <a:gd name="T5" fmla="*/ 42 h 259"/>
                  <a:gd name="T6" fmla="*/ 6 w 213"/>
                  <a:gd name="T7" fmla="*/ 149 h 259"/>
                  <a:gd name="T8" fmla="*/ 39 w 213"/>
                  <a:gd name="T9" fmla="*/ 218 h 259"/>
                  <a:gd name="T10" fmla="*/ 172 w 213"/>
                  <a:gd name="T11" fmla="*/ 189 h 259"/>
                  <a:gd name="T12" fmla="*/ 211 w 213"/>
                  <a:gd name="T13" fmla="*/ 104 h 259"/>
                  <a:gd name="T14" fmla="*/ 213 w 213"/>
                  <a:gd name="T15" fmla="*/ 99 h 259"/>
                  <a:gd name="T16" fmla="*/ 212 w 213"/>
                  <a:gd name="T17" fmla="*/ 97 h 259"/>
                  <a:gd name="T18" fmla="*/ 198 w 213"/>
                  <a:gd name="T19" fmla="*/ 8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59">
                    <a:moveTo>
                      <a:pt x="198" y="82"/>
                    </a:moveTo>
                    <a:cubicBezTo>
                      <a:pt x="173" y="53"/>
                      <a:pt x="145" y="23"/>
                      <a:pt x="142" y="15"/>
                    </a:cubicBezTo>
                    <a:cubicBezTo>
                      <a:pt x="99" y="0"/>
                      <a:pt x="47" y="3"/>
                      <a:pt x="25" y="42"/>
                    </a:cubicBezTo>
                    <a:cubicBezTo>
                      <a:pt x="6" y="74"/>
                      <a:pt x="0" y="114"/>
                      <a:pt x="6" y="149"/>
                    </a:cubicBezTo>
                    <a:cubicBezTo>
                      <a:pt x="10" y="176"/>
                      <a:pt x="22" y="201"/>
                      <a:pt x="39" y="218"/>
                    </a:cubicBezTo>
                    <a:cubicBezTo>
                      <a:pt x="80" y="259"/>
                      <a:pt x="139" y="246"/>
                      <a:pt x="172" y="189"/>
                    </a:cubicBezTo>
                    <a:cubicBezTo>
                      <a:pt x="190" y="158"/>
                      <a:pt x="207" y="130"/>
                      <a:pt x="211" y="104"/>
                    </a:cubicBezTo>
                    <a:cubicBezTo>
                      <a:pt x="212" y="102"/>
                      <a:pt x="213" y="100"/>
                      <a:pt x="213" y="99"/>
                    </a:cubicBezTo>
                    <a:cubicBezTo>
                      <a:pt x="213" y="98"/>
                      <a:pt x="212" y="98"/>
                      <a:pt x="212" y="97"/>
                    </a:cubicBezTo>
                    <a:cubicBezTo>
                      <a:pt x="207" y="92"/>
                      <a:pt x="203" y="87"/>
                      <a:pt x="198" y="82"/>
                    </a:cubicBez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auto">
              <a:xfrm>
                <a:off x="8020050" y="1977041"/>
                <a:ext cx="395288" cy="547688"/>
              </a:xfrm>
              <a:custGeom>
                <a:avLst/>
                <a:gdLst>
                  <a:gd name="T0" fmla="*/ 23 w 203"/>
                  <a:gd name="T1" fmla="*/ 59 h 282"/>
                  <a:gd name="T2" fmla="*/ 35 w 203"/>
                  <a:gd name="T3" fmla="*/ 215 h 282"/>
                  <a:gd name="T4" fmla="*/ 72 w 203"/>
                  <a:gd name="T5" fmla="*/ 246 h 282"/>
                  <a:gd name="T6" fmla="*/ 96 w 203"/>
                  <a:gd name="T7" fmla="*/ 267 h 282"/>
                  <a:gd name="T8" fmla="*/ 99 w 203"/>
                  <a:gd name="T9" fmla="*/ 270 h 282"/>
                  <a:gd name="T10" fmla="*/ 113 w 203"/>
                  <a:gd name="T11" fmla="*/ 282 h 282"/>
                  <a:gd name="T12" fmla="*/ 171 w 203"/>
                  <a:gd name="T13" fmla="*/ 207 h 282"/>
                  <a:gd name="T14" fmla="*/ 156 w 203"/>
                  <a:gd name="T15" fmla="*/ 31 h 282"/>
                  <a:gd name="T16" fmla="*/ 57 w 203"/>
                  <a:gd name="T17" fmla="*/ 22 h 282"/>
                  <a:gd name="T18" fmla="*/ 23 w 203"/>
                  <a:gd name="T19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82">
                    <a:moveTo>
                      <a:pt x="23" y="59"/>
                    </a:moveTo>
                    <a:cubicBezTo>
                      <a:pt x="0" y="99"/>
                      <a:pt x="12" y="165"/>
                      <a:pt x="35" y="215"/>
                    </a:cubicBezTo>
                    <a:cubicBezTo>
                      <a:pt x="38" y="215"/>
                      <a:pt x="55" y="231"/>
                      <a:pt x="72" y="246"/>
                    </a:cubicBezTo>
                    <a:cubicBezTo>
                      <a:pt x="79" y="252"/>
                      <a:pt x="87" y="259"/>
                      <a:pt x="96" y="267"/>
                    </a:cubicBezTo>
                    <a:cubicBezTo>
                      <a:pt x="97" y="268"/>
                      <a:pt x="98" y="269"/>
                      <a:pt x="99" y="270"/>
                    </a:cubicBezTo>
                    <a:cubicBezTo>
                      <a:pt x="104" y="274"/>
                      <a:pt x="109" y="278"/>
                      <a:pt x="113" y="282"/>
                    </a:cubicBezTo>
                    <a:cubicBezTo>
                      <a:pt x="133" y="272"/>
                      <a:pt x="151" y="241"/>
                      <a:pt x="171" y="207"/>
                    </a:cubicBezTo>
                    <a:cubicBezTo>
                      <a:pt x="203" y="150"/>
                      <a:pt x="197" y="71"/>
                      <a:pt x="156" y="31"/>
                    </a:cubicBezTo>
                    <a:cubicBezTo>
                      <a:pt x="127" y="2"/>
                      <a:pt x="89" y="0"/>
                      <a:pt x="57" y="22"/>
                    </a:cubicBezTo>
                    <a:cubicBezTo>
                      <a:pt x="44" y="30"/>
                      <a:pt x="32" y="43"/>
                      <a:pt x="23" y="59"/>
                    </a:cubicBez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auto">
              <a:xfrm>
                <a:off x="8086725" y="2394553"/>
                <a:ext cx="739775" cy="763588"/>
              </a:xfrm>
              <a:custGeom>
                <a:avLst/>
                <a:gdLst>
                  <a:gd name="T0" fmla="*/ 381 w 381"/>
                  <a:gd name="T1" fmla="*/ 346 h 393"/>
                  <a:gd name="T2" fmla="*/ 373 w 381"/>
                  <a:gd name="T3" fmla="*/ 339 h 393"/>
                  <a:gd name="T4" fmla="*/ 79 w 381"/>
                  <a:gd name="T5" fmla="*/ 67 h 393"/>
                  <a:gd name="T6" fmla="*/ 65 w 381"/>
                  <a:gd name="T7" fmla="*/ 55 h 393"/>
                  <a:gd name="T8" fmla="*/ 62 w 381"/>
                  <a:gd name="T9" fmla="*/ 52 h 393"/>
                  <a:gd name="T10" fmla="*/ 38 w 381"/>
                  <a:gd name="T11" fmla="*/ 31 h 393"/>
                  <a:gd name="T12" fmla="*/ 1 w 381"/>
                  <a:gd name="T13" fmla="*/ 0 h 393"/>
                  <a:gd name="T14" fmla="*/ 0 w 381"/>
                  <a:gd name="T15" fmla="*/ 1 h 393"/>
                  <a:gd name="T16" fmla="*/ 0 w 381"/>
                  <a:gd name="T17" fmla="*/ 1 h 393"/>
                  <a:gd name="T18" fmla="*/ 0 w 381"/>
                  <a:gd name="T19" fmla="*/ 1 h 393"/>
                  <a:gd name="T20" fmla="*/ 0 w 381"/>
                  <a:gd name="T21" fmla="*/ 2 h 393"/>
                  <a:gd name="T22" fmla="*/ 56 w 381"/>
                  <a:gd name="T23" fmla="*/ 69 h 393"/>
                  <a:gd name="T24" fmla="*/ 70 w 381"/>
                  <a:gd name="T25" fmla="*/ 84 h 393"/>
                  <a:gd name="T26" fmla="*/ 71 w 381"/>
                  <a:gd name="T27" fmla="*/ 86 h 393"/>
                  <a:gd name="T28" fmla="*/ 347 w 381"/>
                  <a:gd name="T29" fmla="*/ 385 h 393"/>
                  <a:gd name="T30" fmla="*/ 354 w 381"/>
                  <a:gd name="T31" fmla="*/ 393 h 393"/>
                  <a:gd name="T32" fmla="*/ 358 w 381"/>
                  <a:gd name="T33" fmla="*/ 392 h 393"/>
                  <a:gd name="T34" fmla="*/ 373 w 381"/>
                  <a:gd name="T35" fmla="*/ 376 h 393"/>
                  <a:gd name="T36" fmla="*/ 381 w 381"/>
                  <a:gd name="T37" fmla="*/ 351 h 393"/>
                  <a:gd name="T38" fmla="*/ 381 w 381"/>
                  <a:gd name="T39" fmla="*/ 346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1" h="393">
                    <a:moveTo>
                      <a:pt x="381" y="346"/>
                    </a:moveTo>
                    <a:cubicBezTo>
                      <a:pt x="381" y="346"/>
                      <a:pt x="378" y="344"/>
                      <a:pt x="373" y="339"/>
                    </a:cubicBezTo>
                    <a:cubicBezTo>
                      <a:pt x="336" y="304"/>
                      <a:pt x="177" y="155"/>
                      <a:pt x="79" y="67"/>
                    </a:cubicBezTo>
                    <a:cubicBezTo>
                      <a:pt x="75" y="63"/>
                      <a:pt x="70" y="59"/>
                      <a:pt x="65" y="55"/>
                    </a:cubicBezTo>
                    <a:cubicBezTo>
                      <a:pt x="64" y="54"/>
                      <a:pt x="63" y="53"/>
                      <a:pt x="62" y="52"/>
                    </a:cubicBezTo>
                    <a:cubicBezTo>
                      <a:pt x="53" y="44"/>
                      <a:pt x="45" y="37"/>
                      <a:pt x="38" y="31"/>
                    </a:cubicBezTo>
                    <a:cubicBezTo>
                      <a:pt x="21" y="16"/>
                      <a:pt x="4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3" y="10"/>
                      <a:pt x="31" y="40"/>
                      <a:pt x="56" y="69"/>
                    </a:cubicBezTo>
                    <a:cubicBezTo>
                      <a:pt x="61" y="74"/>
                      <a:pt x="65" y="79"/>
                      <a:pt x="70" y="84"/>
                    </a:cubicBezTo>
                    <a:cubicBezTo>
                      <a:pt x="70" y="85"/>
                      <a:pt x="71" y="85"/>
                      <a:pt x="71" y="86"/>
                    </a:cubicBezTo>
                    <a:cubicBezTo>
                      <a:pt x="161" y="186"/>
                      <a:pt x="312" y="347"/>
                      <a:pt x="347" y="385"/>
                    </a:cubicBezTo>
                    <a:cubicBezTo>
                      <a:pt x="352" y="390"/>
                      <a:pt x="354" y="393"/>
                      <a:pt x="354" y="393"/>
                    </a:cubicBezTo>
                    <a:cubicBezTo>
                      <a:pt x="354" y="393"/>
                      <a:pt x="356" y="393"/>
                      <a:pt x="358" y="392"/>
                    </a:cubicBezTo>
                    <a:cubicBezTo>
                      <a:pt x="361" y="390"/>
                      <a:pt x="367" y="387"/>
                      <a:pt x="373" y="376"/>
                    </a:cubicBezTo>
                    <a:cubicBezTo>
                      <a:pt x="379" y="366"/>
                      <a:pt x="381" y="357"/>
                      <a:pt x="381" y="351"/>
                    </a:cubicBezTo>
                    <a:cubicBezTo>
                      <a:pt x="381" y="348"/>
                      <a:pt x="381" y="346"/>
                      <a:pt x="381" y="346"/>
                    </a:cubicBez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4" name="Freeform 40"/>
              <p:cNvSpPr>
                <a:spLocks/>
              </p:cNvSpPr>
              <p:nvPr/>
            </p:nvSpPr>
            <p:spPr bwMode="auto">
              <a:xfrm>
                <a:off x="9286875" y="3597878"/>
                <a:ext cx="0" cy="3175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2F8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55" name="Freeform 22"/>
            <p:cNvSpPr>
              <a:spLocks/>
            </p:cNvSpPr>
            <p:nvPr/>
          </p:nvSpPr>
          <p:spPr bwMode="auto">
            <a:xfrm>
              <a:off x="7662861" y="3597062"/>
              <a:ext cx="1624013" cy="1296988"/>
            </a:xfrm>
            <a:custGeom>
              <a:avLst/>
              <a:gdLst>
                <a:gd name="T0" fmla="*/ 833 w 835"/>
                <a:gd name="T1" fmla="*/ 0 h 667"/>
                <a:gd name="T2" fmla="*/ 816 w 835"/>
                <a:gd name="T3" fmla="*/ 10 h 667"/>
                <a:gd name="T4" fmla="*/ 778 w 835"/>
                <a:gd name="T5" fmla="*/ 34 h 667"/>
                <a:gd name="T6" fmla="*/ 758 w 835"/>
                <a:gd name="T7" fmla="*/ 47 h 667"/>
                <a:gd name="T8" fmla="*/ 749 w 835"/>
                <a:gd name="T9" fmla="*/ 55 h 667"/>
                <a:gd name="T10" fmla="*/ 701 w 835"/>
                <a:gd name="T11" fmla="*/ 32 h 667"/>
                <a:gd name="T12" fmla="*/ 545 w 835"/>
                <a:gd name="T13" fmla="*/ 147 h 667"/>
                <a:gd name="T14" fmla="*/ 554 w 835"/>
                <a:gd name="T15" fmla="*/ 170 h 667"/>
                <a:gd name="T16" fmla="*/ 282 w 835"/>
                <a:gd name="T17" fmla="*/ 390 h 667"/>
                <a:gd name="T18" fmla="*/ 207 w 835"/>
                <a:gd name="T19" fmla="*/ 313 h 667"/>
                <a:gd name="T20" fmla="*/ 85 w 835"/>
                <a:gd name="T21" fmla="*/ 265 h 667"/>
                <a:gd name="T22" fmla="*/ 31 w 835"/>
                <a:gd name="T23" fmla="*/ 280 h 667"/>
                <a:gd name="T24" fmla="*/ 21 w 835"/>
                <a:gd name="T25" fmla="*/ 377 h 667"/>
                <a:gd name="T26" fmla="*/ 122 w 835"/>
                <a:gd name="T27" fmla="*/ 477 h 667"/>
                <a:gd name="T28" fmla="*/ 142 w 835"/>
                <a:gd name="T29" fmla="*/ 480 h 667"/>
                <a:gd name="T30" fmla="*/ 215 w 835"/>
                <a:gd name="T31" fmla="*/ 452 h 667"/>
                <a:gd name="T32" fmla="*/ 215 w 835"/>
                <a:gd name="T33" fmla="*/ 452 h 667"/>
                <a:gd name="T34" fmla="*/ 216 w 835"/>
                <a:gd name="T35" fmla="*/ 452 h 667"/>
                <a:gd name="T36" fmla="*/ 193 w 835"/>
                <a:gd name="T37" fmla="*/ 573 h 667"/>
                <a:gd name="T38" fmla="*/ 305 w 835"/>
                <a:gd name="T39" fmla="*/ 667 h 667"/>
                <a:gd name="T40" fmla="*/ 309 w 835"/>
                <a:gd name="T41" fmla="*/ 667 h 667"/>
                <a:gd name="T42" fmla="*/ 351 w 835"/>
                <a:gd name="T43" fmla="*/ 624 h 667"/>
                <a:gd name="T44" fmla="*/ 366 w 835"/>
                <a:gd name="T45" fmla="*/ 625 h 667"/>
                <a:gd name="T46" fmla="*/ 420 w 835"/>
                <a:gd name="T47" fmla="*/ 610 h 667"/>
                <a:gd name="T48" fmla="*/ 391 w 835"/>
                <a:gd name="T49" fmla="*/ 469 h 667"/>
                <a:gd name="T50" fmla="*/ 305 w 835"/>
                <a:gd name="T51" fmla="*/ 407 h 667"/>
                <a:gd name="T52" fmla="*/ 301 w 835"/>
                <a:gd name="T53" fmla="*/ 404 h 667"/>
                <a:gd name="T54" fmla="*/ 600 w 835"/>
                <a:gd name="T55" fmla="*/ 208 h 667"/>
                <a:gd name="T56" fmla="*/ 624 w 835"/>
                <a:gd name="T57" fmla="*/ 218 h 667"/>
                <a:gd name="T58" fmla="*/ 628 w 835"/>
                <a:gd name="T59" fmla="*/ 217 h 667"/>
                <a:gd name="T60" fmla="*/ 628 w 835"/>
                <a:gd name="T61" fmla="*/ 217 h 667"/>
                <a:gd name="T62" fmla="*/ 784 w 835"/>
                <a:gd name="T63" fmla="*/ 103 h 667"/>
                <a:gd name="T64" fmla="*/ 759 w 835"/>
                <a:gd name="T65" fmla="*/ 63 h 667"/>
                <a:gd name="T66" fmla="*/ 770 w 835"/>
                <a:gd name="T67" fmla="*/ 57 h 667"/>
                <a:gd name="T68" fmla="*/ 787 w 835"/>
                <a:gd name="T69" fmla="*/ 42 h 667"/>
                <a:gd name="T70" fmla="*/ 820 w 835"/>
                <a:gd name="T71" fmla="*/ 14 h 667"/>
                <a:gd name="T72" fmla="*/ 835 w 835"/>
                <a:gd name="T73" fmla="*/ 1 h 667"/>
                <a:gd name="T74" fmla="*/ 834 w 835"/>
                <a:gd name="T75" fmla="*/ 0 h 667"/>
                <a:gd name="T76" fmla="*/ 834 w 835"/>
                <a:gd name="T77" fmla="*/ 1 h 667"/>
                <a:gd name="T78" fmla="*/ 833 w 835"/>
                <a:gd name="T79" fmla="*/ 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35" h="667">
                  <a:moveTo>
                    <a:pt x="833" y="0"/>
                  </a:moveTo>
                  <a:cubicBezTo>
                    <a:pt x="832" y="1"/>
                    <a:pt x="826" y="5"/>
                    <a:pt x="816" y="10"/>
                  </a:cubicBezTo>
                  <a:cubicBezTo>
                    <a:pt x="806" y="17"/>
                    <a:pt x="792" y="25"/>
                    <a:pt x="778" y="34"/>
                  </a:cubicBezTo>
                  <a:cubicBezTo>
                    <a:pt x="772" y="38"/>
                    <a:pt x="764" y="42"/>
                    <a:pt x="758" y="47"/>
                  </a:cubicBezTo>
                  <a:cubicBezTo>
                    <a:pt x="755" y="49"/>
                    <a:pt x="752" y="52"/>
                    <a:pt x="749" y="55"/>
                  </a:cubicBezTo>
                  <a:cubicBezTo>
                    <a:pt x="723" y="35"/>
                    <a:pt x="701" y="32"/>
                    <a:pt x="701" y="32"/>
                  </a:cubicBezTo>
                  <a:cubicBezTo>
                    <a:pt x="545" y="147"/>
                    <a:pt x="545" y="147"/>
                    <a:pt x="545" y="147"/>
                  </a:cubicBezTo>
                  <a:cubicBezTo>
                    <a:pt x="541" y="150"/>
                    <a:pt x="545" y="158"/>
                    <a:pt x="554" y="170"/>
                  </a:cubicBezTo>
                  <a:cubicBezTo>
                    <a:pt x="519" y="197"/>
                    <a:pt x="370" y="316"/>
                    <a:pt x="282" y="390"/>
                  </a:cubicBezTo>
                  <a:cubicBezTo>
                    <a:pt x="272" y="368"/>
                    <a:pt x="241" y="342"/>
                    <a:pt x="207" y="313"/>
                  </a:cubicBezTo>
                  <a:cubicBezTo>
                    <a:pt x="170" y="282"/>
                    <a:pt x="124" y="265"/>
                    <a:pt x="85" y="265"/>
                  </a:cubicBezTo>
                  <a:cubicBezTo>
                    <a:pt x="64" y="265"/>
                    <a:pt x="45" y="270"/>
                    <a:pt x="31" y="280"/>
                  </a:cubicBezTo>
                  <a:cubicBezTo>
                    <a:pt x="2" y="302"/>
                    <a:pt x="0" y="340"/>
                    <a:pt x="21" y="377"/>
                  </a:cubicBezTo>
                  <a:cubicBezTo>
                    <a:pt x="31" y="422"/>
                    <a:pt x="52" y="459"/>
                    <a:pt x="122" y="477"/>
                  </a:cubicBezTo>
                  <a:cubicBezTo>
                    <a:pt x="129" y="479"/>
                    <a:pt x="135" y="480"/>
                    <a:pt x="142" y="480"/>
                  </a:cubicBezTo>
                  <a:cubicBezTo>
                    <a:pt x="168" y="480"/>
                    <a:pt x="194" y="468"/>
                    <a:pt x="215" y="452"/>
                  </a:cubicBezTo>
                  <a:cubicBezTo>
                    <a:pt x="215" y="452"/>
                    <a:pt x="215" y="452"/>
                    <a:pt x="215" y="452"/>
                  </a:cubicBezTo>
                  <a:cubicBezTo>
                    <a:pt x="216" y="452"/>
                    <a:pt x="216" y="452"/>
                    <a:pt x="216" y="452"/>
                  </a:cubicBezTo>
                  <a:cubicBezTo>
                    <a:pt x="193" y="487"/>
                    <a:pt x="179" y="533"/>
                    <a:pt x="193" y="573"/>
                  </a:cubicBezTo>
                  <a:cubicBezTo>
                    <a:pt x="220" y="648"/>
                    <a:pt x="259" y="663"/>
                    <a:pt x="305" y="667"/>
                  </a:cubicBezTo>
                  <a:cubicBezTo>
                    <a:pt x="307" y="667"/>
                    <a:pt x="308" y="667"/>
                    <a:pt x="309" y="667"/>
                  </a:cubicBezTo>
                  <a:cubicBezTo>
                    <a:pt x="332" y="667"/>
                    <a:pt x="347" y="651"/>
                    <a:pt x="351" y="624"/>
                  </a:cubicBezTo>
                  <a:cubicBezTo>
                    <a:pt x="356" y="625"/>
                    <a:pt x="361" y="625"/>
                    <a:pt x="366" y="625"/>
                  </a:cubicBezTo>
                  <a:cubicBezTo>
                    <a:pt x="387" y="625"/>
                    <a:pt x="406" y="620"/>
                    <a:pt x="420" y="610"/>
                  </a:cubicBezTo>
                  <a:cubicBezTo>
                    <a:pt x="461" y="580"/>
                    <a:pt x="448" y="517"/>
                    <a:pt x="391" y="469"/>
                  </a:cubicBezTo>
                  <a:cubicBezTo>
                    <a:pt x="360" y="442"/>
                    <a:pt x="331" y="418"/>
                    <a:pt x="305" y="407"/>
                  </a:cubicBezTo>
                  <a:cubicBezTo>
                    <a:pt x="304" y="406"/>
                    <a:pt x="302" y="405"/>
                    <a:pt x="301" y="404"/>
                  </a:cubicBezTo>
                  <a:cubicBezTo>
                    <a:pt x="401" y="340"/>
                    <a:pt x="562" y="233"/>
                    <a:pt x="600" y="208"/>
                  </a:cubicBezTo>
                  <a:cubicBezTo>
                    <a:pt x="610" y="214"/>
                    <a:pt x="619" y="218"/>
                    <a:pt x="624" y="218"/>
                  </a:cubicBezTo>
                  <a:cubicBezTo>
                    <a:pt x="626" y="218"/>
                    <a:pt x="627" y="218"/>
                    <a:pt x="628" y="217"/>
                  </a:cubicBezTo>
                  <a:cubicBezTo>
                    <a:pt x="628" y="217"/>
                    <a:pt x="628" y="217"/>
                    <a:pt x="628" y="217"/>
                  </a:cubicBezTo>
                  <a:cubicBezTo>
                    <a:pt x="784" y="103"/>
                    <a:pt x="784" y="103"/>
                    <a:pt x="784" y="103"/>
                  </a:cubicBezTo>
                  <a:cubicBezTo>
                    <a:pt x="784" y="103"/>
                    <a:pt x="782" y="85"/>
                    <a:pt x="759" y="63"/>
                  </a:cubicBezTo>
                  <a:cubicBezTo>
                    <a:pt x="763" y="61"/>
                    <a:pt x="766" y="59"/>
                    <a:pt x="770" y="57"/>
                  </a:cubicBezTo>
                  <a:cubicBezTo>
                    <a:pt x="776" y="52"/>
                    <a:pt x="781" y="47"/>
                    <a:pt x="787" y="42"/>
                  </a:cubicBezTo>
                  <a:cubicBezTo>
                    <a:pt x="799" y="31"/>
                    <a:pt x="811" y="21"/>
                    <a:pt x="820" y="14"/>
                  </a:cubicBezTo>
                  <a:cubicBezTo>
                    <a:pt x="829" y="6"/>
                    <a:pt x="835" y="1"/>
                    <a:pt x="835" y="1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834" y="1"/>
                    <a:pt x="834" y="1"/>
                    <a:pt x="834" y="1"/>
                  </a:cubicBezTo>
                  <a:cubicBezTo>
                    <a:pt x="834" y="1"/>
                    <a:pt x="834" y="0"/>
                    <a:pt x="833" y="0"/>
                  </a:cubicBezTo>
                </a:path>
              </a:pathLst>
            </a:custGeom>
            <a:solidFill>
              <a:srgbClr val="44546A">
                <a:alpha val="30000"/>
              </a:srgb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09600" y="304800"/>
            <a:ext cx="11208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Blind SQL Injection: Boolean Exploitation</a:t>
            </a:r>
          </a:p>
        </p:txBody>
      </p:sp>
      <p:sp>
        <p:nvSpPr>
          <p:cNvPr id="58" name="Rectangle 6888"/>
          <p:cNvSpPr>
            <a:spLocks noChangeArrowheads="1"/>
          </p:cNvSpPr>
          <p:nvPr/>
        </p:nvSpPr>
        <p:spPr bwMode="auto">
          <a:xfrm>
            <a:off x="-243" y="1319893"/>
            <a:ext cx="12192243" cy="2265071"/>
          </a:xfrm>
          <a:prstGeom prst="rect">
            <a:avLst/>
          </a:prstGeom>
          <a:solidFill>
            <a:srgbClr val="44546A">
              <a:lumMod val="75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864164" y="1668582"/>
            <a:ext cx="10846056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 valid statements that evaluate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false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supplied in the affected parameter in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 request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comparing the response page between both conditions, the attackers can infer whether or not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injection was successful</a:t>
            </a:r>
          </a:p>
        </p:txBody>
      </p:sp>
      <p:sp>
        <p:nvSpPr>
          <p:cNvPr id="63" name="Freeform 62"/>
          <p:cNvSpPr>
            <a:spLocks noChangeAspect="1" noChangeArrowheads="1"/>
          </p:cNvSpPr>
          <p:nvPr/>
        </p:nvSpPr>
        <p:spPr bwMode="auto">
          <a:xfrm>
            <a:off x="243496" y="2760924"/>
            <a:ext cx="376615" cy="334246"/>
          </a:xfrm>
          <a:custGeom>
            <a:avLst/>
            <a:gdLst>
              <a:gd name="connsiteX0" fmla="*/ 193469 w 351386"/>
              <a:gd name="connsiteY0" fmla="*/ 119550 h 311855"/>
              <a:gd name="connsiteX1" fmla="*/ 181390 w 351386"/>
              <a:gd name="connsiteY1" fmla="*/ 137467 h 311855"/>
              <a:gd name="connsiteX2" fmla="*/ 155794 w 351386"/>
              <a:gd name="connsiteY2" fmla="*/ 154724 h 311855"/>
              <a:gd name="connsiteX3" fmla="*/ 140083 w 351386"/>
              <a:gd name="connsiteY3" fmla="*/ 157896 h 311855"/>
              <a:gd name="connsiteX4" fmla="*/ 172269 w 351386"/>
              <a:gd name="connsiteY4" fmla="*/ 166085 h 311855"/>
              <a:gd name="connsiteX5" fmla="*/ 201300 w 351386"/>
              <a:gd name="connsiteY5" fmla="*/ 190938 h 311855"/>
              <a:gd name="connsiteX6" fmla="*/ 217626 w 351386"/>
              <a:gd name="connsiteY6" fmla="*/ 178119 h 311855"/>
              <a:gd name="connsiteX7" fmla="*/ 242144 w 351386"/>
              <a:gd name="connsiteY7" fmla="*/ 171683 h 311855"/>
              <a:gd name="connsiteX8" fmla="*/ 230250 w 351386"/>
              <a:gd name="connsiteY8" fmla="*/ 169282 h 311855"/>
              <a:gd name="connsiteX9" fmla="*/ 196746 w 351386"/>
              <a:gd name="connsiteY9" fmla="*/ 135778 h 311855"/>
              <a:gd name="connsiteX10" fmla="*/ 124449 w 351386"/>
              <a:gd name="connsiteY10" fmla="*/ 0 h 311855"/>
              <a:gd name="connsiteX11" fmla="*/ 198647 w 351386"/>
              <a:gd name="connsiteY11" fmla="*/ 49182 h 311855"/>
              <a:gd name="connsiteX12" fmla="*/ 204048 w 351386"/>
              <a:gd name="connsiteY12" fmla="*/ 75935 h 311855"/>
              <a:gd name="connsiteX13" fmla="*/ 210238 w 351386"/>
              <a:gd name="connsiteY13" fmla="*/ 66755 h 311855"/>
              <a:gd name="connsiteX14" fmla="*/ 254755 w 351386"/>
              <a:gd name="connsiteY14" fmla="*/ 48315 h 311855"/>
              <a:gd name="connsiteX15" fmla="*/ 317712 w 351386"/>
              <a:gd name="connsiteY15" fmla="*/ 111272 h 311855"/>
              <a:gd name="connsiteX16" fmla="*/ 279261 w 351386"/>
              <a:gd name="connsiteY16" fmla="*/ 169282 h 311855"/>
              <a:gd name="connsiteX17" fmla="*/ 267405 w 351386"/>
              <a:gd name="connsiteY17" fmla="*/ 171675 h 311855"/>
              <a:gd name="connsiteX18" fmla="*/ 292090 w 351386"/>
              <a:gd name="connsiteY18" fmla="*/ 178119 h 311855"/>
              <a:gd name="connsiteX19" fmla="*/ 351386 w 351386"/>
              <a:gd name="connsiteY19" fmla="*/ 291358 h 311855"/>
              <a:gd name="connsiteX20" fmla="*/ 245432 w 351386"/>
              <a:gd name="connsiteY20" fmla="*/ 291358 h 311855"/>
              <a:gd name="connsiteX21" fmla="*/ 248899 w 351386"/>
              <a:gd name="connsiteY21" fmla="*/ 311855 h 311855"/>
              <a:gd name="connsiteX22" fmla="*/ 0 w 351386"/>
              <a:gd name="connsiteY22" fmla="*/ 311855 h 311855"/>
              <a:gd name="connsiteX23" fmla="*/ 76009 w 351386"/>
              <a:gd name="connsiteY23" fmla="*/ 166085 h 311855"/>
              <a:gd name="connsiteX24" fmla="*/ 108150 w 351386"/>
              <a:gd name="connsiteY24" fmla="*/ 157761 h 311855"/>
              <a:gd name="connsiteX25" fmla="*/ 93105 w 351386"/>
              <a:gd name="connsiteY25" fmla="*/ 154724 h 311855"/>
              <a:gd name="connsiteX26" fmla="*/ 43923 w 351386"/>
              <a:gd name="connsiteY26" fmla="*/ 80526 h 311855"/>
              <a:gd name="connsiteX27" fmla="*/ 124449 w 351386"/>
              <a:gd name="connsiteY27" fmla="*/ 0 h 3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51386" h="311855">
                <a:moveTo>
                  <a:pt x="193469" y="119550"/>
                </a:moveTo>
                <a:lnTo>
                  <a:pt x="181390" y="137467"/>
                </a:lnTo>
                <a:cubicBezTo>
                  <a:pt x="174104" y="144753"/>
                  <a:pt x="165428" y="150649"/>
                  <a:pt x="155794" y="154724"/>
                </a:cubicBezTo>
                <a:lnTo>
                  <a:pt x="140083" y="157896"/>
                </a:lnTo>
                <a:lnTo>
                  <a:pt x="172269" y="166085"/>
                </a:lnTo>
                <a:lnTo>
                  <a:pt x="201300" y="190938"/>
                </a:lnTo>
                <a:lnTo>
                  <a:pt x="217626" y="178119"/>
                </a:lnTo>
                <a:lnTo>
                  <a:pt x="242144" y="171683"/>
                </a:lnTo>
                <a:lnTo>
                  <a:pt x="230250" y="169282"/>
                </a:lnTo>
                <a:cubicBezTo>
                  <a:pt x="215186" y="162910"/>
                  <a:pt x="203117" y="150842"/>
                  <a:pt x="196746" y="135778"/>
                </a:cubicBezTo>
                <a:close/>
                <a:moveTo>
                  <a:pt x="124449" y="0"/>
                </a:moveTo>
                <a:cubicBezTo>
                  <a:pt x="157804" y="0"/>
                  <a:pt x="186423" y="20280"/>
                  <a:pt x="198647" y="49182"/>
                </a:cubicBezTo>
                <a:lnTo>
                  <a:pt x="204048" y="75935"/>
                </a:lnTo>
                <a:lnTo>
                  <a:pt x="210238" y="66755"/>
                </a:lnTo>
                <a:cubicBezTo>
                  <a:pt x="221631" y="55362"/>
                  <a:pt x="237370" y="48315"/>
                  <a:pt x="254755" y="48315"/>
                </a:cubicBezTo>
                <a:cubicBezTo>
                  <a:pt x="289525" y="48315"/>
                  <a:pt x="317712" y="76502"/>
                  <a:pt x="317712" y="111272"/>
                </a:cubicBezTo>
                <a:cubicBezTo>
                  <a:pt x="317712" y="137350"/>
                  <a:pt x="301857" y="159724"/>
                  <a:pt x="279261" y="169282"/>
                </a:cubicBezTo>
                <a:lnTo>
                  <a:pt x="267405" y="171675"/>
                </a:lnTo>
                <a:lnTo>
                  <a:pt x="292090" y="178119"/>
                </a:lnTo>
                <a:cubicBezTo>
                  <a:pt x="326679" y="196923"/>
                  <a:pt x="351386" y="240846"/>
                  <a:pt x="351386" y="291358"/>
                </a:cubicBezTo>
                <a:lnTo>
                  <a:pt x="245432" y="291358"/>
                </a:lnTo>
                <a:lnTo>
                  <a:pt x="248899" y="311855"/>
                </a:lnTo>
                <a:lnTo>
                  <a:pt x="0" y="311855"/>
                </a:lnTo>
                <a:cubicBezTo>
                  <a:pt x="1105" y="245970"/>
                  <a:pt x="32033" y="189968"/>
                  <a:pt x="76009" y="166085"/>
                </a:cubicBezTo>
                <a:lnTo>
                  <a:pt x="108150" y="157761"/>
                </a:lnTo>
                <a:lnTo>
                  <a:pt x="93105" y="154724"/>
                </a:lnTo>
                <a:cubicBezTo>
                  <a:pt x="64203" y="142499"/>
                  <a:pt x="43923" y="113881"/>
                  <a:pt x="43923" y="80526"/>
                </a:cubicBezTo>
                <a:cubicBezTo>
                  <a:pt x="43923" y="36053"/>
                  <a:pt x="79976" y="0"/>
                  <a:pt x="124449" y="0"/>
                </a:cubicBezTo>
                <a:close/>
              </a:path>
            </a:pathLst>
          </a:custGeom>
          <a:solidFill>
            <a:srgbClr val="9EBE5B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4" name="Freeform 123"/>
          <p:cNvSpPr>
            <a:spLocks noChangeAspect="1" noChangeArrowheads="1"/>
          </p:cNvSpPr>
          <p:nvPr/>
        </p:nvSpPr>
        <p:spPr bwMode="auto">
          <a:xfrm>
            <a:off x="254899" y="1836187"/>
            <a:ext cx="354124" cy="362424"/>
          </a:xfrm>
          <a:custGeom>
            <a:avLst/>
            <a:gdLst>
              <a:gd name="T0" fmla="*/ 123628 w 452"/>
              <a:gd name="T1" fmla="*/ 135490 h 462"/>
              <a:gd name="T2" fmla="*/ 123628 w 452"/>
              <a:gd name="T3" fmla="*/ 135490 h 462"/>
              <a:gd name="T4" fmla="*/ 195108 w 452"/>
              <a:gd name="T5" fmla="*/ 11703 h 462"/>
              <a:gd name="T6" fmla="*/ 195108 w 452"/>
              <a:gd name="T7" fmla="*/ 8102 h 462"/>
              <a:gd name="T8" fmla="*/ 191062 w 452"/>
              <a:gd name="T9" fmla="*/ 8102 h 462"/>
              <a:gd name="T10" fmla="*/ 71480 w 452"/>
              <a:gd name="T11" fmla="*/ 80124 h 462"/>
              <a:gd name="T12" fmla="*/ 4046 w 452"/>
              <a:gd name="T13" fmla="*/ 135490 h 462"/>
              <a:gd name="T14" fmla="*/ 15735 w 452"/>
              <a:gd name="T15" fmla="*/ 147644 h 462"/>
              <a:gd name="T16" fmla="*/ 39561 w 452"/>
              <a:gd name="T17" fmla="*/ 139542 h 462"/>
              <a:gd name="T18" fmla="*/ 67883 w 452"/>
              <a:gd name="T19" fmla="*/ 167450 h 462"/>
              <a:gd name="T20" fmla="*/ 59791 w 452"/>
              <a:gd name="T21" fmla="*/ 191307 h 462"/>
              <a:gd name="T22" fmla="*/ 67883 w 452"/>
              <a:gd name="T23" fmla="*/ 203461 h 462"/>
              <a:gd name="T24" fmla="*/ 123628 w 452"/>
              <a:gd name="T25" fmla="*/ 135490 h 462"/>
              <a:gd name="T26" fmla="*/ 135317 w 452"/>
              <a:gd name="T27" fmla="*/ 67520 h 462"/>
              <a:gd name="T28" fmla="*/ 135317 w 452"/>
              <a:gd name="T29" fmla="*/ 67520 h 462"/>
              <a:gd name="T30" fmla="*/ 135317 w 452"/>
              <a:gd name="T31" fmla="*/ 43663 h 462"/>
              <a:gd name="T32" fmla="*/ 159143 w 452"/>
              <a:gd name="T33" fmla="*/ 43663 h 462"/>
              <a:gd name="T34" fmla="*/ 159143 w 452"/>
              <a:gd name="T35" fmla="*/ 67520 h 462"/>
              <a:gd name="T36" fmla="*/ 135317 w 452"/>
              <a:gd name="T37" fmla="*/ 67520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lIns="17145" tIns="8573" rIns="17145" bIns="8573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C22BABF-82F8-46F2-9C90-0426065F6A28}"/>
              </a:ext>
            </a:extLst>
          </p:cNvPr>
          <p:cNvSpPr/>
          <p:nvPr/>
        </p:nvSpPr>
        <p:spPr>
          <a:xfrm>
            <a:off x="3534582" y="3728309"/>
            <a:ext cx="8142485" cy="26776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example, consider the following URL: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http://www.myshop.com/item.aspx?id=67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may manipulate the above request to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http://www.myshop.com/item.aspx?id=67 and 1=2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SQL Query Executed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SELECT Name, Price, Description FROM ITEM_DATA WHERE ITEM_ID = 67 AND 1 = 2</a:t>
            </a:r>
          </a:p>
        </p:txBody>
      </p:sp>
    </p:spTree>
    <p:extLst>
      <p:ext uri="{BB962C8B-B14F-4D97-AF65-F5344CB8AC3E}">
        <p14:creationId xmlns:p14="http://schemas.microsoft.com/office/powerpoint/2010/main" val="44090731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: фигура 10">
            <a:extLst>
              <a:ext uri="{FF2B5EF4-FFF2-40B4-BE49-F238E27FC236}">
                <a16:creationId xmlns:a16="http://schemas.microsoft.com/office/drawing/2014/main" id="{833AAACD-3FD5-421D-9A3D-CBB86326C8DA}"/>
              </a:ext>
            </a:extLst>
          </p:cNvPr>
          <p:cNvSpPr/>
          <p:nvPr/>
        </p:nvSpPr>
        <p:spPr>
          <a:xfrm>
            <a:off x="940" y="-15240"/>
            <a:ext cx="12190119" cy="6598170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Полилиния: фигура 20">
            <a:extLst>
              <a:ext uri="{FF2B5EF4-FFF2-40B4-BE49-F238E27FC236}">
                <a16:creationId xmlns:a16="http://schemas.microsoft.com/office/drawing/2014/main" id="{CDAB4FC3-1496-4CEA-890A-085BD9DE2334}"/>
              </a:ext>
            </a:extLst>
          </p:cNvPr>
          <p:cNvSpPr/>
          <p:nvPr/>
        </p:nvSpPr>
        <p:spPr>
          <a:xfrm>
            <a:off x="470" y="-15240"/>
            <a:ext cx="10743730" cy="6583180"/>
          </a:xfrm>
          <a:custGeom>
            <a:avLst/>
            <a:gdLst>
              <a:gd name="connsiteX0" fmla="*/ 0 w 14292338"/>
              <a:gd name="connsiteY0" fmla="*/ 0 h 10288588"/>
              <a:gd name="connsiteX1" fmla="*/ 1903954 w 14292338"/>
              <a:gd name="connsiteY1" fmla="*/ 0 h 10288588"/>
              <a:gd name="connsiteX2" fmla="*/ 2848334 w 14292338"/>
              <a:gd name="connsiteY2" fmla="*/ 0 h 10288588"/>
              <a:gd name="connsiteX3" fmla="*/ 4840780 w 14292338"/>
              <a:gd name="connsiteY3" fmla="*/ 0 h 10288588"/>
              <a:gd name="connsiteX4" fmla="*/ 5189032 w 14292338"/>
              <a:gd name="connsiteY4" fmla="*/ 0 h 10288588"/>
              <a:gd name="connsiteX5" fmla="*/ 7181477 w 14292338"/>
              <a:gd name="connsiteY5" fmla="*/ 0 h 10288588"/>
              <a:gd name="connsiteX6" fmla="*/ 8125857 w 14292338"/>
              <a:gd name="connsiteY6" fmla="*/ 0 h 10288588"/>
              <a:gd name="connsiteX7" fmla="*/ 10118302 w 14292338"/>
              <a:gd name="connsiteY7" fmla="*/ 0 h 10288588"/>
              <a:gd name="connsiteX8" fmla="*/ 13606264 w 14292338"/>
              <a:gd name="connsiteY8" fmla="*/ 3487964 h 10288588"/>
              <a:gd name="connsiteX9" fmla="*/ 13606264 w 14292338"/>
              <a:gd name="connsiteY9" fmla="*/ 6800626 h 10288588"/>
              <a:gd name="connsiteX10" fmla="*/ 10118302 w 14292338"/>
              <a:gd name="connsiteY10" fmla="*/ 10288588 h 10288588"/>
              <a:gd name="connsiteX11" fmla="*/ 8125857 w 14292338"/>
              <a:gd name="connsiteY11" fmla="*/ 10288588 h 10288588"/>
              <a:gd name="connsiteX12" fmla="*/ 7181477 w 14292338"/>
              <a:gd name="connsiteY12" fmla="*/ 10288588 h 10288588"/>
              <a:gd name="connsiteX13" fmla="*/ 5189032 w 14292338"/>
              <a:gd name="connsiteY13" fmla="*/ 10288588 h 10288588"/>
              <a:gd name="connsiteX14" fmla="*/ 4840780 w 14292338"/>
              <a:gd name="connsiteY14" fmla="*/ 10288588 h 10288588"/>
              <a:gd name="connsiteX15" fmla="*/ 2848334 w 14292338"/>
              <a:gd name="connsiteY15" fmla="*/ 10288588 h 10288588"/>
              <a:gd name="connsiteX16" fmla="*/ 1903954 w 14292338"/>
              <a:gd name="connsiteY16" fmla="*/ 10288588 h 10288588"/>
              <a:gd name="connsiteX17" fmla="*/ 0 w 14292338"/>
              <a:gd name="connsiteY17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292338" h="10288588">
                <a:moveTo>
                  <a:pt x="0" y="0"/>
                </a:moveTo>
                <a:lnTo>
                  <a:pt x="1903954" y="0"/>
                </a:lnTo>
                <a:lnTo>
                  <a:pt x="2848334" y="0"/>
                </a:lnTo>
                <a:lnTo>
                  <a:pt x="4840780" y="0"/>
                </a:lnTo>
                <a:lnTo>
                  <a:pt x="5189032" y="0"/>
                </a:lnTo>
                <a:lnTo>
                  <a:pt x="7181477" y="0"/>
                </a:lnTo>
                <a:lnTo>
                  <a:pt x="8125857" y="0"/>
                </a:lnTo>
                <a:lnTo>
                  <a:pt x="10118302" y="0"/>
                </a:lnTo>
                <a:lnTo>
                  <a:pt x="13606264" y="3487964"/>
                </a:lnTo>
                <a:cubicBezTo>
                  <a:pt x="14521030" y="4402730"/>
                  <a:pt x="14521030" y="5885860"/>
                  <a:pt x="13606264" y="6800626"/>
                </a:cubicBezTo>
                <a:lnTo>
                  <a:pt x="10118302" y="10288588"/>
                </a:lnTo>
                <a:lnTo>
                  <a:pt x="8125857" y="10288588"/>
                </a:lnTo>
                <a:lnTo>
                  <a:pt x="7181477" y="10288588"/>
                </a:lnTo>
                <a:lnTo>
                  <a:pt x="5189032" y="10288588"/>
                </a:lnTo>
                <a:lnTo>
                  <a:pt x="4840780" y="10288588"/>
                </a:lnTo>
                <a:lnTo>
                  <a:pt x="2848334" y="10288588"/>
                </a:lnTo>
                <a:lnTo>
                  <a:pt x="190395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289560"/>
            <a:ext cx="8054268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Blind SQL Injection: Heavy Query </a:t>
            </a:r>
            <a:endParaRPr lang="id-ID" sz="20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680082" y="4892044"/>
            <a:ext cx="5195424" cy="11849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ier New" panose="02070309020205020404" pitchFamily="49" charset="0"/>
                <a:ea typeface="+mn-ea"/>
                <a:cs typeface="Courier New" panose="02070309020205020404" pitchFamily="49" charset="0"/>
              </a:rPr>
              <a:t>SELECT * FROM products WHERE id=1 AND 1 &lt; SELECT count(*) FROM all_users A, all_users B, all_users C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680082" y="1630572"/>
            <a:ext cx="503580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use heavy queries to perform a time delay SQL injection attack without using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 delay functions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680082" y="2758762"/>
            <a:ext cx="493899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heavy query retrieves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a significant amount of data and takes a long time to execute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database engine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680082" y="4025848"/>
            <a:ext cx="503580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generate heavy queries using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multiple joins on system tables</a:t>
            </a:r>
          </a:p>
        </p:txBody>
      </p:sp>
      <p:sp>
        <p:nvSpPr>
          <p:cNvPr id="180" name="Rectangle 179"/>
          <p:cNvSpPr/>
          <p:nvPr/>
        </p:nvSpPr>
        <p:spPr>
          <a:xfrm>
            <a:off x="446609" y="5046722"/>
            <a:ext cx="66908" cy="85747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2" name="Rectangle 181"/>
          <p:cNvSpPr/>
          <p:nvPr/>
        </p:nvSpPr>
        <p:spPr>
          <a:xfrm>
            <a:off x="446609" y="3920274"/>
            <a:ext cx="66908" cy="85747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3" name="Rectangle 182"/>
          <p:cNvSpPr/>
          <p:nvPr/>
        </p:nvSpPr>
        <p:spPr>
          <a:xfrm>
            <a:off x="446609" y="2793825"/>
            <a:ext cx="66908" cy="8574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4" name="Rectangle 183"/>
          <p:cNvSpPr/>
          <p:nvPr/>
        </p:nvSpPr>
        <p:spPr>
          <a:xfrm>
            <a:off x="446609" y="1667376"/>
            <a:ext cx="66908" cy="85747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Text, whiteboard&#10;&#10;Description automatically generated">
            <a:extLst>
              <a:ext uri="{FF2B5EF4-FFF2-40B4-BE49-F238E27FC236}">
                <a16:creationId xmlns:a16="http://schemas.microsoft.com/office/drawing/2014/main" id="{728EFB54-C74E-44AD-B904-FF98AA4047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" t="3656" r="-1195" b="1378"/>
          <a:stretch/>
        </p:blipFill>
        <p:spPr>
          <a:xfrm>
            <a:off x="5913894" y="1020564"/>
            <a:ext cx="4535487" cy="4533900"/>
          </a:xfrm>
        </p:spPr>
      </p:pic>
    </p:spTree>
    <p:extLst>
      <p:ext uri="{BB962C8B-B14F-4D97-AF65-F5344CB8AC3E}">
        <p14:creationId xmlns:p14="http://schemas.microsoft.com/office/powerpoint/2010/main" val="10152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ubtitle 2"/>
          <p:cNvSpPr txBox="1">
            <a:spLocks/>
          </p:cNvSpPr>
          <p:nvPr/>
        </p:nvSpPr>
        <p:spPr>
          <a:xfrm>
            <a:off x="8070788" y="2227970"/>
            <a:ext cx="4114800" cy="986971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use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 requests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retrieve data from the database server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Subtitle 2"/>
          <p:cNvSpPr txBox="1">
            <a:spLocks/>
          </p:cNvSpPr>
          <p:nvPr/>
        </p:nvSpPr>
        <p:spPr>
          <a:xfrm>
            <a:off x="8070788" y="4836498"/>
            <a:ext cx="4097958" cy="1279359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example, in a Microsoft SQL Server, an attacker exploits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xp_dirtree command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send DNS requests to a server controlled by the attacker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070788" y="1600200"/>
            <a:ext cx="777778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4200" b="1" dirty="0">
                <a:solidFill>
                  <a:srgbClr val="ED7D31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070788" y="4216901"/>
            <a:ext cx="777777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/>
            <a:r>
              <a:rPr lang="en-US" sz="4200" b="1" dirty="0">
                <a:solidFill>
                  <a:srgbClr val="FFC000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74" name="Subtitle 2"/>
          <p:cNvSpPr txBox="1">
            <a:spLocks/>
          </p:cNvSpPr>
          <p:nvPr/>
        </p:nvSpPr>
        <p:spPr>
          <a:xfrm>
            <a:off x="0" y="2227970"/>
            <a:ext cx="4188133" cy="1571747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Out-of-Band SQL injection, the attacker needs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communicate with the server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acquire features of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database server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used by the web application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Subtitle 2"/>
          <p:cNvSpPr txBox="1">
            <a:spLocks/>
          </p:cNvSpPr>
          <p:nvPr/>
        </p:nvSpPr>
        <p:spPr>
          <a:xfrm>
            <a:off x="0" y="4836498"/>
            <a:ext cx="4188133" cy="986971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use different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 channels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perform the attack and obtain the results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276600" y="1600200"/>
            <a:ext cx="911533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4200" b="1" dirty="0">
                <a:solidFill>
                  <a:srgbClr val="5B9BD5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410356" y="4216901"/>
            <a:ext cx="777777" cy="73866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defTabSz="914217"/>
            <a:r>
              <a:rPr lang="en-US" sz="4200" b="1" dirty="0">
                <a:solidFill>
                  <a:srgbClr val="A5A5A5"/>
                </a:solidFill>
                <a:latin typeface="Rockwell" panose="02060603020205020403" pitchFamily="18" charset="0"/>
                <a:ea typeface="Lato Black" charset="0"/>
                <a:cs typeface="Lato Black" charset="0"/>
              </a:rPr>
              <a:t>02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33230" y="228600"/>
            <a:ext cx="6725541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Out-of-Band SQL Injection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pic>
        <p:nvPicPr>
          <p:cNvPr id="4" name="Picture Placeholder 3" descr="Background pattern&#10;&#10;Description automatically generated">
            <a:extLst>
              <a:ext uri="{FF2B5EF4-FFF2-40B4-BE49-F238E27FC236}">
                <a16:creationId xmlns:a16="http://schemas.microsoft.com/office/drawing/2014/main" id="{11636186-D895-458E-97EE-62026FAC48F6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9" r="27229"/>
          <a:stretch>
            <a:fillRect/>
          </a:stretch>
        </p:blipFill>
        <p:spPr>
          <a:xfrm>
            <a:off x="4354513" y="1096506"/>
            <a:ext cx="3482975" cy="5486400"/>
          </a:xfrm>
        </p:spPr>
      </p:pic>
    </p:spTree>
    <p:extLst>
      <p:ext uri="{BB962C8B-B14F-4D97-AF65-F5344CB8AC3E}">
        <p14:creationId xmlns:p14="http://schemas.microsoft.com/office/powerpoint/2010/main" val="13556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9">
            <a:extLst>
              <a:ext uri="{FF2B5EF4-FFF2-40B4-BE49-F238E27FC236}">
                <a16:creationId xmlns:a16="http://schemas.microsoft.com/office/drawing/2014/main" id="{AFC6A8BA-7B8A-4FA7-94ED-0C320BDA2531}"/>
              </a:ext>
            </a:extLst>
          </p:cNvPr>
          <p:cNvSpPr/>
          <p:nvPr/>
        </p:nvSpPr>
        <p:spPr>
          <a:xfrm>
            <a:off x="0" y="0"/>
            <a:ext cx="12192000" cy="2206982"/>
          </a:xfrm>
          <a:prstGeom prst="rect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483BD3-766B-425A-9149-870FDA55D0B9}"/>
              </a:ext>
            </a:extLst>
          </p:cNvPr>
          <p:cNvSpPr txBox="1">
            <a:spLocks/>
          </p:cNvSpPr>
          <p:nvPr/>
        </p:nvSpPr>
        <p:spPr>
          <a:xfrm>
            <a:off x="3581402" y="152400"/>
            <a:ext cx="5029197" cy="70788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SQL Injection Tools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7360E88-5C41-4743-9F83-0DFDDAD6EC4A}"/>
              </a:ext>
            </a:extLst>
          </p:cNvPr>
          <p:cNvSpPr/>
          <p:nvPr/>
        </p:nvSpPr>
        <p:spPr>
          <a:xfrm>
            <a:off x="371475" y="1313726"/>
            <a:ext cx="121424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>
              <a:defRPr/>
            </a:pPr>
            <a:r>
              <a:rPr lang="en-US" sz="2000" b="1" dirty="0">
                <a:solidFill>
                  <a:srgbClr val="FFFF00"/>
                </a:solidFill>
                <a:latin typeface="Rockwell" panose="02060603020205020403" pitchFamily="18" charset="0"/>
              </a:rPr>
              <a:t>sqlmap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CF5BD8-FDE6-4EDA-953E-C7E489C89722}"/>
              </a:ext>
            </a:extLst>
          </p:cNvPr>
          <p:cNvSpPr/>
          <p:nvPr/>
        </p:nvSpPr>
        <p:spPr>
          <a:xfrm>
            <a:off x="1971675" y="1149698"/>
            <a:ext cx="9382125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sqlmap automates the process of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detecting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and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exploiting SQL injection flaws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and the taking over of database servers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942033-FBE2-4C38-879A-7C7651D7F5BD}"/>
              </a:ext>
            </a:extLst>
          </p:cNvPr>
          <p:cNvSpPr/>
          <p:nvPr/>
        </p:nvSpPr>
        <p:spPr>
          <a:xfrm rot="16200000">
            <a:off x="1328772" y="1473037"/>
            <a:ext cx="826085" cy="5778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2BF993-249E-4BEC-B9C2-80C0C3751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878" y="2499360"/>
            <a:ext cx="5981522" cy="387303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310E2C9-0DF4-4EAD-A504-900895E60EE2}"/>
              </a:ext>
            </a:extLst>
          </p:cNvPr>
          <p:cNvSpPr/>
          <p:nvPr/>
        </p:nvSpPr>
        <p:spPr>
          <a:xfrm>
            <a:off x="8466269" y="2508646"/>
            <a:ext cx="1702710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Mole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https://sourceforge.net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C8A75A-5188-43E8-857D-09972A867B38}"/>
              </a:ext>
            </a:extLst>
          </p:cNvPr>
          <p:cNvSpPr/>
          <p:nvPr/>
        </p:nvSpPr>
        <p:spPr>
          <a:xfrm>
            <a:off x="8466269" y="3327797"/>
            <a:ext cx="2622699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Blisqy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https://github.com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76B3141-642C-49AB-AE1A-0C2B95EFBA50}"/>
              </a:ext>
            </a:extLst>
          </p:cNvPr>
          <p:cNvSpPr/>
          <p:nvPr/>
        </p:nvSpPr>
        <p:spPr>
          <a:xfrm>
            <a:off x="8466269" y="4146947"/>
            <a:ext cx="2392680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blind-sql-bitshifting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https://github.com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3E6F2C-C72C-41B5-931D-F3D54015EBC0}"/>
              </a:ext>
            </a:extLst>
          </p:cNvPr>
          <p:cNvSpPr/>
          <p:nvPr/>
        </p:nvSpPr>
        <p:spPr>
          <a:xfrm>
            <a:off x="8466269" y="4971171"/>
            <a:ext cx="2392680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NoSQLMap </a:t>
            </a:r>
            <a:b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https://github.com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C075C4-9933-478F-9607-7DAD0DD40B40}"/>
              </a:ext>
            </a:extLst>
          </p:cNvPr>
          <p:cNvSpPr/>
          <p:nvPr/>
        </p:nvSpPr>
        <p:spPr>
          <a:xfrm>
            <a:off x="8466269" y="5785247"/>
            <a:ext cx="3487906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SQL Power Injector </a:t>
            </a:r>
            <a:b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en-US" sz="12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http://www.sqlpowerinjector.com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E4857BC-7D3C-4E21-9A6D-FF7CFF972100}"/>
              </a:ext>
            </a:extLst>
          </p:cNvPr>
          <p:cNvGrpSpPr/>
          <p:nvPr/>
        </p:nvGrpSpPr>
        <p:grpSpPr>
          <a:xfrm>
            <a:off x="7696200" y="3280796"/>
            <a:ext cx="648000" cy="648000"/>
            <a:chOff x="7962600" y="2334031"/>
            <a:chExt cx="648000" cy="648000"/>
          </a:xfrm>
        </p:grpSpPr>
        <p:sp>
          <p:nvSpPr>
            <p:cNvPr id="27" name="Freeform: Shape 111">
              <a:extLst>
                <a:ext uri="{FF2B5EF4-FFF2-40B4-BE49-F238E27FC236}">
                  <a16:creationId xmlns:a16="http://schemas.microsoft.com/office/drawing/2014/main" id="{EBE8373C-C18A-4512-8D26-8BFB86DF8B59}"/>
                </a:ext>
              </a:extLst>
            </p:cNvPr>
            <p:cNvSpPr/>
            <p:nvPr/>
          </p:nvSpPr>
          <p:spPr>
            <a:xfrm>
              <a:off x="7962600" y="2334031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8" name="AutoShape 130">
              <a:extLst>
                <a:ext uri="{FF2B5EF4-FFF2-40B4-BE49-F238E27FC236}">
                  <a16:creationId xmlns:a16="http://schemas.microsoft.com/office/drawing/2014/main" id="{4BEF5706-5478-4CE2-89E4-92593E908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05005" y="2467531"/>
              <a:ext cx="363190" cy="381000"/>
            </a:xfrm>
            <a:custGeom>
              <a:avLst/>
              <a:gdLst>
                <a:gd name="T0" fmla="+- 0 10799 113"/>
                <a:gd name="T1" fmla="*/ T0 w 21373"/>
                <a:gd name="T2" fmla="*/ 10800 h 21600"/>
                <a:gd name="T3" fmla="+- 0 10799 113"/>
                <a:gd name="T4" fmla="*/ T3 w 21373"/>
                <a:gd name="T5" fmla="*/ 10800 h 21600"/>
                <a:gd name="T6" fmla="+- 0 10799 113"/>
                <a:gd name="T7" fmla="*/ T6 w 21373"/>
                <a:gd name="T8" fmla="*/ 10800 h 21600"/>
                <a:gd name="T9" fmla="+- 0 10799 113"/>
                <a:gd name="T10" fmla="*/ T9 w 2137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3" h="21600">
                  <a:moveTo>
                    <a:pt x="1336" y="20249"/>
                  </a:moveTo>
                  <a:cubicBezTo>
                    <a:pt x="1428" y="20188"/>
                    <a:pt x="3691" y="18688"/>
                    <a:pt x="7070" y="17950"/>
                  </a:cubicBezTo>
                  <a:lnTo>
                    <a:pt x="8729" y="17587"/>
                  </a:lnTo>
                  <a:cubicBezTo>
                    <a:pt x="9321" y="17980"/>
                    <a:pt x="9972" y="18225"/>
                    <a:pt x="10686" y="18225"/>
                  </a:cubicBezTo>
                  <a:cubicBezTo>
                    <a:pt x="11401" y="18225"/>
                    <a:pt x="12052" y="17980"/>
                    <a:pt x="12644" y="17587"/>
                  </a:cubicBezTo>
                  <a:lnTo>
                    <a:pt x="14303" y="17950"/>
                  </a:lnTo>
                  <a:cubicBezTo>
                    <a:pt x="17656" y="18682"/>
                    <a:pt x="19911" y="20165"/>
                    <a:pt x="20037" y="20249"/>
                  </a:cubicBezTo>
                  <a:cubicBezTo>
                    <a:pt x="20037" y="20249"/>
                    <a:pt x="1336" y="20249"/>
                    <a:pt x="1336" y="20249"/>
                  </a:cubicBezTo>
                  <a:close/>
                  <a:moveTo>
                    <a:pt x="13537" y="15793"/>
                  </a:moveTo>
                  <a:lnTo>
                    <a:pt x="13317" y="16073"/>
                  </a:lnTo>
                  <a:cubicBezTo>
                    <a:pt x="11725" y="17923"/>
                    <a:pt x="9648" y="17923"/>
                    <a:pt x="8056" y="16073"/>
                  </a:cubicBezTo>
                  <a:lnTo>
                    <a:pt x="7836" y="15793"/>
                  </a:lnTo>
                  <a:cubicBezTo>
                    <a:pt x="5977" y="13411"/>
                    <a:pt x="5053" y="10261"/>
                    <a:pt x="5451" y="7255"/>
                  </a:cubicBezTo>
                  <a:cubicBezTo>
                    <a:pt x="5815" y="4367"/>
                    <a:pt x="7453" y="1350"/>
                    <a:pt x="10686" y="1350"/>
                  </a:cubicBezTo>
                  <a:cubicBezTo>
                    <a:pt x="13920" y="1350"/>
                    <a:pt x="15558" y="4367"/>
                    <a:pt x="15922" y="7255"/>
                  </a:cubicBezTo>
                  <a:cubicBezTo>
                    <a:pt x="16318" y="10262"/>
                    <a:pt x="15398" y="13411"/>
                    <a:pt x="13537" y="15793"/>
                  </a:cubicBezTo>
                  <a:moveTo>
                    <a:pt x="20778" y="19126"/>
                  </a:moveTo>
                  <a:cubicBezTo>
                    <a:pt x="20644" y="19037"/>
                    <a:pt x="18209" y="17422"/>
                    <a:pt x="14585" y="16630"/>
                  </a:cubicBezTo>
                  <a:cubicBezTo>
                    <a:pt x="15914" y="14927"/>
                    <a:pt x="16767" y="12639"/>
                    <a:pt x="17130" y="11115"/>
                  </a:cubicBezTo>
                  <a:cubicBezTo>
                    <a:pt x="17633" y="9004"/>
                    <a:pt x="17438" y="4873"/>
                    <a:pt x="15431" y="2299"/>
                  </a:cubicBezTo>
                  <a:cubicBezTo>
                    <a:pt x="14259" y="795"/>
                    <a:pt x="12618" y="0"/>
                    <a:pt x="10686" y="0"/>
                  </a:cubicBezTo>
                  <a:cubicBezTo>
                    <a:pt x="8755" y="0"/>
                    <a:pt x="7114" y="795"/>
                    <a:pt x="5942" y="2299"/>
                  </a:cubicBezTo>
                  <a:cubicBezTo>
                    <a:pt x="3935" y="4873"/>
                    <a:pt x="3740" y="9004"/>
                    <a:pt x="4243" y="11115"/>
                  </a:cubicBezTo>
                  <a:cubicBezTo>
                    <a:pt x="4606" y="12639"/>
                    <a:pt x="5459" y="14927"/>
                    <a:pt x="6788" y="16630"/>
                  </a:cubicBezTo>
                  <a:cubicBezTo>
                    <a:pt x="3164" y="17422"/>
                    <a:pt x="729" y="19037"/>
                    <a:pt x="595" y="19126"/>
                  </a:cubicBezTo>
                  <a:cubicBezTo>
                    <a:pt x="105" y="19457"/>
                    <a:pt x="-113" y="20071"/>
                    <a:pt x="57" y="20640"/>
                  </a:cubicBezTo>
                  <a:cubicBezTo>
                    <a:pt x="228" y="21210"/>
                    <a:pt x="747" y="21599"/>
                    <a:pt x="1336" y="21599"/>
                  </a:cubicBezTo>
                  <a:lnTo>
                    <a:pt x="20037" y="21599"/>
                  </a:lnTo>
                  <a:cubicBezTo>
                    <a:pt x="20626" y="21599"/>
                    <a:pt x="21145" y="21210"/>
                    <a:pt x="21316" y="20640"/>
                  </a:cubicBezTo>
                  <a:cubicBezTo>
                    <a:pt x="21487" y="20071"/>
                    <a:pt x="21268" y="19457"/>
                    <a:pt x="20778" y="19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61CCA7C-031A-4EB2-9BEB-FFB91CD3307D}"/>
              </a:ext>
            </a:extLst>
          </p:cNvPr>
          <p:cNvGrpSpPr/>
          <p:nvPr/>
        </p:nvGrpSpPr>
        <p:grpSpPr>
          <a:xfrm>
            <a:off x="7696200" y="4099946"/>
            <a:ext cx="648000" cy="648000"/>
            <a:chOff x="7962600" y="3383982"/>
            <a:chExt cx="648000" cy="648000"/>
          </a:xfrm>
        </p:grpSpPr>
        <p:sp>
          <p:nvSpPr>
            <p:cNvPr id="30" name="Freeform: Shape 111">
              <a:extLst>
                <a:ext uri="{FF2B5EF4-FFF2-40B4-BE49-F238E27FC236}">
                  <a16:creationId xmlns:a16="http://schemas.microsoft.com/office/drawing/2014/main" id="{084AE9EC-16B6-4C9D-873C-86A3A671B210}"/>
                </a:ext>
              </a:extLst>
            </p:cNvPr>
            <p:cNvSpPr/>
            <p:nvPr/>
          </p:nvSpPr>
          <p:spPr>
            <a:xfrm>
              <a:off x="7962600" y="3383982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AA2019F4-07C6-4E08-BAB4-92111870C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1811" y="3547193"/>
              <a:ext cx="329579" cy="321578"/>
            </a:xfrm>
            <a:custGeom>
              <a:avLst/>
              <a:gdLst>
                <a:gd name="T0" fmla="*/ 200226 w 63"/>
                <a:gd name="T1" fmla="*/ 233362 h 68"/>
                <a:gd name="T2" fmla="*/ 0 w 63"/>
                <a:gd name="T3" fmla="*/ 216203 h 68"/>
                <a:gd name="T4" fmla="*/ 17261 w 63"/>
                <a:gd name="T5" fmla="*/ 0 h 68"/>
                <a:gd name="T6" fmla="*/ 217487 w 63"/>
                <a:gd name="T7" fmla="*/ 17159 h 68"/>
                <a:gd name="T8" fmla="*/ 200226 w 63"/>
                <a:gd name="T9" fmla="*/ 24023 h 68"/>
                <a:gd name="T10" fmla="*/ 24165 w 63"/>
                <a:gd name="T11" fmla="*/ 17159 h 68"/>
                <a:gd name="T12" fmla="*/ 17261 w 63"/>
                <a:gd name="T13" fmla="*/ 58341 h 68"/>
                <a:gd name="T14" fmla="*/ 193322 w 63"/>
                <a:gd name="T15" fmla="*/ 65204 h 68"/>
                <a:gd name="T16" fmla="*/ 200226 w 63"/>
                <a:gd name="T17" fmla="*/ 24023 h 68"/>
                <a:gd name="T18" fmla="*/ 17261 w 63"/>
                <a:gd name="T19" fmla="*/ 99522 h 68"/>
                <a:gd name="T20" fmla="*/ 48330 w 63"/>
                <a:gd name="T21" fmla="*/ 99522 h 68"/>
                <a:gd name="T22" fmla="*/ 31070 w 63"/>
                <a:gd name="T23" fmla="*/ 133840 h 68"/>
                <a:gd name="T24" fmla="*/ 31070 w 63"/>
                <a:gd name="T25" fmla="*/ 164726 h 68"/>
                <a:gd name="T26" fmla="*/ 31070 w 63"/>
                <a:gd name="T27" fmla="*/ 133840 h 68"/>
                <a:gd name="T28" fmla="*/ 17261 w 63"/>
                <a:gd name="T29" fmla="*/ 199044 h 68"/>
                <a:gd name="T30" fmla="*/ 48330 w 63"/>
                <a:gd name="T31" fmla="*/ 199044 h 68"/>
                <a:gd name="T32" fmla="*/ 82852 w 63"/>
                <a:gd name="T33" fmla="*/ 82363 h 68"/>
                <a:gd name="T34" fmla="*/ 82852 w 63"/>
                <a:gd name="T35" fmla="*/ 116681 h 68"/>
                <a:gd name="T36" fmla="*/ 82852 w 63"/>
                <a:gd name="T37" fmla="*/ 82363 h 68"/>
                <a:gd name="T38" fmla="*/ 65591 w 63"/>
                <a:gd name="T39" fmla="*/ 147567 h 68"/>
                <a:gd name="T40" fmla="*/ 100113 w 63"/>
                <a:gd name="T41" fmla="*/ 147567 h 68"/>
                <a:gd name="T42" fmla="*/ 82852 w 63"/>
                <a:gd name="T43" fmla="*/ 181885 h 68"/>
                <a:gd name="T44" fmla="*/ 82852 w 63"/>
                <a:gd name="T45" fmla="*/ 216203 h 68"/>
                <a:gd name="T46" fmla="*/ 82852 w 63"/>
                <a:gd name="T47" fmla="*/ 181885 h 68"/>
                <a:gd name="T48" fmla="*/ 117374 w 63"/>
                <a:gd name="T49" fmla="*/ 99522 h 68"/>
                <a:gd name="T50" fmla="*/ 148444 w 63"/>
                <a:gd name="T51" fmla="*/ 99522 h 68"/>
                <a:gd name="T52" fmla="*/ 134635 w 63"/>
                <a:gd name="T53" fmla="*/ 133840 h 68"/>
                <a:gd name="T54" fmla="*/ 134635 w 63"/>
                <a:gd name="T55" fmla="*/ 164726 h 68"/>
                <a:gd name="T56" fmla="*/ 134635 w 63"/>
                <a:gd name="T57" fmla="*/ 133840 h 68"/>
                <a:gd name="T58" fmla="*/ 117374 w 63"/>
                <a:gd name="T59" fmla="*/ 199044 h 68"/>
                <a:gd name="T60" fmla="*/ 148444 w 63"/>
                <a:gd name="T61" fmla="*/ 199044 h 68"/>
                <a:gd name="T62" fmla="*/ 182965 w 63"/>
                <a:gd name="T63" fmla="*/ 82363 h 68"/>
                <a:gd name="T64" fmla="*/ 182965 w 63"/>
                <a:gd name="T65" fmla="*/ 116681 h 68"/>
                <a:gd name="T66" fmla="*/ 182965 w 63"/>
                <a:gd name="T67" fmla="*/ 82363 h 68"/>
                <a:gd name="T68" fmla="*/ 182965 w 63"/>
                <a:gd name="T69" fmla="*/ 133840 h 68"/>
                <a:gd name="T70" fmla="*/ 165704 w 63"/>
                <a:gd name="T71" fmla="*/ 199044 h 68"/>
                <a:gd name="T72" fmla="*/ 200226 w 63"/>
                <a:gd name="T73" fmla="*/ 199044 h 6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3" h="68">
                  <a:moveTo>
                    <a:pt x="63" y="63"/>
                  </a:moveTo>
                  <a:cubicBezTo>
                    <a:pt x="63" y="66"/>
                    <a:pt x="61" y="68"/>
                    <a:pt x="58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2" y="68"/>
                    <a:pt x="0" y="66"/>
                    <a:pt x="0" y="6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1" y="0"/>
                    <a:pt x="63" y="2"/>
                    <a:pt x="63" y="5"/>
                  </a:cubicBezTo>
                  <a:lnTo>
                    <a:pt x="63" y="63"/>
                  </a:lnTo>
                  <a:close/>
                  <a:moveTo>
                    <a:pt x="58" y="7"/>
                  </a:moveTo>
                  <a:cubicBezTo>
                    <a:pt x="58" y="6"/>
                    <a:pt x="57" y="5"/>
                    <a:pt x="5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5" y="6"/>
                    <a:pt x="5" y="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6" y="19"/>
                    <a:pt x="7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8" y="18"/>
                    <a:pt x="58" y="17"/>
                  </a:cubicBezTo>
                  <a:lnTo>
                    <a:pt x="58" y="7"/>
                  </a:lnTo>
                  <a:close/>
                  <a:moveTo>
                    <a:pt x="9" y="24"/>
                  </a:moveTo>
                  <a:cubicBezTo>
                    <a:pt x="7" y="24"/>
                    <a:pt x="5" y="26"/>
                    <a:pt x="5" y="29"/>
                  </a:cubicBezTo>
                  <a:cubicBezTo>
                    <a:pt x="5" y="32"/>
                    <a:pt x="7" y="34"/>
                    <a:pt x="9" y="34"/>
                  </a:cubicBezTo>
                  <a:cubicBezTo>
                    <a:pt x="12" y="34"/>
                    <a:pt x="14" y="32"/>
                    <a:pt x="14" y="29"/>
                  </a:cubicBezTo>
                  <a:cubicBezTo>
                    <a:pt x="14" y="26"/>
                    <a:pt x="12" y="24"/>
                    <a:pt x="9" y="24"/>
                  </a:cubicBezTo>
                  <a:close/>
                  <a:moveTo>
                    <a:pt x="9" y="39"/>
                  </a:moveTo>
                  <a:cubicBezTo>
                    <a:pt x="7" y="39"/>
                    <a:pt x="5" y="41"/>
                    <a:pt x="5" y="43"/>
                  </a:cubicBezTo>
                  <a:cubicBezTo>
                    <a:pt x="5" y="46"/>
                    <a:pt x="7" y="48"/>
                    <a:pt x="9" y="48"/>
                  </a:cubicBezTo>
                  <a:cubicBezTo>
                    <a:pt x="12" y="48"/>
                    <a:pt x="14" y="46"/>
                    <a:pt x="14" y="43"/>
                  </a:cubicBezTo>
                  <a:cubicBezTo>
                    <a:pt x="14" y="41"/>
                    <a:pt x="12" y="39"/>
                    <a:pt x="9" y="39"/>
                  </a:cubicBezTo>
                  <a:close/>
                  <a:moveTo>
                    <a:pt x="9" y="53"/>
                  </a:moveTo>
                  <a:cubicBezTo>
                    <a:pt x="7" y="53"/>
                    <a:pt x="5" y="55"/>
                    <a:pt x="5" y="58"/>
                  </a:cubicBezTo>
                  <a:cubicBezTo>
                    <a:pt x="5" y="61"/>
                    <a:pt x="7" y="63"/>
                    <a:pt x="9" y="63"/>
                  </a:cubicBezTo>
                  <a:cubicBezTo>
                    <a:pt x="12" y="63"/>
                    <a:pt x="14" y="61"/>
                    <a:pt x="14" y="58"/>
                  </a:cubicBezTo>
                  <a:cubicBezTo>
                    <a:pt x="14" y="55"/>
                    <a:pt x="12" y="53"/>
                    <a:pt x="9" y="53"/>
                  </a:cubicBezTo>
                  <a:close/>
                  <a:moveTo>
                    <a:pt x="24" y="24"/>
                  </a:moveTo>
                  <a:cubicBezTo>
                    <a:pt x="21" y="24"/>
                    <a:pt x="19" y="26"/>
                    <a:pt x="19" y="29"/>
                  </a:cubicBezTo>
                  <a:cubicBezTo>
                    <a:pt x="19" y="32"/>
                    <a:pt x="21" y="34"/>
                    <a:pt x="24" y="34"/>
                  </a:cubicBezTo>
                  <a:cubicBezTo>
                    <a:pt x="27" y="34"/>
                    <a:pt x="29" y="32"/>
                    <a:pt x="29" y="29"/>
                  </a:cubicBezTo>
                  <a:cubicBezTo>
                    <a:pt x="29" y="26"/>
                    <a:pt x="27" y="24"/>
                    <a:pt x="24" y="24"/>
                  </a:cubicBezTo>
                  <a:close/>
                  <a:moveTo>
                    <a:pt x="24" y="39"/>
                  </a:moveTo>
                  <a:cubicBezTo>
                    <a:pt x="21" y="39"/>
                    <a:pt x="19" y="41"/>
                    <a:pt x="19" y="43"/>
                  </a:cubicBezTo>
                  <a:cubicBezTo>
                    <a:pt x="19" y="46"/>
                    <a:pt x="21" y="48"/>
                    <a:pt x="24" y="48"/>
                  </a:cubicBezTo>
                  <a:cubicBezTo>
                    <a:pt x="27" y="48"/>
                    <a:pt x="29" y="46"/>
                    <a:pt x="29" y="43"/>
                  </a:cubicBezTo>
                  <a:cubicBezTo>
                    <a:pt x="29" y="41"/>
                    <a:pt x="27" y="39"/>
                    <a:pt x="24" y="39"/>
                  </a:cubicBezTo>
                  <a:close/>
                  <a:moveTo>
                    <a:pt x="24" y="53"/>
                  </a:moveTo>
                  <a:cubicBezTo>
                    <a:pt x="21" y="53"/>
                    <a:pt x="19" y="55"/>
                    <a:pt x="19" y="58"/>
                  </a:cubicBezTo>
                  <a:cubicBezTo>
                    <a:pt x="19" y="61"/>
                    <a:pt x="21" y="63"/>
                    <a:pt x="24" y="63"/>
                  </a:cubicBezTo>
                  <a:cubicBezTo>
                    <a:pt x="27" y="63"/>
                    <a:pt x="29" y="61"/>
                    <a:pt x="29" y="58"/>
                  </a:cubicBezTo>
                  <a:cubicBezTo>
                    <a:pt x="29" y="55"/>
                    <a:pt x="27" y="53"/>
                    <a:pt x="24" y="53"/>
                  </a:cubicBezTo>
                  <a:close/>
                  <a:moveTo>
                    <a:pt x="39" y="24"/>
                  </a:moveTo>
                  <a:cubicBezTo>
                    <a:pt x="36" y="24"/>
                    <a:pt x="34" y="26"/>
                    <a:pt x="34" y="29"/>
                  </a:cubicBezTo>
                  <a:cubicBezTo>
                    <a:pt x="34" y="32"/>
                    <a:pt x="36" y="34"/>
                    <a:pt x="39" y="34"/>
                  </a:cubicBezTo>
                  <a:cubicBezTo>
                    <a:pt x="41" y="34"/>
                    <a:pt x="43" y="32"/>
                    <a:pt x="43" y="29"/>
                  </a:cubicBezTo>
                  <a:cubicBezTo>
                    <a:pt x="43" y="26"/>
                    <a:pt x="41" y="24"/>
                    <a:pt x="39" y="24"/>
                  </a:cubicBezTo>
                  <a:close/>
                  <a:moveTo>
                    <a:pt x="39" y="39"/>
                  </a:moveTo>
                  <a:cubicBezTo>
                    <a:pt x="36" y="39"/>
                    <a:pt x="34" y="41"/>
                    <a:pt x="34" y="43"/>
                  </a:cubicBezTo>
                  <a:cubicBezTo>
                    <a:pt x="34" y="46"/>
                    <a:pt x="36" y="48"/>
                    <a:pt x="39" y="48"/>
                  </a:cubicBezTo>
                  <a:cubicBezTo>
                    <a:pt x="41" y="48"/>
                    <a:pt x="43" y="46"/>
                    <a:pt x="43" y="43"/>
                  </a:cubicBezTo>
                  <a:cubicBezTo>
                    <a:pt x="43" y="41"/>
                    <a:pt x="41" y="39"/>
                    <a:pt x="39" y="39"/>
                  </a:cubicBezTo>
                  <a:close/>
                  <a:moveTo>
                    <a:pt x="39" y="53"/>
                  </a:moveTo>
                  <a:cubicBezTo>
                    <a:pt x="36" y="53"/>
                    <a:pt x="34" y="55"/>
                    <a:pt x="34" y="58"/>
                  </a:cubicBezTo>
                  <a:cubicBezTo>
                    <a:pt x="34" y="61"/>
                    <a:pt x="36" y="63"/>
                    <a:pt x="39" y="63"/>
                  </a:cubicBezTo>
                  <a:cubicBezTo>
                    <a:pt x="41" y="63"/>
                    <a:pt x="43" y="61"/>
                    <a:pt x="43" y="58"/>
                  </a:cubicBezTo>
                  <a:cubicBezTo>
                    <a:pt x="43" y="55"/>
                    <a:pt x="41" y="53"/>
                    <a:pt x="39" y="53"/>
                  </a:cubicBezTo>
                  <a:close/>
                  <a:moveTo>
                    <a:pt x="53" y="24"/>
                  </a:moveTo>
                  <a:cubicBezTo>
                    <a:pt x="51" y="24"/>
                    <a:pt x="48" y="26"/>
                    <a:pt x="48" y="29"/>
                  </a:cubicBezTo>
                  <a:cubicBezTo>
                    <a:pt x="48" y="32"/>
                    <a:pt x="51" y="34"/>
                    <a:pt x="53" y="34"/>
                  </a:cubicBezTo>
                  <a:cubicBezTo>
                    <a:pt x="56" y="34"/>
                    <a:pt x="58" y="32"/>
                    <a:pt x="58" y="29"/>
                  </a:cubicBezTo>
                  <a:cubicBezTo>
                    <a:pt x="58" y="26"/>
                    <a:pt x="56" y="24"/>
                    <a:pt x="53" y="24"/>
                  </a:cubicBezTo>
                  <a:close/>
                  <a:moveTo>
                    <a:pt x="58" y="43"/>
                  </a:moveTo>
                  <a:cubicBezTo>
                    <a:pt x="58" y="41"/>
                    <a:pt x="56" y="39"/>
                    <a:pt x="53" y="39"/>
                  </a:cubicBezTo>
                  <a:cubicBezTo>
                    <a:pt x="51" y="39"/>
                    <a:pt x="48" y="41"/>
                    <a:pt x="48" y="43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8" y="61"/>
                    <a:pt x="51" y="63"/>
                    <a:pt x="53" y="63"/>
                  </a:cubicBezTo>
                  <a:cubicBezTo>
                    <a:pt x="56" y="63"/>
                    <a:pt x="58" y="61"/>
                    <a:pt x="58" y="58"/>
                  </a:cubicBezTo>
                  <a:lnTo>
                    <a:pt x="58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928BC1-EBFF-4F40-9118-EE4BA54B1B47}"/>
              </a:ext>
            </a:extLst>
          </p:cNvPr>
          <p:cNvGrpSpPr/>
          <p:nvPr/>
        </p:nvGrpSpPr>
        <p:grpSpPr>
          <a:xfrm>
            <a:off x="7696200" y="4924170"/>
            <a:ext cx="648000" cy="648000"/>
            <a:chOff x="7962600" y="4465242"/>
            <a:chExt cx="648000" cy="648000"/>
          </a:xfrm>
        </p:grpSpPr>
        <p:sp>
          <p:nvSpPr>
            <p:cNvPr id="33" name="Freeform: Shape 111">
              <a:extLst>
                <a:ext uri="{FF2B5EF4-FFF2-40B4-BE49-F238E27FC236}">
                  <a16:creationId xmlns:a16="http://schemas.microsoft.com/office/drawing/2014/main" id="{45D3F88C-5A21-4375-8BA2-9E28AF7294AF}"/>
                </a:ext>
              </a:extLst>
            </p:cNvPr>
            <p:cNvSpPr/>
            <p:nvPr/>
          </p:nvSpPr>
          <p:spPr>
            <a:xfrm>
              <a:off x="7962600" y="4465242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4" name="Freeform 120">
              <a:extLst>
                <a:ext uri="{FF2B5EF4-FFF2-40B4-BE49-F238E27FC236}">
                  <a16:creationId xmlns:a16="http://schemas.microsoft.com/office/drawing/2014/main" id="{65D94753-0E40-4A78-BEDE-AA80801BB1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6278" y="4636109"/>
              <a:ext cx="320645" cy="306266"/>
            </a:xfrm>
            <a:custGeom>
              <a:avLst/>
              <a:gdLst>
                <a:gd name="T0" fmla="*/ 37750 w 68"/>
                <a:gd name="T1" fmla="*/ 200025 h 58"/>
                <a:gd name="T2" fmla="*/ 30886 w 68"/>
                <a:gd name="T3" fmla="*/ 200025 h 58"/>
                <a:gd name="T4" fmla="*/ 0 w 68"/>
                <a:gd name="T5" fmla="*/ 168987 h 58"/>
                <a:gd name="T6" fmla="*/ 0 w 68"/>
                <a:gd name="T7" fmla="*/ 62077 h 58"/>
                <a:gd name="T8" fmla="*/ 30886 w 68"/>
                <a:gd name="T9" fmla="*/ 31038 h 58"/>
                <a:gd name="T10" fmla="*/ 37750 w 68"/>
                <a:gd name="T11" fmla="*/ 31038 h 58"/>
                <a:gd name="T12" fmla="*/ 37750 w 68"/>
                <a:gd name="T13" fmla="*/ 200025 h 58"/>
                <a:gd name="T14" fmla="*/ 185317 w 68"/>
                <a:gd name="T15" fmla="*/ 200025 h 58"/>
                <a:gd name="T16" fmla="*/ 51477 w 68"/>
                <a:gd name="T17" fmla="*/ 200025 h 58"/>
                <a:gd name="T18" fmla="*/ 51477 w 68"/>
                <a:gd name="T19" fmla="*/ 31038 h 58"/>
                <a:gd name="T20" fmla="*/ 68636 w 68"/>
                <a:gd name="T21" fmla="*/ 31038 h 58"/>
                <a:gd name="T22" fmla="*/ 68636 w 68"/>
                <a:gd name="T23" fmla="*/ 10346 h 58"/>
                <a:gd name="T24" fmla="*/ 82363 w 68"/>
                <a:gd name="T25" fmla="*/ 0 h 58"/>
                <a:gd name="T26" fmla="*/ 154431 w 68"/>
                <a:gd name="T27" fmla="*/ 0 h 58"/>
                <a:gd name="T28" fmla="*/ 168158 w 68"/>
                <a:gd name="T29" fmla="*/ 10346 h 58"/>
                <a:gd name="T30" fmla="*/ 168158 w 68"/>
                <a:gd name="T31" fmla="*/ 31038 h 58"/>
                <a:gd name="T32" fmla="*/ 185317 w 68"/>
                <a:gd name="T33" fmla="*/ 31038 h 58"/>
                <a:gd name="T34" fmla="*/ 185317 w 68"/>
                <a:gd name="T35" fmla="*/ 200025 h 58"/>
                <a:gd name="T36" fmla="*/ 150999 w 68"/>
                <a:gd name="T37" fmla="*/ 31038 h 58"/>
                <a:gd name="T38" fmla="*/ 150999 w 68"/>
                <a:gd name="T39" fmla="*/ 13795 h 58"/>
                <a:gd name="T40" fmla="*/ 85795 w 68"/>
                <a:gd name="T41" fmla="*/ 13795 h 58"/>
                <a:gd name="T42" fmla="*/ 85795 w 68"/>
                <a:gd name="T43" fmla="*/ 31038 h 58"/>
                <a:gd name="T44" fmla="*/ 150999 w 68"/>
                <a:gd name="T45" fmla="*/ 31038 h 58"/>
                <a:gd name="T46" fmla="*/ 233362 w 68"/>
                <a:gd name="T47" fmla="*/ 168987 h 58"/>
                <a:gd name="T48" fmla="*/ 205908 w 68"/>
                <a:gd name="T49" fmla="*/ 200025 h 58"/>
                <a:gd name="T50" fmla="*/ 199044 w 68"/>
                <a:gd name="T51" fmla="*/ 200025 h 58"/>
                <a:gd name="T52" fmla="*/ 199044 w 68"/>
                <a:gd name="T53" fmla="*/ 31038 h 58"/>
                <a:gd name="T54" fmla="*/ 205908 w 68"/>
                <a:gd name="T55" fmla="*/ 31038 h 58"/>
                <a:gd name="T56" fmla="*/ 233362 w 68"/>
                <a:gd name="T57" fmla="*/ 62077 h 58"/>
                <a:gd name="T58" fmla="*/ 233362 w 68"/>
                <a:gd name="T59" fmla="*/ 168987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8" h="58">
                  <a:moveTo>
                    <a:pt x="11" y="58"/>
                  </a:moveTo>
                  <a:cubicBezTo>
                    <a:pt x="9" y="58"/>
                    <a:pt x="9" y="58"/>
                    <a:pt x="9" y="58"/>
                  </a:cubicBezTo>
                  <a:cubicBezTo>
                    <a:pt x="4" y="58"/>
                    <a:pt x="0" y="54"/>
                    <a:pt x="0" y="4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4" y="9"/>
                    <a:pt x="9" y="9"/>
                  </a:cubicBezTo>
                  <a:cubicBezTo>
                    <a:pt x="11" y="9"/>
                    <a:pt x="11" y="9"/>
                    <a:pt x="11" y="9"/>
                  </a:cubicBezTo>
                  <a:lnTo>
                    <a:pt x="11" y="58"/>
                  </a:lnTo>
                  <a:close/>
                  <a:moveTo>
                    <a:pt x="54" y="58"/>
                  </a:moveTo>
                  <a:cubicBezTo>
                    <a:pt x="15" y="58"/>
                    <a:pt x="15" y="58"/>
                    <a:pt x="15" y="5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22" y="0"/>
                    <a:pt x="2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7" y="0"/>
                    <a:pt x="49" y="1"/>
                    <a:pt x="49" y="3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54" y="9"/>
                    <a:pt x="54" y="9"/>
                    <a:pt x="54" y="9"/>
                  </a:cubicBezTo>
                  <a:lnTo>
                    <a:pt x="54" y="58"/>
                  </a:lnTo>
                  <a:close/>
                  <a:moveTo>
                    <a:pt x="44" y="9"/>
                  </a:moveTo>
                  <a:cubicBezTo>
                    <a:pt x="44" y="4"/>
                    <a:pt x="44" y="4"/>
                    <a:pt x="4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44" y="9"/>
                  </a:lnTo>
                  <a:close/>
                  <a:moveTo>
                    <a:pt x="68" y="49"/>
                  </a:moveTo>
                  <a:cubicBezTo>
                    <a:pt x="68" y="54"/>
                    <a:pt x="65" y="58"/>
                    <a:pt x="60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5" y="9"/>
                    <a:pt x="68" y="13"/>
                    <a:pt x="68" y="18"/>
                  </a:cubicBezTo>
                  <a:lnTo>
                    <a:pt x="68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5E319F8-F51A-49CC-B509-4DBBAC86CE21}"/>
              </a:ext>
            </a:extLst>
          </p:cNvPr>
          <p:cNvGrpSpPr/>
          <p:nvPr/>
        </p:nvGrpSpPr>
        <p:grpSpPr>
          <a:xfrm>
            <a:off x="7696200" y="5738246"/>
            <a:ext cx="648000" cy="648000"/>
            <a:chOff x="7962600" y="5547336"/>
            <a:chExt cx="648000" cy="648000"/>
          </a:xfrm>
        </p:grpSpPr>
        <p:sp>
          <p:nvSpPr>
            <p:cNvPr id="36" name="Freeform: Shape 111">
              <a:extLst>
                <a:ext uri="{FF2B5EF4-FFF2-40B4-BE49-F238E27FC236}">
                  <a16:creationId xmlns:a16="http://schemas.microsoft.com/office/drawing/2014/main" id="{30A1C77D-D753-4C21-9E95-6452EBDED5BC}"/>
                </a:ext>
              </a:extLst>
            </p:cNvPr>
            <p:cNvSpPr/>
            <p:nvPr/>
          </p:nvSpPr>
          <p:spPr>
            <a:xfrm>
              <a:off x="7962600" y="554733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7" name="Freeform 69">
              <a:extLst>
                <a:ext uri="{FF2B5EF4-FFF2-40B4-BE49-F238E27FC236}">
                  <a16:creationId xmlns:a16="http://schemas.microsoft.com/office/drawing/2014/main" id="{93275DAE-A8E8-4317-B7E1-E7B83936CE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4849" y="5686701"/>
              <a:ext cx="343502" cy="369270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7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2158A7B-E155-493A-8033-781F6159292C}"/>
              </a:ext>
            </a:extLst>
          </p:cNvPr>
          <p:cNvGrpSpPr/>
          <p:nvPr/>
        </p:nvGrpSpPr>
        <p:grpSpPr>
          <a:xfrm>
            <a:off x="7696200" y="2461646"/>
            <a:ext cx="648000" cy="648000"/>
            <a:chOff x="7962600" y="1257757"/>
            <a:chExt cx="648000" cy="648000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9F505C4-5D25-42BA-BBB0-89978BD41F5D}"/>
                </a:ext>
              </a:extLst>
            </p:cNvPr>
            <p:cNvSpPr/>
            <p:nvPr/>
          </p:nvSpPr>
          <p:spPr>
            <a:xfrm>
              <a:off x="7962600" y="1257757"/>
              <a:ext cx="648000" cy="648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Freeform 109">
              <a:extLst>
                <a:ext uri="{FF2B5EF4-FFF2-40B4-BE49-F238E27FC236}">
                  <a16:creationId xmlns:a16="http://schemas.microsoft.com/office/drawing/2014/main" id="{5F6DB8B0-23B7-4F54-84FD-C2ACBA6B2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20023" y="1415180"/>
              <a:ext cx="333154" cy="33315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58C98207-7D5E-4F5A-8CB2-C102D5C7F9F2}"/>
              </a:ext>
            </a:extLst>
          </p:cNvPr>
          <p:cNvSpPr/>
          <p:nvPr/>
        </p:nvSpPr>
        <p:spPr>
          <a:xfrm>
            <a:off x="5662583" y="6386135"/>
            <a:ext cx="1119217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http://sqlmap.org</a:t>
            </a:r>
          </a:p>
        </p:txBody>
      </p:sp>
    </p:spTree>
    <p:extLst>
      <p:ext uri="{BB962C8B-B14F-4D97-AF65-F5344CB8AC3E}">
        <p14:creationId xmlns:p14="http://schemas.microsoft.com/office/powerpoint/2010/main" val="373061661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53743ED-D182-4304-933E-AE2D34ECDB0E}"/>
              </a:ext>
            </a:extLst>
          </p:cNvPr>
          <p:cNvSpPr/>
          <p:nvPr/>
        </p:nvSpPr>
        <p:spPr>
          <a:xfrm>
            <a:off x="6416041" y="3795776"/>
            <a:ext cx="5029199" cy="10912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2" name="Hexagon 61"/>
          <p:cNvSpPr/>
          <p:nvPr/>
        </p:nvSpPr>
        <p:spPr>
          <a:xfrm rot="5400000">
            <a:off x="8067701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3" name="Hexagon 62"/>
          <p:cNvSpPr/>
          <p:nvPr/>
        </p:nvSpPr>
        <p:spPr>
          <a:xfrm rot="5400000">
            <a:off x="2659199" y="2025230"/>
            <a:ext cx="1692000" cy="1692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628181" y="3870511"/>
            <a:ext cx="4571040" cy="941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Discuss SQL Injection Attack Countermeasures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253836" y="3870511"/>
            <a:ext cx="4502726" cy="94179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Types of SQL Injection Attacks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76390" y="358178"/>
            <a:ext cx="4039229" cy="78482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IN" sz="4800" b="1" dirty="0">
                <a:latin typeface="Rockwell" panose="02060603020205020403" pitchFamily="18" charset="0"/>
              </a:rPr>
              <a:t>Module Flow</a:t>
            </a:r>
            <a:endParaRPr lang="id-ID" sz="3200" b="1" dirty="0">
              <a:solidFill>
                <a:srgbClr val="44546A"/>
              </a:solidFill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6" name="Title 20">
            <a:extLst>
              <a:ext uri="{FF2B5EF4-FFF2-40B4-BE49-F238E27FC236}">
                <a16:creationId xmlns:a16="http://schemas.microsoft.com/office/drawing/2014/main" id="{3E166883-C53A-4C7E-9DA8-2B906E31E7F8}"/>
              </a:ext>
            </a:extLst>
          </p:cNvPr>
          <p:cNvSpPr txBox="1">
            <a:spLocks/>
          </p:cNvSpPr>
          <p:nvPr/>
        </p:nvSpPr>
        <p:spPr>
          <a:xfrm>
            <a:off x="3233623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Lato Regular"/>
              </a:rPr>
              <a:t>1</a:t>
            </a:r>
          </a:p>
        </p:txBody>
      </p:sp>
      <p:sp>
        <p:nvSpPr>
          <p:cNvPr id="17" name="Title 20">
            <a:extLst>
              <a:ext uri="{FF2B5EF4-FFF2-40B4-BE49-F238E27FC236}">
                <a16:creationId xmlns:a16="http://schemas.microsoft.com/office/drawing/2014/main" id="{39BC4A3C-CFCF-4F56-96F9-91A6F4B95378}"/>
              </a:ext>
            </a:extLst>
          </p:cNvPr>
          <p:cNvSpPr txBox="1">
            <a:spLocks/>
          </p:cNvSpPr>
          <p:nvPr/>
        </p:nvSpPr>
        <p:spPr>
          <a:xfrm>
            <a:off x="8639900" y="2317251"/>
            <a:ext cx="504100" cy="1107959"/>
          </a:xfrm>
          <a:prstGeom prst="rect">
            <a:avLst/>
          </a:prstGeom>
        </p:spPr>
        <p:txBody>
          <a:bodyPr vert="horz" wrap="square" lIns="182843" tIns="91422" rIns="182843" bIns="91422" rtlCol="0" anchor="ctr">
            <a:spAutoFit/>
          </a:bodyPr>
          <a:lstStyle>
            <a:defPPr>
              <a:defRPr lang="en-US"/>
            </a:defPPr>
            <a:lvl1pPr marR="0" lvl="0" indent="0" algn="ctr" defTabSz="4572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000" b="1" i="0" u="none" strike="noStrike" cap="none" spc="0" normalizeH="0" baseline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Lato Regular"/>
              </a:defRPr>
            </a:lvl1pPr>
          </a:lstStyle>
          <a:p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2075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extBox 311"/>
          <p:cNvSpPr txBox="1"/>
          <p:nvPr/>
        </p:nvSpPr>
        <p:spPr>
          <a:xfrm>
            <a:off x="3206999" y="4572000"/>
            <a:ext cx="2348726" cy="1772775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Never build </a:t>
            </a:r>
            <a:r>
              <a:rPr lang="en-US" b="1" dirty="0">
                <a:solidFill>
                  <a:srgbClr val="FF0000"/>
                </a:solidFill>
              </a:rPr>
              <a:t>Transact-SQL</a:t>
            </a:r>
            <a:r>
              <a:rPr lang="en-US" dirty="0">
                <a:solidFill>
                  <a:prstClr val="black"/>
                </a:solidFill>
              </a:rPr>
              <a:t> statements directly from user input and use stored procedures to validate user input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310036" y="4434582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6" name="TextBox 315"/>
          <p:cNvSpPr txBox="1"/>
          <p:nvPr/>
        </p:nvSpPr>
        <p:spPr>
          <a:xfrm>
            <a:off x="5715370" y="4585234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Implement </a:t>
            </a:r>
            <a:r>
              <a:rPr lang="en-US" b="1" dirty="0">
                <a:solidFill>
                  <a:srgbClr val="FF0000"/>
                </a:solidFill>
              </a:rPr>
              <a:t>multiple layers of validation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and never concatenate user input that is not validated</a:t>
            </a:r>
          </a:p>
        </p:txBody>
      </p:sp>
      <p:sp>
        <p:nvSpPr>
          <p:cNvPr id="317" name="Rectangle 316"/>
          <p:cNvSpPr/>
          <p:nvPr/>
        </p:nvSpPr>
        <p:spPr>
          <a:xfrm>
            <a:off x="5818407" y="4434582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9" name="TextBox 318"/>
          <p:cNvSpPr txBox="1"/>
          <p:nvPr/>
        </p:nvSpPr>
        <p:spPr>
          <a:xfrm>
            <a:off x="733864" y="4585234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Reject entries that contain </a:t>
            </a:r>
            <a:r>
              <a:rPr lang="en-US" b="1" dirty="0">
                <a:solidFill>
                  <a:srgbClr val="FF0000"/>
                </a:solidFill>
              </a:rPr>
              <a:t>binary data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escape sequences</a:t>
            </a:r>
            <a:r>
              <a:rPr lang="en-US" dirty="0">
                <a:solidFill>
                  <a:prstClr val="black"/>
                </a:solidFill>
              </a:rPr>
              <a:t>, and </a:t>
            </a:r>
            <a:r>
              <a:rPr lang="en-US" b="1" dirty="0">
                <a:solidFill>
                  <a:srgbClr val="FF0000"/>
                </a:solidFill>
              </a:rPr>
              <a:t>comment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characters</a:t>
            </a:r>
          </a:p>
        </p:txBody>
      </p:sp>
      <p:sp>
        <p:nvSpPr>
          <p:cNvPr id="320" name="Rectangle 319"/>
          <p:cNvSpPr/>
          <p:nvPr/>
        </p:nvSpPr>
        <p:spPr>
          <a:xfrm>
            <a:off x="836901" y="4434582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2" name="TextBox 321"/>
          <p:cNvSpPr txBox="1"/>
          <p:nvPr/>
        </p:nvSpPr>
        <p:spPr>
          <a:xfrm>
            <a:off x="3206999" y="2134809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Test the </a:t>
            </a:r>
            <a:r>
              <a:rPr lang="en-US" b="1" dirty="0">
                <a:solidFill>
                  <a:srgbClr val="FF0000"/>
                </a:solidFill>
              </a:rPr>
              <a:t>size</a:t>
            </a:r>
            <a:r>
              <a:rPr lang="en-US" dirty="0">
                <a:solidFill>
                  <a:prstClr val="black"/>
                </a:solidFill>
              </a:rPr>
              <a:t> and </a:t>
            </a:r>
            <a:r>
              <a:rPr lang="en-US" b="1" dirty="0">
                <a:solidFill>
                  <a:srgbClr val="FF0000"/>
                </a:solidFill>
              </a:rPr>
              <a:t>data type of input</a:t>
            </a:r>
            <a:r>
              <a:rPr lang="en-US" dirty="0">
                <a:solidFill>
                  <a:prstClr val="black"/>
                </a:solidFill>
              </a:rPr>
              <a:t> and enforce appropriate limits to prevent buffer overruns</a:t>
            </a:r>
          </a:p>
        </p:txBody>
      </p:sp>
      <p:sp>
        <p:nvSpPr>
          <p:cNvPr id="323" name="Rectangle 322"/>
          <p:cNvSpPr/>
          <p:nvPr/>
        </p:nvSpPr>
        <p:spPr>
          <a:xfrm>
            <a:off x="3310036" y="1987425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5" name="TextBox 324"/>
          <p:cNvSpPr txBox="1"/>
          <p:nvPr/>
        </p:nvSpPr>
        <p:spPr>
          <a:xfrm>
            <a:off x="5715370" y="2134809"/>
            <a:ext cx="2348726" cy="1218777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Test the content of </a:t>
            </a:r>
            <a:r>
              <a:rPr lang="en-US" b="1" dirty="0">
                <a:solidFill>
                  <a:srgbClr val="FF0000"/>
                </a:solidFill>
              </a:rPr>
              <a:t>string variables </a:t>
            </a:r>
            <a:r>
              <a:rPr lang="en-US" dirty="0">
                <a:solidFill>
                  <a:prstClr val="black"/>
                </a:solidFill>
              </a:rPr>
              <a:t>and accept only </a:t>
            </a:r>
            <a:r>
              <a:rPr lang="en-US" b="1" dirty="0">
                <a:solidFill>
                  <a:srgbClr val="FF0000"/>
                </a:solidFill>
              </a:rPr>
              <a:t>expected values</a:t>
            </a:r>
          </a:p>
        </p:txBody>
      </p:sp>
      <p:sp>
        <p:nvSpPr>
          <p:cNvPr id="326" name="Rectangle 325"/>
          <p:cNvSpPr/>
          <p:nvPr/>
        </p:nvSpPr>
        <p:spPr>
          <a:xfrm>
            <a:off x="5818407" y="1987425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8" name="TextBox 327"/>
          <p:cNvSpPr txBox="1"/>
          <p:nvPr/>
        </p:nvSpPr>
        <p:spPr>
          <a:xfrm>
            <a:off x="733864" y="2134809"/>
            <a:ext cx="2348726" cy="149577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Make no assumptions about the </a:t>
            </a:r>
            <a:r>
              <a:rPr lang="en-US" b="1" dirty="0">
                <a:solidFill>
                  <a:srgbClr val="FF0000"/>
                </a:solidFill>
              </a:rPr>
              <a:t>size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type</a:t>
            </a:r>
            <a:r>
              <a:rPr lang="en-US" dirty="0">
                <a:solidFill>
                  <a:prstClr val="black"/>
                </a:solidFill>
              </a:rPr>
              <a:t>, or </a:t>
            </a:r>
            <a:r>
              <a:rPr lang="en-US" b="1" dirty="0">
                <a:solidFill>
                  <a:srgbClr val="FF0000"/>
                </a:solidFill>
              </a:rPr>
              <a:t>content</a:t>
            </a:r>
            <a:r>
              <a:rPr lang="en-US" dirty="0">
                <a:solidFill>
                  <a:prstClr val="black"/>
                </a:solidFill>
              </a:rPr>
              <a:t> of the data that is received by your application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836901" y="1987425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0" name="TextBox 329"/>
          <p:cNvSpPr txBox="1"/>
          <p:nvPr/>
        </p:nvSpPr>
        <p:spPr>
          <a:xfrm>
            <a:off x="4133556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Rockwell" panose="02060603020205020403" pitchFamily="18" charset="0"/>
              </a:rPr>
              <a:t>5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1" name="TextBox 330"/>
          <p:cNvSpPr txBox="1"/>
          <p:nvPr/>
        </p:nvSpPr>
        <p:spPr>
          <a:xfrm>
            <a:off x="6641927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Rockwell" panose="02060603020205020403" pitchFamily="18" charset="0"/>
              </a:rPr>
              <a:t>6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2" name="TextBox 331"/>
          <p:cNvSpPr txBox="1"/>
          <p:nvPr/>
        </p:nvSpPr>
        <p:spPr>
          <a:xfrm>
            <a:off x="1660421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Rockwell" panose="02060603020205020403" pitchFamily="18" charset="0"/>
              </a:rPr>
              <a:t>4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3" name="TextBox 332"/>
          <p:cNvSpPr txBox="1"/>
          <p:nvPr/>
        </p:nvSpPr>
        <p:spPr>
          <a:xfrm>
            <a:off x="4133556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Rockwell" panose="02060603020205020403" pitchFamily="18" charset="0"/>
              </a:rPr>
              <a:t>2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9933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4" name="TextBox 333"/>
          <p:cNvSpPr txBox="1"/>
          <p:nvPr/>
        </p:nvSpPr>
        <p:spPr>
          <a:xfrm>
            <a:off x="6641927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3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35" name="TextBox 334"/>
          <p:cNvSpPr txBox="1"/>
          <p:nvPr/>
        </p:nvSpPr>
        <p:spPr>
          <a:xfrm>
            <a:off x="1660421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Rockwell" panose="02060603020205020403" pitchFamily="18" charset="0"/>
              </a:rPr>
              <a:t>1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124556" y="328888"/>
            <a:ext cx="9942897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SQL Injection Attack Countermeasures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813D860-02C8-4287-9C43-5A4436FA998B}"/>
              </a:ext>
            </a:extLst>
          </p:cNvPr>
          <p:cNvGrpSpPr/>
          <p:nvPr/>
        </p:nvGrpSpPr>
        <p:grpSpPr>
          <a:xfrm>
            <a:off x="8499648" y="1567620"/>
            <a:ext cx="2568435" cy="4281740"/>
            <a:chOff x="8499648" y="1567620"/>
            <a:chExt cx="2568435" cy="4281740"/>
          </a:xfrm>
        </p:grpSpPr>
        <p:sp>
          <p:nvSpPr>
            <p:cNvPr id="155" name="Freeform 166"/>
            <p:cNvSpPr>
              <a:spLocks noChangeArrowheads="1"/>
            </p:cNvSpPr>
            <p:nvPr/>
          </p:nvSpPr>
          <p:spPr bwMode="auto">
            <a:xfrm>
              <a:off x="8501764" y="2460354"/>
              <a:ext cx="1383655" cy="1383527"/>
            </a:xfrm>
            <a:custGeom>
              <a:avLst/>
              <a:gdLst>
                <a:gd name="T0" fmla="*/ 2886 w 2887"/>
                <a:gd name="T1" fmla="*/ 1444 h 2890"/>
                <a:gd name="T2" fmla="*/ 2886 w 2887"/>
                <a:gd name="T3" fmla="*/ 1444 h 2890"/>
                <a:gd name="T4" fmla="*/ 1444 w 2887"/>
                <a:gd name="T5" fmla="*/ 0 h 2890"/>
                <a:gd name="T6" fmla="*/ 0 w 2887"/>
                <a:gd name="T7" fmla="*/ 1444 h 2890"/>
                <a:gd name="T8" fmla="*/ 1444 w 2887"/>
                <a:gd name="T9" fmla="*/ 2889 h 2890"/>
                <a:gd name="T10" fmla="*/ 2886 w 2887"/>
                <a:gd name="T11" fmla="*/ 1444 h 2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90">
                  <a:moveTo>
                    <a:pt x="2886" y="1444"/>
                  </a:moveTo>
                  <a:lnTo>
                    <a:pt x="2886" y="1444"/>
                  </a:lnTo>
                  <a:cubicBezTo>
                    <a:pt x="2886" y="647"/>
                    <a:pt x="2241" y="0"/>
                    <a:pt x="1444" y="0"/>
                  </a:cubicBezTo>
                  <a:cubicBezTo>
                    <a:pt x="647" y="0"/>
                    <a:pt x="0" y="647"/>
                    <a:pt x="0" y="1444"/>
                  </a:cubicBezTo>
                  <a:cubicBezTo>
                    <a:pt x="0" y="2241"/>
                    <a:pt x="647" y="2889"/>
                    <a:pt x="1444" y="2889"/>
                  </a:cubicBezTo>
                  <a:cubicBezTo>
                    <a:pt x="2241" y="2889"/>
                    <a:pt x="2886" y="2241"/>
                    <a:pt x="2886" y="1444"/>
                  </a:cubicBezTo>
                </a:path>
              </a:pathLst>
            </a:custGeom>
            <a:solidFill>
              <a:srgbClr val="6A5C50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7" name="Freeform 168"/>
            <p:cNvSpPr>
              <a:spLocks noChangeArrowheads="1"/>
            </p:cNvSpPr>
            <p:nvPr/>
          </p:nvSpPr>
          <p:spPr bwMode="auto">
            <a:xfrm>
              <a:off x="9216864" y="5286641"/>
              <a:ext cx="1045146" cy="562719"/>
            </a:xfrm>
            <a:custGeom>
              <a:avLst/>
              <a:gdLst>
                <a:gd name="T0" fmla="*/ 0 w 2184"/>
                <a:gd name="T1" fmla="*/ 177 h 1178"/>
                <a:gd name="T2" fmla="*/ 0 w 2184"/>
                <a:gd name="T3" fmla="*/ 177 h 1178"/>
                <a:gd name="T4" fmla="*/ 265 w 2184"/>
                <a:gd name="T5" fmla="*/ 552 h 1178"/>
                <a:gd name="T6" fmla="*/ 958 w 2184"/>
                <a:gd name="T7" fmla="*/ 1062 h 1178"/>
                <a:gd name="T8" fmla="*/ 1273 w 2184"/>
                <a:gd name="T9" fmla="*/ 1062 h 1178"/>
                <a:gd name="T10" fmla="*/ 1624 w 2184"/>
                <a:gd name="T11" fmla="*/ 787 h 1178"/>
                <a:gd name="T12" fmla="*/ 2183 w 2184"/>
                <a:gd name="T13" fmla="*/ 204 h 1178"/>
                <a:gd name="T14" fmla="*/ 0 w 2184"/>
                <a:gd name="T15" fmla="*/ 177 h 1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84" h="1178">
                  <a:moveTo>
                    <a:pt x="0" y="177"/>
                  </a:moveTo>
                  <a:lnTo>
                    <a:pt x="0" y="177"/>
                  </a:lnTo>
                  <a:cubicBezTo>
                    <a:pt x="5" y="193"/>
                    <a:pt x="40" y="397"/>
                    <a:pt x="265" y="552"/>
                  </a:cubicBezTo>
                  <a:cubicBezTo>
                    <a:pt x="490" y="709"/>
                    <a:pt x="797" y="947"/>
                    <a:pt x="958" y="1062"/>
                  </a:cubicBezTo>
                  <a:cubicBezTo>
                    <a:pt x="1121" y="1177"/>
                    <a:pt x="1241" y="1092"/>
                    <a:pt x="1273" y="1062"/>
                  </a:cubicBezTo>
                  <a:cubicBezTo>
                    <a:pt x="1305" y="1030"/>
                    <a:pt x="1407" y="929"/>
                    <a:pt x="1624" y="787"/>
                  </a:cubicBezTo>
                  <a:cubicBezTo>
                    <a:pt x="1840" y="645"/>
                    <a:pt x="2183" y="407"/>
                    <a:pt x="2183" y="204"/>
                  </a:cubicBezTo>
                  <a:cubicBezTo>
                    <a:pt x="2183" y="0"/>
                    <a:pt x="0" y="177"/>
                    <a:pt x="0" y="177"/>
                  </a:cubicBez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8" name="Freeform 169"/>
            <p:cNvSpPr>
              <a:spLocks noChangeArrowheads="1"/>
            </p:cNvSpPr>
            <p:nvPr/>
          </p:nvSpPr>
          <p:spPr bwMode="auto">
            <a:xfrm>
              <a:off x="9214748" y="4825465"/>
              <a:ext cx="1070534" cy="628299"/>
            </a:xfrm>
            <a:custGeom>
              <a:avLst/>
              <a:gdLst>
                <a:gd name="T0" fmla="*/ 2236 w 2237"/>
                <a:gd name="T1" fmla="*/ 1102 h 1315"/>
                <a:gd name="T2" fmla="*/ 2236 w 2237"/>
                <a:gd name="T3" fmla="*/ 1102 h 1315"/>
                <a:gd name="T4" fmla="*/ 1969 w 2237"/>
                <a:gd name="T5" fmla="*/ 1314 h 1315"/>
                <a:gd name="T6" fmla="*/ 254 w 2237"/>
                <a:gd name="T7" fmla="*/ 1314 h 1315"/>
                <a:gd name="T8" fmla="*/ 0 w 2237"/>
                <a:gd name="T9" fmla="*/ 1102 h 1315"/>
                <a:gd name="T10" fmla="*/ 0 w 2237"/>
                <a:gd name="T11" fmla="*/ 220 h 1315"/>
                <a:gd name="T12" fmla="*/ 254 w 2237"/>
                <a:gd name="T13" fmla="*/ 0 h 1315"/>
                <a:gd name="T14" fmla="*/ 1969 w 2237"/>
                <a:gd name="T15" fmla="*/ 0 h 1315"/>
                <a:gd name="T16" fmla="*/ 2236 w 2237"/>
                <a:gd name="T17" fmla="*/ 220 h 1315"/>
                <a:gd name="T18" fmla="*/ 2236 w 2237"/>
                <a:gd name="T19" fmla="*/ 1102 h 1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37" h="1315">
                  <a:moveTo>
                    <a:pt x="2236" y="1102"/>
                  </a:moveTo>
                  <a:lnTo>
                    <a:pt x="2236" y="1102"/>
                  </a:lnTo>
                  <a:cubicBezTo>
                    <a:pt x="2236" y="1223"/>
                    <a:pt x="2108" y="1314"/>
                    <a:pt x="1969" y="1314"/>
                  </a:cubicBezTo>
                  <a:cubicBezTo>
                    <a:pt x="254" y="1314"/>
                    <a:pt x="254" y="1314"/>
                    <a:pt x="254" y="1314"/>
                  </a:cubicBezTo>
                  <a:cubicBezTo>
                    <a:pt x="115" y="1314"/>
                    <a:pt x="0" y="1223"/>
                    <a:pt x="0" y="1102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99"/>
                    <a:pt x="115" y="0"/>
                    <a:pt x="254" y="0"/>
                  </a:cubicBezTo>
                  <a:cubicBezTo>
                    <a:pt x="1969" y="0"/>
                    <a:pt x="1969" y="0"/>
                    <a:pt x="1969" y="0"/>
                  </a:cubicBezTo>
                  <a:cubicBezTo>
                    <a:pt x="2108" y="0"/>
                    <a:pt x="2236" y="99"/>
                    <a:pt x="2236" y="220"/>
                  </a:cubicBezTo>
                  <a:lnTo>
                    <a:pt x="2236" y="1102"/>
                  </a:ln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9" name="Freeform 170"/>
            <p:cNvSpPr>
              <a:spLocks noChangeArrowheads="1"/>
            </p:cNvSpPr>
            <p:nvPr/>
          </p:nvSpPr>
          <p:spPr bwMode="auto">
            <a:xfrm>
              <a:off x="9130121" y="4654111"/>
              <a:ext cx="1254598" cy="277129"/>
            </a:xfrm>
            <a:custGeom>
              <a:avLst/>
              <a:gdLst>
                <a:gd name="T0" fmla="*/ 2544 w 2620"/>
                <a:gd name="T1" fmla="*/ 0 h 582"/>
                <a:gd name="T2" fmla="*/ 2544 w 2620"/>
                <a:gd name="T3" fmla="*/ 0 h 582"/>
                <a:gd name="T4" fmla="*/ 1306 w 2620"/>
                <a:gd name="T5" fmla="*/ 94 h 582"/>
                <a:gd name="T6" fmla="*/ 72 w 2620"/>
                <a:gd name="T7" fmla="*/ 0 h 582"/>
                <a:gd name="T8" fmla="*/ 54 w 2620"/>
                <a:gd name="T9" fmla="*/ 96 h 582"/>
                <a:gd name="T10" fmla="*/ 105 w 2620"/>
                <a:gd name="T11" fmla="*/ 262 h 582"/>
                <a:gd name="T12" fmla="*/ 129 w 2620"/>
                <a:gd name="T13" fmla="*/ 581 h 582"/>
                <a:gd name="T14" fmla="*/ 1231 w 2620"/>
                <a:gd name="T15" fmla="*/ 581 h 582"/>
                <a:gd name="T16" fmla="*/ 1381 w 2620"/>
                <a:gd name="T17" fmla="*/ 581 h 582"/>
                <a:gd name="T18" fmla="*/ 2493 w 2620"/>
                <a:gd name="T19" fmla="*/ 581 h 582"/>
                <a:gd name="T20" fmla="*/ 2517 w 2620"/>
                <a:gd name="T21" fmla="*/ 262 h 582"/>
                <a:gd name="T22" fmla="*/ 2565 w 2620"/>
                <a:gd name="T23" fmla="*/ 99 h 582"/>
                <a:gd name="T24" fmla="*/ 2544 w 2620"/>
                <a:gd name="T25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20" h="582">
                  <a:moveTo>
                    <a:pt x="2544" y="0"/>
                  </a:moveTo>
                  <a:lnTo>
                    <a:pt x="2544" y="0"/>
                  </a:lnTo>
                  <a:cubicBezTo>
                    <a:pt x="2306" y="62"/>
                    <a:pt x="1546" y="86"/>
                    <a:pt x="1306" y="94"/>
                  </a:cubicBezTo>
                  <a:cubicBezTo>
                    <a:pt x="1068" y="86"/>
                    <a:pt x="310" y="62"/>
                    <a:pt x="72" y="0"/>
                  </a:cubicBezTo>
                  <a:cubicBezTo>
                    <a:pt x="72" y="0"/>
                    <a:pt x="0" y="11"/>
                    <a:pt x="54" y="96"/>
                  </a:cubicBezTo>
                  <a:cubicBezTo>
                    <a:pt x="54" y="96"/>
                    <a:pt x="94" y="115"/>
                    <a:pt x="105" y="262"/>
                  </a:cubicBezTo>
                  <a:cubicBezTo>
                    <a:pt x="115" y="409"/>
                    <a:pt x="72" y="508"/>
                    <a:pt x="129" y="581"/>
                  </a:cubicBezTo>
                  <a:cubicBezTo>
                    <a:pt x="1231" y="581"/>
                    <a:pt x="1231" y="581"/>
                    <a:pt x="1231" y="581"/>
                  </a:cubicBezTo>
                  <a:cubicBezTo>
                    <a:pt x="1381" y="581"/>
                    <a:pt x="1381" y="581"/>
                    <a:pt x="1381" y="581"/>
                  </a:cubicBezTo>
                  <a:cubicBezTo>
                    <a:pt x="2493" y="581"/>
                    <a:pt x="2493" y="581"/>
                    <a:pt x="2493" y="581"/>
                  </a:cubicBezTo>
                  <a:cubicBezTo>
                    <a:pt x="2549" y="508"/>
                    <a:pt x="2507" y="409"/>
                    <a:pt x="2517" y="262"/>
                  </a:cubicBezTo>
                  <a:cubicBezTo>
                    <a:pt x="2528" y="115"/>
                    <a:pt x="2565" y="99"/>
                    <a:pt x="2565" y="99"/>
                  </a:cubicBezTo>
                  <a:cubicBezTo>
                    <a:pt x="2619" y="14"/>
                    <a:pt x="2544" y="0"/>
                    <a:pt x="2544" y="0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0" name="Freeform 171"/>
            <p:cNvSpPr>
              <a:spLocks noChangeArrowheads="1"/>
            </p:cNvSpPr>
            <p:nvPr/>
          </p:nvSpPr>
          <p:spPr bwMode="auto">
            <a:xfrm>
              <a:off x="9159740" y="4990473"/>
              <a:ext cx="1159393" cy="69811"/>
            </a:xfrm>
            <a:custGeom>
              <a:avLst/>
              <a:gdLst>
                <a:gd name="T0" fmla="*/ 2418 w 2419"/>
                <a:gd name="T1" fmla="*/ 75 h 148"/>
                <a:gd name="T2" fmla="*/ 2418 w 2419"/>
                <a:gd name="T3" fmla="*/ 75 h 148"/>
                <a:gd name="T4" fmla="*/ 2322 w 2419"/>
                <a:gd name="T5" fmla="*/ 147 h 148"/>
                <a:gd name="T6" fmla="*/ 96 w 2419"/>
                <a:gd name="T7" fmla="*/ 147 h 148"/>
                <a:gd name="T8" fmla="*/ 0 w 2419"/>
                <a:gd name="T9" fmla="*/ 75 h 148"/>
                <a:gd name="T10" fmla="*/ 0 w 2419"/>
                <a:gd name="T11" fmla="*/ 75 h 148"/>
                <a:gd name="T12" fmla="*/ 96 w 2419"/>
                <a:gd name="T13" fmla="*/ 0 h 148"/>
                <a:gd name="T14" fmla="*/ 2322 w 2419"/>
                <a:gd name="T15" fmla="*/ 0 h 148"/>
                <a:gd name="T16" fmla="*/ 2418 w 2419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48">
                  <a:moveTo>
                    <a:pt x="2418" y="75"/>
                  </a:moveTo>
                  <a:lnTo>
                    <a:pt x="2418" y="75"/>
                  </a:lnTo>
                  <a:cubicBezTo>
                    <a:pt x="2418" y="118"/>
                    <a:pt x="2375" y="147"/>
                    <a:pt x="2322" y="147"/>
                  </a:cubicBezTo>
                  <a:cubicBezTo>
                    <a:pt x="96" y="147"/>
                    <a:pt x="96" y="147"/>
                    <a:pt x="96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29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29"/>
                    <a:pt x="2418" y="75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1" name="Freeform 172"/>
            <p:cNvSpPr>
              <a:spLocks noChangeArrowheads="1"/>
            </p:cNvSpPr>
            <p:nvPr/>
          </p:nvSpPr>
          <p:spPr bwMode="auto">
            <a:xfrm>
              <a:off x="9159740" y="5117402"/>
              <a:ext cx="1159393" cy="80389"/>
            </a:xfrm>
            <a:custGeom>
              <a:avLst/>
              <a:gdLst>
                <a:gd name="T0" fmla="*/ 2418 w 2419"/>
                <a:gd name="T1" fmla="*/ 86 h 173"/>
                <a:gd name="T2" fmla="*/ 2418 w 2419"/>
                <a:gd name="T3" fmla="*/ 86 h 173"/>
                <a:gd name="T4" fmla="*/ 2322 w 2419"/>
                <a:gd name="T5" fmla="*/ 172 h 173"/>
                <a:gd name="T6" fmla="*/ 96 w 2419"/>
                <a:gd name="T7" fmla="*/ 172 h 173"/>
                <a:gd name="T8" fmla="*/ 0 w 2419"/>
                <a:gd name="T9" fmla="*/ 86 h 173"/>
                <a:gd name="T10" fmla="*/ 0 w 2419"/>
                <a:gd name="T11" fmla="*/ 86 h 173"/>
                <a:gd name="T12" fmla="*/ 96 w 2419"/>
                <a:gd name="T13" fmla="*/ 0 h 173"/>
                <a:gd name="T14" fmla="*/ 2322 w 2419"/>
                <a:gd name="T15" fmla="*/ 0 h 173"/>
                <a:gd name="T16" fmla="*/ 2418 w 2419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9" h="173">
                  <a:moveTo>
                    <a:pt x="2418" y="86"/>
                  </a:moveTo>
                  <a:lnTo>
                    <a:pt x="2418" y="86"/>
                  </a:lnTo>
                  <a:cubicBezTo>
                    <a:pt x="2418" y="132"/>
                    <a:pt x="2375" y="172"/>
                    <a:pt x="2322" y="172"/>
                  </a:cubicBezTo>
                  <a:cubicBezTo>
                    <a:pt x="96" y="172"/>
                    <a:pt x="96" y="172"/>
                    <a:pt x="96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0"/>
                    <a:pt x="43" y="0"/>
                    <a:pt x="96" y="0"/>
                  </a:cubicBezTo>
                  <a:cubicBezTo>
                    <a:pt x="2322" y="0"/>
                    <a:pt x="2322" y="0"/>
                    <a:pt x="2322" y="0"/>
                  </a:cubicBezTo>
                  <a:cubicBezTo>
                    <a:pt x="2375" y="0"/>
                    <a:pt x="2418" y="40"/>
                    <a:pt x="2418" y="86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2" name="Freeform 173"/>
            <p:cNvSpPr>
              <a:spLocks noChangeArrowheads="1"/>
            </p:cNvSpPr>
            <p:nvPr/>
          </p:nvSpPr>
          <p:spPr bwMode="auto">
            <a:xfrm>
              <a:off x="9161856" y="5269717"/>
              <a:ext cx="1155161" cy="69811"/>
            </a:xfrm>
            <a:custGeom>
              <a:avLst/>
              <a:gdLst>
                <a:gd name="T0" fmla="*/ 2413 w 2414"/>
                <a:gd name="T1" fmla="*/ 75 h 148"/>
                <a:gd name="T2" fmla="*/ 2413 w 2414"/>
                <a:gd name="T3" fmla="*/ 75 h 148"/>
                <a:gd name="T4" fmla="*/ 2319 w 2414"/>
                <a:gd name="T5" fmla="*/ 147 h 148"/>
                <a:gd name="T6" fmla="*/ 97 w 2414"/>
                <a:gd name="T7" fmla="*/ 147 h 148"/>
                <a:gd name="T8" fmla="*/ 0 w 2414"/>
                <a:gd name="T9" fmla="*/ 75 h 148"/>
                <a:gd name="T10" fmla="*/ 0 w 2414"/>
                <a:gd name="T11" fmla="*/ 75 h 148"/>
                <a:gd name="T12" fmla="*/ 97 w 2414"/>
                <a:gd name="T13" fmla="*/ 0 h 148"/>
                <a:gd name="T14" fmla="*/ 2319 w 2414"/>
                <a:gd name="T15" fmla="*/ 0 h 148"/>
                <a:gd name="T16" fmla="*/ 2413 w 2414"/>
                <a:gd name="T17" fmla="*/ 7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48">
                  <a:moveTo>
                    <a:pt x="2413" y="75"/>
                  </a:moveTo>
                  <a:lnTo>
                    <a:pt x="2413" y="75"/>
                  </a:lnTo>
                  <a:cubicBezTo>
                    <a:pt x="2413" y="118"/>
                    <a:pt x="2370" y="147"/>
                    <a:pt x="2319" y="147"/>
                  </a:cubicBezTo>
                  <a:cubicBezTo>
                    <a:pt x="97" y="147"/>
                    <a:pt x="97" y="147"/>
                    <a:pt x="97" y="147"/>
                  </a:cubicBezTo>
                  <a:cubicBezTo>
                    <a:pt x="43" y="147"/>
                    <a:pt x="0" y="118"/>
                    <a:pt x="0" y="75"/>
                  </a:cubicBezTo>
                  <a:lnTo>
                    <a:pt x="0" y="75"/>
                  </a:lnTo>
                  <a:cubicBezTo>
                    <a:pt x="0" y="30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30"/>
                    <a:pt x="2413" y="75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3" name="Freeform 174"/>
            <p:cNvSpPr>
              <a:spLocks noChangeArrowheads="1"/>
            </p:cNvSpPr>
            <p:nvPr/>
          </p:nvSpPr>
          <p:spPr bwMode="auto">
            <a:xfrm>
              <a:off x="9161856" y="5396646"/>
              <a:ext cx="1155161" cy="80389"/>
            </a:xfrm>
            <a:custGeom>
              <a:avLst/>
              <a:gdLst>
                <a:gd name="T0" fmla="*/ 2413 w 2414"/>
                <a:gd name="T1" fmla="*/ 86 h 173"/>
                <a:gd name="T2" fmla="*/ 2413 w 2414"/>
                <a:gd name="T3" fmla="*/ 86 h 173"/>
                <a:gd name="T4" fmla="*/ 2319 w 2414"/>
                <a:gd name="T5" fmla="*/ 172 h 173"/>
                <a:gd name="T6" fmla="*/ 97 w 2414"/>
                <a:gd name="T7" fmla="*/ 172 h 173"/>
                <a:gd name="T8" fmla="*/ 0 w 2414"/>
                <a:gd name="T9" fmla="*/ 86 h 173"/>
                <a:gd name="T10" fmla="*/ 0 w 2414"/>
                <a:gd name="T11" fmla="*/ 86 h 173"/>
                <a:gd name="T12" fmla="*/ 97 w 2414"/>
                <a:gd name="T13" fmla="*/ 0 h 173"/>
                <a:gd name="T14" fmla="*/ 2319 w 2414"/>
                <a:gd name="T15" fmla="*/ 0 h 173"/>
                <a:gd name="T16" fmla="*/ 2413 w 2414"/>
                <a:gd name="T17" fmla="*/ 8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4" h="173">
                  <a:moveTo>
                    <a:pt x="2413" y="86"/>
                  </a:moveTo>
                  <a:lnTo>
                    <a:pt x="2413" y="86"/>
                  </a:lnTo>
                  <a:cubicBezTo>
                    <a:pt x="2413" y="132"/>
                    <a:pt x="2370" y="172"/>
                    <a:pt x="2319" y="17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43" y="172"/>
                    <a:pt x="0" y="132"/>
                    <a:pt x="0" y="86"/>
                  </a:cubicBezTo>
                  <a:lnTo>
                    <a:pt x="0" y="86"/>
                  </a:lnTo>
                  <a:cubicBezTo>
                    <a:pt x="0" y="43"/>
                    <a:pt x="43" y="0"/>
                    <a:pt x="97" y="0"/>
                  </a:cubicBezTo>
                  <a:cubicBezTo>
                    <a:pt x="2319" y="0"/>
                    <a:pt x="2319" y="0"/>
                    <a:pt x="2319" y="0"/>
                  </a:cubicBezTo>
                  <a:cubicBezTo>
                    <a:pt x="2370" y="0"/>
                    <a:pt x="2413" y="43"/>
                    <a:pt x="2413" y="86"/>
                  </a:cubicBezTo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4" name="Freeform 175"/>
            <p:cNvSpPr>
              <a:spLocks noChangeArrowheads="1"/>
            </p:cNvSpPr>
            <p:nvPr/>
          </p:nvSpPr>
          <p:spPr bwMode="auto">
            <a:xfrm>
              <a:off x="9464398" y="5639927"/>
              <a:ext cx="569118" cy="190394"/>
            </a:xfrm>
            <a:custGeom>
              <a:avLst/>
              <a:gdLst>
                <a:gd name="T0" fmla="*/ 8 w 1191"/>
                <a:gd name="T1" fmla="*/ 8 h 402"/>
                <a:gd name="T2" fmla="*/ 8 w 1191"/>
                <a:gd name="T3" fmla="*/ 8 h 402"/>
                <a:gd name="T4" fmla="*/ 1190 w 1191"/>
                <a:gd name="T5" fmla="*/ 0 h 402"/>
                <a:gd name="T6" fmla="*/ 626 w 1191"/>
                <a:gd name="T7" fmla="*/ 391 h 402"/>
                <a:gd name="T8" fmla="*/ 8 w 1191"/>
                <a:gd name="T9" fmla="*/ 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1" h="402">
                  <a:moveTo>
                    <a:pt x="8" y="8"/>
                  </a:moveTo>
                  <a:lnTo>
                    <a:pt x="8" y="8"/>
                  </a:lnTo>
                  <a:cubicBezTo>
                    <a:pt x="0" y="0"/>
                    <a:pt x="679" y="107"/>
                    <a:pt x="1190" y="0"/>
                  </a:cubicBezTo>
                  <a:cubicBezTo>
                    <a:pt x="1190" y="0"/>
                    <a:pt x="784" y="377"/>
                    <a:pt x="626" y="391"/>
                  </a:cubicBezTo>
                  <a:cubicBezTo>
                    <a:pt x="468" y="401"/>
                    <a:pt x="136" y="105"/>
                    <a:pt x="8" y="8"/>
                  </a:cubicBezTo>
                </a:path>
              </a:pathLst>
            </a:custGeom>
            <a:solidFill>
              <a:srgbClr val="4E4E4E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Freeform 176"/>
            <p:cNvSpPr>
              <a:spLocks noChangeArrowheads="1"/>
            </p:cNvSpPr>
            <p:nvPr/>
          </p:nvSpPr>
          <p:spPr bwMode="auto">
            <a:xfrm>
              <a:off x="9123774" y="4203514"/>
              <a:ext cx="344856" cy="344824"/>
            </a:xfrm>
            <a:custGeom>
              <a:avLst/>
              <a:gdLst>
                <a:gd name="T0" fmla="*/ 361 w 723"/>
                <a:gd name="T1" fmla="*/ 0 h 724"/>
                <a:gd name="T2" fmla="*/ 361 w 723"/>
                <a:gd name="T3" fmla="*/ 0 h 724"/>
                <a:gd name="T4" fmla="*/ 0 w 723"/>
                <a:gd name="T5" fmla="*/ 361 h 724"/>
                <a:gd name="T6" fmla="*/ 361 w 723"/>
                <a:gd name="T7" fmla="*/ 723 h 724"/>
                <a:gd name="T8" fmla="*/ 722 w 723"/>
                <a:gd name="T9" fmla="*/ 361 h 724"/>
                <a:gd name="T10" fmla="*/ 361 w 723"/>
                <a:gd name="T11" fmla="*/ 0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3" h="724">
                  <a:moveTo>
                    <a:pt x="361" y="0"/>
                  </a:moveTo>
                  <a:lnTo>
                    <a:pt x="361" y="0"/>
                  </a:lnTo>
                  <a:cubicBezTo>
                    <a:pt x="160" y="0"/>
                    <a:pt x="0" y="161"/>
                    <a:pt x="0" y="361"/>
                  </a:cubicBezTo>
                  <a:cubicBezTo>
                    <a:pt x="0" y="559"/>
                    <a:pt x="160" y="723"/>
                    <a:pt x="361" y="723"/>
                  </a:cubicBezTo>
                  <a:cubicBezTo>
                    <a:pt x="559" y="723"/>
                    <a:pt x="722" y="559"/>
                    <a:pt x="722" y="361"/>
                  </a:cubicBezTo>
                  <a:cubicBezTo>
                    <a:pt x="722" y="161"/>
                    <a:pt x="559" y="0"/>
                    <a:pt x="361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6" name="Freeform 177"/>
            <p:cNvSpPr>
              <a:spLocks noChangeArrowheads="1"/>
            </p:cNvSpPr>
            <p:nvPr/>
          </p:nvSpPr>
          <p:spPr bwMode="auto">
            <a:xfrm>
              <a:off x="9003180" y="4078700"/>
              <a:ext cx="581812" cy="590220"/>
            </a:xfrm>
            <a:custGeom>
              <a:avLst/>
              <a:gdLst>
                <a:gd name="T0" fmla="*/ 746 w 1215"/>
                <a:gd name="T1" fmla="*/ 137 h 1235"/>
                <a:gd name="T2" fmla="*/ 668 w 1215"/>
                <a:gd name="T3" fmla="*/ 118 h 1235"/>
                <a:gd name="T4" fmla="*/ 513 w 1215"/>
                <a:gd name="T5" fmla="*/ 9 h 1235"/>
                <a:gd name="T6" fmla="*/ 422 w 1215"/>
                <a:gd name="T7" fmla="*/ 158 h 1235"/>
                <a:gd name="T8" fmla="*/ 339 w 1215"/>
                <a:gd name="T9" fmla="*/ 67 h 1235"/>
                <a:gd name="T10" fmla="*/ 281 w 1215"/>
                <a:gd name="T11" fmla="*/ 249 h 1235"/>
                <a:gd name="T12" fmla="*/ 222 w 1215"/>
                <a:gd name="T13" fmla="*/ 305 h 1235"/>
                <a:gd name="T14" fmla="*/ 48 w 1215"/>
                <a:gd name="T15" fmla="*/ 375 h 1235"/>
                <a:gd name="T16" fmla="*/ 123 w 1215"/>
                <a:gd name="T17" fmla="*/ 535 h 1235"/>
                <a:gd name="T18" fmla="*/ 0 w 1215"/>
                <a:gd name="T19" fmla="*/ 554 h 1235"/>
                <a:gd name="T20" fmla="*/ 123 w 1215"/>
                <a:gd name="T21" fmla="*/ 701 h 1235"/>
                <a:gd name="T22" fmla="*/ 149 w 1215"/>
                <a:gd name="T23" fmla="*/ 806 h 1235"/>
                <a:gd name="T24" fmla="*/ 125 w 1215"/>
                <a:gd name="T25" fmla="*/ 990 h 1235"/>
                <a:gd name="T26" fmla="*/ 332 w 1215"/>
                <a:gd name="T27" fmla="*/ 1027 h 1235"/>
                <a:gd name="T28" fmla="*/ 299 w 1215"/>
                <a:gd name="T29" fmla="*/ 1148 h 1235"/>
                <a:gd name="T30" fmla="*/ 484 w 1215"/>
                <a:gd name="T31" fmla="*/ 1100 h 1235"/>
                <a:gd name="T32" fmla="*/ 564 w 1215"/>
                <a:gd name="T33" fmla="*/ 1113 h 1235"/>
                <a:gd name="T34" fmla="*/ 591 w 1215"/>
                <a:gd name="T35" fmla="*/ 1234 h 1235"/>
                <a:gd name="T36" fmla="*/ 733 w 1215"/>
                <a:gd name="T37" fmla="*/ 1102 h 1235"/>
                <a:gd name="T38" fmla="*/ 807 w 1215"/>
                <a:gd name="T39" fmla="*/ 1076 h 1235"/>
                <a:gd name="T40" fmla="*/ 891 w 1215"/>
                <a:gd name="T41" fmla="*/ 1170 h 1235"/>
                <a:gd name="T42" fmla="*/ 949 w 1215"/>
                <a:gd name="T43" fmla="*/ 987 h 1235"/>
                <a:gd name="T44" fmla="*/ 1003 w 1215"/>
                <a:gd name="T45" fmla="*/ 926 h 1235"/>
                <a:gd name="T46" fmla="*/ 1123 w 1215"/>
                <a:gd name="T47" fmla="*/ 969 h 1235"/>
                <a:gd name="T48" fmla="*/ 1086 w 1215"/>
                <a:gd name="T49" fmla="*/ 779 h 1235"/>
                <a:gd name="T50" fmla="*/ 1105 w 1215"/>
                <a:gd name="T51" fmla="*/ 691 h 1235"/>
                <a:gd name="T52" fmla="*/ 1214 w 1215"/>
                <a:gd name="T53" fmla="*/ 682 h 1235"/>
                <a:gd name="T54" fmla="*/ 1099 w 1215"/>
                <a:gd name="T55" fmla="*/ 533 h 1235"/>
                <a:gd name="T56" fmla="*/ 1075 w 1215"/>
                <a:gd name="T57" fmla="*/ 434 h 1235"/>
                <a:gd name="T58" fmla="*/ 1171 w 1215"/>
                <a:gd name="T59" fmla="*/ 351 h 1235"/>
                <a:gd name="T60" fmla="*/ 990 w 1215"/>
                <a:gd name="T61" fmla="*/ 289 h 1235"/>
                <a:gd name="T62" fmla="*/ 899 w 1215"/>
                <a:gd name="T63" fmla="*/ 209 h 1235"/>
                <a:gd name="T64" fmla="*/ 933 w 1215"/>
                <a:gd name="T65" fmla="*/ 89 h 1235"/>
                <a:gd name="T66" fmla="*/ 746 w 1215"/>
                <a:gd name="T67" fmla="*/ 137 h 1235"/>
                <a:gd name="T68" fmla="*/ 1027 w 1215"/>
                <a:gd name="T69" fmla="*/ 618 h 1235"/>
                <a:gd name="T70" fmla="*/ 200 w 1215"/>
                <a:gd name="T71" fmla="*/ 618 h 1235"/>
                <a:gd name="T72" fmla="*/ 1027 w 1215"/>
                <a:gd name="T73" fmla="*/ 618 h 1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15" h="1235">
                  <a:moveTo>
                    <a:pt x="746" y="137"/>
                  </a:moveTo>
                  <a:lnTo>
                    <a:pt x="746" y="137"/>
                  </a:lnTo>
                  <a:cubicBezTo>
                    <a:pt x="719" y="132"/>
                    <a:pt x="695" y="126"/>
                    <a:pt x="668" y="121"/>
                  </a:cubicBezTo>
                  <a:cubicBezTo>
                    <a:pt x="668" y="118"/>
                    <a:pt x="668" y="118"/>
                    <a:pt x="668" y="118"/>
                  </a:cubicBezTo>
                  <a:cubicBezTo>
                    <a:pt x="639" y="0"/>
                    <a:pt x="639" y="0"/>
                    <a:pt x="639" y="0"/>
                  </a:cubicBezTo>
                  <a:cubicBezTo>
                    <a:pt x="513" y="9"/>
                    <a:pt x="513" y="9"/>
                    <a:pt x="513" y="9"/>
                  </a:cubicBezTo>
                  <a:cubicBezTo>
                    <a:pt x="500" y="134"/>
                    <a:pt x="500" y="134"/>
                    <a:pt x="500" y="134"/>
                  </a:cubicBezTo>
                  <a:cubicBezTo>
                    <a:pt x="473" y="139"/>
                    <a:pt x="447" y="148"/>
                    <a:pt x="422" y="158"/>
                  </a:cubicBezTo>
                  <a:cubicBezTo>
                    <a:pt x="420" y="155"/>
                    <a:pt x="420" y="155"/>
                    <a:pt x="420" y="155"/>
                  </a:cubicBezTo>
                  <a:cubicBezTo>
                    <a:pt x="339" y="67"/>
                    <a:pt x="339" y="67"/>
                    <a:pt x="339" y="67"/>
                  </a:cubicBezTo>
                  <a:cubicBezTo>
                    <a:pt x="235" y="134"/>
                    <a:pt x="235" y="134"/>
                    <a:pt x="235" y="134"/>
                  </a:cubicBezTo>
                  <a:cubicBezTo>
                    <a:pt x="281" y="249"/>
                    <a:pt x="281" y="249"/>
                    <a:pt x="281" y="249"/>
                  </a:cubicBezTo>
                  <a:cubicBezTo>
                    <a:pt x="259" y="265"/>
                    <a:pt x="241" y="287"/>
                    <a:pt x="224" y="308"/>
                  </a:cubicBezTo>
                  <a:cubicBezTo>
                    <a:pt x="222" y="305"/>
                    <a:pt x="222" y="305"/>
                    <a:pt x="222" y="305"/>
                  </a:cubicBezTo>
                  <a:cubicBezTo>
                    <a:pt x="109" y="268"/>
                    <a:pt x="109" y="268"/>
                    <a:pt x="109" y="268"/>
                  </a:cubicBezTo>
                  <a:cubicBezTo>
                    <a:pt x="48" y="375"/>
                    <a:pt x="48" y="375"/>
                    <a:pt x="48" y="375"/>
                  </a:cubicBezTo>
                  <a:cubicBezTo>
                    <a:pt x="144" y="455"/>
                    <a:pt x="144" y="455"/>
                    <a:pt x="144" y="455"/>
                  </a:cubicBezTo>
                  <a:cubicBezTo>
                    <a:pt x="134" y="482"/>
                    <a:pt x="128" y="498"/>
                    <a:pt x="123" y="535"/>
                  </a:cubicBezTo>
                  <a:cubicBezTo>
                    <a:pt x="120" y="535"/>
                    <a:pt x="120" y="535"/>
                    <a:pt x="120" y="535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0" y="677"/>
                    <a:pt x="0" y="677"/>
                    <a:pt x="0" y="677"/>
                  </a:cubicBezTo>
                  <a:cubicBezTo>
                    <a:pt x="123" y="701"/>
                    <a:pt x="123" y="701"/>
                    <a:pt x="123" y="701"/>
                  </a:cubicBezTo>
                  <a:cubicBezTo>
                    <a:pt x="128" y="736"/>
                    <a:pt x="139" y="771"/>
                    <a:pt x="152" y="803"/>
                  </a:cubicBezTo>
                  <a:cubicBezTo>
                    <a:pt x="149" y="806"/>
                    <a:pt x="149" y="806"/>
                    <a:pt x="149" y="806"/>
                  </a:cubicBezTo>
                  <a:cubicBezTo>
                    <a:pt x="59" y="886"/>
                    <a:pt x="59" y="886"/>
                    <a:pt x="59" y="886"/>
                  </a:cubicBezTo>
                  <a:cubicBezTo>
                    <a:pt x="125" y="990"/>
                    <a:pt x="125" y="990"/>
                    <a:pt x="125" y="990"/>
                  </a:cubicBezTo>
                  <a:cubicBezTo>
                    <a:pt x="241" y="947"/>
                    <a:pt x="241" y="947"/>
                    <a:pt x="241" y="947"/>
                  </a:cubicBezTo>
                  <a:cubicBezTo>
                    <a:pt x="267" y="977"/>
                    <a:pt x="297" y="1003"/>
                    <a:pt x="332" y="1027"/>
                  </a:cubicBezTo>
                  <a:cubicBezTo>
                    <a:pt x="329" y="1030"/>
                    <a:pt x="329" y="1030"/>
                    <a:pt x="329" y="1030"/>
                  </a:cubicBezTo>
                  <a:cubicBezTo>
                    <a:pt x="299" y="1148"/>
                    <a:pt x="299" y="1148"/>
                    <a:pt x="299" y="1148"/>
                  </a:cubicBezTo>
                  <a:cubicBezTo>
                    <a:pt x="412" y="1199"/>
                    <a:pt x="412" y="1199"/>
                    <a:pt x="412" y="1199"/>
                  </a:cubicBezTo>
                  <a:cubicBezTo>
                    <a:pt x="484" y="1100"/>
                    <a:pt x="484" y="1100"/>
                    <a:pt x="484" y="1100"/>
                  </a:cubicBezTo>
                  <a:cubicBezTo>
                    <a:pt x="484" y="1097"/>
                    <a:pt x="484" y="1097"/>
                    <a:pt x="484" y="1097"/>
                  </a:cubicBezTo>
                  <a:cubicBezTo>
                    <a:pt x="511" y="1105"/>
                    <a:pt x="537" y="1111"/>
                    <a:pt x="564" y="1113"/>
                  </a:cubicBezTo>
                  <a:cubicBezTo>
                    <a:pt x="564" y="1116"/>
                    <a:pt x="564" y="1116"/>
                    <a:pt x="564" y="1116"/>
                  </a:cubicBezTo>
                  <a:cubicBezTo>
                    <a:pt x="591" y="1234"/>
                    <a:pt x="591" y="1234"/>
                    <a:pt x="591" y="1234"/>
                  </a:cubicBezTo>
                  <a:cubicBezTo>
                    <a:pt x="717" y="1226"/>
                    <a:pt x="717" y="1226"/>
                    <a:pt x="717" y="1226"/>
                  </a:cubicBezTo>
                  <a:cubicBezTo>
                    <a:pt x="733" y="1102"/>
                    <a:pt x="733" y="1102"/>
                    <a:pt x="733" y="1102"/>
                  </a:cubicBezTo>
                  <a:lnTo>
                    <a:pt x="733" y="1102"/>
                  </a:lnTo>
                  <a:cubicBezTo>
                    <a:pt x="757" y="1095"/>
                    <a:pt x="783" y="1086"/>
                    <a:pt x="807" y="1076"/>
                  </a:cubicBezTo>
                  <a:cubicBezTo>
                    <a:pt x="810" y="1081"/>
                    <a:pt x="810" y="1081"/>
                    <a:pt x="810" y="1081"/>
                  </a:cubicBezTo>
                  <a:cubicBezTo>
                    <a:pt x="891" y="1170"/>
                    <a:pt x="891" y="1170"/>
                    <a:pt x="891" y="1170"/>
                  </a:cubicBezTo>
                  <a:cubicBezTo>
                    <a:pt x="995" y="1102"/>
                    <a:pt x="995" y="1102"/>
                    <a:pt x="995" y="1102"/>
                  </a:cubicBezTo>
                  <a:cubicBezTo>
                    <a:pt x="949" y="987"/>
                    <a:pt x="949" y="987"/>
                    <a:pt x="949" y="987"/>
                  </a:cubicBezTo>
                  <a:cubicBezTo>
                    <a:pt x="949" y="985"/>
                    <a:pt x="949" y="985"/>
                    <a:pt x="949" y="985"/>
                  </a:cubicBezTo>
                  <a:cubicBezTo>
                    <a:pt x="968" y="966"/>
                    <a:pt x="987" y="947"/>
                    <a:pt x="1003" y="926"/>
                  </a:cubicBezTo>
                  <a:cubicBezTo>
                    <a:pt x="1008" y="929"/>
                    <a:pt x="1008" y="929"/>
                    <a:pt x="1008" y="929"/>
                  </a:cubicBezTo>
                  <a:cubicBezTo>
                    <a:pt x="1123" y="969"/>
                    <a:pt x="1123" y="969"/>
                    <a:pt x="1123" y="969"/>
                  </a:cubicBezTo>
                  <a:cubicBezTo>
                    <a:pt x="1182" y="859"/>
                    <a:pt x="1182" y="859"/>
                    <a:pt x="1182" y="859"/>
                  </a:cubicBezTo>
                  <a:cubicBezTo>
                    <a:pt x="1086" y="779"/>
                    <a:pt x="1086" y="779"/>
                    <a:pt x="1086" y="779"/>
                  </a:cubicBezTo>
                  <a:cubicBezTo>
                    <a:pt x="1086" y="773"/>
                    <a:pt x="1086" y="773"/>
                    <a:pt x="1086" y="773"/>
                  </a:cubicBezTo>
                  <a:cubicBezTo>
                    <a:pt x="1094" y="747"/>
                    <a:pt x="1099" y="725"/>
                    <a:pt x="1105" y="691"/>
                  </a:cubicBezTo>
                  <a:cubicBezTo>
                    <a:pt x="1110" y="691"/>
                    <a:pt x="1110" y="691"/>
                    <a:pt x="1110" y="691"/>
                  </a:cubicBezTo>
                  <a:cubicBezTo>
                    <a:pt x="1214" y="682"/>
                    <a:pt x="1214" y="682"/>
                    <a:pt x="1214" y="682"/>
                  </a:cubicBezTo>
                  <a:cubicBezTo>
                    <a:pt x="1214" y="557"/>
                    <a:pt x="1214" y="557"/>
                    <a:pt x="1214" y="557"/>
                  </a:cubicBezTo>
                  <a:cubicBezTo>
                    <a:pt x="1099" y="533"/>
                    <a:pt x="1099" y="533"/>
                    <a:pt x="1099" y="533"/>
                  </a:cubicBezTo>
                  <a:cubicBezTo>
                    <a:pt x="1102" y="533"/>
                    <a:pt x="1102" y="533"/>
                    <a:pt x="1102" y="533"/>
                  </a:cubicBezTo>
                  <a:cubicBezTo>
                    <a:pt x="1096" y="498"/>
                    <a:pt x="1089" y="466"/>
                    <a:pt x="1075" y="434"/>
                  </a:cubicBezTo>
                  <a:cubicBezTo>
                    <a:pt x="1080" y="431"/>
                    <a:pt x="1080" y="431"/>
                    <a:pt x="1080" y="431"/>
                  </a:cubicBezTo>
                  <a:cubicBezTo>
                    <a:pt x="1171" y="351"/>
                    <a:pt x="1171" y="351"/>
                    <a:pt x="1171" y="351"/>
                  </a:cubicBezTo>
                  <a:cubicBezTo>
                    <a:pt x="1107" y="244"/>
                    <a:pt x="1107" y="244"/>
                    <a:pt x="1107" y="244"/>
                  </a:cubicBezTo>
                  <a:cubicBezTo>
                    <a:pt x="990" y="289"/>
                    <a:pt x="990" y="289"/>
                    <a:pt x="990" y="289"/>
                  </a:cubicBezTo>
                  <a:lnTo>
                    <a:pt x="990" y="289"/>
                  </a:lnTo>
                  <a:cubicBezTo>
                    <a:pt x="963" y="260"/>
                    <a:pt x="933" y="233"/>
                    <a:pt x="899" y="209"/>
                  </a:cubicBezTo>
                  <a:cubicBezTo>
                    <a:pt x="901" y="206"/>
                    <a:pt x="901" y="206"/>
                    <a:pt x="901" y="206"/>
                  </a:cubicBezTo>
                  <a:cubicBezTo>
                    <a:pt x="933" y="89"/>
                    <a:pt x="933" y="89"/>
                    <a:pt x="933" y="89"/>
                  </a:cubicBezTo>
                  <a:cubicBezTo>
                    <a:pt x="818" y="35"/>
                    <a:pt x="818" y="35"/>
                    <a:pt x="818" y="35"/>
                  </a:cubicBezTo>
                  <a:cubicBezTo>
                    <a:pt x="746" y="137"/>
                    <a:pt x="746" y="137"/>
                    <a:pt x="746" y="137"/>
                  </a:cubicBezTo>
                  <a:close/>
                  <a:moveTo>
                    <a:pt x="1027" y="618"/>
                  </a:moveTo>
                  <a:lnTo>
                    <a:pt x="1027" y="618"/>
                  </a:lnTo>
                  <a:cubicBezTo>
                    <a:pt x="1027" y="846"/>
                    <a:pt x="842" y="1030"/>
                    <a:pt x="615" y="1030"/>
                  </a:cubicBezTo>
                  <a:cubicBezTo>
                    <a:pt x="385" y="1030"/>
                    <a:pt x="200" y="846"/>
                    <a:pt x="200" y="618"/>
                  </a:cubicBezTo>
                  <a:cubicBezTo>
                    <a:pt x="200" y="388"/>
                    <a:pt x="385" y="204"/>
                    <a:pt x="615" y="204"/>
                  </a:cubicBezTo>
                  <a:cubicBezTo>
                    <a:pt x="842" y="204"/>
                    <a:pt x="1027" y="388"/>
                    <a:pt x="1027" y="6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9" name="Freeform 180"/>
            <p:cNvSpPr>
              <a:spLocks noChangeArrowheads="1"/>
            </p:cNvSpPr>
            <p:nvPr/>
          </p:nvSpPr>
          <p:spPr bwMode="auto">
            <a:xfrm>
              <a:off x="9671735" y="4467949"/>
              <a:ext cx="175602" cy="175585"/>
            </a:xfrm>
            <a:custGeom>
              <a:avLst/>
              <a:gdLst>
                <a:gd name="T0" fmla="*/ 184 w 370"/>
                <a:gd name="T1" fmla="*/ 0 h 370"/>
                <a:gd name="T2" fmla="*/ 184 w 370"/>
                <a:gd name="T3" fmla="*/ 0 h 370"/>
                <a:gd name="T4" fmla="*/ 0 w 370"/>
                <a:gd name="T5" fmla="*/ 185 h 370"/>
                <a:gd name="T6" fmla="*/ 184 w 370"/>
                <a:gd name="T7" fmla="*/ 369 h 370"/>
                <a:gd name="T8" fmla="*/ 369 w 370"/>
                <a:gd name="T9" fmla="*/ 185 h 370"/>
                <a:gd name="T10" fmla="*/ 184 w 370"/>
                <a:gd name="T11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0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3"/>
                    <a:pt x="0" y="185"/>
                  </a:cubicBezTo>
                  <a:cubicBezTo>
                    <a:pt x="0" y="286"/>
                    <a:pt x="83" y="369"/>
                    <a:pt x="184" y="369"/>
                  </a:cubicBezTo>
                  <a:cubicBezTo>
                    <a:pt x="286" y="369"/>
                    <a:pt x="369" y="286"/>
                    <a:pt x="369" y="185"/>
                  </a:cubicBezTo>
                  <a:cubicBezTo>
                    <a:pt x="369" y="83"/>
                    <a:pt x="286" y="0"/>
                    <a:pt x="184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0" name="Freeform 181"/>
            <p:cNvSpPr>
              <a:spLocks noChangeArrowheads="1"/>
            </p:cNvSpPr>
            <p:nvPr/>
          </p:nvSpPr>
          <p:spPr bwMode="auto">
            <a:xfrm>
              <a:off x="9610380" y="4406600"/>
              <a:ext cx="294080" cy="300399"/>
            </a:xfrm>
            <a:custGeom>
              <a:avLst/>
              <a:gdLst>
                <a:gd name="T0" fmla="*/ 380 w 619"/>
                <a:gd name="T1" fmla="*/ 70 h 630"/>
                <a:gd name="T2" fmla="*/ 340 w 619"/>
                <a:gd name="T3" fmla="*/ 60 h 630"/>
                <a:gd name="T4" fmla="*/ 262 w 619"/>
                <a:gd name="T5" fmla="*/ 3 h 630"/>
                <a:gd name="T6" fmla="*/ 214 w 619"/>
                <a:gd name="T7" fmla="*/ 78 h 630"/>
                <a:gd name="T8" fmla="*/ 171 w 619"/>
                <a:gd name="T9" fmla="*/ 33 h 630"/>
                <a:gd name="T10" fmla="*/ 141 w 619"/>
                <a:gd name="T11" fmla="*/ 126 h 630"/>
                <a:gd name="T12" fmla="*/ 112 w 619"/>
                <a:gd name="T13" fmla="*/ 156 h 630"/>
                <a:gd name="T14" fmla="*/ 24 w 619"/>
                <a:gd name="T15" fmla="*/ 190 h 630"/>
                <a:gd name="T16" fmla="*/ 61 w 619"/>
                <a:gd name="T17" fmla="*/ 271 h 630"/>
                <a:gd name="T18" fmla="*/ 0 w 619"/>
                <a:gd name="T19" fmla="*/ 281 h 630"/>
                <a:gd name="T20" fmla="*/ 61 w 619"/>
                <a:gd name="T21" fmla="*/ 356 h 630"/>
                <a:gd name="T22" fmla="*/ 75 w 619"/>
                <a:gd name="T23" fmla="*/ 410 h 630"/>
                <a:gd name="T24" fmla="*/ 61 w 619"/>
                <a:gd name="T25" fmla="*/ 503 h 630"/>
                <a:gd name="T26" fmla="*/ 168 w 619"/>
                <a:gd name="T27" fmla="*/ 525 h 630"/>
                <a:gd name="T28" fmla="*/ 150 w 619"/>
                <a:gd name="T29" fmla="*/ 584 h 630"/>
                <a:gd name="T30" fmla="*/ 246 w 619"/>
                <a:gd name="T31" fmla="*/ 559 h 630"/>
                <a:gd name="T32" fmla="*/ 286 w 619"/>
                <a:gd name="T33" fmla="*/ 568 h 630"/>
                <a:gd name="T34" fmla="*/ 299 w 619"/>
                <a:gd name="T35" fmla="*/ 629 h 630"/>
                <a:gd name="T36" fmla="*/ 371 w 619"/>
                <a:gd name="T37" fmla="*/ 562 h 630"/>
                <a:gd name="T38" fmla="*/ 411 w 619"/>
                <a:gd name="T39" fmla="*/ 549 h 630"/>
                <a:gd name="T40" fmla="*/ 454 w 619"/>
                <a:gd name="T41" fmla="*/ 597 h 630"/>
                <a:gd name="T42" fmla="*/ 484 w 619"/>
                <a:gd name="T43" fmla="*/ 503 h 630"/>
                <a:gd name="T44" fmla="*/ 511 w 619"/>
                <a:gd name="T45" fmla="*/ 471 h 630"/>
                <a:gd name="T46" fmla="*/ 572 w 619"/>
                <a:gd name="T47" fmla="*/ 493 h 630"/>
                <a:gd name="T48" fmla="*/ 553 w 619"/>
                <a:gd name="T49" fmla="*/ 396 h 630"/>
                <a:gd name="T50" fmla="*/ 561 w 619"/>
                <a:gd name="T51" fmla="*/ 351 h 630"/>
                <a:gd name="T52" fmla="*/ 618 w 619"/>
                <a:gd name="T53" fmla="*/ 345 h 630"/>
                <a:gd name="T54" fmla="*/ 559 w 619"/>
                <a:gd name="T55" fmla="*/ 271 h 630"/>
                <a:gd name="T56" fmla="*/ 548 w 619"/>
                <a:gd name="T57" fmla="*/ 220 h 630"/>
                <a:gd name="T58" fmla="*/ 596 w 619"/>
                <a:gd name="T59" fmla="*/ 177 h 630"/>
                <a:gd name="T60" fmla="*/ 502 w 619"/>
                <a:gd name="T61" fmla="*/ 145 h 630"/>
                <a:gd name="T62" fmla="*/ 457 w 619"/>
                <a:gd name="T63" fmla="*/ 105 h 630"/>
                <a:gd name="T64" fmla="*/ 473 w 619"/>
                <a:gd name="T65" fmla="*/ 43 h 630"/>
                <a:gd name="T66" fmla="*/ 380 w 619"/>
                <a:gd name="T67" fmla="*/ 70 h 630"/>
                <a:gd name="T68" fmla="*/ 521 w 619"/>
                <a:gd name="T69" fmla="*/ 314 h 630"/>
                <a:gd name="T70" fmla="*/ 101 w 619"/>
                <a:gd name="T71" fmla="*/ 314 h 630"/>
                <a:gd name="T72" fmla="*/ 521 w 619"/>
                <a:gd name="T73" fmla="*/ 314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9" h="630">
                  <a:moveTo>
                    <a:pt x="380" y="70"/>
                  </a:moveTo>
                  <a:lnTo>
                    <a:pt x="380" y="70"/>
                  </a:lnTo>
                  <a:cubicBezTo>
                    <a:pt x="366" y="65"/>
                    <a:pt x="353" y="62"/>
                    <a:pt x="340" y="62"/>
                  </a:cubicBezTo>
                  <a:cubicBezTo>
                    <a:pt x="340" y="60"/>
                    <a:pt x="340" y="60"/>
                    <a:pt x="340" y="60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262" y="3"/>
                    <a:pt x="262" y="3"/>
                    <a:pt x="262" y="3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0" y="70"/>
                    <a:pt x="227" y="73"/>
                    <a:pt x="214" y="78"/>
                  </a:cubicBezTo>
                  <a:lnTo>
                    <a:pt x="214" y="78"/>
                  </a:lnTo>
                  <a:cubicBezTo>
                    <a:pt x="171" y="33"/>
                    <a:pt x="171" y="33"/>
                    <a:pt x="171" y="33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31" y="134"/>
                    <a:pt x="120" y="145"/>
                    <a:pt x="112" y="156"/>
                  </a:cubicBezTo>
                  <a:lnTo>
                    <a:pt x="112" y="156"/>
                  </a:lnTo>
                  <a:cubicBezTo>
                    <a:pt x="53" y="134"/>
                    <a:pt x="53" y="134"/>
                    <a:pt x="53" y="134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72" y="231"/>
                    <a:pt x="72" y="231"/>
                    <a:pt x="72" y="231"/>
                  </a:cubicBezTo>
                  <a:cubicBezTo>
                    <a:pt x="67" y="244"/>
                    <a:pt x="64" y="255"/>
                    <a:pt x="61" y="271"/>
                  </a:cubicBezTo>
                  <a:lnTo>
                    <a:pt x="61" y="271"/>
                  </a:lnTo>
                  <a:cubicBezTo>
                    <a:pt x="0" y="281"/>
                    <a:pt x="0" y="281"/>
                    <a:pt x="0" y="281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1" y="356"/>
                    <a:pt x="61" y="356"/>
                    <a:pt x="61" y="356"/>
                  </a:cubicBezTo>
                  <a:cubicBezTo>
                    <a:pt x="64" y="375"/>
                    <a:pt x="69" y="394"/>
                    <a:pt x="75" y="410"/>
                  </a:cubicBezTo>
                  <a:lnTo>
                    <a:pt x="75" y="410"/>
                  </a:lnTo>
                  <a:cubicBezTo>
                    <a:pt x="29" y="450"/>
                    <a:pt x="29" y="450"/>
                    <a:pt x="29" y="450"/>
                  </a:cubicBezTo>
                  <a:cubicBezTo>
                    <a:pt x="61" y="503"/>
                    <a:pt x="61" y="503"/>
                    <a:pt x="61" y="503"/>
                  </a:cubicBezTo>
                  <a:cubicBezTo>
                    <a:pt x="120" y="482"/>
                    <a:pt x="120" y="482"/>
                    <a:pt x="120" y="482"/>
                  </a:cubicBezTo>
                  <a:cubicBezTo>
                    <a:pt x="133" y="498"/>
                    <a:pt x="150" y="512"/>
                    <a:pt x="168" y="525"/>
                  </a:cubicBezTo>
                  <a:cubicBezTo>
                    <a:pt x="166" y="525"/>
                    <a:pt x="166" y="525"/>
                    <a:pt x="166" y="525"/>
                  </a:cubicBezTo>
                  <a:cubicBezTo>
                    <a:pt x="150" y="584"/>
                    <a:pt x="150" y="584"/>
                    <a:pt x="150" y="584"/>
                  </a:cubicBezTo>
                  <a:cubicBezTo>
                    <a:pt x="208" y="610"/>
                    <a:pt x="208" y="610"/>
                    <a:pt x="208" y="610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59" y="562"/>
                    <a:pt x="272" y="565"/>
                    <a:pt x="286" y="568"/>
                  </a:cubicBezTo>
                  <a:lnTo>
                    <a:pt x="286" y="568"/>
                  </a:lnTo>
                  <a:cubicBezTo>
                    <a:pt x="299" y="629"/>
                    <a:pt x="299" y="629"/>
                    <a:pt x="299" y="629"/>
                  </a:cubicBezTo>
                  <a:cubicBezTo>
                    <a:pt x="363" y="624"/>
                    <a:pt x="363" y="624"/>
                    <a:pt x="363" y="624"/>
                  </a:cubicBezTo>
                  <a:cubicBezTo>
                    <a:pt x="371" y="562"/>
                    <a:pt x="371" y="562"/>
                    <a:pt x="371" y="562"/>
                  </a:cubicBezTo>
                  <a:lnTo>
                    <a:pt x="371" y="562"/>
                  </a:lnTo>
                  <a:cubicBezTo>
                    <a:pt x="385" y="557"/>
                    <a:pt x="398" y="554"/>
                    <a:pt x="411" y="549"/>
                  </a:cubicBezTo>
                  <a:cubicBezTo>
                    <a:pt x="411" y="552"/>
                    <a:pt x="411" y="552"/>
                    <a:pt x="411" y="552"/>
                  </a:cubicBezTo>
                  <a:cubicBezTo>
                    <a:pt x="454" y="597"/>
                    <a:pt x="454" y="597"/>
                    <a:pt x="454" y="597"/>
                  </a:cubicBezTo>
                  <a:cubicBezTo>
                    <a:pt x="508" y="562"/>
                    <a:pt x="508" y="562"/>
                    <a:pt x="508" y="562"/>
                  </a:cubicBezTo>
                  <a:cubicBezTo>
                    <a:pt x="484" y="503"/>
                    <a:pt x="484" y="503"/>
                    <a:pt x="484" y="503"/>
                  </a:cubicBezTo>
                  <a:cubicBezTo>
                    <a:pt x="484" y="501"/>
                    <a:pt x="484" y="501"/>
                    <a:pt x="484" y="501"/>
                  </a:cubicBezTo>
                  <a:cubicBezTo>
                    <a:pt x="492" y="493"/>
                    <a:pt x="502" y="482"/>
                    <a:pt x="511" y="471"/>
                  </a:cubicBezTo>
                  <a:cubicBezTo>
                    <a:pt x="513" y="474"/>
                    <a:pt x="513" y="474"/>
                    <a:pt x="513" y="474"/>
                  </a:cubicBezTo>
                  <a:cubicBezTo>
                    <a:pt x="572" y="493"/>
                    <a:pt x="572" y="493"/>
                    <a:pt x="572" y="493"/>
                  </a:cubicBezTo>
                  <a:cubicBezTo>
                    <a:pt x="601" y="437"/>
                    <a:pt x="601" y="437"/>
                    <a:pt x="601" y="437"/>
                  </a:cubicBezTo>
                  <a:cubicBezTo>
                    <a:pt x="553" y="396"/>
                    <a:pt x="553" y="396"/>
                    <a:pt x="553" y="396"/>
                  </a:cubicBezTo>
                  <a:cubicBezTo>
                    <a:pt x="553" y="394"/>
                    <a:pt x="553" y="394"/>
                    <a:pt x="553" y="394"/>
                  </a:cubicBezTo>
                  <a:cubicBezTo>
                    <a:pt x="556" y="380"/>
                    <a:pt x="559" y="370"/>
                    <a:pt x="561" y="351"/>
                  </a:cubicBezTo>
                  <a:cubicBezTo>
                    <a:pt x="564" y="351"/>
                    <a:pt x="564" y="351"/>
                    <a:pt x="564" y="351"/>
                  </a:cubicBezTo>
                  <a:cubicBezTo>
                    <a:pt x="618" y="345"/>
                    <a:pt x="618" y="345"/>
                    <a:pt x="618" y="345"/>
                  </a:cubicBezTo>
                  <a:cubicBezTo>
                    <a:pt x="618" y="284"/>
                    <a:pt x="618" y="284"/>
                    <a:pt x="618" y="284"/>
                  </a:cubicBezTo>
                  <a:cubicBezTo>
                    <a:pt x="559" y="271"/>
                    <a:pt x="559" y="271"/>
                    <a:pt x="559" y="271"/>
                  </a:cubicBezTo>
                  <a:cubicBezTo>
                    <a:pt x="561" y="271"/>
                    <a:pt x="561" y="271"/>
                    <a:pt x="561" y="271"/>
                  </a:cubicBezTo>
                  <a:cubicBezTo>
                    <a:pt x="556" y="255"/>
                    <a:pt x="553" y="236"/>
                    <a:pt x="548" y="220"/>
                  </a:cubicBezTo>
                  <a:cubicBezTo>
                    <a:pt x="551" y="220"/>
                    <a:pt x="551" y="220"/>
                    <a:pt x="551" y="220"/>
                  </a:cubicBezTo>
                  <a:cubicBezTo>
                    <a:pt x="596" y="177"/>
                    <a:pt x="596" y="177"/>
                    <a:pt x="596" y="177"/>
                  </a:cubicBezTo>
                  <a:cubicBezTo>
                    <a:pt x="564" y="124"/>
                    <a:pt x="564" y="124"/>
                    <a:pt x="564" y="124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502" y="148"/>
                    <a:pt x="502" y="148"/>
                    <a:pt x="502" y="148"/>
                  </a:cubicBezTo>
                  <a:cubicBezTo>
                    <a:pt x="489" y="131"/>
                    <a:pt x="473" y="118"/>
                    <a:pt x="457" y="105"/>
                  </a:cubicBezTo>
                  <a:lnTo>
                    <a:pt x="457" y="105"/>
                  </a:lnTo>
                  <a:cubicBezTo>
                    <a:pt x="473" y="43"/>
                    <a:pt x="473" y="43"/>
                    <a:pt x="473" y="43"/>
                  </a:cubicBezTo>
                  <a:cubicBezTo>
                    <a:pt x="417" y="17"/>
                    <a:pt x="417" y="17"/>
                    <a:pt x="417" y="17"/>
                  </a:cubicBezTo>
                  <a:cubicBezTo>
                    <a:pt x="380" y="70"/>
                    <a:pt x="380" y="70"/>
                    <a:pt x="380" y="70"/>
                  </a:cubicBezTo>
                  <a:close/>
                  <a:moveTo>
                    <a:pt x="521" y="314"/>
                  </a:moveTo>
                  <a:lnTo>
                    <a:pt x="521" y="314"/>
                  </a:lnTo>
                  <a:cubicBezTo>
                    <a:pt x="521" y="431"/>
                    <a:pt x="428" y="525"/>
                    <a:pt x="312" y="525"/>
                  </a:cubicBezTo>
                  <a:cubicBezTo>
                    <a:pt x="195" y="525"/>
                    <a:pt x="101" y="431"/>
                    <a:pt x="101" y="314"/>
                  </a:cubicBezTo>
                  <a:cubicBezTo>
                    <a:pt x="101" y="199"/>
                    <a:pt x="195" y="102"/>
                    <a:pt x="312" y="102"/>
                  </a:cubicBezTo>
                  <a:cubicBezTo>
                    <a:pt x="428" y="102"/>
                    <a:pt x="521" y="199"/>
                    <a:pt x="521" y="3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5" name="Freeform 196"/>
            <p:cNvSpPr>
              <a:spLocks noChangeArrowheads="1"/>
            </p:cNvSpPr>
            <p:nvPr/>
          </p:nvSpPr>
          <p:spPr bwMode="auto">
            <a:xfrm>
              <a:off x="9876956" y="3884076"/>
              <a:ext cx="528920" cy="528871"/>
            </a:xfrm>
            <a:custGeom>
              <a:avLst/>
              <a:gdLst>
                <a:gd name="T0" fmla="*/ 262 w 1108"/>
                <a:gd name="T1" fmla="*/ 163 h 1109"/>
                <a:gd name="T2" fmla="*/ 262 w 1108"/>
                <a:gd name="T3" fmla="*/ 163 h 1109"/>
                <a:gd name="T4" fmla="*/ 160 w 1108"/>
                <a:gd name="T5" fmla="*/ 846 h 1109"/>
                <a:gd name="T6" fmla="*/ 845 w 1108"/>
                <a:gd name="T7" fmla="*/ 947 h 1109"/>
                <a:gd name="T8" fmla="*/ 947 w 1108"/>
                <a:gd name="T9" fmla="*/ 263 h 1109"/>
                <a:gd name="T10" fmla="*/ 262 w 1108"/>
                <a:gd name="T11" fmla="*/ 163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8" h="1109">
                  <a:moveTo>
                    <a:pt x="262" y="163"/>
                  </a:moveTo>
                  <a:lnTo>
                    <a:pt x="262" y="163"/>
                  </a:lnTo>
                  <a:cubicBezTo>
                    <a:pt x="45" y="324"/>
                    <a:pt x="0" y="632"/>
                    <a:pt x="160" y="846"/>
                  </a:cubicBezTo>
                  <a:cubicBezTo>
                    <a:pt x="324" y="1062"/>
                    <a:pt x="629" y="1108"/>
                    <a:pt x="845" y="947"/>
                  </a:cubicBezTo>
                  <a:cubicBezTo>
                    <a:pt x="1062" y="787"/>
                    <a:pt x="1107" y="479"/>
                    <a:pt x="947" y="263"/>
                  </a:cubicBezTo>
                  <a:cubicBezTo>
                    <a:pt x="784" y="45"/>
                    <a:pt x="479" y="0"/>
                    <a:pt x="262" y="163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6" name="Freeform 197"/>
            <p:cNvSpPr>
              <a:spLocks noChangeArrowheads="1"/>
            </p:cNvSpPr>
            <p:nvPr/>
          </p:nvSpPr>
          <p:spPr bwMode="auto">
            <a:xfrm>
              <a:off x="9743668" y="3750800"/>
              <a:ext cx="797611" cy="795422"/>
            </a:xfrm>
            <a:custGeom>
              <a:avLst/>
              <a:gdLst>
                <a:gd name="T0" fmla="*/ 586 w 1667"/>
                <a:gd name="T1" fmla="*/ 203 h 1662"/>
                <a:gd name="T2" fmla="*/ 487 w 1667"/>
                <a:gd name="T3" fmla="*/ 246 h 1662"/>
                <a:gd name="T4" fmla="*/ 233 w 1667"/>
                <a:gd name="T5" fmla="*/ 251 h 1662"/>
                <a:gd name="T6" fmla="*/ 251 w 1667"/>
                <a:gd name="T7" fmla="*/ 487 h 1662"/>
                <a:gd name="T8" fmla="*/ 88 w 1667"/>
                <a:gd name="T9" fmla="*/ 454 h 1662"/>
                <a:gd name="T10" fmla="*/ 171 w 1667"/>
                <a:gd name="T11" fmla="*/ 700 h 1662"/>
                <a:gd name="T12" fmla="*/ 155 w 1667"/>
                <a:gd name="T13" fmla="*/ 808 h 1662"/>
                <a:gd name="T14" fmla="*/ 21 w 1667"/>
                <a:gd name="T15" fmla="*/ 1024 h 1662"/>
                <a:gd name="T16" fmla="*/ 233 w 1667"/>
                <a:gd name="T17" fmla="*/ 1137 h 1662"/>
                <a:gd name="T18" fmla="*/ 120 w 1667"/>
                <a:gd name="T19" fmla="*/ 1254 h 1662"/>
                <a:gd name="T20" fmla="*/ 369 w 1667"/>
                <a:gd name="T21" fmla="*/ 1318 h 1662"/>
                <a:gd name="T22" fmla="*/ 479 w 1667"/>
                <a:gd name="T23" fmla="*/ 1407 h 1662"/>
                <a:gd name="T24" fmla="*/ 602 w 1667"/>
                <a:gd name="T25" fmla="*/ 1631 h 1662"/>
                <a:gd name="T26" fmla="*/ 856 w 1667"/>
                <a:gd name="T27" fmla="*/ 1503 h 1662"/>
                <a:gd name="T28" fmla="*/ 917 w 1667"/>
                <a:gd name="T29" fmla="*/ 1661 h 1662"/>
                <a:gd name="T30" fmla="*/ 1080 w 1667"/>
                <a:gd name="T31" fmla="*/ 1457 h 1662"/>
                <a:gd name="T32" fmla="*/ 1177 w 1667"/>
                <a:gd name="T33" fmla="*/ 1409 h 1662"/>
                <a:gd name="T34" fmla="*/ 1305 w 1667"/>
                <a:gd name="T35" fmla="*/ 1516 h 1662"/>
                <a:gd name="T36" fmla="*/ 1350 w 1667"/>
                <a:gd name="T37" fmla="*/ 1260 h 1662"/>
                <a:gd name="T38" fmla="*/ 1412 w 1667"/>
                <a:gd name="T39" fmla="*/ 1171 h 1662"/>
                <a:gd name="T40" fmla="*/ 1578 w 1667"/>
                <a:gd name="T41" fmla="*/ 1206 h 1662"/>
                <a:gd name="T42" fmla="*/ 1495 w 1667"/>
                <a:gd name="T43" fmla="*/ 957 h 1662"/>
                <a:gd name="T44" fmla="*/ 1506 w 1667"/>
                <a:gd name="T45" fmla="*/ 850 h 1662"/>
                <a:gd name="T46" fmla="*/ 1666 w 1667"/>
                <a:gd name="T47" fmla="*/ 799 h 1662"/>
                <a:gd name="T48" fmla="*/ 1476 w 1667"/>
                <a:gd name="T49" fmla="*/ 623 h 1662"/>
                <a:gd name="T50" fmla="*/ 1418 w 1667"/>
                <a:gd name="T51" fmla="*/ 505 h 1662"/>
                <a:gd name="T52" fmla="*/ 1535 w 1667"/>
                <a:gd name="T53" fmla="*/ 414 h 1662"/>
                <a:gd name="T54" fmla="*/ 1289 w 1667"/>
                <a:gd name="T55" fmla="*/ 348 h 1662"/>
                <a:gd name="T56" fmla="*/ 1182 w 1667"/>
                <a:gd name="T57" fmla="*/ 256 h 1662"/>
                <a:gd name="T58" fmla="*/ 1220 w 1667"/>
                <a:gd name="T59" fmla="*/ 91 h 1662"/>
                <a:gd name="T60" fmla="*/ 974 w 1667"/>
                <a:gd name="T61" fmla="*/ 168 h 1662"/>
                <a:gd name="T62" fmla="*/ 810 w 1667"/>
                <a:gd name="T63" fmla="*/ 155 h 1662"/>
                <a:gd name="T64" fmla="*/ 749 w 1667"/>
                <a:gd name="T65" fmla="*/ 0 h 1662"/>
                <a:gd name="T66" fmla="*/ 586 w 1667"/>
                <a:gd name="T67" fmla="*/ 200 h 1662"/>
                <a:gd name="T68" fmla="*/ 1281 w 1667"/>
                <a:gd name="T69" fmla="*/ 495 h 1662"/>
                <a:gd name="T70" fmla="*/ 1166 w 1667"/>
                <a:gd name="T71" fmla="*/ 1278 h 1662"/>
                <a:gd name="T72" fmla="*/ 497 w 1667"/>
                <a:gd name="T73" fmla="*/ 382 h 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67" h="1662">
                  <a:moveTo>
                    <a:pt x="586" y="203"/>
                  </a:moveTo>
                  <a:lnTo>
                    <a:pt x="586" y="203"/>
                  </a:lnTo>
                  <a:cubicBezTo>
                    <a:pt x="553" y="214"/>
                    <a:pt x="521" y="230"/>
                    <a:pt x="489" y="249"/>
                  </a:cubicBezTo>
                  <a:cubicBezTo>
                    <a:pt x="487" y="246"/>
                    <a:pt x="487" y="246"/>
                    <a:pt x="487" y="246"/>
                  </a:cubicBezTo>
                  <a:cubicBezTo>
                    <a:pt x="361" y="141"/>
                    <a:pt x="361" y="141"/>
                    <a:pt x="361" y="141"/>
                  </a:cubicBezTo>
                  <a:cubicBezTo>
                    <a:pt x="233" y="251"/>
                    <a:pt x="233" y="251"/>
                    <a:pt x="233" y="251"/>
                  </a:cubicBezTo>
                  <a:cubicBezTo>
                    <a:pt x="316" y="398"/>
                    <a:pt x="316" y="398"/>
                    <a:pt x="316" y="398"/>
                  </a:cubicBezTo>
                  <a:cubicBezTo>
                    <a:pt x="291" y="425"/>
                    <a:pt x="270" y="454"/>
                    <a:pt x="251" y="487"/>
                  </a:cubicBezTo>
                  <a:cubicBezTo>
                    <a:pt x="248" y="484"/>
                    <a:pt x="248" y="484"/>
                    <a:pt x="248" y="484"/>
                  </a:cubicBezTo>
                  <a:cubicBezTo>
                    <a:pt x="88" y="454"/>
                    <a:pt x="88" y="454"/>
                    <a:pt x="88" y="454"/>
                  </a:cubicBezTo>
                  <a:cubicBezTo>
                    <a:pt x="29" y="609"/>
                    <a:pt x="29" y="609"/>
                    <a:pt x="29" y="609"/>
                  </a:cubicBezTo>
                  <a:cubicBezTo>
                    <a:pt x="171" y="700"/>
                    <a:pt x="171" y="700"/>
                    <a:pt x="171" y="700"/>
                  </a:cubicBezTo>
                  <a:cubicBezTo>
                    <a:pt x="163" y="735"/>
                    <a:pt x="160" y="770"/>
                    <a:pt x="158" y="808"/>
                  </a:cubicBezTo>
                  <a:cubicBezTo>
                    <a:pt x="155" y="808"/>
                    <a:pt x="155" y="808"/>
                    <a:pt x="155" y="808"/>
                  </a:cubicBezTo>
                  <a:cubicBezTo>
                    <a:pt x="0" y="858"/>
                    <a:pt x="0" y="858"/>
                    <a:pt x="0" y="858"/>
                  </a:cubicBezTo>
                  <a:cubicBezTo>
                    <a:pt x="21" y="1024"/>
                    <a:pt x="21" y="1024"/>
                    <a:pt x="21" y="1024"/>
                  </a:cubicBezTo>
                  <a:cubicBezTo>
                    <a:pt x="190" y="1035"/>
                    <a:pt x="190" y="1035"/>
                    <a:pt x="190" y="1035"/>
                  </a:cubicBezTo>
                  <a:cubicBezTo>
                    <a:pt x="201" y="1070"/>
                    <a:pt x="206" y="1088"/>
                    <a:pt x="233" y="1137"/>
                  </a:cubicBezTo>
                  <a:cubicBezTo>
                    <a:pt x="230" y="1139"/>
                    <a:pt x="230" y="1139"/>
                    <a:pt x="230" y="1139"/>
                  </a:cubicBezTo>
                  <a:cubicBezTo>
                    <a:pt x="120" y="1254"/>
                    <a:pt x="120" y="1254"/>
                    <a:pt x="120" y="1254"/>
                  </a:cubicBezTo>
                  <a:cubicBezTo>
                    <a:pt x="219" y="1388"/>
                    <a:pt x="219" y="1388"/>
                    <a:pt x="219" y="1388"/>
                  </a:cubicBezTo>
                  <a:cubicBezTo>
                    <a:pt x="369" y="1318"/>
                    <a:pt x="369" y="1318"/>
                    <a:pt x="369" y="1318"/>
                  </a:cubicBezTo>
                  <a:cubicBezTo>
                    <a:pt x="404" y="1351"/>
                    <a:pt x="441" y="1380"/>
                    <a:pt x="481" y="1404"/>
                  </a:cubicBezTo>
                  <a:cubicBezTo>
                    <a:pt x="479" y="1407"/>
                    <a:pt x="479" y="1407"/>
                    <a:pt x="479" y="1407"/>
                  </a:cubicBezTo>
                  <a:cubicBezTo>
                    <a:pt x="447" y="1567"/>
                    <a:pt x="447" y="1567"/>
                    <a:pt x="447" y="1567"/>
                  </a:cubicBezTo>
                  <a:cubicBezTo>
                    <a:pt x="602" y="1631"/>
                    <a:pt x="602" y="1631"/>
                    <a:pt x="602" y="1631"/>
                  </a:cubicBezTo>
                  <a:cubicBezTo>
                    <a:pt x="693" y="1490"/>
                    <a:pt x="693" y="1490"/>
                    <a:pt x="693" y="1490"/>
                  </a:cubicBezTo>
                  <a:cubicBezTo>
                    <a:pt x="746" y="1500"/>
                    <a:pt x="802" y="1506"/>
                    <a:pt x="856" y="1503"/>
                  </a:cubicBezTo>
                  <a:cubicBezTo>
                    <a:pt x="856" y="1508"/>
                    <a:pt x="856" y="1508"/>
                    <a:pt x="856" y="1508"/>
                  </a:cubicBezTo>
                  <a:cubicBezTo>
                    <a:pt x="917" y="1661"/>
                    <a:pt x="917" y="1661"/>
                    <a:pt x="917" y="1661"/>
                  </a:cubicBezTo>
                  <a:cubicBezTo>
                    <a:pt x="1080" y="1626"/>
                    <a:pt x="1080" y="1626"/>
                    <a:pt x="1080" y="1626"/>
                  </a:cubicBezTo>
                  <a:cubicBezTo>
                    <a:pt x="1080" y="1457"/>
                    <a:pt x="1080" y="1457"/>
                    <a:pt x="1080" y="1457"/>
                  </a:cubicBezTo>
                  <a:lnTo>
                    <a:pt x="1080" y="1457"/>
                  </a:lnTo>
                  <a:cubicBezTo>
                    <a:pt x="1113" y="1444"/>
                    <a:pt x="1145" y="1428"/>
                    <a:pt x="1177" y="1409"/>
                  </a:cubicBezTo>
                  <a:cubicBezTo>
                    <a:pt x="1179" y="1412"/>
                    <a:pt x="1179" y="1412"/>
                    <a:pt x="1179" y="1412"/>
                  </a:cubicBezTo>
                  <a:cubicBezTo>
                    <a:pt x="1305" y="1516"/>
                    <a:pt x="1305" y="1516"/>
                    <a:pt x="1305" y="1516"/>
                  </a:cubicBezTo>
                  <a:cubicBezTo>
                    <a:pt x="1434" y="1407"/>
                    <a:pt x="1434" y="1407"/>
                    <a:pt x="1434" y="1407"/>
                  </a:cubicBezTo>
                  <a:cubicBezTo>
                    <a:pt x="1350" y="1260"/>
                    <a:pt x="1350" y="1260"/>
                    <a:pt x="1350" y="1260"/>
                  </a:cubicBezTo>
                  <a:lnTo>
                    <a:pt x="1350" y="1260"/>
                  </a:lnTo>
                  <a:cubicBezTo>
                    <a:pt x="1375" y="1233"/>
                    <a:pt x="1396" y="1203"/>
                    <a:pt x="1412" y="1171"/>
                  </a:cubicBezTo>
                  <a:cubicBezTo>
                    <a:pt x="1418" y="1174"/>
                    <a:pt x="1418" y="1174"/>
                    <a:pt x="1418" y="1174"/>
                  </a:cubicBezTo>
                  <a:cubicBezTo>
                    <a:pt x="1578" y="1206"/>
                    <a:pt x="1578" y="1206"/>
                    <a:pt x="1578" y="1206"/>
                  </a:cubicBezTo>
                  <a:cubicBezTo>
                    <a:pt x="1639" y="1048"/>
                    <a:pt x="1639" y="1048"/>
                    <a:pt x="1639" y="1048"/>
                  </a:cubicBezTo>
                  <a:cubicBezTo>
                    <a:pt x="1495" y="957"/>
                    <a:pt x="1495" y="957"/>
                    <a:pt x="1495" y="957"/>
                  </a:cubicBezTo>
                  <a:cubicBezTo>
                    <a:pt x="1492" y="957"/>
                    <a:pt x="1492" y="957"/>
                    <a:pt x="1492" y="957"/>
                  </a:cubicBezTo>
                  <a:cubicBezTo>
                    <a:pt x="1500" y="923"/>
                    <a:pt x="1503" y="888"/>
                    <a:pt x="1506" y="850"/>
                  </a:cubicBezTo>
                  <a:cubicBezTo>
                    <a:pt x="1511" y="850"/>
                    <a:pt x="1511" y="850"/>
                    <a:pt x="1511" y="850"/>
                  </a:cubicBezTo>
                  <a:cubicBezTo>
                    <a:pt x="1666" y="799"/>
                    <a:pt x="1666" y="799"/>
                    <a:pt x="1666" y="799"/>
                  </a:cubicBezTo>
                  <a:cubicBezTo>
                    <a:pt x="1645" y="634"/>
                    <a:pt x="1645" y="634"/>
                    <a:pt x="1645" y="634"/>
                  </a:cubicBezTo>
                  <a:cubicBezTo>
                    <a:pt x="1476" y="623"/>
                    <a:pt x="1476" y="623"/>
                    <a:pt x="1476" y="623"/>
                  </a:cubicBezTo>
                  <a:cubicBezTo>
                    <a:pt x="1465" y="615"/>
                    <a:pt x="1465" y="615"/>
                    <a:pt x="1465" y="615"/>
                  </a:cubicBezTo>
                  <a:cubicBezTo>
                    <a:pt x="1455" y="580"/>
                    <a:pt x="1447" y="553"/>
                    <a:pt x="1418" y="505"/>
                  </a:cubicBezTo>
                  <a:cubicBezTo>
                    <a:pt x="1423" y="503"/>
                    <a:pt x="1423" y="503"/>
                    <a:pt x="1423" y="503"/>
                  </a:cubicBezTo>
                  <a:cubicBezTo>
                    <a:pt x="1535" y="414"/>
                    <a:pt x="1535" y="414"/>
                    <a:pt x="1535" y="414"/>
                  </a:cubicBezTo>
                  <a:cubicBezTo>
                    <a:pt x="1434" y="280"/>
                    <a:pt x="1434" y="280"/>
                    <a:pt x="1434" y="280"/>
                  </a:cubicBezTo>
                  <a:cubicBezTo>
                    <a:pt x="1289" y="348"/>
                    <a:pt x="1289" y="348"/>
                    <a:pt x="1289" y="348"/>
                  </a:cubicBezTo>
                  <a:cubicBezTo>
                    <a:pt x="1292" y="345"/>
                    <a:pt x="1292" y="345"/>
                    <a:pt x="1292" y="345"/>
                  </a:cubicBezTo>
                  <a:cubicBezTo>
                    <a:pt x="1257" y="313"/>
                    <a:pt x="1222" y="280"/>
                    <a:pt x="1182" y="256"/>
                  </a:cubicBezTo>
                  <a:cubicBezTo>
                    <a:pt x="1188" y="251"/>
                    <a:pt x="1188" y="251"/>
                    <a:pt x="1188" y="251"/>
                  </a:cubicBezTo>
                  <a:cubicBezTo>
                    <a:pt x="1220" y="91"/>
                    <a:pt x="1220" y="91"/>
                    <a:pt x="1220" y="91"/>
                  </a:cubicBezTo>
                  <a:cubicBezTo>
                    <a:pt x="1064" y="26"/>
                    <a:pt x="1064" y="26"/>
                    <a:pt x="1064" y="26"/>
                  </a:cubicBezTo>
                  <a:cubicBezTo>
                    <a:pt x="974" y="168"/>
                    <a:pt x="974" y="168"/>
                    <a:pt x="974" y="168"/>
                  </a:cubicBezTo>
                  <a:cubicBezTo>
                    <a:pt x="974" y="171"/>
                    <a:pt x="974" y="171"/>
                    <a:pt x="974" y="171"/>
                  </a:cubicBezTo>
                  <a:cubicBezTo>
                    <a:pt x="920" y="160"/>
                    <a:pt x="866" y="155"/>
                    <a:pt x="810" y="155"/>
                  </a:cubicBezTo>
                  <a:cubicBezTo>
                    <a:pt x="810" y="149"/>
                    <a:pt x="810" y="149"/>
                    <a:pt x="810" y="149"/>
                  </a:cubicBezTo>
                  <a:cubicBezTo>
                    <a:pt x="749" y="0"/>
                    <a:pt x="749" y="0"/>
                    <a:pt x="749" y="0"/>
                  </a:cubicBezTo>
                  <a:cubicBezTo>
                    <a:pt x="586" y="32"/>
                    <a:pt x="586" y="32"/>
                    <a:pt x="586" y="32"/>
                  </a:cubicBezTo>
                  <a:cubicBezTo>
                    <a:pt x="586" y="200"/>
                    <a:pt x="586" y="200"/>
                    <a:pt x="586" y="200"/>
                  </a:cubicBezTo>
                  <a:lnTo>
                    <a:pt x="586" y="203"/>
                  </a:lnTo>
                  <a:close/>
                  <a:moveTo>
                    <a:pt x="1281" y="495"/>
                  </a:moveTo>
                  <a:lnTo>
                    <a:pt x="1281" y="495"/>
                  </a:lnTo>
                  <a:cubicBezTo>
                    <a:pt x="1465" y="743"/>
                    <a:pt x="1412" y="1094"/>
                    <a:pt x="1166" y="1278"/>
                  </a:cubicBezTo>
                  <a:cubicBezTo>
                    <a:pt x="917" y="1463"/>
                    <a:pt x="567" y="1412"/>
                    <a:pt x="382" y="1163"/>
                  </a:cubicBezTo>
                  <a:cubicBezTo>
                    <a:pt x="198" y="917"/>
                    <a:pt x="248" y="567"/>
                    <a:pt x="497" y="382"/>
                  </a:cubicBezTo>
                  <a:cubicBezTo>
                    <a:pt x="746" y="198"/>
                    <a:pt x="1096" y="249"/>
                    <a:pt x="1281" y="4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8" name="Freeform 157"/>
            <p:cNvSpPr>
              <a:spLocks noChangeArrowheads="1"/>
            </p:cNvSpPr>
            <p:nvPr/>
          </p:nvSpPr>
          <p:spPr bwMode="auto">
            <a:xfrm>
              <a:off x="8525036" y="2485740"/>
              <a:ext cx="1383655" cy="1383527"/>
            </a:xfrm>
            <a:custGeom>
              <a:avLst/>
              <a:gdLst>
                <a:gd name="T0" fmla="*/ 2889 w 2890"/>
                <a:gd name="T1" fmla="*/ 1445 h 2888"/>
                <a:gd name="T2" fmla="*/ 2889 w 2890"/>
                <a:gd name="T3" fmla="*/ 1445 h 2888"/>
                <a:gd name="T4" fmla="*/ 1445 w 2890"/>
                <a:gd name="T5" fmla="*/ 0 h 2888"/>
                <a:gd name="T6" fmla="*/ 0 w 2890"/>
                <a:gd name="T7" fmla="*/ 1445 h 2888"/>
                <a:gd name="T8" fmla="*/ 1445 w 2890"/>
                <a:gd name="T9" fmla="*/ 2887 h 2888"/>
                <a:gd name="T10" fmla="*/ 2889 w 2890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90" h="2888">
                  <a:moveTo>
                    <a:pt x="2889" y="1445"/>
                  </a:moveTo>
                  <a:lnTo>
                    <a:pt x="2889" y="1445"/>
                  </a:lnTo>
                  <a:cubicBezTo>
                    <a:pt x="2889" y="648"/>
                    <a:pt x="2242" y="0"/>
                    <a:pt x="1445" y="0"/>
                  </a:cubicBezTo>
                  <a:cubicBezTo>
                    <a:pt x="648" y="0"/>
                    <a:pt x="0" y="648"/>
                    <a:pt x="0" y="1445"/>
                  </a:cubicBezTo>
                  <a:cubicBezTo>
                    <a:pt x="0" y="2242"/>
                    <a:pt x="648" y="2887"/>
                    <a:pt x="1445" y="2887"/>
                  </a:cubicBezTo>
                  <a:cubicBezTo>
                    <a:pt x="2242" y="2887"/>
                    <a:pt x="2889" y="2242"/>
                    <a:pt x="2889" y="1445"/>
                  </a:cubicBezTo>
                </a:path>
              </a:pathLst>
            </a:custGeom>
            <a:solidFill>
              <a:srgbClr val="6F6154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9" name="Freeform 204"/>
            <p:cNvSpPr>
              <a:spLocks noChangeArrowheads="1"/>
            </p:cNvSpPr>
            <p:nvPr/>
          </p:nvSpPr>
          <p:spPr bwMode="auto">
            <a:xfrm>
              <a:off x="8499648" y="2458239"/>
              <a:ext cx="1383655" cy="1383527"/>
            </a:xfrm>
            <a:custGeom>
              <a:avLst/>
              <a:gdLst>
                <a:gd name="T0" fmla="*/ 2886 w 2887"/>
                <a:gd name="T1" fmla="*/ 1445 h 2888"/>
                <a:gd name="T2" fmla="*/ 2886 w 2887"/>
                <a:gd name="T3" fmla="*/ 1445 h 2888"/>
                <a:gd name="T4" fmla="*/ 1442 w 2887"/>
                <a:gd name="T5" fmla="*/ 0 h 2888"/>
                <a:gd name="T6" fmla="*/ 0 w 2887"/>
                <a:gd name="T7" fmla="*/ 1445 h 2888"/>
                <a:gd name="T8" fmla="*/ 1442 w 2887"/>
                <a:gd name="T9" fmla="*/ 2887 h 2888"/>
                <a:gd name="T10" fmla="*/ 2886 w 2887"/>
                <a:gd name="T11" fmla="*/ 1445 h 2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87" h="2888">
                  <a:moveTo>
                    <a:pt x="2886" y="1445"/>
                  </a:moveTo>
                  <a:lnTo>
                    <a:pt x="2886" y="1445"/>
                  </a:lnTo>
                  <a:cubicBezTo>
                    <a:pt x="2886" y="648"/>
                    <a:pt x="2239" y="0"/>
                    <a:pt x="1442" y="0"/>
                  </a:cubicBezTo>
                  <a:cubicBezTo>
                    <a:pt x="645" y="0"/>
                    <a:pt x="0" y="648"/>
                    <a:pt x="0" y="1445"/>
                  </a:cubicBezTo>
                  <a:cubicBezTo>
                    <a:pt x="0" y="2242"/>
                    <a:pt x="645" y="2887"/>
                    <a:pt x="1442" y="2887"/>
                  </a:cubicBezTo>
                  <a:cubicBezTo>
                    <a:pt x="2239" y="2887"/>
                    <a:pt x="2886" y="2242"/>
                    <a:pt x="2886" y="144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1" name="Freeform 85"/>
            <p:cNvSpPr>
              <a:spLocks noChangeArrowheads="1"/>
            </p:cNvSpPr>
            <p:nvPr/>
          </p:nvSpPr>
          <p:spPr bwMode="auto">
            <a:xfrm>
              <a:off x="10365678" y="1933599"/>
              <a:ext cx="103669" cy="194625"/>
            </a:xfrm>
            <a:custGeom>
              <a:avLst/>
              <a:gdLst>
                <a:gd name="T0" fmla="*/ 220 w 221"/>
                <a:gd name="T1" fmla="*/ 271 h 408"/>
                <a:gd name="T2" fmla="*/ 220 w 221"/>
                <a:gd name="T3" fmla="*/ 271 h 408"/>
                <a:gd name="T4" fmla="*/ 212 w 221"/>
                <a:gd name="T5" fmla="*/ 303 h 408"/>
                <a:gd name="T6" fmla="*/ 196 w 221"/>
                <a:gd name="T7" fmla="*/ 329 h 408"/>
                <a:gd name="T8" fmla="*/ 166 w 221"/>
                <a:gd name="T9" fmla="*/ 353 h 408"/>
                <a:gd name="T10" fmla="*/ 129 w 221"/>
                <a:gd name="T11" fmla="*/ 369 h 408"/>
                <a:gd name="T12" fmla="*/ 129 w 221"/>
                <a:gd name="T13" fmla="*/ 407 h 408"/>
                <a:gd name="T14" fmla="*/ 99 w 221"/>
                <a:gd name="T15" fmla="*/ 407 h 408"/>
                <a:gd name="T16" fmla="*/ 99 w 221"/>
                <a:gd name="T17" fmla="*/ 372 h 408"/>
                <a:gd name="T18" fmla="*/ 97 w 221"/>
                <a:gd name="T19" fmla="*/ 372 h 408"/>
                <a:gd name="T20" fmla="*/ 94 w 221"/>
                <a:gd name="T21" fmla="*/ 372 h 408"/>
                <a:gd name="T22" fmla="*/ 67 w 221"/>
                <a:gd name="T23" fmla="*/ 369 h 408"/>
                <a:gd name="T24" fmla="*/ 43 w 221"/>
                <a:gd name="T25" fmla="*/ 367 h 408"/>
                <a:gd name="T26" fmla="*/ 22 w 221"/>
                <a:gd name="T27" fmla="*/ 359 h 408"/>
                <a:gd name="T28" fmla="*/ 0 w 221"/>
                <a:gd name="T29" fmla="*/ 348 h 408"/>
                <a:gd name="T30" fmla="*/ 16 w 221"/>
                <a:gd name="T31" fmla="*/ 300 h 408"/>
                <a:gd name="T32" fmla="*/ 33 w 221"/>
                <a:gd name="T33" fmla="*/ 308 h 408"/>
                <a:gd name="T34" fmla="*/ 54 w 221"/>
                <a:gd name="T35" fmla="*/ 319 h 408"/>
                <a:gd name="T36" fmla="*/ 78 w 221"/>
                <a:gd name="T37" fmla="*/ 327 h 408"/>
                <a:gd name="T38" fmla="*/ 99 w 221"/>
                <a:gd name="T39" fmla="*/ 329 h 408"/>
                <a:gd name="T40" fmla="*/ 99 w 221"/>
                <a:gd name="T41" fmla="*/ 228 h 408"/>
                <a:gd name="T42" fmla="*/ 70 w 221"/>
                <a:gd name="T43" fmla="*/ 214 h 408"/>
                <a:gd name="T44" fmla="*/ 41 w 221"/>
                <a:gd name="T45" fmla="*/ 193 h 408"/>
                <a:gd name="T46" fmla="*/ 19 w 221"/>
                <a:gd name="T47" fmla="*/ 166 h 408"/>
                <a:gd name="T48" fmla="*/ 11 w 221"/>
                <a:gd name="T49" fmla="*/ 123 h 408"/>
                <a:gd name="T50" fmla="*/ 16 w 221"/>
                <a:gd name="T51" fmla="*/ 97 h 408"/>
                <a:gd name="T52" fmla="*/ 35 w 221"/>
                <a:gd name="T53" fmla="*/ 70 h 408"/>
                <a:gd name="T54" fmla="*/ 62 w 221"/>
                <a:gd name="T55" fmla="*/ 48 h 408"/>
                <a:gd name="T56" fmla="*/ 99 w 221"/>
                <a:gd name="T57" fmla="*/ 35 h 408"/>
                <a:gd name="T58" fmla="*/ 99 w 221"/>
                <a:gd name="T59" fmla="*/ 0 h 408"/>
                <a:gd name="T60" fmla="*/ 129 w 221"/>
                <a:gd name="T61" fmla="*/ 0 h 408"/>
                <a:gd name="T62" fmla="*/ 129 w 221"/>
                <a:gd name="T63" fmla="*/ 32 h 408"/>
                <a:gd name="T64" fmla="*/ 129 w 221"/>
                <a:gd name="T65" fmla="*/ 32 h 408"/>
                <a:gd name="T66" fmla="*/ 169 w 221"/>
                <a:gd name="T67" fmla="*/ 35 h 408"/>
                <a:gd name="T68" fmla="*/ 204 w 221"/>
                <a:gd name="T69" fmla="*/ 40 h 408"/>
                <a:gd name="T70" fmla="*/ 196 w 221"/>
                <a:gd name="T71" fmla="*/ 88 h 408"/>
                <a:gd name="T72" fmla="*/ 161 w 221"/>
                <a:gd name="T73" fmla="*/ 78 h 408"/>
                <a:gd name="T74" fmla="*/ 129 w 221"/>
                <a:gd name="T75" fmla="*/ 75 h 408"/>
                <a:gd name="T76" fmla="*/ 129 w 221"/>
                <a:gd name="T77" fmla="*/ 163 h 408"/>
                <a:gd name="T78" fmla="*/ 158 w 221"/>
                <a:gd name="T79" fmla="*/ 179 h 408"/>
                <a:gd name="T80" fmla="*/ 190 w 221"/>
                <a:gd name="T81" fmla="*/ 198 h 408"/>
                <a:gd name="T82" fmla="*/ 212 w 221"/>
                <a:gd name="T83" fmla="*/ 228 h 408"/>
                <a:gd name="T84" fmla="*/ 220 w 221"/>
                <a:gd name="T85" fmla="*/ 271 h 408"/>
                <a:gd name="T86" fmla="*/ 67 w 221"/>
                <a:gd name="T87" fmla="*/ 113 h 408"/>
                <a:gd name="T88" fmla="*/ 67 w 221"/>
                <a:gd name="T89" fmla="*/ 113 h 408"/>
                <a:gd name="T90" fmla="*/ 78 w 221"/>
                <a:gd name="T91" fmla="*/ 137 h 408"/>
                <a:gd name="T92" fmla="*/ 99 w 221"/>
                <a:gd name="T93" fmla="*/ 153 h 408"/>
                <a:gd name="T94" fmla="*/ 99 w 221"/>
                <a:gd name="T95" fmla="*/ 75 h 408"/>
                <a:gd name="T96" fmla="*/ 81 w 221"/>
                <a:gd name="T97" fmla="*/ 81 h 408"/>
                <a:gd name="T98" fmla="*/ 70 w 221"/>
                <a:gd name="T99" fmla="*/ 91 h 408"/>
                <a:gd name="T100" fmla="*/ 67 w 221"/>
                <a:gd name="T101" fmla="*/ 113 h 408"/>
                <a:gd name="T102" fmla="*/ 161 w 221"/>
                <a:gd name="T103" fmla="*/ 278 h 408"/>
                <a:gd name="T104" fmla="*/ 161 w 221"/>
                <a:gd name="T105" fmla="*/ 278 h 408"/>
                <a:gd name="T106" fmla="*/ 153 w 221"/>
                <a:gd name="T107" fmla="*/ 254 h 408"/>
                <a:gd name="T108" fmla="*/ 129 w 221"/>
                <a:gd name="T109" fmla="*/ 238 h 408"/>
                <a:gd name="T110" fmla="*/ 129 w 221"/>
                <a:gd name="T111" fmla="*/ 327 h 408"/>
                <a:gd name="T112" fmla="*/ 137 w 221"/>
                <a:gd name="T113" fmla="*/ 327 h 408"/>
                <a:gd name="T114" fmla="*/ 145 w 221"/>
                <a:gd name="T115" fmla="*/ 324 h 408"/>
                <a:gd name="T116" fmla="*/ 158 w 221"/>
                <a:gd name="T117" fmla="*/ 308 h 408"/>
                <a:gd name="T118" fmla="*/ 161 w 221"/>
                <a:gd name="T119" fmla="*/ 27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1" h="408">
                  <a:moveTo>
                    <a:pt x="220" y="271"/>
                  </a:moveTo>
                  <a:lnTo>
                    <a:pt x="220" y="271"/>
                  </a:lnTo>
                  <a:cubicBezTo>
                    <a:pt x="220" y="281"/>
                    <a:pt x="217" y="292"/>
                    <a:pt x="212" y="303"/>
                  </a:cubicBezTo>
                  <a:cubicBezTo>
                    <a:pt x="209" y="311"/>
                    <a:pt x="201" y="321"/>
                    <a:pt x="196" y="329"/>
                  </a:cubicBezTo>
                  <a:cubicBezTo>
                    <a:pt x="188" y="340"/>
                    <a:pt x="177" y="348"/>
                    <a:pt x="166" y="353"/>
                  </a:cubicBezTo>
                  <a:cubicBezTo>
                    <a:pt x="155" y="362"/>
                    <a:pt x="142" y="367"/>
                    <a:pt x="129" y="369"/>
                  </a:cubicBezTo>
                  <a:cubicBezTo>
                    <a:pt x="129" y="407"/>
                    <a:pt x="129" y="407"/>
                    <a:pt x="129" y="407"/>
                  </a:cubicBezTo>
                  <a:cubicBezTo>
                    <a:pt x="99" y="407"/>
                    <a:pt x="99" y="407"/>
                    <a:pt x="99" y="407"/>
                  </a:cubicBezTo>
                  <a:cubicBezTo>
                    <a:pt x="99" y="372"/>
                    <a:pt x="99" y="372"/>
                    <a:pt x="99" y="372"/>
                  </a:cubicBezTo>
                  <a:cubicBezTo>
                    <a:pt x="99" y="372"/>
                    <a:pt x="99" y="372"/>
                    <a:pt x="97" y="372"/>
                  </a:cubicBezTo>
                  <a:cubicBezTo>
                    <a:pt x="97" y="372"/>
                    <a:pt x="97" y="372"/>
                    <a:pt x="94" y="372"/>
                  </a:cubicBezTo>
                  <a:cubicBezTo>
                    <a:pt x="86" y="372"/>
                    <a:pt x="75" y="372"/>
                    <a:pt x="67" y="369"/>
                  </a:cubicBezTo>
                  <a:cubicBezTo>
                    <a:pt x="59" y="369"/>
                    <a:pt x="51" y="367"/>
                    <a:pt x="43" y="367"/>
                  </a:cubicBezTo>
                  <a:cubicBezTo>
                    <a:pt x="35" y="364"/>
                    <a:pt x="27" y="362"/>
                    <a:pt x="22" y="359"/>
                  </a:cubicBezTo>
                  <a:cubicBezTo>
                    <a:pt x="14" y="356"/>
                    <a:pt x="9" y="351"/>
                    <a:pt x="0" y="348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19" y="303"/>
                    <a:pt x="27" y="305"/>
                    <a:pt x="33" y="308"/>
                  </a:cubicBezTo>
                  <a:cubicBezTo>
                    <a:pt x="38" y="311"/>
                    <a:pt x="46" y="316"/>
                    <a:pt x="54" y="319"/>
                  </a:cubicBezTo>
                  <a:cubicBezTo>
                    <a:pt x="62" y="321"/>
                    <a:pt x="70" y="324"/>
                    <a:pt x="78" y="327"/>
                  </a:cubicBezTo>
                  <a:cubicBezTo>
                    <a:pt x="86" y="327"/>
                    <a:pt x="94" y="329"/>
                    <a:pt x="99" y="329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89" y="222"/>
                    <a:pt x="81" y="217"/>
                    <a:pt x="70" y="214"/>
                  </a:cubicBezTo>
                  <a:cubicBezTo>
                    <a:pt x="59" y="209"/>
                    <a:pt x="49" y="201"/>
                    <a:pt x="41" y="193"/>
                  </a:cubicBezTo>
                  <a:cubicBezTo>
                    <a:pt x="33" y="188"/>
                    <a:pt x="25" y="177"/>
                    <a:pt x="19" y="166"/>
                  </a:cubicBezTo>
                  <a:cubicBezTo>
                    <a:pt x="14" y="156"/>
                    <a:pt x="11" y="139"/>
                    <a:pt x="11" y="123"/>
                  </a:cubicBezTo>
                  <a:cubicBezTo>
                    <a:pt x="11" y="115"/>
                    <a:pt x="14" y="105"/>
                    <a:pt x="16" y="97"/>
                  </a:cubicBezTo>
                  <a:cubicBezTo>
                    <a:pt x="22" y="88"/>
                    <a:pt x="27" y="78"/>
                    <a:pt x="35" y="70"/>
                  </a:cubicBezTo>
                  <a:cubicBezTo>
                    <a:pt x="43" y="62"/>
                    <a:pt x="51" y="54"/>
                    <a:pt x="62" y="48"/>
                  </a:cubicBezTo>
                  <a:cubicBezTo>
                    <a:pt x="73" y="43"/>
                    <a:pt x="86" y="38"/>
                    <a:pt x="99" y="35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32"/>
                    <a:pt x="129" y="32"/>
                    <a:pt x="129" y="32"/>
                  </a:cubicBezTo>
                  <a:lnTo>
                    <a:pt x="129" y="32"/>
                  </a:lnTo>
                  <a:cubicBezTo>
                    <a:pt x="142" y="32"/>
                    <a:pt x="155" y="32"/>
                    <a:pt x="169" y="35"/>
                  </a:cubicBezTo>
                  <a:cubicBezTo>
                    <a:pt x="180" y="35"/>
                    <a:pt x="193" y="38"/>
                    <a:pt x="204" y="40"/>
                  </a:cubicBezTo>
                  <a:cubicBezTo>
                    <a:pt x="196" y="88"/>
                    <a:pt x="196" y="88"/>
                    <a:pt x="196" y="88"/>
                  </a:cubicBezTo>
                  <a:cubicBezTo>
                    <a:pt x="185" y="86"/>
                    <a:pt x="171" y="83"/>
                    <a:pt x="161" y="78"/>
                  </a:cubicBezTo>
                  <a:cubicBezTo>
                    <a:pt x="150" y="75"/>
                    <a:pt x="140" y="75"/>
                    <a:pt x="129" y="75"/>
                  </a:cubicBezTo>
                  <a:cubicBezTo>
                    <a:pt x="129" y="163"/>
                    <a:pt x="129" y="163"/>
                    <a:pt x="129" y="163"/>
                  </a:cubicBezTo>
                  <a:cubicBezTo>
                    <a:pt x="140" y="169"/>
                    <a:pt x="148" y="174"/>
                    <a:pt x="158" y="179"/>
                  </a:cubicBezTo>
                  <a:cubicBezTo>
                    <a:pt x="171" y="182"/>
                    <a:pt x="180" y="190"/>
                    <a:pt x="190" y="198"/>
                  </a:cubicBezTo>
                  <a:cubicBezTo>
                    <a:pt x="198" y="206"/>
                    <a:pt x="204" y="214"/>
                    <a:pt x="212" y="228"/>
                  </a:cubicBezTo>
                  <a:cubicBezTo>
                    <a:pt x="217" y="238"/>
                    <a:pt x="220" y="252"/>
                    <a:pt x="220" y="271"/>
                  </a:cubicBezTo>
                  <a:close/>
                  <a:moveTo>
                    <a:pt x="67" y="113"/>
                  </a:moveTo>
                  <a:lnTo>
                    <a:pt x="67" y="113"/>
                  </a:lnTo>
                  <a:cubicBezTo>
                    <a:pt x="67" y="123"/>
                    <a:pt x="70" y="131"/>
                    <a:pt x="78" y="137"/>
                  </a:cubicBezTo>
                  <a:cubicBezTo>
                    <a:pt x="84" y="142"/>
                    <a:pt x="91" y="147"/>
                    <a:pt x="99" y="153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1" y="75"/>
                    <a:pt x="86" y="78"/>
                    <a:pt x="81" y="81"/>
                  </a:cubicBezTo>
                  <a:cubicBezTo>
                    <a:pt x="75" y="83"/>
                    <a:pt x="73" y="86"/>
                    <a:pt x="70" y="91"/>
                  </a:cubicBezTo>
                  <a:cubicBezTo>
                    <a:pt x="70" y="99"/>
                    <a:pt x="67" y="105"/>
                    <a:pt x="67" y="113"/>
                  </a:cubicBezTo>
                  <a:close/>
                  <a:moveTo>
                    <a:pt x="161" y="278"/>
                  </a:moveTo>
                  <a:lnTo>
                    <a:pt x="161" y="278"/>
                  </a:lnTo>
                  <a:cubicBezTo>
                    <a:pt x="161" y="268"/>
                    <a:pt x="158" y="260"/>
                    <a:pt x="153" y="254"/>
                  </a:cubicBezTo>
                  <a:cubicBezTo>
                    <a:pt x="145" y="249"/>
                    <a:pt x="137" y="244"/>
                    <a:pt x="129" y="238"/>
                  </a:cubicBezTo>
                  <a:cubicBezTo>
                    <a:pt x="129" y="327"/>
                    <a:pt x="129" y="327"/>
                    <a:pt x="129" y="327"/>
                  </a:cubicBezTo>
                  <a:cubicBezTo>
                    <a:pt x="131" y="327"/>
                    <a:pt x="134" y="327"/>
                    <a:pt x="137" y="327"/>
                  </a:cubicBezTo>
                  <a:cubicBezTo>
                    <a:pt x="140" y="324"/>
                    <a:pt x="142" y="324"/>
                    <a:pt x="145" y="324"/>
                  </a:cubicBezTo>
                  <a:cubicBezTo>
                    <a:pt x="150" y="321"/>
                    <a:pt x="155" y="316"/>
                    <a:pt x="158" y="308"/>
                  </a:cubicBezTo>
                  <a:cubicBezTo>
                    <a:pt x="161" y="303"/>
                    <a:pt x="161" y="292"/>
                    <a:pt x="161" y="278"/>
                  </a:cubicBezTo>
                  <a:close/>
                </a:path>
              </a:pathLst>
            </a:custGeom>
            <a:solidFill>
              <a:srgbClr val="FFF9D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3" name="Freeform 178"/>
            <p:cNvSpPr>
              <a:spLocks noChangeArrowheads="1"/>
            </p:cNvSpPr>
            <p:nvPr/>
          </p:nvSpPr>
          <p:spPr bwMode="auto">
            <a:xfrm>
              <a:off x="10336058" y="3211352"/>
              <a:ext cx="418905" cy="416751"/>
            </a:xfrm>
            <a:custGeom>
              <a:avLst/>
              <a:gdLst>
                <a:gd name="T0" fmla="*/ 439 w 876"/>
                <a:gd name="T1" fmla="*/ 0 h 875"/>
                <a:gd name="T2" fmla="*/ 439 w 876"/>
                <a:gd name="T3" fmla="*/ 0 h 875"/>
                <a:gd name="T4" fmla="*/ 0 w 876"/>
                <a:gd name="T5" fmla="*/ 435 h 875"/>
                <a:gd name="T6" fmla="*/ 439 w 876"/>
                <a:gd name="T7" fmla="*/ 874 h 875"/>
                <a:gd name="T8" fmla="*/ 875 w 876"/>
                <a:gd name="T9" fmla="*/ 435 h 875"/>
                <a:gd name="T10" fmla="*/ 439 w 876"/>
                <a:gd name="T11" fmla="*/ 0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6" h="875">
                  <a:moveTo>
                    <a:pt x="439" y="0"/>
                  </a:moveTo>
                  <a:lnTo>
                    <a:pt x="439" y="0"/>
                  </a:lnTo>
                  <a:cubicBezTo>
                    <a:pt x="196" y="0"/>
                    <a:pt x="0" y="195"/>
                    <a:pt x="0" y="435"/>
                  </a:cubicBezTo>
                  <a:cubicBezTo>
                    <a:pt x="0" y="679"/>
                    <a:pt x="196" y="874"/>
                    <a:pt x="439" y="874"/>
                  </a:cubicBezTo>
                  <a:cubicBezTo>
                    <a:pt x="680" y="874"/>
                    <a:pt x="875" y="679"/>
                    <a:pt x="875" y="435"/>
                  </a:cubicBezTo>
                  <a:cubicBezTo>
                    <a:pt x="875" y="195"/>
                    <a:pt x="680" y="0"/>
                    <a:pt x="439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4" name="Freeform 179"/>
            <p:cNvSpPr>
              <a:spLocks noChangeArrowheads="1"/>
            </p:cNvSpPr>
            <p:nvPr/>
          </p:nvSpPr>
          <p:spPr bwMode="auto">
            <a:xfrm>
              <a:off x="10190076" y="3061152"/>
              <a:ext cx="702406" cy="715034"/>
            </a:xfrm>
            <a:custGeom>
              <a:avLst/>
              <a:gdLst>
                <a:gd name="T0" fmla="*/ 901 w 1469"/>
                <a:gd name="T1" fmla="*/ 166 h 1494"/>
                <a:gd name="T2" fmla="*/ 807 w 1469"/>
                <a:gd name="T3" fmla="*/ 145 h 1494"/>
                <a:gd name="T4" fmla="*/ 623 w 1469"/>
                <a:gd name="T5" fmla="*/ 11 h 1494"/>
                <a:gd name="T6" fmla="*/ 511 w 1469"/>
                <a:gd name="T7" fmla="*/ 190 h 1494"/>
                <a:gd name="T8" fmla="*/ 409 w 1469"/>
                <a:gd name="T9" fmla="*/ 81 h 1494"/>
                <a:gd name="T10" fmla="*/ 337 w 1469"/>
                <a:gd name="T11" fmla="*/ 300 h 1494"/>
                <a:gd name="T12" fmla="*/ 267 w 1469"/>
                <a:gd name="T13" fmla="*/ 370 h 1494"/>
                <a:gd name="T14" fmla="*/ 59 w 1469"/>
                <a:gd name="T15" fmla="*/ 455 h 1494"/>
                <a:gd name="T16" fmla="*/ 147 w 1469"/>
                <a:gd name="T17" fmla="*/ 648 h 1494"/>
                <a:gd name="T18" fmla="*/ 0 w 1469"/>
                <a:gd name="T19" fmla="*/ 672 h 1494"/>
                <a:gd name="T20" fmla="*/ 147 w 1469"/>
                <a:gd name="T21" fmla="*/ 851 h 1494"/>
                <a:gd name="T22" fmla="*/ 182 w 1469"/>
                <a:gd name="T23" fmla="*/ 974 h 1494"/>
                <a:gd name="T24" fmla="*/ 149 w 1469"/>
                <a:gd name="T25" fmla="*/ 1199 h 1494"/>
                <a:gd name="T26" fmla="*/ 401 w 1469"/>
                <a:gd name="T27" fmla="*/ 1244 h 1494"/>
                <a:gd name="T28" fmla="*/ 361 w 1469"/>
                <a:gd name="T29" fmla="*/ 1388 h 1494"/>
                <a:gd name="T30" fmla="*/ 586 w 1469"/>
                <a:gd name="T31" fmla="*/ 1330 h 1494"/>
                <a:gd name="T32" fmla="*/ 682 w 1469"/>
                <a:gd name="T33" fmla="*/ 1348 h 1494"/>
                <a:gd name="T34" fmla="*/ 717 w 1469"/>
                <a:gd name="T35" fmla="*/ 1493 h 1494"/>
                <a:gd name="T36" fmla="*/ 885 w 1469"/>
                <a:gd name="T37" fmla="*/ 1335 h 1494"/>
                <a:gd name="T38" fmla="*/ 976 w 1469"/>
                <a:gd name="T39" fmla="*/ 1303 h 1494"/>
                <a:gd name="T40" fmla="*/ 1078 w 1469"/>
                <a:gd name="T41" fmla="*/ 1415 h 1494"/>
                <a:gd name="T42" fmla="*/ 1150 w 1469"/>
                <a:gd name="T43" fmla="*/ 1193 h 1494"/>
                <a:gd name="T44" fmla="*/ 1214 w 1469"/>
                <a:gd name="T45" fmla="*/ 1124 h 1494"/>
                <a:gd name="T46" fmla="*/ 1359 w 1469"/>
                <a:gd name="T47" fmla="*/ 1172 h 1494"/>
                <a:gd name="T48" fmla="*/ 1316 w 1469"/>
                <a:gd name="T49" fmla="*/ 944 h 1494"/>
                <a:gd name="T50" fmla="*/ 1337 w 1469"/>
                <a:gd name="T51" fmla="*/ 835 h 1494"/>
                <a:gd name="T52" fmla="*/ 1468 w 1469"/>
                <a:gd name="T53" fmla="*/ 824 h 1494"/>
                <a:gd name="T54" fmla="*/ 1329 w 1469"/>
                <a:gd name="T55" fmla="*/ 645 h 1494"/>
                <a:gd name="T56" fmla="*/ 1300 w 1469"/>
                <a:gd name="T57" fmla="*/ 525 h 1494"/>
                <a:gd name="T58" fmla="*/ 1417 w 1469"/>
                <a:gd name="T59" fmla="*/ 426 h 1494"/>
                <a:gd name="T60" fmla="*/ 1198 w 1469"/>
                <a:gd name="T61" fmla="*/ 348 h 1494"/>
                <a:gd name="T62" fmla="*/ 1088 w 1469"/>
                <a:gd name="T63" fmla="*/ 252 h 1494"/>
                <a:gd name="T64" fmla="*/ 1128 w 1469"/>
                <a:gd name="T65" fmla="*/ 107 h 1494"/>
                <a:gd name="T66" fmla="*/ 901 w 1469"/>
                <a:gd name="T67" fmla="*/ 166 h 1494"/>
                <a:gd name="T68" fmla="*/ 1244 w 1469"/>
                <a:gd name="T69" fmla="*/ 746 h 1494"/>
                <a:gd name="T70" fmla="*/ 243 w 1469"/>
                <a:gd name="T71" fmla="*/ 746 h 1494"/>
                <a:gd name="T72" fmla="*/ 1244 w 1469"/>
                <a:gd name="T73" fmla="*/ 746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69" h="1494">
                  <a:moveTo>
                    <a:pt x="901" y="166"/>
                  </a:moveTo>
                  <a:lnTo>
                    <a:pt x="901" y="166"/>
                  </a:lnTo>
                  <a:cubicBezTo>
                    <a:pt x="872" y="158"/>
                    <a:pt x="840" y="150"/>
                    <a:pt x="807" y="147"/>
                  </a:cubicBezTo>
                  <a:cubicBezTo>
                    <a:pt x="807" y="145"/>
                    <a:pt x="807" y="145"/>
                    <a:pt x="807" y="145"/>
                  </a:cubicBezTo>
                  <a:cubicBezTo>
                    <a:pt x="773" y="0"/>
                    <a:pt x="773" y="0"/>
                    <a:pt x="773" y="0"/>
                  </a:cubicBezTo>
                  <a:cubicBezTo>
                    <a:pt x="623" y="11"/>
                    <a:pt x="623" y="11"/>
                    <a:pt x="623" y="11"/>
                  </a:cubicBezTo>
                  <a:cubicBezTo>
                    <a:pt x="602" y="161"/>
                    <a:pt x="602" y="161"/>
                    <a:pt x="602" y="161"/>
                  </a:cubicBezTo>
                  <a:cubicBezTo>
                    <a:pt x="572" y="169"/>
                    <a:pt x="540" y="177"/>
                    <a:pt x="511" y="190"/>
                  </a:cubicBezTo>
                  <a:cubicBezTo>
                    <a:pt x="508" y="187"/>
                    <a:pt x="508" y="187"/>
                    <a:pt x="508" y="187"/>
                  </a:cubicBezTo>
                  <a:cubicBezTo>
                    <a:pt x="409" y="81"/>
                    <a:pt x="409" y="81"/>
                    <a:pt x="409" y="81"/>
                  </a:cubicBezTo>
                  <a:cubicBezTo>
                    <a:pt x="283" y="161"/>
                    <a:pt x="283" y="161"/>
                    <a:pt x="283" y="161"/>
                  </a:cubicBezTo>
                  <a:cubicBezTo>
                    <a:pt x="337" y="300"/>
                    <a:pt x="337" y="300"/>
                    <a:pt x="337" y="300"/>
                  </a:cubicBezTo>
                  <a:cubicBezTo>
                    <a:pt x="313" y="321"/>
                    <a:pt x="291" y="345"/>
                    <a:pt x="270" y="372"/>
                  </a:cubicBezTo>
                  <a:cubicBezTo>
                    <a:pt x="267" y="370"/>
                    <a:pt x="267" y="370"/>
                    <a:pt x="267" y="370"/>
                  </a:cubicBezTo>
                  <a:cubicBezTo>
                    <a:pt x="131" y="324"/>
                    <a:pt x="131" y="324"/>
                    <a:pt x="131" y="324"/>
                  </a:cubicBezTo>
                  <a:cubicBezTo>
                    <a:pt x="59" y="455"/>
                    <a:pt x="59" y="455"/>
                    <a:pt x="59" y="455"/>
                  </a:cubicBezTo>
                  <a:cubicBezTo>
                    <a:pt x="174" y="551"/>
                    <a:pt x="174" y="551"/>
                    <a:pt x="174" y="551"/>
                  </a:cubicBezTo>
                  <a:cubicBezTo>
                    <a:pt x="163" y="581"/>
                    <a:pt x="155" y="605"/>
                    <a:pt x="147" y="648"/>
                  </a:cubicBezTo>
                  <a:cubicBezTo>
                    <a:pt x="144" y="648"/>
                    <a:pt x="144" y="648"/>
                    <a:pt x="144" y="648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0" y="821"/>
                    <a:pt x="0" y="821"/>
                    <a:pt x="0" y="821"/>
                  </a:cubicBezTo>
                  <a:cubicBezTo>
                    <a:pt x="147" y="851"/>
                    <a:pt x="147" y="851"/>
                    <a:pt x="147" y="851"/>
                  </a:cubicBezTo>
                  <a:cubicBezTo>
                    <a:pt x="155" y="894"/>
                    <a:pt x="165" y="934"/>
                    <a:pt x="182" y="971"/>
                  </a:cubicBezTo>
                  <a:cubicBezTo>
                    <a:pt x="182" y="974"/>
                    <a:pt x="182" y="974"/>
                    <a:pt x="182" y="974"/>
                  </a:cubicBezTo>
                  <a:cubicBezTo>
                    <a:pt x="72" y="1070"/>
                    <a:pt x="72" y="1070"/>
                    <a:pt x="72" y="1070"/>
                  </a:cubicBezTo>
                  <a:cubicBezTo>
                    <a:pt x="149" y="1199"/>
                    <a:pt x="149" y="1199"/>
                    <a:pt x="149" y="1199"/>
                  </a:cubicBezTo>
                  <a:cubicBezTo>
                    <a:pt x="291" y="1148"/>
                    <a:pt x="291" y="1148"/>
                    <a:pt x="291" y="1148"/>
                  </a:cubicBezTo>
                  <a:cubicBezTo>
                    <a:pt x="323" y="1183"/>
                    <a:pt x="358" y="1217"/>
                    <a:pt x="401" y="1244"/>
                  </a:cubicBezTo>
                  <a:cubicBezTo>
                    <a:pt x="398" y="1247"/>
                    <a:pt x="398" y="1247"/>
                    <a:pt x="398" y="1247"/>
                  </a:cubicBezTo>
                  <a:cubicBezTo>
                    <a:pt x="361" y="1388"/>
                    <a:pt x="361" y="1388"/>
                    <a:pt x="361" y="1388"/>
                  </a:cubicBezTo>
                  <a:cubicBezTo>
                    <a:pt x="497" y="1453"/>
                    <a:pt x="497" y="1453"/>
                    <a:pt x="497" y="1453"/>
                  </a:cubicBezTo>
                  <a:cubicBezTo>
                    <a:pt x="586" y="1330"/>
                    <a:pt x="586" y="1330"/>
                    <a:pt x="586" y="1330"/>
                  </a:cubicBezTo>
                  <a:lnTo>
                    <a:pt x="586" y="1330"/>
                  </a:lnTo>
                  <a:cubicBezTo>
                    <a:pt x="618" y="1338"/>
                    <a:pt x="647" y="1346"/>
                    <a:pt x="682" y="1348"/>
                  </a:cubicBezTo>
                  <a:cubicBezTo>
                    <a:pt x="682" y="1351"/>
                    <a:pt x="682" y="1351"/>
                    <a:pt x="682" y="1351"/>
                  </a:cubicBezTo>
                  <a:cubicBezTo>
                    <a:pt x="717" y="1493"/>
                    <a:pt x="717" y="1493"/>
                    <a:pt x="717" y="1493"/>
                  </a:cubicBezTo>
                  <a:cubicBezTo>
                    <a:pt x="866" y="1485"/>
                    <a:pt x="866" y="1485"/>
                    <a:pt x="866" y="1485"/>
                  </a:cubicBezTo>
                  <a:cubicBezTo>
                    <a:pt x="885" y="1335"/>
                    <a:pt x="885" y="1335"/>
                    <a:pt x="885" y="1335"/>
                  </a:cubicBezTo>
                  <a:cubicBezTo>
                    <a:pt x="885" y="1332"/>
                    <a:pt x="885" y="1332"/>
                    <a:pt x="885" y="1332"/>
                  </a:cubicBezTo>
                  <a:cubicBezTo>
                    <a:pt x="917" y="1324"/>
                    <a:pt x="947" y="1316"/>
                    <a:pt x="976" y="1303"/>
                  </a:cubicBezTo>
                  <a:cubicBezTo>
                    <a:pt x="979" y="1308"/>
                    <a:pt x="979" y="1308"/>
                    <a:pt x="979" y="1308"/>
                  </a:cubicBezTo>
                  <a:cubicBezTo>
                    <a:pt x="1078" y="1415"/>
                    <a:pt x="1078" y="1415"/>
                    <a:pt x="1078" y="1415"/>
                  </a:cubicBezTo>
                  <a:cubicBezTo>
                    <a:pt x="1206" y="1335"/>
                    <a:pt x="1206" y="1335"/>
                    <a:pt x="1206" y="1335"/>
                  </a:cubicBezTo>
                  <a:cubicBezTo>
                    <a:pt x="1150" y="1193"/>
                    <a:pt x="1150" y="1193"/>
                    <a:pt x="1150" y="1193"/>
                  </a:cubicBezTo>
                  <a:lnTo>
                    <a:pt x="1150" y="1193"/>
                  </a:lnTo>
                  <a:cubicBezTo>
                    <a:pt x="1171" y="1172"/>
                    <a:pt x="1195" y="1148"/>
                    <a:pt x="1214" y="1124"/>
                  </a:cubicBezTo>
                  <a:cubicBezTo>
                    <a:pt x="1220" y="1126"/>
                    <a:pt x="1220" y="1126"/>
                    <a:pt x="1220" y="1126"/>
                  </a:cubicBezTo>
                  <a:cubicBezTo>
                    <a:pt x="1359" y="1172"/>
                    <a:pt x="1359" y="1172"/>
                    <a:pt x="1359" y="1172"/>
                  </a:cubicBezTo>
                  <a:cubicBezTo>
                    <a:pt x="1431" y="1041"/>
                    <a:pt x="1431" y="1041"/>
                    <a:pt x="1431" y="1041"/>
                  </a:cubicBezTo>
                  <a:cubicBezTo>
                    <a:pt x="1316" y="944"/>
                    <a:pt x="1316" y="944"/>
                    <a:pt x="1316" y="944"/>
                  </a:cubicBezTo>
                  <a:cubicBezTo>
                    <a:pt x="1313" y="936"/>
                    <a:pt x="1313" y="936"/>
                    <a:pt x="1313" y="936"/>
                  </a:cubicBezTo>
                  <a:cubicBezTo>
                    <a:pt x="1324" y="904"/>
                    <a:pt x="1332" y="878"/>
                    <a:pt x="1337" y="835"/>
                  </a:cubicBezTo>
                  <a:cubicBezTo>
                    <a:pt x="1342" y="835"/>
                    <a:pt x="1342" y="835"/>
                    <a:pt x="1342" y="835"/>
                  </a:cubicBezTo>
                  <a:cubicBezTo>
                    <a:pt x="1468" y="824"/>
                    <a:pt x="1468" y="824"/>
                    <a:pt x="1468" y="824"/>
                  </a:cubicBezTo>
                  <a:cubicBezTo>
                    <a:pt x="1468" y="674"/>
                    <a:pt x="1468" y="674"/>
                    <a:pt x="1468" y="674"/>
                  </a:cubicBezTo>
                  <a:cubicBezTo>
                    <a:pt x="1329" y="645"/>
                    <a:pt x="1329" y="645"/>
                    <a:pt x="1329" y="645"/>
                  </a:cubicBezTo>
                  <a:cubicBezTo>
                    <a:pt x="1332" y="645"/>
                    <a:pt x="1332" y="645"/>
                    <a:pt x="1332" y="645"/>
                  </a:cubicBezTo>
                  <a:cubicBezTo>
                    <a:pt x="1324" y="602"/>
                    <a:pt x="1316" y="562"/>
                    <a:pt x="1300" y="525"/>
                  </a:cubicBezTo>
                  <a:cubicBezTo>
                    <a:pt x="1308" y="522"/>
                    <a:pt x="1308" y="522"/>
                    <a:pt x="1308" y="522"/>
                  </a:cubicBezTo>
                  <a:cubicBezTo>
                    <a:pt x="1417" y="426"/>
                    <a:pt x="1417" y="426"/>
                    <a:pt x="1417" y="426"/>
                  </a:cubicBezTo>
                  <a:cubicBezTo>
                    <a:pt x="1337" y="297"/>
                    <a:pt x="1337" y="297"/>
                    <a:pt x="1337" y="297"/>
                  </a:cubicBezTo>
                  <a:cubicBezTo>
                    <a:pt x="1198" y="348"/>
                    <a:pt x="1198" y="348"/>
                    <a:pt x="1198" y="348"/>
                  </a:cubicBezTo>
                  <a:cubicBezTo>
                    <a:pt x="1195" y="351"/>
                    <a:pt x="1195" y="351"/>
                    <a:pt x="1195" y="351"/>
                  </a:cubicBezTo>
                  <a:cubicBezTo>
                    <a:pt x="1163" y="313"/>
                    <a:pt x="1128" y="281"/>
                    <a:pt x="1088" y="252"/>
                  </a:cubicBezTo>
                  <a:cubicBezTo>
                    <a:pt x="1088" y="249"/>
                    <a:pt x="1088" y="249"/>
                    <a:pt x="1088" y="249"/>
                  </a:cubicBezTo>
                  <a:cubicBezTo>
                    <a:pt x="1128" y="107"/>
                    <a:pt x="1128" y="107"/>
                    <a:pt x="1128" y="107"/>
                  </a:cubicBezTo>
                  <a:cubicBezTo>
                    <a:pt x="992" y="43"/>
                    <a:pt x="992" y="43"/>
                    <a:pt x="992" y="43"/>
                  </a:cubicBezTo>
                  <a:cubicBezTo>
                    <a:pt x="901" y="166"/>
                    <a:pt x="901" y="166"/>
                    <a:pt x="901" y="166"/>
                  </a:cubicBezTo>
                  <a:close/>
                  <a:moveTo>
                    <a:pt x="1244" y="746"/>
                  </a:moveTo>
                  <a:lnTo>
                    <a:pt x="1244" y="746"/>
                  </a:lnTo>
                  <a:cubicBezTo>
                    <a:pt x="1244" y="1025"/>
                    <a:pt x="1019" y="1247"/>
                    <a:pt x="743" y="1247"/>
                  </a:cubicBezTo>
                  <a:cubicBezTo>
                    <a:pt x="465" y="1247"/>
                    <a:pt x="243" y="1025"/>
                    <a:pt x="243" y="746"/>
                  </a:cubicBezTo>
                  <a:cubicBezTo>
                    <a:pt x="243" y="471"/>
                    <a:pt x="465" y="246"/>
                    <a:pt x="743" y="246"/>
                  </a:cubicBezTo>
                  <a:cubicBezTo>
                    <a:pt x="1019" y="246"/>
                    <a:pt x="1244" y="471"/>
                    <a:pt x="1244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6" name="Freeform 182"/>
            <p:cNvSpPr>
              <a:spLocks noChangeArrowheads="1"/>
            </p:cNvSpPr>
            <p:nvPr/>
          </p:nvSpPr>
          <p:spPr bwMode="auto">
            <a:xfrm>
              <a:off x="9908691" y="3509635"/>
              <a:ext cx="175602" cy="175585"/>
            </a:xfrm>
            <a:custGeom>
              <a:avLst/>
              <a:gdLst>
                <a:gd name="T0" fmla="*/ 185 w 370"/>
                <a:gd name="T1" fmla="*/ 0 h 370"/>
                <a:gd name="T2" fmla="*/ 185 w 370"/>
                <a:gd name="T3" fmla="*/ 0 h 370"/>
                <a:gd name="T4" fmla="*/ 0 w 370"/>
                <a:gd name="T5" fmla="*/ 184 h 370"/>
                <a:gd name="T6" fmla="*/ 185 w 370"/>
                <a:gd name="T7" fmla="*/ 369 h 370"/>
                <a:gd name="T8" fmla="*/ 369 w 370"/>
                <a:gd name="T9" fmla="*/ 184 h 370"/>
                <a:gd name="T10" fmla="*/ 185 w 370"/>
                <a:gd name="T11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0">
                  <a:moveTo>
                    <a:pt x="185" y="0"/>
                  </a:moveTo>
                  <a:lnTo>
                    <a:pt x="185" y="0"/>
                  </a:lnTo>
                  <a:cubicBezTo>
                    <a:pt x="83" y="0"/>
                    <a:pt x="0" y="83"/>
                    <a:pt x="0" y="184"/>
                  </a:cubicBezTo>
                  <a:cubicBezTo>
                    <a:pt x="0" y="286"/>
                    <a:pt x="83" y="369"/>
                    <a:pt x="185" y="369"/>
                  </a:cubicBezTo>
                  <a:cubicBezTo>
                    <a:pt x="286" y="369"/>
                    <a:pt x="369" y="286"/>
                    <a:pt x="369" y="184"/>
                  </a:cubicBezTo>
                  <a:cubicBezTo>
                    <a:pt x="369" y="83"/>
                    <a:pt x="286" y="0"/>
                    <a:pt x="18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7" name="Freeform 183"/>
            <p:cNvSpPr>
              <a:spLocks noChangeArrowheads="1"/>
            </p:cNvSpPr>
            <p:nvPr/>
          </p:nvSpPr>
          <p:spPr bwMode="auto">
            <a:xfrm>
              <a:off x="9847336" y="3446170"/>
              <a:ext cx="296195" cy="300399"/>
            </a:xfrm>
            <a:custGeom>
              <a:avLst/>
              <a:gdLst>
                <a:gd name="T0" fmla="*/ 380 w 622"/>
                <a:gd name="T1" fmla="*/ 69 h 629"/>
                <a:gd name="T2" fmla="*/ 339 w 622"/>
                <a:gd name="T3" fmla="*/ 61 h 629"/>
                <a:gd name="T4" fmla="*/ 262 w 622"/>
                <a:gd name="T5" fmla="*/ 5 h 629"/>
                <a:gd name="T6" fmla="*/ 217 w 622"/>
                <a:gd name="T7" fmla="*/ 80 h 629"/>
                <a:gd name="T8" fmla="*/ 174 w 622"/>
                <a:gd name="T9" fmla="*/ 35 h 629"/>
                <a:gd name="T10" fmla="*/ 142 w 622"/>
                <a:gd name="T11" fmla="*/ 126 h 629"/>
                <a:gd name="T12" fmla="*/ 115 w 622"/>
                <a:gd name="T13" fmla="*/ 155 h 629"/>
                <a:gd name="T14" fmla="*/ 24 w 622"/>
                <a:gd name="T15" fmla="*/ 192 h 629"/>
                <a:gd name="T16" fmla="*/ 64 w 622"/>
                <a:gd name="T17" fmla="*/ 272 h 629"/>
                <a:gd name="T18" fmla="*/ 0 w 622"/>
                <a:gd name="T19" fmla="*/ 283 h 629"/>
                <a:gd name="T20" fmla="*/ 64 w 622"/>
                <a:gd name="T21" fmla="*/ 358 h 629"/>
                <a:gd name="T22" fmla="*/ 77 w 622"/>
                <a:gd name="T23" fmla="*/ 409 h 629"/>
                <a:gd name="T24" fmla="*/ 64 w 622"/>
                <a:gd name="T25" fmla="*/ 505 h 629"/>
                <a:gd name="T26" fmla="*/ 168 w 622"/>
                <a:gd name="T27" fmla="*/ 524 h 629"/>
                <a:gd name="T28" fmla="*/ 152 w 622"/>
                <a:gd name="T29" fmla="*/ 585 h 629"/>
                <a:gd name="T30" fmla="*/ 248 w 622"/>
                <a:gd name="T31" fmla="*/ 561 h 629"/>
                <a:gd name="T32" fmla="*/ 289 w 622"/>
                <a:gd name="T33" fmla="*/ 567 h 629"/>
                <a:gd name="T34" fmla="*/ 302 w 622"/>
                <a:gd name="T35" fmla="*/ 628 h 629"/>
                <a:gd name="T36" fmla="*/ 374 w 622"/>
                <a:gd name="T37" fmla="*/ 561 h 629"/>
                <a:gd name="T38" fmla="*/ 412 w 622"/>
                <a:gd name="T39" fmla="*/ 548 h 629"/>
                <a:gd name="T40" fmla="*/ 455 w 622"/>
                <a:gd name="T41" fmla="*/ 596 h 629"/>
                <a:gd name="T42" fmla="*/ 487 w 622"/>
                <a:gd name="T43" fmla="*/ 503 h 629"/>
                <a:gd name="T44" fmla="*/ 513 w 622"/>
                <a:gd name="T45" fmla="*/ 473 h 629"/>
                <a:gd name="T46" fmla="*/ 572 w 622"/>
                <a:gd name="T47" fmla="*/ 495 h 629"/>
                <a:gd name="T48" fmla="*/ 553 w 622"/>
                <a:gd name="T49" fmla="*/ 398 h 629"/>
                <a:gd name="T50" fmla="*/ 564 w 622"/>
                <a:gd name="T51" fmla="*/ 350 h 629"/>
                <a:gd name="T52" fmla="*/ 621 w 622"/>
                <a:gd name="T53" fmla="*/ 347 h 629"/>
                <a:gd name="T54" fmla="*/ 562 w 622"/>
                <a:gd name="T55" fmla="*/ 272 h 629"/>
                <a:gd name="T56" fmla="*/ 548 w 622"/>
                <a:gd name="T57" fmla="*/ 222 h 629"/>
                <a:gd name="T58" fmla="*/ 599 w 622"/>
                <a:gd name="T59" fmla="*/ 179 h 629"/>
                <a:gd name="T60" fmla="*/ 506 w 622"/>
                <a:gd name="T61" fmla="*/ 147 h 629"/>
                <a:gd name="T62" fmla="*/ 460 w 622"/>
                <a:gd name="T63" fmla="*/ 107 h 629"/>
                <a:gd name="T64" fmla="*/ 476 w 622"/>
                <a:gd name="T65" fmla="*/ 45 h 629"/>
                <a:gd name="T66" fmla="*/ 380 w 622"/>
                <a:gd name="T67" fmla="*/ 69 h 629"/>
                <a:gd name="T68" fmla="*/ 524 w 622"/>
                <a:gd name="T69" fmla="*/ 315 h 629"/>
                <a:gd name="T70" fmla="*/ 102 w 622"/>
                <a:gd name="T71" fmla="*/ 315 h 629"/>
                <a:gd name="T72" fmla="*/ 524 w 622"/>
                <a:gd name="T73" fmla="*/ 315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2" h="629">
                  <a:moveTo>
                    <a:pt x="380" y="69"/>
                  </a:moveTo>
                  <a:lnTo>
                    <a:pt x="380" y="69"/>
                  </a:lnTo>
                  <a:cubicBezTo>
                    <a:pt x="369" y="67"/>
                    <a:pt x="356" y="64"/>
                    <a:pt x="339" y="61"/>
                  </a:cubicBezTo>
                  <a:lnTo>
                    <a:pt x="339" y="61"/>
                  </a:lnTo>
                  <a:cubicBezTo>
                    <a:pt x="326" y="0"/>
                    <a:pt x="326" y="0"/>
                    <a:pt x="326" y="0"/>
                  </a:cubicBezTo>
                  <a:cubicBezTo>
                    <a:pt x="262" y="5"/>
                    <a:pt x="262" y="5"/>
                    <a:pt x="262" y="5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1" y="72"/>
                    <a:pt x="227" y="75"/>
                    <a:pt x="217" y="80"/>
                  </a:cubicBezTo>
                  <a:cubicBezTo>
                    <a:pt x="214" y="80"/>
                    <a:pt x="214" y="80"/>
                    <a:pt x="214" y="80"/>
                  </a:cubicBezTo>
                  <a:cubicBezTo>
                    <a:pt x="174" y="35"/>
                    <a:pt x="174" y="35"/>
                    <a:pt x="174" y="35"/>
                  </a:cubicBezTo>
                  <a:cubicBezTo>
                    <a:pt x="120" y="67"/>
                    <a:pt x="120" y="67"/>
                    <a:pt x="120" y="6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33" y="136"/>
                    <a:pt x="123" y="147"/>
                    <a:pt x="115" y="157"/>
                  </a:cubicBezTo>
                  <a:cubicBezTo>
                    <a:pt x="115" y="155"/>
                    <a:pt x="115" y="155"/>
                    <a:pt x="115" y="155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72" y="232"/>
                    <a:pt x="72" y="232"/>
                    <a:pt x="72" y="232"/>
                  </a:cubicBezTo>
                  <a:cubicBezTo>
                    <a:pt x="69" y="246"/>
                    <a:pt x="64" y="254"/>
                    <a:pt x="64" y="272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4" y="358"/>
                    <a:pt x="64" y="358"/>
                    <a:pt x="64" y="358"/>
                  </a:cubicBezTo>
                  <a:cubicBezTo>
                    <a:pt x="67" y="377"/>
                    <a:pt x="72" y="393"/>
                    <a:pt x="77" y="409"/>
                  </a:cubicBezTo>
                  <a:lnTo>
                    <a:pt x="77" y="409"/>
                  </a:lnTo>
                  <a:cubicBezTo>
                    <a:pt x="29" y="452"/>
                    <a:pt x="29" y="452"/>
                    <a:pt x="29" y="452"/>
                  </a:cubicBezTo>
                  <a:cubicBezTo>
                    <a:pt x="64" y="505"/>
                    <a:pt x="64" y="505"/>
                    <a:pt x="64" y="505"/>
                  </a:cubicBezTo>
                  <a:cubicBezTo>
                    <a:pt x="123" y="484"/>
                    <a:pt x="123" y="484"/>
                    <a:pt x="123" y="484"/>
                  </a:cubicBezTo>
                  <a:cubicBezTo>
                    <a:pt x="136" y="497"/>
                    <a:pt x="152" y="513"/>
                    <a:pt x="168" y="524"/>
                  </a:cubicBezTo>
                  <a:cubicBezTo>
                    <a:pt x="168" y="527"/>
                    <a:pt x="168" y="527"/>
                    <a:pt x="168" y="527"/>
                  </a:cubicBezTo>
                  <a:cubicBezTo>
                    <a:pt x="152" y="585"/>
                    <a:pt x="152" y="585"/>
                    <a:pt x="152" y="585"/>
                  </a:cubicBezTo>
                  <a:cubicBezTo>
                    <a:pt x="211" y="612"/>
                    <a:pt x="211" y="612"/>
                    <a:pt x="211" y="612"/>
                  </a:cubicBezTo>
                  <a:cubicBezTo>
                    <a:pt x="248" y="561"/>
                    <a:pt x="248" y="561"/>
                    <a:pt x="248" y="561"/>
                  </a:cubicBezTo>
                  <a:lnTo>
                    <a:pt x="248" y="561"/>
                  </a:lnTo>
                  <a:cubicBezTo>
                    <a:pt x="259" y="564"/>
                    <a:pt x="273" y="567"/>
                    <a:pt x="289" y="567"/>
                  </a:cubicBezTo>
                  <a:cubicBezTo>
                    <a:pt x="289" y="569"/>
                    <a:pt x="289" y="569"/>
                    <a:pt x="289" y="569"/>
                  </a:cubicBezTo>
                  <a:cubicBezTo>
                    <a:pt x="302" y="628"/>
                    <a:pt x="302" y="628"/>
                    <a:pt x="302" y="628"/>
                  </a:cubicBezTo>
                  <a:cubicBezTo>
                    <a:pt x="366" y="626"/>
                    <a:pt x="366" y="626"/>
                    <a:pt x="366" y="626"/>
                  </a:cubicBezTo>
                  <a:cubicBezTo>
                    <a:pt x="374" y="561"/>
                    <a:pt x="374" y="561"/>
                    <a:pt x="374" y="561"/>
                  </a:cubicBezTo>
                  <a:lnTo>
                    <a:pt x="374" y="561"/>
                  </a:lnTo>
                  <a:cubicBezTo>
                    <a:pt x="388" y="559"/>
                    <a:pt x="401" y="554"/>
                    <a:pt x="412" y="548"/>
                  </a:cubicBezTo>
                  <a:cubicBezTo>
                    <a:pt x="414" y="551"/>
                    <a:pt x="414" y="551"/>
                    <a:pt x="414" y="551"/>
                  </a:cubicBezTo>
                  <a:cubicBezTo>
                    <a:pt x="455" y="596"/>
                    <a:pt x="455" y="596"/>
                    <a:pt x="455" y="596"/>
                  </a:cubicBezTo>
                  <a:cubicBezTo>
                    <a:pt x="508" y="561"/>
                    <a:pt x="508" y="561"/>
                    <a:pt x="508" y="561"/>
                  </a:cubicBezTo>
                  <a:cubicBezTo>
                    <a:pt x="487" y="503"/>
                    <a:pt x="487" y="503"/>
                    <a:pt x="487" y="503"/>
                  </a:cubicBezTo>
                  <a:cubicBezTo>
                    <a:pt x="484" y="503"/>
                    <a:pt x="484" y="503"/>
                    <a:pt x="484" y="503"/>
                  </a:cubicBezTo>
                  <a:cubicBezTo>
                    <a:pt x="495" y="495"/>
                    <a:pt x="506" y="484"/>
                    <a:pt x="513" y="473"/>
                  </a:cubicBezTo>
                  <a:lnTo>
                    <a:pt x="513" y="473"/>
                  </a:lnTo>
                  <a:cubicBezTo>
                    <a:pt x="572" y="495"/>
                    <a:pt x="572" y="495"/>
                    <a:pt x="572" y="495"/>
                  </a:cubicBezTo>
                  <a:cubicBezTo>
                    <a:pt x="604" y="439"/>
                    <a:pt x="604" y="439"/>
                    <a:pt x="604" y="439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53" y="393"/>
                    <a:pt x="553" y="393"/>
                    <a:pt x="553" y="393"/>
                  </a:cubicBezTo>
                  <a:cubicBezTo>
                    <a:pt x="559" y="382"/>
                    <a:pt x="562" y="369"/>
                    <a:pt x="564" y="350"/>
                  </a:cubicBezTo>
                  <a:cubicBezTo>
                    <a:pt x="567" y="350"/>
                    <a:pt x="567" y="350"/>
                    <a:pt x="567" y="350"/>
                  </a:cubicBezTo>
                  <a:cubicBezTo>
                    <a:pt x="621" y="347"/>
                    <a:pt x="621" y="347"/>
                    <a:pt x="621" y="347"/>
                  </a:cubicBezTo>
                  <a:cubicBezTo>
                    <a:pt x="621" y="283"/>
                    <a:pt x="621" y="283"/>
                    <a:pt x="621" y="283"/>
                  </a:cubicBezTo>
                  <a:cubicBezTo>
                    <a:pt x="562" y="272"/>
                    <a:pt x="562" y="272"/>
                    <a:pt x="562" y="272"/>
                  </a:cubicBezTo>
                  <a:lnTo>
                    <a:pt x="562" y="272"/>
                  </a:lnTo>
                  <a:cubicBezTo>
                    <a:pt x="559" y="254"/>
                    <a:pt x="556" y="238"/>
                    <a:pt x="548" y="222"/>
                  </a:cubicBezTo>
                  <a:cubicBezTo>
                    <a:pt x="551" y="219"/>
                    <a:pt x="551" y="219"/>
                    <a:pt x="551" y="219"/>
                  </a:cubicBezTo>
                  <a:cubicBezTo>
                    <a:pt x="599" y="179"/>
                    <a:pt x="599" y="179"/>
                    <a:pt x="599" y="179"/>
                  </a:cubicBezTo>
                  <a:cubicBezTo>
                    <a:pt x="564" y="126"/>
                    <a:pt x="564" y="126"/>
                    <a:pt x="564" y="126"/>
                  </a:cubicBezTo>
                  <a:cubicBezTo>
                    <a:pt x="506" y="147"/>
                    <a:pt x="506" y="147"/>
                    <a:pt x="506" y="147"/>
                  </a:cubicBezTo>
                  <a:lnTo>
                    <a:pt x="506" y="147"/>
                  </a:lnTo>
                  <a:cubicBezTo>
                    <a:pt x="492" y="131"/>
                    <a:pt x="476" y="117"/>
                    <a:pt x="460" y="107"/>
                  </a:cubicBezTo>
                  <a:cubicBezTo>
                    <a:pt x="460" y="104"/>
                    <a:pt x="460" y="104"/>
                    <a:pt x="460" y="104"/>
                  </a:cubicBezTo>
                  <a:cubicBezTo>
                    <a:pt x="476" y="45"/>
                    <a:pt x="476" y="45"/>
                    <a:pt x="476" y="45"/>
                  </a:cubicBezTo>
                  <a:cubicBezTo>
                    <a:pt x="417" y="18"/>
                    <a:pt x="417" y="18"/>
                    <a:pt x="417" y="18"/>
                  </a:cubicBezTo>
                  <a:cubicBezTo>
                    <a:pt x="380" y="69"/>
                    <a:pt x="380" y="69"/>
                    <a:pt x="380" y="69"/>
                  </a:cubicBezTo>
                  <a:close/>
                  <a:moveTo>
                    <a:pt x="524" y="315"/>
                  </a:moveTo>
                  <a:lnTo>
                    <a:pt x="524" y="315"/>
                  </a:lnTo>
                  <a:cubicBezTo>
                    <a:pt x="524" y="430"/>
                    <a:pt x="431" y="527"/>
                    <a:pt x="313" y="527"/>
                  </a:cubicBezTo>
                  <a:cubicBezTo>
                    <a:pt x="198" y="527"/>
                    <a:pt x="102" y="430"/>
                    <a:pt x="102" y="315"/>
                  </a:cubicBezTo>
                  <a:cubicBezTo>
                    <a:pt x="102" y="198"/>
                    <a:pt x="198" y="104"/>
                    <a:pt x="313" y="104"/>
                  </a:cubicBezTo>
                  <a:cubicBezTo>
                    <a:pt x="431" y="104"/>
                    <a:pt x="524" y="198"/>
                    <a:pt x="524" y="3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9" name="Freeform 186"/>
            <p:cNvSpPr>
              <a:spLocks noChangeArrowheads="1"/>
            </p:cNvSpPr>
            <p:nvPr/>
          </p:nvSpPr>
          <p:spPr bwMode="auto">
            <a:xfrm>
              <a:off x="8569466" y="2369389"/>
              <a:ext cx="175602" cy="175585"/>
            </a:xfrm>
            <a:custGeom>
              <a:avLst/>
              <a:gdLst>
                <a:gd name="T0" fmla="*/ 184 w 370"/>
                <a:gd name="T1" fmla="*/ 0 h 371"/>
                <a:gd name="T2" fmla="*/ 184 w 370"/>
                <a:gd name="T3" fmla="*/ 0 h 371"/>
                <a:gd name="T4" fmla="*/ 0 w 370"/>
                <a:gd name="T5" fmla="*/ 185 h 371"/>
                <a:gd name="T6" fmla="*/ 184 w 370"/>
                <a:gd name="T7" fmla="*/ 370 h 371"/>
                <a:gd name="T8" fmla="*/ 369 w 370"/>
                <a:gd name="T9" fmla="*/ 185 h 371"/>
                <a:gd name="T10" fmla="*/ 184 w 370"/>
                <a:gd name="T1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1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3"/>
                    <a:pt x="0" y="185"/>
                  </a:cubicBezTo>
                  <a:cubicBezTo>
                    <a:pt x="0" y="287"/>
                    <a:pt x="83" y="370"/>
                    <a:pt x="184" y="370"/>
                  </a:cubicBezTo>
                  <a:cubicBezTo>
                    <a:pt x="286" y="370"/>
                    <a:pt x="369" y="287"/>
                    <a:pt x="369" y="185"/>
                  </a:cubicBezTo>
                  <a:cubicBezTo>
                    <a:pt x="369" y="81"/>
                    <a:pt x="286" y="0"/>
                    <a:pt x="18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0" name="Freeform 187"/>
            <p:cNvSpPr>
              <a:spLocks noChangeArrowheads="1"/>
            </p:cNvSpPr>
            <p:nvPr/>
          </p:nvSpPr>
          <p:spPr bwMode="auto">
            <a:xfrm>
              <a:off x="8505995" y="2308040"/>
              <a:ext cx="294080" cy="300399"/>
            </a:xfrm>
            <a:custGeom>
              <a:avLst/>
              <a:gdLst>
                <a:gd name="T0" fmla="*/ 380 w 619"/>
                <a:gd name="T1" fmla="*/ 70 h 630"/>
                <a:gd name="T2" fmla="*/ 340 w 619"/>
                <a:gd name="T3" fmla="*/ 59 h 630"/>
                <a:gd name="T4" fmla="*/ 263 w 619"/>
                <a:gd name="T5" fmla="*/ 6 h 630"/>
                <a:gd name="T6" fmla="*/ 214 w 619"/>
                <a:gd name="T7" fmla="*/ 81 h 630"/>
                <a:gd name="T8" fmla="*/ 172 w 619"/>
                <a:gd name="T9" fmla="*/ 33 h 630"/>
                <a:gd name="T10" fmla="*/ 142 w 619"/>
                <a:gd name="T11" fmla="*/ 126 h 630"/>
                <a:gd name="T12" fmla="*/ 113 w 619"/>
                <a:gd name="T13" fmla="*/ 155 h 630"/>
                <a:gd name="T14" fmla="*/ 24 w 619"/>
                <a:gd name="T15" fmla="*/ 190 h 630"/>
                <a:gd name="T16" fmla="*/ 62 w 619"/>
                <a:gd name="T17" fmla="*/ 273 h 630"/>
                <a:gd name="T18" fmla="*/ 0 w 619"/>
                <a:gd name="T19" fmla="*/ 281 h 630"/>
                <a:gd name="T20" fmla="*/ 62 w 619"/>
                <a:gd name="T21" fmla="*/ 359 h 630"/>
                <a:gd name="T22" fmla="*/ 75 w 619"/>
                <a:gd name="T23" fmla="*/ 409 h 630"/>
                <a:gd name="T24" fmla="*/ 62 w 619"/>
                <a:gd name="T25" fmla="*/ 506 h 630"/>
                <a:gd name="T26" fmla="*/ 169 w 619"/>
                <a:gd name="T27" fmla="*/ 525 h 630"/>
                <a:gd name="T28" fmla="*/ 153 w 619"/>
                <a:gd name="T29" fmla="*/ 586 h 630"/>
                <a:gd name="T30" fmla="*/ 246 w 619"/>
                <a:gd name="T31" fmla="*/ 559 h 630"/>
                <a:gd name="T32" fmla="*/ 287 w 619"/>
                <a:gd name="T33" fmla="*/ 568 h 630"/>
                <a:gd name="T34" fmla="*/ 303 w 619"/>
                <a:gd name="T35" fmla="*/ 629 h 630"/>
                <a:gd name="T36" fmla="*/ 372 w 619"/>
                <a:gd name="T37" fmla="*/ 562 h 630"/>
                <a:gd name="T38" fmla="*/ 412 w 619"/>
                <a:gd name="T39" fmla="*/ 549 h 630"/>
                <a:gd name="T40" fmla="*/ 455 w 619"/>
                <a:gd name="T41" fmla="*/ 597 h 630"/>
                <a:gd name="T42" fmla="*/ 484 w 619"/>
                <a:gd name="T43" fmla="*/ 503 h 630"/>
                <a:gd name="T44" fmla="*/ 511 w 619"/>
                <a:gd name="T45" fmla="*/ 474 h 630"/>
                <a:gd name="T46" fmla="*/ 573 w 619"/>
                <a:gd name="T47" fmla="*/ 495 h 630"/>
                <a:gd name="T48" fmla="*/ 554 w 619"/>
                <a:gd name="T49" fmla="*/ 399 h 630"/>
                <a:gd name="T50" fmla="*/ 562 w 619"/>
                <a:gd name="T51" fmla="*/ 351 h 630"/>
                <a:gd name="T52" fmla="*/ 618 w 619"/>
                <a:gd name="T53" fmla="*/ 348 h 630"/>
                <a:gd name="T54" fmla="*/ 559 w 619"/>
                <a:gd name="T55" fmla="*/ 270 h 630"/>
                <a:gd name="T56" fmla="*/ 549 w 619"/>
                <a:gd name="T57" fmla="*/ 220 h 630"/>
                <a:gd name="T58" fmla="*/ 597 w 619"/>
                <a:gd name="T59" fmla="*/ 180 h 630"/>
                <a:gd name="T60" fmla="*/ 503 w 619"/>
                <a:gd name="T61" fmla="*/ 148 h 630"/>
                <a:gd name="T62" fmla="*/ 458 w 619"/>
                <a:gd name="T63" fmla="*/ 108 h 630"/>
                <a:gd name="T64" fmla="*/ 474 w 619"/>
                <a:gd name="T65" fmla="*/ 46 h 630"/>
                <a:gd name="T66" fmla="*/ 380 w 619"/>
                <a:gd name="T67" fmla="*/ 70 h 630"/>
                <a:gd name="T68" fmla="*/ 524 w 619"/>
                <a:gd name="T69" fmla="*/ 316 h 630"/>
                <a:gd name="T70" fmla="*/ 102 w 619"/>
                <a:gd name="T71" fmla="*/ 316 h 630"/>
                <a:gd name="T72" fmla="*/ 524 w 619"/>
                <a:gd name="T73" fmla="*/ 316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9" h="630">
                  <a:moveTo>
                    <a:pt x="380" y="70"/>
                  </a:moveTo>
                  <a:lnTo>
                    <a:pt x="380" y="70"/>
                  </a:lnTo>
                  <a:cubicBezTo>
                    <a:pt x="367" y="67"/>
                    <a:pt x="353" y="65"/>
                    <a:pt x="340" y="62"/>
                  </a:cubicBezTo>
                  <a:cubicBezTo>
                    <a:pt x="340" y="59"/>
                    <a:pt x="340" y="59"/>
                    <a:pt x="340" y="59"/>
                  </a:cubicBezTo>
                  <a:cubicBezTo>
                    <a:pt x="324" y="0"/>
                    <a:pt x="324" y="0"/>
                    <a:pt x="324" y="0"/>
                  </a:cubicBezTo>
                  <a:cubicBezTo>
                    <a:pt x="263" y="6"/>
                    <a:pt x="263" y="6"/>
                    <a:pt x="263" y="6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1" y="70"/>
                    <a:pt x="228" y="75"/>
                    <a:pt x="214" y="81"/>
                  </a:cubicBezTo>
                  <a:cubicBezTo>
                    <a:pt x="214" y="78"/>
                    <a:pt x="214" y="78"/>
                    <a:pt x="214" y="78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31" y="137"/>
                    <a:pt x="123" y="145"/>
                    <a:pt x="113" y="155"/>
                  </a:cubicBezTo>
                  <a:lnTo>
                    <a:pt x="113" y="155"/>
                  </a:lnTo>
                  <a:cubicBezTo>
                    <a:pt x="54" y="137"/>
                    <a:pt x="54" y="137"/>
                    <a:pt x="54" y="137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73" y="233"/>
                    <a:pt x="73" y="233"/>
                    <a:pt x="73" y="233"/>
                  </a:cubicBezTo>
                  <a:cubicBezTo>
                    <a:pt x="67" y="244"/>
                    <a:pt x="65" y="254"/>
                    <a:pt x="62" y="273"/>
                  </a:cubicBezTo>
                  <a:lnTo>
                    <a:pt x="62" y="273"/>
                  </a:lnTo>
                  <a:cubicBezTo>
                    <a:pt x="0" y="281"/>
                    <a:pt x="0" y="281"/>
                    <a:pt x="0" y="281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2" y="359"/>
                    <a:pt x="62" y="359"/>
                    <a:pt x="62" y="359"/>
                  </a:cubicBezTo>
                  <a:cubicBezTo>
                    <a:pt x="65" y="375"/>
                    <a:pt x="70" y="394"/>
                    <a:pt x="75" y="409"/>
                  </a:cubicBezTo>
                  <a:lnTo>
                    <a:pt x="75" y="409"/>
                  </a:lnTo>
                  <a:cubicBezTo>
                    <a:pt x="30" y="453"/>
                    <a:pt x="30" y="453"/>
                    <a:pt x="30" y="453"/>
                  </a:cubicBezTo>
                  <a:cubicBezTo>
                    <a:pt x="62" y="506"/>
                    <a:pt x="62" y="506"/>
                    <a:pt x="62" y="506"/>
                  </a:cubicBezTo>
                  <a:cubicBezTo>
                    <a:pt x="123" y="482"/>
                    <a:pt x="123" y="482"/>
                    <a:pt x="123" y="482"/>
                  </a:cubicBezTo>
                  <a:cubicBezTo>
                    <a:pt x="137" y="498"/>
                    <a:pt x="150" y="511"/>
                    <a:pt x="169" y="525"/>
                  </a:cubicBezTo>
                  <a:lnTo>
                    <a:pt x="169" y="525"/>
                  </a:lnTo>
                  <a:cubicBezTo>
                    <a:pt x="153" y="586"/>
                    <a:pt x="153" y="586"/>
                    <a:pt x="153" y="586"/>
                  </a:cubicBezTo>
                  <a:cubicBezTo>
                    <a:pt x="209" y="613"/>
                    <a:pt x="209" y="613"/>
                    <a:pt x="209" y="613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60" y="565"/>
                    <a:pt x="273" y="568"/>
                    <a:pt x="287" y="568"/>
                  </a:cubicBezTo>
                  <a:cubicBezTo>
                    <a:pt x="287" y="570"/>
                    <a:pt x="287" y="570"/>
                    <a:pt x="287" y="570"/>
                  </a:cubicBezTo>
                  <a:cubicBezTo>
                    <a:pt x="303" y="629"/>
                    <a:pt x="303" y="629"/>
                    <a:pt x="303" y="629"/>
                  </a:cubicBezTo>
                  <a:cubicBezTo>
                    <a:pt x="364" y="627"/>
                    <a:pt x="364" y="627"/>
                    <a:pt x="364" y="627"/>
                  </a:cubicBezTo>
                  <a:cubicBezTo>
                    <a:pt x="372" y="562"/>
                    <a:pt x="372" y="562"/>
                    <a:pt x="372" y="562"/>
                  </a:cubicBezTo>
                  <a:lnTo>
                    <a:pt x="372" y="562"/>
                  </a:lnTo>
                  <a:cubicBezTo>
                    <a:pt x="385" y="559"/>
                    <a:pt x="399" y="554"/>
                    <a:pt x="412" y="549"/>
                  </a:cubicBezTo>
                  <a:cubicBezTo>
                    <a:pt x="412" y="552"/>
                    <a:pt x="412" y="552"/>
                    <a:pt x="412" y="552"/>
                  </a:cubicBezTo>
                  <a:cubicBezTo>
                    <a:pt x="455" y="597"/>
                    <a:pt x="455" y="597"/>
                    <a:pt x="455" y="597"/>
                  </a:cubicBezTo>
                  <a:cubicBezTo>
                    <a:pt x="508" y="562"/>
                    <a:pt x="508" y="562"/>
                    <a:pt x="508" y="562"/>
                  </a:cubicBezTo>
                  <a:cubicBezTo>
                    <a:pt x="484" y="503"/>
                    <a:pt x="484" y="503"/>
                    <a:pt x="484" y="503"/>
                  </a:cubicBezTo>
                  <a:lnTo>
                    <a:pt x="484" y="503"/>
                  </a:lnTo>
                  <a:cubicBezTo>
                    <a:pt x="495" y="493"/>
                    <a:pt x="503" y="484"/>
                    <a:pt x="511" y="474"/>
                  </a:cubicBezTo>
                  <a:cubicBezTo>
                    <a:pt x="514" y="474"/>
                    <a:pt x="514" y="474"/>
                    <a:pt x="514" y="474"/>
                  </a:cubicBezTo>
                  <a:cubicBezTo>
                    <a:pt x="573" y="495"/>
                    <a:pt x="573" y="495"/>
                    <a:pt x="573" y="495"/>
                  </a:cubicBezTo>
                  <a:cubicBezTo>
                    <a:pt x="602" y="439"/>
                    <a:pt x="602" y="439"/>
                    <a:pt x="602" y="439"/>
                  </a:cubicBezTo>
                  <a:cubicBezTo>
                    <a:pt x="554" y="399"/>
                    <a:pt x="554" y="399"/>
                    <a:pt x="554" y="399"/>
                  </a:cubicBezTo>
                  <a:cubicBezTo>
                    <a:pt x="554" y="394"/>
                    <a:pt x="554" y="394"/>
                    <a:pt x="554" y="394"/>
                  </a:cubicBezTo>
                  <a:cubicBezTo>
                    <a:pt x="557" y="380"/>
                    <a:pt x="562" y="369"/>
                    <a:pt x="562" y="351"/>
                  </a:cubicBezTo>
                  <a:cubicBezTo>
                    <a:pt x="565" y="351"/>
                    <a:pt x="565" y="351"/>
                    <a:pt x="565" y="351"/>
                  </a:cubicBezTo>
                  <a:cubicBezTo>
                    <a:pt x="618" y="348"/>
                    <a:pt x="618" y="348"/>
                    <a:pt x="618" y="348"/>
                  </a:cubicBezTo>
                  <a:cubicBezTo>
                    <a:pt x="618" y="284"/>
                    <a:pt x="618" y="284"/>
                    <a:pt x="618" y="284"/>
                  </a:cubicBezTo>
                  <a:cubicBezTo>
                    <a:pt x="559" y="270"/>
                    <a:pt x="559" y="270"/>
                    <a:pt x="559" y="270"/>
                  </a:cubicBezTo>
                  <a:cubicBezTo>
                    <a:pt x="562" y="270"/>
                    <a:pt x="562" y="270"/>
                    <a:pt x="562" y="270"/>
                  </a:cubicBezTo>
                  <a:cubicBezTo>
                    <a:pt x="559" y="254"/>
                    <a:pt x="554" y="236"/>
                    <a:pt x="549" y="220"/>
                  </a:cubicBezTo>
                  <a:cubicBezTo>
                    <a:pt x="551" y="220"/>
                    <a:pt x="551" y="220"/>
                    <a:pt x="551" y="220"/>
                  </a:cubicBezTo>
                  <a:cubicBezTo>
                    <a:pt x="597" y="180"/>
                    <a:pt x="597" y="180"/>
                    <a:pt x="597" y="180"/>
                  </a:cubicBezTo>
                  <a:cubicBezTo>
                    <a:pt x="565" y="124"/>
                    <a:pt x="565" y="124"/>
                    <a:pt x="565" y="124"/>
                  </a:cubicBezTo>
                  <a:cubicBezTo>
                    <a:pt x="503" y="148"/>
                    <a:pt x="503" y="148"/>
                    <a:pt x="503" y="148"/>
                  </a:cubicBezTo>
                  <a:lnTo>
                    <a:pt x="503" y="148"/>
                  </a:lnTo>
                  <a:cubicBezTo>
                    <a:pt x="490" y="131"/>
                    <a:pt x="474" y="118"/>
                    <a:pt x="458" y="108"/>
                  </a:cubicBezTo>
                  <a:cubicBezTo>
                    <a:pt x="458" y="105"/>
                    <a:pt x="458" y="105"/>
                    <a:pt x="458" y="105"/>
                  </a:cubicBezTo>
                  <a:cubicBezTo>
                    <a:pt x="474" y="46"/>
                    <a:pt x="474" y="46"/>
                    <a:pt x="474" y="46"/>
                  </a:cubicBezTo>
                  <a:cubicBezTo>
                    <a:pt x="418" y="19"/>
                    <a:pt x="418" y="19"/>
                    <a:pt x="418" y="19"/>
                  </a:cubicBezTo>
                  <a:cubicBezTo>
                    <a:pt x="380" y="70"/>
                    <a:pt x="380" y="70"/>
                    <a:pt x="380" y="70"/>
                  </a:cubicBezTo>
                  <a:close/>
                  <a:moveTo>
                    <a:pt x="524" y="316"/>
                  </a:moveTo>
                  <a:lnTo>
                    <a:pt x="524" y="316"/>
                  </a:lnTo>
                  <a:cubicBezTo>
                    <a:pt x="524" y="431"/>
                    <a:pt x="428" y="525"/>
                    <a:pt x="313" y="525"/>
                  </a:cubicBezTo>
                  <a:cubicBezTo>
                    <a:pt x="195" y="525"/>
                    <a:pt x="102" y="431"/>
                    <a:pt x="102" y="316"/>
                  </a:cubicBezTo>
                  <a:cubicBezTo>
                    <a:pt x="102" y="198"/>
                    <a:pt x="195" y="105"/>
                    <a:pt x="313" y="105"/>
                  </a:cubicBezTo>
                  <a:cubicBezTo>
                    <a:pt x="428" y="105"/>
                    <a:pt x="524" y="198"/>
                    <a:pt x="524" y="3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2" name="Freeform 188"/>
            <p:cNvSpPr>
              <a:spLocks noChangeArrowheads="1"/>
            </p:cNvSpPr>
            <p:nvPr/>
          </p:nvSpPr>
          <p:spPr bwMode="auto">
            <a:xfrm>
              <a:off x="10833243" y="2957493"/>
              <a:ext cx="175602" cy="173470"/>
            </a:xfrm>
            <a:custGeom>
              <a:avLst/>
              <a:gdLst>
                <a:gd name="T0" fmla="*/ 184 w 370"/>
                <a:gd name="T1" fmla="*/ 0 h 368"/>
                <a:gd name="T2" fmla="*/ 184 w 370"/>
                <a:gd name="T3" fmla="*/ 0 h 368"/>
                <a:gd name="T4" fmla="*/ 0 w 370"/>
                <a:gd name="T5" fmla="*/ 183 h 368"/>
                <a:gd name="T6" fmla="*/ 184 w 370"/>
                <a:gd name="T7" fmla="*/ 367 h 368"/>
                <a:gd name="T8" fmla="*/ 369 w 370"/>
                <a:gd name="T9" fmla="*/ 183 h 368"/>
                <a:gd name="T10" fmla="*/ 184 w 370"/>
                <a:gd name="T11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68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1"/>
                    <a:pt x="0" y="183"/>
                  </a:cubicBezTo>
                  <a:cubicBezTo>
                    <a:pt x="0" y="287"/>
                    <a:pt x="83" y="367"/>
                    <a:pt x="184" y="367"/>
                  </a:cubicBezTo>
                  <a:cubicBezTo>
                    <a:pt x="286" y="367"/>
                    <a:pt x="369" y="287"/>
                    <a:pt x="369" y="183"/>
                  </a:cubicBezTo>
                  <a:cubicBezTo>
                    <a:pt x="369" y="81"/>
                    <a:pt x="286" y="0"/>
                    <a:pt x="184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3" name="Freeform 189"/>
            <p:cNvSpPr>
              <a:spLocks noChangeArrowheads="1"/>
            </p:cNvSpPr>
            <p:nvPr/>
          </p:nvSpPr>
          <p:spPr bwMode="auto">
            <a:xfrm>
              <a:off x="10771888" y="2896144"/>
              <a:ext cx="296195" cy="300399"/>
            </a:xfrm>
            <a:custGeom>
              <a:avLst/>
              <a:gdLst>
                <a:gd name="T0" fmla="*/ 380 w 622"/>
                <a:gd name="T1" fmla="*/ 69 h 629"/>
                <a:gd name="T2" fmla="*/ 340 w 622"/>
                <a:gd name="T3" fmla="*/ 58 h 629"/>
                <a:gd name="T4" fmla="*/ 263 w 622"/>
                <a:gd name="T5" fmla="*/ 2 h 629"/>
                <a:gd name="T6" fmla="*/ 217 w 622"/>
                <a:gd name="T7" fmla="*/ 80 h 629"/>
                <a:gd name="T8" fmla="*/ 174 w 622"/>
                <a:gd name="T9" fmla="*/ 31 h 629"/>
                <a:gd name="T10" fmla="*/ 142 w 622"/>
                <a:gd name="T11" fmla="*/ 125 h 629"/>
                <a:gd name="T12" fmla="*/ 113 w 622"/>
                <a:gd name="T13" fmla="*/ 155 h 629"/>
                <a:gd name="T14" fmla="*/ 24 w 622"/>
                <a:gd name="T15" fmla="*/ 189 h 629"/>
                <a:gd name="T16" fmla="*/ 62 w 622"/>
                <a:gd name="T17" fmla="*/ 273 h 629"/>
                <a:gd name="T18" fmla="*/ 0 w 622"/>
                <a:gd name="T19" fmla="*/ 280 h 629"/>
                <a:gd name="T20" fmla="*/ 62 w 622"/>
                <a:gd name="T21" fmla="*/ 358 h 629"/>
                <a:gd name="T22" fmla="*/ 78 w 622"/>
                <a:gd name="T23" fmla="*/ 409 h 629"/>
                <a:gd name="T24" fmla="*/ 65 w 622"/>
                <a:gd name="T25" fmla="*/ 505 h 629"/>
                <a:gd name="T26" fmla="*/ 169 w 622"/>
                <a:gd name="T27" fmla="*/ 524 h 629"/>
                <a:gd name="T28" fmla="*/ 153 w 622"/>
                <a:gd name="T29" fmla="*/ 585 h 629"/>
                <a:gd name="T30" fmla="*/ 246 w 622"/>
                <a:gd name="T31" fmla="*/ 559 h 629"/>
                <a:gd name="T32" fmla="*/ 287 w 622"/>
                <a:gd name="T33" fmla="*/ 567 h 629"/>
                <a:gd name="T34" fmla="*/ 303 w 622"/>
                <a:gd name="T35" fmla="*/ 628 h 629"/>
                <a:gd name="T36" fmla="*/ 375 w 622"/>
                <a:gd name="T37" fmla="*/ 561 h 629"/>
                <a:gd name="T38" fmla="*/ 412 w 622"/>
                <a:gd name="T39" fmla="*/ 548 h 629"/>
                <a:gd name="T40" fmla="*/ 455 w 622"/>
                <a:gd name="T41" fmla="*/ 596 h 629"/>
                <a:gd name="T42" fmla="*/ 484 w 622"/>
                <a:gd name="T43" fmla="*/ 503 h 629"/>
                <a:gd name="T44" fmla="*/ 514 w 622"/>
                <a:gd name="T45" fmla="*/ 473 h 629"/>
                <a:gd name="T46" fmla="*/ 573 w 622"/>
                <a:gd name="T47" fmla="*/ 492 h 629"/>
                <a:gd name="T48" fmla="*/ 554 w 622"/>
                <a:gd name="T49" fmla="*/ 395 h 629"/>
                <a:gd name="T50" fmla="*/ 565 w 622"/>
                <a:gd name="T51" fmla="*/ 350 h 629"/>
                <a:gd name="T52" fmla="*/ 621 w 622"/>
                <a:gd name="T53" fmla="*/ 347 h 629"/>
                <a:gd name="T54" fmla="*/ 562 w 622"/>
                <a:gd name="T55" fmla="*/ 270 h 629"/>
                <a:gd name="T56" fmla="*/ 549 w 622"/>
                <a:gd name="T57" fmla="*/ 219 h 629"/>
                <a:gd name="T58" fmla="*/ 597 w 622"/>
                <a:gd name="T59" fmla="*/ 179 h 629"/>
                <a:gd name="T60" fmla="*/ 506 w 622"/>
                <a:gd name="T61" fmla="*/ 147 h 629"/>
                <a:gd name="T62" fmla="*/ 460 w 622"/>
                <a:gd name="T63" fmla="*/ 104 h 629"/>
                <a:gd name="T64" fmla="*/ 477 w 622"/>
                <a:gd name="T65" fmla="*/ 45 h 629"/>
                <a:gd name="T66" fmla="*/ 380 w 622"/>
                <a:gd name="T67" fmla="*/ 69 h 629"/>
                <a:gd name="T68" fmla="*/ 524 w 622"/>
                <a:gd name="T69" fmla="*/ 313 h 629"/>
                <a:gd name="T70" fmla="*/ 102 w 622"/>
                <a:gd name="T71" fmla="*/ 313 h 629"/>
                <a:gd name="T72" fmla="*/ 524 w 622"/>
                <a:gd name="T73" fmla="*/ 313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2" h="629">
                  <a:moveTo>
                    <a:pt x="380" y="69"/>
                  </a:moveTo>
                  <a:lnTo>
                    <a:pt x="380" y="69"/>
                  </a:lnTo>
                  <a:cubicBezTo>
                    <a:pt x="367" y="64"/>
                    <a:pt x="353" y="61"/>
                    <a:pt x="340" y="61"/>
                  </a:cubicBezTo>
                  <a:cubicBezTo>
                    <a:pt x="340" y="58"/>
                    <a:pt x="340" y="58"/>
                    <a:pt x="340" y="58"/>
                  </a:cubicBezTo>
                  <a:cubicBezTo>
                    <a:pt x="327" y="0"/>
                    <a:pt x="327" y="0"/>
                    <a:pt x="327" y="0"/>
                  </a:cubicBezTo>
                  <a:cubicBezTo>
                    <a:pt x="263" y="2"/>
                    <a:pt x="263" y="2"/>
                    <a:pt x="263" y="2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41" y="69"/>
                    <a:pt x="228" y="74"/>
                    <a:pt x="217" y="80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174" y="31"/>
                    <a:pt x="174" y="31"/>
                    <a:pt x="174" y="31"/>
                  </a:cubicBezTo>
                  <a:cubicBezTo>
                    <a:pt x="121" y="66"/>
                    <a:pt x="121" y="66"/>
                    <a:pt x="121" y="66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34" y="133"/>
                    <a:pt x="124" y="144"/>
                    <a:pt x="115" y="155"/>
                  </a:cubicBezTo>
                  <a:cubicBezTo>
                    <a:pt x="113" y="155"/>
                    <a:pt x="113" y="155"/>
                    <a:pt x="113" y="155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73" y="232"/>
                    <a:pt x="73" y="232"/>
                    <a:pt x="73" y="232"/>
                  </a:cubicBezTo>
                  <a:cubicBezTo>
                    <a:pt x="70" y="243"/>
                    <a:pt x="65" y="254"/>
                    <a:pt x="62" y="273"/>
                  </a:cubicBezTo>
                  <a:lnTo>
                    <a:pt x="62" y="273"/>
                  </a:lnTo>
                  <a:cubicBezTo>
                    <a:pt x="0" y="280"/>
                    <a:pt x="0" y="280"/>
                    <a:pt x="0" y="280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2" y="358"/>
                    <a:pt x="62" y="358"/>
                    <a:pt x="62" y="358"/>
                  </a:cubicBezTo>
                  <a:cubicBezTo>
                    <a:pt x="67" y="374"/>
                    <a:pt x="70" y="393"/>
                    <a:pt x="78" y="409"/>
                  </a:cubicBezTo>
                  <a:lnTo>
                    <a:pt x="78" y="409"/>
                  </a:lnTo>
                  <a:cubicBezTo>
                    <a:pt x="30" y="449"/>
                    <a:pt x="30" y="449"/>
                    <a:pt x="30" y="449"/>
                  </a:cubicBezTo>
                  <a:cubicBezTo>
                    <a:pt x="65" y="505"/>
                    <a:pt x="65" y="505"/>
                    <a:pt x="65" y="505"/>
                  </a:cubicBezTo>
                  <a:cubicBezTo>
                    <a:pt x="124" y="481"/>
                    <a:pt x="124" y="481"/>
                    <a:pt x="124" y="481"/>
                  </a:cubicBezTo>
                  <a:cubicBezTo>
                    <a:pt x="137" y="497"/>
                    <a:pt x="153" y="510"/>
                    <a:pt x="169" y="524"/>
                  </a:cubicBezTo>
                  <a:lnTo>
                    <a:pt x="169" y="524"/>
                  </a:lnTo>
                  <a:cubicBezTo>
                    <a:pt x="153" y="585"/>
                    <a:pt x="153" y="585"/>
                    <a:pt x="153" y="585"/>
                  </a:cubicBezTo>
                  <a:cubicBezTo>
                    <a:pt x="209" y="612"/>
                    <a:pt x="209" y="612"/>
                    <a:pt x="209" y="612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60" y="564"/>
                    <a:pt x="273" y="567"/>
                    <a:pt x="287" y="567"/>
                  </a:cubicBezTo>
                  <a:cubicBezTo>
                    <a:pt x="287" y="569"/>
                    <a:pt x="287" y="569"/>
                    <a:pt x="287" y="569"/>
                  </a:cubicBezTo>
                  <a:cubicBezTo>
                    <a:pt x="303" y="628"/>
                    <a:pt x="303" y="628"/>
                    <a:pt x="303" y="628"/>
                  </a:cubicBezTo>
                  <a:cubicBezTo>
                    <a:pt x="367" y="625"/>
                    <a:pt x="367" y="625"/>
                    <a:pt x="367" y="625"/>
                  </a:cubicBezTo>
                  <a:cubicBezTo>
                    <a:pt x="375" y="561"/>
                    <a:pt x="375" y="561"/>
                    <a:pt x="375" y="561"/>
                  </a:cubicBezTo>
                  <a:lnTo>
                    <a:pt x="375" y="561"/>
                  </a:lnTo>
                  <a:cubicBezTo>
                    <a:pt x="388" y="559"/>
                    <a:pt x="399" y="553"/>
                    <a:pt x="412" y="548"/>
                  </a:cubicBezTo>
                  <a:cubicBezTo>
                    <a:pt x="412" y="550"/>
                    <a:pt x="412" y="550"/>
                    <a:pt x="412" y="550"/>
                  </a:cubicBezTo>
                  <a:cubicBezTo>
                    <a:pt x="455" y="596"/>
                    <a:pt x="455" y="596"/>
                    <a:pt x="455" y="596"/>
                  </a:cubicBezTo>
                  <a:cubicBezTo>
                    <a:pt x="509" y="561"/>
                    <a:pt x="509" y="561"/>
                    <a:pt x="509" y="561"/>
                  </a:cubicBezTo>
                  <a:cubicBezTo>
                    <a:pt x="484" y="503"/>
                    <a:pt x="484" y="503"/>
                    <a:pt x="484" y="503"/>
                  </a:cubicBezTo>
                  <a:lnTo>
                    <a:pt x="484" y="503"/>
                  </a:lnTo>
                  <a:cubicBezTo>
                    <a:pt x="495" y="492"/>
                    <a:pt x="503" y="484"/>
                    <a:pt x="514" y="473"/>
                  </a:cubicBezTo>
                  <a:lnTo>
                    <a:pt x="514" y="473"/>
                  </a:lnTo>
                  <a:cubicBezTo>
                    <a:pt x="573" y="492"/>
                    <a:pt x="573" y="492"/>
                    <a:pt x="573" y="492"/>
                  </a:cubicBezTo>
                  <a:cubicBezTo>
                    <a:pt x="605" y="438"/>
                    <a:pt x="605" y="438"/>
                    <a:pt x="605" y="438"/>
                  </a:cubicBezTo>
                  <a:cubicBezTo>
                    <a:pt x="554" y="395"/>
                    <a:pt x="554" y="395"/>
                    <a:pt x="554" y="395"/>
                  </a:cubicBezTo>
                  <a:cubicBezTo>
                    <a:pt x="554" y="393"/>
                    <a:pt x="554" y="393"/>
                    <a:pt x="554" y="393"/>
                  </a:cubicBezTo>
                  <a:cubicBezTo>
                    <a:pt x="559" y="379"/>
                    <a:pt x="562" y="369"/>
                    <a:pt x="565" y="350"/>
                  </a:cubicBezTo>
                  <a:cubicBezTo>
                    <a:pt x="567" y="350"/>
                    <a:pt x="567" y="350"/>
                    <a:pt x="567" y="350"/>
                  </a:cubicBezTo>
                  <a:cubicBezTo>
                    <a:pt x="621" y="347"/>
                    <a:pt x="621" y="347"/>
                    <a:pt x="621" y="347"/>
                  </a:cubicBezTo>
                  <a:cubicBezTo>
                    <a:pt x="621" y="283"/>
                    <a:pt x="621" y="283"/>
                    <a:pt x="621" y="283"/>
                  </a:cubicBezTo>
                  <a:cubicBezTo>
                    <a:pt x="562" y="270"/>
                    <a:pt x="562" y="270"/>
                    <a:pt x="562" y="270"/>
                  </a:cubicBezTo>
                  <a:lnTo>
                    <a:pt x="562" y="270"/>
                  </a:lnTo>
                  <a:cubicBezTo>
                    <a:pt x="559" y="254"/>
                    <a:pt x="557" y="235"/>
                    <a:pt x="549" y="219"/>
                  </a:cubicBezTo>
                  <a:cubicBezTo>
                    <a:pt x="552" y="219"/>
                    <a:pt x="552" y="219"/>
                    <a:pt x="552" y="219"/>
                  </a:cubicBezTo>
                  <a:cubicBezTo>
                    <a:pt x="597" y="179"/>
                    <a:pt x="597" y="179"/>
                    <a:pt x="597" y="179"/>
                  </a:cubicBezTo>
                  <a:cubicBezTo>
                    <a:pt x="565" y="123"/>
                    <a:pt x="565" y="123"/>
                    <a:pt x="565" y="123"/>
                  </a:cubicBezTo>
                  <a:cubicBezTo>
                    <a:pt x="506" y="147"/>
                    <a:pt x="506" y="147"/>
                    <a:pt x="506" y="147"/>
                  </a:cubicBezTo>
                  <a:lnTo>
                    <a:pt x="506" y="147"/>
                  </a:lnTo>
                  <a:cubicBezTo>
                    <a:pt x="493" y="130"/>
                    <a:pt x="477" y="117"/>
                    <a:pt x="460" y="104"/>
                  </a:cubicBezTo>
                  <a:lnTo>
                    <a:pt x="460" y="104"/>
                  </a:lnTo>
                  <a:cubicBezTo>
                    <a:pt x="477" y="45"/>
                    <a:pt x="477" y="45"/>
                    <a:pt x="477" y="45"/>
                  </a:cubicBezTo>
                  <a:cubicBezTo>
                    <a:pt x="418" y="18"/>
                    <a:pt x="418" y="18"/>
                    <a:pt x="418" y="18"/>
                  </a:cubicBezTo>
                  <a:cubicBezTo>
                    <a:pt x="380" y="69"/>
                    <a:pt x="380" y="69"/>
                    <a:pt x="380" y="69"/>
                  </a:cubicBezTo>
                  <a:close/>
                  <a:moveTo>
                    <a:pt x="524" y="313"/>
                  </a:moveTo>
                  <a:lnTo>
                    <a:pt x="524" y="313"/>
                  </a:lnTo>
                  <a:cubicBezTo>
                    <a:pt x="524" y="430"/>
                    <a:pt x="431" y="524"/>
                    <a:pt x="313" y="524"/>
                  </a:cubicBezTo>
                  <a:cubicBezTo>
                    <a:pt x="198" y="524"/>
                    <a:pt x="102" y="430"/>
                    <a:pt x="102" y="313"/>
                  </a:cubicBezTo>
                  <a:cubicBezTo>
                    <a:pt x="102" y="198"/>
                    <a:pt x="198" y="104"/>
                    <a:pt x="313" y="104"/>
                  </a:cubicBezTo>
                  <a:cubicBezTo>
                    <a:pt x="431" y="104"/>
                    <a:pt x="524" y="198"/>
                    <a:pt x="524" y="3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5" name="Freeform 190"/>
            <p:cNvSpPr>
              <a:spLocks noChangeArrowheads="1"/>
            </p:cNvSpPr>
            <p:nvPr/>
          </p:nvSpPr>
          <p:spPr bwMode="auto">
            <a:xfrm>
              <a:off x="10293745" y="1903982"/>
              <a:ext cx="260229" cy="260205"/>
            </a:xfrm>
            <a:custGeom>
              <a:avLst/>
              <a:gdLst>
                <a:gd name="T0" fmla="*/ 273 w 547"/>
                <a:gd name="T1" fmla="*/ 0 h 546"/>
                <a:gd name="T2" fmla="*/ 273 w 547"/>
                <a:gd name="T3" fmla="*/ 0 h 546"/>
                <a:gd name="T4" fmla="*/ 0 w 547"/>
                <a:gd name="T5" fmla="*/ 272 h 546"/>
                <a:gd name="T6" fmla="*/ 273 w 547"/>
                <a:gd name="T7" fmla="*/ 545 h 546"/>
                <a:gd name="T8" fmla="*/ 546 w 547"/>
                <a:gd name="T9" fmla="*/ 272 h 546"/>
                <a:gd name="T10" fmla="*/ 273 w 547"/>
                <a:gd name="T11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7" h="546">
                  <a:moveTo>
                    <a:pt x="273" y="0"/>
                  </a:moveTo>
                  <a:lnTo>
                    <a:pt x="273" y="0"/>
                  </a:lnTo>
                  <a:cubicBezTo>
                    <a:pt x="121" y="0"/>
                    <a:pt x="0" y="122"/>
                    <a:pt x="0" y="272"/>
                  </a:cubicBezTo>
                  <a:cubicBezTo>
                    <a:pt x="0" y="422"/>
                    <a:pt x="123" y="545"/>
                    <a:pt x="273" y="545"/>
                  </a:cubicBezTo>
                  <a:cubicBezTo>
                    <a:pt x="423" y="545"/>
                    <a:pt x="546" y="422"/>
                    <a:pt x="546" y="272"/>
                  </a:cubicBezTo>
                  <a:cubicBezTo>
                    <a:pt x="543" y="122"/>
                    <a:pt x="423" y="0"/>
                    <a:pt x="273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6" name="Freeform 191"/>
            <p:cNvSpPr>
              <a:spLocks noChangeArrowheads="1"/>
            </p:cNvSpPr>
            <p:nvPr/>
          </p:nvSpPr>
          <p:spPr bwMode="auto">
            <a:xfrm>
              <a:off x="10202770" y="1813016"/>
              <a:ext cx="437946" cy="444252"/>
            </a:xfrm>
            <a:custGeom>
              <a:avLst/>
              <a:gdLst>
                <a:gd name="T0" fmla="*/ 562 w 916"/>
                <a:gd name="T1" fmla="*/ 104 h 932"/>
                <a:gd name="T2" fmla="*/ 503 w 916"/>
                <a:gd name="T3" fmla="*/ 88 h 932"/>
                <a:gd name="T4" fmla="*/ 388 w 916"/>
                <a:gd name="T5" fmla="*/ 8 h 932"/>
                <a:gd name="T6" fmla="*/ 319 w 916"/>
                <a:gd name="T7" fmla="*/ 118 h 932"/>
                <a:gd name="T8" fmla="*/ 254 w 916"/>
                <a:gd name="T9" fmla="*/ 51 h 932"/>
                <a:gd name="T10" fmla="*/ 212 w 916"/>
                <a:gd name="T11" fmla="*/ 187 h 932"/>
                <a:gd name="T12" fmla="*/ 166 w 916"/>
                <a:gd name="T13" fmla="*/ 230 h 932"/>
                <a:gd name="T14" fmla="*/ 35 w 916"/>
                <a:gd name="T15" fmla="*/ 283 h 932"/>
                <a:gd name="T16" fmla="*/ 92 w 916"/>
                <a:gd name="T17" fmla="*/ 401 h 932"/>
                <a:gd name="T18" fmla="*/ 0 w 916"/>
                <a:gd name="T19" fmla="*/ 417 h 932"/>
                <a:gd name="T20" fmla="*/ 92 w 916"/>
                <a:gd name="T21" fmla="*/ 529 h 932"/>
                <a:gd name="T22" fmla="*/ 113 w 916"/>
                <a:gd name="T23" fmla="*/ 607 h 932"/>
                <a:gd name="T24" fmla="*/ 94 w 916"/>
                <a:gd name="T25" fmla="*/ 746 h 932"/>
                <a:gd name="T26" fmla="*/ 249 w 916"/>
                <a:gd name="T27" fmla="*/ 773 h 932"/>
                <a:gd name="T28" fmla="*/ 225 w 916"/>
                <a:gd name="T29" fmla="*/ 864 h 932"/>
                <a:gd name="T30" fmla="*/ 364 w 916"/>
                <a:gd name="T31" fmla="*/ 827 h 932"/>
                <a:gd name="T32" fmla="*/ 423 w 916"/>
                <a:gd name="T33" fmla="*/ 840 h 932"/>
                <a:gd name="T34" fmla="*/ 447 w 916"/>
                <a:gd name="T35" fmla="*/ 931 h 932"/>
                <a:gd name="T36" fmla="*/ 551 w 916"/>
                <a:gd name="T37" fmla="*/ 829 h 932"/>
                <a:gd name="T38" fmla="*/ 607 w 916"/>
                <a:gd name="T39" fmla="*/ 811 h 932"/>
                <a:gd name="T40" fmla="*/ 672 w 916"/>
                <a:gd name="T41" fmla="*/ 880 h 932"/>
                <a:gd name="T42" fmla="*/ 717 w 916"/>
                <a:gd name="T43" fmla="*/ 743 h 932"/>
                <a:gd name="T44" fmla="*/ 757 w 916"/>
                <a:gd name="T45" fmla="*/ 698 h 932"/>
                <a:gd name="T46" fmla="*/ 846 w 916"/>
                <a:gd name="T47" fmla="*/ 730 h 932"/>
                <a:gd name="T48" fmla="*/ 819 w 916"/>
                <a:gd name="T49" fmla="*/ 588 h 932"/>
                <a:gd name="T50" fmla="*/ 832 w 916"/>
                <a:gd name="T51" fmla="*/ 519 h 932"/>
                <a:gd name="T52" fmla="*/ 915 w 916"/>
                <a:gd name="T53" fmla="*/ 514 h 932"/>
                <a:gd name="T54" fmla="*/ 827 w 916"/>
                <a:gd name="T55" fmla="*/ 401 h 932"/>
                <a:gd name="T56" fmla="*/ 811 w 916"/>
                <a:gd name="T57" fmla="*/ 326 h 932"/>
                <a:gd name="T58" fmla="*/ 883 w 916"/>
                <a:gd name="T59" fmla="*/ 265 h 932"/>
                <a:gd name="T60" fmla="*/ 744 w 916"/>
                <a:gd name="T61" fmla="*/ 217 h 932"/>
                <a:gd name="T62" fmla="*/ 677 w 916"/>
                <a:gd name="T63" fmla="*/ 158 h 932"/>
                <a:gd name="T64" fmla="*/ 701 w 916"/>
                <a:gd name="T65" fmla="*/ 67 h 932"/>
                <a:gd name="T66" fmla="*/ 562 w 916"/>
                <a:gd name="T67" fmla="*/ 101 h 932"/>
                <a:gd name="T68" fmla="*/ 773 w 916"/>
                <a:gd name="T69" fmla="*/ 465 h 932"/>
                <a:gd name="T70" fmla="*/ 463 w 916"/>
                <a:gd name="T71" fmla="*/ 776 h 932"/>
                <a:gd name="T72" fmla="*/ 463 w 916"/>
                <a:gd name="T73" fmla="*/ 152 h 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16" h="932">
                  <a:moveTo>
                    <a:pt x="562" y="104"/>
                  </a:moveTo>
                  <a:lnTo>
                    <a:pt x="562" y="104"/>
                  </a:lnTo>
                  <a:cubicBezTo>
                    <a:pt x="543" y="99"/>
                    <a:pt x="522" y="94"/>
                    <a:pt x="503" y="91"/>
                  </a:cubicBezTo>
                  <a:cubicBezTo>
                    <a:pt x="503" y="88"/>
                    <a:pt x="503" y="88"/>
                    <a:pt x="503" y="88"/>
                  </a:cubicBezTo>
                  <a:cubicBezTo>
                    <a:pt x="482" y="0"/>
                    <a:pt x="482" y="0"/>
                    <a:pt x="482" y="0"/>
                  </a:cubicBezTo>
                  <a:cubicBezTo>
                    <a:pt x="388" y="8"/>
                    <a:pt x="388" y="8"/>
                    <a:pt x="388" y="8"/>
                  </a:cubicBezTo>
                  <a:cubicBezTo>
                    <a:pt x="375" y="99"/>
                    <a:pt x="375" y="99"/>
                    <a:pt x="375" y="99"/>
                  </a:cubicBezTo>
                  <a:cubicBezTo>
                    <a:pt x="356" y="104"/>
                    <a:pt x="337" y="110"/>
                    <a:pt x="319" y="118"/>
                  </a:cubicBezTo>
                  <a:cubicBezTo>
                    <a:pt x="316" y="118"/>
                    <a:pt x="316" y="118"/>
                    <a:pt x="316" y="118"/>
                  </a:cubicBezTo>
                  <a:cubicBezTo>
                    <a:pt x="254" y="51"/>
                    <a:pt x="254" y="51"/>
                    <a:pt x="254" y="51"/>
                  </a:cubicBezTo>
                  <a:cubicBezTo>
                    <a:pt x="177" y="99"/>
                    <a:pt x="177" y="99"/>
                    <a:pt x="177" y="99"/>
                  </a:cubicBezTo>
                  <a:cubicBezTo>
                    <a:pt x="212" y="187"/>
                    <a:pt x="212" y="187"/>
                    <a:pt x="212" y="187"/>
                  </a:cubicBezTo>
                  <a:cubicBezTo>
                    <a:pt x="196" y="200"/>
                    <a:pt x="182" y="214"/>
                    <a:pt x="169" y="230"/>
                  </a:cubicBezTo>
                  <a:cubicBezTo>
                    <a:pt x="166" y="230"/>
                    <a:pt x="166" y="230"/>
                    <a:pt x="166" y="230"/>
                  </a:cubicBezTo>
                  <a:cubicBezTo>
                    <a:pt x="81" y="200"/>
                    <a:pt x="81" y="200"/>
                    <a:pt x="81" y="200"/>
                  </a:cubicBezTo>
                  <a:cubicBezTo>
                    <a:pt x="35" y="283"/>
                    <a:pt x="35" y="283"/>
                    <a:pt x="35" y="283"/>
                  </a:cubicBezTo>
                  <a:cubicBezTo>
                    <a:pt x="107" y="342"/>
                    <a:pt x="107" y="342"/>
                    <a:pt x="107" y="342"/>
                  </a:cubicBezTo>
                  <a:cubicBezTo>
                    <a:pt x="102" y="361"/>
                    <a:pt x="97" y="374"/>
                    <a:pt x="92" y="401"/>
                  </a:cubicBezTo>
                  <a:lnTo>
                    <a:pt x="92" y="401"/>
                  </a:lnTo>
                  <a:cubicBezTo>
                    <a:pt x="0" y="417"/>
                    <a:pt x="0" y="417"/>
                    <a:pt x="0" y="417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92" y="529"/>
                    <a:pt x="92" y="529"/>
                    <a:pt x="92" y="529"/>
                  </a:cubicBezTo>
                  <a:cubicBezTo>
                    <a:pt x="97" y="556"/>
                    <a:pt x="105" y="580"/>
                    <a:pt x="113" y="604"/>
                  </a:cubicBezTo>
                  <a:cubicBezTo>
                    <a:pt x="113" y="607"/>
                    <a:pt x="113" y="607"/>
                    <a:pt x="113" y="607"/>
                  </a:cubicBezTo>
                  <a:cubicBezTo>
                    <a:pt x="43" y="666"/>
                    <a:pt x="43" y="666"/>
                    <a:pt x="43" y="666"/>
                  </a:cubicBezTo>
                  <a:cubicBezTo>
                    <a:pt x="94" y="746"/>
                    <a:pt x="94" y="746"/>
                    <a:pt x="94" y="746"/>
                  </a:cubicBezTo>
                  <a:cubicBezTo>
                    <a:pt x="182" y="714"/>
                    <a:pt x="182" y="714"/>
                    <a:pt x="182" y="714"/>
                  </a:cubicBezTo>
                  <a:cubicBezTo>
                    <a:pt x="201" y="736"/>
                    <a:pt x="225" y="757"/>
                    <a:pt x="249" y="773"/>
                  </a:cubicBezTo>
                  <a:cubicBezTo>
                    <a:pt x="249" y="776"/>
                    <a:pt x="249" y="776"/>
                    <a:pt x="249" y="776"/>
                  </a:cubicBezTo>
                  <a:cubicBezTo>
                    <a:pt x="225" y="864"/>
                    <a:pt x="225" y="864"/>
                    <a:pt x="225" y="864"/>
                  </a:cubicBezTo>
                  <a:cubicBezTo>
                    <a:pt x="311" y="904"/>
                    <a:pt x="311" y="904"/>
                    <a:pt x="311" y="904"/>
                  </a:cubicBezTo>
                  <a:cubicBezTo>
                    <a:pt x="364" y="827"/>
                    <a:pt x="364" y="827"/>
                    <a:pt x="364" y="827"/>
                  </a:cubicBezTo>
                  <a:lnTo>
                    <a:pt x="364" y="827"/>
                  </a:lnTo>
                  <a:cubicBezTo>
                    <a:pt x="383" y="832"/>
                    <a:pt x="404" y="837"/>
                    <a:pt x="423" y="840"/>
                  </a:cubicBezTo>
                  <a:lnTo>
                    <a:pt x="423" y="840"/>
                  </a:lnTo>
                  <a:cubicBezTo>
                    <a:pt x="447" y="931"/>
                    <a:pt x="447" y="931"/>
                    <a:pt x="447" y="931"/>
                  </a:cubicBezTo>
                  <a:cubicBezTo>
                    <a:pt x="538" y="923"/>
                    <a:pt x="538" y="923"/>
                    <a:pt x="538" y="923"/>
                  </a:cubicBezTo>
                  <a:cubicBezTo>
                    <a:pt x="551" y="829"/>
                    <a:pt x="551" y="829"/>
                    <a:pt x="551" y="829"/>
                  </a:cubicBezTo>
                  <a:lnTo>
                    <a:pt x="551" y="829"/>
                  </a:lnTo>
                  <a:cubicBezTo>
                    <a:pt x="570" y="824"/>
                    <a:pt x="589" y="818"/>
                    <a:pt x="607" y="811"/>
                  </a:cubicBezTo>
                  <a:cubicBezTo>
                    <a:pt x="610" y="813"/>
                    <a:pt x="610" y="813"/>
                    <a:pt x="610" y="813"/>
                  </a:cubicBezTo>
                  <a:cubicBezTo>
                    <a:pt x="672" y="880"/>
                    <a:pt x="672" y="880"/>
                    <a:pt x="672" y="880"/>
                  </a:cubicBezTo>
                  <a:cubicBezTo>
                    <a:pt x="750" y="832"/>
                    <a:pt x="750" y="832"/>
                    <a:pt x="750" y="832"/>
                  </a:cubicBezTo>
                  <a:cubicBezTo>
                    <a:pt x="717" y="743"/>
                    <a:pt x="717" y="743"/>
                    <a:pt x="717" y="743"/>
                  </a:cubicBezTo>
                  <a:cubicBezTo>
                    <a:pt x="715" y="741"/>
                    <a:pt x="715" y="741"/>
                    <a:pt x="715" y="741"/>
                  </a:cubicBezTo>
                  <a:cubicBezTo>
                    <a:pt x="731" y="728"/>
                    <a:pt x="744" y="714"/>
                    <a:pt x="757" y="698"/>
                  </a:cubicBezTo>
                  <a:cubicBezTo>
                    <a:pt x="760" y="701"/>
                    <a:pt x="760" y="701"/>
                    <a:pt x="760" y="701"/>
                  </a:cubicBezTo>
                  <a:cubicBezTo>
                    <a:pt x="846" y="730"/>
                    <a:pt x="846" y="730"/>
                    <a:pt x="846" y="730"/>
                  </a:cubicBezTo>
                  <a:cubicBezTo>
                    <a:pt x="891" y="647"/>
                    <a:pt x="891" y="647"/>
                    <a:pt x="891" y="647"/>
                  </a:cubicBezTo>
                  <a:cubicBezTo>
                    <a:pt x="819" y="588"/>
                    <a:pt x="819" y="588"/>
                    <a:pt x="819" y="588"/>
                  </a:cubicBezTo>
                  <a:cubicBezTo>
                    <a:pt x="816" y="583"/>
                    <a:pt x="816" y="583"/>
                    <a:pt x="816" y="583"/>
                  </a:cubicBezTo>
                  <a:cubicBezTo>
                    <a:pt x="824" y="564"/>
                    <a:pt x="830" y="546"/>
                    <a:pt x="832" y="519"/>
                  </a:cubicBezTo>
                  <a:cubicBezTo>
                    <a:pt x="835" y="519"/>
                    <a:pt x="835" y="519"/>
                    <a:pt x="835" y="519"/>
                  </a:cubicBezTo>
                  <a:cubicBezTo>
                    <a:pt x="915" y="514"/>
                    <a:pt x="915" y="514"/>
                    <a:pt x="915" y="514"/>
                  </a:cubicBezTo>
                  <a:cubicBezTo>
                    <a:pt x="915" y="420"/>
                    <a:pt x="915" y="420"/>
                    <a:pt x="915" y="420"/>
                  </a:cubicBezTo>
                  <a:cubicBezTo>
                    <a:pt x="827" y="401"/>
                    <a:pt x="827" y="401"/>
                    <a:pt x="827" y="401"/>
                  </a:cubicBezTo>
                  <a:cubicBezTo>
                    <a:pt x="830" y="401"/>
                    <a:pt x="830" y="401"/>
                    <a:pt x="830" y="401"/>
                  </a:cubicBezTo>
                  <a:cubicBezTo>
                    <a:pt x="824" y="374"/>
                    <a:pt x="819" y="350"/>
                    <a:pt x="811" y="326"/>
                  </a:cubicBezTo>
                  <a:cubicBezTo>
                    <a:pt x="814" y="324"/>
                    <a:pt x="814" y="324"/>
                    <a:pt x="814" y="324"/>
                  </a:cubicBezTo>
                  <a:cubicBezTo>
                    <a:pt x="883" y="265"/>
                    <a:pt x="883" y="265"/>
                    <a:pt x="883" y="265"/>
                  </a:cubicBezTo>
                  <a:cubicBezTo>
                    <a:pt x="832" y="184"/>
                    <a:pt x="832" y="184"/>
                    <a:pt x="832" y="184"/>
                  </a:cubicBezTo>
                  <a:cubicBezTo>
                    <a:pt x="744" y="217"/>
                    <a:pt x="744" y="217"/>
                    <a:pt x="744" y="217"/>
                  </a:cubicBezTo>
                  <a:lnTo>
                    <a:pt x="744" y="217"/>
                  </a:lnTo>
                  <a:cubicBezTo>
                    <a:pt x="725" y="195"/>
                    <a:pt x="701" y="174"/>
                    <a:pt x="677" y="158"/>
                  </a:cubicBezTo>
                  <a:cubicBezTo>
                    <a:pt x="677" y="155"/>
                    <a:pt x="677" y="155"/>
                    <a:pt x="677" y="155"/>
                  </a:cubicBezTo>
                  <a:cubicBezTo>
                    <a:pt x="701" y="67"/>
                    <a:pt x="701" y="67"/>
                    <a:pt x="701" y="67"/>
                  </a:cubicBezTo>
                  <a:cubicBezTo>
                    <a:pt x="618" y="27"/>
                    <a:pt x="618" y="27"/>
                    <a:pt x="618" y="27"/>
                  </a:cubicBezTo>
                  <a:cubicBezTo>
                    <a:pt x="562" y="101"/>
                    <a:pt x="562" y="101"/>
                    <a:pt x="562" y="101"/>
                  </a:cubicBezTo>
                  <a:lnTo>
                    <a:pt x="562" y="104"/>
                  </a:lnTo>
                  <a:close/>
                  <a:moveTo>
                    <a:pt x="773" y="465"/>
                  </a:moveTo>
                  <a:lnTo>
                    <a:pt x="773" y="465"/>
                  </a:lnTo>
                  <a:cubicBezTo>
                    <a:pt x="773" y="637"/>
                    <a:pt x="634" y="776"/>
                    <a:pt x="463" y="776"/>
                  </a:cubicBezTo>
                  <a:cubicBezTo>
                    <a:pt x="289" y="776"/>
                    <a:pt x="150" y="637"/>
                    <a:pt x="150" y="465"/>
                  </a:cubicBezTo>
                  <a:cubicBezTo>
                    <a:pt x="150" y="294"/>
                    <a:pt x="289" y="152"/>
                    <a:pt x="463" y="152"/>
                  </a:cubicBezTo>
                  <a:cubicBezTo>
                    <a:pt x="634" y="152"/>
                    <a:pt x="773" y="294"/>
                    <a:pt x="773" y="4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8" name="Freeform 192"/>
            <p:cNvSpPr>
              <a:spLocks noChangeArrowheads="1"/>
            </p:cNvSpPr>
            <p:nvPr/>
          </p:nvSpPr>
          <p:spPr bwMode="auto">
            <a:xfrm>
              <a:off x="10029285" y="2940569"/>
              <a:ext cx="213684" cy="215780"/>
            </a:xfrm>
            <a:custGeom>
              <a:avLst/>
              <a:gdLst>
                <a:gd name="T0" fmla="*/ 224 w 450"/>
                <a:gd name="T1" fmla="*/ 0 h 453"/>
                <a:gd name="T2" fmla="*/ 224 w 450"/>
                <a:gd name="T3" fmla="*/ 0 h 453"/>
                <a:gd name="T4" fmla="*/ 0 w 450"/>
                <a:gd name="T5" fmla="*/ 227 h 453"/>
                <a:gd name="T6" fmla="*/ 224 w 450"/>
                <a:gd name="T7" fmla="*/ 452 h 453"/>
                <a:gd name="T8" fmla="*/ 449 w 450"/>
                <a:gd name="T9" fmla="*/ 227 h 453"/>
                <a:gd name="T10" fmla="*/ 224 w 450"/>
                <a:gd name="T11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0" h="453">
                  <a:moveTo>
                    <a:pt x="224" y="0"/>
                  </a:moveTo>
                  <a:lnTo>
                    <a:pt x="224" y="0"/>
                  </a:lnTo>
                  <a:cubicBezTo>
                    <a:pt x="99" y="0"/>
                    <a:pt x="0" y="102"/>
                    <a:pt x="0" y="227"/>
                  </a:cubicBezTo>
                  <a:cubicBezTo>
                    <a:pt x="0" y="350"/>
                    <a:pt x="101" y="452"/>
                    <a:pt x="224" y="452"/>
                  </a:cubicBezTo>
                  <a:cubicBezTo>
                    <a:pt x="350" y="452"/>
                    <a:pt x="449" y="350"/>
                    <a:pt x="449" y="227"/>
                  </a:cubicBezTo>
                  <a:cubicBezTo>
                    <a:pt x="449" y="102"/>
                    <a:pt x="350" y="0"/>
                    <a:pt x="224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9" name="Freeform 193"/>
            <p:cNvSpPr>
              <a:spLocks noChangeArrowheads="1"/>
            </p:cNvSpPr>
            <p:nvPr/>
          </p:nvSpPr>
          <p:spPr bwMode="auto">
            <a:xfrm>
              <a:off x="9953120" y="2866527"/>
              <a:ext cx="361781" cy="365979"/>
            </a:xfrm>
            <a:custGeom>
              <a:avLst/>
              <a:gdLst>
                <a:gd name="T0" fmla="*/ 465 w 758"/>
                <a:gd name="T1" fmla="*/ 86 h 769"/>
                <a:gd name="T2" fmla="*/ 414 w 758"/>
                <a:gd name="T3" fmla="*/ 72 h 769"/>
                <a:gd name="T4" fmla="*/ 321 w 758"/>
                <a:gd name="T5" fmla="*/ 5 h 769"/>
                <a:gd name="T6" fmla="*/ 262 w 758"/>
                <a:gd name="T7" fmla="*/ 96 h 769"/>
                <a:gd name="T8" fmla="*/ 211 w 758"/>
                <a:gd name="T9" fmla="*/ 40 h 769"/>
                <a:gd name="T10" fmla="*/ 174 w 758"/>
                <a:gd name="T11" fmla="*/ 155 h 769"/>
                <a:gd name="T12" fmla="*/ 139 w 758"/>
                <a:gd name="T13" fmla="*/ 190 h 769"/>
                <a:gd name="T14" fmla="*/ 29 w 758"/>
                <a:gd name="T15" fmla="*/ 233 h 769"/>
                <a:gd name="T16" fmla="*/ 77 w 758"/>
                <a:gd name="T17" fmla="*/ 332 h 769"/>
                <a:gd name="T18" fmla="*/ 0 w 758"/>
                <a:gd name="T19" fmla="*/ 345 h 769"/>
                <a:gd name="T20" fmla="*/ 75 w 758"/>
                <a:gd name="T21" fmla="*/ 436 h 769"/>
                <a:gd name="T22" fmla="*/ 94 w 758"/>
                <a:gd name="T23" fmla="*/ 500 h 769"/>
                <a:gd name="T24" fmla="*/ 77 w 758"/>
                <a:gd name="T25" fmla="*/ 618 h 769"/>
                <a:gd name="T26" fmla="*/ 206 w 758"/>
                <a:gd name="T27" fmla="*/ 639 h 769"/>
                <a:gd name="T28" fmla="*/ 185 w 758"/>
                <a:gd name="T29" fmla="*/ 714 h 769"/>
                <a:gd name="T30" fmla="*/ 302 w 758"/>
                <a:gd name="T31" fmla="*/ 685 h 769"/>
                <a:gd name="T32" fmla="*/ 350 w 758"/>
                <a:gd name="T33" fmla="*/ 693 h 769"/>
                <a:gd name="T34" fmla="*/ 369 w 758"/>
                <a:gd name="T35" fmla="*/ 768 h 769"/>
                <a:gd name="T36" fmla="*/ 457 w 758"/>
                <a:gd name="T37" fmla="*/ 687 h 769"/>
                <a:gd name="T38" fmla="*/ 503 w 758"/>
                <a:gd name="T39" fmla="*/ 671 h 769"/>
                <a:gd name="T40" fmla="*/ 556 w 758"/>
                <a:gd name="T41" fmla="*/ 728 h 769"/>
                <a:gd name="T42" fmla="*/ 594 w 758"/>
                <a:gd name="T43" fmla="*/ 615 h 769"/>
                <a:gd name="T44" fmla="*/ 626 w 758"/>
                <a:gd name="T45" fmla="*/ 578 h 769"/>
                <a:gd name="T46" fmla="*/ 701 w 758"/>
                <a:gd name="T47" fmla="*/ 605 h 769"/>
                <a:gd name="T48" fmla="*/ 677 w 758"/>
                <a:gd name="T49" fmla="*/ 484 h 769"/>
                <a:gd name="T50" fmla="*/ 690 w 758"/>
                <a:gd name="T51" fmla="*/ 428 h 769"/>
                <a:gd name="T52" fmla="*/ 757 w 758"/>
                <a:gd name="T53" fmla="*/ 425 h 769"/>
                <a:gd name="T54" fmla="*/ 685 w 758"/>
                <a:gd name="T55" fmla="*/ 332 h 769"/>
                <a:gd name="T56" fmla="*/ 671 w 758"/>
                <a:gd name="T57" fmla="*/ 270 h 769"/>
                <a:gd name="T58" fmla="*/ 730 w 758"/>
                <a:gd name="T59" fmla="*/ 217 h 769"/>
                <a:gd name="T60" fmla="*/ 618 w 758"/>
                <a:gd name="T61" fmla="*/ 179 h 769"/>
                <a:gd name="T62" fmla="*/ 562 w 758"/>
                <a:gd name="T63" fmla="*/ 128 h 769"/>
                <a:gd name="T64" fmla="*/ 580 w 758"/>
                <a:gd name="T65" fmla="*/ 53 h 769"/>
                <a:gd name="T66" fmla="*/ 465 w 758"/>
                <a:gd name="T67" fmla="*/ 86 h 769"/>
                <a:gd name="T68" fmla="*/ 639 w 758"/>
                <a:gd name="T69" fmla="*/ 385 h 769"/>
                <a:gd name="T70" fmla="*/ 125 w 758"/>
                <a:gd name="T71" fmla="*/ 385 h 769"/>
                <a:gd name="T72" fmla="*/ 639 w 758"/>
                <a:gd name="T73" fmla="*/ 385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8" h="769">
                  <a:moveTo>
                    <a:pt x="465" y="86"/>
                  </a:moveTo>
                  <a:lnTo>
                    <a:pt x="465" y="86"/>
                  </a:lnTo>
                  <a:cubicBezTo>
                    <a:pt x="449" y="80"/>
                    <a:pt x="433" y="77"/>
                    <a:pt x="417" y="75"/>
                  </a:cubicBezTo>
                  <a:cubicBezTo>
                    <a:pt x="414" y="72"/>
                    <a:pt x="414" y="72"/>
                    <a:pt x="414" y="72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10" y="83"/>
                    <a:pt x="310" y="83"/>
                    <a:pt x="310" y="83"/>
                  </a:cubicBezTo>
                  <a:cubicBezTo>
                    <a:pt x="294" y="86"/>
                    <a:pt x="278" y="91"/>
                    <a:pt x="262" y="96"/>
                  </a:cubicBezTo>
                  <a:lnTo>
                    <a:pt x="262" y="96"/>
                  </a:lnTo>
                  <a:cubicBezTo>
                    <a:pt x="211" y="40"/>
                    <a:pt x="211" y="40"/>
                    <a:pt x="211" y="40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74" y="155"/>
                    <a:pt x="174" y="155"/>
                    <a:pt x="174" y="155"/>
                  </a:cubicBezTo>
                  <a:cubicBezTo>
                    <a:pt x="160" y="166"/>
                    <a:pt x="150" y="176"/>
                    <a:pt x="139" y="190"/>
                  </a:cubicBezTo>
                  <a:lnTo>
                    <a:pt x="139" y="190"/>
                  </a:lnTo>
                  <a:cubicBezTo>
                    <a:pt x="67" y="166"/>
                    <a:pt x="67" y="166"/>
                    <a:pt x="67" y="166"/>
                  </a:cubicBezTo>
                  <a:cubicBezTo>
                    <a:pt x="29" y="233"/>
                    <a:pt x="29" y="233"/>
                    <a:pt x="29" y="233"/>
                  </a:cubicBezTo>
                  <a:cubicBezTo>
                    <a:pt x="88" y="283"/>
                    <a:pt x="88" y="283"/>
                    <a:pt x="88" y="283"/>
                  </a:cubicBezTo>
                  <a:cubicBezTo>
                    <a:pt x="83" y="300"/>
                    <a:pt x="80" y="310"/>
                    <a:pt x="77" y="332"/>
                  </a:cubicBezTo>
                  <a:cubicBezTo>
                    <a:pt x="75" y="332"/>
                    <a:pt x="75" y="332"/>
                    <a:pt x="75" y="332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75" y="436"/>
                    <a:pt x="75" y="436"/>
                    <a:pt x="75" y="436"/>
                  </a:cubicBezTo>
                  <a:cubicBezTo>
                    <a:pt x="80" y="460"/>
                    <a:pt x="85" y="479"/>
                    <a:pt x="94" y="500"/>
                  </a:cubicBezTo>
                  <a:lnTo>
                    <a:pt x="94" y="500"/>
                  </a:lnTo>
                  <a:cubicBezTo>
                    <a:pt x="37" y="551"/>
                    <a:pt x="37" y="551"/>
                    <a:pt x="37" y="551"/>
                  </a:cubicBezTo>
                  <a:cubicBezTo>
                    <a:pt x="77" y="618"/>
                    <a:pt x="77" y="618"/>
                    <a:pt x="77" y="618"/>
                  </a:cubicBezTo>
                  <a:cubicBezTo>
                    <a:pt x="150" y="591"/>
                    <a:pt x="150" y="591"/>
                    <a:pt x="150" y="591"/>
                  </a:cubicBezTo>
                  <a:cubicBezTo>
                    <a:pt x="166" y="610"/>
                    <a:pt x="185" y="626"/>
                    <a:pt x="206" y="639"/>
                  </a:cubicBezTo>
                  <a:cubicBezTo>
                    <a:pt x="206" y="642"/>
                    <a:pt x="206" y="642"/>
                    <a:pt x="206" y="642"/>
                  </a:cubicBezTo>
                  <a:cubicBezTo>
                    <a:pt x="185" y="714"/>
                    <a:pt x="185" y="714"/>
                    <a:pt x="185" y="714"/>
                  </a:cubicBezTo>
                  <a:cubicBezTo>
                    <a:pt x="257" y="746"/>
                    <a:pt x="257" y="746"/>
                    <a:pt x="257" y="746"/>
                  </a:cubicBezTo>
                  <a:cubicBezTo>
                    <a:pt x="302" y="685"/>
                    <a:pt x="302" y="685"/>
                    <a:pt x="302" y="685"/>
                  </a:cubicBezTo>
                  <a:lnTo>
                    <a:pt x="302" y="685"/>
                  </a:lnTo>
                  <a:cubicBezTo>
                    <a:pt x="318" y="687"/>
                    <a:pt x="334" y="693"/>
                    <a:pt x="350" y="693"/>
                  </a:cubicBezTo>
                  <a:cubicBezTo>
                    <a:pt x="350" y="695"/>
                    <a:pt x="350" y="695"/>
                    <a:pt x="350" y="695"/>
                  </a:cubicBezTo>
                  <a:cubicBezTo>
                    <a:pt x="369" y="768"/>
                    <a:pt x="369" y="768"/>
                    <a:pt x="369" y="768"/>
                  </a:cubicBezTo>
                  <a:cubicBezTo>
                    <a:pt x="446" y="765"/>
                    <a:pt x="446" y="765"/>
                    <a:pt x="446" y="765"/>
                  </a:cubicBezTo>
                  <a:cubicBezTo>
                    <a:pt x="457" y="687"/>
                    <a:pt x="457" y="687"/>
                    <a:pt x="457" y="687"/>
                  </a:cubicBezTo>
                  <a:cubicBezTo>
                    <a:pt x="457" y="685"/>
                    <a:pt x="457" y="685"/>
                    <a:pt x="457" y="685"/>
                  </a:cubicBezTo>
                  <a:cubicBezTo>
                    <a:pt x="473" y="682"/>
                    <a:pt x="489" y="677"/>
                    <a:pt x="503" y="671"/>
                  </a:cubicBezTo>
                  <a:cubicBezTo>
                    <a:pt x="505" y="674"/>
                    <a:pt x="505" y="674"/>
                    <a:pt x="505" y="674"/>
                  </a:cubicBezTo>
                  <a:cubicBezTo>
                    <a:pt x="556" y="728"/>
                    <a:pt x="556" y="728"/>
                    <a:pt x="556" y="728"/>
                  </a:cubicBezTo>
                  <a:cubicBezTo>
                    <a:pt x="620" y="687"/>
                    <a:pt x="620" y="687"/>
                    <a:pt x="620" y="687"/>
                  </a:cubicBezTo>
                  <a:cubicBezTo>
                    <a:pt x="594" y="615"/>
                    <a:pt x="594" y="615"/>
                    <a:pt x="594" y="615"/>
                  </a:cubicBezTo>
                  <a:cubicBezTo>
                    <a:pt x="591" y="612"/>
                    <a:pt x="591" y="612"/>
                    <a:pt x="591" y="612"/>
                  </a:cubicBezTo>
                  <a:cubicBezTo>
                    <a:pt x="604" y="602"/>
                    <a:pt x="615" y="591"/>
                    <a:pt x="626" y="578"/>
                  </a:cubicBezTo>
                  <a:cubicBezTo>
                    <a:pt x="628" y="578"/>
                    <a:pt x="628" y="578"/>
                    <a:pt x="628" y="578"/>
                  </a:cubicBezTo>
                  <a:cubicBezTo>
                    <a:pt x="701" y="605"/>
                    <a:pt x="701" y="605"/>
                    <a:pt x="701" y="605"/>
                  </a:cubicBezTo>
                  <a:cubicBezTo>
                    <a:pt x="738" y="535"/>
                    <a:pt x="738" y="535"/>
                    <a:pt x="738" y="535"/>
                  </a:cubicBezTo>
                  <a:cubicBezTo>
                    <a:pt x="677" y="484"/>
                    <a:pt x="677" y="484"/>
                    <a:pt x="677" y="484"/>
                  </a:cubicBezTo>
                  <a:cubicBezTo>
                    <a:pt x="677" y="481"/>
                    <a:pt x="677" y="481"/>
                    <a:pt x="677" y="481"/>
                  </a:cubicBezTo>
                  <a:cubicBezTo>
                    <a:pt x="682" y="465"/>
                    <a:pt x="685" y="452"/>
                    <a:pt x="690" y="428"/>
                  </a:cubicBezTo>
                  <a:cubicBezTo>
                    <a:pt x="693" y="428"/>
                    <a:pt x="693" y="428"/>
                    <a:pt x="693" y="428"/>
                  </a:cubicBezTo>
                  <a:cubicBezTo>
                    <a:pt x="757" y="425"/>
                    <a:pt x="757" y="425"/>
                    <a:pt x="757" y="425"/>
                  </a:cubicBezTo>
                  <a:cubicBezTo>
                    <a:pt x="757" y="348"/>
                    <a:pt x="757" y="348"/>
                    <a:pt x="757" y="348"/>
                  </a:cubicBezTo>
                  <a:cubicBezTo>
                    <a:pt x="685" y="332"/>
                    <a:pt x="685" y="332"/>
                    <a:pt x="685" y="332"/>
                  </a:cubicBezTo>
                  <a:cubicBezTo>
                    <a:pt x="687" y="332"/>
                    <a:pt x="687" y="332"/>
                    <a:pt x="687" y="332"/>
                  </a:cubicBezTo>
                  <a:cubicBezTo>
                    <a:pt x="682" y="310"/>
                    <a:pt x="679" y="289"/>
                    <a:pt x="671" y="270"/>
                  </a:cubicBezTo>
                  <a:cubicBezTo>
                    <a:pt x="674" y="267"/>
                    <a:pt x="674" y="267"/>
                    <a:pt x="674" y="267"/>
                  </a:cubicBezTo>
                  <a:cubicBezTo>
                    <a:pt x="730" y="217"/>
                    <a:pt x="730" y="217"/>
                    <a:pt x="730" y="217"/>
                  </a:cubicBezTo>
                  <a:cubicBezTo>
                    <a:pt x="690" y="152"/>
                    <a:pt x="690" y="152"/>
                    <a:pt x="690" y="152"/>
                  </a:cubicBezTo>
                  <a:cubicBezTo>
                    <a:pt x="618" y="179"/>
                    <a:pt x="618" y="179"/>
                    <a:pt x="618" y="179"/>
                  </a:cubicBezTo>
                  <a:cubicBezTo>
                    <a:pt x="615" y="179"/>
                    <a:pt x="615" y="179"/>
                    <a:pt x="615" y="179"/>
                  </a:cubicBezTo>
                  <a:cubicBezTo>
                    <a:pt x="599" y="161"/>
                    <a:pt x="580" y="144"/>
                    <a:pt x="562" y="128"/>
                  </a:cubicBezTo>
                  <a:cubicBezTo>
                    <a:pt x="562" y="126"/>
                    <a:pt x="562" y="126"/>
                    <a:pt x="562" y="126"/>
                  </a:cubicBezTo>
                  <a:cubicBezTo>
                    <a:pt x="580" y="53"/>
                    <a:pt x="580" y="53"/>
                    <a:pt x="580" y="53"/>
                  </a:cubicBezTo>
                  <a:cubicBezTo>
                    <a:pt x="511" y="21"/>
                    <a:pt x="511" y="21"/>
                    <a:pt x="511" y="21"/>
                  </a:cubicBezTo>
                  <a:cubicBezTo>
                    <a:pt x="465" y="86"/>
                    <a:pt x="465" y="86"/>
                    <a:pt x="465" y="86"/>
                  </a:cubicBezTo>
                  <a:close/>
                  <a:moveTo>
                    <a:pt x="639" y="385"/>
                  </a:moveTo>
                  <a:lnTo>
                    <a:pt x="639" y="385"/>
                  </a:lnTo>
                  <a:cubicBezTo>
                    <a:pt x="639" y="527"/>
                    <a:pt x="524" y="642"/>
                    <a:pt x="382" y="642"/>
                  </a:cubicBezTo>
                  <a:cubicBezTo>
                    <a:pt x="241" y="642"/>
                    <a:pt x="125" y="527"/>
                    <a:pt x="125" y="385"/>
                  </a:cubicBezTo>
                  <a:cubicBezTo>
                    <a:pt x="125" y="241"/>
                    <a:pt x="241" y="126"/>
                    <a:pt x="382" y="126"/>
                  </a:cubicBezTo>
                  <a:cubicBezTo>
                    <a:pt x="524" y="126"/>
                    <a:pt x="639" y="241"/>
                    <a:pt x="639" y="38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1" name="Freeform 194"/>
            <p:cNvSpPr>
              <a:spLocks noChangeArrowheads="1"/>
            </p:cNvSpPr>
            <p:nvPr/>
          </p:nvSpPr>
          <p:spPr bwMode="auto">
            <a:xfrm>
              <a:off x="9468630" y="1711473"/>
              <a:ext cx="535267" cy="535218"/>
            </a:xfrm>
            <a:custGeom>
              <a:avLst/>
              <a:gdLst>
                <a:gd name="T0" fmla="*/ 433 w 1122"/>
                <a:gd name="T1" fmla="*/ 72 h 1121"/>
                <a:gd name="T2" fmla="*/ 433 w 1122"/>
                <a:gd name="T3" fmla="*/ 72 h 1121"/>
                <a:gd name="T4" fmla="*/ 72 w 1122"/>
                <a:gd name="T5" fmla="*/ 687 h 1121"/>
                <a:gd name="T6" fmla="*/ 687 w 1122"/>
                <a:gd name="T7" fmla="*/ 1051 h 1121"/>
                <a:gd name="T8" fmla="*/ 1051 w 1122"/>
                <a:gd name="T9" fmla="*/ 433 h 1121"/>
                <a:gd name="T10" fmla="*/ 433 w 1122"/>
                <a:gd name="T11" fmla="*/ 72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22" h="1121">
                  <a:moveTo>
                    <a:pt x="433" y="72"/>
                  </a:moveTo>
                  <a:lnTo>
                    <a:pt x="433" y="72"/>
                  </a:lnTo>
                  <a:cubicBezTo>
                    <a:pt x="163" y="141"/>
                    <a:pt x="0" y="417"/>
                    <a:pt x="72" y="687"/>
                  </a:cubicBezTo>
                  <a:cubicBezTo>
                    <a:pt x="141" y="957"/>
                    <a:pt x="417" y="1120"/>
                    <a:pt x="687" y="1051"/>
                  </a:cubicBezTo>
                  <a:cubicBezTo>
                    <a:pt x="957" y="981"/>
                    <a:pt x="1121" y="703"/>
                    <a:pt x="1051" y="433"/>
                  </a:cubicBezTo>
                  <a:cubicBezTo>
                    <a:pt x="979" y="163"/>
                    <a:pt x="703" y="0"/>
                    <a:pt x="433" y="7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2" name="Freeform 195"/>
            <p:cNvSpPr>
              <a:spLocks noChangeArrowheads="1"/>
            </p:cNvSpPr>
            <p:nvPr/>
          </p:nvSpPr>
          <p:spPr bwMode="auto">
            <a:xfrm>
              <a:off x="9328995" y="1567620"/>
              <a:ext cx="816653" cy="822923"/>
            </a:xfrm>
            <a:custGeom>
              <a:avLst/>
              <a:gdLst>
                <a:gd name="T0" fmla="*/ 861 w 1708"/>
                <a:gd name="T1" fmla="*/ 163 h 1721"/>
                <a:gd name="T2" fmla="*/ 749 w 1708"/>
                <a:gd name="T3" fmla="*/ 166 h 1721"/>
                <a:gd name="T4" fmla="*/ 503 w 1708"/>
                <a:gd name="T5" fmla="*/ 72 h 1721"/>
                <a:gd name="T6" fmla="*/ 431 w 1708"/>
                <a:gd name="T7" fmla="*/ 305 h 1721"/>
                <a:gd name="T8" fmla="*/ 286 w 1708"/>
                <a:gd name="T9" fmla="*/ 208 h 1721"/>
                <a:gd name="T10" fmla="*/ 270 w 1708"/>
                <a:gd name="T11" fmla="*/ 479 h 1721"/>
                <a:gd name="T12" fmla="*/ 212 w 1708"/>
                <a:gd name="T13" fmla="*/ 575 h 1721"/>
                <a:gd name="T14" fmla="*/ 0 w 1708"/>
                <a:gd name="T15" fmla="*/ 733 h 1721"/>
                <a:gd name="T16" fmla="*/ 158 w 1708"/>
                <a:gd name="T17" fmla="*/ 920 h 1721"/>
                <a:gd name="T18" fmla="*/ 6 w 1708"/>
                <a:gd name="T19" fmla="*/ 990 h 1721"/>
                <a:gd name="T20" fmla="*/ 220 w 1708"/>
                <a:gd name="T21" fmla="*/ 1148 h 1721"/>
                <a:gd name="T22" fmla="*/ 289 w 1708"/>
                <a:gd name="T23" fmla="*/ 1276 h 1721"/>
                <a:gd name="T24" fmla="*/ 321 w 1708"/>
                <a:gd name="T25" fmla="*/ 1538 h 1721"/>
                <a:gd name="T26" fmla="*/ 613 w 1708"/>
                <a:gd name="T27" fmla="*/ 1517 h 1721"/>
                <a:gd name="T28" fmla="*/ 610 w 1708"/>
                <a:gd name="T29" fmla="*/ 1688 h 1721"/>
                <a:gd name="T30" fmla="*/ 845 w 1708"/>
                <a:gd name="T31" fmla="*/ 1557 h 1721"/>
                <a:gd name="T32" fmla="*/ 958 w 1708"/>
                <a:gd name="T33" fmla="*/ 1552 h 1721"/>
                <a:gd name="T34" fmla="*/ 1038 w 1708"/>
                <a:gd name="T35" fmla="*/ 1704 h 1721"/>
                <a:gd name="T36" fmla="*/ 1183 w 1708"/>
                <a:gd name="T37" fmla="*/ 1477 h 1721"/>
                <a:gd name="T38" fmla="*/ 1276 w 1708"/>
                <a:gd name="T39" fmla="*/ 1415 h 1721"/>
                <a:gd name="T40" fmla="*/ 1423 w 1708"/>
                <a:gd name="T41" fmla="*/ 1511 h 1721"/>
                <a:gd name="T42" fmla="*/ 1439 w 1708"/>
                <a:gd name="T43" fmla="*/ 1241 h 1721"/>
                <a:gd name="T44" fmla="*/ 1490 w 1708"/>
                <a:gd name="T45" fmla="*/ 1142 h 1721"/>
                <a:gd name="T46" fmla="*/ 1664 w 1708"/>
                <a:gd name="T47" fmla="*/ 1158 h 1721"/>
                <a:gd name="T48" fmla="*/ 1549 w 1708"/>
                <a:gd name="T49" fmla="*/ 915 h 1721"/>
                <a:gd name="T50" fmla="*/ 1541 w 1708"/>
                <a:gd name="T51" fmla="*/ 779 h 1721"/>
                <a:gd name="T52" fmla="*/ 1688 w 1708"/>
                <a:gd name="T53" fmla="*/ 736 h 1721"/>
                <a:gd name="T54" fmla="*/ 1479 w 1708"/>
                <a:gd name="T55" fmla="*/ 575 h 1721"/>
                <a:gd name="T56" fmla="*/ 1413 w 1708"/>
                <a:gd name="T57" fmla="*/ 450 h 1721"/>
                <a:gd name="T58" fmla="*/ 1514 w 1708"/>
                <a:gd name="T59" fmla="*/ 302 h 1721"/>
                <a:gd name="T60" fmla="*/ 1247 w 1708"/>
                <a:gd name="T61" fmla="*/ 283 h 1721"/>
                <a:gd name="T62" fmla="*/ 1094 w 1708"/>
                <a:gd name="T63" fmla="*/ 206 h 1721"/>
                <a:gd name="T64" fmla="*/ 1097 w 1708"/>
                <a:gd name="T65" fmla="*/ 32 h 1721"/>
                <a:gd name="T66" fmla="*/ 861 w 1708"/>
                <a:gd name="T67" fmla="*/ 163 h 1721"/>
                <a:gd name="T68" fmla="*/ 1413 w 1708"/>
                <a:gd name="T69" fmla="*/ 714 h 1721"/>
                <a:gd name="T70" fmla="*/ 292 w 1708"/>
                <a:gd name="T71" fmla="*/ 1006 h 1721"/>
                <a:gd name="T72" fmla="*/ 1413 w 1708"/>
                <a:gd name="T73" fmla="*/ 714 h 1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08" h="1721">
                  <a:moveTo>
                    <a:pt x="861" y="163"/>
                  </a:moveTo>
                  <a:lnTo>
                    <a:pt x="861" y="163"/>
                  </a:lnTo>
                  <a:cubicBezTo>
                    <a:pt x="827" y="163"/>
                    <a:pt x="789" y="166"/>
                    <a:pt x="752" y="171"/>
                  </a:cubicBezTo>
                  <a:cubicBezTo>
                    <a:pt x="749" y="166"/>
                    <a:pt x="749" y="166"/>
                    <a:pt x="749" y="166"/>
                  </a:cubicBezTo>
                  <a:cubicBezTo>
                    <a:pt x="669" y="16"/>
                    <a:pt x="669" y="16"/>
                    <a:pt x="669" y="16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27" y="243"/>
                    <a:pt x="527" y="243"/>
                    <a:pt x="527" y="243"/>
                  </a:cubicBezTo>
                  <a:cubicBezTo>
                    <a:pt x="492" y="262"/>
                    <a:pt x="460" y="281"/>
                    <a:pt x="431" y="305"/>
                  </a:cubicBezTo>
                  <a:cubicBezTo>
                    <a:pt x="428" y="302"/>
                    <a:pt x="428" y="302"/>
                    <a:pt x="428" y="302"/>
                  </a:cubicBezTo>
                  <a:cubicBezTo>
                    <a:pt x="286" y="208"/>
                    <a:pt x="286" y="208"/>
                    <a:pt x="286" y="208"/>
                  </a:cubicBezTo>
                  <a:cubicBezTo>
                    <a:pt x="169" y="337"/>
                    <a:pt x="169" y="337"/>
                    <a:pt x="169" y="337"/>
                  </a:cubicBezTo>
                  <a:cubicBezTo>
                    <a:pt x="270" y="479"/>
                    <a:pt x="270" y="479"/>
                    <a:pt x="270" y="479"/>
                  </a:cubicBezTo>
                  <a:cubicBezTo>
                    <a:pt x="249" y="508"/>
                    <a:pt x="230" y="543"/>
                    <a:pt x="214" y="578"/>
                  </a:cubicBezTo>
                  <a:cubicBezTo>
                    <a:pt x="212" y="575"/>
                    <a:pt x="212" y="575"/>
                    <a:pt x="212" y="575"/>
                  </a:cubicBezTo>
                  <a:cubicBezTo>
                    <a:pt x="43" y="562"/>
                    <a:pt x="43" y="562"/>
                    <a:pt x="43" y="562"/>
                  </a:cubicBezTo>
                  <a:cubicBezTo>
                    <a:pt x="0" y="733"/>
                    <a:pt x="0" y="733"/>
                    <a:pt x="0" y="733"/>
                  </a:cubicBezTo>
                  <a:cubicBezTo>
                    <a:pt x="158" y="808"/>
                    <a:pt x="158" y="808"/>
                    <a:pt x="158" y="808"/>
                  </a:cubicBezTo>
                  <a:cubicBezTo>
                    <a:pt x="155" y="845"/>
                    <a:pt x="150" y="864"/>
                    <a:pt x="158" y="920"/>
                  </a:cubicBezTo>
                  <a:cubicBezTo>
                    <a:pt x="155" y="923"/>
                    <a:pt x="155" y="923"/>
                    <a:pt x="155" y="923"/>
                  </a:cubicBezTo>
                  <a:cubicBezTo>
                    <a:pt x="6" y="990"/>
                    <a:pt x="6" y="990"/>
                    <a:pt x="6" y="990"/>
                  </a:cubicBezTo>
                  <a:cubicBezTo>
                    <a:pt x="48" y="1158"/>
                    <a:pt x="48" y="1158"/>
                    <a:pt x="48" y="1158"/>
                  </a:cubicBezTo>
                  <a:cubicBezTo>
                    <a:pt x="220" y="1148"/>
                    <a:pt x="220" y="1148"/>
                    <a:pt x="220" y="1148"/>
                  </a:cubicBezTo>
                  <a:cubicBezTo>
                    <a:pt x="241" y="1193"/>
                    <a:pt x="262" y="1236"/>
                    <a:pt x="292" y="1276"/>
                  </a:cubicBezTo>
                  <a:cubicBezTo>
                    <a:pt x="289" y="1276"/>
                    <a:pt x="289" y="1276"/>
                    <a:pt x="289" y="1276"/>
                  </a:cubicBezTo>
                  <a:cubicBezTo>
                    <a:pt x="196" y="1418"/>
                    <a:pt x="196" y="1418"/>
                    <a:pt x="196" y="1418"/>
                  </a:cubicBezTo>
                  <a:cubicBezTo>
                    <a:pt x="321" y="1538"/>
                    <a:pt x="321" y="1538"/>
                    <a:pt x="321" y="1538"/>
                  </a:cubicBezTo>
                  <a:cubicBezTo>
                    <a:pt x="463" y="1439"/>
                    <a:pt x="463" y="1439"/>
                    <a:pt x="463" y="1439"/>
                  </a:cubicBezTo>
                  <a:cubicBezTo>
                    <a:pt x="508" y="1471"/>
                    <a:pt x="559" y="1495"/>
                    <a:pt x="613" y="1517"/>
                  </a:cubicBezTo>
                  <a:cubicBezTo>
                    <a:pt x="613" y="1519"/>
                    <a:pt x="613" y="1519"/>
                    <a:pt x="613" y="1519"/>
                  </a:cubicBezTo>
                  <a:cubicBezTo>
                    <a:pt x="610" y="1688"/>
                    <a:pt x="610" y="1688"/>
                    <a:pt x="610" y="1688"/>
                  </a:cubicBezTo>
                  <a:cubicBezTo>
                    <a:pt x="781" y="1720"/>
                    <a:pt x="781" y="1720"/>
                    <a:pt x="781" y="1720"/>
                  </a:cubicBezTo>
                  <a:cubicBezTo>
                    <a:pt x="845" y="1557"/>
                    <a:pt x="845" y="1557"/>
                    <a:pt x="845" y="1557"/>
                  </a:cubicBezTo>
                  <a:lnTo>
                    <a:pt x="845" y="1557"/>
                  </a:lnTo>
                  <a:cubicBezTo>
                    <a:pt x="883" y="1557"/>
                    <a:pt x="920" y="1557"/>
                    <a:pt x="958" y="1552"/>
                  </a:cubicBezTo>
                  <a:cubicBezTo>
                    <a:pt x="960" y="1554"/>
                    <a:pt x="960" y="1554"/>
                    <a:pt x="960" y="1554"/>
                  </a:cubicBezTo>
                  <a:cubicBezTo>
                    <a:pt x="1038" y="1704"/>
                    <a:pt x="1038" y="1704"/>
                    <a:pt x="1038" y="1704"/>
                  </a:cubicBezTo>
                  <a:cubicBezTo>
                    <a:pt x="1204" y="1651"/>
                    <a:pt x="1204" y="1651"/>
                    <a:pt x="1204" y="1651"/>
                  </a:cubicBezTo>
                  <a:cubicBezTo>
                    <a:pt x="1183" y="1477"/>
                    <a:pt x="1183" y="1477"/>
                    <a:pt x="1183" y="1477"/>
                  </a:cubicBezTo>
                  <a:cubicBezTo>
                    <a:pt x="1183" y="1474"/>
                    <a:pt x="1183" y="1474"/>
                    <a:pt x="1183" y="1474"/>
                  </a:cubicBezTo>
                  <a:cubicBezTo>
                    <a:pt x="1214" y="1458"/>
                    <a:pt x="1247" y="1437"/>
                    <a:pt x="1276" y="1415"/>
                  </a:cubicBezTo>
                  <a:cubicBezTo>
                    <a:pt x="1281" y="1418"/>
                    <a:pt x="1281" y="1418"/>
                    <a:pt x="1281" y="1418"/>
                  </a:cubicBezTo>
                  <a:cubicBezTo>
                    <a:pt x="1423" y="1511"/>
                    <a:pt x="1423" y="1511"/>
                    <a:pt x="1423" y="1511"/>
                  </a:cubicBezTo>
                  <a:cubicBezTo>
                    <a:pt x="1541" y="1383"/>
                    <a:pt x="1541" y="1383"/>
                    <a:pt x="1541" y="1383"/>
                  </a:cubicBezTo>
                  <a:cubicBezTo>
                    <a:pt x="1439" y="1241"/>
                    <a:pt x="1439" y="1241"/>
                    <a:pt x="1439" y="1241"/>
                  </a:cubicBezTo>
                  <a:cubicBezTo>
                    <a:pt x="1437" y="1241"/>
                    <a:pt x="1437" y="1241"/>
                    <a:pt x="1437" y="1241"/>
                  </a:cubicBezTo>
                  <a:cubicBezTo>
                    <a:pt x="1458" y="1209"/>
                    <a:pt x="1474" y="1177"/>
                    <a:pt x="1490" y="1142"/>
                  </a:cubicBezTo>
                  <a:cubicBezTo>
                    <a:pt x="1495" y="1145"/>
                    <a:pt x="1495" y="1145"/>
                    <a:pt x="1495" y="1145"/>
                  </a:cubicBezTo>
                  <a:cubicBezTo>
                    <a:pt x="1664" y="1158"/>
                    <a:pt x="1664" y="1158"/>
                    <a:pt x="1664" y="1158"/>
                  </a:cubicBezTo>
                  <a:cubicBezTo>
                    <a:pt x="1707" y="990"/>
                    <a:pt x="1707" y="990"/>
                    <a:pt x="1707" y="990"/>
                  </a:cubicBezTo>
                  <a:cubicBezTo>
                    <a:pt x="1549" y="915"/>
                    <a:pt x="1549" y="915"/>
                    <a:pt x="1549" y="915"/>
                  </a:cubicBezTo>
                  <a:cubicBezTo>
                    <a:pt x="1544" y="901"/>
                    <a:pt x="1544" y="901"/>
                    <a:pt x="1544" y="901"/>
                  </a:cubicBezTo>
                  <a:cubicBezTo>
                    <a:pt x="1549" y="867"/>
                    <a:pt x="1549" y="835"/>
                    <a:pt x="1541" y="779"/>
                  </a:cubicBezTo>
                  <a:cubicBezTo>
                    <a:pt x="1549" y="779"/>
                    <a:pt x="1549" y="779"/>
                    <a:pt x="1549" y="779"/>
                  </a:cubicBezTo>
                  <a:cubicBezTo>
                    <a:pt x="1688" y="736"/>
                    <a:pt x="1688" y="736"/>
                    <a:pt x="1688" y="736"/>
                  </a:cubicBezTo>
                  <a:cubicBezTo>
                    <a:pt x="1643" y="567"/>
                    <a:pt x="1643" y="567"/>
                    <a:pt x="1643" y="567"/>
                  </a:cubicBezTo>
                  <a:cubicBezTo>
                    <a:pt x="1479" y="575"/>
                    <a:pt x="1479" y="575"/>
                    <a:pt x="1479" y="575"/>
                  </a:cubicBezTo>
                  <a:cubicBezTo>
                    <a:pt x="1482" y="575"/>
                    <a:pt x="1482" y="575"/>
                    <a:pt x="1482" y="575"/>
                  </a:cubicBezTo>
                  <a:cubicBezTo>
                    <a:pt x="1463" y="530"/>
                    <a:pt x="1442" y="487"/>
                    <a:pt x="1413" y="450"/>
                  </a:cubicBezTo>
                  <a:cubicBezTo>
                    <a:pt x="1418" y="444"/>
                    <a:pt x="1418" y="444"/>
                    <a:pt x="1418" y="444"/>
                  </a:cubicBezTo>
                  <a:cubicBezTo>
                    <a:pt x="1514" y="302"/>
                    <a:pt x="1514" y="302"/>
                    <a:pt x="1514" y="302"/>
                  </a:cubicBezTo>
                  <a:cubicBezTo>
                    <a:pt x="1388" y="182"/>
                    <a:pt x="1388" y="182"/>
                    <a:pt x="1388" y="182"/>
                  </a:cubicBezTo>
                  <a:cubicBezTo>
                    <a:pt x="1247" y="283"/>
                    <a:pt x="1247" y="283"/>
                    <a:pt x="1247" y="283"/>
                  </a:cubicBezTo>
                  <a:cubicBezTo>
                    <a:pt x="1244" y="283"/>
                    <a:pt x="1244" y="283"/>
                    <a:pt x="1244" y="283"/>
                  </a:cubicBezTo>
                  <a:cubicBezTo>
                    <a:pt x="1199" y="251"/>
                    <a:pt x="1148" y="227"/>
                    <a:pt x="1094" y="206"/>
                  </a:cubicBezTo>
                  <a:cubicBezTo>
                    <a:pt x="1097" y="201"/>
                    <a:pt x="1097" y="201"/>
                    <a:pt x="1097" y="201"/>
                  </a:cubicBezTo>
                  <a:cubicBezTo>
                    <a:pt x="1097" y="32"/>
                    <a:pt x="1097" y="32"/>
                    <a:pt x="1097" y="32"/>
                  </a:cubicBezTo>
                  <a:cubicBezTo>
                    <a:pt x="926" y="0"/>
                    <a:pt x="926" y="0"/>
                    <a:pt x="926" y="0"/>
                  </a:cubicBezTo>
                  <a:cubicBezTo>
                    <a:pt x="861" y="163"/>
                    <a:pt x="861" y="163"/>
                    <a:pt x="861" y="163"/>
                  </a:cubicBezTo>
                  <a:close/>
                  <a:moveTo>
                    <a:pt x="1413" y="714"/>
                  </a:moveTo>
                  <a:lnTo>
                    <a:pt x="1413" y="714"/>
                  </a:lnTo>
                  <a:cubicBezTo>
                    <a:pt x="1493" y="1025"/>
                    <a:pt x="1308" y="1340"/>
                    <a:pt x="998" y="1420"/>
                  </a:cubicBezTo>
                  <a:cubicBezTo>
                    <a:pt x="688" y="1501"/>
                    <a:pt x="372" y="1316"/>
                    <a:pt x="292" y="1006"/>
                  </a:cubicBezTo>
                  <a:cubicBezTo>
                    <a:pt x="212" y="695"/>
                    <a:pt x="399" y="380"/>
                    <a:pt x="706" y="300"/>
                  </a:cubicBezTo>
                  <a:cubicBezTo>
                    <a:pt x="1017" y="219"/>
                    <a:pt x="1332" y="407"/>
                    <a:pt x="1413" y="71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4" name="Freeform 198"/>
            <p:cNvSpPr>
              <a:spLocks noChangeArrowheads="1"/>
            </p:cNvSpPr>
            <p:nvPr/>
          </p:nvSpPr>
          <p:spPr bwMode="auto">
            <a:xfrm>
              <a:off x="10469346" y="2329194"/>
              <a:ext cx="452756" cy="452714"/>
            </a:xfrm>
            <a:custGeom>
              <a:avLst/>
              <a:gdLst>
                <a:gd name="T0" fmla="*/ 224 w 950"/>
                <a:gd name="T1" fmla="*/ 139 h 951"/>
                <a:gd name="T2" fmla="*/ 224 w 950"/>
                <a:gd name="T3" fmla="*/ 139 h 951"/>
                <a:gd name="T4" fmla="*/ 139 w 950"/>
                <a:gd name="T5" fmla="*/ 725 h 951"/>
                <a:gd name="T6" fmla="*/ 725 w 950"/>
                <a:gd name="T7" fmla="*/ 810 h 951"/>
                <a:gd name="T8" fmla="*/ 810 w 950"/>
                <a:gd name="T9" fmla="*/ 224 h 951"/>
                <a:gd name="T10" fmla="*/ 224 w 950"/>
                <a:gd name="T11" fmla="*/ 139 h 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951">
                  <a:moveTo>
                    <a:pt x="224" y="139"/>
                  </a:moveTo>
                  <a:lnTo>
                    <a:pt x="224" y="139"/>
                  </a:lnTo>
                  <a:cubicBezTo>
                    <a:pt x="40" y="278"/>
                    <a:pt x="0" y="540"/>
                    <a:pt x="139" y="725"/>
                  </a:cubicBezTo>
                  <a:cubicBezTo>
                    <a:pt x="278" y="912"/>
                    <a:pt x="540" y="950"/>
                    <a:pt x="725" y="810"/>
                  </a:cubicBezTo>
                  <a:cubicBezTo>
                    <a:pt x="912" y="674"/>
                    <a:pt x="949" y="409"/>
                    <a:pt x="810" y="224"/>
                  </a:cubicBezTo>
                  <a:cubicBezTo>
                    <a:pt x="674" y="40"/>
                    <a:pt x="412" y="0"/>
                    <a:pt x="224" y="13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5" name="Freeform 199"/>
            <p:cNvSpPr>
              <a:spLocks noChangeArrowheads="1"/>
            </p:cNvSpPr>
            <p:nvPr/>
          </p:nvSpPr>
          <p:spPr bwMode="auto">
            <a:xfrm>
              <a:off x="10355099" y="2214958"/>
              <a:ext cx="685480" cy="681186"/>
            </a:xfrm>
            <a:custGeom>
              <a:avLst/>
              <a:gdLst>
                <a:gd name="T0" fmla="*/ 503 w 1432"/>
                <a:gd name="T1" fmla="*/ 174 h 1424"/>
                <a:gd name="T2" fmla="*/ 417 w 1432"/>
                <a:gd name="T3" fmla="*/ 211 h 1424"/>
                <a:gd name="T4" fmla="*/ 200 w 1432"/>
                <a:gd name="T5" fmla="*/ 216 h 1424"/>
                <a:gd name="T6" fmla="*/ 216 w 1432"/>
                <a:gd name="T7" fmla="*/ 417 h 1424"/>
                <a:gd name="T8" fmla="*/ 74 w 1432"/>
                <a:gd name="T9" fmla="*/ 390 h 1424"/>
                <a:gd name="T10" fmla="*/ 147 w 1432"/>
                <a:gd name="T11" fmla="*/ 601 h 1424"/>
                <a:gd name="T12" fmla="*/ 133 w 1432"/>
                <a:gd name="T13" fmla="*/ 695 h 1424"/>
                <a:gd name="T14" fmla="*/ 18 w 1432"/>
                <a:gd name="T15" fmla="*/ 880 h 1424"/>
                <a:gd name="T16" fmla="*/ 200 w 1432"/>
                <a:gd name="T17" fmla="*/ 976 h 1424"/>
                <a:gd name="T18" fmla="*/ 102 w 1432"/>
                <a:gd name="T19" fmla="*/ 1075 h 1424"/>
                <a:gd name="T20" fmla="*/ 315 w 1432"/>
                <a:gd name="T21" fmla="*/ 1131 h 1424"/>
                <a:gd name="T22" fmla="*/ 412 w 1432"/>
                <a:gd name="T23" fmla="*/ 1209 h 1424"/>
                <a:gd name="T24" fmla="*/ 516 w 1432"/>
                <a:gd name="T25" fmla="*/ 1399 h 1424"/>
                <a:gd name="T26" fmla="*/ 735 w 1432"/>
                <a:gd name="T27" fmla="*/ 1292 h 1424"/>
                <a:gd name="T28" fmla="*/ 786 w 1432"/>
                <a:gd name="T29" fmla="*/ 1423 h 1424"/>
                <a:gd name="T30" fmla="*/ 925 w 1432"/>
                <a:gd name="T31" fmla="*/ 1249 h 1424"/>
                <a:gd name="T32" fmla="*/ 1008 w 1432"/>
                <a:gd name="T33" fmla="*/ 1209 h 1424"/>
                <a:gd name="T34" fmla="*/ 1120 w 1432"/>
                <a:gd name="T35" fmla="*/ 1303 h 1424"/>
                <a:gd name="T36" fmla="*/ 1158 w 1432"/>
                <a:gd name="T37" fmla="*/ 1083 h 1424"/>
                <a:gd name="T38" fmla="*/ 1211 w 1432"/>
                <a:gd name="T39" fmla="*/ 1005 h 1424"/>
                <a:gd name="T40" fmla="*/ 1353 w 1432"/>
                <a:gd name="T41" fmla="*/ 1035 h 1424"/>
                <a:gd name="T42" fmla="*/ 1281 w 1432"/>
                <a:gd name="T43" fmla="*/ 824 h 1424"/>
                <a:gd name="T44" fmla="*/ 1292 w 1432"/>
                <a:gd name="T45" fmla="*/ 730 h 1424"/>
                <a:gd name="T46" fmla="*/ 1431 w 1432"/>
                <a:gd name="T47" fmla="*/ 687 h 1424"/>
                <a:gd name="T48" fmla="*/ 1265 w 1432"/>
                <a:gd name="T49" fmla="*/ 537 h 1424"/>
                <a:gd name="T50" fmla="*/ 1217 w 1432"/>
                <a:gd name="T51" fmla="*/ 436 h 1424"/>
                <a:gd name="T52" fmla="*/ 1316 w 1432"/>
                <a:gd name="T53" fmla="*/ 358 h 1424"/>
                <a:gd name="T54" fmla="*/ 1104 w 1432"/>
                <a:gd name="T55" fmla="*/ 300 h 1424"/>
                <a:gd name="T56" fmla="*/ 1014 w 1432"/>
                <a:gd name="T57" fmla="*/ 222 h 1424"/>
                <a:gd name="T58" fmla="*/ 1046 w 1432"/>
                <a:gd name="T59" fmla="*/ 80 h 1424"/>
                <a:gd name="T60" fmla="*/ 834 w 1432"/>
                <a:gd name="T61" fmla="*/ 147 h 1424"/>
                <a:gd name="T62" fmla="*/ 695 w 1432"/>
                <a:gd name="T63" fmla="*/ 136 h 1424"/>
                <a:gd name="T64" fmla="*/ 642 w 1432"/>
                <a:gd name="T65" fmla="*/ 0 h 1424"/>
                <a:gd name="T66" fmla="*/ 503 w 1432"/>
                <a:gd name="T67" fmla="*/ 174 h 1424"/>
                <a:gd name="T68" fmla="*/ 1096 w 1432"/>
                <a:gd name="T69" fmla="*/ 428 h 1424"/>
                <a:gd name="T70" fmla="*/ 329 w 1432"/>
                <a:gd name="T71" fmla="*/ 1000 h 1424"/>
                <a:gd name="T72" fmla="*/ 1096 w 1432"/>
                <a:gd name="T73" fmla="*/ 428 h 1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2" h="1424">
                  <a:moveTo>
                    <a:pt x="503" y="174"/>
                  </a:moveTo>
                  <a:lnTo>
                    <a:pt x="503" y="174"/>
                  </a:lnTo>
                  <a:cubicBezTo>
                    <a:pt x="476" y="187"/>
                    <a:pt x="447" y="198"/>
                    <a:pt x="420" y="214"/>
                  </a:cubicBezTo>
                  <a:cubicBezTo>
                    <a:pt x="417" y="211"/>
                    <a:pt x="417" y="211"/>
                    <a:pt x="417" y="211"/>
                  </a:cubicBezTo>
                  <a:cubicBezTo>
                    <a:pt x="310" y="123"/>
                    <a:pt x="310" y="123"/>
                    <a:pt x="310" y="123"/>
                  </a:cubicBezTo>
                  <a:cubicBezTo>
                    <a:pt x="200" y="216"/>
                    <a:pt x="200" y="216"/>
                    <a:pt x="200" y="216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51" y="366"/>
                    <a:pt x="232" y="390"/>
                    <a:pt x="216" y="417"/>
                  </a:cubicBezTo>
                  <a:cubicBezTo>
                    <a:pt x="214" y="417"/>
                    <a:pt x="214" y="417"/>
                    <a:pt x="214" y="417"/>
                  </a:cubicBezTo>
                  <a:cubicBezTo>
                    <a:pt x="74" y="390"/>
                    <a:pt x="74" y="390"/>
                    <a:pt x="74" y="390"/>
                  </a:cubicBezTo>
                  <a:cubicBezTo>
                    <a:pt x="24" y="524"/>
                    <a:pt x="24" y="524"/>
                    <a:pt x="24" y="524"/>
                  </a:cubicBezTo>
                  <a:cubicBezTo>
                    <a:pt x="147" y="601"/>
                    <a:pt x="147" y="601"/>
                    <a:pt x="147" y="601"/>
                  </a:cubicBezTo>
                  <a:cubicBezTo>
                    <a:pt x="142" y="631"/>
                    <a:pt x="136" y="663"/>
                    <a:pt x="136" y="693"/>
                  </a:cubicBezTo>
                  <a:cubicBezTo>
                    <a:pt x="133" y="695"/>
                    <a:pt x="133" y="695"/>
                    <a:pt x="133" y="695"/>
                  </a:cubicBezTo>
                  <a:cubicBezTo>
                    <a:pt x="0" y="738"/>
                    <a:pt x="0" y="738"/>
                    <a:pt x="0" y="738"/>
                  </a:cubicBezTo>
                  <a:cubicBezTo>
                    <a:pt x="18" y="880"/>
                    <a:pt x="18" y="880"/>
                    <a:pt x="18" y="880"/>
                  </a:cubicBezTo>
                  <a:cubicBezTo>
                    <a:pt x="163" y="888"/>
                    <a:pt x="163" y="888"/>
                    <a:pt x="163" y="888"/>
                  </a:cubicBezTo>
                  <a:cubicBezTo>
                    <a:pt x="173" y="917"/>
                    <a:pt x="176" y="936"/>
                    <a:pt x="200" y="976"/>
                  </a:cubicBezTo>
                  <a:cubicBezTo>
                    <a:pt x="198" y="979"/>
                    <a:pt x="198" y="979"/>
                    <a:pt x="198" y="979"/>
                  </a:cubicBezTo>
                  <a:cubicBezTo>
                    <a:pt x="102" y="1075"/>
                    <a:pt x="102" y="1075"/>
                    <a:pt x="102" y="1075"/>
                  </a:cubicBezTo>
                  <a:cubicBezTo>
                    <a:pt x="189" y="1190"/>
                    <a:pt x="189" y="1190"/>
                    <a:pt x="189" y="1190"/>
                  </a:cubicBezTo>
                  <a:cubicBezTo>
                    <a:pt x="315" y="1131"/>
                    <a:pt x="315" y="1131"/>
                    <a:pt x="315" y="1131"/>
                  </a:cubicBezTo>
                  <a:cubicBezTo>
                    <a:pt x="347" y="1158"/>
                    <a:pt x="377" y="1185"/>
                    <a:pt x="412" y="1206"/>
                  </a:cubicBezTo>
                  <a:cubicBezTo>
                    <a:pt x="412" y="1209"/>
                    <a:pt x="412" y="1209"/>
                    <a:pt x="412" y="1209"/>
                  </a:cubicBezTo>
                  <a:cubicBezTo>
                    <a:pt x="382" y="1345"/>
                    <a:pt x="382" y="1345"/>
                    <a:pt x="382" y="1345"/>
                  </a:cubicBezTo>
                  <a:cubicBezTo>
                    <a:pt x="516" y="1399"/>
                    <a:pt x="516" y="1399"/>
                    <a:pt x="516" y="1399"/>
                  </a:cubicBezTo>
                  <a:cubicBezTo>
                    <a:pt x="593" y="1278"/>
                    <a:pt x="593" y="1278"/>
                    <a:pt x="593" y="1278"/>
                  </a:cubicBezTo>
                  <a:cubicBezTo>
                    <a:pt x="639" y="1289"/>
                    <a:pt x="687" y="1292"/>
                    <a:pt x="735" y="1292"/>
                  </a:cubicBezTo>
                  <a:cubicBezTo>
                    <a:pt x="735" y="1294"/>
                    <a:pt x="735" y="1294"/>
                    <a:pt x="735" y="1294"/>
                  </a:cubicBezTo>
                  <a:cubicBezTo>
                    <a:pt x="786" y="1423"/>
                    <a:pt x="786" y="1423"/>
                    <a:pt x="786" y="1423"/>
                  </a:cubicBezTo>
                  <a:cubicBezTo>
                    <a:pt x="928" y="1396"/>
                    <a:pt x="928" y="1396"/>
                    <a:pt x="928" y="1396"/>
                  </a:cubicBezTo>
                  <a:cubicBezTo>
                    <a:pt x="925" y="1249"/>
                    <a:pt x="925" y="1249"/>
                    <a:pt x="925" y="1249"/>
                  </a:cubicBezTo>
                  <a:lnTo>
                    <a:pt x="925" y="1249"/>
                  </a:lnTo>
                  <a:cubicBezTo>
                    <a:pt x="955" y="1238"/>
                    <a:pt x="981" y="1225"/>
                    <a:pt x="1008" y="1209"/>
                  </a:cubicBezTo>
                  <a:cubicBezTo>
                    <a:pt x="1011" y="1212"/>
                    <a:pt x="1011" y="1212"/>
                    <a:pt x="1011" y="1212"/>
                  </a:cubicBezTo>
                  <a:cubicBezTo>
                    <a:pt x="1120" y="1303"/>
                    <a:pt x="1120" y="1303"/>
                    <a:pt x="1120" y="1303"/>
                  </a:cubicBezTo>
                  <a:cubicBezTo>
                    <a:pt x="1230" y="1209"/>
                    <a:pt x="1230" y="1209"/>
                    <a:pt x="1230" y="1209"/>
                  </a:cubicBezTo>
                  <a:cubicBezTo>
                    <a:pt x="1158" y="1083"/>
                    <a:pt x="1158" y="1083"/>
                    <a:pt x="1158" y="1083"/>
                  </a:cubicBezTo>
                  <a:cubicBezTo>
                    <a:pt x="1158" y="1080"/>
                    <a:pt x="1158" y="1080"/>
                    <a:pt x="1158" y="1080"/>
                  </a:cubicBezTo>
                  <a:cubicBezTo>
                    <a:pt x="1176" y="1056"/>
                    <a:pt x="1195" y="1032"/>
                    <a:pt x="1211" y="1005"/>
                  </a:cubicBezTo>
                  <a:cubicBezTo>
                    <a:pt x="1217" y="1008"/>
                    <a:pt x="1217" y="1008"/>
                    <a:pt x="1217" y="1008"/>
                  </a:cubicBezTo>
                  <a:cubicBezTo>
                    <a:pt x="1353" y="1035"/>
                    <a:pt x="1353" y="1035"/>
                    <a:pt x="1353" y="1035"/>
                  </a:cubicBezTo>
                  <a:cubicBezTo>
                    <a:pt x="1404" y="899"/>
                    <a:pt x="1404" y="899"/>
                    <a:pt x="1404" y="899"/>
                  </a:cubicBezTo>
                  <a:cubicBezTo>
                    <a:pt x="1281" y="824"/>
                    <a:pt x="1281" y="824"/>
                    <a:pt x="1281" y="824"/>
                  </a:cubicBezTo>
                  <a:lnTo>
                    <a:pt x="1281" y="824"/>
                  </a:lnTo>
                  <a:cubicBezTo>
                    <a:pt x="1286" y="791"/>
                    <a:pt x="1289" y="762"/>
                    <a:pt x="1292" y="730"/>
                  </a:cubicBezTo>
                  <a:cubicBezTo>
                    <a:pt x="1297" y="730"/>
                    <a:pt x="1297" y="730"/>
                    <a:pt x="1297" y="730"/>
                  </a:cubicBezTo>
                  <a:cubicBezTo>
                    <a:pt x="1431" y="687"/>
                    <a:pt x="1431" y="687"/>
                    <a:pt x="1431" y="687"/>
                  </a:cubicBezTo>
                  <a:cubicBezTo>
                    <a:pt x="1409" y="545"/>
                    <a:pt x="1409" y="545"/>
                    <a:pt x="1409" y="545"/>
                  </a:cubicBezTo>
                  <a:cubicBezTo>
                    <a:pt x="1265" y="537"/>
                    <a:pt x="1265" y="537"/>
                    <a:pt x="1265" y="537"/>
                  </a:cubicBezTo>
                  <a:cubicBezTo>
                    <a:pt x="1257" y="530"/>
                    <a:pt x="1257" y="530"/>
                    <a:pt x="1257" y="530"/>
                  </a:cubicBezTo>
                  <a:cubicBezTo>
                    <a:pt x="1249" y="500"/>
                    <a:pt x="1241" y="476"/>
                    <a:pt x="1217" y="436"/>
                  </a:cubicBezTo>
                  <a:cubicBezTo>
                    <a:pt x="1219" y="433"/>
                    <a:pt x="1219" y="433"/>
                    <a:pt x="1219" y="433"/>
                  </a:cubicBezTo>
                  <a:cubicBezTo>
                    <a:pt x="1316" y="358"/>
                    <a:pt x="1316" y="358"/>
                    <a:pt x="1316" y="358"/>
                  </a:cubicBezTo>
                  <a:cubicBezTo>
                    <a:pt x="1230" y="241"/>
                    <a:pt x="1230" y="241"/>
                    <a:pt x="1230" y="241"/>
                  </a:cubicBezTo>
                  <a:cubicBezTo>
                    <a:pt x="1104" y="300"/>
                    <a:pt x="1104" y="300"/>
                    <a:pt x="1104" y="300"/>
                  </a:cubicBezTo>
                  <a:cubicBezTo>
                    <a:pt x="1107" y="297"/>
                    <a:pt x="1107" y="297"/>
                    <a:pt x="1107" y="297"/>
                  </a:cubicBezTo>
                  <a:cubicBezTo>
                    <a:pt x="1078" y="270"/>
                    <a:pt x="1048" y="243"/>
                    <a:pt x="1014" y="222"/>
                  </a:cubicBezTo>
                  <a:cubicBezTo>
                    <a:pt x="1016" y="216"/>
                    <a:pt x="1016" y="216"/>
                    <a:pt x="1016" y="216"/>
                  </a:cubicBezTo>
                  <a:cubicBezTo>
                    <a:pt x="1046" y="80"/>
                    <a:pt x="1046" y="80"/>
                    <a:pt x="1046" y="80"/>
                  </a:cubicBezTo>
                  <a:cubicBezTo>
                    <a:pt x="912" y="27"/>
                    <a:pt x="912" y="27"/>
                    <a:pt x="912" y="27"/>
                  </a:cubicBezTo>
                  <a:cubicBezTo>
                    <a:pt x="834" y="147"/>
                    <a:pt x="834" y="147"/>
                    <a:pt x="834" y="147"/>
                  </a:cubicBezTo>
                  <a:lnTo>
                    <a:pt x="834" y="147"/>
                  </a:lnTo>
                  <a:cubicBezTo>
                    <a:pt x="789" y="139"/>
                    <a:pt x="743" y="133"/>
                    <a:pt x="695" y="136"/>
                  </a:cubicBezTo>
                  <a:cubicBezTo>
                    <a:pt x="695" y="131"/>
                    <a:pt x="695" y="131"/>
                    <a:pt x="695" y="131"/>
                  </a:cubicBezTo>
                  <a:cubicBezTo>
                    <a:pt x="642" y="0"/>
                    <a:pt x="642" y="0"/>
                    <a:pt x="642" y="0"/>
                  </a:cubicBezTo>
                  <a:cubicBezTo>
                    <a:pt x="503" y="29"/>
                    <a:pt x="503" y="29"/>
                    <a:pt x="503" y="29"/>
                  </a:cubicBezTo>
                  <a:cubicBezTo>
                    <a:pt x="503" y="174"/>
                    <a:pt x="503" y="174"/>
                    <a:pt x="503" y="174"/>
                  </a:cubicBezTo>
                  <a:close/>
                  <a:moveTo>
                    <a:pt x="1096" y="428"/>
                  </a:moveTo>
                  <a:lnTo>
                    <a:pt x="1096" y="428"/>
                  </a:lnTo>
                  <a:cubicBezTo>
                    <a:pt x="1257" y="639"/>
                    <a:pt x="1211" y="939"/>
                    <a:pt x="1000" y="1097"/>
                  </a:cubicBezTo>
                  <a:cubicBezTo>
                    <a:pt x="786" y="1254"/>
                    <a:pt x="487" y="1212"/>
                    <a:pt x="329" y="1000"/>
                  </a:cubicBezTo>
                  <a:cubicBezTo>
                    <a:pt x="171" y="786"/>
                    <a:pt x="214" y="487"/>
                    <a:pt x="428" y="329"/>
                  </a:cubicBezTo>
                  <a:cubicBezTo>
                    <a:pt x="639" y="171"/>
                    <a:pt x="939" y="214"/>
                    <a:pt x="1096" y="4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7" name="Freeform 200"/>
            <p:cNvSpPr>
              <a:spLocks noChangeArrowheads="1"/>
            </p:cNvSpPr>
            <p:nvPr/>
          </p:nvSpPr>
          <p:spPr bwMode="auto">
            <a:xfrm>
              <a:off x="8897397" y="1969562"/>
              <a:ext cx="357550" cy="355402"/>
            </a:xfrm>
            <a:custGeom>
              <a:avLst/>
              <a:gdLst>
                <a:gd name="T0" fmla="*/ 375 w 748"/>
                <a:gd name="T1" fmla="*/ 0 h 747"/>
                <a:gd name="T2" fmla="*/ 375 w 748"/>
                <a:gd name="T3" fmla="*/ 0 h 747"/>
                <a:gd name="T4" fmla="*/ 0 w 748"/>
                <a:gd name="T5" fmla="*/ 372 h 747"/>
                <a:gd name="T6" fmla="*/ 375 w 748"/>
                <a:gd name="T7" fmla="*/ 746 h 747"/>
                <a:gd name="T8" fmla="*/ 747 w 748"/>
                <a:gd name="T9" fmla="*/ 372 h 747"/>
                <a:gd name="T10" fmla="*/ 375 w 748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8" h="747">
                  <a:moveTo>
                    <a:pt x="375" y="0"/>
                  </a:moveTo>
                  <a:lnTo>
                    <a:pt x="375" y="0"/>
                  </a:lnTo>
                  <a:cubicBezTo>
                    <a:pt x="169" y="0"/>
                    <a:pt x="0" y="166"/>
                    <a:pt x="0" y="372"/>
                  </a:cubicBezTo>
                  <a:cubicBezTo>
                    <a:pt x="0" y="578"/>
                    <a:pt x="169" y="746"/>
                    <a:pt x="375" y="746"/>
                  </a:cubicBezTo>
                  <a:cubicBezTo>
                    <a:pt x="581" y="746"/>
                    <a:pt x="747" y="578"/>
                    <a:pt x="747" y="372"/>
                  </a:cubicBezTo>
                  <a:cubicBezTo>
                    <a:pt x="747" y="166"/>
                    <a:pt x="581" y="0"/>
                    <a:pt x="375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8" name="Freeform 201"/>
            <p:cNvSpPr>
              <a:spLocks noChangeArrowheads="1"/>
            </p:cNvSpPr>
            <p:nvPr/>
          </p:nvSpPr>
          <p:spPr bwMode="auto">
            <a:xfrm>
              <a:off x="8772571" y="1842633"/>
              <a:ext cx="598738" cy="609260"/>
            </a:xfrm>
            <a:custGeom>
              <a:avLst/>
              <a:gdLst>
                <a:gd name="T0" fmla="*/ 768 w 1253"/>
                <a:gd name="T1" fmla="*/ 142 h 1274"/>
                <a:gd name="T2" fmla="*/ 687 w 1253"/>
                <a:gd name="T3" fmla="*/ 123 h 1274"/>
                <a:gd name="T4" fmla="*/ 530 w 1253"/>
                <a:gd name="T5" fmla="*/ 11 h 1274"/>
                <a:gd name="T6" fmla="*/ 436 w 1253"/>
                <a:gd name="T7" fmla="*/ 163 h 1274"/>
                <a:gd name="T8" fmla="*/ 350 w 1253"/>
                <a:gd name="T9" fmla="*/ 67 h 1274"/>
                <a:gd name="T10" fmla="*/ 289 w 1253"/>
                <a:gd name="T11" fmla="*/ 257 h 1274"/>
                <a:gd name="T12" fmla="*/ 227 w 1253"/>
                <a:gd name="T13" fmla="*/ 316 h 1274"/>
                <a:gd name="T14" fmla="*/ 48 w 1253"/>
                <a:gd name="T15" fmla="*/ 388 h 1274"/>
                <a:gd name="T16" fmla="*/ 126 w 1253"/>
                <a:gd name="T17" fmla="*/ 551 h 1274"/>
                <a:gd name="T18" fmla="*/ 0 w 1253"/>
                <a:gd name="T19" fmla="*/ 573 h 1274"/>
                <a:gd name="T20" fmla="*/ 126 w 1253"/>
                <a:gd name="T21" fmla="*/ 725 h 1274"/>
                <a:gd name="T22" fmla="*/ 153 w 1253"/>
                <a:gd name="T23" fmla="*/ 829 h 1274"/>
                <a:gd name="T24" fmla="*/ 128 w 1253"/>
                <a:gd name="T25" fmla="*/ 1022 h 1274"/>
                <a:gd name="T26" fmla="*/ 340 w 1253"/>
                <a:gd name="T27" fmla="*/ 1059 h 1274"/>
                <a:gd name="T28" fmla="*/ 308 w 1253"/>
                <a:gd name="T29" fmla="*/ 1182 h 1274"/>
                <a:gd name="T30" fmla="*/ 500 w 1253"/>
                <a:gd name="T31" fmla="*/ 1134 h 1274"/>
                <a:gd name="T32" fmla="*/ 581 w 1253"/>
                <a:gd name="T33" fmla="*/ 1150 h 1274"/>
                <a:gd name="T34" fmla="*/ 610 w 1253"/>
                <a:gd name="T35" fmla="*/ 1273 h 1274"/>
                <a:gd name="T36" fmla="*/ 754 w 1253"/>
                <a:gd name="T37" fmla="*/ 1137 h 1274"/>
                <a:gd name="T38" fmla="*/ 832 w 1253"/>
                <a:gd name="T39" fmla="*/ 1110 h 1274"/>
                <a:gd name="T40" fmla="*/ 920 w 1253"/>
                <a:gd name="T41" fmla="*/ 1206 h 1274"/>
                <a:gd name="T42" fmla="*/ 979 w 1253"/>
                <a:gd name="T43" fmla="*/ 1019 h 1274"/>
                <a:gd name="T44" fmla="*/ 1035 w 1253"/>
                <a:gd name="T45" fmla="*/ 958 h 1274"/>
                <a:gd name="T46" fmla="*/ 1158 w 1253"/>
                <a:gd name="T47" fmla="*/ 1001 h 1274"/>
                <a:gd name="T48" fmla="*/ 1121 w 1253"/>
                <a:gd name="T49" fmla="*/ 805 h 1274"/>
                <a:gd name="T50" fmla="*/ 1140 w 1253"/>
                <a:gd name="T51" fmla="*/ 712 h 1274"/>
                <a:gd name="T52" fmla="*/ 1252 w 1253"/>
                <a:gd name="T53" fmla="*/ 704 h 1274"/>
                <a:gd name="T54" fmla="*/ 1134 w 1253"/>
                <a:gd name="T55" fmla="*/ 551 h 1274"/>
                <a:gd name="T56" fmla="*/ 1107 w 1253"/>
                <a:gd name="T57" fmla="*/ 447 h 1274"/>
                <a:gd name="T58" fmla="*/ 1206 w 1253"/>
                <a:gd name="T59" fmla="*/ 361 h 1274"/>
                <a:gd name="T60" fmla="*/ 1019 w 1253"/>
                <a:gd name="T61" fmla="*/ 297 h 1274"/>
                <a:gd name="T62" fmla="*/ 928 w 1253"/>
                <a:gd name="T63" fmla="*/ 214 h 1274"/>
                <a:gd name="T64" fmla="*/ 960 w 1253"/>
                <a:gd name="T65" fmla="*/ 91 h 1274"/>
                <a:gd name="T66" fmla="*/ 768 w 1253"/>
                <a:gd name="T67" fmla="*/ 142 h 1274"/>
                <a:gd name="T68" fmla="*/ 1059 w 1253"/>
                <a:gd name="T69" fmla="*/ 637 h 1274"/>
                <a:gd name="T70" fmla="*/ 206 w 1253"/>
                <a:gd name="T71" fmla="*/ 637 h 1274"/>
                <a:gd name="T72" fmla="*/ 1059 w 1253"/>
                <a:gd name="T73" fmla="*/ 637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53" h="1274">
                  <a:moveTo>
                    <a:pt x="768" y="142"/>
                  </a:moveTo>
                  <a:lnTo>
                    <a:pt x="768" y="142"/>
                  </a:lnTo>
                  <a:cubicBezTo>
                    <a:pt x="743" y="134"/>
                    <a:pt x="717" y="129"/>
                    <a:pt x="687" y="126"/>
                  </a:cubicBezTo>
                  <a:cubicBezTo>
                    <a:pt x="687" y="123"/>
                    <a:pt x="687" y="123"/>
                    <a:pt x="687" y="123"/>
                  </a:cubicBezTo>
                  <a:cubicBezTo>
                    <a:pt x="658" y="0"/>
                    <a:pt x="658" y="0"/>
                    <a:pt x="658" y="0"/>
                  </a:cubicBezTo>
                  <a:cubicBezTo>
                    <a:pt x="530" y="11"/>
                    <a:pt x="530" y="11"/>
                    <a:pt x="530" y="11"/>
                  </a:cubicBezTo>
                  <a:cubicBezTo>
                    <a:pt x="514" y="136"/>
                    <a:pt x="514" y="136"/>
                    <a:pt x="514" y="136"/>
                  </a:cubicBezTo>
                  <a:cubicBezTo>
                    <a:pt x="487" y="145"/>
                    <a:pt x="460" y="153"/>
                    <a:pt x="436" y="163"/>
                  </a:cubicBezTo>
                  <a:cubicBezTo>
                    <a:pt x="433" y="161"/>
                    <a:pt x="433" y="161"/>
                    <a:pt x="433" y="161"/>
                  </a:cubicBezTo>
                  <a:cubicBezTo>
                    <a:pt x="350" y="67"/>
                    <a:pt x="350" y="67"/>
                    <a:pt x="350" y="6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89" y="257"/>
                    <a:pt x="289" y="257"/>
                    <a:pt x="289" y="257"/>
                  </a:cubicBezTo>
                  <a:cubicBezTo>
                    <a:pt x="268" y="275"/>
                    <a:pt x="249" y="294"/>
                    <a:pt x="230" y="316"/>
                  </a:cubicBezTo>
                  <a:cubicBezTo>
                    <a:pt x="227" y="316"/>
                    <a:pt x="227" y="316"/>
                    <a:pt x="227" y="316"/>
                  </a:cubicBezTo>
                  <a:cubicBezTo>
                    <a:pt x="110" y="275"/>
                    <a:pt x="110" y="275"/>
                    <a:pt x="110" y="275"/>
                  </a:cubicBezTo>
                  <a:cubicBezTo>
                    <a:pt x="48" y="388"/>
                    <a:pt x="48" y="388"/>
                    <a:pt x="48" y="388"/>
                  </a:cubicBezTo>
                  <a:cubicBezTo>
                    <a:pt x="147" y="471"/>
                    <a:pt x="147" y="471"/>
                    <a:pt x="147" y="471"/>
                  </a:cubicBezTo>
                  <a:cubicBezTo>
                    <a:pt x="137" y="495"/>
                    <a:pt x="131" y="514"/>
                    <a:pt x="126" y="551"/>
                  </a:cubicBezTo>
                  <a:cubicBezTo>
                    <a:pt x="123" y="551"/>
                    <a:pt x="123" y="551"/>
                    <a:pt x="123" y="551"/>
                  </a:cubicBezTo>
                  <a:cubicBezTo>
                    <a:pt x="0" y="573"/>
                    <a:pt x="0" y="573"/>
                    <a:pt x="0" y="573"/>
                  </a:cubicBezTo>
                  <a:cubicBezTo>
                    <a:pt x="0" y="701"/>
                    <a:pt x="0" y="701"/>
                    <a:pt x="0" y="701"/>
                  </a:cubicBezTo>
                  <a:cubicBezTo>
                    <a:pt x="126" y="725"/>
                    <a:pt x="126" y="725"/>
                    <a:pt x="126" y="725"/>
                  </a:cubicBezTo>
                  <a:cubicBezTo>
                    <a:pt x="131" y="760"/>
                    <a:pt x="142" y="794"/>
                    <a:pt x="155" y="829"/>
                  </a:cubicBezTo>
                  <a:cubicBezTo>
                    <a:pt x="153" y="829"/>
                    <a:pt x="153" y="829"/>
                    <a:pt x="153" y="829"/>
                  </a:cubicBezTo>
                  <a:cubicBezTo>
                    <a:pt x="59" y="912"/>
                    <a:pt x="59" y="912"/>
                    <a:pt x="59" y="912"/>
                  </a:cubicBezTo>
                  <a:cubicBezTo>
                    <a:pt x="128" y="1022"/>
                    <a:pt x="128" y="1022"/>
                    <a:pt x="128" y="1022"/>
                  </a:cubicBezTo>
                  <a:cubicBezTo>
                    <a:pt x="249" y="977"/>
                    <a:pt x="249" y="977"/>
                    <a:pt x="249" y="977"/>
                  </a:cubicBezTo>
                  <a:cubicBezTo>
                    <a:pt x="275" y="1008"/>
                    <a:pt x="305" y="1038"/>
                    <a:pt x="340" y="1059"/>
                  </a:cubicBezTo>
                  <a:cubicBezTo>
                    <a:pt x="340" y="1062"/>
                    <a:pt x="340" y="1062"/>
                    <a:pt x="340" y="1062"/>
                  </a:cubicBezTo>
                  <a:cubicBezTo>
                    <a:pt x="308" y="1182"/>
                    <a:pt x="308" y="1182"/>
                    <a:pt x="308" y="1182"/>
                  </a:cubicBezTo>
                  <a:cubicBezTo>
                    <a:pt x="423" y="1238"/>
                    <a:pt x="423" y="1238"/>
                    <a:pt x="423" y="1238"/>
                  </a:cubicBezTo>
                  <a:cubicBezTo>
                    <a:pt x="500" y="1134"/>
                    <a:pt x="500" y="1134"/>
                    <a:pt x="500" y="1134"/>
                  </a:cubicBezTo>
                  <a:lnTo>
                    <a:pt x="500" y="1134"/>
                  </a:lnTo>
                  <a:cubicBezTo>
                    <a:pt x="524" y="1140"/>
                    <a:pt x="554" y="1148"/>
                    <a:pt x="581" y="1150"/>
                  </a:cubicBezTo>
                  <a:cubicBezTo>
                    <a:pt x="581" y="1153"/>
                    <a:pt x="581" y="1153"/>
                    <a:pt x="581" y="1153"/>
                  </a:cubicBezTo>
                  <a:cubicBezTo>
                    <a:pt x="610" y="1273"/>
                    <a:pt x="610" y="1273"/>
                    <a:pt x="610" y="1273"/>
                  </a:cubicBezTo>
                  <a:cubicBezTo>
                    <a:pt x="738" y="1265"/>
                    <a:pt x="738" y="1265"/>
                    <a:pt x="738" y="1265"/>
                  </a:cubicBezTo>
                  <a:cubicBezTo>
                    <a:pt x="754" y="1137"/>
                    <a:pt x="754" y="1137"/>
                    <a:pt x="754" y="1137"/>
                  </a:cubicBezTo>
                  <a:lnTo>
                    <a:pt x="754" y="1137"/>
                  </a:lnTo>
                  <a:cubicBezTo>
                    <a:pt x="781" y="1129"/>
                    <a:pt x="808" y="1121"/>
                    <a:pt x="832" y="1110"/>
                  </a:cubicBezTo>
                  <a:cubicBezTo>
                    <a:pt x="835" y="1116"/>
                    <a:pt x="835" y="1116"/>
                    <a:pt x="835" y="1116"/>
                  </a:cubicBezTo>
                  <a:cubicBezTo>
                    <a:pt x="920" y="1206"/>
                    <a:pt x="920" y="1206"/>
                    <a:pt x="920" y="1206"/>
                  </a:cubicBezTo>
                  <a:cubicBezTo>
                    <a:pt x="1027" y="1137"/>
                    <a:pt x="1027" y="1137"/>
                    <a:pt x="1027" y="1137"/>
                  </a:cubicBezTo>
                  <a:cubicBezTo>
                    <a:pt x="979" y="1019"/>
                    <a:pt x="979" y="1019"/>
                    <a:pt x="979" y="1019"/>
                  </a:cubicBezTo>
                  <a:cubicBezTo>
                    <a:pt x="979" y="1017"/>
                    <a:pt x="979" y="1017"/>
                    <a:pt x="979" y="1017"/>
                  </a:cubicBezTo>
                  <a:cubicBezTo>
                    <a:pt x="1000" y="998"/>
                    <a:pt x="1019" y="979"/>
                    <a:pt x="1035" y="958"/>
                  </a:cubicBezTo>
                  <a:cubicBezTo>
                    <a:pt x="1041" y="960"/>
                    <a:pt x="1041" y="960"/>
                    <a:pt x="1041" y="960"/>
                  </a:cubicBezTo>
                  <a:cubicBezTo>
                    <a:pt x="1158" y="1001"/>
                    <a:pt x="1158" y="1001"/>
                    <a:pt x="1158" y="1001"/>
                  </a:cubicBezTo>
                  <a:cubicBezTo>
                    <a:pt x="1220" y="888"/>
                    <a:pt x="1220" y="888"/>
                    <a:pt x="1220" y="888"/>
                  </a:cubicBezTo>
                  <a:cubicBezTo>
                    <a:pt x="1121" y="805"/>
                    <a:pt x="1121" y="805"/>
                    <a:pt x="1121" y="805"/>
                  </a:cubicBezTo>
                  <a:cubicBezTo>
                    <a:pt x="1118" y="797"/>
                    <a:pt x="1118" y="797"/>
                    <a:pt x="1118" y="797"/>
                  </a:cubicBezTo>
                  <a:cubicBezTo>
                    <a:pt x="1129" y="770"/>
                    <a:pt x="1134" y="749"/>
                    <a:pt x="1140" y="712"/>
                  </a:cubicBezTo>
                  <a:cubicBezTo>
                    <a:pt x="1145" y="712"/>
                    <a:pt x="1145" y="712"/>
                    <a:pt x="1145" y="712"/>
                  </a:cubicBezTo>
                  <a:cubicBezTo>
                    <a:pt x="1252" y="704"/>
                    <a:pt x="1252" y="704"/>
                    <a:pt x="1252" y="704"/>
                  </a:cubicBezTo>
                  <a:cubicBezTo>
                    <a:pt x="1252" y="575"/>
                    <a:pt x="1252" y="575"/>
                    <a:pt x="1252" y="575"/>
                  </a:cubicBezTo>
                  <a:cubicBezTo>
                    <a:pt x="1134" y="551"/>
                    <a:pt x="1134" y="551"/>
                    <a:pt x="1134" y="551"/>
                  </a:cubicBezTo>
                  <a:cubicBezTo>
                    <a:pt x="1137" y="551"/>
                    <a:pt x="1137" y="551"/>
                    <a:pt x="1137" y="551"/>
                  </a:cubicBezTo>
                  <a:cubicBezTo>
                    <a:pt x="1129" y="514"/>
                    <a:pt x="1121" y="479"/>
                    <a:pt x="1107" y="447"/>
                  </a:cubicBezTo>
                  <a:cubicBezTo>
                    <a:pt x="1113" y="444"/>
                    <a:pt x="1113" y="444"/>
                    <a:pt x="1113" y="444"/>
                  </a:cubicBezTo>
                  <a:cubicBezTo>
                    <a:pt x="1206" y="361"/>
                    <a:pt x="1206" y="361"/>
                    <a:pt x="1206" y="361"/>
                  </a:cubicBezTo>
                  <a:cubicBezTo>
                    <a:pt x="1140" y="251"/>
                    <a:pt x="1140" y="251"/>
                    <a:pt x="1140" y="251"/>
                  </a:cubicBezTo>
                  <a:cubicBezTo>
                    <a:pt x="1019" y="297"/>
                    <a:pt x="1019" y="297"/>
                    <a:pt x="1019" y="297"/>
                  </a:cubicBezTo>
                  <a:lnTo>
                    <a:pt x="1019" y="297"/>
                  </a:lnTo>
                  <a:cubicBezTo>
                    <a:pt x="992" y="268"/>
                    <a:pt x="960" y="238"/>
                    <a:pt x="928" y="214"/>
                  </a:cubicBezTo>
                  <a:cubicBezTo>
                    <a:pt x="928" y="211"/>
                    <a:pt x="928" y="211"/>
                    <a:pt x="928" y="211"/>
                  </a:cubicBezTo>
                  <a:cubicBezTo>
                    <a:pt x="960" y="91"/>
                    <a:pt x="960" y="91"/>
                    <a:pt x="960" y="91"/>
                  </a:cubicBezTo>
                  <a:cubicBezTo>
                    <a:pt x="845" y="37"/>
                    <a:pt x="845" y="37"/>
                    <a:pt x="845" y="37"/>
                  </a:cubicBezTo>
                  <a:cubicBezTo>
                    <a:pt x="768" y="142"/>
                    <a:pt x="768" y="142"/>
                    <a:pt x="768" y="142"/>
                  </a:cubicBezTo>
                  <a:close/>
                  <a:moveTo>
                    <a:pt x="1059" y="637"/>
                  </a:moveTo>
                  <a:lnTo>
                    <a:pt x="1059" y="637"/>
                  </a:lnTo>
                  <a:cubicBezTo>
                    <a:pt x="1059" y="872"/>
                    <a:pt x="869" y="1065"/>
                    <a:pt x="634" y="1065"/>
                  </a:cubicBezTo>
                  <a:cubicBezTo>
                    <a:pt x="396" y="1065"/>
                    <a:pt x="206" y="872"/>
                    <a:pt x="206" y="637"/>
                  </a:cubicBezTo>
                  <a:cubicBezTo>
                    <a:pt x="206" y="401"/>
                    <a:pt x="396" y="211"/>
                    <a:pt x="634" y="211"/>
                  </a:cubicBezTo>
                  <a:cubicBezTo>
                    <a:pt x="869" y="211"/>
                    <a:pt x="1059" y="401"/>
                    <a:pt x="1059" y="6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0" name="Freeform 202"/>
            <p:cNvSpPr>
              <a:spLocks noChangeArrowheads="1"/>
            </p:cNvSpPr>
            <p:nvPr/>
          </p:nvSpPr>
          <p:spPr bwMode="auto">
            <a:xfrm>
              <a:off x="9931964" y="2430738"/>
              <a:ext cx="306774" cy="306745"/>
            </a:xfrm>
            <a:custGeom>
              <a:avLst/>
              <a:gdLst>
                <a:gd name="T0" fmla="*/ 321 w 643"/>
                <a:gd name="T1" fmla="*/ 0 h 646"/>
                <a:gd name="T2" fmla="*/ 321 w 643"/>
                <a:gd name="T3" fmla="*/ 0 h 646"/>
                <a:gd name="T4" fmla="*/ 0 w 643"/>
                <a:gd name="T5" fmla="*/ 321 h 646"/>
                <a:gd name="T6" fmla="*/ 321 w 643"/>
                <a:gd name="T7" fmla="*/ 645 h 646"/>
                <a:gd name="T8" fmla="*/ 642 w 643"/>
                <a:gd name="T9" fmla="*/ 321 h 646"/>
                <a:gd name="T10" fmla="*/ 321 w 643"/>
                <a:gd name="T11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3" h="646">
                  <a:moveTo>
                    <a:pt x="321" y="0"/>
                  </a:moveTo>
                  <a:lnTo>
                    <a:pt x="321" y="0"/>
                  </a:lnTo>
                  <a:cubicBezTo>
                    <a:pt x="144" y="0"/>
                    <a:pt x="0" y="145"/>
                    <a:pt x="0" y="321"/>
                  </a:cubicBezTo>
                  <a:cubicBezTo>
                    <a:pt x="0" y="500"/>
                    <a:pt x="144" y="645"/>
                    <a:pt x="321" y="645"/>
                  </a:cubicBezTo>
                  <a:cubicBezTo>
                    <a:pt x="500" y="645"/>
                    <a:pt x="642" y="500"/>
                    <a:pt x="642" y="321"/>
                  </a:cubicBezTo>
                  <a:cubicBezTo>
                    <a:pt x="642" y="145"/>
                    <a:pt x="500" y="0"/>
                    <a:pt x="321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1" name="Freeform 203"/>
            <p:cNvSpPr>
              <a:spLocks noChangeArrowheads="1"/>
            </p:cNvSpPr>
            <p:nvPr/>
          </p:nvSpPr>
          <p:spPr bwMode="auto">
            <a:xfrm>
              <a:off x="9824064" y="2320733"/>
              <a:ext cx="516226" cy="524640"/>
            </a:xfrm>
            <a:custGeom>
              <a:avLst/>
              <a:gdLst>
                <a:gd name="T0" fmla="*/ 664 w 1082"/>
                <a:gd name="T1" fmla="*/ 120 h 1100"/>
                <a:gd name="T2" fmla="*/ 594 w 1082"/>
                <a:gd name="T3" fmla="*/ 104 h 1100"/>
                <a:gd name="T4" fmla="*/ 458 w 1082"/>
                <a:gd name="T5" fmla="*/ 8 h 1100"/>
                <a:gd name="T6" fmla="*/ 375 w 1082"/>
                <a:gd name="T7" fmla="*/ 139 h 1100"/>
                <a:gd name="T8" fmla="*/ 303 w 1082"/>
                <a:gd name="T9" fmla="*/ 59 h 1100"/>
                <a:gd name="T10" fmla="*/ 249 w 1082"/>
                <a:gd name="T11" fmla="*/ 222 h 1100"/>
                <a:gd name="T12" fmla="*/ 198 w 1082"/>
                <a:gd name="T13" fmla="*/ 273 h 1100"/>
                <a:gd name="T14" fmla="*/ 43 w 1082"/>
                <a:gd name="T15" fmla="*/ 334 h 1100"/>
                <a:gd name="T16" fmla="*/ 110 w 1082"/>
                <a:gd name="T17" fmla="*/ 476 h 1100"/>
                <a:gd name="T18" fmla="*/ 0 w 1082"/>
                <a:gd name="T19" fmla="*/ 492 h 1100"/>
                <a:gd name="T20" fmla="*/ 110 w 1082"/>
                <a:gd name="T21" fmla="*/ 626 h 1100"/>
                <a:gd name="T22" fmla="*/ 134 w 1082"/>
                <a:gd name="T23" fmla="*/ 717 h 1100"/>
                <a:gd name="T24" fmla="*/ 110 w 1082"/>
                <a:gd name="T25" fmla="*/ 882 h 1100"/>
                <a:gd name="T26" fmla="*/ 294 w 1082"/>
                <a:gd name="T27" fmla="*/ 915 h 1100"/>
                <a:gd name="T28" fmla="*/ 265 w 1082"/>
                <a:gd name="T29" fmla="*/ 1022 h 1100"/>
                <a:gd name="T30" fmla="*/ 431 w 1082"/>
                <a:gd name="T31" fmla="*/ 976 h 1100"/>
                <a:gd name="T32" fmla="*/ 501 w 1082"/>
                <a:gd name="T33" fmla="*/ 990 h 1100"/>
                <a:gd name="T34" fmla="*/ 527 w 1082"/>
                <a:gd name="T35" fmla="*/ 1099 h 1100"/>
                <a:gd name="T36" fmla="*/ 650 w 1082"/>
                <a:gd name="T37" fmla="*/ 982 h 1100"/>
                <a:gd name="T38" fmla="*/ 720 w 1082"/>
                <a:gd name="T39" fmla="*/ 957 h 1100"/>
                <a:gd name="T40" fmla="*/ 792 w 1082"/>
                <a:gd name="T41" fmla="*/ 1040 h 1100"/>
                <a:gd name="T42" fmla="*/ 846 w 1082"/>
                <a:gd name="T43" fmla="*/ 877 h 1100"/>
                <a:gd name="T44" fmla="*/ 894 w 1082"/>
                <a:gd name="T45" fmla="*/ 826 h 1100"/>
                <a:gd name="T46" fmla="*/ 998 w 1082"/>
                <a:gd name="T47" fmla="*/ 861 h 1100"/>
                <a:gd name="T48" fmla="*/ 969 w 1082"/>
                <a:gd name="T49" fmla="*/ 693 h 1100"/>
                <a:gd name="T50" fmla="*/ 985 w 1082"/>
                <a:gd name="T51" fmla="*/ 612 h 1100"/>
                <a:gd name="T52" fmla="*/ 1081 w 1082"/>
                <a:gd name="T53" fmla="*/ 607 h 1100"/>
                <a:gd name="T54" fmla="*/ 979 w 1082"/>
                <a:gd name="T55" fmla="*/ 473 h 1100"/>
                <a:gd name="T56" fmla="*/ 958 w 1082"/>
                <a:gd name="T57" fmla="*/ 385 h 1100"/>
                <a:gd name="T58" fmla="*/ 1043 w 1082"/>
                <a:gd name="T59" fmla="*/ 313 h 1100"/>
                <a:gd name="T60" fmla="*/ 881 w 1082"/>
                <a:gd name="T61" fmla="*/ 257 h 1100"/>
                <a:gd name="T62" fmla="*/ 800 w 1082"/>
                <a:gd name="T63" fmla="*/ 184 h 1100"/>
                <a:gd name="T64" fmla="*/ 830 w 1082"/>
                <a:gd name="T65" fmla="*/ 78 h 1100"/>
                <a:gd name="T66" fmla="*/ 664 w 1082"/>
                <a:gd name="T67" fmla="*/ 120 h 1100"/>
                <a:gd name="T68" fmla="*/ 915 w 1082"/>
                <a:gd name="T69" fmla="*/ 548 h 1100"/>
                <a:gd name="T70" fmla="*/ 179 w 1082"/>
                <a:gd name="T71" fmla="*/ 548 h 1100"/>
                <a:gd name="T72" fmla="*/ 915 w 1082"/>
                <a:gd name="T73" fmla="*/ 548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82" h="1100">
                  <a:moveTo>
                    <a:pt x="664" y="120"/>
                  </a:moveTo>
                  <a:lnTo>
                    <a:pt x="664" y="120"/>
                  </a:lnTo>
                  <a:cubicBezTo>
                    <a:pt x="642" y="115"/>
                    <a:pt x="618" y="109"/>
                    <a:pt x="594" y="107"/>
                  </a:cubicBezTo>
                  <a:cubicBezTo>
                    <a:pt x="594" y="104"/>
                    <a:pt x="594" y="104"/>
                    <a:pt x="594" y="104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458" y="8"/>
                    <a:pt x="458" y="8"/>
                    <a:pt x="458" y="8"/>
                  </a:cubicBezTo>
                  <a:cubicBezTo>
                    <a:pt x="444" y="118"/>
                    <a:pt x="444" y="118"/>
                    <a:pt x="444" y="118"/>
                  </a:cubicBezTo>
                  <a:cubicBezTo>
                    <a:pt x="420" y="123"/>
                    <a:pt x="396" y="131"/>
                    <a:pt x="375" y="139"/>
                  </a:cubicBezTo>
                  <a:lnTo>
                    <a:pt x="375" y="139"/>
                  </a:lnTo>
                  <a:cubicBezTo>
                    <a:pt x="303" y="59"/>
                    <a:pt x="303" y="59"/>
                    <a:pt x="303" y="59"/>
                  </a:cubicBezTo>
                  <a:cubicBezTo>
                    <a:pt x="209" y="118"/>
                    <a:pt x="209" y="118"/>
                    <a:pt x="209" y="118"/>
                  </a:cubicBezTo>
                  <a:cubicBezTo>
                    <a:pt x="249" y="222"/>
                    <a:pt x="249" y="222"/>
                    <a:pt x="249" y="222"/>
                  </a:cubicBezTo>
                  <a:cubicBezTo>
                    <a:pt x="230" y="238"/>
                    <a:pt x="214" y="254"/>
                    <a:pt x="201" y="273"/>
                  </a:cubicBezTo>
                  <a:cubicBezTo>
                    <a:pt x="198" y="273"/>
                    <a:pt x="198" y="273"/>
                    <a:pt x="198" y="273"/>
                  </a:cubicBezTo>
                  <a:cubicBezTo>
                    <a:pt x="97" y="238"/>
                    <a:pt x="97" y="238"/>
                    <a:pt x="97" y="238"/>
                  </a:cubicBezTo>
                  <a:cubicBezTo>
                    <a:pt x="43" y="334"/>
                    <a:pt x="43" y="334"/>
                    <a:pt x="43" y="334"/>
                  </a:cubicBezTo>
                  <a:cubicBezTo>
                    <a:pt x="126" y="404"/>
                    <a:pt x="126" y="404"/>
                    <a:pt x="126" y="404"/>
                  </a:cubicBezTo>
                  <a:cubicBezTo>
                    <a:pt x="121" y="428"/>
                    <a:pt x="113" y="444"/>
                    <a:pt x="110" y="476"/>
                  </a:cubicBezTo>
                  <a:cubicBezTo>
                    <a:pt x="107" y="476"/>
                    <a:pt x="107" y="476"/>
                    <a:pt x="107" y="476"/>
                  </a:cubicBezTo>
                  <a:cubicBezTo>
                    <a:pt x="0" y="492"/>
                    <a:pt x="0" y="492"/>
                    <a:pt x="0" y="492"/>
                  </a:cubicBezTo>
                  <a:cubicBezTo>
                    <a:pt x="0" y="604"/>
                    <a:pt x="0" y="604"/>
                    <a:pt x="0" y="604"/>
                  </a:cubicBezTo>
                  <a:cubicBezTo>
                    <a:pt x="110" y="626"/>
                    <a:pt x="110" y="626"/>
                    <a:pt x="110" y="626"/>
                  </a:cubicBezTo>
                  <a:cubicBezTo>
                    <a:pt x="115" y="655"/>
                    <a:pt x="123" y="687"/>
                    <a:pt x="134" y="714"/>
                  </a:cubicBezTo>
                  <a:cubicBezTo>
                    <a:pt x="134" y="717"/>
                    <a:pt x="134" y="717"/>
                    <a:pt x="134" y="717"/>
                  </a:cubicBezTo>
                  <a:cubicBezTo>
                    <a:pt x="54" y="786"/>
                    <a:pt x="54" y="786"/>
                    <a:pt x="54" y="786"/>
                  </a:cubicBezTo>
                  <a:cubicBezTo>
                    <a:pt x="110" y="882"/>
                    <a:pt x="110" y="882"/>
                    <a:pt x="110" y="882"/>
                  </a:cubicBezTo>
                  <a:cubicBezTo>
                    <a:pt x="214" y="842"/>
                    <a:pt x="214" y="842"/>
                    <a:pt x="214" y="842"/>
                  </a:cubicBezTo>
                  <a:cubicBezTo>
                    <a:pt x="238" y="869"/>
                    <a:pt x="265" y="893"/>
                    <a:pt x="294" y="915"/>
                  </a:cubicBezTo>
                  <a:cubicBezTo>
                    <a:pt x="294" y="917"/>
                    <a:pt x="294" y="917"/>
                    <a:pt x="294" y="917"/>
                  </a:cubicBezTo>
                  <a:cubicBezTo>
                    <a:pt x="265" y="1022"/>
                    <a:pt x="265" y="1022"/>
                    <a:pt x="265" y="1022"/>
                  </a:cubicBezTo>
                  <a:cubicBezTo>
                    <a:pt x="367" y="1067"/>
                    <a:pt x="367" y="1067"/>
                    <a:pt x="367" y="1067"/>
                  </a:cubicBezTo>
                  <a:cubicBezTo>
                    <a:pt x="431" y="976"/>
                    <a:pt x="431" y="976"/>
                    <a:pt x="431" y="976"/>
                  </a:cubicBezTo>
                  <a:lnTo>
                    <a:pt x="431" y="976"/>
                  </a:lnTo>
                  <a:cubicBezTo>
                    <a:pt x="455" y="984"/>
                    <a:pt x="477" y="990"/>
                    <a:pt x="501" y="990"/>
                  </a:cubicBezTo>
                  <a:cubicBezTo>
                    <a:pt x="501" y="992"/>
                    <a:pt x="501" y="992"/>
                    <a:pt x="501" y="992"/>
                  </a:cubicBezTo>
                  <a:cubicBezTo>
                    <a:pt x="527" y="1099"/>
                    <a:pt x="527" y="1099"/>
                    <a:pt x="527" y="1099"/>
                  </a:cubicBezTo>
                  <a:cubicBezTo>
                    <a:pt x="637" y="1091"/>
                    <a:pt x="637" y="1091"/>
                    <a:pt x="637" y="1091"/>
                  </a:cubicBezTo>
                  <a:cubicBezTo>
                    <a:pt x="650" y="982"/>
                    <a:pt x="650" y="982"/>
                    <a:pt x="650" y="982"/>
                  </a:cubicBezTo>
                  <a:cubicBezTo>
                    <a:pt x="650" y="979"/>
                    <a:pt x="650" y="979"/>
                    <a:pt x="650" y="979"/>
                  </a:cubicBezTo>
                  <a:cubicBezTo>
                    <a:pt x="674" y="973"/>
                    <a:pt x="698" y="968"/>
                    <a:pt x="720" y="957"/>
                  </a:cubicBezTo>
                  <a:cubicBezTo>
                    <a:pt x="720" y="960"/>
                    <a:pt x="720" y="960"/>
                    <a:pt x="720" y="960"/>
                  </a:cubicBezTo>
                  <a:cubicBezTo>
                    <a:pt x="792" y="1040"/>
                    <a:pt x="792" y="1040"/>
                    <a:pt x="792" y="1040"/>
                  </a:cubicBezTo>
                  <a:cubicBezTo>
                    <a:pt x="886" y="982"/>
                    <a:pt x="886" y="982"/>
                    <a:pt x="886" y="982"/>
                  </a:cubicBezTo>
                  <a:cubicBezTo>
                    <a:pt x="846" y="877"/>
                    <a:pt x="846" y="877"/>
                    <a:pt x="846" y="877"/>
                  </a:cubicBezTo>
                  <a:lnTo>
                    <a:pt x="846" y="877"/>
                  </a:lnTo>
                  <a:cubicBezTo>
                    <a:pt x="862" y="861"/>
                    <a:pt x="881" y="842"/>
                    <a:pt x="894" y="826"/>
                  </a:cubicBezTo>
                  <a:cubicBezTo>
                    <a:pt x="896" y="826"/>
                    <a:pt x="896" y="826"/>
                    <a:pt x="896" y="826"/>
                  </a:cubicBezTo>
                  <a:cubicBezTo>
                    <a:pt x="998" y="861"/>
                    <a:pt x="998" y="861"/>
                    <a:pt x="998" y="861"/>
                  </a:cubicBezTo>
                  <a:cubicBezTo>
                    <a:pt x="1052" y="765"/>
                    <a:pt x="1052" y="765"/>
                    <a:pt x="1052" y="765"/>
                  </a:cubicBezTo>
                  <a:cubicBezTo>
                    <a:pt x="969" y="693"/>
                    <a:pt x="969" y="693"/>
                    <a:pt x="969" y="693"/>
                  </a:cubicBezTo>
                  <a:cubicBezTo>
                    <a:pt x="966" y="687"/>
                    <a:pt x="966" y="687"/>
                    <a:pt x="966" y="687"/>
                  </a:cubicBezTo>
                  <a:cubicBezTo>
                    <a:pt x="974" y="666"/>
                    <a:pt x="979" y="644"/>
                    <a:pt x="985" y="612"/>
                  </a:cubicBezTo>
                  <a:cubicBezTo>
                    <a:pt x="987" y="612"/>
                    <a:pt x="987" y="612"/>
                    <a:pt x="987" y="612"/>
                  </a:cubicBezTo>
                  <a:cubicBezTo>
                    <a:pt x="1081" y="607"/>
                    <a:pt x="1081" y="607"/>
                    <a:pt x="1081" y="607"/>
                  </a:cubicBezTo>
                  <a:cubicBezTo>
                    <a:pt x="1081" y="495"/>
                    <a:pt x="1081" y="495"/>
                    <a:pt x="1081" y="495"/>
                  </a:cubicBezTo>
                  <a:cubicBezTo>
                    <a:pt x="979" y="473"/>
                    <a:pt x="979" y="473"/>
                    <a:pt x="979" y="473"/>
                  </a:cubicBezTo>
                  <a:lnTo>
                    <a:pt x="979" y="473"/>
                  </a:lnTo>
                  <a:cubicBezTo>
                    <a:pt x="974" y="444"/>
                    <a:pt x="969" y="414"/>
                    <a:pt x="958" y="385"/>
                  </a:cubicBezTo>
                  <a:cubicBezTo>
                    <a:pt x="961" y="382"/>
                    <a:pt x="961" y="382"/>
                    <a:pt x="961" y="382"/>
                  </a:cubicBezTo>
                  <a:cubicBezTo>
                    <a:pt x="1043" y="313"/>
                    <a:pt x="1043" y="313"/>
                    <a:pt x="1043" y="313"/>
                  </a:cubicBezTo>
                  <a:cubicBezTo>
                    <a:pt x="985" y="217"/>
                    <a:pt x="985" y="217"/>
                    <a:pt x="985" y="217"/>
                  </a:cubicBezTo>
                  <a:cubicBezTo>
                    <a:pt x="881" y="257"/>
                    <a:pt x="881" y="257"/>
                    <a:pt x="881" y="257"/>
                  </a:cubicBezTo>
                  <a:lnTo>
                    <a:pt x="881" y="257"/>
                  </a:lnTo>
                  <a:cubicBezTo>
                    <a:pt x="856" y="230"/>
                    <a:pt x="830" y="206"/>
                    <a:pt x="800" y="184"/>
                  </a:cubicBezTo>
                  <a:cubicBezTo>
                    <a:pt x="803" y="182"/>
                    <a:pt x="803" y="182"/>
                    <a:pt x="803" y="182"/>
                  </a:cubicBezTo>
                  <a:cubicBezTo>
                    <a:pt x="830" y="78"/>
                    <a:pt x="830" y="78"/>
                    <a:pt x="830" y="78"/>
                  </a:cubicBezTo>
                  <a:cubicBezTo>
                    <a:pt x="731" y="32"/>
                    <a:pt x="731" y="32"/>
                    <a:pt x="731" y="32"/>
                  </a:cubicBezTo>
                  <a:cubicBezTo>
                    <a:pt x="664" y="120"/>
                    <a:pt x="664" y="120"/>
                    <a:pt x="664" y="120"/>
                  </a:cubicBezTo>
                  <a:close/>
                  <a:moveTo>
                    <a:pt x="915" y="548"/>
                  </a:moveTo>
                  <a:lnTo>
                    <a:pt x="915" y="548"/>
                  </a:lnTo>
                  <a:cubicBezTo>
                    <a:pt x="915" y="752"/>
                    <a:pt x="749" y="917"/>
                    <a:pt x="546" y="917"/>
                  </a:cubicBezTo>
                  <a:cubicBezTo>
                    <a:pt x="343" y="917"/>
                    <a:pt x="179" y="752"/>
                    <a:pt x="179" y="548"/>
                  </a:cubicBezTo>
                  <a:cubicBezTo>
                    <a:pt x="179" y="345"/>
                    <a:pt x="343" y="182"/>
                    <a:pt x="546" y="182"/>
                  </a:cubicBezTo>
                  <a:cubicBezTo>
                    <a:pt x="749" y="182"/>
                    <a:pt x="915" y="345"/>
                    <a:pt x="915" y="5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4" name="Freeform 208"/>
            <p:cNvSpPr>
              <a:spLocks noChangeArrowheads="1"/>
            </p:cNvSpPr>
            <p:nvPr/>
          </p:nvSpPr>
          <p:spPr bwMode="auto">
            <a:xfrm>
              <a:off x="8679840" y="2842443"/>
              <a:ext cx="755298" cy="753113"/>
            </a:xfrm>
            <a:custGeom>
              <a:avLst/>
              <a:gdLst>
                <a:gd name="T0" fmla="*/ 1576 w 1577"/>
                <a:gd name="T1" fmla="*/ 789 h 1576"/>
                <a:gd name="T2" fmla="*/ 1576 w 1577"/>
                <a:gd name="T3" fmla="*/ 789 h 1576"/>
                <a:gd name="T4" fmla="*/ 787 w 1577"/>
                <a:gd name="T5" fmla="*/ 0 h 1576"/>
                <a:gd name="T6" fmla="*/ 0 w 1577"/>
                <a:gd name="T7" fmla="*/ 789 h 1576"/>
                <a:gd name="T8" fmla="*/ 787 w 1577"/>
                <a:gd name="T9" fmla="*/ 1575 h 1576"/>
                <a:gd name="T10" fmla="*/ 1576 w 1577"/>
                <a:gd name="T11" fmla="*/ 789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7" h="1576">
                  <a:moveTo>
                    <a:pt x="1576" y="789"/>
                  </a:moveTo>
                  <a:lnTo>
                    <a:pt x="1576" y="789"/>
                  </a:lnTo>
                  <a:cubicBezTo>
                    <a:pt x="1576" y="353"/>
                    <a:pt x="1223" y="0"/>
                    <a:pt x="787" y="0"/>
                  </a:cubicBezTo>
                  <a:cubicBezTo>
                    <a:pt x="354" y="0"/>
                    <a:pt x="0" y="353"/>
                    <a:pt x="0" y="789"/>
                  </a:cubicBezTo>
                  <a:cubicBezTo>
                    <a:pt x="0" y="1225"/>
                    <a:pt x="354" y="1575"/>
                    <a:pt x="787" y="1575"/>
                  </a:cubicBezTo>
                  <a:cubicBezTo>
                    <a:pt x="1223" y="1575"/>
                    <a:pt x="1576" y="1225"/>
                    <a:pt x="1576" y="78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8" name="Freeform 212"/>
            <p:cNvSpPr>
              <a:spLocks noChangeArrowheads="1"/>
            </p:cNvSpPr>
            <p:nvPr/>
          </p:nvSpPr>
          <p:spPr bwMode="auto">
            <a:xfrm>
              <a:off x="9961583" y="1933599"/>
              <a:ext cx="366013" cy="355402"/>
            </a:xfrm>
            <a:custGeom>
              <a:avLst/>
              <a:gdLst>
                <a:gd name="T0" fmla="*/ 433 w 768"/>
                <a:gd name="T1" fmla="*/ 0 h 747"/>
                <a:gd name="T2" fmla="*/ 468 w 768"/>
                <a:gd name="T3" fmla="*/ 289 h 747"/>
                <a:gd name="T4" fmla="*/ 767 w 768"/>
                <a:gd name="T5" fmla="*/ 310 h 747"/>
                <a:gd name="T6" fmla="*/ 337 w 768"/>
                <a:gd name="T7" fmla="*/ 746 h 747"/>
                <a:gd name="T8" fmla="*/ 72 w 768"/>
                <a:gd name="T9" fmla="*/ 685 h 747"/>
                <a:gd name="T10" fmla="*/ 0 w 768"/>
                <a:gd name="T11" fmla="*/ 436 h 747"/>
                <a:gd name="T12" fmla="*/ 433 w 768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8" h="747">
                  <a:moveTo>
                    <a:pt x="433" y="0"/>
                  </a:moveTo>
                  <a:lnTo>
                    <a:pt x="468" y="289"/>
                  </a:lnTo>
                  <a:lnTo>
                    <a:pt x="767" y="310"/>
                  </a:lnTo>
                  <a:lnTo>
                    <a:pt x="337" y="746"/>
                  </a:lnTo>
                  <a:lnTo>
                    <a:pt x="72" y="685"/>
                  </a:lnTo>
                  <a:lnTo>
                    <a:pt x="0" y="436"/>
                  </a:lnTo>
                  <a:lnTo>
                    <a:pt x="433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9" name="Freeform 213"/>
            <p:cNvSpPr>
              <a:spLocks noChangeArrowheads="1"/>
            </p:cNvSpPr>
            <p:nvPr/>
          </p:nvSpPr>
          <p:spPr bwMode="auto">
            <a:xfrm>
              <a:off x="9997549" y="2073221"/>
              <a:ext cx="332162" cy="217895"/>
            </a:xfrm>
            <a:custGeom>
              <a:avLst/>
              <a:gdLst>
                <a:gd name="T0" fmla="*/ 0 w 696"/>
                <a:gd name="T1" fmla="*/ 396 h 458"/>
                <a:gd name="T2" fmla="*/ 265 w 696"/>
                <a:gd name="T3" fmla="*/ 457 h 458"/>
                <a:gd name="T4" fmla="*/ 695 w 696"/>
                <a:gd name="T5" fmla="*/ 21 h 458"/>
                <a:gd name="T6" fmla="*/ 396 w 696"/>
                <a:gd name="T7" fmla="*/ 0 h 458"/>
                <a:gd name="T8" fmla="*/ 0 w 696"/>
                <a:gd name="T9" fmla="*/ 39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6" h="458">
                  <a:moveTo>
                    <a:pt x="0" y="396"/>
                  </a:moveTo>
                  <a:lnTo>
                    <a:pt x="265" y="457"/>
                  </a:lnTo>
                  <a:lnTo>
                    <a:pt x="695" y="21"/>
                  </a:lnTo>
                  <a:lnTo>
                    <a:pt x="396" y="0"/>
                  </a:lnTo>
                  <a:lnTo>
                    <a:pt x="0" y="396"/>
                  </a:lnTo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1" name="Freeform 215"/>
            <p:cNvSpPr>
              <a:spLocks noChangeArrowheads="1"/>
            </p:cNvSpPr>
            <p:nvPr/>
          </p:nvSpPr>
          <p:spPr bwMode="auto">
            <a:xfrm>
              <a:off x="10052557" y="2043604"/>
              <a:ext cx="167139" cy="167123"/>
            </a:xfrm>
            <a:custGeom>
              <a:avLst/>
              <a:gdLst>
                <a:gd name="T0" fmla="*/ 101 w 351"/>
                <a:gd name="T1" fmla="*/ 337 h 352"/>
                <a:gd name="T2" fmla="*/ 101 w 351"/>
                <a:gd name="T3" fmla="*/ 337 h 352"/>
                <a:gd name="T4" fmla="*/ 75 w 351"/>
                <a:gd name="T5" fmla="*/ 343 h 352"/>
                <a:gd name="T6" fmla="*/ 5 w 351"/>
                <a:gd name="T7" fmla="*/ 281 h 352"/>
                <a:gd name="T8" fmla="*/ 10 w 351"/>
                <a:gd name="T9" fmla="*/ 255 h 352"/>
                <a:gd name="T10" fmla="*/ 246 w 351"/>
                <a:gd name="T11" fmla="*/ 11 h 352"/>
                <a:gd name="T12" fmla="*/ 275 w 351"/>
                <a:gd name="T13" fmla="*/ 6 h 352"/>
                <a:gd name="T14" fmla="*/ 342 w 351"/>
                <a:gd name="T15" fmla="*/ 67 h 352"/>
                <a:gd name="T16" fmla="*/ 339 w 351"/>
                <a:gd name="T17" fmla="*/ 97 h 352"/>
                <a:gd name="T18" fmla="*/ 101 w 351"/>
                <a:gd name="T19" fmla="*/ 33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1" h="352">
                  <a:moveTo>
                    <a:pt x="101" y="337"/>
                  </a:moveTo>
                  <a:lnTo>
                    <a:pt x="101" y="337"/>
                  </a:lnTo>
                  <a:cubicBezTo>
                    <a:pt x="94" y="348"/>
                    <a:pt x="80" y="351"/>
                    <a:pt x="75" y="343"/>
                  </a:cubicBezTo>
                  <a:cubicBezTo>
                    <a:pt x="5" y="281"/>
                    <a:pt x="5" y="281"/>
                    <a:pt x="5" y="281"/>
                  </a:cubicBezTo>
                  <a:cubicBezTo>
                    <a:pt x="0" y="276"/>
                    <a:pt x="0" y="262"/>
                    <a:pt x="10" y="255"/>
                  </a:cubicBezTo>
                  <a:cubicBezTo>
                    <a:pt x="246" y="11"/>
                    <a:pt x="246" y="11"/>
                    <a:pt x="246" y="11"/>
                  </a:cubicBezTo>
                  <a:cubicBezTo>
                    <a:pt x="257" y="3"/>
                    <a:pt x="267" y="0"/>
                    <a:pt x="275" y="6"/>
                  </a:cubicBezTo>
                  <a:cubicBezTo>
                    <a:pt x="342" y="67"/>
                    <a:pt x="342" y="67"/>
                    <a:pt x="342" y="67"/>
                  </a:cubicBezTo>
                  <a:cubicBezTo>
                    <a:pt x="350" y="73"/>
                    <a:pt x="348" y="86"/>
                    <a:pt x="339" y="97"/>
                  </a:cubicBezTo>
                  <a:lnTo>
                    <a:pt x="101" y="337"/>
                  </a:ln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4" name="Freeform 180"/>
            <p:cNvSpPr>
              <a:spLocks noChangeArrowheads="1"/>
            </p:cNvSpPr>
            <p:nvPr/>
          </p:nvSpPr>
          <p:spPr bwMode="auto">
            <a:xfrm>
              <a:off x="9515801" y="3852312"/>
              <a:ext cx="175602" cy="175585"/>
            </a:xfrm>
            <a:custGeom>
              <a:avLst/>
              <a:gdLst>
                <a:gd name="T0" fmla="*/ 184 w 370"/>
                <a:gd name="T1" fmla="*/ 0 h 370"/>
                <a:gd name="T2" fmla="*/ 184 w 370"/>
                <a:gd name="T3" fmla="*/ 0 h 370"/>
                <a:gd name="T4" fmla="*/ 0 w 370"/>
                <a:gd name="T5" fmla="*/ 185 h 370"/>
                <a:gd name="T6" fmla="*/ 184 w 370"/>
                <a:gd name="T7" fmla="*/ 369 h 370"/>
                <a:gd name="T8" fmla="*/ 369 w 370"/>
                <a:gd name="T9" fmla="*/ 185 h 370"/>
                <a:gd name="T10" fmla="*/ 184 w 370"/>
                <a:gd name="T11" fmla="*/ 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0" h="370">
                  <a:moveTo>
                    <a:pt x="184" y="0"/>
                  </a:moveTo>
                  <a:lnTo>
                    <a:pt x="184" y="0"/>
                  </a:lnTo>
                  <a:cubicBezTo>
                    <a:pt x="83" y="0"/>
                    <a:pt x="0" y="83"/>
                    <a:pt x="0" y="185"/>
                  </a:cubicBezTo>
                  <a:cubicBezTo>
                    <a:pt x="0" y="286"/>
                    <a:pt x="83" y="369"/>
                    <a:pt x="184" y="369"/>
                  </a:cubicBezTo>
                  <a:cubicBezTo>
                    <a:pt x="286" y="369"/>
                    <a:pt x="369" y="286"/>
                    <a:pt x="369" y="185"/>
                  </a:cubicBezTo>
                  <a:cubicBezTo>
                    <a:pt x="369" y="83"/>
                    <a:pt x="286" y="0"/>
                    <a:pt x="18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5" name="Freeform 181"/>
            <p:cNvSpPr>
              <a:spLocks noChangeArrowheads="1"/>
            </p:cNvSpPr>
            <p:nvPr/>
          </p:nvSpPr>
          <p:spPr bwMode="auto">
            <a:xfrm>
              <a:off x="9454446" y="3790963"/>
              <a:ext cx="294080" cy="300399"/>
            </a:xfrm>
            <a:custGeom>
              <a:avLst/>
              <a:gdLst>
                <a:gd name="T0" fmla="*/ 380 w 619"/>
                <a:gd name="T1" fmla="*/ 70 h 630"/>
                <a:gd name="T2" fmla="*/ 340 w 619"/>
                <a:gd name="T3" fmla="*/ 60 h 630"/>
                <a:gd name="T4" fmla="*/ 262 w 619"/>
                <a:gd name="T5" fmla="*/ 3 h 630"/>
                <a:gd name="T6" fmla="*/ 214 w 619"/>
                <a:gd name="T7" fmla="*/ 78 h 630"/>
                <a:gd name="T8" fmla="*/ 171 w 619"/>
                <a:gd name="T9" fmla="*/ 33 h 630"/>
                <a:gd name="T10" fmla="*/ 141 w 619"/>
                <a:gd name="T11" fmla="*/ 126 h 630"/>
                <a:gd name="T12" fmla="*/ 112 w 619"/>
                <a:gd name="T13" fmla="*/ 156 h 630"/>
                <a:gd name="T14" fmla="*/ 24 w 619"/>
                <a:gd name="T15" fmla="*/ 190 h 630"/>
                <a:gd name="T16" fmla="*/ 61 w 619"/>
                <a:gd name="T17" fmla="*/ 271 h 630"/>
                <a:gd name="T18" fmla="*/ 0 w 619"/>
                <a:gd name="T19" fmla="*/ 281 h 630"/>
                <a:gd name="T20" fmla="*/ 61 w 619"/>
                <a:gd name="T21" fmla="*/ 356 h 630"/>
                <a:gd name="T22" fmla="*/ 75 w 619"/>
                <a:gd name="T23" fmla="*/ 410 h 630"/>
                <a:gd name="T24" fmla="*/ 61 w 619"/>
                <a:gd name="T25" fmla="*/ 503 h 630"/>
                <a:gd name="T26" fmla="*/ 168 w 619"/>
                <a:gd name="T27" fmla="*/ 525 h 630"/>
                <a:gd name="T28" fmla="*/ 150 w 619"/>
                <a:gd name="T29" fmla="*/ 584 h 630"/>
                <a:gd name="T30" fmla="*/ 246 w 619"/>
                <a:gd name="T31" fmla="*/ 559 h 630"/>
                <a:gd name="T32" fmla="*/ 286 w 619"/>
                <a:gd name="T33" fmla="*/ 568 h 630"/>
                <a:gd name="T34" fmla="*/ 299 w 619"/>
                <a:gd name="T35" fmla="*/ 629 h 630"/>
                <a:gd name="T36" fmla="*/ 371 w 619"/>
                <a:gd name="T37" fmla="*/ 562 h 630"/>
                <a:gd name="T38" fmla="*/ 411 w 619"/>
                <a:gd name="T39" fmla="*/ 549 h 630"/>
                <a:gd name="T40" fmla="*/ 454 w 619"/>
                <a:gd name="T41" fmla="*/ 597 h 630"/>
                <a:gd name="T42" fmla="*/ 484 w 619"/>
                <a:gd name="T43" fmla="*/ 503 h 630"/>
                <a:gd name="T44" fmla="*/ 511 w 619"/>
                <a:gd name="T45" fmla="*/ 471 h 630"/>
                <a:gd name="T46" fmla="*/ 572 w 619"/>
                <a:gd name="T47" fmla="*/ 493 h 630"/>
                <a:gd name="T48" fmla="*/ 553 w 619"/>
                <a:gd name="T49" fmla="*/ 396 h 630"/>
                <a:gd name="T50" fmla="*/ 561 w 619"/>
                <a:gd name="T51" fmla="*/ 351 h 630"/>
                <a:gd name="T52" fmla="*/ 618 w 619"/>
                <a:gd name="T53" fmla="*/ 345 h 630"/>
                <a:gd name="T54" fmla="*/ 559 w 619"/>
                <a:gd name="T55" fmla="*/ 271 h 630"/>
                <a:gd name="T56" fmla="*/ 548 w 619"/>
                <a:gd name="T57" fmla="*/ 220 h 630"/>
                <a:gd name="T58" fmla="*/ 596 w 619"/>
                <a:gd name="T59" fmla="*/ 177 h 630"/>
                <a:gd name="T60" fmla="*/ 502 w 619"/>
                <a:gd name="T61" fmla="*/ 145 h 630"/>
                <a:gd name="T62" fmla="*/ 457 w 619"/>
                <a:gd name="T63" fmla="*/ 105 h 630"/>
                <a:gd name="T64" fmla="*/ 473 w 619"/>
                <a:gd name="T65" fmla="*/ 43 h 630"/>
                <a:gd name="T66" fmla="*/ 380 w 619"/>
                <a:gd name="T67" fmla="*/ 70 h 630"/>
                <a:gd name="T68" fmla="*/ 521 w 619"/>
                <a:gd name="T69" fmla="*/ 314 h 630"/>
                <a:gd name="T70" fmla="*/ 101 w 619"/>
                <a:gd name="T71" fmla="*/ 314 h 630"/>
                <a:gd name="T72" fmla="*/ 521 w 619"/>
                <a:gd name="T73" fmla="*/ 314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9" h="630">
                  <a:moveTo>
                    <a:pt x="380" y="70"/>
                  </a:moveTo>
                  <a:lnTo>
                    <a:pt x="380" y="70"/>
                  </a:lnTo>
                  <a:cubicBezTo>
                    <a:pt x="366" y="65"/>
                    <a:pt x="353" y="62"/>
                    <a:pt x="340" y="62"/>
                  </a:cubicBezTo>
                  <a:cubicBezTo>
                    <a:pt x="340" y="60"/>
                    <a:pt x="340" y="60"/>
                    <a:pt x="340" y="60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262" y="3"/>
                    <a:pt x="262" y="3"/>
                    <a:pt x="262" y="3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40" y="70"/>
                    <a:pt x="227" y="73"/>
                    <a:pt x="214" y="78"/>
                  </a:cubicBezTo>
                  <a:lnTo>
                    <a:pt x="214" y="78"/>
                  </a:lnTo>
                  <a:cubicBezTo>
                    <a:pt x="171" y="33"/>
                    <a:pt x="171" y="33"/>
                    <a:pt x="171" y="33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31" y="134"/>
                    <a:pt x="120" y="145"/>
                    <a:pt x="112" y="156"/>
                  </a:cubicBezTo>
                  <a:lnTo>
                    <a:pt x="112" y="156"/>
                  </a:lnTo>
                  <a:cubicBezTo>
                    <a:pt x="53" y="134"/>
                    <a:pt x="53" y="134"/>
                    <a:pt x="53" y="134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72" y="231"/>
                    <a:pt x="72" y="231"/>
                    <a:pt x="72" y="231"/>
                  </a:cubicBezTo>
                  <a:cubicBezTo>
                    <a:pt x="67" y="244"/>
                    <a:pt x="64" y="255"/>
                    <a:pt x="61" y="271"/>
                  </a:cubicBezTo>
                  <a:lnTo>
                    <a:pt x="61" y="271"/>
                  </a:lnTo>
                  <a:cubicBezTo>
                    <a:pt x="0" y="281"/>
                    <a:pt x="0" y="281"/>
                    <a:pt x="0" y="281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61" y="356"/>
                    <a:pt x="61" y="356"/>
                    <a:pt x="61" y="356"/>
                  </a:cubicBezTo>
                  <a:cubicBezTo>
                    <a:pt x="64" y="375"/>
                    <a:pt x="69" y="394"/>
                    <a:pt x="75" y="410"/>
                  </a:cubicBezTo>
                  <a:lnTo>
                    <a:pt x="75" y="410"/>
                  </a:lnTo>
                  <a:cubicBezTo>
                    <a:pt x="29" y="450"/>
                    <a:pt x="29" y="450"/>
                    <a:pt x="29" y="450"/>
                  </a:cubicBezTo>
                  <a:cubicBezTo>
                    <a:pt x="61" y="503"/>
                    <a:pt x="61" y="503"/>
                    <a:pt x="61" y="503"/>
                  </a:cubicBezTo>
                  <a:cubicBezTo>
                    <a:pt x="120" y="482"/>
                    <a:pt x="120" y="482"/>
                    <a:pt x="120" y="482"/>
                  </a:cubicBezTo>
                  <a:cubicBezTo>
                    <a:pt x="133" y="498"/>
                    <a:pt x="150" y="512"/>
                    <a:pt x="168" y="525"/>
                  </a:cubicBezTo>
                  <a:cubicBezTo>
                    <a:pt x="166" y="525"/>
                    <a:pt x="166" y="525"/>
                    <a:pt x="166" y="525"/>
                  </a:cubicBezTo>
                  <a:cubicBezTo>
                    <a:pt x="150" y="584"/>
                    <a:pt x="150" y="584"/>
                    <a:pt x="150" y="584"/>
                  </a:cubicBezTo>
                  <a:cubicBezTo>
                    <a:pt x="208" y="610"/>
                    <a:pt x="208" y="610"/>
                    <a:pt x="208" y="610"/>
                  </a:cubicBezTo>
                  <a:cubicBezTo>
                    <a:pt x="246" y="559"/>
                    <a:pt x="246" y="559"/>
                    <a:pt x="246" y="559"/>
                  </a:cubicBezTo>
                  <a:lnTo>
                    <a:pt x="246" y="559"/>
                  </a:lnTo>
                  <a:cubicBezTo>
                    <a:pt x="259" y="562"/>
                    <a:pt x="272" y="565"/>
                    <a:pt x="286" y="568"/>
                  </a:cubicBezTo>
                  <a:lnTo>
                    <a:pt x="286" y="568"/>
                  </a:lnTo>
                  <a:cubicBezTo>
                    <a:pt x="299" y="629"/>
                    <a:pt x="299" y="629"/>
                    <a:pt x="299" y="629"/>
                  </a:cubicBezTo>
                  <a:cubicBezTo>
                    <a:pt x="363" y="624"/>
                    <a:pt x="363" y="624"/>
                    <a:pt x="363" y="624"/>
                  </a:cubicBezTo>
                  <a:cubicBezTo>
                    <a:pt x="371" y="562"/>
                    <a:pt x="371" y="562"/>
                    <a:pt x="371" y="562"/>
                  </a:cubicBezTo>
                  <a:lnTo>
                    <a:pt x="371" y="562"/>
                  </a:lnTo>
                  <a:cubicBezTo>
                    <a:pt x="385" y="557"/>
                    <a:pt x="398" y="554"/>
                    <a:pt x="411" y="549"/>
                  </a:cubicBezTo>
                  <a:cubicBezTo>
                    <a:pt x="411" y="552"/>
                    <a:pt x="411" y="552"/>
                    <a:pt x="411" y="552"/>
                  </a:cubicBezTo>
                  <a:cubicBezTo>
                    <a:pt x="454" y="597"/>
                    <a:pt x="454" y="597"/>
                    <a:pt x="454" y="597"/>
                  </a:cubicBezTo>
                  <a:cubicBezTo>
                    <a:pt x="508" y="562"/>
                    <a:pt x="508" y="562"/>
                    <a:pt x="508" y="562"/>
                  </a:cubicBezTo>
                  <a:cubicBezTo>
                    <a:pt x="484" y="503"/>
                    <a:pt x="484" y="503"/>
                    <a:pt x="484" y="503"/>
                  </a:cubicBezTo>
                  <a:cubicBezTo>
                    <a:pt x="484" y="501"/>
                    <a:pt x="484" y="501"/>
                    <a:pt x="484" y="501"/>
                  </a:cubicBezTo>
                  <a:cubicBezTo>
                    <a:pt x="492" y="493"/>
                    <a:pt x="502" y="482"/>
                    <a:pt x="511" y="471"/>
                  </a:cubicBezTo>
                  <a:cubicBezTo>
                    <a:pt x="513" y="474"/>
                    <a:pt x="513" y="474"/>
                    <a:pt x="513" y="474"/>
                  </a:cubicBezTo>
                  <a:cubicBezTo>
                    <a:pt x="572" y="493"/>
                    <a:pt x="572" y="493"/>
                    <a:pt x="572" y="493"/>
                  </a:cubicBezTo>
                  <a:cubicBezTo>
                    <a:pt x="601" y="437"/>
                    <a:pt x="601" y="437"/>
                    <a:pt x="601" y="437"/>
                  </a:cubicBezTo>
                  <a:cubicBezTo>
                    <a:pt x="553" y="396"/>
                    <a:pt x="553" y="396"/>
                    <a:pt x="553" y="396"/>
                  </a:cubicBezTo>
                  <a:cubicBezTo>
                    <a:pt x="553" y="394"/>
                    <a:pt x="553" y="394"/>
                    <a:pt x="553" y="394"/>
                  </a:cubicBezTo>
                  <a:cubicBezTo>
                    <a:pt x="556" y="380"/>
                    <a:pt x="559" y="370"/>
                    <a:pt x="561" y="351"/>
                  </a:cubicBezTo>
                  <a:cubicBezTo>
                    <a:pt x="564" y="351"/>
                    <a:pt x="564" y="351"/>
                    <a:pt x="564" y="351"/>
                  </a:cubicBezTo>
                  <a:cubicBezTo>
                    <a:pt x="618" y="345"/>
                    <a:pt x="618" y="345"/>
                    <a:pt x="618" y="345"/>
                  </a:cubicBezTo>
                  <a:cubicBezTo>
                    <a:pt x="618" y="284"/>
                    <a:pt x="618" y="284"/>
                    <a:pt x="618" y="284"/>
                  </a:cubicBezTo>
                  <a:cubicBezTo>
                    <a:pt x="559" y="271"/>
                    <a:pt x="559" y="271"/>
                    <a:pt x="559" y="271"/>
                  </a:cubicBezTo>
                  <a:cubicBezTo>
                    <a:pt x="561" y="271"/>
                    <a:pt x="561" y="271"/>
                    <a:pt x="561" y="271"/>
                  </a:cubicBezTo>
                  <a:cubicBezTo>
                    <a:pt x="556" y="255"/>
                    <a:pt x="553" y="236"/>
                    <a:pt x="548" y="220"/>
                  </a:cubicBezTo>
                  <a:cubicBezTo>
                    <a:pt x="551" y="220"/>
                    <a:pt x="551" y="220"/>
                    <a:pt x="551" y="220"/>
                  </a:cubicBezTo>
                  <a:cubicBezTo>
                    <a:pt x="596" y="177"/>
                    <a:pt x="596" y="177"/>
                    <a:pt x="596" y="177"/>
                  </a:cubicBezTo>
                  <a:cubicBezTo>
                    <a:pt x="564" y="124"/>
                    <a:pt x="564" y="124"/>
                    <a:pt x="564" y="124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502" y="148"/>
                    <a:pt x="502" y="148"/>
                    <a:pt x="502" y="148"/>
                  </a:cubicBezTo>
                  <a:cubicBezTo>
                    <a:pt x="489" y="131"/>
                    <a:pt x="473" y="118"/>
                    <a:pt x="457" y="105"/>
                  </a:cubicBezTo>
                  <a:lnTo>
                    <a:pt x="457" y="105"/>
                  </a:lnTo>
                  <a:cubicBezTo>
                    <a:pt x="473" y="43"/>
                    <a:pt x="473" y="43"/>
                    <a:pt x="473" y="43"/>
                  </a:cubicBezTo>
                  <a:cubicBezTo>
                    <a:pt x="417" y="17"/>
                    <a:pt x="417" y="17"/>
                    <a:pt x="417" y="17"/>
                  </a:cubicBezTo>
                  <a:cubicBezTo>
                    <a:pt x="380" y="70"/>
                    <a:pt x="380" y="70"/>
                    <a:pt x="380" y="70"/>
                  </a:cubicBezTo>
                  <a:close/>
                  <a:moveTo>
                    <a:pt x="521" y="314"/>
                  </a:moveTo>
                  <a:lnTo>
                    <a:pt x="521" y="314"/>
                  </a:lnTo>
                  <a:cubicBezTo>
                    <a:pt x="521" y="431"/>
                    <a:pt x="428" y="525"/>
                    <a:pt x="312" y="525"/>
                  </a:cubicBezTo>
                  <a:cubicBezTo>
                    <a:pt x="195" y="525"/>
                    <a:pt x="101" y="431"/>
                    <a:pt x="101" y="314"/>
                  </a:cubicBezTo>
                  <a:cubicBezTo>
                    <a:pt x="101" y="199"/>
                    <a:pt x="195" y="102"/>
                    <a:pt x="312" y="102"/>
                  </a:cubicBezTo>
                  <a:cubicBezTo>
                    <a:pt x="428" y="102"/>
                    <a:pt x="521" y="199"/>
                    <a:pt x="521" y="3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Прямоугольник 511">
              <a:extLst>
                <a:ext uri="{FF2B5EF4-FFF2-40B4-BE49-F238E27FC236}">
                  <a16:creationId xmlns:a16="http://schemas.microsoft.com/office/drawing/2014/main" id="{D4254CBD-4E1A-492C-B594-641A249F4557}"/>
                </a:ext>
              </a:extLst>
            </p:cNvPr>
            <p:cNvSpPr/>
            <p:nvPr/>
          </p:nvSpPr>
          <p:spPr>
            <a:xfrm rot="19564923" flipH="1">
              <a:off x="9017958" y="3590468"/>
              <a:ext cx="212811" cy="20131"/>
            </a:xfrm>
            <a:prstGeom prst="rect">
              <a:avLst/>
            </a:prstGeom>
            <a:solidFill>
              <a:srgbClr val="E2E2F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90" name="Прямоугольник 512">
              <a:extLst>
                <a:ext uri="{FF2B5EF4-FFF2-40B4-BE49-F238E27FC236}">
                  <a16:creationId xmlns:a16="http://schemas.microsoft.com/office/drawing/2014/main" id="{DDCB1376-94C4-41E9-A38A-05F79175BE5C}"/>
                </a:ext>
              </a:extLst>
            </p:cNvPr>
            <p:cNvSpPr/>
            <p:nvPr/>
          </p:nvSpPr>
          <p:spPr>
            <a:xfrm rot="18152457" flipH="1">
              <a:off x="8958341" y="3516136"/>
              <a:ext cx="25184" cy="179166"/>
            </a:xfrm>
            <a:prstGeom prst="rect">
              <a:avLst/>
            </a:prstGeom>
            <a:solidFill>
              <a:srgbClr val="E2E2F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91" name="Равнобедренный треугольник 513">
              <a:extLst>
                <a:ext uri="{FF2B5EF4-FFF2-40B4-BE49-F238E27FC236}">
                  <a16:creationId xmlns:a16="http://schemas.microsoft.com/office/drawing/2014/main" id="{C663AA24-50ED-4D56-88A3-178331C7282C}"/>
                </a:ext>
              </a:extLst>
            </p:cNvPr>
            <p:cNvSpPr/>
            <p:nvPr/>
          </p:nvSpPr>
          <p:spPr>
            <a:xfrm rot="10800000" flipH="1">
              <a:off x="8994419" y="3631707"/>
              <a:ext cx="85815" cy="52960"/>
            </a:xfrm>
            <a:prstGeom prst="triangle">
              <a:avLst/>
            </a:prstGeom>
            <a:solidFill>
              <a:srgbClr val="E2E2F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93" name="Freeform 5">
              <a:extLst>
                <a:ext uri="{FF2B5EF4-FFF2-40B4-BE49-F238E27FC236}">
                  <a16:creationId xmlns:a16="http://schemas.microsoft.com/office/drawing/2014/main" id="{65B01328-1B39-44F2-B49A-4A541CC226E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34400" y="2585712"/>
              <a:ext cx="844098" cy="1138978"/>
            </a:xfrm>
            <a:custGeom>
              <a:avLst/>
              <a:gdLst>
                <a:gd name="T0" fmla="*/ 8831 w 13621"/>
                <a:gd name="T1" fmla="*/ 4510 h 18380"/>
                <a:gd name="T2" fmla="*/ 4624 w 13621"/>
                <a:gd name="T3" fmla="*/ 2080 h 18380"/>
                <a:gd name="T4" fmla="*/ 2304 w 13621"/>
                <a:gd name="T5" fmla="*/ 741 h 18380"/>
                <a:gd name="T6" fmla="*/ 1306 w 13621"/>
                <a:gd name="T7" fmla="*/ 168 h 18380"/>
                <a:gd name="T8" fmla="*/ 1094 w 13621"/>
                <a:gd name="T9" fmla="*/ 50 h 18380"/>
                <a:gd name="T10" fmla="*/ 1048 w 13621"/>
                <a:gd name="T11" fmla="*/ 30 h 18380"/>
                <a:gd name="T12" fmla="*/ 985 w 13621"/>
                <a:gd name="T13" fmla="*/ 13 h 18380"/>
                <a:gd name="T14" fmla="*/ 905 w 13621"/>
                <a:gd name="T15" fmla="*/ 1 h 18380"/>
                <a:gd name="T16" fmla="*/ 824 w 13621"/>
                <a:gd name="T17" fmla="*/ 5 h 18380"/>
                <a:gd name="T18" fmla="*/ 767 w 13621"/>
                <a:gd name="T19" fmla="*/ 18 h 18380"/>
                <a:gd name="T20" fmla="*/ 697 w 13621"/>
                <a:gd name="T21" fmla="*/ 49 h 18380"/>
                <a:gd name="T22" fmla="*/ 586 w 13621"/>
                <a:gd name="T23" fmla="*/ 111 h 18380"/>
                <a:gd name="T24" fmla="*/ 404 w 13621"/>
                <a:gd name="T25" fmla="*/ 218 h 18380"/>
                <a:gd name="T26" fmla="*/ 122 w 13621"/>
                <a:gd name="T27" fmla="*/ 385 h 18380"/>
                <a:gd name="T28" fmla="*/ 28 w 13621"/>
                <a:gd name="T29" fmla="*/ 442 h 18380"/>
                <a:gd name="T30" fmla="*/ 69 w 13621"/>
                <a:gd name="T31" fmla="*/ 425 h 18380"/>
                <a:gd name="T32" fmla="*/ 113 w 13621"/>
                <a:gd name="T33" fmla="*/ 415 h 18380"/>
                <a:gd name="T34" fmla="*/ 158 w 13621"/>
                <a:gd name="T35" fmla="*/ 411 h 18380"/>
                <a:gd name="T36" fmla="*/ 234 w 13621"/>
                <a:gd name="T37" fmla="*/ 416 h 18380"/>
                <a:gd name="T38" fmla="*/ 324 w 13621"/>
                <a:gd name="T39" fmla="*/ 437 h 18380"/>
                <a:gd name="T40" fmla="*/ 411 w 13621"/>
                <a:gd name="T41" fmla="*/ 472 h 18380"/>
                <a:gd name="T42" fmla="*/ 12259 w 13621"/>
                <a:gd name="T43" fmla="*/ 7306 h 18380"/>
                <a:gd name="T44" fmla="*/ 12359 w 13621"/>
                <a:gd name="T45" fmla="*/ 7373 h 18380"/>
                <a:gd name="T46" fmla="*/ 12454 w 13621"/>
                <a:gd name="T47" fmla="*/ 7453 h 18380"/>
                <a:gd name="T48" fmla="*/ 12543 w 13621"/>
                <a:gd name="T49" fmla="*/ 7545 h 18380"/>
                <a:gd name="T50" fmla="*/ 12626 w 13621"/>
                <a:gd name="T51" fmla="*/ 7647 h 18380"/>
                <a:gd name="T52" fmla="*/ 12700 w 13621"/>
                <a:gd name="T53" fmla="*/ 7757 h 18380"/>
                <a:gd name="T54" fmla="*/ 12765 w 13621"/>
                <a:gd name="T55" fmla="*/ 7874 h 18380"/>
                <a:gd name="T56" fmla="*/ 12820 w 13621"/>
                <a:gd name="T57" fmla="*/ 7993 h 18380"/>
                <a:gd name="T58" fmla="*/ 12863 w 13621"/>
                <a:gd name="T59" fmla="*/ 8116 h 18380"/>
                <a:gd name="T60" fmla="*/ 12893 w 13621"/>
                <a:gd name="T61" fmla="*/ 8238 h 18380"/>
                <a:gd name="T62" fmla="*/ 12911 w 13621"/>
                <a:gd name="T63" fmla="*/ 8360 h 18380"/>
                <a:gd name="T64" fmla="*/ 12886 w 13621"/>
                <a:gd name="T65" fmla="*/ 17959 h 18380"/>
                <a:gd name="T66" fmla="*/ 12880 w 13621"/>
                <a:gd name="T67" fmla="*/ 18051 h 18380"/>
                <a:gd name="T68" fmla="*/ 12863 w 13621"/>
                <a:gd name="T69" fmla="*/ 18143 h 18380"/>
                <a:gd name="T70" fmla="*/ 12832 w 13621"/>
                <a:gd name="T71" fmla="*/ 18227 h 18380"/>
                <a:gd name="T72" fmla="*/ 12803 w 13621"/>
                <a:gd name="T73" fmla="*/ 18278 h 18380"/>
                <a:gd name="T74" fmla="*/ 12775 w 13621"/>
                <a:gd name="T75" fmla="*/ 18313 h 18380"/>
                <a:gd name="T76" fmla="*/ 12744 w 13621"/>
                <a:gd name="T77" fmla="*/ 18344 h 18380"/>
                <a:gd name="T78" fmla="*/ 12708 w 13621"/>
                <a:gd name="T79" fmla="*/ 18372 h 18380"/>
                <a:gd name="T80" fmla="*/ 12695 w 13621"/>
                <a:gd name="T81" fmla="*/ 18380 h 18380"/>
                <a:gd name="T82" fmla="*/ 13424 w 13621"/>
                <a:gd name="T83" fmla="*/ 17955 h 18380"/>
                <a:gd name="T84" fmla="*/ 13482 w 13621"/>
                <a:gd name="T85" fmla="*/ 17904 h 18380"/>
                <a:gd name="T86" fmla="*/ 13529 w 13621"/>
                <a:gd name="T87" fmla="*/ 17836 h 18380"/>
                <a:gd name="T88" fmla="*/ 13564 w 13621"/>
                <a:gd name="T89" fmla="*/ 17755 h 18380"/>
                <a:gd name="T90" fmla="*/ 13586 w 13621"/>
                <a:gd name="T91" fmla="*/ 17659 h 18380"/>
                <a:gd name="T92" fmla="*/ 13593 w 13621"/>
                <a:gd name="T93" fmla="*/ 17549 h 18380"/>
                <a:gd name="T94" fmla="*/ 13617 w 13621"/>
                <a:gd name="T95" fmla="*/ 7949 h 18380"/>
                <a:gd name="T96" fmla="*/ 13600 w 13621"/>
                <a:gd name="T97" fmla="*/ 7828 h 18380"/>
                <a:gd name="T98" fmla="*/ 13570 w 13621"/>
                <a:gd name="T99" fmla="*/ 7706 h 18380"/>
                <a:gd name="T100" fmla="*/ 13527 w 13621"/>
                <a:gd name="T101" fmla="*/ 7583 h 18380"/>
                <a:gd name="T102" fmla="*/ 13472 w 13621"/>
                <a:gd name="T103" fmla="*/ 7462 h 18380"/>
                <a:gd name="T104" fmla="*/ 13408 w 13621"/>
                <a:gd name="T105" fmla="*/ 7347 h 18380"/>
                <a:gd name="T106" fmla="*/ 13333 w 13621"/>
                <a:gd name="T107" fmla="*/ 7237 h 18380"/>
                <a:gd name="T108" fmla="*/ 13251 w 13621"/>
                <a:gd name="T109" fmla="*/ 7135 h 18380"/>
                <a:gd name="T110" fmla="*/ 13162 w 13621"/>
                <a:gd name="T111" fmla="*/ 7042 h 18380"/>
                <a:gd name="T112" fmla="*/ 13067 w 13621"/>
                <a:gd name="T113" fmla="*/ 6962 h 18380"/>
                <a:gd name="T114" fmla="*/ 12966 w 13621"/>
                <a:gd name="T115" fmla="*/ 6896 h 18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621" h="18380">
                  <a:moveTo>
                    <a:pt x="12966" y="6896"/>
                  </a:moveTo>
                  <a:lnTo>
                    <a:pt x="10752" y="5618"/>
                  </a:lnTo>
                  <a:lnTo>
                    <a:pt x="8831" y="4510"/>
                  </a:lnTo>
                  <a:lnTo>
                    <a:pt x="7184" y="3559"/>
                  </a:lnTo>
                  <a:lnTo>
                    <a:pt x="5789" y="2753"/>
                  </a:lnTo>
                  <a:lnTo>
                    <a:pt x="4624" y="2080"/>
                  </a:lnTo>
                  <a:lnTo>
                    <a:pt x="3669" y="1529"/>
                  </a:lnTo>
                  <a:lnTo>
                    <a:pt x="2902" y="1087"/>
                  </a:lnTo>
                  <a:lnTo>
                    <a:pt x="2304" y="741"/>
                  </a:lnTo>
                  <a:lnTo>
                    <a:pt x="1852" y="482"/>
                  </a:lnTo>
                  <a:lnTo>
                    <a:pt x="1527" y="294"/>
                  </a:lnTo>
                  <a:lnTo>
                    <a:pt x="1306" y="168"/>
                  </a:lnTo>
                  <a:lnTo>
                    <a:pt x="1168" y="91"/>
                  </a:lnTo>
                  <a:lnTo>
                    <a:pt x="1124" y="66"/>
                  </a:lnTo>
                  <a:lnTo>
                    <a:pt x="1094" y="50"/>
                  </a:lnTo>
                  <a:lnTo>
                    <a:pt x="1073" y="40"/>
                  </a:lnTo>
                  <a:lnTo>
                    <a:pt x="1061" y="34"/>
                  </a:lnTo>
                  <a:lnTo>
                    <a:pt x="1048" y="30"/>
                  </a:lnTo>
                  <a:lnTo>
                    <a:pt x="1037" y="28"/>
                  </a:lnTo>
                  <a:lnTo>
                    <a:pt x="1010" y="20"/>
                  </a:lnTo>
                  <a:lnTo>
                    <a:pt x="985" y="13"/>
                  </a:lnTo>
                  <a:lnTo>
                    <a:pt x="958" y="7"/>
                  </a:lnTo>
                  <a:lnTo>
                    <a:pt x="931" y="4"/>
                  </a:lnTo>
                  <a:lnTo>
                    <a:pt x="905" y="1"/>
                  </a:lnTo>
                  <a:lnTo>
                    <a:pt x="878" y="0"/>
                  </a:lnTo>
                  <a:lnTo>
                    <a:pt x="851" y="1"/>
                  </a:lnTo>
                  <a:lnTo>
                    <a:pt x="824" y="5"/>
                  </a:lnTo>
                  <a:lnTo>
                    <a:pt x="805" y="7"/>
                  </a:lnTo>
                  <a:lnTo>
                    <a:pt x="785" y="12"/>
                  </a:lnTo>
                  <a:lnTo>
                    <a:pt x="767" y="18"/>
                  </a:lnTo>
                  <a:lnTo>
                    <a:pt x="746" y="26"/>
                  </a:lnTo>
                  <a:lnTo>
                    <a:pt x="724" y="35"/>
                  </a:lnTo>
                  <a:lnTo>
                    <a:pt x="697" y="49"/>
                  </a:lnTo>
                  <a:lnTo>
                    <a:pt x="666" y="65"/>
                  </a:lnTo>
                  <a:lnTo>
                    <a:pt x="630" y="86"/>
                  </a:lnTo>
                  <a:lnTo>
                    <a:pt x="586" y="111"/>
                  </a:lnTo>
                  <a:lnTo>
                    <a:pt x="535" y="142"/>
                  </a:lnTo>
                  <a:lnTo>
                    <a:pt x="475" y="176"/>
                  </a:lnTo>
                  <a:lnTo>
                    <a:pt x="404" y="218"/>
                  </a:lnTo>
                  <a:lnTo>
                    <a:pt x="323" y="267"/>
                  </a:lnTo>
                  <a:lnTo>
                    <a:pt x="229" y="322"/>
                  </a:lnTo>
                  <a:lnTo>
                    <a:pt x="122" y="385"/>
                  </a:lnTo>
                  <a:lnTo>
                    <a:pt x="0" y="455"/>
                  </a:lnTo>
                  <a:lnTo>
                    <a:pt x="14" y="447"/>
                  </a:lnTo>
                  <a:lnTo>
                    <a:pt x="28" y="442"/>
                  </a:lnTo>
                  <a:lnTo>
                    <a:pt x="42" y="435"/>
                  </a:lnTo>
                  <a:lnTo>
                    <a:pt x="56" y="430"/>
                  </a:lnTo>
                  <a:lnTo>
                    <a:pt x="69" y="425"/>
                  </a:lnTo>
                  <a:lnTo>
                    <a:pt x="85" y="422"/>
                  </a:lnTo>
                  <a:lnTo>
                    <a:pt x="98" y="418"/>
                  </a:lnTo>
                  <a:lnTo>
                    <a:pt x="113" y="415"/>
                  </a:lnTo>
                  <a:lnTo>
                    <a:pt x="129" y="414"/>
                  </a:lnTo>
                  <a:lnTo>
                    <a:pt x="144" y="413"/>
                  </a:lnTo>
                  <a:lnTo>
                    <a:pt x="158" y="411"/>
                  </a:lnTo>
                  <a:lnTo>
                    <a:pt x="173" y="411"/>
                  </a:lnTo>
                  <a:lnTo>
                    <a:pt x="203" y="413"/>
                  </a:lnTo>
                  <a:lnTo>
                    <a:pt x="234" y="416"/>
                  </a:lnTo>
                  <a:lnTo>
                    <a:pt x="264" y="421"/>
                  </a:lnTo>
                  <a:lnTo>
                    <a:pt x="294" y="428"/>
                  </a:lnTo>
                  <a:lnTo>
                    <a:pt x="324" y="437"/>
                  </a:lnTo>
                  <a:lnTo>
                    <a:pt x="353" y="447"/>
                  </a:lnTo>
                  <a:lnTo>
                    <a:pt x="382" y="459"/>
                  </a:lnTo>
                  <a:lnTo>
                    <a:pt x="411" y="472"/>
                  </a:lnTo>
                  <a:lnTo>
                    <a:pt x="439" y="486"/>
                  </a:lnTo>
                  <a:lnTo>
                    <a:pt x="467" y="501"/>
                  </a:lnTo>
                  <a:lnTo>
                    <a:pt x="12259" y="7306"/>
                  </a:lnTo>
                  <a:lnTo>
                    <a:pt x="12293" y="7327"/>
                  </a:lnTo>
                  <a:lnTo>
                    <a:pt x="12327" y="7349"/>
                  </a:lnTo>
                  <a:lnTo>
                    <a:pt x="12359" y="7373"/>
                  </a:lnTo>
                  <a:lnTo>
                    <a:pt x="12391" y="7399"/>
                  </a:lnTo>
                  <a:lnTo>
                    <a:pt x="12424" y="7425"/>
                  </a:lnTo>
                  <a:lnTo>
                    <a:pt x="12454" y="7453"/>
                  </a:lnTo>
                  <a:lnTo>
                    <a:pt x="12485" y="7482"/>
                  </a:lnTo>
                  <a:lnTo>
                    <a:pt x="12514" y="7513"/>
                  </a:lnTo>
                  <a:lnTo>
                    <a:pt x="12543" y="7545"/>
                  </a:lnTo>
                  <a:lnTo>
                    <a:pt x="12572" y="7578"/>
                  </a:lnTo>
                  <a:lnTo>
                    <a:pt x="12599" y="7612"/>
                  </a:lnTo>
                  <a:lnTo>
                    <a:pt x="12626" y="7647"/>
                  </a:lnTo>
                  <a:lnTo>
                    <a:pt x="12652" y="7682"/>
                  </a:lnTo>
                  <a:lnTo>
                    <a:pt x="12676" y="7720"/>
                  </a:lnTo>
                  <a:lnTo>
                    <a:pt x="12700" y="7757"/>
                  </a:lnTo>
                  <a:lnTo>
                    <a:pt x="12723" y="7795"/>
                  </a:lnTo>
                  <a:lnTo>
                    <a:pt x="12745" y="7834"/>
                  </a:lnTo>
                  <a:lnTo>
                    <a:pt x="12765" y="7874"/>
                  </a:lnTo>
                  <a:lnTo>
                    <a:pt x="12784" y="7913"/>
                  </a:lnTo>
                  <a:lnTo>
                    <a:pt x="12803" y="7952"/>
                  </a:lnTo>
                  <a:lnTo>
                    <a:pt x="12820" y="7993"/>
                  </a:lnTo>
                  <a:lnTo>
                    <a:pt x="12835" y="8033"/>
                  </a:lnTo>
                  <a:lnTo>
                    <a:pt x="12849" y="8075"/>
                  </a:lnTo>
                  <a:lnTo>
                    <a:pt x="12863" y="8116"/>
                  </a:lnTo>
                  <a:lnTo>
                    <a:pt x="12875" y="8157"/>
                  </a:lnTo>
                  <a:lnTo>
                    <a:pt x="12885" y="8198"/>
                  </a:lnTo>
                  <a:lnTo>
                    <a:pt x="12893" y="8238"/>
                  </a:lnTo>
                  <a:lnTo>
                    <a:pt x="12900" y="8279"/>
                  </a:lnTo>
                  <a:lnTo>
                    <a:pt x="12906" y="8319"/>
                  </a:lnTo>
                  <a:lnTo>
                    <a:pt x="12911" y="8360"/>
                  </a:lnTo>
                  <a:lnTo>
                    <a:pt x="12913" y="8399"/>
                  </a:lnTo>
                  <a:lnTo>
                    <a:pt x="12914" y="8439"/>
                  </a:lnTo>
                  <a:lnTo>
                    <a:pt x="12886" y="17959"/>
                  </a:lnTo>
                  <a:lnTo>
                    <a:pt x="12886" y="17990"/>
                  </a:lnTo>
                  <a:lnTo>
                    <a:pt x="12884" y="18021"/>
                  </a:lnTo>
                  <a:lnTo>
                    <a:pt x="12880" y="18051"/>
                  </a:lnTo>
                  <a:lnTo>
                    <a:pt x="12877" y="18082"/>
                  </a:lnTo>
                  <a:lnTo>
                    <a:pt x="12870" y="18113"/>
                  </a:lnTo>
                  <a:lnTo>
                    <a:pt x="12863" y="18143"/>
                  </a:lnTo>
                  <a:lnTo>
                    <a:pt x="12855" y="18172"/>
                  </a:lnTo>
                  <a:lnTo>
                    <a:pt x="12844" y="18199"/>
                  </a:lnTo>
                  <a:lnTo>
                    <a:pt x="12832" y="18227"/>
                  </a:lnTo>
                  <a:lnTo>
                    <a:pt x="12818" y="18254"/>
                  </a:lnTo>
                  <a:lnTo>
                    <a:pt x="12811" y="18267"/>
                  </a:lnTo>
                  <a:lnTo>
                    <a:pt x="12803" y="18278"/>
                  </a:lnTo>
                  <a:lnTo>
                    <a:pt x="12793" y="18291"/>
                  </a:lnTo>
                  <a:lnTo>
                    <a:pt x="12785" y="18303"/>
                  </a:lnTo>
                  <a:lnTo>
                    <a:pt x="12775" y="18313"/>
                  </a:lnTo>
                  <a:lnTo>
                    <a:pt x="12766" y="18325"/>
                  </a:lnTo>
                  <a:lnTo>
                    <a:pt x="12755" y="18335"/>
                  </a:lnTo>
                  <a:lnTo>
                    <a:pt x="12744" y="18344"/>
                  </a:lnTo>
                  <a:lnTo>
                    <a:pt x="12733" y="18355"/>
                  </a:lnTo>
                  <a:lnTo>
                    <a:pt x="12721" y="18363"/>
                  </a:lnTo>
                  <a:lnTo>
                    <a:pt x="12708" y="18372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3402" y="17969"/>
                  </a:lnTo>
                  <a:lnTo>
                    <a:pt x="13424" y="17955"/>
                  </a:lnTo>
                  <a:lnTo>
                    <a:pt x="13445" y="17940"/>
                  </a:lnTo>
                  <a:lnTo>
                    <a:pt x="13463" y="17923"/>
                  </a:lnTo>
                  <a:lnTo>
                    <a:pt x="13482" y="17904"/>
                  </a:lnTo>
                  <a:lnTo>
                    <a:pt x="13499" y="17883"/>
                  </a:lnTo>
                  <a:lnTo>
                    <a:pt x="13514" y="17860"/>
                  </a:lnTo>
                  <a:lnTo>
                    <a:pt x="13529" y="17836"/>
                  </a:lnTo>
                  <a:lnTo>
                    <a:pt x="13542" y="17810"/>
                  </a:lnTo>
                  <a:lnTo>
                    <a:pt x="13553" y="17784"/>
                  </a:lnTo>
                  <a:lnTo>
                    <a:pt x="13564" y="17755"/>
                  </a:lnTo>
                  <a:lnTo>
                    <a:pt x="13572" y="17724"/>
                  </a:lnTo>
                  <a:lnTo>
                    <a:pt x="13580" y="17692"/>
                  </a:lnTo>
                  <a:lnTo>
                    <a:pt x="13586" y="17659"/>
                  </a:lnTo>
                  <a:lnTo>
                    <a:pt x="13589" y="17623"/>
                  </a:lnTo>
                  <a:lnTo>
                    <a:pt x="13593" y="17587"/>
                  </a:lnTo>
                  <a:lnTo>
                    <a:pt x="13593" y="17549"/>
                  </a:lnTo>
                  <a:lnTo>
                    <a:pt x="13621" y="8029"/>
                  </a:lnTo>
                  <a:lnTo>
                    <a:pt x="13620" y="7989"/>
                  </a:lnTo>
                  <a:lnTo>
                    <a:pt x="13617" y="7949"/>
                  </a:lnTo>
                  <a:lnTo>
                    <a:pt x="13614" y="7909"/>
                  </a:lnTo>
                  <a:lnTo>
                    <a:pt x="13608" y="7869"/>
                  </a:lnTo>
                  <a:lnTo>
                    <a:pt x="13600" y="7828"/>
                  </a:lnTo>
                  <a:lnTo>
                    <a:pt x="13592" y="7787"/>
                  </a:lnTo>
                  <a:lnTo>
                    <a:pt x="13581" y="7746"/>
                  </a:lnTo>
                  <a:lnTo>
                    <a:pt x="13570" y="7706"/>
                  </a:lnTo>
                  <a:lnTo>
                    <a:pt x="13557" y="7664"/>
                  </a:lnTo>
                  <a:lnTo>
                    <a:pt x="13542" y="7623"/>
                  </a:lnTo>
                  <a:lnTo>
                    <a:pt x="13527" y="7583"/>
                  </a:lnTo>
                  <a:lnTo>
                    <a:pt x="13509" y="7542"/>
                  </a:lnTo>
                  <a:lnTo>
                    <a:pt x="13491" y="7502"/>
                  </a:lnTo>
                  <a:lnTo>
                    <a:pt x="13472" y="7462"/>
                  </a:lnTo>
                  <a:lnTo>
                    <a:pt x="13452" y="7423"/>
                  </a:lnTo>
                  <a:lnTo>
                    <a:pt x="13430" y="7385"/>
                  </a:lnTo>
                  <a:lnTo>
                    <a:pt x="13408" y="7347"/>
                  </a:lnTo>
                  <a:lnTo>
                    <a:pt x="13383" y="7308"/>
                  </a:lnTo>
                  <a:lnTo>
                    <a:pt x="13359" y="7273"/>
                  </a:lnTo>
                  <a:lnTo>
                    <a:pt x="13333" y="7237"/>
                  </a:lnTo>
                  <a:lnTo>
                    <a:pt x="13307" y="7202"/>
                  </a:lnTo>
                  <a:lnTo>
                    <a:pt x="13279" y="7167"/>
                  </a:lnTo>
                  <a:lnTo>
                    <a:pt x="13251" y="7135"/>
                  </a:lnTo>
                  <a:lnTo>
                    <a:pt x="13222" y="7102"/>
                  </a:lnTo>
                  <a:lnTo>
                    <a:pt x="13192" y="7072"/>
                  </a:lnTo>
                  <a:lnTo>
                    <a:pt x="13162" y="7042"/>
                  </a:lnTo>
                  <a:lnTo>
                    <a:pt x="13131" y="7014"/>
                  </a:lnTo>
                  <a:lnTo>
                    <a:pt x="13098" y="6988"/>
                  </a:lnTo>
                  <a:lnTo>
                    <a:pt x="13067" y="6962"/>
                  </a:lnTo>
                  <a:lnTo>
                    <a:pt x="13033" y="6939"/>
                  </a:lnTo>
                  <a:lnTo>
                    <a:pt x="13000" y="6916"/>
                  </a:lnTo>
                  <a:lnTo>
                    <a:pt x="12966" y="6896"/>
                  </a:lnTo>
                  <a:close/>
                </a:path>
              </a:pathLst>
            </a:custGeom>
            <a:solidFill>
              <a:srgbClr val="4E3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F2530886-9429-4F9D-A049-DDE8BF222D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34400" y="2585712"/>
              <a:ext cx="844098" cy="1138978"/>
            </a:xfrm>
            <a:custGeom>
              <a:avLst/>
              <a:gdLst>
                <a:gd name="T0" fmla="*/ 8831 w 13621"/>
                <a:gd name="T1" fmla="*/ 4510 h 18380"/>
                <a:gd name="T2" fmla="*/ 4624 w 13621"/>
                <a:gd name="T3" fmla="*/ 2080 h 18380"/>
                <a:gd name="T4" fmla="*/ 2304 w 13621"/>
                <a:gd name="T5" fmla="*/ 741 h 18380"/>
                <a:gd name="T6" fmla="*/ 1306 w 13621"/>
                <a:gd name="T7" fmla="*/ 168 h 18380"/>
                <a:gd name="T8" fmla="*/ 1094 w 13621"/>
                <a:gd name="T9" fmla="*/ 50 h 18380"/>
                <a:gd name="T10" fmla="*/ 1048 w 13621"/>
                <a:gd name="T11" fmla="*/ 30 h 18380"/>
                <a:gd name="T12" fmla="*/ 985 w 13621"/>
                <a:gd name="T13" fmla="*/ 13 h 18380"/>
                <a:gd name="T14" fmla="*/ 905 w 13621"/>
                <a:gd name="T15" fmla="*/ 1 h 18380"/>
                <a:gd name="T16" fmla="*/ 824 w 13621"/>
                <a:gd name="T17" fmla="*/ 5 h 18380"/>
                <a:gd name="T18" fmla="*/ 767 w 13621"/>
                <a:gd name="T19" fmla="*/ 18 h 18380"/>
                <a:gd name="T20" fmla="*/ 697 w 13621"/>
                <a:gd name="T21" fmla="*/ 49 h 18380"/>
                <a:gd name="T22" fmla="*/ 586 w 13621"/>
                <a:gd name="T23" fmla="*/ 111 h 18380"/>
                <a:gd name="T24" fmla="*/ 404 w 13621"/>
                <a:gd name="T25" fmla="*/ 218 h 18380"/>
                <a:gd name="T26" fmla="*/ 122 w 13621"/>
                <a:gd name="T27" fmla="*/ 385 h 18380"/>
                <a:gd name="T28" fmla="*/ 28 w 13621"/>
                <a:gd name="T29" fmla="*/ 442 h 18380"/>
                <a:gd name="T30" fmla="*/ 69 w 13621"/>
                <a:gd name="T31" fmla="*/ 425 h 18380"/>
                <a:gd name="T32" fmla="*/ 113 w 13621"/>
                <a:gd name="T33" fmla="*/ 415 h 18380"/>
                <a:gd name="T34" fmla="*/ 158 w 13621"/>
                <a:gd name="T35" fmla="*/ 411 h 18380"/>
                <a:gd name="T36" fmla="*/ 234 w 13621"/>
                <a:gd name="T37" fmla="*/ 416 h 18380"/>
                <a:gd name="T38" fmla="*/ 324 w 13621"/>
                <a:gd name="T39" fmla="*/ 437 h 18380"/>
                <a:gd name="T40" fmla="*/ 411 w 13621"/>
                <a:gd name="T41" fmla="*/ 472 h 18380"/>
                <a:gd name="T42" fmla="*/ 12259 w 13621"/>
                <a:gd name="T43" fmla="*/ 7306 h 18380"/>
                <a:gd name="T44" fmla="*/ 12359 w 13621"/>
                <a:gd name="T45" fmla="*/ 7373 h 18380"/>
                <a:gd name="T46" fmla="*/ 12454 w 13621"/>
                <a:gd name="T47" fmla="*/ 7453 h 18380"/>
                <a:gd name="T48" fmla="*/ 12543 w 13621"/>
                <a:gd name="T49" fmla="*/ 7545 h 18380"/>
                <a:gd name="T50" fmla="*/ 12626 w 13621"/>
                <a:gd name="T51" fmla="*/ 7647 h 18380"/>
                <a:gd name="T52" fmla="*/ 12700 w 13621"/>
                <a:gd name="T53" fmla="*/ 7757 h 18380"/>
                <a:gd name="T54" fmla="*/ 12765 w 13621"/>
                <a:gd name="T55" fmla="*/ 7874 h 18380"/>
                <a:gd name="T56" fmla="*/ 12820 w 13621"/>
                <a:gd name="T57" fmla="*/ 7993 h 18380"/>
                <a:gd name="T58" fmla="*/ 12863 w 13621"/>
                <a:gd name="T59" fmla="*/ 8116 h 18380"/>
                <a:gd name="T60" fmla="*/ 12893 w 13621"/>
                <a:gd name="T61" fmla="*/ 8238 h 18380"/>
                <a:gd name="T62" fmla="*/ 12911 w 13621"/>
                <a:gd name="T63" fmla="*/ 8360 h 18380"/>
                <a:gd name="T64" fmla="*/ 12886 w 13621"/>
                <a:gd name="T65" fmla="*/ 17959 h 18380"/>
                <a:gd name="T66" fmla="*/ 12880 w 13621"/>
                <a:gd name="T67" fmla="*/ 18051 h 18380"/>
                <a:gd name="T68" fmla="*/ 12863 w 13621"/>
                <a:gd name="T69" fmla="*/ 18143 h 18380"/>
                <a:gd name="T70" fmla="*/ 12832 w 13621"/>
                <a:gd name="T71" fmla="*/ 18227 h 18380"/>
                <a:gd name="T72" fmla="*/ 12803 w 13621"/>
                <a:gd name="T73" fmla="*/ 18278 h 18380"/>
                <a:gd name="T74" fmla="*/ 12775 w 13621"/>
                <a:gd name="T75" fmla="*/ 18313 h 18380"/>
                <a:gd name="T76" fmla="*/ 12744 w 13621"/>
                <a:gd name="T77" fmla="*/ 18344 h 18380"/>
                <a:gd name="T78" fmla="*/ 12708 w 13621"/>
                <a:gd name="T79" fmla="*/ 18372 h 18380"/>
                <a:gd name="T80" fmla="*/ 12695 w 13621"/>
                <a:gd name="T81" fmla="*/ 18380 h 18380"/>
                <a:gd name="T82" fmla="*/ 13424 w 13621"/>
                <a:gd name="T83" fmla="*/ 17955 h 18380"/>
                <a:gd name="T84" fmla="*/ 13482 w 13621"/>
                <a:gd name="T85" fmla="*/ 17904 h 18380"/>
                <a:gd name="T86" fmla="*/ 13529 w 13621"/>
                <a:gd name="T87" fmla="*/ 17836 h 18380"/>
                <a:gd name="T88" fmla="*/ 13564 w 13621"/>
                <a:gd name="T89" fmla="*/ 17755 h 18380"/>
                <a:gd name="T90" fmla="*/ 13586 w 13621"/>
                <a:gd name="T91" fmla="*/ 17659 h 18380"/>
                <a:gd name="T92" fmla="*/ 13593 w 13621"/>
                <a:gd name="T93" fmla="*/ 17549 h 18380"/>
                <a:gd name="T94" fmla="*/ 13617 w 13621"/>
                <a:gd name="T95" fmla="*/ 7949 h 18380"/>
                <a:gd name="T96" fmla="*/ 13600 w 13621"/>
                <a:gd name="T97" fmla="*/ 7828 h 18380"/>
                <a:gd name="T98" fmla="*/ 13570 w 13621"/>
                <a:gd name="T99" fmla="*/ 7706 h 18380"/>
                <a:gd name="T100" fmla="*/ 13527 w 13621"/>
                <a:gd name="T101" fmla="*/ 7583 h 18380"/>
                <a:gd name="T102" fmla="*/ 13472 w 13621"/>
                <a:gd name="T103" fmla="*/ 7462 h 18380"/>
                <a:gd name="T104" fmla="*/ 13408 w 13621"/>
                <a:gd name="T105" fmla="*/ 7347 h 18380"/>
                <a:gd name="T106" fmla="*/ 13333 w 13621"/>
                <a:gd name="T107" fmla="*/ 7237 h 18380"/>
                <a:gd name="T108" fmla="*/ 13251 w 13621"/>
                <a:gd name="T109" fmla="*/ 7135 h 18380"/>
                <a:gd name="T110" fmla="*/ 13162 w 13621"/>
                <a:gd name="T111" fmla="*/ 7042 h 18380"/>
                <a:gd name="T112" fmla="*/ 13067 w 13621"/>
                <a:gd name="T113" fmla="*/ 6962 h 18380"/>
                <a:gd name="T114" fmla="*/ 12966 w 13621"/>
                <a:gd name="T115" fmla="*/ 6896 h 18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621" h="18380">
                  <a:moveTo>
                    <a:pt x="12966" y="6896"/>
                  </a:moveTo>
                  <a:lnTo>
                    <a:pt x="10752" y="5618"/>
                  </a:lnTo>
                  <a:lnTo>
                    <a:pt x="8831" y="4510"/>
                  </a:lnTo>
                  <a:lnTo>
                    <a:pt x="7184" y="3559"/>
                  </a:lnTo>
                  <a:lnTo>
                    <a:pt x="5789" y="2753"/>
                  </a:lnTo>
                  <a:lnTo>
                    <a:pt x="4624" y="2080"/>
                  </a:lnTo>
                  <a:lnTo>
                    <a:pt x="3669" y="1529"/>
                  </a:lnTo>
                  <a:lnTo>
                    <a:pt x="2902" y="1087"/>
                  </a:lnTo>
                  <a:lnTo>
                    <a:pt x="2304" y="741"/>
                  </a:lnTo>
                  <a:lnTo>
                    <a:pt x="1852" y="482"/>
                  </a:lnTo>
                  <a:lnTo>
                    <a:pt x="1527" y="294"/>
                  </a:lnTo>
                  <a:lnTo>
                    <a:pt x="1306" y="168"/>
                  </a:lnTo>
                  <a:lnTo>
                    <a:pt x="1168" y="91"/>
                  </a:lnTo>
                  <a:lnTo>
                    <a:pt x="1124" y="66"/>
                  </a:lnTo>
                  <a:lnTo>
                    <a:pt x="1094" y="50"/>
                  </a:lnTo>
                  <a:lnTo>
                    <a:pt x="1073" y="40"/>
                  </a:lnTo>
                  <a:lnTo>
                    <a:pt x="1061" y="34"/>
                  </a:lnTo>
                  <a:lnTo>
                    <a:pt x="1048" y="30"/>
                  </a:lnTo>
                  <a:lnTo>
                    <a:pt x="1037" y="28"/>
                  </a:lnTo>
                  <a:lnTo>
                    <a:pt x="1010" y="20"/>
                  </a:lnTo>
                  <a:lnTo>
                    <a:pt x="985" y="13"/>
                  </a:lnTo>
                  <a:lnTo>
                    <a:pt x="958" y="7"/>
                  </a:lnTo>
                  <a:lnTo>
                    <a:pt x="931" y="4"/>
                  </a:lnTo>
                  <a:lnTo>
                    <a:pt x="905" y="1"/>
                  </a:lnTo>
                  <a:lnTo>
                    <a:pt x="878" y="0"/>
                  </a:lnTo>
                  <a:lnTo>
                    <a:pt x="851" y="1"/>
                  </a:lnTo>
                  <a:lnTo>
                    <a:pt x="824" y="5"/>
                  </a:lnTo>
                  <a:lnTo>
                    <a:pt x="805" y="7"/>
                  </a:lnTo>
                  <a:lnTo>
                    <a:pt x="785" y="12"/>
                  </a:lnTo>
                  <a:lnTo>
                    <a:pt x="767" y="18"/>
                  </a:lnTo>
                  <a:lnTo>
                    <a:pt x="746" y="26"/>
                  </a:lnTo>
                  <a:lnTo>
                    <a:pt x="724" y="35"/>
                  </a:lnTo>
                  <a:lnTo>
                    <a:pt x="697" y="49"/>
                  </a:lnTo>
                  <a:lnTo>
                    <a:pt x="666" y="65"/>
                  </a:lnTo>
                  <a:lnTo>
                    <a:pt x="630" y="86"/>
                  </a:lnTo>
                  <a:lnTo>
                    <a:pt x="586" y="111"/>
                  </a:lnTo>
                  <a:lnTo>
                    <a:pt x="535" y="142"/>
                  </a:lnTo>
                  <a:lnTo>
                    <a:pt x="475" y="176"/>
                  </a:lnTo>
                  <a:lnTo>
                    <a:pt x="404" y="218"/>
                  </a:lnTo>
                  <a:lnTo>
                    <a:pt x="323" y="267"/>
                  </a:lnTo>
                  <a:lnTo>
                    <a:pt x="229" y="322"/>
                  </a:lnTo>
                  <a:lnTo>
                    <a:pt x="122" y="385"/>
                  </a:lnTo>
                  <a:lnTo>
                    <a:pt x="0" y="455"/>
                  </a:lnTo>
                  <a:lnTo>
                    <a:pt x="14" y="447"/>
                  </a:lnTo>
                  <a:lnTo>
                    <a:pt x="28" y="442"/>
                  </a:lnTo>
                  <a:lnTo>
                    <a:pt x="42" y="435"/>
                  </a:lnTo>
                  <a:lnTo>
                    <a:pt x="56" y="430"/>
                  </a:lnTo>
                  <a:lnTo>
                    <a:pt x="69" y="425"/>
                  </a:lnTo>
                  <a:lnTo>
                    <a:pt x="85" y="422"/>
                  </a:lnTo>
                  <a:lnTo>
                    <a:pt x="98" y="418"/>
                  </a:lnTo>
                  <a:lnTo>
                    <a:pt x="113" y="415"/>
                  </a:lnTo>
                  <a:lnTo>
                    <a:pt x="129" y="414"/>
                  </a:lnTo>
                  <a:lnTo>
                    <a:pt x="144" y="413"/>
                  </a:lnTo>
                  <a:lnTo>
                    <a:pt x="158" y="411"/>
                  </a:lnTo>
                  <a:lnTo>
                    <a:pt x="173" y="411"/>
                  </a:lnTo>
                  <a:lnTo>
                    <a:pt x="203" y="413"/>
                  </a:lnTo>
                  <a:lnTo>
                    <a:pt x="234" y="416"/>
                  </a:lnTo>
                  <a:lnTo>
                    <a:pt x="264" y="421"/>
                  </a:lnTo>
                  <a:lnTo>
                    <a:pt x="294" y="428"/>
                  </a:lnTo>
                  <a:lnTo>
                    <a:pt x="324" y="437"/>
                  </a:lnTo>
                  <a:lnTo>
                    <a:pt x="353" y="447"/>
                  </a:lnTo>
                  <a:lnTo>
                    <a:pt x="382" y="459"/>
                  </a:lnTo>
                  <a:lnTo>
                    <a:pt x="411" y="472"/>
                  </a:lnTo>
                  <a:lnTo>
                    <a:pt x="439" y="486"/>
                  </a:lnTo>
                  <a:lnTo>
                    <a:pt x="467" y="501"/>
                  </a:lnTo>
                  <a:lnTo>
                    <a:pt x="12259" y="7306"/>
                  </a:lnTo>
                  <a:lnTo>
                    <a:pt x="12293" y="7327"/>
                  </a:lnTo>
                  <a:lnTo>
                    <a:pt x="12327" y="7349"/>
                  </a:lnTo>
                  <a:lnTo>
                    <a:pt x="12359" y="7373"/>
                  </a:lnTo>
                  <a:lnTo>
                    <a:pt x="12391" y="7399"/>
                  </a:lnTo>
                  <a:lnTo>
                    <a:pt x="12424" y="7425"/>
                  </a:lnTo>
                  <a:lnTo>
                    <a:pt x="12454" y="7453"/>
                  </a:lnTo>
                  <a:lnTo>
                    <a:pt x="12485" y="7482"/>
                  </a:lnTo>
                  <a:lnTo>
                    <a:pt x="12514" y="7513"/>
                  </a:lnTo>
                  <a:lnTo>
                    <a:pt x="12543" y="7545"/>
                  </a:lnTo>
                  <a:lnTo>
                    <a:pt x="12572" y="7578"/>
                  </a:lnTo>
                  <a:lnTo>
                    <a:pt x="12599" y="7612"/>
                  </a:lnTo>
                  <a:lnTo>
                    <a:pt x="12626" y="7647"/>
                  </a:lnTo>
                  <a:lnTo>
                    <a:pt x="12652" y="7682"/>
                  </a:lnTo>
                  <a:lnTo>
                    <a:pt x="12676" y="7720"/>
                  </a:lnTo>
                  <a:lnTo>
                    <a:pt x="12700" y="7757"/>
                  </a:lnTo>
                  <a:lnTo>
                    <a:pt x="12723" y="7795"/>
                  </a:lnTo>
                  <a:lnTo>
                    <a:pt x="12745" y="7834"/>
                  </a:lnTo>
                  <a:lnTo>
                    <a:pt x="12765" y="7874"/>
                  </a:lnTo>
                  <a:lnTo>
                    <a:pt x="12784" y="7913"/>
                  </a:lnTo>
                  <a:lnTo>
                    <a:pt x="12803" y="7952"/>
                  </a:lnTo>
                  <a:lnTo>
                    <a:pt x="12820" y="7993"/>
                  </a:lnTo>
                  <a:lnTo>
                    <a:pt x="12835" y="8033"/>
                  </a:lnTo>
                  <a:lnTo>
                    <a:pt x="12849" y="8075"/>
                  </a:lnTo>
                  <a:lnTo>
                    <a:pt x="12863" y="8116"/>
                  </a:lnTo>
                  <a:lnTo>
                    <a:pt x="12875" y="8157"/>
                  </a:lnTo>
                  <a:lnTo>
                    <a:pt x="12885" y="8198"/>
                  </a:lnTo>
                  <a:lnTo>
                    <a:pt x="12893" y="8238"/>
                  </a:lnTo>
                  <a:lnTo>
                    <a:pt x="12900" y="8279"/>
                  </a:lnTo>
                  <a:lnTo>
                    <a:pt x="12906" y="8319"/>
                  </a:lnTo>
                  <a:lnTo>
                    <a:pt x="12911" y="8360"/>
                  </a:lnTo>
                  <a:lnTo>
                    <a:pt x="12913" y="8399"/>
                  </a:lnTo>
                  <a:lnTo>
                    <a:pt x="12914" y="8439"/>
                  </a:lnTo>
                  <a:lnTo>
                    <a:pt x="12886" y="17959"/>
                  </a:lnTo>
                  <a:lnTo>
                    <a:pt x="12886" y="17990"/>
                  </a:lnTo>
                  <a:lnTo>
                    <a:pt x="12884" y="18021"/>
                  </a:lnTo>
                  <a:lnTo>
                    <a:pt x="12880" y="18051"/>
                  </a:lnTo>
                  <a:lnTo>
                    <a:pt x="12877" y="18082"/>
                  </a:lnTo>
                  <a:lnTo>
                    <a:pt x="12870" y="18113"/>
                  </a:lnTo>
                  <a:lnTo>
                    <a:pt x="12863" y="18143"/>
                  </a:lnTo>
                  <a:lnTo>
                    <a:pt x="12855" y="18172"/>
                  </a:lnTo>
                  <a:lnTo>
                    <a:pt x="12844" y="18199"/>
                  </a:lnTo>
                  <a:lnTo>
                    <a:pt x="12832" y="18227"/>
                  </a:lnTo>
                  <a:lnTo>
                    <a:pt x="12818" y="18254"/>
                  </a:lnTo>
                  <a:lnTo>
                    <a:pt x="12811" y="18267"/>
                  </a:lnTo>
                  <a:lnTo>
                    <a:pt x="12803" y="18278"/>
                  </a:lnTo>
                  <a:lnTo>
                    <a:pt x="12793" y="18291"/>
                  </a:lnTo>
                  <a:lnTo>
                    <a:pt x="12785" y="18303"/>
                  </a:lnTo>
                  <a:lnTo>
                    <a:pt x="12775" y="18313"/>
                  </a:lnTo>
                  <a:lnTo>
                    <a:pt x="12766" y="18325"/>
                  </a:lnTo>
                  <a:lnTo>
                    <a:pt x="12755" y="18335"/>
                  </a:lnTo>
                  <a:lnTo>
                    <a:pt x="12744" y="18344"/>
                  </a:lnTo>
                  <a:lnTo>
                    <a:pt x="12733" y="18355"/>
                  </a:lnTo>
                  <a:lnTo>
                    <a:pt x="12721" y="18363"/>
                  </a:lnTo>
                  <a:lnTo>
                    <a:pt x="12708" y="18372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2695" y="18380"/>
                  </a:lnTo>
                  <a:lnTo>
                    <a:pt x="13402" y="17969"/>
                  </a:lnTo>
                  <a:lnTo>
                    <a:pt x="13424" y="17955"/>
                  </a:lnTo>
                  <a:lnTo>
                    <a:pt x="13445" y="17940"/>
                  </a:lnTo>
                  <a:lnTo>
                    <a:pt x="13463" y="17923"/>
                  </a:lnTo>
                  <a:lnTo>
                    <a:pt x="13482" y="17904"/>
                  </a:lnTo>
                  <a:lnTo>
                    <a:pt x="13499" y="17883"/>
                  </a:lnTo>
                  <a:lnTo>
                    <a:pt x="13514" y="17860"/>
                  </a:lnTo>
                  <a:lnTo>
                    <a:pt x="13529" y="17836"/>
                  </a:lnTo>
                  <a:lnTo>
                    <a:pt x="13542" y="17810"/>
                  </a:lnTo>
                  <a:lnTo>
                    <a:pt x="13553" y="17784"/>
                  </a:lnTo>
                  <a:lnTo>
                    <a:pt x="13564" y="17755"/>
                  </a:lnTo>
                  <a:lnTo>
                    <a:pt x="13572" y="17724"/>
                  </a:lnTo>
                  <a:lnTo>
                    <a:pt x="13580" y="17692"/>
                  </a:lnTo>
                  <a:lnTo>
                    <a:pt x="13586" y="17659"/>
                  </a:lnTo>
                  <a:lnTo>
                    <a:pt x="13589" y="17623"/>
                  </a:lnTo>
                  <a:lnTo>
                    <a:pt x="13593" y="17587"/>
                  </a:lnTo>
                  <a:lnTo>
                    <a:pt x="13593" y="17549"/>
                  </a:lnTo>
                  <a:lnTo>
                    <a:pt x="13621" y="8029"/>
                  </a:lnTo>
                  <a:lnTo>
                    <a:pt x="13620" y="7989"/>
                  </a:lnTo>
                  <a:lnTo>
                    <a:pt x="13617" y="7949"/>
                  </a:lnTo>
                  <a:lnTo>
                    <a:pt x="13614" y="7909"/>
                  </a:lnTo>
                  <a:lnTo>
                    <a:pt x="13608" y="7869"/>
                  </a:lnTo>
                  <a:lnTo>
                    <a:pt x="13600" y="7828"/>
                  </a:lnTo>
                  <a:lnTo>
                    <a:pt x="13592" y="7787"/>
                  </a:lnTo>
                  <a:lnTo>
                    <a:pt x="13581" y="7746"/>
                  </a:lnTo>
                  <a:lnTo>
                    <a:pt x="13570" y="7706"/>
                  </a:lnTo>
                  <a:lnTo>
                    <a:pt x="13557" y="7664"/>
                  </a:lnTo>
                  <a:lnTo>
                    <a:pt x="13542" y="7623"/>
                  </a:lnTo>
                  <a:lnTo>
                    <a:pt x="13527" y="7583"/>
                  </a:lnTo>
                  <a:lnTo>
                    <a:pt x="13509" y="7542"/>
                  </a:lnTo>
                  <a:lnTo>
                    <a:pt x="13491" y="7502"/>
                  </a:lnTo>
                  <a:lnTo>
                    <a:pt x="13472" y="7462"/>
                  </a:lnTo>
                  <a:lnTo>
                    <a:pt x="13452" y="7423"/>
                  </a:lnTo>
                  <a:lnTo>
                    <a:pt x="13430" y="7385"/>
                  </a:lnTo>
                  <a:lnTo>
                    <a:pt x="13408" y="7347"/>
                  </a:lnTo>
                  <a:lnTo>
                    <a:pt x="13383" y="7308"/>
                  </a:lnTo>
                  <a:lnTo>
                    <a:pt x="13359" y="7273"/>
                  </a:lnTo>
                  <a:lnTo>
                    <a:pt x="13333" y="7237"/>
                  </a:lnTo>
                  <a:lnTo>
                    <a:pt x="13307" y="7202"/>
                  </a:lnTo>
                  <a:lnTo>
                    <a:pt x="13279" y="7167"/>
                  </a:lnTo>
                  <a:lnTo>
                    <a:pt x="13251" y="7135"/>
                  </a:lnTo>
                  <a:lnTo>
                    <a:pt x="13222" y="7102"/>
                  </a:lnTo>
                  <a:lnTo>
                    <a:pt x="13192" y="7072"/>
                  </a:lnTo>
                  <a:lnTo>
                    <a:pt x="13162" y="7042"/>
                  </a:lnTo>
                  <a:lnTo>
                    <a:pt x="13131" y="7014"/>
                  </a:lnTo>
                  <a:lnTo>
                    <a:pt x="13098" y="6988"/>
                  </a:lnTo>
                  <a:lnTo>
                    <a:pt x="13067" y="6962"/>
                  </a:lnTo>
                  <a:lnTo>
                    <a:pt x="13033" y="6939"/>
                  </a:lnTo>
                  <a:lnTo>
                    <a:pt x="13000" y="6916"/>
                  </a:lnTo>
                  <a:lnTo>
                    <a:pt x="12966" y="6896"/>
                  </a:lnTo>
                  <a:close/>
                </a:path>
              </a:pathLst>
            </a:custGeom>
            <a:noFill/>
            <a:ln w="3175">
              <a:solidFill>
                <a:srgbClr val="30305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5" name="Freeform 7">
              <a:extLst>
                <a:ext uri="{FF2B5EF4-FFF2-40B4-BE49-F238E27FC236}">
                  <a16:creationId xmlns:a16="http://schemas.microsoft.com/office/drawing/2014/main" id="{EE9D3C1E-28A5-47C8-9AF5-0A9E015DA86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833739" y="3530212"/>
              <a:ext cx="203588" cy="154504"/>
            </a:xfrm>
            <a:custGeom>
              <a:avLst/>
              <a:gdLst>
                <a:gd name="T0" fmla="*/ 3285 w 3285"/>
                <a:gd name="T1" fmla="*/ 0 h 2493"/>
                <a:gd name="T2" fmla="*/ 3284 w 3285"/>
                <a:gd name="T3" fmla="*/ 586 h 2493"/>
                <a:gd name="T4" fmla="*/ 0 w 3285"/>
                <a:gd name="T5" fmla="*/ 2493 h 2493"/>
                <a:gd name="T6" fmla="*/ 3 w 3285"/>
                <a:gd name="T7" fmla="*/ 1906 h 2493"/>
                <a:gd name="T8" fmla="*/ 3285 w 3285"/>
                <a:gd name="T9" fmla="*/ 0 h 2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5" h="2493">
                  <a:moveTo>
                    <a:pt x="3285" y="0"/>
                  </a:moveTo>
                  <a:lnTo>
                    <a:pt x="3284" y="586"/>
                  </a:lnTo>
                  <a:lnTo>
                    <a:pt x="0" y="2493"/>
                  </a:lnTo>
                  <a:lnTo>
                    <a:pt x="3" y="1906"/>
                  </a:lnTo>
                  <a:lnTo>
                    <a:pt x="3285" y="0"/>
                  </a:lnTo>
                  <a:close/>
                </a:path>
              </a:pathLst>
            </a:custGeom>
            <a:solidFill>
              <a:srgbClr val="E2E2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6" name="Freeform 8">
              <a:extLst>
                <a:ext uri="{FF2B5EF4-FFF2-40B4-BE49-F238E27FC236}">
                  <a16:creationId xmlns:a16="http://schemas.microsoft.com/office/drawing/2014/main" id="{BAAC4002-2656-4214-AEE5-3A8EACF5782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037141" y="3538579"/>
              <a:ext cx="190015" cy="146137"/>
            </a:xfrm>
            <a:custGeom>
              <a:avLst/>
              <a:gdLst>
                <a:gd name="T0" fmla="*/ 3068 w 3068"/>
                <a:gd name="T1" fmla="*/ 1770 h 2357"/>
                <a:gd name="T2" fmla="*/ 3065 w 3068"/>
                <a:gd name="T3" fmla="*/ 2357 h 2357"/>
                <a:gd name="T4" fmla="*/ 0 w 3068"/>
                <a:gd name="T5" fmla="*/ 587 h 2357"/>
                <a:gd name="T6" fmla="*/ 1 w 3068"/>
                <a:gd name="T7" fmla="*/ 0 h 2357"/>
                <a:gd name="T8" fmla="*/ 3068 w 3068"/>
                <a:gd name="T9" fmla="*/ 1770 h 2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8" h="2357">
                  <a:moveTo>
                    <a:pt x="3068" y="1770"/>
                  </a:moveTo>
                  <a:lnTo>
                    <a:pt x="3065" y="2357"/>
                  </a:lnTo>
                  <a:lnTo>
                    <a:pt x="0" y="587"/>
                  </a:lnTo>
                  <a:lnTo>
                    <a:pt x="1" y="0"/>
                  </a:lnTo>
                  <a:lnTo>
                    <a:pt x="3068" y="1770"/>
                  </a:lnTo>
                  <a:close/>
                </a:path>
              </a:pathLst>
            </a:custGeom>
            <a:solidFill>
              <a:srgbClr val="E2E2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7" name="Freeform 9">
              <a:extLst>
                <a:ext uri="{FF2B5EF4-FFF2-40B4-BE49-F238E27FC236}">
                  <a16:creationId xmlns:a16="http://schemas.microsoft.com/office/drawing/2014/main" id="{8F881734-478D-44B8-B824-1CA47788D1B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833739" y="3420516"/>
              <a:ext cx="393417" cy="227758"/>
            </a:xfrm>
            <a:custGeom>
              <a:avLst/>
              <a:gdLst>
                <a:gd name="T0" fmla="*/ 6349 w 6349"/>
                <a:gd name="T1" fmla="*/ 1770 h 3676"/>
                <a:gd name="T2" fmla="*/ 3067 w 6349"/>
                <a:gd name="T3" fmla="*/ 3676 h 3676"/>
                <a:gd name="T4" fmla="*/ 0 w 6349"/>
                <a:gd name="T5" fmla="*/ 1906 h 3676"/>
                <a:gd name="T6" fmla="*/ 3283 w 6349"/>
                <a:gd name="T7" fmla="*/ 0 h 3676"/>
                <a:gd name="T8" fmla="*/ 6349 w 6349"/>
                <a:gd name="T9" fmla="*/ 1770 h 3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49" h="3676">
                  <a:moveTo>
                    <a:pt x="6349" y="1770"/>
                  </a:moveTo>
                  <a:lnTo>
                    <a:pt x="3067" y="3676"/>
                  </a:lnTo>
                  <a:lnTo>
                    <a:pt x="0" y="1906"/>
                  </a:lnTo>
                  <a:lnTo>
                    <a:pt x="3283" y="0"/>
                  </a:lnTo>
                  <a:lnTo>
                    <a:pt x="6349" y="1770"/>
                  </a:lnTo>
                  <a:close/>
                </a:path>
              </a:pathLst>
            </a:custGeom>
            <a:solidFill>
              <a:srgbClr val="F9F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8" name="Freeform 10">
              <a:extLst>
                <a:ext uri="{FF2B5EF4-FFF2-40B4-BE49-F238E27FC236}">
                  <a16:creationId xmlns:a16="http://schemas.microsoft.com/office/drawing/2014/main" id="{4F8F657D-1AE6-4E23-AFD3-66A3032EDE5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78092" y="2611184"/>
              <a:ext cx="813979" cy="1116295"/>
            </a:xfrm>
            <a:custGeom>
              <a:avLst/>
              <a:gdLst>
                <a:gd name="T0" fmla="*/ 12546 w 13133"/>
                <a:gd name="T1" fmla="*/ 6938 h 18013"/>
                <a:gd name="T2" fmla="*/ 12643 w 13133"/>
                <a:gd name="T3" fmla="*/ 7014 h 18013"/>
                <a:gd name="T4" fmla="*/ 12733 w 13133"/>
                <a:gd name="T5" fmla="*/ 7102 h 18013"/>
                <a:gd name="T6" fmla="*/ 12818 w 13133"/>
                <a:gd name="T7" fmla="*/ 7201 h 18013"/>
                <a:gd name="T8" fmla="*/ 12895 w 13133"/>
                <a:gd name="T9" fmla="*/ 7309 h 18013"/>
                <a:gd name="T10" fmla="*/ 12964 w 13133"/>
                <a:gd name="T11" fmla="*/ 7423 h 18013"/>
                <a:gd name="T12" fmla="*/ 13022 w 13133"/>
                <a:gd name="T13" fmla="*/ 7541 h 18013"/>
                <a:gd name="T14" fmla="*/ 13068 w 13133"/>
                <a:gd name="T15" fmla="*/ 7664 h 18013"/>
                <a:gd name="T16" fmla="*/ 13104 w 13133"/>
                <a:gd name="T17" fmla="*/ 7787 h 18013"/>
                <a:gd name="T18" fmla="*/ 13125 w 13133"/>
                <a:gd name="T19" fmla="*/ 7908 h 18013"/>
                <a:gd name="T20" fmla="*/ 13133 w 13133"/>
                <a:gd name="T21" fmla="*/ 8028 h 18013"/>
                <a:gd name="T22" fmla="*/ 13102 w 13133"/>
                <a:gd name="T23" fmla="*/ 17623 h 18013"/>
                <a:gd name="T24" fmla="*/ 13084 w 13133"/>
                <a:gd name="T25" fmla="*/ 17725 h 18013"/>
                <a:gd name="T26" fmla="*/ 13053 w 13133"/>
                <a:gd name="T27" fmla="*/ 17812 h 18013"/>
                <a:gd name="T28" fmla="*/ 13009 w 13133"/>
                <a:gd name="T29" fmla="*/ 17885 h 18013"/>
                <a:gd name="T30" fmla="*/ 12955 w 13133"/>
                <a:gd name="T31" fmla="*/ 17941 h 18013"/>
                <a:gd name="T32" fmla="*/ 12889 w 13133"/>
                <a:gd name="T33" fmla="*/ 17982 h 18013"/>
                <a:gd name="T34" fmla="*/ 12814 w 13133"/>
                <a:gd name="T35" fmla="*/ 18006 h 18013"/>
                <a:gd name="T36" fmla="*/ 12732 w 13133"/>
                <a:gd name="T37" fmla="*/ 18013 h 18013"/>
                <a:gd name="T38" fmla="*/ 12643 w 13133"/>
                <a:gd name="T39" fmla="*/ 18002 h 18013"/>
                <a:gd name="T40" fmla="*/ 12547 w 13133"/>
                <a:gd name="T41" fmla="*/ 17973 h 18013"/>
                <a:gd name="T42" fmla="*/ 12447 w 13133"/>
                <a:gd name="T43" fmla="*/ 17923 h 18013"/>
                <a:gd name="T44" fmla="*/ 587 w 13133"/>
                <a:gd name="T45" fmla="*/ 11074 h 18013"/>
                <a:gd name="T46" fmla="*/ 490 w 13133"/>
                <a:gd name="T47" fmla="*/ 10999 h 18013"/>
                <a:gd name="T48" fmla="*/ 400 w 13133"/>
                <a:gd name="T49" fmla="*/ 10911 h 18013"/>
                <a:gd name="T50" fmla="*/ 315 w 13133"/>
                <a:gd name="T51" fmla="*/ 10811 h 18013"/>
                <a:gd name="T52" fmla="*/ 237 w 13133"/>
                <a:gd name="T53" fmla="*/ 10705 h 18013"/>
                <a:gd name="T54" fmla="*/ 169 w 13133"/>
                <a:gd name="T55" fmla="*/ 10590 h 18013"/>
                <a:gd name="T56" fmla="*/ 111 w 13133"/>
                <a:gd name="T57" fmla="*/ 10471 h 18013"/>
                <a:gd name="T58" fmla="*/ 64 w 13133"/>
                <a:gd name="T59" fmla="*/ 10349 h 18013"/>
                <a:gd name="T60" fmla="*/ 29 w 13133"/>
                <a:gd name="T61" fmla="*/ 10227 h 18013"/>
                <a:gd name="T62" fmla="*/ 8 w 13133"/>
                <a:gd name="T63" fmla="*/ 10104 h 18013"/>
                <a:gd name="T64" fmla="*/ 0 w 13133"/>
                <a:gd name="T65" fmla="*/ 9985 h 18013"/>
                <a:gd name="T66" fmla="*/ 31 w 13133"/>
                <a:gd name="T67" fmla="*/ 389 h 18013"/>
                <a:gd name="T68" fmla="*/ 49 w 13133"/>
                <a:gd name="T69" fmla="*/ 289 h 18013"/>
                <a:gd name="T70" fmla="*/ 80 w 13133"/>
                <a:gd name="T71" fmla="*/ 202 h 18013"/>
                <a:gd name="T72" fmla="*/ 124 w 13133"/>
                <a:gd name="T73" fmla="*/ 129 h 18013"/>
                <a:gd name="T74" fmla="*/ 178 w 13133"/>
                <a:gd name="T75" fmla="*/ 72 h 18013"/>
                <a:gd name="T76" fmla="*/ 244 w 13133"/>
                <a:gd name="T77" fmla="*/ 32 h 18013"/>
                <a:gd name="T78" fmla="*/ 319 w 13133"/>
                <a:gd name="T79" fmla="*/ 7 h 18013"/>
                <a:gd name="T80" fmla="*/ 401 w 13133"/>
                <a:gd name="T81" fmla="*/ 0 h 18013"/>
                <a:gd name="T82" fmla="*/ 490 w 13133"/>
                <a:gd name="T83" fmla="*/ 11 h 18013"/>
                <a:gd name="T84" fmla="*/ 586 w 13133"/>
                <a:gd name="T85" fmla="*/ 41 h 18013"/>
                <a:gd name="T86" fmla="*/ 686 w 13133"/>
                <a:gd name="T87" fmla="*/ 90 h 18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133" h="18013">
                  <a:moveTo>
                    <a:pt x="12478" y="6895"/>
                  </a:moveTo>
                  <a:lnTo>
                    <a:pt x="12512" y="6916"/>
                  </a:lnTo>
                  <a:lnTo>
                    <a:pt x="12546" y="6938"/>
                  </a:lnTo>
                  <a:lnTo>
                    <a:pt x="12578" y="6962"/>
                  </a:lnTo>
                  <a:lnTo>
                    <a:pt x="12610" y="6988"/>
                  </a:lnTo>
                  <a:lnTo>
                    <a:pt x="12643" y="7014"/>
                  </a:lnTo>
                  <a:lnTo>
                    <a:pt x="12673" y="7042"/>
                  </a:lnTo>
                  <a:lnTo>
                    <a:pt x="12704" y="7071"/>
                  </a:lnTo>
                  <a:lnTo>
                    <a:pt x="12733" y="7102"/>
                  </a:lnTo>
                  <a:lnTo>
                    <a:pt x="12762" y="7134"/>
                  </a:lnTo>
                  <a:lnTo>
                    <a:pt x="12791" y="7167"/>
                  </a:lnTo>
                  <a:lnTo>
                    <a:pt x="12818" y="7201"/>
                  </a:lnTo>
                  <a:lnTo>
                    <a:pt x="12845" y="7236"/>
                  </a:lnTo>
                  <a:lnTo>
                    <a:pt x="12871" y="7271"/>
                  </a:lnTo>
                  <a:lnTo>
                    <a:pt x="12895" y="7309"/>
                  </a:lnTo>
                  <a:lnTo>
                    <a:pt x="12919" y="7346"/>
                  </a:lnTo>
                  <a:lnTo>
                    <a:pt x="12942" y="7384"/>
                  </a:lnTo>
                  <a:lnTo>
                    <a:pt x="12964" y="7423"/>
                  </a:lnTo>
                  <a:lnTo>
                    <a:pt x="12984" y="7463"/>
                  </a:lnTo>
                  <a:lnTo>
                    <a:pt x="13003" y="7502"/>
                  </a:lnTo>
                  <a:lnTo>
                    <a:pt x="13022" y="7541"/>
                  </a:lnTo>
                  <a:lnTo>
                    <a:pt x="13039" y="7582"/>
                  </a:lnTo>
                  <a:lnTo>
                    <a:pt x="13054" y="7622"/>
                  </a:lnTo>
                  <a:lnTo>
                    <a:pt x="13068" y="7664"/>
                  </a:lnTo>
                  <a:lnTo>
                    <a:pt x="13082" y="7705"/>
                  </a:lnTo>
                  <a:lnTo>
                    <a:pt x="13094" y="7746"/>
                  </a:lnTo>
                  <a:lnTo>
                    <a:pt x="13104" y="7787"/>
                  </a:lnTo>
                  <a:lnTo>
                    <a:pt x="13112" y="7827"/>
                  </a:lnTo>
                  <a:lnTo>
                    <a:pt x="13119" y="7868"/>
                  </a:lnTo>
                  <a:lnTo>
                    <a:pt x="13125" y="7908"/>
                  </a:lnTo>
                  <a:lnTo>
                    <a:pt x="13130" y="7949"/>
                  </a:lnTo>
                  <a:lnTo>
                    <a:pt x="13132" y="7988"/>
                  </a:lnTo>
                  <a:lnTo>
                    <a:pt x="13133" y="8028"/>
                  </a:lnTo>
                  <a:lnTo>
                    <a:pt x="13105" y="17548"/>
                  </a:lnTo>
                  <a:lnTo>
                    <a:pt x="13104" y="17587"/>
                  </a:lnTo>
                  <a:lnTo>
                    <a:pt x="13102" y="17623"/>
                  </a:lnTo>
                  <a:lnTo>
                    <a:pt x="13097" y="17659"/>
                  </a:lnTo>
                  <a:lnTo>
                    <a:pt x="13091" y="17692"/>
                  </a:lnTo>
                  <a:lnTo>
                    <a:pt x="13084" y="17725"/>
                  </a:lnTo>
                  <a:lnTo>
                    <a:pt x="13075" y="17755"/>
                  </a:lnTo>
                  <a:lnTo>
                    <a:pt x="13065" y="17784"/>
                  </a:lnTo>
                  <a:lnTo>
                    <a:pt x="13053" y="17812"/>
                  </a:lnTo>
                  <a:lnTo>
                    <a:pt x="13040" y="17837"/>
                  </a:lnTo>
                  <a:lnTo>
                    <a:pt x="13025" y="17861"/>
                  </a:lnTo>
                  <a:lnTo>
                    <a:pt x="13009" y="17885"/>
                  </a:lnTo>
                  <a:lnTo>
                    <a:pt x="12992" y="17904"/>
                  </a:lnTo>
                  <a:lnTo>
                    <a:pt x="12974" y="17924"/>
                  </a:lnTo>
                  <a:lnTo>
                    <a:pt x="12955" y="17941"/>
                  </a:lnTo>
                  <a:lnTo>
                    <a:pt x="12934" y="17956"/>
                  </a:lnTo>
                  <a:lnTo>
                    <a:pt x="12912" y="17970"/>
                  </a:lnTo>
                  <a:lnTo>
                    <a:pt x="12889" y="17982"/>
                  </a:lnTo>
                  <a:lnTo>
                    <a:pt x="12865" y="17992"/>
                  </a:lnTo>
                  <a:lnTo>
                    <a:pt x="12840" y="18000"/>
                  </a:lnTo>
                  <a:lnTo>
                    <a:pt x="12814" y="18006"/>
                  </a:lnTo>
                  <a:lnTo>
                    <a:pt x="12788" y="18011"/>
                  </a:lnTo>
                  <a:lnTo>
                    <a:pt x="12760" y="18013"/>
                  </a:lnTo>
                  <a:lnTo>
                    <a:pt x="12732" y="18013"/>
                  </a:lnTo>
                  <a:lnTo>
                    <a:pt x="12703" y="18011"/>
                  </a:lnTo>
                  <a:lnTo>
                    <a:pt x="12673" y="18007"/>
                  </a:lnTo>
                  <a:lnTo>
                    <a:pt x="12643" y="18002"/>
                  </a:lnTo>
                  <a:lnTo>
                    <a:pt x="12612" y="17993"/>
                  </a:lnTo>
                  <a:lnTo>
                    <a:pt x="12579" y="17984"/>
                  </a:lnTo>
                  <a:lnTo>
                    <a:pt x="12547" y="17973"/>
                  </a:lnTo>
                  <a:lnTo>
                    <a:pt x="12514" y="17958"/>
                  </a:lnTo>
                  <a:lnTo>
                    <a:pt x="12481" y="17941"/>
                  </a:lnTo>
                  <a:lnTo>
                    <a:pt x="12447" y="17923"/>
                  </a:lnTo>
                  <a:lnTo>
                    <a:pt x="655" y="11117"/>
                  </a:lnTo>
                  <a:lnTo>
                    <a:pt x="621" y="11098"/>
                  </a:lnTo>
                  <a:lnTo>
                    <a:pt x="587" y="11074"/>
                  </a:lnTo>
                  <a:lnTo>
                    <a:pt x="555" y="11051"/>
                  </a:lnTo>
                  <a:lnTo>
                    <a:pt x="522" y="11026"/>
                  </a:lnTo>
                  <a:lnTo>
                    <a:pt x="490" y="10999"/>
                  </a:lnTo>
                  <a:lnTo>
                    <a:pt x="460" y="10971"/>
                  </a:lnTo>
                  <a:lnTo>
                    <a:pt x="429" y="10941"/>
                  </a:lnTo>
                  <a:lnTo>
                    <a:pt x="400" y="10911"/>
                  </a:lnTo>
                  <a:lnTo>
                    <a:pt x="371" y="10879"/>
                  </a:lnTo>
                  <a:lnTo>
                    <a:pt x="342" y="10846"/>
                  </a:lnTo>
                  <a:lnTo>
                    <a:pt x="315" y="10811"/>
                  </a:lnTo>
                  <a:lnTo>
                    <a:pt x="288" y="10777"/>
                  </a:lnTo>
                  <a:lnTo>
                    <a:pt x="262" y="10741"/>
                  </a:lnTo>
                  <a:lnTo>
                    <a:pt x="237" y="10705"/>
                  </a:lnTo>
                  <a:lnTo>
                    <a:pt x="214" y="10667"/>
                  </a:lnTo>
                  <a:lnTo>
                    <a:pt x="191" y="10629"/>
                  </a:lnTo>
                  <a:lnTo>
                    <a:pt x="169" y="10590"/>
                  </a:lnTo>
                  <a:lnTo>
                    <a:pt x="149" y="10551"/>
                  </a:lnTo>
                  <a:lnTo>
                    <a:pt x="130" y="10512"/>
                  </a:lnTo>
                  <a:lnTo>
                    <a:pt x="111" y="10471"/>
                  </a:lnTo>
                  <a:lnTo>
                    <a:pt x="94" y="10431"/>
                  </a:lnTo>
                  <a:lnTo>
                    <a:pt x="79" y="10390"/>
                  </a:lnTo>
                  <a:lnTo>
                    <a:pt x="64" y="10349"/>
                  </a:lnTo>
                  <a:lnTo>
                    <a:pt x="51" y="10308"/>
                  </a:lnTo>
                  <a:lnTo>
                    <a:pt x="39" y="10267"/>
                  </a:lnTo>
                  <a:lnTo>
                    <a:pt x="29" y="10227"/>
                  </a:lnTo>
                  <a:lnTo>
                    <a:pt x="21" y="10185"/>
                  </a:lnTo>
                  <a:lnTo>
                    <a:pt x="14" y="10144"/>
                  </a:lnTo>
                  <a:lnTo>
                    <a:pt x="8" y="10104"/>
                  </a:lnTo>
                  <a:lnTo>
                    <a:pt x="3" y="10065"/>
                  </a:lnTo>
                  <a:lnTo>
                    <a:pt x="1" y="10024"/>
                  </a:lnTo>
                  <a:lnTo>
                    <a:pt x="0" y="9985"/>
                  </a:lnTo>
                  <a:lnTo>
                    <a:pt x="28" y="465"/>
                  </a:lnTo>
                  <a:lnTo>
                    <a:pt x="29" y="427"/>
                  </a:lnTo>
                  <a:lnTo>
                    <a:pt x="31" y="389"/>
                  </a:lnTo>
                  <a:lnTo>
                    <a:pt x="36" y="355"/>
                  </a:lnTo>
                  <a:lnTo>
                    <a:pt x="42" y="321"/>
                  </a:lnTo>
                  <a:lnTo>
                    <a:pt x="49" y="289"/>
                  </a:lnTo>
                  <a:lnTo>
                    <a:pt x="58" y="257"/>
                  </a:lnTo>
                  <a:lnTo>
                    <a:pt x="68" y="229"/>
                  </a:lnTo>
                  <a:lnTo>
                    <a:pt x="80" y="202"/>
                  </a:lnTo>
                  <a:lnTo>
                    <a:pt x="93" y="175"/>
                  </a:lnTo>
                  <a:lnTo>
                    <a:pt x="108" y="151"/>
                  </a:lnTo>
                  <a:lnTo>
                    <a:pt x="124" y="129"/>
                  </a:lnTo>
                  <a:lnTo>
                    <a:pt x="140" y="108"/>
                  </a:lnTo>
                  <a:lnTo>
                    <a:pt x="159" y="90"/>
                  </a:lnTo>
                  <a:lnTo>
                    <a:pt x="178" y="72"/>
                  </a:lnTo>
                  <a:lnTo>
                    <a:pt x="199" y="57"/>
                  </a:lnTo>
                  <a:lnTo>
                    <a:pt x="221" y="43"/>
                  </a:lnTo>
                  <a:lnTo>
                    <a:pt x="244" y="32"/>
                  </a:lnTo>
                  <a:lnTo>
                    <a:pt x="268" y="21"/>
                  </a:lnTo>
                  <a:lnTo>
                    <a:pt x="293" y="13"/>
                  </a:lnTo>
                  <a:lnTo>
                    <a:pt x="319" y="7"/>
                  </a:lnTo>
                  <a:lnTo>
                    <a:pt x="345" y="3"/>
                  </a:lnTo>
                  <a:lnTo>
                    <a:pt x="373" y="0"/>
                  </a:lnTo>
                  <a:lnTo>
                    <a:pt x="401" y="0"/>
                  </a:lnTo>
                  <a:lnTo>
                    <a:pt x="430" y="2"/>
                  </a:lnTo>
                  <a:lnTo>
                    <a:pt x="460" y="5"/>
                  </a:lnTo>
                  <a:lnTo>
                    <a:pt x="490" y="11"/>
                  </a:lnTo>
                  <a:lnTo>
                    <a:pt x="521" y="19"/>
                  </a:lnTo>
                  <a:lnTo>
                    <a:pt x="554" y="29"/>
                  </a:lnTo>
                  <a:lnTo>
                    <a:pt x="586" y="41"/>
                  </a:lnTo>
                  <a:lnTo>
                    <a:pt x="619" y="55"/>
                  </a:lnTo>
                  <a:lnTo>
                    <a:pt x="652" y="71"/>
                  </a:lnTo>
                  <a:lnTo>
                    <a:pt x="686" y="90"/>
                  </a:lnTo>
                  <a:lnTo>
                    <a:pt x="12478" y="6895"/>
                  </a:lnTo>
                  <a:close/>
                </a:path>
              </a:pathLst>
            </a:custGeom>
            <a:solidFill>
              <a:srgbClr val="474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99" name="Freeform 11">
              <a:extLst>
                <a:ext uri="{FF2B5EF4-FFF2-40B4-BE49-F238E27FC236}">
                  <a16:creationId xmlns:a16="http://schemas.microsoft.com/office/drawing/2014/main" id="{F7F2A7D1-1DF6-4D67-9D26-CD3253D6D80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579580" y="3168959"/>
              <a:ext cx="812491" cy="564841"/>
            </a:xfrm>
            <a:custGeom>
              <a:avLst/>
              <a:gdLst>
                <a:gd name="T0" fmla="*/ 3 w 13109"/>
                <a:gd name="T1" fmla="*/ 0 h 9113"/>
                <a:gd name="T2" fmla="*/ 1 w 13109"/>
                <a:gd name="T3" fmla="*/ 1185 h 9113"/>
                <a:gd name="T4" fmla="*/ 6 w 13109"/>
                <a:gd name="T5" fmla="*/ 1254 h 9113"/>
                <a:gd name="T6" fmla="*/ 17 w 13109"/>
                <a:gd name="T7" fmla="*/ 1323 h 9113"/>
                <a:gd name="T8" fmla="*/ 34 w 13109"/>
                <a:gd name="T9" fmla="*/ 1394 h 9113"/>
                <a:gd name="T10" fmla="*/ 54 w 13109"/>
                <a:gd name="T11" fmla="*/ 1463 h 9113"/>
                <a:gd name="T12" fmla="*/ 80 w 13109"/>
                <a:gd name="T13" fmla="*/ 1534 h 9113"/>
                <a:gd name="T14" fmla="*/ 110 w 13109"/>
                <a:gd name="T15" fmla="*/ 1602 h 9113"/>
                <a:gd name="T16" fmla="*/ 145 w 13109"/>
                <a:gd name="T17" fmla="*/ 1671 h 9113"/>
                <a:gd name="T18" fmla="*/ 183 w 13109"/>
                <a:gd name="T19" fmla="*/ 1737 h 9113"/>
                <a:gd name="T20" fmla="*/ 225 w 13109"/>
                <a:gd name="T21" fmla="*/ 1800 h 9113"/>
                <a:gd name="T22" fmla="*/ 269 w 13109"/>
                <a:gd name="T23" fmla="*/ 1860 h 9113"/>
                <a:gd name="T24" fmla="*/ 317 w 13109"/>
                <a:gd name="T25" fmla="*/ 1918 h 9113"/>
                <a:gd name="T26" fmla="*/ 367 w 13109"/>
                <a:gd name="T27" fmla="*/ 1972 h 9113"/>
                <a:gd name="T28" fmla="*/ 421 w 13109"/>
                <a:gd name="T29" fmla="*/ 2020 h 9113"/>
                <a:gd name="T30" fmla="*/ 475 w 13109"/>
                <a:gd name="T31" fmla="*/ 2065 h 9113"/>
                <a:gd name="T32" fmla="*/ 532 w 13109"/>
                <a:gd name="T33" fmla="*/ 2105 h 9113"/>
                <a:gd name="T34" fmla="*/ 12541 w 13109"/>
                <a:gd name="T35" fmla="*/ 9037 h 9113"/>
                <a:gd name="T36" fmla="*/ 12598 w 13109"/>
                <a:gd name="T37" fmla="*/ 9066 h 9113"/>
                <a:gd name="T38" fmla="*/ 12655 w 13109"/>
                <a:gd name="T39" fmla="*/ 9089 h 9113"/>
                <a:gd name="T40" fmla="*/ 12708 w 13109"/>
                <a:gd name="T41" fmla="*/ 9104 h 9113"/>
                <a:gd name="T42" fmla="*/ 12760 w 13109"/>
                <a:gd name="T43" fmla="*/ 9112 h 9113"/>
                <a:gd name="T44" fmla="*/ 12809 w 13109"/>
                <a:gd name="T45" fmla="*/ 9113 h 9113"/>
                <a:gd name="T46" fmla="*/ 12855 w 13109"/>
                <a:gd name="T47" fmla="*/ 9107 h 9113"/>
                <a:gd name="T48" fmla="*/ 12899 w 13109"/>
                <a:gd name="T49" fmla="*/ 9094 h 9113"/>
                <a:gd name="T50" fmla="*/ 12940 w 13109"/>
                <a:gd name="T51" fmla="*/ 9076 h 9113"/>
                <a:gd name="T52" fmla="*/ 12975 w 13109"/>
                <a:gd name="T53" fmla="*/ 9052 h 9113"/>
                <a:gd name="T54" fmla="*/ 13008 w 13109"/>
                <a:gd name="T55" fmla="*/ 9020 h 9113"/>
                <a:gd name="T56" fmla="*/ 13036 w 13109"/>
                <a:gd name="T57" fmla="*/ 8983 h 9113"/>
                <a:gd name="T58" fmla="*/ 13060 w 13109"/>
                <a:gd name="T59" fmla="*/ 8940 h 9113"/>
                <a:gd name="T60" fmla="*/ 13080 w 13109"/>
                <a:gd name="T61" fmla="*/ 8892 h 9113"/>
                <a:gd name="T62" fmla="*/ 13094 w 13109"/>
                <a:gd name="T63" fmla="*/ 8839 h 9113"/>
                <a:gd name="T64" fmla="*/ 13102 w 13109"/>
                <a:gd name="T65" fmla="*/ 8779 h 9113"/>
                <a:gd name="T66" fmla="*/ 13105 w 13109"/>
                <a:gd name="T67" fmla="*/ 8715 h 9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109" h="9113">
                  <a:moveTo>
                    <a:pt x="13109" y="7562"/>
                  </a:moveTo>
                  <a:lnTo>
                    <a:pt x="3" y="0"/>
                  </a:lnTo>
                  <a:lnTo>
                    <a:pt x="0" y="1152"/>
                  </a:lnTo>
                  <a:lnTo>
                    <a:pt x="1" y="1185"/>
                  </a:lnTo>
                  <a:lnTo>
                    <a:pt x="2" y="1219"/>
                  </a:lnTo>
                  <a:lnTo>
                    <a:pt x="6" y="1254"/>
                  </a:lnTo>
                  <a:lnTo>
                    <a:pt x="12" y="1288"/>
                  </a:lnTo>
                  <a:lnTo>
                    <a:pt x="17" y="1323"/>
                  </a:lnTo>
                  <a:lnTo>
                    <a:pt x="24" y="1358"/>
                  </a:lnTo>
                  <a:lnTo>
                    <a:pt x="34" y="1394"/>
                  </a:lnTo>
                  <a:lnTo>
                    <a:pt x="44" y="1429"/>
                  </a:lnTo>
                  <a:lnTo>
                    <a:pt x="54" y="1463"/>
                  </a:lnTo>
                  <a:lnTo>
                    <a:pt x="67" y="1499"/>
                  </a:lnTo>
                  <a:lnTo>
                    <a:pt x="80" y="1534"/>
                  </a:lnTo>
                  <a:lnTo>
                    <a:pt x="95" y="1569"/>
                  </a:lnTo>
                  <a:lnTo>
                    <a:pt x="110" y="1602"/>
                  </a:lnTo>
                  <a:lnTo>
                    <a:pt x="127" y="1637"/>
                  </a:lnTo>
                  <a:lnTo>
                    <a:pt x="145" y="1671"/>
                  </a:lnTo>
                  <a:lnTo>
                    <a:pt x="163" y="1704"/>
                  </a:lnTo>
                  <a:lnTo>
                    <a:pt x="183" y="1737"/>
                  </a:lnTo>
                  <a:lnTo>
                    <a:pt x="203" y="1768"/>
                  </a:lnTo>
                  <a:lnTo>
                    <a:pt x="225" y="1800"/>
                  </a:lnTo>
                  <a:lnTo>
                    <a:pt x="247" y="1830"/>
                  </a:lnTo>
                  <a:lnTo>
                    <a:pt x="269" y="1860"/>
                  </a:lnTo>
                  <a:lnTo>
                    <a:pt x="293" y="1889"/>
                  </a:lnTo>
                  <a:lnTo>
                    <a:pt x="317" y="1918"/>
                  </a:lnTo>
                  <a:lnTo>
                    <a:pt x="342" y="1945"/>
                  </a:lnTo>
                  <a:lnTo>
                    <a:pt x="367" y="1972"/>
                  </a:lnTo>
                  <a:lnTo>
                    <a:pt x="394" y="1997"/>
                  </a:lnTo>
                  <a:lnTo>
                    <a:pt x="421" y="2020"/>
                  </a:lnTo>
                  <a:lnTo>
                    <a:pt x="447" y="2043"/>
                  </a:lnTo>
                  <a:lnTo>
                    <a:pt x="475" y="2065"/>
                  </a:lnTo>
                  <a:lnTo>
                    <a:pt x="503" y="2086"/>
                  </a:lnTo>
                  <a:lnTo>
                    <a:pt x="532" y="2105"/>
                  </a:lnTo>
                  <a:lnTo>
                    <a:pt x="561" y="2122"/>
                  </a:lnTo>
                  <a:lnTo>
                    <a:pt x="12541" y="9037"/>
                  </a:lnTo>
                  <a:lnTo>
                    <a:pt x="12570" y="9052"/>
                  </a:lnTo>
                  <a:lnTo>
                    <a:pt x="12598" y="9066"/>
                  </a:lnTo>
                  <a:lnTo>
                    <a:pt x="12627" y="9078"/>
                  </a:lnTo>
                  <a:lnTo>
                    <a:pt x="12655" y="9089"/>
                  </a:lnTo>
                  <a:lnTo>
                    <a:pt x="12681" y="9097"/>
                  </a:lnTo>
                  <a:lnTo>
                    <a:pt x="12708" y="9104"/>
                  </a:lnTo>
                  <a:lnTo>
                    <a:pt x="12734" y="9108"/>
                  </a:lnTo>
                  <a:lnTo>
                    <a:pt x="12760" y="9112"/>
                  </a:lnTo>
                  <a:lnTo>
                    <a:pt x="12784" y="9113"/>
                  </a:lnTo>
                  <a:lnTo>
                    <a:pt x="12809" y="9113"/>
                  </a:lnTo>
                  <a:lnTo>
                    <a:pt x="12833" y="9111"/>
                  </a:lnTo>
                  <a:lnTo>
                    <a:pt x="12855" y="9107"/>
                  </a:lnTo>
                  <a:lnTo>
                    <a:pt x="12878" y="9101"/>
                  </a:lnTo>
                  <a:lnTo>
                    <a:pt x="12899" y="9094"/>
                  </a:lnTo>
                  <a:lnTo>
                    <a:pt x="12920" y="9086"/>
                  </a:lnTo>
                  <a:lnTo>
                    <a:pt x="12940" y="9076"/>
                  </a:lnTo>
                  <a:lnTo>
                    <a:pt x="12958" y="9064"/>
                  </a:lnTo>
                  <a:lnTo>
                    <a:pt x="12975" y="9052"/>
                  </a:lnTo>
                  <a:lnTo>
                    <a:pt x="12992" y="9037"/>
                  </a:lnTo>
                  <a:lnTo>
                    <a:pt x="13008" y="9020"/>
                  </a:lnTo>
                  <a:lnTo>
                    <a:pt x="13023" y="9003"/>
                  </a:lnTo>
                  <a:lnTo>
                    <a:pt x="13036" y="8983"/>
                  </a:lnTo>
                  <a:lnTo>
                    <a:pt x="13048" y="8962"/>
                  </a:lnTo>
                  <a:lnTo>
                    <a:pt x="13060" y="8940"/>
                  </a:lnTo>
                  <a:lnTo>
                    <a:pt x="13070" y="8917"/>
                  </a:lnTo>
                  <a:lnTo>
                    <a:pt x="13080" y="8892"/>
                  </a:lnTo>
                  <a:lnTo>
                    <a:pt x="13087" y="8866"/>
                  </a:lnTo>
                  <a:lnTo>
                    <a:pt x="13094" y="8839"/>
                  </a:lnTo>
                  <a:lnTo>
                    <a:pt x="13098" y="8810"/>
                  </a:lnTo>
                  <a:lnTo>
                    <a:pt x="13102" y="8779"/>
                  </a:lnTo>
                  <a:lnTo>
                    <a:pt x="13104" y="8747"/>
                  </a:lnTo>
                  <a:lnTo>
                    <a:pt x="13105" y="8715"/>
                  </a:lnTo>
                  <a:lnTo>
                    <a:pt x="13109" y="7562"/>
                  </a:lnTo>
                  <a:close/>
                </a:path>
              </a:pathLst>
            </a:custGeom>
            <a:solidFill>
              <a:srgbClr val="E2E2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0" name="Freeform 12">
              <a:extLst>
                <a:ext uri="{FF2B5EF4-FFF2-40B4-BE49-F238E27FC236}">
                  <a16:creationId xmlns:a16="http://schemas.microsoft.com/office/drawing/2014/main" id="{997E8C07-6865-4B92-9DAC-7020A27007F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603936" y="2651715"/>
              <a:ext cx="755784" cy="945430"/>
            </a:xfrm>
            <a:custGeom>
              <a:avLst/>
              <a:gdLst>
                <a:gd name="T0" fmla="*/ 101 w 12195"/>
                <a:gd name="T1" fmla="*/ 22 h 15257"/>
                <a:gd name="T2" fmla="*/ 92 w 12195"/>
                <a:gd name="T3" fmla="*/ 196 h 15257"/>
                <a:gd name="T4" fmla="*/ 84 w 12195"/>
                <a:gd name="T5" fmla="*/ 528 h 15257"/>
                <a:gd name="T6" fmla="*/ 74 w 12195"/>
                <a:gd name="T7" fmla="*/ 992 h 15257"/>
                <a:gd name="T8" fmla="*/ 61 w 12195"/>
                <a:gd name="T9" fmla="*/ 1885 h 15257"/>
                <a:gd name="T10" fmla="*/ 44 w 12195"/>
                <a:gd name="T11" fmla="*/ 3315 h 15257"/>
                <a:gd name="T12" fmla="*/ 28 w 12195"/>
                <a:gd name="T13" fmla="*/ 4842 h 15257"/>
                <a:gd name="T14" fmla="*/ 15 w 12195"/>
                <a:gd name="T15" fmla="*/ 6275 h 15257"/>
                <a:gd name="T16" fmla="*/ 6 w 12195"/>
                <a:gd name="T17" fmla="*/ 7420 h 15257"/>
                <a:gd name="T18" fmla="*/ 1 w 12195"/>
                <a:gd name="T19" fmla="*/ 8085 h 15257"/>
                <a:gd name="T20" fmla="*/ 1 w 12195"/>
                <a:gd name="T21" fmla="*/ 8187 h 15257"/>
                <a:gd name="T22" fmla="*/ 4 w 12195"/>
                <a:gd name="T23" fmla="*/ 8206 h 15257"/>
                <a:gd name="T24" fmla="*/ 11 w 12195"/>
                <a:gd name="T25" fmla="*/ 8226 h 15257"/>
                <a:gd name="T26" fmla="*/ 19 w 12195"/>
                <a:gd name="T27" fmla="*/ 8247 h 15257"/>
                <a:gd name="T28" fmla="*/ 30 w 12195"/>
                <a:gd name="T29" fmla="*/ 8265 h 15257"/>
                <a:gd name="T30" fmla="*/ 43 w 12195"/>
                <a:gd name="T31" fmla="*/ 8283 h 15257"/>
                <a:gd name="T32" fmla="*/ 57 w 12195"/>
                <a:gd name="T33" fmla="*/ 8299 h 15257"/>
                <a:gd name="T34" fmla="*/ 73 w 12195"/>
                <a:gd name="T35" fmla="*/ 8312 h 15257"/>
                <a:gd name="T36" fmla="*/ 12091 w 12195"/>
                <a:gd name="T37" fmla="*/ 15247 h 15257"/>
                <a:gd name="T38" fmla="*/ 12107 w 12195"/>
                <a:gd name="T39" fmla="*/ 15254 h 15257"/>
                <a:gd name="T40" fmla="*/ 12122 w 12195"/>
                <a:gd name="T41" fmla="*/ 15257 h 15257"/>
                <a:gd name="T42" fmla="*/ 12136 w 12195"/>
                <a:gd name="T43" fmla="*/ 15257 h 15257"/>
                <a:gd name="T44" fmla="*/ 12147 w 12195"/>
                <a:gd name="T45" fmla="*/ 15253 h 15257"/>
                <a:gd name="T46" fmla="*/ 12158 w 12195"/>
                <a:gd name="T47" fmla="*/ 15245 h 15257"/>
                <a:gd name="T48" fmla="*/ 12165 w 12195"/>
                <a:gd name="T49" fmla="*/ 15233 h 15257"/>
                <a:gd name="T50" fmla="*/ 12169 w 12195"/>
                <a:gd name="T51" fmla="*/ 15218 h 15257"/>
                <a:gd name="T52" fmla="*/ 12172 w 12195"/>
                <a:gd name="T53" fmla="*/ 15201 h 15257"/>
                <a:gd name="T54" fmla="*/ 12160 w 12195"/>
                <a:gd name="T55" fmla="*/ 7045 h 15257"/>
                <a:gd name="T56" fmla="*/ 11896 w 12195"/>
                <a:gd name="T57" fmla="*/ 6884 h 15257"/>
                <a:gd name="T58" fmla="*/ 11079 w 12195"/>
                <a:gd name="T59" fmla="*/ 6399 h 15257"/>
                <a:gd name="T60" fmla="*/ 9390 w 12195"/>
                <a:gd name="T61" fmla="*/ 5407 h 15257"/>
                <a:gd name="T62" fmla="*/ 7277 w 12195"/>
                <a:gd name="T63" fmla="*/ 4173 h 15257"/>
                <a:gd name="T64" fmla="*/ 5023 w 12195"/>
                <a:gd name="T65" fmla="*/ 2859 h 15257"/>
                <a:gd name="T66" fmla="*/ 2909 w 12195"/>
                <a:gd name="T67" fmla="*/ 1630 h 15257"/>
                <a:gd name="T68" fmla="*/ 1220 w 12195"/>
                <a:gd name="T69" fmla="*/ 648 h 15257"/>
                <a:gd name="T70" fmla="*/ 241 w 12195"/>
                <a:gd name="T71" fmla="*/ 79 h 15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95" h="15257">
                  <a:moveTo>
                    <a:pt x="105" y="0"/>
                  </a:moveTo>
                  <a:lnTo>
                    <a:pt x="101" y="22"/>
                  </a:lnTo>
                  <a:lnTo>
                    <a:pt x="96" y="88"/>
                  </a:lnTo>
                  <a:lnTo>
                    <a:pt x="92" y="196"/>
                  </a:lnTo>
                  <a:lnTo>
                    <a:pt x="87" y="343"/>
                  </a:lnTo>
                  <a:lnTo>
                    <a:pt x="84" y="528"/>
                  </a:lnTo>
                  <a:lnTo>
                    <a:pt x="79" y="745"/>
                  </a:lnTo>
                  <a:lnTo>
                    <a:pt x="74" y="992"/>
                  </a:lnTo>
                  <a:lnTo>
                    <a:pt x="70" y="1266"/>
                  </a:lnTo>
                  <a:lnTo>
                    <a:pt x="61" y="1885"/>
                  </a:lnTo>
                  <a:lnTo>
                    <a:pt x="52" y="2576"/>
                  </a:lnTo>
                  <a:lnTo>
                    <a:pt x="44" y="3315"/>
                  </a:lnTo>
                  <a:lnTo>
                    <a:pt x="36" y="4079"/>
                  </a:lnTo>
                  <a:lnTo>
                    <a:pt x="28" y="4842"/>
                  </a:lnTo>
                  <a:lnTo>
                    <a:pt x="22" y="5582"/>
                  </a:lnTo>
                  <a:lnTo>
                    <a:pt x="15" y="6275"/>
                  </a:lnTo>
                  <a:lnTo>
                    <a:pt x="11" y="6895"/>
                  </a:lnTo>
                  <a:lnTo>
                    <a:pt x="6" y="7420"/>
                  </a:lnTo>
                  <a:lnTo>
                    <a:pt x="4" y="7824"/>
                  </a:lnTo>
                  <a:lnTo>
                    <a:pt x="1" y="8085"/>
                  </a:lnTo>
                  <a:lnTo>
                    <a:pt x="0" y="8176"/>
                  </a:lnTo>
                  <a:lnTo>
                    <a:pt x="1" y="8187"/>
                  </a:lnTo>
                  <a:lnTo>
                    <a:pt x="3" y="8196"/>
                  </a:lnTo>
                  <a:lnTo>
                    <a:pt x="4" y="8206"/>
                  </a:lnTo>
                  <a:lnTo>
                    <a:pt x="7" y="8217"/>
                  </a:lnTo>
                  <a:lnTo>
                    <a:pt x="11" y="8226"/>
                  </a:lnTo>
                  <a:lnTo>
                    <a:pt x="14" y="8236"/>
                  </a:lnTo>
                  <a:lnTo>
                    <a:pt x="19" y="8247"/>
                  </a:lnTo>
                  <a:lnTo>
                    <a:pt x="25" y="8256"/>
                  </a:lnTo>
                  <a:lnTo>
                    <a:pt x="30" y="8265"/>
                  </a:lnTo>
                  <a:lnTo>
                    <a:pt x="36" y="8275"/>
                  </a:lnTo>
                  <a:lnTo>
                    <a:pt x="43" y="8283"/>
                  </a:lnTo>
                  <a:lnTo>
                    <a:pt x="50" y="8291"/>
                  </a:lnTo>
                  <a:lnTo>
                    <a:pt x="57" y="8299"/>
                  </a:lnTo>
                  <a:lnTo>
                    <a:pt x="65" y="8305"/>
                  </a:lnTo>
                  <a:lnTo>
                    <a:pt x="73" y="8312"/>
                  </a:lnTo>
                  <a:lnTo>
                    <a:pt x="81" y="8316"/>
                  </a:lnTo>
                  <a:lnTo>
                    <a:pt x="12091" y="15247"/>
                  </a:lnTo>
                  <a:lnTo>
                    <a:pt x="12099" y="15250"/>
                  </a:lnTo>
                  <a:lnTo>
                    <a:pt x="12107" y="15254"/>
                  </a:lnTo>
                  <a:lnTo>
                    <a:pt x="12114" y="15256"/>
                  </a:lnTo>
                  <a:lnTo>
                    <a:pt x="12122" y="15257"/>
                  </a:lnTo>
                  <a:lnTo>
                    <a:pt x="12129" y="15257"/>
                  </a:lnTo>
                  <a:lnTo>
                    <a:pt x="12136" y="15257"/>
                  </a:lnTo>
                  <a:lnTo>
                    <a:pt x="12142" y="15255"/>
                  </a:lnTo>
                  <a:lnTo>
                    <a:pt x="12147" y="15253"/>
                  </a:lnTo>
                  <a:lnTo>
                    <a:pt x="12153" y="15249"/>
                  </a:lnTo>
                  <a:lnTo>
                    <a:pt x="12158" y="15245"/>
                  </a:lnTo>
                  <a:lnTo>
                    <a:pt x="12161" y="15239"/>
                  </a:lnTo>
                  <a:lnTo>
                    <a:pt x="12165" y="15233"/>
                  </a:lnTo>
                  <a:lnTo>
                    <a:pt x="12167" y="15226"/>
                  </a:lnTo>
                  <a:lnTo>
                    <a:pt x="12169" y="15218"/>
                  </a:lnTo>
                  <a:lnTo>
                    <a:pt x="12171" y="15210"/>
                  </a:lnTo>
                  <a:lnTo>
                    <a:pt x="12172" y="15201"/>
                  </a:lnTo>
                  <a:lnTo>
                    <a:pt x="12195" y="7070"/>
                  </a:lnTo>
                  <a:lnTo>
                    <a:pt x="12160" y="7045"/>
                  </a:lnTo>
                  <a:lnTo>
                    <a:pt x="12058" y="6982"/>
                  </a:lnTo>
                  <a:lnTo>
                    <a:pt x="11896" y="6884"/>
                  </a:lnTo>
                  <a:lnTo>
                    <a:pt x="11675" y="6752"/>
                  </a:lnTo>
                  <a:lnTo>
                    <a:pt x="11079" y="6399"/>
                  </a:lnTo>
                  <a:lnTo>
                    <a:pt x="10305" y="5944"/>
                  </a:lnTo>
                  <a:lnTo>
                    <a:pt x="9390" y="5407"/>
                  </a:lnTo>
                  <a:lnTo>
                    <a:pt x="8369" y="4811"/>
                  </a:lnTo>
                  <a:lnTo>
                    <a:pt x="7277" y="4173"/>
                  </a:lnTo>
                  <a:lnTo>
                    <a:pt x="6150" y="3516"/>
                  </a:lnTo>
                  <a:lnTo>
                    <a:pt x="5023" y="2859"/>
                  </a:lnTo>
                  <a:lnTo>
                    <a:pt x="3930" y="2224"/>
                  </a:lnTo>
                  <a:lnTo>
                    <a:pt x="2909" y="1630"/>
                  </a:lnTo>
                  <a:lnTo>
                    <a:pt x="1994" y="1097"/>
                  </a:lnTo>
                  <a:lnTo>
                    <a:pt x="1220" y="648"/>
                  </a:lnTo>
                  <a:lnTo>
                    <a:pt x="625" y="302"/>
                  </a:lnTo>
                  <a:lnTo>
                    <a:pt x="241" y="79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E8E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1" name="Freeform 13">
              <a:extLst>
                <a:ext uri="{FF2B5EF4-FFF2-40B4-BE49-F238E27FC236}">
                  <a16:creationId xmlns:a16="http://schemas.microsoft.com/office/drawing/2014/main" id="{022B5C54-AEED-410C-97D9-15E8034D9378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8636473" y="2701171"/>
              <a:ext cx="692198" cy="847261"/>
            </a:xfrm>
            <a:custGeom>
              <a:avLst/>
              <a:gdLst>
                <a:gd name="T0" fmla="*/ 231 w 11169"/>
                <a:gd name="T1" fmla="*/ 121 h 13670"/>
                <a:gd name="T2" fmla="*/ 20 w 11169"/>
                <a:gd name="T3" fmla="*/ 0 h 13670"/>
                <a:gd name="T4" fmla="*/ 0 w 11169"/>
                <a:gd name="T5" fmla="*/ 7051 h 13670"/>
                <a:gd name="T6" fmla="*/ 0 w 11169"/>
                <a:gd name="T7" fmla="*/ 7224 h 13670"/>
                <a:gd name="T8" fmla="*/ 210 w 11169"/>
                <a:gd name="T9" fmla="*/ 7346 h 13670"/>
                <a:gd name="T10" fmla="*/ 3047 w 11169"/>
                <a:gd name="T11" fmla="*/ 8983 h 13670"/>
                <a:gd name="T12" fmla="*/ 3144 w 11169"/>
                <a:gd name="T13" fmla="*/ 8865 h 13670"/>
                <a:gd name="T14" fmla="*/ 1832 w 11169"/>
                <a:gd name="T15" fmla="*/ 8108 h 13670"/>
                <a:gd name="T16" fmla="*/ 1833 w 11169"/>
                <a:gd name="T17" fmla="*/ 7850 h 13670"/>
                <a:gd name="T18" fmla="*/ 1553 w 11169"/>
                <a:gd name="T19" fmla="*/ 7688 h 13670"/>
                <a:gd name="T20" fmla="*/ 1553 w 11169"/>
                <a:gd name="T21" fmla="*/ 7946 h 13670"/>
                <a:gd name="T22" fmla="*/ 211 w 11169"/>
                <a:gd name="T23" fmla="*/ 7172 h 13670"/>
                <a:gd name="T24" fmla="*/ 214 w 11169"/>
                <a:gd name="T25" fmla="*/ 5996 h 13670"/>
                <a:gd name="T26" fmla="*/ 503 w 11169"/>
                <a:gd name="T27" fmla="*/ 6163 h 13670"/>
                <a:gd name="T28" fmla="*/ 504 w 11169"/>
                <a:gd name="T29" fmla="*/ 5931 h 13670"/>
                <a:gd name="T30" fmla="*/ 214 w 11169"/>
                <a:gd name="T31" fmla="*/ 5764 h 13670"/>
                <a:gd name="T32" fmla="*/ 218 w 11169"/>
                <a:gd name="T33" fmla="*/ 4658 h 13670"/>
                <a:gd name="T34" fmla="*/ 508 w 11169"/>
                <a:gd name="T35" fmla="*/ 4826 h 13670"/>
                <a:gd name="T36" fmla="*/ 508 w 11169"/>
                <a:gd name="T37" fmla="*/ 4595 h 13670"/>
                <a:gd name="T38" fmla="*/ 219 w 11169"/>
                <a:gd name="T39" fmla="*/ 4427 h 13670"/>
                <a:gd name="T40" fmla="*/ 221 w 11169"/>
                <a:gd name="T41" fmla="*/ 3322 h 13670"/>
                <a:gd name="T42" fmla="*/ 511 w 11169"/>
                <a:gd name="T43" fmla="*/ 3489 h 13670"/>
                <a:gd name="T44" fmla="*/ 512 w 11169"/>
                <a:gd name="T45" fmla="*/ 3257 h 13670"/>
                <a:gd name="T46" fmla="*/ 223 w 11169"/>
                <a:gd name="T47" fmla="*/ 3090 h 13670"/>
                <a:gd name="T48" fmla="*/ 226 w 11169"/>
                <a:gd name="T49" fmla="*/ 1986 h 13670"/>
                <a:gd name="T50" fmla="*/ 515 w 11169"/>
                <a:gd name="T51" fmla="*/ 2152 h 13670"/>
                <a:gd name="T52" fmla="*/ 516 w 11169"/>
                <a:gd name="T53" fmla="*/ 1921 h 13670"/>
                <a:gd name="T54" fmla="*/ 226 w 11169"/>
                <a:gd name="T55" fmla="*/ 1754 h 13670"/>
                <a:gd name="T56" fmla="*/ 231 w 11169"/>
                <a:gd name="T57" fmla="*/ 121 h 13670"/>
                <a:gd name="T58" fmla="*/ 10057 w 11169"/>
                <a:gd name="T59" fmla="*/ 12595 h 13670"/>
                <a:gd name="T60" fmla="*/ 9777 w 11169"/>
                <a:gd name="T61" fmla="*/ 12434 h 13670"/>
                <a:gd name="T62" fmla="*/ 9777 w 11169"/>
                <a:gd name="T63" fmla="*/ 12693 h 13670"/>
                <a:gd name="T64" fmla="*/ 8412 w 11169"/>
                <a:gd name="T65" fmla="*/ 11904 h 13670"/>
                <a:gd name="T66" fmla="*/ 8412 w 11169"/>
                <a:gd name="T67" fmla="*/ 11647 h 13670"/>
                <a:gd name="T68" fmla="*/ 8133 w 11169"/>
                <a:gd name="T69" fmla="*/ 11485 h 13670"/>
                <a:gd name="T70" fmla="*/ 8132 w 11169"/>
                <a:gd name="T71" fmla="*/ 11743 h 13670"/>
                <a:gd name="T72" fmla="*/ 6964 w 11169"/>
                <a:gd name="T73" fmla="*/ 11069 h 13670"/>
                <a:gd name="T74" fmla="*/ 6868 w 11169"/>
                <a:gd name="T75" fmla="*/ 11188 h 13670"/>
                <a:gd name="T76" fmla="*/ 11169 w 11169"/>
                <a:gd name="T77" fmla="*/ 13670 h 13670"/>
                <a:gd name="T78" fmla="*/ 11169 w 11169"/>
                <a:gd name="T79" fmla="*/ 13496 h 13670"/>
                <a:gd name="T80" fmla="*/ 10056 w 11169"/>
                <a:gd name="T81" fmla="*/ 12853 h 13670"/>
                <a:gd name="T82" fmla="*/ 10057 w 11169"/>
                <a:gd name="T83" fmla="*/ 12595 h 13670"/>
                <a:gd name="T84" fmla="*/ 3288 w 11169"/>
                <a:gd name="T85" fmla="*/ 8689 h 13670"/>
                <a:gd name="T86" fmla="*/ 3198 w 11169"/>
                <a:gd name="T87" fmla="*/ 8637 h 13670"/>
                <a:gd name="T88" fmla="*/ 3198 w 11169"/>
                <a:gd name="T89" fmla="*/ 8799 h 13670"/>
                <a:gd name="T90" fmla="*/ 3288 w 11169"/>
                <a:gd name="T91" fmla="*/ 8689 h 13670"/>
                <a:gd name="T92" fmla="*/ 6206 w 11169"/>
                <a:gd name="T93" fmla="*/ 10631 h 13670"/>
                <a:gd name="T94" fmla="*/ 5524 w 11169"/>
                <a:gd name="T95" fmla="*/ 10239 h 13670"/>
                <a:gd name="T96" fmla="*/ 5428 w 11169"/>
                <a:gd name="T97" fmla="*/ 10357 h 13670"/>
                <a:gd name="T98" fmla="*/ 6109 w 11169"/>
                <a:gd name="T99" fmla="*/ 10751 h 13670"/>
                <a:gd name="T100" fmla="*/ 6206 w 11169"/>
                <a:gd name="T101" fmla="*/ 10631 h 1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169" h="13670">
                  <a:moveTo>
                    <a:pt x="231" y="121"/>
                  </a:moveTo>
                  <a:lnTo>
                    <a:pt x="20" y="0"/>
                  </a:lnTo>
                  <a:lnTo>
                    <a:pt x="0" y="7051"/>
                  </a:lnTo>
                  <a:lnTo>
                    <a:pt x="0" y="7224"/>
                  </a:lnTo>
                  <a:lnTo>
                    <a:pt x="210" y="7346"/>
                  </a:lnTo>
                  <a:lnTo>
                    <a:pt x="3047" y="8983"/>
                  </a:lnTo>
                  <a:lnTo>
                    <a:pt x="3144" y="8865"/>
                  </a:lnTo>
                  <a:lnTo>
                    <a:pt x="1832" y="8108"/>
                  </a:lnTo>
                  <a:lnTo>
                    <a:pt x="1833" y="7850"/>
                  </a:lnTo>
                  <a:lnTo>
                    <a:pt x="1553" y="7688"/>
                  </a:lnTo>
                  <a:lnTo>
                    <a:pt x="1553" y="7946"/>
                  </a:lnTo>
                  <a:lnTo>
                    <a:pt x="211" y="7172"/>
                  </a:lnTo>
                  <a:lnTo>
                    <a:pt x="214" y="5996"/>
                  </a:lnTo>
                  <a:lnTo>
                    <a:pt x="503" y="6163"/>
                  </a:lnTo>
                  <a:lnTo>
                    <a:pt x="504" y="5931"/>
                  </a:lnTo>
                  <a:lnTo>
                    <a:pt x="214" y="5764"/>
                  </a:lnTo>
                  <a:lnTo>
                    <a:pt x="218" y="4658"/>
                  </a:lnTo>
                  <a:lnTo>
                    <a:pt x="508" y="4826"/>
                  </a:lnTo>
                  <a:lnTo>
                    <a:pt x="508" y="4595"/>
                  </a:lnTo>
                  <a:lnTo>
                    <a:pt x="219" y="4427"/>
                  </a:lnTo>
                  <a:lnTo>
                    <a:pt x="221" y="3322"/>
                  </a:lnTo>
                  <a:lnTo>
                    <a:pt x="511" y="3489"/>
                  </a:lnTo>
                  <a:lnTo>
                    <a:pt x="512" y="3257"/>
                  </a:lnTo>
                  <a:lnTo>
                    <a:pt x="223" y="3090"/>
                  </a:lnTo>
                  <a:lnTo>
                    <a:pt x="226" y="1986"/>
                  </a:lnTo>
                  <a:lnTo>
                    <a:pt x="515" y="2152"/>
                  </a:lnTo>
                  <a:lnTo>
                    <a:pt x="516" y="1921"/>
                  </a:lnTo>
                  <a:lnTo>
                    <a:pt x="226" y="1754"/>
                  </a:lnTo>
                  <a:lnTo>
                    <a:pt x="231" y="121"/>
                  </a:lnTo>
                  <a:close/>
                  <a:moveTo>
                    <a:pt x="10057" y="12595"/>
                  </a:moveTo>
                  <a:lnTo>
                    <a:pt x="9777" y="12434"/>
                  </a:lnTo>
                  <a:lnTo>
                    <a:pt x="9777" y="12693"/>
                  </a:lnTo>
                  <a:lnTo>
                    <a:pt x="8412" y="11904"/>
                  </a:lnTo>
                  <a:lnTo>
                    <a:pt x="8412" y="11647"/>
                  </a:lnTo>
                  <a:lnTo>
                    <a:pt x="8133" y="11485"/>
                  </a:lnTo>
                  <a:lnTo>
                    <a:pt x="8132" y="11743"/>
                  </a:lnTo>
                  <a:lnTo>
                    <a:pt x="6964" y="11069"/>
                  </a:lnTo>
                  <a:lnTo>
                    <a:pt x="6868" y="11188"/>
                  </a:lnTo>
                  <a:lnTo>
                    <a:pt x="11169" y="13670"/>
                  </a:lnTo>
                  <a:lnTo>
                    <a:pt x="11169" y="13496"/>
                  </a:lnTo>
                  <a:lnTo>
                    <a:pt x="10056" y="12853"/>
                  </a:lnTo>
                  <a:lnTo>
                    <a:pt x="10057" y="12595"/>
                  </a:lnTo>
                  <a:close/>
                  <a:moveTo>
                    <a:pt x="3288" y="8689"/>
                  </a:moveTo>
                  <a:lnTo>
                    <a:pt x="3198" y="8637"/>
                  </a:lnTo>
                  <a:lnTo>
                    <a:pt x="3198" y="8799"/>
                  </a:lnTo>
                  <a:lnTo>
                    <a:pt x="3288" y="8689"/>
                  </a:lnTo>
                  <a:close/>
                  <a:moveTo>
                    <a:pt x="6206" y="10631"/>
                  </a:moveTo>
                  <a:lnTo>
                    <a:pt x="5524" y="10239"/>
                  </a:lnTo>
                  <a:lnTo>
                    <a:pt x="5428" y="10357"/>
                  </a:lnTo>
                  <a:lnTo>
                    <a:pt x="6109" y="10751"/>
                  </a:lnTo>
                  <a:lnTo>
                    <a:pt x="6206" y="106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3" name="Freeform 14">
              <a:extLst>
                <a:ext uri="{FF2B5EF4-FFF2-40B4-BE49-F238E27FC236}">
                  <a16:creationId xmlns:a16="http://schemas.microsoft.com/office/drawing/2014/main" id="{28BFEF8D-7A13-4D0E-8B2C-B8D60B1D626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986197" y="3239797"/>
              <a:ext cx="153574" cy="103374"/>
            </a:xfrm>
            <a:custGeom>
              <a:avLst/>
              <a:gdLst>
                <a:gd name="T0" fmla="*/ 2076 w 2477"/>
                <a:gd name="T1" fmla="*/ 1059 h 1668"/>
                <a:gd name="T2" fmla="*/ 1796 w 2477"/>
                <a:gd name="T3" fmla="*/ 898 h 1668"/>
                <a:gd name="T4" fmla="*/ 1795 w 2477"/>
                <a:gd name="T5" fmla="*/ 1156 h 1668"/>
                <a:gd name="T6" fmla="*/ 430 w 2477"/>
                <a:gd name="T7" fmla="*/ 367 h 1668"/>
                <a:gd name="T8" fmla="*/ 431 w 2477"/>
                <a:gd name="T9" fmla="*/ 109 h 1668"/>
                <a:gd name="T10" fmla="*/ 241 w 2477"/>
                <a:gd name="T11" fmla="*/ 0 h 1668"/>
                <a:gd name="T12" fmla="*/ 151 w 2477"/>
                <a:gd name="T13" fmla="*/ 110 h 1668"/>
                <a:gd name="T14" fmla="*/ 151 w 2477"/>
                <a:gd name="T15" fmla="*/ 206 h 1668"/>
                <a:gd name="T16" fmla="*/ 97 w 2477"/>
                <a:gd name="T17" fmla="*/ 176 h 1668"/>
                <a:gd name="T18" fmla="*/ 0 w 2477"/>
                <a:gd name="T19" fmla="*/ 294 h 1668"/>
                <a:gd name="T20" fmla="*/ 2381 w 2477"/>
                <a:gd name="T21" fmla="*/ 1668 h 1668"/>
                <a:gd name="T22" fmla="*/ 2477 w 2477"/>
                <a:gd name="T23" fmla="*/ 1550 h 1668"/>
                <a:gd name="T24" fmla="*/ 2075 w 2477"/>
                <a:gd name="T25" fmla="*/ 1317 h 1668"/>
                <a:gd name="T26" fmla="*/ 2076 w 2477"/>
                <a:gd name="T27" fmla="*/ 1059 h 1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77" h="1668">
                  <a:moveTo>
                    <a:pt x="2076" y="1059"/>
                  </a:moveTo>
                  <a:lnTo>
                    <a:pt x="1796" y="898"/>
                  </a:lnTo>
                  <a:lnTo>
                    <a:pt x="1795" y="1156"/>
                  </a:lnTo>
                  <a:lnTo>
                    <a:pt x="430" y="367"/>
                  </a:lnTo>
                  <a:lnTo>
                    <a:pt x="431" y="109"/>
                  </a:lnTo>
                  <a:lnTo>
                    <a:pt x="241" y="0"/>
                  </a:lnTo>
                  <a:lnTo>
                    <a:pt x="151" y="110"/>
                  </a:lnTo>
                  <a:lnTo>
                    <a:pt x="151" y="206"/>
                  </a:lnTo>
                  <a:lnTo>
                    <a:pt x="97" y="176"/>
                  </a:lnTo>
                  <a:lnTo>
                    <a:pt x="0" y="294"/>
                  </a:lnTo>
                  <a:lnTo>
                    <a:pt x="2381" y="1668"/>
                  </a:lnTo>
                  <a:lnTo>
                    <a:pt x="2477" y="1550"/>
                  </a:lnTo>
                  <a:lnTo>
                    <a:pt x="2075" y="1317"/>
                  </a:lnTo>
                  <a:lnTo>
                    <a:pt x="2076" y="10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06" name="Freeform 17">
              <a:extLst>
                <a:ext uri="{FF2B5EF4-FFF2-40B4-BE49-F238E27FC236}">
                  <a16:creationId xmlns:a16="http://schemas.microsoft.com/office/drawing/2014/main" id="{0A860FA2-8C97-45BC-8090-93A221A01ED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896953" y="3354141"/>
              <a:ext cx="52989" cy="40532"/>
            </a:xfrm>
            <a:custGeom>
              <a:avLst/>
              <a:gdLst>
                <a:gd name="T0" fmla="*/ 658 w 855"/>
                <a:gd name="T1" fmla="*/ 162 h 653"/>
                <a:gd name="T2" fmla="*/ 379 w 855"/>
                <a:gd name="T3" fmla="*/ 0 h 653"/>
                <a:gd name="T4" fmla="*/ 378 w 855"/>
                <a:gd name="T5" fmla="*/ 258 h 653"/>
                <a:gd name="T6" fmla="*/ 97 w 855"/>
                <a:gd name="T7" fmla="*/ 96 h 653"/>
                <a:gd name="T8" fmla="*/ 0 w 855"/>
                <a:gd name="T9" fmla="*/ 216 h 653"/>
                <a:gd name="T10" fmla="*/ 759 w 855"/>
                <a:gd name="T11" fmla="*/ 653 h 653"/>
                <a:gd name="T12" fmla="*/ 855 w 855"/>
                <a:gd name="T13" fmla="*/ 534 h 653"/>
                <a:gd name="T14" fmla="*/ 658 w 855"/>
                <a:gd name="T15" fmla="*/ 421 h 653"/>
                <a:gd name="T16" fmla="*/ 658 w 855"/>
                <a:gd name="T17" fmla="*/ 162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5" h="653">
                  <a:moveTo>
                    <a:pt x="658" y="162"/>
                  </a:moveTo>
                  <a:lnTo>
                    <a:pt x="379" y="0"/>
                  </a:lnTo>
                  <a:lnTo>
                    <a:pt x="378" y="258"/>
                  </a:lnTo>
                  <a:lnTo>
                    <a:pt x="97" y="96"/>
                  </a:lnTo>
                  <a:lnTo>
                    <a:pt x="0" y="216"/>
                  </a:lnTo>
                  <a:lnTo>
                    <a:pt x="759" y="653"/>
                  </a:lnTo>
                  <a:lnTo>
                    <a:pt x="855" y="534"/>
                  </a:lnTo>
                  <a:lnTo>
                    <a:pt x="658" y="421"/>
                  </a:lnTo>
                  <a:lnTo>
                    <a:pt x="658" y="1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90" name="Freeform 214"/>
            <p:cNvSpPr>
              <a:spLocks noChangeArrowheads="1"/>
            </p:cNvSpPr>
            <p:nvPr/>
          </p:nvSpPr>
          <p:spPr bwMode="auto">
            <a:xfrm>
              <a:off x="9189360" y="2052066"/>
              <a:ext cx="1021873" cy="1057742"/>
            </a:xfrm>
            <a:custGeom>
              <a:avLst/>
              <a:gdLst>
                <a:gd name="T0" fmla="*/ 91 w 2131"/>
                <a:gd name="T1" fmla="*/ 2209 h 2210"/>
                <a:gd name="T2" fmla="*/ 0 w 2131"/>
                <a:gd name="T3" fmla="*/ 2129 h 2210"/>
                <a:gd name="T4" fmla="*/ 2036 w 2131"/>
                <a:gd name="T5" fmla="*/ 0 h 2210"/>
                <a:gd name="T6" fmla="*/ 2130 w 2131"/>
                <a:gd name="T7" fmla="*/ 82 h 2210"/>
                <a:gd name="T8" fmla="*/ 91 w 2131"/>
                <a:gd name="T9" fmla="*/ 2209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1" h="2210">
                  <a:moveTo>
                    <a:pt x="91" y="2209"/>
                  </a:moveTo>
                  <a:lnTo>
                    <a:pt x="0" y="2129"/>
                  </a:lnTo>
                  <a:lnTo>
                    <a:pt x="2036" y="0"/>
                  </a:lnTo>
                  <a:lnTo>
                    <a:pt x="2130" y="82"/>
                  </a:lnTo>
                  <a:lnTo>
                    <a:pt x="91" y="2209"/>
                  </a:lnTo>
                </a:path>
              </a:pathLst>
            </a:custGeom>
            <a:solidFill>
              <a:srgbClr val="C59C6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2" name="Freeform 216"/>
            <p:cNvSpPr>
              <a:spLocks noChangeArrowheads="1"/>
            </p:cNvSpPr>
            <p:nvPr/>
          </p:nvSpPr>
          <p:spPr bwMode="auto">
            <a:xfrm>
              <a:off x="9065826" y="2929618"/>
              <a:ext cx="306774" cy="270782"/>
            </a:xfrm>
            <a:custGeom>
              <a:avLst/>
              <a:gdLst>
                <a:gd name="T0" fmla="*/ 0 w 642"/>
                <a:gd name="T1" fmla="*/ 567 h 568"/>
                <a:gd name="T2" fmla="*/ 299 w 642"/>
                <a:gd name="T3" fmla="*/ 0 h 568"/>
                <a:gd name="T4" fmla="*/ 374 w 642"/>
                <a:gd name="T5" fmla="*/ 195 h 568"/>
                <a:gd name="T6" fmla="*/ 641 w 642"/>
                <a:gd name="T7" fmla="*/ 252 h 568"/>
                <a:gd name="T8" fmla="*/ 0 w 64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568">
                  <a:moveTo>
                    <a:pt x="0" y="567"/>
                  </a:moveTo>
                  <a:lnTo>
                    <a:pt x="299" y="0"/>
                  </a:lnTo>
                  <a:lnTo>
                    <a:pt x="374" y="195"/>
                  </a:lnTo>
                  <a:lnTo>
                    <a:pt x="641" y="252"/>
                  </a:lnTo>
                  <a:lnTo>
                    <a:pt x="0" y="567"/>
                  </a:lnTo>
                </a:path>
              </a:pathLst>
            </a:custGeom>
            <a:solidFill>
              <a:srgbClr val="CC202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46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5A41053-58ED-408E-A504-EF7B12147144}"/>
              </a:ext>
            </a:extLst>
          </p:cNvPr>
          <p:cNvSpPr/>
          <p:nvPr/>
        </p:nvSpPr>
        <p:spPr>
          <a:xfrm>
            <a:off x="7467600" y="2362200"/>
            <a:ext cx="3886200" cy="411111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67E1B-B34A-43AA-B72C-1B50376AE51F}"/>
              </a:ext>
            </a:extLst>
          </p:cNvPr>
          <p:cNvSpPr txBox="1"/>
          <p:nvPr/>
        </p:nvSpPr>
        <p:spPr>
          <a:xfrm>
            <a:off x="2285376" y="304800"/>
            <a:ext cx="7621249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SQL Injection Detection Tools</a:t>
            </a:r>
            <a:endParaRPr lang="en-IN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40A467F4-82A1-4BAD-9E27-14B8271E9584}"/>
              </a:ext>
            </a:extLst>
          </p:cNvPr>
          <p:cNvSpPr/>
          <p:nvPr/>
        </p:nvSpPr>
        <p:spPr>
          <a:xfrm>
            <a:off x="0" y="838200"/>
            <a:ext cx="12192000" cy="1600200"/>
          </a:xfrm>
          <a:prstGeom prst="rightArrow">
            <a:avLst>
              <a:gd name="adj1" fmla="val 68817"/>
              <a:gd name="adj2" fmla="val 57698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734E1A-E9A7-476C-8F9C-710FF84A1B73}"/>
              </a:ext>
            </a:extLst>
          </p:cNvPr>
          <p:cNvSpPr/>
          <p:nvPr/>
        </p:nvSpPr>
        <p:spPr>
          <a:xfrm>
            <a:off x="3429000" y="1299747"/>
            <a:ext cx="7924800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DSSS is an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SQL injection vulnerability scanner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that scans the web application for various SQL injection vulnerabilities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E52E4A-8EBA-4B2C-BFFD-9F4C09CA96C6}"/>
              </a:ext>
            </a:extLst>
          </p:cNvPr>
          <p:cNvSpPr/>
          <p:nvPr/>
        </p:nvSpPr>
        <p:spPr>
          <a:xfrm>
            <a:off x="171450" y="1315134"/>
            <a:ext cx="24384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/>
              </a:rPr>
              <a:t>Damn Small SQLi Scanner (DSSS)</a:t>
            </a:r>
          </a:p>
        </p:txBody>
      </p:sp>
      <p:sp>
        <p:nvSpPr>
          <p:cNvPr id="11" name="Arrow: Chevron 10">
            <a:extLst>
              <a:ext uri="{FF2B5EF4-FFF2-40B4-BE49-F238E27FC236}">
                <a16:creationId xmlns:a16="http://schemas.microsoft.com/office/drawing/2014/main" id="{4420F2E5-1307-4C11-8565-4574B38ED0EA}"/>
              </a:ext>
            </a:extLst>
          </p:cNvPr>
          <p:cNvSpPr/>
          <p:nvPr/>
        </p:nvSpPr>
        <p:spPr>
          <a:xfrm>
            <a:off x="2514600" y="1162050"/>
            <a:ext cx="838200" cy="952501"/>
          </a:xfrm>
          <a:prstGeom prst="chevron">
            <a:avLst>
              <a:gd name="adj" fmla="val 6073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79B922-63C4-4C5B-9E75-5039E76D1D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51088"/>
            <a:ext cx="5755178" cy="4111110"/>
          </a:xfrm>
          <a:prstGeom prst="rect">
            <a:avLst/>
          </a:prstGeom>
          <a:noFill/>
          <a:ln w="38100">
            <a:solidFill>
              <a:sysClr val="window" lastClr="FFFFFF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A439275-6A3B-4F03-B2F0-45D04D78D540}"/>
              </a:ext>
            </a:extLst>
          </p:cNvPr>
          <p:cNvSpPr txBox="1"/>
          <p:nvPr/>
        </p:nvSpPr>
        <p:spPr>
          <a:xfrm>
            <a:off x="8517225" y="2636968"/>
            <a:ext cx="2359700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OWASP ZAP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https://www.owasp.org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3283CD-8557-403A-A8AB-8854B59500A5}"/>
              </a:ext>
            </a:extLst>
          </p:cNvPr>
          <p:cNvSpPr txBox="1"/>
          <p:nvPr/>
        </p:nvSpPr>
        <p:spPr>
          <a:xfrm>
            <a:off x="8517225" y="3414408"/>
            <a:ext cx="2359701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Snort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https://www.snort.org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C5A8E3E-2D95-4139-AF29-DEB8632FDC22}"/>
              </a:ext>
            </a:extLst>
          </p:cNvPr>
          <p:cNvSpPr txBox="1"/>
          <p:nvPr/>
        </p:nvSpPr>
        <p:spPr>
          <a:xfrm>
            <a:off x="8517224" y="4191848"/>
            <a:ext cx="2359701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Burp Suite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https://portswigger.net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579F32-6F98-4792-84B7-0DAA5EBAE656}"/>
              </a:ext>
            </a:extLst>
          </p:cNvPr>
          <p:cNvSpPr txBox="1"/>
          <p:nvPr/>
        </p:nvSpPr>
        <p:spPr>
          <a:xfrm>
            <a:off x="8517224" y="4970334"/>
            <a:ext cx="2515849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HCL AppScan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https://www.hcltech.com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C49BA6-3FE9-4DC9-9928-BE81E42A8688}"/>
              </a:ext>
            </a:extLst>
          </p:cNvPr>
          <p:cNvSpPr txBox="1"/>
          <p:nvPr/>
        </p:nvSpPr>
        <p:spPr>
          <a:xfrm>
            <a:off x="8517224" y="5746728"/>
            <a:ext cx="1676400" cy="5539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w3af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https://w3af.org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ADFAB4C-93D4-49AA-98AD-24E8038ABD57}"/>
              </a:ext>
            </a:extLst>
          </p:cNvPr>
          <p:cNvSpPr/>
          <p:nvPr/>
        </p:nvSpPr>
        <p:spPr bwMode="auto">
          <a:xfrm>
            <a:off x="7787599" y="2626565"/>
            <a:ext cx="574650" cy="574801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5" name="Freeform 36">
            <a:extLst>
              <a:ext uri="{FF2B5EF4-FFF2-40B4-BE49-F238E27FC236}">
                <a16:creationId xmlns:a16="http://schemas.microsoft.com/office/drawing/2014/main" id="{20A933DA-EB35-4090-8F6D-A2C5AD0B8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72484" y="2780654"/>
            <a:ext cx="204880" cy="266622"/>
          </a:xfrm>
          <a:custGeom>
            <a:avLst/>
            <a:gdLst>
              <a:gd name="T0" fmla="*/ 115 w 320"/>
              <a:gd name="T1" fmla="*/ 62 h 417"/>
              <a:gd name="T2" fmla="*/ 115 w 320"/>
              <a:gd name="T3" fmla="*/ 62 h 417"/>
              <a:gd name="T4" fmla="*/ 62 w 320"/>
              <a:gd name="T5" fmla="*/ 0 h 417"/>
              <a:gd name="T6" fmla="*/ 0 w 320"/>
              <a:gd name="T7" fmla="*/ 62 h 417"/>
              <a:gd name="T8" fmla="*/ 36 w 320"/>
              <a:gd name="T9" fmla="*/ 115 h 417"/>
              <a:gd name="T10" fmla="*/ 36 w 320"/>
              <a:gd name="T11" fmla="*/ 301 h 417"/>
              <a:gd name="T12" fmla="*/ 0 w 320"/>
              <a:gd name="T13" fmla="*/ 354 h 417"/>
              <a:gd name="T14" fmla="*/ 62 w 320"/>
              <a:gd name="T15" fmla="*/ 416 h 417"/>
              <a:gd name="T16" fmla="*/ 115 w 320"/>
              <a:gd name="T17" fmla="*/ 354 h 417"/>
              <a:gd name="T18" fmla="*/ 80 w 320"/>
              <a:gd name="T19" fmla="*/ 301 h 417"/>
              <a:gd name="T20" fmla="*/ 80 w 320"/>
              <a:gd name="T21" fmla="*/ 115 h 417"/>
              <a:gd name="T22" fmla="*/ 115 w 320"/>
              <a:gd name="T23" fmla="*/ 62 h 417"/>
              <a:gd name="T24" fmla="*/ 98 w 320"/>
              <a:gd name="T25" fmla="*/ 354 h 417"/>
              <a:gd name="T26" fmla="*/ 98 w 320"/>
              <a:gd name="T27" fmla="*/ 354 h 417"/>
              <a:gd name="T28" fmla="*/ 62 w 320"/>
              <a:gd name="T29" fmla="*/ 390 h 417"/>
              <a:gd name="T30" fmla="*/ 27 w 320"/>
              <a:gd name="T31" fmla="*/ 354 h 417"/>
              <a:gd name="T32" fmla="*/ 62 w 320"/>
              <a:gd name="T33" fmla="*/ 319 h 417"/>
              <a:gd name="T34" fmla="*/ 98 w 320"/>
              <a:gd name="T35" fmla="*/ 354 h 417"/>
              <a:gd name="T36" fmla="*/ 62 w 320"/>
              <a:gd name="T37" fmla="*/ 88 h 417"/>
              <a:gd name="T38" fmla="*/ 62 w 320"/>
              <a:gd name="T39" fmla="*/ 88 h 417"/>
              <a:gd name="T40" fmla="*/ 27 w 320"/>
              <a:gd name="T41" fmla="*/ 62 h 417"/>
              <a:gd name="T42" fmla="*/ 62 w 320"/>
              <a:gd name="T43" fmla="*/ 27 h 417"/>
              <a:gd name="T44" fmla="*/ 98 w 320"/>
              <a:gd name="T45" fmla="*/ 62 h 417"/>
              <a:gd name="T46" fmla="*/ 62 w 320"/>
              <a:gd name="T47" fmla="*/ 88 h 417"/>
              <a:gd name="T48" fmla="*/ 284 w 320"/>
              <a:gd name="T49" fmla="*/ 301 h 417"/>
              <a:gd name="T50" fmla="*/ 284 w 320"/>
              <a:gd name="T51" fmla="*/ 301 h 417"/>
              <a:gd name="T52" fmla="*/ 284 w 320"/>
              <a:gd name="T53" fmla="*/ 115 h 417"/>
              <a:gd name="T54" fmla="*/ 319 w 320"/>
              <a:gd name="T55" fmla="*/ 62 h 417"/>
              <a:gd name="T56" fmla="*/ 257 w 320"/>
              <a:gd name="T57" fmla="*/ 0 h 417"/>
              <a:gd name="T58" fmla="*/ 195 w 320"/>
              <a:gd name="T59" fmla="*/ 62 h 417"/>
              <a:gd name="T60" fmla="*/ 239 w 320"/>
              <a:gd name="T61" fmla="*/ 115 h 417"/>
              <a:gd name="T62" fmla="*/ 239 w 320"/>
              <a:gd name="T63" fmla="*/ 301 h 417"/>
              <a:gd name="T64" fmla="*/ 195 w 320"/>
              <a:gd name="T65" fmla="*/ 354 h 417"/>
              <a:gd name="T66" fmla="*/ 257 w 320"/>
              <a:gd name="T67" fmla="*/ 416 h 417"/>
              <a:gd name="T68" fmla="*/ 319 w 320"/>
              <a:gd name="T69" fmla="*/ 354 h 417"/>
              <a:gd name="T70" fmla="*/ 284 w 320"/>
              <a:gd name="T71" fmla="*/ 301 h 417"/>
              <a:gd name="T72" fmla="*/ 221 w 320"/>
              <a:gd name="T73" fmla="*/ 62 h 417"/>
              <a:gd name="T74" fmla="*/ 221 w 320"/>
              <a:gd name="T75" fmla="*/ 62 h 417"/>
              <a:gd name="T76" fmla="*/ 257 w 320"/>
              <a:gd name="T77" fmla="*/ 27 h 417"/>
              <a:gd name="T78" fmla="*/ 292 w 320"/>
              <a:gd name="T79" fmla="*/ 62 h 417"/>
              <a:gd name="T80" fmla="*/ 257 w 320"/>
              <a:gd name="T81" fmla="*/ 88 h 417"/>
              <a:gd name="T82" fmla="*/ 221 w 320"/>
              <a:gd name="T83" fmla="*/ 62 h 417"/>
              <a:gd name="T84" fmla="*/ 257 w 320"/>
              <a:gd name="T85" fmla="*/ 390 h 417"/>
              <a:gd name="T86" fmla="*/ 257 w 320"/>
              <a:gd name="T87" fmla="*/ 390 h 417"/>
              <a:gd name="T88" fmla="*/ 221 w 320"/>
              <a:gd name="T89" fmla="*/ 354 h 417"/>
              <a:gd name="T90" fmla="*/ 257 w 320"/>
              <a:gd name="T91" fmla="*/ 319 h 417"/>
              <a:gd name="T92" fmla="*/ 292 w 320"/>
              <a:gd name="T93" fmla="*/ 354 h 417"/>
              <a:gd name="T94" fmla="*/ 257 w 320"/>
              <a:gd name="T95" fmla="*/ 39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0" h="417">
                <a:moveTo>
                  <a:pt x="115" y="62"/>
                </a:moveTo>
                <a:lnTo>
                  <a:pt x="115" y="62"/>
                </a:lnTo>
                <a:cubicBezTo>
                  <a:pt x="115" y="27"/>
                  <a:pt x="89" y="0"/>
                  <a:pt x="62" y="0"/>
                </a:cubicBezTo>
                <a:cubicBezTo>
                  <a:pt x="27" y="0"/>
                  <a:pt x="0" y="27"/>
                  <a:pt x="0" y="62"/>
                </a:cubicBezTo>
                <a:cubicBezTo>
                  <a:pt x="0" y="80"/>
                  <a:pt x="18" y="106"/>
                  <a:pt x="36" y="115"/>
                </a:cubicBezTo>
                <a:cubicBezTo>
                  <a:pt x="36" y="301"/>
                  <a:pt x="36" y="301"/>
                  <a:pt x="36" y="301"/>
                </a:cubicBezTo>
                <a:cubicBezTo>
                  <a:pt x="18" y="310"/>
                  <a:pt x="0" y="328"/>
                  <a:pt x="0" y="354"/>
                </a:cubicBezTo>
                <a:cubicBezTo>
                  <a:pt x="0" y="390"/>
                  <a:pt x="27" y="416"/>
                  <a:pt x="62" y="416"/>
                </a:cubicBezTo>
                <a:cubicBezTo>
                  <a:pt x="89" y="416"/>
                  <a:pt x="115" y="390"/>
                  <a:pt x="115" y="354"/>
                </a:cubicBezTo>
                <a:cubicBezTo>
                  <a:pt x="115" y="328"/>
                  <a:pt x="106" y="310"/>
                  <a:pt x="80" y="301"/>
                </a:cubicBezTo>
                <a:cubicBezTo>
                  <a:pt x="80" y="115"/>
                  <a:pt x="80" y="115"/>
                  <a:pt x="80" y="115"/>
                </a:cubicBezTo>
                <a:cubicBezTo>
                  <a:pt x="106" y="106"/>
                  <a:pt x="115" y="80"/>
                  <a:pt x="115" y="62"/>
                </a:cubicBezTo>
                <a:close/>
                <a:moveTo>
                  <a:pt x="98" y="354"/>
                </a:moveTo>
                <a:lnTo>
                  <a:pt x="98" y="354"/>
                </a:lnTo>
                <a:cubicBezTo>
                  <a:pt x="98" y="372"/>
                  <a:pt x="80" y="390"/>
                  <a:pt x="62" y="390"/>
                </a:cubicBezTo>
                <a:cubicBezTo>
                  <a:pt x="44" y="390"/>
                  <a:pt x="27" y="372"/>
                  <a:pt x="27" y="354"/>
                </a:cubicBezTo>
                <a:cubicBezTo>
                  <a:pt x="27" y="337"/>
                  <a:pt x="44" y="319"/>
                  <a:pt x="62" y="319"/>
                </a:cubicBezTo>
                <a:cubicBezTo>
                  <a:pt x="80" y="319"/>
                  <a:pt x="98" y="337"/>
                  <a:pt x="98" y="354"/>
                </a:cubicBezTo>
                <a:close/>
                <a:moveTo>
                  <a:pt x="62" y="88"/>
                </a:moveTo>
                <a:lnTo>
                  <a:pt x="62" y="88"/>
                </a:lnTo>
                <a:cubicBezTo>
                  <a:pt x="44" y="88"/>
                  <a:pt x="27" y="80"/>
                  <a:pt x="27" y="62"/>
                </a:cubicBezTo>
                <a:cubicBezTo>
                  <a:pt x="27" y="35"/>
                  <a:pt x="44" y="27"/>
                  <a:pt x="62" y="27"/>
                </a:cubicBezTo>
                <a:cubicBezTo>
                  <a:pt x="80" y="27"/>
                  <a:pt x="98" y="35"/>
                  <a:pt x="98" y="62"/>
                </a:cubicBezTo>
                <a:cubicBezTo>
                  <a:pt x="98" y="80"/>
                  <a:pt x="80" y="88"/>
                  <a:pt x="62" y="88"/>
                </a:cubicBezTo>
                <a:close/>
                <a:moveTo>
                  <a:pt x="284" y="301"/>
                </a:moveTo>
                <a:lnTo>
                  <a:pt x="284" y="301"/>
                </a:lnTo>
                <a:cubicBezTo>
                  <a:pt x="284" y="115"/>
                  <a:pt x="284" y="115"/>
                  <a:pt x="284" y="115"/>
                </a:cubicBezTo>
                <a:cubicBezTo>
                  <a:pt x="302" y="106"/>
                  <a:pt x="319" y="80"/>
                  <a:pt x="319" y="62"/>
                </a:cubicBezTo>
                <a:cubicBezTo>
                  <a:pt x="319" y="27"/>
                  <a:pt x="292" y="0"/>
                  <a:pt x="257" y="0"/>
                </a:cubicBezTo>
                <a:cubicBezTo>
                  <a:pt x="221" y="0"/>
                  <a:pt x="195" y="27"/>
                  <a:pt x="195" y="62"/>
                </a:cubicBezTo>
                <a:cubicBezTo>
                  <a:pt x="195" y="80"/>
                  <a:pt x="212" y="106"/>
                  <a:pt x="239" y="115"/>
                </a:cubicBezTo>
                <a:cubicBezTo>
                  <a:pt x="239" y="301"/>
                  <a:pt x="239" y="301"/>
                  <a:pt x="239" y="301"/>
                </a:cubicBezTo>
                <a:cubicBezTo>
                  <a:pt x="212" y="310"/>
                  <a:pt x="195" y="328"/>
                  <a:pt x="195" y="354"/>
                </a:cubicBezTo>
                <a:cubicBezTo>
                  <a:pt x="195" y="390"/>
                  <a:pt x="221" y="416"/>
                  <a:pt x="257" y="416"/>
                </a:cubicBezTo>
                <a:cubicBezTo>
                  <a:pt x="292" y="416"/>
                  <a:pt x="319" y="390"/>
                  <a:pt x="319" y="354"/>
                </a:cubicBezTo>
                <a:cubicBezTo>
                  <a:pt x="319" y="328"/>
                  <a:pt x="302" y="310"/>
                  <a:pt x="284" y="301"/>
                </a:cubicBezTo>
                <a:close/>
                <a:moveTo>
                  <a:pt x="221" y="62"/>
                </a:moveTo>
                <a:lnTo>
                  <a:pt x="221" y="62"/>
                </a:lnTo>
                <a:cubicBezTo>
                  <a:pt x="221" y="35"/>
                  <a:pt x="239" y="27"/>
                  <a:pt x="257" y="27"/>
                </a:cubicBezTo>
                <a:cubicBezTo>
                  <a:pt x="275" y="27"/>
                  <a:pt x="292" y="35"/>
                  <a:pt x="292" y="62"/>
                </a:cubicBezTo>
                <a:cubicBezTo>
                  <a:pt x="292" y="80"/>
                  <a:pt x="275" y="88"/>
                  <a:pt x="257" y="88"/>
                </a:cubicBezTo>
                <a:cubicBezTo>
                  <a:pt x="239" y="88"/>
                  <a:pt x="221" y="80"/>
                  <a:pt x="221" y="62"/>
                </a:cubicBezTo>
                <a:close/>
                <a:moveTo>
                  <a:pt x="257" y="390"/>
                </a:moveTo>
                <a:lnTo>
                  <a:pt x="257" y="390"/>
                </a:lnTo>
                <a:cubicBezTo>
                  <a:pt x="239" y="390"/>
                  <a:pt x="221" y="372"/>
                  <a:pt x="221" y="354"/>
                </a:cubicBezTo>
                <a:cubicBezTo>
                  <a:pt x="221" y="337"/>
                  <a:pt x="239" y="319"/>
                  <a:pt x="257" y="319"/>
                </a:cubicBezTo>
                <a:cubicBezTo>
                  <a:pt x="275" y="319"/>
                  <a:pt x="292" y="337"/>
                  <a:pt x="292" y="354"/>
                </a:cubicBezTo>
                <a:cubicBezTo>
                  <a:pt x="292" y="372"/>
                  <a:pt x="275" y="390"/>
                  <a:pt x="257" y="3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lc="http://schemas.openxmlformats.org/drawingml/2006/lockedCanvas"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01B96BC-DBA3-44F5-A755-6E7B661D4CC8}"/>
              </a:ext>
            </a:extLst>
          </p:cNvPr>
          <p:cNvSpPr/>
          <p:nvPr/>
        </p:nvSpPr>
        <p:spPr bwMode="auto">
          <a:xfrm>
            <a:off x="7787599" y="4181445"/>
            <a:ext cx="574650" cy="57480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9" name="Freeform 21">
            <a:extLst>
              <a:ext uri="{FF2B5EF4-FFF2-40B4-BE49-F238E27FC236}">
                <a16:creationId xmlns:a16="http://schemas.microsoft.com/office/drawing/2014/main" id="{DEC3D396-2B7B-4EDB-B0F6-5A3D38EBA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427" y="4365426"/>
            <a:ext cx="370995" cy="206839"/>
          </a:xfrm>
          <a:custGeom>
            <a:avLst/>
            <a:gdLst>
              <a:gd name="T0" fmla="*/ 249 w 497"/>
              <a:gd name="T1" fmla="*/ 0 h 276"/>
              <a:gd name="T2" fmla="*/ 249 w 497"/>
              <a:gd name="T3" fmla="*/ 0 h 276"/>
              <a:gd name="T4" fmla="*/ 0 w 497"/>
              <a:gd name="T5" fmla="*/ 133 h 276"/>
              <a:gd name="T6" fmla="*/ 249 w 497"/>
              <a:gd name="T7" fmla="*/ 275 h 276"/>
              <a:gd name="T8" fmla="*/ 496 w 497"/>
              <a:gd name="T9" fmla="*/ 133 h 276"/>
              <a:gd name="T10" fmla="*/ 249 w 497"/>
              <a:gd name="T11" fmla="*/ 0 h 276"/>
              <a:gd name="T12" fmla="*/ 249 w 497"/>
              <a:gd name="T13" fmla="*/ 239 h 276"/>
              <a:gd name="T14" fmla="*/ 249 w 497"/>
              <a:gd name="T15" fmla="*/ 239 h 276"/>
              <a:gd name="T16" fmla="*/ 142 w 497"/>
              <a:gd name="T17" fmla="*/ 133 h 276"/>
              <a:gd name="T18" fmla="*/ 249 w 497"/>
              <a:gd name="T19" fmla="*/ 26 h 276"/>
              <a:gd name="T20" fmla="*/ 355 w 497"/>
              <a:gd name="T21" fmla="*/ 133 h 276"/>
              <a:gd name="T22" fmla="*/ 249 w 497"/>
              <a:gd name="T23" fmla="*/ 239 h 276"/>
              <a:gd name="T24" fmla="*/ 249 w 497"/>
              <a:gd name="T25" fmla="*/ 133 h 276"/>
              <a:gd name="T26" fmla="*/ 249 w 497"/>
              <a:gd name="T27" fmla="*/ 133 h 276"/>
              <a:gd name="T28" fmla="*/ 249 w 497"/>
              <a:gd name="T29" fmla="*/ 79 h 276"/>
              <a:gd name="T30" fmla="*/ 195 w 497"/>
              <a:gd name="T31" fmla="*/ 133 h 276"/>
              <a:gd name="T32" fmla="*/ 249 w 497"/>
              <a:gd name="T33" fmla="*/ 186 h 276"/>
              <a:gd name="T34" fmla="*/ 302 w 497"/>
              <a:gd name="T35" fmla="*/ 133 h 276"/>
              <a:gd name="T36" fmla="*/ 249 w 497"/>
              <a:gd name="T37" fmla="*/ 133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97" h="276">
                <a:moveTo>
                  <a:pt x="249" y="0"/>
                </a:moveTo>
                <a:lnTo>
                  <a:pt x="249" y="0"/>
                </a:lnTo>
                <a:cubicBezTo>
                  <a:pt x="89" y="0"/>
                  <a:pt x="0" y="115"/>
                  <a:pt x="0" y="133"/>
                </a:cubicBezTo>
                <a:cubicBezTo>
                  <a:pt x="0" y="151"/>
                  <a:pt x="89" y="275"/>
                  <a:pt x="249" y="275"/>
                </a:cubicBezTo>
                <a:cubicBezTo>
                  <a:pt x="408" y="275"/>
                  <a:pt x="496" y="151"/>
                  <a:pt x="496" y="133"/>
                </a:cubicBezTo>
                <a:cubicBezTo>
                  <a:pt x="496" y="115"/>
                  <a:pt x="408" y="0"/>
                  <a:pt x="249" y="0"/>
                </a:cubicBezTo>
                <a:close/>
                <a:moveTo>
                  <a:pt x="249" y="239"/>
                </a:moveTo>
                <a:lnTo>
                  <a:pt x="249" y="239"/>
                </a:lnTo>
                <a:cubicBezTo>
                  <a:pt x="186" y="239"/>
                  <a:pt x="142" y="195"/>
                  <a:pt x="142" y="133"/>
                </a:cubicBezTo>
                <a:cubicBezTo>
                  <a:pt x="142" y="79"/>
                  <a:pt x="186" y="26"/>
                  <a:pt x="249" y="26"/>
                </a:cubicBezTo>
                <a:cubicBezTo>
                  <a:pt x="310" y="26"/>
                  <a:pt x="355" y="79"/>
                  <a:pt x="355" y="133"/>
                </a:cubicBezTo>
                <a:cubicBezTo>
                  <a:pt x="355" y="195"/>
                  <a:pt x="310" y="239"/>
                  <a:pt x="249" y="239"/>
                </a:cubicBezTo>
                <a:close/>
                <a:moveTo>
                  <a:pt x="249" y="133"/>
                </a:moveTo>
                <a:lnTo>
                  <a:pt x="249" y="133"/>
                </a:lnTo>
                <a:cubicBezTo>
                  <a:pt x="239" y="123"/>
                  <a:pt x="266" y="79"/>
                  <a:pt x="249" y="79"/>
                </a:cubicBezTo>
                <a:cubicBezTo>
                  <a:pt x="221" y="79"/>
                  <a:pt x="195" y="107"/>
                  <a:pt x="195" y="133"/>
                </a:cubicBezTo>
                <a:cubicBezTo>
                  <a:pt x="195" y="168"/>
                  <a:pt x="221" y="186"/>
                  <a:pt x="249" y="186"/>
                </a:cubicBezTo>
                <a:cubicBezTo>
                  <a:pt x="274" y="186"/>
                  <a:pt x="302" y="168"/>
                  <a:pt x="302" y="133"/>
                </a:cubicBezTo>
                <a:cubicBezTo>
                  <a:pt x="302" y="123"/>
                  <a:pt x="257" y="142"/>
                  <a:pt x="249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lc="http://schemas.openxmlformats.org/drawingml/2006/lockedCanvas"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0A1132E-BD14-48F5-9DFF-FCEA617D4665}"/>
              </a:ext>
            </a:extLst>
          </p:cNvPr>
          <p:cNvSpPr/>
          <p:nvPr/>
        </p:nvSpPr>
        <p:spPr bwMode="auto">
          <a:xfrm>
            <a:off x="7787599" y="3404005"/>
            <a:ext cx="574650" cy="57480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2" name="Freeform 39">
            <a:extLst>
              <a:ext uri="{FF2B5EF4-FFF2-40B4-BE49-F238E27FC236}">
                <a16:creationId xmlns:a16="http://schemas.microsoft.com/office/drawing/2014/main" id="{31C6C4B1-D3D0-4319-A640-C21BFCFCA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6099" y="3572579"/>
            <a:ext cx="237650" cy="237652"/>
          </a:xfrm>
          <a:custGeom>
            <a:avLst/>
            <a:gdLst>
              <a:gd name="T0" fmla="*/ 399 w 444"/>
              <a:gd name="T1" fmla="*/ 53 h 444"/>
              <a:gd name="T2" fmla="*/ 399 w 444"/>
              <a:gd name="T3" fmla="*/ 53 h 444"/>
              <a:gd name="T4" fmla="*/ 372 w 444"/>
              <a:gd name="T5" fmla="*/ 53 h 444"/>
              <a:gd name="T6" fmla="*/ 372 w 444"/>
              <a:gd name="T7" fmla="*/ 98 h 444"/>
              <a:gd name="T8" fmla="*/ 293 w 444"/>
              <a:gd name="T9" fmla="*/ 98 h 444"/>
              <a:gd name="T10" fmla="*/ 293 w 444"/>
              <a:gd name="T11" fmla="*/ 53 h 444"/>
              <a:gd name="T12" fmla="*/ 151 w 444"/>
              <a:gd name="T13" fmla="*/ 53 h 444"/>
              <a:gd name="T14" fmla="*/ 151 w 444"/>
              <a:gd name="T15" fmla="*/ 98 h 444"/>
              <a:gd name="T16" fmla="*/ 71 w 444"/>
              <a:gd name="T17" fmla="*/ 98 h 444"/>
              <a:gd name="T18" fmla="*/ 71 w 444"/>
              <a:gd name="T19" fmla="*/ 53 h 444"/>
              <a:gd name="T20" fmla="*/ 45 w 444"/>
              <a:gd name="T21" fmla="*/ 53 h 444"/>
              <a:gd name="T22" fmla="*/ 0 w 444"/>
              <a:gd name="T23" fmla="*/ 98 h 444"/>
              <a:gd name="T24" fmla="*/ 0 w 444"/>
              <a:gd name="T25" fmla="*/ 399 h 444"/>
              <a:gd name="T26" fmla="*/ 45 w 444"/>
              <a:gd name="T27" fmla="*/ 443 h 444"/>
              <a:gd name="T28" fmla="*/ 399 w 444"/>
              <a:gd name="T29" fmla="*/ 443 h 444"/>
              <a:gd name="T30" fmla="*/ 443 w 444"/>
              <a:gd name="T31" fmla="*/ 399 h 444"/>
              <a:gd name="T32" fmla="*/ 443 w 444"/>
              <a:gd name="T33" fmla="*/ 98 h 444"/>
              <a:gd name="T34" fmla="*/ 399 w 444"/>
              <a:gd name="T35" fmla="*/ 53 h 444"/>
              <a:gd name="T36" fmla="*/ 399 w 444"/>
              <a:gd name="T37" fmla="*/ 399 h 444"/>
              <a:gd name="T38" fmla="*/ 399 w 444"/>
              <a:gd name="T39" fmla="*/ 399 h 444"/>
              <a:gd name="T40" fmla="*/ 45 w 444"/>
              <a:gd name="T41" fmla="*/ 399 h 444"/>
              <a:gd name="T42" fmla="*/ 45 w 444"/>
              <a:gd name="T43" fmla="*/ 196 h 444"/>
              <a:gd name="T44" fmla="*/ 399 w 444"/>
              <a:gd name="T45" fmla="*/ 196 h 444"/>
              <a:gd name="T46" fmla="*/ 399 w 444"/>
              <a:gd name="T47" fmla="*/ 399 h 444"/>
              <a:gd name="T48" fmla="*/ 124 w 444"/>
              <a:gd name="T49" fmla="*/ 0 h 444"/>
              <a:gd name="T50" fmla="*/ 124 w 444"/>
              <a:gd name="T51" fmla="*/ 0 h 444"/>
              <a:gd name="T52" fmla="*/ 89 w 444"/>
              <a:gd name="T53" fmla="*/ 0 h 444"/>
              <a:gd name="T54" fmla="*/ 89 w 444"/>
              <a:gd name="T55" fmla="*/ 89 h 444"/>
              <a:gd name="T56" fmla="*/ 124 w 444"/>
              <a:gd name="T57" fmla="*/ 89 h 444"/>
              <a:gd name="T58" fmla="*/ 124 w 444"/>
              <a:gd name="T59" fmla="*/ 0 h 444"/>
              <a:gd name="T60" fmla="*/ 354 w 444"/>
              <a:gd name="T61" fmla="*/ 0 h 444"/>
              <a:gd name="T62" fmla="*/ 354 w 444"/>
              <a:gd name="T63" fmla="*/ 0 h 444"/>
              <a:gd name="T64" fmla="*/ 319 w 444"/>
              <a:gd name="T65" fmla="*/ 0 h 444"/>
              <a:gd name="T66" fmla="*/ 319 w 444"/>
              <a:gd name="T67" fmla="*/ 89 h 444"/>
              <a:gd name="T68" fmla="*/ 354 w 444"/>
              <a:gd name="T69" fmla="*/ 89 h 444"/>
              <a:gd name="T70" fmla="*/ 354 w 444"/>
              <a:gd name="T71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44" h="444">
                <a:moveTo>
                  <a:pt x="399" y="53"/>
                </a:moveTo>
                <a:lnTo>
                  <a:pt x="399" y="53"/>
                </a:lnTo>
                <a:cubicBezTo>
                  <a:pt x="372" y="53"/>
                  <a:pt x="372" y="53"/>
                  <a:pt x="372" y="53"/>
                </a:cubicBezTo>
                <a:cubicBezTo>
                  <a:pt x="372" y="98"/>
                  <a:pt x="372" y="98"/>
                  <a:pt x="372" y="98"/>
                </a:cubicBezTo>
                <a:cubicBezTo>
                  <a:pt x="293" y="98"/>
                  <a:pt x="293" y="98"/>
                  <a:pt x="293" y="98"/>
                </a:cubicBezTo>
                <a:cubicBezTo>
                  <a:pt x="293" y="53"/>
                  <a:pt x="293" y="53"/>
                  <a:pt x="293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98"/>
                  <a:pt x="151" y="98"/>
                  <a:pt x="151" y="98"/>
                </a:cubicBezTo>
                <a:cubicBezTo>
                  <a:pt x="71" y="98"/>
                  <a:pt x="71" y="98"/>
                  <a:pt x="71" y="98"/>
                </a:cubicBezTo>
                <a:cubicBezTo>
                  <a:pt x="71" y="53"/>
                  <a:pt x="71" y="53"/>
                  <a:pt x="71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18" y="53"/>
                  <a:pt x="0" y="71"/>
                  <a:pt x="0" y="98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8" y="443"/>
                  <a:pt x="45" y="443"/>
                </a:cubicBezTo>
                <a:cubicBezTo>
                  <a:pt x="399" y="443"/>
                  <a:pt x="399" y="443"/>
                  <a:pt x="399" y="443"/>
                </a:cubicBezTo>
                <a:cubicBezTo>
                  <a:pt x="425" y="443"/>
                  <a:pt x="443" y="425"/>
                  <a:pt x="443" y="399"/>
                </a:cubicBezTo>
                <a:cubicBezTo>
                  <a:pt x="443" y="98"/>
                  <a:pt x="443" y="98"/>
                  <a:pt x="443" y="98"/>
                </a:cubicBezTo>
                <a:cubicBezTo>
                  <a:pt x="443" y="71"/>
                  <a:pt x="425" y="53"/>
                  <a:pt x="399" y="53"/>
                </a:cubicBezTo>
                <a:close/>
                <a:moveTo>
                  <a:pt x="399" y="399"/>
                </a:moveTo>
                <a:lnTo>
                  <a:pt x="399" y="399"/>
                </a:lnTo>
                <a:cubicBezTo>
                  <a:pt x="45" y="399"/>
                  <a:pt x="45" y="399"/>
                  <a:pt x="45" y="399"/>
                </a:cubicBezTo>
                <a:cubicBezTo>
                  <a:pt x="45" y="196"/>
                  <a:pt x="45" y="196"/>
                  <a:pt x="45" y="196"/>
                </a:cubicBezTo>
                <a:cubicBezTo>
                  <a:pt x="399" y="196"/>
                  <a:pt x="399" y="196"/>
                  <a:pt x="399" y="196"/>
                </a:cubicBezTo>
                <a:lnTo>
                  <a:pt x="399" y="399"/>
                </a:lnTo>
                <a:close/>
                <a:moveTo>
                  <a:pt x="124" y="0"/>
                </a:moveTo>
                <a:lnTo>
                  <a:pt x="124" y="0"/>
                </a:lnTo>
                <a:cubicBezTo>
                  <a:pt x="89" y="0"/>
                  <a:pt x="89" y="0"/>
                  <a:pt x="89" y="0"/>
                </a:cubicBezTo>
                <a:cubicBezTo>
                  <a:pt x="89" y="89"/>
                  <a:pt x="89" y="89"/>
                  <a:pt x="89" y="89"/>
                </a:cubicBezTo>
                <a:cubicBezTo>
                  <a:pt x="124" y="89"/>
                  <a:pt x="124" y="89"/>
                  <a:pt x="124" y="89"/>
                </a:cubicBezTo>
                <a:lnTo>
                  <a:pt x="124" y="0"/>
                </a:lnTo>
                <a:close/>
                <a:moveTo>
                  <a:pt x="354" y="0"/>
                </a:moveTo>
                <a:lnTo>
                  <a:pt x="354" y="0"/>
                </a:lnTo>
                <a:cubicBezTo>
                  <a:pt x="319" y="0"/>
                  <a:pt x="319" y="0"/>
                  <a:pt x="319" y="0"/>
                </a:cubicBezTo>
                <a:cubicBezTo>
                  <a:pt x="319" y="89"/>
                  <a:pt x="319" y="89"/>
                  <a:pt x="319" y="89"/>
                </a:cubicBezTo>
                <a:cubicBezTo>
                  <a:pt x="354" y="89"/>
                  <a:pt x="354" y="89"/>
                  <a:pt x="354" y="89"/>
                </a:cubicBezTo>
                <a:lnTo>
                  <a:pt x="35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lc="http://schemas.openxmlformats.org/drawingml/2006/lockedCanvas"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EF77813-F3C4-4127-8781-AB979F2717E2}"/>
              </a:ext>
            </a:extLst>
          </p:cNvPr>
          <p:cNvSpPr/>
          <p:nvPr/>
        </p:nvSpPr>
        <p:spPr bwMode="auto">
          <a:xfrm>
            <a:off x="7787599" y="4959931"/>
            <a:ext cx="574650" cy="57480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5" name="Freeform 127">
            <a:extLst>
              <a:ext uri="{FF2B5EF4-FFF2-40B4-BE49-F238E27FC236}">
                <a16:creationId xmlns:a16="http://schemas.microsoft.com/office/drawing/2014/main" id="{A1F64F1D-A1F0-496A-9460-33993FB0C4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9323" y="5122024"/>
            <a:ext cx="311202" cy="250614"/>
          </a:xfrm>
          <a:custGeom>
            <a:avLst/>
            <a:gdLst>
              <a:gd name="T0" fmla="*/ 169 w 497"/>
              <a:gd name="T1" fmla="*/ 196 h 400"/>
              <a:gd name="T2" fmla="*/ 169 w 497"/>
              <a:gd name="T3" fmla="*/ 196 h 400"/>
              <a:gd name="T4" fmla="*/ 248 w 497"/>
              <a:gd name="T5" fmla="*/ 275 h 400"/>
              <a:gd name="T6" fmla="*/ 328 w 497"/>
              <a:gd name="T7" fmla="*/ 196 h 400"/>
              <a:gd name="T8" fmla="*/ 248 w 497"/>
              <a:gd name="T9" fmla="*/ 116 h 400"/>
              <a:gd name="T10" fmla="*/ 169 w 497"/>
              <a:gd name="T11" fmla="*/ 196 h 400"/>
              <a:gd name="T12" fmla="*/ 116 w 497"/>
              <a:gd name="T13" fmla="*/ 169 h 400"/>
              <a:gd name="T14" fmla="*/ 116 w 497"/>
              <a:gd name="T15" fmla="*/ 169 h 400"/>
              <a:gd name="T16" fmla="*/ 248 w 497"/>
              <a:gd name="T17" fmla="*/ 63 h 400"/>
              <a:gd name="T18" fmla="*/ 345 w 497"/>
              <a:gd name="T19" fmla="*/ 98 h 400"/>
              <a:gd name="T20" fmla="*/ 390 w 497"/>
              <a:gd name="T21" fmla="*/ 98 h 400"/>
              <a:gd name="T22" fmla="*/ 390 w 497"/>
              <a:gd name="T23" fmla="*/ 54 h 400"/>
              <a:gd name="T24" fmla="*/ 248 w 497"/>
              <a:gd name="T25" fmla="*/ 0 h 400"/>
              <a:gd name="T26" fmla="*/ 62 w 497"/>
              <a:gd name="T27" fmla="*/ 143 h 400"/>
              <a:gd name="T28" fmla="*/ 0 w 497"/>
              <a:gd name="T29" fmla="*/ 143 h 400"/>
              <a:gd name="T30" fmla="*/ 0 w 497"/>
              <a:gd name="T31" fmla="*/ 196 h 400"/>
              <a:gd name="T32" fmla="*/ 80 w 497"/>
              <a:gd name="T33" fmla="*/ 196 h 400"/>
              <a:gd name="T34" fmla="*/ 116 w 497"/>
              <a:gd name="T35" fmla="*/ 169 h 400"/>
              <a:gd name="T36" fmla="*/ 416 w 497"/>
              <a:gd name="T37" fmla="*/ 196 h 400"/>
              <a:gd name="T38" fmla="*/ 416 w 497"/>
              <a:gd name="T39" fmla="*/ 196 h 400"/>
              <a:gd name="T40" fmla="*/ 381 w 497"/>
              <a:gd name="T41" fmla="*/ 231 h 400"/>
              <a:gd name="T42" fmla="*/ 248 w 497"/>
              <a:gd name="T43" fmla="*/ 337 h 400"/>
              <a:gd name="T44" fmla="*/ 151 w 497"/>
              <a:gd name="T45" fmla="*/ 293 h 400"/>
              <a:gd name="T46" fmla="*/ 107 w 497"/>
              <a:gd name="T47" fmla="*/ 293 h 400"/>
              <a:gd name="T48" fmla="*/ 107 w 497"/>
              <a:gd name="T49" fmla="*/ 337 h 400"/>
              <a:gd name="T50" fmla="*/ 248 w 497"/>
              <a:gd name="T51" fmla="*/ 399 h 400"/>
              <a:gd name="T52" fmla="*/ 435 w 497"/>
              <a:gd name="T53" fmla="*/ 257 h 400"/>
              <a:gd name="T54" fmla="*/ 496 w 497"/>
              <a:gd name="T55" fmla="*/ 257 h 400"/>
              <a:gd name="T56" fmla="*/ 496 w 497"/>
              <a:gd name="T57" fmla="*/ 196 h 400"/>
              <a:gd name="T58" fmla="*/ 416 w 497"/>
              <a:gd name="T59" fmla="*/ 19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7" h="400">
                <a:moveTo>
                  <a:pt x="169" y="196"/>
                </a:moveTo>
                <a:lnTo>
                  <a:pt x="169" y="196"/>
                </a:lnTo>
                <a:cubicBezTo>
                  <a:pt x="169" y="240"/>
                  <a:pt x="204" y="275"/>
                  <a:pt x="248" y="275"/>
                </a:cubicBezTo>
                <a:cubicBezTo>
                  <a:pt x="292" y="275"/>
                  <a:pt x="328" y="240"/>
                  <a:pt x="328" y="196"/>
                </a:cubicBezTo>
                <a:cubicBezTo>
                  <a:pt x="328" y="151"/>
                  <a:pt x="292" y="116"/>
                  <a:pt x="248" y="116"/>
                </a:cubicBezTo>
                <a:cubicBezTo>
                  <a:pt x="204" y="116"/>
                  <a:pt x="169" y="151"/>
                  <a:pt x="169" y="196"/>
                </a:cubicBezTo>
                <a:close/>
                <a:moveTo>
                  <a:pt x="116" y="169"/>
                </a:moveTo>
                <a:lnTo>
                  <a:pt x="116" y="169"/>
                </a:lnTo>
                <a:cubicBezTo>
                  <a:pt x="124" y="107"/>
                  <a:pt x="186" y="63"/>
                  <a:pt x="248" y="63"/>
                </a:cubicBezTo>
                <a:cubicBezTo>
                  <a:pt x="284" y="63"/>
                  <a:pt x="319" y="71"/>
                  <a:pt x="345" y="98"/>
                </a:cubicBezTo>
                <a:cubicBezTo>
                  <a:pt x="354" y="107"/>
                  <a:pt x="381" y="107"/>
                  <a:pt x="390" y="98"/>
                </a:cubicBezTo>
                <a:cubicBezTo>
                  <a:pt x="399" y="89"/>
                  <a:pt x="399" y="71"/>
                  <a:pt x="390" y="54"/>
                </a:cubicBezTo>
                <a:cubicBezTo>
                  <a:pt x="354" y="18"/>
                  <a:pt x="301" y="0"/>
                  <a:pt x="248" y="0"/>
                </a:cubicBezTo>
                <a:cubicBezTo>
                  <a:pt x="160" y="0"/>
                  <a:pt x="80" y="54"/>
                  <a:pt x="62" y="143"/>
                </a:cubicBezTo>
                <a:cubicBezTo>
                  <a:pt x="0" y="143"/>
                  <a:pt x="0" y="143"/>
                  <a:pt x="0" y="143"/>
                </a:cubicBezTo>
                <a:cubicBezTo>
                  <a:pt x="0" y="196"/>
                  <a:pt x="0" y="196"/>
                  <a:pt x="0" y="196"/>
                </a:cubicBezTo>
                <a:cubicBezTo>
                  <a:pt x="80" y="196"/>
                  <a:pt x="80" y="196"/>
                  <a:pt x="80" y="196"/>
                </a:cubicBezTo>
                <a:cubicBezTo>
                  <a:pt x="107" y="196"/>
                  <a:pt x="107" y="178"/>
                  <a:pt x="116" y="169"/>
                </a:cubicBezTo>
                <a:close/>
                <a:moveTo>
                  <a:pt x="416" y="196"/>
                </a:moveTo>
                <a:lnTo>
                  <a:pt x="416" y="196"/>
                </a:lnTo>
                <a:cubicBezTo>
                  <a:pt x="390" y="196"/>
                  <a:pt x="390" y="222"/>
                  <a:pt x="381" y="231"/>
                </a:cubicBezTo>
                <a:cubicBezTo>
                  <a:pt x="372" y="293"/>
                  <a:pt x="319" y="337"/>
                  <a:pt x="248" y="337"/>
                </a:cubicBezTo>
                <a:cubicBezTo>
                  <a:pt x="213" y="337"/>
                  <a:pt x="177" y="319"/>
                  <a:pt x="151" y="293"/>
                </a:cubicBezTo>
                <a:cubicBezTo>
                  <a:pt x="142" y="284"/>
                  <a:pt x="116" y="284"/>
                  <a:pt x="107" y="293"/>
                </a:cubicBezTo>
                <a:cubicBezTo>
                  <a:pt x="97" y="310"/>
                  <a:pt x="97" y="328"/>
                  <a:pt x="107" y="337"/>
                </a:cubicBezTo>
                <a:cubicBezTo>
                  <a:pt x="142" y="373"/>
                  <a:pt x="195" y="399"/>
                  <a:pt x="248" y="399"/>
                </a:cubicBezTo>
                <a:cubicBezTo>
                  <a:pt x="337" y="399"/>
                  <a:pt x="416" y="337"/>
                  <a:pt x="435" y="257"/>
                </a:cubicBezTo>
                <a:cubicBezTo>
                  <a:pt x="496" y="257"/>
                  <a:pt x="496" y="257"/>
                  <a:pt x="496" y="257"/>
                </a:cubicBezTo>
                <a:cubicBezTo>
                  <a:pt x="496" y="196"/>
                  <a:pt x="496" y="196"/>
                  <a:pt x="496" y="196"/>
                </a:cubicBezTo>
                <a:lnTo>
                  <a:pt x="416" y="1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lc="http://schemas.openxmlformats.org/drawingml/2006/lockedCanvas"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B0DE071-08EB-4C14-B3F2-C922AADAFA52}"/>
              </a:ext>
            </a:extLst>
          </p:cNvPr>
          <p:cNvSpPr/>
          <p:nvPr/>
        </p:nvSpPr>
        <p:spPr bwMode="auto">
          <a:xfrm>
            <a:off x="7787599" y="5736325"/>
            <a:ext cx="574650" cy="57480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27" name="Freeform 75">
            <a:extLst>
              <a:ext uri="{FF2B5EF4-FFF2-40B4-BE49-F238E27FC236}">
                <a16:creationId xmlns:a16="http://schemas.microsoft.com/office/drawing/2014/main" id="{215CD7F3-A349-4FB5-854F-6FC5972AE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0418" y="5923459"/>
            <a:ext cx="249012" cy="200532"/>
          </a:xfrm>
          <a:custGeom>
            <a:avLst/>
            <a:gdLst>
              <a:gd name="T0" fmla="*/ 443 w 497"/>
              <a:gd name="T1" fmla="*/ 0 h 400"/>
              <a:gd name="T2" fmla="*/ 443 w 497"/>
              <a:gd name="T3" fmla="*/ 0 h 400"/>
              <a:gd name="T4" fmla="*/ 53 w 497"/>
              <a:gd name="T5" fmla="*/ 0 h 400"/>
              <a:gd name="T6" fmla="*/ 0 w 497"/>
              <a:gd name="T7" fmla="*/ 44 h 400"/>
              <a:gd name="T8" fmla="*/ 0 w 497"/>
              <a:gd name="T9" fmla="*/ 346 h 400"/>
              <a:gd name="T10" fmla="*/ 53 w 497"/>
              <a:gd name="T11" fmla="*/ 399 h 400"/>
              <a:gd name="T12" fmla="*/ 443 w 497"/>
              <a:gd name="T13" fmla="*/ 399 h 400"/>
              <a:gd name="T14" fmla="*/ 496 w 497"/>
              <a:gd name="T15" fmla="*/ 346 h 400"/>
              <a:gd name="T16" fmla="*/ 496 w 497"/>
              <a:gd name="T17" fmla="*/ 44 h 400"/>
              <a:gd name="T18" fmla="*/ 443 w 497"/>
              <a:gd name="T19" fmla="*/ 0 h 400"/>
              <a:gd name="T20" fmla="*/ 443 w 497"/>
              <a:gd name="T21" fmla="*/ 346 h 400"/>
              <a:gd name="T22" fmla="*/ 443 w 497"/>
              <a:gd name="T23" fmla="*/ 346 h 400"/>
              <a:gd name="T24" fmla="*/ 53 w 497"/>
              <a:gd name="T25" fmla="*/ 346 h 400"/>
              <a:gd name="T26" fmla="*/ 53 w 497"/>
              <a:gd name="T27" fmla="*/ 44 h 400"/>
              <a:gd name="T28" fmla="*/ 443 w 497"/>
              <a:gd name="T29" fmla="*/ 44 h 400"/>
              <a:gd name="T30" fmla="*/ 443 w 497"/>
              <a:gd name="T31" fmla="*/ 346 h 400"/>
              <a:gd name="T32" fmla="*/ 222 w 497"/>
              <a:gd name="T33" fmla="*/ 249 h 400"/>
              <a:gd name="T34" fmla="*/ 222 w 497"/>
              <a:gd name="T35" fmla="*/ 249 h 400"/>
              <a:gd name="T36" fmla="*/ 97 w 497"/>
              <a:gd name="T37" fmla="*/ 249 h 400"/>
              <a:gd name="T38" fmla="*/ 97 w 497"/>
              <a:gd name="T39" fmla="*/ 293 h 400"/>
              <a:gd name="T40" fmla="*/ 222 w 497"/>
              <a:gd name="T41" fmla="*/ 293 h 400"/>
              <a:gd name="T42" fmla="*/ 222 w 497"/>
              <a:gd name="T43" fmla="*/ 249 h 400"/>
              <a:gd name="T44" fmla="*/ 222 w 497"/>
              <a:gd name="T45" fmla="*/ 178 h 400"/>
              <a:gd name="T46" fmla="*/ 222 w 497"/>
              <a:gd name="T47" fmla="*/ 178 h 400"/>
              <a:gd name="T48" fmla="*/ 97 w 497"/>
              <a:gd name="T49" fmla="*/ 178 h 400"/>
              <a:gd name="T50" fmla="*/ 97 w 497"/>
              <a:gd name="T51" fmla="*/ 222 h 400"/>
              <a:gd name="T52" fmla="*/ 222 w 497"/>
              <a:gd name="T53" fmla="*/ 222 h 400"/>
              <a:gd name="T54" fmla="*/ 222 w 497"/>
              <a:gd name="T55" fmla="*/ 178 h 400"/>
              <a:gd name="T56" fmla="*/ 222 w 497"/>
              <a:gd name="T57" fmla="*/ 98 h 400"/>
              <a:gd name="T58" fmla="*/ 222 w 497"/>
              <a:gd name="T59" fmla="*/ 98 h 400"/>
              <a:gd name="T60" fmla="*/ 97 w 497"/>
              <a:gd name="T61" fmla="*/ 98 h 400"/>
              <a:gd name="T62" fmla="*/ 97 w 497"/>
              <a:gd name="T63" fmla="*/ 143 h 400"/>
              <a:gd name="T64" fmla="*/ 222 w 497"/>
              <a:gd name="T65" fmla="*/ 143 h 400"/>
              <a:gd name="T66" fmla="*/ 222 w 497"/>
              <a:gd name="T67" fmla="*/ 98 h 400"/>
              <a:gd name="T68" fmla="*/ 389 w 497"/>
              <a:gd name="T69" fmla="*/ 257 h 400"/>
              <a:gd name="T70" fmla="*/ 389 w 497"/>
              <a:gd name="T71" fmla="*/ 257 h 400"/>
              <a:gd name="T72" fmla="*/ 354 w 497"/>
              <a:gd name="T73" fmla="*/ 231 h 400"/>
              <a:gd name="T74" fmla="*/ 381 w 497"/>
              <a:gd name="T75" fmla="*/ 151 h 400"/>
              <a:gd name="T76" fmla="*/ 336 w 497"/>
              <a:gd name="T77" fmla="*/ 98 h 400"/>
              <a:gd name="T78" fmla="*/ 292 w 497"/>
              <a:gd name="T79" fmla="*/ 151 h 400"/>
              <a:gd name="T80" fmla="*/ 319 w 497"/>
              <a:gd name="T81" fmla="*/ 231 h 400"/>
              <a:gd name="T82" fmla="*/ 275 w 497"/>
              <a:gd name="T83" fmla="*/ 257 h 400"/>
              <a:gd name="T84" fmla="*/ 275 w 497"/>
              <a:gd name="T85" fmla="*/ 293 h 400"/>
              <a:gd name="T86" fmla="*/ 398 w 497"/>
              <a:gd name="T87" fmla="*/ 293 h 400"/>
              <a:gd name="T88" fmla="*/ 389 w 497"/>
              <a:gd name="T89" fmla="*/ 257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97" h="400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3"/>
                  <a:pt x="17" y="399"/>
                  <a:pt x="53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6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8"/>
                  <a:pt x="470" y="0"/>
                  <a:pt x="443" y="0"/>
                </a:cubicBezTo>
                <a:close/>
                <a:moveTo>
                  <a:pt x="443" y="346"/>
                </a:moveTo>
                <a:lnTo>
                  <a:pt x="443" y="346"/>
                </a:lnTo>
                <a:cubicBezTo>
                  <a:pt x="53" y="346"/>
                  <a:pt x="53" y="346"/>
                  <a:pt x="53" y="346"/>
                </a:cubicBezTo>
                <a:cubicBezTo>
                  <a:pt x="53" y="44"/>
                  <a:pt x="53" y="44"/>
                  <a:pt x="53" y="44"/>
                </a:cubicBezTo>
                <a:cubicBezTo>
                  <a:pt x="443" y="44"/>
                  <a:pt x="443" y="44"/>
                  <a:pt x="443" y="44"/>
                </a:cubicBezTo>
                <a:lnTo>
                  <a:pt x="443" y="346"/>
                </a:lnTo>
                <a:close/>
                <a:moveTo>
                  <a:pt x="222" y="249"/>
                </a:moveTo>
                <a:lnTo>
                  <a:pt x="222" y="249"/>
                </a:lnTo>
                <a:cubicBezTo>
                  <a:pt x="97" y="249"/>
                  <a:pt x="97" y="249"/>
                  <a:pt x="97" y="249"/>
                </a:cubicBezTo>
                <a:cubicBezTo>
                  <a:pt x="97" y="293"/>
                  <a:pt x="97" y="293"/>
                  <a:pt x="97" y="293"/>
                </a:cubicBezTo>
                <a:cubicBezTo>
                  <a:pt x="222" y="293"/>
                  <a:pt x="222" y="293"/>
                  <a:pt x="222" y="293"/>
                </a:cubicBezTo>
                <a:lnTo>
                  <a:pt x="222" y="249"/>
                </a:lnTo>
                <a:close/>
                <a:moveTo>
                  <a:pt x="222" y="178"/>
                </a:moveTo>
                <a:lnTo>
                  <a:pt x="222" y="178"/>
                </a:lnTo>
                <a:cubicBezTo>
                  <a:pt x="97" y="178"/>
                  <a:pt x="97" y="178"/>
                  <a:pt x="97" y="178"/>
                </a:cubicBezTo>
                <a:cubicBezTo>
                  <a:pt x="97" y="222"/>
                  <a:pt x="97" y="222"/>
                  <a:pt x="97" y="222"/>
                </a:cubicBezTo>
                <a:cubicBezTo>
                  <a:pt x="222" y="222"/>
                  <a:pt x="222" y="222"/>
                  <a:pt x="222" y="222"/>
                </a:cubicBezTo>
                <a:lnTo>
                  <a:pt x="222" y="178"/>
                </a:lnTo>
                <a:close/>
                <a:moveTo>
                  <a:pt x="222" y="98"/>
                </a:moveTo>
                <a:lnTo>
                  <a:pt x="222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43"/>
                  <a:pt x="97" y="143"/>
                  <a:pt x="97" y="143"/>
                </a:cubicBezTo>
                <a:cubicBezTo>
                  <a:pt x="222" y="143"/>
                  <a:pt x="222" y="143"/>
                  <a:pt x="222" y="143"/>
                </a:cubicBezTo>
                <a:lnTo>
                  <a:pt x="222" y="98"/>
                </a:lnTo>
                <a:close/>
                <a:moveTo>
                  <a:pt x="389" y="257"/>
                </a:moveTo>
                <a:lnTo>
                  <a:pt x="389" y="257"/>
                </a:lnTo>
                <a:cubicBezTo>
                  <a:pt x="389" y="257"/>
                  <a:pt x="354" y="249"/>
                  <a:pt x="354" y="231"/>
                </a:cubicBezTo>
                <a:cubicBezTo>
                  <a:pt x="354" y="204"/>
                  <a:pt x="381" y="196"/>
                  <a:pt x="381" y="151"/>
                </a:cubicBezTo>
                <a:cubicBezTo>
                  <a:pt x="381" y="125"/>
                  <a:pt x="372" y="98"/>
                  <a:pt x="336" y="98"/>
                </a:cubicBezTo>
                <a:cubicBezTo>
                  <a:pt x="301" y="98"/>
                  <a:pt x="292" y="125"/>
                  <a:pt x="292" y="151"/>
                </a:cubicBezTo>
                <a:cubicBezTo>
                  <a:pt x="292" y="196"/>
                  <a:pt x="319" y="204"/>
                  <a:pt x="319" y="231"/>
                </a:cubicBezTo>
                <a:cubicBezTo>
                  <a:pt x="319" y="249"/>
                  <a:pt x="275" y="257"/>
                  <a:pt x="275" y="257"/>
                </a:cubicBezTo>
                <a:lnTo>
                  <a:pt x="275" y="293"/>
                </a:lnTo>
                <a:cubicBezTo>
                  <a:pt x="398" y="293"/>
                  <a:pt x="398" y="293"/>
                  <a:pt x="398" y="293"/>
                </a:cubicBezTo>
                <a:cubicBezTo>
                  <a:pt x="398" y="293"/>
                  <a:pt x="398" y="257"/>
                  <a:pt x="389" y="2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lc="http://schemas.openxmlformats.org/drawingml/2006/lockedCanvas"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F773842-02AC-428D-9E22-2A992FF79C10}"/>
              </a:ext>
            </a:extLst>
          </p:cNvPr>
          <p:cNvSpPr/>
          <p:nvPr/>
        </p:nvSpPr>
        <p:spPr>
          <a:xfrm>
            <a:off x="5331626" y="6174514"/>
            <a:ext cx="117211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</p:spTree>
    <p:extLst>
      <p:ext uri="{BB962C8B-B14F-4D97-AF65-F5344CB8AC3E}">
        <p14:creationId xmlns:p14="http://schemas.microsoft.com/office/powerpoint/2010/main" val="42309032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990600" y="966762"/>
            <a:ext cx="5845021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This module has discussed web server concepts and attacks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990600" y="1597724"/>
            <a:ext cx="6519770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has covered various web server attack tools and countermeasures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990600" y="2246795"/>
            <a:ext cx="6302221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discussed web application architecture and vulnerability stack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90600" y="2886810"/>
            <a:ext cx="5845020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also discussed various web application threats and attacks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35074" y="136902"/>
            <a:ext cx="4637149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Summary</a:t>
            </a:r>
            <a:endParaRPr lang="id-ID" sz="2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DABF6C7-58FB-487F-B595-F3636BA40AD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2" r="29452"/>
          <a:stretch/>
        </p:blipFill>
        <p:spPr>
          <a:xfrm>
            <a:off x="7615238" y="0"/>
            <a:ext cx="4576762" cy="6583164"/>
          </a:xfr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86A3925-D3FD-40A6-86F3-5224C7653C3D}"/>
              </a:ext>
            </a:extLst>
          </p:cNvPr>
          <p:cNvSpPr txBox="1"/>
          <p:nvPr/>
        </p:nvSpPr>
        <p:spPr>
          <a:xfrm>
            <a:off x="999653" y="3526828"/>
            <a:ext cx="5337324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demonstrated different web application attack tools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0AE11B7-A5FD-460C-AB78-050165B186C0}"/>
              </a:ext>
            </a:extLst>
          </p:cNvPr>
          <p:cNvSpPr txBox="1"/>
          <p:nvPr/>
        </p:nvSpPr>
        <p:spPr>
          <a:xfrm>
            <a:off x="990600" y="4148750"/>
            <a:ext cx="6785124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It discussed various countermeasures against web application attacks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AD287-F11A-4F8D-981D-27115B00B207}"/>
              </a:ext>
            </a:extLst>
          </p:cNvPr>
          <p:cNvSpPr txBox="1"/>
          <p:nvPr/>
        </p:nvSpPr>
        <p:spPr>
          <a:xfrm>
            <a:off x="990601" y="4710902"/>
            <a:ext cx="651977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This module also discussed different types of SQL injection attacks and SQL injection tools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6966B9C-936D-4BCF-87DF-7439CFD00BD8}"/>
              </a:ext>
            </a:extLst>
          </p:cNvPr>
          <p:cNvSpPr txBox="1"/>
          <p:nvPr/>
        </p:nvSpPr>
        <p:spPr>
          <a:xfrm>
            <a:off x="990600" y="5386279"/>
            <a:ext cx="662940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Finally, this module ended with a detailed discussion on various countermeasures against SQL injection attacks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39E4F2F-4E87-4BC1-87ED-F4C6409B2676}"/>
              </a:ext>
            </a:extLst>
          </p:cNvPr>
          <p:cNvSpPr txBox="1"/>
          <p:nvPr/>
        </p:nvSpPr>
        <p:spPr>
          <a:xfrm>
            <a:off x="990601" y="5989237"/>
            <a:ext cx="651977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600" dirty="0"/>
              <a:t>In the next module, we will discuss in detail on various wireless attacks and countermeasures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FFB5A60-4963-4988-A5BD-13F631107F7B}"/>
              </a:ext>
            </a:extLst>
          </p:cNvPr>
          <p:cNvGrpSpPr/>
          <p:nvPr/>
        </p:nvGrpSpPr>
        <p:grpSpPr>
          <a:xfrm>
            <a:off x="381001" y="944880"/>
            <a:ext cx="513547" cy="513680"/>
            <a:chOff x="381001" y="838200"/>
            <a:chExt cx="513547" cy="51368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D2D71B0-8947-416A-A5CA-80E055242F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838200"/>
              <a:ext cx="513547" cy="5136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Freeform 221">
              <a:extLst>
                <a:ext uri="{FF2B5EF4-FFF2-40B4-BE49-F238E27FC236}">
                  <a16:creationId xmlns:a16="http://schemas.microsoft.com/office/drawing/2014/main" id="{1A0D87FF-D604-4A22-A09C-0965D4DB45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3174" y="972387"/>
              <a:ext cx="249200" cy="245306"/>
            </a:xfrm>
            <a:custGeom>
              <a:avLst/>
              <a:gdLst>
                <a:gd name="T0" fmla="*/ 68881 w 59"/>
                <a:gd name="T1" fmla="*/ 58628 h 58"/>
                <a:gd name="T2" fmla="*/ 58549 w 59"/>
                <a:gd name="T3" fmla="*/ 65525 h 58"/>
                <a:gd name="T4" fmla="*/ 10332 w 59"/>
                <a:gd name="T5" fmla="*/ 65525 h 58"/>
                <a:gd name="T6" fmla="*/ 0 w 59"/>
                <a:gd name="T7" fmla="*/ 58628 h 58"/>
                <a:gd name="T8" fmla="*/ 0 w 59"/>
                <a:gd name="T9" fmla="*/ 6897 h 58"/>
                <a:gd name="T10" fmla="*/ 10332 w 59"/>
                <a:gd name="T11" fmla="*/ 0 h 58"/>
                <a:gd name="T12" fmla="*/ 58549 w 59"/>
                <a:gd name="T13" fmla="*/ 0 h 58"/>
                <a:gd name="T14" fmla="*/ 68881 w 59"/>
                <a:gd name="T15" fmla="*/ 6897 h 58"/>
                <a:gd name="T16" fmla="*/ 68881 w 59"/>
                <a:gd name="T17" fmla="*/ 58628 h 58"/>
                <a:gd name="T18" fmla="*/ 203200 w 59"/>
                <a:gd name="T19" fmla="*/ 106910 h 58"/>
                <a:gd name="T20" fmla="*/ 103322 w 59"/>
                <a:gd name="T21" fmla="*/ 200025 h 58"/>
                <a:gd name="T22" fmla="*/ 0 w 59"/>
                <a:gd name="T23" fmla="*/ 106910 h 58"/>
                <a:gd name="T24" fmla="*/ 0 w 59"/>
                <a:gd name="T25" fmla="*/ 89666 h 58"/>
                <a:gd name="T26" fmla="*/ 10332 w 59"/>
                <a:gd name="T27" fmla="*/ 82769 h 58"/>
                <a:gd name="T28" fmla="*/ 58549 w 59"/>
                <a:gd name="T29" fmla="*/ 82769 h 58"/>
                <a:gd name="T30" fmla="*/ 68881 w 59"/>
                <a:gd name="T31" fmla="*/ 89666 h 58"/>
                <a:gd name="T32" fmla="*/ 68881 w 59"/>
                <a:gd name="T33" fmla="*/ 106910 h 58"/>
                <a:gd name="T34" fmla="*/ 103322 w 59"/>
                <a:gd name="T35" fmla="*/ 131051 h 58"/>
                <a:gd name="T36" fmla="*/ 134319 w 59"/>
                <a:gd name="T37" fmla="*/ 106910 h 58"/>
                <a:gd name="T38" fmla="*/ 134319 w 59"/>
                <a:gd name="T39" fmla="*/ 89666 h 58"/>
                <a:gd name="T40" fmla="*/ 144651 w 59"/>
                <a:gd name="T41" fmla="*/ 82769 h 58"/>
                <a:gd name="T42" fmla="*/ 192868 w 59"/>
                <a:gd name="T43" fmla="*/ 82769 h 58"/>
                <a:gd name="T44" fmla="*/ 203200 w 59"/>
                <a:gd name="T45" fmla="*/ 89666 h 58"/>
                <a:gd name="T46" fmla="*/ 203200 w 59"/>
                <a:gd name="T47" fmla="*/ 106910 h 58"/>
                <a:gd name="T48" fmla="*/ 203200 w 59"/>
                <a:gd name="T49" fmla="*/ 58628 h 58"/>
                <a:gd name="T50" fmla="*/ 192868 w 59"/>
                <a:gd name="T51" fmla="*/ 65525 h 58"/>
                <a:gd name="T52" fmla="*/ 144651 w 59"/>
                <a:gd name="T53" fmla="*/ 65525 h 58"/>
                <a:gd name="T54" fmla="*/ 134319 w 59"/>
                <a:gd name="T55" fmla="*/ 58628 h 58"/>
                <a:gd name="T56" fmla="*/ 134319 w 59"/>
                <a:gd name="T57" fmla="*/ 6897 h 58"/>
                <a:gd name="T58" fmla="*/ 144651 w 59"/>
                <a:gd name="T59" fmla="*/ 0 h 58"/>
                <a:gd name="T60" fmla="*/ 192868 w 59"/>
                <a:gd name="T61" fmla="*/ 0 h 58"/>
                <a:gd name="T62" fmla="*/ 203200 w 59"/>
                <a:gd name="T63" fmla="*/ 6897 h 58"/>
                <a:gd name="T64" fmla="*/ 203200 w 59"/>
                <a:gd name="T65" fmla="*/ 58628 h 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" h="58">
                  <a:moveTo>
                    <a:pt x="20" y="17"/>
                  </a:moveTo>
                  <a:cubicBezTo>
                    <a:pt x="20" y="18"/>
                    <a:pt x="19" y="19"/>
                    <a:pt x="17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18"/>
                    <a:pt x="0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0" y="1"/>
                    <a:pt x="20" y="2"/>
                  </a:cubicBezTo>
                  <a:lnTo>
                    <a:pt x="20" y="17"/>
                  </a:lnTo>
                  <a:close/>
                  <a:moveTo>
                    <a:pt x="59" y="31"/>
                  </a:moveTo>
                  <a:cubicBezTo>
                    <a:pt x="59" y="47"/>
                    <a:pt x="46" y="58"/>
                    <a:pt x="30" y="58"/>
                  </a:cubicBezTo>
                  <a:cubicBezTo>
                    <a:pt x="13" y="58"/>
                    <a:pt x="0" y="47"/>
                    <a:pt x="0" y="3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5"/>
                    <a:pt x="2" y="24"/>
                    <a:pt x="3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9" y="24"/>
                    <a:pt x="20" y="25"/>
                    <a:pt x="20" y="26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8"/>
                    <a:pt x="28" y="38"/>
                    <a:pt x="30" y="38"/>
                  </a:cubicBezTo>
                  <a:cubicBezTo>
                    <a:pt x="31" y="38"/>
                    <a:pt x="39" y="38"/>
                    <a:pt x="39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5"/>
                    <a:pt x="40" y="24"/>
                    <a:pt x="42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4"/>
                    <a:pt x="59" y="25"/>
                    <a:pt x="59" y="26"/>
                  </a:cubicBezTo>
                  <a:lnTo>
                    <a:pt x="59" y="31"/>
                  </a:lnTo>
                  <a:close/>
                  <a:moveTo>
                    <a:pt x="59" y="17"/>
                  </a:moveTo>
                  <a:cubicBezTo>
                    <a:pt x="59" y="18"/>
                    <a:pt x="58" y="19"/>
                    <a:pt x="56" y="19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0" y="19"/>
                    <a:pt x="39" y="18"/>
                    <a:pt x="39" y="17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1"/>
                    <a:pt x="40" y="0"/>
                    <a:pt x="4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8" y="0"/>
                    <a:pt x="59" y="1"/>
                    <a:pt x="59" y="2"/>
                  </a:cubicBezTo>
                  <a:lnTo>
                    <a:pt x="59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35A1981-70EC-4C00-8DFC-CB1861491786}"/>
              </a:ext>
            </a:extLst>
          </p:cNvPr>
          <p:cNvGrpSpPr/>
          <p:nvPr/>
        </p:nvGrpSpPr>
        <p:grpSpPr>
          <a:xfrm>
            <a:off x="381001" y="1582369"/>
            <a:ext cx="513547" cy="513680"/>
            <a:chOff x="381001" y="1452530"/>
            <a:chExt cx="513547" cy="51368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B0ABD51D-76CE-4173-B881-0C88BC65E4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145253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2" name="Freeform 30">
              <a:extLst>
                <a:ext uri="{FF2B5EF4-FFF2-40B4-BE49-F238E27FC236}">
                  <a16:creationId xmlns:a16="http://schemas.microsoft.com/office/drawing/2014/main" id="{B814A852-B5A7-43FE-8DAA-AB8F09D2F4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66" y="1590538"/>
              <a:ext cx="278816" cy="237665"/>
            </a:xfrm>
            <a:custGeom>
              <a:avLst/>
              <a:gdLst>
                <a:gd name="T0" fmla="*/ 186184 w 64"/>
                <a:gd name="T1" fmla="*/ 144673 h 53"/>
                <a:gd name="T2" fmla="*/ 148258 w 64"/>
                <a:gd name="T3" fmla="*/ 182563 h 53"/>
                <a:gd name="T4" fmla="*/ 37926 w 64"/>
                <a:gd name="T5" fmla="*/ 182563 h 53"/>
                <a:gd name="T6" fmla="*/ 0 w 64"/>
                <a:gd name="T7" fmla="*/ 144673 h 53"/>
                <a:gd name="T8" fmla="*/ 0 w 64"/>
                <a:gd name="T9" fmla="*/ 34446 h 53"/>
                <a:gd name="T10" fmla="*/ 37926 w 64"/>
                <a:gd name="T11" fmla="*/ 0 h 53"/>
                <a:gd name="T12" fmla="*/ 148258 w 64"/>
                <a:gd name="T13" fmla="*/ 0 h 53"/>
                <a:gd name="T14" fmla="*/ 162049 w 64"/>
                <a:gd name="T15" fmla="*/ 0 h 53"/>
                <a:gd name="T16" fmla="*/ 165497 w 64"/>
                <a:gd name="T17" fmla="*/ 3445 h 53"/>
                <a:gd name="T18" fmla="*/ 165497 w 64"/>
                <a:gd name="T19" fmla="*/ 6889 h 53"/>
                <a:gd name="T20" fmla="*/ 158602 w 64"/>
                <a:gd name="T21" fmla="*/ 13778 h 53"/>
                <a:gd name="T22" fmla="*/ 155154 w 64"/>
                <a:gd name="T23" fmla="*/ 17223 h 53"/>
                <a:gd name="T24" fmla="*/ 155154 w 64"/>
                <a:gd name="T25" fmla="*/ 17223 h 53"/>
                <a:gd name="T26" fmla="*/ 148258 w 64"/>
                <a:gd name="T27" fmla="*/ 13778 h 53"/>
                <a:gd name="T28" fmla="*/ 37926 w 64"/>
                <a:gd name="T29" fmla="*/ 13778 h 53"/>
                <a:gd name="T30" fmla="*/ 17239 w 64"/>
                <a:gd name="T31" fmla="*/ 34446 h 53"/>
                <a:gd name="T32" fmla="*/ 17239 w 64"/>
                <a:gd name="T33" fmla="*/ 144673 h 53"/>
                <a:gd name="T34" fmla="*/ 37926 w 64"/>
                <a:gd name="T35" fmla="*/ 165340 h 53"/>
                <a:gd name="T36" fmla="*/ 148258 w 64"/>
                <a:gd name="T37" fmla="*/ 165340 h 53"/>
                <a:gd name="T38" fmla="*/ 168945 w 64"/>
                <a:gd name="T39" fmla="*/ 144673 h 53"/>
                <a:gd name="T40" fmla="*/ 168945 w 64"/>
                <a:gd name="T41" fmla="*/ 110227 h 53"/>
                <a:gd name="T42" fmla="*/ 168945 w 64"/>
                <a:gd name="T43" fmla="*/ 110227 h 53"/>
                <a:gd name="T44" fmla="*/ 179289 w 64"/>
                <a:gd name="T45" fmla="*/ 99893 h 53"/>
                <a:gd name="T46" fmla="*/ 182737 w 64"/>
                <a:gd name="T47" fmla="*/ 99893 h 53"/>
                <a:gd name="T48" fmla="*/ 182737 w 64"/>
                <a:gd name="T49" fmla="*/ 99893 h 53"/>
                <a:gd name="T50" fmla="*/ 186184 w 64"/>
                <a:gd name="T51" fmla="*/ 103338 h 53"/>
                <a:gd name="T52" fmla="*/ 186184 w 64"/>
                <a:gd name="T53" fmla="*/ 144673 h 53"/>
                <a:gd name="T54" fmla="*/ 110332 w 64"/>
                <a:gd name="T55" fmla="*/ 144673 h 53"/>
                <a:gd name="T56" fmla="*/ 93092 w 64"/>
                <a:gd name="T57" fmla="*/ 144673 h 53"/>
                <a:gd name="T58" fmla="*/ 37926 w 64"/>
                <a:gd name="T59" fmla="*/ 89559 h 53"/>
                <a:gd name="T60" fmla="*/ 37926 w 64"/>
                <a:gd name="T61" fmla="*/ 75781 h 53"/>
                <a:gd name="T62" fmla="*/ 51718 w 64"/>
                <a:gd name="T63" fmla="*/ 62003 h 53"/>
                <a:gd name="T64" fmla="*/ 68957 w 64"/>
                <a:gd name="T65" fmla="*/ 62003 h 53"/>
                <a:gd name="T66" fmla="*/ 103436 w 64"/>
                <a:gd name="T67" fmla="*/ 93004 h 53"/>
                <a:gd name="T68" fmla="*/ 186184 w 64"/>
                <a:gd name="T69" fmla="*/ 10334 h 53"/>
                <a:gd name="T70" fmla="*/ 199976 w 64"/>
                <a:gd name="T71" fmla="*/ 10334 h 53"/>
                <a:gd name="T72" fmla="*/ 217215 w 64"/>
                <a:gd name="T73" fmla="*/ 24112 h 53"/>
                <a:gd name="T74" fmla="*/ 217215 w 64"/>
                <a:gd name="T75" fmla="*/ 37890 h 53"/>
                <a:gd name="T76" fmla="*/ 110332 w 64"/>
                <a:gd name="T77" fmla="*/ 144673 h 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64" h="53">
                  <a:moveTo>
                    <a:pt x="54" y="42"/>
                  </a:moveTo>
                  <a:cubicBezTo>
                    <a:pt x="54" y="48"/>
                    <a:pt x="49" y="53"/>
                    <a:pt x="43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5" y="53"/>
                    <a:pt x="0" y="48"/>
                    <a:pt x="0" y="4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0"/>
                    <a:pt x="47" y="0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5"/>
                    <a:pt x="45" y="5"/>
                    <a:pt x="45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4" y="4"/>
                    <a:pt x="44" y="4"/>
                    <a:pt x="43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8" y="4"/>
                    <a:pt x="5" y="7"/>
                    <a:pt x="5" y="10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5"/>
                    <a:pt x="8" y="48"/>
                    <a:pt x="11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6" y="48"/>
                    <a:pt x="49" y="45"/>
                    <a:pt x="49" y="4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9"/>
                    <a:pt x="52" y="29"/>
                    <a:pt x="53" y="29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4" y="29"/>
                    <a:pt x="54" y="30"/>
                    <a:pt x="54" y="30"/>
                  </a:cubicBezTo>
                  <a:lnTo>
                    <a:pt x="54" y="42"/>
                  </a:lnTo>
                  <a:close/>
                  <a:moveTo>
                    <a:pt x="32" y="42"/>
                  </a:moveTo>
                  <a:cubicBezTo>
                    <a:pt x="31" y="44"/>
                    <a:pt x="29" y="44"/>
                    <a:pt x="27" y="42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5"/>
                    <a:pt x="10" y="23"/>
                    <a:pt x="11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6"/>
                    <a:pt x="18" y="16"/>
                    <a:pt x="20" y="18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5" y="2"/>
                    <a:pt x="57" y="2"/>
                    <a:pt x="58" y="3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4" y="8"/>
                    <a:pt x="64" y="10"/>
                    <a:pt x="63" y="11"/>
                  </a:cubicBezTo>
                  <a:lnTo>
                    <a:pt x="32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3211E61-886B-4999-893F-6A67DD95AB77}"/>
              </a:ext>
            </a:extLst>
          </p:cNvPr>
          <p:cNvGrpSpPr/>
          <p:nvPr/>
        </p:nvGrpSpPr>
        <p:grpSpPr>
          <a:xfrm>
            <a:off x="381001" y="2219858"/>
            <a:ext cx="513547" cy="513680"/>
            <a:chOff x="381001" y="2072390"/>
            <a:chExt cx="513547" cy="51368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88F185D-E07B-4367-9C92-42D7BDAF9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2072390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3" name="Freeform 108">
              <a:extLst>
                <a:ext uri="{FF2B5EF4-FFF2-40B4-BE49-F238E27FC236}">
                  <a16:creationId xmlns:a16="http://schemas.microsoft.com/office/drawing/2014/main" id="{022E40AF-103A-4EA6-AEFF-5102D08FC6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4827" y="2193476"/>
              <a:ext cx="225895" cy="271509"/>
            </a:xfrm>
            <a:custGeom>
              <a:avLst/>
              <a:gdLst>
                <a:gd name="T0" fmla="*/ 165100 w 48"/>
                <a:gd name="T1" fmla="*/ 106062 h 58"/>
                <a:gd name="T2" fmla="*/ 85990 w 48"/>
                <a:gd name="T3" fmla="*/ 198438 h 58"/>
                <a:gd name="T4" fmla="*/ 82550 w 48"/>
                <a:gd name="T5" fmla="*/ 198438 h 58"/>
                <a:gd name="T6" fmla="*/ 79110 w 48"/>
                <a:gd name="T7" fmla="*/ 198438 h 58"/>
                <a:gd name="T8" fmla="*/ 0 w 48"/>
                <a:gd name="T9" fmla="*/ 106062 h 58"/>
                <a:gd name="T10" fmla="*/ 0 w 48"/>
                <a:gd name="T11" fmla="*/ 6843 h 58"/>
                <a:gd name="T12" fmla="*/ 6879 w 48"/>
                <a:gd name="T13" fmla="*/ 0 h 58"/>
                <a:gd name="T14" fmla="*/ 158221 w 48"/>
                <a:gd name="T15" fmla="*/ 0 h 58"/>
                <a:gd name="T16" fmla="*/ 165100 w 48"/>
                <a:gd name="T17" fmla="*/ 6843 h 58"/>
                <a:gd name="T18" fmla="*/ 165100 w 48"/>
                <a:gd name="T19" fmla="*/ 106062 h 58"/>
                <a:gd name="T20" fmla="*/ 141023 w 48"/>
                <a:gd name="T21" fmla="*/ 23949 h 58"/>
                <a:gd name="T22" fmla="*/ 82550 w 48"/>
                <a:gd name="T23" fmla="*/ 23949 h 58"/>
                <a:gd name="T24" fmla="*/ 82550 w 48"/>
                <a:gd name="T25" fmla="*/ 171067 h 58"/>
                <a:gd name="T26" fmla="*/ 110067 w 48"/>
                <a:gd name="T27" fmla="*/ 153961 h 58"/>
                <a:gd name="T28" fmla="*/ 141023 w 48"/>
                <a:gd name="T29" fmla="*/ 106062 h 58"/>
                <a:gd name="T30" fmla="*/ 141023 w 48"/>
                <a:gd name="T31" fmla="*/ 23949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8" h="58">
                  <a:moveTo>
                    <a:pt x="48" y="31"/>
                  </a:moveTo>
                  <a:cubicBezTo>
                    <a:pt x="48" y="47"/>
                    <a:pt x="26" y="57"/>
                    <a:pt x="25" y="58"/>
                  </a:cubicBezTo>
                  <a:cubicBezTo>
                    <a:pt x="25" y="58"/>
                    <a:pt x="24" y="58"/>
                    <a:pt x="24" y="58"/>
                  </a:cubicBezTo>
                  <a:cubicBezTo>
                    <a:pt x="24" y="58"/>
                    <a:pt x="23" y="58"/>
                    <a:pt x="23" y="58"/>
                  </a:cubicBezTo>
                  <a:cubicBezTo>
                    <a:pt x="22" y="57"/>
                    <a:pt x="0" y="47"/>
                    <a:pt x="0" y="3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7" y="0"/>
                    <a:pt x="48" y="1"/>
                    <a:pt x="48" y="2"/>
                  </a:cubicBezTo>
                  <a:lnTo>
                    <a:pt x="48" y="31"/>
                  </a:lnTo>
                  <a:close/>
                  <a:moveTo>
                    <a:pt x="41" y="7"/>
                  </a:moveTo>
                  <a:cubicBezTo>
                    <a:pt x="24" y="7"/>
                    <a:pt x="24" y="7"/>
                    <a:pt x="24" y="7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6" y="49"/>
                    <a:pt x="29" y="47"/>
                    <a:pt x="32" y="45"/>
                  </a:cubicBezTo>
                  <a:cubicBezTo>
                    <a:pt x="36" y="42"/>
                    <a:pt x="41" y="37"/>
                    <a:pt x="41" y="31"/>
                  </a:cubicBezTo>
                  <a:lnTo>
                    <a:pt x="4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15A4F13-820C-4D73-813D-2AD6A83DA906}"/>
              </a:ext>
            </a:extLst>
          </p:cNvPr>
          <p:cNvGrpSpPr/>
          <p:nvPr/>
        </p:nvGrpSpPr>
        <p:grpSpPr>
          <a:xfrm>
            <a:off x="381001" y="2857347"/>
            <a:ext cx="513547" cy="513680"/>
            <a:chOff x="381001" y="2701710"/>
            <a:chExt cx="513547" cy="51368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F1192CA-AFD1-4E14-8D34-3B0A13B5F3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2701710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id="{4DBBAE96-FA71-4CEC-A574-AC7D63BFD6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6439" y="2821868"/>
              <a:ext cx="282670" cy="273365"/>
            </a:xfrm>
            <a:custGeom>
              <a:avLst/>
              <a:gdLst>
                <a:gd name="T0" fmla="*/ 388863 w 256"/>
                <a:gd name="T1" fmla="*/ 357188 h 224"/>
                <a:gd name="T2" fmla="*/ 19124 w 256"/>
                <a:gd name="T3" fmla="*/ 357188 h 224"/>
                <a:gd name="T4" fmla="*/ 0 w 256"/>
                <a:gd name="T5" fmla="*/ 338053 h 224"/>
                <a:gd name="T6" fmla="*/ 0 w 256"/>
                <a:gd name="T7" fmla="*/ 19135 h 224"/>
                <a:gd name="T8" fmla="*/ 19124 w 256"/>
                <a:gd name="T9" fmla="*/ 0 h 224"/>
                <a:gd name="T10" fmla="*/ 388863 w 256"/>
                <a:gd name="T11" fmla="*/ 0 h 224"/>
                <a:gd name="T12" fmla="*/ 407987 w 256"/>
                <a:gd name="T13" fmla="*/ 19135 h 224"/>
                <a:gd name="T14" fmla="*/ 407987 w 256"/>
                <a:gd name="T15" fmla="*/ 338053 h 224"/>
                <a:gd name="T16" fmla="*/ 388863 w 256"/>
                <a:gd name="T17" fmla="*/ 357188 h 224"/>
                <a:gd name="T18" fmla="*/ 312365 w 256"/>
                <a:gd name="T19" fmla="*/ 338053 h 224"/>
                <a:gd name="T20" fmla="*/ 388863 w 256"/>
                <a:gd name="T21" fmla="*/ 338053 h 224"/>
                <a:gd name="T22" fmla="*/ 388863 w 256"/>
                <a:gd name="T23" fmla="*/ 172216 h 224"/>
                <a:gd name="T24" fmla="*/ 382488 w 256"/>
                <a:gd name="T25" fmla="*/ 172216 h 224"/>
                <a:gd name="T26" fmla="*/ 312365 w 256"/>
                <a:gd name="T27" fmla="*/ 172216 h 224"/>
                <a:gd name="T28" fmla="*/ 312365 w 256"/>
                <a:gd name="T29" fmla="*/ 338053 h 224"/>
                <a:gd name="T30" fmla="*/ 114746 w 256"/>
                <a:gd name="T31" fmla="*/ 338053 h 224"/>
                <a:gd name="T32" fmla="*/ 293241 w 256"/>
                <a:gd name="T33" fmla="*/ 338053 h 224"/>
                <a:gd name="T34" fmla="*/ 293241 w 256"/>
                <a:gd name="T35" fmla="*/ 172216 h 224"/>
                <a:gd name="T36" fmla="*/ 114746 w 256"/>
                <a:gd name="T37" fmla="*/ 172216 h 224"/>
                <a:gd name="T38" fmla="*/ 114746 w 256"/>
                <a:gd name="T39" fmla="*/ 338053 h 224"/>
                <a:gd name="T40" fmla="*/ 19124 w 256"/>
                <a:gd name="T41" fmla="*/ 338053 h 224"/>
                <a:gd name="T42" fmla="*/ 95622 w 256"/>
                <a:gd name="T43" fmla="*/ 338053 h 224"/>
                <a:gd name="T44" fmla="*/ 95622 w 256"/>
                <a:gd name="T45" fmla="*/ 172216 h 224"/>
                <a:gd name="T46" fmla="*/ 19124 w 256"/>
                <a:gd name="T47" fmla="*/ 172216 h 224"/>
                <a:gd name="T48" fmla="*/ 19124 w 256"/>
                <a:gd name="T49" fmla="*/ 338053 h 224"/>
                <a:gd name="T50" fmla="*/ 38249 w 256"/>
                <a:gd name="T51" fmla="*/ 19135 h 224"/>
                <a:gd name="T52" fmla="*/ 19124 w 256"/>
                <a:gd name="T53" fmla="*/ 38270 h 224"/>
                <a:gd name="T54" fmla="*/ 38249 w 256"/>
                <a:gd name="T55" fmla="*/ 57405 h 224"/>
                <a:gd name="T56" fmla="*/ 57373 w 256"/>
                <a:gd name="T57" fmla="*/ 38270 h 224"/>
                <a:gd name="T58" fmla="*/ 38249 w 256"/>
                <a:gd name="T59" fmla="*/ 19135 h 224"/>
                <a:gd name="T60" fmla="*/ 95622 w 256"/>
                <a:gd name="T61" fmla="*/ 19135 h 224"/>
                <a:gd name="T62" fmla="*/ 76498 w 256"/>
                <a:gd name="T63" fmla="*/ 38270 h 224"/>
                <a:gd name="T64" fmla="*/ 95622 w 256"/>
                <a:gd name="T65" fmla="*/ 57405 h 224"/>
                <a:gd name="T66" fmla="*/ 114746 w 256"/>
                <a:gd name="T67" fmla="*/ 38270 h 224"/>
                <a:gd name="T68" fmla="*/ 95622 w 256"/>
                <a:gd name="T69" fmla="*/ 19135 h 224"/>
                <a:gd name="T70" fmla="*/ 152995 w 256"/>
                <a:gd name="T71" fmla="*/ 19135 h 224"/>
                <a:gd name="T72" fmla="*/ 133871 w 256"/>
                <a:gd name="T73" fmla="*/ 38270 h 224"/>
                <a:gd name="T74" fmla="*/ 152995 w 256"/>
                <a:gd name="T75" fmla="*/ 57405 h 224"/>
                <a:gd name="T76" fmla="*/ 172120 w 256"/>
                <a:gd name="T77" fmla="*/ 38270 h 224"/>
                <a:gd name="T78" fmla="*/ 152995 w 256"/>
                <a:gd name="T79" fmla="*/ 19135 h 224"/>
                <a:gd name="T80" fmla="*/ 369738 w 256"/>
                <a:gd name="T81" fmla="*/ 76540 h 224"/>
                <a:gd name="T82" fmla="*/ 38249 w 256"/>
                <a:gd name="T83" fmla="*/ 76540 h 224"/>
                <a:gd name="T84" fmla="*/ 19124 w 256"/>
                <a:gd name="T85" fmla="*/ 76540 h 224"/>
                <a:gd name="T86" fmla="*/ 19124 w 256"/>
                <a:gd name="T87" fmla="*/ 153081 h 224"/>
                <a:gd name="T88" fmla="*/ 95622 w 256"/>
                <a:gd name="T89" fmla="*/ 153081 h 224"/>
                <a:gd name="T90" fmla="*/ 114746 w 256"/>
                <a:gd name="T91" fmla="*/ 153081 h 224"/>
                <a:gd name="T92" fmla="*/ 293241 w 256"/>
                <a:gd name="T93" fmla="*/ 153081 h 224"/>
                <a:gd name="T94" fmla="*/ 312365 w 256"/>
                <a:gd name="T95" fmla="*/ 153081 h 224"/>
                <a:gd name="T96" fmla="*/ 382488 w 256"/>
                <a:gd name="T97" fmla="*/ 153081 h 224"/>
                <a:gd name="T98" fmla="*/ 388863 w 256"/>
                <a:gd name="T99" fmla="*/ 153081 h 224"/>
                <a:gd name="T100" fmla="*/ 388863 w 256"/>
                <a:gd name="T101" fmla="*/ 76540 h 224"/>
                <a:gd name="T102" fmla="*/ 369738 w 256"/>
                <a:gd name="T103" fmla="*/ 76540 h 22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6" h="224">
                  <a:moveTo>
                    <a:pt x="244" y="224"/>
                  </a:moveTo>
                  <a:cubicBezTo>
                    <a:pt x="12" y="224"/>
                    <a:pt x="12" y="224"/>
                    <a:pt x="12" y="224"/>
                  </a:cubicBezTo>
                  <a:cubicBezTo>
                    <a:pt x="5" y="224"/>
                    <a:pt x="0" y="219"/>
                    <a:pt x="0" y="2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51" y="0"/>
                    <a:pt x="256" y="5"/>
                    <a:pt x="256" y="12"/>
                  </a:cubicBezTo>
                  <a:cubicBezTo>
                    <a:pt x="256" y="212"/>
                    <a:pt x="256" y="212"/>
                    <a:pt x="256" y="212"/>
                  </a:cubicBezTo>
                  <a:cubicBezTo>
                    <a:pt x="256" y="219"/>
                    <a:pt x="251" y="224"/>
                    <a:pt x="244" y="224"/>
                  </a:cubicBezTo>
                  <a:moveTo>
                    <a:pt x="196" y="212"/>
                  </a:moveTo>
                  <a:cubicBezTo>
                    <a:pt x="244" y="212"/>
                    <a:pt x="244" y="212"/>
                    <a:pt x="244" y="212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40" y="108"/>
                    <a:pt x="240" y="108"/>
                    <a:pt x="240" y="108"/>
                  </a:cubicBezTo>
                  <a:cubicBezTo>
                    <a:pt x="196" y="108"/>
                    <a:pt x="196" y="108"/>
                    <a:pt x="196" y="108"/>
                  </a:cubicBezTo>
                  <a:lnTo>
                    <a:pt x="196" y="212"/>
                  </a:lnTo>
                  <a:close/>
                  <a:moveTo>
                    <a:pt x="72" y="212"/>
                  </a:moveTo>
                  <a:cubicBezTo>
                    <a:pt x="184" y="212"/>
                    <a:pt x="184" y="212"/>
                    <a:pt x="184" y="212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72" y="108"/>
                    <a:pt x="72" y="108"/>
                    <a:pt x="72" y="108"/>
                  </a:cubicBezTo>
                  <a:lnTo>
                    <a:pt x="72" y="212"/>
                  </a:lnTo>
                  <a:close/>
                  <a:moveTo>
                    <a:pt x="12" y="212"/>
                  </a:moveTo>
                  <a:cubicBezTo>
                    <a:pt x="60" y="212"/>
                    <a:pt x="60" y="212"/>
                    <a:pt x="60" y="21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12" y="108"/>
                    <a:pt x="12" y="108"/>
                    <a:pt x="12" y="108"/>
                  </a:cubicBezTo>
                  <a:lnTo>
                    <a:pt x="12" y="212"/>
                  </a:ln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7"/>
                    <a:pt x="31" y="12"/>
                    <a:pt x="24" y="12"/>
                  </a:cubicBezTo>
                  <a:moveTo>
                    <a:pt x="60" y="12"/>
                  </a:moveTo>
                  <a:cubicBezTo>
                    <a:pt x="53" y="12"/>
                    <a:pt x="48" y="17"/>
                    <a:pt x="48" y="24"/>
                  </a:cubicBezTo>
                  <a:cubicBezTo>
                    <a:pt x="48" y="31"/>
                    <a:pt x="53" y="36"/>
                    <a:pt x="60" y="36"/>
                  </a:cubicBezTo>
                  <a:cubicBezTo>
                    <a:pt x="67" y="36"/>
                    <a:pt x="72" y="31"/>
                    <a:pt x="72" y="24"/>
                  </a:cubicBezTo>
                  <a:cubicBezTo>
                    <a:pt x="72" y="17"/>
                    <a:pt x="67" y="12"/>
                    <a:pt x="60" y="12"/>
                  </a:cubicBezTo>
                  <a:moveTo>
                    <a:pt x="96" y="12"/>
                  </a:moveTo>
                  <a:cubicBezTo>
                    <a:pt x="89" y="12"/>
                    <a:pt x="84" y="17"/>
                    <a:pt x="84" y="24"/>
                  </a:cubicBezTo>
                  <a:cubicBezTo>
                    <a:pt x="84" y="31"/>
                    <a:pt x="89" y="36"/>
                    <a:pt x="96" y="36"/>
                  </a:cubicBezTo>
                  <a:cubicBezTo>
                    <a:pt x="103" y="36"/>
                    <a:pt x="108" y="31"/>
                    <a:pt x="108" y="24"/>
                  </a:cubicBezTo>
                  <a:cubicBezTo>
                    <a:pt x="108" y="17"/>
                    <a:pt x="103" y="12"/>
                    <a:pt x="96" y="12"/>
                  </a:cubicBezTo>
                  <a:moveTo>
                    <a:pt x="232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240" y="96"/>
                    <a:pt x="240" y="96"/>
                    <a:pt x="240" y="96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48"/>
                    <a:pt x="244" y="48"/>
                    <a:pt x="244" y="48"/>
                  </a:cubicBezTo>
                  <a:lnTo>
                    <a:pt x="232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8AF3A3A-CCAA-4CA0-B357-00E2A351E107}"/>
              </a:ext>
            </a:extLst>
          </p:cNvPr>
          <p:cNvGrpSpPr/>
          <p:nvPr/>
        </p:nvGrpSpPr>
        <p:grpSpPr>
          <a:xfrm>
            <a:off x="381001" y="3494836"/>
            <a:ext cx="513547" cy="513680"/>
            <a:chOff x="381001" y="3326300"/>
            <a:chExt cx="513547" cy="51368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B32AB03-828F-434F-8556-E9D72B7EC4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3326300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9" name="Freeform 167">
              <a:extLst>
                <a:ext uri="{FF2B5EF4-FFF2-40B4-BE49-F238E27FC236}">
                  <a16:creationId xmlns:a16="http://schemas.microsoft.com/office/drawing/2014/main" id="{8589AADB-1C2B-4411-8E46-0CED2E7385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094" y="3460487"/>
              <a:ext cx="243360" cy="245306"/>
            </a:xfrm>
            <a:custGeom>
              <a:avLst/>
              <a:gdLst>
                <a:gd name="T0" fmla="*/ 198438 w 58"/>
                <a:gd name="T1" fmla="*/ 162089 h 58"/>
                <a:gd name="T2" fmla="*/ 160803 w 58"/>
                <a:gd name="T3" fmla="*/ 200025 h 58"/>
                <a:gd name="T4" fmla="*/ 37635 w 58"/>
                <a:gd name="T5" fmla="*/ 200025 h 58"/>
                <a:gd name="T6" fmla="*/ 0 w 58"/>
                <a:gd name="T7" fmla="*/ 162089 h 58"/>
                <a:gd name="T8" fmla="*/ 0 w 58"/>
                <a:gd name="T9" fmla="*/ 34487 h 58"/>
                <a:gd name="T10" fmla="*/ 37635 w 58"/>
                <a:gd name="T11" fmla="*/ 0 h 58"/>
                <a:gd name="T12" fmla="*/ 160803 w 58"/>
                <a:gd name="T13" fmla="*/ 0 h 58"/>
                <a:gd name="T14" fmla="*/ 198438 w 58"/>
                <a:gd name="T15" fmla="*/ 34487 h 58"/>
                <a:gd name="T16" fmla="*/ 198438 w 58"/>
                <a:gd name="T17" fmla="*/ 162089 h 58"/>
                <a:gd name="T18" fmla="*/ 167646 w 58"/>
                <a:gd name="T19" fmla="*/ 72423 h 58"/>
                <a:gd name="T20" fmla="*/ 167646 w 58"/>
                <a:gd name="T21" fmla="*/ 58628 h 58"/>
                <a:gd name="T22" fmla="*/ 153961 w 58"/>
                <a:gd name="T23" fmla="*/ 44833 h 58"/>
                <a:gd name="T24" fmla="*/ 143696 w 58"/>
                <a:gd name="T25" fmla="*/ 44833 h 58"/>
                <a:gd name="T26" fmla="*/ 82112 w 58"/>
                <a:gd name="T27" fmla="*/ 106910 h 58"/>
                <a:gd name="T28" fmla="*/ 54742 w 58"/>
                <a:gd name="T29" fmla="*/ 79320 h 58"/>
                <a:gd name="T30" fmla="*/ 44477 w 58"/>
                <a:gd name="T31" fmla="*/ 79320 h 58"/>
                <a:gd name="T32" fmla="*/ 30792 w 58"/>
                <a:gd name="T33" fmla="*/ 93115 h 58"/>
                <a:gd name="T34" fmla="*/ 30792 w 58"/>
                <a:gd name="T35" fmla="*/ 103461 h 58"/>
                <a:gd name="T36" fmla="*/ 75270 w 58"/>
                <a:gd name="T37" fmla="*/ 151743 h 58"/>
                <a:gd name="T38" fmla="*/ 88955 w 58"/>
                <a:gd name="T39" fmla="*/ 151743 h 58"/>
                <a:gd name="T40" fmla="*/ 167646 w 58"/>
                <a:gd name="T41" fmla="*/ 72423 h 5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5043703-DC21-42B8-800E-33C3E9DEB9D0}"/>
              </a:ext>
            </a:extLst>
          </p:cNvPr>
          <p:cNvGrpSpPr/>
          <p:nvPr/>
        </p:nvGrpSpPr>
        <p:grpSpPr>
          <a:xfrm>
            <a:off x="381001" y="4132325"/>
            <a:ext cx="513547" cy="513680"/>
            <a:chOff x="381001" y="3962400"/>
            <a:chExt cx="513547" cy="51368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9B8D0DC0-8627-4950-995B-317E57DBDF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396240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3" name="Freeform 96">
              <a:extLst>
                <a:ext uri="{FF2B5EF4-FFF2-40B4-BE49-F238E27FC236}">
                  <a16:creationId xmlns:a16="http://schemas.microsoft.com/office/drawing/2014/main" id="{C39AC2D1-3DBD-4AA1-9A62-73062FEDF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377" y="4088044"/>
              <a:ext cx="300794" cy="262393"/>
            </a:xfrm>
            <a:custGeom>
              <a:avLst/>
              <a:gdLst>
                <a:gd name="T0" fmla="*/ 199067 w 497"/>
                <a:gd name="T1" fmla="*/ 0 h 435"/>
                <a:gd name="T2" fmla="*/ 199067 w 497"/>
                <a:gd name="T3" fmla="*/ 0 h 435"/>
                <a:gd name="T4" fmla="*/ 23870 w 497"/>
                <a:gd name="T5" fmla="*/ 0 h 435"/>
                <a:gd name="T6" fmla="*/ 0 w 497"/>
                <a:gd name="T7" fmla="*/ 19751 h 435"/>
                <a:gd name="T8" fmla="*/ 0 w 497"/>
                <a:gd name="T9" fmla="*/ 143192 h 435"/>
                <a:gd name="T10" fmla="*/ 19817 w 497"/>
                <a:gd name="T11" fmla="*/ 171023 h 435"/>
                <a:gd name="T12" fmla="*/ 72061 w 497"/>
                <a:gd name="T13" fmla="*/ 179102 h 435"/>
                <a:gd name="T14" fmla="*/ 55397 w 497"/>
                <a:gd name="T15" fmla="*/ 194813 h 435"/>
                <a:gd name="T16" fmla="*/ 167541 w 497"/>
                <a:gd name="T17" fmla="*/ 194813 h 435"/>
                <a:gd name="T18" fmla="*/ 151327 w 497"/>
                <a:gd name="T19" fmla="*/ 179102 h 435"/>
                <a:gd name="T20" fmla="*/ 203121 w 497"/>
                <a:gd name="T21" fmla="*/ 171023 h 435"/>
                <a:gd name="T22" fmla="*/ 223388 w 497"/>
                <a:gd name="T23" fmla="*/ 143192 h 435"/>
                <a:gd name="T24" fmla="*/ 223388 w 497"/>
                <a:gd name="T25" fmla="*/ 19751 h 435"/>
                <a:gd name="T26" fmla="*/ 199067 w 497"/>
                <a:gd name="T27" fmla="*/ 0 h 435"/>
                <a:gd name="T28" fmla="*/ 199067 w 497"/>
                <a:gd name="T29" fmla="*/ 143192 h 435"/>
                <a:gd name="T30" fmla="*/ 199067 w 497"/>
                <a:gd name="T31" fmla="*/ 143192 h 435"/>
                <a:gd name="T32" fmla="*/ 23870 w 497"/>
                <a:gd name="T33" fmla="*/ 143192 h 435"/>
                <a:gd name="T34" fmla="*/ 23870 w 497"/>
                <a:gd name="T35" fmla="*/ 19751 h 435"/>
                <a:gd name="T36" fmla="*/ 199067 w 497"/>
                <a:gd name="T37" fmla="*/ 19751 h 435"/>
                <a:gd name="T38" fmla="*/ 199067 w 497"/>
                <a:gd name="T39" fmla="*/ 143192 h 4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97" h="435">
                  <a:moveTo>
                    <a:pt x="442" y="0"/>
                  </a:moveTo>
                  <a:lnTo>
                    <a:pt x="442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26" y="0"/>
                    <a:pt x="0" y="17"/>
                    <a:pt x="0" y="4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0" y="345"/>
                    <a:pt x="17" y="372"/>
                    <a:pt x="44" y="381"/>
                  </a:cubicBezTo>
                  <a:cubicBezTo>
                    <a:pt x="160" y="399"/>
                    <a:pt x="160" y="399"/>
                    <a:pt x="160" y="399"/>
                  </a:cubicBezTo>
                  <a:cubicBezTo>
                    <a:pt x="160" y="399"/>
                    <a:pt x="62" y="434"/>
                    <a:pt x="123" y="434"/>
                  </a:cubicBezTo>
                  <a:cubicBezTo>
                    <a:pt x="372" y="434"/>
                    <a:pt x="372" y="434"/>
                    <a:pt x="372" y="434"/>
                  </a:cubicBezTo>
                  <a:cubicBezTo>
                    <a:pt x="434" y="434"/>
                    <a:pt x="336" y="399"/>
                    <a:pt x="336" y="399"/>
                  </a:cubicBezTo>
                  <a:cubicBezTo>
                    <a:pt x="451" y="381"/>
                    <a:pt x="451" y="381"/>
                    <a:pt x="451" y="381"/>
                  </a:cubicBezTo>
                  <a:cubicBezTo>
                    <a:pt x="479" y="372"/>
                    <a:pt x="496" y="345"/>
                    <a:pt x="496" y="319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7"/>
                    <a:pt x="470" y="0"/>
                    <a:pt x="442" y="0"/>
                  </a:cubicBezTo>
                  <a:close/>
                  <a:moveTo>
                    <a:pt x="442" y="319"/>
                  </a:moveTo>
                  <a:lnTo>
                    <a:pt x="442" y="319"/>
                  </a:lnTo>
                  <a:cubicBezTo>
                    <a:pt x="53" y="319"/>
                    <a:pt x="53" y="319"/>
                    <a:pt x="53" y="319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2" y="44"/>
                    <a:pt x="442" y="44"/>
                    <a:pt x="442" y="44"/>
                  </a:cubicBezTo>
                  <a:lnTo>
                    <a:pt x="442" y="3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7B37804-3679-4A87-9D5D-E66123470795}"/>
              </a:ext>
            </a:extLst>
          </p:cNvPr>
          <p:cNvGrpSpPr/>
          <p:nvPr/>
        </p:nvGrpSpPr>
        <p:grpSpPr>
          <a:xfrm>
            <a:off x="381001" y="4769814"/>
            <a:ext cx="513547" cy="513680"/>
            <a:chOff x="381001" y="4601594"/>
            <a:chExt cx="513547" cy="51368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FF30DB44-8877-4354-83F6-5F85CCB0FB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4601594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4" name="Freeform 87">
              <a:extLst>
                <a:ext uri="{FF2B5EF4-FFF2-40B4-BE49-F238E27FC236}">
                  <a16:creationId xmlns:a16="http://schemas.microsoft.com/office/drawing/2014/main" id="{2884C066-205B-4854-83B8-8C953CBD6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111" y="4721904"/>
              <a:ext cx="277327" cy="273060"/>
            </a:xfrm>
            <a:custGeom>
              <a:avLst/>
              <a:gdLst>
                <a:gd name="T0" fmla="*/ 51370 w 462"/>
                <a:gd name="T1" fmla="*/ 67883 h 452"/>
                <a:gd name="T2" fmla="*/ 83086 w 462"/>
                <a:gd name="T3" fmla="*/ 43607 h 452"/>
                <a:gd name="T4" fmla="*/ 83086 w 462"/>
                <a:gd name="T5" fmla="*/ 31469 h 452"/>
                <a:gd name="T6" fmla="*/ 19655 w 462"/>
                <a:gd name="T7" fmla="*/ 39561 h 452"/>
                <a:gd name="T8" fmla="*/ 51370 w 462"/>
                <a:gd name="T9" fmla="*/ 67883 h 452"/>
                <a:gd name="T10" fmla="*/ 27695 w 462"/>
                <a:gd name="T11" fmla="*/ 87664 h 452"/>
                <a:gd name="T12" fmla="*/ 11614 w 462"/>
                <a:gd name="T13" fmla="*/ 55745 h 452"/>
                <a:gd name="T14" fmla="*/ 15634 w 462"/>
                <a:gd name="T15" fmla="*/ 151051 h 452"/>
                <a:gd name="T16" fmla="*/ 27695 w 462"/>
                <a:gd name="T17" fmla="*/ 87664 h 452"/>
                <a:gd name="T18" fmla="*/ 102741 w 462"/>
                <a:gd name="T19" fmla="*/ 15735 h 452"/>
                <a:gd name="T20" fmla="*/ 154558 w 462"/>
                <a:gd name="T21" fmla="*/ 11688 h 452"/>
                <a:gd name="T22" fmla="*/ 67452 w 462"/>
                <a:gd name="T23" fmla="*/ 3596 h 452"/>
                <a:gd name="T24" fmla="*/ 102741 w 462"/>
                <a:gd name="T25" fmla="*/ 15735 h 452"/>
                <a:gd name="T26" fmla="*/ 134456 w 462"/>
                <a:gd name="T27" fmla="*/ 119582 h 452"/>
                <a:gd name="T28" fmla="*/ 110781 w 462"/>
                <a:gd name="T29" fmla="*/ 59342 h 452"/>
                <a:gd name="T30" fmla="*/ 91127 w 462"/>
                <a:gd name="T31" fmla="*/ 55745 h 452"/>
                <a:gd name="T32" fmla="*/ 71472 w 462"/>
                <a:gd name="T33" fmla="*/ 87664 h 452"/>
                <a:gd name="T34" fmla="*/ 134456 w 462"/>
                <a:gd name="T35" fmla="*/ 119582 h 452"/>
                <a:gd name="T36" fmla="*/ 162152 w 462"/>
                <a:gd name="T37" fmla="*/ 147005 h 452"/>
                <a:gd name="T38" fmla="*/ 162152 w 462"/>
                <a:gd name="T39" fmla="*/ 182970 h 452"/>
                <a:gd name="T40" fmla="*/ 174213 w 462"/>
                <a:gd name="T41" fmla="*/ 135317 h 452"/>
                <a:gd name="T42" fmla="*/ 130436 w 462"/>
                <a:gd name="T43" fmla="*/ 135317 h 452"/>
                <a:gd name="T44" fmla="*/ 63431 w 462"/>
                <a:gd name="T45" fmla="*/ 107444 h 452"/>
                <a:gd name="T46" fmla="*/ 47797 w 462"/>
                <a:gd name="T47" fmla="*/ 107444 h 452"/>
                <a:gd name="T48" fmla="*/ 63431 w 462"/>
                <a:gd name="T49" fmla="*/ 195108 h 452"/>
                <a:gd name="T50" fmla="*/ 170192 w 462"/>
                <a:gd name="T51" fmla="*/ 23827 h 452"/>
                <a:gd name="T52" fmla="*/ 122842 w 462"/>
                <a:gd name="T53" fmla="*/ 35515 h 452"/>
                <a:gd name="T54" fmla="*/ 122842 w 462"/>
                <a:gd name="T55" fmla="*/ 47653 h 452"/>
                <a:gd name="T56" fmla="*/ 174213 w 462"/>
                <a:gd name="T57" fmla="*/ 119582 h 452"/>
                <a:gd name="T58" fmla="*/ 205928 w 462"/>
                <a:gd name="T59" fmla="*/ 99352 h 452"/>
                <a:gd name="T60" fmla="*/ 142497 w 462"/>
                <a:gd name="T61" fmla="*/ 147005 h 452"/>
                <a:gd name="T62" fmla="*/ 79066 w 462"/>
                <a:gd name="T63" fmla="*/ 199154 h 452"/>
                <a:gd name="T64" fmla="*/ 146517 w 462"/>
                <a:gd name="T65" fmla="*/ 195108 h 452"/>
                <a:gd name="T66" fmla="*/ 146517 w 462"/>
                <a:gd name="T67" fmla="*/ 151051 h 45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62" h="452">
                  <a:moveTo>
                    <a:pt x="115" y="151"/>
                  </a:moveTo>
                  <a:lnTo>
                    <a:pt x="115" y="151"/>
                  </a:lnTo>
                  <a:lnTo>
                    <a:pt x="124" y="151"/>
                  </a:lnTo>
                  <a:cubicBezTo>
                    <a:pt x="142" y="132"/>
                    <a:pt x="160" y="115"/>
                    <a:pt x="186" y="97"/>
                  </a:cubicBezTo>
                  <a:lnTo>
                    <a:pt x="186" y="88"/>
                  </a:lnTo>
                  <a:cubicBezTo>
                    <a:pt x="186" y="79"/>
                    <a:pt x="186" y="79"/>
                    <a:pt x="186" y="70"/>
                  </a:cubicBezTo>
                  <a:cubicBezTo>
                    <a:pt x="160" y="53"/>
                    <a:pt x="133" y="44"/>
                    <a:pt x="107" y="26"/>
                  </a:cubicBezTo>
                  <a:cubicBezTo>
                    <a:pt x="89" y="44"/>
                    <a:pt x="62" y="62"/>
                    <a:pt x="44" y="88"/>
                  </a:cubicBezTo>
                  <a:cubicBezTo>
                    <a:pt x="62" y="115"/>
                    <a:pt x="71" y="132"/>
                    <a:pt x="89" y="151"/>
                  </a:cubicBezTo>
                  <a:cubicBezTo>
                    <a:pt x="98" y="151"/>
                    <a:pt x="107" y="151"/>
                    <a:pt x="115" y="151"/>
                  </a:cubicBezTo>
                  <a:close/>
                  <a:moveTo>
                    <a:pt x="62" y="195"/>
                  </a:moveTo>
                  <a:lnTo>
                    <a:pt x="62" y="195"/>
                  </a:lnTo>
                  <a:cubicBezTo>
                    <a:pt x="62" y="186"/>
                    <a:pt x="62" y="186"/>
                    <a:pt x="71" y="177"/>
                  </a:cubicBezTo>
                  <a:cubicBezTo>
                    <a:pt x="54" y="160"/>
                    <a:pt x="35" y="141"/>
                    <a:pt x="26" y="124"/>
                  </a:cubicBezTo>
                  <a:cubicBezTo>
                    <a:pt x="9" y="151"/>
                    <a:pt x="0" y="186"/>
                    <a:pt x="0" y="221"/>
                  </a:cubicBezTo>
                  <a:cubicBezTo>
                    <a:pt x="0" y="266"/>
                    <a:pt x="9" y="310"/>
                    <a:pt x="35" y="336"/>
                  </a:cubicBezTo>
                  <a:cubicBezTo>
                    <a:pt x="44" y="301"/>
                    <a:pt x="54" y="257"/>
                    <a:pt x="71" y="221"/>
                  </a:cubicBezTo>
                  <a:cubicBezTo>
                    <a:pt x="71" y="221"/>
                    <a:pt x="62" y="204"/>
                    <a:pt x="62" y="195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39" y="35"/>
                    <a:pt x="257" y="44"/>
                    <a:pt x="266" y="53"/>
                  </a:cubicBezTo>
                  <a:cubicBezTo>
                    <a:pt x="292" y="35"/>
                    <a:pt x="319" y="35"/>
                    <a:pt x="346" y="26"/>
                  </a:cubicBezTo>
                  <a:cubicBezTo>
                    <a:pt x="310" y="8"/>
                    <a:pt x="275" y="0"/>
                    <a:pt x="230" y="0"/>
                  </a:cubicBezTo>
                  <a:cubicBezTo>
                    <a:pt x="204" y="0"/>
                    <a:pt x="177" y="0"/>
                    <a:pt x="151" y="8"/>
                  </a:cubicBezTo>
                  <a:cubicBezTo>
                    <a:pt x="168" y="17"/>
                    <a:pt x="186" y="35"/>
                    <a:pt x="204" y="44"/>
                  </a:cubicBezTo>
                  <a:cubicBezTo>
                    <a:pt x="213" y="44"/>
                    <a:pt x="221" y="35"/>
                    <a:pt x="230" y="35"/>
                  </a:cubicBezTo>
                  <a:close/>
                  <a:moveTo>
                    <a:pt x="301" y="266"/>
                  </a:moveTo>
                  <a:lnTo>
                    <a:pt x="301" y="266"/>
                  </a:lnTo>
                  <a:cubicBezTo>
                    <a:pt x="310" y="257"/>
                    <a:pt x="310" y="257"/>
                    <a:pt x="319" y="248"/>
                  </a:cubicBezTo>
                  <a:cubicBezTo>
                    <a:pt x="301" y="204"/>
                    <a:pt x="275" y="168"/>
                    <a:pt x="248" y="132"/>
                  </a:cubicBezTo>
                  <a:cubicBezTo>
                    <a:pt x="248" y="132"/>
                    <a:pt x="239" y="132"/>
                    <a:pt x="230" y="132"/>
                  </a:cubicBezTo>
                  <a:cubicBezTo>
                    <a:pt x="221" y="132"/>
                    <a:pt x="213" y="132"/>
                    <a:pt x="204" y="124"/>
                  </a:cubicBezTo>
                  <a:cubicBezTo>
                    <a:pt x="186" y="141"/>
                    <a:pt x="168" y="151"/>
                    <a:pt x="151" y="168"/>
                  </a:cubicBezTo>
                  <a:cubicBezTo>
                    <a:pt x="160" y="177"/>
                    <a:pt x="160" y="186"/>
                    <a:pt x="160" y="195"/>
                  </a:cubicBezTo>
                  <a:cubicBezTo>
                    <a:pt x="160" y="204"/>
                    <a:pt x="160" y="204"/>
                    <a:pt x="160" y="213"/>
                  </a:cubicBezTo>
                  <a:cubicBezTo>
                    <a:pt x="204" y="239"/>
                    <a:pt x="248" y="257"/>
                    <a:pt x="301" y="266"/>
                  </a:cubicBezTo>
                  <a:close/>
                  <a:moveTo>
                    <a:pt x="363" y="327"/>
                  </a:moveTo>
                  <a:lnTo>
                    <a:pt x="363" y="327"/>
                  </a:lnTo>
                  <a:cubicBezTo>
                    <a:pt x="363" y="336"/>
                    <a:pt x="363" y="354"/>
                    <a:pt x="363" y="363"/>
                  </a:cubicBezTo>
                  <a:cubicBezTo>
                    <a:pt x="363" y="372"/>
                    <a:pt x="363" y="389"/>
                    <a:pt x="363" y="407"/>
                  </a:cubicBezTo>
                  <a:cubicBezTo>
                    <a:pt x="399" y="380"/>
                    <a:pt x="434" y="336"/>
                    <a:pt x="443" y="292"/>
                  </a:cubicBezTo>
                  <a:cubicBezTo>
                    <a:pt x="426" y="301"/>
                    <a:pt x="408" y="301"/>
                    <a:pt x="390" y="301"/>
                  </a:cubicBezTo>
                  <a:cubicBezTo>
                    <a:pt x="390" y="319"/>
                    <a:pt x="381" y="327"/>
                    <a:pt x="363" y="327"/>
                  </a:cubicBezTo>
                  <a:close/>
                  <a:moveTo>
                    <a:pt x="292" y="301"/>
                  </a:moveTo>
                  <a:lnTo>
                    <a:pt x="292" y="301"/>
                  </a:lnTo>
                  <a:cubicBezTo>
                    <a:pt x="239" y="292"/>
                    <a:pt x="186" y="266"/>
                    <a:pt x="142" y="239"/>
                  </a:cubicBezTo>
                  <a:cubicBezTo>
                    <a:pt x="133" y="239"/>
                    <a:pt x="124" y="248"/>
                    <a:pt x="115" y="248"/>
                  </a:cubicBezTo>
                  <a:cubicBezTo>
                    <a:pt x="107" y="248"/>
                    <a:pt x="107" y="248"/>
                    <a:pt x="107" y="239"/>
                  </a:cubicBezTo>
                  <a:cubicBezTo>
                    <a:pt x="79" y="283"/>
                    <a:pt x="71" y="327"/>
                    <a:pt x="62" y="380"/>
                  </a:cubicBezTo>
                  <a:cubicBezTo>
                    <a:pt x="89" y="398"/>
                    <a:pt x="115" y="425"/>
                    <a:pt x="142" y="434"/>
                  </a:cubicBezTo>
                  <a:cubicBezTo>
                    <a:pt x="177" y="380"/>
                    <a:pt x="230" y="327"/>
                    <a:pt x="292" y="301"/>
                  </a:cubicBezTo>
                  <a:close/>
                  <a:moveTo>
                    <a:pt x="381" y="53"/>
                  </a:moveTo>
                  <a:lnTo>
                    <a:pt x="381" y="53"/>
                  </a:lnTo>
                  <a:cubicBezTo>
                    <a:pt x="346" y="62"/>
                    <a:pt x="310" y="70"/>
                    <a:pt x="275" y="79"/>
                  </a:cubicBezTo>
                  <a:lnTo>
                    <a:pt x="283" y="88"/>
                  </a:lnTo>
                  <a:cubicBezTo>
                    <a:pt x="283" y="97"/>
                    <a:pt x="275" y="97"/>
                    <a:pt x="275" y="106"/>
                  </a:cubicBezTo>
                  <a:cubicBezTo>
                    <a:pt x="310" y="141"/>
                    <a:pt x="328" y="186"/>
                    <a:pt x="346" y="239"/>
                  </a:cubicBezTo>
                  <a:cubicBezTo>
                    <a:pt x="363" y="239"/>
                    <a:pt x="381" y="248"/>
                    <a:pt x="390" y="266"/>
                  </a:cubicBezTo>
                  <a:cubicBezTo>
                    <a:pt x="417" y="266"/>
                    <a:pt x="434" y="266"/>
                    <a:pt x="452" y="257"/>
                  </a:cubicBezTo>
                  <a:cubicBezTo>
                    <a:pt x="461" y="248"/>
                    <a:pt x="461" y="230"/>
                    <a:pt x="461" y="221"/>
                  </a:cubicBezTo>
                  <a:cubicBezTo>
                    <a:pt x="461" y="160"/>
                    <a:pt x="426" y="97"/>
                    <a:pt x="381" y="53"/>
                  </a:cubicBezTo>
                  <a:close/>
                  <a:moveTo>
                    <a:pt x="319" y="327"/>
                  </a:moveTo>
                  <a:lnTo>
                    <a:pt x="319" y="327"/>
                  </a:lnTo>
                  <a:cubicBezTo>
                    <a:pt x="257" y="354"/>
                    <a:pt x="213" y="389"/>
                    <a:pt x="177" y="443"/>
                  </a:cubicBezTo>
                  <a:cubicBezTo>
                    <a:pt x="195" y="451"/>
                    <a:pt x="213" y="451"/>
                    <a:pt x="230" y="451"/>
                  </a:cubicBezTo>
                  <a:cubicBezTo>
                    <a:pt x="266" y="451"/>
                    <a:pt x="292" y="443"/>
                    <a:pt x="328" y="434"/>
                  </a:cubicBezTo>
                  <a:cubicBezTo>
                    <a:pt x="328" y="407"/>
                    <a:pt x="337" y="380"/>
                    <a:pt x="337" y="363"/>
                  </a:cubicBezTo>
                  <a:cubicBezTo>
                    <a:pt x="337" y="354"/>
                    <a:pt x="337" y="345"/>
                    <a:pt x="328" y="336"/>
                  </a:cubicBezTo>
                  <a:cubicBezTo>
                    <a:pt x="328" y="327"/>
                    <a:pt x="319" y="327"/>
                    <a:pt x="319" y="3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9BBA27F-4F30-444F-8BA9-13E301A6E3D9}"/>
              </a:ext>
            </a:extLst>
          </p:cNvPr>
          <p:cNvGrpSpPr/>
          <p:nvPr/>
        </p:nvGrpSpPr>
        <p:grpSpPr>
          <a:xfrm>
            <a:off x="381001" y="5407303"/>
            <a:ext cx="513547" cy="513680"/>
            <a:chOff x="381001" y="5287394"/>
            <a:chExt cx="513547" cy="51368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198592BB-8F1C-4A73-B32B-6F5D608C03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5287394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5" name="Freeform 32">
              <a:extLst>
                <a:ext uri="{FF2B5EF4-FFF2-40B4-BE49-F238E27FC236}">
                  <a16:creationId xmlns:a16="http://schemas.microsoft.com/office/drawing/2014/main" id="{D8C51C5E-80BA-4CCC-B199-B3F34AD06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312" y="5401594"/>
              <a:ext cx="280924" cy="285280"/>
            </a:xfrm>
            <a:custGeom>
              <a:avLst/>
              <a:gdLst>
                <a:gd name="T0" fmla="*/ 188387 w 462"/>
                <a:gd name="T1" fmla="*/ 156636 h 470"/>
                <a:gd name="T2" fmla="*/ 188387 w 462"/>
                <a:gd name="T3" fmla="*/ 156636 h 470"/>
                <a:gd name="T4" fmla="*/ 188387 w 462"/>
                <a:gd name="T5" fmla="*/ 129203 h 470"/>
                <a:gd name="T6" fmla="*/ 153369 w 462"/>
                <a:gd name="T7" fmla="*/ 93805 h 470"/>
                <a:gd name="T8" fmla="*/ 129876 w 462"/>
                <a:gd name="T9" fmla="*/ 93805 h 470"/>
                <a:gd name="T10" fmla="*/ 113919 w 462"/>
                <a:gd name="T11" fmla="*/ 81858 h 470"/>
                <a:gd name="T12" fmla="*/ 113919 w 462"/>
                <a:gd name="T13" fmla="*/ 50442 h 470"/>
                <a:gd name="T14" fmla="*/ 129876 w 462"/>
                <a:gd name="T15" fmla="*/ 26991 h 470"/>
                <a:gd name="T16" fmla="*/ 102394 w 462"/>
                <a:gd name="T17" fmla="*/ 0 h 470"/>
                <a:gd name="T18" fmla="*/ 74912 w 462"/>
                <a:gd name="T19" fmla="*/ 26991 h 470"/>
                <a:gd name="T20" fmla="*/ 90426 w 462"/>
                <a:gd name="T21" fmla="*/ 50442 h 470"/>
                <a:gd name="T22" fmla="*/ 90426 w 462"/>
                <a:gd name="T23" fmla="*/ 81858 h 470"/>
                <a:gd name="T24" fmla="*/ 74912 w 462"/>
                <a:gd name="T25" fmla="*/ 93805 h 470"/>
                <a:gd name="T26" fmla="*/ 50975 w 462"/>
                <a:gd name="T27" fmla="*/ 93805 h 470"/>
                <a:gd name="T28" fmla="*/ 15958 w 462"/>
                <a:gd name="T29" fmla="*/ 129203 h 470"/>
                <a:gd name="T30" fmla="*/ 15958 w 462"/>
                <a:gd name="T31" fmla="*/ 156636 h 470"/>
                <a:gd name="T32" fmla="*/ 0 w 462"/>
                <a:gd name="T33" fmla="*/ 180087 h 470"/>
                <a:gd name="T34" fmla="*/ 23493 w 462"/>
                <a:gd name="T35" fmla="*/ 207521 h 470"/>
                <a:gd name="T36" fmla="*/ 50975 w 462"/>
                <a:gd name="T37" fmla="*/ 180087 h 470"/>
                <a:gd name="T38" fmla="*/ 35461 w 462"/>
                <a:gd name="T39" fmla="*/ 156636 h 470"/>
                <a:gd name="T40" fmla="*/ 35461 w 462"/>
                <a:gd name="T41" fmla="*/ 129203 h 470"/>
                <a:gd name="T42" fmla="*/ 50975 w 462"/>
                <a:gd name="T43" fmla="*/ 113716 h 470"/>
                <a:gd name="T44" fmla="*/ 74912 w 462"/>
                <a:gd name="T45" fmla="*/ 113716 h 470"/>
                <a:gd name="T46" fmla="*/ 90426 w 462"/>
                <a:gd name="T47" fmla="*/ 109734 h 470"/>
                <a:gd name="T48" fmla="*/ 90426 w 462"/>
                <a:gd name="T49" fmla="*/ 156636 h 470"/>
                <a:gd name="T50" fmla="*/ 74912 w 462"/>
                <a:gd name="T51" fmla="*/ 180087 h 470"/>
                <a:gd name="T52" fmla="*/ 102394 w 462"/>
                <a:gd name="T53" fmla="*/ 207521 h 470"/>
                <a:gd name="T54" fmla="*/ 129876 w 462"/>
                <a:gd name="T55" fmla="*/ 180087 h 470"/>
                <a:gd name="T56" fmla="*/ 113919 w 462"/>
                <a:gd name="T57" fmla="*/ 156636 h 470"/>
                <a:gd name="T58" fmla="*/ 113919 w 462"/>
                <a:gd name="T59" fmla="*/ 109734 h 470"/>
                <a:gd name="T60" fmla="*/ 129876 w 462"/>
                <a:gd name="T61" fmla="*/ 113716 h 470"/>
                <a:gd name="T62" fmla="*/ 153369 w 462"/>
                <a:gd name="T63" fmla="*/ 113716 h 470"/>
                <a:gd name="T64" fmla="*/ 168884 w 462"/>
                <a:gd name="T65" fmla="*/ 129203 h 470"/>
                <a:gd name="T66" fmla="*/ 168884 w 462"/>
                <a:gd name="T67" fmla="*/ 156636 h 470"/>
                <a:gd name="T68" fmla="*/ 153369 w 462"/>
                <a:gd name="T69" fmla="*/ 180087 h 470"/>
                <a:gd name="T70" fmla="*/ 180852 w 462"/>
                <a:gd name="T71" fmla="*/ 207521 h 470"/>
                <a:gd name="T72" fmla="*/ 204345 w 462"/>
                <a:gd name="T73" fmla="*/ 180087 h 470"/>
                <a:gd name="T74" fmla="*/ 188387 w 462"/>
                <a:gd name="T75" fmla="*/ 156636 h 470"/>
                <a:gd name="T76" fmla="*/ 39451 w 462"/>
                <a:gd name="T77" fmla="*/ 180087 h 470"/>
                <a:gd name="T78" fmla="*/ 39451 w 462"/>
                <a:gd name="T79" fmla="*/ 180087 h 470"/>
                <a:gd name="T80" fmla="*/ 23493 w 462"/>
                <a:gd name="T81" fmla="*/ 195574 h 470"/>
                <a:gd name="T82" fmla="*/ 7979 w 462"/>
                <a:gd name="T83" fmla="*/ 180087 h 470"/>
                <a:gd name="T84" fmla="*/ 23493 w 462"/>
                <a:gd name="T85" fmla="*/ 164601 h 470"/>
                <a:gd name="T86" fmla="*/ 39451 w 462"/>
                <a:gd name="T87" fmla="*/ 180087 h 470"/>
                <a:gd name="T88" fmla="*/ 86880 w 462"/>
                <a:gd name="T89" fmla="*/ 26991 h 470"/>
                <a:gd name="T90" fmla="*/ 86880 w 462"/>
                <a:gd name="T91" fmla="*/ 26991 h 470"/>
                <a:gd name="T92" fmla="*/ 102394 w 462"/>
                <a:gd name="T93" fmla="*/ 11504 h 470"/>
                <a:gd name="T94" fmla="*/ 117908 w 462"/>
                <a:gd name="T95" fmla="*/ 26991 h 470"/>
                <a:gd name="T96" fmla="*/ 102394 w 462"/>
                <a:gd name="T97" fmla="*/ 42920 h 470"/>
                <a:gd name="T98" fmla="*/ 86880 w 462"/>
                <a:gd name="T99" fmla="*/ 26991 h 470"/>
                <a:gd name="T100" fmla="*/ 117908 w 462"/>
                <a:gd name="T101" fmla="*/ 180087 h 470"/>
                <a:gd name="T102" fmla="*/ 117908 w 462"/>
                <a:gd name="T103" fmla="*/ 180087 h 470"/>
                <a:gd name="T104" fmla="*/ 102394 w 462"/>
                <a:gd name="T105" fmla="*/ 195574 h 470"/>
                <a:gd name="T106" fmla="*/ 86880 w 462"/>
                <a:gd name="T107" fmla="*/ 180087 h 470"/>
                <a:gd name="T108" fmla="*/ 102394 w 462"/>
                <a:gd name="T109" fmla="*/ 164601 h 470"/>
                <a:gd name="T110" fmla="*/ 117908 w 462"/>
                <a:gd name="T111" fmla="*/ 180087 h 470"/>
                <a:gd name="T112" fmla="*/ 180852 w 462"/>
                <a:gd name="T113" fmla="*/ 195574 h 470"/>
                <a:gd name="T114" fmla="*/ 180852 w 462"/>
                <a:gd name="T115" fmla="*/ 195574 h 470"/>
                <a:gd name="T116" fmla="*/ 164894 w 462"/>
                <a:gd name="T117" fmla="*/ 180087 h 470"/>
                <a:gd name="T118" fmla="*/ 180852 w 462"/>
                <a:gd name="T119" fmla="*/ 164601 h 470"/>
                <a:gd name="T120" fmla="*/ 192377 w 462"/>
                <a:gd name="T121" fmla="*/ 180087 h 470"/>
                <a:gd name="T122" fmla="*/ 180852 w 462"/>
                <a:gd name="T123" fmla="*/ 195574 h 4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2" h="470">
                  <a:moveTo>
                    <a:pt x="425" y="354"/>
                  </a:moveTo>
                  <a:lnTo>
                    <a:pt x="425" y="354"/>
                  </a:lnTo>
                  <a:cubicBezTo>
                    <a:pt x="425" y="292"/>
                    <a:pt x="425" y="292"/>
                    <a:pt x="425" y="292"/>
                  </a:cubicBezTo>
                  <a:cubicBezTo>
                    <a:pt x="425" y="257"/>
                    <a:pt x="408" y="212"/>
                    <a:pt x="346" y="212"/>
                  </a:cubicBezTo>
                  <a:cubicBezTo>
                    <a:pt x="293" y="212"/>
                    <a:pt x="293" y="212"/>
                    <a:pt x="293" y="212"/>
                  </a:cubicBezTo>
                  <a:cubicBezTo>
                    <a:pt x="257" y="212"/>
                    <a:pt x="257" y="195"/>
                    <a:pt x="257" y="185"/>
                  </a:cubicBezTo>
                  <a:cubicBezTo>
                    <a:pt x="257" y="114"/>
                    <a:pt x="257" y="114"/>
                    <a:pt x="257" y="114"/>
                  </a:cubicBezTo>
                  <a:cubicBezTo>
                    <a:pt x="275" y="106"/>
                    <a:pt x="293" y="88"/>
                    <a:pt x="293" y="61"/>
                  </a:cubicBezTo>
                  <a:cubicBezTo>
                    <a:pt x="293" y="26"/>
                    <a:pt x="266" y="0"/>
                    <a:pt x="231" y="0"/>
                  </a:cubicBezTo>
                  <a:cubicBezTo>
                    <a:pt x="196" y="0"/>
                    <a:pt x="169" y="26"/>
                    <a:pt x="169" y="61"/>
                  </a:cubicBezTo>
                  <a:cubicBezTo>
                    <a:pt x="169" y="88"/>
                    <a:pt x="186" y="106"/>
                    <a:pt x="204" y="114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4" y="185"/>
                    <a:pt x="204" y="212"/>
                    <a:pt x="169" y="212"/>
                  </a:cubicBezTo>
                  <a:cubicBezTo>
                    <a:pt x="115" y="212"/>
                    <a:pt x="115" y="212"/>
                    <a:pt x="115" y="212"/>
                  </a:cubicBezTo>
                  <a:cubicBezTo>
                    <a:pt x="53" y="212"/>
                    <a:pt x="36" y="257"/>
                    <a:pt x="36" y="292"/>
                  </a:cubicBezTo>
                  <a:cubicBezTo>
                    <a:pt x="36" y="354"/>
                    <a:pt x="36" y="354"/>
                    <a:pt x="36" y="354"/>
                  </a:cubicBezTo>
                  <a:cubicBezTo>
                    <a:pt x="9" y="363"/>
                    <a:pt x="0" y="380"/>
                    <a:pt x="0" y="407"/>
                  </a:cubicBezTo>
                  <a:cubicBezTo>
                    <a:pt x="0" y="442"/>
                    <a:pt x="27" y="469"/>
                    <a:pt x="53" y="469"/>
                  </a:cubicBezTo>
                  <a:cubicBezTo>
                    <a:pt x="89" y="469"/>
                    <a:pt x="115" y="442"/>
                    <a:pt x="115" y="407"/>
                  </a:cubicBezTo>
                  <a:cubicBezTo>
                    <a:pt x="115" y="380"/>
                    <a:pt x="98" y="363"/>
                    <a:pt x="80" y="354"/>
                  </a:cubicBezTo>
                  <a:cubicBezTo>
                    <a:pt x="80" y="292"/>
                    <a:pt x="80" y="292"/>
                    <a:pt x="80" y="292"/>
                  </a:cubicBezTo>
                  <a:cubicBezTo>
                    <a:pt x="80" y="292"/>
                    <a:pt x="80" y="257"/>
                    <a:pt x="115" y="257"/>
                  </a:cubicBezTo>
                  <a:cubicBezTo>
                    <a:pt x="169" y="257"/>
                    <a:pt x="169" y="257"/>
                    <a:pt x="169" y="257"/>
                  </a:cubicBezTo>
                  <a:cubicBezTo>
                    <a:pt x="186" y="257"/>
                    <a:pt x="196" y="257"/>
                    <a:pt x="204" y="248"/>
                  </a:cubicBezTo>
                  <a:cubicBezTo>
                    <a:pt x="204" y="354"/>
                    <a:pt x="204" y="354"/>
                    <a:pt x="204" y="354"/>
                  </a:cubicBezTo>
                  <a:cubicBezTo>
                    <a:pt x="186" y="363"/>
                    <a:pt x="169" y="380"/>
                    <a:pt x="169" y="407"/>
                  </a:cubicBezTo>
                  <a:cubicBezTo>
                    <a:pt x="169" y="442"/>
                    <a:pt x="196" y="469"/>
                    <a:pt x="231" y="469"/>
                  </a:cubicBezTo>
                  <a:cubicBezTo>
                    <a:pt x="266" y="469"/>
                    <a:pt x="293" y="442"/>
                    <a:pt x="293" y="407"/>
                  </a:cubicBezTo>
                  <a:cubicBezTo>
                    <a:pt x="293" y="380"/>
                    <a:pt x="275" y="363"/>
                    <a:pt x="257" y="354"/>
                  </a:cubicBezTo>
                  <a:cubicBezTo>
                    <a:pt x="257" y="248"/>
                    <a:pt x="257" y="248"/>
                    <a:pt x="257" y="248"/>
                  </a:cubicBezTo>
                  <a:cubicBezTo>
                    <a:pt x="266" y="257"/>
                    <a:pt x="275" y="257"/>
                    <a:pt x="293" y="257"/>
                  </a:cubicBezTo>
                  <a:cubicBezTo>
                    <a:pt x="346" y="257"/>
                    <a:pt x="346" y="257"/>
                    <a:pt x="346" y="257"/>
                  </a:cubicBezTo>
                  <a:cubicBezTo>
                    <a:pt x="381" y="257"/>
                    <a:pt x="381" y="283"/>
                    <a:pt x="381" y="292"/>
                  </a:cubicBezTo>
                  <a:cubicBezTo>
                    <a:pt x="381" y="354"/>
                    <a:pt x="381" y="354"/>
                    <a:pt x="381" y="354"/>
                  </a:cubicBezTo>
                  <a:cubicBezTo>
                    <a:pt x="363" y="363"/>
                    <a:pt x="346" y="380"/>
                    <a:pt x="346" y="407"/>
                  </a:cubicBezTo>
                  <a:cubicBezTo>
                    <a:pt x="346" y="442"/>
                    <a:pt x="372" y="469"/>
                    <a:pt x="408" y="469"/>
                  </a:cubicBezTo>
                  <a:cubicBezTo>
                    <a:pt x="434" y="469"/>
                    <a:pt x="461" y="442"/>
                    <a:pt x="461" y="407"/>
                  </a:cubicBezTo>
                  <a:cubicBezTo>
                    <a:pt x="461" y="380"/>
                    <a:pt x="453" y="363"/>
                    <a:pt x="425" y="354"/>
                  </a:cubicBezTo>
                  <a:close/>
                  <a:moveTo>
                    <a:pt x="89" y="407"/>
                  </a:moveTo>
                  <a:lnTo>
                    <a:pt x="89" y="407"/>
                  </a:lnTo>
                  <a:cubicBezTo>
                    <a:pt x="89" y="425"/>
                    <a:pt x="71" y="442"/>
                    <a:pt x="53" y="442"/>
                  </a:cubicBezTo>
                  <a:cubicBezTo>
                    <a:pt x="36" y="442"/>
                    <a:pt x="18" y="425"/>
                    <a:pt x="18" y="407"/>
                  </a:cubicBezTo>
                  <a:cubicBezTo>
                    <a:pt x="18" y="389"/>
                    <a:pt x="36" y="372"/>
                    <a:pt x="53" y="372"/>
                  </a:cubicBezTo>
                  <a:cubicBezTo>
                    <a:pt x="71" y="372"/>
                    <a:pt x="89" y="389"/>
                    <a:pt x="89" y="407"/>
                  </a:cubicBezTo>
                  <a:close/>
                  <a:moveTo>
                    <a:pt x="196" y="61"/>
                  </a:moveTo>
                  <a:lnTo>
                    <a:pt x="196" y="61"/>
                  </a:lnTo>
                  <a:cubicBezTo>
                    <a:pt x="196" y="44"/>
                    <a:pt x="213" y="26"/>
                    <a:pt x="231" y="26"/>
                  </a:cubicBezTo>
                  <a:cubicBezTo>
                    <a:pt x="249" y="26"/>
                    <a:pt x="266" y="44"/>
                    <a:pt x="266" y="61"/>
                  </a:cubicBezTo>
                  <a:cubicBezTo>
                    <a:pt x="266" y="79"/>
                    <a:pt x="249" y="97"/>
                    <a:pt x="231" y="97"/>
                  </a:cubicBezTo>
                  <a:cubicBezTo>
                    <a:pt x="213" y="97"/>
                    <a:pt x="196" y="79"/>
                    <a:pt x="196" y="61"/>
                  </a:cubicBezTo>
                  <a:close/>
                  <a:moveTo>
                    <a:pt x="266" y="407"/>
                  </a:moveTo>
                  <a:lnTo>
                    <a:pt x="266" y="407"/>
                  </a:lnTo>
                  <a:cubicBezTo>
                    <a:pt x="266" y="425"/>
                    <a:pt x="249" y="442"/>
                    <a:pt x="231" y="442"/>
                  </a:cubicBezTo>
                  <a:cubicBezTo>
                    <a:pt x="213" y="442"/>
                    <a:pt x="196" y="425"/>
                    <a:pt x="196" y="407"/>
                  </a:cubicBezTo>
                  <a:cubicBezTo>
                    <a:pt x="196" y="389"/>
                    <a:pt x="213" y="372"/>
                    <a:pt x="231" y="372"/>
                  </a:cubicBezTo>
                  <a:cubicBezTo>
                    <a:pt x="249" y="372"/>
                    <a:pt x="266" y="389"/>
                    <a:pt x="266" y="407"/>
                  </a:cubicBezTo>
                  <a:close/>
                  <a:moveTo>
                    <a:pt x="408" y="442"/>
                  </a:moveTo>
                  <a:lnTo>
                    <a:pt x="408" y="442"/>
                  </a:lnTo>
                  <a:cubicBezTo>
                    <a:pt x="381" y="442"/>
                    <a:pt x="372" y="425"/>
                    <a:pt x="372" y="407"/>
                  </a:cubicBezTo>
                  <a:cubicBezTo>
                    <a:pt x="372" y="389"/>
                    <a:pt x="381" y="372"/>
                    <a:pt x="408" y="372"/>
                  </a:cubicBezTo>
                  <a:cubicBezTo>
                    <a:pt x="425" y="372"/>
                    <a:pt x="434" y="389"/>
                    <a:pt x="434" y="407"/>
                  </a:cubicBezTo>
                  <a:cubicBezTo>
                    <a:pt x="434" y="425"/>
                    <a:pt x="425" y="442"/>
                    <a:pt x="408" y="4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196008-14D2-41F1-B262-6E6378435D4C}"/>
              </a:ext>
            </a:extLst>
          </p:cNvPr>
          <p:cNvGrpSpPr/>
          <p:nvPr/>
        </p:nvGrpSpPr>
        <p:grpSpPr>
          <a:xfrm>
            <a:off x="381001" y="6044794"/>
            <a:ext cx="513547" cy="513680"/>
            <a:chOff x="381001" y="5938114"/>
            <a:chExt cx="513547" cy="51368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CAC4533-2771-41D3-8915-C0766A9DBCB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5938114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217">
                <a:defRPr/>
              </a:pPr>
              <a:endParaRPr lang="bg-BG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6" name="Freeform 125">
              <a:extLst>
                <a:ext uri="{FF2B5EF4-FFF2-40B4-BE49-F238E27FC236}">
                  <a16:creationId xmlns:a16="http://schemas.microsoft.com/office/drawing/2014/main" id="{B66B1721-C84F-4F96-BC46-24A97BC91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757" y="6056670"/>
              <a:ext cx="270035" cy="276568"/>
            </a:xfrm>
            <a:custGeom>
              <a:avLst/>
              <a:gdLst>
                <a:gd name="T0" fmla="*/ 176501 w 445"/>
                <a:gd name="T1" fmla="*/ 0 h 453"/>
                <a:gd name="T2" fmla="*/ 176501 w 445"/>
                <a:gd name="T3" fmla="*/ 0 h 453"/>
                <a:gd name="T4" fmla="*/ 74759 w 445"/>
                <a:gd name="T5" fmla="*/ 0 h 453"/>
                <a:gd name="T6" fmla="*/ 54853 w 445"/>
                <a:gd name="T7" fmla="*/ 23588 h 453"/>
                <a:gd name="T8" fmla="*/ 54853 w 445"/>
                <a:gd name="T9" fmla="*/ 55187 h 453"/>
                <a:gd name="T10" fmla="*/ 74759 w 445"/>
                <a:gd name="T11" fmla="*/ 55187 h 453"/>
                <a:gd name="T12" fmla="*/ 74759 w 445"/>
                <a:gd name="T13" fmla="*/ 23588 h 453"/>
                <a:gd name="T14" fmla="*/ 176501 w 445"/>
                <a:gd name="T15" fmla="*/ 23588 h 453"/>
                <a:gd name="T16" fmla="*/ 176501 w 445"/>
                <a:gd name="T17" fmla="*/ 177579 h 453"/>
                <a:gd name="T18" fmla="*/ 74759 w 445"/>
                <a:gd name="T19" fmla="*/ 177579 h 453"/>
                <a:gd name="T20" fmla="*/ 74759 w 445"/>
                <a:gd name="T21" fmla="*/ 153991 h 453"/>
                <a:gd name="T22" fmla="*/ 54853 w 445"/>
                <a:gd name="T23" fmla="*/ 153991 h 453"/>
                <a:gd name="T24" fmla="*/ 54853 w 445"/>
                <a:gd name="T25" fmla="*/ 177579 h 453"/>
                <a:gd name="T26" fmla="*/ 74759 w 445"/>
                <a:gd name="T27" fmla="*/ 201167 h 453"/>
                <a:gd name="T28" fmla="*/ 176501 w 445"/>
                <a:gd name="T29" fmla="*/ 201167 h 453"/>
                <a:gd name="T30" fmla="*/ 196408 w 445"/>
                <a:gd name="T31" fmla="*/ 177579 h 453"/>
                <a:gd name="T32" fmla="*/ 196408 w 445"/>
                <a:gd name="T33" fmla="*/ 23588 h 453"/>
                <a:gd name="T34" fmla="*/ 176501 w 445"/>
                <a:gd name="T35" fmla="*/ 0 h 453"/>
                <a:gd name="T36" fmla="*/ 98204 w 445"/>
                <a:gd name="T37" fmla="*/ 149985 h 453"/>
                <a:gd name="T38" fmla="*/ 98204 w 445"/>
                <a:gd name="T39" fmla="*/ 149985 h 453"/>
                <a:gd name="T40" fmla="*/ 141113 w 445"/>
                <a:gd name="T41" fmla="*/ 106369 h 453"/>
                <a:gd name="T42" fmla="*/ 98204 w 445"/>
                <a:gd name="T43" fmla="*/ 63198 h 453"/>
                <a:gd name="T44" fmla="*/ 98204 w 445"/>
                <a:gd name="T45" fmla="*/ 90792 h 453"/>
                <a:gd name="T46" fmla="*/ 0 w 445"/>
                <a:gd name="T47" fmla="*/ 90792 h 453"/>
                <a:gd name="T48" fmla="*/ 0 w 445"/>
                <a:gd name="T49" fmla="*/ 122391 h 453"/>
                <a:gd name="T50" fmla="*/ 98204 w 445"/>
                <a:gd name="T51" fmla="*/ 122391 h 453"/>
                <a:gd name="T52" fmla="*/ 98204 w 445"/>
                <a:gd name="T53" fmla="*/ 149985 h 45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445" h="453">
                  <a:moveTo>
                    <a:pt x="399" y="0"/>
                  </a:moveTo>
                  <a:lnTo>
                    <a:pt x="399" y="0"/>
                  </a:lnTo>
                  <a:cubicBezTo>
                    <a:pt x="169" y="0"/>
                    <a:pt x="169" y="0"/>
                    <a:pt x="169" y="0"/>
                  </a:cubicBezTo>
                  <a:cubicBezTo>
                    <a:pt x="142" y="0"/>
                    <a:pt x="124" y="27"/>
                    <a:pt x="124" y="53"/>
                  </a:cubicBezTo>
                  <a:cubicBezTo>
                    <a:pt x="124" y="124"/>
                    <a:pt x="124" y="124"/>
                    <a:pt x="124" y="124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399" y="53"/>
                    <a:pt x="399" y="53"/>
                    <a:pt x="399" y="53"/>
                  </a:cubicBezTo>
                  <a:cubicBezTo>
                    <a:pt x="399" y="399"/>
                    <a:pt x="399" y="399"/>
                    <a:pt x="399" y="399"/>
                  </a:cubicBezTo>
                  <a:cubicBezTo>
                    <a:pt x="169" y="399"/>
                    <a:pt x="169" y="399"/>
                    <a:pt x="169" y="399"/>
                  </a:cubicBezTo>
                  <a:cubicBezTo>
                    <a:pt x="169" y="346"/>
                    <a:pt x="169" y="346"/>
                    <a:pt x="169" y="346"/>
                  </a:cubicBezTo>
                  <a:cubicBezTo>
                    <a:pt x="124" y="346"/>
                    <a:pt x="124" y="346"/>
                    <a:pt x="124" y="346"/>
                  </a:cubicBezTo>
                  <a:cubicBezTo>
                    <a:pt x="124" y="399"/>
                    <a:pt x="124" y="399"/>
                    <a:pt x="124" y="399"/>
                  </a:cubicBezTo>
                  <a:cubicBezTo>
                    <a:pt x="124" y="425"/>
                    <a:pt x="142" y="452"/>
                    <a:pt x="169" y="452"/>
                  </a:cubicBezTo>
                  <a:cubicBezTo>
                    <a:pt x="399" y="452"/>
                    <a:pt x="399" y="452"/>
                    <a:pt x="399" y="452"/>
                  </a:cubicBezTo>
                  <a:cubicBezTo>
                    <a:pt x="425" y="452"/>
                    <a:pt x="444" y="425"/>
                    <a:pt x="444" y="399"/>
                  </a:cubicBezTo>
                  <a:cubicBezTo>
                    <a:pt x="444" y="53"/>
                    <a:pt x="444" y="53"/>
                    <a:pt x="444" y="53"/>
                  </a:cubicBezTo>
                  <a:cubicBezTo>
                    <a:pt x="444" y="27"/>
                    <a:pt x="425" y="0"/>
                    <a:pt x="399" y="0"/>
                  </a:cubicBezTo>
                  <a:close/>
                  <a:moveTo>
                    <a:pt x="222" y="337"/>
                  </a:moveTo>
                  <a:lnTo>
                    <a:pt x="222" y="337"/>
                  </a:lnTo>
                  <a:cubicBezTo>
                    <a:pt x="319" y="239"/>
                    <a:pt x="319" y="239"/>
                    <a:pt x="319" y="239"/>
                  </a:cubicBezTo>
                  <a:cubicBezTo>
                    <a:pt x="222" y="142"/>
                    <a:pt x="222" y="142"/>
                    <a:pt x="222" y="142"/>
                  </a:cubicBezTo>
                  <a:cubicBezTo>
                    <a:pt x="222" y="204"/>
                    <a:pt x="222" y="204"/>
                    <a:pt x="222" y="204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75"/>
                    <a:pt x="0" y="275"/>
                    <a:pt x="0" y="275"/>
                  </a:cubicBezTo>
                  <a:cubicBezTo>
                    <a:pt x="222" y="275"/>
                    <a:pt x="222" y="275"/>
                    <a:pt x="222" y="275"/>
                  </a:cubicBezTo>
                  <a:lnTo>
                    <a:pt x="222" y="3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397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Theme2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2054C5A8-1713-4263-98FC-9A7D35127F93}" vid="{17781F3F-4191-44A7-9D33-D54FD11E3B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72671</TotalTime>
  <Words>7087</Words>
  <Application>Microsoft Office PowerPoint</Application>
  <PresentationFormat>Widescreen</PresentationFormat>
  <Paragraphs>1001</Paragraphs>
  <Slides>79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96" baseType="lpstr">
      <vt:lpstr>굴림</vt:lpstr>
      <vt:lpstr>AGaramond SemiboldSC</vt:lpstr>
      <vt:lpstr>Arial</vt:lpstr>
      <vt:lpstr>Arial Black</vt:lpstr>
      <vt:lpstr>BlackJack</vt:lpstr>
      <vt:lpstr>Calibri</vt:lpstr>
      <vt:lpstr>Calibri Light</vt:lpstr>
      <vt:lpstr>Courier New</vt:lpstr>
      <vt:lpstr>Gill Sans</vt:lpstr>
      <vt:lpstr>Impact</vt:lpstr>
      <vt:lpstr>Lato Bold</vt:lpstr>
      <vt:lpstr>Lato Light</vt:lpstr>
      <vt:lpstr>Merriweather Bold</vt:lpstr>
      <vt:lpstr>Roboto Black</vt:lpstr>
      <vt:lpstr>Rockwell</vt:lpstr>
      <vt:lpstr>Wingdings</vt:lpstr>
      <vt:lpstr>Theme2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A7 - Cross-Site Scripting (XSS) Attacks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7043</cp:revision>
  <cp:lastPrinted>2021-07-22T12:58:05Z</cp:lastPrinted>
  <dcterms:created xsi:type="dcterms:W3CDTF">2012-06-29T18:31:24Z</dcterms:created>
  <dcterms:modified xsi:type="dcterms:W3CDTF">2022-11-17T20:39:54Z</dcterms:modified>
</cp:coreProperties>
</file>