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  <p:sldMasterId id="2147483663" r:id="rId6"/>
    <p:sldMasterId id="2147483664" r:id="rId7"/>
    <p:sldMasterId id="2147483665" r:id="rId8"/>
  </p:sldMasterIdLst>
  <p:notesMasterIdLst>
    <p:notesMasterId r:id="rId21"/>
  </p:notesMasterIdLst>
  <p:sldIdLst>
    <p:sldId id="303" r:id="rId9"/>
    <p:sldId id="313" r:id="rId10"/>
    <p:sldId id="276" r:id="rId11"/>
    <p:sldId id="500" r:id="rId12"/>
    <p:sldId id="501" r:id="rId13"/>
    <p:sldId id="502" r:id="rId14"/>
    <p:sldId id="503" r:id="rId15"/>
    <p:sldId id="504" r:id="rId16"/>
    <p:sldId id="505" r:id="rId17"/>
    <p:sldId id="506" r:id="rId18"/>
    <p:sldId id="508" r:id="rId19"/>
    <p:sldId id="349" r:id="rId20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Header Placeholder 1"/>
          <p:cNvSpPr>
            <a:spLocks noGrp="1" noEditPoints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67" name="Date Placeholder 2"/>
          <p:cNvSpPr>
            <a:spLocks noGrp="1" noEditPoints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2FCE78-DB46-46F5-8371-433E32380DE7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11268" name="Slide Image Placeholder 3"/>
          <p:cNvSpPr>
            <a:spLocks noGrp="1" noRot="1" noChangeAspect="1" noEditPoints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Notes Placeholder 4"/>
          <p:cNvSpPr>
            <a:spLocks noGrp="1" noEditPoints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1270" name="Footer Placeholder 5"/>
          <p:cNvSpPr>
            <a:spLocks noGrp="1" noEditPoints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71" name="Slide Number Placeholder 6"/>
          <p:cNvSpPr>
            <a:spLocks noGrp="1" noEditPoints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D40001-339E-431F-9283-B9D2851F80B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765715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 noEditPoints="1" noChangeArrowhead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051" name="Subtitle 2"/>
          <p:cNvSpPr>
            <a:spLocks noGrp="1" noEditPoints="1" noChangeArrowhead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2052" name="Date Placeholder 3"/>
          <p:cNvSpPr>
            <a:spLocks noGrp="1" noEditPoints="1" noChangeArrowheads="1"/>
          </p:cNvSpPr>
          <p:nvPr>
            <p:ph type="dt" sz="half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3816CA13-29E6-49EC-BC7C-332B9EA0101A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2053" name="Footer Placeholder 4"/>
          <p:cNvSpPr>
            <a:spLocks noGrp="1" noEditPoints="1" noChangeArrowheads="1"/>
          </p:cNvSpPr>
          <p:nvPr>
            <p:ph type="ftr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054" name="Slide Number Placeholder 5"/>
          <p:cNvSpPr>
            <a:spLocks noGrp="1" noEditPoints="1" noChangeArrowheads="1"/>
          </p:cNvSpPr>
          <p:nvPr>
            <p:ph type="sldNum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E92EB386-E92E-4272-9F20-BC35AF5D7C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2C90E-58B5-4595-A541-E26BD94589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915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1CD04-D87C-49AB-B792-F2DC0BC194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7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F0ABC-28DB-471E-B192-E0AAB9A2A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22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A8D84-8CEE-4D3C-9920-78EA4F8FFC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29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579AF-19E3-491B-A15B-0760B03EB3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2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793EA-9BEA-4CD4-B7ED-013495D7E0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50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25B1D-54C6-462E-971F-5B15D20B6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61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829A6-4BFD-4D54-BBB9-2F7DA23392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36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FF7DB-4E8A-45A7-BD5C-39362EA570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35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FF1B9-1917-4B64-A948-99958243D0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93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1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8674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88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2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240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5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7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71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08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54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8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32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283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49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8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82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364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491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726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68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31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6441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669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5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34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696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7516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1684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094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259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3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1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0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77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65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44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871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03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EditPoints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Date Placeholder 3"/>
          <p:cNvSpPr>
            <a:spLocks noGrp="1" noEditPoints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00F7D4FD-94C8-4C2E-8BEA-CE17B7D38A3D}" type="datetime1">
              <a:rPr lang="en-US" altLang="en-US"/>
              <a:pPr/>
              <a:t>1/13/2026</a:t>
            </a:fld>
            <a:endParaRPr lang="en-US" altLang="en-US"/>
          </a:p>
        </p:txBody>
      </p:sp>
      <p:sp>
        <p:nvSpPr>
          <p:cNvPr id="1029" name="Footer Placeholder 4"/>
          <p:cNvSpPr>
            <a:spLocks noGrp="1" noEditPoints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30" name="Slide Number Placeholder 5"/>
          <p:cNvSpPr>
            <a:spLocks noGrp="1" noEditPoints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BCAE6C7-BE57-43E6-8BAE-344DB94AC88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4.png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: Single Corner Rounded 1"/>
          <p:cNvSpPr>
            <a:spLocks noChangeArrowheads="1"/>
          </p:cNvSpPr>
          <p:nvPr/>
        </p:nvSpPr>
        <p:spPr bwMode="auto">
          <a:xfrm rot="10800000" flipV="1">
            <a:off x="86574" y="64457"/>
            <a:ext cx="12190413" cy="5664503"/>
          </a:xfrm>
          <a:custGeom>
            <a:avLst/>
            <a:gdLst>
              <a:gd name="T0" fmla="*/ 0 w 12191999"/>
              <a:gd name="T1" fmla="*/ 0 h 5816453"/>
              <a:gd name="T2" fmla="*/ 10317822 w 12191999"/>
              <a:gd name="T3" fmla="*/ 0 h 5816453"/>
              <a:gd name="T4" fmla="*/ 10317822 w 12191999"/>
              <a:gd name="T5" fmla="*/ 0 h 5816453"/>
              <a:gd name="T6" fmla="*/ 12192000 w 12191999"/>
              <a:gd name="T7" fmla="*/ 1874177 h 5816453"/>
              <a:gd name="T8" fmla="*/ 12191999 w 12191999"/>
              <a:gd name="T9" fmla="*/ 1874177 h 5816453"/>
              <a:gd name="T10" fmla="*/ 12191999 w 12191999"/>
              <a:gd name="T11" fmla="*/ 5816453 h 5816453"/>
              <a:gd name="T12" fmla="*/ 0 w 12191999"/>
              <a:gd name="T13" fmla="*/ 5816453 h 5816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191999" h="5816453">
                <a:moveTo>
                  <a:pt x="0" y="0"/>
                </a:moveTo>
                <a:lnTo>
                  <a:pt x="10317822" y="0"/>
                </a:lnTo>
                <a:cubicBezTo>
                  <a:pt x="11352901" y="0"/>
                  <a:pt x="12192000" y="839097"/>
                  <a:pt x="12192000" y="1874177"/>
                </a:cubicBezTo>
                <a:cubicBezTo>
                  <a:pt x="12192000" y="1874177"/>
                  <a:pt x="12191999" y="1874177"/>
                  <a:pt x="12191999" y="1874177"/>
                </a:cubicBezTo>
                <a:lnTo>
                  <a:pt x="12191999" y="5816453"/>
                </a:lnTo>
                <a:lnTo>
                  <a:pt x="0" y="58164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3316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 bwMode="auto">
          <a:xfrm>
            <a:off x="4431129" y="434699"/>
            <a:ext cx="7656096" cy="5035941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: Rounded Corners 9"/>
          <p:cNvSpPr>
            <a:spLocks noChangeArrowheads="1"/>
          </p:cNvSpPr>
          <p:nvPr/>
        </p:nvSpPr>
        <p:spPr bwMode="auto">
          <a:xfrm>
            <a:off x="499903" y="3787777"/>
            <a:ext cx="3517900" cy="5302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 cap="flat" cmpd="sng">
            <a:solidFill>
              <a:srgbClr val="8E5A6D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sz="2800" b="1" dirty="0">
                <a:latin typeface="Alexandria" pitchFamily="2" charset="-78"/>
              </a:rPr>
              <a:t>Introduction</a:t>
            </a:r>
          </a:p>
        </p:txBody>
      </p:sp>
      <p:sp>
        <p:nvSpPr>
          <p:cNvPr id="13319" name="TextBox 10"/>
          <p:cNvSpPr txBox="1">
            <a:spLocks noChangeArrowheads="1"/>
          </p:cNvSpPr>
          <p:nvPr/>
        </p:nvSpPr>
        <p:spPr bwMode="auto">
          <a:xfrm>
            <a:off x="1547852" y="4433260"/>
            <a:ext cx="127470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b="1" dirty="0">
                <a:latin typeface="Alexandria" pitchFamily="2" charset="-78"/>
              </a:rPr>
              <a:t>PMG 421</a:t>
            </a:r>
          </a:p>
        </p:txBody>
      </p:sp>
      <p:sp>
        <p:nvSpPr>
          <p:cNvPr id="13320" name="TextBox 11"/>
          <p:cNvSpPr txBox="1">
            <a:spLocks noChangeArrowheads="1"/>
          </p:cNvSpPr>
          <p:nvPr/>
        </p:nvSpPr>
        <p:spPr bwMode="auto">
          <a:xfrm>
            <a:off x="182743" y="5170635"/>
            <a:ext cx="4886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alt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Mumen</a:t>
            </a:r>
            <a:r>
              <a:rPr lang="en-US" alt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Thabet</a:t>
            </a:r>
            <a:endParaRPr lang="en-US" alt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21" name="TextBox 12"/>
          <p:cNvSpPr txBox="1">
            <a:spLocks noChangeArrowheads="1"/>
          </p:cNvSpPr>
          <p:nvPr/>
        </p:nvSpPr>
        <p:spPr bwMode="auto">
          <a:xfrm>
            <a:off x="182743" y="4833370"/>
            <a:ext cx="4886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13317" name="TextBox 8"/>
          <p:cNvSpPr txBox="1">
            <a:spLocks noChangeArrowheads="1"/>
          </p:cNvSpPr>
          <p:nvPr/>
        </p:nvSpPr>
        <p:spPr bwMode="auto">
          <a:xfrm>
            <a:off x="86576" y="1333417"/>
            <a:ext cx="419726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</a:t>
            </a:r>
          </a:p>
          <a:p>
            <a:pPr algn="ctr"/>
            <a:r>
              <a:rPr lang="en-US" alt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 And </a:t>
            </a:r>
          </a:p>
          <a:p>
            <a:pPr algn="ctr"/>
            <a:r>
              <a:rPr lang="en-US" alt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Projects</a:t>
            </a:r>
          </a:p>
        </p:txBody>
      </p:sp>
      <p:pic>
        <p:nvPicPr>
          <p:cNvPr id="13323" name="Graphic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575076" y="84864"/>
            <a:ext cx="2695031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2813">
        <p:split orient="vert"/>
      </p:transition>
    </mc:Choice>
    <mc:Fallback>
      <p:transition spd="slow" advTm="192813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468629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4660900" y="1229917"/>
            <a:ext cx="58446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Organizational Behavior </a:t>
            </a: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45096" y="582613"/>
            <a:ext cx="6516688" cy="460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7" name="TextBox 30"/>
          <p:cNvSpPr txBox="1">
            <a:spLocks noChangeArrowheads="1"/>
          </p:cNvSpPr>
          <p:nvPr/>
        </p:nvSpPr>
        <p:spPr bwMode="auto">
          <a:xfrm>
            <a:off x="4687888" y="2155768"/>
            <a:ext cx="5697083" cy="2223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Nature of Work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Changing Workplace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Nature of Management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Model of Organizational Behavior and Management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8" name="Rectangle 31"/>
          <p:cNvSpPr>
            <a:spLocks noChangeArrowheads="1"/>
          </p:cNvSpPr>
          <p:nvPr/>
        </p:nvSpPr>
        <p:spPr bwMode="auto">
          <a:xfrm>
            <a:off x="3386138" y="1272380"/>
            <a:ext cx="1141412" cy="989013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sz="1400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5369" name="TextBox 32"/>
          <p:cNvSpPr txBox="1">
            <a:spLocks noChangeArrowheads="1"/>
          </p:cNvSpPr>
          <p:nvPr/>
        </p:nvSpPr>
        <p:spPr bwMode="auto">
          <a:xfrm>
            <a:off x="3436938" y="1328738"/>
            <a:ext cx="1090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1600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</a:p>
        </p:txBody>
      </p:sp>
      <p:sp>
        <p:nvSpPr>
          <p:cNvPr id="15370" name="TextBox 33"/>
          <p:cNvSpPr txBox="1">
            <a:spLocks noChangeArrowheads="1"/>
          </p:cNvSpPr>
          <p:nvPr/>
        </p:nvSpPr>
        <p:spPr bwMode="auto">
          <a:xfrm>
            <a:off x="3570288" y="1598613"/>
            <a:ext cx="819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000" b="1">
                <a:solidFill>
                  <a:schemeClr val="bg1"/>
                </a:solidFill>
                <a:latin typeface="Alexandria" pitchFamily="2" charset="-78"/>
              </a:rPr>
              <a:t>01</a:t>
            </a: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66288" y="58738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: Rounded Corners 24"/>
          <p:cNvSpPr>
            <a:spLocks noChangeArrowheads="1"/>
          </p:cNvSpPr>
          <p:nvPr/>
        </p:nvSpPr>
        <p:spPr bwMode="auto">
          <a:xfrm>
            <a:off x="4367895" y="2034657"/>
            <a:ext cx="6361293" cy="2824342"/>
          </a:xfrm>
          <a:prstGeom prst="roundRect">
            <a:avLst>
              <a:gd name="adj" fmla="val 6139"/>
            </a:avLst>
          </a:prstGeom>
          <a:noFill/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4129">
        <p:split orient="vert"/>
      </p:transition>
    </mc:Choice>
    <mc:Fallback>
      <p:transition spd="slow" advTm="9412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696244" y="1747632"/>
            <a:ext cx="7981156" cy="308562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64606" y="1128001"/>
            <a:ext cx="49458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and Job Attitudes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08480"/>
            <a:ext cx="1193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02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46325" y="2100263"/>
            <a:ext cx="7471229" cy="2777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Perceptual Process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Barriers to Accurate Social Perception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Attributions: Interpreting the Causes of Behavior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Attitudes and Behavior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Work-Related Attitudes 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9371">
        <p:split orient="vert"/>
      </p:transition>
    </mc:Choice>
    <mc:Fallback>
      <p:transition spd="slow" advTm="8937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776530"/>
            <a:ext cx="7908925" cy="3213482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04281" y="1097726"/>
            <a:ext cx="5834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Motivation for Performance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872036"/>
            <a:ext cx="1193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03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112168" y="2210621"/>
            <a:ext cx="5882301" cy="2223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Motivation: Direction and Intensity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Theories of Motivation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Theories of Motivation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Research on Motivation Theories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2137">
        <p:split orient="vert"/>
      </p:transition>
    </mc:Choice>
    <mc:Fallback>
      <p:transition spd="slow" advTm="5213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51356" y="1753533"/>
            <a:ext cx="7726043" cy="345854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43449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Personality and Values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99344" y="908912"/>
            <a:ext cx="1193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04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56257" y="2022725"/>
            <a:ext cx="6373949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Personality: An Introduction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and Work Behavior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and Organization: A Basic Conflict?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Values and Ethics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 Differences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3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7460">
        <p:split orient="vert"/>
      </p:transition>
    </mc:Choice>
    <mc:Fallback>
      <p:transition spd="slow" advTm="8746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68475" y="1614488"/>
            <a:ext cx="8185422" cy="3767409"/>
          </a:xfrm>
          <a:prstGeom prst="roundRect">
            <a:avLst>
              <a:gd name="adj" fmla="val 12416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39020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872328"/>
            <a:ext cx="12461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05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13013" y="1815760"/>
            <a:ext cx="728659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Managerial Communication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Communications in Organizations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Communications and the Roles of Managers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Communication and Corporate Reputation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Major Channels of Management Communication Are Talking, Listening, Reading, and Writing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9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3928">
        <p:split orient="vert"/>
      </p:transition>
    </mc:Choice>
    <mc:Fallback>
      <p:transition spd="slow" advTm="13392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56922" y="1729721"/>
            <a:ext cx="8070850" cy="349359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52201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Work Teams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911225"/>
            <a:ext cx="12461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06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19337" y="1822160"/>
            <a:ext cx="7000966" cy="3334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Teamwork in the Workplace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 Over Time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Things to Consider When Managing Teams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 and Challenges to Team Building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Diversity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Multicultural Teams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5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3555">
        <p:split orient="vert"/>
      </p:transition>
    </mc:Choice>
    <mc:Fallback>
      <p:transition spd="slow" advTm="11355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9213" y="1774528"/>
            <a:ext cx="9061450" cy="460234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2" y="1017588"/>
            <a:ext cx="48675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Leadership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895417"/>
            <a:ext cx="12461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07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617787" y="1851179"/>
            <a:ext cx="7610702" cy="4442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Nature of Leadership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Leadership Process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 Emergence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Trait Approach to Leadership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Behavioral Approaches to Leadership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Situational (Contingency) Approaches to Leadership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Substitutes for and Neutralizers of Leadership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Transformational, Visionary, and Charismatic Leadership </a:t>
            </a: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4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3305">
        <p:split orient="vert"/>
      </p:transition>
    </mc:Choice>
    <mc:Fallback>
      <p:transition spd="slow" advTm="12330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869984" y="1554818"/>
            <a:ext cx="8005536" cy="296493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54161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Conflicts and Negotiation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073150" y="870606"/>
            <a:ext cx="12461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08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513013" y="1930444"/>
            <a:ext cx="6413137" cy="2223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in Organizations: Basic Considerations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Causes of Conflict in Organizations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Resolving Conflict in Organizations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Negotiation Behavior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59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8605">
        <p:split orient="vert"/>
      </p:transition>
    </mc:Choice>
    <mc:Fallback>
      <p:transition spd="slow" advTm="12860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4487" y="1658871"/>
            <a:ext cx="7848782" cy="3605462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109029"/>
            <a:ext cx="45801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Culture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124971" y="853485"/>
            <a:ext cx="11425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09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46325" y="2228553"/>
            <a:ext cx="6008189" cy="1672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Structures and Design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Change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Change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03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8466">
        <p:split orient="vert"/>
      </p:transition>
    </mc:Choice>
    <mc:Fallback>
      <p:transition spd="slow" advTm="14846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974487" y="1658871"/>
            <a:ext cx="7600587" cy="309600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109029"/>
            <a:ext cx="45801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Stress and Well Being 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89" name="TextBox 5"/>
          <p:cNvSpPr txBox="1">
            <a:spLocks noChangeArrowheads="1"/>
          </p:cNvSpPr>
          <p:nvPr/>
        </p:nvSpPr>
        <p:spPr bwMode="auto">
          <a:xfrm>
            <a:off x="1124971" y="853485"/>
            <a:ext cx="11425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dirty="0">
                <a:solidFill>
                  <a:schemeClr val="bg1"/>
                </a:solidFill>
                <a:latin typeface="Alexandria" pitchFamily="2" charset="-78"/>
              </a:rPr>
              <a:t>Lecture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</a:endParaRP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1212850" y="1230313"/>
            <a:ext cx="9667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4400" b="1" dirty="0">
                <a:solidFill>
                  <a:schemeClr val="bg1"/>
                </a:solidFill>
                <a:latin typeface="Alexandria" pitchFamily="2" charset="-78"/>
              </a:rPr>
              <a:t>10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346325" y="2100263"/>
            <a:ext cx="600818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of Work Adjustment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Influences on Stress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Buffering Effects of Work related Stress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Coping with Work related Stress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9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77400" y="26828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79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2971">
        <p:split orient="vert"/>
      </p:transition>
    </mc:Choice>
    <mc:Fallback>
      <p:transition spd="slow" advTm="14297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ight Triangle 1"/>
          <p:cNvSpPr>
            <a:spLocks noChangeArrowheads="1"/>
          </p:cNvSpPr>
          <p:nvPr/>
        </p:nvSpPr>
        <p:spPr bwMode="auto">
          <a:xfrm flipH="1">
            <a:off x="6511925" y="3152775"/>
            <a:ext cx="5680075" cy="3705225"/>
          </a:xfrm>
          <a:prstGeom prst="rtTriangle">
            <a:avLst/>
          </a:prstGeom>
          <a:solidFill>
            <a:srgbClr val="669BBC">
              <a:alpha val="7656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9460" name="TextBox 9"/>
          <p:cNvSpPr txBox="1">
            <a:spLocks noChangeArrowheads="1"/>
          </p:cNvSpPr>
          <p:nvPr/>
        </p:nvSpPr>
        <p:spPr bwMode="auto">
          <a:xfrm>
            <a:off x="704850" y="5707063"/>
            <a:ext cx="452437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4800" b="1">
                <a:solidFill>
                  <a:schemeClr val="bg1"/>
                </a:solidFill>
                <a:latin typeface="Alexandria" pitchFamily="2" charset="-78"/>
              </a:rPr>
              <a:t>Thank You</a:t>
            </a:r>
          </a:p>
        </p:txBody>
      </p:sp>
      <p:pic>
        <p:nvPicPr>
          <p:cNvPr id="19461" name="Graphic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800" y="6167438"/>
            <a:ext cx="2278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Parallelogram 13"/>
          <p:cNvSpPr>
            <a:spLocks noChangeArrowheads="1"/>
          </p:cNvSpPr>
          <p:nvPr/>
        </p:nvSpPr>
        <p:spPr bwMode="auto">
          <a:xfrm rot="16200000" flipV="1">
            <a:off x="-2058988" y="4400550"/>
            <a:ext cx="3802063" cy="1096963"/>
          </a:xfrm>
          <a:custGeom>
            <a:avLst/>
            <a:gdLst>
              <a:gd name="T0" fmla="*/ 0 w 3801492"/>
              <a:gd name="T1" fmla="*/ 1097456 h 1097456"/>
              <a:gd name="T2" fmla="*/ 1102581 w 3801492"/>
              <a:gd name="T3" fmla="*/ 0 h 1097456"/>
              <a:gd name="T4" fmla="*/ 3801492 w 3801492"/>
              <a:gd name="T5" fmla="*/ 12700 h 1097456"/>
              <a:gd name="T6" fmla="*/ 2724311 w 3801492"/>
              <a:gd name="T7" fmla="*/ 1097456 h 1097456"/>
              <a:gd name="T8" fmla="*/ 0 w 3801492"/>
              <a:gd name="T9" fmla="*/ 1097456 h 1097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pic>
        <p:nvPicPr>
          <p:cNvPr id="19463" name="Graphic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424988" y="203200"/>
            <a:ext cx="257968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194">
        <p:split orient="vert"/>
      </p:transition>
    </mc:Choice>
    <mc:Fallback>
      <p:transition spd="slow" advTm="919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747ff9e201db4cb77f589ed29016c55c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2dcb136f439a0e853eb3c85d098a35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2E939C5-0E5A-466A-8130-6099A8A3CE9C}"/>
</file>

<file path=customXml/itemProps2.xml><?xml version="1.0" encoding="utf-8"?>
<ds:datastoreItem xmlns:ds="http://schemas.openxmlformats.org/officeDocument/2006/customXml" ds:itemID="{A6481BB9-D51D-4F4B-A85A-CF724E1F69F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006FE6-F205-45E0-90A5-CA1CDA56D28D}">
  <ds:schemaRefs>
    <ds:schemaRef ds:uri="http://schemas.microsoft.com/office/2006/documentManagement/types"/>
    <ds:schemaRef ds:uri="http://purl.org/dc/elements/1.1/"/>
    <ds:schemaRef ds:uri="d13aca44-ef33-4cf4-9980-7f0b00e6eeb9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49100919-8a76-4266-be0c-7dc583902c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4155</TotalTime>
  <Words>286</Words>
  <Application>Microsoft Office PowerPoint</Application>
  <PresentationFormat>Widescreen</PresentationFormat>
  <Paragraphs>86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ALFAFA</dc:creator>
  <cp:lastModifiedBy>SS</cp:lastModifiedBy>
  <cp:revision>46</cp:revision>
  <dcterms:created xsi:type="dcterms:W3CDTF">2024-05-18T12:46:21Z</dcterms:created>
  <dcterms:modified xsi:type="dcterms:W3CDTF">2026-01-13T17:51:26Z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