
<file path=[Content_Types].xml><?xml version="1.0" encoding="utf-8"?>
<Types xmlns="http://schemas.openxmlformats.org/package/2006/content-types">
  <Default Extension="jpeg" ContentType="image/jpeg"/>
  <Default Extension="mp3" ContentType="audio/mpeg"/>
  <Default Extension="mp4" ContentType="video/mp4"/>
  <Default Extension="png" ContentType="image/png"/>
  <Default Extension="rels" ContentType="application/vnd.openxmlformats-package.relationships+xml"/>
  <Default Extension="svg" ContentType="image/svg+xml"/>
  <Default Extension="wav" ContentType="audio/x-wav"/>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2.xml" ContentType="application/vnd.openxmlformats-officedocument.drawingml.chart+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3.xml" ContentType="application/vnd.openxmlformats-officedocument.drawingml.chart+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9" r:id="rId5"/>
  </p:sldMasterIdLst>
  <p:notesMasterIdLst>
    <p:notesMasterId r:id="rId53"/>
  </p:notesMasterIdLst>
  <p:sldIdLst>
    <p:sldId id="480" r:id="rId6"/>
    <p:sldId id="526" r:id="rId7"/>
    <p:sldId id="271" r:id="rId8"/>
    <p:sldId id="313" r:id="rId9"/>
    <p:sldId id="487" r:id="rId10"/>
    <p:sldId id="501" r:id="rId11"/>
    <p:sldId id="527" r:id="rId12"/>
    <p:sldId id="492" r:id="rId13"/>
    <p:sldId id="507" r:id="rId14"/>
    <p:sldId id="493" r:id="rId15"/>
    <p:sldId id="509" r:id="rId16"/>
    <p:sldId id="488" r:id="rId17"/>
    <p:sldId id="506" r:id="rId18"/>
    <p:sldId id="256" r:id="rId19"/>
    <p:sldId id="481" r:id="rId20"/>
    <p:sldId id="495" r:id="rId21"/>
    <p:sldId id="257" r:id="rId22"/>
    <p:sldId id="259" r:id="rId23"/>
    <p:sldId id="260" r:id="rId24"/>
    <p:sldId id="686" r:id="rId25"/>
    <p:sldId id="687" r:id="rId26"/>
    <p:sldId id="258" r:id="rId27"/>
    <p:sldId id="688" r:id="rId28"/>
    <p:sldId id="689" r:id="rId29"/>
    <p:sldId id="261" r:id="rId30"/>
    <p:sldId id="262" r:id="rId31"/>
    <p:sldId id="263" r:id="rId32"/>
    <p:sldId id="264" r:id="rId33"/>
    <p:sldId id="265" r:id="rId34"/>
    <p:sldId id="266" r:id="rId35"/>
    <p:sldId id="267" r:id="rId36"/>
    <p:sldId id="268" r:id="rId37"/>
    <p:sldId id="269" r:id="rId38"/>
    <p:sldId id="270" r:id="rId39"/>
    <p:sldId id="690" r:id="rId40"/>
    <p:sldId id="272" r:id="rId41"/>
    <p:sldId id="273" r:id="rId42"/>
    <p:sldId id="274" r:id="rId43"/>
    <p:sldId id="275" r:id="rId44"/>
    <p:sldId id="276" r:id="rId45"/>
    <p:sldId id="277" r:id="rId46"/>
    <p:sldId id="278" r:id="rId47"/>
    <p:sldId id="279" r:id="rId48"/>
    <p:sldId id="280" r:id="rId49"/>
    <p:sldId id="281" r:id="rId50"/>
    <p:sldId id="500" r:id="rId51"/>
    <p:sldId id="512"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6"/>
            <p14:sldId id="271"/>
            <p14:sldId id="313"/>
            <p14:sldId id="487"/>
            <p14:sldId id="501"/>
            <p14:sldId id="527"/>
            <p14:sldId id="492"/>
            <p14:sldId id="507"/>
            <p14:sldId id="493"/>
            <p14:sldId id="509"/>
            <p14:sldId id="488"/>
            <p14:sldId id="506"/>
            <p14:sldId id="256"/>
            <p14:sldId id="481"/>
            <p14:sldId id="495"/>
            <p14:sldId id="257"/>
            <p14:sldId id="259"/>
            <p14:sldId id="260"/>
            <p14:sldId id="686"/>
            <p14:sldId id="687"/>
            <p14:sldId id="258"/>
            <p14:sldId id="688"/>
            <p14:sldId id="689"/>
            <p14:sldId id="261"/>
            <p14:sldId id="262"/>
            <p14:sldId id="263"/>
            <p14:sldId id="264"/>
            <p14:sldId id="265"/>
            <p14:sldId id="266"/>
            <p14:sldId id="267"/>
            <p14:sldId id="268"/>
            <p14:sldId id="269"/>
            <p14:sldId id="270"/>
            <p14:sldId id="690"/>
            <p14:sldId id="272"/>
            <p14:sldId id="273"/>
            <p14:sldId id="274"/>
            <p14:sldId id="275"/>
            <p14:sldId id="276"/>
            <p14:sldId id="277"/>
            <p14:sldId id="278"/>
            <p14:sldId id="279"/>
            <p14:sldId id="280"/>
            <p14:sldId id="281"/>
            <p14:sldId id="500"/>
            <p14:sldId id="51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2E39BF-2197-531E-EC16-F0A8D1694FDE}" v="19" dt="2026-09-25T20:25:09.4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3" autoAdjust="0"/>
    <p:restoredTop sz="93738" autoAdjust="0"/>
  </p:normalViewPr>
  <p:slideViewPr>
    <p:cSldViewPr snapToGrid="0">
      <p:cViewPr varScale="1">
        <p:scale>
          <a:sx n="100" d="100"/>
          <a:sy n="100" d="100"/>
        </p:scale>
        <p:origin x="4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microsoft.com/office/2015/10/relationships/revisionInfo" Target="revisionInfo.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ableStyles" Target="tableStyle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sraa Zaki" userId="S::esraazaki@midocean.edu.km::eba3e3b0-62d5-4046-8199-513822b6f684" providerId="AD" clId="Web-{B82E39BF-2197-531E-EC16-F0A8D1694FDE}"/>
    <pc:docChg chg="delSld modSld modSection">
      <pc:chgData name="Esraa Zaki" userId="S::esraazaki@midocean.edu.km::eba3e3b0-62d5-4046-8199-513822b6f684" providerId="AD" clId="Web-{B82E39BF-2197-531E-EC16-F0A8D1694FDE}" dt="2026-09-25T20:25:09.456" v="13"/>
      <pc:docMkLst>
        <pc:docMk/>
      </pc:docMkLst>
      <pc:sldChg chg="modSp">
        <pc:chgData name="Esraa Zaki" userId="S::esraazaki@midocean.edu.km::eba3e3b0-62d5-4046-8199-513822b6f684" providerId="AD" clId="Web-{B82E39BF-2197-531E-EC16-F0A8D1694FDE}" dt="2026-09-25T20:24:54.971" v="11" actId="1076"/>
        <pc:sldMkLst>
          <pc:docMk/>
          <pc:sldMk cId="2569408148" sldId="313"/>
        </pc:sldMkLst>
        <pc:spChg chg="mod">
          <ac:chgData name="Esraa Zaki" userId="S::esraazaki@midocean.edu.km::eba3e3b0-62d5-4046-8199-513822b6f684" providerId="AD" clId="Web-{B82E39BF-2197-531E-EC16-F0A8D1694FDE}" dt="2026-09-25T20:24:54.971" v="11" actId="1076"/>
          <ac:spMkLst>
            <pc:docMk/>
            <pc:sldMk cId="2569408148" sldId="313"/>
            <ac:spMk id="31" creationId="{4527402C-3F97-690D-9C20-A459E375AEB7}"/>
          </ac:spMkLst>
        </pc:spChg>
      </pc:sldChg>
      <pc:sldChg chg="del">
        <pc:chgData name="Esraa Zaki" userId="S::esraazaki@midocean.edu.km::eba3e3b0-62d5-4046-8199-513822b6f684" providerId="AD" clId="Web-{B82E39BF-2197-531E-EC16-F0A8D1694FDE}" dt="2026-09-25T20:25:09.456" v="13"/>
        <pc:sldMkLst>
          <pc:docMk/>
          <pc:sldMk cId="2410845332" sldId="504"/>
        </pc:sldMkLst>
      </pc:sldChg>
      <pc:sldChg chg="del">
        <pc:chgData name="Esraa Zaki" userId="S::esraazaki@midocean.edu.km::eba3e3b0-62d5-4046-8199-513822b6f684" providerId="AD" clId="Web-{B82E39BF-2197-531E-EC16-F0A8D1694FDE}" dt="2026-09-25T20:25:05.721" v="12"/>
        <pc:sldMkLst>
          <pc:docMk/>
          <pc:sldMk cId="280526659" sldId="505"/>
        </pc:sldMkLst>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100" b="0" i="0" u="none" strike="noStrike">
                <a:solidFill>
                  <a:srgbClr val="5C6D7A"/>
                </a:solidFill>
                <a:latin typeface="Calibri"/>
              </a:defRPr>
            </a:pPr>
            <a:r>
              <a:rPr lang="en-US" sz="1100" b="0" i="0" u="none" strike="noStrike">
                <a:solidFill>
                  <a:srgbClr val="5C6D7A"/>
                </a:solidFill>
                <a:latin typeface="Calibri"/>
              </a:rPr>
              <a:t>Typical firm outcomes (illustrative)</a:t>
            </a:r>
          </a:p>
        </c:rich>
      </c:tx>
      <c:overlay val="0"/>
    </c:title>
    <c:autoTitleDeleted val="0"/>
    <c:plotArea>
      <c:layout/>
      <c:barChart>
        <c:barDir val="col"/>
        <c:grouping val="clustered"/>
        <c:varyColors val="0"/>
        <c:ser>
          <c:idx val="0"/>
          <c:order val="0"/>
          <c:tx>
            <c:strRef>
              <c:f>Sheet1!$B$1</c:f>
              <c:strCache>
                <c:ptCount val="1"/>
                <c:pt idx="0">
                  <c:v>Share of new firms</c:v>
                </c:pt>
              </c:strCache>
            </c:strRef>
          </c:tx>
          <c:spPr>
            <a:solidFill>
              <a:srgbClr val="669BBC"/>
            </a:solidFill>
            <a:effectLst/>
          </c:spPr>
          <c:invertIfNegative val="0"/>
          <c:dPt>
            <c:idx val="0"/>
            <c:invertIfNegative val="0"/>
            <c:bubble3D val="0"/>
            <c:extLst>
              <c:ext xmlns:c16="http://schemas.microsoft.com/office/drawing/2014/chart" uri="{C3380CC4-5D6E-409C-BE32-E72D297353CC}">
                <c16:uniqueId val="{00000001-EC6C-4C9A-A657-F49E6B37B3A7}"/>
              </c:ext>
            </c:extLst>
          </c:dPt>
          <c:dPt>
            <c:idx val="1"/>
            <c:invertIfNegative val="0"/>
            <c:bubble3D val="0"/>
            <c:spPr>
              <a:solidFill>
                <a:srgbClr val="5C6D7A"/>
              </a:solidFill>
              <a:effectLst/>
            </c:spPr>
            <c:extLst>
              <c:ext xmlns:c16="http://schemas.microsoft.com/office/drawing/2014/chart" uri="{C3380CC4-5D6E-409C-BE32-E72D297353CC}">
                <c16:uniqueId val="{00000003-EC6C-4C9A-A657-F49E6B37B3A7}"/>
              </c:ext>
            </c:extLst>
          </c:dPt>
          <c:dPt>
            <c:idx val="2"/>
            <c:invertIfNegative val="0"/>
            <c:bubble3D val="0"/>
            <c:spPr>
              <a:solidFill>
                <a:srgbClr val="00B0F0"/>
              </a:solidFill>
              <a:effectLst/>
            </c:spPr>
            <c:extLst>
              <c:ext xmlns:c16="http://schemas.microsoft.com/office/drawing/2014/chart" uri="{C3380CC4-5D6E-409C-BE32-E72D297353CC}">
                <c16:uniqueId val="{00000005-EC6C-4C9A-A657-F49E6B37B3A7}"/>
              </c:ext>
            </c:extLst>
          </c:dPt>
          <c:dLbls>
            <c:numFmt formatCode="#,##0" sourceLinked="0"/>
            <c:spPr>
              <a:noFill/>
              <a:ln>
                <a:noFill/>
              </a:ln>
              <a:effectLst/>
            </c:spPr>
            <c:txPr>
              <a:bodyPr/>
              <a:lstStyle/>
              <a:p>
                <a:pPr>
                  <a:defRPr sz="1100" b="1" i="0" u="none" strike="noStrike">
                    <a:solidFill>
                      <a:srgbClr val="0E2841"/>
                    </a:solidFill>
                    <a:latin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Stay small</c:v>
                </c:pt>
                <c:pt idx="1">
                  <c:v>Close</c:v>
                </c:pt>
                <c:pt idx="2">
                  <c:v>Grow rapidly</c:v>
                </c:pt>
              </c:strCache>
            </c:strRef>
          </c:cat>
          <c:val>
            <c:numRef>
              <c:f>Sheet1!$B$2:$B$4</c:f>
              <c:numCache>
                <c:formatCode>General</c:formatCode>
                <c:ptCount val="3"/>
                <c:pt idx="0">
                  <c:v>62</c:v>
                </c:pt>
                <c:pt idx="1">
                  <c:v>26</c:v>
                </c:pt>
                <c:pt idx="2">
                  <c:v>12</c:v>
                </c:pt>
              </c:numCache>
            </c:numRef>
          </c:val>
          <c:extLst>
            <c:ext xmlns:c16="http://schemas.microsoft.com/office/drawing/2014/chart" uri="{C3380CC4-5D6E-409C-BE32-E72D297353CC}">
              <c16:uniqueId val="{00000006-EC6C-4C9A-A657-F49E6B37B3A7}"/>
            </c:ext>
          </c:extLst>
        </c:ser>
        <c:dLbls>
          <c:showLegendKey val="0"/>
          <c:showVal val="1"/>
          <c:showCatName val="0"/>
          <c:showSerName val="0"/>
          <c:showPercent val="0"/>
          <c:showBubbleSize val="0"/>
        </c:dLbls>
        <c:gapWidth val="55"/>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50" b="1" i="0" u="none" strike="noStrike">
                <a:solidFill>
                  <a:srgbClr val="0E2841"/>
                </a:solidFill>
                <a:latin typeface="Calibri"/>
              </a:defRPr>
            </a:pPr>
            <a:endParaRPr lang="en-US"/>
          </a:p>
        </c:txPr>
        <c:crossAx val="2094734552"/>
        <c:crosses val="autoZero"/>
        <c:auto val="1"/>
        <c:lblAlgn val="ctr"/>
        <c:lblOffset val="100"/>
        <c:noMultiLvlLbl val="1"/>
      </c:catAx>
      <c:valAx>
        <c:axId val="2094734552"/>
        <c:scaling>
          <c:orientation val="minMax"/>
          <c:max val="70"/>
        </c:scaling>
        <c:delete val="1"/>
        <c:axPos val="l"/>
        <c:numFmt formatCode="General" sourceLinked="0"/>
        <c:majorTickMark val="out"/>
        <c:minorTickMark val="none"/>
        <c:tickLblPos val="nextTo"/>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100" b="0" i="0" u="none" strike="noStrike">
                <a:solidFill>
                  <a:srgbClr val="5C6D7A"/>
                </a:solidFill>
                <a:latin typeface="Calibri"/>
              </a:defRPr>
            </a:pPr>
            <a:r>
              <a:rPr lang="en-US" sz="1100" b="0" i="0" u="none" strike="noStrike">
                <a:solidFill>
                  <a:srgbClr val="5C6D7A"/>
                </a:solidFill>
                <a:latin typeface="Calibri"/>
              </a:rPr>
              <a:t>20 roles · 6 families</a:t>
            </a:r>
          </a:p>
        </c:rich>
      </c:tx>
      <c:overlay val="0"/>
    </c:title>
    <c:autoTitleDeleted val="0"/>
    <c:plotArea>
      <c:layout/>
      <c:doughnutChart>
        <c:varyColors val="1"/>
        <c:ser>
          <c:idx val="0"/>
          <c:order val="0"/>
          <c:tx>
            <c:strRef>
              <c:f>Sheet1!$B$1</c:f>
              <c:strCache>
                <c:ptCount val="1"/>
                <c:pt idx="0">
                  <c:v>Roles</c:v>
                </c:pt>
              </c:strCache>
            </c:strRef>
          </c:tx>
          <c:spPr>
            <a:solidFill>
              <a:schemeClr val="accent1"/>
            </a:solidFill>
            <a:ln w="9525" cap="flat">
              <a:solidFill>
                <a:srgbClr val="F9F9F9"/>
              </a:solidFill>
              <a:prstDash val="solid"/>
              <a:round/>
            </a:ln>
            <a:effectLst/>
          </c:spPr>
          <c:dPt>
            <c:idx val="0"/>
            <c:bubble3D val="0"/>
            <c:spPr>
              <a:solidFill>
                <a:srgbClr val="00B0F0"/>
              </a:solidFill>
              <a:ln w="9525" cap="flat">
                <a:solidFill>
                  <a:srgbClr val="FFFFFF"/>
                </a:solidFill>
                <a:prstDash val="solid"/>
                <a:round/>
              </a:ln>
              <a:effectLst/>
            </c:spPr>
            <c:extLst>
              <c:ext xmlns:c16="http://schemas.microsoft.com/office/drawing/2014/chart" uri="{C3380CC4-5D6E-409C-BE32-E72D297353CC}">
                <c16:uniqueId val="{00000001-0D99-481E-B3E7-F571144A86C8}"/>
              </c:ext>
            </c:extLst>
          </c:dPt>
          <c:dPt>
            <c:idx val="1"/>
            <c:bubble3D val="0"/>
            <c:spPr>
              <a:solidFill>
                <a:srgbClr val="156082"/>
              </a:solidFill>
              <a:ln w="9525" cap="flat">
                <a:solidFill>
                  <a:srgbClr val="FFFFFF"/>
                </a:solidFill>
                <a:prstDash val="solid"/>
                <a:round/>
              </a:ln>
              <a:effectLst/>
            </c:spPr>
            <c:extLst>
              <c:ext xmlns:c16="http://schemas.microsoft.com/office/drawing/2014/chart" uri="{C3380CC4-5D6E-409C-BE32-E72D297353CC}">
                <c16:uniqueId val="{00000003-0D99-481E-B3E7-F571144A86C8}"/>
              </c:ext>
            </c:extLst>
          </c:dPt>
          <c:dPt>
            <c:idx val="2"/>
            <c:bubble3D val="0"/>
            <c:spPr>
              <a:solidFill>
                <a:srgbClr val="0E2841"/>
              </a:solidFill>
              <a:ln w="9525" cap="flat">
                <a:solidFill>
                  <a:srgbClr val="FFFFFF"/>
                </a:solidFill>
                <a:prstDash val="solid"/>
                <a:round/>
              </a:ln>
              <a:effectLst/>
            </c:spPr>
            <c:extLst>
              <c:ext xmlns:c16="http://schemas.microsoft.com/office/drawing/2014/chart" uri="{C3380CC4-5D6E-409C-BE32-E72D297353CC}">
                <c16:uniqueId val="{00000005-0D99-481E-B3E7-F571144A86C8}"/>
              </c:ext>
            </c:extLst>
          </c:dPt>
          <c:dPt>
            <c:idx val="3"/>
            <c:bubble3D val="0"/>
            <c:spPr>
              <a:solidFill>
                <a:srgbClr val="0088C2"/>
              </a:solidFill>
              <a:ln w="9525" cap="flat">
                <a:solidFill>
                  <a:srgbClr val="FFFFFF"/>
                </a:solidFill>
                <a:prstDash val="solid"/>
                <a:round/>
              </a:ln>
              <a:effectLst/>
            </c:spPr>
            <c:extLst>
              <c:ext xmlns:c16="http://schemas.microsoft.com/office/drawing/2014/chart" uri="{C3380CC4-5D6E-409C-BE32-E72D297353CC}">
                <c16:uniqueId val="{00000007-0D99-481E-B3E7-F571144A86C8}"/>
              </c:ext>
            </c:extLst>
          </c:dPt>
          <c:dPt>
            <c:idx val="4"/>
            <c:bubble3D val="0"/>
            <c:spPr>
              <a:solidFill>
                <a:srgbClr val="2E8B6B"/>
              </a:solidFill>
              <a:ln w="9525" cap="flat">
                <a:solidFill>
                  <a:srgbClr val="FFFFFF"/>
                </a:solidFill>
                <a:prstDash val="solid"/>
                <a:round/>
              </a:ln>
              <a:effectLst/>
            </c:spPr>
            <c:extLst>
              <c:ext xmlns:c16="http://schemas.microsoft.com/office/drawing/2014/chart" uri="{C3380CC4-5D6E-409C-BE32-E72D297353CC}">
                <c16:uniqueId val="{00000009-0D99-481E-B3E7-F571144A86C8}"/>
              </c:ext>
            </c:extLst>
          </c:dPt>
          <c:dPt>
            <c:idx val="5"/>
            <c:bubble3D val="0"/>
            <c:spPr>
              <a:solidFill>
                <a:srgbClr val="E8833A"/>
              </a:solidFill>
              <a:ln w="9525" cap="flat">
                <a:solidFill>
                  <a:srgbClr val="FFFFFF"/>
                </a:solidFill>
                <a:prstDash val="solid"/>
                <a:round/>
              </a:ln>
              <a:effectLst/>
            </c:spPr>
            <c:extLst>
              <c:ext xmlns:c16="http://schemas.microsoft.com/office/drawing/2014/chart" uri="{C3380CC4-5D6E-409C-BE32-E72D297353CC}">
                <c16:uniqueId val="{0000000B-0D99-481E-B3E7-F571144A86C8}"/>
              </c:ext>
            </c:extLst>
          </c:dPt>
          <c:cat>
            <c:strRef>
              <c:f>Sheet1!$A$2:$A$7</c:f>
              <c:strCache>
                <c:ptCount val="6"/>
                <c:pt idx="0">
                  <c:v>Found &amp; Build</c:v>
                </c:pt>
                <c:pt idx="1">
                  <c:v>Grow &amp; Market</c:v>
                </c:pt>
                <c:pt idx="2">
                  <c:v>Advise &amp; Analyse</c:v>
                </c:pt>
                <c:pt idx="3">
                  <c:v>Innovate &amp; Enable</c:v>
                </c:pt>
                <c:pt idx="4">
                  <c:v>Finance &amp; Invest</c:v>
                </c:pt>
                <c:pt idx="5">
                  <c:v>Operate &amp; Impact</c:v>
                </c:pt>
              </c:strCache>
            </c:strRef>
          </c:cat>
          <c:val>
            <c:numRef>
              <c:f>Sheet1!$B$2:$B$7</c:f>
              <c:numCache>
                <c:formatCode>General</c:formatCode>
                <c:ptCount val="6"/>
                <c:pt idx="0">
                  <c:v>4</c:v>
                </c:pt>
                <c:pt idx="1">
                  <c:v>3</c:v>
                </c:pt>
                <c:pt idx="2">
                  <c:v>2</c:v>
                </c:pt>
                <c:pt idx="3">
                  <c:v>4</c:v>
                </c:pt>
                <c:pt idx="4">
                  <c:v>3</c:v>
                </c:pt>
                <c:pt idx="5">
                  <c:v>4</c:v>
                </c:pt>
              </c:numCache>
            </c:numRef>
          </c:val>
          <c:extLst>
            <c:ext xmlns:c16="http://schemas.microsoft.com/office/drawing/2014/chart" uri="{C3380CC4-5D6E-409C-BE32-E72D297353CC}">
              <c16:uniqueId val="{0000000C-0D99-481E-B3E7-F571144A86C8}"/>
            </c:ext>
          </c:extLst>
        </c:ser>
        <c:dLbls>
          <c:showLegendKey val="0"/>
          <c:showVal val="0"/>
          <c:showCatName val="0"/>
          <c:showSerName val="0"/>
          <c:showPercent val="0"/>
          <c:showBubbleSize val="0"/>
          <c:showLeaderLines val="0"/>
        </c:dLbls>
        <c:firstSliceAng val="0"/>
        <c:holeSize val="58"/>
      </c:doughnutChart>
      <c:spPr>
        <a:noFill/>
        <a:ln>
          <a:noFill/>
        </a:ln>
        <a:effectLst/>
      </c:spPr>
    </c:plotArea>
    <c:plotVisOnly val="1"/>
    <c:dispBlanksAs val="span"/>
    <c:showDLblsOverMax val="1"/>
  </c:chart>
  <c:spPr>
    <a:noFill/>
    <a:ln>
      <a:noFill/>
    </a:ln>
    <a:effectLst/>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100" b="0" i="0" u="none" strike="noStrike">
                <a:solidFill>
                  <a:srgbClr val="5C6D7A"/>
                </a:solidFill>
                <a:latin typeface="Calibri"/>
              </a:defRPr>
            </a:pPr>
            <a:r>
              <a:rPr lang="en-US" sz="1100" b="0" i="0" u="none" strike="noStrike">
                <a:solidFill>
                  <a:srgbClr val="5C6D7A"/>
                </a:solidFill>
                <a:latin typeface="Calibri"/>
              </a:rPr>
              <a:t>Featured ventures by sector</a:t>
            </a:r>
          </a:p>
        </c:rich>
      </c:tx>
      <c:overlay val="0"/>
    </c:title>
    <c:autoTitleDeleted val="0"/>
    <c:plotArea>
      <c:layout/>
      <c:barChart>
        <c:barDir val="bar"/>
        <c:grouping val="clustered"/>
        <c:varyColors val="0"/>
        <c:ser>
          <c:idx val="0"/>
          <c:order val="0"/>
          <c:tx>
            <c:strRef>
              <c:f>Sheet1!$B$1</c:f>
              <c:strCache>
                <c:ptCount val="1"/>
                <c:pt idx="0">
                  <c:v>Featured ventures</c:v>
                </c:pt>
              </c:strCache>
            </c:strRef>
          </c:tx>
          <c:spPr>
            <a:solidFill>
              <a:srgbClr val="00B0F0"/>
            </a:solidFill>
            <a:effectLst/>
          </c:spPr>
          <c:invertIfNegative val="0"/>
          <c:dLbls>
            <c:numFmt formatCode="#,##0" sourceLinked="0"/>
            <c:spPr>
              <a:noFill/>
              <a:ln>
                <a:noFill/>
              </a:ln>
              <a:effectLst/>
            </c:spPr>
            <c:txPr>
              <a:bodyPr/>
              <a:lstStyle/>
              <a:p>
                <a:pPr>
                  <a:defRPr sz="1000" b="1" i="0" u="none" strike="noStrike">
                    <a:solidFill>
                      <a:srgbClr val="0E2841"/>
                    </a:solidFill>
                    <a:latin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Sheet1!$A$2:$A$8</c:f>
              <c:strCache>
                <c:ptCount val="7"/>
                <c:pt idx="0">
                  <c:v>Technology</c:v>
                </c:pt>
                <c:pt idx="1">
                  <c:v>Fintech</c:v>
                </c:pt>
                <c:pt idx="2">
                  <c:v>E-commerce</c:v>
                </c:pt>
                <c:pt idx="3">
                  <c:v>Investment</c:v>
                </c:pt>
                <c:pt idx="4">
                  <c:v>Real estate</c:v>
                </c:pt>
                <c:pt idx="5">
                  <c:v>Logistics</c:v>
                </c:pt>
                <c:pt idx="6">
                  <c:v>Industry</c:v>
                </c:pt>
              </c:strCache>
            </c:strRef>
          </c:cat>
          <c:val>
            <c:numRef>
              <c:f>Sheet1!$B$2:$B$8</c:f>
              <c:numCache>
                <c:formatCode>General</c:formatCode>
                <c:ptCount val="7"/>
                <c:pt idx="0">
                  <c:v>5</c:v>
                </c:pt>
                <c:pt idx="1">
                  <c:v>3</c:v>
                </c:pt>
                <c:pt idx="2">
                  <c:v>4</c:v>
                </c:pt>
                <c:pt idx="3">
                  <c:v>3</c:v>
                </c:pt>
                <c:pt idx="4">
                  <c:v>2</c:v>
                </c:pt>
                <c:pt idx="5">
                  <c:v>2</c:v>
                </c:pt>
                <c:pt idx="6">
                  <c:v>2</c:v>
                </c:pt>
              </c:numCache>
            </c:numRef>
          </c:val>
          <c:extLst>
            <c:ext xmlns:c16="http://schemas.microsoft.com/office/drawing/2014/chart" uri="{C3380CC4-5D6E-409C-BE32-E72D297353CC}">
              <c16:uniqueId val="{00000000-E573-4199-AFAD-013D350AF448}"/>
            </c:ext>
          </c:extLst>
        </c:ser>
        <c:dLbls>
          <c:showLegendKey val="0"/>
          <c:showVal val="1"/>
          <c:showCatName val="0"/>
          <c:showSerName val="0"/>
          <c:showPercent val="0"/>
          <c:showBubbleSize val="0"/>
        </c:dLbls>
        <c:gapWidth val="45"/>
        <c:axId val="2094734554"/>
        <c:axId val="2094734552"/>
      </c:barChart>
      <c:catAx>
        <c:axId val="2094734554"/>
        <c:scaling>
          <c:orientation val="minMax"/>
        </c:scaling>
        <c:delete val="0"/>
        <c:axPos val="l"/>
        <c:numFmt formatCode="General" sourceLinked="1"/>
        <c:majorTickMark val="out"/>
        <c:minorTickMark val="none"/>
        <c:tickLblPos val="nextTo"/>
        <c:spPr>
          <a:ln w="12700" cap="flat">
            <a:solidFill>
              <a:srgbClr val="888888"/>
            </a:solidFill>
            <a:prstDash val="solid"/>
            <a:round/>
          </a:ln>
        </c:spPr>
        <c:txPr>
          <a:bodyPr/>
          <a:lstStyle/>
          <a:p>
            <a:pPr>
              <a:defRPr sz="1000" b="1" i="0" u="none" strike="noStrike">
                <a:solidFill>
                  <a:srgbClr val="0E2841"/>
                </a:solidFill>
                <a:latin typeface="Calibri"/>
              </a:defRPr>
            </a:pPr>
            <a:endParaRPr lang="en-US"/>
          </a:p>
        </c:txPr>
        <c:crossAx val="2094734552"/>
        <c:crosses val="autoZero"/>
        <c:auto val="1"/>
        <c:lblAlgn val="ctr"/>
        <c:lblOffset val="100"/>
        <c:noMultiLvlLbl val="1"/>
      </c:catAx>
      <c:valAx>
        <c:axId val="2094734552"/>
        <c:scaling>
          <c:orientation val="minMax"/>
          <c:max val="6"/>
        </c:scaling>
        <c:delete val="1"/>
        <c:axPos val="b"/>
        <c:numFmt formatCode="General" sourceLinked="0"/>
        <c:majorTickMark val="out"/>
        <c:minorTickMark val="none"/>
        <c:tickLblPos val="low"/>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i="0" dirty="0">
                <a:solidFill>
                  <a:srgbClr val="000000"/>
                </a:solidFill>
                <a:effectLst/>
                <a:latin typeface="Segoe UI Web (Arabic)"/>
              </a:rPr>
              <a:t>مرحبا بكم في فصل جديد في رحلتكم من خلال برنامج الماجستير في ريادة الأعمال.</a:t>
            </a:r>
            <a:endParaRPr lang="en-US" b="1"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 أنت هنا لأن لديك الدافع لإحداث التغيير ، والشجاعة لتحمل المخاطر ، والعقلية لتحويل الأفكار إلى أفعال. </a:t>
            </a:r>
            <a:endParaRPr lang="en-US" b="0"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هذا البرنامج هو أكثر من مجرد دورات دراسية. إنها نقطة انطلاق لتطوير قيادتك وفهم الأسواق وبناء شيء حقيقي. </a:t>
            </a:r>
            <a:endParaRPr lang="en-US" b="0"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ar-EG" b="1" i="0" u="sng" dirty="0">
                <a:solidFill>
                  <a:srgbClr val="000000"/>
                </a:solidFill>
                <a:effectLst/>
                <a:latin typeface="Segoe UI Web (Arabic)"/>
              </a:rPr>
              <a:t>تذكر:</a:t>
            </a:r>
            <a:endParaRPr lang="en-US" b="1" i="0" u="sng"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 رواد الأعمال لا ينتظرون الفرصة - إنهم يخلقونها. </a:t>
            </a: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الفشل ليس النهاية - إنه ردود الفعل. </a:t>
            </a: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يمكن للشبكة التي تبنيها الآن أن تشكل مستقبلك. </a:t>
            </a: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قم ببناء شيء مهم.</a:t>
            </a: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 نحن متحمسون لمعرفة ما ستبتلقه.</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752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9854700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302B1-372B-B028-466D-EB84D27A20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2F12B5-DFAD-ADC8-3C69-D94BE6A2FE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CB69A8-ED58-CD49-E7FA-FB800742152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B977064-7525-77FE-8E3A-5E8228C4125F}"/>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1434299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09CB5-D7B4-2FCB-6093-E75BBF9DE7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CBFD4B-F010-F206-7594-CB6237A95F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E36ED1-4227-97F2-5D4F-4DB5C3C25AF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AD1D86B-3ECC-3369-1A26-C5609B0A8252}"/>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403105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7225927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C7C25A-5179-BD19-13F2-9EE3A23D3B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96FB96-2328-43E8-42F8-A7F432D8AE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46AE29-89D3-5FD3-D4C1-7C21C418715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69A09AE-0D51-8785-B88B-85E3B727DF4C}"/>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776483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249951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B0EB1F-1470-4E87-90FC-0E31D49EB4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2BF9CB-7380-11A8-9B8A-C8B17C3CF7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EA5543-F665-E194-8662-F10826EF172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627EE06-4E08-2823-12B3-F51E35FD9213}"/>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4327257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14399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0" i="0" dirty="0">
                <a:solidFill>
                  <a:srgbClr val="000000"/>
                </a:solidFill>
                <a:effectLst/>
                <a:latin typeface="Segoe UI Web (Arabic)"/>
              </a:rPr>
              <a:t>ماجستير ريادة الأعمال هو برنامج متميز ومثير يستفيد من مهاراتك لقيادة الابتكار واكتساب المفاوضات والمهارات القيادية وتطبيق التفكير التصميمي لدفع التقدم الوظيفي على المدى الطويل ، وتحسين إنتاجية الأعمال ، والقدرة التنافسية العالمية. </a:t>
            </a:r>
            <a:endParaRPr lang="en-US" b="0"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تم تصميم هذا البرنامج مع التركيز الواضح على تطوير المهارات العملية والفرص لتطبيق المعرفة في المواقف التنظيمية الواقعية ، بهدف توليد القيمة ودفع التنمية الاقتصادية والاجتماعية والتكنولوجية والتنظيمية المستدامة.</a:t>
            </a:r>
            <a:endParaRPr lang="en-US" b="0"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 العمليات والعقليات المركزية لريادة الأعمال والابتكار التي يتم إنشاؤها خلال هذا البرنامج لها نفس القدر من الأهمية للمشاريع الجديدة والمبكرة ، وداخل المنظمات القائمة.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7047993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ريادة الأعمال — سلسلة تعليمية للطلاب · النسخة الموسّعة</a:t>
            </a:r>
          </a:p>
          <a:p>
            <a:pPr algn="just" rtl="1"/>
            <a:r>
              <a:rPr lang="ar-SA" dirty="0"/>
              <a:t>جولةٌ إرشاديةٌ مع التركيز على أربعة موضوعاتٍ رئيسية: لماذا ندرس ريادة الأعمال، وأنواع روّاد الأعمال، والفرص الوظيفية التي تتيحها، والقادة الذين يشكّلون مشهد ريادة الأعمال في مصر والسعودية ودول الخليج — مع ترجمةٍ عربيةٍ في ملاحظات كل شريحة.</a:t>
            </a:r>
          </a:p>
          <a:p>
            <a:pPr algn="just" rtl="1"/>
            <a:r>
              <a:rPr lang="ar-SA" dirty="0"/>
              <a:t>ثمانية موضوعات · ملاحظات بالعربية.</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لمحة عامة: الموضوعات الثمانية — أربعةٌ منها بتركيزٍ أكبر</a:t>
            </a:r>
          </a:p>
          <a:p>
            <a:pPr algn="just" rtl="1"/>
            <a:r>
              <a:rPr lang="ar-SA" dirty="0"/>
              <a:t>١) لماذا ندرس ريادة الأعمال ★ — قيمة دراسة ريادة الأعمال. ٢) محرّك اقتصادي — كيف تدفع المشاريع عجلة التنمية. ٣) سياق الشرق الأوسط وشمال إفريقيا — الفرص والقيود. ٤) السمات والمهارات — خصائص يمكن بناؤها.</a:t>
            </a:r>
          </a:p>
          <a:p>
            <a:pPr algn="just" rtl="1"/>
            <a:r>
              <a:rPr lang="ar-SA" dirty="0"/>
              <a:t>٥) أنواع روّاد الأعمال ★ — اثنا عشر نوعًا. ٦) الصفات الشخصية — عشرون سمةً قابلةً للتطوير. ٧) الفرص الوظيفية ★ — عشرون مسارًا بعد الدراسة. ٨) القدوات ★ — مصر والسعودية ودول الخليج.</a:t>
            </a:r>
          </a:p>
          <a:p>
            <a:pPr algn="just" rtl="1"/>
            <a:r>
              <a:rPr lang="ar-SA" dirty="0"/>
              <a:t>★ = يُغطّى بمزيدٍ من التفصيل.</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لماذا ندرس ريادة الأعمال؟ (الموضوع الأول — بتركيز)</a:t>
            </a:r>
          </a:p>
          <a:p>
            <a:pPr algn="just" rtl="1"/>
            <a:r>
              <a:rPr lang="ar-SA" dirty="0"/>
              <a:t>تشرح ريادة الأعمال كيف تتحوّل الفرص إلى مؤسساتٍ قابلةٍ للاستمرار تخلق قيمةً اقتصاديةً واجتماعية، إذ تجمع بين التمويل والتسويق والاستراتيجية والعمليات والابتكار والأخلاقيات التي تُدرَّس عادةً منفصلة.</a:t>
            </a:r>
          </a:p>
          <a:p>
            <a:pPr algn="just" rtl="1"/>
            <a:r>
              <a:rPr lang="ar-SA" dirty="0"/>
              <a:t>العائد يتجاوز تأسيس شركة: الموظفون يطوّرون المنتجات ويقودون الابتكار الداخلي؛ وصنّاع السياسات يقيّمون برامج الدعم ويصمّمون الحوافز؛ والمستثمرون يقيّمون الفرق والأسواق والمخاطر؛ والطلاب يميّزون الرواية المقنعة من الدليل التجاري الموثوق.</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ريادة الأعمال تربط قراراتٍ نُدرّسها منفصلة (الموضوع الأول — بتركيز)</a:t>
            </a:r>
          </a:p>
          <a:p>
            <a:pPr algn="just" rtl="1"/>
            <a:r>
              <a:rPr lang="ar-SA" dirty="0"/>
              <a:t>يدمج روّاد الأعمال عدّة تخصصاتٍ في قرارٍ واحد؛ فتسعير المنتج قرارٌ ماليٌّ وتسويقيٌّ وتشغيليٌّ في آنٍ واحد.</a:t>
            </a:r>
          </a:p>
          <a:p>
            <a:pPr algn="just" rtl="1"/>
            <a:r>
              <a:rPr lang="ar-SA" dirty="0"/>
              <a:t>التخصصات: التمويل، والتسويق، والاستراتيجية، والعمليات، والابتكار، والأخلاقيات.</a:t>
            </a:r>
          </a:p>
          <a:p>
            <a:pPr algn="just" rtl="1"/>
            <a:r>
              <a:rPr lang="ar-SA" dirty="0"/>
              <a:t>ادمج ولا تعزل: دراستها معًا تبني حُكمًا لا يوفّره أيّ مقرّرٍ منفرد — وهو تحديدًا ما تتطلّبه إدارة أيّ مشروع.</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مهاراتٌ راسخة — ورؤيةٌ صادقة (الموضوع الأول — بتركيز)</a:t>
            </a:r>
          </a:p>
          <a:p>
            <a:pPr algn="just" rtl="1"/>
            <a:r>
              <a:rPr lang="ar-SA" dirty="0"/>
              <a:t>مهاراتٌ تكتسبها: حلّ المشكلات، والتواصل، والتفاوض، والعمل الجماعي، والثقافة المالية، والتجريب.</a:t>
            </a:r>
          </a:p>
          <a:p>
            <a:pPr algn="just" rtl="1"/>
            <a:r>
              <a:rPr lang="ar-SA" dirty="0"/>
              <a:t>لا تُضفِ عليها هالةً رومانسية: ادرس التكاليف أيضًا — عدم اليقين، وعبء العمل، وتكلفة الفرصة البديلة، والتزامات التمويل، واحتمال الفشل الحقيقي.</a:t>
            </a:r>
          </a:p>
          <a:p>
            <a:pPr algn="just" rtl="1"/>
            <a:r>
              <a:rPr lang="ar-SA" dirty="0"/>
              <a:t>قرار «لا» المدروس له قيمة: قرار عدم إطلاق مشروعٍ غير مناسبٍ قد يعادل في قيمته إطلاق مشروعٍ ناجح.</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تحقّقٌ سريع — الموضوع الأول</a:t>
            </a:r>
          </a:p>
          <a:p>
            <a:pPr algn="just" rtl="1"/>
            <a:r>
              <a:rPr lang="ar-SA" dirty="0"/>
              <a:t>السؤال: «مقرّرات ريادة الأعمال مفيدةٌ فقط لمن ينوي بدء مشروع.» أصحيحٌ هذا أم خطأ — ولماذا؟</a:t>
            </a:r>
          </a:p>
          <a:p>
            <a:pPr algn="just" rtl="1"/>
            <a:r>
              <a:rPr lang="ar-SA" dirty="0"/>
              <a:t>إجابةٌ قوية: خطأ. التفكير الريادي يساعد الموظفين على الابتكار داخل الشركات، والمستثمرين على تقييم الفرق والمخاطر، وصنّاع السياسات على تصميم الدعم. كما يعلّم الجميع التمييز بين الرواية الجيدة والدليل الموثوق — والأهمّ: متى لا يُطلَق المشروع. المهارة قابلةٌ للنقل إلى ما هو أبعد من التأسيس.</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محرّكٌ للتنمية الاقتصادية (الموضوع الثاني)</a:t>
            </a:r>
          </a:p>
          <a:p>
            <a:pPr algn="just" rtl="1"/>
            <a:r>
              <a:rPr lang="ar-SA" dirty="0"/>
              <a:t>ريادة الأعمال هي تحديد الفرص، وتعبئة الموارد، وخلق القيمة — عبر مشاريع جديدة أو بتحويل مؤسساتٍ قائمة.</a:t>
            </a:r>
          </a:p>
          <a:p>
            <a:pPr algn="just" rtl="1"/>
            <a:r>
              <a:rPr lang="ar-SA" dirty="0"/>
              <a:t>الوظائف: مباشرةٌ وغير مباشرة، لكنّ النتائج متفاوتة. المنافسة والتجديد: «التدمير الخلّاق» لدى شومبيتر. الصادرات والتنويع: مشروطةٌ بالجودة والمؤسسات.</a:t>
            </a:r>
          </a:p>
          <a:p>
            <a:pPr algn="just" rtl="1"/>
            <a:r>
              <a:rPr lang="ar-SA" dirty="0"/>
              <a:t>مخططٌ توضيحيٌّ لمصائر المنشآت الجديدة: تبقى صغيرة ٦٢٪، وتُغلَق ٢٦٪، وتنمو بسرعة ١٢٪ (أرقامٌ توضيحية).</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ريادة الأعمال في منطقة الشرق الأوسط وشمال إفريقيا (الموضوع الثالث)</a:t>
            </a:r>
          </a:p>
          <a:p>
            <a:pPr algn="just" rtl="1"/>
            <a:r>
              <a:rPr lang="ar-SA" dirty="0"/>
              <a:t>المنطقة ليست اقتصادًا واحدًا؛ فالاقتصادات المتنوّعة (مصر والأردن والمغرب وتونس) تختلف عن دول الخليج مرتفعة الدخل (السعودية والإمارات وقطر والكويت والبحرين وعُمان).</a:t>
            </a:r>
          </a:p>
          <a:p>
            <a:pPr algn="just" rtl="1"/>
            <a:r>
              <a:rPr lang="ar-SA" dirty="0"/>
              <a:t>مصر: سوقٌ كبيرة — التقنية المالية واللوجستيات والصحة والغذاء، وسط التضخّم وفجوات التمويل. السعودية: رؤية ٢٠٣٠ — السياحة والخدمات الرقمية والطاقة المتجددة بدعمٍ قويٍّ للمنظومة. أجندةٌ مشتركة: إصلاح التنظيمات، والتمويل المبكّر، والشمول، والنفاذ عبر الحدود.</a:t>
            </a:r>
          </a:p>
          <a:p>
            <a:pPr algn="just" rtl="1"/>
            <a:r>
              <a:rPr lang="ar-SA" dirty="0"/>
              <a:t>تنبيهٌ بشأن التصنيف: لا تُوصف السعودية بأنها «نامية» لمجرّد وقوعها في المنطقة — فأولوياتها هي التنويع والتحوّل الاقتصادي.</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الخصائص — وكيف تتطوّر المهارات (الموضوع الرابع)</a:t>
            </a:r>
          </a:p>
          <a:p>
            <a:pPr algn="just" rtl="1"/>
            <a:r>
              <a:rPr lang="ar-SA" dirty="0"/>
              <a:t>لا توجد شخصيةٌ واحدة، لكنّ عدّة صفاتٍ تتكرّر ويمكن بناؤها جميعًا: اكتشاف الفرص، والمخاطرة المحسوبة، والمرونة، والتعاطف مع العميل، والتعلّم من الأدلة، والحُكم الأخلاقي، والقدرة على التكيّف، والمبادرة.</a:t>
            </a:r>
          </a:p>
          <a:p>
            <a:pPr algn="just" rtl="1"/>
            <a:r>
              <a:rPr lang="ar-SA" dirty="0"/>
              <a:t>مبنيّةٌ لا فطريةٌ فحسب — أجرِ تدقيقًا للمهارات: حدّد التحديات الحالية، ثم قيّم الفجوات، ثم اختر التدريب أو المستشارين، ثم قيّم بالنتائج، ثم كرّر. المخاطرة تعني تجارب محسوبة، والمرونة تشمل معرفة متى تُغيّر المسار أو تتوقف.</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أنواع روّاد الأعمال (١–٦) (الموضوع الخامس — بتركيز)</a:t>
            </a:r>
          </a:p>
          <a:p>
            <a:pPr algn="just" rtl="1"/>
            <a:r>
              <a:rPr lang="ar-SA" dirty="0"/>
              <a:t>لا يوجد تصنيفٌ واحد — تُصنَّف حسب الأهداف والسلوك ومستوى الابتكار والحجم.</a:t>
            </a:r>
          </a:p>
          <a:p>
            <a:pPr algn="just" rtl="1"/>
            <a:r>
              <a:rPr lang="ar-SA" dirty="0"/>
              <a:t>١) صاحب عملٍ صغير: سوقٌ محلية — دخلٌ واستقلالية. ٢) شركةٌ ناشئةٌ قابلةٌ للتوسّع: مصمّمةٌ للنمو السريع وغالبًا بتمويلٍ جريء. ٣) مبتكِر: منتجاتٌ أو أساليبُ أو نماذجُ جديدة مع بحثٍ وتطوير. ٤) مقلِّد: تكييف فكرةٍ مُجرَّبةٍ لسوقٍ جديدة. ٥) اجتماعي: حلّ مشكلاتٍ اجتماعيةٍ/بيئيةٍ باستدامة. ٦) نمط حياة: دعم أسلوب حياةٍ مُفضّلٍ بدل التوسّع.</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أنواع روّاد الأعمال (٧–١٢) (الموضوع الخامس — بتركيز)</a:t>
            </a:r>
          </a:p>
          <a:p>
            <a:pPr algn="just" rtl="1"/>
            <a:r>
              <a:rPr lang="ar-SA" dirty="0"/>
              <a:t>٧) متسلسل: عدّة مشاريع عبر الزمن يحمل دروسها. ٨) رياديٌّ داخلي: يعمل بروحٍ رياديةٍ داخل موارد شركة. ٩) الضرورة: يبدأ بسبب محدودية فرص العمل. ١٠) الفرصة: ينطلق عند اكتشاف فجوةٍ في السوق. ١١) الامتياز التجاري: علامةٌ ونظامٌ مُجرَّبان مقابل رسومٍ وقواعد. ١٢) رقمي: يتمحور حول الإنترنت — التجارة الإلكترونية والتطبيقات والمحتوى.</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أيّ نوعٍ أنت؟ أربعة أسئلة (الموضوع الخامس — بتركيز)</a:t>
            </a:r>
          </a:p>
          <a:p>
            <a:pPr algn="just" rtl="1"/>
            <a:r>
              <a:rPr lang="ar-SA" dirty="0"/>
              <a:t>الهدف؟ دخلٌ أم نموٌّ أم أثرٌ أم نمط حياة. السلوك؟ مدفوعٌ بالفرصة أم بالضرورة. الابتكار؟ جديدٌ فعلًا أم فكرةٌ مُكيَّفة. الحجم؟ طموحٌ محليٌّ أم وطنيٌّ أم عالمي.</a:t>
            </a:r>
          </a:p>
          <a:p>
            <a:pPr algn="just" rtl="1"/>
            <a:r>
              <a:rPr lang="ar-SA" dirty="0"/>
              <a:t>معظم المؤسّسين يمزجون الأنواع: قد يكون المشروع الواحد قابلًا للتوسّع ومبتكرًا ورقميًا في آنٍ واحد. كما تحدّد إجاباتك المعيار العادل للنجاح — الربح أم النمو أم الأثر الاجتماعي.</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الأنواع في الواقع (الموضوع الخامس — بتركيز)</a:t>
            </a:r>
          </a:p>
          <a:p>
            <a:pPr algn="just" rtl="1"/>
            <a:r>
              <a:rPr lang="ar-SA" dirty="0"/>
              <a:t>كريم: قابلٌ للتوسّع + رقمي — من توصيل الركاب إلى تطبيقٍ شامل. فوري: مبتكِر + رقمي — نموذجٌ جديدٌ للمدفوعات الإلكترونية. مقهًى محلي: عملٌ صغير + نمط حياة — يخدم منطقته.</a:t>
            </a:r>
          </a:p>
          <a:p>
            <a:pPr algn="just" rtl="1"/>
            <a:r>
              <a:rPr lang="ar-SA" dirty="0"/>
              <a:t>فيزيتا: فرصة + رقمي — حجز الرعاية الصحية. فرع امتيازٍ تجاري: امتياز — علامةٌ ونظامٌ مُجرَّبان. مشروعٌ لإعادة التدوير: اجتماعي — أثرٌ بنموذجٍ مستدام.</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الفرص الوظيفية — أبعد من التأسيس بكثير (الموضوع السابع — بتركيز)</a:t>
            </a:r>
          </a:p>
          <a:p>
            <a:pPr algn="just" rtl="1"/>
            <a:r>
              <a:rPr lang="ar-SA" dirty="0"/>
              <a:t>يفتح برنامج ريادة الأعمال أدوارًا في الشركات الناشئة والشركات القائمة والبنوك والاستثمار والحكومة والجامعات وهيئات التنمية — عشرون دورًا ضمن ستّ عائلات:</a:t>
            </a:r>
          </a:p>
          <a:p>
            <a:pPr algn="just" rtl="1"/>
            <a:r>
              <a:rPr lang="ar-SA" dirty="0"/>
              <a:t>التأسيس والبناء، والنمو والتسويق، والاستشارة والتحليل، والابتكار والتمكين، والتمويل والاستثمار، والتشغيل والأثر.</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عشرون دورًا، ومسارٌ حقيقي (الموضوع السابع — بتركيز)</a:t>
            </a:r>
          </a:p>
          <a:p>
            <a:pPr algn="just" rtl="1"/>
            <a:r>
              <a:rPr lang="ar-SA" dirty="0"/>
              <a:t>التأسيس والبناء: صاحب عمل، وشريكٌ مؤسّس، وامتياز، وعملٌ حرّ/رقمي. النمو والتسويق: تطوير الأعمال، والمبيعات والتسويق، وإدارة المنتج. الاستشارة والتحليل: استشاري، ومحلّل أعمال.</a:t>
            </a:r>
          </a:p>
          <a:p>
            <a:pPr algn="just" rtl="1"/>
            <a:r>
              <a:rPr lang="ar-SA" dirty="0"/>
              <a:t>الابتكار والتمكين: بحثٌ وتطوير، ورياديٌّ داخلي، وحاضنة، ومدرّب. التمويل والاستثمار: محلّل استثمار، وتمويل المنشآت الصغيرة، ومدير علاقاتٍ مصرفية. التشغيل والأثر: مشاريع، وسلسلة إمداد، واجتماعي، وحكومي.</a:t>
            </a:r>
          </a:p>
          <a:p>
            <a:pPr algn="just" rtl="1"/>
            <a:r>
              <a:rPr lang="ar-SA" dirty="0"/>
              <a:t>مسارٌ نموذجي: تنفيذيّ تطوير أعمال ← مدير منتج ← تأسيس شركةٍ تقنية.</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ثلاثة أدوارٍ عن قُرب (الموضوع السابع — بتركيز)</a:t>
            </a:r>
          </a:p>
          <a:p>
            <a:pPr algn="just" rtl="1"/>
            <a:r>
              <a:rPr lang="ar-SA" dirty="0"/>
              <a:t>تنفيذيّ تطوير الأعمال: إيجاد العملاء والشراكات، وإعداد العروض، وبحث الأسواق، والتفاوض، وزيادة الإيرادات. مدير المنتج: فهم مشكلات العملاء، وتحديد الخصائص، واختبار النماذج، والتصرّف وفق الملاحظات، ومتابعة الأداء.</a:t>
            </a:r>
          </a:p>
          <a:p>
            <a:pPr algn="just" rtl="1"/>
            <a:r>
              <a:rPr lang="ar-SA" dirty="0"/>
              <a:t>محلّل استثمار / مساعد رأس مالٍ جريء: مراجعة خطط الأعمال، ودراسة الأسواق والفرق، والعناية الواجبة، وكتابة تقارير الاستثمار.</a:t>
            </a:r>
          </a:p>
          <a:p>
            <a:pPr algn="just" rtl="1"/>
            <a:r>
              <a:rPr lang="ar-SA" dirty="0"/>
              <a:t>القاسم المشترك: كل دورٍ يكافئ فهم العميل والدليل والتواصل الواضح — جوهر دراسة ريادة الأعمال.</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كن مؤهّلًا للتوظيف — مهاراتٌ وممارسة (الموضوع السابع — بتركيز)</a:t>
            </a:r>
          </a:p>
          <a:p>
            <a:pPr algn="just" rtl="1"/>
            <a:r>
              <a:rPr lang="ar-SA" dirty="0"/>
              <a:t>مهارات: تخطيط الأعمال، والتحليل المالي، والتسويق الرقمي، والمبيعات والتفاوض، وبحوث السوق، والعرض والإلقاء، والبيانات والجداول، والتقنية والذكاء الاصطناعي.</a:t>
            </a:r>
          </a:p>
          <a:p>
            <a:pPr algn="just" rtl="1"/>
            <a:r>
              <a:rPr lang="ar-SA" dirty="0"/>
              <a:t>الممارسة تتفوّق على النظرية: اكتسب خبرةً حقيقيةً عبر التدريب والعمل الجزئي وحاضنات الجامعة والمسابقات والتطوّع أو إطلاق مشروعٍ صغير.</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روّاد أعمالٍ مشهورون — ٢٠٢٦ (الموضوع الثامن — بتركيز)</a:t>
            </a:r>
          </a:p>
          <a:p>
            <a:pPr algn="just" rtl="1"/>
            <a:r>
              <a:rPr lang="ar-SA" dirty="0"/>
              <a:t>«الأشهر» مفهومٌ نسبيّ — يشمل المؤسّسين وبُناة المجموعات والمستثمرين. بعضهم من مواطني البلد المذكور، وبعضهم بنى أعمالًا كبرى فيه أو يُعدّ ركيزةً لمنظومته.</a:t>
            </a:r>
          </a:p>
          <a:p>
            <a:pPr algn="just" rtl="1"/>
            <a:r>
              <a:rPr lang="ar-SA" dirty="0"/>
              <a:t>بُناة المجموعات: مجموعاتٌ متنوّعةٌ كبرى ومستثمرون. مؤسّسو الشركات الناشئة: مشاريع تقنيةٌ ومنصّات. المستثمرون والداعمون: صناديقُ ورأس مالٍ جريءٍ وروّادٌ للمنظومة.</a:t>
            </a:r>
          </a:p>
          <a:p>
            <a:pPr algn="just" rtl="1"/>
            <a:r>
              <a:rPr lang="ar-SA" dirty="0"/>
              <a:t>بطاقاتٌ جاهزةٌ للصور: يظهر كل قائدٍ ببطاقةٍ تحمل أحرف اسمه الأولى، والإطار الدائري مُهيّأٌ لإدراج صورةٍ منشورةٍ (من صحيفةٍ أو مصدرٍ رسمي).</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مصر — بُناةٌ على نطاقٍ واسع (الموضوع الثامن — مصر)</a:t>
            </a:r>
          </a:p>
          <a:p>
            <a:pPr algn="just" rtl="1"/>
            <a:r>
              <a:rPr lang="ar-SA" dirty="0"/>
              <a:t>نجيب ساويرس (أوراسكوم — اتصالاتٌ واستثمار): بنى مجموعات أوراسكوم، ونشِط في العقارات والتعدين والتقنية. نصيف ساويرس (أوراسكوم للإنشاءات): الإنشاءات والهندسة واستثماراتٌ دوليةٌ كبرى.</a:t>
            </a:r>
          </a:p>
          <a:p>
            <a:pPr algn="just" rtl="1"/>
            <a:r>
              <a:rPr lang="ar-SA" dirty="0"/>
              <a:t>محمد منصور (مجموعة منصور — سياراتٌ وتجزئة): طوّر شركةً عائليةً إلى مجموعةٍ متعددة الجنسيات. أشرف صبري (فوري — تقنيةٌ مالية): قاد فوري، شركةً رائدةً في المدفوعات الإلكترونية.</a:t>
            </a:r>
          </a:p>
          <a:p>
            <a:pPr algn="just" rtl="1"/>
            <a:r>
              <a:rPr lang="ar-SA" dirty="0"/>
              <a:t>ملاحظة: يمكن إدراج الصور الشخصية داخل الإطار الدائري لكل بطاقة.</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مصر — جيل الشركات الناشئة (الموضوع الثامن — مصر)</a:t>
            </a:r>
          </a:p>
          <a:p>
            <a:pPr algn="just" rtl="1"/>
            <a:r>
              <a:rPr lang="ar-SA" dirty="0"/>
              <a:t>أحمد الألفي (صواري فنتشرز · فلات٦لابز — رأس مالٍ جريء): دعم وسرّع شركاتٍ ناشئةً تقنيةً وبنى منظومة الاستثمار الجريء في مصر. منير نخلة (حالًا — تقنيةٌ ماليةٌ وتنقّل): أسّس حالًا، منصّةً كبرى للتقنية المالية والتنقّل.</a:t>
            </a:r>
          </a:p>
          <a:p>
            <a:pPr algn="just" rtl="1"/>
            <a:r>
              <a:rPr lang="ar-SA" dirty="0"/>
              <a:t>عمر جبر (بريدفاست — استهلاكيٌّ وتوصيل): غذاءٌ وتوصيلٌ مدعومٌ بالتقنية، ضمن نمو التقنية الاستهلاكية في مصر. دينا شريف (استثمار الأثر — ريادةٌ اجتماعية): من روّاد ريادة الأعمال الاجتماعية واستثمار الأثر.</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السعودية — قادة رؤية ٢٠٣٠ (الموضوع الثامن — السعودية)</a:t>
            </a:r>
          </a:p>
          <a:p>
            <a:pPr algn="just" rtl="1"/>
            <a:r>
              <a:rPr lang="ar-SA" dirty="0"/>
              <a:t>الأمير الوليد بن طلال (المملكة القابضة — استثمارٌ عالمي): من أشهر المستثمرين السعوديين — ضيافةٌ وتقنيةٌ ومصارفُ وإعلام. عبدالمجيد السخان (تمارا — تقنيةٌ مالية / اشترِ الآن وادفع لاحقًا): شارك في تأسيس تمارا، من أبرز الشركات الناشئة السعودية.</a:t>
            </a:r>
          </a:p>
          <a:p>
            <a:pPr algn="just" rtl="1"/>
            <a:r>
              <a:rPr lang="ar-SA" dirty="0"/>
              <a:t>محمد الراشد (ساري — تجارةٌ إلكترونيةٌ بين الشركات): بنى ساري لربط الشركات بالموردين رقميًا. حمد المعوي (جاهز — توصيلٌ وتقنية): مرتبطٌ بجاهز، أحد رموز نمو توصيل الطعام في السعودية.</a:t>
            </a:r>
          </a:p>
          <a:p>
            <a:pPr algn="just" rtl="1"/>
            <a:r>
              <a:rPr lang="ar-SA" dirty="0"/>
              <a:t>كما يبرز عبدالرحمن ترابزوني وسارة السحيمي، ونموٌّ متسارعٌ لعدد رائدات الأعمال.</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الإمارات العربية المتحدة (الموضوع الثامن — الإمارات)</a:t>
            </a:r>
          </a:p>
          <a:p>
            <a:pPr algn="just" rtl="1"/>
            <a:r>
              <a:rPr lang="ar-SA" dirty="0"/>
              <a:t>محمد العبار (إعمار · نون — عقاراتٌ وتجارةٌ إلكترونية): وراء معالم إعمار ومنصّة نون الإقليمية الكبرى. حسين سجواني (داماك — عقارات): مؤسّس داماك، مطوّرٌ عقاريٌّ فاخرٌ كبير.</a:t>
            </a:r>
          </a:p>
          <a:p>
            <a:pPr algn="just" rtl="1"/>
            <a:r>
              <a:rPr lang="ar-SA" dirty="0"/>
              <a:t>مضسّر شيخه (كريم — تقنيةٌ وتطبيقٌ شامل): شريكٌ مؤسّسٌ لكريم — من توصيل الركاب إلى تطبيقٍ شامل، واستحوذت عليه أوبر. هدى قطان (هدى بيوتي — تجميلٌ واستهلاك): بنت علامة تجميلٍ عالميةً من دبي عبر وسائل التواصل.</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قطر والكويت والبحرين وعُمان (الموضوع الثامن — الخليج الأوسع)</a:t>
            </a:r>
          </a:p>
          <a:p>
            <a:pPr algn="just" rtl="1"/>
            <a:r>
              <a:rPr lang="ar-SA" dirty="0"/>
              <a:t>حمد الهاجري (سنونو — توصيلٌ وتقنية، قطر): بنى سنونو، منصّةً قطريةً للتوصيل والتجارة الإلكترونية. محمد جعفر (طلبات — توصيلٌ وتقنية، الكويت): مرتبطٌ بطلبات، شركةٍ ناشئةٍ كويتيةٍ تحوّلت إلى منصّةٍ إقليمية.</a:t>
            </a:r>
          </a:p>
          <a:p>
            <a:pPr algn="just" rtl="1"/>
            <a:r>
              <a:rPr lang="ar-SA" dirty="0"/>
              <a:t>حسن فخرو (مجموعة فخرو — متنوّعة، البحرين): أنشطةٌ استثماريةٌ بحرينية، ومشهدٌ قويٌّ للتقنية المالية. محمد البرواني (إم بي القابضة — طاقةٌ وتعدين، عُمان): رائد أعمالٍ عُمانيٌّ في الطاقة والتعدين والاستثمار العالمي.</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ماذا يمثّلون — وماذا يعلّموننا (الموضوع الثامن — أنماط)</a:t>
            </a:r>
          </a:p>
          <a:p>
            <a:pPr algn="just" rtl="1"/>
            <a:r>
              <a:rPr lang="ar-SA" dirty="0"/>
              <a:t>المشاريع المعروضة بحسب القطاع: التقنية ٥، والتقنية المالية ٣، والتجارة الإلكترونية ٤، والاستثمار ٣، والعقارات ٢، واللوجستيات ٢، والصناعة ٢.</a:t>
            </a:r>
          </a:p>
          <a:p>
            <a:pPr algn="just" rtl="1"/>
            <a:r>
              <a:rPr lang="ar-SA" dirty="0"/>
              <a:t>دروسٌ مستفادة: حُلّ مشكلةً حقيقية، ووظّف التقنية جيدًا، واعرف السوق المحلية، وفكّر إقليميًا، وأدِر المال بعناية، وابنِ قيمةً مستدامة.</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أبرز الخلاصات (خلاصة)</a:t>
            </a:r>
          </a:p>
          <a:p>
            <a:pPr algn="just" rtl="1"/>
            <a:r>
              <a:rPr lang="ar-SA" dirty="0"/>
              <a:t>طريقةٌ لخلق القيمة: من الأفكار إلى مؤسساتٍ قابلةٍ للاستمرار، مفيدةٌ سواء أسّست شركةً أم لا. اعرف نوعك: يختلف المؤسّسون بالهدف والسلوك والابتكار والحجم، وقيّم النجاح تبعًا لذلك.</a:t>
            </a:r>
          </a:p>
          <a:p>
            <a:pPr algn="just" rtl="1"/>
            <a:r>
              <a:rPr lang="ar-SA" dirty="0"/>
              <a:t>أبوابٌ كثيرةٌ تُفتَح: عشرون مسارًا وظيفيًا في التأسيس والنمو والاستشارة والابتكار والتمويل والتشغيل. تعلّم من المنطقة: مصر والسعودية والخليج تُظهر أفكارًا محليةً تصبح أعمالًا إقليمية.</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إليك الدور — نقاشٌ وخطواتٌ تالية</a:t>
            </a:r>
          </a:p>
          <a:p>
            <a:pPr algn="just" rtl="1"/>
            <a:r>
              <a:rPr lang="ar-SA" dirty="0"/>
              <a:t>أيّ مشروعٍ ستبدأ — ومَن العميل؟ أيّ نوعٍ من روّاد الأعمال أقرب إليك؟ أيٌّ من الأدوار العشرين يناسبك أكثر؟ اختر قدوة: أيّ درسٍ واحدٍ ستقتبسه؟</a:t>
            </a:r>
          </a:p>
          <a:p>
            <a:pPr algn="just" rtl="1"/>
            <a:r>
              <a:rPr lang="ar-SA" dirty="0"/>
              <a:t>شكرًا لكم — جامعة ميدأوشن.</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610539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739006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167274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1924903"/>
      </p:ext>
    </p:extLst>
  </p:cSld>
  <p:clrMapOvr>
    <a:masterClrMapping/>
  </p:clrMapOvr>
  <mc:AlternateContent xmlns:mc="http://schemas.openxmlformats.org/markup-compatibility/2006" xmlns:p14="http://schemas.microsoft.com/office/powerpoint/2010/main">
    <mc:Choice Requires="p14">
      <p:transition spd="slow" p14:dur="800" advClick="0" advTm="45000">
        <p:circle/>
      </p:transition>
    </mc:Choice>
    <mc:Fallback xmlns="">
      <p:transition spd="slow" advClick="0" advTm="45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1358074"/>
      </p:ext>
    </p:extLst>
  </p:cSld>
  <p:clrMap bg1="lt1" tx1="dk1" bg2="lt2" tx2="dk2" accent1="accent1" accent2="accent2" accent3="accent3" accent4="accent4" accent5="accent5" accent6="accent6" hlink="hlink" folHlink="folHlink"/>
  <p:sldLayoutIdLst>
    <p:sldLayoutId id="2147483670" r:id="rId1"/>
  </p:sldLayoutIdLst>
  <mc:AlternateContent xmlns:mc="http://schemas.openxmlformats.org/markup-compatibility/2006" xmlns:p14="http://schemas.microsoft.com/office/powerpoint/2010/main">
    <mc:Choice Requires="p14">
      <p:transition spd="slow" p14:dur="800" advClick="0" advTm="45000">
        <p:circle/>
      </p:transition>
    </mc:Choice>
    <mc:Fallback xmlns="">
      <p:transition spd="slow" advClick="0" advTm="45000">
        <p:circle/>
      </p:transition>
    </mc:Fallback>
  </mc:AlternateConten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5.xml"/><Relationship Id="rId7" Type="http://schemas.openxmlformats.org/officeDocument/2006/relationships/image" Target="../media/image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13.png"/><Relationship Id="rId4" Type="http://schemas.openxmlformats.org/officeDocument/2006/relationships/image" Target="../media/image12.sv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17.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png"/><Relationship Id="rId3" Type="http://schemas.openxmlformats.org/officeDocument/2006/relationships/slideLayout" Target="../slideLayouts/slideLayout17.xml"/><Relationship Id="rId7" Type="http://schemas.openxmlformats.org/officeDocument/2006/relationships/image" Target="../media/image25.png"/><Relationship Id="rId12" Type="http://schemas.openxmlformats.org/officeDocument/2006/relationships/image" Target="../media/image30.pn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5" Type="http://schemas.openxmlformats.org/officeDocument/2006/relationships/image" Target="../media/image33.png"/><Relationship Id="rId10" Type="http://schemas.openxmlformats.org/officeDocument/2006/relationships/image" Target="../media/image28.png"/><Relationship Id="rId4" Type="http://schemas.openxmlformats.org/officeDocument/2006/relationships/notesSlide" Target="../notesSlides/notesSlide15.xml"/><Relationship Id="rId9" Type="http://schemas.openxmlformats.org/officeDocument/2006/relationships/image" Target="../media/image27.png"/><Relationship Id="rId14" Type="http://schemas.openxmlformats.org/officeDocument/2006/relationships/image" Target="../media/image32.png"/></Relationships>
</file>

<file path=ppt/slides/_rels/slide22.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24.png"/><Relationship Id="rId7"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24.png"/><Relationship Id="rId7"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17.xml"/><Relationship Id="rId6" Type="http://schemas.openxmlformats.org/officeDocument/2006/relationships/image" Target="../media/image39.png"/><Relationship Id="rId11" Type="http://schemas.openxmlformats.org/officeDocument/2006/relationships/image" Target="../media/image42.png"/><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image" Target="../media/image30.png"/><Relationship Id="rId9" Type="http://schemas.openxmlformats.org/officeDocument/2006/relationships/image" Target="../media/image26.png"/></Relationships>
</file>

<file path=ppt/slides/_rels/slide2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24.png"/><Relationship Id="rId7" Type="http://schemas.openxmlformats.org/officeDocument/2006/relationships/image" Target="../media/image46.png"/><Relationship Id="rId12" Type="http://schemas.openxmlformats.org/officeDocument/2006/relationships/image" Target="../media/image49.png"/><Relationship Id="rId2" Type="http://schemas.openxmlformats.org/officeDocument/2006/relationships/notesSlide" Target="../notesSlides/notesSlide18.xml"/><Relationship Id="rId1" Type="http://schemas.openxmlformats.org/officeDocument/2006/relationships/slideLayout" Target="../slideLayouts/slideLayout17.xml"/><Relationship Id="rId6" Type="http://schemas.openxmlformats.org/officeDocument/2006/relationships/image" Target="../media/image45.png"/><Relationship Id="rId11" Type="http://schemas.openxmlformats.org/officeDocument/2006/relationships/image" Target="../media/image41.png"/><Relationship Id="rId5" Type="http://schemas.openxmlformats.org/officeDocument/2006/relationships/image" Target="../media/image44.png"/><Relationship Id="rId10" Type="http://schemas.openxmlformats.org/officeDocument/2006/relationships/image" Target="../media/image48.png"/><Relationship Id="rId4" Type="http://schemas.openxmlformats.org/officeDocument/2006/relationships/image" Target="../media/image43.png"/><Relationship Id="rId9" Type="http://schemas.openxmlformats.org/officeDocument/2006/relationships/image" Target="../media/image38.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17.xml"/><Relationship Id="rId6" Type="http://schemas.openxmlformats.org/officeDocument/2006/relationships/image" Target="../media/image26.png"/><Relationship Id="rId5" Type="http://schemas.openxmlformats.org/officeDocument/2006/relationships/image" Target="../media/image51.png"/><Relationship Id="rId4" Type="http://schemas.openxmlformats.org/officeDocument/2006/relationships/image" Target="../media/image50.png"/></Relationships>
</file>

<file path=ppt/slides/_rels/slide26.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7.xml"/><Relationship Id="rId6" Type="http://schemas.openxmlformats.org/officeDocument/2006/relationships/image" Target="../media/image52.png"/><Relationship Id="rId5" Type="http://schemas.openxmlformats.org/officeDocument/2006/relationships/image" Target="../media/image47.png"/><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41.png"/><Relationship Id="rId2" Type="http://schemas.openxmlformats.org/officeDocument/2006/relationships/notesSlide" Target="../notesSlides/notesSlide21.xml"/><Relationship Id="rId1" Type="http://schemas.openxmlformats.org/officeDocument/2006/relationships/slideLayout" Target="../slideLayouts/slideLayout17.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24.png"/><Relationship Id="rId7" Type="http://schemas.openxmlformats.org/officeDocument/2006/relationships/image" Target="../media/image56.png"/><Relationship Id="rId12" Type="http://schemas.openxmlformats.org/officeDocument/2006/relationships/image" Target="../media/image60.png"/><Relationship Id="rId2" Type="http://schemas.openxmlformats.org/officeDocument/2006/relationships/notesSlide" Target="../notesSlides/notesSlide22.xml"/><Relationship Id="rId1" Type="http://schemas.openxmlformats.org/officeDocument/2006/relationships/slideLayout" Target="../slideLayouts/slideLayout17.xml"/><Relationship Id="rId6" Type="http://schemas.openxmlformats.org/officeDocument/2006/relationships/image" Target="../media/image55.png"/><Relationship Id="rId11" Type="http://schemas.openxmlformats.org/officeDocument/2006/relationships/image" Target="../media/image59.png"/><Relationship Id="rId5" Type="http://schemas.openxmlformats.org/officeDocument/2006/relationships/image" Target="../media/image37.png"/><Relationship Id="rId10" Type="http://schemas.openxmlformats.org/officeDocument/2006/relationships/image" Target="../media/image41.png"/><Relationship Id="rId4" Type="http://schemas.openxmlformats.org/officeDocument/2006/relationships/image" Target="../media/image29.png"/><Relationship Id="rId9" Type="http://schemas.openxmlformats.org/officeDocument/2006/relationships/image" Target="../media/image58.png"/></Relationships>
</file>

<file path=ppt/slides/_rels/slide29.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24.png"/><Relationship Id="rId7"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17.xml"/><Relationship Id="rId6" Type="http://schemas.openxmlformats.org/officeDocument/2006/relationships/image" Target="../media/image22.png"/><Relationship Id="rId5" Type="http://schemas.openxmlformats.org/officeDocument/2006/relationships/image" Target="../media/image61.png"/><Relationship Id="rId10" Type="http://schemas.openxmlformats.org/officeDocument/2006/relationships/image" Target="../media/image63.png"/><Relationship Id="rId4" Type="http://schemas.openxmlformats.org/officeDocument/2006/relationships/image" Target="../media/image30.png"/><Relationship Id="rId9" Type="http://schemas.openxmlformats.org/officeDocument/2006/relationships/image" Target="../media/image62.png"/></Relationships>
</file>

<file path=ppt/slides/_rels/slide30.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24.png"/><Relationship Id="rId7" Type="http://schemas.openxmlformats.org/officeDocument/2006/relationships/image" Target="../media/image56.png"/><Relationship Id="rId2" Type="http://schemas.openxmlformats.org/officeDocument/2006/relationships/notesSlide" Target="../notesSlides/notesSlide24.xml"/><Relationship Id="rId1" Type="http://schemas.openxmlformats.org/officeDocument/2006/relationships/slideLayout" Target="../slideLayouts/slideLayout17.xml"/><Relationship Id="rId6" Type="http://schemas.openxmlformats.org/officeDocument/2006/relationships/image" Target="../media/image35.png"/><Relationship Id="rId5" Type="http://schemas.openxmlformats.org/officeDocument/2006/relationships/image" Target="../media/image52.png"/><Relationship Id="rId10" Type="http://schemas.openxmlformats.org/officeDocument/2006/relationships/image" Target="../media/image65.png"/><Relationship Id="rId4" Type="http://schemas.openxmlformats.org/officeDocument/2006/relationships/image" Target="../media/image30.png"/><Relationship Id="rId9" Type="http://schemas.openxmlformats.org/officeDocument/2006/relationships/image" Target="../media/image46.png"/></Relationships>
</file>

<file path=ppt/slides/_rels/slide31.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4.png"/><Relationship Id="rId7"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17.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44.png"/><Relationship Id="rId9" Type="http://schemas.openxmlformats.org/officeDocument/2006/relationships/image" Target="../media/image51.png"/></Relationships>
</file>

<file path=ppt/slides/_rels/slide32.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24.png"/><Relationship Id="rId7" Type="http://schemas.openxmlformats.org/officeDocument/2006/relationships/image" Target="../media/image61.png"/><Relationship Id="rId2" Type="http://schemas.openxmlformats.org/officeDocument/2006/relationships/notesSlide" Target="../notesSlides/notesSlide26.xml"/><Relationship Id="rId1" Type="http://schemas.openxmlformats.org/officeDocument/2006/relationships/slideLayout" Target="../slideLayouts/slideLayout17.xml"/><Relationship Id="rId6" Type="http://schemas.openxmlformats.org/officeDocument/2006/relationships/image" Target="../media/image38.png"/><Relationship Id="rId5" Type="http://schemas.openxmlformats.org/officeDocument/2006/relationships/image" Target="../media/image65.png"/><Relationship Id="rId10" Type="http://schemas.openxmlformats.org/officeDocument/2006/relationships/image" Target="../media/image62.png"/><Relationship Id="rId4" Type="http://schemas.openxmlformats.org/officeDocument/2006/relationships/image" Target="../media/image28.png"/><Relationship Id="rId9" Type="http://schemas.openxmlformats.org/officeDocument/2006/relationships/image" Target="../media/image46.png"/></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17.xml"/><Relationship Id="rId5" Type="http://schemas.openxmlformats.org/officeDocument/2006/relationships/chart" Target="../charts/chart2.xml"/><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4.png"/><Relationship Id="rId7"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17.xml"/><Relationship Id="rId6" Type="http://schemas.openxmlformats.org/officeDocument/2006/relationships/image" Target="../media/image27.png"/><Relationship Id="rId5" Type="http://schemas.openxmlformats.org/officeDocument/2006/relationships/image" Target="../media/image22.png"/><Relationship Id="rId10" Type="http://schemas.openxmlformats.org/officeDocument/2006/relationships/image" Target="../media/image40.png"/><Relationship Id="rId4" Type="http://schemas.openxmlformats.org/officeDocument/2006/relationships/image" Target="../media/image69.png"/><Relationship Id="rId9" Type="http://schemas.openxmlformats.org/officeDocument/2006/relationships/image" Target="../media/image38.png"/></Relationships>
</file>

<file path=ppt/slides/_rels/slide35.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24.png"/><Relationship Id="rId7" Type="http://schemas.openxmlformats.org/officeDocument/2006/relationships/image" Target="../media/image36.png"/><Relationship Id="rId2" Type="http://schemas.openxmlformats.org/officeDocument/2006/relationships/notesSlide" Target="../notesSlides/notesSlide29.xml"/><Relationship Id="rId1" Type="http://schemas.openxmlformats.org/officeDocument/2006/relationships/slideLayout" Target="../slideLayouts/slideLayout17.xml"/><Relationship Id="rId6" Type="http://schemas.openxmlformats.org/officeDocument/2006/relationships/image" Target="../media/image70.png"/><Relationship Id="rId5" Type="http://schemas.openxmlformats.org/officeDocument/2006/relationships/image" Target="../media/image46.png"/><Relationship Id="rId4" Type="http://schemas.openxmlformats.org/officeDocument/2006/relationships/image" Target="../media/image32.png"/></Relationships>
</file>

<file path=ppt/slides/_rels/slide36.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73.png"/><Relationship Id="rId3" Type="http://schemas.openxmlformats.org/officeDocument/2006/relationships/image" Target="../media/image24.png"/><Relationship Id="rId7" Type="http://schemas.openxmlformats.org/officeDocument/2006/relationships/image" Target="../media/image39.png"/><Relationship Id="rId12" Type="http://schemas.openxmlformats.org/officeDocument/2006/relationships/image" Target="../media/image51.png"/><Relationship Id="rId2" Type="http://schemas.openxmlformats.org/officeDocument/2006/relationships/notesSlide" Target="../notesSlides/notesSlide30.xml"/><Relationship Id="rId1" Type="http://schemas.openxmlformats.org/officeDocument/2006/relationships/slideLayout" Target="../slideLayouts/slideLayout17.xml"/><Relationship Id="rId6" Type="http://schemas.openxmlformats.org/officeDocument/2006/relationships/image" Target="../media/image38.png"/><Relationship Id="rId11" Type="http://schemas.openxmlformats.org/officeDocument/2006/relationships/image" Target="../media/image36.png"/><Relationship Id="rId5" Type="http://schemas.openxmlformats.org/officeDocument/2006/relationships/image" Target="../media/image72.png"/><Relationship Id="rId10" Type="http://schemas.openxmlformats.org/officeDocument/2006/relationships/image" Target="../media/image45.png"/><Relationship Id="rId4" Type="http://schemas.openxmlformats.org/officeDocument/2006/relationships/image" Target="../media/image71.png"/><Relationship Id="rId9" Type="http://schemas.openxmlformats.org/officeDocument/2006/relationships/image" Target="../media/image37.png"/></Relationships>
</file>

<file path=ppt/slides/_rels/slide37.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24.png"/><Relationship Id="rId7" Type="http://schemas.openxmlformats.org/officeDocument/2006/relationships/image" Target="../media/image36.png"/><Relationship Id="rId2" Type="http://schemas.openxmlformats.org/officeDocument/2006/relationships/notesSlide" Target="../notesSlides/notesSlide31.xml"/><Relationship Id="rId1" Type="http://schemas.openxmlformats.org/officeDocument/2006/relationships/slideLayout" Target="../slideLayouts/slideLayout17.xml"/><Relationship Id="rId6" Type="http://schemas.openxmlformats.org/officeDocument/2006/relationships/image" Target="../media/image22.png"/><Relationship Id="rId5" Type="http://schemas.openxmlformats.org/officeDocument/2006/relationships/image" Target="../media/image35.png"/><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2.xml"/><Relationship Id="rId1" Type="http://schemas.openxmlformats.org/officeDocument/2006/relationships/slideLayout" Target="../slideLayouts/slideLayout17.xml"/><Relationship Id="rId4" Type="http://schemas.openxmlformats.org/officeDocument/2006/relationships/image" Target="../media/image33.png"/></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3.xml"/><Relationship Id="rId1" Type="http://schemas.openxmlformats.org/officeDocument/2006/relationships/slideLayout" Target="../slideLayouts/slideLayout17.xml"/><Relationship Id="rId4" Type="http://schemas.openxmlformats.org/officeDocument/2006/relationships/image" Target="../media/image22.png"/></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4.xml"/><Relationship Id="rId1" Type="http://schemas.openxmlformats.org/officeDocument/2006/relationships/slideLayout" Target="../slideLayouts/slideLayout17.xml"/><Relationship Id="rId4" Type="http://schemas.openxmlformats.org/officeDocument/2006/relationships/image" Target="../media/image38.png"/></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5.xml"/><Relationship Id="rId1" Type="http://schemas.openxmlformats.org/officeDocument/2006/relationships/slideLayout" Target="../slideLayouts/slideLayout17.xml"/><Relationship Id="rId4" Type="http://schemas.openxmlformats.org/officeDocument/2006/relationships/image" Target="../media/image35.png"/></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6.xml"/><Relationship Id="rId1" Type="http://schemas.openxmlformats.org/officeDocument/2006/relationships/slideLayout" Target="../slideLayouts/slideLayout17.xml"/><Relationship Id="rId4" Type="http://schemas.openxmlformats.org/officeDocument/2006/relationships/image" Target="../media/image28.png"/></Relationships>
</file>

<file path=ppt/slides/_rels/slide4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4.png"/><Relationship Id="rId7" Type="http://schemas.openxmlformats.org/officeDocument/2006/relationships/image" Target="../media/image65.png"/><Relationship Id="rId2" Type="http://schemas.openxmlformats.org/officeDocument/2006/relationships/notesSlide" Target="../notesSlides/notesSlide37.xml"/><Relationship Id="rId1" Type="http://schemas.openxmlformats.org/officeDocument/2006/relationships/slideLayout" Target="../slideLayouts/slideLayout17.xml"/><Relationship Id="rId6" Type="http://schemas.openxmlformats.org/officeDocument/2006/relationships/image" Target="../media/image64.png"/><Relationship Id="rId11" Type="http://schemas.openxmlformats.org/officeDocument/2006/relationships/image" Target="../media/image75.png"/><Relationship Id="rId5" Type="http://schemas.openxmlformats.org/officeDocument/2006/relationships/chart" Target="../charts/chart3.xml"/><Relationship Id="rId10" Type="http://schemas.openxmlformats.org/officeDocument/2006/relationships/image" Target="../media/image38.png"/><Relationship Id="rId4" Type="http://schemas.openxmlformats.org/officeDocument/2006/relationships/image" Target="../media/image36.png"/><Relationship Id="rId9" Type="http://schemas.openxmlformats.org/officeDocument/2006/relationships/image" Target="../media/image28.png"/></Relationships>
</file>

<file path=ppt/slides/_rels/slide44.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2.png"/><Relationship Id="rId2" Type="http://schemas.openxmlformats.org/officeDocument/2006/relationships/notesSlide" Target="../notesSlides/notesSlide38.xml"/><Relationship Id="rId1" Type="http://schemas.openxmlformats.org/officeDocument/2006/relationships/slideLayout" Target="../slideLayouts/slideLayout17.xml"/><Relationship Id="rId6" Type="http://schemas.openxmlformats.org/officeDocument/2006/relationships/image" Target="../media/image30.png"/><Relationship Id="rId5" Type="http://schemas.openxmlformats.org/officeDocument/2006/relationships/image" Target="../media/image26.png"/><Relationship Id="rId4" Type="http://schemas.openxmlformats.org/officeDocument/2006/relationships/image" Target="../media/image33.png"/></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9.xml"/><Relationship Id="rId1" Type="http://schemas.openxmlformats.org/officeDocument/2006/relationships/slideLayout" Target="../slideLayouts/slideLayout17.xml"/><Relationship Id="rId5" Type="http://schemas.openxmlformats.org/officeDocument/2006/relationships/image" Target="../media/image49.png"/><Relationship Id="rId4" Type="http://schemas.openxmlformats.org/officeDocument/2006/relationships/image" Target="../media/image45.pn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76.png"/></Relationships>
</file>

<file path=ppt/slides/_rels/slide47.xml.rels><?xml version="1.0" encoding="UTF-8" standalone="yes"?>
<Relationships xmlns="http://schemas.openxmlformats.org/package/2006/relationships"><Relationship Id="rId3" Type="http://schemas.openxmlformats.org/officeDocument/2006/relationships/image" Target="../media/image78.svg"/><Relationship Id="rId2" Type="http://schemas.openxmlformats.org/officeDocument/2006/relationships/image" Target="../media/image77.jpeg"/><Relationship Id="rId1" Type="http://schemas.openxmlformats.org/officeDocument/2006/relationships/slideLayout" Target="../slideLayouts/slideLayout14.xml"/><Relationship Id="rId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Mohamed Soliman</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34" name="Rectangle: Rounded Corners 33"/>
          <p:cNvSpPr/>
          <p:nvPr/>
        </p:nvSpPr>
        <p:spPr>
          <a:xfrm>
            <a:off x="329269" y="59063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800" b="1" dirty="0">
                <a:solidFill>
                  <a:prstClr val="white"/>
                </a:solidFill>
                <a:latin typeface="Alexandria" charset="0"/>
                <a:cs typeface="Alexandria" charset="0"/>
              </a:rPr>
              <a:t>Introductory Lecture</a:t>
            </a:r>
          </a:p>
        </p:txBody>
      </p:sp>
      <p:sp>
        <p:nvSpPr>
          <p:cNvPr id="46" name="TextBox 45"/>
          <p:cNvSpPr txBox="1"/>
          <p:nvPr/>
        </p:nvSpPr>
        <p:spPr>
          <a:xfrm>
            <a:off x="329269" y="5104240"/>
            <a:ext cx="2873351"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ENT 632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Entrepreneurial Financing</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sndAc>
          <p:stSnd>
            <p:snd r:embed="rId3" name="whoosh.wav"/>
          </p:stSnd>
        </p:sndAc>
      </p:transition>
    </mc:Choice>
    <mc:Fallback xmlns="">
      <p:transition spd="slow">
        <p:fade/>
        <p:sndAc>
          <p:stSnd>
            <p:snd r:embed="rId6" name="whoos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21" presetClass="entr" presetSubtype="1"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wheel(1)">
                                      <p:cBhvr>
                                        <p:cTn id="12" dur="2000"/>
                                        <p:tgtEl>
                                          <p:spTgt spid="34"/>
                                        </p:tgtEl>
                                      </p:cBhvr>
                                    </p:animEffect>
                                  </p:childTnLst>
                                </p:cTn>
                              </p:par>
                            </p:childTnLst>
                          </p:cTn>
                        </p:par>
                        <p:par>
                          <p:cTn id="13" fill="hold">
                            <p:stCondLst>
                              <p:cond delay="2000"/>
                            </p:stCondLst>
                            <p:childTnLst>
                              <p:par>
                                <p:cTn id="14" presetID="6" presetClass="entr" presetSubtype="16"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circle(in)">
                                      <p:cBhvr>
                                        <p:cTn id="16" dur="2000"/>
                                        <p:tgtEl>
                                          <p:spTgt spid="30"/>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heel(1)">
                                      <p:cBhvr>
                                        <p:cTn id="19"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4" grpId="0" animBg="1"/>
      <p:bldP spid="4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266391" y="382050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Introductory Lecture</a:t>
            </a:r>
          </a:p>
        </p:txBody>
      </p:sp>
      <p:sp>
        <p:nvSpPr>
          <p:cNvPr id="11" name="TextBox 10"/>
          <p:cNvSpPr txBox="1"/>
          <p:nvPr/>
        </p:nvSpPr>
        <p:spPr>
          <a:xfrm>
            <a:off x="6370224" y="4802552"/>
            <a:ext cx="2938368"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ENT 632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Entrepreneurial </a:t>
            </a:r>
            <a:r>
              <a:rPr lang="en-US" sz="2000" dirty="0">
                <a:solidFill>
                  <a:prstClr val="black"/>
                </a:solidFill>
                <a:latin typeface="Alexandria" charset="0"/>
                <a:cs typeface="Alexandria" charset="0"/>
              </a:rPr>
              <a:t>Financing</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Mohamed Soliman</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Intro - Copy_updated">
            <a:hlinkClick r:id="" action="ppaction://media"/>
            <a:extLst>
              <a:ext uri="{FF2B5EF4-FFF2-40B4-BE49-F238E27FC236}">
                <a16:creationId xmlns:a16="http://schemas.microsoft.com/office/drawing/2014/main" id="{388A617B-CA15-0E66-747A-46A55B358CD5}"/>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2019880" y="6709508"/>
            <a:ext cx="397897" cy="2238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video>
              <p:cMediaNode vol="100000">
                <p:cTn id="2"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304579"/>
            <a:ext cx="4937346" cy="19850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07645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127760" y="1022034"/>
            <a:ext cx="10020692" cy="3288183"/>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061737" y="3675815"/>
            <a:ext cx="4996354" cy="3177473"/>
          </a:xfrm>
          <a:prstGeom prst="rect">
            <a:avLst/>
          </a:prstGeom>
          <a:noFill/>
        </p:spPr>
        <p:txBody>
          <a:bodyPr wrap="square">
            <a:spAutoFit/>
          </a:bodyPr>
          <a:lstStyle/>
          <a:p>
            <a:pPr algn="just">
              <a:lnSpc>
                <a:spcPct val="120000"/>
              </a:lnSpc>
            </a:pPr>
            <a:r>
              <a:rPr lang="en-US" sz="1400" dirty="0">
                <a:latin typeface="Alexandria" charset="0"/>
                <a:cs typeface="Alexandria" charset="0"/>
              </a:rPr>
              <a:t>Welcome to a new chapter in your journey through the Master’s in Entrepreneurship program. You’re here because you have the drive to create change, the courage to take risks, and the mindset to turn ideas into action. This program is more than coursework. It’s a launchpad to develop your leadership, understand markets, and build something real.</a:t>
            </a:r>
          </a:p>
          <a:p>
            <a:pPr algn="just">
              <a:lnSpc>
                <a:spcPct val="120000"/>
              </a:lnSpc>
            </a:pPr>
            <a:r>
              <a:rPr lang="en-US" sz="1400" b="1" i="1" dirty="0">
                <a:solidFill>
                  <a:srgbClr val="FF0000"/>
                </a:solidFill>
                <a:latin typeface="Alexandria" charset="0"/>
                <a:cs typeface="Alexandria" charset="0"/>
              </a:rPr>
              <a:t>Remember:</a:t>
            </a:r>
          </a:p>
          <a:p>
            <a:pPr marL="285750" indent="-285750" algn="just">
              <a:lnSpc>
                <a:spcPct val="120000"/>
              </a:lnSpc>
              <a:buFont typeface="Arial" panose="020B0604020202020204" pitchFamily="34" charset="0"/>
              <a:buChar char="•"/>
            </a:pPr>
            <a:r>
              <a:rPr lang="en-US" sz="1400" b="1" dirty="0">
                <a:latin typeface="Alexandria" charset="0"/>
                <a:cs typeface="Alexandria" charset="0"/>
              </a:rPr>
              <a:t>Entrepreneurs don’t wait for opportunity—they create it.</a:t>
            </a:r>
          </a:p>
          <a:p>
            <a:pPr marL="285750" indent="-285750" algn="just">
              <a:lnSpc>
                <a:spcPct val="120000"/>
              </a:lnSpc>
              <a:buFont typeface="Arial" panose="020B0604020202020204" pitchFamily="34" charset="0"/>
              <a:buChar char="•"/>
            </a:pPr>
            <a:r>
              <a:rPr lang="en-US" sz="1400" dirty="0">
                <a:latin typeface="Alexandria" charset="0"/>
                <a:cs typeface="Alexandria" charset="0"/>
              </a:rPr>
              <a:t>Failure is not the end—it’s feedback.</a:t>
            </a:r>
          </a:p>
          <a:p>
            <a:pPr marL="285750" indent="-285750" algn="just">
              <a:lnSpc>
                <a:spcPct val="120000"/>
              </a:lnSpc>
              <a:buFont typeface="Arial" panose="020B0604020202020204" pitchFamily="34" charset="0"/>
              <a:buChar char="•"/>
            </a:pPr>
            <a:r>
              <a:rPr lang="en-US" sz="1400" b="1" dirty="0">
                <a:latin typeface="Alexandria" charset="0"/>
                <a:cs typeface="Alexandria" charset="0"/>
              </a:rPr>
              <a:t>The network you build now could shape your future.</a:t>
            </a:r>
          </a:p>
          <a:p>
            <a:pPr marL="285750" indent="-285750" algn="just">
              <a:lnSpc>
                <a:spcPct val="120000"/>
              </a:lnSpc>
              <a:buFont typeface="Arial" panose="020B0604020202020204" pitchFamily="34" charset="0"/>
              <a:buChar char="•"/>
            </a:pPr>
            <a:r>
              <a:rPr lang="en-US" sz="1400" dirty="0">
                <a:latin typeface="Alexandria" charset="0"/>
                <a:cs typeface="Alexandria" charset="0"/>
              </a:rPr>
              <a:t>Build something that matters. </a:t>
            </a:r>
          </a:p>
          <a:p>
            <a:pPr marL="285750" indent="-285750" algn="just">
              <a:lnSpc>
                <a:spcPct val="120000"/>
              </a:lnSpc>
              <a:buFont typeface="Arial" panose="020B0604020202020204" pitchFamily="34" charset="0"/>
              <a:buChar char="•"/>
            </a:pPr>
            <a:r>
              <a:rPr lang="en-US" sz="1400" b="1" dirty="0">
                <a:latin typeface="Alexandria" charset="0"/>
                <a:cs typeface="Alexandria" charset="0"/>
              </a:rPr>
              <a:t>We’re excited to see what you’ll create.</a:t>
            </a:r>
          </a:p>
        </p:txBody>
      </p:sp>
      <p:sp>
        <p:nvSpPr>
          <p:cNvPr id="41" name="TextBox 40"/>
          <p:cNvSpPr txBox="1"/>
          <p:nvPr/>
        </p:nvSpPr>
        <p:spPr>
          <a:xfrm>
            <a:off x="6406918" y="514024"/>
            <a:ext cx="5301173"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Welcome to the Master’s in </a:t>
            </a:r>
          </a:p>
          <a:p>
            <a:pPr algn="ctr"/>
            <a:r>
              <a:rPr lang="en-US" sz="2800" b="1" dirty="0">
                <a:solidFill>
                  <a:srgbClr val="00B0F0"/>
                </a:solidFill>
                <a:latin typeface="Alexandria" charset="0"/>
                <a:cs typeface="Alexandria" charset="0"/>
              </a:rPr>
              <a:t>The Entrepreneurship Program </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Biography of Lecturer</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40099" y="2322500"/>
            <a:ext cx="8417320" cy="5078313"/>
          </a:xfrm>
          <a:prstGeom prst="rect">
            <a:avLst/>
          </a:prstGeom>
          <a:noFill/>
        </p:spPr>
        <p:txBody>
          <a:bodyPr wrap="square" lIns="91440" tIns="45720" rIns="91440" bIns="45720" rtlCol="0" anchor="t">
            <a:spAutoFit/>
          </a:bodyPr>
          <a:lstStyle/>
          <a:p>
            <a:r>
              <a:rPr lang="en-US" dirty="0">
                <a:solidFill>
                  <a:srgbClr val="444444"/>
                </a:solidFill>
                <a:ea typeface="+mn-lt"/>
                <a:cs typeface="+mn-lt"/>
              </a:rPr>
              <a:t>2020 to </a:t>
            </a:r>
            <a:r>
              <a:rPr lang="en-US" b="1" dirty="0">
                <a:solidFill>
                  <a:srgbClr val="444444"/>
                </a:solidFill>
                <a:ea typeface="+mn-lt"/>
                <a:cs typeface="+mn-lt"/>
              </a:rPr>
              <a:t>Present Lecturer </a:t>
            </a:r>
            <a:endParaRPr lang="en-US" b="1" dirty="0"/>
          </a:p>
          <a:p>
            <a:r>
              <a:rPr lang="en-US" i="1" dirty="0">
                <a:solidFill>
                  <a:srgbClr val="428BCA"/>
                </a:solidFill>
                <a:latin typeface="SourceSansPro-Italic"/>
              </a:rPr>
              <a:t>Faculty of leadership and innovation, Midocean  </a:t>
            </a:r>
          </a:p>
          <a:p>
            <a:endParaRPr lang="en-US" dirty="0">
              <a:solidFill>
                <a:srgbClr val="444444"/>
              </a:solidFill>
              <a:latin typeface="SourceSansPro-Regular"/>
            </a:endParaRPr>
          </a:p>
          <a:p>
            <a:r>
              <a:rPr lang="en-US" sz="1800" b="0" i="0" dirty="0">
                <a:solidFill>
                  <a:srgbClr val="444444"/>
                </a:solidFill>
                <a:effectLst/>
                <a:latin typeface="SourceSansPro-Regular"/>
              </a:rPr>
              <a:t>2020 to </a:t>
            </a:r>
            <a:r>
              <a:rPr lang="en-US" dirty="0">
                <a:solidFill>
                  <a:srgbClr val="444444"/>
                </a:solidFill>
                <a:latin typeface="SourceSansPro-Regular"/>
              </a:rPr>
              <a:t>2026</a:t>
            </a:r>
            <a:r>
              <a:rPr lang="en-US" sz="1800" b="0" i="0" dirty="0">
                <a:solidFill>
                  <a:srgbClr val="444444"/>
                </a:solidFill>
                <a:effectLst/>
                <a:latin typeface="SourceSansPro-Regular"/>
              </a:rPr>
              <a:t> </a:t>
            </a:r>
            <a:r>
              <a:rPr lang="en-US" sz="1800" b="1" i="0" dirty="0">
                <a:solidFill>
                  <a:srgbClr val="000000"/>
                </a:solidFill>
                <a:effectLst/>
                <a:latin typeface="SourceSansPro-Regular"/>
              </a:rPr>
              <a:t>Senior Lecturer</a:t>
            </a:r>
            <a:endParaRPr lang="en-US" b="1" dirty="0">
              <a:latin typeface="SourceSansPro-Regular"/>
            </a:endParaRPr>
          </a:p>
          <a:p>
            <a:r>
              <a:rPr lang="en-US" sz="1800" b="0" i="1" dirty="0">
                <a:solidFill>
                  <a:srgbClr val="428BCA"/>
                </a:solidFill>
                <a:effectLst/>
                <a:latin typeface="SourceSansPro-Italic"/>
              </a:rPr>
              <a:t>Business Innovation Department, Prince of </a:t>
            </a:r>
            <a:r>
              <a:rPr lang="en-US" sz="1800" b="0" i="1" dirty="0" err="1">
                <a:solidFill>
                  <a:srgbClr val="428BCA"/>
                </a:solidFill>
                <a:effectLst/>
                <a:latin typeface="SourceSansPro-Italic"/>
              </a:rPr>
              <a:t>Songkla</a:t>
            </a:r>
            <a:r>
              <a:rPr lang="en-US" sz="1800" b="0" i="1" dirty="0">
                <a:solidFill>
                  <a:srgbClr val="428BCA"/>
                </a:solidFill>
                <a:effectLst/>
                <a:latin typeface="SourceSansPro-Italic"/>
              </a:rPr>
              <a:t> University, Thailand</a:t>
            </a:r>
          </a:p>
          <a:p>
            <a:endParaRPr lang="en-US" sz="1800" b="0" i="1" dirty="0">
              <a:solidFill>
                <a:srgbClr val="428BCA"/>
              </a:solidFill>
              <a:effectLst/>
              <a:latin typeface="SourceSansPro-Italic"/>
            </a:endParaRPr>
          </a:p>
          <a:p>
            <a:r>
              <a:rPr lang="en-US" sz="1800" b="0" i="0" dirty="0">
                <a:solidFill>
                  <a:srgbClr val="444444"/>
                </a:solidFill>
                <a:effectLst/>
                <a:latin typeface="SourceSansPro-Regular"/>
              </a:rPr>
              <a:t>2015 to 2019            </a:t>
            </a:r>
            <a:r>
              <a:rPr lang="en-US" sz="1800" b="1" i="0" dirty="0">
                <a:solidFill>
                  <a:srgbClr val="000000"/>
                </a:solidFill>
                <a:effectLst/>
                <a:latin typeface="SourceSansPro-Regular"/>
              </a:rPr>
              <a:t>Research Fellow /</a:t>
            </a:r>
            <a:r>
              <a:rPr lang="en-US" b="1" dirty="0">
                <a:solidFill>
                  <a:srgbClr val="000000"/>
                </a:solidFill>
                <a:latin typeface="SourceSansPro-Regular"/>
              </a:rPr>
              <a:t>Teaching Assistant</a:t>
            </a:r>
          </a:p>
          <a:p>
            <a:r>
              <a:rPr lang="en-US" sz="1800" b="0" i="1" dirty="0">
                <a:solidFill>
                  <a:srgbClr val="428BCA"/>
                </a:solidFill>
                <a:effectLst/>
                <a:latin typeface="SourceSansPro-Italic"/>
              </a:rPr>
              <a:t>School of Management, USM, Malaysia</a:t>
            </a:r>
          </a:p>
          <a:p>
            <a:endParaRPr lang="en-US" sz="1800" b="0" i="1" dirty="0">
              <a:solidFill>
                <a:srgbClr val="428BCA"/>
              </a:solidFill>
              <a:effectLst/>
              <a:latin typeface="SourceSansPro-Italic"/>
            </a:endParaRPr>
          </a:p>
          <a:p>
            <a:pPr marL="342900" indent="-342900">
              <a:buAutoNum type="arabicPlain" startAt="2016"/>
            </a:pPr>
            <a:r>
              <a:rPr lang="en-US" sz="1800" b="0" i="0" dirty="0">
                <a:solidFill>
                  <a:srgbClr val="444444"/>
                </a:solidFill>
                <a:effectLst/>
                <a:latin typeface="SourceSansPro-Regular"/>
              </a:rPr>
              <a:t>to 2017            </a:t>
            </a:r>
            <a:r>
              <a:rPr lang="en-US" sz="1800" b="1" i="0" dirty="0">
                <a:solidFill>
                  <a:srgbClr val="000000"/>
                </a:solidFill>
                <a:effectLst/>
                <a:latin typeface="SourceSansPro-Regular"/>
              </a:rPr>
              <a:t>President of SOM PhD Club Committee</a:t>
            </a:r>
          </a:p>
          <a:p>
            <a:r>
              <a:rPr lang="en-US" b="1" dirty="0">
                <a:solidFill>
                  <a:srgbClr val="000000"/>
                </a:solidFill>
                <a:latin typeface="SourceSansPro-Regular"/>
              </a:rPr>
              <a:t>                                   </a:t>
            </a:r>
            <a:r>
              <a:rPr lang="en-US" sz="1800" b="1" i="0" dirty="0">
                <a:solidFill>
                  <a:srgbClr val="000000"/>
                </a:solidFill>
                <a:effectLst/>
                <a:latin typeface="SourceSansPro-Regular"/>
              </a:rPr>
              <a:t>USM Student Ambassador</a:t>
            </a:r>
          </a:p>
          <a:p>
            <a:r>
              <a:rPr lang="en-US" sz="1800" b="0" i="1" dirty="0">
                <a:solidFill>
                  <a:srgbClr val="428BCA"/>
                </a:solidFill>
                <a:effectLst/>
                <a:latin typeface="SourceSansPro-Italic"/>
              </a:rPr>
              <a:t>School of Management, USM, Malaysia</a:t>
            </a:r>
            <a:r>
              <a:rPr lang="en-US" dirty="0"/>
              <a:t> </a:t>
            </a:r>
          </a:p>
          <a:p>
            <a:endParaRPr lang="en-US" dirty="0"/>
          </a:p>
          <a:p>
            <a:endParaRPr lang="en-US" dirty="0"/>
          </a:p>
          <a:p>
            <a:r>
              <a:rPr lang="en-US" sz="1800" b="0" i="0" dirty="0">
                <a:solidFill>
                  <a:srgbClr val="444444"/>
                </a:solidFill>
                <a:effectLst/>
                <a:latin typeface="SourceSansPro-Regular"/>
              </a:rPr>
              <a:t>2004  to 2014           </a:t>
            </a:r>
            <a:r>
              <a:rPr lang="en-US" sz="1800" b="1" i="0" dirty="0">
                <a:solidFill>
                  <a:srgbClr val="000000"/>
                </a:solidFill>
                <a:effectLst/>
                <a:latin typeface="SourceSansPro-Regular"/>
              </a:rPr>
              <a:t>Teaching Assistant / Lecturer</a:t>
            </a:r>
          </a:p>
          <a:p>
            <a:r>
              <a:rPr lang="en-US" sz="1800" b="0" i="1" dirty="0">
                <a:solidFill>
                  <a:srgbClr val="428BCA"/>
                </a:solidFill>
                <a:effectLst/>
                <a:latin typeface="SourceSansPro-Italic"/>
              </a:rPr>
              <a:t>Faculty of Business, Economics and Information systems. Misr University for Science and Technology (</a:t>
            </a:r>
            <a:r>
              <a:rPr lang="en-US" i="1" dirty="0">
                <a:solidFill>
                  <a:srgbClr val="428BCA"/>
                </a:solidFill>
                <a:latin typeface="SourceSansPro-Italic"/>
              </a:rPr>
              <a:t>MUST), Egypt</a:t>
            </a: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4" name="Graphic 21">
            <a:extLst>
              <a:ext uri="{FF2B5EF4-FFF2-40B4-BE49-F238E27FC236}">
                <a16:creationId xmlns:a16="http://schemas.microsoft.com/office/drawing/2014/main" id="{77B8F473-B9FF-5685-728D-25742F93D97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0167" y="82296"/>
            <a:ext cx="2005603" cy="936479"/>
          </a:xfrm>
          <a:prstGeom prst="rect">
            <a:avLst/>
          </a:prstGeom>
        </p:spPr>
      </p:pic>
      <p:sp>
        <p:nvSpPr>
          <p:cNvPr id="9" name="Rectangle 8">
            <a:extLst>
              <a:ext uri="{FF2B5EF4-FFF2-40B4-BE49-F238E27FC236}">
                <a16:creationId xmlns:a16="http://schemas.microsoft.com/office/drawing/2014/main" id="{DF8D29BD-FB65-788D-0E91-0B1A283164B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Aptos" panose="02110004020202020204"/>
              <a:ea typeface="Roboto Light" panose="02000000000000000000" pitchFamily="2" charset="0"/>
              <a:cs typeface="+mn-cs"/>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Biography of Lecturer</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947087" y="2390011"/>
            <a:ext cx="9242106" cy="4524315"/>
          </a:xfrm>
          <a:prstGeom prst="rect">
            <a:avLst/>
          </a:prstGeom>
          <a:noFill/>
        </p:spPr>
        <p:txBody>
          <a:bodyPr wrap="square" rtlCol="0">
            <a:spAutoFit/>
          </a:bodyPr>
          <a:lstStyle/>
          <a:p>
            <a:r>
              <a:rPr lang="en-US" sz="1800" b="1" i="0" dirty="0">
                <a:solidFill>
                  <a:srgbClr val="000000"/>
                </a:solidFill>
                <a:effectLst/>
                <a:latin typeface="SourceSansPro-Regular"/>
              </a:rPr>
              <a:t>PhD in Technology Management</a:t>
            </a:r>
          </a:p>
          <a:p>
            <a:r>
              <a:rPr lang="en-US" sz="1800" b="0" i="1" dirty="0">
                <a:solidFill>
                  <a:srgbClr val="428BCA"/>
                </a:solidFill>
                <a:effectLst/>
                <a:latin typeface="SourceSansPro-Italic"/>
              </a:rPr>
              <a:t>School Of Management (SOM), </a:t>
            </a:r>
            <a:r>
              <a:rPr lang="en-US" sz="1800" b="0" i="1" dirty="0" err="1">
                <a:solidFill>
                  <a:srgbClr val="428BCA"/>
                </a:solidFill>
                <a:effectLst/>
                <a:latin typeface="SourceSansPro-Italic"/>
              </a:rPr>
              <a:t>Universiti</a:t>
            </a:r>
            <a:r>
              <a:rPr lang="en-US" sz="1800" b="0" i="1" dirty="0">
                <a:solidFill>
                  <a:srgbClr val="428BCA"/>
                </a:solidFill>
                <a:effectLst/>
                <a:latin typeface="SourceSansPro-Italic"/>
              </a:rPr>
              <a:t> Sains Malaysia (USM ), Malaysia</a:t>
            </a:r>
          </a:p>
          <a:p>
            <a:r>
              <a:rPr lang="en-US" sz="1800" b="1" i="1" dirty="0">
                <a:solidFill>
                  <a:srgbClr val="000000"/>
                </a:solidFill>
                <a:effectLst/>
                <a:latin typeface="SourceSansPro-SemiBoldItalic"/>
              </a:rPr>
              <a:t>USM is No. 147 QS World University Ranking, 2022 </a:t>
            </a:r>
          </a:p>
          <a:p>
            <a:r>
              <a:rPr lang="en-US" sz="1800" b="1" i="0" dirty="0">
                <a:solidFill>
                  <a:srgbClr val="000000"/>
                </a:solidFill>
                <a:effectLst/>
                <a:latin typeface="SourceSansPro-SemiBold"/>
              </a:rPr>
              <a:t>The medium of study is in English</a:t>
            </a:r>
            <a:r>
              <a:rPr lang="en-US" dirty="0"/>
              <a:t> </a:t>
            </a:r>
            <a:br>
              <a:rPr lang="en-US" dirty="0"/>
            </a:br>
            <a:endParaRPr lang="en-US" sz="1800" b="0" i="1" dirty="0">
              <a:solidFill>
                <a:srgbClr val="428BCA"/>
              </a:solidFill>
              <a:effectLst/>
              <a:latin typeface="SourceSansPro-Italic"/>
            </a:endParaRPr>
          </a:p>
          <a:p>
            <a:r>
              <a:rPr lang="en-US" sz="1800" b="0" i="0" dirty="0">
                <a:solidFill>
                  <a:srgbClr val="000000"/>
                </a:solidFill>
                <a:effectLst/>
                <a:latin typeface="SourceSansPro-Regular"/>
              </a:rPr>
              <a:t>MBA in Management Information Systems</a:t>
            </a:r>
          </a:p>
          <a:p>
            <a:r>
              <a:rPr lang="en-US" sz="1800" b="0" i="1" dirty="0">
                <a:solidFill>
                  <a:srgbClr val="428BCA"/>
                </a:solidFill>
                <a:effectLst/>
                <a:latin typeface="SourceSansPro-Italic"/>
              </a:rPr>
              <a:t>Arab Academy for Banking and Financial Science (AABFS)</a:t>
            </a:r>
          </a:p>
          <a:p>
            <a:r>
              <a:rPr lang="en-US" sz="1800" b="1" i="0" dirty="0">
                <a:solidFill>
                  <a:srgbClr val="000000"/>
                </a:solidFill>
                <a:effectLst/>
                <a:latin typeface="SourceSansPro-SemiBold"/>
              </a:rPr>
              <a:t>The medium of study is in English. Grade: Excellent</a:t>
            </a:r>
            <a:r>
              <a:rPr lang="en-US" dirty="0"/>
              <a:t> </a:t>
            </a:r>
            <a:r>
              <a:rPr lang="en-US" sz="1800" b="1" i="0" dirty="0">
                <a:solidFill>
                  <a:srgbClr val="000000"/>
                </a:solidFill>
                <a:effectLst/>
                <a:latin typeface="SourceSansPro-Regular"/>
              </a:rPr>
              <a:t>(Honors) </a:t>
            </a:r>
            <a:br>
              <a:rPr lang="en-US" dirty="0"/>
            </a:br>
            <a:endParaRPr lang="en-US" sz="1800" b="0" i="1" dirty="0">
              <a:solidFill>
                <a:srgbClr val="428BCA"/>
              </a:solidFill>
              <a:effectLst/>
              <a:latin typeface="SourceSansPro-Italic"/>
            </a:endParaRPr>
          </a:p>
          <a:p>
            <a:r>
              <a:rPr lang="en-US" sz="1800" b="0" i="0" dirty="0">
                <a:solidFill>
                  <a:srgbClr val="000000"/>
                </a:solidFill>
                <a:effectLst/>
                <a:latin typeface="SourceSansPro-Regular"/>
              </a:rPr>
              <a:t>Bachelor of Business Administration degree (Honors) in Business Information Systems</a:t>
            </a:r>
          </a:p>
          <a:p>
            <a:r>
              <a:rPr lang="en-US" sz="1800" b="0" i="1" dirty="0">
                <a:solidFill>
                  <a:srgbClr val="428BCA"/>
                </a:solidFill>
                <a:effectLst/>
                <a:latin typeface="SourceSansPro-Italic"/>
              </a:rPr>
              <a:t>Faculty of Business, Economics and information systems, </a:t>
            </a:r>
            <a:r>
              <a:rPr lang="en-US" sz="1800" b="0" i="1" dirty="0" err="1">
                <a:solidFill>
                  <a:srgbClr val="428BCA"/>
                </a:solidFill>
                <a:effectLst/>
                <a:latin typeface="SourceSansPro-Italic"/>
              </a:rPr>
              <a:t>Misr</a:t>
            </a:r>
            <a:r>
              <a:rPr lang="en-US" sz="1800" b="0" i="1" dirty="0">
                <a:solidFill>
                  <a:srgbClr val="428BCA"/>
                </a:solidFill>
                <a:effectLst/>
                <a:latin typeface="SourceSansPro-Italic"/>
              </a:rPr>
              <a:t> University for Science and Technology (MUST)</a:t>
            </a:r>
            <a:r>
              <a:rPr lang="en-US" dirty="0"/>
              <a:t> </a:t>
            </a:r>
          </a:p>
          <a:p>
            <a:r>
              <a:rPr lang="en-US" sz="1800" b="1" i="0" dirty="0">
                <a:solidFill>
                  <a:srgbClr val="000000"/>
                </a:solidFill>
                <a:effectLst/>
                <a:latin typeface="SourceSansPro-SemiBold"/>
              </a:rPr>
              <a:t>The Medium of study is in English. Grade: Excellent with Honors (CGPA 4.3)</a:t>
            </a:r>
            <a:br>
              <a:rPr lang="en-US" dirty="0"/>
            </a:br>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Rectangle 3">
            <a:extLst>
              <a:ext uri="{FF2B5EF4-FFF2-40B4-BE49-F238E27FC236}">
                <a16:creationId xmlns:a16="http://schemas.microsoft.com/office/drawing/2014/main" id="{353D16A9-A4F0-44B6-233A-245051918051}"/>
              </a:ext>
            </a:extLst>
          </p:cNvPr>
          <p:cNvSpPr/>
          <p:nvPr/>
        </p:nvSpPr>
        <p:spPr>
          <a:xfrm>
            <a:off x="3386537" y="13309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Aptos" panose="02110004020202020204"/>
              <a:ea typeface="Roboto Light" panose="02000000000000000000" pitchFamily="2" charset="0"/>
              <a:cs typeface="+mn-cs"/>
            </a:endParaRPr>
          </a:p>
        </p:txBody>
      </p:sp>
      <p:pic>
        <p:nvPicPr>
          <p:cNvPr id="9" name="Graphic 21">
            <a:extLst>
              <a:ext uri="{FF2B5EF4-FFF2-40B4-BE49-F238E27FC236}">
                <a16:creationId xmlns:a16="http://schemas.microsoft.com/office/drawing/2014/main" id="{47B90E48-00E1-1347-AFC9-149772073D6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7737" y="115207"/>
            <a:ext cx="2005603" cy="936479"/>
          </a:xfrm>
          <a:prstGeom prst="rect">
            <a:avLst/>
          </a:prstGeom>
        </p:spPr>
      </p:pic>
    </p:spTree>
    <p:extLst>
      <p:ext uri="{BB962C8B-B14F-4D97-AF65-F5344CB8AC3E}">
        <p14:creationId xmlns:p14="http://schemas.microsoft.com/office/powerpoint/2010/main" val="2135553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B5525-27B4-1D74-B8FA-E64E4C2CE8B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863FCA5-934E-DF90-C0AB-80CEC88E139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D68C2D1-F75B-7CA3-E906-7494C9AF75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F212AB0-E240-A7B4-0FE8-B599E3A1561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249CFF97-3794-79A2-3304-345A44087133}"/>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D93614C8-57CC-4C8F-3086-32ED076EE4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C6DDFBB-542D-E320-67D0-C3FD83C92487}"/>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A8BA8E7D-5129-D6C2-B476-4E36AC5473F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4EADA86E-8F0B-782F-A8C1-B12A1D88567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EBB5BDA5-109A-9EEF-B9EE-744E0324BE88}"/>
              </a:ext>
            </a:extLst>
          </p:cNvPr>
          <p:cNvPicPr>
            <a:picLocks noChangeAspect="1"/>
          </p:cNvPicPr>
          <p:nvPr/>
        </p:nvPicPr>
        <p:blipFill>
          <a:blip r:embed="rId5"/>
          <a:stretch>
            <a:fillRect/>
          </a:stretch>
        </p:blipFill>
        <p:spPr>
          <a:xfrm>
            <a:off x="1790952" y="2323527"/>
            <a:ext cx="10363200" cy="4543425"/>
          </a:xfrm>
          <a:prstGeom prst="rect">
            <a:avLst/>
          </a:prstGeom>
        </p:spPr>
      </p:pic>
    </p:spTree>
    <p:extLst>
      <p:ext uri="{BB962C8B-B14F-4D97-AF65-F5344CB8AC3E}">
        <p14:creationId xmlns:p14="http://schemas.microsoft.com/office/powerpoint/2010/main" val="191220633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BDA61-6A1F-248C-1701-72C13812334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FDDC87C-F47A-8296-6C60-6A329F4CC50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E315C18-7141-E187-7B51-C56CA47FFF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F918173-77B6-99CB-780E-482153D5F54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769D51C-0C12-CAA5-5BEF-AD25F9D02F26}"/>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FBAD7B93-00C1-7FA9-7BD8-E4CDBC232A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CCCB7AD-A980-9230-3CD2-554C87E87BD2}"/>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B21EA990-26C4-4D73-BFEB-CD1E49B7072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87824424-E4AD-F565-DF7B-EC31F57FD6D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2FF16FA0-5E09-ECBC-00B8-734DEF61B8CE}"/>
              </a:ext>
            </a:extLst>
          </p:cNvPr>
          <p:cNvPicPr>
            <a:picLocks noChangeAspect="1"/>
          </p:cNvPicPr>
          <p:nvPr/>
        </p:nvPicPr>
        <p:blipFill>
          <a:blip r:embed="rId5"/>
          <a:stretch>
            <a:fillRect/>
          </a:stretch>
        </p:blipFill>
        <p:spPr>
          <a:xfrm>
            <a:off x="2933890" y="2321678"/>
            <a:ext cx="7915275" cy="3952875"/>
          </a:xfrm>
          <a:prstGeom prst="rect">
            <a:avLst/>
          </a:prstGeom>
        </p:spPr>
      </p:pic>
      <p:sp>
        <p:nvSpPr>
          <p:cNvPr id="7" name="TextBox 6">
            <a:extLst>
              <a:ext uri="{FF2B5EF4-FFF2-40B4-BE49-F238E27FC236}">
                <a16:creationId xmlns:a16="http://schemas.microsoft.com/office/drawing/2014/main" id="{B1F84384-BAB3-7A27-CB19-8B4D92632EFB}"/>
              </a:ext>
            </a:extLst>
          </p:cNvPr>
          <p:cNvSpPr txBox="1"/>
          <p:nvPr/>
        </p:nvSpPr>
        <p:spPr>
          <a:xfrm>
            <a:off x="5212079" y="1934240"/>
            <a:ext cx="3591077" cy="369332"/>
          </a:xfrm>
          <a:prstGeom prst="rect">
            <a:avLst/>
          </a:prstGeom>
          <a:noFill/>
        </p:spPr>
        <p:txBody>
          <a:bodyPr wrap="square" rtlCol="0">
            <a:spAutoFit/>
          </a:bodyPr>
          <a:lstStyle/>
          <a:p>
            <a:pPr algn="ctr"/>
            <a:r>
              <a:rPr lang="en-US" b="1" dirty="0"/>
              <a:t>List of Publications</a:t>
            </a:r>
          </a:p>
        </p:txBody>
      </p:sp>
    </p:spTree>
    <p:extLst>
      <p:ext uri="{BB962C8B-B14F-4D97-AF65-F5344CB8AC3E}">
        <p14:creationId xmlns:p14="http://schemas.microsoft.com/office/powerpoint/2010/main" val="187732594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42573" y="1411861"/>
            <a:ext cx="4113898" cy="369332"/>
          </a:xfrm>
          <a:prstGeom prst="rect">
            <a:avLst/>
          </a:prstGeom>
          <a:noFill/>
        </p:spPr>
        <p:txBody>
          <a:bodyPr wrap="square" rtlCol="0">
            <a:spAutoFit/>
          </a:bodyPr>
          <a:lstStyle/>
          <a:p>
            <a:r>
              <a:rPr lang="en-US" sz="1800" b="1" i="0" dirty="0">
                <a:solidFill>
                  <a:srgbClr val="073763"/>
                </a:solidFill>
                <a:effectLst/>
              </a:rPr>
              <a:t>List of Publications (cont.)</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1200329"/>
          </a:xfrm>
          <a:prstGeom prst="rect">
            <a:avLst/>
          </a:prstGeom>
          <a:noFill/>
        </p:spPr>
        <p:txBody>
          <a:bodyPr wrap="square" rtlCol="0">
            <a:spAutoFit/>
          </a:bodyPr>
          <a:lstStyle/>
          <a:p>
            <a:br>
              <a:rPr lang="en-US" dirty="0"/>
            </a:br>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41F0AA15-79C7-8FAC-2BE5-5F7C4830A882}"/>
              </a:ext>
            </a:extLst>
          </p:cNvPr>
          <p:cNvPicPr>
            <a:picLocks noChangeAspect="1"/>
          </p:cNvPicPr>
          <p:nvPr/>
        </p:nvPicPr>
        <p:blipFill>
          <a:blip r:embed="rId5"/>
          <a:stretch>
            <a:fillRect/>
          </a:stretch>
        </p:blipFill>
        <p:spPr>
          <a:xfrm>
            <a:off x="3312131" y="1775665"/>
            <a:ext cx="8803669" cy="5082335"/>
          </a:xfrm>
          <a:prstGeom prst="rect">
            <a:avLst/>
          </a:prstGeom>
        </p:spPr>
      </p:pic>
      <p:sp>
        <p:nvSpPr>
          <p:cNvPr id="6" name="Rectangle 5">
            <a:extLst>
              <a:ext uri="{FF2B5EF4-FFF2-40B4-BE49-F238E27FC236}">
                <a16:creationId xmlns:a16="http://schemas.microsoft.com/office/drawing/2014/main" id="{2008B43C-6E70-9067-9C5C-B130FDFF1919}"/>
              </a:ext>
            </a:extLst>
          </p:cNvPr>
          <p:cNvSpPr/>
          <p:nvPr/>
        </p:nvSpPr>
        <p:spPr>
          <a:xfrm>
            <a:off x="3386537" y="7902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Aptos" panose="02110004020202020204"/>
              <a:ea typeface="Roboto Light" panose="02000000000000000000" pitchFamily="2" charset="0"/>
              <a:cs typeface="+mn-cs"/>
            </a:endParaRPr>
          </a:p>
        </p:txBody>
      </p:sp>
      <p:pic>
        <p:nvPicPr>
          <p:cNvPr id="10" name="Graphic 21">
            <a:extLst>
              <a:ext uri="{FF2B5EF4-FFF2-40B4-BE49-F238E27FC236}">
                <a16:creationId xmlns:a16="http://schemas.microsoft.com/office/drawing/2014/main" id="{656BAD69-A252-8B8E-F893-F5F13F2FE991}"/>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7737" y="40639"/>
            <a:ext cx="2005603" cy="936479"/>
          </a:xfrm>
          <a:prstGeom prst="rect">
            <a:avLst/>
          </a:prstGeom>
        </p:spPr>
      </p:pic>
    </p:spTree>
    <p:extLst>
      <p:ext uri="{BB962C8B-B14F-4D97-AF65-F5344CB8AC3E}">
        <p14:creationId xmlns:p14="http://schemas.microsoft.com/office/powerpoint/2010/main" val="2570268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B6109-7418-125C-2473-8EF6B2787AC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D85F4C4-29EE-C670-0546-7B8C0673F9B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3ABFD5E-368C-4091-E1AB-02130A19E36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C706406-E0D6-1EEC-9506-123CFDE8DB2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B725467-29D3-1382-B649-120AC5D118FF}"/>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D7148F79-26B2-95F6-8011-58132662F4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4A66616-0158-E023-2AFC-E43B3E3D3651}"/>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D7C36786-BA64-95DE-4AD9-879CC9C3B58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4FBDE063-5B70-D1C7-5D33-E6C2F116F7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05A9F422-2C2A-38F3-4EF1-B24291DC7684}"/>
              </a:ext>
            </a:extLst>
          </p:cNvPr>
          <p:cNvPicPr>
            <a:picLocks noChangeAspect="1"/>
          </p:cNvPicPr>
          <p:nvPr/>
        </p:nvPicPr>
        <p:blipFill>
          <a:blip r:embed="rId5"/>
          <a:stretch>
            <a:fillRect/>
          </a:stretch>
        </p:blipFill>
        <p:spPr>
          <a:xfrm>
            <a:off x="6290784" y="4613206"/>
            <a:ext cx="5797356" cy="2044294"/>
          </a:xfrm>
          <a:prstGeom prst="rect">
            <a:avLst/>
          </a:prstGeom>
        </p:spPr>
      </p:pic>
      <p:pic>
        <p:nvPicPr>
          <p:cNvPr id="9" name="Picture 8">
            <a:extLst>
              <a:ext uri="{FF2B5EF4-FFF2-40B4-BE49-F238E27FC236}">
                <a16:creationId xmlns:a16="http://schemas.microsoft.com/office/drawing/2014/main" id="{3B482AF4-D29B-8B8C-13A8-8C34F71BDF26}"/>
              </a:ext>
            </a:extLst>
          </p:cNvPr>
          <p:cNvPicPr>
            <a:picLocks noChangeAspect="1"/>
          </p:cNvPicPr>
          <p:nvPr/>
        </p:nvPicPr>
        <p:blipFill>
          <a:blip r:embed="rId6"/>
          <a:stretch>
            <a:fillRect/>
          </a:stretch>
        </p:blipFill>
        <p:spPr>
          <a:xfrm>
            <a:off x="3385474" y="1849163"/>
            <a:ext cx="8803718" cy="2551925"/>
          </a:xfrm>
          <a:prstGeom prst="rect">
            <a:avLst/>
          </a:prstGeom>
        </p:spPr>
      </p:pic>
      <p:pic>
        <p:nvPicPr>
          <p:cNvPr id="14" name="Picture 13">
            <a:extLst>
              <a:ext uri="{FF2B5EF4-FFF2-40B4-BE49-F238E27FC236}">
                <a16:creationId xmlns:a16="http://schemas.microsoft.com/office/drawing/2014/main" id="{109604D5-A7D0-A27A-EC10-27DB213F5D9B}"/>
              </a:ext>
            </a:extLst>
          </p:cNvPr>
          <p:cNvPicPr>
            <a:picLocks noChangeAspect="1"/>
          </p:cNvPicPr>
          <p:nvPr/>
        </p:nvPicPr>
        <p:blipFill>
          <a:blip r:embed="rId7"/>
          <a:stretch>
            <a:fillRect/>
          </a:stretch>
        </p:blipFill>
        <p:spPr>
          <a:xfrm>
            <a:off x="1790952" y="4353028"/>
            <a:ext cx="4404036" cy="870807"/>
          </a:xfrm>
          <a:prstGeom prst="rect">
            <a:avLst/>
          </a:prstGeom>
        </p:spPr>
      </p:pic>
    </p:spTree>
    <p:extLst>
      <p:ext uri="{BB962C8B-B14F-4D97-AF65-F5344CB8AC3E}">
        <p14:creationId xmlns:p14="http://schemas.microsoft.com/office/powerpoint/2010/main" val="32423123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42573" y="1411861"/>
            <a:ext cx="4113898" cy="954107"/>
          </a:xfrm>
          <a:prstGeom prst="rect">
            <a:avLst/>
          </a:prstGeom>
          <a:noFill/>
        </p:spPr>
        <p:txBody>
          <a:bodyPr wrap="square" rtlCol="0">
            <a:spAutoFit/>
          </a:bodyPr>
          <a:lstStyle/>
          <a:p>
            <a:r>
              <a:rPr lang="en-US" sz="1800" b="1" i="0" dirty="0">
                <a:solidFill>
                  <a:srgbClr val="073763"/>
                </a:solidFill>
                <a:effectLst/>
              </a:rPr>
              <a:t>Research Grants</a:t>
            </a:r>
            <a:r>
              <a:rPr lang="en-US" sz="2800" b="1" dirty="0"/>
              <a:t> </a:t>
            </a:r>
            <a:br>
              <a:rPr lang="en-US" sz="2800" dirty="0"/>
            </a:b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923330"/>
          </a:xfrm>
          <a:prstGeom prst="rect">
            <a:avLst/>
          </a:prstGeom>
          <a:noFill/>
        </p:spPr>
        <p:txBody>
          <a:bodyPr wrap="square" rtlCol="0">
            <a:spAutoFit/>
          </a:bodyPr>
          <a:lstStyle/>
          <a:p>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4" name="Picture 3">
            <a:extLst>
              <a:ext uri="{FF2B5EF4-FFF2-40B4-BE49-F238E27FC236}">
                <a16:creationId xmlns:a16="http://schemas.microsoft.com/office/drawing/2014/main" id="{74013941-1566-54EC-3CFF-7B34ED1DDABE}"/>
              </a:ext>
            </a:extLst>
          </p:cNvPr>
          <p:cNvPicPr>
            <a:picLocks noChangeAspect="1"/>
          </p:cNvPicPr>
          <p:nvPr/>
        </p:nvPicPr>
        <p:blipFill>
          <a:blip r:embed="rId4"/>
          <a:stretch>
            <a:fillRect/>
          </a:stretch>
        </p:blipFill>
        <p:spPr>
          <a:xfrm>
            <a:off x="3385474" y="1952368"/>
            <a:ext cx="8806526" cy="4325716"/>
          </a:xfrm>
          <a:prstGeom prst="rect">
            <a:avLst/>
          </a:prstGeom>
        </p:spPr>
      </p:pic>
      <p:sp>
        <p:nvSpPr>
          <p:cNvPr id="6" name="Rectangle 5">
            <a:extLst>
              <a:ext uri="{FF2B5EF4-FFF2-40B4-BE49-F238E27FC236}">
                <a16:creationId xmlns:a16="http://schemas.microsoft.com/office/drawing/2014/main" id="{D293E8DF-FE80-5DD5-AF3B-94C4727CA997}"/>
              </a:ext>
            </a:extLst>
          </p:cNvPr>
          <p:cNvSpPr/>
          <p:nvPr/>
        </p:nvSpPr>
        <p:spPr>
          <a:xfrm>
            <a:off x="3386537" y="9741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Aptos" panose="02110004020202020204"/>
              <a:ea typeface="Roboto Light" panose="02000000000000000000" pitchFamily="2" charset="0"/>
              <a:cs typeface="+mn-cs"/>
            </a:endParaRPr>
          </a:p>
        </p:txBody>
      </p:sp>
      <p:pic>
        <p:nvPicPr>
          <p:cNvPr id="10" name="Graphic 21">
            <a:extLst>
              <a:ext uri="{FF2B5EF4-FFF2-40B4-BE49-F238E27FC236}">
                <a16:creationId xmlns:a16="http://schemas.microsoft.com/office/drawing/2014/main" id="{41AEEE92-8DD8-3F3A-825C-F05C16CD05B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713" y="105666"/>
            <a:ext cx="2005603" cy="936479"/>
          </a:xfrm>
          <a:prstGeom prst="rect">
            <a:avLst/>
          </a:prstGeom>
        </p:spPr>
      </p:pic>
    </p:spTree>
    <p:extLst>
      <p:ext uri="{BB962C8B-B14F-4D97-AF65-F5344CB8AC3E}">
        <p14:creationId xmlns:p14="http://schemas.microsoft.com/office/powerpoint/2010/main" val="3654328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9DE67A-CA48-5875-D835-655BC61640B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6963010-D8D1-303A-ACA4-DEAC14139A4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3D69DC-6225-7D28-7B8C-278D891387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5747110-ED61-FD71-9274-B8873952816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B152E50C-14E6-E912-33AC-89332FF5222B}"/>
              </a:ext>
            </a:extLst>
          </p:cNvPr>
          <p:cNvSpPr txBox="1"/>
          <p:nvPr/>
        </p:nvSpPr>
        <p:spPr>
          <a:xfrm>
            <a:off x="5174681" y="1431514"/>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E98B300D-22A3-0D23-25A4-388EBAA6E04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4E29168-AECA-5D4D-B9D7-EFF55FCDE36B}"/>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6E5D076A-52EA-1FCA-6DA8-4EF2B0CAB5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3EEC538C-A8D4-3B1B-3B63-B8405A998C6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E150C8CE-0D6B-7565-0BEE-A008429B77BA}"/>
              </a:ext>
            </a:extLst>
          </p:cNvPr>
          <p:cNvPicPr>
            <a:picLocks noChangeAspect="1"/>
          </p:cNvPicPr>
          <p:nvPr/>
        </p:nvPicPr>
        <p:blipFill>
          <a:blip r:embed="rId5"/>
          <a:stretch>
            <a:fillRect/>
          </a:stretch>
        </p:blipFill>
        <p:spPr>
          <a:xfrm>
            <a:off x="3420967" y="2100388"/>
            <a:ext cx="7450221" cy="4174165"/>
          </a:xfrm>
          <a:prstGeom prst="rect">
            <a:avLst/>
          </a:prstGeom>
        </p:spPr>
      </p:pic>
    </p:spTree>
    <p:extLst>
      <p:ext uri="{BB962C8B-B14F-4D97-AF65-F5344CB8AC3E}">
        <p14:creationId xmlns:p14="http://schemas.microsoft.com/office/powerpoint/2010/main" val="42771661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Awards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347241" y="1936173"/>
            <a:ext cx="8762463" cy="4801314"/>
          </a:xfrm>
          <a:prstGeom prst="rect">
            <a:avLst/>
          </a:prstGeom>
          <a:noFill/>
        </p:spPr>
        <p:txBody>
          <a:bodyPr wrap="square" rtlCol="0">
            <a:spAutoFit/>
          </a:bodyPr>
          <a:lstStyle/>
          <a:p>
            <a:pPr algn="just"/>
            <a:r>
              <a:rPr lang="en-US" sz="1800" b="1" i="0" dirty="0">
                <a:solidFill>
                  <a:srgbClr val="000000"/>
                </a:solidFill>
                <a:effectLst/>
                <a:latin typeface="SourceSansPro-SemiBold"/>
              </a:rPr>
              <a:t>The Outstanding Faculty Researcher Award 2026 (PSU Pride 2026). </a:t>
            </a:r>
            <a:r>
              <a:rPr lang="en-US" sz="1800" i="0" dirty="0">
                <a:solidFill>
                  <a:srgbClr val="000000"/>
                </a:solidFill>
                <a:effectLst/>
                <a:latin typeface="SourceSansPro-SemiBold"/>
              </a:rPr>
              <a:t>Songkhla </a:t>
            </a:r>
            <a:r>
              <a:rPr lang="en-US" sz="1800" i="0" dirty="0" err="1">
                <a:solidFill>
                  <a:srgbClr val="000000"/>
                </a:solidFill>
                <a:effectLst/>
                <a:latin typeface="SourceSansPro-SemiBold"/>
              </a:rPr>
              <a:t>Nakarin</a:t>
            </a:r>
            <a:r>
              <a:rPr lang="en-US" sz="1800" i="0" dirty="0">
                <a:solidFill>
                  <a:srgbClr val="000000"/>
                </a:solidFill>
                <a:effectLst/>
                <a:latin typeface="SourceSansPro-SemiBold"/>
              </a:rPr>
              <a:t> is affiliated with Prince of </a:t>
            </a:r>
            <a:r>
              <a:rPr lang="en-US" sz="1800" i="0" dirty="0" err="1">
                <a:solidFill>
                  <a:srgbClr val="000000"/>
                </a:solidFill>
                <a:effectLst/>
                <a:latin typeface="SourceSansPro-SemiBold"/>
              </a:rPr>
              <a:t>Songkla</a:t>
            </a:r>
            <a:r>
              <a:rPr lang="en-US" sz="1800" i="0" dirty="0">
                <a:solidFill>
                  <a:srgbClr val="000000"/>
                </a:solidFill>
                <a:effectLst/>
                <a:latin typeface="SourceSansPro-SemiBold"/>
              </a:rPr>
              <a:t> University (PSU), Thailand.</a:t>
            </a:r>
          </a:p>
          <a:p>
            <a:pPr algn="just"/>
            <a:endParaRPr lang="en-US" sz="1800" b="1" i="0" dirty="0">
              <a:solidFill>
                <a:srgbClr val="000000"/>
              </a:solidFill>
              <a:effectLst/>
              <a:latin typeface="SourceSansPro-SemiBold"/>
            </a:endParaRPr>
          </a:p>
          <a:p>
            <a:pPr algn="just"/>
            <a:r>
              <a:rPr lang="en-US" sz="1800" b="1" i="0" dirty="0">
                <a:solidFill>
                  <a:srgbClr val="000000"/>
                </a:solidFill>
                <a:effectLst/>
                <a:latin typeface="SourceSansPro-SemiBold"/>
              </a:rPr>
              <a:t>Top Researchers of 5 Scopus Publications in 2025. </a:t>
            </a:r>
            <a:r>
              <a:rPr lang="en-US" sz="1800" i="0" dirty="0">
                <a:solidFill>
                  <a:srgbClr val="000000"/>
                </a:solidFill>
                <a:effectLst/>
                <a:latin typeface="SourceSansPro-SemiBold"/>
              </a:rPr>
              <a:t>Prince of </a:t>
            </a:r>
            <a:r>
              <a:rPr lang="en-US" sz="1800" i="0" dirty="0" err="1">
                <a:solidFill>
                  <a:srgbClr val="000000"/>
                </a:solidFill>
                <a:effectLst/>
                <a:latin typeface="SourceSansPro-SemiBold"/>
              </a:rPr>
              <a:t>Songkla</a:t>
            </a:r>
            <a:r>
              <a:rPr lang="en-US" sz="1800" i="0" dirty="0">
                <a:solidFill>
                  <a:srgbClr val="000000"/>
                </a:solidFill>
                <a:effectLst/>
                <a:latin typeface="SourceSansPro-SemiBold"/>
              </a:rPr>
              <a:t> University (PSU), Thailand.</a:t>
            </a:r>
          </a:p>
          <a:p>
            <a:pPr algn="just"/>
            <a:endParaRPr lang="en-US" sz="1800" b="1" i="0" dirty="0">
              <a:solidFill>
                <a:srgbClr val="000000"/>
              </a:solidFill>
              <a:effectLst/>
              <a:latin typeface="SourceSansPro-SemiBold"/>
            </a:endParaRPr>
          </a:p>
          <a:p>
            <a:pPr algn="just"/>
            <a:r>
              <a:rPr lang="en-US" sz="1800" b="1" i="0" dirty="0">
                <a:solidFill>
                  <a:srgbClr val="000000"/>
                </a:solidFill>
                <a:effectLst/>
                <a:latin typeface="SourceSansPro-SemiBold"/>
              </a:rPr>
              <a:t>Delivering Excellence with Soul Award </a:t>
            </a:r>
            <a:r>
              <a:rPr lang="en-US" sz="1800" b="0" i="0" dirty="0">
                <a:solidFill>
                  <a:srgbClr val="000000"/>
                </a:solidFill>
                <a:effectLst/>
                <a:latin typeface="SourceSansPro-Regular"/>
              </a:rPr>
              <a:t>from MAJLIS PERSADA KENCANA 2018, Universiti Sains Malaysia (USM).</a:t>
            </a:r>
          </a:p>
          <a:p>
            <a:pPr algn="just"/>
            <a:endParaRPr lang="en-US" dirty="0">
              <a:solidFill>
                <a:srgbClr val="000000"/>
              </a:solidFill>
              <a:latin typeface="SourceSansPro-Regular"/>
            </a:endParaRPr>
          </a:p>
          <a:p>
            <a:pPr algn="just"/>
            <a:r>
              <a:rPr lang="en-US" sz="1800" b="1" i="0" dirty="0">
                <a:solidFill>
                  <a:srgbClr val="000000"/>
                </a:solidFill>
                <a:effectLst/>
                <a:latin typeface="SourceSansPro-SemiBold"/>
              </a:rPr>
              <a:t>Three-Minute Thesis (3MT) Competition, </a:t>
            </a:r>
            <a:r>
              <a:rPr lang="en-US" sz="1800" b="0" i="0" dirty="0">
                <a:solidFill>
                  <a:srgbClr val="000000"/>
                </a:solidFill>
                <a:effectLst/>
                <a:latin typeface="SourceSansPro-Regular"/>
              </a:rPr>
              <a:t>34th Postgraduate Colloquium (2017), School of Management, USM. </a:t>
            </a:r>
          </a:p>
          <a:p>
            <a:pPr algn="just"/>
            <a:endParaRPr lang="en-US" dirty="0">
              <a:solidFill>
                <a:srgbClr val="000000"/>
              </a:solidFill>
              <a:latin typeface="SourceSansPro-Regular"/>
            </a:endParaRPr>
          </a:p>
          <a:p>
            <a:pPr algn="just"/>
            <a:r>
              <a:rPr lang="en-US" sz="1800" b="1" i="0" dirty="0">
                <a:solidFill>
                  <a:srgbClr val="000000"/>
                </a:solidFill>
                <a:effectLst/>
                <a:latin typeface="SourceSansPro-SemiBold"/>
              </a:rPr>
              <a:t>Poster Presentation Competition, </a:t>
            </a:r>
            <a:r>
              <a:rPr lang="en-US" sz="1800" b="0" i="0" dirty="0">
                <a:solidFill>
                  <a:srgbClr val="000000"/>
                </a:solidFill>
                <a:effectLst/>
                <a:latin typeface="SourceSansPro-Regular"/>
              </a:rPr>
              <a:t>34th Postgraduate Colloquium (2017), School of Management, USM.</a:t>
            </a:r>
          </a:p>
          <a:p>
            <a:pPr algn="just"/>
            <a:endParaRPr lang="en-US" dirty="0">
              <a:solidFill>
                <a:srgbClr val="000000"/>
              </a:solidFill>
              <a:latin typeface="SourceSansPro-Regular"/>
            </a:endParaRPr>
          </a:p>
          <a:p>
            <a:pPr algn="just"/>
            <a:r>
              <a:rPr lang="en-US" sz="1800" b="1" i="0" dirty="0">
                <a:solidFill>
                  <a:srgbClr val="000000"/>
                </a:solidFill>
                <a:effectLst/>
                <a:latin typeface="SourceSansPro-SemiBold"/>
              </a:rPr>
              <a:t>Certificate of Graduation for </a:t>
            </a:r>
            <a:r>
              <a:rPr lang="en-US" sz="1800" b="1" i="0" dirty="0" err="1">
                <a:solidFill>
                  <a:srgbClr val="000000"/>
                </a:solidFill>
                <a:effectLst/>
                <a:latin typeface="SourceSansPro-SemiBold"/>
              </a:rPr>
              <a:t>Speechcray</a:t>
            </a:r>
            <a:r>
              <a:rPr lang="en-US" sz="1800" b="1" i="0" dirty="0">
                <a:solidFill>
                  <a:srgbClr val="000000"/>
                </a:solidFill>
                <a:effectLst/>
                <a:latin typeface="SourceSansPro-SemiBold"/>
              </a:rPr>
              <a:t> 2016</a:t>
            </a:r>
            <a:r>
              <a:rPr lang="en-US" sz="1800" b="0" i="0" dirty="0">
                <a:solidFill>
                  <a:srgbClr val="000000"/>
                </a:solidFill>
                <a:effectLst/>
                <a:latin typeface="SourceSansPro-Regular"/>
              </a:rPr>
              <a:t>, Bayan Baru Toastmasters Club, Penang, Malaysia.</a:t>
            </a:r>
            <a:r>
              <a:rPr lang="en-US" dirty="0"/>
              <a:t> </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4" name="Rectangle 3">
            <a:extLst>
              <a:ext uri="{FF2B5EF4-FFF2-40B4-BE49-F238E27FC236}">
                <a16:creationId xmlns:a16="http://schemas.microsoft.com/office/drawing/2014/main" id="{2E48226C-916C-1BE9-1CF3-0BB3E8372A5C}"/>
              </a:ext>
            </a:extLst>
          </p:cNvPr>
          <p:cNvSpPr/>
          <p:nvPr/>
        </p:nvSpPr>
        <p:spPr>
          <a:xfrm>
            <a:off x="3386537" y="9997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Aptos" panose="02110004020202020204"/>
              <a:ea typeface="Roboto Light" panose="02000000000000000000" pitchFamily="2" charset="0"/>
              <a:cs typeface="+mn-cs"/>
            </a:endParaRPr>
          </a:p>
        </p:txBody>
      </p:sp>
      <p:pic>
        <p:nvPicPr>
          <p:cNvPr id="9" name="Graphic 21">
            <a:extLst>
              <a:ext uri="{FF2B5EF4-FFF2-40B4-BE49-F238E27FC236}">
                <a16:creationId xmlns:a16="http://schemas.microsoft.com/office/drawing/2014/main" id="{93962255-9B0B-3FF0-D521-B9B08358490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5763" y="115207"/>
            <a:ext cx="2005603" cy="936479"/>
          </a:xfrm>
          <a:prstGeom prst="rect">
            <a:avLst/>
          </a:prstGeom>
        </p:spPr>
      </p:pic>
    </p:spTree>
    <p:extLst>
      <p:ext uri="{BB962C8B-B14F-4D97-AF65-F5344CB8AC3E}">
        <p14:creationId xmlns:p14="http://schemas.microsoft.com/office/powerpoint/2010/main" val="2717243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C1FBFD-AA4A-C112-FC71-FCA4E06D88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07A73B-FACD-7F4E-5A57-2761DDAC7EB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7505BAC-194B-55FA-3B7C-894449A3439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E78243-D8CA-948A-42A9-4FDA6D20504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t>The </a:t>
            </a:r>
            <a:r>
              <a:rPr lang="en-US" dirty="0"/>
              <a:t>college offers a bachelor’s degree in entrepreneurship and innovation and a master’s degree in entrepreneurship. 71 students have studied at the college since its opening.</a:t>
            </a:r>
          </a:p>
        </p:txBody>
      </p:sp>
      <p:pic>
        <p:nvPicPr>
          <p:cNvPr id="5" name="Graphic 21">
            <a:extLst>
              <a:ext uri="{FF2B5EF4-FFF2-40B4-BE49-F238E27FC236}">
                <a16:creationId xmlns:a16="http://schemas.microsoft.com/office/drawing/2014/main" id="{EB0DE041-D45D-281B-16BB-CD9A94A7AC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805E00B9-01ED-F191-6348-43C83DA34F85}"/>
              </a:ext>
            </a:extLst>
          </p:cNvPr>
          <p:cNvPicPr>
            <a:picLocks noChangeAspect="1"/>
          </p:cNvPicPr>
          <p:nvPr/>
        </p:nvPicPr>
        <p:blipFill>
          <a:blip r:embed="rId3"/>
          <a:stretch>
            <a:fillRect/>
          </a:stretch>
        </p:blipFill>
        <p:spPr>
          <a:xfrm>
            <a:off x="1333001" y="1488216"/>
            <a:ext cx="4953691" cy="323895"/>
          </a:xfrm>
          <a:prstGeom prst="rect">
            <a:avLst/>
          </a:prstGeom>
        </p:spPr>
      </p:pic>
      <p:sp>
        <p:nvSpPr>
          <p:cNvPr id="4" name="TextBox 3">
            <a:extLst>
              <a:ext uri="{FF2B5EF4-FFF2-40B4-BE49-F238E27FC236}">
                <a16:creationId xmlns:a16="http://schemas.microsoft.com/office/drawing/2014/main" id="{9384FDAB-39DD-8E00-4821-34B19A625087}"/>
              </a:ext>
            </a:extLst>
          </p:cNvPr>
          <p:cNvSpPr txBox="1"/>
          <p:nvPr/>
        </p:nvSpPr>
        <p:spPr>
          <a:xfrm>
            <a:off x="1333001" y="1873213"/>
            <a:ext cx="8787384" cy="1200329"/>
          </a:xfrm>
          <a:prstGeom prst="rect">
            <a:avLst/>
          </a:prstGeom>
          <a:noFill/>
        </p:spPr>
        <p:txBody>
          <a:bodyPr wrap="square" rtlCol="0">
            <a:spAutoFit/>
          </a:bodyPr>
          <a:lstStyle/>
          <a:p>
            <a:pPr algn="just"/>
            <a:r>
              <a:rPr lang="en-US" b="0" i="0" dirty="0">
                <a:solidFill>
                  <a:srgbClr val="1E293B"/>
                </a:solidFill>
                <a:effectLst/>
                <a:latin typeface="IBM Plex Sans Arabic"/>
              </a:rPr>
              <a:t>The College of Entrepreneurship and Innovation at Midocean University was established in 2022. It aims to provide the knowledge and skills necessary to distinguish in the world of institutional and social entrepreneurship. The college offers a bachelor’s degree in entrepreneurship and innovation and a master’s degree in entrepreneurship. </a:t>
            </a:r>
            <a:endParaRPr lang="en-US" dirty="0"/>
          </a:p>
        </p:txBody>
      </p:sp>
    </p:spTree>
    <p:extLst>
      <p:ext uri="{BB962C8B-B14F-4D97-AF65-F5344CB8AC3E}">
        <p14:creationId xmlns:p14="http://schemas.microsoft.com/office/powerpoint/2010/main" val="51493599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tx1"/>
                </a:solidFill>
                <a:latin typeface="Tajawal ExtraBold" panose="00000800000000000000" pitchFamily="2" charset="-78"/>
                <a:cs typeface="Tajawal ExtraBold" panose="00000800000000000000" pitchFamily="2" charset="-78"/>
              </a:rPr>
              <a:t>The Master of Entrepreneurship </a:t>
            </a:r>
            <a:r>
              <a:rPr lang="en-US" dirty="0">
                <a:solidFill>
                  <a:srgbClr val="2D3956"/>
                </a:solidFill>
                <a:latin typeface="Tajawal ExtraBold" panose="00000800000000000000" pitchFamily="2" charset="-78"/>
                <a:cs typeface="Tajawal ExtraBold" panose="00000800000000000000" pitchFamily="2" charset="-78"/>
              </a:rPr>
              <a:t>is an outstanding, exciting program that leverages your skills to lead innovation, acquire negotiations, leadership skills, and apply design thinking to drive long-term career progression, improve business productivity, and global competitiveness. </a:t>
            </a:r>
          </a:p>
          <a:p>
            <a:pPr algn="just"/>
            <a:r>
              <a:rPr lang="en-US" dirty="0">
                <a:solidFill>
                  <a:srgbClr val="2D3956"/>
                </a:solidFill>
                <a:latin typeface="Tajawal ExtraBold" panose="00000800000000000000" pitchFamily="2" charset="-78"/>
                <a:cs typeface="Tajawal ExtraBold" panose="00000800000000000000" pitchFamily="2" charset="-78"/>
              </a:rPr>
              <a:t>This program is designed with a clear focus on the development of practical skills and opportunities for the application of knowledge to real-life organizational situations, aiming to generate value and drive sustainable economic, social, technological, and organizational development.</a:t>
            </a:r>
          </a:p>
          <a:p>
            <a:pPr algn="just"/>
            <a:endParaRPr lang="en-US" dirty="0">
              <a:solidFill>
                <a:srgbClr val="2D3956"/>
              </a:solidFill>
              <a:latin typeface="Tajawal ExtraBold" panose="00000800000000000000" pitchFamily="2" charset="-78"/>
              <a:cs typeface="Tajawal ExtraBold" panose="00000800000000000000" pitchFamily="2" charset="-78"/>
            </a:endParaRPr>
          </a:p>
          <a:p>
            <a:pPr algn="just"/>
            <a:r>
              <a:rPr lang="en-US" dirty="0">
                <a:solidFill>
                  <a:srgbClr val="2D3956"/>
                </a:solidFill>
                <a:latin typeface="Tajawal ExtraBold" panose="00000800000000000000" pitchFamily="2" charset="-78"/>
                <a:cs typeface="Tajawal ExtraBold" panose="00000800000000000000" pitchFamily="2" charset="-78"/>
              </a:rPr>
              <a:t>Processes and mindsets central to entrepreneurship and innovation that are created throughout this program are equally important to new and early-stage ventures, and within existing organizations.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76402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25372"/>
            <a:ext cx="9680903" cy="3970318"/>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ENT 632 Entrepreneurial Financing</a:t>
            </a:r>
          </a:p>
          <a:p>
            <a:r>
              <a:rPr lang="en-US" b="1" dirty="0">
                <a:solidFill>
                  <a:srgbClr val="FF0000"/>
                </a:solidFill>
                <a:latin typeface="Tajawal ExtraBold" panose="00000800000000000000" pitchFamily="2" charset="-78"/>
                <a:cs typeface="Tajawal ExtraBold" panose="00000800000000000000" pitchFamily="2" charset="-78"/>
              </a:rPr>
              <a:t>Credit Hours: 3 credit hours</a:t>
            </a:r>
          </a:p>
          <a:p>
            <a:endParaRPr lang="en-US" b="1" dirty="0">
              <a:solidFill>
                <a:srgbClr val="FF0000"/>
              </a:solidFill>
              <a:latin typeface="Tajawal ExtraBold" panose="00000800000000000000" pitchFamily="2" charset="-78"/>
              <a:cs typeface="Tajawal ExtraBold" panose="00000800000000000000" pitchFamily="2" charset="-78"/>
            </a:endParaRP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This is a course on financial decision making for new ventures. It provides the fundamentals for thinking analytically about whether a new venture opportunity is worth pursuing and about how to apply the tools of financial economic theory to enhance the expected value of the undertaking.</a:t>
            </a: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Although our focus is on for-profit ventures, not-for-profit entrepreneurial ventures face similar challenges. Where there are important differences, we discuss the application of these tools to not for-profit venturing. </a:t>
            </a: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This leading-edge course provides an essential practical briefing for the nonfinancial entrepreneur and business manager, as well as an invaluable refresher for finance professionals, into the methodology, skills and techniques involved in capital financing, business investment decision making and shareholder value management.</a:t>
            </a:r>
          </a:p>
        </p:txBody>
      </p:sp>
      <p:pic>
        <p:nvPicPr>
          <p:cNvPr id="3" name="Graphic 21">
            <a:extLst>
              <a:ext uri="{FF2B5EF4-FFF2-40B4-BE49-F238E27FC236}">
                <a16:creationId xmlns:a16="http://schemas.microsoft.com/office/drawing/2014/main" id="{326CB101-7DBF-280F-D062-C040E095E1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18563" y="161025"/>
            <a:ext cx="2005603" cy="936479"/>
          </a:xfrm>
          <a:prstGeom prst="rect">
            <a:avLst/>
          </a:prstGeom>
        </p:spPr>
      </p:pic>
    </p:spTree>
    <p:extLst>
      <p:ext uri="{BB962C8B-B14F-4D97-AF65-F5344CB8AC3E}">
        <p14:creationId xmlns:p14="http://schemas.microsoft.com/office/powerpoint/2010/main" val="618930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18246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428065"/>
            <a:ext cx="9051323" cy="3446200"/>
          </a:xfrm>
          <a:prstGeom prst="rect">
            <a:avLst/>
          </a:prstGeom>
          <a:noFill/>
        </p:spPr>
        <p:txBody>
          <a:bodyPr wrap="square" rtlCol="0">
            <a:spAutoFit/>
          </a:bodyPr>
          <a:lstStyle/>
          <a:p>
            <a:pPr marR="0" lvl="0" rtl="0">
              <a:spcBef>
                <a:spcPts val="0"/>
              </a:spcBef>
              <a:spcAft>
                <a:spcPts val="0"/>
              </a:spcAft>
            </a:pPr>
            <a:r>
              <a:rPr lang="en-US" b="1" dirty="0">
                <a:effectLst/>
                <a:latin typeface="Times New Roman" panose="02020603050405020304" pitchFamily="18" charset="0"/>
                <a:ea typeface="Times New Roman" panose="02020603050405020304" pitchFamily="18" charset="0"/>
                <a:cs typeface="TH SarabunPSK" panose="020B0500040200020003" pitchFamily="34" charset="-34"/>
              </a:rPr>
              <a:t>Course Learning Outcomes</a:t>
            </a:r>
            <a:r>
              <a:rPr lang="th-TH"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CLOs):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On successful completion of the course students will be able to:</a:t>
            </a:r>
          </a:p>
          <a:p>
            <a:pPr marR="0" lvl="0" rtl="0">
              <a:spcBef>
                <a:spcPts val="0"/>
              </a:spcBef>
              <a:spcAft>
                <a:spcPts val="0"/>
              </a:spcAft>
            </a:pPr>
            <a:endParaRPr lang="en-US" dirty="0">
              <a:effectLst/>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cs typeface="Times New Roman" panose="02020603050405020304" pitchFamily="18" charset="0"/>
              </a:rPr>
              <a:t>• Learn about contemporary trends and patterns in new venture financing.</a:t>
            </a:r>
          </a:p>
          <a:p>
            <a:pPr algn="just">
              <a:lnSpc>
                <a:spcPct val="115000"/>
              </a:lnSpc>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Understand how to build and defend a winning business model.</a:t>
            </a:r>
          </a:p>
          <a:p>
            <a:pPr marR="0" algn="just">
              <a:lnSpc>
                <a:spcPct val="115000"/>
              </a:lnSpc>
              <a:spcBef>
                <a:spcPts val="0"/>
              </a:spcBef>
              <a:spcAft>
                <a:spcPts val="0"/>
              </a:spcAft>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Analyze and interpret published financial reports.</a:t>
            </a:r>
          </a:p>
          <a:p>
            <a:pPr algn="just">
              <a:lnSpc>
                <a:spcPct val="115000"/>
              </a:lnSpc>
            </a:pPr>
            <a:r>
              <a:rPr lang="en-US" dirty="0">
                <a:latin typeface="Times New Roman" panose="02020603050405020304" pitchFamily="18" charset="0"/>
                <a:cs typeface="Times New Roman" panose="02020603050405020304" pitchFamily="18" charset="0"/>
              </a:rPr>
              <a:t>• Apply tested techniques to manage and improve cash flow and profit.</a:t>
            </a:r>
          </a:p>
          <a:p>
            <a:pPr algn="just">
              <a:lnSpc>
                <a:spcPct val="115000"/>
              </a:lnSpc>
            </a:pPr>
            <a:r>
              <a:rPr lang="en-US" dirty="0">
                <a:latin typeface="Times New Roman" panose="02020603050405020304" pitchFamily="18" charset="0"/>
                <a:cs typeface="Times New Roman" panose="02020603050405020304" pitchFamily="18" charset="0"/>
              </a:rPr>
              <a:t>• Use powerful tools for financial forecasting.</a:t>
            </a:r>
          </a:p>
          <a:p>
            <a:pPr algn="just">
              <a:lnSpc>
                <a:spcPct val="115000"/>
              </a:lnSpc>
            </a:pPr>
            <a:r>
              <a:rPr lang="en-US" dirty="0">
                <a:latin typeface="Times New Roman" panose="02020603050405020304" pitchFamily="18" charset="0"/>
                <a:cs typeface="Times New Roman" panose="02020603050405020304" pitchFamily="18" charset="0"/>
              </a:rPr>
              <a:t>• Make informed funding, investment, and capital allocation decisions.</a:t>
            </a:r>
          </a:p>
          <a:p>
            <a:pPr algn="just">
              <a:lnSpc>
                <a:spcPct val="115000"/>
              </a:lnSpc>
            </a:pPr>
            <a:r>
              <a:rPr lang="en-US" dirty="0">
                <a:latin typeface="Times New Roman" panose="02020603050405020304" pitchFamily="18" charset="0"/>
                <a:cs typeface="Times New Roman" panose="02020603050405020304" pitchFamily="18" charset="0"/>
              </a:rPr>
              <a:t>• Using creative tools for financial forecasting and assessing financial needs for entrepreneurial systems to learn about problems, and changes for an industry in which you are interested.</a:t>
            </a:r>
          </a:p>
        </p:txBody>
      </p:sp>
      <p:pic>
        <p:nvPicPr>
          <p:cNvPr id="3" name="Graphic 21">
            <a:extLst>
              <a:ext uri="{FF2B5EF4-FFF2-40B4-BE49-F238E27FC236}">
                <a16:creationId xmlns:a16="http://schemas.microsoft.com/office/drawing/2014/main" id="{A8273812-9A40-9284-466B-6C74193E1A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18563" y="161025"/>
            <a:ext cx="2005603" cy="936479"/>
          </a:xfrm>
          <a:prstGeom prst="rect">
            <a:avLst/>
          </a:prstGeom>
        </p:spPr>
      </p:pic>
    </p:spTree>
    <p:extLst>
      <p:ext uri="{BB962C8B-B14F-4D97-AF65-F5344CB8AC3E}">
        <p14:creationId xmlns:p14="http://schemas.microsoft.com/office/powerpoint/2010/main" val="4082291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9" name="Flowchart: Document 3078">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rgbClr val="77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b="1" kern="1200" dirty="0">
                <a:solidFill>
                  <a:srgbClr val="FFFFFF"/>
                </a:solidFill>
                <a:latin typeface="+mj-lt"/>
                <a:ea typeface="+mj-ea"/>
                <a:cs typeface="+mj-cs"/>
              </a:rPr>
              <a:t>Course Material Textbooks </a:t>
            </a:r>
          </a:p>
        </p:txBody>
      </p:sp>
      <p:pic>
        <p:nvPicPr>
          <p:cNvPr id="9" name="Content Placeholder 8">
            <a:extLst>
              <a:ext uri="{FF2B5EF4-FFF2-40B4-BE49-F238E27FC236}">
                <a16:creationId xmlns:a16="http://schemas.microsoft.com/office/drawing/2014/main" id="{9D12DF99-9383-18BA-1123-F0AAB44BDD20}"/>
              </a:ext>
            </a:extLst>
          </p:cNvPr>
          <p:cNvPicPr>
            <a:picLocks noGrp="1" noChangeAspect="1"/>
          </p:cNvPicPr>
          <p:nvPr>
            <p:ph idx="1"/>
          </p:nvPr>
        </p:nvPicPr>
        <p:blipFill>
          <a:blip r:embed="rId2"/>
          <a:stretch>
            <a:fillRect/>
          </a:stretch>
        </p:blipFill>
        <p:spPr>
          <a:xfrm>
            <a:off x="4407681" y="332508"/>
            <a:ext cx="5770792" cy="6443195"/>
          </a:xfrm>
          <a:prstGeom prst="rect">
            <a:avLst/>
          </a:prstGeom>
        </p:spPr>
      </p:pic>
    </p:spTree>
    <p:extLst>
      <p:ext uri="{BB962C8B-B14F-4D97-AF65-F5344CB8AC3E}">
        <p14:creationId xmlns:p14="http://schemas.microsoft.com/office/powerpoint/2010/main" val="359401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lowchart: Document 8">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b="1" kern="1200">
                <a:solidFill>
                  <a:srgbClr val="FFFFFF"/>
                </a:solidFill>
                <a:latin typeface="+mj-lt"/>
                <a:ea typeface="+mj-ea"/>
                <a:cs typeface="+mj-cs"/>
              </a:rPr>
              <a:t>Study Plan (Lecture)</a:t>
            </a:r>
            <a:br>
              <a:rPr lang="en-US" sz="3200" b="1" kern="1200">
                <a:solidFill>
                  <a:srgbClr val="FFFFFF"/>
                </a:solidFill>
                <a:latin typeface="+mj-lt"/>
                <a:ea typeface="+mj-ea"/>
                <a:cs typeface="+mj-cs"/>
              </a:rPr>
            </a:br>
            <a:endParaRPr lang="en-US" sz="3200" b="1" kern="1200">
              <a:solidFill>
                <a:srgbClr val="FFFFFF"/>
              </a:solidFill>
              <a:latin typeface="+mj-lt"/>
              <a:ea typeface="+mj-ea"/>
              <a:cs typeface="+mj-cs"/>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89963755"/>
              </p:ext>
            </p:extLst>
          </p:nvPr>
        </p:nvGraphicFramePr>
        <p:xfrm>
          <a:off x="4244546" y="356789"/>
          <a:ext cx="7309279" cy="6133510"/>
        </p:xfrm>
        <a:graphic>
          <a:graphicData uri="http://schemas.openxmlformats.org/drawingml/2006/table">
            <a:tbl>
              <a:tblPr firstRow="1" bandRow="1">
                <a:noFill/>
                <a:tableStyleId>{21E4AEA4-8DFA-4A89-87EB-49C32662AFE0}</a:tableStyleId>
              </a:tblPr>
              <a:tblGrid>
                <a:gridCol w="1231800">
                  <a:extLst>
                    <a:ext uri="{9D8B030D-6E8A-4147-A177-3AD203B41FA5}">
                      <a16:colId xmlns:a16="http://schemas.microsoft.com/office/drawing/2014/main" val="1558501158"/>
                    </a:ext>
                  </a:extLst>
                </a:gridCol>
                <a:gridCol w="6077479">
                  <a:extLst>
                    <a:ext uri="{9D8B030D-6E8A-4147-A177-3AD203B41FA5}">
                      <a16:colId xmlns:a16="http://schemas.microsoft.com/office/drawing/2014/main" val="121550478"/>
                    </a:ext>
                  </a:extLst>
                </a:gridCol>
              </a:tblGrid>
              <a:tr h="437282">
                <a:tc>
                  <a:txBody>
                    <a:bodyPr/>
                    <a:lstStyle/>
                    <a:p>
                      <a:pPr algn="ctr"/>
                      <a:r>
                        <a:rPr lang="en-US" sz="1700" b="1" cap="none" spc="60">
                          <a:solidFill>
                            <a:schemeClr val="bg1"/>
                          </a:solidFill>
                        </a:rPr>
                        <a:t>Week</a:t>
                      </a:r>
                    </a:p>
                  </a:txBody>
                  <a:tcPr marL="96634" marR="96634" marT="96634" marB="48317" anchor="ctr">
                    <a:lnL w="12700" cmpd="sng">
                      <a:noFill/>
                    </a:lnL>
                    <a:lnR w="12700" cmpd="sng">
                      <a:noFill/>
                    </a:lnR>
                    <a:lnT w="19050" cap="flat" cmpd="sng" algn="ctr">
                      <a:noFill/>
                      <a:prstDash val="solid"/>
                    </a:lnT>
                    <a:lnB w="38100" cmpd="sng">
                      <a:noFill/>
                    </a:lnB>
                    <a:solidFill>
                      <a:schemeClr val="accent1"/>
                    </a:solidFill>
                  </a:tcPr>
                </a:tc>
                <a:tc>
                  <a:txBody>
                    <a:bodyPr/>
                    <a:lstStyle/>
                    <a:p>
                      <a:pPr algn="ctr"/>
                      <a:r>
                        <a:rPr lang="en-US" sz="1700" b="1" cap="none" spc="60" dirty="0">
                          <a:solidFill>
                            <a:schemeClr val="bg1"/>
                          </a:solidFill>
                        </a:rPr>
                        <a:t>Topics</a:t>
                      </a:r>
                    </a:p>
                  </a:txBody>
                  <a:tcPr marL="96634" marR="96634" marT="96634" marB="48317" anchor="ctr">
                    <a:lnL w="12700" cmpd="sng">
                      <a:noFill/>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1988651246"/>
                  </a:ext>
                </a:extLst>
              </a:tr>
              <a:tr h="405507">
                <a:tc>
                  <a:txBody>
                    <a:bodyPr/>
                    <a:lstStyle/>
                    <a:p>
                      <a:r>
                        <a:rPr lang="en-US" sz="1500" b="1" cap="none" spc="0" dirty="0">
                          <a:solidFill>
                            <a:schemeClr val="tx1"/>
                          </a:solidFill>
                        </a:rPr>
                        <a:t>1</a:t>
                      </a:r>
                    </a:p>
                  </a:txBody>
                  <a:tcPr marL="96634" marR="96634" marT="96634" marB="48317">
                    <a:lnL w="12700" cmpd="sng">
                      <a:noFill/>
                      <a:prstDash val="solid"/>
                    </a:lnL>
                    <a:lnR w="12700" cmpd="sng">
                      <a:noFill/>
                      <a:prstDash val="solid"/>
                    </a:lnR>
                    <a:lnT w="38100" cmpd="sng">
                      <a:noFill/>
                    </a:lnT>
                    <a:lnB w="12700" cap="flat" cmpd="sng" algn="ctr">
                      <a:noFill/>
                      <a:prstDash val="solid"/>
                    </a:lnB>
                    <a:noFill/>
                  </a:tcPr>
                </a:tc>
                <a:tc>
                  <a:txBody>
                    <a:bodyPr/>
                    <a:lstStyle/>
                    <a:p>
                      <a:r>
                        <a:rPr lang="en-US" sz="1400" b="1" cap="none" spc="0" dirty="0">
                          <a:solidFill>
                            <a:schemeClr val="tx1"/>
                          </a:solidFill>
                          <a:latin typeface="Times New Roman" panose="02020603050405020304" pitchFamily="18" charset="0"/>
                          <a:cs typeface="Times New Roman" panose="02020603050405020304" pitchFamily="18" charset="0"/>
                        </a:rPr>
                        <a:t>Introductory lecture</a:t>
                      </a:r>
                    </a:p>
                  </a:txBody>
                  <a:tcPr marL="96634" marR="96634" marT="96634" marB="48317">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285111622"/>
                  </a:ext>
                </a:extLst>
              </a:tr>
              <a:tr h="405507">
                <a:tc>
                  <a:txBody>
                    <a:bodyPr/>
                    <a:lstStyle/>
                    <a:p>
                      <a:r>
                        <a:rPr lang="en-US" sz="1500" b="1" cap="none" spc="0" dirty="0">
                          <a:solidFill>
                            <a:schemeClr val="tx1"/>
                          </a:solidFill>
                        </a:rPr>
                        <a:t>2</a:t>
                      </a:r>
                    </a:p>
                  </a:txBody>
                  <a:tcPr marL="96634" marR="96634" marT="96634" marB="48317">
                    <a:lnL w="12700" cmpd="sng">
                      <a:noFill/>
                      <a:prstDash val="solid"/>
                    </a:lnL>
                    <a:lnR w="12700" cmpd="sng">
                      <a:noFill/>
                      <a:prstDash val="solid"/>
                    </a:lnR>
                    <a:lnT w="38100" cmpd="sng">
                      <a:noFill/>
                    </a:lnT>
                    <a:lnB w="12700" cap="flat" cmpd="sng" algn="ctr">
                      <a:noFill/>
                      <a:prstDash val="solid"/>
                    </a:lnB>
                    <a:noFill/>
                  </a:tcPr>
                </a:tc>
                <a:tc>
                  <a:txBody>
                    <a:bodyPr/>
                    <a:lstStyle/>
                    <a:p>
                      <a:pPr marL="0" marR="0" algn="just">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New Venture Financing: Considerations and Choices</a:t>
                      </a:r>
                    </a:p>
                  </a:txBody>
                  <a:tcPr marL="38100" marR="38100" marT="38100" marB="38100" anchor="ctr">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526076135"/>
                  </a:ext>
                </a:extLst>
              </a:tr>
              <a:tr h="405507">
                <a:tc>
                  <a:txBody>
                    <a:bodyPr/>
                    <a:lstStyle/>
                    <a:p>
                      <a:r>
                        <a:rPr lang="en-US" sz="1500" b="1" cap="none" spc="0" dirty="0">
                          <a:solidFill>
                            <a:schemeClr val="tx1"/>
                          </a:solidFill>
                        </a:rPr>
                        <a:t>3</a:t>
                      </a:r>
                    </a:p>
                  </a:txBody>
                  <a:tcPr marL="96634" marR="96634" marT="96634" marB="48317">
                    <a:lnL w="12700" cmpd="sng">
                      <a:noFill/>
                      <a:prstDash val="solid"/>
                    </a:lnL>
                    <a:lnR w="12700" cmpd="sng">
                      <a:noFill/>
                      <a:prstDash val="solid"/>
                    </a:lnR>
                    <a:lnT w="38100" cmpd="sng">
                      <a:noFill/>
                    </a:lnT>
                    <a:lnB w="12700" cap="flat" cmpd="sng" algn="ctr">
                      <a:noFill/>
                      <a:prstDash val="solid"/>
                    </a:lnB>
                    <a:no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Venture Capital and Angle Investment</a:t>
                      </a:r>
                    </a:p>
                  </a:txBody>
                  <a:tcPr marL="38100" marR="38100" marT="38100" marB="38100" anchor="ctr">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424872535"/>
                  </a:ext>
                </a:extLst>
              </a:tr>
              <a:tr h="4055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cap="none" spc="0" dirty="0">
                          <a:solidFill>
                            <a:schemeClr val="tx1"/>
                          </a:solidFill>
                        </a:rPr>
                        <a:t>4</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Venture Deals</a:t>
                      </a: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192330621"/>
                  </a:ext>
                </a:extLst>
              </a:tr>
              <a:tr h="4055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cap="none" spc="0" dirty="0">
                          <a:solidFill>
                            <a:schemeClr val="tx1"/>
                          </a:solidFill>
                        </a:rPr>
                        <a:t>5</a:t>
                      </a:r>
                    </a:p>
                  </a:txBody>
                  <a:tcPr marL="96634" marR="96634" marT="96634" marB="48317">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New Venture Financial Strategy and Real Options</a:t>
                      </a: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616613047"/>
                  </a:ext>
                </a:extLst>
              </a:tr>
              <a:tr h="4467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cap="none" spc="0" dirty="0">
                          <a:solidFill>
                            <a:schemeClr val="tx1"/>
                          </a:solidFill>
                        </a:rPr>
                        <a:t>6</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Financial Forecasting</a:t>
                      </a: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050662196"/>
                  </a:ext>
                </a:extLst>
              </a:tr>
              <a:tr h="500832">
                <a:tc>
                  <a:txBody>
                    <a:bodyPr/>
                    <a:lstStyle/>
                    <a:p>
                      <a:r>
                        <a:rPr lang="en-US" sz="1500" b="1" cap="none" spc="0" dirty="0">
                          <a:solidFill>
                            <a:schemeClr val="tx1"/>
                          </a:solidFill>
                        </a:rPr>
                        <a:t>7</a:t>
                      </a:r>
                    </a:p>
                  </a:txBody>
                  <a:tcPr marL="96634" marR="96634" marT="96634" marB="48317">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Financial Modeling</a:t>
                      </a: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4115988403"/>
                  </a:ext>
                </a:extLst>
              </a:tr>
              <a:tr h="405507">
                <a:tc>
                  <a:txBody>
                    <a:bodyPr/>
                    <a:lstStyle/>
                    <a:p>
                      <a:r>
                        <a:rPr lang="en-US" sz="1500" b="1" cap="none" spc="0" dirty="0">
                          <a:solidFill>
                            <a:schemeClr val="tx1"/>
                          </a:solidFill>
                        </a:rPr>
                        <a:t>8</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Foundation of New Venture Valuation</a:t>
                      </a: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71634770"/>
                  </a:ext>
                </a:extLst>
              </a:tr>
              <a:tr h="405507">
                <a:tc>
                  <a:txBody>
                    <a:bodyPr/>
                    <a:lstStyle/>
                    <a:p>
                      <a:r>
                        <a:rPr lang="en-US" sz="1500" b="1" cap="none" spc="0" dirty="0">
                          <a:solidFill>
                            <a:schemeClr val="tx1"/>
                          </a:solidFill>
                        </a:rPr>
                        <a:t>9</a:t>
                      </a:r>
                    </a:p>
                  </a:txBody>
                  <a:tcPr marL="96634" marR="96634" marT="96634" marB="48317">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Investment Project Evaluation and risk Management</a:t>
                      </a: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2565102821"/>
                  </a:ext>
                </a:extLst>
              </a:tr>
              <a:tr h="398684">
                <a:tc>
                  <a:txBody>
                    <a:bodyPr/>
                    <a:lstStyle/>
                    <a:p>
                      <a:r>
                        <a:rPr lang="en-US" sz="1500" b="1" cap="none" spc="0" dirty="0">
                          <a:solidFill>
                            <a:schemeClr val="tx1"/>
                          </a:solidFill>
                        </a:rPr>
                        <a:t>10</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Business Harvesting Strategies</a:t>
                      </a:r>
                    </a:p>
                    <a:p>
                      <a:pPr marL="0" marR="0">
                        <a:spcBef>
                          <a:spcPts val="0"/>
                        </a:spcBef>
                        <a:spcAft>
                          <a:spcPts val="0"/>
                        </a:spcAft>
                      </a:pP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98474428"/>
                  </a:ext>
                </a:extLst>
              </a:tr>
              <a:tr h="405507">
                <a:tc>
                  <a:txBody>
                    <a:bodyPr/>
                    <a:lstStyle/>
                    <a:p>
                      <a:r>
                        <a:rPr lang="en-US" sz="1500" b="1" cap="none" spc="0" dirty="0">
                          <a:solidFill>
                            <a:schemeClr val="tx1"/>
                          </a:solidFill>
                        </a:rPr>
                        <a:t>11</a:t>
                      </a:r>
                    </a:p>
                  </a:txBody>
                  <a:tcPr marL="96634" marR="96634" marT="96634" marB="48317">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The Future of Entrepreneurial Financing</a:t>
                      </a: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1091514877"/>
                  </a:ext>
                </a:extLst>
              </a:tr>
              <a:tr h="500832">
                <a:tc>
                  <a:txBody>
                    <a:bodyPr/>
                    <a:lstStyle/>
                    <a:p>
                      <a:r>
                        <a:rPr lang="en-US" sz="1500" b="1" cap="none" spc="0" dirty="0">
                          <a:solidFill>
                            <a:srgbClr val="FF0000"/>
                          </a:solidFill>
                        </a:rPr>
                        <a:t>12</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a:r>
                        <a:rPr lang="en-US" sz="2100" b="1" cap="none" spc="0" dirty="0">
                          <a:solidFill>
                            <a:srgbClr val="FF0000"/>
                          </a:solidFill>
                        </a:rPr>
                        <a:t>Revision</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963894740"/>
                  </a:ext>
                </a:extLst>
              </a:tr>
              <a:tr h="500832">
                <a:tc>
                  <a:txBody>
                    <a:bodyPr/>
                    <a:lstStyle/>
                    <a:p>
                      <a:r>
                        <a:rPr lang="en-US" sz="1500" b="1" cap="none" spc="0" dirty="0">
                          <a:solidFill>
                            <a:srgbClr val="FF0000"/>
                          </a:solidFill>
                        </a:rPr>
                        <a:t>13</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100" b="1" cap="none" spc="0" dirty="0">
                          <a:solidFill>
                            <a:srgbClr val="FF0000"/>
                          </a:solidFill>
                        </a:rPr>
                        <a:t>Final</a:t>
                      </a:r>
                      <a:r>
                        <a:rPr lang="en-US" sz="2100" b="1" cap="none" spc="0" baseline="0" dirty="0">
                          <a:solidFill>
                            <a:srgbClr val="FF0000"/>
                          </a:solidFill>
                        </a:rPr>
                        <a:t> Exam</a:t>
                      </a:r>
                      <a:endParaRPr lang="en-US" sz="2100" b="1" cap="none" spc="0" dirty="0">
                        <a:solidFill>
                          <a:srgbClr val="FF0000"/>
                        </a:solidFill>
                      </a:endParaRP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401490686"/>
                  </a:ext>
                </a:extLst>
              </a:tr>
            </a:tbl>
          </a:graphicData>
        </a:graphic>
      </p:graphicFrame>
      <p:sp>
        <p:nvSpPr>
          <p:cNvPr id="3" name="Arrow: Right 2">
            <a:extLst>
              <a:ext uri="{FF2B5EF4-FFF2-40B4-BE49-F238E27FC236}">
                <a16:creationId xmlns:a16="http://schemas.microsoft.com/office/drawing/2014/main" id="{3CC179E9-6428-5FF9-AE77-0D250ECF0480}"/>
              </a:ext>
            </a:extLst>
          </p:cNvPr>
          <p:cNvSpPr/>
          <p:nvPr/>
        </p:nvSpPr>
        <p:spPr>
          <a:xfrm rot="10800000">
            <a:off x="7154562" y="926757"/>
            <a:ext cx="624016" cy="123568"/>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23493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3029" y="1012004"/>
            <a:ext cx="3416158" cy="4795408"/>
          </a:xfrm>
        </p:spPr>
        <p:txBody>
          <a:bodyPr>
            <a:normAutofit/>
          </a:bodyPr>
          <a:lstStyle/>
          <a:p>
            <a:r>
              <a:rPr lang="en-US" b="1" dirty="0">
                <a:solidFill>
                  <a:srgbClr val="FF0000"/>
                </a:solidFill>
              </a:rPr>
              <a:t>Assessment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54179204"/>
              </p:ext>
            </p:extLst>
          </p:nvPr>
        </p:nvGraphicFramePr>
        <p:xfrm>
          <a:off x="4279188" y="1369428"/>
          <a:ext cx="7428718" cy="3332318"/>
        </p:xfrm>
        <a:graphic>
          <a:graphicData uri="http://schemas.openxmlformats.org/drawingml/2006/table">
            <a:tbl>
              <a:tblPr firstRow="1" bandRow="1">
                <a:tableStyleId>{91EBBBCC-DAD2-459C-BE2E-F6DE35CF9A28}</a:tableStyleId>
              </a:tblPr>
              <a:tblGrid>
                <a:gridCol w="4909807">
                  <a:extLst>
                    <a:ext uri="{9D8B030D-6E8A-4147-A177-3AD203B41FA5}">
                      <a16:colId xmlns:a16="http://schemas.microsoft.com/office/drawing/2014/main" val="2018320276"/>
                    </a:ext>
                  </a:extLst>
                </a:gridCol>
                <a:gridCol w="2518911">
                  <a:extLst>
                    <a:ext uri="{9D8B030D-6E8A-4147-A177-3AD203B41FA5}">
                      <a16:colId xmlns:a16="http://schemas.microsoft.com/office/drawing/2014/main" val="55280745"/>
                    </a:ext>
                  </a:extLst>
                </a:gridCol>
              </a:tblGrid>
              <a:tr h="1354898">
                <a:tc>
                  <a:txBody>
                    <a:bodyPr/>
                    <a:lstStyle/>
                    <a:p>
                      <a:r>
                        <a:rPr lang="en-US" sz="4700" b="1"/>
                        <a:t>items</a:t>
                      </a:r>
                    </a:p>
                  </a:txBody>
                  <a:tcPr marL="118849" marR="118849" marT="59425" marB="59425"/>
                </a:tc>
                <a:tc>
                  <a:txBody>
                    <a:bodyPr/>
                    <a:lstStyle/>
                    <a:p>
                      <a:pPr algn="ctr"/>
                      <a:r>
                        <a:rPr lang="en-US" sz="4700" b="1"/>
                        <a:t>Marks</a:t>
                      </a:r>
                    </a:p>
                  </a:txBody>
                  <a:tcPr marL="118849" marR="118849" marT="59425" marB="59425"/>
                </a:tc>
                <a:extLst>
                  <a:ext uri="{0D108BD9-81ED-4DB2-BD59-A6C34878D82A}">
                    <a16:rowId xmlns:a16="http://schemas.microsoft.com/office/drawing/2014/main" val="3653949785"/>
                  </a:ext>
                </a:extLst>
              </a:tr>
              <a:tr h="988710">
                <a:tc>
                  <a:txBody>
                    <a:bodyPr/>
                    <a:lstStyle/>
                    <a:p>
                      <a:r>
                        <a:rPr lang="en-US" sz="3100" b="1" dirty="0"/>
                        <a:t>10 x Quizzes (quiz = 8 marks)</a:t>
                      </a:r>
                    </a:p>
                  </a:txBody>
                  <a:tcPr marL="118849" marR="118849" marT="59425" marB="59425"/>
                </a:tc>
                <a:tc>
                  <a:txBody>
                    <a:bodyPr/>
                    <a:lstStyle/>
                    <a:p>
                      <a:pPr algn="ctr"/>
                      <a:r>
                        <a:rPr lang="en-US" sz="3100" b="1" dirty="0"/>
                        <a:t>80</a:t>
                      </a:r>
                    </a:p>
                  </a:txBody>
                  <a:tcPr marL="118849" marR="118849" marT="59425" marB="59425"/>
                </a:tc>
                <a:extLst>
                  <a:ext uri="{0D108BD9-81ED-4DB2-BD59-A6C34878D82A}">
                    <a16:rowId xmlns:a16="http://schemas.microsoft.com/office/drawing/2014/main" val="2895830432"/>
                  </a:ext>
                </a:extLst>
              </a:tr>
              <a:tr h="988710">
                <a:tc>
                  <a:txBody>
                    <a:bodyPr/>
                    <a:lstStyle/>
                    <a:p>
                      <a:r>
                        <a:rPr lang="en-US" sz="3100" b="1" dirty="0"/>
                        <a:t>Final Exam</a:t>
                      </a:r>
                    </a:p>
                  </a:txBody>
                  <a:tcPr marL="118849" marR="118849" marT="59425" marB="59425"/>
                </a:tc>
                <a:tc>
                  <a:txBody>
                    <a:bodyPr/>
                    <a:lstStyle/>
                    <a:p>
                      <a:pPr algn="ctr"/>
                      <a:r>
                        <a:rPr lang="en-US" sz="3100" b="1" dirty="0"/>
                        <a:t>20</a:t>
                      </a:r>
                    </a:p>
                  </a:txBody>
                  <a:tcPr marL="118849" marR="118849" marT="59425" marB="59425"/>
                </a:tc>
                <a:extLst>
                  <a:ext uri="{0D108BD9-81ED-4DB2-BD59-A6C34878D82A}">
                    <a16:rowId xmlns:a16="http://schemas.microsoft.com/office/drawing/2014/main" val="3742217980"/>
                  </a:ext>
                </a:extLst>
              </a:tr>
            </a:tbl>
          </a:graphicData>
        </a:graphic>
      </p:graphicFrame>
      <p:pic>
        <p:nvPicPr>
          <p:cNvPr id="5" name="Graphic 21">
            <a:extLst>
              <a:ext uri="{FF2B5EF4-FFF2-40B4-BE49-F238E27FC236}">
                <a16:creationId xmlns:a16="http://schemas.microsoft.com/office/drawing/2014/main" id="{B6D3874F-4A23-BAB6-B6EB-439636BC49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18563" y="161025"/>
            <a:ext cx="2005603" cy="936479"/>
          </a:xfrm>
          <a:prstGeom prst="rect">
            <a:avLst/>
          </a:prstGeom>
        </p:spPr>
      </p:pic>
    </p:spTree>
    <p:extLst>
      <p:ext uri="{BB962C8B-B14F-4D97-AF65-F5344CB8AC3E}">
        <p14:creationId xmlns:p14="http://schemas.microsoft.com/office/powerpoint/2010/main" val="4408391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E2841"/>
        </a:solidFill>
        <a:effectLst/>
      </p:bgPr>
    </p:bg>
    <p:spTree>
      <p:nvGrpSpPr>
        <p:cNvPr id="1" name=""/>
        <p:cNvGrpSpPr/>
        <p:nvPr/>
      </p:nvGrpSpPr>
      <p:grpSpPr>
        <a:xfrm>
          <a:off x="0" y="0"/>
          <a:ext cx="0" cy="0"/>
          <a:chOff x="0" y="0"/>
          <a:chExt cx="0" cy="0"/>
        </a:xfrm>
      </p:grpSpPr>
      <p:pic>
        <p:nvPicPr>
          <p:cNvPr id="2" name="Image 0" descr="/tmp/claude-0/-home-claude/6c133bfe-1e6b-5a67-8440-00557effd182/scratchpad/logo_white.png"/>
          <p:cNvPicPr>
            <a:picLocks noChangeAspect="1"/>
          </p:cNvPicPr>
          <p:nvPr/>
        </p:nvPicPr>
        <p:blipFill>
          <a:blip r:embed="rId3"/>
          <a:stretch>
            <a:fillRect/>
          </a:stretch>
        </p:blipFill>
        <p:spPr>
          <a:xfrm>
            <a:off x="420624" y="256032"/>
            <a:ext cx="1371600" cy="641909"/>
          </a:xfrm>
          <a:prstGeom prst="rect">
            <a:avLst/>
          </a:prstGeom>
        </p:spPr>
      </p:pic>
      <p:sp>
        <p:nvSpPr>
          <p:cNvPr id="3" name="Text 0"/>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669BBC"/>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hape 1"/>
          <p:cNvSpPr/>
          <p:nvPr/>
        </p:nvSpPr>
        <p:spPr>
          <a:xfrm>
            <a:off x="8229600" y="1051560"/>
            <a:ext cx="4206240" cy="4754880"/>
          </a:xfrm>
          <a:prstGeom prst="roundRect">
            <a:avLst>
              <a:gd name="adj" fmla="val 6522"/>
            </a:avLst>
          </a:prstGeom>
          <a:solidFill>
            <a:srgbClr val="00B0F0">
              <a:alpha val="20000"/>
            </a:srgbClr>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hape 2"/>
          <p:cNvSpPr/>
          <p:nvPr/>
        </p:nvSpPr>
        <p:spPr>
          <a:xfrm>
            <a:off x="7818120" y="1417320"/>
            <a:ext cx="4206240" cy="4114800"/>
          </a:xfrm>
          <a:prstGeom prst="roundRect">
            <a:avLst>
              <a:gd name="adj" fmla="val 6667"/>
            </a:avLst>
          </a:prstGeom>
          <a:solidFill>
            <a:srgbClr val="00B0F0">
              <a:alpha val="12000"/>
            </a:srgbClr>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hape 3"/>
          <p:cNvSpPr/>
          <p:nvPr/>
        </p:nvSpPr>
        <p:spPr>
          <a:xfrm>
            <a:off x="8915400" y="2331720"/>
            <a:ext cx="2011680" cy="201168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Image 1" descr="/tmp/claude-0/-home-claude/6c133bfe-1e6b-5a67-8440-00557effd182/scratchpad/icons/rocket.png"/>
          <p:cNvPicPr>
            <a:picLocks noChangeAspect="1"/>
          </p:cNvPicPr>
          <p:nvPr/>
        </p:nvPicPr>
        <p:blipFill>
          <a:blip r:embed="rId4"/>
          <a:stretch>
            <a:fillRect/>
          </a:stretch>
        </p:blipFill>
        <p:spPr>
          <a:xfrm>
            <a:off x="9518904" y="2935224"/>
            <a:ext cx="804672" cy="804672"/>
          </a:xfrm>
          <a:prstGeom prst="rect">
            <a:avLst/>
          </a:prstGeom>
        </p:spPr>
      </p:pic>
      <p:sp>
        <p:nvSpPr>
          <p:cNvPr id="9" name="Text 4"/>
          <p:cNvSpPr txBox="1"/>
          <p:nvPr/>
        </p:nvSpPr>
        <p:spPr>
          <a:xfrm>
            <a:off x="1005840" y="1783080"/>
            <a:ext cx="6675120" cy="36576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300" normalizeH="0" baseline="0" noProof="0" dirty="0">
                <a:ln>
                  <a:noFill/>
                </a:ln>
                <a:solidFill>
                  <a:srgbClr val="00B0F0"/>
                </a:solidFill>
                <a:effectLst/>
                <a:uLnTx/>
                <a:uFillTx/>
                <a:latin typeface="Calibri" pitchFamily="34" charset="0"/>
                <a:ea typeface="Calibri" pitchFamily="34" charset="-122"/>
                <a:cs typeface="Calibri" pitchFamily="34" charset="-120"/>
              </a:rPr>
              <a:t>A STUDENT’S TUTORIAL · EXTENDED EDITION</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 5"/>
          <p:cNvSpPr txBox="1"/>
          <p:nvPr/>
        </p:nvSpPr>
        <p:spPr>
          <a:xfrm>
            <a:off x="960120" y="2148840"/>
            <a:ext cx="6949440" cy="10058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8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Entrepreneurship</a:t>
            </a:r>
            <a:endParaRPr kumimoji="0" lang="en-US" sz="5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 6"/>
          <p:cNvSpPr txBox="1"/>
          <p:nvPr/>
        </p:nvSpPr>
        <p:spPr>
          <a:xfrm>
            <a:off x="1005840" y="3246120"/>
            <a:ext cx="6766560" cy="5486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669BBC"/>
                </a:solidFill>
                <a:effectLst/>
                <a:uLnTx/>
                <a:uFillTx/>
                <a:latin typeface="Calibri" pitchFamily="34" charset="0"/>
                <a:ea typeface="Calibri" pitchFamily="34" charset="-122"/>
                <a:cs typeface="Calibri" pitchFamily="34" charset="-120"/>
              </a:rPr>
              <a:t>A guided tour — with four topics up close</a:t>
            </a:r>
            <a:endPar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1005840" y="3886200"/>
            <a:ext cx="6492240" cy="914400"/>
          </a:xfrm>
          <a:prstGeom prst="rect">
            <a:avLst/>
          </a:prstGeom>
          <a:noFill/>
          <a:ln/>
        </p:spPr>
        <p:txBody>
          <a:bodyPr wrap="square" lIns="0" tIns="0" rIns="0" bIns="0" rtlCol="0" anchor="ctr"/>
          <a:lstStyle/>
          <a:p>
            <a:pPr marL="0" marR="0" lvl="0" indent="0" algn="just" defTabSz="914400" rtl="0" eaLnBrk="1" fontAlgn="auto" latinLnBrk="0" hangingPunct="1">
              <a:lnSpc>
                <a:spcPct val="110000"/>
              </a:lnSpc>
              <a:spcBef>
                <a:spcPts val="0"/>
              </a:spcBef>
              <a:spcAft>
                <a:spcPts val="0"/>
              </a:spcAft>
              <a:buClrTx/>
              <a:buSzTx/>
              <a:buFontTx/>
              <a:buNone/>
              <a:tabLst/>
              <a:defRPr/>
            </a:pPr>
            <a:r>
              <a:rPr kumimoji="0" lang="en-US" sz="1350" b="0" i="1" u="none" strike="noStrike" kern="1200" cap="none" spc="0" normalizeH="0" baseline="0" noProof="0" dirty="0">
                <a:ln>
                  <a:noFill/>
                </a:ln>
                <a:solidFill>
                  <a:srgbClr val="AEC4D4"/>
                </a:solidFill>
                <a:effectLst/>
                <a:uLnTx/>
                <a:uFillTx/>
                <a:latin typeface="Calibri" pitchFamily="34" charset="0"/>
                <a:ea typeface="Calibri" pitchFamily="34" charset="-122"/>
                <a:cs typeface="Calibri" pitchFamily="34" charset="-120"/>
              </a:rPr>
              <a:t>Why we study it, the types of entrepreneurs, the careers it opens, and the leaders shaping Egypt, Saudi Arabia and the Gulf — with an Arabic translation in every slide’s notes.</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005840" y="5120640"/>
            <a:ext cx="2103120" cy="310896"/>
          </a:xfrm>
          <a:prstGeom prst="roundRect">
            <a:avLst>
              <a:gd name="adj" fmla="val 50000"/>
            </a:avLst>
          </a:prstGeom>
          <a:solidFill>
            <a:srgbClr val="00B0F0"/>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Text 9"/>
          <p:cNvSpPr txBox="1"/>
          <p:nvPr/>
        </p:nvSpPr>
        <p:spPr>
          <a:xfrm>
            <a:off x="1024128" y="5120640"/>
            <a:ext cx="2066544"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Shape 10"/>
          <p:cNvSpPr/>
          <p:nvPr/>
        </p:nvSpPr>
        <p:spPr>
          <a:xfrm>
            <a:off x="3246120" y="5120640"/>
            <a:ext cx="2377440" cy="310896"/>
          </a:xfrm>
          <a:prstGeom prst="roundRect">
            <a:avLst>
              <a:gd name="adj" fmla="val 50000"/>
            </a:avLst>
          </a:prstGeom>
          <a:solidFill>
            <a:srgbClr val="FFFFFF"/>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 11"/>
          <p:cNvSpPr txBox="1"/>
          <p:nvPr/>
        </p:nvSpPr>
        <p:spPr>
          <a:xfrm>
            <a:off x="3264408" y="5120640"/>
            <a:ext cx="2340864"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4" name="Slide 2 me">
            <a:hlinkClick r:id="" action="ppaction://media"/>
            <a:extLst>
              <a:ext uri="{FF2B5EF4-FFF2-40B4-BE49-F238E27FC236}">
                <a16:creationId xmlns:a16="http://schemas.microsoft.com/office/drawing/2014/main" id="{1294F08D-01B0-1240-73DE-9CE9E63E4E0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92800" y="3225800"/>
            <a:ext cx="406400" cy="406400"/>
          </a:xfrm>
          <a:prstGeom prst="rect">
            <a:avLst/>
          </a:prstGeom>
        </p:spPr>
      </p:pic>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6"/>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2</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map.png"/>
          <p:cNvPicPr>
            <a:picLocks noChangeAspect="1"/>
          </p:cNvPicPr>
          <p:nvPr/>
        </p:nvPicPr>
        <p:blipFill>
          <a:blip r:embed="rId7"/>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AT A GLANCE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The eight topics — four in focus</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331720"/>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1700784" y="253288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lightbulb.png"/>
          <p:cNvPicPr>
            <a:picLocks noChangeAspect="1"/>
          </p:cNvPicPr>
          <p:nvPr/>
        </p:nvPicPr>
        <p:blipFill>
          <a:blip r:embed="rId8"/>
          <a:stretch>
            <a:fillRect/>
          </a:stretch>
        </p:blipFill>
        <p:spPr>
          <a:xfrm>
            <a:off x="1833921" y="2666025"/>
            <a:ext cx="245791" cy="245791"/>
          </a:xfrm>
          <a:prstGeom prst="rect">
            <a:avLst/>
          </a:prstGeom>
        </p:spPr>
      </p:pic>
      <p:sp>
        <p:nvSpPr>
          <p:cNvPr id="16" name="Text 10"/>
          <p:cNvSpPr txBox="1"/>
          <p:nvPr/>
        </p:nvSpPr>
        <p:spPr>
          <a:xfrm>
            <a:off x="235915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1 · Why study it ★</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1"/>
          <p:cNvSpPr txBox="1"/>
          <p:nvPr/>
        </p:nvSpPr>
        <p:spPr>
          <a:xfrm>
            <a:off x="1700784" y="3136392"/>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The value of studying entrepreneurship</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2"/>
          <p:cNvSpPr/>
          <p:nvPr/>
        </p:nvSpPr>
        <p:spPr>
          <a:xfrm>
            <a:off x="3813048" y="2331720"/>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3"/>
          <p:cNvSpPr/>
          <p:nvPr/>
        </p:nvSpPr>
        <p:spPr>
          <a:xfrm>
            <a:off x="4032504" y="2532888"/>
            <a:ext cx="512064" cy="512064"/>
          </a:xfrm>
          <a:prstGeom prst="ellipse">
            <a:avLst/>
          </a:prstGeom>
          <a:solidFill>
            <a:srgbClr val="669BBC"/>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chartline.png"/>
          <p:cNvPicPr>
            <a:picLocks noChangeAspect="1"/>
          </p:cNvPicPr>
          <p:nvPr/>
        </p:nvPicPr>
        <p:blipFill>
          <a:blip r:embed="rId9"/>
          <a:stretch>
            <a:fillRect/>
          </a:stretch>
        </p:blipFill>
        <p:spPr>
          <a:xfrm>
            <a:off x="4165641" y="2666025"/>
            <a:ext cx="245791" cy="245791"/>
          </a:xfrm>
          <a:prstGeom prst="rect">
            <a:avLst/>
          </a:prstGeom>
        </p:spPr>
      </p:pic>
      <p:sp>
        <p:nvSpPr>
          <p:cNvPr id="21" name="Text 14"/>
          <p:cNvSpPr txBox="1"/>
          <p:nvPr/>
        </p:nvSpPr>
        <p:spPr>
          <a:xfrm>
            <a:off x="469087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2 · Economic engine</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5"/>
          <p:cNvSpPr txBox="1"/>
          <p:nvPr/>
        </p:nvSpPr>
        <p:spPr>
          <a:xfrm>
            <a:off x="4032504" y="3136392"/>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How ventures drive development</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6"/>
          <p:cNvSpPr/>
          <p:nvPr/>
        </p:nvSpPr>
        <p:spPr>
          <a:xfrm>
            <a:off x="6144768" y="2331720"/>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7"/>
          <p:cNvSpPr/>
          <p:nvPr/>
        </p:nvSpPr>
        <p:spPr>
          <a:xfrm>
            <a:off x="6364224" y="2532888"/>
            <a:ext cx="512064" cy="512064"/>
          </a:xfrm>
          <a:prstGeom prst="ellipse">
            <a:avLst/>
          </a:prstGeom>
          <a:solidFill>
            <a:srgbClr val="669BBC"/>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5" name="Image 4" descr="/tmp/claude-0/-home-claude/6c133bfe-1e6b-5a67-8440-00557effd182/scratchpad/icons/globe.png"/>
          <p:cNvPicPr>
            <a:picLocks noChangeAspect="1"/>
          </p:cNvPicPr>
          <p:nvPr/>
        </p:nvPicPr>
        <p:blipFill>
          <a:blip r:embed="rId10"/>
          <a:stretch>
            <a:fillRect/>
          </a:stretch>
        </p:blipFill>
        <p:spPr>
          <a:xfrm>
            <a:off x="6497361" y="2666025"/>
            <a:ext cx="245791" cy="245791"/>
          </a:xfrm>
          <a:prstGeom prst="rect">
            <a:avLst/>
          </a:prstGeom>
        </p:spPr>
      </p:pic>
      <p:sp>
        <p:nvSpPr>
          <p:cNvPr id="26" name="Text 18"/>
          <p:cNvSpPr txBox="1"/>
          <p:nvPr/>
        </p:nvSpPr>
        <p:spPr>
          <a:xfrm>
            <a:off x="702259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3 · MENA context</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19"/>
          <p:cNvSpPr txBox="1"/>
          <p:nvPr/>
        </p:nvSpPr>
        <p:spPr>
          <a:xfrm>
            <a:off x="6364224" y="3136392"/>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Opportunities &amp; constraints</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Shape 20"/>
          <p:cNvSpPr/>
          <p:nvPr/>
        </p:nvSpPr>
        <p:spPr>
          <a:xfrm>
            <a:off x="8476488" y="2331720"/>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Shape 21"/>
          <p:cNvSpPr/>
          <p:nvPr/>
        </p:nvSpPr>
        <p:spPr>
          <a:xfrm>
            <a:off x="8695944" y="2532888"/>
            <a:ext cx="512064" cy="512064"/>
          </a:xfrm>
          <a:prstGeom prst="ellipse">
            <a:avLst/>
          </a:prstGeom>
          <a:solidFill>
            <a:srgbClr val="669BBC"/>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0" name="Image 5" descr="/tmp/claude-0/-home-claude/6c133bfe-1e6b-5a67-8440-00557effd182/scratchpad/icons/compass.png"/>
          <p:cNvPicPr>
            <a:picLocks noChangeAspect="1"/>
          </p:cNvPicPr>
          <p:nvPr/>
        </p:nvPicPr>
        <p:blipFill>
          <a:blip r:embed="rId11"/>
          <a:stretch>
            <a:fillRect/>
          </a:stretch>
        </p:blipFill>
        <p:spPr>
          <a:xfrm>
            <a:off x="8829081" y="2666025"/>
            <a:ext cx="245791" cy="245791"/>
          </a:xfrm>
          <a:prstGeom prst="rect">
            <a:avLst/>
          </a:prstGeom>
        </p:spPr>
      </p:pic>
      <p:sp>
        <p:nvSpPr>
          <p:cNvPr id="31" name="Text 22"/>
          <p:cNvSpPr txBox="1"/>
          <p:nvPr/>
        </p:nvSpPr>
        <p:spPr>
          <a:xfrm>
            <a:off x="935431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4 · Traits &amp; skills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3"/>
          <p:cNvSpPr txBox="1"/>
          <p:nvPr/>
        </p:nvSpPr>
        <p:spPr>
          <a:xfrm>
            <a:off x="8695944" y="3136392"/>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Characteristics that can be built</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4"/>
          <p:cNvSpPr/>
          <p:nvPr/>
        </p:nvSpPr>
        <p:spPr>
          <a:xfrm>
            <a:off x="1481328" y="3867912"/>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5"/>
          <p:cNvSpPr/>
          <p:nvPr/>
        </p:nvSpPr>
        <p:spPr>
          <a:xfrm>
            <a:off x="1700784" y="4069080"/>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5" name="Image 6" descr="/tmp/claude-0/-home-claude/6c133bfe-1e6b-5a67-8440-00557effd182/scratchpad/icons/sitemap.png"/>
          <p:cNvPicPr>
            <a:picLocks noChangeAspect="1"/>
          </p:cNvPicPr>
          <p:nvPr/>
        </p:nvPicPr>
        <p:blipFill>
          <a:blip r:embed="rId12"/>
          <a:stretch>
            <a:fillRect/>
          </a:stretch>
        </p:blipFill>
        <p:spPr>
          <a:xfrm>
            <a:off x="1833921" y="4202217"/>
            <a:ext cx="245791" cy="245791"/>
          </a:xfrm>
          <a:prstGeom prst="rect">
            <a:avLst/>
          </a:prstGeom>
        </p:spPr>
      </p:pic>
      <p:sp>
        <p:nvSpPr>
          <p:cNvPr id="36" name="Text 26"/>
          <p:cNvSpPr txBox="1"/>
          <p:nvPr/>
        </p:nvSpPr>
        <p:spPr>
          <a:xfrm>
            <a:off x="2359152" y="4050792"/>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5 · Types of founders ★</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27"/>
          <p:cNvSpPr txBox="1"/>
          <p:nvPr/>
        </p:nvSpPr>
        <p:spPr>
          <a:xfrm>
            <a:off x="1700784" y="4672584"/>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Twelve kinds of entrepreneur</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Shape 28"/>
          <p:cNvSpPr/>
          <p:nvPr/>
        </p:nvSpPr>
        <p:spPr>
          <a:xfrm>
            <a:off x="3813048" y="3867912"/>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Shape 29"/>
          <p:cNvSpPr/>
          <p:nvPr/>
        </p:nvSpPr>
        <p:spPr>
          <a:xfrm>
            <a:off x="4032504" y="4069080"/>
            <a:ext cx="512064" cy="512064"/>
          </a:xfrm>
          <a:prstGeom prst="ellipse">
            <a:avLst/>
          </a:prstGeom>
          <a:solidFill>
            <a:srgbClr val="669BBC"/>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0" name="Image 7" descr="/tmp/claude-0/-home-claude/6c133bfe-1e6b-5a67-8440-00557effd182/scratchpad/icons/star.png"/>
          <p:cNvPicPr>
            <a:picLocks noChangeAspect="1"/>
          </p:cNvPicPr>
          <p:nvPr/>
        </p:nvPicPr>
        <p:blipFill>
          <a:blip r:embed="rId13"/>
          <a:stretch>
            <a:fillRect/>
          </a:stretch>
        </p:blipFill>
        <p:spPr>
          <a:xfrm>
            <a:off x="4165641" y="4202217"/>
            <a:ext cx="245791" cy="245791"/>
          </a:xfrm>
          <a:prstGeom prst="rect">
            <a:avLst/>
          </a:prstGeom>
        </p:spPr>
      </p:pic>
      <p:sp>
        <p:nvSpPr>
          <p:cNvPr id="41" name="Text 30"/>
          <p:cNvSpPr txBox="1"/>
          <p:nvPr/>
        </p:nvSpPr>
        <p:spPr>
          <a:xfrm>
            <a:off x="4690872" y="4050792"/>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6 · Personal qualities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1"/>
          <p:cNvSpPr txBox="1"/>
          <p:nvPr/>
        </p:nvSpPr>
        <p:spPr>
          <a:xfrm>
            <a:off x="4032504" y="4672584"/>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Twenty developable traits</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2"/>
          <p:cNvSpPr/>
          <p:nvPr/>
        </p:nvSpPr>
        <p:spPr>
          <a:xfrm>
            <a:off x="6144768" y="3867912"/>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3"/>
          <p:cNvSpPr/>
          <p:nvPr/>
        </p:nvSpPr>
        <p:spPr>
          <a:xfrm>
            <a:off x="6364224" y="4069080"/>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5" name="Image 8" descr="/tmp/claude-0/-home-claude/6c133bfe-1e6b-5a67-8440-00557effd182/scratchpad/icons/briefcase.png"/>
          <p:cNvPicPr>
            <a:picLocks noChangeAspect="1"/>
          </p:cNvPicPr>
          <p:nvPr/>
        </p:nvPicPr>
        <p:blipFill>
          <a:blip r:embed="rId14"/>
          <a:stretch>
            <a:fillRect/>
          </a:stretch>
        </p:blipFill>
        <p:spPr>
          <a:xfrm>
            <a:off x="6497361" y="4202217"/>
            <a:ext cx="245791" cy="245791"/>
          </a:xfrm>
          <a:prstGeom prst="rect">
            <a:avLst/>
          </a:prstGeom>
        </p:spPr>
      </p:pic>
      <p:sp>
        <p:nvSpPr>
          <p:cNvPr id="46" name="Text 34"/>
          <p:cNvSpPr txBox="1"/>
          <p:nvPr/>
        </p:nvSpPr>
        <p:spPr>
          <a:xfrm>
            <a:off x="7022592" y="4050792"/>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7 · Careers ★</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35"/>
          <p:cNvSpPr txBox="1"/>
          <p:nvPr/>
        </p:nvSpPr>
        <p:spPr>
          <a:xfrm>
            <a:off x="6364224" y="4672584"/>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Twenty paths after study</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Shape 36"/>
          <p:cNvSpPr/>
          <p:nvPr/>
        </p:nvSpPr>
        <p:spPr>
          <a:xfrm>
            <a:off x="8476488" y="3867912"/>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Shape 37"/>
          <p:cNvSpPr/>
          <p:nvPr/>
        </p:nvSpPr>
        <p:spPr>
          <a:xfrm>
            <a:off x="8695944" y="4069080"/>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0" name="Image 9" descr="/tmp/claude-0/-home-claude/6c133bfe-1e6b-5a67-8440-00557effd182/scratchpad/icons/trophy.png"/>
          <p:cNvPicPr>
            <a:picLocks noChangeAspect="1"/>
          </p:cNvPicPr>
          <p:nvPr/>
        </p:nvPicPr>
        <p:blipFill>
          <a:blip r:embed="rId15"/>
          <a:stretch>
            <a:fillRect/>
          </a:stretch>
        </p:blipFill>
        <p:spPr>
          <a:xfrm>
            <a:off x="8829081" y="4202217"/>
            <a:ext cx="245791" cy="245791"/>
          </a:xfrm>
          <a:prstGeom prst="rect">
            <a:avLst/>
          </a:prstGeom>
        </p:spPr>
      </p:pic>
      <p:sp>
        <p:nvSpPr>
          <p:cNvPr id="51" name="Text 38"/>
          <p:cNvSpPr txBox="1"/>
          <p:nvPr/>
        </p:nvSpPr>
        <p:spPr>
          <a:xfrm>
            <a:off x="9354312" y="4050792"/>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8 · Role models ★</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Text 39"/>
          <p:cNvSpPr txBox="1"/>
          <p:nvPr/>
        </p:nvSpPr>
        <p:spPr>
          <a:xfrm>
            <a:off x="8695944" y="4672584"/>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Egypt, Saudi Arabia &amp; the Gulf</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Text 40"/>
          <p:cNvSpPr txBox="1"/>
          <p:nvPr/>
        </p:nvSpPr>
        <p:spPr>
          <a:xfrm>
            <a:off x="1481328" y="5358384"/>
            <a:ext cx="5486400" cy="2286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50" b="0" i="1"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 = covered in greater depth</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5" name="Slide 2 me">
            <a:hlinkClick r:id="" action="ppaction://media"/>
            <a:extLst>
              <a:ext uri="{FF2B5EF4-FFF2-40B4-BE49-F238E27FC236}">
                <a16:creationId xmlns:a16="http://schemas.microsoft.com/office/drawing/2014/main" id="{1B840B8D-8826-6F83-2329-7E4AC353B13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92800" y="32258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944" fill="hold"/>
                                        <p:tgtEl>
                                          <p:spTgt spid="55"/>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35944" fill="hold"/>
                                        <p:tgtEl>
                                          <p:spTgt spid="5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54"/>
                </p:tgtEl>
              </p:cMediaNode>
            </p:audio>
            <p:audio>
              <p:cMediaNode vol="80000" showWhenStopped="0">
                <p:cTn id="12" fill="hold" display="0">
                  <p:stCondLst>
                    <p:cond delay="indefinite"/>
                  </p:stCondLst>
                  <p:endCondLst>
                    <p:cond evt="onStopAudio" delay="0">
                      <p:tgtEl>
                        <p:sldTgt/>
                      </p:tgtEl>
                    </p:cond>
                  </p:endCondLst>
                </p:cTn>
                <p:tgtEl>
                  <p:spTgt spid="55"/>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3</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lightbulb.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1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Why study entrepreneurship?</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48840"/>
            <a:ext cx="9162288" cy="603504"/>
          </a:xfrm>
          <a:prstGeom prst="rect">
            <a:avLst/>
          </a:prstGeom>
          <a:noFill/>
          <a:ln/>
        </p:spPr>
        <p:txBody>
          <a:bodyPr wrap="square" lIns="0" tIns="0" rIns="0" bIns="0" rtlCol="0" anchor="ctr"/>
          <a:lstStyle/>
          <a:p>
            <a:pPr marL="0" marR="0" lvl="0" indent="0" algn="just" defTabSz="914400" rtl="0" eaLnBrk="1" fontAlgn="auto" latinLnBrk="0" hangingPunct="1">
              <a:lnSpc>
                <a:spcPct val="102000"/>
              </a:lnSpc>
              <a:spcBef>
                <a:spcPts val="0"/>
              </a:spcBef>
              <a:spcAft>
                <a:spcPts val="0"/>
              </a:spcAft>
              <a:buClrTx/>
              <a:buSzTx/>
              <a:buFontTx/>
              <a:buNone/>
              <a:tabLst/>
              <a:defRPr/>
            </a:pPr>
            <a:r>
              <a:rPr kumimoji="0" lang="en-US" sz="126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It explains how opportunities become viable organisations that create economic and social value — joining finance, marketing, strategy, operations, innovation and ethics that are usually taught apart.</a:t>
            </a:r>
            <a:endParaRPr kumimoji="0" lang="en-US" sz="126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Text 9"/>
          <p:cNvSpPr txBox="1"/>
          <p:nvPr/>
        </p:nvSpPr>
        <p:spPr>
          <a:xfrm>
            <a:off x="1481328" y="2852928"/>
            <a:ext cx="9162288"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The payoff reaches beyond founding a company</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Shape 10"/>
          <p:cNvSpPr/>
          <p:nvPr/>
        </p:nvSpPr>
        <p:spPr>
          <a:xfrm>
            <a:off x="1481328" y="3200400"/>
            <a:ext cx="2167128" cy="2103120"/>
          </a:xfrm>
          <a:prstGeom prst="roundRect">
            <a:avLst>
              <a:gd name="adj" fmla="val 434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Shape 11"/>
          <p:cNvSpPr/>
          <p:nvPr/>
        </p:nvSpPr>
        <p:spPr>
          <a:xfrm>
            <a:off x="1700784" y="340156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7" name="Image 2" descr="/tmp/claude-0/-home-claude/6c133bfe-1e6b-5a67-8440-00557effd182/scratchpad/icons/usergear.png"/>
          <p:cNvPicPr>
            <a:picLocks noChangeAspect="1"/>
          </p:cNvPicPr>
          <p:nvPr/>
        </p:nvPicPr>
        <p:blipFill>
          <a:blip r:embed="rId5"/>
          <a:stretch>
            <a:fillRect/>
          </a:stretch>
        </p:blipFill>
        <p:spPr>
          <a:xfrm>
            <a:off x="1833921" y="3534705"/>
            <a:ext cx="245791" cy="245791"/>
          </a:xfrm>
          <a:prstGeom prst="rect">
            <a:avLst/>
          </a:prstGeom>
        </p:spPr>
      </p:pic>
      <p:sp>
        <p:nvSpPr>
          <p:cNvPr id="18" name="Text 12"/>
          <p:cNvSpPr txBox="1"/>
          <p:nvPr/>
        </p:nvSpPr>
        <p:spPr>
          <a:xfrm>
            <a:off x="2359152" y="338328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Employees</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3"/>
          <p:cNvSpPr txBox="1"/>
          <p:nvPr/>
        </p:nvSpPr>
        <p:spPr>
          <a:xfrm>
            <a:off x="1700784" y="4005072"/>
            <a:ext cx="1728216" cy="113385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Build products, improve processes, lead internal innovation.</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4"/>
          <p:cNvSpPr/>
          <p:nvPr/>
        </p:nvSpPr>
        <p:spPr>
          <a:xfrm>
            <a:off x="3813048" y="3200400"/>
            <a:ext cx="2167128" cy="2103120"/>
          </a:xfrm>
          <a:prstGeom prst="roundRect">
            <a:avLst>
              <a:gd name="adj" fmla="val 434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Shape 15"/>
          <p:cNvSpPr/>
          <p:nvPr/>
        </p:nvSpPr>
        <p:spPr>
          <a:xfrm>
            <a:off x="4032504" y="340156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2" name="Image 3" descr="/tmp/claude-0/-home-claude/6c133bfe-1e6b-5a67-8440-00557effd182/scratchpad/icons/building.png"/>
          <p:cNvPicPr>
            <a:picLocks noChangeAspect="1"/>
          </p:cNvPicPr>
          <p:nvPr/>
        </p:nvPicPr>
        <p:blipFill>
          <a:blip r:embed="rId6"/>
          <a:stretch>
            <a:fillRect/>
          </a:stretch>
        </p:blipFill>
        <p:spPr>
          <a:xfrm>
            <a:off x="4165641" y="3534705"/>
            <a:ext cx="245791" cy="245791"/>
          </a:xfrm>
          <a:prstGeom prst="rect">
            <a:avLst/>
          </a:prstGeom>
        </p:spPr>
      </p:pic>
      <p:sp>
        <p:nvSpPr>
          <p:cNvPr id="23" name="Text 16"/>
          <p:cNvSpPr txBox="1"/>
          <p:nvPr/>
        </p:nvSpPr>
        <p:spPr>
          <a:xfrm>
            <a:off x="4690872" y="338328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Policymakers</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 17"/>
          <p:cNvSpPr txBox="1"/>
          <p:nvPr/>
        </p:nvSpPr>
        <p:spPr>
          <a:xfrm>
            <a:off x="4032504" y="4005072"/>
            <a:ext cx="1728216" cy="113385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Judge business-support programmes and design incentives.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Shape 18"/>
          <p:cNvSpPr/>
          <p:nvPr/>
        </p:nvSpPr>
        <p:spPr>
          <a:xfrm>
            <a:off x="6144768" y="3200400"/>
            <a:ext cx="2167128" cy="2103120"/>
          </a:xfrm>
          <a:prstGeom prst="roundRect">
            <a:avLst>
              <a:gd name="adj" fmla="val 434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Shape 19"/>
          <p:cNvSpPr/>
          <p:nvPr/>
        </p:nvSpPr>
        <p:spPr>
          <a:xfrm>
            <a:off x="6364224" y="340156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7" name="Image 4" descr="/tmp/claude-0/-home-claude/6c133bfe-1e6b-5a67-8440-00557effd182/scratchpad/icons/piechart.png"/>
          <p:cNvPicPr>
            <a:picLocks noChangeAspect="1"/>
          </p:cNvPicPr>
          <p:nvPr/>
        </p:nvPicPr>
        <p:blipFill>
          <a:blip r:embed="rId7"/>
          <a:stretch>
            <a:fillRect/>
          </a:stretch>
        </p:blipFill>
        <p:spPr>
          <a:xfrm>
            <a:off x="6497361" y="3534705"/>
            <a:ext cx="245791" cy="245791"/>
          </a:xfrm>
          <a:prstGeom prst="rect">
            <a:avLst/>
          </a:prstGeom>
        </p:spPr>
      </p:pic>
      <p:sp>
        <p:nvSpPr>
          <p:cNvPr id="28" name="Text 20"/>
          <p:cNvSpPr txBox="1"/>
          <p:nvPr/>
        </p:nvSpPr>
        <p:spPr>
          <a:xfrm>
            <a:off x="7022592" y="338328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Investors</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 21"/>
          <p:cNvSpPr txBox="1"/>
          <p:nvPr/>
        </p:nvSpPr>
        <p:spPr>
          <a:xfrm>
            <a:off x="6364224" y="4005072"/>
            <a:ext cx="1728216" cy="113385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Evaluate teams, markets and risk before committing capital.</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2"/>
          <p:cNvSpPr/>
          <p:nvPr/>
        </p:nvSpPr>
        <p:spPr>
          <a:xfrm>
            <a:off x="8476488" y="3200400"/>
            <a:ext cx="2167128" cy="2103120"/>
          </a:xfrm>
          <a:prstGeom prst="roundRect">
            <a:avLst>
              <a:gd name="adj" fmla="val 434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Shape 23"/>
          <p:cNvSpPr/>
          <p:nvPr/>
        </p:nvSpPr>
        <p:spPr>
          <a:xfrm>
            <a:off x="8695944" y="340156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2" name="Image 5" descr="/tmp/claude-0/-home-claude/6c133bfe-1e6b-5a67-8440-00557effd182/scratchpad/icons/search.png"/>
          <p:cNvPicPr>
            <a:picLocks noChangeAspect="1"/>
          </p:cNvPicPr>
          <p:nvPr/>
        </p:nvPicPr>
        <p:blipFill>
          <a:blip r:embed="rId8"/>
          <a:stretch>
            <a:fillRect/>
          </a:stretch>
        </p:blipFill>
        <p:spPr>
          <a:xfrm>
            <a:off x="8829081" y="3534705"/>
            <a:ext cx="245791" cy="245791"/>
          </a:xfrm>
          <a:prstGeom prst="rect">
            <a:avLst/>
          </a:prstGeom>
        </p:spPr>
      </p:pic>
      <p:sp>
        <p:nvSpPr>
          <p:cNvPr id="33" name="Text 24"/>
          <p:cNvSpPr txBox="1"/>
          <p:nvPr/>
        </p:nvSpPr>
        <p:spPr>
          <a:xfrm>
            <a:off x="9354312" y="338328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Students</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Text 25"/>
          <p:cNvSpPr txBox="1"/>
          <p:nvPr/>
        </p:nvSpPr>
        <p:spPr>
          <a:xfrm>
            <a:off x="8695944" y="4005072"/>
            <a:ext cx="1728216" cy="113385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Tell a compelling story from credible commercial evidence.</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4</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sitemap.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1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It connects decisions we teach apart</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48840"/>
            <a:ext cx="9162288" cy="548640"/>
          </a:xfrm>
          <a:prstGeom prst="rect">
            <a:avLst/>
          </a:prstGeom>
          <a:noFill/>
          <a:ln/>
        </p:spPr>
        <p:txBody>
          <a:bodyPr wrap="square" lIns="0" tIns="0" rIns="0" bIns="0"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Entrepreneurs integrate several disciplines in a single decision — pricing a product is at once a finance, marketing and operations choice.</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778508" y="2971800"/>
            <a:ext cx="749808" cy="749808"/>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coins.png"/>
          <p:cNvPicPr>
            <a:picLocks noChangeAspect="1"/>
          </p:cNvPicPr>
          <p:nvPr/>
        </p:nvPicPr>
        <p:blipFill>
          <a:blip r:embed="rId5"/>
          <a:stretch>
            <a:fillRect/>
          </a:stretch>
        </p:blipFill>
        <p:spPr>
          <a:xfrm>
            <a:off x="1973458" y="3166750"/>
            <a:ext cx="359908" cy="359908"/>
          </a:xfrm>
          <a:prstGeom prst="rect">
            <a:avLst/>
          </a:prstGeom>
        </p:spPr>
      </p:pic>
      <p:sp>
        <p:nvSpPr>
          <p:cNvPr id="16" name="Text 10"/>
          <p:cNvSpPr txBox="1"/>
          <p:nvPr/>
        </p:nvSpPr>
        <p:spPr>
          <a:xfrm>
            <a:off x="1481328" y="3831336"/>
            <a:ext cx="13441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Finance</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Shape 11"/>
          <p:cNvSpPr/>
          <p:nvPr/>
        </p:nvSpPr>
        <p:spPr>
          <a:xfrm>
            <a:off x="3342132" y="2971800"/>
            <a:ext cx="749808" cy="749808"/>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8" name="Image 3" descr="/tmp/claude-0/-home-claude/6c133bfe-1e6b-5a67-8440-00557effd182/scratchpad/icons/megaphone.png"/>
          <p:cNvPicPr>
            <a:picLocks noChangeAspect="1"/>
          </p:cNvPicPr>
          <p:nvPr/>
        </p:nvPicPr>
        <p:blipFill>
          <a:blip r:embed="rId6"/>
          <a:stretch>
            <a:fillRect/>
          </a:stretch>
        </p:blipFill>
        <p:spPr>
          <a:xfrm>
            <a:off x="3537082" y="3166750"/>
            <a:ext cx="359908" cy="359908"/>
          </a:xfrm>
          <a:prstGeom prst="rect">
            <a:avLst/>
          </a:prstGeom>
        </p:spPr>
      </p:pic>
      <p:sp>
        <p:nvSpPr>
          <p:cNvPr id="19" name="Text 12"/>
          <p:cNvSpPr txBox="1"/>
          <p:nvPr/>
        </p:nvSpPr>
        <p:spPr>
          <a:xfrm>
            <a:off x="3044952" y="3831336"/>
            <a:ext cx="13441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Marketing</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3"/>
          <p:cNvSpPr/>
          <p:nvPr/>
        </p:nvSpPr>
        <p:spPr>
          <a:xfrm>
            <a:off x="4905756" y="2971800"/>
            <a:ext cx="749808" cy="749808"/>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1" name="Image 4" descr="/tmp/claude-0/-home-claude/6c133bfe-1e6b-5a67-8440-00557effd182/scratchpad/icons/compass.png"/>
          <p:cNvPicPr>
            <a:picLocks noChangeAspect="1"/>
          </p:cNvPicPr>
          <p:nvPr/>
        </p:nvPicPr>
        <p:blipFill>
          <a:blip r:embed="rId7"/>
          <a:stretch>
            <a:fillRect/>
          </a:stretch>
        </p:blipFill>
        <p:spPr>
          <a:xfrm>
            <a:off x="5100706" y="3166750"/>
            <a:ext cx="359908" cy="359908"/>
          </a:xfrm>
          <a:prstGeom prst="rect">
            <a:avLst/>
          </a:prstGeom>
        </p:spPr>
      </p:pic>
      <p:sp>
        <p:nvSpPr>
          <p:cNvPr id="22" name="Text 14"/>
          <p:cNvSpPr txBox="1"/>
          <p:nvPr/>
        </p:nvSpPr>
        <p:spPr>
          <a:xfrm>
            <a:off x="4608576" y="3831336"/>
            <a:ext cx="13441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Strategy</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5"/>
          <p:cNvSpPr/>
          <p:nvPr/>
        </p:nvSpPr>
        <p:spPr>
          <a:xfrm>
            <a:off x="6469380" y="2971800"/>
            <a:ext cx="749808" cy="749808"/>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4" name="Image 5" descr="/tmp/claude-0/-home-claude/6c133bfe-1e6b-5a67-8440-00557effd182/scratchpad/icons/cogs.png"/>
          <p:cNvPicPr>
            <a:picLocks noChangeAspect="1"/>
          </p:cNvPicPr>
          <p:nvPr/>
        </p:nvPicPr>
        <p:blipFill>
          <a:blip r:embed="rId8"/>
          <a:stretch>
            <a:fillRect/>
          </a:stretch>
        </p:blipFill>
        <p:spPr>
          <a:xfrm>
            <a:off x="6664330" y="3166750"/>
            <a:ext cx="359908" cy="359908"/>
          </a:xfrm>
          <a:prstGeom prst="rect">
            <a:avLst/>
          </a:prstGeom>
        </p:spPr>
      </p:pic>
      <p:sp>
        <p:nvSpPr>
          <p:cNvPr id="25" name="Text 16"/>
          <p:cNvSpPr txBox="1"/>
          <p:nvPr/>
        </p:nvSpPr>
        <p:spPr>
          <a:xfrm>
            <a:off x="6172200" y="3831336"/>
            <a:ext cx="13441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Operations</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Shape 17"/>
          <p:cNvSpPr/>
          <p:nvPr/>
        </p:nvSpPr>
        <p:spPr>
          <a:xfrm>
            <a:off x="8033004" y="2971800"/>
            <a:ext cx="749808" cy="749808"/>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7" name="Image 6" descr="/tmp/claude-0/-home-claude/6c133bfe-1e6b-5a67-8440-00557effd182/scratchpad/icons/lightbulb.png"/>
          <p:cNvPicPr>
            <a:picLocks noChangeAspect="1"/>
          </p:cNvPicPr>
          <p:nvPr/>
        </p:nvPicPr>
        <p:blipFill>
          <a:blip r:embed="rId9"/>
          <a:stretch>
            <a:fillRect/>
          </a:stretch>
        </p:blipFill>
        <p:spPr>
          <a:xfrm>
            <a:off x="8227954" y="3166750"/>
            <a:ext cx="359908" cy="359908"/>
          </a:xfrm>
          <a:prstGeom prst="rect">
            <a:avLst/>
          </a:prstGeom>
        </p:spPr>
      </p:pic>
      <p:sp>
        <p:nvSpPr>
          <p:cNvPr id="28" name="Text 18"/>
          <p:cNvSpPr txBox="1"/>
          <p:nvPr/>
        </p:nvSpPr>
        <p:spPr>
          <a:xfrm>
            <a:off x="7735824" y="3831336"/>
            <a:ext cx="13441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Innovation</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Shape 19"/>
          <p:cNvSpPr/>
          <p:nvPr/>
        </p:nvSpPr>
        <p:spPr>
          <a:xfrm>
            <a:off x="9596628" y="2971800"/>
            <a:ext cx="749808" cy="749808"/>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0" name="Image 7" descr="/tmp/claude-0/-home-claude/6c133bfe-1e6b-5a67-8440-00557effd182/scratchpad/icons/balance.png"/>
          <p:cNvPicPr>
            <a:picLocks noChangeAspect="1"/>
          </p:cNvPicPr>
          <p:nvPr/>
        </p:nvPicPr>
        <p:blipFill>
          <a:blip r:embed="rId10"/>
          <a:stretch>
            <a:fillRect/>
          </a:stretch>
        </p:blipFill>
        <p:spPr>
          <a:xfrm>
            <a:off x="9791578" y="3166750"/>
            <a:ext cx="359908" cy="359908"/>
          </a:xfrm>
          <a:prstGeom prst="rect">
            <a:avLst/>
          </a:prstGeom>
        </p:spPr>
      </p:pic>
      <p:sp>
        <p:nvSpPr>
          <p:cNvPr id="31" name="Text 20"/>
          <p:cNvSpPr txBox="1"/>
          <p:nvPr/>
        </p:nvSpPr>
        <p:spPr>
          <a:xfrm>
            <a:off x="9299448" y="3831336"/>
            <a:ext cx="13441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Ethics</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Shape 21"/>
          <p:cNvSpPr/>
          <p:nvPr/>
        </p:nvSpPr>
        <p:spPr>
          <a:xfrm>
            <a:off x="1481328" y="4279392"/>
            <a:ext cx="9162288" cy="1024128"/>
          </a:xfrm>
          <a:prstGeom prst="roundRect">
            <a:avLst>
              <a:gd name="adj" fmla="val 8929"/>
            </a:avLst>
          </a:prstGeom>
          <a:solidFill>
            <a:srgbClr val="E7F0F4"/>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Shape 22"/>
          <p:cNvSpPr/>
          <p:nvPr/>
        </p:nvSpPr>
        <p:spPr>
          <a:xfrm>
            <a:off x="1719072" y="4498848"/>
            <a:ext cx="548640" cy="54864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4" name="Image 8" descr="/tmp/claude-0/-home-claude/6c133bfe-1e6b-5a67-8440-00557effd182/scratchpad/icons/network.png"/>
          <p:cNvPicPr>
            <a:picLocks noChangeAspect="1"/>
          </p:cNvPicPr>
          <p:nvPr/>
        </p:nvPicPr>
        <p:blipFill>
          <a:blip r:embed="rId11"/>
          <a:stretch>
            <a:fillRect/>
          </a:stretch>
        </p:blipFill>
        <p:spPr>
          <a:xfrm>
            <a:off x="1861718" y="4641494"/>
            <a:ext cx="263347" cy="263347"/>
          </a:xfrm>
          <a:prstGeom prst="rect">
            <a:avLst/>
          </a:prstGeom>
        </p:spPr>
      </p:pic>
      <p:sp>
        <p:nvSpPr>
          <p:cNvPr id="35" name="Text 23"/>
          <p:cNvSpPr txBox="1"/>
          <p:nvPr/>
        </p:nvSpPr>
        <p:spPr>
          <a:xfrm>
            <a:off x="2432304" y="4480560"/>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Integrate, don’t isolate</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6" name="Text 24"/>
          <p:cNvSpPr txBox="1"/>
          <p:nvPr/>
        </p:nvSpPr>
        <p:spPr>
          <a:xfrm>
            <a:off x="1737360" y="5102352"/>
            <a:ext cx="8650224" cy="18288"/>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Studying these together builds judgement no single course provides — which is exactly what running a venture demands.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5</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gradcap.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1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Durable skills — and an honest view</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39696"/>
            <a:ext cx="49377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Skills you develop</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481328" y="2487168"/>
            <a:ext cx="1548384" cy="1275588"/>
          </a:xfrm>
          <a:prstGeom prst="roundRect">
            <a:avLst>
              <a:gd name="adj" fmla="val 716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2008632" y="2633472"/>
            <a:ext cx="493776" cy="49377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6" name="Image 2" descr="/tmp/claude-0/-home-claude/6c133bfe-1e6b-5a67-8440-00557effd182/scratchpad/icons/puzzle.png"/>
          <p:cNvPicPr>
            <a:picLocks noChangeAspect="1"/>
          </p:cNvPicPr>
          <p:nvPr/>
        </p:nvPicPr>
        <p:blipFill>
          <a:blip r:embed="rId5"/>
          <a:stretch>
            <a:fillRect/>
          </a:stretch>
        </p:blipFill>
        <p:spPr>
          <a:xfrm>
            <a:off x="2137014" y="2761854"/>
            <a:ext cx="237012" cy="237012"/>
          </a:xfrm>
          <a:prstGeom prst="rect">
            <a:avLst/>
          </a:prstGeom>
        </p:spPr>
      </p:pic>
      <p:sp>
        <p:nvSpPr>
          <p:cNvPr id="17" name="Text 11"/>
          <p:cNvSpPr txBox="1"/>
          <p:nvPr/>
        </p:nvSpPr>
        <p:spPr>
          <a:xfrm>
            <a:off x="1536192" y="3182112"/>
            <a:ext cx="1438656" cy="525780"/>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Problem-solving</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2"/>
          <p:cNvSpPr/>
          <p:nvPr/>
        </p:nvSpPr>
        <p:spPr>
          <a:xfrm>
            <a:off x="3176016" y="2487168"/>
            <a:ext cx="1548384" cy="1275588"/>
          </a:xfrm>
          <a:prstGeom prst="roundRect">
            <a:avLst>
              <a:gd name="adj" fmla="val 716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3"/>
          <p:cNvSpPr/>
          <p:nvPr/>
        </p:nvSpPr>
        <p:spPr>
          <a:xfrm>
            <a:off x="3703320" y="2633472"/>
            <a:ext cx="493776" cy="49377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comments.png"/>
          <p:cNvPicPr>
            <a:picLocks noChangeAspect="1"/>
          </p:cNvPicPr>
          <p:nvPr/>
        </p:nvPicPr>
        <p:blipFill>
          <a:blip r:embed="rId6"/>
          <a:stretch>
            <a:fillRect/>
          </a:stretch>
        </p:blipFill>
        <p:spPr>
          <a:xfrm>
            <a:off x="3831702" y="2761854"/>
            <a:ext cx="237012" cy="237012"/>
          </a:xfrm>
          <a:prstGeom prst="rect">
            <a:avLst/>
          </a:prstGeom>
        </p:spPr>
      </p:pic>
      <p:sp>
        <p:nvSpPr>
          <p:cNvPr id="21" name="Text 14"/>
          <p:cNvSpPr txBox="1"/>
          <p:nvPr/>
        </p:nvSpPr>
        <p:spPr>
          <a:xfrm>
            <a:off x="3230880" y="3182112"/>
            <a:ext cx="1438656" cy="525780"/>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Communication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Shape 15"/>
          <p:cNvSpPr/>
          <p:nvPr/>
        </p:nvSpPr>
        <p:spPr>
          <a:xfrm>
            <a:off x="4870704" y="2487168"/>
            <a:ext cx="1548384" cy="1275588"/>
          </a:xfrm>
          <a:prstGeom prst="roundRect">
            <a:avLst>
              <a:gd name="adj" fmla="val 716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Shape 16"/>
          <p:cNvSpPr/>
          <p:nvPr/>
        </p:nvSpPr>
        <p:spPr>
          <a:xfrm>
            <a:off x="5398008" y="2633472"/>
            <a:ext cx="493776" cy="49377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4" name="Image 4" descr="/tmp/claude-0/-home-claude/6c133bfe-1e6b-5a67-8440-00557effd182/scratchpad/icons/handshake.png"/>
          <p:cNvPicPr>
            <a:picLocks noChangeAspect="1"/>
          </p:cNvPicPr>
          <p:nvPr/>
        </p:nvPicPr>
        <p:blipFill>
          <a:blip r:embed="rId7"/>
          <a:stretch>
            <a:fillRect/>
          </a:stretch>
        </p:blipFill>
        <p:spPr>
          <a:xfrm>
            <a:off x="5526390" y="2761854"/>
            <a:ext cx="237012" cy="237012"/>
          </a:xfrm>
          <a:prstGeom prst="rect">
            <a:avLst/>
          </a:prstGeom>
        </p:spPr>
      </p:pic>
      <p:sp>
        <p:nvSpPr>
          <p:cNvPr id="25" name="Text 17"/>
          <p:cNvSpPr txBox="1"/>
          <p:nvPr/>
        </p:nvSpPr>
        <p:spPr>
          <a:xfrm>
            <a:off x="4925568" y="3182112"/>
            <a:ext cx="1438656" cy="525780"/>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Negotiation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Shape 18"/>
          <p:cNvSpPr/>
          <p:nvPr/>
        </p:nvSpPr>
        <p:spPr>
          <a:xfrm>
            <a:off x="1481328" y="3909060"/>
            <a:ext cx="1548384" cy="1275588"/>
          </a:xfrm>
          <a:prstGeom prst="roundRect">
            <a:avLst>
              <a:gd name="adj" fmla="val 716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Shape 19"/>
          <p:cNvSpPr/>
          <p:nvPr/>
        </p:nvSpPr>
        <p:spPr>
          <a:xfrm>
            <a:off x="2008632" y="4055364"/>
            <a:ext cx="493776" cy="49377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8" name="Image 5" descr="/tmp/claude-0/-home-claude/6c133bfe-1e6b-5a67-8440-00557effd182/scratchpad/icons/users.png"/>
          <p:cNvPicPr>
            <a:picLocks noChangeAspect="1"/>
          </p:cNvPicPr>
          <p:nvPr/>
        </p:nvPicPr>
        <p:blipFill>
          <a:blip r:embed="rId8"/>
          <a:stretch>
            <a:fillRect/>
          </a:stretch>
        </p:blipFill>
        <p:spPr>
          <a:xfrm>
            <a:off x="2137014" y="4183746"/>
            <a:ext cx="237012" cy="237012"/>
          </a:xfrm>
          <a:prstGeom prst="rect">
            <a:avLst/>
          </a:prstGeom>
        </p:spPr>
      </p:pic>
      <p:sp>
        <p:nvSpPr>
          <p:cNvPr id="29" name="Text 20"/>
          <p:cNvSpPr txBox="1"/>
          <p:nvPr/>
        </p:nvSpPr>
        <p:spPr>
          <a:xfrm>
            <a:off x="1536192" y="4604004"/>
            <a:ext cx="1438656" cy="525780"/>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Teamwork</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1"/>
          <p:cNvSpPr/>
          <p:nvPr/>
        </p:nvSpPr>
        <p:spPr>
          <a:xfrm>
            <a:off x="3176016" y="3909060"/>
            <a:ext cx="1548384" cy="1275588"/>
          </a:xfrm>
          <a:prstGeom prst="roundRect">
            <a:avLst>
              <a:gd name="adj" fmla="val 716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Shape 22"/>
          <p:cNvSpPr/>
          <p:nvPr/>
        </p:nvSpPr>
        <p:spPr>
          <a:xfrm>
            <a:off x="3703320" y="4055364"/>
            <a:ext cx="493776" cy="49377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2" name="Image 6" descr="/tmp/claude-0/-home-claude/6c133bfe-1e6b-5a67-8440-00557effd182/scratchpad/icons/coins.png"/>
          <p:cNvPicPr>
            <a:picLocks noChangeAspect="1"/>
          </p:cNvPicPr>
          <p:nvPr/>
        </p:nvPicPr>
        <p:blipFill>
          <a:blip r:embed="rId9"/>
          <a:stretch>
            <a:fillRect/>
          </a:stretch>
        </p:blipFill>
        <p:spPr>
          <a:xfrm>
            <a:off x="3831702" y="4183746"/>
            <a:ext cx="237012" cy="237012"/>
          </a:xfrm>
          <a:prstGeom prst="rect">
            <a:avLst/>
          </a:prstGeom>
        </p:spPr>
      </p:pic>
      <p:sp>
        <p:nvSpPr>
          <p:cNvPr id="33" name="Text 23"/>
          <p:cNvSpPr txBox="1"/>
          <p:nvPr/>
        </p:nvSpPr>
        <p:spPr>
          <a:xfrm>
            <a:off x="3230880" y="4604004"/>
            <a:ext cx="1438656" cy="525780"/>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Financial literacy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Shape 24"/>
          <p:cNvSpPr/>
          <p:nvPr/>
        </p:nvSpPr>
        <p:spPr>
          <a:xfrm>
            <a:off x="4870704" y="3909060"/>
            <a:ext cx="1548384" cy="1275588"/>
          </a:xfrm>
          <a:prstGeom prst="roundRect">
            <a:avLst>
              <a:gd name="adj" fmla="val 716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25"/>
          <p:cNvSpPr/>
          <p:nvPr/>
        </p:nvSpPr>
        <p:spPr>
          <a:xfrm>
            <a:off x="5398008" y="4055364"/>
            <a:ext cx="493776" cy="49377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6" name="Image 7" descr="/tmp/claude-0/-home-claude/6c133bfe-1e6b-5a67-8440-00557effd182/scratchpad/icons/flask.png"/>
          <p:cNvPicPr>
            <a:picLocks noChangeAspect="1"/>
          </p:cNvPicPr>
          <p:nvPr/>
        </p:nvPicPr>
        <p:blipFill>
          <a:blip r:embed="rId10"/>
          <a:stretch>
            <a:fillRect/>
          </a:stretch>
        </p:blipFill>
        <p:spPr>
          <a:xfrm>
            <a:off x="5526390" y="4183746"/>
            <a:ext cx="237012" cy="237012"/>
          </a:xfrm>
          <a:prstGeom prst="rect">
            <a:avLst/>
          </a:prstGeom>
        </p:spPr>
      </p:pic>
      <p:sp>
        <p:nvSpPr>
          <p:cNvPr id="37" name="Text 26"/>
          <p:cNvSpPr txBox="1"/>
          <p:nvPr/>
        </p:nvSpPr>
        <p:spPr>
          <a:xfrm>
            <a:off x="4925568" y="4604004"/>
            <a:ext cx="1438656" cy="525780"/>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Experimentation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Shape 27"/>
          <p:cNvSpPr/>
          <p:nvPr/>
        </p:nvSpPr>
        <p:spPr>
          <a:xfrm>
            <a:off x="6629400" y="2487168"/>
            <a:ext cx="4023360" cy="1417320"/>
          </a:xfrm>
          <a:prstGeom prst="roundRect">
            <a:avLst>
              <a:gd name="adj" fmla="val 6452"/>
            </a:avLst>
          </a:prstGeom>
          <a:solidFill>
            <a:srgbClr val="FBEFE6"/>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Shape 28"/>
          <p:cNvSpPr/>
          <p:nvPr/>
        </p:nvSpPr>
        <p:spPr>
          <a:xfrm>
            <a:off x="6867144" y="2706624"/>
            <a:ext cx="548640" cy="548640"/>
          </a:xfrm>
          <a:prstGeom prst="ellipse">
            <a:avLst/>
          </a:prstGeom>
          <a:solidFill>
            <a:srgbClr val="E8833A"/>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0" name="Image 8" descr="/tmp/claude-0/-home-claude/6c133bfe-1e6b-5a67-8440-00557effd182/scratchpad/icons/balance.png"/>
          <p:cNvPicPr>
            <a:picLocks noChangeAspect="1"/>
          </p:cNvPicPr>
          <p:nvPr/>
        </p:nvPicPr>
        <p:blipFill>
          <a:blip r:embed="rId11"/>
          <a:stretch>
            <a:fillRect/>
          </a:stretch>
        </p:blipFill>
        <p:spPr>
          <a:xfrm>
            <a:off x="7009790" y="2849270"/>
            <a:ext cx="263347" cy="263347"/>
          </a:xfrm>
          <a:prstGeom prst="rect">
            <a:avLst/>
          </a:prstGeom>
        </p:spPr>
      </p:pic>
      <p:sp>
        <p:nvSpPr>
          <p:cNvPr id="41" name="Text 29"/>
          <p:cNvSpPr txBox="1"/>
          <p:nvPr/>
        </p:nvSpPr>
        <p:spPr>
          <a:xfrm>
            <a:off x="7580376" y="2688336"/>
            <a:ext cx="283464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E8833A"/>
                </a:solidFill>
                <a:effectLst/>
                <a:uLnTx/>
                <a:uFillTx/>
                <a:latin typeface="Calibri" pitchFamily="34" charset="0"/>
                <a:ea typeface="Calibri" pitchFamily="34" charset="-122"/>
                <a:cs typeface="Calibri" pitchFamily="34" charset="-120"/>
              </a:rPr>
              <a:t>Do not romanticise it</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0"/>
          <p:cNvSpPr txBox="1"/>
          <p:nvPr/>
        </p:nvSpPr>
        <p:spPr>
          <a:xfrm>
            <a:off x="6885432" y="3310128"/>
            <a:ext cx="3511296" cy="411480"/>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1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Study the costs too — uncertainty, workload, opportunity cost and financing duties, and the real chance of failure.</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1"/>
          <p:cNvSpPr/>
          <p:nvPr/>
        </p:nvSpPr>
        <p:spPr>
          <a:xfrm>
            <a:off x="6629400" y="4041648"/>
            <a:ext cx="4023360" cy="1143000"/>
          </a:xfrm>
          <a:prstGeom prst="roundRect">
            <a:avLst>
              <a:gd name="adj" fmla="val 8000"/>
            </a:avLst>
          </a:prstGeom>
          <a:solidFill>
            <a:srgbClr val="E9F4E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2"/>
          <p:cNvSpPr/>
          <p:nvPr/>
        </p:nvSpPr>
        <p:spPr>
          <a:xfrm>
            <a:off x="6867144" y="4261104"/>
            <a:ext cx="548640" cy="548640"/>
          </a:xfrm>
          <a:prstGeom prst="ellipse">
            <a:avLst/>
          </a:prstGeom>
          <a:solidFill>
            <a:srgbClr val="2E8B6B"/>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5" name="Image 9" descr="/tmp/claude-0/-home-claude/6c133bfe-1e6b-5a67-8440-00557effd182/scratchpad/icons/check.png"/>
          <p:cNvPicPr>
            <a:picLocks noChangeAspect="1"/>
          </p:cNvPicPr>
          <p:nvPr/>
        </p:nvPicPr>
        <p:blipFill>
          <a:blip r:embed="rId12"/>
          <a:stretch>
            <a:fillRect/>
          </a:stretch>
        </p:blipFill>
        <p:spPr>
          <a:xfrm>
            <a:off x="7009790" y="4403750"/>
            <a:ext cx="263347" cy="263347"/>
          </a:xfrm>
          <a:prstGeom prst="rect">
            <a:avLst/>
          </a:prstGeom>
        </p:spPr>
      </p:pic>
      <p:sp>
        <p:nvSpPr>
          <p:cNvPr id="46" name="Text 33"/>
          <p:cNvSpPr txBox="1"/>
          <p:nvPr/>
        </p:nvSpPr>
        <p:spPr>
          <a:xfrm>
            <a:off x="7580376" y="4242816"/>
            <a:ext cx="283464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2E8B6B"/>
                </a:solidFill>
                <a:effectLst/>
                <a:uLnTx/>
                <a:uFillTx/>
                <a:latin typeface="Calibri" pitchFamily="34" charset="0"/>
                <a:ea typeface="Calibri" pitchFamily="34" charset="-122"/>
                <a:cs typeface="Calibri" pitchFamily="34" charset="-120"/>
              </a:rPr>
              <a:t>A well-judged “no” counts</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34"/>
          <p:cNvSpPr txBox="1"/>
          <p:nvPr/>
        </p:nvSpPr>
        <p:spPr>
          <a:xfrm>
            <a:off x="6885432" y="4864608"/>
            <a:ext cx="3511296" cy="137160"/>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1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Deciding not to launch an unsuitable venture can be as valuable as launching a good one.</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6</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question.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54864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QUICK CHECK · TOPIC 1</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68680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Test your thinking</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377440"/>
            <a:ext cx="9162288" cy="914400"/>
          </a:xfrm>
          <a:prstGeom prst="roundRect">
            <a:avLst>
              <a:gd name="adj" fmla="val 10000"/>
            </a:avLst>
          </a:prstGeom>
          <a:solidFill>
            <a:srgbClr val="EAF6FD"/>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1719072" y="2596896"/>
            <a:ext cx="548640" cy="548640"/>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brain.png"/>
          <p:cNvPicPr>
            <a:picLocks noChangeAspect="1"/>
          </p:cNvPicPr>
          <p:nvPr/>
        </p:nvPicPr>
        <p:blipFill>
          <a:blip r:embed="rId5"/>
          <a:stretch>
            <a:fillRect/>
          </a:stretch>
        </p:blipFill>
        <p:spPr>
          <a:xfrm>
            <a:off x="1861718" y="2739542"/>
            <a:ext cx="263347" cy="263347"/>
          </a:xfrm>
          <a:prstGeom prst="rect">
            <a:avLst/>
          </a:prstGeom>
        </p:spPr>
      </p:pic>
      <p:sp>
        <p:nvSpPr>
          <p:cNvPr id="16" name="Text 10"/>
          <p:cNvSpPr txBox="1"/>
          <p:nvPr/>
        </p:nvSpPr>
        <p:spPr>
          <a:xfrm>
            <a:off x="2432304" y="2578608"/>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Question</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1"/>
          <p:cNvSpPr txBox="1"/>
          <p:nvPr/>
        </p:nvSpPr>
        <p:spPr>
          <a:xfrm>
            <a:off x="2432304" y="2962656"/>
            <a:ext cx="8650224" cy="0"/>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“Entrepreneurship courses are only useful if you plan to start a business.”  True or false — and why?</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2"/>
          <p:cNvSpPr/>
          <p:nvPr/>
        </p:nvSpPr>
        <p:spPr>
          <a:xfrm>
            <a:off x="1481328" y="3456432"/>
            <a:ext cx="9162288" cy="1856232"/>
          </a:xfrm>
          <a:prstGeom prst="roundRect">
            <a:avLst>
              <a:gd name="adj" fmla="val 4926"/>
            </a:avLst>
          </a:prstGeom>
          <a:solidFill>
            <a:srgbClr val="E7F0F4"/>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3"/>
          <p:cNvSpPr/>
          <p:nvPr/>
        </p:nvSpPr>
        <p:spPr>
          <a:xfrm>
            <a:off x="1719072" y="3675888"/>
            <a:ext cx="548640" cy="54864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lightbulb.png"/>
          <p:cNvPicPr>
            <a:picLocks noChangeAspect="1"/>
          </p:cNvPicPr>
          <p:nvPr/>
        </p:nvPicPr>
        <p:blipFill>
          <a:blip r:embed="rId6"/>
          <a:stretch>
            <a:fillRect/>
          </a:stretch>
        </p:blipFill>
        <p:spPr>
          <a:xfrm>
            <a:off x="1861718" y="3818534"/>
            <a:ext cx="263347" cy="263347"/>
          </a:xfrm>
          <a:prstGeom prst="rect">
            <a:avLst/>
          </a:prstGeom>
        </p:spPr>
      </p:pic>
      <p:sp>
        <p:nvSpPr>
          <p:cNvPr id="21" name="Text 14"/>
          <p:cNvSpPr txBox="1"/>
          <p:nvPr/>
        </p:nvSpPr>
        <p:spPr>
          <a:xfrm>
            <a:off x="2432304" y="3657600"/>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One strong answer</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5"/>
          <p:cNvSpPr txBox="1"/>
          <p:nvPr/>
        </p:nvSpPr>
        <p:spPr>
          <a:xfrm>
            <a:off x="1737360" y="4279392"/>
            <a:ext cx="8650224" cy="850392"/>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False. Entrepreneurial thinking helps employees innovate inside firms, helps investors judge teams and risk, and helps policymakers design support. It also teaches everyone to separate a good story from credible evidence — and, importantly, when NOT to launch. The skill is transferable well beyond founding.</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7</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669BBC"/>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chartline.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669BBC"/>
                </a:solidFill>
                <a:effectLst/>
                <a:uLnTx/>
                <a:uFillTx/>
                <a:latin typeface="Calibri" pitchFamily="34" charset="0"/>
                <a:ea typeface="Calibri" pitchFamily="34" charset="-122"/>
                <a:cs typeface="Calibri" pitchFamily="34" charset="-120"/>
              </a:rPr>
              <a:t>TOPIC 2</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An engine of economic development</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39696"/>
            <a:ext cx="5120640" cy="640080"/>
          </a:xfrm>
          <a:prstGeom prst="rect">
            <a:avLst/>
          </a:prstGeom>
          <a:noFill/>
          <a:ln/>
        </p:spPr>
        <p:txBody>
          <a:bodyPr wrap="square" lIns="0" tIns="0" rIns="0" bIns="0"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Identifying opportunities, mobilising resources and creating value — through new ventures or by transforming existing ones.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481328" y="2834640"/>
            <a:ext cx="530352" cy="530352"/>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users.png"/>
          <p:cNvPicPr>
            <a:picLocks noChangeAspect="1"/>
          </p:cNvPicPr>
          <p:nvPr/>
        </p:nvPicPr>
        <p:blipFill>
          <a:blip r:embed="rId5"/>
          <a:stretch>
            <a:fillRect/>
          </a:stretch>
        </p:blipFill>
        <p:spPr>
          <a:xfrm>
            <a:off x="1619220" y="2972532"/>
            <a:ext cx="254569" cy="254569"/>
          </a:xfrm>
          <a:prstGeom prst="rect">
            <a:avLst/>
          </a:prstGeom>
        </p:spPr>
      </p:pic>
      <p:sp>
        <p:nvSpPr>
          <p:cNvPr id="16" name="Text 10"/>
          <p:cNvSpPr txBox="1"/>
          <p:nvPr/>
        </p:nvSpPr>
        <p:spPr>
          <a:xfrm>
            <a:off x="2231136" y="2798064"/>
            <a:ext cx="4315968" cy="731520"/>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Jobs</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Direct and indirect — but results are uneven.</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Shape 11"/>
          <p:cNvSpPr/>
          <p:nvPr/>
        </p:nvSpPr>
        <p:spPr>
          <a:xfrm>
            <a:off x="1481328" y="3621024"/>
            <a:ext cx="530352" cy="530352"/>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8" name="Image 3" descr="/tmp/claude-0/-home-claude/6c133bfe-1e6b-5a67-8440-00557effd182/scratchpad/icons/sync.png"/>
          <p:cNvPicPr>
            <a:picLocks noChangeAspect="1"/>
          </p:cNvPicPr>
          <p:nvPr/>
        </p:nvPicPr>
        <p:blipFill>
          <a:blip r:embed="rId6"/>
          <a:stretch>
            <a:fillRect/>
          </a:stretch>
        </p:blipFill>
        <p:spPr>
          <a:xfrm>
            <a:off x="1619220" y="3758916"/>
            <a:ext cx="254569" cy="254569"/>
          </a:xfrm>
          <a:prstGeom prst="rect">
            <a:avLst/>
          </a:prstGeom>
        </p:spPr>
      </p:pic>
      <p:sp>
        <p:nvSpPr>
          <p:cNvPr id="19" name="Text 12"/>
          <p:cNvSpPr txBox="1"/>
          <p:nvPr/>
        </p:nvSpPr>
        <p:spPr>
          <a:xfrm>
            <a:off x="2231136" y="3584448"/>
            <a:ext cx="4315968" cy="731520"/>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Competition &amp; renewal</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Schumpeter’s “creative destruction”.</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3"/>
          <p:cNvSpPr/>
          <p:nvPr/>
        </p:nvSpPr>
        <p:spPr>
          <a:xfrm>
            <a:off x="1481328" y="4407408"/>
            <a:ext cx="530352" cy="530352"/>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1" name="Image 4" descr="/tmp/claude-0/-home-claude/6c133bfe-1e6b-5a67-8440-00557effd182/scratchpad/icons/globe.png"/>
          <p:cNvPicPr>
            <a:picLocks noChangeAspect="1"/>
          </p:cNvPicPr>
          <p:nvPr/>
        </p:nvPicPr>
        <p:blipFill>
          <a:blip r:embed="rId7"/>
          <a:stretch>
            <a:fillRect/>
          </a:stretch>
        </p:blipFill>
        <p:spPr>
          <a:xfrm>
            <a:off x="1619220" y="4545300"/>
            <a:ext cx="254569" cy="254569"/>
          </a:xfrm>
          <a:prstGeom prst="rect">
            <a:avLst/>
          </a:prstGeom>
        </p:spPr>
      </p:pic>
      <p:sp>
        <p:nvSpPr>
          <p:cNvPr id="22" name="Text 14"/>
          <p:cNvSpPr txBox="1"/>
          <p:nvPr/>
        </p:nvSpPr>
        <p:spPr>
          <a:xfrm>
            <a:off x="2231136" y="4370832"/>
            <a:ext cx="4315968" cy="731520"/>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Exports &amp; diversification</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Conditional on quality &amp; institutions.</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23" name="Chart 0"/>
          <p:cNvGraphicFramePr/>
          <p:nvPr/>
        </p:nvGraphicFramePr>
        <p:xfrm>
          <a:off x="6309360" y="2286000"/>
          <a:ext cx="4343400" cy="3017520"/>
        </p:xfrm>
        <a:graphic>
          <a:graphicData uri="http://schemas.openxmlformats.org/drawingml/2006/chart">
            <c:chart xmlns:c="http://schemas.openxmlformats.org/drawingml/2006/chart" xmlns:r="http://schemas.openxmlformats.org/officeDocument/2006/relationships" r:id="rId8"/>
          </a:graphicData>
        </a:graphic>
      </p:graphicFrame>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8</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669BBC"/>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globe.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669BBC"/>
                </a:solidFill>
                <a:effectLst/>
                <a:uLnTx/>
                <a:uFillTx/>
                <a:latin typeface="Calibri" pitchFamily="34" charset="0"/>
                <a:ea typeface="Calibri" pitchFamily="34" charset="-122"/>
                <a:cs typeface="Calibri" pitchFamily="34" charset="-120"/>
              </a:rPr>
              <a:t>TOPIC 3</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Entrepreneurship in MENA</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39696"/>
            <a:ext cx="9162288" cy="548640"/>
          </a:xfrm>
          <a:prstGeom prst="rect">
            <a:avLst/>
          </a:prstGeom>
          <a:noFill/>
          <a:ln/>
        </p:spPr>
        <p:txBody>
          <a:bodyPr wrap="square" lIns="0" tIns="0" rIns="0" bIns="0"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The region is not one economy — diversifying economies (Egypt, Jordan, Morocco, Tunisia) differ from high-income Gulf states (Saudi Arabia, UAE, Qatar, Kuwait, Bahrain, Oman).</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481328" y="2788920"/>
            <a:ext cx="2944368" cy="1554480"/>
          </a:xfrm>
          <a:prstGeom prst="roundRect">
            <a:avLst>
              <a:gd name="adj" fmla="val 588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1700784" y="2990088"/>
            <a:ext cx="512064" cy="512064"/>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6" name="Image 2" descr="/tmp/claude-0/-home-claude/6c133bfe-1e6b-5a67-8440-00557effd182/scratchpad/icons/globe.png"/>
          <p:cNvPicPr>
            <a:picLocks noChangeAspect="1"/>
          </p:cNvPicPr>
          <p:nvPr/>
        </p:nvPicPr>
        <p:blipFill>
          <a:blip r:embed="rId4"/>
          <a:stretch>
            <a:fillRect/>
          </a:stretch>
        </p:blipFill>
        <p:spPr>
          <a:xfrm>
            <a:off x="1833921" y="3123225"/>
            <a:ext cx="245791" cy="245791"/>
          </a:xfrm>
          <a:prstGeom prst="rect">
            <a:avLst/>
          </a:prstGeom>
        </p:spPr>
      </p:pic>
      <p:sp>
        <p:nvSpPr>
          <p:cNvPr id="17" name="Text 11"/>
          <p:cNvSpPr txBox="1"/>
          <p:nvPr/>
        </p:nvSpPr>
        <p:spPr>
          <a:xfrm>
            <a:off x="2359152" y="297180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Egypt</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2"/>
          <p:cNvSpPr txBox="1"/>
          <p:nvPr/>
        </p:nvSpPr>
        <p:spPr>
          <a:xfrm>
            <a:off x="1700784" y="3593592"/>
            <a:ext cx="2505456" cy="58521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Large market: fintech, logistics, health, food — amid inflation &amp; financing gaps.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Shape 13"/>
          <p:cNvSpPr/>
          <p:nvPr/>
        </p:nvSpPr>
        <p:spPr>
          <a:xfrm>
            <a:off x="4590288" y="2788920"/>
            <a:ext cx="2944368" cy="1554480"/>
          </a:xfrm>
          <a:prstGeom prst="roundRect">
            <a:avLst>
              <a:gd name="adj" fmla="val 588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Shape 14"/>
          <p:cNvSpPr/>
          <p:nvPr/>
        </p:nvSpPr>
        <p:spPr>
          <a:xfrm>
            <a:off x="4809744" y="299008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1" name="Image 3" descr="/tmp/claude-0/-home-claude/6c133bfe-1e6b-5a67-8440-00557effd182/scratchpad/icons/sun.png"/>
          <p:cNvPicPr>
            <a:picLocks noChangeAspect="1"/>
          </p:cNvPicPr>
          <p:nvPr/>
        </p:nvPicPr>
        <p:blipFill>
          <a:blip r:embed="rId5"/>
          <a:stretch>
            <a:fillRect/>
          </a:stretch>
        </p:blipFill>
        <p:spPr>
          <a:xfrm>
            <a:off x="4942881" y="3123225"/>
            <a:ext cx="245791" cy="245791"/>
          </a:xfrm>
          <a:prstGeom prst="rect">
            <a:avLst/>
          </a:prstGeom>
        </p:spPr>
      </p:pic>
      <p:sp>
        <p:nvSpPr>
          <p:cNvPr id="22" name="Text 15"/>
          <p:cNvSpPr txBox="1"/>
          <p:nvPr/>
        </p:nvSpPr>
        <p:spPr>
          <a:xfrm>
            <a:off x="5468112" y="297180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Saudi Arabia</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Text 16"/>
          <p:cNvSpPr txBox="1"/>
          <p:nvPr/>
        </p:nvSpPr>
        <p:spPr>
          <a:xfrm>
            <a:off x="4809744" y="3593592"/>
            <a:ext cx="2505456" cy="58521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Vision 2030: tourism, digital, renewables — with strong ecosystem support.</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Shape 17"/>
          <p:cNvSpPr/>
          <p:nvPr/>
        </p:nvSpPr>
        <p:spPr>
          <a:xfrm>
            <a:off x="7699248" y="2788920"/>
            <a:ext cx="2944368" cy="1554480"/>
          </a:xfrm>
          <a:prstGeom prst="roundRect">
            <a:avLst>
              <a:gd name="adj" fmla="val 588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Shape 18"/>
          <p:cNvSpPr/>
          <p:nvPr/>
        </p:nvSpPr>
        <p:spPr>
          <a:xfrm>
            <a:off x="7918704" y="299008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6" name="Image 4" descr="/tmp/claude-0/-home-claude/6c133bfe-1e6b-5a67-8440-00557effd182/scratchpad/icons/key.png"/>
          <p:cNvPicPr>
            <a:picLocks noChangeAspect="1"/>
          </p:cNvPicPr>
          <p:nvPr/>
        </p:nvPicPr>
        <p:blipFill>
          <a:blip r:embed="rId6"/>
          <a:stretch>
            <a:fillRect/>
          </a:stretch>
        </p:blipFill>
        <p:spPr>
          <a:xfrm>
            <a:off x="8051841" y="3123225"/>
            <a:ext cx="245791" cy="245791"/>
          </a:xfrm>
          <a:prstGeom prst="rect">
            <a:avLst/>
          </a:prstGeom>
        </p:spPr>
      </p:pic>
      <p:sp>
        <p:nvSpPr>
          <p:cNvPr id="27" name="Text 19"/>
          <p:cNvSpPr txBox="1"/>
          <p:nvPr/>
        </p:nvSpPr>
        <p:spPr>
          <a:xfrm>
            <a:off x="8577072" y="297180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Shared agenda</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 20"/>
          <p:cNvSpPr txBox="1"/>
          <p:nvPr/>
        </p:nvSpPr>
        <p:spPr>
          <a:xfrm>
            <a:off x="7918704" y="3593592"/>
            <a:ext cx="2505456" cy="58521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Fix regulation, early finance, inclusion &amp; cross-border access.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Shape 21"/>
          <p:cNvSpPr/>
          <p:nvPr/>
        </p:nvSpPr>
        <p:spPr>
          <a:xfrm>
            <a:off x="1481328" y="4526280"/>
            <a:ext cx="9162288" cy="786384"/>
          </a:xfrm>
          <a:prstGeom prst="roundRect">
            <a:avLst>
              <a:gd name="adj" fmla="val 11628"/>
            </a:avLst>
          </a:prstGeom>
          <a:solidFill>
            <a:srgbClr val="E4EAF0"/>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Shape 22"/>
          <p:cNvSpPr/>
          <p:nvPr/>
        </p:nvSpPr>
        <p:spPr>
          <a:xfrm>
            <a:off x="1719072" y="4745736"/>
            <a:ext cx="548640" cy="548640"/>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1" name="Image 5" descr="/tmp/claude-0/-home-claude/6c133bfe-1e6b-5a67-8440-00557effd182/scratchpad/icons/balance.png"/>
          <p:cNvPicPr>
            <a:picLocks noChangeAspect="1"/>
          </p:cNvPicPr>
          <p:nvPr/>
        </p:nvPicPr>
        <p:blipFill>
          <a:blip r:embed="rId7"/>
          <a:stretch>
            <a:fillRect/>
          </a:stretch>
        </p:blipFill>
        <p:spPr>
          <a:xfrm>
            <a:off x="1861718" y="4888382"/>
            <a:ext cx="263347" cy="263347"/>
          </a:xfrm>
          <a:prstGeom prst="rect">
            <a:avLst/>
          </a:prstGeom>
        </p:spPr>
      </p:pic>
      <p:sp>
        <p:nvSpPr>
          <p:cNvPr id="32" name="Text 23"/>
          <p:cNvSpPr txBox="1"/>
          <p:nvPr/>
        </p:nvSpPr>
        <p:spPr>
          <a:xfrm>
            <a:off x="2432304" y="4727448"/>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 caution on labels</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Text 24"/>
          <p:cNvSpPr txBox="1"/>
          <p:nvPr/>
        </p:nvSpPr>
        <p:spPr>
          <a:xfrm>
            <a:off x="1737360" y="5349240"/>
            <a:ext cx="8650224" cy="0"/>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1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Saudi Arabia is not “developing” simply because it is in MENA — its priorities are diversification and economic transformation.</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9</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669BBC"/>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compass.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669BBC"/>
                </a:solidFill>
                <a:effectLst/>
                <a:uLnTx/>
                <a:uFillTx/>
                <a:latin typeface="Calibri" pitchFamily="34" charset="0"/>
                <a:ea typeface="Calibri" pitchFamily="34" charset="-122"/>
                <a:cs typeface="Calibri" pitchFamily="34" charset="-120"/>
              </a:rPr>
              <a:t>TOPIC 4</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Characteristics — and how skills develop</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39696"/>
            <a:ext cx="9162288" cy="29260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1"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No single personality — but several qualities recur, and all can be built.</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481328" y="2542032"/>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1700784" y="2743200"/>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6" name="Image 2" descr="/tmp/claude-0/-home-claude/6c133bfe-1e6b-5a67-8440-00557effd182/scratchpad/icons/search.png"/>
          <p:cNvPicPr>
            <a:picLocks noChangeAspect="1"/>
          </p:cNvPicPr>
          <p:nvPr/>
        </p:nvPicPr>
        <p:blipFill>
          <a:blip r:embed="rId5"/>
          <a:stretch>
            <a:fillRect/>
          </a:stretch>
        </p:blipFill>
        <p:spPr>
          <a:xfrm>
            <a:off x="1819656" y="2862072"/>
            <a:ext cx="219456" cy="219456"/>
          </a:xfrm>
          <a:prstGeom prst="rect">
            <a:avLst/>
          </a:prstGeom>
        </p:spPr>
      </p:pic>
      <p:sp>
        <p:nvSpPr>
          <p:cNvPr id="17" name="Text 11"/>
          <p:cNvSpPr txBox="1"/>
          <p:nvPr/>
        </p:nvSpPr>
        <p:spPr>
          <a:xfrm>
            <a:off x="2304288" y="2724912"/>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Opportunity recognition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2"/>
          <p:cNvSpPr/>
          <p:nvPr/>
        </p:nvSpPr>
        <p:spPr>
          <a:xfrm>
            <a:off x="3808476" y="2542032"/>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3"/>
          <p:cNvSpPr/>
          <p:nvPr/>
        </p:nvSpPr>
        <p:spPr>
          <a:xfrm>
            <a:off x="4027932" y="2743200"/>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balance2.png"/>
          <p:cNvPicPr>
            <a:picLocks noChangeAspect="1"/>
          </p:cNvPicPr>
          <p:nvPr/>
        </p:nvPicPr>
        <p:blipFill>
          <a:blip r:embed="rId6"/>
          <a:stretch>
            <a:fillRect/>
          </a:stretch>
        </p:blipFill>
        <p:spPr>
          <a:xfrm>
            <a:off x="4146804" y="2862072"/>
            <a:ext cx="219456" cy="219456"/>
          </a:xfrm>
          <a:prstGeom prst="rect">
            <a:avLst/>
          </a:prstGeom>
        </p:spPr>
      </p:pic>
      <p:sp>
        <p:nvSpPr>
          <p:cNvPr id="21" name="Text 14"/>
          <p:cNvSpPr txBox="1"/>
          <p:nvPr/>
        </p:nvSpPr>
        <p:spPr>
          <a:xfrm>
            <a:off x="4631436" y="2724912"/>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Calculated risk</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Shape 15"/>
          <p:cNvSpPr/>
          <p:nvPr/>
        </p:nvSpPr>
        <p:spPr>
          <a:xfrm>
            <a:off x="6135624" y="2542032"/>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Shape 16"/>
          <p:cNvSpPr/>
          <p:nvPr/>
        </p:nvSpPr>
        <p:spPr>
          <a:xfrm>
            <a:off x="6355080" y="2743200"/>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4" name="Image 4" descr="/tmp/claude-0/-home-claude/6c133bfe-1e6b-5a67-8440-00557effd182/scratchpad/icons/shield.png"/>
          <p:cNvPicPr>
            <a:picLocks noChangeAspect="1"/>
          </p:cNvPicPr>
          <p:nvPr/>
        </p:nvPicPr>
        <p:blipFill>
          <a:blip r:embed="rId7"/>
          <a:stretch>
            <a:fillRect/>
          </a:stretch>
        </p:blipFill>
        <p:spPr>
          <a:xfrm>
            <a:off x="6473952" y="2862072"/>
            <a:ext cx="219456" cy="219456"/>
          </a:xfrm>
          <a:prstGeom prst="rect">
            <a:avLst/>
          </a:prstGeom>
        </p:spPr>
      </p:pic>
      <p:sp>
        <p:nvSpPr>
          <p:cNvPr id="25" name="Text 17"/>
          <p:cNvSpPr txBox="1"/>
          <p:nvPr/>
        </p:nvSpPr>
        <p:spPr>
          <a:xfrm>
            <a:off x="6958584" y="2724912"/>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Resilience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Shape 18"/>
          <p:cNvSpPr/>
          <p:nvPr/>
        </p:nvSpPr>
        <p:spPr>
          <a:xfrm>
            <a:off x="8462772" y="2542032"/>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Shape 19"/>
          <p:cNvSpPr/>
          <p:nvPr/>
        </p:nvSpPr>
        <p:spPr>
          <a:xfrm>
            <a:off x="8682228" y="2743200"/>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8" name="Image 5" descr="/tmp/claude-0/-home-claude/6c133bfe-1e6b-5a67-8440-00557effd182/scratchpad/icons/heart.png"/>
          <p:cNvPicPr>
            <a:picLocks noChangeAspect="1"/>
          </p:cNvPicPr>
          <p:nvPr/>
        </p:nvPicPr>
        <p:blipFill>
          <a:blip r:embed="rId8"/>
          <a:stretch>
            <a:fillRect/>
          </a:stretch>
        </p:blipFill>
        <p:spPr>
          <a:xfrm>
            <a:off x="8801100" y="2862072"/>
            <a:ext cx="219456" cy="219456"/>
          </a:xfrm>
          <a:prstGeom prst="rect">
            <a:avLst/>
          </a:prstGeom>
        </p:spPr>
      </p:pic>
      <p:sp>
        <p:nvSpPr>
          <p:cNvPr id="29" name="Text 20"/>
          <p:cNvSpPr txBox="1"/>
          <p:nvPr/>
        </p:nvSpPr>
        <p:spPr>
          <a:xfrm>
            <a:off x="9285732" y="2724912"/>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Customer empathy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1"/>
          <p:cNvSpPr/>
          <p:nvPr/>
        </p:nvSpPr>
        <p:spPr>
          <a:xfrm>
            <a:off x="1481328" y="3310128"/>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Shape 22"/>
          <p:cNvSpPr/>
          <p:nvPr/>
        </p:nvSpPr>
        <p:spPr>
          <a:xfrm>
            <a:off x="1700784" y="3511296"/>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2" name="Image 6" descr="/tmp/claude-0/-home-claude/6c133bfe-1e6b-5a67-8440-00557effd182/scratchpad/icons/book.png"/>
          <p:cNvPicPr>
            <a:picLocks noChangeAspect="1"/>
          </p:cNvPicPr>
          <p:nvPr/>
        </p:nvPicPr>
        <p:blipFill>
          <a:blip r:embed="rId9"/>
          <a:stretch>
            <a:fillRect/>
          </a:stretch>
        </p:blipFill>
        <p:spPr>
          <a:xfrm>
            <a:off x="1819656" y="3630168"/>
            <a:ext cx="219456" cy="219456"/>
          </a:xfrm>
          <a:prstGeom prst="rect">
            <a:avLst/>
          </a:prstGeom>
        </p:spPr>
      </p:pic>
      <p:sp>
        <p:nvSpPr>
          <p:cNvPr id="33" name="Text 23"/>
          <p:cNvSpPr txBox="1"/>
          <p:nvPr/>
        </p:nvSpPr>
        <p:spPr>
          <a:xfrm>
            <a:off x="2304288" y="3493008"/>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Learning from evidence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Shape 24"/>
          <p:cNvSpPr/>
          <p:nvPr/>
        </p:nvSpPr>
        <p:spPr>
          <a:xfrm>
            <a:off x="3808476" y="3310128"/>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25"/>
          <p:cNvSpPr/>
          <p:nvPr/>
        </p:nvSpPr>
        <p:spPr>
          <a:xfrm>
            <a:off x="4027932" y="3511296"/>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6" name="Image 7" descr="/tmp/claude-0/-home-claude/6c133bfe-1e6b-5a67-8440-00557effd182/scratchpad/icons/balance.png"/>
          <p:cNvPicPr>
            <a:picLocks noChangeAspect="1"/>
          </p:cNvPicPr>
          <p:nvPr/>
        </p:nvPicPr>
        <p:blipFill>
          <a:blip r:embed="rId10"/>
          <a:stretch>
            <a:fillRect/>
          </a:stretch>
        </p:blipFill>
        <p:spPr>
          <a:xfrm>
            <a:off x="4146804" y="3630168"/>
            <a:ext cx="219456" cy="219456"/>
          </a:xfrm>
          <a:prstGeom prst="rect">
            <a:avLst/>
          </a:prstGeom>
        </p:spPr>
      </p:pic>
      <p:sp>
        <p:nvSpPr>
          <p:cNvPr id="37" name="Text 26"/>
          <p:cNvSpPr txBox="1"/>
          <p:nvPr/>
        </p:nvSpPr>
        <p:spPr>
          <a:xfrm>
            <a:off x="4631436" y="3493008"/>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Ethical judgement</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Shape 27"/>
          <p:cNvSpPr/>
          <p:nvPr/>
        </p:nvSpPr>
        <p:spPr>
          <a:xfrm>
            <a:off x="6135624" y="3310128"/>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Shape 28"/>
          <p:cNvSpPr/>
          <p:nvPr/>
        </p:nvSpPr>
        <p:spPr>
          <a:xfrm>
            <a:off x="6355080" y="3511296"/>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0" name="Image 8" descr="/tmp/claude-0/-home-claude/6c133bfe-1e6b-5a67-8440-00557effd182/scratchpad/icons/refresh.png"/>
          <p:cNvPicPr>
            <a:picLocks noChangeAspect="1"/>
          </p:cNvPicPr>
          <p:nvPr/>
        </p:nvPicPr>
        <p:blipFill>
          <a:blip r:embed="rId11"/>
          <a:stretch>
            <a:fillRect/>
          </a:stretch>
        </p:blipFill>
        <p:spPr>
          <a:xfrm>
            <a:off x="6473952" y="3630168"/>
            <a:ext cx="219456" cy="219456"/>
          </a:xfrm>
          <a:prstGeom prst="rect">
            <a:avLst/>
          </a:prstGeom>
        </p:spPr>
      </p:pic>
      <p:sp>
        <p:nvSpPr>
          <p:cNvPr id="41" name="Text 29"/>
          <p:cNvSpPr txBox="1"/>
          <p:nvPr/>
        </p:nvSpPr>
        <p:spPr>
          <a:xfrm>
            <a:off x="6958584" y="3493008"/>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Adaptability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Shape 30"/>
          <p:cNvSpPr/>
          <p:nvPr/>
        </p:nvSpPr>
        <p:spPr>
          <a:xfrm>
            <a:off x="8462772" y="3310128"/>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Shape 31"/>
          <p:cNvSpPr/>
          <p:nvPr/>
        </p:nvSpPr>
        <p:spPr>
          <a:xfrm>
            <a:off x="8682228" y="3511296"/>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4" name="Image 9" descr="/tmp/claude-0/-home-claude/6c133bfe-1e6b-5a67-8440-00557effd182/scratchpad/icons/bolt.png"/>
          <p:cNvPicPr>
            <a:picLocks noChangeAspect="1"/>
          </p:cNvPicPr>
          <p:nvPr/>
        </p:nvPicPr>
        <p:blipFill>
          <a:blip r:embed="rId12"/>
          <a:stretch>
            <a:fillRect/>
          </a:stretch>
        </p:blipFill>
        <p:spPr>
          <a:xfrm>
            <a:off x="8801100" y="3630168"/>
            <a:ext cx="219456" cy="219456"/>
          </a:xfrm>
          <a:prstGeom prst="rect">
            <a:avLst/>
          </a:prstGeom>
        </p:spPr>
      </p:pic>
      <p:sp>
        <p:nvSpPr>
          <p:cNvPr id="45" name="Text 32"/>
          <p:cNvSpPr txBox="1"/>
          <p:nvPr/>
        </p:nvSpPr>
        <p:spPr>
          <a:xfrm>
            <a:off x="9285732" y="3493008"/>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Initiative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Shape 33"/>
          <p:cNvSpPr/>
          <p:nvPr/>
        </p:nvSpPr>
        <p:spPr>
          <a:xfrm>
            <a:off x="1481328" y="4114800"/>
            <a:ext cx="9162288" cy="1188720"/>
          </a:xfrm>
          <a:prstGeom prst="roundRect">
            <a:avLst>
              <a:gd name="adj" fmla="val 7692"/>
            </a:avLst>
          </a:prstGeom>
          <a:solidFill>
            <a:srgbClr val="E4EAF0"/>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Shape 34"/>
          <p:cNvSpPr/>
          <p:nvPr/>
        </p:nvSpPr>
        <p:spPr>
          <a:xfrm>
            <a:off x="1719072" y="4334256"/>
            <a:ext cx="548640" cy="548640"/>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8" name="Image 10" descr="/tmp/claude-0/-home-claude/6c133bfe-1e6b-5a67-8440-00557effd182/scratchpad/icons/refresh.png"/>
          <p:cNvPicPr>
            <a:picLocks noChangeAspect="1"/>
          </p:cNvPicPr>
          <p:nvPr/>
        </p:nvPicPr>
        <p:blipFill>
          <a:blip r:embed="rId11"/>
          <a:stretch>
            <a:fillRect/>
          </a:stretch>
        </p:blipFill>
        <p:spPr>
          <a:xfrm>
            <a:off x="1861718" y="4476902"/>
            <a:ext cx="263347" cy="263347"/>
          </a:xfrm>
          <a:prstGeom prst="rect">
            <a:avLst/>
          </a:prstGeom>
        </p:spPr>
      </p:pic>
      <p:sp>
        <p:nvSpPr>
          <p:cNvPr id="49" name="Text 35"/>
          <p:cNvSpPr txBox="1"/>
          <p:nvPr/>
        </p:nvSpPr>
        <p:spPr>
          <a:xfrm>
            <a:off x="2432304" y="4315968"/>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Built, not just born — run a skills audit</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Text 36"/>
          <p:cNvSpPr txBox="1"/>
          <p:nvPr/>
        </p:nvSpPr>
        <p:spPr>
          <a:xfrm>
            <a:off x="1737360" y="4937760"/>
            <a:ext cx="8650224" cy="182880"/>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18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Identify current challenges → assess capability gaps → select training or advisers → evaluate by business results → repeat. Risk means calculated experiments; resilience includes knowing when to pivot or stop.</a:t>
            </a:r>
            <a:endParaRPr kumimoji="0" lang="en-US" sz="11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10</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sitemap.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5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Types of entrepreneurs (1–6)</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39696"/>
            <a:ext cx="9162288" cy="310896"/>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0" i="1"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There is no single classification — group founders by their goals, behaviour, innovation level and scale.</a:t>
            </a:r>
            <a:endParaRPr kumimoji="0" lang="en-US" sz="12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481328" y="2542032"/>
            <a:ext cx="2944368" cy="1298448"/>
          </a:xfrm>
          <a:prstGeom prst="roundRect">
            <a:avLst>
              <a:gd name="adj" fmla="val 704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1700784" y="2743200"/>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6" name="Image 2" descr="/tmp/claude-0/-home-claude/6c133bfe-1e6b-5a67-8440-00557effd182/scratchpad/icons/store.png"/>
          <p:cNvPicPr>
            <a:picLocks noChangeAspect="1"/>
          </p:cNvPicPr>
          <p:nvPr/>
        </p:nvPicPr>
        <p:blipFill>
          <a:blip r:embed="rId5"/>
          <a:stretch>
            <a:fillRect/>
          </a:stretch>
        </p:blipFill>
        <p:spPr>
          <a:xfrm>
            <a:off x="1833921" y="2876337"/>
            <a:ext cx="245791" cy="245791"/>
          </a:xfrm>
          <a:prstGeom prst="rect">
            <a:avLst/>
          </a:prstGeom>
        </p:spPr>
      </p:pic>
      <p:sp>
        <p:nvSpPr>
          <p:cNvPr id="17" name="Text 11"/>
          <p:cNvSpPr txBox="1"/>
          <p:nvPr/>
        </p:nvSpPr>
        <p:spPr>
          <a:xfrm>
            <a:off x="3858768" y="2670048"/>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1</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2"/>
          <p:cNvSpPr txBox="1"/>
          <p:nvPr/>
        </p:nvSpPr>
        <p:spPr>
          <a:xfrm>
            <a:off x="2359152" y="272491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Small-Business</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3"/>
          <p:cNvSpPr txBox="1"/>
          <p:nvPr/>
        </p:nvSpPr>
        <p:spPr>
          <a:xfrm>
            <a:off x="1700784" y="3346704"/>
            <a:ext cx="2505456" cy="32918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Local market — income &amp; independence.</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4"/>
          <p:cNvSpPr/>
          <p:nvPr/>
        </p:nvSpPr>
        <p:spPr>
          <a:xfrm>
            <a:off x="4590288" y="2542032"/>
            <a:ext cx="2944368" cy="1298448"/>
          </a:xfrm>
          <a:prstGeom prst="roundRect">
            <a:avLst>
              <a:gd name="adj" fmla="val 704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Shape 15"/>
          <p:cNvSpPr/>
          <p:nvPr/>
        </p:nvSpPr>
        <p:spPr>
          <a:xfrm>
            <a:off x="4809744" y="2743200"/>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2" name="Image 3" descr="/tmp/claude-0/-home-claude/6c133bfe-1e6b-5a67-8440-00557effd182/scratchpad/icons/rocket.png"/>
          <p:cNvPicPr>
            <a:picLocks noChangeAspect="1"/>
          </p:cNvPicPr>
          <p:nvPr/>
        </p:nvPicPr>
        <p:blipFill>
          <a:blip r:embed="rId6"/>
          <a:stretch>
            <a:fillRect/>
          </a:stretch>
        </p:blipFill>
        <p:spPr>
          <a:xfrm>
            <a:off x="4942881" y="2876337"/>
            <a:ext cx="245791" cy="245791"/>
          </a:xfrm>
          <a:prstGeom prst="rect">
            <a:avLst/>
          </a:prstGeom>
        </p:spPr>
      </p:pic>
      <p:sp>
        <p:nvSpPr>
          <p:cNvPr id="23" name="Text 16"/>
          <p:cNvSpPr txBox="1"/>
          <p:nvPr/>
        </p:nvSpPr>
        <p:spPr>
          <a:xfrm>
            <a:off x="6967728" y="2670048"/>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2</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 17"/>
          <p:cNvSpPr txBox="1"/>
          <p:nvPr/>
        </p:nvSpPr>
        <p:spPr>
          <a:xfrm>
            <a:off x="5468112" y="272491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Scalable Start-up</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Text 18"/>
          <p:cNvSpPr txBox="1"/>
          <p:nvPr/>
        </p:nvSpPr>
        <p:spPr>
          <a:xfrm>
            <a:off x="4809744" y="3346704"/>
            <a:ext cx="2505456" cy="32918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Built to grow fast, often venture-backed.</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Shape 19"/>
          <p:cNvSpPr/>
          <p:nvPr/>
        </p:nvSpPr>
        <p:spPr>
          <a:xfrm>
            <a:off x="7699248" y="2542032"/>
            <a:ext cx="2944368" cy="1298448"/>
          </a:xfrm>
          <a:prstGeom prst="roundRect">
            <a:avLst>
              <a:gd name="adj" fmla="val 704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Shape 20"/>
          <p:cNvSpPr/>
          <p:nvPr/>
        </p:nvSpPr>
        <p:spPr>
          <a:xfrm>
            <a:off x="7918704" y="2743200"/>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8" name="Image 4" descr="/tmp/claude-0/-home-claude/6c133bfe-1e6b-5a67-8440-00557effd182/scratchpad/icons/lightbulb.png"/>
          <p:cNvPicPr>
            <a:picLocks noChangeAspect="1"/>
          </p:cNvPicPr>
          <p:nvPr/>
        </p:nvPicPr>
        <p:blipFill>
          <a:blip r:embed="rId7"/>
          <a:stretch>
            <a:fillRect/>
          </a:stretch>
        </p:blipFill>
        <p:spPr>
          <a:xfrm>
            <a:off x="8051841" y="2876337"/>
            <a:ext cx="245791" cy="245791"/>
          </a:xfrm>
          <a:prstGeom prst="rect">
            <a:avLst/>
          </a:prstGeom>
        </p:spPr>
      </p:pic>
      <p:sp>
        <p:nvSpPr>
          <p:cNvPr id="29" name="Text 21"/>
          <p:cNvSpPr txBox="1"/>
          <p:nvPr/>
        </p:nvSpPr>
        <p:spPr>
          <a:xfrm>
            <a:off x="10076688" y="2670048"/>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3</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Text 22"/>
          <p:cNvSpPr txBox="1"/>
          <p:nvPr/>
        </p:nvSpPr>
        <p:spPr>
          <a:xfrm>
            <a:off x="8577072" y="272491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Innovative</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1" name="Text 23"/>
          <p:cNvSpPr txBox="1"/>
          <p:nvPr/>
        </p:nvSpPr>
        <p:spPr>
          <a:xfrm>
            <a:off x="7918704" y="3346704"/>
            <a:ext cx="2505456" cy="32918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New products, methods or models; R&amp;D.</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Shape 24"/>
          <p:cNvSpPr/>
          <p:nvPr/>
        </p:nvSpPr>
        <p:spPr>
          <a:xfrm>
            <a:off x="1481328" y="3986784"/>
            <a:ext cx="2944368" cy="1298448"/>
          </a:xfrm>
          <a:prstGeom prst="roundRect">
            <a:avLst>
              <a:gd name="adj" fmla="val 704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Shape 25"/>
          <p:cNvSpPr/>
          <p:nvPr/>
        </p:nvSpPr>
        <p:spPr>
          <a:xfrm>
            <a:off x="1700784" y="4187952"/>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4" name="Image 5" descr="/tmp/claude-0/-home-claude/6c133bfe-1e6b-5a67-8440-00557effd182/scratchpad/icons/refresh.png"/>
          <p:cNvPicPr>
            <a:picLocks noChangeAspect="1"/>
          </p:cNvPicPr>
          <p:nvPr/>
        </p:nvPicPr>
        <p:blipFill>
          <a:blip r:embed="rId8"/>
          <a:stretch>
            <a:fillRect/>
          </a:stretch>
        </p:blipFill>
        <p:spPr>
          <a:xfrm>
            <a:off x="1833921" y="4321089"/>
            <a:ext cx="245791" cy="245791"/>
          </a:xfrm>
          <a:prstGeom prst="rect">
            <a:avLst/>
          </a:prstGeom>
        </p:spPr>
      </p:pic>
      <p:sp>
        <p:nvSpPr>
          <p:cNvPr id="35" name="Text 26"/>
          <p:cNvSpPr txBox="1"/>
          <p:nvPr/>
        </p:nvSpPr>
        <p:spPr>
          <a:xfrm>
            <a:off x="3858768" y="4114800"/>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4</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6" name="Text 27"/>
          <p:cNvSpPr txBox="1"/>
          <p:nvPr/>
        </p:nvSpPr>
        <p:spPr>
          <a:xfrm>
            <a:off x="2359152" y="4169664"/>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Imitative</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28"/>
          <p:cNvSpPr txBox="1"/>
          <p:nvPr/>
        </p:nvSpPr>
        <p:spPr>
          <a:xfrm>
            <a:off x="1700784" y="4791456"/>
            <a:ext cx="2505456" cy="32918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Adapt a proven idea to a new market.</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Shape 29"/>
          <p:cNvSpPr/>
          <p:nvPr/>
        </p:nvSpPr>
        <p:spPr>
          <a:xfrm>
            <a:off x="4590288" y="3986784"/>
            <a:ext cx="2944368" cy="1298448"/>
          </a:xfrm>
          <a:prstGeom prst="roundRect">
            <a:avLst>
              <a:gd name="adj" fmla="val 704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Shape 30"/>
          <p:cNvSpPr/>
          <p:nvPr/>
        </p:nvSpPr>
        <p:spPr>
          <a:xfrm>
            <a:off x="4809744" y="4187952"/>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0" name="Image 6" descr="/tmp/claude-0/-home-claude/6c133bfe-1e6b-5a67-8440-00557effd182/scratchpad/icons/leaf.png"/>
          <p:cNvPicPr>
            <a:picLocks noChangeAspect="1"/>
          </p:cNvPicPr>
          <p:nvPr/>
        </p:nvPicPr>
        <p:blipFill>
          <a:blip r:embed="rId9"/>
          <a:stretch>
            <a:fillRect/>
          </a:stretch>
        </p:blipFill>
        <p:spPr>
          <a:xfrm>
            <a:off x="4942881" y="4321089"/>
            <a:ext cx="245791" cy="245791"/>
          </a:xfrm>
          <a:prstGeom prst="rect">
            <a:avLst/>
          </a:prstGeom>
        </p:spPr>
      </p:pic>
      <p:sp>
        <p:nvSpPr>
          <p:cNvPr id="41" name="Text 31"/>
          <p:cNvSpPr txBox="1"/>
          <p:nvPr/>
        </p:nvSpPr>
        <p:spPr>
          <a:xfrm>
            <a:off x="6967728" y="4114800"/>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5</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2"/>
          <p:cNvSpPr txBox="1"/>
          <p:nvPr/>
        </p:nvSpPr>
        <p:spPr>
          <a:xfrm>
            <a:off x="5468112" y="4169664"/>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Social</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Text 33"/>
          <p:cNvSpPr txBox="1"/>
          <p:nvPr/>
        </p:nvSpPr>
        <p:spPr>
          <a:xfrm>
            <a:off x="4809744" y="4791456"/>
            <a:ext cx="2505456" cy="32918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Solve social/environmental problems, sustainably.</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4" name="Shape 34"/>
          <p:cNvSpPr/>
          <p:nvPr/>
        </p:nvSpPr>
        <p:spPr>
          <a:xfrm>
            <a:off x="7699248" y="3986784"/>
            <a:ext cx="2944368" cy="1298448"/>
          </a:xfrm>
          <a:prstGeom prst="roundRect">
            <a:avLst>
              <a:gd name="adj" fmla="val 704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Shape 35"/>
          <p:cNvSpPr/>
          <p:nvPr/>
        </p:nvSpPr>
        <p:spPr>
          <a:xfrm>
            <a:off x="7918704" y="4187952"/>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6" name="Image 7" descr="/tmp/claude-0/-home-claude/6c133bfe-1e6b-5a67-8440-00557effd182/scratchpad/icons/spa.png"/>
          <p:cNvPicPr>
            <a:picLocks noChangeAspect="1"/>
          </p:cNvPicPr>
          <p:nvPr/>
        </p:nvPicPr>
        <p:blipFill>
          <a:blip r:embed="rId10"/>
          <a:stretch>
            <a:fillRect/>
          </a:stretch>
        </p:blipFill>
        <p:spPr>
          <a:xfrm>
            <a:off x="8051841" y="4321089"/>
            <a:ext cx="245791" cy="245791"/>
          </a:xfrm>
          <a:prstGeom prst="rect">
            <a:avLst/>
          </a:prstGeom>
        </p:spPr>
      </p:pic>
      <p:sp>
        <p:nvSpPr>
          <p:cNvPr id="47" name="Text 36"/>
          <p:cNvSpPr txBox="1"/>
          <p:nvPr/>
        </p:nvSpPr>
        <p:spPr>
          <a:xfrm>
            <a:off x="10076688" y="4114800"/>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6</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37"/>
          <p:cNvSpPr txBox="1"/>
          <p:nvPr/>
        </p:nvSpPr>
        <p:spPr>
          <a:xfrm>
            <a:off x="8577072" y="4169664"/>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Lifestyle</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38"/>
          <p:cNvSpPr txBox="1"/>
          <p:nvPr/>
        </p:nvSpPr>
        <p:spPr>
          <a:xfrm>
            <a:off x="7918704" y="4791456"/>
            <a:ext cx="2505456" cy="32918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Support a chosen way of living over scale.</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11</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sitemap.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5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Types of entrepreneurs (7–12)</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944368" cy="1115568"/>
          </a:xfrm>
          <a:prstGeom prst="roundRect">
            <a:avLst>
              <a:gd name="adj" fmla="val 819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1700784" y="248716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sync.png"/>
          <p:cNvPicPr>
            <a:picLocks noChangeAspect="1"/>
          </p:cNvPicPr>
          <p:nvPr/>
        </p:nvPicPr>
        <p:blipFill>
          <a:blip r:embed="rId5"/>
          <a:stretch>
            <a:fillRect/>
          </a:stretch>
        </p:blipFill>
        <p:spPr>
          <a:xfrm>
            <a:off x="1833921" y="2620305"/>
            <a:ext cx="245791" cy="245791"/>
          </a:xfrm>
          <a:prstGeom prst="rect">
            <a:avLst/>
          </a:prstGeom>
        </p:spPr>
      </p:pic>
      <p:sp>
        <p:nvSpPr>
          <p:cNvPr id="16" name="Text 10"/>
          <p:cNvSpPr txBox="1"/>
          <p:nvPr/>
        </p:nvSpPr>
        <p:spPr>
          <a:xfrm>
            <a:off x="3858768" y="2414016"/>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7</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1"/>
          <p:cNvSpPr txBox="1"/>
          <p:nvPr/>
        </p:nvSpPr>
        <p:spPr>
          <a:xfrm>
            <a:off x="235915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Serial</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2"/>
          <p:cNvSpPr txBox="1"/>
          <p:nvPr/>
        </p:nvSpPr>
        <p:spPr>
          <a:xfrm>
            <a:off x="1700784" y="3090672"/>
            <a:ext cx="2505456" cy="14630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Several ventures over time; carries lessons.</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Shape 13"/>
          <p:cNvSpPr/>
          <p:nvPr/>
        </p:nvSpPr>
        <p:spPr>
          <a:xfrm>
            <a:off x="4590288" y="2286000"/>
            <a:ext cx="2944368" cy="1115568"/>
          </a:xfrm>
          <a:prstGeom prst="roundRect">
            <a:avLst>
              <a:gd name="adj" fmla="val 819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Shape 14"/>
          <p:cNvSpPr/>
          <p:nvPr/>
        </p:nvSpPr>
        <p:spPr>
          <a:xfrm>
            <a:off x="4809744" y="248716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1" name="Image 3" descr="/tmp/claude-0/-home-claude/6c133bfe-1e6b-5a67-8440-00557effd182/scratchpad/icons/building.png"/>
          <p:cNvPicPr>
            <a:picLocks noChangeAspect="1"/>
          </p:cNvPicPr>
          <p:nvPr/>
        </p:nvPicPr>
        <p:blipFill>
          <a:blip r:embed="rId6"/>
          <a:stretch>
            <a:fillRect/>
          </a:stretch>
        </p:blipFill>
        <p:spPr>
          <a:xfrm>
            <a:off x="4942881" y="2620305"/>
            <a:ext cx="245791" cy="245791"/>
          </a:xfrm>
          <a:prstGeom prst="rect">
            <a:avLst/>
          </a:prstGeom>
        </p:spPr>
      </p:pic>
      <p:sp>
        <p:nvSpPr>
          <p:cNvPr id="22" name="Text 15"/>
          <p:cNvSpPr txBox="1"/>
          <p:nvPr/>
        </p:nvSpPr>
        <p:spPr>
          <a:xfrm>
            <a:off x="6967728" y="2414016"/>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8</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Text 16"/>
          <p:cNvSpPr txBox="1"/>
          <p:nvPr/>
        </p:nvSpPr>
        <p:spPr>
          <a:xfrm>
            <a:off x="546811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Intrapreneur</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 17"/>
          <p:cNvSpPr txBox="1"/>
          <p:nvPr/>
        </p:nvSpPr>
        <p:spPr>
          <a:xfrm>
            <a:off x="4809744" y="3090672"/>
            <a:ext cx="2505456" cy="14630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Entrepreneurial inside a firm’s resources.</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Shape 18"/>
          <p:cNvSpPr/>
          <p:nvPr/>
        </p:nvSpPr>
        <p:spPr>
          <a:xfrm>
            <a:off x="7699248" y="2286000"/>
            <a:ext cx="2944368" cy="1115568"/>
          </a:xfrm>
          <a:prstGeom prst="roundRect">
            <a:avLst>
              <a:gd name="adj" fmla="val 819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Shape 19"/>
          <p:cNvSpPr/>
          <p:nvPr/>
        </p:nvSpPr>
        <p:spPr>
          <a:xfrm>
            <a:off x="7918704" y="248716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7" name="Image 4" descr="/tmp/claude-0/-home-claude/6c133bfe-1e6b-5a67-8440-00557effd182/scratchpad/icons/shield.png"/>
          <p:cNvPicPr>
            <a:picLocks noChangeAspect="1"/>
          </p:cNvPicPr>
          <p:nvPr/>
        </p:nvPicPr>
        <p:blipFill>
          <a:blip r:embed="rId7"/>
          <a:stretch>
            <a:fillRect/>
          </a:stretch>
        </p:blipFill>
        <p:spPr>
          <a:xfrm>
            <a:off x="8051841" y="2620305"/>
            <a:ext cx="245791" cy="245791"/>
          </a:xfrm>
          <a:prstGeom prst="rect">
            <a:avLst/>
          </a:prstGeom>
        </p:spPr>
      </p:pic>
      <p:sp>
        <p:nvSpPr>
          <p:cNvPr id="28" name="Text 20"/>
          <p:cNvSpPr txBox="1"/>
          <p:nvPr/>
        </p:nvSpPr>
        <p:spPr>
          <a:xfrm>
            <a:off x="10076688" y="2414016"/>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9</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 21"/>
          <p:cNvSpPr txBox="1"/>
          <p:nvPr/>
        </p:nvSpPr>
        <p:spPr>
          <a:xfrm>
            <a:off x="857707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Necessity</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Text 22"/>
          <p:cNvSpPr txBox="1"/>
          <p:nvPr/>
        </p:nvSpPr>
        <p:spPr>
          <a:xfrm>
            <a:off x="7918704" y="3090672"/>
            <a:ext cx="2505456" cy="14630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Starts from limited job options.</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1" name="Shape 23"/>
          <p:cNvSpPr/>
          <p:nvPr/>
        </p:nvSpPr>
        <p:spPr>
          <a:xfrm>
            <a:off x="1481328" y="3547872"/>
            <a:ext cx="2944368" cy="1115568"/>
          </a:xfrm>
          <a:prstGeom prst="roundRect">
            <a:avLst>
              <a:gd name="adj" fmla="val 819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Shape 24"/>
          <p:cNvSpPr/>
          <p:nvPr/>
        </p:nvSpPr>
        <p:spPr>
          <a:xfrm>
            <a:off x="1700784" y="3749040"/>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3" name="Image 5" descr="/tmp/claude-0/-home-claude/6c133bfe-1e6b-5a67-8440-00557effd182/scratchpad/icons/bullseye.png"/>
          <p:cNvPicPr>
            <a:picLocks noChangeAspect="1"/>
          </p:cNvPicPr>
          <p:nvPr/>
        </p:nvPicPr>
        <p:blipFill>
          <a:blip r:embed="rId8"/>
          <a:stretch>
            <a:fillRect/>
          </a:stretch>
        </p:blipFill>
        <p:spPr>
          <a:xfrm>
            <a:off x="1833921" y="3882177"/>
            <a:ext cx="245791" cy="245791"/>
          </a:xfrm>
          <a:prstGeom prst="rect">
            <a:avLst/>
          </a:prstGeom>
        </p:spPr>
      </p:pic>
      <p:sp>
        <p:nvSpPr>
          <p:cNvPr id="34" name="Text 25"/>
          <p:cNvSpPr txBox="1"/>
          <p:nvPr/>
        </p:nvSpPr>
        <p:spPr>
          <a:xfrm>
            <a:off x="3858768" y="3675888"/>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10</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5" name="Text 26"/>
          <p:cNvSpPr txBox="1"/>
          <p:nvPr/>
        </p:nvSpPr>
        <p:spPr>
          <a:xfrm>
            <a:off x="2359152" y="373075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Opportunity</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6" name="Text 27"/>
          <p:cNvSpPr txBox="1"/>
          <p:nvPr/>
        </p:nvSpPr>
        <p:spPr>
          <a:xfrm>
            <a:off x="1700784" y="4352544"/>
            <a:ext cx="2505456" cy="14630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Launches on a spotted market gap.</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Shape 28"/>
          <p:cNvSpPr/>
          <p:nvPr/>
        </p:nvSpPr>
        <p:spPr>
          <a:xfrm>
            <a:off x="4590288" y="3547872"/>
            <a:ext cx="2944368" cy="1115568"/>
          </a:xfrm>
          <a:prstGeom prst="roundRect">
            <a:avLst>
              <a:gd name="adj" fmla="val 819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Shape 29"/>
          <p:cNvSpPr/>
          <p:nvPr/>
        </p:nvSpPr>
        <p:spPr>
          <a:xfrm>
            <a:off x="4809744" y="3749040"/>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9" name="Image 6" descr="/tmp/claude-0/-home-claude/6c133bfe-1e6b-5a67-8440-00557effd182/scratchpad/icons/handshake.png"/>
          <p:cNvPicPr>
            <a:picLocks noChangeAspect="1"/>
          </p:cNvPicPr>
          <p:nvPr/>
        </p:nvPicPr>
        <p:blipFill>
          <a:blip r:embed="rId9"/>
          <a:stretch>
            <a:fillRect/>
          </a:stretch>
        </p:blipFill>
        <p:spPr>
          <a:xfrm>
            <a:off x="4942881" y="3882177"/>
            <a:ext cx="245791" cy="245791"/>
          </a:xfrm>
          <a:prstGeom prst="rect">
            <a:avLst/>
          </a:prstGeom>
        </p:spPr>
      </p:pic>
      <p:sp>
        <p:nvSpPr>
          <p:cNvPr id="40" name="Text 30"/>
          <p:cNvSpPr txBox="1"/>
          <p:nvPr/>
        </p:nvSpPr>
        <p:spPr>
          <a:xfrm>
            <a:off x="6967728" y="3675888"/>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11</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1" name="Text 31"/>
          <p:cNvSpPr txBox="1"/>
          <p:nvPr/>
        </p:nvSpPr>
        <p:spPr>
          <a:xfrm>
            <a:off x="5468112" y="373075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Franchise</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2"/>
          <p:cNvSpPr txBox="1"/>
          <p:nvPr/>
        </p:nvSpPr>
        <p:spPr>
          <a:xfrm>
            <a:off x="4809744" y="4352544"/>
            <a:ext cx="2505456" cy="14630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Proven brand &amp; system — fees and rules.</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3"/>
          <p:cNvSpPr/>
          <p:nvPr/>
        </p:nvSpPr>
        <p:spPr>
          <a:xfrm>
            <a:off x="7699248" y="3547872"/>
            <a:ext cx="2944368" cy="1115568"/>
          </a:xfrm>
          <a:prstGeom prst="roundRect">
            <a:avLst>
              <a:gd name="adj" fmla="val 819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4"/>
          <p:cNvSpPr/>
          <p:nvPr/>
        </p:nvSpPr>
        <p:spPr>
          <a:xfrm>
            <a:off x="7918704" y="3749040"/>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5" name="Image 7" descr="/tmp/claude-0/-home-claude/6c133bfe-1e6b-5a67-8440-00557effd182/scratchpad/icons/laptop.png"/>
          <p:cNvPicPr>
            <a:picLocks noChangeAspect="1"/>
          </p:cNvPicPr>
          <p:nvPr/>
        </p:nvPicPr>
        <p:blipFill>
          <a:blip r:embed="rId10"/>
          <a:stretch>
            <a:fillRect/>
          </a:stretch>
        </p:blipFill>
        <p:spPr>
          <a:xfrm>
            <a:off x="8051841" y="3882177"/>
            <a:ext cx="245791" cy="245791"/>
          </a:xfrm>
          <a:prstGeom prst="rect">
            <a:avLst/>
          </a:prstGeom>
        </p:spPr>
      </p:pic>
      <p:sp>
        <p:nvSpPr>
          <p:cNvPr id="46" name="Text 35"/>
          <p:cNvSpPr txBox="1"/>
          <p:nvPr/>
        </p:nvSpPr>
        <p:spPr>
          <a:xfrm>
            <a:off x="10076688" y="3675888"/>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12</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36"/>
          <p:cNvSpPr txBox="1"/>
          <p:nvPr/>
        </p:nvSpPr>
        <p:spPr>
          <a:xfrm>
            <a:off x="8577072" y="373075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Digital</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37"/>
          <p:cNvSpPr txBox="1"/>
          <p:nvPr/>
        </p:nvSpPr>
        <p:spPr>
          <a:xfrm>
            <a:off x="7918704" y="4352544"/>
            <a:ext cx="2505456" cy="14630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Internet-centred: e-commerce, apps, content.</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12</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puzzle.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5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Which type are you? Four questions</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331720"/>
            <a:ext cx="2167128" cy="1737360"/>
          </a:xfrm>
          <a:prstGeom prst="roundRect">
            <a:avLst>
              <a:gd name="adj" fmla="val 5263"/>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1700784" y="253288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flag.png"/>
          <p:cNvPicPr>
            <a:picLocks noChangeAspect="1"/>
          </p:cNvPicPr>
          <p:nvPr/>
        </p:nvPicPr>
        <p:blipFill>
          <a:blip r:embed="rId5"/>
          <a:stretch>
            <a:fillRect/>
          </a:stretch>
        </p:blipFill>
        <p:spPr>
          <a:xfrm>
            <a:off x="1833921" y="2666025"/>
            <a:ext cx="245791" cy="245791"/>
          </a:xfrm>
          <a:prstGeom prst="rect">
            <a:avLst/>
          </a:prstGeom>
        </p:spPr>
      </p:pic>
      <p:sp>
        <p:nvSpPr>
          <p:cNvPr id="16" name="Text 10"/>
          <p:cNvSpPr txBox="1"/>
          <p:nvPr/>
        </p:nvSpPr>
        <p:spPr>
          <a:xfrm>
            <a:off x="235915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Goal?</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1"/>
          <p:cNvSpPr txBox="1"/>
          <p:nvPr/>
        </p:nvSpPr>
        <p:spPr>
          <a:xfrm>
            <a:off x="1700784" y="3136392"/>
            <a:ext cx="1728216" cy="76809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Income, growth, impact or lifestyle.</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2"/>
          <p:cNvSpPr/>
          <p:nvPr/>
        </p:nvSpPr>
        <p:spPr>
          <a:xfrm>
            <a:off x="3813048" y="2331720"/>
            <a:ext cx="2167128" cy="1737360"/>
          </a:xfrm>
          <a:prstGeom prst="roundRect">
            <a:avLst>
              <a:gd name="adj" fmla="val 5263"/>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3"/>
          <p:cNvSpPr/>
          <p:nvPr/>
        </p:nvSpPr>
        <p:spPr>
          <a:xfrm>
            <a:off x="4032504" y="253288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running.png"/>
          <p:cNvPicPr>
            <a:picLocks noChangeAspect="1"/>
          </p:cNvPicPr>
          <p:nvPr/>
        </p:nvPicPr>
        <p:blipFill>
          <a:blip r:embed="rId6"/>
          <a:stretch>
            <a:fillRect/>
          </a:stretch>
        </p:blipFill>
        <p:spPr>
          <a:xfrm>
            <a:off x="4165641" y="2666025"/>
            <a:ext cx="245791" cy="245791"/>
          </a:xfrm>
          <a:prstGeom prst="rect">
            <a:avLst/>
          </a:prstGeom>
        </p:spPr>
      </p:pic>
      <p:sp>
        <p:nvSpPr>
          <p:cNvPr id="21" name="Text 14"/>
          <p:cNvSpPr txBox="1"/>
          <p:nvPr/>
        </p:nvSpPr>
        <p:spPr>
          <a:xfrm>
            <a:off x="469087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Behaviour?</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5"/>
          <p:cNvSpPr txBox="1"/>
          <p:nvPr/>
        </p:nvSpPr>
        <p:spPr>
          <a:xfrm>
            <a:off x="4032504" y="3136392"/>
            <a:ext cx="1728216" cy="76809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Opportunity-driven or necessity-driven.</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6"/>
          <p:cNvSpPr/>
          <p:nvPr/>
        </p:nvSpPr>
        <p:spPr>
          <a:xfrm>
            <a:off x="6144768" y="2331720"/>
            <a:ext cx="2167128" cy="1737360"/>
          </a:xfrm>
          <a:prstGeom prst="roundRect">
            <a:avLst>
              <a:gd name="adj" fmla="val 5263"/>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7"/>
          <p:cNvSpPr/>
          <p:nvPr/>
        </p:nvSpPr>
        <p:spPr>
          <a:xfrm>
            <a:off x="6364224" y="253288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5" name="Image 4" descr="/tmp/claude-0/-home-claude/6c133bfe-1e6b-5a67-8440-00557effd182/scratchpad/icons/lightbulb.png"/>
          <p:cNvPicPr>
            <a:picLocks noChangeAspect="1"/>
          </p:cNvPicPr>
          <p:nvPr/>
        </p:nvPicPr>
        <p:blipFill>
          <a:blip r:embed="rId7"/>
          <a:stretch>
            <a:fillRect/>
          </a:stretch>
        </p:blipFill>
        <p:spPr>
          <a:xfrm>
            <a:off x="6497361" y="2666025"/>
            <a:ext cx="245791" cy="245791"/>
          </a:xfrm>
          <a:prstGeom prst="rect">
            <a:avLst/>
          </a:prstGeom>
        </p:spPr>
      </p:pic>
      <p:sp>
        <p:nvSpPr>
          <p:cNvPr id="26" name="Text 18"/>
          <p:cNvSpPr txBox="1"/>
          <p:nvPr/>
        </p:nvSpPr>
        <p:spPr>
          <a:xfrm>
            <a:off x="702259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Innovation?</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19"/>
          <p:cNvSpPr txBox="1"/>
          <p:nvPr/>
        </p:nvSpPr>
        <p:spPr>
          <a:xfrm>
            <a:off x="6364224" y="3136392"/>
            <a:ext cx="1728216" cy="76809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Genuinely new, or an adapted idea.</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Shape 20"/>
          <p:cNvSpPr/>
          <p:nvPr/>
        </p:nvSpPr>
        <p:spPr>
          <a:xfrm>
            <a:off x="8476488" y="2331720"/>
            <a:ext cx="2167128" cy="1737360"/>
          </a:xfrm>
          <a:prstGeom prst="roundRect">
            <a:avLst>
              <a:gd name="adj" fmla="val 5263"/>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Shape 21"/>
          <p:cNvSpPr/>
          <p:nvPr/>
        </p:nvSpPr>
        <p:spPr>
          <a:xfrm>
            <a:off x="8695944" y="253288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0" name="Image 5" descr="/tmp/claude-0/-home-claude/6c133bfe-1e6b-5a67-8440-00557effd182/scratchpad/icons/chartline.png"/>
          <p:cNvPicPr>
            <a:picLocks noChangeAspect="1"/>
          </p:cNvPicPr>
          <p:nvPr/>
        </p:nvPicPr>
        <p:blipFill>
          <a:blip r:embed="rId8"/>
          <a:stretch>
            <a:fillRect/>
          </a:stretch>
        </p:blipFill>
        <p:spPr>
          <a:xfrm>
            <a:off x="8829081" y="2666025"/>
            <a:ext cx="245791" cy="245791"/>
          </a:xfrm>
          <a:prstGeom prst="rect">
            <a:avLst/>
          </a:prstGeom>
        </p:spPr>
      </p:pic>
      <p:sp>
        <p:nvSpPr>
          <p:cNvPr id="31" name="Text 22"/>
          <p:cNvSpPr txBox="1"/>
          <p:nvPr/>
        </p:nvSpPr>
        <p:spPr>
          <a:xfrm>
            <a:off x="935431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Scale?</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3"/>
          <p:cNvSpPr txBox="1"/>
          <p:nvPr/>
        </p:nvSpPr>
        <p:spPr>
          <a:xfrm>
            <a:off x="8695944" y="3136392"/>
            <a:ext cx="1728216" cy="76809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Local, national or global ambition.</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4"/>
          <p:cNvSpPr/>
          <p:nvPr/>
        </p:nvSpPr>
        <p:spPr>
          <a:xfrm>
            <a:off x="1481328" y="4251960"/>
            <a:ext cx="9162288" cy="1051560"/>
          </a:xfrm>
          <a:prstGeom prst="roundRect">
            <a:avLst>
              <a:gd name="adj" fmla="val 8696"/>
            </a:avLst>
          </a:prstGeom>
          <a:solidFill>
            <a:srgbClr val="E7F0F4"/>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5"/>
          <p:cNvSpPr/>
          <p:nvPr/>
        </p:nvSpPr>
        <p:spPr>
          <a:xfrm>
            <a:off x="1719072" y="4471416"/>
            <a:ext cx="548640" cy="54864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5" name="Image 6" descr="/tmp/claude-0/-home-claude/6c133bfe-1e6b-5a67-8440-00557effd182/scratchpad/icons/brain.png"/>
          <p:cNvPicPr>
            <a:picLocks noChangeAspect="1"/>
          </p:cNvPicPr>
          <p:nvPr/>
        </p:nvPicPr>
        <p:blipFill>
          <a:blip r:embed="rId9"/>
          <a:stretch>
            <a:fillRect/>
          </a:stretch>
        </p:blipFill>
        <p:spPr>
          <a:xfrm>
            <a:off x="1861718" y="4614062"/>
            <a:ext cx="263347" cy="263347"/>
          </a:xfrm>
          <a:prstGeom prst="rect">
            <a:avLst/>
          </a:prstGeom>
        </p:spPr>
      </p:pic>
      <p:sp>
        <p:nvSpPr>
          <p:cNvPr id="36" name="Text 26"/>
          <p:cNvSpPr txBox="1"/>
          <p:nvPr/>
        </p:nvSpPr>
        <p:spPr>
          <a:xfrm>
            <a:off x="2432304" y="4453128"/>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Most founders blend types</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27"/>
          <p:cNvSpPr txBox="1"/>
          <p:nvPr/>
        </p:nvSpPr>
        <p:spPr>
          <a:xfrm>
            <a:off x="1737360" y="5074920"/>
            <a:ext cx="8650224" cy="45720"/>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A single venture can be scalable, innovative and digital at once. Your answers also set the fair test of success — profit, growth, or social impact.</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13</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globe.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5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Types in the real world</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944368" cy="1435608"/>
          </a:xfrm>
          <a:prstGeom prst="roundRect">
            <a:avLst>
              <a:gd name="adj" fmla="val 6369"/>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1700784" y="248716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laptop.png"/>
          <p:cNvPicPr>
            <a:picLocks noChangeAspect="1"/>
          </p:cNvPicPr>
          <p:nvPr/>
        </p:nvPicPr>
        <p:blipFill>
          <a:blip r:embed="rId5"/>
          <a:stretch>
            <a:fillRect/>
          </a:stretch>
        </p:blipFill>
        <p:spPr>
          <a:xfrm>
            <a:off x="1833921" y="2620305"/>
            <a:ext cx="245791" cy="245791"/>
          </a:xfrm>
          <a:prstGeom prst="rect">
            <a:avLst/>
          </a:prstGeom>
        </p:spPr>
      </p:pic>
      <p:sp>
        <p:nvSpPr>
          <p:cNvPr id="16" name="Text 10"/>
          <p:cNvSpPr txBox="1"/>
          <p:nvPr/>
        </p:nvSpPr>
        <p:spPr>
          <a:xfrm>
            <a:off x="235915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Careem</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1"/>
          <p:cNvSpPr txBox="1"/>
          <p:nvPr/>
        </p:nvSpPr>
        <p:spPr>
          <a:xfrm>
            <a:off x="1700784" y="3090672"/>
            <a:ext cx="2505456" cy="4663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Scalable + Digital — ride-hailing to super-app.</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2"/>
          <p:cNvSpPr/>
          <p:nvPr/>
        </p:nvSpPr>
        <p:spPr>
          <a:xfrm>
            <a:off x="4590288" y="2286000"/>
            <a:ext cx="2944368" cy="1435608"/>
          </a:xfrm>
          <a:prstGeom prst="roundRect">
            <a:avLst>
              <a:gd name="adj" fmla="val 6369"/>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3"/>
          <p:cNvSpPr/>
          <p:nvPr/>
        </p:nvSpPr>
        <p:spPr>
          <a:xfrm>
            <a:off x="4809744" y="248716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coins.png"/>
          <p:cNvPicPr>
            <a:picLocks noChangeAspect="1"/>
          </p:cNvPicPr>
          <p:nvPr/>
        </p:nvPicPr>
        <p:blipFill>
          <a:blip r:embed="rId6"/>
          <a:stretch>
            <a:fillRect/>
          </a:stretch>
        </p:blipFill>
        <p:spPr>
          <a:xfrm>
            <a:off x="4942881" y="2620305"/>
            <a:ext cx="245791" cy="245791"/>
          </a:xfrm>
          <a:prstGeom prst="rect">
            <a:avLst/>
          </a:prstGeom>
        </p:spPr>
      </p:pic>
      <p:sp>
        <p:nvSpPr>
          <p:cNvPr id="21" name="Text 14"/>
          <p:cNvSpPr txBox="1"/>
          <p:nvPr/>
        </p:nvSpPr>
        <p:spPr>
          <a:xfrm>
            <a:off x="546811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Fawry</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5"/>
          <p:cNvSpPr txBox="1"/>
          <p:nvPr/>
        </p:nvSpPr>
        <p:spPr>
          <a:xfrm>
            <a:off x="4809744" y="3090672"/>
            <a:ext cx="2505456" cy="4663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Innovative + Digital — new e-payments model.</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6"/>
          <p:cNvSpPr/>
          <p:nvPr/>
        </p:nvSpPr>
        <p:spPr>
          <a:xfrm>
            <a:off x="7699248" y="2286000"/>
            <a:ext cx="2944368" cy="1435608"/>
          </a:xfrm>
          <a:prstGeom prst="roundRect">
            <a:avLst>
              <a:gd name="adj" fmla="val 6369"/>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7"/>
          <p:cNvSpPr/>
          <p:nvPr/>
        </p:nvSpPr>
        <p:spPr>
          <a:xfrm>
            <a:off x="7918704" y="248716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5" name="Image 4" descr="/tmp/claude-0/-home-claude/6c133bfe-1e6b-5a67-8440-00557effd182/scratchpad/icons/store.png"/>
          <p:cNvPicPr>
            <a:picLocks noChangeAspect="1"/>
          </p:cNvPicPr>
          <p:nvPr/>
        </p:nvPicPr>
        <p:blipFill>
          <a:blip r:embed="rId7"/>
          <a:stretch>
            <a:fillRect/>
          </a:stretch>
        </p:blipFill>
        <p:spPr>
          <a:xfrm>
            <a:off x="8051841" y="2620305"/>
            <a:ext cx="245791" cy="245791"/>
          </a:xfrm>
          <a:prstGeom prst="rect">
            <a:avLst/>
          </a:prstGeom>
        </p:spPr>
      </p:pic>
      <p:sp>
        <p:nvSpPr>
          <p:cNvPr id="26" name="Text 18"/>
          <p:cNvSpPr txBox="1"/>
          <p:nvPr/>
        </p:nvSpPr>
        <p:spPr>
          <a:xfrm>
            <a:off x="857707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 local café</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19"/>
          <p:cNvSpPr txBox="1"/>
          <p:nvPr/>
        </p:nvSpPr>
        <p:spPr>
          <a:xfrm>
            <a:off x="7918704" y="3090672"/>
            <a:ext cx="2505456" cy="4663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Small-Business + Lifestyle — serves its area.</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Shape 20"/>
          <p:cNvSpPr/>
          <p:nvPr/>
        </p:nvSpPr>
        <p:spPr>
          <a:xfrm>
            <a:off x="1481328" y="3867912"/>
            <a:ext cx="2944368" cy="1435608"/>
          </a:xfrm>
          <a:prstGeom prst="roundRect">
            <a:avLst>
              <a:gd name="adj" fmla="val 6369"/>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Shape 21"/>
          <p:cNvSpPr/>
          <p:nvPr/>
        </p:nvSpPr>
        <p:spPr>
          <a:xfrm>
            <a:off x="1700784" y="4069080"/>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0" name="Image 5" descr="/tmp/claude-0/-home-claude/6c133bfe-1e6b-5a67-8440-00557effd182/scratchpad/icons/medical.png"/>
          <p:cNvPicPr>
            <a:picLocks noChangeAspect="1"/>
          </p:cNvPicPr>
          <p:nvPr/>
        </p:nvPicPr>
        <p:blipFill>
          <a:blip r:embed="rId8"/>
          <a:stretch>
            <a:fillRect/>
          </a:stretch>
        </p:blipFill>
        <p:spPr>
          <a:xfrm>
            <a:off x="1833921" y="4202217"/>
            <a:ext cx="245791" cy="245791"/>
          </a:xfrm>
          <a:prstGeom prst="rect">
            <a:avLst/>
          </a:prstGeom>
        </p:spPr>
      </p:pic>
      <p:sp>
        <p:nvSpPr>
          <p:cNvPr id="31" name="Text 22"/>
          <p:cNvSpPr txBox="1"/>
          <p:nvPr/>
        </p:nvSpPr>
        <p:spPr>
          <a:xfrm>
            <a:off x="2359152" y="405079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Vezeeta</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3"/>
          <p:cNvSpPr txBox="1"/>
          <p:nvPr/>
        </p:nvSpPr>
        <p:spPr>
          <a:xfrm>
            <a:off x="1700784" y="4672584"/>
            <a:ext cx="2505456" cy="4663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Opportunity + Digital — booking healthcare.</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4"/>
          <p:cNvSpPr/>
          <p:nvPr/>
        </p:nvSpPr>
        <p:spPr>
          <a:xfrm>
            <a:off x="4590288" y="3867912"/>
            <a:ext cx="2944368" cy="1435608"/>
          </a:xfrm>
          <a:prstGeom prst="roundRect">
            <a:avLst>
              <a:gd name="adj" fmla="val 6369"/>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5"/>
          <p:cNvSpPr/>
          <p:nvPr/>
        </p:nvSpPr>
        <p:spPr>
          <a:xfrm>
            <a:off x="4809744" y="4069080"/>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5" name="Image 6" descr="/tmp/claude-0/-home-claude/6c133bfe-1e6b-5a67-8440-00557effd182/scratchpad/icons/handshake.png"/>
          <p:cNvPicPr>
            <a:picLocks noChangeAspect="1"/>
          </p:cNvPicPr>
          <p:nvPr/>
        </p:nvPicPr>
        <p:blipFill>
          <a:blip r:embed="rId9"/>
          <a:stretch>
            <a:fillRect/>
          </a:stretch>
        </p:blipFill>
        <p:spPr>
          <a:xfrm>
            <a:off x="4942881" y="4202217"/>
            <a:ext cx="245791" cy="245791"/>
          </a:xfrm>
          <a:prstGeom prst="rect">
            <a:avLst/>
          </a:prstGeom>
        </p:spPr>
      </p:pic>
      <p:sp>
        <p:nvSpPr>
          <p:cNvPr id="36" name="Text 26"/>
          <p:cNvSpPr txBox="1"/>
          <p:nvPr/>
        </p:nvSpPr>
        <p:spPr>
          <a:xfrm>
            <a:off x="5468112" y="405079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 franchise branch</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27"/>
          <p:cNvSpPr txBox="1"/>
          <p:nvPr/>
        </p:nvSpPr>
        <p:spPr>
          <a:xfrm>
            <a:off x="4809744" y="4672584"/>
            <a:ext cx="2505456" cy="4663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Franchise — proven brand and system.</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Shape 28"/>
          <p:cNvSpPr/>
          <p:nvPr/>
        </p:nvSpPr>
        <p:spPr>
          <a:xfrm>
            <a:off x="7699248" y="3867912"/>
            <a:ext cx="2944368" cy="1435608"/>
          </a:xfrm>
          <a:prstGeom prst="roundRect">
            <a:avLst>
              <a:gd name="adj" fmla="val 6369"/>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Shape 29"/>
          <p:cNvSpPr/>
          <p:nvPr/>
        </p:nvSpPr>
        <p:spPr>
          <a:xfrm>
            <a:off x="7918704" y="4069080"/>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0" name="Image 7" descr="/tmp/claude-0/-home-claude/6c133bfe-1e6b-5a67-8440-00557effd182/scratchpad/icons/leaf.png"/>
          <p:cNvPicPr>
            <a:picLocks noChangeAspect="1"/>
          </p:cNvPicPr>
          <p:nvPr/>
        </p:nvPicPr>
        <p:blipFill>
          <a:blip r:embed="rId10"/>
          <a:stretch>
            <a:fillRect/>
          </a:stretch>
        </p:blipFill>
        <p:spPr>
          <a:xfrm>
            <a:off x="8051841" y="4202217"/>
            <a:ext cx="245791" cy="245791"/>
          </a:xfrm>
          <a:prstGeom prst="rect">
            <a:avLst/>
          </a:prstGeom>
        </p:spPr>
      </p:pic>
      <p:sp>
        <p:nvSpPr>
          <p:cNvPr id="41" name="Text 30"/>
          <p:cNvSpPr txBox="1"/>
          <p:nvPr/>
        </p:nvSpPr>
        <p:spPr>
          <a:xfrm>
            <a:off x="8577072" y="405079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 recycling venture</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1"/>
          <p:cNvSpPr txBox="1"/>
          <p:nvPr/>
        </p:nvSpPr>
        <p:spPr>
          <a:xfrm>
            <a:off x="7918704" y="4672584"/>
            <a:ext cx="2505456" cy="4663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Social — impact with a sustainable model.</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14</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briefcase.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7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Careers — far beyond founding</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39696"/>
            <a:ext cx="4937760" cy="914400"/>
          </a:xfrm>
          <a:prstGeom prst="rect">
            <a:avLst/>
          </a:prstGeom>
          <a:noFill/>
          <a:ln/>
        </p:spPr>
        <p:txBody>
          <a:bodyPr wrap="square" lIns="0" tIns="0" rIns="0" bIns="0" rtlCol="0" anchor="ctr"/>
          <a:lstStyle/>
          <a:p>
            <a:pPr marL="0" marR="0" lvl="0" indent="0" algn="just" defTabSz="914400" rtl="0" eaLnBrk="1" fontAlgn="auto" latinLnBrk="0" hangingPunct="1">
              <a:lnSpc>
                <a:spcPct val="102000"/>
              </a:lnSpc>
              <a:spcBef>
                <a:spcPts val="0"/>
              </a:spcBef>
              <a:spcAft>
                <a:spcPts val="0"/>
              </a:spcAft>
              <a:buClrTx/>
              <a:buSzTx/>
              <a:buFontTx/>
              <a:buNone/>
              <a:tabLst/>
              <a:defRPr/>
            </a:pPr>
            <a:r>
              <a:rPr kumimoji="0" lang="en-US" sz="122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An entrepreneurship program opens roles in start-ups, established firms, banks, investment, government, universities and development bodies — twenty roles across six families.</a:t>
            </a:r>
            <a:endParaRPr kumimoji="0" lang="en-US" sz="122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481328" y="3227832"/>
            <a:ext cx="201168" cy="201168"/>
          </a:xfrm>
          <a:prstGeom prst="ellipse">
            <a:avLst/>
          </a:prstGeom>
          <a:solidFill>
            <a:srgbClr val="00B0F0"/>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Text 10"/>
          <p:cNvSpPr txBox="1"/>
          <p:nvPr/>
        </p:nvSpPr>
        <p:spPr>
          <a:xfrm>
            <a:off x="1755648" y="3200400"/>
            <a:ext cx="21945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Found &amp; Build</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Shape 11"/>
          <p:cNvSpPr/>
          <p:nvPr/>
        </p:nvSpPr>
        <p:spPr>
          <a:xfrm>
            <a:off x="3950208" y="3227832"/>
            <a:ext cx="201168" cy="201168"/>
          </a:xfrm>
          <a:prstGeom prst="ellipse">
            <a:avLst/>
          </a:prstGeom>
          <a:solidFill>
            <a:srgbClr val="156082"/>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Text 12"/>
          <p:cNvSpPr txBox="1"/>
          <p:nvPr/>
        </p:nvSpPr>
        <p:spPr>
          <a:xfrm>
            <a:off x="4224528" y="3200400"/>
            <a:ext cx="21945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Grow &amp; Market</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3"/>
          <p:cNvSpPr/>
          <p:nvPr/>
        </p:nvSpPr>
        <p:spPr>
          <a:xfrm>
            <a:off x="1481328" y="3685032"/>
            <a:ext cx="201168" cy="201168"/>
          </a:xfrm>
          <a:prstGeom prst="ellipse">
            <a:avLst/>
          </a:prstGeom>
          <a:solidFill>
            <a:srgbClr val="0E2841"/>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Text 14"/>
          <p:cNvSpPr txBox="1"/>
          <p:nvPr/>
        </p:nvSpPr>
        <p:spPr>
          <a:xfrm>
            <a:off x="1755648" y="3657600"/>
            <a:ext cx="21945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Advise &amp; Analyse</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5"/>
          <p:cNvSpPr/>
          <p:nvPr/>
        </p:nvSpPr>
        <p:spPr>
          <a:xfrm>
            <a:off x="3950208" y="3685032"/>
            <a:ext cx="201168" cy="201168"/>
          </a:xfrm>
          <a:prstGeom prst="ellipse">
            <a:avLst/>
          </a:prstGeom>
          <a:solidFill>
            <a:srgbClr val="0088C2"/>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Text 16"/>
          <p:cNvSpPr txBox="1"/>
          <p:nvPr/>
        </p:nvSpPr>
        <p:spPr>
          <a:xfrm>
            <a:off x="4224528" y="3657600"/>
            <a:ext cx="21945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Innovate &amp; Enable</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Shape 17"/>
          <p:cNvSpPr/>
          <p:nvPr/>
        </p:nvSpPr>
        <p:spPr>
          <a:xfrm>
            <a:off x="1481328" y="4142232"/>
            <a:ext cx="201168" cy="201168"/>
          </a:xfrm>
          <a:prstGeom prst="ellipse">
            <a:avLst/>
          </a:prstGeom>
          <a:solidFill>
            <a:srgbClr val="2E8B6B"/>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Text 18"/>
          <p:cNvSpPr txBox="1"/>
          <p:nvPr/>
        </p:nvSpPr>
        <p:spPr>
          <a:xfrm>
            <a:off x="1755648" y="4114800"/>
            <a:ext cx="21945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Finance &amp; Invest</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Shape 19"/>
          <p:cNvSpPr/>
          <p:nvPr/>
        </p:nvSpPr>
        <p:spPr>
          <a:xfrm>
            <a:off x="3950208" y="4142232"/>
            <a:ext cx="201168" cy="201168"/>
          </a:xfrm>
          <a:prstGeom prst="ellipse">
            <a:avLst/>
          </a:prstGeom>
          <a:solidFill>
            <a:srgbClr val="E8833A"/>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Text 20"/>
          <p:cNvSpPr txBox="1"/>
          <p:nvPr/>
        </p:nvSpPr>
        <p:spPr>
          <a:xfrm>
            <a:off x="4224528" y="4114800"/>
            <a:ext cx="21945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Operate &amp; Impact</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26" name="Chart 0"/>
          <p:cNvGraphicFramePr/>
          <p:nvPr/>
        </p:nvGraphicFramePr>
        <p:xfrm>
          <a:off x="6263640" y="2148840"/>
          <a:ext cx="4389120" cy="3200400"/>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15</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road.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7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Twenty roles, and a real journey</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944368" cy="978408"/>
          </a:xfrm>
          <a:prstGeom prst="roundRect">
            <a:avLst>
              <a:gd name="adj" fmla="val 934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1700784" y="248716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rocket.png"/>
          <p:cNvPicPr>
            <a:picLocks noChangeAspect="1"/>
          </p:cNvPicPr>
          <p:nvPr/>
        </p:nvPicPr>
        <p:blipFill>
          <a:blip r:embed="rId5"/>
          <a:stretch>
            <a:fillRect/>
          </a:stretch>
        </p:blipFill>
        <p:spPr>
          <a:xfrm>
            <a:off x="1833921" y="2620305"/>
            <a:ext cx="245791" cy="245791"/>
          </a:xfrm>
          <a:prstGeom prst="rect">
            <a:avLst/>
          </a:prstGeom>
        </p:spPr>
      </p:pic>
      <p:sp>
        <p:nvSpPr>
          <p:cNvPr id="16" name="Text 10"/>
          <p:cNvSpPr txBox="1"/>
          <p:nvPr/>
        </p:nvSpPr>
        <p:spPr>
          <a:xfrm>
            <a:off x="235915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Found &amp; Build</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1"/>
          <p:cNvSpPr txBox="1"/>
          <p:nvPr/>
        </p:nvSpPr>
        <p:spPr>
          <a:xfrm>
            <a:off x="1700784" y="3090672"/>
            <a:ext cx="2505456" cy="91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3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Owner · co-founder · franchise · freelance/digital</a:t>
            </a:r>
            <a:endParaRPr kumimoji="0" lang="en-US" sz="9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2"/>
          <p:cNvSpPr/>
          <p:nvPr/>
        </p:nvSpPr>
        <p:spPr>
          <a:xfrm>
            <a:off x="4590288" y="2286000"/>
            <a:ext cx="2944368" cy="978408"/>
          </a:xfrm>
          <a:prstGeom prst="roundRect">
            <a:avLst>
              <a:gd name="adj" fmla="val 934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3"/>
          <p:cNvSpPr/>
          <p:nvPr/>
        </p:nvSpPr>
        <p:spPr>
          <a:xfrm>
            <a:off x="4809744" y="2487168"/>
            <a:ext cx="512064" cy="512064"/>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chartline.png"/>
          <p:cNvPicPr>
            <a:picLocks noChangeAspect="1"/>
          </p:cNvPicPr>
          <p:nvPr/>
        </p:nvPicPr>
        <p:blipFill>
          <a:blip r:embed="rId6"/>
          <a:stretch>
            <a:fillRect/>
          </a:stretch>
        </p:blipFill>
        <p:spPr>
          <a:xfrm>
            <a:off x="4942881" y="2620305"/>
            <a:ext cx="245791" cy="245791"/>
          </a:xfrm>
          <a:prstGeom prst="rect">
            <a:avLst/>
          </a:prstGeom>
        </p:spPr>
      </p:pic>
      <p:sp>
        <p:nvSpPr>
          <p:cNvPr id="21" name="Text 14"/>
          <p:cNvSpPr txBox="1"/>
          <p:nvPr/>
        </p:nvSpPr>
        <p:spPr>
          <a:xfrm>
            <a:off x="546811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Grow &amp; Market</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5"/>
          <p:cNvSpPr txBox="1"/>
          <p:nvPr/>
        </p:nvSpPr>
        <p:spPr>
          <a:xfrm>
            <a:off x="4809744" y="3090672"/>
            <a:ext cx="2505456" cy="91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3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Business development · sales &amp; marketing · product</a:t>
            </a:r>
            <a:endParaRPr kumimoji="0" lang="en-US" sz="9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6"/>
          <p:cNvSpPr/>
          <p:nvPr/>
        </p:nvSpPr>
        <p:spPr>
          <a:xfrm>
            <a:off x="7699248" y="2286000"/>
            <a:ext cx="2944368" cy="978408"/>
          </a:xfrm>
          <a:prstGeom prst="roundRect">
            <a:avLst>
              <a:gd name="adj" fmla="val 934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7"/>
          <p:cNvSpPr/>
          <p:nvPr/>
        </p:nvSpPr>
        <p:spPr>
          <a:xfrm>
            <a:off x="7918704" y="248716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5" name="Image 4" descr="/tmp/claude-0/-home-claude/6c133bfe-1e6b-5a67-8440-00557effd182/scratchpad/icons/search.png"/>
          <p:cNvPicPr>
            <a:picLocks noChangeAspect="1"/>
          </p:cNvPicPr>
          <p:nvPr/>
        </p:nvPicPr>
        <p:blipFill>
          <a:blip r:embed="rId7"/>
          <a:stretch>
            <a:fillRect/>
          </a:stretch>
        </p:blipFill>
        <p:spPr>
          <a:xfrm>
            <a:off x="8051841" y="2620305"/>
            <a:ext cx="245791" cy="245791"/>
          </a:xfrm>
          <a:prstGeom prst="rect">
            <a:avLst/>
          </a:prstGeom>
        </p:spPr>
      </p:pic>
      <p:sp>
        <p:nvSpPr>
          <p:cNvPr id="26" name="Text 18"/>
          <p:cNvSpPr txBox="1"/>
          <p:nvPr/>
        </p:nvSpPr>
        <p:spPr>
          <a:xfrm>
            <a:off x="857707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Advise &amp; Analyse</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19"/>
          <p:cNvSpPr txBox="1"/>
          <p:nvPr/>
        </p:nvSpPr>
        <p:spPr>
          <a:xfrm>
            <a:off x="7918704" y="3090672"/>
            <a:ext cx="2505456" cy="91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3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Consultant · business analyst</a:t>
            </a:r>
            <a:endParaRPr kumimoji="0" lang="en-US" sz="9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Shape 20"/>
          <p:cNvSpPr/>
          <p:nvPr/>
        </p:nvSpPr>
        <p:spPr>
          <a:xfrm>
            <a:off x="1481328" y="3410712"/>
            <a:ext cx="2944368" cy="978408"/>
          </a:xfrm>
          <a:prstGeom prst="roundRect">
            <a:avLst>
              <a:gd name="adj" fmla="val 934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Shape 21"/>
          <p:cNvSpPr/>
          <p:nvPr/>
        </p:nvSpPr>
        <p:spPr>
          <a:xfrm>
            <a:off x="1700784" y="3611880"/>
            <a:ext cx="512064" cy="512064"/>
          </a:xfrm>
          <a:prstGeom prst="ellipse">
            <a:avLst/>
          </a:prstGeom>
          <a:solidFill>
            <a:srgbClr val="0088C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0" name="Image 5" descr="/tmp/claude-0/-home-claude/6c133bfe-1e6b-5a67-8440-00557effd182/scratchpad/icons/lightbulb.png"/>
          <p:cNvPicPr>
            <a:picLocks noChangeAspect="1"/>
          </p:cNvPicPr>
          <p:nvPr/>
        </p:nvPicPr>
        <p:blipFill>
          <a:blip r:embed="rId8"/>
          <a:stretch>
            <a:fillRect/>
          </a:stretch>
        </p:blipFill>
        <p:spPr>
          <a:xfrm>
            <a:off x="1833921" y="3745017"/>
            <a:ext cx="245791" cy="245791"/>
          </a:xfrm>
          <a:prstGeom prst="rect">
            <a:avLst/>
          </a:prstGeom>
        </p:spPr>
      </p:pic>
      <p:sp>
        <p:nvSpPr>
          <p:cNvPr id="31" name="Text 22"/>
          <p:cNvSpPr txBox="1"/>
          <p:nvPr/>
        </p:nvSpPr>
        <p:spPr>
          <a:xfrm>
            <a:off x="2359152" y="359359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Innovate &amp; Enable</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3"/>
          <p:cNvSpPr txBox="1"/>
          <p:nvPr/>
        </p:nvSpPr>
        <p:spPr>
          <a:xfrm>
            <a:off x="1700784" y="4215384"/>
            <a:ext cx="2505456" cy="91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3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R&amp;D · intrapreneur · incubator · trainer</a:t>
            </a:r>
            <a:endParaRPr kumimoji="0" lang="en-US" sz="9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4"/>
          <p:cNvSpPr/>
          <p:nvPr/>
        </p:nvSpPr>
        <p:spPr>
          <a:xfrm>
            <a:off x="4590288" y="3410712"/>
            <a:ext cx="2944368" cy="978408"/>
          </a:xfrm>
          <a:prstGeom prst="roundRect">
            <a:avLst>
              <a:gd name="adj" fmla="val 934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5"/>
          <p:cNvSpPr/>
          <p:nvPr/>
        </p:nvSpPr>
        <p:spPr>
          <a:xfrm>
            <a:off x="4809744" y="3611880"/>
            <a:ext cx="512064" cy="512064"/>
          </a:xfrm>
          <a:prstGeom prst="ellipse">
            <a:avLst/>
          </a:prstGeom>
          <a:solidFill>
            <a:srgbClr val="2E8B6B"/>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5" name="Image 6" descr="/tmp/claude-0/-home-claude/6c133bfe-1e6b-5a67-8440-00557effd182/scratchpad/icons/coins.png"/>
          <p:cNvPicPr>
            <a:picLocks noChangeAspect="1"/>
          </p:cNvPicPr>
          <p:nvPr/>
        </p:nvPicPr>
        <p:blipFill>
          <a:blip r:embed="rId9"/>
          <a:stretch>
            <a:fillRect/>
          </a:stretch>
        </p:blipFill>
        <p:spPr>
          <a:xfrm>
            <a:off x="4942881" y="3745017"/>
            <a:ext cx="245791" cy="245791"/>
          </a:xfrm>
          <a:prstGeom prst="rect">
            <a:avLst/>
          </a:prstGeom>
        </p:spPr>
      </p:pic>
      <p:sp>
        <p:nvSpPr>
          <p:cNvPr id="36" name="Text 26"/>
          <p:cNvSpPr txBox="1"/>
          <p:nvPr/>
        </p:nvSpPr>
        <p:spPr>
          <a:xfrm>
            <a:off x="5468112" y="359359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Finance &amp; Invest</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27"/>
          <p:cNvSpPr txBox="1"/>
          <p:nvPr/>
        </p:nvSpPr>
        <p:spPr>
          <a:xfrm>
            <a:off x="4809744" y="4215384"/>
            <a:ext cx="2505456" cy="91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3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VC analyst · SME finance · banking RM</a:t>
            </a:r>
            <a:endParaRPr kumimoji="0" lang="en-US" sz="9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Shape 28"/>
          <p:cNvSpPr/>
          <p:nvPr/>
        </p:nvSpPr>
        <p:spPr>
          <a:xfrm>
            <a:off x="7699248" y="3410712"/>
            <a:ext cx="2944368" cy="978408"/>
          </a:xfrm>
          <a:prstGeom prst="roundRect">
            <a:avLst>
              <a:gd name="adj" fmla="val 934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Shape 29"/>
          <p:cNvSpPr/>
          <p:nvPr/>
        </p:nvSpPr>
        <p:spPr>
          <a:xfrm>
            <a:off x="7918704" y="3611880"/>
            <a:ext cx="512064" cy="512064"/>
          </a:xfrm>
          <a:prstGeom prst="ellipse">
            <a:avLst/>
          </a:prstGeom>
          <a:solidFill>
            <a:srgbClr val="E8833A"/>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0" name="Image 7" descr="/tmp/claude-0/-home-claude/6c133bfe-1e6b-5a67-8440-00557effd182/scratchpad/icons/cogs.png"/>
          <p:cNvPicPr>
            <a:picLocks noChangeAspect="1"/>
          </p:cNvPicPr>
          <p:nvPr/>
        </p:nvPicPr>
        <p:blipFill>
          <a:blip r:embed="rId10"/>
          <a:stretch>
            <a:fillRect/>
          </a:stretch>
        </p:blipFill>
        <p:spPr>
          <a:xfrm>
            <a:off x="8051841" y="3745017"/>
            <a:ext cx="245791" cy="245791"/>
          </a:xfrm>
          <a:prstGeom prst="rect">
            <a:avLst/>
          </a:prstGeom>
        </p:spPr>
      </p:pic>
      <p:sp>
        <p:nvSpPr>
          <p:cNvPr id="41" name="Text 30"/>
          <p:cNvSpPr txBox="1"/>
          <p:nvPr/>
        </p:nvSpPr>
        <p:spPr>
          <a:xfrm>
            <a:off x="8577072" y="359359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Operate &amp; Impact</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1"/>
          <p:cNvSpPr txBox="1"/>
          <p:nvPr/>
        </p:nvSpPr>
        <p:spPr>
          <a:xfrm>
            <a:off x="7918704" y="4215384"/>
            <a:ext cx="2505456" cy="91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3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Project · supply-chain · social · government</a:t>
            </a:r>
            <a:endParaRPr kumimoji="0" lang="en-US" sz="9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2"/>
          <p:cNvSpPr/>
          <p:nvPr/>
        </p:nvSpPr>
        <p:spPr>
          <a:xfrm>
            <a:off x="1481328" y="4553712"/>
            <a:ext cx="9162288" cy="749808"/>
          </a:xfrm>
          <a:prstGeom prst="roundRect">
            <a:avLst>
              <a:gd name="adj" fmla="val 12195"/>
            </a:avLst>
          </a:prstGeom>
          <a:solidFill>
            <a:srgbClr val="E4EAF0"/>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3"/>
          <p:cNvSpPr/>
          <p:nvPr/>
        </p:nvSpPr>
        <p:spPr>
          <a:xfrm>
            <a:off x="1682496" y="4700016"/>
            <a:ext cx="457200" cy="457200"/>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5" name="Image 8" descr="/tmp/claude-0/-home-claude/6c133bfe-1e6b-5a67-8440-00557effd182/scratchpad/icons/road.png"/>
          <p:cNvPicPr>
            <a:picLocks noChangeAspect="1"/>
          </p:cNvPicPr>
          <p:nvPr/>
        </p:nvPicPr>
        <p:blipFill>
          <a:blip r:embed="rId4"/>
          <a:stretch>
            <a:fillRect/>
          </a:stretch>
        </p:blipFill>
        <p:spPr>
          <a:xfrm>
            <a:off x="1801368" y="4818888"/>
            <a:ext cx="219456" cy="219456"/>
          </a:xfrm>
          <a:prstGeom prst="rect">
            <a:avLst/>
          </a:prstGeom>
        </p:spPr>
      </p:pic>
      <p:sp>
        <p:nvSpPr>
          <p:cNvPr id="46" name="Text 34"/>
          <p:cNvSpPr txBox="1"/>
          <p:nvPr/>
        </p:nvSpPr>
        <p:spPr>
          <a:xfrm>
            <a:off x="2350008" y="4553712"/>
            <a:ext cx="2651760" cy="74980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BizDev exec</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35"/>
          <p:cNvSpPr txBox="1"/>
          <p:nvPr/>
        </p:nvSpPr>
        <p:spPr>
          <a:xfrm>
            <a:off x="3994099" y="4553712"/>
            <a:ext cx="365760" cy="74980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B0F0"/>
                </a:solidFill>
                <a:effectLst/>
                <a:uLnTx/>
                <a:uFillTx/>
                <a:latin typeface="Calibri" pitchFamily="34" charset="0"/>
                <a:ea typeface="Calibri" pitchFamily="34" charset="-122"/>
                <a:cs typeface="Calibri" pitchFamily="34" charset="-120"/>
              </a:rPr>
              <a:t>→</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36"/>
          <p:cNvSpPr txBox="1"/>
          <p:nvPr/>
        </p:nvSpPr>
        <p:spPr>
          <a:xfrm>
            <a:off x="4359859" y="4553712"/>
            <a:ext cx="2651760" cy="74980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Product manager</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37"/>
          <p:cNvSpPr txBox="1"/>
          <p:nvPr/>
        </p:nvSpPr>
        <p:spPr>
          <a:xfrm>
            <a:off x="6003950" y="4553712"/>
            <a:ext cx="365760" cy="74980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B0F0"/>
                </a:solidFill>
                <a:effectLst/>
                <a:uLnTx/>
                <a:uFillTx/>
                <a:latin typeface="Calibri" pitchFamily="34" charset="0"/>
                <a:ea typeface="Calibri" pitchFamily="34" charset="-122"/>
                <a:cs typeface="Calibri" pitchFamily="34" charset="-120"/>
              </a:rPr>
              <a:t>→</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Text 38"/>
          <p:cNvSpPr txBox="1"/>
          <p:nvPr/>
        </p:nvSpPr>
        <p:spPr>
          <a:xfrm>
            <a:off x="6369710" y="4553712"/>
            <a:ext cx="2651760" cy="74980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Founds a tech company</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16</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briefcase.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7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Three roles up close</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548640" cy="54864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4" name="Image 2" descr="/tmp/claude-0/-home-claude/6c133bfe-1e6b-5a67-8440-00557effd182/scratchpad/icons/handshake.png"/>
          <p:cNvPicPr>
            <a:picLocks noChangeAspect="1"/>
          </p:cNvPicPr>
          <p:nvPr/>
        </p:nvPicPr>
        <p:blipFill>
          <a:blip r:embed="rId5"/>
          <a:stretch>
            <a:fillRect/>
          </a:stretch>
        </p:blipFill>
        <p:spPr>
          <a:xfrm>
            <a:off x="1623974" y="2428646"/>
            <a:ext cx="263347" cy="263347"/>
          </a:xfrm>
          <a:prstGeom prst="rect">
            <a:avLst/>
          </a:prstGeom>
        </p:spPr>
      </p:pic>
      <p:sp>
        <p:nvSpPr>
          <p:cNvPr id="15" name="Text 9"/>
          <p:cNvSpPr txBox="1"/>
          <p:nvPr/>
        </p:nvSpPr>
        <p:spPr>
          <a:xfrm>
            <a:off x="2249424" y="2249424"/>
            <a:ext cx="8339328" cy="6949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Business Development Executive</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Find clients and partnerships, prepare proposals, research markets, negotiate deals, grow revenue.</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Shape 10"/>
          <p:cNvSpPr/>
          <p:nvPr/>
        </p:nvSpPr>
        <p:spPr>
          <a:xfrm>
            <a:off x="1481328" y="3035808"/>
            <a:ext cx="548640" cy="54864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7" name="Image 3" descr="/tmp/claude-0/-home-claude/6c133bfe-1e6b-5a67-8440-00557effd182/scratchpad/icons/mobile.png"/>
          <p:cNvPicPr>
            <a:picLocks noChangeAspect="1"/>
          </p:cNvPicPr>
          <p:nvPr/>
        </p:nvPicPr>
        <p:blipFill>
          <a:blip r:embed="rId6"/>
          <a:stretch>
            <a:fillRect/>
          </a:stretch>
        </p:blipFill>
        <p:spPr>
          <a:xfrm>
            <a:off x="1623974" y="3178454"/>
            <a:ext cx="263347" cy="263347"/>
          </a:xfrm>
          <a:prstGeom prst="rect">
            <a:avLst/>
          </a:prstGeom>
        </p:spPr>
      </p:pic>
      <p:sp>
        <p:nvSpPr>
          <p:cNvPr id="18" name="Text 11"/>
          <p:cNvSpPr txBox="1"/>
          <p:nvPr/>
        </p:nvSpPr>
        <p:spPr>
          <a:xfrm>
            <a:off x="2249424" y="2999232"/>
            <a:ext cx="8339328" cy="6949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Product Manager</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Understand customer problems, define features, test prototypes, act on feedback, track performance.</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Shape 12"/>
          <p:cNvSpPr/>
          <p:nvPr/>
        </p:nvSpPr>
        <p:spPr>
          <a:xfrm>
            <a:off x="1481328" y="3785616"/>
            <a:ext cx="548640" cy="548640"/>
          </a:xfrm>
          <a:prstGeom prst="ellipse">
            <a:avLst/>
          </a:prstGeom>
          <a:solidFill>
            <a:srgbClr val="2E8B6B"/>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4" descr="/tmp/claude-0/-home-claude/6c133bfe-1e6b-5a67-8440-00557effd182/scratchpad/icons/piechart.png"/>
          <p:cNvPicPr>
            <a:picLocks noChangeAspect="1"/>
          </p:cNvPicPr>
          <p:nvPr/>
        </p:nvPicPr>
        <p:blipFill>
          <a:blip r:embed="rId7"/>
          <a:stretch>
            <a:fillRect/>
          </a:stretch>
        </p:blipFill>
        <p:spPr>
          <a:xfrm>
            <a:off x="1623974" y="3928262"/>
            <a:ext cx="263347" cy="263347"/>
          </a:xfrm>
          <a:prstGeom prst="rect">
            <a:avLst/>
          </a:prstGeom>
        </p:spPr>
      </p:pic>
      <p:sp>
        <p:nvSpPr>
          <p:cNvPr id="21" name="Text 13"/>
          <p:cNvSpPr txBox="1"/>
          <p:nvPr/>
        </p:nvSpPr>
        <p:spPr>
          <a:xfrm>
            <a:off x="2249424" y="3749040"/>
            <a:ext cx="8339328" cy="6949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Investment Analyst / VC Associate</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Review business plans, study markets and teams, run due diligence, write investment reports.</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Shape 14"/>
          <p:cNvSpPr/>
          <p:nvPr/>
        </p:nvSpPr>
        <p:spPr>
          <a:xfrm>
            <a:off x="1481328" y="4572000"/>
            <a:ext cx="9162288" cy="731520"/>
          </a:xfrm>
          <a:prstGeom prst="roundRect">
            <a:avLst>
              <a:gd name="adj" fmla="val 12500"/>
            </a:avLst>
          </a:prstGeom>
          <a:solidFill>
            <a:srgbClr val="E4EAF0"/>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Shape 15"/>
          <p:cNvSpPr/>
          <p:nvPr/>
        </p:nvSpPr>
        <p:spPr>
          <a:xfrm>
            <a:off x="1682496" y="4709160"/>
            <a:ext cx="457200" cy="457200"/>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4" name="Image 5" descr="/tmp/claude-0/-home-claude/6c133bfe-1e6b-5a67-8440-00557effd182/scratchpad/icons/bullseye.png"/>
          <p:cNvPicPr>
            <a:picLocks noChangeAspect="1"/>
          </p:cNvPicPr>
          <p:nvPr/>
        </p:nvPicPr>
        <p:blipFill>
          <a:blip r:embed="rId8"/>
          <a:stretch>
            <a:fillRect/>
          </a:stretch>
        </p:blipFill>
        <p:spPr>
          <a:xfrm>
            <a:off x="1801368" y="4828032"/>
            <a:ext cx="219456" cy="219456"/>
          </a:xfrm>
          <a:prstGeom prst="rect">
            <a:avLst/>
          </a:prstGeom>
        </p:spPr>
      </p:pic>
      <p:sp>
        <p:nvSpPr>
          <p:cNvPr id="25" name="Text 16"/>
          <p:cNvSpPr txBox="1"/>
          <p:nvPr/>
        </p:nvSpPr>
        <p:spPr>
          <a:xfrm>
            <a:off x="2322576" y="4572000"/>
            <a:ext cx="8202168" cy="731520"/>
          </a:xfrm>
          <a:prstGeom prst="rect">
            <a:avLst/>
          </a:prstGeom>
          <a:noFill/>
          <a:ln/>
        </p:spPr>
        <p:txBody>
          <a:bodyPr wrap="square" lIns="0" tIns="0" rIns="0" bIns="0" rtlCol="0" anchor="ctr"/>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Common thread   </a:t>
            </a:r>
            <a:r>
              <a:rPr kumimoji="0" lang="en-US" sz="11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every role rewards customer insight, evidence and clear communication — the core of entrepreneurship study.</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17</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checklist.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7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Get employable — skills &amp; practice</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331720"/>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2343150" y="2478024"/>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scroll.png"/>
          <p:cNvPicPr>
            <a:picLocks noChangeAspect="1"/>
          </p:cNvPicPr>
          <p:nvPr/>
        </p:nvPicPr>
        <p:blipFill>
          <a:blip r:embed="rId5"/>
          <a:stretch>
            <a:fillRect/>
          </a:stretch>
        </p:blipFill>
        <p:spPr>
          <a:xfrm>
            <a:off x="2462022" y="2596896"/>
            <a:ext cx="219456" cy="219456"/>
          </a:xfrm>
          <a:prstGeom prst="rect">
            <a:avLst/>
          </a:prstGeom>
        </p:spPr>
      </p:pic>
      <p:sp>
        <p:nvSpPr>
          <p:cNvPr id="16" name="Text 10"/>
          <p:cNvSpPr txBox="1"/>
          <p:nvPr/>
        </p:nvSpPr>
        <p:spPr>
          <a:xfrm>
            <a:off x="1536192" y="2990088"/>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Business planning</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Shape 11"/>
          <p:cNvSpPr/>
          <p:nvPr/>
        </p:nvSpPr>
        <p:spPr>
          <a:xfrm>
            <a:off x="3808476" y="2331720"/>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Shape 12"/>
          <p:cNvSpPr/>
          <p:nvPr/>
        </p:nvSpPr>
        <p:spPr>
          <a:xfrm>
            <a:off x="4670298" y="2478024"/>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9" name="Image 3" descr="/tmp/claude-0/-home-claude/6c133bfe-1e6b-5a67-8440-00557effd182/scratchpad/icons/coins.png"/>
          <p:cNvPicPr>
            <a:picLocks noChangeAspect="1"/>
          </p:cNvPicPr>
          <p:nvPr/>
        </p:nvPicPr>
        <p:blipFill>
          <a:blip r:embed="rId6"/>
          <a:stretch>
            <a:fillRect/>
          </a:stretch>
        </p:blipFill>
        <p:spPr>
          <a:xfrm>
            <a:off x="4789170" y="2596896"/>
            <a:ext cx="219456" cy="219456"/>
          </a:xfrm>
          <a:prstGeom prst="rect">
            <a:avLst/>
          </a:prstGeom>
        </p:spPr>
      </p:pic>
      <p:sp>
        <p:nvSpPr>
          <p:cNvPr id="20" name="Text 13"/>
          <p:cNvSpPr txBox="1"/>
          <p:nvPr/>
        </p:nvSpPr>
        <p:spPr>
          <a:xfrm>
            <a:off x="3863340" y="2990088"/>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Financial analysis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1" name="Shape 14"/>
          <p:cNvSpPr/>
          <p:nvPr/>
        </p:nvSpPr>
        <p:spPr>
          <a:xfrm>
            <a:off x="6135624" y="2331720"/>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Shape 15"/>
          <p:cNvSpPr/>
          <p:nvPr/>
        </p:nvSpPr>
        <p:spPr>
          <a:xfrm>
            <a:off x="6997446" y="2478024"/>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3" name="Image 4" descr="/tmp/claude-0/-home-claude/6c133bfe-1e6b-5a67-8440-00557effd182/scratchpad/icons/megaphone.png"/>
          <p:cNvPicPr>
            <a:picLocks noChangeAspect="1"/>
          </p:cNvPicPr>
          <p:nvPr/>
        </p:nvPicPr>
        <p:blipFill>
          <a:blip r:embed="rId7"/>
          <a:stretch>
            <a:fillRect/>
          </a:stretch>
        </p:blipFill>
        <p:spPr>
          <a:xfrm>
            <a:off x="7116318" y="2596896"/>
            <a:ext cx="219456" cy="219456"/>
          </a:xfrm>
          <a:prstGeom prst="rect">
            <a:avLst/>
          </a:prstGeom>
        </p:spPr>
      </p:pic>
      <p:sp>
        <p:nvSpPr>
          <p:cNvPr id="24" name="Text 16"/>
          <p:cNvSpPr txBox="1"/>
          <p:nvPr/>
        </p:nvSpPr>
        <p:spPr>
          <a:xfrm>
            <a:off x="6190488" y="2990088"/>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Digital marketing</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Shape 17"/>
          <p:cNvSpPr/>
          <p:nvPr/>
        </p:nvSpPr>
        <p:spPr>
          <a:xfrm>
            <a:off x="8462772" y="2331720"/>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Shape 18"/>
          <p:cNvSpPr/>
          <p:nvPr/>
        </p:nvSpPr>
        <p:spPr>
          <a:xfrm>
            <a:off x="9324594" y="2478024"/>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7" name="Image 5" descr="/tmp/claude-0/-home-claude/6c133bfe-1e6b-5a67-8440-00557effd182/scratchpad/icons/handshake.png"/>
          <p:cNvPicPr>
            <a:picLocks noChangeAspect="1"/>
          </p:cNvPicPr>
          <p:nvPr/>
        </p:nvPicPr>
        <p:blipFill>
          <a:blip r:embed="rId8"/>
          <a:stretch>
            <a:fillRect/>
          </a:stretch>
        </p:blipFill>
        <p:spPr>
          <a:xfrm>
            <a:off x="9443466" y="2596896"/>
            <a:ext cx="219456" cy="219456"/>
          </a:xfrm>
          <a:prstGeom prst="rect">
            <a:avLst/>
          </a:prstGeom>
        </p:spPr>
      </p:pic>
      <p:sp>
        <p:nvSpPr>
          <p:cNvPr id="28" name="Text 19"/>
          <p:cNvSpPr txBox="1"/>
          <p:nvPr/>
        </p:nvSpPr>
        <p:spPr>
          <a:xfrm>
            <a:off x="8517636" y="2990088"/>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Sales &amp; negotiation</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Shape 20"/>
          <p:cNvSpPr/>
          <p:nvPr/>
        </p:nvSpPr>
        <p:spPr>
          <a:xfrm>
            <a:off x="1481328" y="3479292"/>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Shape 21"/>
          <p:cNvSpPr/>
          <p:nvPr/>
        </p:nvSpPr>
        <p:spPr>
          <a:xfrm>
            <a:off x="2343150" y="3625596"/>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1" name="Image 6" descr="/tmp/claude-0/-home-claude/6c133bfe-1e6b-5a67-8440-00557effd182/scratchpad/icons/search.png"/>
          <p:cNvPicPr>
            <a:picLocks noChangeAspect="1"/>
          </p:cNvPicPr>
          <p:nvPr/>
        </p:nvPicPr>
        <p:blipFill>
          <a:blip r:embed="rId9"/>
          <a:stretch>
            <a:fillRect/>
          </a:stretch>
        </p:blipFill>
        <p:spPr>
          <a:xfrm>
            <a:off x="2462022" y="3744468"/>
            <a:ext cx="219456" cy="219456"/>
          </a:xfrm>
          <a:prstGeom prst="rect">
            <a:avLst/>
          </a:prstGeom>
        </p:spPr>
      </p:pic>
      <p:sp>
        <p:nvSpPr>
          <p:cNvPr id="32" name="Text 22"/>
          <p:cNvSpPr txBox="1"/>
          <p:nvPr/>
        </p:nvSpPr>
        <p:spPr>
          <a:xfrm>
            <a:off x="1536192" y="4137660"/>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Market research</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3"/>
          <p:cNvSpPr/>
          <p:nvPr/>
        </p:nvSpPr>
        <p:spPr>
          <a:xfrm>
            <a:off x="3808476" y="3479292"/>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4"/>
          <p:cNvSpPr/>
          <p:nvPr/>
        </p:nvSpPr>
        <p:spPr>
          <a:xfrm>
            <a:off x="4670298" y="3625596"/>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5" name="Image 7" descr="/tmp/claude-0/-home-claude/6c133bfe-1e6b-5a67-8440-00557effd182/scratchpad/icons/comments.png"/>
          <p:cNvPicPr>
            <a:picLocks noChangeAspect="1"/>
          </p:cNvPicPr>
          <p:nvPr/>
        </p:nvPicPr>
        <p:blipFill>
          <a:blip r:embed="rId10"/>
          <a:stretch>
            <a:fillRect/>
          </a:stretch>
        </p:blipFill>
        <p:spPr>
          <a:xfrm>
            <a:off x="4789170" y="3744468"/>
            <a:ext cx="219456" cy="219456"/>
          </a:xfrm>
          <a:prstGeom prst="rect">
            <a:avLst/>
          </a:prstGeom>
        </p:spPr>
      </p:pic>
      <p:sp>
        <p:nvSpPr>
          <p:cNvPr id="36" name="Text 25"/>
          <p:cNvSpPr txBox="1"/>
          <p:nvPr/>
        </p:nvSpPr>
        <p:spPr>
          <a:xfrm>
            <a:off x="3863340" y="4137660"/>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Presentation</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Shape 26"/>
          <p:cNvSpPr/>
          <p:nvPr/>
        </p:nvSpPr>
        <p:spPr>
          <a:xfrm>
            <a:off x="6135624" y="3479292"/>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Shape 27"/>
          <p:cNvSpPr/>
          <p:nvPr/>
        </p:nvSpPr>
        <p:spPr>
          <a:xfrm>
            <a:off x="6997446" y="3625596"/>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9" name="Image 8" descr="/tmp/claude-0/-home-claude/6c133bfe-1e6b-5a67-8440-00557effd182/scratchpad/icons/piechart.png"/>
          <p:cNvPicPr>
            <a:picLocks noChangeAspect="1"/>
          </p:cNvPicPr>
          <p:nvPr/>
        </p:nvPicPr>
        <p:blipFill>
          <a:blip r:embed="rId11"/>
          <a:stretch>
            <a:fillRect/>
          </a:stretch>
        </p:blipFill>
        <p:spPr>
          <a:xfrm>
            <a:off x="7116318" y="3744468"/>
            <a:ext cx="219456" cy="219456"/>
          </a:xfrm>
          <a:prstGeom prst="rect">
            <a:avLst/>
          </a:prstGeom>
        </p:spPr>
      </p:pic>
      <p:sp>
        <p:nvSpPr>
          <p:cNvPr id="40" name="Text 28"/>
          <p:cNvSpPr txBox="1"/>
          <p:nvPr/>
        </p:nvSpPr>
        <p:spPr>
          <a:xfrm>
            <a:off x="6190488" y="4137660"/>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Data &amp; spreadsheets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1" name="Shape 29"/>
          <p:cNvSpPr/>
          <p:nvPr/>
        </p:nvSpPr>
        <p:spPr>
          <a:xfrm>
            <a:off x="8462772" y="3479292"/>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Shape 30"/>
          <p:cNvSpPr/>
          <p:nvPr/>
        </p:nvSpPr>
        <p:spPr>
          <a:xfrm>
            <a:off x="9324594" y="3625596"/>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3" name="Image 9" descr="/tmp/claude-0/-home-claude/6c133bfe-1e6b-5a67-8440-00557effd182/scratchpad/icons/brain.png"/>
          <p:cNvPicPr>
            <a:picLocks noChangeAspect="1"/>
          </p:cNvPicPr>
          <p:nvPr/>
        </p:nvPicPr>
        <p:blipFill>
          <a:blip r:embed="rId12"/>
          <a:stretch>
            <a:fillRect/>
          </a:stretch>
        </p:blipFill>
        <p:spPr>
          <a:xfrm>
            <a:off x="9443466" y="3744468"/>
            <a:ext cx="219456" cy="219456"/>
          </a:xfrm>
          <a:prstGeom prst="rect">
            <a:avLst/>
          </a:prstGeom>
        </p:spPr>
      </p:pic>
      <p:sp>
        <p:nvSpPr>
          <p:cNvPr id="44" name="Text 31"/>
          <p:cNvSpPr txBox="1"/>
          <p:nvPr/>
        </p:nvSpPr>
        <p:spPr>
          <a:xfrm>
            <a:off x="8517636" y="4137660"/>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Technology &amp; AI</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5" name="Shape 32"/>
          <p:cNvSpPr/>
          <p:nvPr/>
        </p:nvSpPr>
        <p:spPr>
          <a:xfrm>
            <a:off x="1481328" y="4590288"/>
            <a:ext cx="9162288" cy="731520"/>
          </a:xfrm>
          <a:prstGeom prst="roundRect">
            <a:avLst>
              <a:gd name="adj" fmla="val 12500"/>
            </a:avLst>
          </a:prstGeom>
          <a:solidFill>
            <a:srgbClr val="E7F0F4"/>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Shape 33"/>
          <p:cNvSpPr/>
          <p:nvPr/>
        </p:nvSpPr>
        <p:spPr>
          <a:xfrm>
            <a:off x="1719072" y="4809744"/>
            <a:ext cx="548640" cy="54864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7" name="Image 10" descr="/tmp/claude-0/-home-claude/6c133bfe-1e6b-5a67-8440-00557effd182/scratchpad/icons/hands.png"/>
          <p:cNvPicPr>
            <a:picLocks noChangeAspect="1"/>
          </p:cNvPicPr>
          <p:nvPr/>
        </p:nvPicPr>
        <p:blipFill>
          <a:blip r:embed="rId13"/>
          <a:stretch>
            <a:fillRect/>
          </a:stretch>
        </p:blipFill>
        <p:spPr>
          <a:xfrm>
            <a:off x="1861718" y="4952390"/>
            <a:ext cx="263347" cy="263347"/>
          </a:xfrm>
          <a:prstGeom prst="rect">
            <a:avLst/>
          </a:prstGeom>
        </p:spPr>
      </p:pic>
      <p:sp>
        <p:nvSpPr>
          <p:cNvPr id="48" name="Text 34"/>
          <p:cNvSpPr txBox="1"/>
          <p:nvPr/>
        </p:nvSpPr>
        <p:spPr>
          <a:xfrm>
            <a:off x="2432304" y="4791456"/>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Practice beats theory</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35"/>
          <p:cNvSpPr txBox="1"/>
          <p:nvPr/>
        </p:nvSpPr>
        <p:spPr>
          <a:xfrm>
            <a:off x="1737360" y="5413248"/>
            <a:ext cx="8650224" cy="0"/>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1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Build real experience through internships, part-time work, university incubators, competitions, volunteering, or launching a small project.</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18</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trophy.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8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Famous entrepreneurs — 2026</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39696"/>
            <a:ext cx="9162288" cy="603504"/>
          </a:xfrm>
          <a:prstGeom prst="rect">
            <a:avLst/>
          </a:prstGeom>
          <a:noFill/>
          <a:ln/>
        </p:spPr>
        <p:txBody>
          <a:bodyPr wrap="square" lIns="0" tIns="0" rIns="0" bIns="0" rtlCol="0" anchor="ctr"/>
          <a:lstStyle/>
          <a:p>
            <a:pPr marL="0" marR="0" lvl="0" indent="0" algn="just" defTabSz="914400" rtl="0" eaLnBrk="1" fontAlgn="auto" latinLnBrk="0" hangingPunct="1">
              <a:lnSpc>
                <a:spcPct val="102000"/>
              </a:lnSpc>
              <a:spcBef>
                <a:spcPts val="0"/>
              </a:spcBef>
              <a:spcAft>
                <a:spcPts val="0"/>
              </a:spcAft>
              <a:buClrTx/>
              <a:buSzTx/>
              <a:buFontTx/>
              <a:buNone/>
              <a:tabLst/>
              <a:defRPr/>
            </a:pPr>
            <a:r>
              <a:rPr kumimoji="0" lang="en-US" sz="123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“Most famous” is subjective — founders, group builders and investors all qualify. Some are citizens of the country shown; others built major businesses there or anchor its ecosystem.</a:t>
            </a:r>
            <a:endParaRPr kumimoji="0" lang="en-US" sz="12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481328" y="2852928"/>
            <a:ext cx="2944368" cy="1234440"/>
          </a:xfrm>
          <a:prstGeom prst="roundRect">
            <a:avLst>
              <a:gd name="adj" fmla="val 740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1700784" y="3054096"/>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6" name="Image 2" descr="/tmp/claude-0/-home-claude/6c133bfe-1e6b-5a67-8440-00557effd182/scratchpad/icons/building.png"/>
          <p:cNvPicPr>
            <a:picLocks noChangeAspect="1"/>
          </p:cNvPicPr>
          <p:nvPr/>
        </p:nvPicPr>
        <p:blipFill>
          <a:blip r:embed="rId5"/>
          <a:stretch>
            <a:fillRect/>
          </a:stretch>
        </p:blipFill>
        <p:spPr>
          <a:xfrm>
            <a:off x="1833921" y="3187233"/>
            <a:ext cx="245791" cy="245791"/>
          </a:xfrm>
          <a:prstGeom prst="rect">
            <a:avLst/>
          </a:prstGeom>
        </p:spPr>
      </p:pic>
      <p:sp>
        <p:nvSpPr>
          <p:cNvPr id="17" name="Text 11"/>
          <p:cNvSpPr txBox="1"/>
          <p:nvPr/>
        </p:nvSpPr>
        <p:spPr>
          <a:xfrm>
            <a:off x="2359152" y="3035808"/>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Group builders</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2"/>
          <p:cNvSpPr txBox="1"/>
          <p:nvPr/>
        </p:nvSpPr>
        <p:spPr>
          <a:xfrm>
            <a:off x="1700784" y="3657600"/>
            <a:ext cx="2505456" cy="26517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Large diversified groups &amp; investors.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Shape 13"/>
          <p:cNvSpPr/>
          <p:nvPr/>
        </p:nvSpPr>
        <p:spPr>
          <a:xfrm>
            <a:off x="4590288" y="2852928"/>
            <a:ext cx="2944368" cy="1234440"/>
          </a:xfrm>
          <a:prstGeom prst="roundRect">
            <a:avLst>
              <a:gd name="adj" fmla="val 740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Shape 14"/>
          <p:cNvSpPr/>
          <p:nvPr/>
        </p:nvSpPr>
        <p:spPr>
          <a:xfrm>
            <a:off x="4809744" y="3054096"/>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1" name="Image 3" descr="/tmp/claude-0/-home-claude/6c133bfe-1e6b-5a67-8440-00557effd182/scratchpad/icons/rocket.png"/>
          <p:cNvPicPr>
            <a:picLocks noChangeAspect="1"/>
          </p:cNvPicPr>
          <p:nvPr/>
        </p:nvPicPr>
        <p:blipFill>
          <a:blip r:embed="rId6"/>
          <a:stretch>
            <a:fillRect/>
          </a:stretch>
        </p:blipFill>
        <p:spPr>
          <a:xfrm>
            <a:off x="4942881" y="3187233"/>
            <a:ext cx="245791" cy="245791"/>
          </a:xfrm>
          <a:prstGeom prst="rect">
            <a:avLst/>
          </a:prstGeom>
        </p:spPr>
      </p:pic>
      <p:sp>
        <p:nvSpPr>
          <p:cNvPr id="22" name="Text 15"/>
          <p:cNvSpPr txBox="1"/>
          <p:nvPr/>
        </p:nvSpPr>
        <p:spPr>
          <a:xfrm>
            <a:off x="5468112" y="3035808"/>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Start-up founders</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Text 16"/>
          <p:cNvSpPr txBox="1"/>
          <p:nvPr/>
        </p:nvSpPr>
        <p:spPr>
          <a:xfrm>
            <a:off x="4809744" y="3657600"/>
            <a:ext cx="2505456" cy="26517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Technology &amp; platform ventures.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Shape 17"/>
          <p:cNvSpPr/>
          <p:nvPr/>
        </p:nvSpPr>
        <p:spPr>
          <a:xfrm>
            <a:off x="7699248" y="2852928"/>
            <a:ext cx="2944368" cy="1234440"/>
          </a:xfrm>
          <a:prstGeom prst="roundRect">
            <a:avLst>
              <a:gd name="adj" fmla="val 740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Shape 18"/>
          <p:cNvSpPr/>
          <p:nvPr/>
        </p:nvSpPr>
        <p:spPr>
          <a:xfrm>
            <a:off x="7918704" y="3054096"/>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6" name="Image 4" descr="/tmp/claude-0/-home-claude/6c133bfe-1e6b-5a67-8440-00557effd182/scratchpad/icons/piechart.png"/>
          <p:cNvPicPr>
            <a:picLocks noChangeAspect="1"/>
          </p:cNvPicPr>
          <p:nvPr/>
        </p:nvPicPr>
        <p:blipFill>
          <a:blip r:embed="rId7"/>
          <a:stretch>
            <a:fillRect/>
          </a:stretch>
        </p:blipFill>
        <p:spPr>
          <a:xfrm>
            <a:off x="8051841" y="3187233"/>
            <a:ext cx="245791" cy="245791"/>
          </a:xfrm>
          <a:prstGeom prst="rect">
            <a:avLst/>
          </a:prstGeom>
        </p:spPr>
      </p:pic>
      <p:sp>
        <p:nvSpPr>
          <p:cNvPr id="27" name="Text 19"/>
          <p:cNvSpPr txBox="1"/>
          <p:nvPr/>
        </p:nvSpPr>
        <p:spPr>
          <a:xfrm>
            <a:off x="8577072" y="3035808"/>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Investors &amp; enablers</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 20"/>
          <p:cNvSpPr txBox="1"/>
          <p:nvPr/>
        </p:nvSpPr>
        <p:spPr>
          <a:xfrm>
            <a:off x="7918704" y="3657600"/>
            <a:ext cx="2505456" cy="26517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Funds, VCs and ecosystem champions.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Shape 21"/>
          <p:cNvSpPr/>
          <p:nvPr/>
        </p:nvSpPr>
        <p:spPr>
          <a:xfrm>
            <a:off x="1481328" y="4270248"/>
            <a:ext cx="9162288" cy="1042416"/>
          </a:xfrm>
          <a:prstGeom prst="roundRect">
            <a:avLst>
              <a:gd name="adj" fmla="val 8772"/>
            </a:avLst>
          </a:prstGeom>
          <a:solidFill>
            <a:srgbClr val="E7F0F4"/>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Shape 22"/>
          <p:cNvSpPr/>
          <p:nvPr/>
        </p:nvSpPr>
        <p:spPr>
          <a:xfrm>
            <a:off x="1719072" y="4489704"/>
            <a:ext cx="548640" cy="54864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1" name="Image 5" descr="/tmp/claude-0/-home-claude/6c133bfe-1e6b-5a67-8440-00557effd182/scratchpad/icons/eye.png"/>
          <p:cNvPicPr>
            <a:picLocks noChangeAspect="1"/>
          </p:cNvPicPr>
          <p:nvPr/>
        </p:nvPicPr>
        <p:blipFill>
          <a:blip r:embed="rId8"/>
          <a:stretch>
            <a:fillRect/>
          </a:stretch>
        </p:blipFill>
        <p:spPr>
          <a:xfrm>
            <a:off x="1861718" y="4632350"/>
            <a:ext cx="263347" cy="263347"/>
          </a:xfrm>
          <a:prstGeom prst="rect">
            <a:avLst/>
          </a:prstGeom>
        </p:spPr>
      </p:pic>
      <p:sp>
        <p:nvSpPr>
          <p:cNvPr id="32" name="Text 23"/>
          <p:cNvSpPr txBox="1"/>
          <p:nvPr/>
        </p:nvSpPr>
        <p:spPr>
          <a:xfrm>
            <a:off x="2432304" y="4471416"/>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Photo-ready profile cards</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Text 24"/>
          <p:cNvSpPr txBox="1"/>
          <p:nvPr/>
        </p:nvSpPr>
        <p:spPr>
          <a:xfrm>
            <a:off x="1737360" y="5093208"/>
            <a:ext cx="8650224" cy="36576"/>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18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Each leader appears as a monogram card. The round frame is sized to drop in a published photograph (newspaper or official source); the next five slides cover Egypt (×2), Saudi Arabia, the UAE, and the wider Gulf.</a:t>
            </a:r>
            <a:endParaRPr kumimoji="0" lang="en-US" sz="11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19</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trophy.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E2841"/>
                </a:solidFill>
                <a:effectLst/>
                <a:uLnTx/>
                <a:uFillTx/>
                <a:latin typeface="Calibri" pitchFamily="34" charset="0"/>
                <a:ea typeface="Calibri" pitchFamily="34" charset="-122"/>
                <a:cs typeface="Calibri" pitchFamily="34" charset="-120"/>
              </a:rPr>
              <a:t>TOPIC 8 · EGYPT</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Egypt — large-scale builders</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208940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2116836" y="2468880"/>
            <a:ext cx="896112" cy="896112"/>
          </a:xfrm>
          <a:prstGeom prst="ellipse">
            <a:avLst/>
          </a:prstGeom>
          <a:solidFill>
            <a:srgbClr val="0E2841"/>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 11"/>
          <p:cNvSpPr txBox="1"/>
          <p:nvPr/>
        </p:nvSpPr>
        <p:spPr>
          <a:xfrm>
            <a:off x="211683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NS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2"/>
          <p:cNvSpPr txBox="1"/>
          <p:nvPr/>
        </p:nvSpPr>
        <p:spPr>
          <a:xfrm>
            <a:off x="319125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3"/>
          <p:cNvSpPr txBox="1"/>
          <p:nvPr/>
        </p:nvSpPr>
        <p:spPr>
          <a:xfrm>
            <a:off x="159105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Naguib Sawiris</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4"/>
          <p:cNvSpPr txBox="1"/>
          <p:nvPr/>
        </p:nvSpPr>
        <p:spPr>
          <a:xfrm>
            <a:off x="159105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Orascom</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5"/>
          <p:cNvSpPr/>
          <p:nvPr/>
        </p:nvSpPr>
        <p:spPr>
          <a:xfrm>
            <a:off x="1664208" y="4114800"/>
            <a:ext cx="18013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Text 16"/>
          <p:cNvSpPr txBox="1"/>
          <p:nvPr/>
        </p:nvSpPr>
        <p:spPr>
          <a:xfrm>
            <a:off x="1682496" y="4114800"/>
            <a:ext cx="17647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Telecoms · Investment</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7"/>
          <p:cNvSpPr txBox="1"/>
          <p:nvPr/>
        </p:nvSpPr>
        <p:spPr>
          <a:xfrm>
            <a:off x="162763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Built Orascom telecom &amp; investment groups; active in real estate, mining and tech.</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8"/>
          <p:cNvSpPr/>
          <p:nvPr/>
        </p:nvSpPr>
        <p:spPr>
          <a:xfrm>
            <a:off x="381304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9"/>
          <p:cNvSpPr/>
          <p:nvPr/>
        </p:nvSpPr>
        <p:spPr>
          <a:xfrm>
            <a:off x="442112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Shape 20"/>
          <p:cNvSpPr/>
          <p:nvPr/>
        </p:nvSpPr>
        <p:spPr>
          <a:xfrm>
            <a:off x="4448556" y="2468880"/>
            <a:ext cx="896112" cy="896112"/>
          </a:xfrm>
          <a:prstGeom prst="ellipse">
            <a:avLst/>
          </a:prstGeom>
          <a:solidFill>
            <a:srgbClr val="0E2841"/>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Text 21"/>
          <p:cNvSpPr txBox="1"/>
          <p:nvPr/>
        </p:nvSpPr>
        <p:spPr>
          <a:xfrm>
            <a:off x="444855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NS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22"/>
          <p:cNvSpPr txBox="1"/>
          <p:nvPr/>
        </p:nvSpPr>
        <p:spPr>
          <a:xfrm>
            <a:off x="552297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 23"/>
          <p:cNvSpPr txBox="1"/>
          <p:nvPr/>
        </p:nvSpPr>
        <p:spPr>
          <a:xfrm>
            <a:off x="392277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Nassef Sawiris</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 24"/>
          <p:cNvSpPr txBox="1"/>
          <p:nvPr/>
        </p:nvSpPr>
        <p:spPr>
          <a:xfrm>
            <a:off x="392277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Orascom Construction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5"/>
          <p:cNvSpPr/>
          <p:nvPr/>
        </p:nvSpPr>
        <p:spPr>
          <a:xfrm>
            <a:off x="4247388" y="4114800"/>
            <a:ext cx="129844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Text 26"/>
          <p:cNvSpPr txBox="1"/>
          <p:nvPr/>
        </p:nvSpPr>
        <p:spPr>
          <a:xfrm>
            <a:off x="4265676" y="4114800"/>
            <a:ext cx="126187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Construction</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7"/>
          <p:cNvSpPr txBox="1"/>
          <p:nvPr/>
        </p:nvSpPr>
        <p:spPr>
          <a:xfrm>
            <a:off x="395935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Construction, engineering and major international investments.</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8"/>
          <p:cNvSpPr/>
          <p:nvPr/>
        </p:nvSpPr>
        <p:spPr>
          <a:xfrm>
            <a:off x="614476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9"/>
          <p:cNvSpPr/>
          <p:nvPr/>
        </p:nvSpPr>
        <p:spPr>
          <a:xfrm>
            <a:off x="675284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30"/>
          <p:cNvSpPr/>
          <p:nvPr/>
        </p:nvSpPr>
        <p:spPr>
          <a:xfrm>
            <a:off x="6780276" y="2468880"/>
            <a:ext cx="896112" cy="896112"/>
          </a:xfrm>
          <a:prstGeom prst="ellipse">
            <a:avLst/>
          </a:prstGeom>
          <a:solidFill>
            <a:srgbClr val="0E2841"/>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Text 31"/>
          <p:cNvSpPr txBox="1"/>
          <p:nvPr/>
        </p:nvSpPr>
        <p:spPr>
          <a:xfrm>
            <a:off x="678027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MM</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32"/>
          <p:cNvSpPr txBox="1"/>
          <p:nvPr/>
        </p:nvSpPr>
        <p:spPr>
          <a:xfrm>
            <a:off x="785469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Text 33"/>
          <p:cNvSpPr txBox="1"/>
          <p:nvPr/>
        </p:nvSpPr>
        <p:spPr>
          <a:xfrm>
            <a:off x="625449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Mohamed Mansour</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9" name="Text 34"/>
          <p:cNvSpPr txBox="1"/>
          <p:nvPr/>
        </p:nvSpPr>
        <p:spPr>
          <a:xfrm>
            <a:off x="625449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Mansour Group</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Shape 35"/>
          <p:cNvSpPr/>
          <p:nvPr/>
        </p:nvSpPr>
        <p:spPr>
          <a:xfrm>
            <a:off x="6501384" y="4114800"/>
            <a:ext cx="1453896"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Text 36"/>
          <p:cNvSpPr txBox="1"/>
          <p:nvPr/>
        </p:nvSpPr>
        <p:spPr>
          <a:xfrm>
            <a:off x="6519672" y="4114800"/>
            <a:ext cx="1417320"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Autos · Retail</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7"/>
          <p:cNvSpPr txBox="1"/>
          <p:nvPr/>
        </p:nvSpPr>
        <p:spPr>
          <a:xfrm>
            <a:off x="629107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Grew a family firm into a multinational across autos, retail and logistics.</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8"/>
          <p:cNvSpPr/>
          <p:nvPr/>
        </p:nvSpPr>
        <p:spPr>
          <a:xfrm>
            <a:off x="847648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9"/>
          <p:cNvSpPr/>
          <p:nvPr/>
        </p:nvSpPr>
        <p:spPr>
          <a:xfrm>
            <a:off x="908456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Shape 40"/>
          <p:cNvSpPr/>
          <p:nvPr/>
        </p:nvSpPr>
        <p:spPr>
          <a:xfrm>
            <a:off x="9111996" y="2468880"/>
            <a:ext cx="896112" cy="896112"/>
          </a:xfrm>
          <a:prstGeom prst="ellipse">
            <a:avLst/>
          </a:prstGeom>
          <a:solidFill>
            <a:srgbClr val="2E8B6B"/>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Text 41"/>
          <p:cNvSpPr txBox="1"/>
          <p:nvPr/>
        </p:nvSpPr>
        <p:spPr>
          <a:xfrm>
            <a:off x="911199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AS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42"/>
          <p:cNvSpPr txBox="1"/>
          <p:nvPr/>
        </p:nvSpPr>
        <p:spPr>
          <a:xfrm>
            <a:off x="1018641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43"/>
          <p:cNvSpPr txBox="1"/>
          <p:nvPr/>
        </p:nvSpPr>
        <p:spPr>
          <a:xfrm>
            <a:off x="858621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Ashraf Sabry</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44"/>
          <p:cNvSpPr txBox="1"/>
          <p:nvPr/>
        </p:nvSpPr>
        <p:spPr>
          <a:xfrm>
            <a:off x="858621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Fawry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Shape 45"/>
          <p:cNvSpPr/>
          <p:nvPr/>
        </p:nvSpPr>
        <p:spPr>
          <a:xfrm>
            <a:off x="9105138" y="4114800"/>
            <a:ext cx="90982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Text 46"/>
          <p:cNvSpPr txBox="1"/>
          <p:nvPr/>
        </p:nvSpPr>
        <p:spPr>
          <a:xfrm>
            <a:off x="9123426" y="4114800"/>
            <a:ext cx="87325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Fintech</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Text 47"/>
          <p:cNvSpPr txBox="1"/>
          <p:nvPr/>
        </p:nvSpPr>
        <p:spPr>
          <a:xfrm>
            <a:off x="862279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Led Fawry, a leading e-payments company widening digital finance.</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20</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rocket.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156082"/>
                </a:solidFill>
                <a:effectLst/>
                <a:uLnTx/>
                <a:uFillTx/>
                <a:latin typeface="Calibri" pitchFamily="34" charset="0"/>
                <a:ea typeface="Calibri" pitchFamily="34" charset="-122"/>
                <a:cs typeface="Calibri" pitchFamily="34" charset="-120"/>
              </a:rPr>
              <a:t>TOPIC 8 · EGYPT</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Egypt — the start-up generation</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208940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2116836" y="2468880"/>
            <a:ext cx="896112" cy="896112"/>
          </a:xfrm>
          <a:prstGeom prst="ellipse">
            <a:avLst/>
          </a:prstGeom>
          <a:solidFill>
            <a:srgbClr val="0E2841"/>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 11"/>
          <p:cNvSpPr txBox="1"/>
          <p:nvPr/>
        </p:nvSpPr>
        <p:spPr>
          <a:xfrm>
            <a:off x="211683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AA</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2"/>
          <p:cNvSpPr txBox="1"/>
          <p:nvPr/>
        </p:nvSpPr>
        <p:spPr>
          <a:xfrm>
            <a:off x="319125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3"/>
          <p:cNvSpPr txBox="1"/>
          <p:nvPr/>
        </p:nvSpPr>
        <p:spPr>
          <a:xfrm>
            <a:off x="159105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Ahmed El Alfi</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4"/>
          <p:cNvSpPr txBox="1"/>
          <p:nvPr/>
        </p:nvSpPr>
        <p:spPr>
          <a:xfrm>
            <a:off x="159105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Sawari Ventures · Flat6Labs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5"/>
          <p:cNvSpPr/>
          <p:nvPr/>
        </p:nvSpPr>
        <p:spPr>
          <a:xfrm>
            <a:off x="1799082" y="4114800"/>
            <a:ext cx="1531620"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Text 16"/>
          <p:cNvSpPr txBox="1"/>
          <p:nvPr/>
        </p:nvSpPr>
        <p:spPr>
          <a:xfrm>
            <a:off x="1817370" y="4114800"/>
            <a:ext cx="1495044"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Venture capital</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7"/>
          <p:cNvSpPr txBox="1"/>
          <p:nvPr/>
        </p:nvSpPr>
        <p:spPr>
          <a:xfrm>
            <a:off x="162763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Backed and accelerated tech start-ups; built Egypt’s VC ecosystem.</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8"/>
          <p:cNvSpPr/>
          <p:nvPr/>
        </p:nvSpPr>
        <p:spPr>
          <a:xfrm>
            <a:off x="381304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9"/>
          <p:cNvSpPr/>
          <p:nvPr/>
        </p:nvSpPr>
        <p:spPr>
          <a:xfrm>
            <a:off x="442112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Shape 20"/>
          <p:cNvSpPr/>
          <p:nvPr/>
        </p:nvSpPr>
        <p:spPr>
          <a:xfrm>
            <a:off x="4448556" y="2468880"/>
            <a:ext cx="896112" cy="896112"/>
          </a:xfrm>
          <a:prstGeom prst="ellipse">
            <a:avLst/>
          </a:prstGeom>
          <a:solidFill>
            <a:srgbClr val="00B0F0"/>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Text 21"/>
          <p:cNvSpPr txBox="1"/>
          <p:nvPr/>
        </p:nvSpPr>
        <p:spPr>
          <a:xfrm>
            <a:off x="444855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MN</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22"/>
          <p:cNvSpPr txBox="1"/>
          <p:nvPr/>
        </p:nvSpPr>
        <p:spPr>
          <a:xfrm>
            <a:off x="552297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 23"/>
          <p:cNvSpPr txBox="1"/>
          <p:nvPr/>
        </p:nvSpPr>
        <p:spPr>
          <a:xfrm>
            <a:off x="392277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Mounir Nakhla</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 24"/>
          <p:cNvSpPr txBox="1"/>
          <p:nvPr/>
        </p:nvSpPr>
        <p:spPr>
          <a:xfrm>
            <a:off x="392277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Halan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5"/>
          <p:cNvSpPr/>
          <p:nvPr/>
        </p:nvSpPr>
        <p:spPr>
          <a:xfrm>
            <a:off x="4014216" y="4114800"/>
            <a:ext cx="1764792"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Text 26"/>
          <p:cNvSpPr txBox="1"/>
          <p:nvPr/>
        </p:nvSpPr>
        <p:spPr>
          <a:xfrm>
            <a:off x="4032504" y="4114800"/>
            <a:ext cx="1728216"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Fintech · Mobility</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7"/>
          <p:cNvSpPr txBox="1"/>
          <p:nvPr/>
        </p:nvSpPr>
        <p:spPr>
          <a:xfrm>
            <a:off x="395935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Founded Halan, a major fintech &amp; mobility platform.</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8"/>
          <p:cNvSpPr/>
          <p:nvPr/>
        </p:nvSpPr>
        <p:spPr>
          <a:xfrm>
            <a:off x="614476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9"/>
          <p:cNvSpPr/>
          <p:nvPr/>
        </p:nvSpPr>
        <p:spPr>
          <a:xfrm>
            <a:off x="675284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30"/>
          <p:cNvSpPr/>
          <p:nvPr/>
        </p:nvSpPr>
        <p:spPr>
          <a:xfrm>
            <a:off x="6780276" y="2468880"/>
            <a:ext cx="896112" cy="896112"/>
          </a:xfrm>
          <a:prstGeom prst="ellipse">
            <a:avLst/>
          </a:prstGeom>
          <a:solidFill>
            <a:srgbClr val="156082"/>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Text 31"/>
          <p:cNvSpPr txBox="1"/>
          <p:nvPr/>
        </p:nvSpPr>
        <p:spPr>
          <a:xfrm>
            <a:off x="678027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OG</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32"/>
          <p:cNvSpPr txBox="1"/>
          <p:nvPr/>
        </p:nvSpPr>
        <p:spPr>
          <a:xfrm>
            <a:off x="785469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Text 33"/>
          <p:cNvSpPr txBox="1"/>
          <p:nvPr/>
        </p:nvSpPr>
        <p:spPr>
          <a:xfrm>
            <a:off x="625449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Omar Gabr</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9" name="Text 34"/>
          <p:cNvSpPr txBox="1"/>
          <p:nvPr/>
        </p:nvSpPr>
        <p:spPr>
          <a:xfrm>
            <a:off x="625449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Breadfast</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Shape 35"/>
          <p:cNvSpPr/>
          <p:nvPr/>
        </p:nvSpPr>
        <p:spPr>
          <a:xfrm>
            <a:off x="6327648" y="4114800"/>
            <a:ext cx="18013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Text 36"/>
          <p:cNvSpPr txBox="1"/>
          <p:nvPr/>
        </p:nvSpPr>
        <p:spPr>
          <a:xfrm>
            <a:off x="6345936" y="4114800"/>
            <a:ext cx="17647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Consumer · Delivery</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7"/>
          <p:cNvSpPr txBox="1"/>
          <p:nvPr/>
        </p:nvSpPr>
        <p:spPr>
          <a:xfrm>
            <a:off x="629107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Tech-enabled food &amp; delivery — consumer-tech growth in Egypt.</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8"/>
          <p:cNvSpPr/>
          <p:nvPr/>
        </p:nvSpPr>
        <p:spPr>
          <a:xfrm>
            <a:off x="847648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9"/>
          <p:cNvSpPr/>
          <p:nvPr/>
        </p:nvSpPr>
        <p:spPr>
          <a:xfrm>
            <a:off x="908456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Shape 40"/>
          <p:cNvSpPr/>
          <p:nvPr/>
        </p:nvSpPr>
        <p:spPr>
          <a:xfrm>
            <a:off x="9111996" y="2468880"/>
            <a:ext cx="896112" cy="896112"/>
          </a:xfrm>
          <a:prstGeom prst="ellipse">
            <a:avLst/>
          </a:prstGeom>
          <a:solidFill>
            <a:srgbClr val="2E8B6B"/>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Text 41"/>
          <p:cNvSpPr txBox="1"/>
          <p:nvPr/>
        </p:nvSpPr>
        <p:spPr>
          <a:xfrm>
            <a:off x="911199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DS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42"/>
          <p:cNvSpPr txBox="1"/>
          <p:nvPr/>
        </p:nvSpPr>
        <p:spPr>
          <a:xfrm>
            <a:off x="1018641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43"/>
          <p:cNvSpPr txBox="1"/>
          <p:nvPr/>
        </p:nvSpPr>
        <p:spPr>
          <a:xfrm>
            <a:off x="858621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Dina Sherif</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44"/>
          <p:cNvSpPr txBox="1"/>
          <p:nvPr/>
        </p:nvSpPr>
        <p:spPr>
          <a:xfrm>
            <a:off x="858621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Impact investing</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Shape 45"/>
          <p:cNvSpPr/>
          <p:nvPr/>
        </p:nvSpPr>
        <p:spPr>
          <a:xfrm>
            <a:off x="8716518" y="4114800"/>
            <a:ext cx="16870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Text 46"/>
          <p:cNvSpPr txBox="1"/>
          <p:nvPr/>
        </p:nvSpPr>
        <p:spPr>
          <a:xfrm>
            <a:off x="8734806" y="4114800"/>
            <a:ext cx="16504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Social enterprise</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Text 47"/>
          <p:cNvSpPr txBox="1"/>
          <p:nvPr/>
        </p:nvSpPr>
        <p:spPr>
          <a:xfrm>
            <a:off x="862279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Champion of social entrepreneurship and impact investment.</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21</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coins.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8 · SAUDI ARABIA</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Saudi Arabia — Vision 2030 leaders</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208940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2116836" y="2468880"/>
            <a:ext cx="896112" cy="896112"/>
          </a:xfrm>
          <a:prstGeom prst="ellipse">
            <a:avLst/>
          </a:prstGeom>
          <a:solidFill>
            <a:srgbClr val="0E2841"/>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 11"/>
          <p:cNvSpPr txBox="1"/>
          <p:nvPr/>
        </p:nvSpPr>
        <p:spPr>
          <a:xfrm>
            <a:off x="211683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AT</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2"/>
          <p:cNvSpPr txBox="1"/>
          <p:nvPr/>
        </p:nvSpPr>
        <p:spPr>
          <a:xfrm>
            <a:off x="319125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3"/>
          <p:cNvSpPr txBox="1"/>
          <p:nvPr/>
        </p:nvSpPr>
        <p:spPr>
          <a:xfrm>
            <a:off x="159105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Prince Alwaleed bin Talal</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4"/>
          <p:cNvSpPr txBox="1"/>
          <p:nvPr/>
        </p:nvSpPr>
        <p:spPr>
          <a:xfrm>
            <a:off x="159105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Kingdom Holding</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5"/>
          <p:cNvSpPr/>
          <p:nvPr/>
        </p:nvSpPr>
        <p:spPr>
          <a:xfrm>
            <a:off x="1721358" y="4114800"/>
            <a:ext cx="16870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Text 16"/>
          <p:cNvSpPr txBox="1"/>
          <p:nvPr/>
        </p:nvSpPr>
        <p:spPr>
          <a:xfrm>
            <a:off x="1739646" y="4114800"/>
            <a:ext cx="16504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Global investment</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7"/>
          <p:cNvSpPr txBox="1"/>
          <p:nvPr/>
        </p:nvSpPr>
        <p:spPr>
          <a:xfrm>
            <a:off x="162763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One of the best-known Saudi investors — hospitality, tech, banking, media.</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8"/>
          <p:cNvSpPr/>
          <p:nvPr/>
        </p:nvSpPr>
        <p:spPr>
          <a:xfrm>
            <a:off x="381304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9"/>
          <p:cNvSpPr/>
          <p:nvPr/>
        </p:nvSpPr>
        <p:spPr>
          <a:xfrm>
            <a:off x="442112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Shape 20"/>
          <p:cNvSpPr/>
          <p:nvPr/>
        </p:nvSpPr>
        <p:spPr>
          <a:xfrm>
            <a:off x="4448556" y="2468880"/>
            <a:ext cx="896112" cy="896112"/>
          </a:xfrm>
          <a:prstGeom prst="ellipse">
            <a:avLst/>
          </a:prstGeom>
          <a:solidFill>
            <a:srgbClr val="2E8B6B"/>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Text 21"/>
          <p:cNvSpPr txBox="1"/>
          <p:nvPr/>
        </p:nvSpPr>
        <p:spPr>
          <a:xfrm>
            <a:off x="444855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AS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22"/>
          <p:cNvSpPr txBox="1"/>
          <p:nvPr/>
        </p:nvSpPr>
        <p:spPr>
          <a:xfrm>
            <a:off x="552297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 23"/>
          <p:cNvSpPr txBox="1"/>
          <p:nvPr/>
        </p:nvSpPr>
        <p:spPr>
          <a:xfrm>
            <a:off x="392277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Abdulmajeed Al-Sukhan</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 24"/>
          <p:cNvSpPr txBox="1"/>
          <p:nvPr/>
        </p:nvSpPr>
        <p:spPr>
          <a:xfrm>
            <a:off x="392277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Tamara</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5"/>
          <p:cNvSpPr/>
          <p:nvPr/>
        </p:nvSpPr>
        <p:spPr>
          <a:xfrm>
            <a:off x="4169664" y="4114800"/>
            <a:ext cx="1453896"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Text 26"/>
          <p:cNvSpPr txBox="1"/>
          <p:nvPr/>
        </p:nvSpPr>
        <p:spPr>
          <a:xfrm>
            <a:off x="4187952" y="4114800"/>
            <a:ext cx="1417320"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Fintech (BNPL)</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7"/>
          <p:cNvSpPr txBox="1"/>
          <p:nvPr/>
        </p:nvSpPr>
        <p:spPr>
          <a:xfrm>
            <a:off x="395935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Co-founded Tamara, a flagship Saudi fintech start-up.</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8"/>
          <p:cNvSpPr/>
          <p:nvPr/>
        </p:nvSpPr>
        <p:spPr>
          <a:xfrm>
            <a:off x="614476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9"/>
          <p:cNvSpPr/>
          <p:nvPr/>
        </p:nvSpPr>
        <p:spPr>
          <a:xfrm>
            <a:off x="675284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30"/>
          <p:cNvSpPr/>
          <p:nvPr/>
        </p:nvSpPr>
        <p:spPr>
          <a:xfrm>
            <a:off x="6780276" y="2468880"/>
            <a:ext cx="896112" cy="896112"/>
          </a:xfrm>
          <a:prstGeom prst="ellipse">
            <a:avLst/>
          </a:prstGeom>
          <a:solidFill>
            <a:srgbClr val="156082"/>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Text 31"/>
          <p:cNvSpPr txBox="1"/>
          <p:nvPr/>
        </p:nvSpPr>
        <p:spPr>
          <a:xfrm>
            <a:off x="678027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MR</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32"/>
          <p:cNvSpPr txBox="1"/>
          <p:nvPr/>
        </p:nvSpPr>
        <p:spPr>
          <a:xfrm>
            <a:off x="785469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Text 33"/>
          <p:cNvSpPr txBox="1"/>
          <p:nvPr/>
        </p:nvSpPr>
        <p:spPr>
          <a:xfrm>
            <a:off x="625449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Mohammed Al-Rashed</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9" name="Text 34"/>
          <p:cNvSpPr txBox="1"/>
          <p:nvPr/>
        </p:nvSpPr>
        <p:spPr>
          <a:xfrm>
            <a:off x="625449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Sary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Shape 35"/>
          <p:cNvSpPr/>
          <p:nvPr/>
        </p:nvSpPr>
        <p:spPr>
          <a:xfrm>
            <a:off x="6501384" y="4114800"/>
            <a:ext cx="1453896"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Text 36"/>
          <p:cNvSpPr txBox="1"/>
          <p:nvPr/>
        </p:nvSpPr>
        <p:spPr>
          <a:xfrm>
            <a:off x="6519672" y="4114800"/>
            <a:ext cx="1417320"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B2B e-commerce</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7"/>
          <p:cNvSpPr txBox="1"/>
          <p:nvPr/>
        </p:nvSpPr>
        <p:spPr>
          <a:xfrm>
            <a:off x="629107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Built Sary, connecting businesses and suppliers digitally.</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8"/>
          <p:cNvSpPr/>
          <p:nvPr/>
        </p:nvSpPr>
        <p:spPr>
          <a:xfrm>
            <a:off x="847648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9"/>
          <p:cNvSpPr/>
          <p:nvPr/>
        </p:nvSpPr>
        <p:spPr>
          <a:xfrm>
            <a:off x="908456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Shape 40"/>
          <p:cNvSpPr/>
          <p:nvPr/>
        </p:nvSpPr>
        <p:spPr>
          <a:xfrm>
            <a:off x="9111996" y="2468880"/>
            <a:ext cx="896112" cy="896112"/>
          </a:xfrm>
          <a:prstGeom prst="ellipse">
            <a:avLst/>
          </a:prstGeom>
          <a:solidFill>
            <a:srgbClr val="00B0F0"/>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Text 41"/>
          <p:cNvSpPr txBox="1"/>
          <p:nvPr/>
        </p:nvSpPr>
        <p:spPr>
          <a:xfrm>
            <a:off x="911199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HM</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42"/>
          <p:cNvSpPr txBox="1"/>
          <p:nvPr/>
        </p:nvSpPr>
        <p:spPr>
          <a:xfrm>
            <a:off x="1018641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43"/>
          <p:cNvSpPr txBox="1"/>
          <p:nvPr/>
        </p:nvSpPr>
        <p:spPr>
          <a:xfrm>
            <a:off x="858621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Hamad Al-Mowai</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44"/>
          <p:cNvSpPr txBox="1"/>
          <p:nvPr/>
        </p:nvSpPr>
        <p:spPr>
          <a:xfrm>
            <a:off x="858621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Jahez</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Shape 45"/>
          <p:cNvSpPr/>
          <p:nvPr/>
        </p:nvSpPr>
        <p:spPr>
          <a:xfrm>
            <a:off x="8794242" y="4114800"/>
            <a:ext cx="1531620"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Text 46"/>
          <p:cNvSpPr txBox="1"/>
          <p:nvPr/>
        </p:nvSpPr>
        <p:spPr>
          <a:xfrm>
            <a:off x="8812530" y="4114800"/>
            <a:ext cx="1495044"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Delivery · Tech</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Text 47"/>
          <p:cNvSpPr txBox="1"/>
          <p:nvPr/>
        </p:nvSpPr>
        <p:spPr>
          <a:xfrm>
            <a:off x="862279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Associated with Jahez, a flagship of Saudi food-delivery growth.</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22</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building.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E2841"/>
                </a:solidFill>
                <a:effectLst/>
                <a:uLnTx/>
                <a:uFillTx/>
                <a:latin typeface="Calibri" pitchFamily="34" charset="0"/>
                <a:ea typeface="Calibri" pitchFamily="34" charset="-122"/>
                <a:cs typeface="Calibri" pitchFamily="34" charset="-120"/>
              </a:rPr>
              <a:t>TOPIC 8 · UAE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United Arab Emirates</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208940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2116836" y="2468880"/>
            <a:ext cx="896112" cy="896112"/>
          </a:xfrm>
          <a:prstGeom prst="ellipse">
            <a:avLst/>
          </a:prstGeom>
          <a:solidFill>
            <a:srgbClr val="00B0F0"/>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 11"/>
          <p:cNvSpPr txBox="1"/>
          <p:nvPr/>
        </p:nvSpPr>
        <p:spPr>
          <a:xfrm>
            <a:off x="211683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MA</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2"/>
          <p:cNvSpPr txBox="1"/>
          <p:nvPr/>
        </p:nvSpPr>
        <p:spPr>
          <a:xfrm>
            <a:off x="319125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3"/>
          <p:cNvSpPr txBox="1"/>
          <p:nvPr/>
        </p:nvSpPr>
        <p:spPr>
          <a:xfrm>
            <a:off x="159105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Mohamed Alabbar</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4"/>
          <p:cNvSpPr txBox="1"/>
          <p:nvPr/>
        </p:nvSpPr>
        <p:spPr>
          <a:xfrm>
            <a:off x="159105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Emaar · Noon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5"/>
          <p:cNvSpPr/>
          <p:nvPr/>
        </p:nvSpPr>
        <p:spPr>
          <a:xfrm>
            <a:off x="1664208" y="4114800"/>
            <a:ext cx="18013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Text 16"/>
          <p:cNvSpPr txBox="1"/>
          <p:nvPr/>
        </p:nvSpPr>
        <p:spPr>
          <a:xfrm>
            <a:off x="1682496" y="4114800"/>
            <a:ext cx="17647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Real estate · E-commerce</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7"/>
          <p:cNvSpPr txBox="1"/>
          <p:nvPr/>
        </p:nvSpPr>
        <p:spPr>
          <a:xfrm>
            <a:off x="162763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Behind Emaar’s landmarks and Noon, a major regional marketplace.</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8"/>
          <p:cNvSpPr/>
          <p:nvPr/>
        </p:nvSpPr>
        <p:spPr>
          <a:xfrm>
            <a:off x="381304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9"/>
          <p:cNvSpPr/>
          <p:nvPr/>
        </p:nvSpPr>
        <p:spPr>
          <a:xfrm>
            <a:off x="442112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Shape 20"/>
          <p:cNvSpPr/>
          <p:nvPr/>
        </p:nvSpPr>
        <p:spPr>
          <a:xfrm>
            <a:off x="4448556" y="2468880"/>
            <a:ext cx="896112" cy="896112"/>
          </a:xfrm>
          <a:prstGeom prst="ellipse">
            <a:avLst/>
          </a:prstGeom>
          <a:solidFill>
            <a:srgbClr val="0E2841"/>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Text 21"/>
          <p:cNvSpPr txBox="1"/>
          <p:nvPr/>
        </p:nvSpPr>
        <p:spPr>
          <a:xfrm>
            <a:off x="444855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HS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22"/>
          <p:cNvSpPr txBox="1"/>
          <p:nvPr/>
        </p:nvSpPr>
        <p:spPr>
          <a:xfrm>
            <a:off x="552297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 23"/>
          <p:cNvSpPr txBox="1"/>
          <p:nvPr/>
        </p:nvSpPr>
        <p:spPr>
          <a:xfrm>
            <a:off x="392277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Hussain Sajwani</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 24"/>
          <p:cNvSpPr txBox="1"/>
          <p:nvPr/>
        </p:nvSpPr>
        <p:spPr>
          <a:xfrm>
            <a:off x="392277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DAMAC</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5"/>
          <p:cNvSpPr/>
          <p:nvPr/>
        </p:nvSpPr>
        <p:spPr>
          <a:xfrm>
            <a:off x="4286250" y="4114800"/>
            <a:ext cx="1220724"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Text 26"/>
          <p:cNvSpPr txBox="1"/>
          <p:nvPr/>
        </p:nvSpPr>
        <p:spPr>
          <a:xfrm>
            <a:off x="4304538" y="4114800"/>
            <a:ext cx="118414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Real estate</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7"/>
          <p:cNvSpPr txBox="1"/>
          <p:nvPr/>
        </p:nvSpPr>
        <p:spPr>
          <a:xfrm>
            <a:off x="395935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Founder of DAMAC, a large luxury property developer.</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8"/>
          <p:cNvSpPr/>
          <p:nvPr/>
        </p:nvSpPr>
        <p:spPr>
          <a:xfrm>
            <a:off x="614476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9"/>
          <p:cNvSpPr/>
          <p:nvPr/>
        </p:nvSpPr>
        <p:spPr>
          <a:xfrm>
            <a:off x="675284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30"/>
          <p:cNvSpPr/>
          <p:nvPr/>
        </p:nvSpPr>
        <p:spPr>
          <a:xfrm>
            <a:off x="6780276" y="2468880"/>
            <a:ext cx="896112" cy="896112"/>
          </a:xfrm>
          <a:prstGeom prst="ellipse">
            <a:avLst/>
          </a:prstGeom>
          <a:solidFill>
            <a:srgbClr val="156082"/>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Text 31"/>
          <p:cNvSpPr txBox="1"/>
          <p:nvPr/>
        </p:nvSpPr>
        <p:spPr>
          <a:xfrm>
            <a:off x="678027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32"/>
          <p:cNvSpPr txBox="1"/>
          <p:nvPr/>
        </p:nvSpPr>
        <p:spPr>
          <a:xfrm>
            <a:off x="785469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Text 33"/>
          <p:cNvSpPr txBox="1"/>
          <p:nvPr/>
        </p:nvSpPr>
        <p:spPr>
          <a:xfrm>
            <a:off x="625449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Mudassir Sheikha</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9" name="Text 34"/>
          <p:cNvSpPr txBox="1"/>
          <p:nvPr/>
        </p:nvSpPr>
        <p:spPr>
          <a:xfrm>
            <a:off x="625449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Careem</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Shape 35"/>
          <p:cNvSpPr/>
          <p:nvPr/>
        </p:nvSpPr>
        <p:spPr>
          <a:xfrm>
            <a:off x="6423660" y="4114800"/>
            <a:ext cx="1609344"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Text 36"/>
          <p:cNvSpPr txBox="1"/>
          <p:nvPr/>
        </p:nvSpPr>
        <p:spPr>
          <a:xfrm>
            <a:off x="6441948" y="4114800"/>
            <a:ext cx="15727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Tech · Super-app</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7"/>
          <p:cNvSpPr txBox="1"/>
          <p:nvPr/>
        </p:nvSpPr>
        <p:spPr>
          <a:xfrm>
            <a:off x="629107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Careem co-founder — ride-hailing to super-app; acquired by Uber.</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8"/>
          <p:cNvSpPr/>
          <p:nvPr/>
        </p:nvSpPr>
        <p:spPr>
          <a:xfrm>
            <a:off x="847648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9"/>
          <p:cNvSpPr/>
          <p:nvPr/>
        </p:nvSpPr>
        <p:spPr>
          <a:xfrm>
            <a:off x="908456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Shape 40"/>
          <p:cNvSpPr/>
          <p:nvPr/>
        </p:nvSpPr>
        <p:spPr>
          <a:xfrm>
            <a:off x="9111996" y="2468880"/>
            <a:ext cx="896112" cy="896112"/>
          </a:xfrm>
          <a:prstGeom prst="ellipse">
            <a:avLst/>
          </a:prstGeom>
          <a:solidFill>
            <a:srgbClr val="E8833A"/>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Text 41"/>
          <p:cNvSpPr txBox="1"/>
          <p:nvPr/>
        </p:nvSpPr>
        <p:spPr>
          <a:xfrm>
            <a:off x="911199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HK</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42"/>
          <p:cNvSpPr txBox="1"/>
          <p:nvPr/>
        </p:nvSpPr>
        <p:spPr>
          <a:xfrm>
            <a:off x="1018641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43"/>
          <p:cNvSpPr txBox="1"/>
          <p:nvPr/>
        </p:nvSpPr>
        <p:spPr>
          <a:xfrm>
            <a:off x="858621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Huda Kattan</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44"/>
          <p:cNvSpPr txBox="1"/>
          <p:nvPr/>
        </p:nvSpPr>
        <p:spPr>
          <a:xfrm>
            <a:off x="858621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Huda Beauty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Shape 45"/>
          <p:cNvSpPr/>
          <p:nvPr/>
        </p:nvSpPr>
        <p:spPr>
          <a:xfrm>
            <a:off x="8716518" y="4114800"/>
            <a:ext cx="16870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Text 46"/>
          <p:cNvSpPr txBox="1"/>
          <p:nvPr/>
        </p:nvSpPr>
        <p:spPr>
          <a:xfrm>
            <a:off x="8734806" y="4114800"/>
            <a:ext cx="16504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Beauty · Consumer</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Text 47"/>
          <p:cNvSpPr txBox="1"/>
          <p:nvPr/>
        </p:nvSpPr>
        <p:spPr>
          <a:xfrm>
            <a:off x="862279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Built a global beauty brand from Dubai via social media.</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23</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globe.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156082"/>
                </a:solidFill>
                <a:effectLst/>
                <a:uLnTx/>
                <a:uFillTx/>
                <a:latin typeface="Calibri" pitchFamily="34" charset="0"/>
                <a:ea typeface="Calibri" pitchFamily="34" charset="-122"/>
                <a:cs typeface="Calibri" pitchFamily="34" charset="-120"/>
              </a:rPr>
              <a:t>TOPIC 8 · WIDER GULF</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Qatar, Kuwait, Bahrain &amp; Oman</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208940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2116836" y="2468880"/>
            <a:ext cx="896112" cy="896112"/>
          </a:xfrm>
          <a:prstGeom prst="ellipse">
            <a:avLst/>
          </a:prstGeom>
          <a:solidFill>
            <a:srgbClr val="00B0F0"/>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 11"/>
          <p:cNvSpPr txBox="1"/>
          <p:nvPr/>
        </p:nvSpPr>
        <p:spPr>
          <a:xfrm>
            <a:off x="211683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HH</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2"/>
          <p:cNvSpPr txBox="1"/>
          <p:nvPr/>
        </p:nvSpPr>
        <p:spPr>
          <a:xfrm>
            <a:off x="319125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3"/>
          <p:cNvSpPr txBox="1"/>
          <p:nvPr/>
        </p:nvSpPr>
        <p:spPr>
          <a:xfrm>
            <a:off x="159105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Hamad Al-Hajri</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4"/>
          <p:cNvSpPr txBox="1"/>
          <p:nvPr/>
        </p:nvSpPr>
        <p:spPr>
          <a:xfrm>
            <a:off x="159105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Snoonu</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5"/>
          <p:cNvSpPr/>
          <p:nvPr/>
        </p:nvSpPr>
        <p:spPr>
          <a:xfrm>
            <a:off x="1664208" y="4114800"/>
            <a:ext cx="18013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Text 16"/>
          <p:cNvSpPr txBox="1"/>
          <p:nvPr/>
        </p:nvSpPr>
        <p:spPr>
          <a:xfrm>
            <a:off x="1682496" y="4114800"/>
            <a:ext cx="17647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Delivery · Tech (QA)</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7"/>
          <p:cNvSpPr txBox="1"/>
          <p:nvPr/>
        </p:nvSpPr>
        <p:spPr>
          <a:xfrm>
            <a:off x="162763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Built Snoonu, a Qatari delivery and online-commerce platform.</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8"/>
          <p:cNvSpPr/>
          <p:nvPr/>
        </p:nvSpPr>
        <p:spPr>
          <a:xfrm>
            <a:off x="381304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9"/>
          <p:cNvSpPr/>
          <p:nvPr/>
        </p:nvSpPr>
        <p:spPr>
          <a:xfrm>
            <a:off x="442112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Shape 20"/>
          <p:cNvSpPr/>
          <p:nvPr/>
        </p:nvSpPr>
        <p:spPr>
          <a:xfrm>
            <a:off x="4448556" y="2468880"/>
            <a:ext cx="896112" cy="896112"/>
          </a:xfrm>
          <a:prstGeom prst="ellipse">
            <a:avLst/>
          </a:prstGeom>
          <a:solidFill>
            <a:srgbClr val="E8833A"/>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Text 21"/>
          <p:cNvSpPr txBox="1"/>
          <p:nvPr/>
        </p:nvSpPr>
        <p:spPr>
          <a:xfrm>
            <a:off x="444855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MJ</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22"/>
          <p:cNvSpPr txBox="1"/>
          <p:nvPr/>
        </p:nvSpPr>
        <p:spPr>
          <a:xfrm>
            <a:off x="552297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 23"/>
          <p:cNvSpPr txBox="1"/>
          <p:nvPr/>
        </p:nvSpPr>
        <p:spPr>
          <a:xfrm>
            <a:off x="392277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Mohammed Jaffar</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 24"/>
          <p:cNvSpPr txBox="1"/>
          <p:nvPr/>
        </p:nvSpPr>
        <p:spPr>
          <a:xfrm>
            <a:off x="392277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Talabat</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5"/>
          <p:cNvSpPr/>
          <p:nvPr/>
        </p:nvSpPr>
        <p:spPr>
          <a:xfrm>
            <a:off x="3995928" y="4114800"/>
            <a:ext cx="18013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Text 26"/>
          <p:cNvSpPr txBox="1"/>
          <p:nvPr/>
        </p:nvSpPr>
        <p:spPr>
          <a:xfrm>
            <a:off x="4014216" y="4114800"/>
            <a:ext cx="17647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Delivery · Tech (KW)</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7"/>
          <p:cNvSpPr txBox="1"/>
          <p:nvPr/>
        </p:nvSpPr>
        <p:spPr>
          <a:xfrm>
            <a:off x="395935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Linked to Talabat — a Kuwaiti start-up turned regional platform.</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8"/>
          <p:cNvSpPr/>
          <p:nvPr/>
        </p:nvSpPr>
        <p:spPr>
          <a:xfrm>
            <a:off x="614476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9"/>
          <p:cNvSpPr/>
          <p:nvPr/>
        </p:nvSpPr>
        <p:spPr>
          <a:xfrm>
            <a:off x="675284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30"/>
          <p:cNvSpPr/>
          <p:nvPr/>
        </p:nvSpPr>
        <p:spPr>
          <a:xfrm>
            <a:off x="6780276" y="2468880"/>
            <a:ext cx="896112" cy="896112"/>
          </a:xfrm>
          <a:prstGeom prst="ellipse">
            <a:avLst/>
          </a:prstGeom>
          <a:solidFill>
            <a:srgbClr val="156082"/>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Text 31"/>
          <p:cNvSpPr txBox="1"/>
          <p:nvPr/>
        </p:nvSpPr>
        <p:spPr>
          <a:xfrm>
            <a:off x="678027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HF</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32"/>
          <p:cNvSpPr txBox="1"/>
          <p:nvPr/>
        </p:nvSpPr>
        <p:spPr>
          <a:xfrm>
            <a:off x="785469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Text 33"/>
          <p:cNvSpPr txBox="1"/>
          <p:nvPr/>
        </p:nvSpPr>
        <p:spPr>
          <a:xfrm>
            <a:off x="625449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Hasan Fakhro</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9" name="Text 34"/>
          <p:cNvSpPr txBox="1"/>
          <p:nvPr/>
        </p:nvSpPr>
        <p:spPr>
          <a:xfrm>
            <a:off x="625449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Fakhro Group</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Shape 35"/>
          <p:cNvSpPr/>
          <p:nvPr/>
        </p:nvSpPr>
        <p:spPr>
          <a:xfrm>
            <a:off x="6423660" y="4114800"/>
            <a:ext cx="1609344"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Text 36"/>
          <p:cNvSpPr txBox="1"/>
          <p:nvPr/>
        </p:nvSpPr>
        <p:spPr>
          <a:xfrm>
            <a:off x="6441948" y="4114800"/>
            <a:ext cx="15727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Diversified (BH)</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7"/>
          <p:cNvSpPr txBox="1"/>
          <p:nvPr/>
        </p:nvSpPr>
        <p:spPr>
          <a:xfrm>
            <a:off x="629107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Bahraini investment activities; a strong fintech scene nationally.</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8"/>
          <p:cNvSpPr/>
          <p:nvPr/>
        </p:nvSpPr>
        <p:spPr>
          <a:xfrm>
            <a:off x="847648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9"/>
          <p:cNvSpPr/>
          <p:nvPr/>
        </p:nvSpPr>
        <p:spPr>
          <a:xfrm>
            <a:off x="908456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Shape 40"/>
          <p:cNvSpPr/>
          <p:nvPr/>
        </p:nvSpPr>
        <p:spPr>
          <a:xfrm>
            <a:off x="9111996" y="2468880"/>
            <a:ext cx="896112" cy="896112"/>
          </a:xfrm>
          <a:prstGeom prst="ellipse">
            <a:avLst/>
          </a:prstGeom>
          <a:solidFill>
            <a:srgbClr val="0E2841"/>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Text 41"/>
          <p:cNvSpPr txBox="1"/>
          <p:nvPr/>
        </p:nvSpPr>
        <p:spPr>
          <a:xfrm>
            <a:off x="911199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MB</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42"/>
          <p:cNvSpPr txBox="1"/>
          <p:nvPr/>
        </p:nvSpPr>
        <p:spPr>
          <a:xfrm>
            <a:off x="1018641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43"/>
          <p:cNvSpPr txBox="1"/>
          <p:nvPr/>
        </p:nvSpPr>
        <p:spPr>
          <a:xfrm>
            <a:off x="858621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Mohammed Al Barwani</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44"/>
          <p:cNvSpPr txBox="1"/>
          <p:nvPr/>
        </p:nvSpPr>
        <p:spPr>
          <a:xfrm>
            <a:off x="858621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MB Holding</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Shape 45"/>
          <p:cNvSpPr/>
          <p:nvPr/>
        </p:nvSpPr>
        <p:spPr>
          <a:xfrm>
            <a:off x="8659368" y="4114800"/>
            <a:ext cx="18013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Text 46"/>
          <p:cNvSpPr txBox="1"/>
          <p:nvPr/>
        </p:nvSpPr>
        <p:spPr>
          <a:xfrm>
            <a:off x="8677656" y="4114800"/>
            <a:ext cx="17647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Energy · Mining (OM)</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Text 47"/>
          <p:cNvSpPr txBox="1"/>
          <p:nvPr/>
        </p:nvSpPr>
        <p:spPr>
          <a:xfrm>
            <a:off x="862279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Omani entrepreneur in energy, mining and global investment.</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24</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piechart.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8 · PATTERNS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What they represent — and teach</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13" name="Chart 0"/>
          <p:cNvGraphicFramePr/>
          <p:nvPr/>
        </p:nvGraphicFramePr>
        <p:xfrm>
          <a:off x="1481328" y="2286000"/>
          <a:ext cx="5029200" cy="3017520"/>
        </p:xfrm>
        <a:graphic>
          <a:graphicData uri="http://schemas.openxmlformats.org/drawingml/2006/chart">
            <c:chart xmlns:c="http://schemas.openxmlformats.org/drawingml/2006/chart" xmlns:r="http://schemas.openxmlformats.org/officeDocument/2006/relationships" r:id="rId5"/>
          </a:graphicData>
        </a:graphic>
      </p:graphicFrame>
      <p:sp>
        <p:nvSpPr>
          <p:cNvPr id="14" name="Shape 8"/>
          <p:cNvSpPr/>
          <p:nvPr/>
        </p:nvSpPr>
        <p:spPr>
          <a:xfrm>
            <a:off x="5806440" y="2286000"/>
            <a:ext cx="2350008" cy="896112"/>
          </a:xfrm>
          <a:prstGeom prst="roundRect">
            <a:avLst>
              <a:gd name="adj" fmla="val 10204"/>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9"/>
          <p:cNvSpPr/>
          <p:nvPr/>
        </p:nvSpPr>
        <p:spPr>
          <a:xfrm>
            <a:off x="6025896" y="2487168"/>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6" name="Image 2" descr="/tmp/claude-0/-home-claude/6c133bfe-1e6b-5a67-8440-00557effd182/scratchpad/icons/bullseye.png"/>
          <p:cNvPicPr>
            <a:picLocks noChangeAspect="1"/>
          </p:cNvPicPr>
          <p:nvPr/>
        </p:nvPicPr>
        <p:blipFill>
          <a:blip r:embed="rId6"/>
          <a:stretch>
            <a:fillRect/>
          </a:stretch>
        </p:blipFill>
        <p:spPr>
          <a:xfrm>
            <a:off x="6144768" y="2606040"/>
            <a:ext cx="219456" cy="219456"/>
          </a:xfrm>
          <a:prstGeom prst="rect">
            <a:avLst/>
          </a:prstGeom>
        </p:spPr>
      </p:pic>
      <p:sp>
        <p:nvSpPr>
          <p:cNvPr id="17" name="Text 10"/>
          <p:cNvSpPr txBox="1"/>
          <p:nvPr/>
        </p:nvSpPr>
        <p:spPr>
          <a:xfrm>
            <a:off x="6629400" y="2468880"/>
            <a:ext cx="138074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Solve a real problem</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1"/>
          <p:cNvSpPr/>
          <p:nvPr/>
        </p:nvSpPr>
        <p:spPr>
          <a:xfrm>
            <a:off x="8302752" y="2286000"/>
            <a:ext cx="2350008" cy="896112"/>
          </a:xfrm>
          <a:prstGeom prst="roundRect">
            <a:avLst>
              <a:gd name="adj" fmla="val 10204"/>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2"/>
          <p:cNvSpPr/>
          <p:nvPr/>
        </p:nvSpPr>
        <p:spPr>
          <a:xfrm>
            <a:off x="8522208" y="2487168"/>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laptop.png"/>
          <p:cNvPicPr>
            <a:picLocks noChangeAspect="1"/>
          </p:cNvPicPr>
          <p:nvPr/>
        </p:nvPicPr>
        <p:blipFill>
          <a:blip r:embed="rId7"/>
          <a:stretch>
            <a:fillRect/>
          </a:stretch>
        </p:blipFill>
        <p:spPr>
          <a:xfrm>
            <a:off x="8641080" y="2606040"/>
            <a:ext cx="219456" cy="219456"/>
          </a:xfrm>
          <a:prstGeom prst="rect">
            <a:avLst/>
          </a:prstGeom>
        </p:spPr>
      </p:pic>
      <p:sp>
        <p:nvSpPr>
          <p:cNvPr id="21" name="Text 13"/>
          <p:cNvSpPr txBox="1"/>
          <p:nvPr/>
        </p:nvSpPr>
        <p:spPr>
          <a:xfrm>
            <a:off x="9125712" y="2468880"/>
            <a:ext cx="138074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Use technology well</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Shape 14"/>
          <p:cNvSpPr/>
          <p:nvPr/>
        </p:nvSpPr>
        <p:spPr>
          <a:xfrm>
            <a:off x="5806440" y="3328416"/>
            <a:ext cx="2350008" cy="896112"/>
          </a:xfrm>
          <a:prstGeom prst="roundRect">
            <a:avLst>
              <a:gd name="adj" fmla="val 10204"/>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Shape 15"/>
          <p:cNvSpPr/>
          <p:nvPr/>
        </p:nvSpPr>
        <p:spPr>
          <a:xfrm>
            <a:off x="6025896" y="3529584"/>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4" name="Image 4" descr="/tmp/claude-0/-home-claude/6c133bfe-1e6b-5a67-8440-00557effd182/scratchpad/icons/map.png"/>
          <p:cNvPicPr>
            <a:picLocks noChangeAspect="1"/>
          </p:cNvPicPr>
          <p:nvPr/>
        </p:nvPicPr>
        <p:blipFill>
          <a:blip r:embed="rId8"/>
          <a:stretch>
            <a:fillRect/>
          </a:stretch>
        </p:blipFill>
        <p:spPr>
          <a:xfrm>
            <a:off x="6144768" y="3648456"/>
            <a:ext cx="219456" cy="219456"/>
          </a:xfrm>
          <a:prstGeom prst="rect">
            <a:avLst/>
          </a:prstGeom>
        </p:spPr>
      </p:pic>
      <p:sp>
        <p:nvSpPr>
          <p:cNvPr id="25" name="Text 16"/>
          <p:cNvSpPr txBox="1"/>
          <p:nvPr/>
        </p:nvSpPr>
        <p:spPr>
          <a:xfrm>
            <a:off x="6629400" y="3511296"/>
            <a:ext cx="138074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Know the local market</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Shape 17"/>
          <p:cNvSpPr/>
          <p:nvPr/>
        </p:nvSpPr>
        <p:spPr>
          <a:xfrm>
            <a:off x="8302752" y="3328416"/>
            <a:ext cx="2350008" cy="896112"/>
          </a:xfrm>
          <a:prstGeom prst="roundRect">
            <a:avLst>
              <a:gd name="adj" fmla="val 10204"/>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Shape 18"/>
          <p:cNvSpPr/>
          <p:nvPr/>
        </p:nvSpPr>
        <p:spPr>
          <a:xfrm>
            <a:off x="8522208" y="3529584"/>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8" name="Image 5" descr="/tmp/claude-0/-home-claude/6c133bfe-1e6b-5a67-8440-00557effd182/scratchpad/icons/globe.png"/>
          <p:cNvPicPr>
            <a:picLocks noChangeAspect="1"/>
          </p:cNvPicPr>
          <p:nvPr/>
        </p:nvPicPr>
        <p:blipFill>
          <a:blip r:embed="rId9"/>
          <a:stretch>
            <a:fillRect/>
          </a:stretch>
        </p:blipFill>
        <p:spPr>
          <a:xfrm>
            <a:off x="8641080" y="3648456"/>
            <a:ext cx="219456" cy="219456"/>
          </a:xfrm>
          <a:prstGeom prst="rect">
            <a:avLst/>
          </a:prstGeom>
        </p:spPr>
      </p:pic>
      <p:sp>
        <p:nvSpPr>
          <p:cNvPr id="29" name="Text 19"/>
          <p:cNvSpPr txBox="1"/>
          <p:nvPr/>
        </p:nvSpPr>
        <p:spPr>
          <a:xfrm>
            <a:off x="9125712" y="3511296"/>
            <a:ext cx="138074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Think regionally</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0"/>
          <p:cNvSpPr/>
          <p:nvPr/>
        </p:nvSpPr>
        <p:spPr>
          <a:xfrm>
            <a:off x="5806440" y="4370832"/>
            <a:ext cx="2350008" cy="896112"/>
          </a:xfrm>
          <a:prstGeom prst="roundRect">
            <a:avLst>
              <a:gd name="adj" fmla="val 10204"/>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Shape 21"/>
          <p:cNvSpPr/>
          <p:nvPr/>
        </p:nvSpPr>
        <p:spPr>
          <a:xfrm>
            <a:off x="6025896" y="4572000"/>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2" name="Image 6" descr="/tmp/claude-0/-home-claude/6c133bfe-1e6b-5a67-8440-00557effd182/scratchpad/icons/coins.png"/>
          <p:cNvPicPr>
            <a:picLocks noChangeAspect="1"/>
          </p:cNvPicPr>
          <p:nvPr/>
        </p:nvPicPr>
        <p:blipFill>
          <a:blip r:embed="rId10"/>
          <a:stretch>
            <a:fillRect/>
          </a:stretch>
        </p:blipFill>
        <p:spPr>
          <a:xfrm>
            <a:off x="6144768" y="4690872"/>
            <a:ext cx="219456" cy="219456"/>
          </a:xfrm>
          <a:prstGeom prst="rect">
            <a:avLst/>
          </a:prstGeom>
        </p:spPr>
      </p:pic>
      <p:sp>
        <p:nvSpPr>
          <p:cNvPr id="33" name="Text 22"/>
          <p:cNvSpPr txBox="1"/>
          <p:nvPr/>
        </p:nvSpPr>
        <p:spPr>
          <a:xfrm>
            <a:off x="6629400" y="4553712"/>
            <a:ext cx="138074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Manage finance carefully</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Shape 23"/>
          <p:cNvSpPr/>
          <p:nvPr/>
        </p:nvSpPr>
        <p:spPr>
          <a:xfrm>
            <a:off x="8302752" y="4370832"/>
            <a:ext cx="2350008" cy="896112"/>
          </a:xfrm>
          <a:prstGeom prst="roundRect">
            <a:avLst>
              <a:gd name="adj" fmla="val 10204"/>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24"/>
          <p:cNvSpPr/>
          <p:nvPr/>
        </p:nvSpPr>
        <p:spPr>
          <a:xfrm>
            <a:off x="8522208" y="4572000"/>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6" name="Image 7" descr="/tmp/claude-0/-home-claude/6c133bfe-1e6b-5a67-8440-00557effd182/scratchpad/icons/seedling.png"/>
          <p:cNvPicPr>
            <a:picLocks noChangeAspect="1"/>
          </p:cNvPicPr>
          <p:nvPr/>
        </p:nvPicPr>
        <p:blipFill>
          <a:blip r:embed="rId11"/>
          <a:stretch>
            <a:fillRect/>
          </a:stretch>
        </p:blipFill>
        <p:spPr>
          <a:xfrm>
            <a:off x="8641080" y="4690872"/>
            <a:ext cx="219456" cy="219456"/>
          </a:xfrm>
          <a:prstGeom prst="rect">
            <a:avLst/>
          </a:prstGeom>
        </p:spPr>
      </p:pic>
      <p:sp>
        <p:nvSpPr>
          <p:cNvPr id="37" name="Text 25"/>
          <p:cNvSpPr txBox="1"/>
          <p:nvPr/>
        </p:nvSpPr>
        <p:spPr>
          <a:xfrm>
            <a:off x="9125712" y="4553712"/>
            <a:ext cx="138074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Build sustainable value</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25</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trophy.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IN SUMMARY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Key takeaways</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377440"/>
            <a:ext cx="548640" cy="54864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4" name="Image 2" descr="/tmp/claude-0/-home-claude/6c133bfe-1e6b-5a67-8440-00557effd182/scratchpad/icons/lightbulb.png"/>
          <p:cNvPicPr>
            <a:picLocks noChangeAspect="1"/>
          </p:cNvPicPr>
          <p:nvPr/>
        </p:nvPicPr>
        <p:blipFill>
          <a:blip r:embed="rId5"/>
          <a:stretch>
            <a:fillRect/>
          </a:stretch>
        </p:blipFill>
        <p:spPr>
          <a:xfrm>
            <a:off x="1623974" y="2520086"/>
            <a:ext cx="263347" cy="263347"/>
          </a:xfrm>
          <a:prstGeom prst="rect">
            <a:avLst/>
          </a:prstGeom>
        </p:spPr>
      </p:pic>
      <p:sp>
        <p:nvSpPr>
          <p:cNvPr id="15" name="Text 9"/>
          <p:cNvSpPr txBox="1"/>
          <p:nvPr/>
        </p:nvSpPr>
        <p:spPr>
          <a:xfrm>
            <a:off x="2249424" y="2340864"/>
            <a:ext cx="8339328" cy="6949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 way of creating value</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From ideas to viable organisations — useful whether or not you ever found a company.</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Shape 10"/>
          <p:cNvSpPr/>
          <p:nvPr/>
        </p:nvSpPr>
        <p:spPr>
          <a:xfrm>
            <a:off x="1481328" y="3127248"/>
            <a:ext cx="548640" cy="54864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7" name="Image 3" descr="/tmp/claude-0/-home-claude/6c133bfe-1e6b-5a67-8440-00557effd182/scratchpad/icons/sitemap.png"/>
          <p:cNvPicPr>
            <a:picLocks noChangeAspect="1"/>
          </p:cNvPicPr>
          <p:nvPr/>
        </p:nvPicPr>
        <p:blipFill>
          <a:blip r:embed="rId6"/>
          <a:stretch>
            <a:fillRect/>
          </a:stretch>
        </p:blipFill>
        <p:spPr>
          <a:xfrm>
            <a:off x="1623974" y="3269894"/>
            <a:ext cx="263347" cy="263347"/>
          </a:xfrm>
          <a:prstGeom prst="rect">
            <a:avLst/>
          </a:prstGeom>
        </p:spPr>
      </p:pic>
      <p:sp>
        <p:nvSpPr>
          <p:cNvPr id="18" name="Text 11"/>
          <p:cNvSpPr txBox="1"/>
          <p:nvPr/>
        </p:nvSpPr>
        <p:spPr>
          <a:xfrm>
            <a:off x="2249424" y="3090672"/>
            <a:ext cx="8339328" cy="6949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Know your type</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Founders differ by goal, behaviour, innovation and scale — judge success accordingly.</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Shape 12"/>
          <p:cNvSpPr/>
          <p:nvPr/>
        </p:nvSpPr>
        <p:spPr>
          <a:xfrm>
            <a:off x="1481328" y="3877056"/>
            <a:ext cx="548640" cy="548640"/>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4" descr="/tmp/claude-0/-home-claude/6c133bfe-1e6b-5a67-8440-00557effd182/scratchpad/icons/briefcase.png"/>
          <p:cNvPicPr>
            <a:picLocks noChangeAspect="1"/>
          </p:cNvPicPr>
          <p:nvPr/>
        </p:nvPicPr>
        <p:blipFill>
          <a:blip r:embed="rId7"/>
          <a:stretch>
            <a:fillRect/>
          </a:stretch>
        </p:blipFill>
        <p:spPr>
          <a:xfrm>
            <a:off x="1623974" y="4019702"/>
            <a:ext cx="263347" cy="263347"/>
          </a:xfrm>
          <a:prstGeom prst="rect">
            <a:avLst/>
          </a:prstGeom>
        </p:spPr>
      </p:pic>
      <p:sp>
        <p:nvSpPr>
          <p:cNvPr id="21" name="Text 13"/>
          <p:cNvSpPr txBox="1"/>
          <p:nvPr/>
        </p:nvSpPr>
        <p:spPr>
          <a:xfrm>
            <a:off x="2249424" y="3840480"/>
            <a:ext cx="8339328" cy="6949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Many doors open</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Twenty careers across founding, growth, advisory, innovation, finance and operations.</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Shape 14"/>
          <p:cNvSpPr/>
          <p:nvPr/>
        </p:nvSpPr>
        <p:spPr>
          <a:xfrm>
            <a:off x="1481328" y="4626864"/>
            <a:ext cx="548640" cy="548640"/>
          </a:xfrm>
          <a:prstGeom prst="ellipse">
            <a:avLst/>
          </a:prstGeom>
          <a:solidFill>
            <a:srgbClr val="2E8B6B"/>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3" name="Image 5" descr="/tmp/claude-0/-home-claude/6c133bfe-1e6b-5a67-8440-00557effd182/scratchpad/icons/trophy.png"/>
          <p:cNvPicPr>
            <a:picLocks noChangeAspect="1"/>
          </p:cNvPicPr>
          <p:nvPr/>
        </p:nvPicPr>
        <p:blipFill>
          <a:blip r:embed="rId4"/>
          <a:stretch>
            <a:fillRect/>
          </a:stretch>
        </p:blipFill>
        <p:spPr>
          <a:xfrm>
            <a:off x="1623974" y="4769510"/>
            <a:ext cx="263347" cy="263347"/>
          </a:xfrm>
          <a:prstGeom prst="rect">
            <a:avLst/>
          </a:prstGeom>
        </p:spPr>
      </p:pic>
      <p:sp>
        <p:nvSpPr>
          <p:cNvPr id="24" name="Text 15"/>
          <p:cNvSpPr txBox="1"/>
          <p:nvPr/>
        </p:nvSpPr>
        <p:spPr>
          <a:xfrm>
            <a:off x="2249424" y="4590288"/>
            <a:ext cx="8339328" cy="6949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Learn from the region</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Egypt, Saudi Arabia and the Gulf show local ideas becoming regional businesses.</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E2841"/>
        </a:solidFill>
        <a:effectLst/>
      </p:bgPr>
    </p:bg>
    <p:spTree>
      <p:nvGrpSpPr>
        <p:cNvPr id="1" name=""/>
        <p:cNvGrpSpPr/>
        <p:nvPr/>
      </p:nvGrpSpPr>
      <p:grpSpPr>
        <a:xfrm>
          <a:off x="0" y="0"/>
          <a:ext cx="0" cy="0"/>
          <a:chOff x="0" y="0"/>
          <a:chExt cx="0" cy="0"/>
        </a:xfrm>
      </p:grpSpPr>
      <p:pic>
        <p:nvPicPr>
          <p:cNvPr id="2" name="Image 0" descr="/tmp/claude-0/-home-claude/6c133bfe-1e6b-5a67-8440-00557effd182/scratchpad/logo_white.png"/>
          <p:cNvPicPr>
            <a:picLocks noChangeAspect="1"/>
          </p:cNvPicPr>
          <p:nvPr/>
        </p:nvPicPr>
        <p:blipFill>
          <a:blip r:embed="rId3"/>
          <a:stretch>
            <a:fillRect/>
          </a:stretch>
        </p:blipFill>
        <p:spPr>
          <a:xfrm>
            <a:off x="420624" y="256032"/>
            <a:ext cx="1371600" cy="641909"/>
          </a:xfrm>
          <a:prstGeom prst="rect">
            <a:avLst/>
          </a:prstGeom>
        </p:spPr>
      </p:pic>
      <p:sp>
        <p:nvSpPr>
          <p:cNvPr id="3" name="Text 0"/>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669BBC"/>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 1"/>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B0F0"/>
                </a:solidFill>
                <a:effectLst/>
                <a:uLnTx/>
                <a:uFillTx/>
                <a:latin typeface="Calibri" pitchFamily="34" charset="0"/>
                <a:ea typeface="Calibri" pitchFamily="34" charset="-122"/>
                <a:cs typeface="Calibri" pitchFamily="34" charset="-120"/>
              </a:rPr>
              <a:t>26</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hape 2"/>
          <p:cNvSpPr/>
          <p:nvPr/>
        </p:nvSpPr>
        <p:spPr>
          <a:xfrm>
            <a:off x="7955280" y="1371600"/>
            <a:ext cx="4114800" cy="4206240"/>
          </a:xfrm>
          <a:prstGeom prst="roundRect">
            <a:avLst>
              <a:gd name="adj" fmla="val 6667"/>
            </a:avLst>
          </a:prstGeom>
          <a:solidFill>
            <a:srgbClr val="00B0F0">
              <a:alpha val="18000"/>
            </a:srgbClr>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hape 3"/>
          <p:cNvSpPr/>
          <p:nvPr/>
        </p:nvSpPr>
        <p:spPr>
          <a:xfrm>
            <a:off x="8778240" y="2240280"/>
            <a:ext cx="2011680" cy="201168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Image 1" descr="/tmp/claude-0/-home-claude/6c133bfe-1e6b-5a67-8440-00557effd182/scratchpad/icons/comments.png"/>
          <p:cNvPicPr>
            <a:picLocks noChangeAspect="1"/>
          </p:cNvPicPr>
          <p:nvPr/>
        </p:nvPicPr>
        <p:blipFill>
          <a:blip r:embed="rId4"/>
          <a:stretch>
            <a:fillRect/>
          </a:stretch>
        </p:blipFill>
        <p:spPr>
          <a:xfrm>
            <a:off x="9381744" y="2843784"/>
            <a:ext cx="804672" cy="804672"/>
          </a:xfrm>
          <a:prstGeom prst="rect">
            <a:avLst/>
          </a:prstGeom>
        </p:spPr>
      </p:pic>
      <p:sp>
        <p:nvSpPr>
          <p:cNvPr id="9" name="Text 4"/>
          <p:cNvSpPr txBox="1"/>
          <p:nvPr/>
        </p:nvSpPr>
        <p:spPr>
          <a:xfrm>
            <a:off x="1005840" y="1737360"/>
            <a:ext cx="6400800" cy="36576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300" normalizeH="0" baseline="0" noProof="0" dirty="0">
                <a:ln>
                  <a:noFill/>
                </a:ln>
                <a:solidFill>
                  <a:srgbClr val="00B0F0"/>
                </a:solidFill>
                <a:effectLst/>
                <a:uLnTx/>
                <a:uFillTx/>
                <a:latin typeface="Calibri" pitchFamily="34" charset="0"/>
                <a:ea typeface="Calibri" pitchFamily="34" charset="-122"/>
                <a:cs typeface="Calibri" pitchFamily="34" charset="-120"/>
              </a:rPr>
              <a:t>OVER TO YOU</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 5"/>
          <p:cNvSpPr txBox="1"/>
          <p:nvPr/>
        </p:nvSpPr>
        <p:spPr>
          <a:xfrm>
            <a:off x="960120" y="2084832"/>
            <a:ext cx="6675120" cy="82296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Discussion &amp; next steps</a:t>
            </a: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Shape 6"/>
          <p:cNvSpPr/>
          <p:nvPr/>
        </p:nvSpPr>
        <p:spPr>
          <a:xfrm>
            <a:off x="1005840" y="3200400"/>
            <a:ext cx="6492240" cy="457200"/>
          </a:xfrm>
          <a:prstGeom prst="roundRect">
            <a:avLst>
              <a:gd name="adj" fmla="val 20000"/>
            </a:avLst>
          </a:prstGeom>
          <a:solidFill>
            <a:srgbClr val="FFFFFF">
              <a:alpha val="12000"/>
            </a:srgbClr>
          </a:solidFill>
          <a:ln w="12700">
            <a:solidFill>
              <a:srgbClr val="00B0F0"/>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Shape 7"/>
          <p:cNvSpPr/>
          <p:nvPr/>
        </p:nvSpPr>
        <p:spPr>
          <a:xfrm>
            <a:off x="1133856" y="3273552"/>
            <a:ext cx="310896" cy="31089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3" name="Image 2" descr="/tmp/claude-0/-home-claude/6c133bfe-1e6b-5a67-8440-00557effd182/scratchpad/icons/check.png"/>
          <p:cNvPicPr>
            <a:picLocks noChangeAspect="1"/>
          </p:cNvPicPr>
          <p:nvPr/>
        </p:nvPicPr>
        <p:blipFill>
          <a:blip r:embed="rId5"/>
          <a:stretch>
            <a:fillRect/>
          </a:stretch>
        </p:blipFill>
        <p:spPr>
          <a:xfrm>
            <a:off x="1216152" y="3355848"/>
            <a:ext cx="146304" cy="146304"/>
          </a:xfrm>
          <a:prstGeom prst="rect">
            <a:avLst/>
          </a:prstGeom>
        </p:spPr>
      </p:pic>
      <p:sp>
        <p:nvSpPr>
          <p:cNvPr id="14" name="Text 8"/>
          <p:cNvSpPr txBox="1"/>
          <p:nvPr/>
        </p:nvSpPr>
        <p:spPr>
          <a:xfrm>
            <a:off x="1572768" y="3200400"/>
            <a:ext cx="58521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Which venture would you start — and who is the customer?</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Shape 9"/>
          <p:cNvSpPr/>
          <p:nvPr/>
        </p:nvSpPr>
        <p:spPr>
          <a:xfrm>
            <a:off x="1005840" y="3767328"/>
            <a:ext cx="6492240" cy="457200"/>
          </a:xfrm>
          <a:prstGeom prst="roundRect">
            <a:avLst>
              <a:gd name="adj" fmla="val 20000"/>
            </a:avLst>
          </a:prstGeom>
          <a:solidFill>
            <a:srgbClr val="FFFFFF">
              <a:alpha val="12000"/>
            </a:srgbClr>
          </a:solidFill>
          <a:ln w="12700">
            <a:solidFill>
              <a:srgbClr val="00B0F0"/>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Shape 10"/>
          <p:cNvSpPr/>
          <p:nvPr/>
        </p:nvSpPr>
        <p:spPr>
          <a:xfrm>
            <a:off x="1133856" y="3840480"/>
            <a:ext cx="310896" cy="31089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7" name="Image 3" descr="/tmp/claude-0/-home-claude/6c133bfe-1e6b-5a67-8440-00557effd182/scratchpad/icons/check.png"/>
          <p:cNvPicPr>
            <a:picLocks noChangeAspect="1"/>
          </p:cNvPicPr>
          <p:nvPr/>
        </p:nvPicPr>
        <p:blipFill>
          <a:blip r:embed="rId5"/>
          <a:stretch>
            <a:fillRect/>
          </a:stretch>
        </p:blipFill>
        <p:spPr>
          <a:xfrm>
            <a:off x="1216152" y="3922776"/>
            <a:ext cx="146304" cy="146304"/>
          </a:xfrm>
          <a:prstGeom prst="rect">
            <a:avLst/>
          </a:prstGeom>
        </p:spPr>
      </p:pic>
      <p:sp>
        <p:nvSpPr>
          <p:cNvPr id="18" name="Text 11"/>
          <p:cNvSpPr txBox="1"/>
          <p:nvPr/>
        </p:nvSpPr>
        <p:spPr>
          <a:xfrm>
            <a:off x="1572768" y="3767328"/>
            <a:ext cx="58521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Which type of entrepreneur are you closest to?</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Shape 12"/>
          <p:cNvSpPr/>
          <p:nvPr/>
        </p:nvSpPr>
        <p:spPr>
          <a:xfrm>
            <a:off x="1005840" y="4334256"/>
            <a:ext cx="6492240" cy="457200"/>
          </a:xfrm>
          <a:prstGeom prst="roundRect">
            <a:avLst>
              <a:gd name="adj" fmla="val 20000"/>
            </a:avLst>
          </a:prstGeom>
          <a:solidFill>
            <a:srgbClr val="FFFFFF">
              <a:alpha val="12000"/>
            </a:srgbClr>
          </a:solidFill>
          <a:ln w="12700">
            <a:solidFill>
              <a:srgbClr val="00B0F0"/>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Shape 13"/>
          <p:cNvSpPr/>
          <p:nvPr/>
        </p:nvSpPr>
        <p:spPr>
          <a:xfrm>
            <a:off x="1133856" y="4407408"/>
            <a:ext cx="310896" cy="31089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1" name="Image 4" descr="/tmp/claude-0/-home-claude/6c133bfe-1e6b-5a67-8440-00557effd182/scratchpad/icons/check.png"/>
          <p:cNvPicPr>
            <a:picLocks noChangeAspect="1"/>
          </p:cNvPicPr>
          <p:nvPr/>
        </p:nvPicPr>
        <p:blipFill>
          <a:blip r:embed="rId5"/>
          <a:stretch>
            <a:fillRect/>
          </a:stretch>
        </p:blipFill>
        <p:spPr>
          <a:xfrm>
            <a:off x="1216152" y="4489704"/>
            <a:ext cx="146304" cy="146304"/>
          </a:xfrm>
          <a:prstGeom prst="rect">
            <a:avLst/>
          </a:prstGeom>
        </p:spPr>
      </p:pic>
      <p:sp>
        <p:nvSpPr>
          <p:cNvPr id="22" name="Text 14"/>
          <p:cNvSpPr txBox="1"/>
          <p:nvPr/>
        </p:nvSpPr>
        <p:spPr>
          <a:xfrm>
            <a:off x="1572768" y="4334256"/>
            <a:ext cx="58521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Which of the twenty careers fits you best?</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5"/>
          <p:cNvSpPr/>
          <p:nvPr/>
        </p:nvSpPr>
        <p:spPr>
          <a:xfrm>
            <a:off x="1005840" y="4901184"/>
            <a:ext cx="6492240" cy="457200"/>
          </a:xfrm>
          <a:prstGeom prst="roundRect">
            <a:avLst>
              <a:gd name="adj" fmla="val 20000"/>
            </a:avLst>
          </a:prstGeom>
          <a:solidFill>
            <a:srgbClr val="FFFFFF">
              <a:alpha val="12000"/>
            </a:srgbClr>
          </a:solidFill>
          <a:ln w="12700">
            <a:solidFill>
              <a:srgbClr val="00B0F0"/>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6"/>
          <p:cNvSpPr/>
          <p:nvPr/>
        </p:nvSpPr>
        <p:spPr>
          <a:xfrm>
            <a:off x="1133856" y="4974336"/>
            <a:ext cx="310896" cy="31089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5" name="Image 5" descr="/tmp/claude-0/-home-claude/6c133bfe-1e6b-5a67-8440-00557effd182/scratchpad/icons/check.png"/>
          <p:cNvPicPr>
            <a:picLocks noChangeAspect="1"/>
          </p:cNvPicPr>
          <p:nvPr/>
        </p:nvPicPr>
        <p:blipFill>
          <a:blip r:embed="rId5"/>
          <a:stretch>
            <a:fillRect/>
          </a:stretch>
        </p:blipFill>
        <p:spPr>
          <a:xfrm>
            <a:off x="1216152" y="5056632"/>
            <a:ext cx="146304" cy="146304"/>
          </a:xfrm>
          <a:prstGeom prst="rect">
            <a:avLst/>
          </a:prstGeom>
        </p:spPr>
      </p:pic>
      <p:sp>
        <p:nvSpPr>
          <p:cNvPr id="26" name="Text 17"/>
          <p:cNvSpPr txBox="1"/>
          <p:nvPr/>
        </p:nvSpPr>
        <p:spPr>
          <a:xfrm>
            <a:off x="1572768" y="4901184"/>
            <a:ext cx="58521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Pick a role model: what one lesson will you copy?</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18"/>
          <p:cNvSpPr txBox="1"/>
          <p:nvPr/>
        </p:nvSpPr>
        <p:spPr>
          <a:xfrm>
            <a:off x="1005840" y="5623560"/>
            <a:ext cx="6400800" cy="36576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1" u="none" strike="noStrike" kern="1200" cap="none" spc="0" normalizeH="0" baseline="0" noProof="0" dirty="0">
                <a:ln>
                  <a:noFill/>
                </a:ln>
                <a:solidFill>
                  <a:srgbClr val="669BBC"/>
                </a:solidFill>
                <a:effectLst/>
                <a:uLnTx/>
                <a:uFillTx/>
                <a:latin typeface="Calibri" pitchFamily="34" charset="0"/>
                <a:ea typeface="Calibri" pitchFamily="34" charset="-122"/>
                <a:cs typeface="Calibri" pitchFamily="34" charset="-120"/>
              </a:rPr>
              <a:t>Thank you </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Money_paper_airplane_taking_flight_20260915010344">
            <a:hlinkClick r:id="" action="ppaction://media"/>
            <a:extLst>
              <a:ext uri="{FF2B5EF4-FFF2-40B4-BE49-F238E27FC236}">
                <a16:creationId xmlns:a16="http://schemas.microsoft.com/office/drawing/2014/main" id="{C6632C4D-478A-3727-26EB-CB8254C1D7E6}"/>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812799" y="457200"/>
            <a:ext cx="10566401" cy="5943600"/>
          </a:xfrm>
          <a:prstGeom prst="rect">
            <a:avLst/>
          </a:prstGeom>
        </p:spPr>
      </p:pic>
    </p:spTree>
    <p:extLst>
      <p:ext uri="{BB962C8B-B14F-4D97-AF65-F5344CB8AC3E}">
        <p14:creationId xmlns:p14="http://schemas.microsoft.com/office/powerpoint/2010/main" val="13440009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4" name="TextBox 3">
            <a:extLst>
              <a:ext uri="{FF2B5EF4-FFF2-40B4-BE49-F238E27FC236}">
                <a16:creationId xmlns:a16="http://schemas.microsoft.com/office/drawing/2014/main" id="{81AC5B99-C67E-A2DD-58C9-08E7631547B2}"/>
              </a:ext>
            </a:extLst>
          </p:cNvPr>
          <p:cNvSpPr txBox="1"/>
          <p:nvPr/>
        </p:nvSpPr>
        <p:spPr>
          <a:xfrm>
            <a:off x="705831" y="805543"/>
            <a:ext cx="4976281" cy="646331"/>
          </a:xfrm>
          <a:prstGeom prst="rect">
            <a:avLst/>
          </a:prstGeom>
          <a:noFill/>
        </p:spPr>
        <p:txBody>
          <a:bodyPr wrap="square" rtlCol="0">
            <a:spAutoFit/>
          </a:bodyPr>
          <a:lstStyle/>
          <a:p>
            <a:r>
              <a:rPr lang="en-US" sz="3600" b="1" dirty="0">
                <a:solidFill>
                  <a:srgbClr val="00AEEF"/>
                </a:solidFill>
                <a:latin typeface="Times New Roman" panose="02020603050405020304" pitchFamily="18" charset="0"/>
                <a:cs typeface="Times New Roman" panose="02020603050405020304" pitchFamily="18" charset="0"/>
              </a:rPr>
              <a:t>See you next lecture 01</a:t>
            </a: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45"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2000"/>
                                        <p:tgtEl>
                                          <p:spTgt spid="10"/>
                                        </p:tgtEl>
                                      </p:cBhvr>
                                    </p:animEffect>
                                    <p:anim calcmode="lin" valueType="num">
                                      <p:cBhvr>
                                        <p:cTn id="14" dur="2000" fill="hold"/>
                                        <p:tgtEl>
                                          <p:spTgt spid="10"/>
                                        </p:tgtEl>
                                        <p:attrNameLst>
                                          <p:attrName>ppt_w</p:attrName>
                                        </p:attrNameLst>
                                      </p:cBhvr>
                                      <p:tavLst>
                                        <p:tav tm="0" fmla="#ppt_w*sin(2.5*pi*$)">
                                          <p:val>
                                            <p:fltVal val="0"/>
                                          </p:val>
                                        </p:tav>
                                        <p:tav tm="100000">
                                          <p:val>
                                            <p:fltVal val="1"/>
                                          </p:val>
                                        </p:tav>
                                      </p:tavLst>
                                    </p:anim>
                                    <p:anim calcmode="lin" valueType="num">
                                      <p:cBhvr>
                                        <p:cTn id="1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49E4AF5-9B35-4E97-9684-F0752F44BD4E}">
  <ds:schemaRefs>
    <ds:schemaRef ds:uri="http://schemas.microsoft.com/sharepoint/v3/contenttype/forms"/>
  </ds:schemaRefs>
</ds:datastoreItem>
</file>

<file path=customXml/itemProps2.xml><?xml version="1.0" encoding="utf-8"?>
<ds:datastoreItem xmlns:ds="http://schemas.openxmlformats.org/officeDocument/2006/customXml" ds:itemID="{B73A24D5-12C8-44DA-8D3D-CB3B1A10E01D}">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0F20B01-FF32-4A94-95E7-EBC38B30E8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1707</TotalTime>
  <Words>5871</Words>
  <Application>Microsoft Office PowerPoint</Application>
  <PresentationFormat>Widescreen</PresentationFormat>
  <Paragraphs>704</Paragraphs>
  <Slides>47</Slides>
  <Notes>39</Notes>
  <HiddenSlides>0</HiddenSlides>
  <MMClips>4</MMClips>
  <ScaleCrop>false</ScaleCrop>
  <HeadingPairs>
    <vt:vector size="4" baseType="variant">
      <vt:variant>
        <vt:lpstr>Theme</vt:lpstr>
      </vt:variant>
      <vt:variant>
        <vt:i4>2</vt:i4>
      </vt:variant>
      <vt:variant>
        <vt:lpstr>Slide Titles</vt:lpstr>
      </vt:variant>
      <vt:variant>
        <vt:i4>47</vt:i4>
      </vt:variant>
    </vt:vector>
  </HeadingPairs>
  <TitlesOfParts>
    <vt:vector size="49"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Course Material Textbooks </vt:lpstr>
      <vt:lpstr>Study Plan (Lecture) </vt:lpstr>
      <vt:lpstr>Assessment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179</cp:revision>
  <dcterms:created xsi:type="dcterms:W3CDTF">2023-04-29T09:08:23Z</dcterms:created>
  <dcterms:modified xsi:type="dcterms:W3CDTF">2026-09-25T20:25:12Z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2023-05-28T23:59:47Z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024721c2-b25d-48f6-8f18-0c1419b14981</vt:lpwstr>
  </property>
  <property fmtid="{D5CDD505-2E9C-101B-9397-08002B2CF9AE}" pid="8" name="MSIP_Label_defa4170-0d19-0005-0004-bc88714345d2_ContentBits">
    <vt:lpwstr>0</vt:lpwstr>
  </property>
  <property fmtid="{D5CDD505-2E9C-101B-9397-08002B2CF9AE}" pid="9" name="ContentTypeId">
    <vt:lpwstr>0x0101006A254F5D6A14094B8840E79896A2F150</vt:lpwstr>
  </property>
</Properties>
</file>