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5"/>
  </p:notesMasterIdLst>
  <p:sldIdLst>
    <p:sldId id="480" r:id="rId5"/>
    <p:sldId id="303" r:id="rId6"/>
    <p:sldId id="271" r:id="rId7"/>
    <p:sldId id="313" r:id="rId8"/>
    <p:sldId id="276" r:id="rId9"/>
    <p:sldId id="496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  <p:sldId id="306" r:id="rId19"/>
    <p:sldId id="505" r:id="rId20"/>
    <p:sldId id="256" r:id="rId21"/>
    <p:sldId id="506" r:id="rId22"/>
    <p:sldId id="507" r:id="rId23"/>
    <p:sldId id="508" r:id="rId24"/>
    <p:sldId id="509" r:id="rId25"/>
    <p:sldId id="510" r:id="rId26"/>
    <p:sldId id="511" r:id="rId27"/>
    <p:sldId id="512" r:id="rId28"/>
    <p:sldId id="513" r:id="rId29"/>
    <p:sldId id="514" r:id="rId30"/>
    <p:sldId id="515" r:id="rId31"/>
    <p:sldId id="516" r:id="rId32"/>
    <p:sldId id="517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306"/>
            <p14:sldId id="505"/>
            <p14:sldId id="256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5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37905" y="4395257"/>
            <a:ext cx="351660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Prepared by Dr. Kamal Alieyan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70" y="2424037"/>
            <a:ext cx="43632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Cybersecurity Law</a:t>
            </a:r>
            <a:r>
              <a:rPr lang="ar-JO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and Policy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Cyberethics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Kamal Alieyan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2123121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241934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3013709"/>
          </a:xfrm>
        </p:spPr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3773544"/>
            <a:ext cx="6776376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Cyberethics                 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Ethical Issues in Cybersecurity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Cybersecurity Ethics: Cyberspace and Other Applications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 laws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Risks in Cybersecurity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Cyber Risks and Cyber Insurance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Introduction to Cybersecurity Policies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726265" y="894259"/>
            <a:ext cx="4215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Topics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7" y="1412953"/>
            <a:ext cx="6700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Ethics in Cyberspace and Cybersecurity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The National Institute of Standards and Technology (NIST) defines </a:t>
            </a:r>
            <a:r>
              <a:rPr lang="en-US" sz="2000" b="1" u="sng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cyberspace</a:t>
            </a:r>
            <a:r>
              <a:rPr lang="en-US" sz="2000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 as the interconnection and association of networks of information technology (IT) infrastructures. </a:t>
            </a:r>
          </a:p>
          <a:p>
            <a:pPr marL="342900" indent="-342900" algn="justLow">
              <a:buFont typeface="Arial" panose="020B0604020202020204" pitchFamily="34" charset="0"/>
              <a:buChar char="•"/>
            </a:pPr>
            <a:endParaRPr lang="ar-EG" sz="600" dirty="0">
              <a:solidFill>
                <a:sysClr val="windowText" lastClr="000000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It commands safety and reliability due to the huge amount of data traveling across cyberspace. This data may be highly sensitive. Data protection and integrity of computing assets that are a part of an organization’s network are critical. Hence, there is a need to defend the assets from any kind of cyber-attacks.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ar-EG" sz="600" dirty="0">
              <a:solidFill>
                <a:sysClr val="windowText" lastClr="000000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Cybersecurity</a:t>
            </a:r>
            <a:r>
              <a:rPr lang="en-US" sz="2000" dirty="0">
                <a:solidFill>
                  <a:sysClr val="windowText" lastClr="000000"/>
                </a:solidFill>
                <a:cs typeface="Tajawal ExtraBold" panose="00000800000000000000" pitchFamily="2" charset="-78"/>
              </a:rPr>
              <a:t> defined as the process of preventing any damage, followed by protecting, and restorating the computers, electronic communications services, wire communication, electronic communications systems, and electronic communication.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15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CYBERSECURITY (1/3)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501449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000" b="1" dirty="0">
                <a:cs typeface="Tajawal ExtraBold" panose="00000800000000000000" pitchFamily="2" charset="-78"/>
              </a:rPr>
              <a:t>Cybersecurity</a:t>
            </a:r>
            <a:r>
              <a:rPr lang="en-US" sz="2000" dirty="0">
                <a:cs typeface="Tajawal ExtraBold" panose="00000800000000000000" pitchFamily="2" charset="-78"/>
              </a:rPr>
              <a:t> refers to the collection of technologies, processes, and practices designed for the protection of networks, devices, programs, and data from attack, damage, or unauthorized access.</a:t>
            </a:r>
          </a:p>
          <a:p>
            <a:pPr marL="342900" indent="-342900" algn="justLow">
              <a:buFont typeface="Arial" panose="020B0604020202020204" pitchFamily="34" charset="0"/>
              <a:buChar char="•"/>
            </a:pPr>
            <a:endParaRPr lang="en-US" sz="2000" dirty="0">
              <a:cs typeface="Tajawal ExtraBold" panose="00000800000000000000" pitchFamily="2" charset="-78"/>
            </a:endParaRPr>
          </a:p>
          <a:p>
            <a:pPr marL="342900" indent="-342900" algn="justLow">
              <a:buFont typeface="Arial" panose="020B0604020202020204" pitchFamily="34" charset="0"/>
              <a:buChar char="•"/>
            </a:pPr>
            <a:r>
              <a:rPr lang="en-US" sz="2000" dirty="0">
                <a:cs typeface="Tajawal ExtraBold" panose="00000800000000000000" pitchFamily="2" charset="-78"/>
              </a:rPr>
              <a:t>It incorporates securing the networks, applications, information, and operations that take place over cyberspace.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961F0C6-E0B3-4CB7-9684-33C7334E2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885" y="2391844"/>
            <a:ext cx="4803820" cy="284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15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CYBERSECURITY (2/3)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551258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Low">
              <a:buFont typeface="+mj-lt"/>
              <a:buAutoNum type="arabicPeriod"/>
            </a:pPr>
            <a:r>
              <a:rPr lang="en-US" sz="2000" b="1" dirty="0"/>
              <a:t>Confidentiality</a:t>
            </a:r>
            <a:r>
              <a:rPr lang="en-US" sz="2000" dirty="0"/>
              <a:t>: It refers to protecting the information from disclosure to unauthorized parties. It is associated with the protection of details which should be visible or accessible to people who have appropriate privileges. </a:t>
            </a:r>
          </a:p>
          <a:p>
            <a:pPr marL="514350" indent="-514350" algn="justLow">
              <a:buFont typeface="+mj-lt"/>
              <a:buAutoNum type="arabicPeriod"/>
            </a:pPr>
            <a:endParaRPr lang="ar-EG" sz="1200" dirty="0"/>
          </a:p>
          <a:p>
            <a:pPr marL="514350" indent="-514350" algn="justLow">
              <a:buFont typeface="+mj-lt"/>
              <a:buAutoNum type="arabicPeriod"/>
            </a:pPr>
            <a:r>
              <a:rPr lang="en-US" sz="2000" b="1" dirty="0"/>
              <a:t>Integrity</a:t>
            </a:r>
            <a:r>
              <a:rPr lang="en-US" sz="2000" dirty="0"/>
              <a:t>: It is responsible for ensuring trustworthiness, accuracy, and completeness of the sensitive information. The main objective of integrity is to </a:t>
            </a:r>
            <a:r>
              <a:rPr lang="en-US" sz="2000" u="sng" dirty="0"/>
              <a:t>protect information from being altered </a:t>
            </a:r>
            <a:r>
              <a:rPr lang="en-US" sz="2000" dirty="0"/>
              <a:t>by unauthorized or unintended parties and individuals.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961F0C6-E0B3-4CB7-9684-33C7334E2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885" y="2391844"/>
            <a:ext cx="4803820" cy="284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73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15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CYBERSECURITY (3/3)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536742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en-US" sz="2000" b="1" dirty="0"/>
              <a:t>3. Availability</a:t>
            </a:r>
            <a:r>
              <a:rPr lang="en-US" sz="2000" dirty="0"/>
              <a:t>: It is responsible for ensuring that only authorized parties can access the information when at the time of need. </a:t>
            </a:r>
            <a:endParaRPr lang="ar-EG" sz="2000" dirty="0"/>
          </a:p>
          <a:p>
            <a:pPr algn="justLow"/>
            <a:endParaRPr lang="en-US" sz="1200" dirty="0"/>
          </a:p>
          <a:p>
            <a:pPr algn="justLow"/>
            <a:r>
              <a:rPr lang="en-US" sz="2000" b="1" dirty="0"/>
              <a:t>4. Authentication</a:t>
            </a:r>
            <a:r>
              <a:rPr lang="en-US" sz="2000" dirty="0"/>
              <a:t>: It refers to the process of ensuring and confirming the identity of a user. </a:t>
            </a:r>
            <a:endParaRPr lang="ar-EG" sz="2000" dirty="0"/>
          </a:p>
          <a:p>
            <a:pPr algn="justLow"/>
            <a:endParaRPr lang="en-US" sz="2000" dirty="0"/>
          </a:p>
          <a:p>
            <a:pPr algn="justLow"/>
            <a:r>
              <a:rPr lang="en-US" sz="2000" b="1" dirty="0"/>
              <a:t>5. Non‑Repudiation</a:t>
            </a:r>
            <a:r>
              <a:rPr lang="en-US" sz="2000" dirty="0"/>
              <a:t>: It can be used to ensure that a party involved in a communication cannot deny the authenticity of their signature on a document or the sending of a message that they originated.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961F0C6-E0B3-4CB7-9684-33C7334E2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885" y="2391844"/>
            <a:ext cx="4803820" cy="284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131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15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CYBERETHICS (1/2)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997150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May be defined as the code of responsible behavior over cyberspace. Laws are the outcomes of Ethics. Ethics are principles that are responsible for guiding a person or society. </a:t>
            </a:r>
          </a:p>
          <a:p>
            <a:pPr algn="just"/>
            <a:endParaRPr lang="en-US" sz="24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They are created to decide what is good or bad, and what is right or wrong in a given situation. </a:t>
            </a:r>
          </a:p>
          <a:p>
            <a:pPr algn="just"/>
            <a:endParaRPr lang="en-US" sz="24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It is used for regulating a person’s conduct and also assists individuals in living better lives by considering basic moral rules and guidelines.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3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15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CYBERETHICS (2/2)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997150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70C0"/>
                </a:solidFill>
              </a:rPr>
              <a:t>Ethics in cyberspace may be described in the following ways: </a:t>
            </a:r>
          </a:p>
          <a:p>
            <a:pPr algn="just"/>
            <a:endParaRPr lang="en-US" sz="2000" b="1" dirty="0">
              <a:solidFill>
                <a:srgbClr val="0070C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Cyberethics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underpins the study of ethics pertaining to computers and networks;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Cyberethics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takes into account user behavior as well as what computers are programmed to do;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Cyberethics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has its effects on individuals and society;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Cyberethics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focuses on responsible behaviors on the internet;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b="1" dirty="0">
                <a:solidFill>
                  <a:srgbClr val="0070C0"/>
                </a:solidFill>
              </a:rPr>
              <a:t>Cyberethics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deal with ethics applied to the Online Environment. </a:t>
            </a:r>
            <a:endParaRPr lang="en-US" sz="2400" b="1" dirty="0">
              <a:solidFill>
                <a:srgbClr val="0070C0"/>
              </a:solidFill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73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716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ETHICS,</a:t>
            </a:r>
            <a:r>
              <a:rPr lang="ar-JO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>
                <a:latin typeface="Alexandria" charset="0"/>
                <a:cs typeface="Alexandria" charset="0"/>
              </a:rPr>
              <a:t>LAW,</a:t>
            </a:r>
            <a:r>
              <a:rPr lang="ar-JO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>
                <a:latin typeface="Alexandria" charset="0"/>
                <a:cs typeface="Alexandria" charset="0"/>
              </a:rPr>
              <a:t>and POLICY (1/3)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2121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Laws are the outcomes of ethics.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Cyber law </a:t>
            </a:r>
            <a:r>
              <a:rPr lang="en-US" sz="2000" dirty="0"/>
              <a:t>is related to </a:t>
            </a:r>
            <a:r>
              <a:rPr lang="en-US" sz="2000" b="1" dirty="0"/>
              <a:t>Cyberethics:</a:t>
            </a:r>
            <a:endParaRPr lang="en-US" sz="2000" dirty="0"/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While </a:t>
            </a:r>
            <a:r>
              <a:rPr lang="en-US" sz="2000" b="1" dirty="0"/>
              <a:t>cyberethics</a:t>
            </a:r>
            <a:r>
              <a:rPr lang="en-US" sz="2000" dirty="0"/>
              <a:t> is concerned with providing foundations for ethical behavior in cyberspace, </a:t>
            </a:r>
            <a:r>
              <a:rPr lang="en-US" sz="2000" b="1" dirty="0"/>
              <a:t>Cyber law</a:t>
            </a:r>
            <a:r>
              <a:rPr lang="en-US" sz="2000" dirty="0"/>
              <a:t>, on the other hand, as a discipline, deals with legislations that are passed in different countries.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Cyber law </a:t>
            </a:r>
            <a:r>
              <a:rPr lang="en-US" sz="2000" dirty="0"/>
              <a:t>as a discipline, effectively strengthens the foundations of good ethical behavior. This is a requirement for </a:t>
            </a:r>
            <a:r>
              <a:rPr lang="en-US" sz="2000" b="1" dirty="0"/>
              <a:t>cyberethics</a:t>
            </a:r>
            <a:r>
              <a:rPr lang="en-US" sz="2000" dirty="0"/>
              <a:t>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Moreover, </a:t>
            </a:r>
            <a:r>
              <a:rPr lang="en-US" sz="2000" b="1" dirty="0"/>
              <a:t>cyberethics</a:t>
            </a:r>
            <a:r>
              <a:rPr lang="en-US" sz="2000" dirty="0"/>
              <a:t> can be significantly enhanced by deploying cyber legal frameworks, as the ethical principles on their own do not have any respective standing.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9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716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ETHICS,</a:t>
            </a:r>
            <a:r>
              <a:rPr lang="ar-JO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>
                <a:latin typeface="Alexandria" charset="0"/>
                <a:cs typeface="Alexandria" charset="0"/>
              </a:rPr>
              <a:t>LAW,</a:t>
            </a:r>
            <a:r>
              <a:rPr lang="ar-JO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>
                <a:latin typeface="Alexandria" charset="0"/>
                <a:cs typeface="Alexandria" charset="0"/>
              </a:rPr>
              <a:t>and POLICY (2/3)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003589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u="sng" dirty="0"/>
              <a:t>Cyber Security Policy </a:t>
            </a:r>
            <a:r>
              <a:rPr lang="en-US" sz="2400" dirty="0"/>
              <a:t>is a formal set of rules and must be followed by people who are given access to company technology and information assets.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/>
              <a:t>Cyber Security Policy </a:t>
            </a:r>
            <a:r>
              <a:rPr lang="en-US" sz="2400" dirty="0"/>
              <a:t>serves several purposes, like defining what technology and information assets must be protected.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It is also responsible for identifying any underlying threats to the assets. 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/>
              <a:t>Cyber Security Policy </a:t>
            </a:r>
            <a:r>
              <a:rPr lang="en-US" sz="2400" dirty="0"/>
              <a:t>also describes the responsibilities and privileges that users have.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8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ETHICS , LAW , and POLICY (3/3)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6859336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There is an interconnection between Ethics, Law, and Policy in the Cyberspace.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 While </a:t>
            </a:r>
            <a:r>
              <a:rPr lang="en-US" sz="2000" b="1" dirty="0">
                <a:solidFill>
                  <a:srgbClr val="0070C0"/>
                </a:solidFill>
              </a:rPr>
              <a:t>Ethics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/>
              <a:t>account for code of conduct and responsible behavior that should be followed in cyberspace,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Cyber laws </a:t>
            </a:r>
            <a:r>
              <a:rPr lang="en-US" sz="2000" dirty="0"/>
              <a:t>are legislations that focus on the acceptable behavioral use of technology in cyberspace and must be followed.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Policies</a:t>
            </a:r>
            <a:r>
              <a:rPr lang="en-US" sz="2000" b="1" dirty="0"/>
              <a:t> </a:t>
            </a:r>
            <a:r>
              <a:rPr lang="en-US" sz="2000" dirty="0"/>
              <a:t>are made to achieve some goals and are therefore usually followed.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E1D26E2-F5D1-4111-B961-203EC92D0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309" y="2391844"/>
            <a:ext cx="2771171" cy="2663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2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PRIVACY and SECURITY (1/2)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0972" y="2357211"/>
            <a:ext cx="5567930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privacy</a:t>
            </a:r>
            <a:r>
              <a:rPr lang="en-US" sz="2000" dirty="0"/>
              <a:t> and security are </a:t>
            </a:r>
            <a:r>
              <a:rPr lang="en-US" sz="2000" b="1" dirty="0"/>
              <a:t>comparable</a:t>
            </a:r>
            <a:r>
              <a:rPr lang="en-US" sz="2000" dirty="0"/>
              <a:t>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Privacy</a:t>
            </a:r>
            <a:r>
              <a:rPr lang="en-US" sz="2000" dirty="0"/>
              <a:t> compares to any rights one has to control the personal information and how it is used.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Security considers how personal information is protected. </a:t>
            </a:r>
          </a:p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Privacy</a:t>
            </a:r>
            <a:r>
              <a:rPr lang="en-US" sz="2000" dirty="0"/>
              <a:t> and </a:t>
            </a:r>
            <a:r>
              <a:rPr lang="en-US" sz="2000" b="1" dirty="0"/>
              <a:t>Security </a:t>
            </a:r>
            <a:r>
              <a:rPr lang="en-US" sz="2000" dirty="0"/>
              <a:t>often overlap in the real world; however, they are not the same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7E9C57-9FD0-637B-DAA5-1A1F1FBBA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594" y="1919812"/>
            <a:ext cx="4584589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PRIVACY and SECURITY (2/2)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0972" y="2357211"/>
            <a:ext cx="5507744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When we deal with </a:t>
            </a:r>
            <a:r>
              <a:rPr lang="en-US" sz="2000" u="sng" dirty="0"/>
              <a:t>personal information</a:t>
            </a:r>
            <a:r>
              <a:rPr lang="en-US" sz="2000" dirty="0"/>
              <a:t>, there may be three situations: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both </a:t>
            </a:r>
            <a:r>
              <a:rPr lang="en-US" sz="2000" b="1" dirty="0"/>
              <a:t>privacy</a:t>
            </a:r>
            <a:r>
              <a:rPr lang="en-US" sz="2000" dirty="0"/>
              <a:t> and </a:t>
            </a:r>
            <a:r>
              <a:rPr lang="en-US" sz="2000" b="1" dirty="0"/>
              <a:t>security</a:t>
            </a:r>
            <a:r>
              <a:rPr lang="en-US" sz="2000" dirty="0"/>
              <a:t> are maintained. Your personal information stays with you;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privacy may be compromised, but security is still maintained. Your personal information may not be only with you; </a:t>
            </a:r>
          </a:p>
          <a:p>
            <a:pPr marL="800100" lvl="1" indent="-342900" algn="just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both privacy and security are compromised.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7E9C57-9FD0-637B-DAA5-1A1F1FBBA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594" y="1919812"/>
            <a:ext cx="4584589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912476" y="1549486"/>
            <a:ext cx="4727636" cy="4204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u="sng" dirty="0"/>
              <a:t>Security</a:t>
            </a:r>
            <a:r>
              <a:rPr lang="en-US" dirty="0"/>
              <a:t> is essentially about protection against the unauthorized access of data. It is specifically conducted by deploying security controls to limit who can access the information.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Security is primarily concerned with the protection of data while stored, in transit, and during processing, and the related informational assets like servers and mobile devices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SECURITY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912476" y="1549486"/>
            <a:ext cx="4722495" cy="3373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u="sng" dirty="0"/>
              <a:t>Privacy</a:t>
            </a:r>
            <a:r>
              <a:rPr lang="en-US" dirty="0"/>
              <a:t> deals with an individual’s right to own the data that is originally triggered by his or her life and activities, and for restricting the outward flow of that data.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Personally identifiable information (PII), personal health information (PHI), Personal Financial Information (PFI), etc., are some private information related to a person.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PRIVACY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7387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3960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994B228-0621-4761-8556-DC004CCEB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32" y="1427748"/>
            <a:ext cx="5819095" cy="3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2932" y="761971"/>
            <a:ext cx="5617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THE NEED FOR CYBERETHICS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PRINCIPLES OF CYBERETHICS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1" y="2391844"/>
            <a:ext cx="99715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000" u="sng" dirty="0"/>
              <a:t>The Internet Architecture Board </a:t>
            </a:r>
            <a:r>
              <a:rPr lang="en-US" sz="2000" dirty="0"/>
              <a:t>has defined the following activities to be unethical and unacceptable:</a:t>
            </a:r>
          </a:p>
          <a:p>
            <a:pPr algn="just"/>
            <a:r>
              <a:rPr lang="en-US" sz="2000" dirty="0"/>
              <a:t>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dirty="0"/>
              <a:t>Activities seeking to gain unauthorized access to the resources of the internet. 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dirty="0"/>
              <a:t>Activities disrupting the intended use of the internet. 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dirty="0"/>
              <a:t>Activities that lead to wasting of resources (people, capacity, and computer).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dirty="0"/>
              <a:t>Activities that destroy the integrity of computer-based information.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dirty="0"/>
              <a:t>Activities that compromise the privacy of users. 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81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6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Computer Ethics 10 commandments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8496" y="2652835"/>
            <a:ext cx="9971504" cy="2435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 computer shall not be used to harm other people;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One must not interfere with other people’s computer work;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It is unethical to snoop around in other people’s computer files;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 computer must not be used for stealing; </a:t>
            </a:r>
          </a:p>
          <a:p>
            <a:pPr marL="692150" indent="-514350" algn="justLow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 computer must not be used for bearing false </a:t>
            </a:r>
            <a:r>
              <a:rPr lang="en-US" sz="2400" dirty="0"/>
              <a:t>witness;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6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6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Computer Ethics 10 commandments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8496" y="2652835"/>
            <a:ext cx="94020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2150" indent="-514350" algn="justLow">
              <a:buFont typeface="+mj-lt"/>
              <a:buAutoNum type="arabicPeriod" startAt="6"/>
            </a:pPr>
            <a:r>
              <a:rPr lang="en-US" sz="2000" dirty="0"/>
              <a:t>It is unethical to copy or use proprietary software without permission or paying for it;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000" dirty="0"/>
              <a:t>It is unethical to access an individual’s computer resources without authorization;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000" dirty="0"/>
              <a:t>It is unethical to appropriate other people’s intellectual output;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000" dirty="0"/>
              <a:t>When writing a program or designing a system, one must think about the social consequences; </a:t>
            </a:r>
          </a:p>
          <a:p>
            <a:pPr marL="692150" indent="-514350" algn="justLow">
              <a:buFont typeface="+mj-lt"/>
              <a:buAutoNum type="arabicPeriod" startAt="6"/>
            </a:pPr>
            <a:r>
              <a:rPr lang="en-US" sz="2000" dirty="0"/>
              <a:t>A computer shall always be used in ways that ensure consideration and respect for fellow humans. </a:t>
            </a:r>
          </a:p>
          <a:p>
            <a:pPr marL="692150" indent="-514350" algn="justLow">
              <a:lnSpc>
                <a:spcPct val="200000"/>
              </a:lnSpc>
              <a:buFont typeface="+mj-lt"/>
              <a:buAutoNum type="arabicPeriod" startAt="6"/>
            </a:pPr>
            <a:endParaRPr lang="en-US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09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9188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What should be done morally and what should not be done 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8496" y="2652835"/>
            <a:ext cx="9402009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Based on the 10 commandments set of Principles for </a:t>
            </a:r>
            <a:r>
              <a:rPr lang="en-US" sz="2000" b="1" dirty="0" err="1"/>
              <a:t>Cyberethics</a:t>
            </a:r>
            <a:endParaRPr lang="en-US" sz="2000" b="1" dirty="0"/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000" b="1" dirty="0">
                <a:solidFill>
                  <a:srgbClr val="FF0000"/>
                </a:solidFill>
              </a:rPr>
              <a:t> Do’s: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000" dirty="0"/>
              <a:t>Think about the social consequences of writing a program and designing a system. 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000" dirty="0"/>
              <a:t>Always use a computer in ways that guarantees consideration and respect for other individuals </a:t>
            </a:r>
          </a:p>
          <a:p>
            <a:pPr marL="635000" indent="-457200" algn="justLow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20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90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9188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What should be done morally and what should not be done 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58496" y="2652835"/>
            <a:ext cx="9402009" cy="354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000" b="1" dirty="0">
                <a:solidFill>
                  <a:srgbClr val="FF0000"/>
                </a:solidFill>
              </a:rPr>
              <a:t>Don’ts: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Use a computer for harming other people.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Interfere with other people’s computer work.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Snoop around or access other people’s computer files.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Use a computer for stealing.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Use a computer for bearing false witness.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Copy or use proprietary software without paying or obtaining permission.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Use other people’s computer resources without authorization.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Appropriate other people’s intellectual output.</a:t>
            </a:r>
          </a:p>
          <a:p>
            <a:pPr marL="635000" indent="-457200" algn="justLow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67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39604" y="1285190"/>
            <a:ext cx="9345750" cy="4619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33001" y="598901"/>
            <a:ext cx="8727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SOURCES OF ETHICS: WHAT MAKES SOMETHING </a:t>
            </a:r>
          </a:p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Tajawal Medium" panose="00000600000000000000" pitchFamily="2" charset="-78"/>
              </a:rPr>
              <a:t>ETHICAL OR UNETHICAL IN CYBERSPACE?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39C2CA0-1EE6-4182-B896-02747C4E7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6" t="16555" r="29649" b="15819"/>
          <a:stretch/>
        </p:blipFill>
        <p:spPr bwMode="auto">
          <a:xfrm>
            <a:off x="2925224" y="1359071"/>
            <a:ext cx="5300486" cy="419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130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(1/7)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b="1" dirty="0"/>
              <a:t>Cyberethics as Laws: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refers to the fact that specific laws are derived from ethics.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Cyber law and Cyberethics are interconnected and dependent on each other.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increasing significance of cyberspace may further bring complex legal, policy, and regulatory issues.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need for cyberethics to be strengthened by Cyber laws. </a:t>
            </a:r>
            <a:endParaRPr lang="ar-EG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(2/7)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b="1" dirty="0"/>
              <a:t>Cyberethics as Philosophy: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explores the philosophical aspect behind ethics that includes life between birth and death.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Gaining unauthorized access to someone’s account or compromising the privacy of an account are situations that are unethical and Ethics as Philosophy could avert such situations. </a:t>
            </a:r>
            <a:endParaRPr lang="ar-EG" sz="20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31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(3/7)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b="1" dirty="0"/>
              <a:t>Cyberethics as Societal Norms: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deals with Community Ethics. These underpin questions of bad and good of social media, how it has an impact on the community life and chances of global communication.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also takes into account abuse in terms of cyber bullying, mobbing, etc. It manifests the core values and virtues that usually have their source in the family. </a:t>
            </a:r>
            <a:endParaRPr lang="ar-EG" sz="20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1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(4/7)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b="1" dirty="0"/>
              <a:t>Cyberethics as Environmental Ethics: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deals with the impact of cyber technology on human-nature relations.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also highlights the environmental negative impact of energy use as well as the positive impact of environmental advantages of weather forecast, scientific research, etc.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deals with questions like whether it is ethical to jeopardize natural resources in order to carry out research. </a:t>
            </a:r>
            <a:endParaRPr lang="ar-EG" sz="20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(6/7)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000" b="1" dirty="0" err="1"/>
              <a:t>Cyberethics</a:t>
            </a:r>
            <a:r>
              <a:rPr lang="en-US" sz="2000" b="1" dirty="0"/>
              <a:t> as Economic Ethics: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 explores the positive and negative impacts of cyberspace.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factors taken into account are economic growth, job creation or job losses, financial investments in cybersecurity research, etc.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financial sector is frequently hit by data breaches and monetary losses. </a:t>
            </a:r>
          </a:p>
          <a:p>
            <a:pPr marL="457200" indent="-457200" algn="justLow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Economic Ethics could be followed while dealing with such situations. </a:t>
            </a:r>
            <a:endParaRPr lang="ar-EG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49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SOURCE OF ETHICS (7/7)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6412" y="2392480"/>
            <a:ext cx="93538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buFont typeface="Wingdings" panose="05000000000000000000" pitchFamily="2" charset="2"/>
              <a:buChar char="q"/>
            </a:pPr>
            <a:r>
              <a:rPr lang="en-US" sz="2000" b="1" dirty="0" err="1"/>
              <a:t>Cyberethics</a:t>
            </a:r>
            <a:r>
              <a:rPr lang="en-US" sz="2000" b="1" dirty="0"/>
              <a:t> as Religious Ethics:</a:t>
            </a:r>
          </a:p>
          <a:p>
            <a:pPr marL="571500" indent="-571500" algn="justLow">
              <a:buFont typeface="Arial" panose="020B0604020202020204" pitchFamily="34" charset="0"/>
              <a:buChar char="•"/>
            </a:pPr>
            <a:r>
              <a:rPr lang="en-US" sz="2000" dirty="0"/>
              <a:t>It looks at the ethical and unethical impact of cyberspace on culture, music, art, dance, language diversity, cultural inclusion or discrimination, religious respect or hate messages through the internet, etc. </a:t>
            </a:r>
          </a:p>
          <a:p>
            <a:pPr marL="571500" indent="-571500" algn="justLow">
              <a:buFont typeface="Arial" panose="020B0604020202020204" pitchFamily="34" charset="0"/>
              <a:buChar char="•"/>
            </a:pPr>
            <a:r>
              <a:rPr lang="en-US" sz="2000" dirty="0"/>
              <a:t>Social media provides platforms for religious and cultural disputes. Keeping in mind Religious Ethics may be a way of avoiding it.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7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902095-64B6-4378-A045-D6ACF945423D}"/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1857</Words>
  <Application>Microsoft Office PowerPoint</Application>
  <PresentationFormat>Widescreen</PresentationFormat>
  <Paragraphs>204</Paragraphs>
  <Slides>30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Alexandria</vt:lpstr>
      <vt:lpstr>Arial</vt:lpstr>
      <vt:lpstr>Calibri</vt:lpstr>
      <vt:lpstr>Calibri Light</vt:lpstr>
      <vt:lpstr>Roboto Light</vt:lpstr>
      <vt:lpstr>Tajawal ExtraBold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11</cp:revision>
  <dcterms:created xsi:type="dcterms:W3CDTF">2023-04-29T09:08:00Z</dcterms:created>
  <dcterms:modified xsi:type="dcterms:W3CDTF">2026-01-23T19:24:29Z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