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5" r:id="rId4"/>
    <p:sldId id="308" r:id="rId5"/>
    <p:sldId id="309" r:id="rId6"/>
    <p:sldId id="307" r:id="rId7"/>
    <p:sldId id="268" r:id="rId8"/>
    <p:sldId id="266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5" r:id="rId22"/>
    <p:sldId id="286" r:id="rId23"/>
    <p:sldId id="287" r:id="rId24"/>
    <p:sldId id="288" r:id="rId25"/>
    <p:sldId id="283" r:id="rId26"/>
    <p:sldId id="284" r:id="rId27"/>
    <p:sldId id="291" r:id="rId28"/>
    <p:sldId id="292" r:id="rId29"/>
    <p:sldId id="293" r:id="rId30"/>
    <p:sldId id="294" r:id="rId31"/>
    <p:sldId id="295" r:id="rId32"/>
    <p:sldId id="296" r:id="rId33"/>
    <p:sldId id="290" r:id="rId34"/>
    <p:sldId id="297" r:id="rId35"/>
    <p:sldId id="298" r:id="rId36"/>
    <p:sldId id="299" r:id="rId37"/>
    <p:sldId id="300" r:id="rId38"/>
    <p:sldId id="301" r:id="rId39"/>
    <p:sldId id="302" r:id="rId40"/>
    <p:sldId id="304" r:id="rId41"/>
    <p:sldId id="306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3728A"/>
    <a:srgbClr val="24A9E1"/>
    <a:srgbClr val="1C3746"/>
    <a:srgbClr val="838383"/>
    <a:srgbClr val="B989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3" autoAdjust="0"/>
    <p:restoredTop sz="94660"/>
  </p:normalViewPr>
  <p:slideViewPr>
    <p:cSldViewPr snapToGrid="0">
      <p:cViewPr varScale="1">
        <p:scale>
          <a:sx n="72" d="100"/>
          <a:sy n="72" d="100"/>
        </p:scale>
        <p:origin x="5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C6C294-2534-4D8E-A346-812B0D64D9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289443-4ADF-40B3-9C4A-B59766FEF9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058A23-F79C-4EAC-BFCA-5DE1E21CA8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4/15/2021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CB3EB8-9130-4492-87C5-30C241E951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9243DC-724B-4C0A-804F-4BD50AD43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15463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38F803-0EBC-4D00-B6A4-593FBB3616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9D88AD-03D3-48D9-BD2C-2468845BDC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6CF6A7-0D7B-46AB-801F-A133F89FA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4/15/2021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B1CA71-476A-4DB1-9EA3-1E3D1E1B6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0F05CF-8C92-4D5D-94FC-347F35A4FC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771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24696B-1887-44F2-AC0E-56BD97317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1DBA44-5370-4D36-9294-FC3DAC02E2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B8CF-6980-4F0B-91F0-4FF4B2441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4/15/2021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E9D136-B06B-48F3-AA98-B4C32F0CEE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CF6C57-3F8E-49FB-85AF-50E0C0CEB3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2863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FF5D48-1910-4B6D-B7A3-80993E88F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86E382-8894-409E-8BD1-59DFDA9599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3C54C7-88F1-4431-8BFC-1E461FA0FC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9841E3-93E3-4A51-8081-62F5CBBB2F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4/15/2021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BB529F-8D06-4588-998F-0996B89C1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C13048-4783-47CD-9CB2-635BCFA88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19066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6951C-E3D9-4E1C-928E-F907641FC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A9E5BF-DFAF-42E1-B11B-9EAC25EBF7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D82D68-4C9D-4BA3-96EC-7D8EB3BD60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5C213C0-6D01-4FB3-95AE-A3FC3E57D5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15C78B2-6233-4865-9003-AF04F86AF3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58441A2-584E-45AE-A272-C353FA520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4/15/2021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110F7D9-801B-4CF8-BC7E-082E4C93A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DAE5F8-18F2-416A-A778-D9C90431DB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2875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D18FC-C5F2-4AE1-8D71-EFC4734E1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AE4832-7986-42CF-A874-BEE6F4A74B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4/15/2021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F14DFF-C1C1-4681-8510-EDF1E71FC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EF155F-F20B-4457-AD7C-540DF63E9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89160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65C525-990F-4BCE-8CFB-EF3894F3B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4/15/2021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A6745F9-3F81-4CF8-B6E5-A438DB1AB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F67869-7C9F-447D-BAE4-FFF6E4AFE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74626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6B26C8-8AEE-4B88-92FB-B78F6D6458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539E39-F88F-4D83-B8B7-1FBED8F2EC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353275-5724-4836-97B2-A379D81F2B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7058C0-34E0-432F-9091-7684ED042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4/15/2021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034CFC-63F5-487A-A78B-5AB216872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7B7537-7C83-4171-AFDB-134860AB4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435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05BC2-385E-4C12-A5D4-9B6C9F1B87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71D9E5A-81FB-4BF2-A8CE-2FA869437D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754E80-33F7-4C8F-96AA-0B614C6BA0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6385A0-6BBF-490A-9ABD-2A3411076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4/15/2021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C273F3-F1DB-494D-9F32-5794B5DC2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44A787-28CB-489E-A462-ECFDEEEB1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44977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CC8EE-8DD9-4E0E-9121-399227FC2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603C49-8F6B-4743-950E-7E52D1A672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D26A38-60C8-477D-8D23-B529CC30D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4/15/2021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B3DB83-6539-4975-9816-31B0DBF00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B51AE8-3A29-48BA-8D15-ADB3E7915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930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0AE0B3A-2D43-4171-84E6-29C56F4D12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EDC207-4A38-49B9-8967-466A7ED792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25C617-5808-4716-B65E-54CDF0D7D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4/15/2021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0CF74C-A4AA-4CD7-9E1E-0AE5D19E1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FF979D-7921-4F82-81DF-C7D21E750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27557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7E7202-C24A-405A-810F-542AFA19DF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4E2354-2BA2-4E43-8416-EB20D22B05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05BCA2-3B3E-4CCE-84EE-0222D708F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F6F72-960A-433F-BF68-84DAB32B2365}" type="datetimeFigureOut">
              <a:rPr lang="en-US" smtClean="0"/>
              <a:t>4/15/2021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A390B3-0B5C-4061-A898-CBE0DCF1D4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234280-80F0-4379-849F-491C01FB9D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6C2C-C01B-4189-85C5-0FF2309774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80883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46D912-7153-4EA3-AEAA-B22B789E7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53B76C-DD74-44A6-ADDC-67C1F776A5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2A288B-33E2-4E74-892C-17A1E1B340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F6F72-960A-433F-BF68-84DAB32B2365}" type="datetimeFigureOut">
              <a:rPr lang="en-US" smtClean="0"/>
              <a:t>4/15/2021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0129B1-FF0D-44CB-9440-52919715D9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FCB326-E3A4-4870-A441-884E868808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6C2C-C01B-4189-85C5-0FF2309774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84468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968871-501E-434F-87F4-A5B872B27F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450931-47D5-4903-8E7E-5C84D88C8D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F13A19-0375-4DC5-B82B-C81371363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F6F72-960A-433F-BF68-84DAB32B2365}" type="datetimeFigureOut">
              <a:rPr lang="en-US" smtClean="0"/>
              <a:t>4/15/2021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8C933E-3E38-4863-B8ED-A99FA66EA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B8F21D-F41B-4584-97AA-DBC55F01FC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6C2C-C01B-4189-85C5-0FF2309774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31374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9D4183-95D6-4D56-BCE8-7C6FAE4587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C2807A-A36C-4505-B5E5-FBFEB02558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52D101-A108-4DF0-827F-8A65417AD2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7971D6-0907-4790-A436-A1D3DA152F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F6F72-960A-433F-BF68-84DAB32B2365}" type="datetimeFigureOut">
              <a:rPr lang="en-US" smtClean="0"/>
              <a:t>4/15/2021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BA6C3A-5FC8-41D1-AB7B-13F0E2FA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94D5AB-99DD-4E0B-B0D9-46C1B93D4C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6C2C-C01B-4189-85C5-0FF2309774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21364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21EF48-82C3-4922-B2B8-9D50C69EF2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2759A3-7144-41D3-ABBC-5BE28CF513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A8A8454-8F31-412A-B506-B5DDB0ECEF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76AEFCA-019C-47F2-9BCF-29A4A051B1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382D287-0B4A-49CB-A6AA-209BD2714D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8DA218E-B8C0-4054-B69D-124C8284BA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F6F72-960A-433F-BF68-84DAB32B2365}" type="datetimeFigureOut">
              <a:rPr lang="en-US" smtClean="0"/>
              <a:t>4/15/2021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04440AD-84BA-42C7-85A7-4BADC5B742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1BFEA18-9034-4A00-A55E-B0FB5DD85F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6C2C-C01B-4189-85C5-0FF2309774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1280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CDFABE-5999-40A3-A533-A4ADA05633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A849147-3517-445A-B7D5-DB84774AE8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F6F72-960A-433F-BF68-84DAB32B2365}" type="datetimeFigureOut">
              <a:rPr lang="en-US" smtClean="0"/>
              <a:t>4/15/2021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E71B01E-D0AC-4A79-B904-19F94C9A13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8F84A58-4AC1-4B37-86CB-8F8882E444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6C2C-C01B-4189-85C5-0FF2309774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0805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D4F7C19-A60E-478F-8DA7-CA4A2BCA45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F6F72-960A-433F-BF68-84DAB32B2365}" type="datetimeFigureOut">
              <a:rPr lang="en-US" smtClean="0"/>
              <a:t>4/15/2021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37D0217-E05D-489F-B94E-19906B18F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B985CA-F065-417C-AFC1-99E1F655C3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6C2C-C01B-4189-85C5-0FF2309774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688140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AD9682-1865-4041-B113-104296DF77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D8CD68-5A6D-4C03-BEAA-99F0B69140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75D285-155E-4826-AFA2-AA8693D0CD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7ED01A-8F7E-491A-B652-82C83955AD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F6F72-960A-433F-BF68-84DAB32B2365}" type="datetimeFigureOut">
              <a:rPr lang="en-US" smtClean="0"/>
              <a:t>4/15/2021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CBBE4C-2516-4837-8C2D-C8C1F4D65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71EA7E-6A84-490D-B872-140B79470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6C2C-C01B-4189-85C5-0FF2309774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85132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0C566D-3855-4D17-8792-7DDDB5CDD5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E3F0BC8-303D-456B-81C0-1766C886C03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286E16-153A-4E6F-8BE4-4D73008A80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BC6740-453E-45E8-81A6-DC19F01C9B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F6F72-960A-433F-BF68-84DAB32B2365}" type="datetimeFigureOut">
              <a:rPr lang="en-US" smtClean="0"/>
              <a:t>4/15/2021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C67665-5682-4927-BE38-66F7E476A4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6FB689-4A95-4844-A908-AC49D071B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6C2C-C01B-4189-85C5-0FF2309774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559907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00EA88-3812-4453-BD49-D1FACACE43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A5E71A-233E-473A-9F66-23DC6D03F7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6294C4-7B1C-4F25-B170-A85E878EAE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F6F72-960A-433F-BF68-84DAB32B2365}" type="datetimeFigureOut">
              <a:rPr lang="en-US" smtClean="0"/>
              <a:t>4/15/2021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E20053-4960-493C-A27E-5890F3F5B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417758-1FD5-43B9-AD89-32B311EB28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6C2C-C01B-4189-85C5-0FF2309774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297927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4E7FB7A-152C-4530-B3D2-5D03DC0E81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FE2C7A-6A64-45B4-8A24-46023F6F6A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836CBE-4620-455A-9A7E-1B8C7E5086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F6F72-960A-433F-BF68-84DAB32B2365}" type="datetimeFigureOut">
              <a:rPr lang="en-US" smtClean="0"/>
              <a:t>4/15/2021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CFA33C-52E4-4197-8C01-C79015EBA6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84AE7C-4139-4BE1-BE91-BA2F5215D7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6C2C-C01B-4189-85C5-0FF2309774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064596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146B2E-99B2-49CC-ABE7-01CD785693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E74B7F-F0D8-4B96-90B7-ED61415499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F6F72-960A-433F-BF68-84DAB32B2365}" type="datetimeFigureOut">
              <a:rPr lang="en-US" smtClean="0"/>
              <a:t>4/15/2021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A376C3-8655-48FE-AFCD-C78A384A2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B36C53F-683F-4AC6-823F-84B0E71168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6C2C-C01B-4189-85C5-0FF2309774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189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A96D5D-1F64-4BC2-BBFA-970B1998AD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A5BE8C-2621-4912-A146-4BA8B7F9B6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E0703A-4298-4414-82ED-CE28B1466A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9D6827-F213-428B-B64D-882A557603DE}" type="datetimeFigureOut">
              <a:rPr lang="en-US" smtClean="0"/>
              <a:t>4/15/2021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DEF195-5720-4C09-A96D-127DAF9848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8EFB6E-D167-43CF-9E6E-350F3D5ADE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743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53728A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DD9C770-59A4-4620-94A3-65C266158E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84FC0A-8CDE-4155-9EF9-AB0ED034CD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24BED6-0B21-406B-B5CB-53D440230E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CF6F72-960A-433F-BF68-84DAB32B2365}" type="datetimeFigureOut">
              <a:rPr lang="en-US" smtClean="0"/>
              <a:t>4/15/2021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744EBF-6CF9-40EB-99C5-1BECD9B572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71CCB5-7CC5-4ECC-A5CF-91DFD370E9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566C2C-C01B-4189-85C5-0FF2309774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5019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>
                <a:lumMod val="65000"/>
                <a:lumOff val="35000"/>
              </a:schemeClr>
            </a:gs>
            <a:gs pos="0">
              <a:schemeClr val="tx1">
                <a:lumMod val="50000"/>
              </a:schemeClr>
            </a:gs>
            <a:gs pos="0">
              <a:schemeClr val="bg2">
                <a:lumMod val="75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263" y="878540"/>
            <a:ext cx="8567738" cy="3442447"/>
          </a:xfrm>
          <a:solidFill>
            <a:srgbClr val="53728A"/>
          </a:solidFill>
        </p:spPr>
        <p:txBody>
          <a:bodyPr lIns="274320" tIns="91440" rIns="182880" bIns="91440"/>
          <a:lstStyle/>
          <a:p>
            <a:pPr algn="l"/>
            <a:r>
              <a:rPr lang="en-US" b="1" dirty="0">
                <a:solidFill>
                  <a:schemeClr val="bg1"/>
                </a:solidFill>
                <a:latin typeface="+mn-lt"/>
              </a:rPr>
              <a:t>Uncertainty Modeling</a:t>
            </a:r>
            <a:br>
              <a:rPr lang="en-US" b="1" dirty="0">
                <a:solidFill>
                  <a:schemeClr val="bg1"/>
                </a:solidFill>
                <a:latin typeface="+mn-lt"/>
              </a:rPr>
            </a:br>
            <a:r>
              <a:rPr lang="en-US" sz="2800">
                <a:solidFill>
                  <a:schemeClr val="bg1"/>
                </a:solidFill>
                <a:latin typeface="+mn-lt"/>
              </a:rPr>
              <a:t>Lecture</a:t>
            </a:r>
            <a:r>
              <a:rPr lang="en-US" sz="2800" b="1">
                <a:solidFill>
                  <a:schemeClr val="bg1"/>
                </a:solidFill>
                <a:latin typeface="+mn-lt"/>
              </a:rPr>
              <a:t> 11</a:t>
            </a:r>
            <a:endParaRPr lang="en-US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24263" y="4418013"/>
            <a:ext cx="8567738" cy="1561446"/>
          </a:xfrm>
          <a:solidFill>
            <a:schemeClr val="tx1">
              <a:lumMod val="65000"/>
              <a:lumOff val="35000"/>
            </a:schemeClr>
          </a:solidFill>
        </p:spPr>
        <p:txBody>
          <a:bodyPr lIns="274320" tIns="91440" rIns="182880" bIns="91440"/>
          <a:lstStyle/>
          <a:p>
            <a:pPr algn="l"/>
            <a:r>
              <a:rPr lang="en-US" b="1" dirty="0">
                <a:solidFill>
                  <a:schemeClr val="bg1">
                    <a:lumMod val="95000"/>
                  </a:schemeClr>
                </a:solidFill>
              </a:rPr>
              <a:t>PMG510</a:t>
            </a:r>
          </a:p>
          <a:p>
            <a:pPr algn="l"/>
            <a:r>
              <a:rPr lang="en-US" b="1" dirty="0">
                <a:solidFill>
                  <a:schemeClr val="bg1">
                    <a:lumMod val="95000"/>
                  </a:schemeClr>
                </a:solidFill>
              </a:rPr>
              <a:t>Project Risk Management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0" y="878540"/>
            <a:ext cx="3514951" cy="510091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3200" b="1" dirty="0"/>
          </a:p>
          <a:p>
            <a:endParaRPr lang="en-US" sz="3200" b="1" dirty="0"/>
          </a:p>
          <a:p>
            <a:r>
              <a:rPr lang="en-US" sz="3000" b="1" dirty="0">
                <a:solidFill>
                  <a:srgbClr val="53728A"/>
                </a:solidFill>
              </a:rPr>
              <a:t>Everyone’s Smart</a:t>
            </a:r>
            <a:br>
              <a:rPr lang="en-US" sz="3000" b="1" dirty="0">
                <a:solidFill>
                  <a:srgbClr val="53728A"/>
                </a:solidFill>
              </a:rPr>
            </a:br>
            <a:r>
              <a:rPr lang="en-US" sz="3000" b="1" dirty="0">
                <a:solidFill>
                  <a:srgbClr val="53728A"/>
                </a:solidFill>
              </a:rPr>
              <a:t>University</a:t>
            </a:r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7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57" y="1748118"/>
            <a:ext cx="2694542" cy="1479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5427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b="1" dirty="0"/>
              <a:t>Modeling Uncertainty: From Scenarios to Continuous  Distributions</a:t>
            </a:r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4EDE5D43-68A6-4507-89F8-4436176E3251}"/>
              </a:ext>
            </a:extLst>
          </p:cNvPr>
          <p:cNvSpPr txBox="1">
            <a:spLocks/>
          </p:cNvSpPr>
          <p:nvPr/>
        </p:nvSpPr>
        <p:spPr>
          <a:xfrm>
            <a:off x="2995612" y="1690688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tabLst>
                <a:tab pos="184150" algn="l"/>
              </a:tabLst>
            </a:pPr>
            <a:endParaRPr lang="en-US" sz="2900" dirty="0"/>
          </a:p>
        </p:txBody>
      </p:sp>
      <p:graphicFrame>
        <p:nvGraphicFramePr>
          <p:cNvPr id="10" name="object 3">
            <a:extLst>
              <a:ext uri="{FF2B5EF4-FFF2-40B4-BE49-F238E27FC236}">
                <a16:creationId xmlns:a16="http://schemas.microsoft.com/office/drawing/2014/main" id="{B42D5D95-467B-4436-B69C-C9CA6A533E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0649380"/>
              </p:ext>
            </p:extLst>
          </p:nvPr>
        </p:nvGraphicFramePr>
        <p:xfrm>
          <a:off x="3963998" y="2615724"/>
          <a:ext cx="1732280" cy="386400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591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3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6660">
                <a:tc>
                  <a:txBody>
                    <a:bodyPr/>
                    <a:lstStyle/>
                    <a:p>
                      <a:pPr marL="2159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1100" b="1" spc="-10" dirty="0">
                          <a:latin typeface="Calibri"/>
                          <a:cs typeface="Calibri"/>
                        </a:rPr>
                        <a:t>Scenario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254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6350">
                      <a:solidFill>
                        <a:srgbClr val="D3D3D3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49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1100" b="1" spc="-5" dirty="0">
                          <a:latin typeface="Calibri"/>
                          <a:cs typeface="Calibri"/>
                        </a:rPr>
                        <a:t>Probability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254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6350">
                      <a:solidFill>
                        <a:srgbClr val="D3D3D3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5207">
                <a:tc>
                  <a:txBody>
                    <a:bodyPr/>
                    <a:lstStyle/>
                    <a:p>
                      <a:pPr marR="12065" algn="r">
                        <a:lnSpc>
                          <a:spcPts val="1310"/>
                        </a:lnSpc>
                        <a:spcBef>
                          <a:spcPts val="4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-0.00024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57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4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5715" marB="0">
                    <a:lnL w="9525">
                      <a:solidFill>
                        <a:srgbClr val="D3D3D3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3627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0.01760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3501">
                <a:tc>
                  <a:txBody>
                    <a:bodyPr/>
                    <a:lstStyle/>
                    <a:p>
                      <a:pPr marR="12065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-0.02114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3501">
                <a:tc>
                  <a:txBody>
                    <a:bodyPr/>
                    <a:lstStyle/>
                    <a:p>
                      <a:pPr marR="12065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-0.01178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3627">
                <a:tc>
                  <a:txBody>
                    <a:bodyPr/>
                    <a:lstStyle/>
                    <a:p>
                      <a:pPr marR="12065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-0.01515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3501">
                <a:tc>
                  <a:txBody>
                    <a:bodyPr/>
                    <a:lstStyle/>
                    <a:p>
                      <a:pPr marR="12065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-0.00353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3627">
                <a:tc>
                  <a:txBody>
                    <a:bodyPr/>
                    <a:lstStyle/>
                    <a:p>
                      <a:pPr marR="12065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-0.01772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83627">
                <a:tc>
                  <a:txBody>
                    <a:bodyPr/>
                    <a:lstStyle/>
                    <a:p>
                      <a:pPr marR="12065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-0.02345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83501">
                <a:tc>
                  <a:txBody>
                    <a:bodyPr/>
                    <a:lstStyle/>
                    <a:p>
                      <a:pPr marR="12700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0.03562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83249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0.03108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83627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0.01557</a:t>
                      </a:r>
                      <a:endParaRPr sz="1100" dirty="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83501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0.00073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83501">
                <a:tc>
                  <a:txBody>
                    <a:bodyPr/>
                    <a:lstStyle/>
                    <a:p>
                      <a:pPr marR="12065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-0.02188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83627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0.02063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83565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0.03044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83564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0.01276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83564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0.01214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83564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0.00138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83564">
                <a:tc>
                  <a:txBody>
                    <a:bodyPr/>
                    <a:lstStyle/>
                    <a:p>
                      <a:pPr marR="12065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-0.00507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88303">
                <a:tc>
                  <a:txBody>
                    <a:bodyPr/>
                    <a:lstStyle/>
                    <a:p>
                      <a:pPr marR="12700" algn="r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0.01134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 dirty="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T w="9525">
                      <a:solidFill>
                        <a:srgbClr val="D3D3D3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</a:tbl>
          </a:graphicData>
        </a:graphic>
      </p:graphicFrame>
      <p:sp>
        <p:nvSpPr>
          <p:cNvPr id="11" name="object 5">
            <a:extLst>
              <a:ext uri="{FF2B5EF4-FFF2-40B4-BE49-F238E27FC236}">
                <a16:creationId xmlns:a16="http://schemas.microsoft.com/office/drawing/2014/main" id="{B98CA41B-F15B-45A6-9868-5BBC5B8A5261}"/>
              </a:ext>
            </a:extLst>
          </p:cNvPr>
          <p:cNvSpPr txBox="1"/>
          <p:nvPr/>
        </p:nvSpPr>
        <p:spPr>
          <a:xfrm>
            <a:off x="3562349" y="1762125"/>
            <a:ext cx="8603615" cy="189026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68300" marR="1778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367665" algn="l"/>
                <a:tab pos="368300" algn="l"/>
              </a:tabLst>
            </a:pPr>
            <a:endParaRPr lang="en-US" sz="2000" spc="-5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lang="en-US" sz="2000" spc="-5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000" dirty="0">
              <a:latin typeface="Arial"/>
              <a:cs typeface="Arial"/>
            </a:endParaRPr>
          </a:p>
          <a:p>
            <a:pPr marL="3758565" marR="644525">
              <a:lnSpc>
                <a:spcPct val="100000"/>
              </a:lnSpc>
            </a:pPr>
            <a:r>
              <a:rPr sz="2000" b="1" spc="-10" dirty="0">
                <a:solidFill>
                  <a:srgbClr val="FF0000"/>
                </a:solidFill>
                <a:latin typeface="Arial"/>
                <a:cs typeface="Arial"/>
              </a:rPr>
              <a:t>Scenario</a:t>
            </a:r>
            <a:r>
              <a:rPr sz="2000" b="1" spc="1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-10" dirty="0">
                <a:solidFill>
                  <a:srgbClr val="FF0000"/>
                </a:solidFill>
                <a:latin typeface="Arial"/>
                <a:cs typeface="Arial"/>
              </a:rPr>
              <a:t>1:</a:t>
            </a:r>
            <a:r>
              <a:rPr sz="2000" b="1" spc="-2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-10" dirty="0">
                <a:solidFill>
                  <a:srgbClr val="FF0000"/>
                </a:solidFill>
                <a:latin typeface="Arial"/>
                <a:cs typeface="Arial"/>
              </a:rPr>
              <a:t>Return</a:t>
            </a:r>
            <a:r>
              <a:rPr sz="2000" b="1" spc="1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-25" dirty="0">
                <a:solidFill>
                  <a:srgbClr val="FF0000"/>
                </a:solidFill>
                <a:latin typeface="Arial"/>
                <a:cs typeface="Arial"/>
              </a:rPr>
              <a:t>R</a:t>
            </a:r>
            <a:r>
              <a:rPr sz="1950" b="1" spc="-37" baseline="-17094" dirty="0">
                <a:solidFill>
                  <a:srgbClr val="FF0000"/>
                </a:solidFill>
                <a:latin typeface="Arial"/>
                <a:cs typeface="Arial"/>
              </a:rPr>
              <a:t>1  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=</a:t>
            </a:r>
            <a:r>
              <a:rPr sz="2000" b="1" spc="-3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0000"/>
                </a:solidFill>
                <a:latin typeface="Arial"/>
                <a:cs typeface="Arial"/>
              </a:rPr>
              <a:t>-0.00024, 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-25" dirty="0">
                <a:solidFill>
                  <a:srgbClr val="FF0000"/>
                </a:solidFill>
                <a:latin typeface="Arial"/>
                <a:cs typeface="Arial"/>
              </a:rPr>
              <a:t>o</a:t>
            </a:r>
            <a:r>
              <a:rPr sz="2000" b="1" spc="-15" dirty="0">
                <a:solidFill>
                  <a:srgbClr val="FF0000"/>
                </a:solidFill>
                <a:latin typeface="Arial"/>
                <a:cs typeface="Arial"/>
              </a:rPr>
              <a:t>cc</a:t>
            </a:r>
            <a:r>
              <a:rPr sz="2000" b="1" spc="-25" dirty="0">
                <a:solidFill>
                  <a:srgbClr val="FF0000"/>
                </a:solidFill>
                <a:latin typeface="Arial"/>
                <a:cs typeface="Arial"/>
              </a:rPr>
              <a:t>u</a:t>
            </a:r>
            <a:r>
              <a:rPr sz="2000" b="1" spc="20" dirty="0">
                <a:solidFill>
                  <a:srgbClr val="FF0000"/>
                </a:solidFill>
                <a:latin typeface="Arial"/>
                <a:cs typeface="Arial"/>
              </a:rPr>
              <a:t>rr</a:t>
            </a:r>
            <a:r>
              <a:rPr sz="2000" b="1" spc="40" dirty="0">
                <a:solidFill>
                  <a:srgbClr val="FF0000"/>
                </a:solidFill>
                <a:latin typeface="Arial"/>
                <a:cs typeface="Arial"/>
              </a:rPr>
              <a:t>i</a:t>
            </a:r>
            <a:r>
              <a:rPr sz="2000" b="1" spc="-25" dirty="0">
                <a:solidFill>
                  <a:srgbClr val="FF0000"/>
                </a:solidFill>
                <a:latin typeface="Arial"/>
                <a:cs typeface="Arial"/>
              </a:rPr>
              <a:t>n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g</a:t>
            </a:r>
            <a:r>
              <a:rPr sz="2000" b="1" spc="2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40" dirty="0">
                <a:solidFill>
                  <a:srgbClr val="FF0000"/>
                </a:solidFill>
                <a:latin typeface="Arial"/>
                <a:cs typeface="Arial"/>
              </a:rPr>
              <a:t>wi</a:t>
            </a:r>
            <a:r>
              <a:rPr sz="2000" b="1" spc="30" dirty="0">
                <a:solidFill>
                  <a:srgbClr val="FF0000"/>
                </a:solidFill>
                <a:latin typeface="Arial"/>
                <a:cs typeface="Arial"/>
              </a:rPr>
              <a:t>t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h</a:t>
            </a:r>
            <a:r>
              <a:rPr sz="2000" b="1" spc="-18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-25" dirty="0">
                <a:solidFill>
                  <a:srgbClr val="FF0000"/>
                </a:solidFill>
                <a:latin typeface="Arial"/>
                <a:cs typeface="Arial"/>
              </a:rPr>
              <a:t>p</a:t>
            </a:r>
            <a:r>
              <a:rPr sz="2000" b="1" spc="20" dirty="0">
                <a:solidFill>
                  <a:srgbClr val="FF0000"/>
                </a:solidFill>
                <a:latin typeface="Arial"/>
                <a:cs typeface="Arial"/>
              </a:rPr>
              <a:t>r</a:t>
            </a:r>
            <a:r>
              <a:rPr sz="2000" b="1" spc="-25" dirty="0">
                <a:solidFill>
                  <a:srgbClr val="FF0000"/>
                </a:solidFill>
                <a:latin typeface="Arial"/>
                <a:cs typeface="Arial"/>
              </a:rPr>
              <a:t>ob</a:t>
            </a:r>
            <a:r>
              <a:rPr sz="2000" b="1" spc="-15" dirty="0">
                <a:solidFill>
                  <a:srgbClr val="FF0000"/>
                </a:solidFill>
                <a:latin typeface="Arial"/>
                <a:cs typeface="Arial"/>
              </a:rPr>
              <a:t>a</a:t>
            </a:r>
            <a:r>
              <a:rPr sz="2000" b="1" spc="-25" dirty="0">
                <a:solidFill>
                  <a:srgbClr val="FF0000"/>
                </a:solidFill>
                <a:latin typeface="Arial"/>
                <a:cs typeface="Arial"/>
              </a:rPr>
              <a:t>b</a:t>
            </a:r>
            <a:r>
              <a:rPr sz="2000" b="1" spc="40" dirty="0">
                <a:solidFill>
                  <a:srgbClr val="FF0000"/>
                </a:solidFill>
                <a:latin typeface="Arial"/>
                <a:cs typeface="Arial"/>
              </a:rPr>
              <a:t>ili</a:t>
            </a:r>
            <a:r>
              <a:rPr sz="2000" b="1" spc="30" dirty="0">
                <a:solidFill>
                  <a:srgbClr val="FF0000"/>
                </a:solidFill>
                <a:latin typeface="Arial"/>
                <a:cs typeface="Arial"/>
              </a:rPr>
              <a:t>t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y</a:t>
            </a:r>
            <a:r>
              <a:rPr sz="2000" b="1" spc="-7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-30" dirty="0">
                <a:solidFill>
                  <a:srgbClr val="FF0000"/>
                </a:solidFill>
                <a:latin typeface="Arial"/>
                <a:cs typeface="Arial"/>
              </a:rPr>
              <a:t>p</a:t>
            </a:r>
            <a:r>
              <a:rPr sz="1950" b="1" baseline="-17094" dirty="0">
                <a:solidFill>
                  <a:srgbClr val="FF0000"/>
                </a:solidFill>
                <a:latin typeface="Arial"/>
                <a:cs typeface="Arial"/>
              </a:rPr>
              <a:t>1</a:t>
            </a:r>
            <a:r>
              <a:rPr sz="1950" b="1" spc="22" baseline="-17094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=</a:t>
            </a:r>
            <a:r>
              <a:rPr sz="2000" b="1" spc="-2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-15" dirty="0">
                <a:solidFill>
                  <a:srgbClr val="FF0000"/>
                </a:solidFill>
                <a:latin typeface="Arial"/>
                <a:cs typeface="Arial"/>
              </a:rPr>
              <a:t>0</a:t>
            </a:r>
            <a:r>
              <a:rPr sz="2000" b="1" spc="40" dirty="0">
                <a:solidFill>
                  <a:srgbClr val="FF0000"/>
                </a:solidFill>
                <a:latin typeface="Arial"/>
                <a:cs typeface="Arial"/>
              </a:rPr>
              <a:t>.</a:t>
            </a:r>
            <a:r>
              <a:rPr sz="2000" b="1" spc="-15" dirty="0">
                <a:solidFill>
                  <a:srgbClr val="FF0000"/>
                </a:solidFill>
                <a:latin typeface="Arial"/>
                <a:cs typeface="Arial"/>
              </a:rPr>
              <a:t>0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5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12" name="object 4">
            <a:extLst>
              <a:ext uri="{FF2B5EF4-FFF2-40B4-BE49-F238E27FC236}">
                <a16:creationId xmlns:a16="http://schemas.microsoft.com/office/drawing/2014/main" id="{AF2A3E3C-4808-4419-A29B-5B8D84C39490}"/>
              </a:ext>
            </a:extLst>
          </p:cNvPr>
          <p:cNvSpPr/>
          <p:nvPr/>
        </p:nvSpPr>
        <p:spPr>
          <a:xfrm>
            <a:off x="5114924" y="2867872"/>
            <a:ext cx="2038985" cy="454659"/>
          </a:xfrm>
          <a:custGeom>
            <a:avLst/>
            <a:gdLst/>
            <a:ahLst/>
            <a:cxnLst/>
            <a:rect l="l" t="t" r="r" b="b"/>
            <a:pathLst>
              <a:path w="2038985" h="454660">
                <a:moveTo>
                  <a:pt x="204650" y="0"/>
                </a:moveTo>
                <a:lnTo>
                  <a:pt x="0" y="59001"/>
                </a:lnTo>
                <a:lnTo>
                  <a:pt x="169990" y="187321"/>
                </a:lnTo>
                <a:lnTo>
                  <a:pt x="123912" y="101301"/>
                </a:lnTo>
                <a:lnTo>
                  <a:pt x="2031522" y="454253"/>
                </a:lnTo>
                <a:lnTo>
                  <a:pt x="2038454" y="416789"/>
                </a:lnTo>
                <a:lnTo>
                  <a:pt x="130844" y="63837"/>
                </a:lnTo>
                <a:lnTo>
                  <a:pt x="204650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917175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b="1" dirty="0"/>
              <a:t>Modeling Uncertainty: From Scenarios to Continuous  Distributions</a:t>
            </a:r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4EDE5D43-68A6-4507-89F8-4436176E3251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tabLst>
                <a:tab pos="184150" algn="l"/>
              </a:tabLst>
            </a:pPr>
            <a:endParaRPr lang="en-US" sz="2900" dirty="0"/>
          </a:p>
        </p:txBody>
      </p:sp>
      <p:graphicFrame>
        <p:nvGraphicFramePr>
          <p:cNvPr id="16" name="object 4">
            <a:extLst>
              <a:ext uri="{FF2B5EF4-FFF2-40B4-BE49-F238E27FC236}">
                <a16:creationId xmlns:a16="http://schemas.microsoft.com/office/drawing/2014/main" id="{68FE17FC-E8F1-45FC-8074-A5F2AF60D2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5134437"/>
              </p:ext>
            </p:extLst>
          </p:nvPr>
        </p:nvGraphicFramePr>
        <p:xfrm>
          <a:off x="4492637" y="2444750"/>
          <a:ext cx="1731010" cy="386400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591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18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6660">
                <a:tc>
                  <a:txBody>
                    <a:bodyPr/>
                    <a:lstStyle/>
                    <a:p>
                      <a:pPr marL="2159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1100" b="1" spc="-10" dirty="0">
                          <a:latin typeface="Calibri"/>
                          <a:cs typeface="Calibri"/>
                        </a:rPr>
                        <a:t>Scenario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254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6350">
                      <a:solidFill>
                        <a:srgbClr val="D3D3D3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49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1100" b="1" spc="-5" dirty="0">
                          <a:latin typeface="Calibri"/>
                          <a:cs typeface="Calibri"/>
                        </a:rPr>
                        <a:t>Probability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254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6350">
                      <a:solidFill>
                        <a:srgbClr val="D3D3D3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5207">
                <a:tc>
                  <a:txBody>
                    <a:bodyPr/>
                    <a:lstStyle/>
                    <a:p>
                      <a:pPr marR="12065" algn="r">
                        <a:lnSpc>
                          <a:spcPts val="1310"/>
                        </a:lnSpc>
                        <a:spcBef>
                          <a:spcPts val="4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-0.00024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57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4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5715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3627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0.01760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3501">
                <a:tc>
                  <a:txBody>
                    <a:bodyPr/>
                    <a:lstStyle/>
                    <a:p>
                      <a:pPr marR="12065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-0.02114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3501">
                <a:tc>
                  <a:txBody>
                    <a:bodyPr/>
                    <a:lstStyle/>
                    <a:p>
                      <a:pPr marR="12065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-0.01178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3627">
                <a:tc>
                  <a:txBody>
                    <a:bodyPr/>
                    <a:lstStyle/>
                    <a:p>
                      <a:pPr marR="12065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-0.01515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3501">
                <a:tc>
                  <a:txBody>
                    <a:bodyPr/>
                    <a:lstStyle/>
                    <a:p>
                      <a:pPr marR="12065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-0.00353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3627">
                <a:tc>
                  <a:txBody>
                    <a:bodyPr/>
                    <a:lstStyle/>
                    <a:p>
                      <a:pPr marR="12065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-0.01772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83627">
                <a:tc>
                  <a:txBody>
                    <a:bodyPr/>
                    <a:lstStyle/>
                    <a:p>
                      <a:pPr marR="12065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-0.02345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83501">
                <a:tc>
                  <a:txBody>
                    <a:bodyPr/>
                    <a:lstStyle/>
                    <a:p>
                      <a:pPr marR="12700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0.03562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83249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0.03108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83627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0.01557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83501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0.00073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83501">
                <a:tc>
                  <a:txBody>
                    <a:bodyPr/>
                    <a:lstStyle/>
                    <a:p>
                      <a:pPr marR="12065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-0.02188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83627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0.02063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83565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0.03044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83564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0.01276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83564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0.01214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83564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0.00138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83564">
                <a:tc>
                  <a:txBody>
                    <a:bodyPr/>
                    <a:lstStyle/>
                    <a:p>
                      <a:pPr marR="12065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-0.00507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88303">
                <a:tc>
                  <a:txBody>
                    <a:bodyPr/>
                    <a:lstStyle/>
                    <a:p>
                      <a:pPr marR="12700" algn="r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0.01134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</a:tbl>
          </a:graphicData>
        </a:graphic>
      </p:graphicFrame>
      <p:sp>
        <p:nvSpPr>
          <p:cNvPr id="17" name="object 5">
            <a:extLst>
              <a:ext uri="{FF2B5EF4-FFF2-40B4-BE49-F238E27FC236}">
                <a16:creationId xmlns:a16="http://schemas.microsoft.com/office/drawing/2014/main" id="{FA662355-45BD-4693-BAF7-846DA6BAD341}"/>
              </a:ext>
            </a:extLst>
          </p:cNvPr>
          <p:cNvSpPr/>
          <p:nvPr/>
        </p:nvSpPr>
        <p:spPr>
          <a:xfrm>
            <a:off x="6291263" y="2489200"/>
            <a:ext cx="355600" cy="3822700"/>
          </a:xfrm>
          <a:custGeom>
            <a:avLst/>
            <a:gdLst/>
            <a:ahLst/>
            <a:cxnLst/>
            <a:rect l="l" t="t" r="r" b="b"/>
            <a:pathLst>
              <a:path w="355600" h="3822700">
                <a:moveTo>
                  <a:pt x="0" y="0"/>
                </a:moveTo>
                <a:lnTo>
                  <a:pt x="69207" y="2328"/>
                </a:lnTo>
                <a:lnTo>
                  <a:pt x="125723" y="8678"/>
                </a:lnTo>
                <a:lnTo>
                  <a:pt x="163827" y="18097"/>
                </a:lnTo>
                <a:lnTo>
                  <a:pt x="177800" y="29631"/>
                </a:lnTo>
                <a:lnTo>
                  <a:pt x="177800" y="1881718"/>
                </a:lnTo>
                <a:lnTo>
                  <a:pt x="191772" y="1893252"/>
                </a:lnTo>
                <a:lnTo>
                  <a:pt x="229876" y="1902670"/>
                </a:lnTo>
                <a:lnTo>
                  <a:pt x="286392" y="1909021"/>
                </a:lnTo>
                <a:lnTo>
                  <a:pt x="355600" y="1911350"/>
                </a:lnTo>
                <a:lnTo>
                  <a:pt x="286392" y="1913678"/>
                </a:lnTo>
                <a:lnTo>
                  <a:pt x="229876" y="1920028"/>
                </a:lnTo>
                <a:lnTo>
                  <a:pt x="191772" y="1929447"/>
                </a:lnTo>
                <a:lnTo>
                  <a:pt x="177800" y="1940982"/>
                </a:lnTo>
                <a:lnTo>
                  <a:pt x="177800" y="3793068"/>
                </a:lnTo>
                <a:lnTo>
                  <a:pt x="163827" y="3804602"/>
                </a:lnTo>
                <a:lnTo>
                  <a:pt x="125723" y="3814020"/>
                </a:lnTo>
                <a:lnTo>
                  <a:pt x="69207" y="3820371"/>
                </a:lnTo>
                <a:lnTo>
                  <a:pt x="0" y="3822700"/>
                </a:lnTo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6">
            <a:extLst>
              <a:ext uri="{FF2B5EF4-FFF2-40B4-BE49-F238E27FC236}">
                <a16:creationId xmlns:a16="http://schemas.microsoft.com/office/drawing/2014/main" id="{3D276D56-5013-4578-A5B6-AED75AE31D14}"/>
              </a:ext>
            </a:extLst>
          </p:cNvPr>
          <p:cNvSpPr txBox="1"/>
          <p:nvPr/>
        </p:nvSpPr>
        <p:spPr>
          <a:xfrm>
            <a:off x="6963274" y="4499033"/>
            <a:ext cx="64389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42265" algn="l"/>
              </a:tabLst>
            </a:pP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p	</a:t>
            </a:r>
            <a:r>
              <a:rPr sz="2000" b="1" spc="20" dirty="0">
                <a:solidFill>
                  <a:srgbClr val="FF0000"/>
                </a:solidFill>
                <a:latin typeface="Arial"/>
                <a:cs typeface="Arial"/>
              </a:rPr>
              <a:t>*R</a:t>
            </a:r>
            <a:endParaRPr sz="2000">
              <a:latin typeface="Arial"/>
              <a:cs typeface="Arial"/>
            </a:endParaRPr>
          </a:p>
        </p:txBody>
      </p:sp>
      <p:sp>
        <p:nvSpPr>
          <p:cNvPr id="19" name="object 7">
            <a:extLst>
              <a:ext uri="{FF2B5EF4-FFF2-40B4-BE49-F238E27FC236}">
                <a16:creationId xmlns:a16="http://schemas.microsoft.com/office/drawing/2014/main" id="{CECB3370-1ECA-497F-83A4-B10D8F0F0913}"/>
              </a:ext>
            </a:extLst>
          </p:cNvPr>
          <p:cNvSpPr txBox="1"/>
          <p:nvPr/>
        </p:nvSpPr>
        <p:spPr>
          <a:xfrm>
            <a:off x="7115674" y="4638733"/>
            <a:ext cx="661035" cy="223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69265" algn="l"/>
              </a:tabLst>
            </a:pPr>
            <a:r>
              <a:rPr sz="1300" b="1" spc="-25" dirty="0">
                <a:solidFill>
                  <a:srgbClr val="FF0000"/>
                </a:solidFill>
                <a:latin typeface="Arial"/>
                <a:cs typeface="Arial"/>
              </a:rPr>
              <a:t>2</a:t>
            </a:r>
            <a:r>
              <a:rPr sz="1300" b="1" dirty="0">
                <a:solidFill>
                  <a:srgbClr val="FF0000"/>
                </a:solidFill>
                <a:latin typeface="Arial"/>
                <a:cs typeface="Arial"/>
              </a:rPr>
              <a:t>0	</a:t>
            </a:r>
            <a:r>
              <a:rPr sz="1300" b="1" spc="-25" dirty="0">
                <a:solidFill>
                  <a:srgbClr val="FF0000"/>
                </a:solidFill>
                <a:latin typeface="Arial"/>
                <a:cs typeface="Arial"/>
              </a:rPr>
              <a:t>20</a:t>
            </a:r>
            <a:endParaRPr sz="1300">
              <a:latin typeface="Arial"/>
              <a:cs typeface="Arial"/>
            </a:endParaRPr>
          </a:p>
        </p:txBody>
      </p:sp>
      <p:sp>
        <p:nvSpPr>
          <p:cNvPr id="20" name="object 8">
            <a:extLst>
              <a:ext uri="{FF2B5EF4-FFF2-40B4-BE49-F238E27FC236}">
                <a16:creationId xmlns:a16="http://schemas.microsoft.com/office/drawing/2014/main" id="{5916F763-6EBB-46D3-A09A-A66698A5E920}"/>
              </a:ext>
            </a:extLst>
          </p:cNvPr>
          <p:cNvSpPr txBox="1"/>
          <p:nvPr/>
        </p:nvSpPr>
        <p:spPr>
          <a:xfrm>
            <a:off x="6925174" y="3071681"/>
            <a:ext cx="4174490" cy="1452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4145">
              <a:lnSpc>
                <a:spcPct val="100000"/>
              </a:lnSpc>
              <a:spcBef>
                <a:spcPts val="100"/>
              </a:spcBef>
            </a:pPr>
            <a:r>
              <a:rPr sz="2000" b="1" spc="-5" dirty="0">
                <a:latin typeface="Arial"/>
                <a:cs typeface="Arial"/>
              </a:rPr>
              <a:t>Reward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200">
              <a:latin typeface="Arial"/>
              <a:cs typeface="Arial"/>
            </a:endParaRPr>
          </a:p>
          <a:p>
            <a:pPr marL="50800">
              <a:lnSpc>
                <a:spcPct val="100000"/>
              </a:lnSpc>
              <a:spcBef>
                <a:spcPts val="1510"/>
              </a:spcBef>
            </a:pPr>
            <a:r>
              <a:rPr sz="2000" b="1" spc="-15" dirty="0">
                <a:solidFill>
                  <a:srgbClr val="FF0000"/>
                </a:solidFill>
                <a:latin typeface="Arial"/>
                <a:cs typeface="Arial"/>
              </a:rPr>
              <a:t>Expected</a:t>
            </a:r>
            <a:r>
              <a:rPr sz="2000" b="1" spc="10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-30" dirty="0">
                <a:solidFill>
                  <a:srgbClr val="FF0000"/>
                </a:solidFill>
                <a:latin typeface="Arial"/>
                <a:cs typeface="Arial"/>
              </a:rPr>
              <a:t>Value</a:t>
            </a:r>
            <a:r>
              <a:rPr sz="2000" b="1" spc="-8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-15" dirty="0">
                <a:solidFill>
                  <a:srgbClr val="FF0000"/>
                </a:solidFill>
                <a:latin typeface="Arial"/>
                <a:cs typeface="Arial"/>
              </a:rPr>
              <a:t>of</a:t>
            </a:r>
            <a:r>
              <a:rPr sz="2000" b="1" spc="6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-25" dirty="0">
                <a:solidFill>
                  <a:srgbClr val="FF0000"/>
                </a:solidFill>
                <a:latin typeface="Arial"/>
                <a:cs typeface="Arial"/>
              </a:rPr>
              <a:t>R:</a:t>
            </a:r>
            <a:endParaRPr sz="2000">
              <a:latin typeface="Arial"/>
              <a:cs typeface="Arial"/>
            </a:endParaRPr>
          </a:p>
          <a:p>
            <a:pPr marL="50800">
              <a:lnSpc>
                <a:spcPct val="100000"/>
              </a:lnSpc>
            </a:pPr>
            <a:r>
              <a:rPr sz="2000" b="1" spc="10" dirty="0">
                <a:solidFill>
                  <a:srgbClr val="FF0000"/>
                </a:solidFill>
                <a:latin typeface="Arial"/>
                <a:cs typeface="Arial"/>
              </a:rPr>
              <a:t>E(R</a:t>
            </a:r>
            <a:r>
              <a:rPr sz="2000" spc="10" dirty="0">
                <a:solidFill>
                  <a:srgbClr val="FF0000"/>
                </a:solidFill>
                <a:latin typeface="Cambria Math"/>
                <a:cs typeface="Cambria Math"/>
              </a:rPr>
              <a:t>)</a:t>
            </a:r>
            <a:r>
              <a:rPr sz="2000" spc="15" dirty="0">
                <a:solidFill>
                  <a:srgbClr val="FF0000"/>
                </a:solidFill>
                <a:latin typeface="Cambria Math"/>
                <a:cs typeface="Cambria Math"/>
              </a:rPr>
              <a:t> </a:t>
            </a:r>
            <a:r>
              <a:rPr sz="2000" dirty="0">
                <a:solidFill>
                  <a:srgbClr val="FF0000"/>
                </a:solidFill>
                <a:latin typeface="Cambria Math"/>
                <a:cs typeface="Cambria Math"/>
              </a:rPr>
              <a:t>=</a:t>
            </a:r>
            <a:r>
              <a:rPr sz="2000" spc="55" dirty="0">
                <a:solidFill>
                  <a:srgbClr val="FF0000"/>
                </a:solidFill>
                <a:latin typeface="Cambria Math"/>
                <a:cs typeface="Cambria Math"/>
              </a:rPr>
              <a:t> </a:t>
            </a:r>
            <a:r>
              <a:rPr sz="2000" b="1" spc="-15" dirty="0">
                <a:solidFill>
                  <a:srgbClr val="FF0000"/>
                </a:solidFill>
                <a:latin typeface="Arial"/>
                <a:cs typeface="Arial"/>
              </a:rPr>
              <a:t>p</a:t>
            </a:r>
            <a:r>
              <a:rPr sz="1950" b="1" spc="-22" baseline="-17094" dirty="0">
                <a:solidFill>
                  <a:srgbClr val="FF0000"/>
                </a:solidFill>
                <a:latin typeface="Arial"/>
                <a:cs typeface="Arial"/>
              </a:rPr>
              <a:t>1</a:t>
            </a:r>
            <a:r>
              <a:rPr sz="2000" b="1" spc="-15" dirty="0">
                <a:solidFill>
                  <a:srgbClr val="FF0000"/>
                </a:solidFill>
                <a:latin typeface="Arial"/>
                <a:cs typeface="Arial"/>
              </a:rPr>
              <a:t>*R</a:t>
            </a:r>
            <a:r>
              <a:rPr sz="1950" b="1" spc="-22" baseline="-17094" dirty="0">
                <a:solidFill>
                  <a:srgbClr val="FF0000"/>
                </a:solidFill>
                <a:latin typeface="Arial"/>
                <a:cs typeface="Arial"/>
              </a:rPr>
              <a:t>1</a:t>
            </a:r>
            <a:r>
              <a:rPr sz="1950" b="1" spc="157" baseline="-17094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+</a:t>
            </a:r>
            <a:r>
              <a:rPr sz="2000" b="1" spc="-3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-15" dirty="0">
                <a:solidFill>
                  <a:srgbClr val="FF0000"/>
                </a:solidFill>
                <a:latin typeface="Arial"/>
                <a:cs typeface="Arial"/>
              </a:rPr>
              <a:t>p</a:t>
            </a:r>
            <a:r>
              <a:rPr sz="1950" b="1" spc="-22" baseline="-17094" dirty="0">
                <a:solidFill>
                  <a:srgbClr val="FF0000"/>
                </a:solidFill>
                <a:latin typeface="Arial"/>
                <a:cs typeface="Arial"/>
              </a:rPr>
              <a:t>2</a:t>
            </a:r>
            <a:r>
              <a:rPr sz="2000" b="1" spc="-15" dirty="0">
                <a:solidFill>
                  <a:srgbClr val="FF0000"/>
                </a:solidFill>
                <a:latin typeface="Arial"/>
                <a:cs typeface="Arial"/>
              </a:rPr>
              <a:t>*R</a:t>
            </a:r>
            <a:r>
              <a:rPr sz="1950" b="1" spc="-22" baseline="-17094" dirty="0">
                <a:solidFill>
                  <a:srgbClr val="FF0000"/>
                </a:solidFill>
                <a:latin typeface="Arial"/>
                <a:cs typeface="Arial"/>
              </a:rPr>
              <a:t>2</a:t>
            </a:r>
            <a:r>
              <a:rPr sz="1950" b="1" spc="450" baseline="-17094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10" dirty="0">
                <a:solidFill>
                  <a:srgbClr val="FF0000"/>
                </a:solidFill>
                <a:latin typeface="Arial"/>
                <a:cs typeface="Arial"/>
              </a:rPr>
              <a:t>+…+</a:t>
            </a:r>
            <a:r>
              <a:rPr sz="2000" b="1" spc="-3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-20" dirty="0">
                <a:solidFill>
                  <a:srgbClr val="FF0000"/>
                </a:solidFill>
                <a:latin typeface="Arial"/>
                <a:cs typeface="Arial"/>
              </a:rPr>
              <a:t>p</a:t>
            </a:r>
            <a:r>
              <a:rPr sz="1950" b="1" spc="-30" baseline="-17094" dirty="0">
                <a:solidFill>
                  <a:srgbClr val="FF0000"/>
                </a:solidFill>
                <a:latin typeface="Arial"/>
                <a:cs typeface="Arial"/>
              </a:rPr>
              <a:t>19</a:t>
            </a:r>
            <a:r>
              <a:rPr sz="2000" b="1" spc="-20" dirty="0">
                <a:solidFill>
                  <a:srgbClr val="FF0000"/>
                </a:solidFill>
                <a:latin typeface="Arial"/>
                <a:cs typeface="Arial"/>
              </a:rPr>
              <a:t>*R</a:t>
            </a:r>
            <a:r>
              <a:rPr sz="1950" b="1" spc="-30" baseline="-17094" dirty="0">
                <a:solidFill>
                  <a:srgbClr val="FF0000"/>
                </a:solidFill>
                <a:latin typeface="Arial"/>
                <a:cs typeface="Arial"/>
              </a:rPr>
              <a:t>19</a:t>
            </a:r>
            <a:r>
              <a:rPr sz="1950" b="1" spc="157" baseline="-17094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+</a:t>
            </a:r>
            <a:endParaRPr sz="2000">
              <a:latin typeface="Arial"/>
              <a:cs typeface="Arial"/>
            </a:endParaRPr>
          </a:p>
        </p:txBody>
      </p:sp>
      <p:sp>
        <p:nvSpPr>
          <p:cNvPr id="21" name="object 9">
            <a:extLst>
              <a:ext uri="{FF2B5EF4-FFF2-40B4-BE49-F238E27FC236}">
                <a16:creationId xmlns:a16="http://schemas.microsoft.com/office/drawing/2014/main" id="{69A19957-E57B-439E-8C79-18EB57CDCD5A}"/>
              </a:ext>
            </a:extLst>
          </p:cNvPr>
          <p:cNvSpPr/>
          <p:nvPr/>
        </p:nvSpPr>
        <p:spPr>
          <a:xfrm>
            <a:off x="7428449" y="3489032"/>
            <a:ext cx="187325" cy="391160"/>
          </a:xfrm>
          <a:custGeom>
            <a:avLst/>
            <a:gdLst/>
            <a:ahLst/>
            <a:cxnLst/>
            <a:rect l="l" t="t" r="r" b="b"/>
            <a:pathLst>
              <a:path w="187325" h="391160">
                <a:moveTo>
                  <a:pt x="75345" y="0"/>
                </a:moveTo>
                <a:lnTo>
                  <a:pt x="37882" y="6934"/>
                </a:lnTo>
                <a:lnTo>
                  <a:pt x="86022" y="267004"/>
                </a:lnTo>
                <a:lnTo>
                  <a:pt x="0" y="220931"/>
                </a:lnTo>
                <a:lnTo>
                  <a:pt x="128332" y="390913"/>
                </a:lnTo>
                <a:lnTo>
                  <a:pt x="187317" y="186258"/>
                </a:lnTo>
                <a:lnTo>
                  <a:pt x="123485" y="260069"/>
                </a:lnTo>
                <a:lnTo>
                  <a:pt x="7534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9679242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b="1" dirty="0"/>
              <a:t>Modeling Uncertainty: From Scenarios to Continuous  Distributions</a:t>
            </a:r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4EDE5D43-68A6-4507-89F8-4436176E3251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tabLst>
                <a:tab pos="184150" algn="l"/>
              </a:tabLst>
            </a:pPr>
            <a:endParaRPr lang="en-US" sz="2900" dirty="0"/>
          </a:p>
        </p:txBody>
      </p:sp>
      <p:graphicFrame>
        <p:nvGraphicFramePr>
          <p:cNvPr id="11" name="object 4">
            <a:extLst>
              <a:ext uri="{FF2B5EF4-FFF2-40B4-BE49-F238E27FC236}">
                <a16:creationId xmlns:a16="http://schemas.microsoft.com/office/drawing/2014/main" id="{17FFCEF6-1278-4A88-920C-30BBF57D77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7058241"/>
              </p:ext>
            </p:extLst>
          </p:nvPr>
        </p:nvGraphicFramePr>
        <p:xfrm>
          <a:off x="4389922" y="2309813"/>
          <a:ext cx="1731010" cy="386400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591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18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6660">
                <a:tc>
                  <a:txBody>
                    <a:bodyPr/>
                    <a:lstStyle/>
                    <a:p>
                      <a:pPr marL="2159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1100" b="1" spc="-10" dirty="0">
                          <a:latin typeface="Calibri"/>
                          <a:cs typeface="Calibri"/>
                        </a:rPr>
                        <a:t>Scenario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254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6350">
                      <a:solidFill>
                        <a:srgbClr val="D3D3D3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49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1100" b="1" spc="-5" dirty="0">
                          <a:latin typeface="Calibri"/>
                          <a:cs typeface="Calibri"/>
                        </a:rPr>
                        <a:t>Probability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254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6350">
                      <a:solidFill>
                        <a:srgbClr val="D3D3D3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5207">
                <a:tc>
                  <a:txBody>
                    <a:bodyPr/>
                    <a:lstStyle/>
                    <a:p>
                      <a:pPr marR="12065" algn="r">
                        <a:lnSpc>
                          <a:spcPts val="1310"/>
                        </a:lnSpc>
                        <a:spcBef>
                          <a:spcPts val="4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-0.00024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57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4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5715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3627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0.01760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3501">
                <a:tc>
                  <a:txBody>
                    <a:bodyPr/>
                    <a:lstStyle/>
                    <a:p>
                      <a:pPr marR="12065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-0.02114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3501">
                <a:tc>
                  <a:txBody>
                    <a:bodyPr/>
                    <a:lstStyle/>
                    <a:p>
                      <a:pPr marR="12065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-0.01178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3627">
                <a:tc>
                  <a:txBody>
                    <a:bodyPr/>
                    <a:lstStyle/>
                    <a:p>
                      <a:pPr marR="12065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-0.01515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3501">
                <a:tc>
                  <a:txBody>
                    <a:bodyPr/>
                    <a:lstStyle/>
                    <a:p>
                      <a:pPr marR="12065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-0.00353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3627">
                <a:tc>
                  <a:txBody>
                    <a:bodyPr/>
                    <a:lstStyle/>
                    <a:p>
                      <a:pPr marR="12065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-0.01772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83627">
                <a:tc>
                  <a:txBody>
                    <a:bodyPr/>
                    <a:lstStyle/>
                    <a:p>
                      <a:pPr marR="12065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-0.02345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83501">
                <a:tc>
                  <a:txBody>
                    <a:bodyPr/>
                    <a:lstStyle/>
                    <a:p>
                      <a:pPr marR="12700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0.03562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83249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0.03108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83627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0.01557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83501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0.00073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83501">
                <a:tc>
                  <a:txBody>
                    <a:bodyPr/>
                    <a:lstStyle/>
                    <a:p>
                      <a:pPr marR="12065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-0.02188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83627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0.02063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83565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0.03044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83564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0.01276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83564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0.01214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83564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0.00138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83564">
                <a:tc>
                  <a:txBody>
                    <a:bodyPr/>
                    <a:lstStyle/>
                    <a:p>
                      <a:pPr marR="12065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-0.00507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88303">
                <a:tc>
                  <a:txBody>
                    <a:bodyPr/>
                    <a:lstStyle/>
                    <a:p>
                      <a:pPr marR="12700" algn="r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0.01134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</a:tbl>
          </a:graphicData>
        </a:graphic>
      </p:graphicFrame>
      <p:sp>
        <p:nvSpPr>
          <p:cNvPr id="12" name="object 5">
            <a:extLst>
              <a:ext uri="{FF2B5EF4-FFF2-40B4-BE49-F238E27FC236}">
                <a16:creationId xmlns:a16="http://schemas.microsoft.com/office/drawing/2014/main" id="{06AC38EC-47AD-486A-8CC3-E411ABBC7573}"/>
              </a:ext>
            </a:extLst>
          </p:cNvPr>
          <p:cNvSpPr/>
          <p:nvPr/>
        </p:nvSpPr>
        <p:spPr>
          <a:xfrm>
            <a:off x="6188548" y="2354263"/>
            <a:ext cx="355600" cy="3822700"/>
          </a:xfrm>
          <a:custGeom>
            <a:avLst/>
            <a:gdLst/>
            <a:ahLst/>
            <a:cxnLst/>
            <a:rect l="l" t="t" r="r" b="b"/>
            <a:pathLst>
              <a:path w="355600" h="3822700">
                <a:moveTo>
                  <a:pt x="0" y="0"/>
                </a:moveTo>
                <a:lnTo>
                  <a:pt x="69207" y="2328"/>
                </a:lnTo>
                <a:lnTo>
                  <a:pt x="125723" y="8678"/>
                </a:lnTo>
                <a:lnTo>
                  <a:pt x="163827" y="18097"/>
                </a:lnTo>
                <a:lnTo>
                  <a:pt x="177800" y="29631"/>
                </a:lnTo>
                <a:lnTo>
                  <a:pt x="177800" y="1881718"/>
                </a:lnTo>
                <a:lnTo>
                  <a:pt x="191772" y="1893252"/>
                </a:lnTo>
                <a:lnTo>
                  <a:pt x="229876" y="1902670"/>
                </a:lnTo>
                <a:lnTo>
                  <a:pt x="286392" y="1909021"/>
                </a:lnTo>
                <a:lnTo>
                  <a:pt x="355600" y="1911350"/>
                </a:lnTo>
                <a:lnTo>
                  <a:pt x="286392" y="1913678"/>
                </a:lnTo>
                <a:lnTo>
                  <a:pt x="229876" y="1920028"/>
                </a:lnTo>
                <a:lnTo>
                  <a:pt x="191772" y="1929447"/>
                </a:lnTo>
                <a:lnTo>
                  <a:pt x="177800" y="1940982"/>
                </a:lnTo>
                <a:lnTo>
                  <a:pt x="177800" y="3793068"/>
                </a:lnTo>
                <a:lnTo>
                  <a:pt x="163827" y="3804602"/>
                </a:lnTo>
                <a:lnTo>
                  <a:pt x="125723" y="3814020"/>
                </a:lnTo>
                <a:lnTo>
                  <a:pt x="69207" y="3820371"/>
                </a:lnTo>
                <a:lnTo>
                  <a:pt x="0" y="3822700"/>
                </a:lnTo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7">
            <a:extLst>
              <a:ext uri="{FF2B5EF4-FFF2-40B4-BE49-F238E27FC236}">
                <a16:creationId xmlns:a16="http://schemas.microsoft.com/office/drawing/2014/main" id="{38FEE8A9-4451-4EF8-9566-E534AECEE851}"/>
              </a:ext>
            </a:extLst>
          </p:cNvPr>
          <p:cNvSpPr txBox="1"/>
          <p:nvPr/>
        </p:nvSpPr>
        <p:spPr>
          <a:xfrm>
            <a:off x="6778625" y="2981985"/>
            <a:ext cx="4575175" cy="186943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2729">
              <a:lnSpc>
                <a:spcPct val="100000"/>
              </a:lnSpc>
              <a:spcBef>
                <a:spcPts val="100"/>
              </a:spcBef>
            </a:pPr>
            <a:r>
              <a:rPr sz="2000" b="1" spc="-5" dirty="0">
                <a:latin typeface="Arial"/>
                <a:cs typeface="Arial"/>
              </a:rPr>
              <a:t>Risk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700" dirty="0">
              <a:latin typeface="Arial"/>
              <a:cs typeface="Arial"/>
            </a:endParaRPr>
          </a:p>
          <a:p>
            <a:pPr marL="190500" marR="1561465" indent="-139700">
              <a:lnSpc>
                <a:spcPct val="100000"/>
              </a:lnSpc>
              <a:spcBef>
                <a:spcPts val="5"/>
              </a:spcBef>
              <a:tabLst>
                <a:tab pos="1028065" algn="l"/>
              </a:tabLst>
            </a:pPr>
            <a:r>
              <a:rPr sz="2000" b="1" spc="-10" dirty="0">
                <a:solidFill>
                  <a:srgbClr val="FF0000"/>
                </a:solidFill>
                <a:latin typeface="Arial"/>
                <a:cs typeface="Arial"/>
              </a:rPr>
              <a:t>Standard</a:t>
            </a:r>
            <a:r>
              <a:rPr sz="2000" b="1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0000"/>
                </a:solidFill>
                <a:latin typeface="Arial"/>
                <a:cs typeface="Arial"/>
              </a:rPr>
              <a:t>Deviation</a:t>
            </a:r>
            <a:r>
              <a:rPr sz="2000" b="1" spc="1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-15" dirty="0">
                <a:solidFill>
                  <a:srgbClr val="FF0000"/>
                </a:solidFill>
                <a:latin typeface="Arial"/>
                <a:cs typeface="Arial"/>
              </a:rPr>
              <a:t>of</a:t>
            </a:r>
            <a:r>
              <a:rPr sz="2000" b="1" spc="-3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-25" dirty="0">
                <a:solidFill>
                  <a:srgbClr val="FF0000"/>
                </a:solidFill>
                <a:latin typeface="Arial"/>
                <a:cs typeface="Arial"/>
              </a:rPr>
              <a:t>R: </a:t>
            </a:r>
            <a:r>
              <a:rPr sz="2000" b="1" spc="-54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-20" dirty="0">
                <a:solidFill>
                  <a:srgbClr val="FF0000"/>
                </a:solidFill>
                <a:latin typeface="Arial"/>
                <a:cs typeface="Arial"/>
              </a:rPr>
              <a:t>SD(R)	</a:t>
            </a:r>
            <a:r>
              <a:rPr sz="2000" dirty="0">
                <a:solidFill>
                  <a:srgbClr val="FF0000"/>
                </a:solidFill>
                <a:latin typeface="Cambria Math"/>
                <a:cs typeface="Cambria Math"/>
              </a:rPr>
              <a:t>=</a:t>
            </a:r>
            <a:endParaRPr sz="2000" dirty="0">
              <a:latin typeface="Cambria Math"/>
              <a:cs typeface="Cambria Math"/>
            </a:endParaRPr>
          </a:p>
          <a:p>
            <a:pPr marL="241300">
              <a:lnSpc>
                <a:spcPct val="100000"/>
              </a:lnSpc>
              <a:spcBef>
                <a:spcPts val="400"/>
              </a:spcBef>
            </a:pPr>
            <a:r>
              <a:rPr sz="2000" b="1" spc="-10" dirty="0">
                <a:solidFill>
                  <a:srgbClr val="FF0000"/>
                </a:solidFill>
                <a:latin typeface="Arial"/>
                <a:cs typeface="Arial"/>
              </a:rPr>
              <a:t>p</a:t>
            </a:r>
            <a:r>
              <a:rPr sz="1950" b="1" spc="-15" baseline="-17094" dirty="0">
                <a:solidFill>
                  <a:srgbClr val="FF0000"/>
                </a:solidFill>
                <a:latin typeface="Arial"/>
                <a:cs typeface="Arial"/>
              </a:rPr>
              <a:t>1</a:t>
            </a:r>
            <a:r>
              <a:rPr sz="2925" b="1" spc="-15" baseline="1424" dirty="0">
                <a:solidFill>
                  <a:srgbClr val="FF0000"/>
                </a:solidFill>
                <a:latin typeface="MS Mincho"/>
                <a:cs typeface="MS Mincho"/>
              </a:rPr>
              <a:t>∗</a:t>
            </a:r>
            <a:r>
              <a:rPr sz="2000" b="1" spc="-10" dirty="0">
                <a:solidFill>
                  <a:srgbClr val="FF0000"/>
                </a:solidFill>
                <a:latin typeface="Arial"/>
                <a:cs typeface="Arial"/>
              </a:rPr>
              <a:t>(R</a:t>
            </a:r>
            <a:r>
              <a:rPr sz="1950" b="1" spc="-15" baseline="-17094" dirty="0">
                <a:solidFill>
                  <a:srgbClr val="FF0000"/>
                </a:solidFill>
                <a:latin typeface="Arial"/>
                <a:cs typeface="Arial"/>
              </a:rPr>
              <a:t>1</a:t>
            </a:r>
            <a:r>
              <a:rPr sz="1950" b="1" spc="450" baseline="-17094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0000"/>
                </a:solidFill>
                <a:latin typeface="Arial"/>
                <a:cs typeface="Arial"/>
              </a:rPr>
              <a:t>−E(R</a:t>
            </a:r>
            <a:r>
              <a:rPr sz="2000" spc="-5" dirty="0">
                <a:solidFill>
                  <a:srgbClr val="FF0000"/>
                </a:solidFill>
                <a:latin typeface="Cambria Math"/>
                <a:cs typeface="Cambria Math"/>
              </a:rPr>
              <a:t>)</a:t>
            </a:r>
            <a:r>
              <a:rPr sz="2000" b="1" spc="-5" dirty="0">
                <a:solidFill>
                  <a:srgbClr val="FF0000"/>
                </a:solidFill>
                <a:latin typeface="Arial"/>
                <a:cs typeface="Arial"/>
              </a:rPr>
              <a:t>)</a:t>
            </a:r>
            <a:r>
              <a:rPr sz="1950" b="1" spc="-7" baseline="25641" dirty="0">
                <a:solidFill>
                  <a:srgbClr val="FF0000"/>
                </a:solidFill>
                <a:latin typeface="Arial"/>
                <a:cs typeface="Arial"/>
              </a:rPr>
              <a:t>2</a:t>
            </a:r>
            <a:r>
              <a:rPr sz="1950" b="1" spc="15" baseline="25641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+</a:t>
            </a:r>
            <a:r>
              <a:rPr sz="2000" b="1" spc="6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…+</a:t>
            </a:r>
            <a:r>
              <a:rPr sz="2000" b="1" spc="-3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-15" dirty="0">
                <a:solidFill>
                  <a:srgbClr val="FF0000"/>
                </a:solidFill>
                <a:latin typeface="Arial"/>
                <a:cs typeface="Arial"/>
              </a:rPr>
              <a:t>p</a:t>
            </a:r>
            <a:r>
              <a:rPr sz="1950" b="1" spc="-22" baseline="-17094" dirty="0">
                <a:solidFill>
                  <a:srgbClr val="FF0000"/>
                </a:solidFill>
                <a:latin typeface="Arial"/>
                <a:cs typeface="Arial"/>
              </a:rPr>
              <a:t>20</a:t>
            </a:r>
            <a:r>
              <a:rPr sz="2925" b="1" spc="-22" baseline="1424" dirty="0">
                <a:solidFill>
                  <a:srgbClr val="FF0000"/>
                </a:solidFill>
                <a:latin typeface="MS Mincho"/>
                <a:cs typeface="MS Mincho"/>
              </a:rPr>
              <a:t>∗</a:t>
            </a:r>
            <a:r>
              <a:rPr sz="2000" b="1" spc="-15" dirty="0">
                <a:solidFill>
                  <a:srgbClr val="FF0000"/>
                </a:solidFill>
                <a:latin typeface="Arial"/>
                <a:cs typeface="Arial"/>
              </a:rPr>
              <a:t>(R</a:t>
            </a:r>
            <a:r>
              <a:rPr sz="1950" b="1" spc="-22" baseline="-17094" dirty="0">
                <a:solidFill>
                  <a:srgbClr val="FF0000"/>
                </a:solidFill>
                <a:latin typeface="Arial"/>
                <a:cs typeface="Arial"/>
              </a:rPr>
              <a:t>20</a:t>
            </a:r>
            <a:r>
              <a:rPr sz="1950" b="1" spc="450" baseline="-17094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0000"/>
                </a:solidFill>
                <a:latin typeface="Arial"/>
                <a:cs typeface="Arial"/>
              </a:rPr>
              <a:t>−E(R</a:t>
            </a:r>
            <a:r>
              <a:rPr sz="2000" spc="-5" dirty="0">
                <a:solidFill>
                  <a:srgbClr val="FF0000"/>
                </a:solidFill>
                <a:latin typeface="Cambria Math"/>
                <a:cs typeface="Cambria Math"/>
              </a:rPr>
              <a:t>)</a:t>
            </a:r>
            <a:r>
              <a:rPr sz="2000" b="1" spc="-5" dirty="0">
                <a:solidFill>
                  <a:srgbClr val="FF0000"/>
                </a:solidFill>
                <a:latin typeface="Arial"/>
                <a:cs typeface="Arial"/>
              </a:rPr>
              <a:t>)</a:t>
            </a:r>
            <a:r>
              <a:rPr sz="1950" b="1" spc="-7" baseline="25641" dirty="0">
                <a:solidFill>
                  <a:srgbClr val="FF0000"/>
                </a:solidFill>
                <a:latin typeface="Arial"/>
                <a:cs typeface="Arial"/>
              </a:rPr>
              <a:t>2</a:t>
            </a:r>
            <a:endParaRPr sz="1950" baseline="25641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425664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4EDE5D43-68A6-4507-89F8-4436176E3251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tabLst>
                <a:tab pos="184150" algn="l"/>
              </a:tabLst>
            </a:pPr>
            <a:endParaRPr lang="en-US" sz="2900" dirty="0"/>
          </a:p>
        </p:txBody>
      </p:sp>
      <p:grpSp>
        <p:nvGrpSpPr>
          <p:cNvPr id="5" name="object 3">
            <a:extLst>
              <a:ext uri="{FF2B5EF4-FFF2-40B4-BE49-F238E27FC236}">
                <a16:creationId xmlns:a16="http://schemas.microsoft.com/office/drawing/2014/main" id="{C28DEA8B-9B00-448F-857D-8D4DEFA76770}"/>
              </a:ext>
            </a:extLst>
          </p:cNvPr>
          <p:cNvGrpSpPr/>
          <p:nvPr/>
        </p:nvGrpSpPr>
        <p:grpSpPr>
          <a:xfrm>
            <a:off x="1571625" y="3255645"/>
            <a:ext cx="5104765" cy="3056255"/>
            <a:chOff x="1193800" y="2832100"/>
            <a:chExt cx="5104765" cy="3056255"/>
          </a:xfrm>
        </p:grpSpPr>
        <p:pic>
          <p:nvPicPr>
            <p:cNvPr id="6" name="object 4">
              <a:extLst>
                <a:ext uri="{FF2B5EF4-FFF2-40B4-BE49-F238E27FC236}">
                  <a16:creationId xmlns:a16="http://schemas.microsoft.com/office/drawing/2014/main" id="{4E2D1714-FB95-4A50-B2AE-6D651AC2CFA0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84300" y="2860495"/>
              <a:ext cx="4913912" cy="3027313"/>
            </a:xfrm>
            <a:prstGeom prst="rect">
              <a:avLst/>
            </a:prstGeom>
          </p:spPr>
        </p:pic>
        <p:sp>
          <p:nvSpPr>
            <p:cNvPr id="8" name="object 5">
              <a:extLst>
                <a:ext uri="{FF2B5EF4-FFF2-40B4-BE49-F238E27FC236}">
                  <a16:creationId xmlns:a16="http://schemas.microsoft.com/office/drawing/2014/main" id="{A9F56FCD-C31E-4BBC-BF6D-BDD8F387B4CA}"/>
                </a:ext>
              </a:extLst>
            </p:cNvPr>
            <p:cNvSpPr/>
            <p:nvPr/>
          </p:nvSpPr>
          <p:spPr>
            <a:xfrm>
              <a:off x="1193800" y="2832100"/>
              <a:ext cx="609600" cy="2463800"/>
            </a:xfrm>
            <a:custGeom>
              <a:avLst/>
              <a:gdLst/>
              <a:ahLst/>
              <a:cxnLst/>
              <a:rect l="l" t="t" r="r" b="b"/>
              <a:pathLst>
                <a:path w="609600" h="2463800">
                  <a:moveTo>
                    <a:pt x="609600" y="0"/>
                  </a:moveTo>
                  <a:lnTo>
                    <a:pt x="0" y="0"/>
                  </a:lnTo>
                  <a:lnTo>
                    <a:pt x="0" y="2463800"/>
                  </a:lnTo>
                  <a:lnTo>
                    <a:pt x="609600" y="2463800"/>
                  </a:lnTo>
                  <a:lnTo>
                    <a:pt x="6096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6">
            <a:extLst>
              <a:ext uri="{FF2B5EF4-FFF2-40B4-BE49-F238E27FC236}">
                <a16:creationId xmlns:a16="http://schemas.microsoft.com/office/drawing/2014/main" id="{77BE5E57-867C-47ED-9581-2218F1F89E1B}"/>
              </a:ext>
            </a:extLst>
          </p:cNvPr>
          <p:cNvSpPr txBox="1"/>
          <p:nvPr/>
        </p:nvSpPr>
        <p:spPr>
          <a:xfrm>
            <a:off x="838200" y="1957546"/>
            <a:ext cx="8517890" cy="15601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5" dirty="0">
                <a:latin typeface="Arial"/>
                <a:cs typeface="Arial"/>
              </a:rPr>
              <a:t>What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if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number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possible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values</a:t>
            </a:r>
            <a:r>
              <a:rPr sz="2000" spc="1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random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variable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(scenarios)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b="1" i="1" spc="10" dirty="0">
                <a:latin typeface="Arial"/>
                <a:cs typeface="Arial"/>
              </a:rPr>
              <a:t>infinite</a:t>
            </a:r>
            <a:r>
              <a:rPr sz="2000" spc="10" dirty="0">
                <a:latin typeface="Arial"/>
                <a:cs typeface="Arial"/>
              </a:rPr>
              <a:t>,</a:t>
            </a:r>
            <a:r>
              <a:rPr sz="2000" spc="-114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10" dirty="0">
                <a:latin typeface="Arial"/>
                <a:cs typeface="Arial"/>
              </a:rPr>
              <a:t>future</a:t>
            </a:r>
            <a:r>
              <a:rPr sz="2000" spc="-17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described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by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continuous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distribution?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150" dirty="0">
              <a:latin typeface="Arial"/>
              <a:cs typeface="Arial"/>
            </a:endParaRPr>
          </a:p>
          <a:p>
            <a:pPr marL="150495" marR="7036434">
              <a:lnSpc>
                <a:spcPct val="100000"/>
              </a:lnSpc>
            </a:pPr>
            <a:r>
              <a:rPr sz="2000" b="1" spc="-35" dirty="0">
                <a:latin typeface="Arial"/>
                <a:cs typeface="Arial"/>
              </a:rPr>
              <a:t>P</a:t>
            </a:r>
            <a:r>
              <a:rPr sz="2000" b="1" spc="20" dirty="0">
                <a:latin typeface="Arial"/>
                <a:cs typeface="Arial"/>
              </a:rPr>
              <a:t>r</a:t>
            </a:r>
            <a:r>
              <a:rPr sz="2000" b="1" spc="-25" dirty="0">
                <a:latin typeface="Arial"/>
                <a:cs typeface="Arial"/>
              </a:rPr>
              <a:t>ob</a:t>
            </a:r>
            <a:r>
              <a:rPr sz="2000" b="1" spc="-15" dirty="0">
                <a:latin typeface="Arial"/>
                <a:cs typeface="Arial"/>
              </a:rPr>
              <a:t>a</a:t>
            </a:r>
            <a:r>
              <a:rPr sz="2000" b="1" spc="-25" dirty="0">
                <a:latin typeface="Arial"/>
                <a:cs typeface="Arial"/>
              </a:rPr>
              <a:t>b</a:t>
            </a:r>
            <a:r>
              <a:rPr sz="2000" b="1" spc="40" dirty="0">
                <a:latin typeface="Arial"/>
                <a:cs typeface="Arial"/>
              </a:rPr>
              <a:t>ili</a:t>
            </a:r>
            <a:r>
              <a:rPr sz="2000" b="1" spc="30" dirty="0">
                <a:latin typeface="Arial"/>
                <a:cs typeface="Arial"/>
              </a:rPr>
              <a:t>t</a:t>
            </a:r>
            <a:r>
              <a:rPr sz="2000" b="1" dirty="0">
                <a:latin typeface="Arial"/>
                <a:cs typeface="Arial"/>
              </a:rPr>
              <a:t>y  </a:t>
            </a:r>
            <a:r>
              <a:rPr sz="2000" b="1" spc="-5" dirty="0">
                <a:latin typeface="Arial"/>
                <a:cs typeface="Arial"/>
              </a:rPr>
              <a:t>Density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93447957-3ECF-4222-B956-225D3E1C3C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59025" y="365125"/>
            <a:ext cx="11234530" cy="1325563"/>
          </a:xfrm>
        </p:spPr>
        <p:txBody>
          <a:bodyPr>
            <a:normAutofit/>
          </a:bodyPr>
          <a:lstStyle/>
          <a:p>
            <a:pPr algn="ctr"/>
            <a:r>
              <a:rPr lang="en-US" b="1" dirty="0"/>
              <a:t>Modeling Uncertainty: From Scenarios</a:t>
            </a:r>
            <a:br>
              <a:rPr lang="en-US" b="1" dirty="0"/>
            </a:br>
            <a:r>
              <a:rPr lang="en-US" b="1" dirty="0"/>
              <a:t> to Continuous  Distributions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80142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4EDE5D43-68A6-4507-89F8-4436176E3251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tabLst>
                <a:tab pos="184150" algn="l"/>
              </a:tabLst>
            </a:pPr>
            <a:endParaRPr lang="en-US" sz="2900" dirty="0"/>
          </a:p>
        </p:txBody>
      </p:sp>
      <p:grpSp>
        <p:nvGrpSpPr>
          <p:cNvPr id="5" name="object 3">
            <a:extLst>
              <a:ext uri="{FF2B5EF4-FFF2-40B4-BE49-F238E27FC236}">
                <a16:creationId xmlns:a16="http://schemas.microsoft.com/office/drawing/2014/main" id="{C28DEA8B-9B00-448F-857D-8D4DEFA76770}"/>
              </a:ext>
            </a:extLst>
          </p:cNvPr>
          <p:cNvGrpSpPr/>
          <p:nvPr/>
        </p:nvGrpSpPr>
        <p:grpSpPr>
          <a:xfrm>
            <a:off x="1193800" y="2832100"/>
            <a:ext cx="5104765" cy="3056255"/>
            <a:chOff x="1193800" y="2832100"/>
            <a:chExt cx="5104765" cy="3056255"/>
          </a:xfrm>
        </p:grpSpPr>
        <p:pic>
          <p:nvPicPr>
            <p:cNvPr id="6" name="object 4">
              <a:extLst>
                <a:ext uri="{FF2B5EF4-FFF2-40B4-BE49-F238E27FC236}">
                  <a16:creationId xmlns:a16="http://schemas.microsoft.com/office/drawing/2014/main" id="{4E2D1714-FB95-4A50-B2AE-6D651AC2CFA0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84300" y="2860495"/>
              <a:ext cx="4913912" cy="3027313"/>
            </a:xfrm>
            <a:prstGeom prst="rect">
              <a:avLst/>
            </a:prstGeom>
          </p:spPr>
        </p:pic>
        <p:sp>
          <p:nvSpPr>
            <p:cNvPr id="8" name="object 5">
              <a:extLst>
                <a:ext uri="{FF2B5EF4-FFF2-40B4-BE49-F238E27FC236}">
                  <a16:creationId xmlns:a16="http://schemas.microsoft.com/office/drawing/2014/main" id="{A9F56FCD-C31E-4BBC-BF6D-BDD8F387B4CA}"/>
                </a:ext>
              </a:extLst>
            </p:cNvPr>
            <p:cNvSpPr/>
            <p:nvPr/>
          </p:nvSpPr>
          <p:spPr>
            <a:xfrm>
              <a:off x="1193800" y="2832100"/>
              <a:ext cx="609600" cy="2463800"/>
            </a:xfrm>
            <a:custGeom>
              <a:avLst/>
              <a:gdLst/>
              <a:ahLst/>
              <a:cxnLst/>
              <a:rect l="l" t="t" r="r" b="b"/>
              <a:pathLst>
                <a:path w="609600" h="2463800">
                  <a:moveTo>
                    <a:pt x="609600" y="0"/>
                  </a:moveTo>
                  <a:lnTo>
                    <a:pt x="0" y="0"/>
                  </a:lnTo>
                  <a:lnTo>
                    <a:pt x="0" y="2463800"/>
                  </a:lnTo>
                  <a:lnTo>
                    <a:pt x="609600" y="2463800"/>
                  </a:lnTo>
                  <a:lnTo>
                    <a:pt x="6096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6">
            <a:extLst>
              <a:ext uri="{FF2B5EF4-FFF2-40B4-BE49-F238E27FC236}">
                <a16:creationId xmlns:a16="http://schemas.microsoft.com/office/drawing/2014/main" id="{77BE5E57-867C-47ED-9581-2218F1F89E1B}"/>
              </a:ext>
            </a:extLst>
          </p:cNvPr>
          <p:cNvSpPr txBox="1"/>
          <p:nvPr/>
        </p:nvSpPr>
        <p:spPr>
          <a:xfrm>
            <a:off x="460375" y="1534001"/>
            <a:ext cx="8517890" cy="15601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5" dirty="0">
                <a:latin typeface="Arial"/>
                <a:cs typeface="Arial"/>
              </a:rPr>
              <a:t>What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if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number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possible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values</a:t>
            </a:r>
            <a:r>
              <a:rPr sz="2000" spc="1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random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variable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(scenarios)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b="1" i="1" spc="10" dirty="0">
                <a:latin typeface="Arial"/>
                <a:cs typeface="Arial"/>
              </a:rPr>
              <a:t>infinite</a:t>
            </a:r>
            <a:r>
              <a:rPr sz="2000" spc="10" dirty="0">
                <a:latin typeface="Arial"/>
                <a:cs typeface="Arial"/>
              </a:rPr>
              <a:t>,</a:t>
            </a:r>
            <a:r>
              <a:rPr sz="2000" spc="-114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10" dirty="0">
                <a:latin typeface="Arial"/>
                <a:cs typeface="Arial"/>
              </a:rPr>
              <a:t>future</a:t>
            </a:r>
            <a:r>
              <a:rPr sz="2000" spc="-17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described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by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continuous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distribution?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150" dirty="0">
              <a:latin typeface="Arial"/>
              <a:cs typeface="Arial"/>
            </a:endParaRPr>
          </a:p>
          <a:p>
            <a:pPr marL="150495" marR="7036434">
              <a:lnSpc>
                <a:spcPct val="100000"/>
              </a:lnSpc>
            </a:pPr>
            <a:r>
              <a:rPr sz="2000" b="1" spc="-35" dirty="0">
                <a:latin typeface="Arial"/>
                <a:cs typeface="Arial"/>
              </a:rPr>
              <a:t>P</a:t>
            </a:r>
            <a:r>
              <a:rPr sz="2000" b="1" spc="20" dirty="0">
                <a:latin typeface="Arial"/>
                <a:cs typeface="Arial"/>
              </a:rPr>
              <a:t>r</a:t>
            </a:r>
            <a:r>
              <a:rPr sz="2000" b="1" spc="-25" dirty="0">
                <a:latin typeface="Arial"/>
                <a:cs typeface="Arial"/>
              </a:rPr>
              <a:t>ob</a:t>
            </a:r>
            <a:r>
              <a:rPr sz="2000" b="1" spc="-15" dirty="0">
                <a:latin typeface="Arial"/>
                <a:cs typeface="Arial"/>
              </a:rPr>
              <a:t>a</a:t>
            </a:r>
            <a:r>
              <a:rPr sz="2000" b="1" spc="-25" dirty="0">
                <a:latin typeface="Arial"/>
                <a:cs typeface="Arial"/>
              </a:rPr>
              <a:t>b</a:t>
            </a:r>
            <a:r>
              <a:rPr sz="2000" b="1" spc="40" dirty="0">
                <a:latin typeface="Arial"/>
                <a:cs typeface="Arial"/>
              </a:rPr>
              <a:t>ili</a:t>
            </a:r>
            <a:r>
              <a:rPr sz="2000" b="1" spc="30" dirty="0">
                <a:latin typeface="Arial"/>
                <a:cs typeface="Arial"/>
              </a:rPr>
              <a:t>t</a:t>
            </a:r>
            <a:r>
              <a:rPr sz="2000" b="1" dirty="0">
                <a:latin typeface="Arial"/>
                <a:cs typeface="Arial"/>
              </a:rPr>
              <a:t>y  </a:t>
            </a:r>
            <a:r>
              <a:rPr sz="2000" b="1" spc="-5" dirty="0">
                <a:latin typeface="Arial"/>
                <a:cs typeface="Arial"/>
              </a:rPr>
              <a:t>Density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10" name="object 6">
            <a:extLst>
              <a:ext uri="{FF2B5EF4-FFF2-40B4-BE49-F238E27FC236}">
                <a16:creationId xmlns:a16="http://schemas.microsoft.com/office/drawing/2014/main" id="{91D3A2F8-E93F-410A-8737-90D6930331C3}"/>
              </a:ext>
            </a:extLst>
          </p:cNvPr>
          <p:cNvSpPr txBox="1"/>
          <p:nvPr/>
        </p:nvSpPr>
        <p:spPr>
          <a:xfrm>
            <a:off x="460375" y="1534001"/>
            <a:ext cx="8517890" cy="464486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5" dirty="0">
                <a:latin typeface="Arial"/>
                <a:cs typeface="Arial"/>
              </a:rPr>
              <a:t>What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if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number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possible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values</a:t>
            </a:r>
            <a:r>
              <a:rPr sz="2000" spc="1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random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variable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(scenarios)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b="1" i="1" spc="10" dirty="0">
                <a:latin typeface="Arial"/>
                <a:cs typeface="Arial"/>
              </a:rPr>
              <a:t>infinite</a:t>
            </a:r>
            <a:r>
              <a:rPr sz="2000" spc="10" dirty="0">
                <a:latin typeface="Arial"/>
                <a:cs typeface="Arial"/>
              </a:rPr>
              <a:t>,</a:t>
            </a:r>
            <a:r>
              <a:rPr sz="2000" spc="-114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10" dirty="0">
                <a:latin typeface="Arial"/>
                <a:cs typeface="Arial"/>
              </a:rPr>
              <a:t>future</a:t>
            </a:r>
            <a:r>
              <a:rPr sz="2000" spc="-17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described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by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continuous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distribution?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150" dirty="0">
              <a:latin typeface="Arial"/>
              <a:cs typeface="Arial"/>
            </a:endParaRPr>
          </a:p>
          <a:p>
            <a:pPr marL="150495" marR="7036434">
              <a:lnSpc>
                <a:spcPct val="100000"/>
              </a:lnSpc>
            </a:pPr>
            <a:r>
              <a:rPr sz="2000" b="1" spc="-35" dirty="0">
                <a:latin typeface="Arial"/>
                <a:cs typeface="Arial"/>
              </a:rPr>
              <a:t>P</a:t>
            </a:r>
            <a:r>
              <a:rPr sz="2000" b="1" spc="20" dirty="0">
                <a:latin typeface="Arial"/>
                <a:cs typeface="Arial"/>
              </a:rPr>
              <a:t>r</a:t>
            </a:r>
            <a:r>
              <a:rPr sz="2000" b="1" spc="-25" dirty="0">
                <a:latin typeface="Arial"/>
                <a:cs typeface="Arial"/>
              </a:rPr>
              <a:t>ob</a:t>
            </a:r>
            <a:r>
              <a:rPr sz="2000" b="1" spc="-15" dirty="0">
                <a:latin typeface="Arial"/>
                <a:cs typeface="Arial"/>
              </a:rPr>
              <a:t>a</a:t>
            </a:r>
            <a:r>
              <a:rPr sz="2000" b="1" spc="-25" dirty="0">
                <a:latin typeface="Arial"/>
                <a:cs typeface="Arial"/>
              </a:rPr>
              <a:t>b</a:t>
            </a:r>
            <a:r>
              <a:rPr sz="2000" b="1" spc="40" dirty="0">
                <a:latin typeface="Arial"/>
                <a:cs typeface="Arial"/>
              </a:rPr>
              <a:t>ili</a:t>
            </a:r>
            <a:r>
              <a:rPr sz="2000" b="1" spc="30" dirty="0">
                <a:latin typeface="Arial"/>
                <a:cs typeface="Arial"/>
              </a:rPr>
              <a:t>t</a:t>
            </a:r>
            <a:r>
              <a:rPr sz="2000" b="1" dirty="0">
                <a:latin typeface="Arial"/>
                <a:cs typeface="Arial"/>
              </a:rPr>
              <a:t>y  </a:t>
            </a:r>
            <a:r>
              <a:rPr sz="2000" b="1" spc="-5" dirty="0">
                <a:latin typeface="Arial"/>
                <a:cs typeface="Arial"/>
              </a:rPr>
              <a:t>Density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900" dirty="0">
              <a:latin typeface="Arial"/>
              <a:cs typeface="Arial"/>
            </a:endParaRPr>
          </a:p>
          <a:p>
            <a:pPr marL="4706620" marR="228600" lvl="1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706620" algn="l"/>
                <a:tab pos="4707255" algn="l"/>
              </a:tabLst>
            </a:pPr>
            <a:r>
              <a:rPr sz="2000" spc="-5" dirty="0">
                <a:latin typeface="Arial"/>
                <a:cs typeface="Arial"/>
              </a:rPr>
              <a:t>When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number </a:t>
            </a:r>
            <a:r>
              <a:rPr sz="2000" spc="-10" dirty="0">
                <a:latin typeface="Arial"/>
                <a:cs typeface="Arial"/>
              </a:rPr>
              <a:t>of scenarios 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b="1" i="1" spc="10" dirty="0">
                <a:latin typeface="Arial"/>
                <a:cs typeface="Arial"/>
              </a:rPr>
              <a:t>infinite</a:t>
            </a:r>
            <a:r>
              <a:rPr sz="2000" spc="10" dirty="0">
                <a:latin typeface="Arial"/>
                <a:cs typeface="Arial"/>
              </a:rPr>
              <a:t>,</a:t>
            </a:r>
            <a:r>
              <a:rPr sz="2000" spc="-114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Excel,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in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general, </a:t>
            </a:r>
            <a:r>
              <a:rPr sz="2000" spc="-35" dirty="0">
                <a:latin typeface="Arial"/>
                <a:cs typeface="Arial"/>
              </a:rPr>
              <a:t>will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not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be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able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20" dirty="0">
                <a:latin typeface="Arial"/>
                <a:cs typeface="Arial"/>
              </a:rPr>
              <a:t>to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calculate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1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exact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values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reward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2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risk </a:t>
            </a:r>
            <a:r>
              <a:rPr sz="2000" dirty="0">
                <a:latin typeface="Arial"/>
                <a:cs typeface="Arial"/>
              </a:rPr>
              <a:t> measures </a:t>
            </a:r>
            <a:r>
              <a:rPr sz="2000" spc="-10" dirty="0">
                <a:latin typeface="Arial"/>
                <a:cs typeface="Arial"/>
              </a:rPr>
              <a:t>corresponding </a:t>
            </a:r>
            <a:r>
              <a:rPr sz="2000" spc="20" dirty="0">
                <a:latin typeface="Arial"/>
                <a:cs typeface="Arial"/>
              </a:rPr>
              <a:t>to </a:t>
            </a:r>
            <a:r>
              <a:rPr sz="2000" dirty="0">
                <a:latin typeface="Arial"/>
                <a:cs typeface="Arial"/>
              </a:rPr>
              <a:t>a </a:t>
            </a:r>
            <a:r>
              <a:rPr sz="2000" spc="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particular</a:t>
            </a:r>
            <a:r>
              <a:rPr sz="2000" spc="70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decision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850" dirty="0">
              <a:latin typeface="Arial"/>
              <a:cs typeface="Arial"/>
            </a:endParaRPr>
          </a:p>
          <a:p>
            <a:pPr marL="2405380">
              <a:lnSpc>
                <a:spcPct val="100000"/>
              </a:lnSpc>
            </a:pPr>
            <a:endParaRPr sz="2000" dirty="0">
              <a:latin typeface="Arial"/>
              <a:cs typeface="Arial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AD15BA75-A4B5-4F6B-BD18-51498C5BD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12030" y="365125"/>
            <a:ext cx="11234530" cy="1325563"/>
          </a:xfrm>
        </p:spPr>
        <p:txBody>
          <a:bodyPr>
            <a:normAutofit/>
          </a:bodyPr>
          <a:lstStyle/>
          <a:p>
            <a:pPr algn="ctr"/>
            <a:r>
              <a:rPr lang="en-US" b="1" dirty="0"/>
              <a:t>Modeling Uncertainty: From Scenarios</a:t>
            </a:r>
            <a:br>
              <a:rPr lang="en-US" b="1" dirty="0"/>
            </a:br>
            <a:r>
              <a:rPr lang="en-US" b="1" dirty="0"/>
              <a:t> to Continuous  Distributions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3029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901148" y="365125"/>
            <a:ext cx="12254948" cy="1325563"/>
          </a:xfrm>
        </p:spPr>
        <p:txBody>
          <a:bodyPr>
            <a:normAutofit/>
          </a:bodyPr>
          <a:lstStyle/>
          <a:p>
            <a:pPr algn="ctr"/>
            <a:r>
              <a:rPr lang="en-US" sz="3600" spc="5" dirty="0"/>
              <a:t>Simulation:</a:t>
            </a:r>
            <a:r>
              <a:rPr lang="en-US" sz="3600" spc="-60" dirty="0"/>
              <a:t> </a:t>
            </a:r>
            <a:r>
              <a:rPr lang="en-US" sz="3600" dirty="0"/>
              <a:t>Making</a:t>
            </a:r>
            <a:r>
              <a:rPr lang="en-US" sz="3600" spc="-35" dirty="0"/>
              <a:t> </a:t>
            </a:r>
            <a:r>
              <a:rPr lang="en-US" sz="3600" spc="5" dirty="0"/>
              <a:t>Decisions</a:t>
            </a:r>
            <a:r>
              <a:rPr lang="en-US" sz="3600" spc="-80" dirty="0"/>
              <a:t> </a:t>
            </a:r>
            <a:r>
              <a:rPr lang="en-US" sz="3600" spc="10" dirty="0"/>
              <a:t>when</a:t>
            </a:r>
            <a:r>
              <a:rPr lang="en-US" sz="3600" spc="-35" dirty="0"/>
              <a:t> </a:t>
            </a:r>
            <a:r>
              <a:rPr lang="en-US" sz="3600" spc="15" dirty="0"/>
              <a:t>Randomness</a:t>
            </a:r>
            <a:br>
              <a:rPr lang="en-US" sz="3600" spc="15" dirty="0"/>
            </a:br>
            <a:r>
              <a:rPr lang="en-US" sz="3600" spc="-180" dirty="0"/>
              <a:t> </a:t>
            </a:r>
            <a:r>
              <a:rPr lang="en-US" sz="3600" spc="-15" dirty="0"/>
              <a:t>is </a:t>
            </a:r>
            <a:r>
              <a:rPr lang="en-US" sz="3600" spc="-760" dirty="0"/>
              <a:t> </a:t>
            </a:r>
            <a:r>
              <a:rPr lang="en-US" sz="3600" dirty="0"/>
              <a:t>Described</a:t>
            </a:r>
            <a:r>
              <a:rPr lang="en-US" sz="3600" spc="-45" dirty="0"/>
              <a:t> </a:t>
            </a:r>
            <a:r>
              <a:rPr lang="en-US" sz="3600" spc="20" dirty="0"/>
              <a:t>by </a:t>
            </a:r>
            <a:r>
              <a:rPr lang="en-US" sz="3600" dirty="0"/>
              <a:t>a</a:t>
            </a:r>
            <a:r>
              <a:rPr lang="en-US" sz="3600" spc="-40" dirty="0"/>
              <a:t> </a:t>
            </a:r>
            <a:r>
              <a:rPr lang="en-US" sz="3600" spc="20" dirty="0"/>
              <a:t>Continuous</a:t>
            </a:r>
            <a:r>
              <a:rPr lang="en-US" sz="3600" spc="-180" dirty="0"/>
              <a:t> </a:t>
            </a:r>
            <a:r>
              <a:rPr lang="en-US" sz="3600" dirty="0"/>
              <a:t>Distribution</a:t>
            </a:r>
          </a:p>
        </p:txBody>
      </p:sp>
      <p:grpSp>
        <p:nvGrpSpPr>
          <p:cNvPr id="11" name="object 3">
            <a:extLst>
              <a:ext uri="{FF2B5EF4-FFF2-40B4-BE49-F238E27FC236}">
                <a16:creationId xmlns:a16="http://schemas.microsoft.com/office/drawing/2014/main" id="{651CB5DB-5E07-4EBA-9FC5-551D988D05AC}"/>
              </a:ext>
            </a:extLst>
          </p:cNvPr>
          <p:cNvGrpSpPr/>
          <p:nvPr/>
        </p:nvGrpSpPr>
        <p:grpSpPr>
          <a:xfrm>
            <a:off x="1762694" y="3213725"/>
            <a:ext cx="5104765" cy="3056255"/>
            <a:chOff x="1193800" y="2832100"/>
            <a:chExt cx="5104765" cy="3056255"/>
          </a:xfrm>
        </p:grpSpPr>
        <p:pic>
          <p:nvPicPr>
            <p:cNvPr id="12" name="object 4">
              <a:extLst>
                <a:ext uri="{FF2B5EF4-FFF2-40B4-BE49-F238E27FC236}">
                  <a16:creationId xmlns:a16="http://schemas.microsoft.com/office/drawing/2014/main" id="{4781FEF2-6A6C-452C-865D-F93B94D5AB5B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84300" y="2860495"/>
              <a:ext cx="4913912" cy="3027313"/>
            </a:xfrm>
            <a:prstGeom prst="rect">
              <a:avLst/>
            </a:prstGeom>
          </p:spPr>
        </p:pic>
        <p:sp>
          <p:nvSpPr>
            <p:cNvPr id="13" name="object 5">
              <a:extLst>
                <a:ext uri="{FF2B5EF4-FFF2-40B4-BE49-F238E27FC236}">
                  <a16:creationId xmlns:a16="http://schemas.microsoft.com/office/drawing/2014/main" id="{72613B04-CA12-491C-9853-F4F16F9F24D4}"/>
                </a:ext>
              </a:extLst>
            </p:cNvPr>
            <p:cNvSpPr/>
            <p:nvPr/>
          </p:nvSpPr>
          <p:spPr>
            <a:xfrm>
              <a:off x="1193800" y="2832100"/>
              <a:ext cx="609600" cy="2463800"/>
            </a:xfrm>
            <a:custGeom>
              <a:avLst/>
              <a:gdLst/>
              <a:ahLst/>
              <a:cxnLst/>
              <a:rect l="l" t="t" r="r" b="b"/>
              <a:pathLst>
                <a:path w="609600" h="2463800">
                  <a:moveTo>
                    <a:pt x="609600" y="0"/>
                  </a:moveTo>
                  <a:lnTo>
                    <a:pt x="0" y="0"/>
                  </a:lnTo>
                  <a:lnTo>
                    <a:pt x="0" y="2463800"/>
                  </a:lnTo>
                  <a:lnTo>
                    <a:pt x="609600" y="2463800"/>
                  </a:lnTo>
                  <a:lnTo>
                    <a:pt x="6096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6">
            <a:extLst>
              <a:ext uri="{FF2B5EF4-FFF2-40B4-BE49-F238E27FC236}">
                <a16:creationId xmlns:a16="http://schemas.microsoft.com/office/drawing/2014/main" id="{F1186FA4-CEC0-4EDE-B04A-FAC69835ECDE}"/>
              </a:ext>
            </a:extLst>
          </p:cNvPr>
          <p:cNvSpPr txBox="1"/>
          <p:nvPr/>
        </p:nvSpPr>
        <p:spPr>
          <a:xfrm>
            <a:off x="1029269" y="1690688"/>
            <a:ext cx="8594090" cy="17849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15" dirty="0">
                <a:latin typeface="Arial"/>
                <a:cs typeface="Arial"/>
              </a:rPr>
              <a:t>For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number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9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probability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distributions</a:t>
            </a:r>
            <a:r>
              <a:rPr sz="2000" spc="145" dirty="0">
                <a:latin typeface="Arial"/>
                <a:cs typeface="Arial"/>
              </a:rPr>
              <a:t> </a:t>
            </a:r>
            <a:r>
              <a:rPr sz="2000" spc="10" dirty="0">
                <a:latin typeface="Arial"/>
                <a:cs typeface="Arial"/>
              </a:rPr>
              <a:t>(for</a:t>
            </a:r>
            <a:r>
              <a:rPr sz="2000" spc="-1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example,</a:t>
            </a:r>
            <a:r>
              <a:rPr sz="2000" spc="9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normal</a:t>
            </a:r>
            <a:r>
              <a:rPr sz="2000" spc="-10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distribution)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Excel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can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generate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instances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random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variable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coming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10" dirty="0">
                <a:latin typeface="Arial"/>
                <a:cs typeface="Arial"/>
              </a:rPr>
              <a:t>from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that </a:t>
            </a:r>
            <a:r>
              <a:rPr sz="2000" spc="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distribution</a:t>
            </a:r>
            <a:endParaRPr sz="2000" dirty="0">
              <a:latin typeface="Arial"/>
              <a:cs typeface="Arial"/>
            </a:endParaRPr>
          </a:p>
          <a:p>
            <a:pPr marL="150495" marR="7112000">
              <a:lnSpc>
                <a:spcPct val="100000"/>
              </a:lnSpc>
              <a:spcBef>
                <a:spcPts val="1850"/>
              </a:spcBef>
            </a:pPr>
            <a:r>
              <a:rPr sz="2000" b="1" spc="-35" dirty="0">
                <a:latin typeface="Arial"/>
                <a:cs typeface="Arial"/>
              </a:rPr>
              <a:t>P</a:t>
            </a:r>
            <a:r>
              <a:rPr sz="2000" b="1" spc="20" dirty="0">
                <a:latin typeface="Arial"/>
                <a:cs typeface="Arial"/>
              </a:rPr>
              <a:t>r</a:t>
            </a:r>
            <a:r>
              <a:rPr sz="2000" b="1" spc="-25" dirty="0">
                <a:latin typeface="Arial"/>
                <a:cs typeface="Arial"/>
              </a:rPr>
              <a:t>ob</a:t>
            </a:r>
            <a:r>
              <a:rPr sz="2000" b="1" spc="-15" dirty="0">
                <a:latin typeface="Arial"/>
                <a:cs typeface="Arial"/>
              </a:rPr>
              <a:t>a</a:t>
            </a:r>
            <a:r>
              <a:rPr sz="2000" b="1" spc="-25" dirty="0">
                <a:latin typeface="Arial"/>
                <a:cs typeface="Arial"/>
              </a:rPr>
              <a:t>b</a:t>
            </a:r>
            <a:r>
              <a:rPr sz="2000" b="1" spc="40" dirty="0">
                <a:latin typeface="Arial"/>
                <a:cs typeface="Arial"/>
              </a:rPr>
              <a:t>ili</a:t>
            </a:r>
            <a:r>
              <a:rPr sz="2000" b="1" spc="30" dirty="0">
                <a:latin typeface="Arial"/>
                <a:cs typeface="Arial"/>
              </a:rPr>
              <a:t>t</a:t>
            </a:r>
            <a:r>
              <a:rPr sz="2000" b="1" dirty="0">
                <a:latin typeface="Arial"/>
                <a:cs typeface="Arial"/>
              </a:rPr>
              <a:t>y  </a:t>
            </a:r>
            <a:r>
              <a:rPr sz="2000" b="1" spc="-5" dirty="0">
                <a:latin typeface="Arial"/>
                <a:cs typeface="Arial"/>
              </a:rPr>
              <a:t>Density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516400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grpSp>
        <p:nvGrpSpPr>
          <p:cNvPr id="24" name="object 3">
            <a:extLst>
              <a:ext uri="{FF2B5EF4-FFF2-40B4-BE49-F238E27FC236}">
                <a16:creationId xmlns:a16="http://schemas.microsoft.com/office/drawing/2014/main" id="{FD157026-DCEA-4048-8D36-0908A6033A46}"/>
              </a:ext>
            </a:extLst>
          </p:cNvPr>
          <p:cNvGrpSpPr/>
          <p:nvPr/>
        </p:nvGrpSpPr>
        <p:grpSpPr>
          <a:xfrm>
            <a:off x="2399748" y="3500521"/>
            <a:ext cx="5104765" cy="3056255"/>
            <a:chOff x="1193800" y="2832100"/>
            <a:chExt cx="5104765" cy="3056255"/>
          </a:xfrm>
        </p:grpSpPr>
        <p:pic>
          <p:nvPicPr>
            <p:cNvPr id="25" name="object 4">
              <a:extLst>
                <a:ext uri="{FF2B5EF4-FFF2-40B4-BE49-F238E27FC236}">
                  <a16:creationId xmlns:a16="http://schemas.microsoft.com/office/drawing/2014/main" id="{C2B278DA-1EE2-4F93-94D8-583239CBEBE7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84300" y="2860495"/>
              <a:ext cx="4913912" cy="3027313"/>
            </a:xfrm>
            <a:prstGeom prst="rect">
              <a:avLst/>
            </a:prstGeom>
          </p:spPr>
        </p:pic>
        <p:sp>
          <p:nvSpPr>
            <p:cNvPr id="26" name="object 5">
              <a:extLst>
                <a:ext uri="{FF2B5EF4-FFF2-40B4-BE49-F238E27FC236}">
                  <a16:creationId xmlns:a16="http://schemas.microsoft.com/office/drawing/2014/main" id="{8FE5D4AF-1C1F-40AE-877F-5AD04B87EBFF}"/>
                </a:ext>
              </a:extLst>
            </p:cNvPr>
            <p:cNvSpPr/>
            <p:nvPr/>
          </p:nvSpPr>
          <p:spPr>
            <a:xfrm>
              <a:off x="1193800" y="2832100"/>
              <a:ext cx="609600" cy="2463800"/>
            </a:xfrm>
            <a:custGeom>
              <a:avLst/>
              <a:gdLst/>
              <a:ahLst/>
              <a:cxnLst/>
              <a:rect l="l" t="t" r="r" b="b"/>
              <a:pathLst>
                <a:path w="609600" h="2463800">
                  <a:moveTo>
                    <a:pt x="609600" y="0"/>
                  </a:moveTo>
                  <a:lnTo>
                    <a:pt x="0" y="0"/>
                  </a:lnTo>
                  <a:lnTo>
                    <a:pt x="0" y="2463800"/>
                  </a:lnTo>
                  <a:lnTo>
                    <a:pt x="609600" y="2463800"/>
                  </a:lnTo>
                  <a:lnTo>
                    <a:pt x="6096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6">
            <a:extLst>
              <a:ext uri="{FF2B5EF4-FFF2-40B4-BE49-F238E27FC236}">
                <a16:creationId xmlns:a16="http://schemas.microsoft.com/office/drawing/2014/main" id="{176F1153-C7E6-4BEF-BF9D-8A8A0FB690A1}"/>
              </a:ext>
            </a:extLst>
          </p:cNvPr>
          <p:cNvSpPr txBox="1"/>
          <p:nvPr/>
        </p:nvSpPr>
        <p:spPr>
          <a:xfrm>
            <a:off x="1666323" y="1977484"/>
            <a:ext cx="8594090" cy="17849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15" dirty="0">
                <a:latin typeface="Arial"/>
                <a:cs typeface="Arial"/>
              </a:rPr>
              <a:t>For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number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9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probability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distributions</a:t>
            </a:r>
            <a:r>
              <a:rPr sz="2000" spc="145" dirty="0">
                <a:latin typeface="Arial"/>
                <a:cs typeface="Arial"/>
              </a:rPr>
              <a:t> </a:t>
            </a:r>
            <a:r>
              <a:rPr sz="2000" spc="10" dirty="0">
                <a:latin typeface="Arial"/>
                <a:cs typeface="Arial"/>
              </a:rPr>
              <a:t>(for</a:t>
            </a:r>
            <a:r>
              <a:rPr sz="2000" spc="-1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example,</a:t>
            </a:r>
            <a:r>
              <a:rPr sz="2000" spc="9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normal</a:t>
            </a:r>
            <a:r>
              <a:rPr sz="2000" spc="-10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distribution)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Excel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can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generate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instances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random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variable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coming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10" dirty="0">
                <a:latin typeface="Arial"/>
                <a:cs typeface="Arial"/>
              </a:rPr>
              <a:t>from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that </a:t>
            </a:r>
            <a:r>
              <a:rPr sz="2000" spc="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distribution</a:t>
            </a:r>
            <a:endParaRPr sz="2000" dirty="0">
              <a:latin typeface="Arial"/>
              <a:cs typeface="Arial"/>
            </a:endParaRPr>
          </a:p>
          <a:p>
            <a:pPr marL="150495" marR="7112000">
              <a:lnSpc>
                <a:spcPct val="100000"/>
              </a:lnSpc>
              <a:spcBef>
                <a:spcPts val="1850"/>
              </a:spcBef>
            </a:pPr>
            <a:r>
              <a:rPr sz="2000" b="1" spc="-35" dirty="0">
                <a:latin typeface="Arial"/>
                <a:cs typeface="Arial"/>
              </a:rPr>
              <a:t>P</a:t>
            </a:r>
            <a:r>
              <a:rPr sz="2000" b="1" spc="20" dirty="0">
                <a:latin typeface="Arial"/>
                <a:cs typeface="Arial"/>
              </a:rPr>
              <a:t>r</a:t>
            </a:r>
            <a:r>
              <a:rPr sz="2000" b="1" spc="-25" dirty="0">
                <a:latin typeface="Arial"/>
                <a:cs typeface="Arial"/>
              </a:rPr>
              <a:t>ob</a:t>
            </a:r>
            <a:r>
              <a:rPr sz="2000" b="1" spc="-15" dirty="0">
                <a:latin typeface="Arial"/>
                <a:cs typeface="Arial"/>
              </a:rPr>
              <a:t>a</a:t>
            </a:r>
            <a:r>
              <a:rPr sz="2000" b="1" spc="-25" dirty="0">
                <a:latin typeface="Arial"/>
                <a:cs typeface="Arial"/>
              </a:rPr>
              <a:t>b</a:t>
            </a:r>
            <a:r>
              <a:rPr sz="2000" b="1" spc="40" dirty="0">
                <a:latin typeface="Arial"/>
                <a:cs typeface="Arial"/>
              </a:rPr>
              <a:t>ili</a:t>
            </a:r>
            <a:r>
              <a:rPr sz="2000" b="1" spc="30" dirty="0">
                <a:latin typeface="Arial"/>
                <a:cs typeface="Arial"/>
              </a:rPr>
              <a:t>t</a:t>
            </a:r>
            <a:r>
              <a:rPr sz="2000" b="1" dirty="0">
                <a:latin typeface="Arial"/>
                <a:cs typeface="Arial"/>
              </a:rPr>
              <a:t>y  </a:t>
            </a:r>
            <a:r>
              <a:rPr sz="2000" b="1" spc="-5" dirty="0">
                <a:latin typeface="Arial"/>
                <a:cs typeface="Arial"/>
              </a:rPr>
              <a:t>Density</a:t>
            </a:r>
            <a:endParaRPr sz="2000" dirty="0">
              <a:latin typeface="Arial"/>
              <a:cs typeface="Arial"/>
            </a:endParaRPr>
          </a:p>
        </p:txBody>
      </p:sp>
      <p:grpSp>
        <p:nvGrpSpPr>
          <p:cNvPr id="28" name="object 8">
            <a:extLst>
              <a:ext uri="{FF2B5EF4-FFF2-40B4-BE49-F238E27FC236}">
                <a16:creationId xmlns:a16="http://schemas.microsoft.com/office/drawing/2014/main" id="{927EB8CF-E6C3-4090-A15C-18A2206D2387}"/>
              </a:ext>
            </a:extLst>
          </p:cNvPr>
          <p:cNvGrpSpPr/>
          <p:nvPr/>
        </p:nvGrpSpPr>
        <p:grpSpPr>
          <a:xfrm>
            <a:off x="4723848" y="4256171"/>
            <a:ext cx="38100" cy="2115820"/>
            <a:chOff x="3517900" y="3587750"/>
            <a:chExt cx="38100" cy="2115820"/>
          </a:xfrm>
        </p:grpSpPr>
        <p:sp>
          <p:nvSpPr>
            <p:cNvPr id="29" name="object 9">
              <a:extLst>
                <a:ext uri="{FF2B5EF4-FFF2-40B4-BE49-F238E27FC236}">
                  <a16:creationId xmlns:a16="http://schemas.microsoft.com/office/drawing/2014/main" id="{390F4AF9-07D6-4F81-A612-59BEF4C07854}"/>
                </a:ext>
              </a:extLst>
            </p:cNvPr>
            <p:cNvSpPr/>
            <p:nvPr/>
          </p:nvSpPr>
          <p:spPr>
            <a:xfrm>
              <a:off x="3536950" y="3587750"/>
              <a:ext cx="0" cy="2115820"/>
            </a:xfrm>
            <a:custGeom>
              <a:avLst/>
              <a:gdLst/>
              <a:ahLst/>
              <a:cxnLst/>
              <a:rect l="l" t="t" r="r" b="b"/>
              <a:pathLst>
                <a:path h="2115820">
                  <a:moveTo>
                    <a:pt x="0" y="0"/>
                  </a:moveTo>
                  <a:lnTo>
                    <a:pt x="1" y="2115671"/>
                  </a:lnTo>
                </a:path>
              </a:pathLst>
            </a:custGeom>
            <a:solidFill>
              <a:srgbClr val="DADAD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10">
              <a:extLst>
                <a:ext uri="{FF2B5EF4-FFF2-40B4-BE49-F238E27FC236}">
                  <a16:creationId xmlns:a16="http://schemas.microsoft.com/office/drawing/2014/main" id="{A7086986-A7F7-4E10-9AFD-B477E6C399C7}"/>
                </a:ext>
              </a:extLst>
            </p:cNvPr>
            <p:cNvSpPr/>
            <p:nvPr/>
          </p:nvSpPr>
          <p:spPr>
            <a:xfrm>
              <a:off x="3536950" y="3587750"/>
              <a:ext cx="0" cy="2115820"/>
            </a:xfrm>
            <a:custGeom>
              <a:avLst/>
              <a:gdLst/>
              <a:ahLst/>
              <a:cxnLst/>
              <a:rect l="l" t="t" r="r" b="b"/>
              <a:pathLst>
                <a:path h="2115820">
                  <a:moveTo>
                    <a:pt x="0" y="0"/>
                  </a:moveTo>
                  <a:lnTo>
                    <a:pt x="1" y="2115671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1" name="object 11">
            <a:extLst>
              <a:ext uri="{FF2B5EF4-FFF2-40B4-BE49-F238E27FC236}">
                <a16:creationId xmlns:a16="http://schemas.microsoft.com/office/drawing/2014/main" id="{A68405A7-4D38-4D94-9C32-7C3C4DFDE181}"/>
              </a:ext>
            </a:extLst>
          </p:cNvPr>
          <p:cNvSpPr txBox="1"/>
          <p:nvPr/>
        </p:nvSpPr>
        <p:spPr>
          <a:xfrm>
            <a:off x="4845171" y="4927866"/>
            <a:ext cx="34607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2000" spc="-25" dirty="0">
                <a:latin typeface="Arial"/>
                <a:cs typeface="Arial"/>
              </a:rPr>
              <a:t>R</a:t>
            </a:r>
            <a:r>
              <a:rPr sz="1950" spc="-37" baseline="-17094" dirty="0">
                <a:latin typeface="Arial"/>
                <a:cs typeface="Arial"/>
              </a:rPr>
              <a:t>1</a:t>
            </a:r>
            <a:endParaRPr sz="1950" baseline="-17094" dirty="0">
              <a:latin typeface="Arial"/>
              <a:cs typeface="Arial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C0B0D39B-4D5B-40C0-BDCB-9B2FA017F3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901148" y="365125"/>
            <a:ext cx="12254948" cy="1325563"/>
          </a:xfrm>
        </p:spPr>
        <p:txBody>
          <a:bodyPr>
            <a:normAutofit/>
          </a:bodyPr>
          <a:lstStyle/>
          <a:p>
            <a:pPr algn="ctr"/>
            <a:r>
              <a:rPr lang="en-US" sz="3600" spc="5" dirty="0"/>
              <a:t>Simulation:</a:t>
            </a:r>
            <a:r>
              <a:rPr lang="en-US" sz="3600" spc="-60" dirty="0"/>
              <a:t> </a:t>
            </a:r>
            <a:r>
              <a:rPr lang="en-US" sz="3600" dirty="0"/>
              <a:t>Making</a:t>
            </a:r>
            <a:r>
              <a:rPr lang="en-US" sz="3600" spc="-35" dirty="0"/>
              <a:t> </a:t>
            </a:r>
            <a:r>
              <a:rPr lang="en-US" sz="3600" spc="5" dirty="0"/>
              <a:t>Decisions</a:t>
            </a:r>
            <a:r>
              <a:rPr lang="en-US" sz="3600" spc="-80" dirty="0"/>
              <a:t> </a:t>
            </a:r>
            <a:r>
              <a:rPr lang="en-US" sz="3600" spc="10" dirty="0"/>
              <a:t>when</a:t>
            </a:r>
            <a:r>
              <a:rPr lang="en-US" sz="3600" spc="-35" dirty="0"/>
              <a:t> </a:t>
            </a:r>
            <a:r>
              <a:rPr lang="en-US" sz="3600" spc="15" dirty="0"/>
              <a:t>Randomness</a:t>
            </a:r>
            <a:br>
              <a:rPr lang="en-US" sz="3600" spc="15" dirty="0"/>
            </a:br>
            <a:r>
              <a:rPr lang="en-US" sz="3600" spc="-180" dirty="0"/>
              <a:t> </a:t>
            </a:r>
            <a:r>
              <a:rPr lang="en-US" sz="3600" spc="-15" dirty="0"/>
              <a:t>is </a:t>
            </a:r>
            <a:r>
              <a:rPr lang="en-US" sz="3600" spc="-760" dirty="0"/>
              <a:t> </a:t>
            </a:r>
            <a:r>
              <a:rPr lang="en-US" sz="3600" dirty="0"/>
              <a:t>Described</a:t>
            </a:r>
            <a:r>
              <a:rPr lang="en-US" sz="3600" spc="-45" dirty="0"/>
              <a:t> </a:t>
            </a:r>
            <a:r>
              <a:rPr lang="en-US" sz="3600" spc="20" dirty="0"/>
              <a:t>by </a:t>
            </a:r>
            <a:r>
              <a:rPr lang="en-US" sz="3600" dirty="0"/>
              <a:t>a</a:t>
            </a:r>
            <a:r>
              <a:rPr lang="en-US" sz="3600" spc="-40" dirty="0"/>
              <a:t> </a:t>
            </a:r>
            <a:r>
              <a:rPr lang="en-US" sz="3600" spc="20" dirty="0"/>
              <a:t>Continuous</a:t>
            </a:r>
            <a:r>
              <a:rPr lang="en-US" sz="3600" spc="-180" dirty="0"/>
              <a:t> </a:t>
            </a:r>
            <a:r>
              <a:rPr lang="en-US" sz="3600" dirty="0"/>
              <a:t>Distribution</a:t>
            </a:r>
          </a:p>
        </p:txBody>
      </p:sp>
    </p:spTree>
    <p:extLst>
      <p:ext uri="{BB962C8B-B14F-4D97-AF65-F5344CB8AC3E}">
        <p14:creationId xmlns:p14="http://schemas.microsoft.com/office/powerpoint/2010/main" val="1486034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grpSp>
        <p:nvGrpSpPr>
          <p:cNvPr id="12" name="object 3">
            <a:extLst>
              <a:ext uri="{FF2B5EF4-FFF2-40B4-BE49-F238E27FC236}">
                <a16:creationId xmlns:a16="http://schemas.microsoft.com/office/drawing/2014/main" id="{AFE84F80-E521-4121-934B-3F88A82F77CA}"/>
              </a:ext>
            </a:extLst>
          </p:cNvPr>
          <p:cNvGrpSpPr/>
          <p:nvPr/>
        </p:nvGrpSpPr>
        <p:grpSpPr>
          <a:xfrm>
            <a:off x="2081695" y="3436620"/>
            <a:ext cx="5104765" cy="3056255"/>
            <a:chOff x="1193800" y="2832100"/>
            <a:chExt cx="5104765" cy="3056255"/>
          </a:xfrm>
        </p:grpSpPr>
        <p:pic>
          <p:nvPicPr>
            <p:cNvPr id="13" name="object 4">
              <a:extLst>
                <a:ext uri="{FF2B5EF4-FFF2-40B4-BE49-F238E27FC236}">
                  <a16:creationId xmlns:a16="http://schemas.microsoft.com/office/drawing/2014/main" id="{BA9E9748-5874-4C6C-8E68-9D5961A93D89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84300" y="2860495"/>
              <a:ext cx="4913912" cy="3027313"/>
            </a:xfrm>
            <a:prstGeom prst="rect">
              <a:avLst/>
            </a:prstGeom>
          </p:spPr>
        </p:pic>
        <p:sp>
          <p:nvSpPr>
            <p:cNvPr id="14" name="object 5">
              <a:extLst>
                <a:ext uri="{FF2B5EF4-FFF2-40B4-BE49-F238E27FC236}">
                  <a16:creationId xmlns:a16="http://schemas.microsoft.com/office/drawing/2014/main" id="{D4780D77-DD44-44D2-9E50-A016442240B0}"/>
                </a:ext>
              </a:extLst>
            </p:cNvPr>
            <p:cNvSpPr/>
            <p:nvPr/>
          </p:nvSpPr>
          <p:spPr>
            <a:xfrm>
              <a:off x="1193800" y="2832100"/>
              <a:ext cx="609600" cy="2463800"/>
            </a:xfrm>
            <a:custGeom>
              <a:avLst/>
              <a:gdLst/>
              <a:ahLst/>
              <a:cxnLst/>
              <a:rect l="l" t="t" r="r" b="b"/>
              <a:pathLst>
                <a:path w="609600" h="2463800">
                  <a:moveTo>
                    <a:pt x="609600" y="0"/>
                  </a:moveTo>
                  <a:lnTo>
                    <a:pt x="0" y="0"/>
                  </a:lnTo>
                  <a:lnTo>
                    <a:pt x="0" y="2463800"/>
                  </a:lnTo>
                  <a:lnTo>
                    <a:pt x="609600" y="2463800"/>
                  </a:lnTo>
                  <a:lnTo>
                    <a:pt x="6096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6">
            <a:extLst>
              <a:ext uri="{FF2B5EF4-FFF2-40B4-BE49-F238E27FC236}">
                <a16:creationId xmlns:a16="http://schemas.microsoft.com/office/drawing/2014/main" id="{6741922D-0E6A-49AE-82AD-ABC6ADCB08D9}"/>
              </a:ext>
            </a:extLst>
          </p:cNvPr>
          <p:cNvSpPr txBox="1"/>
          <p:nvPr/>
        </p:nvSpPr>
        <p:spPr>
          <a:xfrm>
            <a:off x="1348270" y="1913583"/>
            <a:ext cx="8594090" cy="17849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15" dirty="0">
                <a:latin typeface="Arial"/>
                <a:cs typeface="Arial"/>
              </a:rPr>
              <a:t>For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number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9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probability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distributions</a:t>
            </a:r>
            <a:r>
              <a:rPr sz="2000" spc="145" dirty="0">
                <a:latin typeface="Arial"/>
                <a:cs typeface="Arial"/>
              </a:rPr>
              <a:t> </a:t>
            </a:r>
            <a:r>
              <a:rPr sz="2000" spc="10" dirty="0">
                <a:latin typeface="Arial"/>
                <a:cs typeface="Arial"/>
              </a:rPr>
              <a:t>(for</a:t>
            </a:r>
            <a:r>
              <a:rPr sz="2000" spc="-1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example,</a:t>
            </a:r>
            <a:r>
              <a:rPr sz="2000" spc="9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normal</a:t>
            </a:r>
            <a:r>
              <a:rPr sz="2000" spc="-10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distribution)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Excel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can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generate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instances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random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variable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coming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10" dirty="0">
                <a:latin typeface="Arial"/>
                <a:cs typeface="Arial"/>
              </a:rPr>
              <a:t>from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that </a:t>
            </a:r>
            <a:r>
              <a:rPr sz="2000" spc="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distribution</a:t>
            </a:r>
            <a:endParaRPr sz="2000" dirty="0">
              <a:latin typeface="Arial"/>
              <a:cs typeface="Arial"/>
            </a:endParaRPr>
          </a:p>
          <a:p>
            <a:pPr marL="150495" marR="7112000">
              <a:lnSpc>
                <a:spcPct val="100000"/>
              </a:lnSpc>
              <a:spcBef>
                <a:spcPts val="1850"/>
              </a:spcBef>
            </a:pPr>
            <a:r>
              <a:rPr sz="2000" b="1" spc="-35" dirty="0">
                <a:latin typeface="Arial"/>
                <a:cs typeface="Arial"/>
              </a:rPr>
              <a:t>P</a:t>
            </a:r>
            <a:r>
              <a:rPr sz="2000" b="1" spc="20" dirty="0">
                <a:latin typeface="Arial"/>
                <a:cs typeface="Arial"/>
              </a:rPr>
              <a:t>r</a:t>
            </a:r>
            <a:r>
              <a:rPr sz="2000" b="1" spc="-25" dirty="0">
                <a:latin typeface="Arial"/>
                <a:cs typeface="Arial"/>
              </a:rPr>
              <a:t>ob</a:t>
            </a:r>
            <a:r>
              <a:rPr sz="2000" b="1" spc="-15" dirty="0">
                <a:latin typeface="Arial"/>
                <a:cs typeface="Arial"/>
              </a:rPr>
              <a:t>a</a:t>
            </a:r>
            <a:r>
              <a:rPr sz="2000" b="1" spc="-25" dirty="0">
                <a:latin typeface="Arial"/>
                <a:cs typeface="Arial"/>
              </a:rPr>
              <a:t>b</a:t>
            </a:r>
            <a:r>
              <a:rPr sz="2000" b="1" spc="40" dirty="0">
                <a:latin typeface="Arial"/>
                <a:cs typeface="Arial"/>
              </a:rPr>
              <a:t>ili</a:t>
            </a:r>
            <a:r>
              <a:rPr sz="2000" b="1" spc="30" dirty="0">
                <a:latin typeface="Arial"/>
                <a:cs typeface="Arial"/>
              </a:rPr>
              <a:t>t</a:t>
            </a:r>
            <a:r>
              <a:rPr sz="2000" b="1" dirty="0">
                <a:latin typeface="Arial"/>
                <a:cs typeface="Arial"/>
              </a:rPr>
              <a:t>y  </a:t>
            </a:r>
            <a:r>
              <a:rPr sz="2000" b="1" spc="-5" dirty="0">
                <a:latin typeface="Arial"/>
                <a:cs typeface="Arial"/>
              </a:rPr>
              <a:t>Density</a:t>
            </a:r>
            <a:endParaRPr sz="2000" dirty="0">
              <a:latin typeface="Arial"/>
              <a:cs typeface="Arial"/>
            </a:endParaRPr>
          </a:p>
        </p:txBody>
      </p:sp>
      <p:grpSp>
        <p:nvGrpSpPr>
          <p:cNvPr id="16" name="object 8">
            <a:extLst>
              <a:ext uri="{FF2B5EF4-FFF2-40B4-BE49-F238E27FC236}">
                <a16:creationId xmlns:a16="http://schemas.microsoft.com/office/drawing/2014/main" id="{81A901CF-DD2E-4324-AB06-86B1EEA90076}"/>
              </a:ext>
            </a:extLst>
          </p:cNvPr>
          <p:cNvGrpSpPr/>
          <p:nvPr/>
        </p:nvGrpSpPr>
        <p:grpSpPr>
          <a:xfrm>
            <a:off x="4875695" y="3798570"/>
            <a:ext cx="38100" cy="2519680"/>
            <a:chOff x="3987800" y="3194050"/>
            <a:chExt cx="38100" cy="2519680"/>
          </a:xfrm>
        </p:grpSpPr>
        <p:sp>
          <p:nvSpPr>
            <p:cNvPr id="17" name="object 9">
              <a:extLst>
                <a:ext uri="{FF2B5EF4-FFF2-40B4-BE49-F238E27FC236}">
                  <a16:creationId xmlns:a16="http://schemas.microsoft.com/office/drawing/2014/main" id="{B075612A-86F6-4BF0-BB0D-893138207CF8}"/>
                </a:ext>
              </a:extLst>
            </p:cNvPr>
            <p:cNvSpPr/>
            <p:nvPr/>
          </p:nvSpPr>
          <p:spPr>
            <a:xfrm>
              <a:off x="4006850" y="3194050"/>
              <a:ext cx="0" cy="2519680"/>
            </a:xfrm>
            <a:custGeom>
              <a:avLst/>
              <a:gdLst/>
              <a:ahLst/>
              <a:cxnLst/>
              <a:rect l="l" t="t" r="r" b="b"/>
              <a:pathLst>
                <a:path h="2519679">
                  <a:moveTo>
                    <a:pt x="0" y="0"/>
                  </a:moveTo>
                  <a:lnTo>
                    <a:pt x="1" y="2519470"/>
                  </a:lnTo>
                </a:path>
              </a:pathLst>
            </a:custGeom>
            <a:solidFill>
              <a:srgbClr val="DADAD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0">
              <a:extLst>
                <a:ext uri="{FF2B5EF4-FFF2-40B4-BE49-F238E27FC236}">
                  <a16:creationId xmlns:a16="http://schemas.microsoft.com/office/drawing/2014/main" id="{F6AE7C8A-0924-49C6-BA8F-DFDCD9440CBA}"/>
                </a:ext>
              </a:extLst>
            </p:cNvPr>
            <p:cNvSpPr/>
            <p:nvPr/>
          </p:nvSpPr>
          <p:spPr>
            <a:xfrm>
              <a:off x="4006850" y="3194050"/>
              <a:ext cx="0" cy="2519680"/>
            </a:xfrm>
            <a:custGeom>
              <a:avLst/>
              <a:gdLst/>
              <a:ahLst/>
              <a:cxnLst/>
              <a:rect l="l" t="t" r="r" b="b"/>
              <a:pathLst>
                <a:path h="2519679">
                  <a:moveTo>
                    <a:pt x="0" y="0"/>
                  </a:moveTo>
                  <a:lnTo>
                    <a:pt x="1" y="2519471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1">
            <a:extLst>
              <a:ext uri="{FF2B5EF4-FFF2-40B4-BE49-F238E27FC236}">
                <a16:creationId xmlns:a16="http://schemas.microsoft.com/office/drawing/2014/main" id="{37C844ED-FB8A-48B7-8578-4205F639E883}"/>
              </a:ext>
            </a:extLst>
          </p:cNvPr>
          <p:cNvSpPr txBox="1"/>
          <p:nvPr/>
        </p:nvSpPr>
        <p:spPr>
          <a:xfrm>
            <a:off x="4939493" y="4875541"/>
            <a:ext cx="34607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2000" spc="-25" dirty="0">
                <a:latin typeface="Arial"/>
                <a:cs typeface="Arial"/>
              </a:rPr>
              <a:t>R</a:t>
            </a:r>
            <a:r>
              <a:rPr sz="1950" spc="-37" baseline="-17094" dirty="0">
                <a:latin typeface="Arial"/>
                <a:cs typeface="Arial"/>
              </a:rPr>
              <a:t>2</a:t>
            </a:r>
            <a:endParaRPr sz="1950" baseline="-17094">
              <a:latin typeface="Arial"/>
              <a:cs typeface="Arial"/>
            </a:endParaRP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711171F9-3448-45BC-B120-0BF062654D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901148" y="365125"/>
            <a:ext cx="12254948" cy="1325563"/>
          </a:xfrm>
        </p:spPr>
        <p:txBody>
          <a:bodyPr>
            <a:normAutofit/>
          </a:bodyPr>
          <a:lstStyle/>
          <a:p>
            <a:pPr algn="ctr"/>
            <a:r>
              <a:rPr lang="en-US" sz="3600" spc="5" dirty="0"/>
              <a:t>Simulation:</a:t>
            </a:r>
            <a:r>
              <a:rPr lang="en-US" sz="3600" spc="-60" dirty="0"/>
              <a:t> </a:t>
            </a:r>
            <a:r>
              <a:rPr lang="en-US" sz="3600" dirty="0"/>
              <a:t>Making</a:t>
            </a:r>
            <a:r>
              <a:rPr lang="en-US" sz="3600" spc="-35" dirty="0"/>
              <a:t> </a:t>
            </a:r>
            <a:r>
              <a:rPr lang="en-US" sz="3600" spc="5" dirty="0"/>
              <a:t>Decisions</a:t>
            </a:r>
            <a:r>
              <a:rPr lang="en-US" sz="3600" spc="-80" dirty="0"/>
              <a:t> </a:t>
            </a:r>
            <a:r>
              <a:rPr lang="en-US" sz="3600" spc="10" dirty="0"/>
              <a:t>when</a:t>
            </a:r>
            <a:r>
              <a:rPr lang="en-US" sz="3600" spc="-35" dirty="0"/>
              <a:t> </a:t>
            </a:r>
            <a:r>
              <a:rPr lang="en-US" sz="3600" spc="15" dirty="0"/>
              <a:t>Randomness</a:t>
            </a:r>
            <a:br>
              <a:rPr lang="en-US" sz="3600" spc="15" dirty="0"/>
            </a:br>
            <a:r>
              <a:rPr lang="en-US" sz="3600" spc="-180" dirty="0"/>
              <a:t> </a:t>
            </a:r>
            <a:r>
              <a:rPr lang="en-US" sz="3600" spc="-15" dirty="0"/>
              <a:t>is </a:t>
            </a:r>
            <a:r>
              <a:rPr lang="en-US" sz="3600" spc="-760" dirty="0"/>
              <a:t> </a:t>
            </a:r>
            <a:r>
              <a:rPr lang="en-US" sz="3600" dirty="0"/>
              <a:t>Described</a:t>
            </a:r>
            <a:r>
              <a:rPr lang="en-US" sz="3600" spc="-45" dirty="0"/>
              <a:t> </a:t>
            </a:r>
            <a:r>
              <a:rPr lang="en-US" sz="3600" spc="20" dirty="0"/>
              <a:t>by </a:t>
            </a:r>
            <a:r>
              <a:rPr lang="en-US" sz="3600" dirty="0"/>
              <a:t>a</a:t>
            </a:r>
            <a:r>
              <a:rPr lang="en-US" sz="3600" spc="-40" dirty="0"/>
              <a:t> </a:t>
            </a:r>
            <a:r>
              <a:rPr lang="en-US" sz="3600" spc="20" dirty="0"/>
              <a:t>Continuous</a:t>
            </a:r>
            <a:r>
              <a:rPr lang="en-US" sz="3600" spc="-180" dirty="0"/>
              <a:t> </a:t>
            </a:r>
            <a:r>
              <a:rPr lang="en-US" sz="3600" dirty="0"/>
              <a:t>Distribution</a:t>
            </a:r>
          </a:p>
        </p:txBody>
      </p:sp>
    </p:spTree>
    <p:extLst>
      <p:ext uri="{BB962C8B-B14F-4D97-AF65-F5344CB8AC3E}">
        <p14:creationId xmlns:p14="http://schemas.microsoft.com/office/powerpoint/2010/main" val="36344910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grpSp>
        <p:nvGrpSpPr>
          <p:cNvPr id="4" name="object 3">
            <a:extLst>
              <a:ext uri="{FF2B5EF4-FFF2-40B4-BE49-F238E27FC236}">
                <a16:creationId xmlns:a16="http://schemas.microsoft.com/office/drawing/2014/main" id="{FDDB912C-C137-4B07-BA74-CDA8B6A64924}"/>
              </a:ext>
            </a:extLst>
          </p:cNvPr>
          <p:cNvGrpSpPr/>
          <p:nvPr/>
        </p:nvGrpSpPr>
        <p:grpSpPr>
          <a:xfrm>
            <a:off x="1762694" y="3352389"/>
            <a:ext cx="5104765" cy="3056255"/>
            <a:chOff x="1193800" y="2832100"/>
            <a:chExt cx="5104765" cy="3056255"/>
          </a:xfrm>
        </p:grpSpPr>
        <p:pic>
          <p:nvPicPr>
            <p:cNvPr id="5" name="object 4">
              <a:extLst>
                <a:ext uri="{FF2B5EF4-FFF2-40B4-BE49-F238E27FC236}">
                  <a16:creationId xmlns:a16="http://schemas.microsoft.com/office/drawing/2014/main" id="{79B7A213-D219-4112-AB30-90FFAAB37CF1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84300" y="2860495"/>
              <a:ext cx="4913912" cy="3027313"/>
            </a:xfrm>
            <a:prstGeom prst="rect">
              <a:avLst/>
            </a:prstGeom>
          </p:spPr>
        </p:pic>
        <p:sp>
          <p:nvSpPr>
            <p:cNvPr id="6" name="object 5">
              <a:extLst>
                <a:ext uri="{FF2B5EF4-FFF2-40B4-BE49-F238E27FC236}">
                  <a16:creationId xmlns:a16="http://schemas.microsoft.com/office/drawing/2014/main" id="{1165D25D-A841-4242-9934-5655B2857611}"/>
                </a:ext>
              </a:extLst>
            </p:cNvPr>
            <p:cNvSpPr/>
            <p:nvPr/>
          </p:nvSpPr>
          <p:spPr>
            <a:xfrm>
              <a:off x="1193800" y="2832100"/>
              <a:ext cx="609600" cy="2463800"/>
            </a:xfrm>
            <a:custGeom>
              <a:avLst/>
              <a:gdLst/>
              <a:ahLst/>
              <a:cxnLst/>
              <a:rect l="l" t="t" r="r" b="b"/>
              <a:pathLst>
                <a:path w="609600" h="2463800">
                  <a:moveTo>
                    <a:pt x="609600" y="0"/>
                  </a:moveTo>
                  <a:lnTo>
                    <a:pt x="0" y="0"/>
                  </a:lnTo>
                  <a:lnTo>
                    <a:pt x="0" y="2463800"/>
                  </a:lnTo>
                  <a:lnTo>
                    <a:pt x="609600" y="2463800"/>
                  </a:lnTo>
                  <a:lnTo>
                    <a:pt x="6096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6">
            <a:extLst>
              <a:ext uri="{FF2B5EF4-FFF2-40B4-BE49-F238E27FC236}">
                <a16:creationId xmlns:a16="http://schemas.microsoft.com/office/drawing/2014/main" id="{AFA58E97-C791-437B-A944-C2103BEDBEF5}"/>
              </a:ext>
            </a:extLst>
          </p:cNvPr>
          <p:cNvSpPr txBox="1"/>
          <p:nvPr/>
        </p:nvSpPr>
        <p:spPr>
          <a:xfrm>
            <a:off x="1029269" y="1829352"/>
            <a:ext cx="8594090" cy="17849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15" dirty="0">
                <a:latin typeface="Arial"/>
                <a:cs typeface="Arial"/>
              </a:rPr>
              <a:t>For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number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9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probability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distributions</a:t>
            </a:r>
            <a:r>
              <a:rPr sz="2000" spc="145" dirty="0">
                <a:latin typeface="Arial"/>
                <a:cs typeface="Arial"/>
              </a:rPr>
              <a:t> </a:t>
            </a:r>
            <a:r>
              <a:rPr sz="2000" spc="10" dirty="0">
                <a:latin typeface="Arial"/>
                <a:cs typeface="Arial"/>
              </a:rPr>
              <a:t>(for</a:t>
            </a:r>
            <a:r>
              <a:rPr sz="2000" spc="-1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example,</a:t>
            </a:r>
            <a:r>
              <a:rPr sz="2000" spc="9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normal</a:t>
            </a:r>
            <a:r>
              <a:rPr sz="2000" spc="-10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distribution)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Excel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can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generate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instances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random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variable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coming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10" dirty="0">
                <a:latin typeface="Arial"/>
                <a:cs typeface="Arial"/>
              </a:rPr>
              <a:t>from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that </a:t>
            </a:r>
            <a:r>
              <a:rPr sz="2000" spc="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distribution</a:t>
            </a:r>
            <a:endParaRPr sz="2000">
              <a:latin typeface="Arial"/>
              <a:cs typeface="Arial"/>
            </a:endParaRPr>
          </a:p>
          <a:p>
            <a:pPr marL="150495" marR="7112000">
              <a:lnSpc>
                <a:spcPct val="100000"/>
              </a:lnSpc>
              <a:spcBef>
                <a:spcPts val="1850"/>
              </a:spcBef>
            </a:pPr>
            <a:r>
              <a:rPr sz="2000" b="1" spc="-35" dirty="0">
                <a:latin typeface="Arial"/>
                <a:cs typeface="Arial"/>
              </a:rPr>
              <a:t>P</a:t>
            </a:r>
            <a:r>
              <a:rPr sz="2000" b="1" spc="20" dirty="0">
                <a:latin typeface="Arial"/>
                <a:cs typeface="Arial"/>
              </a:rPr>
              <a:t>r</a:t>
            </a:r>
            <a:r>
              <a:rPr sz="2000" b="1" spc="-25" dirty="0">
                <a:latin typeface="Arial"/>
                <a:cs typeface="Arial"/>
              </a:rPr>
              <a:t>ob</a:t>
            </a:r>
            <a:r>
              <a:rPr sz="2000" b="1" spc="-15" dirty="0">
                <a:latin typeface="Arial"/>
                <a:cs typeface="Arial"/>
              </a:rPr>
              <a:t>a</a:t>
            </a:r>
            <a:r>
              <a:rPr sz="2000" b="1" spc="-25" dirty="0">
                <a:latin typeface="Arial"/>
                <a:cs typeface="Arial"/>
              </a:rPr>
              <a:t>b</a:t>
            </a:r>
            <a:r>
              <a:rPr sz="2000" b="1" spc="40" dirty="0">
                <a:latin typeface="Arial"/>
                <a:cs typeface="Arial"/>
              </a:rPr>
              <a:t>ili</a:t>
            </a:r>
            <a:r>
              <a:rPr sz="2000" b="1" spc="30" dirty="0">
                <a:latin typeface="Arial"/>
                <a:cs typeface="Arial"/>
              </a:rPr>
              <a:t>t</a:t>
            </a:r>
            <a:r>
              <a:rPr sz="2000" b="1" dirty="0">
                <a:latin typeface="Arial"/>
                <a:cs typeface="Arial"/>
              </a:rPr>
              <a:t>y  </a:t>
            </a:r>
            <a:r>
              <a:rPr sz="2000" b="1" spc="-5" dirty="0">
                <a:latin typeface="Arial"/>
                <a:cs typeface="Arial"/>
              </a:rPr>
              <a:t>Density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9" name="object 8">
            <a:extLst>
              <a:ext uri="{FF2B5EF4-FFF2-40B4-BE49-F238E27FC236}">
                <a16:creationId xmlns:a16="http://schemas.microsoft.com/office/drawing/2014/main" id="{A3007DCB-1A11-41F6-813A-7D89D210320B}"/>
              </a:ext>
            </a:extLst>
          </p:cNvPr>
          <p:cNvGrpSpPr/>
          <p:nvPr/>
        </p:nvGrpSpPr>
        <p:grpSpPr>
          <a:xfrm>
            <a:off x="5191694" y="5771739"/>
            <a:ext cx="38100" cy="441959"/>
            <a:chOff x="4622800" y="5251450"/>
            <a:chExt cx="38100" cy="441959"/>
          </a:xfrm>
        </p:grpSpPr>
        <p:sp>
          <p:nvSpPr>
            <p:cNvPr id="10" name="object 9">
              <a:extLst>
                <a:ext uri="{FF2B5EF4-FFF2-40B4-BE49-F238E27FC236}">
                  <a16:creationId xmlns:a16="http://schemas.microsoft.com/office/drawing/2014/main" id="{57B43BC1-8114-4585-9576-550CEA3C435D}"/>
                </a:ext>
              </a:extLst>
            </p:cNvPr>
            <p:cNvSpPr/>
            <p:nvPr/>
          </p:nvSpPr>
          <p:spPr>
            <a:xfrm>
              <a:off x="4641850" y="5251450"/>
              <a:ext cx="0" cy="441959"/>
            </a:xfrm>
            <a:custGeom>
              <a:avLst/>
              <a:gdLst/>
              <a:ahLst/>
              <a:cxnLst/>
              <a:rect l="l" t="t" r="r" b="b"/>
              <a:pathLst>
                <a:path h="441960">
                  <a:moveTo>
                    <a:pt x="0" y="0"/>
                  </a:moveTo>
                  <a:lnTo>
                    <a:pt x="1" y="441636"/>
                  </a:lnTo>
                </a:path>
              </a:pathLst>
            </a:custGeom>
            <a:solidFill>
              <a:srgbClr val="DADAD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0">
              <a:extLst>
                <a:ext uri="{FF2B5EF4-FFF2-40B4-BE49-F238E27FC236}">
                  <a16:creationId xmlns:a16="http://schemas.microsoft.com/office/drawing/2014/main" id="{114FBAF9-ED53-4E10-BA0C-B8C92C461267}"/>
                </a:ext>
              </a:extLst>
            </p:cNvPr>
            <p:cNvSpPr/>
            <p:nvPr/>
          </p:nvSpPr>
          <p:spPr>
            <a:xfrm>
              <a:off x="4641850" y="5251450"/>
              <a:ext cx="0" cy="441959"/>
            </a:xfrm>
            <a:custGeom>
              <a:avLst/>
              <a:gdLst/>
              <a:ahLst/>
              <a:cxnLst/>
              <a:rect l="l" t="t" r="r" b="b"/>
              <a:pathLst>
                <a:path h="441960">
                  <a:moveTo>
                    <a:pt x="0" y="0"/>
                  </a:moveTo>
                  <a:lnTo>
                    <a:pt x="1" y="441636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1">
            <a:extLst>
              <a:ext uri="{FF2B5EF4-FFF2-40B4-BE49-F238E27FC236}">
                <a16:creationId xmlns:a16="http://schemas.microsoft.com/office/drawing/2014/main" id="{1A682433-5629-415E-8C8D-4D7CC8CDE6CC}"/>
              </a:ext>
            </a:extLst>
          </p:cNvPr>
          <p:cNvSpPr txBox="1"/>
          <p:nvPr/>
        </p:nvSpPr>
        <p:spPr>
          <a:xfrm>
            <a:off x="5521445" y="4794264"/>
            <a:ext cx="69913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3000" spc="-44" baseline="11111" dirty="0">
                <a:latin typeface="Arial"/>
                <a:cs typeface="Arial"/>
              </a:rPr>
              <a:t>R</a:t>
            </a:r>
            <a:r>
              <a:rPr sz="1300" spc="-30" dirty="0">
                <a:latin typeface="Arial"/>
                <a:cs typeface="Arial"/>
              </a:rPr>
              <a:t>10000</a:t>
            </a:r>
            <a:endParaRPr sz="1300">
              <a:latin typeface="Arial"/>
              <a:cs typeface="Arial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FF64AF9A-7885-4484-BB86-2BC5378719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901148" y="365125"/>
            <a:ext cx="12254948" cy="1325563"/>
          </a:xfrm>
        </p:spPr>
        <p:txBody>
          <a:bodyPr>
            <a:normAutofit/>
          </a:bodyPr>
          <a:lstStyle/>
          <a:p>
            <a:pPr algn="ctr"/>
            <a:r>
              <a:rPr lang="en-US" sz="3600" spc="5" dirty="0"/>
              <a:t>Simulation:</a:t>
            </a:r>
            <a:r>
              <a:rPr lang="en-US" sz="3600" spc="-60" dirty="0"/>
              <a:t> </a:t>
            </a:r>
            <a:r>
              <a:rPr lang="en-US" sz="3600" dirty="0"/>
              <a:t>Making</a:t>
            </a:r>
            <a:r>
              <a:rPr lang="en-US" sz="3600" spc="-35" dirty="0"/>
              <a:t> </a:t>
            </a:r>
            <a:r>
              <a:rPr lang="en-US" sz="3600" spc="5" dirty="0"/>
              <a:t>Decisions</a:t>
            </a:r>
            <a:r>
              <a:rPr lang="en-US" sz="3600" spc="-80" dirty="0"/>
              <a:t> </a:t>
            </a:r>
            <a:r>
              <a:rPr lang="en-US" sz="3600" spc="10" dirty="0"/>
              <a:t>when</a:t>
            </a:r>
            <a:r>
              <a:rPr lang="en-US" sz="3600" spc="-35" dirty="0"/>
              <a:t> </a:t>
            </a:r>
            <a:r>
              <a:rPr lang="en-US" sz="3600" spc="15" dirty="0"/>
              <a:t>Randomness</a:t>
            </a:r>
            <a:br>
              <a:rPr lang="en-US" sz="3600" spc="15" dirty="0"/>
            </a:br>
            <a:r>
              <a:rPr lang="en-US" sz="3600" spc="-180" dirty="0"/>
              <a:t> </a:t>
            </a:r>
            <a:r>
              <a:rPr lang="en-US" sz="3600" spc="-15" dirty="0"/>
              <a:t>is </a:t>
            </a:r>
            <a:r>
              <a:rPr lang="en-US" sz="3600" spc="-760" dirty="0"/>
              <a:t> </a:t>
            </a:r>
            <a:r>
              <a:rPr lang="en-US" sz="3600" dirty="0"/>
              <a:t>Described</a:t>
            </a:r>
            <a:r>
              <a:rPr lang="en-US" sz="3600" spc="-45" dirty="0"/>
              <a:t> </a:t>
            </a:r>
            <a:r>
              <a:rPr lang="en-US" sz="3600" spc="20" dirty="0"/>
              <a:t>by </a:t>
            </a:r>
            <a:r>
              <a:rPr lang="en-US" sz="3600" dirty="0"/>
              <a:t>a</a:t>
            </a:r>
            <a:r>
              <a:rPr lang="en-US" sz="3600" spc="-40" dirty="0"/>
              <a:t> </a:t>
            </a:r>
            <a:r>
              <a:rPr lang="en-US" sz="3600" spc="20" dirty="0"/>
              <a:t>Continuous</a:t>
            </a:r>
            <a:r>
              <a:rPr lang="en-US" sz="3600" spc="-180" dirty="0"/>
              <a:t> </a:t>
            </a:r>
            <a:r>
              <a:rPr lang="en-US" sz="3600" dirty="0"/>
              <a:t>Distribution</a:t>
            </a:r>
          </a:p>
        </p:txBody>
      </p:sp>
    </p:spTree>
    <p:extLst>
      <p:ext uri="{BB962C8B-B14F-4D97-AF65-F5344CB8AC3E}">
        <p14:creationId xmlns:p14="http://schemas.microsoft.com/office/powerpoint/2010/main" val="10113502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4" name="object 3">
            <a:extLst>
              <a:ext uri="{FF2B5EF4-FFF2-40B4-BE49-F238E27FC236}">
                <a16:creationId xmlns:a16="http://schemas.microsoft.com/office/drawing/2014/main" id="{ABE4CD3A-BAF9-402C-B91A-7BCCC3F501CA}"/>
              </a:ext>
            </a:extLst>
          </p:cNvPr>
          <p:cNvSpPr txBox="1"/>
          <p:nvPr/>
        </p:nvSpPr>
        <p:spPr>
          <a:xfrm>
            <a:off x="838200" y="1913583"/>
            <a:ext cx="8594090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15" dirty="0">
                <a:latin typeface="Arial"/>
                <a:cs typeface="Arial"/>
              </a:rPr>
              <a:t>For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number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9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probability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distributions</a:t>
            </a:r>
            <a:r>
              <a:rPr sz="2000" spc="145" dirty="0">
                <a:latin typeface="Arial"/>
                <a:cs typeface="Arial"/>
              </a:rPr>
              <a:t> </a:t>
            </a:r>
            <a:r>
              <a:rPr sz="2000" spc="10" dirty="0">
                <a:latin typeface="Arial"/>
                <a:cs typeface="Arial"/>
              </a:rPr>
              <a:t>(for</a:t>
            </a:r>
            <a:r>
              <a:rPr sz="2000" spc="-1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example,</a:t>
            </a:r>
            <a:r>
              <a:rPr sz="2000" spc="9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normal</a:t>
            </a:r>
            <a:r>
              <a:rPr sz="2000" spc="-10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distribution)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Excel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can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generate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instances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random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variable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coming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10" dirty="0">
                <a:latin typeface="Arial"/>
                <a:cs typeface="Arial"/>
              </a:rPr>
              <a:t>from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that </a:t>
            </a:r>
            <a:r>
              <a:rPr sz="2000" spc="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distribution</a:t>
            </a:r>
            <a:endParaRPr sz="2000" dirty="0">
              <a:latin typeface="Arial"/>
              <a:cs typeface="Arial"/>
            </a:endParaRPr>
          </a:p>
        </p:txBody>
      </p:sp>
      <p:grpSp>
        <p:nvGrpSpPr>
          <p:cNvPr id="5" name="object 4">
            <a:extLst>
              <a:ext uri="{FF2B5EF4-FFF2-40B4-BE49-F238E27FC236}">
                <a16:creationId xmlns:a16="http://schemas.microsoft.com/office/drawing/2014/main" id="{1E9B9212-34CF-4AFF-B969-7211FD1AC88C}"/>
              </a:ext>
            </a:extLst>
          </p:cNvPr>
          <p:cNvGrpSpPr/>
          <p:nvPr/>
        </p:nvGrpSpPr>
        <p:grpSpPr>
          <a:xfrm>
            <a:off x="1571625" y="3436620"/>
            <a:ext cx="5104765" cy="3056255"/>
            <a:chOff x="1193800" y="2832100"/>
            <a:chExt cx="5104765" cy="3056255"/>
          </a:xfrm>
        </p:grpSpPr>
        <p:pic>
          <p:nvPicPr>
            <p:cNvPr id="6" name="object 5">
              <a:extLst>
                <a:ext uri="{FF2B5EF4-FFF2-40B4-BE49-F238E27FC236}">
                  <a16:creationId xmlns:a16="http://schemas.microsoft.com/office/drawing/2014/main" id="{94CBCAB3-7732-4052-82A3-071FC7D1A2F7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84300" y="2860495"/>
              <a:ext cx="4913912" cy="3027313"/>
            </a:xfrm>
            <a:prstGeom prst="rect">
              <a:avLst/>
            </a:prstGeom>
          </p:spPr>
        </p:pic>
        <p:sp>
          <p:nvSpPr>
            <p:cNvPr id="8" name="object 6">
              <a:extLst>
                <a:ext uri="{FF2B5EF4-FFF2-40B4-BE49-F238E27FC236}">
                  <a16:creationId xmlns:a16="http://schemas.microsoft.com/office/drawing/2014/main" id="{E3373384-98D0-4E1F-9744-F8BA10EF29B4}"/>
                </a:ext>
              </a:extLst>
            </p:cNvPr>
            <p:cNvSpPr/>
            <p:nvPr/>
          </p:nvSpPr>
          <p:spPr>
            <a:xfrm>
              <a:off x="1193800" y="2832100"/>
              <a:ext cx="609600" cy="2463800"/>
            </a:xfrm>
            <a:custGeom>
              <a:avLst/>
              <a:gdLst/>
              <a:ahLst/>
              <a:cxnLst/>
              <a:rect l="l" t="t" r="r" b="b"/>
              <a:pathLst>
                <a:path w="609600" h="2463800">
                  <a:moveTo>
                    <a:pt x="609600" y="0"/>
                  </a:moveTo>
                  <a:lnTo>
                    <a:pt x="0" y="0"/>
                  </a:lnTo>
                  <a:lnTo>
                    <a:pt x="0" y="2463800"/>
                  </a:lnTo>
                  <a:lnTo>
                    <a:pt x="609600" y="2463800"/>
                  </a:lnTo>
                  <a:lnTo>
                    <a:pt x="6096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7">
            <a:extLst>
              <a:ext uri="{FF2B5EF4-FFF2-40B4-BE49-F238E27FC236}">
                <a16:creationId xmlns:a16="http://schemas.microsoft.com/office/drawing/2014/main" id="{1C9C5E7D-3C18-4930-838E-05C0EE1256DF}"/>
              </a:ext>
            </a:extLst>
          </p:cNvPr>
          <p:cNvSpPr txBox="1"/>
          <p:nvPr/>
        </p:nvSpPr>
        <p:spPr>
          <a:xfrm>
            <a:off x="976516" y="3063241"/>
            <a:ext cx="1348105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000" b="1" spc="-35" dirty="0">
                <a:latin typeface="Arial"/>
                <a:cs typeface="Arial"/>
              </a:rPr>
              <a:t>P</a:t>
            </a:r>
            <a:r>
              <a:rPr sz="2000" b="1" spc="20" dirty="0">
                <a:latin typeface="Arial"/>
                <a:cs typeface="Arial"/>
              </a:rPr>
              <a:t>r</a:t>
            </a:r>
            <a:r>
              <a:rPr sz="2000" b="1" spc="-25" dirty="0">
                <a:latin typeface="Arial"/>
                <a:cs typeface="Arial"/>
              </a:rPr>
              <a:t>ob</a:t>
            </a:r>
            <a:r>
              <a:rPr sz="2000" b="1" spc="-15" dirty="0">
                <a:latin typeface="Arial"/>
                <a:cs typeface="Arial"/>
              </a:rPr>
              <a:t>a</a:t>
            </a:r>
            <a:r>
              <a:rPr sz="2000" b="1" spc="-25" dirty="0">
                <a:latin typeface="Arial"/>
                <a:cs typeface="Arial"/>
              </a:rPr>
              <a:t>b</a:t>
            </a:r>
            <a:r>
              <a:rPr sz="2000" b="1" spc="40" dirty="0">
                <a:latin typeface="Arial"/>
                <a:cs typeface="Arial"/>
              </a:rPr>
              <a:t>ili</a:t>
            </a:r>
            <a:r>
              <a:rPr sz="2000" b="1" spc="30" dirty="0">
                <a:latin typeface="Arial"/>
                <a:cs typeface="Arial"/>
              </a:rPr>
              <a:t>t</a:t>
            </a:r>
            <a:r>
              <a:rPr sz="2000" b="1" dirty="0">
                <a:latin typeface="Arial"/>
                <a:cs typeface="Arial"/>
              </a:rPr>
              <a:t>y  </a:t>
            </a:r>
            <a:r>
              <a:rPr sz="2000" b="1" spc="-5" dirty="0">
                <a:latin typeface="Arial"/>
                <a:cs typeface="Arial"/>
              </a:rPr>
              <a:t>Density</a:t>
            </a:r>
            <a:endParaRPr sz="2000" dirty="0">
              <a:latin typeface="Arial"/>
              <a:cs typeface="Arial"/>
            </a:endParaRPr>
          </a:p>
        </p:txBody>
      </p:sp>
      <p:grpSp>
        <p:nvGrpSpPr>
          <p:cNvPr id="10" name="object 9">
            <a:extLst>
              <a:ext uri="{FF2B5EF4-FFF2-40B4-BE49-F238E27FC236}">
                <a16:creationId xmlns:a16="http://schemas.microsoft.com/office/drawing/2014/main" id="{5CD78A0D-1729-453C-9FFC-45C0F5B7C2E2}"/>
              </a:ext>
            </a:extLst>
          </p:cNvPr>
          <p:cNvGrpSpPr/>
          <p:nvPr/>
        </p:nvGrpSpPr>
        <p:grpSpPr>
          <a:xfrm>
            <a:off x="5000625" y="5855970"/>
            <a:ext cx="38100" cy="441959"/>
            <a:chOff x="4622800" y="5251450"/>
            <a:chExt cx="38100" cy="441959"/>
          </a:xfrm>
        </p:grpSpPr>
        <p:sp>
          <p:nvSpPr>
            <p:cNvPr id="11" name="object 10">
              <a:extLst>
                <a:ext uri="{FF2B5EF4-FFF2-40B4-BE49-F238E27FC236}">
                  <a16:creationId xmlns:a16="http://schemas.microsoft.com/office/drawing/2014/main" id="{B918A93E-B455-4F19-A358-3F7D9910FD81}"/>
                </a:ext>
              </a:extLst>
            </p:cNvPr>
            <p:cNvSpPr/>
            <p:nvPr/>
          </p:nvSpPr>
          <p:spPr>
            <a:xfrm>
              <a:off x="4641850" y="5251450"/>
              <a:ext cx="0" cy="441959"/>
            </a:xfrm>
            <a:custGeom>
              <a:avLst/>
              <a:gdLst/>
              <a:ahLst/>
              <a:cxnLst/>
              <a:rect l="l" t="t" r="r" b="b"/>
              <a:pathLst>
                <a:path h="441960">
                  <a:moveTo>
                    <a:pt x="0" y="0"/>
                  </a:moveTo>
                  <a:lnTo>
                    <a:pt x="1" y="441636"/>
                  </a:lnTo>
                </a:path>
              </a:pathLst>
            </a:custGeom>
            <a:solidFill>
              <a:srgbClr val="DADAD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1">
              <a:extLst>
                <a:ext uri="{FF2B5EF4-FFF2-40B4-BE49-F238E27FC236}">
                  <a16:creationId xmlns:a16="http://schemas.microsoft.com/office/drawing/2014/main" id="{6542BA82-5792-407D-B96A-66CF64245C35}"/>
                </a:ext>
              </a:extLst>
            </p:cNvPr>
            <p:cNvSpPr/>
            <p:nvPr/>
          </p:nvSpPr>
          <p:spPr>
            <a:xfrm>
              <a:off x="4641850" y="5251450"/>
              <a:ext cx="0" cy="441959"/>
            </a:xfrm>
            <a:custGeom>
              <a:avLst/>
              <a:gdLst/>
              <a:ahLst/>
              <a:cxnLst/>
              <a:rect l="l" t="t" r="r" b="b"/>
              <a:pathLst>
                <a:path h="441960">
                  <a:moveTo>
                    <a:pt x="0" y="0"/>
                  </a:moveTo>
                  <a:lnTo>
                    <a:pt x="1" y="441636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2">
            <a:extLst>
              <a:ext uri="{FF2B5EF4-FFF2-40B4-BE49-F238E27FC236}">
                <a16:creationId xmlns:a16="http://schemas.microsoft.com/office/drawing/2014/main" id="{A3CDB9A2-9684-4500-8C2F-BA57BD908417}"/>
              </a:ext>
            </a:extLst>
          </p:cNvPr>
          <p:cNvSpPr txBox="1"/>
          <p:nvPr/>
        </p:nvSpPr>
        <p:spPr>
          <a:xfrm>
            <a:off x="5330376" y="4878495"/>
            <a:ext cx="69913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3000" spc="-44" baseline="11111" dirty="0">
                <a:latin typeface="Arial"/>
                <a:cs typeface="Arial"/>
              </a:rPr>
              <a:t>R</a:t>
            </a:r>
            <a:r>
              <a:rPr sz="1300" spc="-30" dirty="0">
                <a:latin typeface="Arial"/>
                <a:cs typeface="Arial"/>
              </a:rPr>
              <a:t>10000</a:t>
            </a:r>
            <a:endParaRPr sz="1300">
              <a:latin typeface="Arial"/>
              <a:cs typeface="Arial"/>
            </a:endParaRPr>
          </a:p>
        </p:txBody>
      </p:sp>
      <p:sp>
        <p:nvSpPr>
          <p:cNvPr id="14" name="object 13">
            <a:extLst>
              <a:ext uri="{FF2B5EF4-FFF2-40B4-BE49-F238E27FC236}">
                <a16:creationId xmlns:a16="http://schemas.microsoft.com/office/drawing/2014/main" id="{2B29E019-C06E-4AA4-BC2E-3B2AC7EC3D34}"/>
              </a:ext>
            </a:extLst>
          </p:cNvPr>
          <p:cNvSpPr txBox="1"/>
          <p:nvPr/>
        </p:nvSpPr>
        <p:spPr>
          <a:xfrm>
            <a:off x="5778807" y="3058424"/>
            <a:ext cx="3276600" cy="1549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000" spc="5" dirty="0">
                <a:latin typeface="Arial"/>
                <a:cs typeface="Arial"/>
              </a:rPr>
              <a:t>One </a:t>
            </a:r>
            <a:r>
              <a:rPr sz="2000" spc="-5" dirty="0">
                <a:latin typeface="Arial"/>
                <a:cs typeface="Arial"/>
              </a:rPr>
              <a:t>can use </a:t>
            </a:r>
            <a:r>
              <a:rPr sz="2000" spc="-10" dirty="0">
                <a:latin typeface="Arial"/>
                <a:cs typeface="Arial"/>
              </a:rPr>
              <a:t>scenarios </a:t>
            </a:r>
            <a:r>
              <a:rPr sz="2000" spc="-5" dirty="0">
                <a:latin typeface="Arial"/>
                <a:cs typeface="Arial"/>
              </a:rPr>
              <a:t> generated</a:t>
            </a:r>
            <a:r>
              <a:rPr sz="2000" spc="2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in</a:t>
            </a:r>
            <a:r>
              <a:rPr sz="2000" spc="2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such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20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way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20" dirty="0">
                <a:latin typeface="Arial"/>
                <a:cs typeface="Arial"/>
              </a:rPr>
              <a:t>to 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b="1" spc="5" dirty="0">
                <a:latin typeface="Arial"/>
                <a:cs typeface="Arial"/>
              </a:rPr>
              <a:t>estimate</a:t>
            </a:r>
            <a:r>
              <a:rPr sz="2000" b="1" spc="-8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8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reward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2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risk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measures </a:t>
            </a:r>
            <a:r>
              <a:rPr sz="2000" spc="5" dirty="0">
                <a:latin typeface="Arial"/>
                <a:cs typeface="Arial"/>
              </a:rPr>
              <a:t>for </a:t>
            </a:r>
            <a:r>
              <a:rPr sz="2000" spc="-10" dirty="0">
                <a:latin typeface="Arial"/>
                <a:cs typeface="Arial"/>
              </a:rPr>
              <a:t>any </a:t>
            </a:r>
            <a:r>
              <a:rPr sz="2000" spc="-20" dirty="0">
                <a:latin typeface="Arial"/>
                <a:cs typeface="Arial"/>
              </a:rPr>
              <a:t>decision </a:t>
            </a:r>
            <a:r>
              <a:rPr sz="2000" spc="-15" dirty="0">
                <a:latin typeface="Arial"/>
                <a:cs typeface="Arial"/>
              </a:rPr>
              <a:t> option</a:t>
            </a:r>
            <a:endParaRPr sz="2000">
              <a:latin typeface="Arial"/>
              <a:cs typeface="Arial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00C839FC-9C49-4EC1-B72E-068A72C963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901148" y="365125"/>
            <a:ext cx="12254948" cy="1325563"/>
          </a:xfrm>
        </p:spPr>
        <p:txBody>
          <a:bodyPr>
            <a:normAutofit/>
          </a:bodyPr>
          <a:lstStyle/>
          <a:p>
            <a:pPr algn="ctr"/>
            <a:r>
              <a:rPr lang="en-US" sz="3600" spc="5" dirty="0"/>
              <a:t>Simulation:</a:t>
            </a:r>
            <a:r>
              <a:rPr lang="en-US" sz="3600" spc="-60" dirty="0"/>
              <a:t> </a:t>
            </a:r>
            <a:r>
              <a:rPr lang="en-US" sz="3600" dirty="0"/>
              <a:t>Making</a:t>
            </a:r>
            <a:r>
              <a:rPr lang="en-US" sz="3600" spc="-35" dirty="0"/>
              <a:t> </a:t>
            </a:r>
            <a:r>
              <a:rPr lang="en-US" sz="3600" spc="5" dirty="0"/>
              <a:t>Decisions</a:t>
            </a:r>
            <a:r>
              <a:rPr lang="en-US" sz="3600" spc="-80" dirty="0"/>
              <a:t> </a:t>
            </a:r>
            <a:r>
              <a:rPr lang="en-US" sz="3600" spc="10" dirty="0"/>
              <a:t>when</a:t>
            </a:r>
            <a:r>
              <a:rPr lang="en-US" sz="3600" spc="-35" dirty="0"/>
              <a:t> </a:t>
            </a:r>
            <a:r>
              <a:rPr lang="en-US" sz="3600" spc="15" dirty="0"/>
              <a:t>Randomness</a:t>
            </a:r>
            <a:br>
              <a:rPr lang="en-US" sz="3600" spc="15" dirty="0"/>
            </a:br>
            <a:r>
              <a:rPr lang="en-US" sz="3600" spc="-180" dirty="0"/>
              <a:t> </a:t>
            </a:r>
            <a:r>
              <a:rPr lang="en-US" sz="3600" spc="-15" dirty="0"/>
              <a:t>is </a:t>
            </a:r>
            <a:r>
              <a:rPr lang="en-US" sz="3600" spc="-760" dirty="0"/>
              <a:t> </a:t>
            </a:r>
            <a:r>
              <a:rPr lang="en-US" sz="3600" dirty="0"/>
              <a:t>Described</a:t>
            </a:r>
            <a:r>
              <a:rPr lang="en-US" sz="3600" spc="-45" dirty="0"/>
              <a:t> </a:t>
            </a:r>
            <a:r>
              <a:rPr lang="en-US" sz="3600" spc="20" dirty="0"/>
              <a:t>by </a:t>
            </a:r>
            <a:r>
              <a:rPr lang="en-US" sz="3600" dirty="0"/>
              <a:t>a</a:t>
            </a:r>
            <a:r>
              <a:rPr lang="en-US" sz="3600" spc="-40" dirty="0"/>
              <a:t> </a:t>
            </a:r>
            <a:r>
              <a:rPr lang="en-US" sz="3600" spc="20" dirty="0"/>
              <a:t>Continuous</a:t>
            </a:r>
            <a:r>
              <a:rPr lang="en-US" sz="3600" spc="-180" dirty="0"/>
              <a:t> </a:t>
            </a:r>
            <a:r>
              <a:rPr lang="en-US" sz="3600" dirty="0"/>
              <a:t>Distribution</a:t>
            </a:r>
          </a:p>
        </p:txBody>
      </p:sp>
    </p:spTree>
    <p:extLst>
      <p:ext uri="{BB962C8B-B14F-4D97-AF65-F5344CB8AC3E}">
        <p14:creationId xmlns:p14="http://schemas.microsoft.com/office/powerpoint/2010/main" val="11021477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10" dirty="0"/>
              <a:t>Example:</a:t>
            </a:r>
            <a:r>
              <a:rPr lang="en-US" spc="-65" dirty="0"/>
              <a:t> </a:t>
            </a:r>
            <a:r>
              <a:rPr lang="en-US" spc="5" dirty="0"/>
              <a:t>Designing</a:t>
            </a:r>
            <a:r>
              <a:rPr lang="en-US" spc="-140" dirty="0"/>
              <a:t> </a:t>
            </a:r>
            <a:r>
              <a:rPr lang="en-US" dirty="0"/>
              <a:t>a</a:t>
            </a:r>
            <a:r>
              <a:rPr lang="en-US" spc="55" dirty="0"/>
              <a:t> </a:t>
            </a:r>
            <a:r>
              <a:rPr lang="en-US" spc="5" dirty="0"/>
              <a:t>New</a:t>
            </a:r>
            <a:r>
              <a:rPr lang="en-US" dirty="0"/>
              <a:t> </a:t>
            </a:r>
            <a:r>
              <a:rPr lang="en-US" spc="15" dirty="0"/>
              <a:t>Apartment</a:t>
            </a:r>
            <a:r>
              <a:rPr lang="en-US" spc="-160" dirty="0"/>
              <a:t> </a:t>
            </a:r>
            <a:br>
              <a:rPr lang="en-US" spc="-160" dirty="0"/>
            </a:br>
            <a:r>
              <a:rPr lang="en-US" spc="5" dirty="0"/>
              <a:t>Building</a:t>
            </a:r>
            <a:endParaRPr lang="en-US" dirty="0"/>
          </a:p>
        </p:txBody>
      </p:sp>
      <p:sp>
        <p:nvSpPr>
          <p:cNvPr id="16" name="object 3">
            <a:extLst>
              <a:ext uri="{FF2B5EF4-FFF2-40B4-BE49-F238E27FC236}">
                <a16:creationId xmlns:a16="http://schemas.microsoft.com/office/drawing/2014/main" id="{E69F6272-0311-455B-A351-769A90855809}"/>
              </a:ext>
            </a:extLst>
          </p:cNvPr>
          <p:cNvSpPr txBox="1"/>
          <p:nvPr/>
        </p:nvSpPr>
        <p:spPr>
          <a:xfrm>
            <a:off x="838199" y="2183706"/>
            <a:ext cx="9564757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15" dirty="0">
                <a:latin typeface="Arial"/>
                <a:cs typeface="Arial"/>
              </a:rPr>
              <a:t>The </a:t>
            </a:r>
            <a:r>
              <a:rPr sz="2000" dirty="0">
                <a:latin typeface="Arial"/>
                <a:cs typeface="Arial"/>
              </a:rPr>
              <a:t>Stargrove </a:t>
            </a:r>
            <a:r>
              <a:rPr sz="2000" spc="-15" dirty="0">
                <a:latin typeface="Arial"/>
                <a:cs typeface="Arial"/>
              </a:rPr>
              <a:t>Development</a:t>
            </a:r>
            <a:r>
              <a:rPr sz="2000" spc="-10" dirty="0">
                <a:latin typeface="Arial"/>
                <a:cs typeface="Arial"/>
              </a:rPr>
              <a:t> Corporation </a:t>
            </a:r>
            <a:r>
              <a:rPr sz="2000" spc="-25" dirty="0">
                <a:latin typeface="Arial"/>
                <a:cs typeface="Arial"/>
              </a:rPr>
              <a:t>is planning </a:t>
            </a:r>
            <a:r>
              <a:rPr sz="2000" dirty="0">
                <a:latin typeface="Arial"/>
                <a:cs typeface="Arial"/>
              </a:rPr>
              <a:t>a </a:t>
            </a:r>
            <a:r>
              <a:rPr sz="2000" spc="-10" dirty="0">
                <a:latin typeface="Arial"/>
                <a:cs typeface="Arial"/>
              </a:rPr>
              <a:t>new </a:t>
            </a:r>
            <a:r>
              <a:rPr sz="2000" dirty="0">
                <a:latin typeface="Arial"/>
                <a:cs typeface="Arial"/>
              </a:rPr>
              <a:t>apartment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building</a:t>
            </a:r>
            <a:r>
              <a:rPr sz="2000" spc="22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in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30" dirty="0">
                <a:latin typeface="Arial"/>
                <a:cs typeface="Arial"/>
              </a:rPr>
              <a:t>Philadelphia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951035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10" dirty="0"/>
              <a:t>Example:</a:t>
            </a:r>
            <a:r>
              <a:rPr lang="en-US" spc="-65" dirty="0"/>
              <a:t> </a:t>
            </a:r>
            <a:r>
              <a:rPr lang="en-US" spc="5" dirty="0"/>
              <a:t>Designing</a:t>
            </a:r>
            <a:r>
              <a:rPr lang="en-US" spc="-140" dirty="0"/>
              <a:t> </a:t>
            </a:r>
            <a:r>
              <a:rPr lang="en-US" dirty="0"/>
              <a:t>a</a:t>
            </a:r>
            <a:r>
              <a:rPr lang="en-US" spc="55" dirty="0"/>
              <a:t> </a:t>
            </a:r>
            <a:r>
              <a:rPr lang="en-US" spc="5" dirty="0"/>
              <a:t>New</a:t>
            </a:r>
            <a:r>
              <a:rPr lang="en-US" dirty="0"/>
              <a:t> </a:t>
            </a:r>
            <a:r>
              <a:rPr lang="en-US" spc="15" dirty="0"/>
              <a:t>Apartment</a:t>
            </a:r>
            <a:r>
              <a:rPr lang="en-US" spc="-160" dirty="0"/>
              <a:t> </a:t>
            </a:r>
            <a:br>
              <a:rPr lang="en-US" spc="-160" dirty="0"/>
            </a:br>
            <a:r>
              <a:rPr lang="en-US" spc="5" dirty="0"/>
              <a:t>Building</a:t>
            </a:r>
            <a:endParaRPr lang="en-US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C0073847-40FC-46E7-92C4-2F4691E21250}"/>
              </a:ext>
            </a:extLst>
          </p:cNvPr>
          <p:cNvSpPr txBox="1"/>
          <p:nvPr/>
        </p:nvSpPr>
        <p:spPr>
          <a:xfrm>
            <a:off x="1069975" y="2249967"/>
            <a:ext cx="8199120" cy="1371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15" dirty="0">
                <a:latin typeface="Arial"/>
                <a:cs typeface="Arial"/>
              </a:rPr>
              <a:t>The </a:t>
            </a:r>
            <a:r>
              <a:rPr sz="2000" dirty="0">
                <a:latin typeface="Arial"/>
                <a:cs typeface="Arial"/>
              </a:rPr>
              <a:t>Stargrove </a:t>
            </a:r>
            <a:r>
              <a:rPr sz="2000" spc="-15" dirty="0">
                <a:latin typeface="Arial"/>
                <a:cs typeface="Arial"/>
              </a:rPr>
              <a:t>Development</a:t>
            </a:r>
            <a:r>
              <a:rPr sz="2000" spc="-10" dirty="0">
                <a:latin typeface="Arial"/>
                <a:cs typeface="Arial"/>
              </a:rPr>
              <a:t> Corporation </a:t>
            </a:r>
            <a:r>
              <a:rPr sz="2000" spc="-25" dirty="0">
                <a:latin typeface="Arial"/>
                <a:cs typeface="Arial"/>
              </a:rPr>
              <a:t>is planning </a:t>
            </a:r>
            <a:r>
              <a:rPr sz="2000" dirty="0">
                <a:latin typeface="Arial"/>
                <a:cs typeface="Arial"/>
              </a:rPr>
              <a:t>a </a:t>
            </a:r>
            <a:r>
              <a:rPr sz="2000" spc="-10" dirty="0">
                <a:latin typeface="Arial"/>
                <a:cs typeface="Arial"/>
              </a:rPr>
              <a:t>new </a:t>
            </a:r>
            <a:r>
              <a:rPr sz="2000" dirty="0">
                <a:latin typeface="Arial"/>
                <a:cs typeface="Arial"/>
              </a:rPr>
              <a:t>apartment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building</a:t>
            </a:r>
            <a:r>
              <a:rPr sz="2000" spc="22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in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30" dirty="0">
                <a:latin typeface="Arial"/>
                <a:cs typeface="Arial"/>
              </a:rPr>
              <a:t>Philadelphia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15" dirty="0">
                <a:latin typeface="Arial"/>
                <a:cs typeface="Arial"/>
              </a:rPr>
              <a:t>The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building</a:t>
            </a:r>
            <a:r>
              <a:rPr sz="2000" spc="229" dirty="0">
                <a:latin typeface="Arial"/>
                <a:cs typeface="Arial"/>
              </a:rPr>
              <a:t> </a:t>
            </a:r>
            <a:r>
              <a:rPr sz="2000" spc="-35" dirty="0">
                <a:latin typeface="Arial"/>
                <a:cs typeface="Arial"/>
              </a:rPr>
              <a:t>will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have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two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kinds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apartments,</a:t>
            </a:r>
            <a:r>
              <a:rPr sz="2000" spc="-114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85770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10" dirty="0"/>
              <a:t>Example:</a:t>
            </a:r>
            <a:r>
              <a:rPr lang="en-US" spc="-65" dirty="0"/>
              <a:t> </a:t>
            </a:r>
            <a:r>
              <a:rPr lang="en-US" spc="5" dirty="0"/>
              <a:t>Designing</a:t>
            </a:r>
            <a:r>
              <a:rPr lang="en-US" spc="-140" dirty="0"/>
              <a:t> </a:t>
            </a:r>
            <a:r>
              <a:rPr lang="en-US" dirty="0"/>
              <a:t>a</a:t>
            </a:r>
            <a:r>
              <a:rPr lang="en-US" spc="55" dirty="0"/>
              <a:t> </a:t>
            </a:r>
            <a:r>
              <a:rPr lang="en-US" spc="5" dirty="0"/>
              <a:t>New</a:t>
            </a:r>
            <a:r>
              <a:rPr lang="en-US" dirty="0"/>
              <a:t> </a:t>
            </a:r>
            <a:r>
              <a:rPr lang="en-US" spc="15" dirty="0"/>
              <a:t>Apartment</a:t>
            </a:r>
            <a:r>
              <a:rPr lang="en-US" spc="-160" dirty="0"/>
              <a:t> </a:t>
            </a:r>
            <a:br>
              <a:rPr lang="en-US" spc="-160" dirty="0"/>
            </a:br>
            <a:r>
              <a:rPr lang="en-US" spc="5" dirty="0"/>
              <a:t>Building</a:t>
            </a:r>
            <a:endParaRPr lang="en-US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4D7AAD9C-CB4B-4EE1-9232-D677FE185CE5}"/>
              </a:ext>
            </a:extLst>
          </p:cNvPr>
          <p:cNvSpPr txBox="1"/>
          <p:nvPr/>
        </p:nvSpPr>
        <p:spPr>
          <a:xfrm>
            <a:off x="838200" y="1829352"/>
            <a:ext cx="8471535" cy="41783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277495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15" dirty="0">
                <a:latin typeface="Arial"/>
                <a:cs typeface="Arial"/>
              </a:rPr>
              <a:t>The </a:t>
            </a:r>
            <a:r>
              <a:rPr sz="2000" dirty="0">
                <a:latin typeface="Arial"/>
                <a:cs typeface="Arial"/>
              </a:rPr>
              <a:t>Stargrove </a:t>
            </a:r>
            <a:r>
              <a:rPr sz="2000" spc="-15" dirty="0">
                <a:latin typeface="Arial"/>
                <a:cs typeface="Arial"/>
              </a:rPr>
              <a:t>Development</a:t>
            </a:r>
            <a:r>
              <a:rPr sz="2000" spc="-10" dirty="0">
                <a:latin typeface="Arial"/>
                <a:cs typeface="Arial"/>
              </a:rPr>
              <a:t> Corporation </a:t>
            </a:r>
            <a:r>
              <a:rPr sz="2000" spc="-25" dirty="0">
                <a:latin typeface="Arial"/>
                <a:cs typeface="Arial"/>
              </a:rPr>
              <a:t>is planning </a:t>
            </a:r>
            <a:r>
              <a:rPr sz="2000" dirty="0">
                <a:latin typeface="Arial"/>
                <a:cs typeface="Arial"/>
              </a:rPr>
              <a:t>a </a:t>
            </a:r>
            <a:r>
              <a:rPr sz="2000" spc="-10" dirty="0">
                <a:latin typeface="Arial"/>
                <a:cs typeface="Arial"/>
              </a:rPr>
              <a:t>new </a:t>
            </a:r>
            <a:r>
              <a:rPr sz="2000" dirty="0">
                <a:latin typeface="Arial"/>
                <a:cs typeface="Arial"/>
              </a:rPr>
              <a:t>apartment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building</a:t>
            </a:r>
            <a:r>
              <a:rPr sz="2000" spc="22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in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30" dirty="0">
                <a:latin typeface="Arial"/>
                <a:cs typeface="Arial"/>
              </a:rPr>
              <a:t>Philadelphia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15" dirty="0">
                <a:latin typeface="Arial"/>
                <a:cs typeface="Arial"/>
              </a:rPr>
              <a:t>The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building</a:t>
            </a:r>
            <a:r>
              <a:rPr sz="2000" spc="229" dirty="0">
                <a:latin typeface="Arial"/>
                <a:cs typeface="Arial"/>
              </a:rPr>
              <a:t> </a:t>
            </a:r>
            <a:r>
              <a:rPr sz="2000" spc="-35" dirty="0">
                <a:latin typeface="Arial"/>
                <a:cs typeface="Arial"/>
              </a:rPr>
              <a:t>will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have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two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kinds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apartments,</a:t>
            </a:r>
            <a:r>
              <a:rPr sz="2000" spc="-114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Lucida Sans Unicode"/>
              <a:buChar char="◆"/>
            </a:pPr>
            <a:endParaRPr sz="2850" dirty="0">
              <a:latin typeface="Arial"/>
              <a:cs typeface="Arial"/>
            </a:endParaRPr>
          </a:p>
          <a:p>
            <a:pPr marL="355600" marR="85979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1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building</a:t>
            </a:r>
            <a:r>
              <a:rPr sz="2000" spc="235" dirty="0">
                <a:latin typeface="Arial"/>
                <a:cs typeface="Arial"/>
              </a:rPr>
              <a:t> </a:t>
            </a:r>
            <a:r>
              <a:rPr sz="2000" spc="-35" dirty="0">
                <a:latin typeface="Arial"/>
                <a:cs typeface="Arial"/>
              </a:rPr>
              <a:t>will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have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15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floors,</a:t>
            </a:r>
            <a:r>
              <a:rPr sz="2000" spc="-15" dirty="0">
                <a:latin typeface="Arial"/>
                <a:cs typeface="Arial"/>
              </a:rPr>
              <a:t> with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lower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floors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housing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apa</a:t>
            </a:r>
            <a:r>
              <a:rPr sz="2000" spc="30" dirty="0">
                <a:latin typeface="Arial"/>
                <a:cs typeface="Arial"/>
              </a:rPr>
              <a:t>r</a:t>
            </a:r>
            <a:r>
              <a:rPr sz="2000" spc="40" dirty="0">
                <a:latin typeface="Arial"/>
                <a:cs typeface="Arial"/>
              </a:rPr>
              <a:t>t</a:t>
            </a:r>
            <a:r>
              <a:rPr sz="2000" spc="30" dirty="0">
                <a:latin typeface="Arial"/>
                <a:cs typeface="Arial"/>
              </a:rPr>
              <a:t>m</a:t>
            </a:r>
            <a:r>
              <a:rPr sz="2000" spc="-15" dirty="0">
                <a:latin typeface="Arial"/>
                <a:cs typeface="Arial"/>
              </a:rPr>
              <a:t>en</a:t>
            </a:r>
            <a:r>
              <a:rPr sz="2000" spc="40" dirty="0">
                <a:latin typeface="Arial"/>
                <a:cs typeface="Arial"/>
              </a:rPr>
              <a:t>t</a:t>
            </a:r>
            <a:r>
              <a:rPr sz="2000" dirty="0">
                <a:latin typeface="Arial"/>
                <a:cs typeface="Arial"/>
              </a:rPr>
              <a:t>s</a:t>
            </a:r>
            <a:r>
              <a:rPr sz="2000" spc="-16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an</a:t>
            </a:r>
            <a:r>
              <a:rPr sz="2000" dirty="0">
                <a:latin typeface="Arial"/>
                <a:cs typeface="Arial"/>
              </a:rPr>
              <a:t>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h</a:t>
            </a:r>
            <a:r>
              <a:rPr sz="2000" spc="-45" dirty="0">
                <a:latin typeface="Arial"/>
                <a:cs typeface="Arial"/>
              </a:rPr>
              <a:t>i</a:t>
            </a:r>
            <a:r>
              <a:rPr sz="2000" spc="-15" dirty="0">
                <a:latin typeface="Arial"/>
                <a:cs typeface="Arial"/>
              </a:rPr>
              <a:t>ghe</a:t>
            </a:r>
            <a:r>
              <a:rPr sz="2000" dirty="0">
                <a:latin typeface="Arial"/>
                <a:cs typeface="Arial"/>
              </a:rPr>
              <a:t>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40" dirty="0">
                <a:latin typeface="Arial"/>
                <a:cs typeface="Arial"/>
              </a:rPr>
              <a:t>f</a:t>
            </a:r>
            <a:r>
              <a:rPr sz="2000" spc="-45" dirty="0">
                <a:latin typeface="Arial"/>
                <a:cs typeface="Arial"/>
              </a:rPr>
              <a:t>l</a:t>
            </a:r>
            <a:r>
              <a:rPr sz="2000" spc="-15" dirty="0">
                <a:latin typeface="Arial"/>
                <a:cs typeface="Arial"/>
              </a:rPr>
              <a:t>oo</a:t>
            </a:r>
            <a:r>
              <a:rPr sz="2000" spc="30" dirty="0">
                <a:latin typeface="Arial"/>
                <a:cs typeface="Arial"/>
              </a:rPr>
              <a:t>r</a:t>
            </a:r>
            <a:r>
              <a:rPr sz="2000" dirty="0">
                <a:latin typeface="Arial"/>
                <a:cs typeface="Arial"/>
              </a:rPr>
              <a:t>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–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45" dirty="0">
                <a:latin typeface="Arial"/>
                <a:cs typeface="Arial"/>
              </a:rPr>
              <a:t>l</a:t>
            </a:r>
            <a:r>
              <a:rPr sz="2000" spc="-15" dirty="0">
                <a:latin typeface="Arial"/>
                <a:cs typeface="Arial"/>
              </a:rPr>
              <a:t>u</a:t>
            </a:r>
            <a:r>
              <a:rPr sz="2000" dirty="0">
                <a:latin typeface="Arial"/>
                <a:cs typeface="Arial"/>
              </a:rPr>
              <a:t>x</a:t>
            </a:r>
            <a:r>
              <a:rPr sz="2000" spc="-15" dirty="0">
                <a:latin typeface="Arial"/>
                <a:cs typeface="Arial"/>
              </a:rPr>
              <a:t>u</a:t>
            </a:r>
            <a:r>
              <a:rPr sz="2000" spc="30" dirty="0">
                <a:latin typeface="Arial"/>
                <a:cs typeface="Arial"/>
              </a:rPr>
              <a:t>r</a:t>
            </a:r>
            <a:r>
              <a:rPr sz="2000" dirty="0">
                <a:latin typeface="Arial"/>
                <a:cs typeface="Arial"/>
              </a:rPr>
              <a:t>y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apa</a:t>
            </a:r>
            <a:r>
              <a:rPr sz="2000" spc="30" dirty="0">
                <a:latin typeface="Arial"/>
                <a:cs typeface="Arial"/>
              </a:rPr>
              <a:t>r</a:t>
            </a:r>
            <a:r>
              <a:rPr sz="2000" spc="40" dirty="0">
                <a:latin typeface="Arial"/>
                <a:cs typeface="Arial"/>
              </a:rPr>
              <a:t>t</a:t>
            </a:r>
            <a:r>
              <a:rPr sz="2000" spc="30" dirty="0">
                <a:latin typeface="Arial"/>
                <a:cs typeface="Arial"/>
              </a:rPr>
              <a:t>m</a:t>
            </a:r>
            <a:r>
              <a:rPr sz="2000" spc="-15" dirty="0">
                <a:latin typeface="Arial"/>
                <a:cs typeface="Arial"/>
              </a:rPr>
              <a:t>en</a:t>
            </a:r>
            <a:r>
              <a:rPr sz="2000" spc="40" dirty="0">
                <a:latin typeface="Arial"/>
                <a:cs typeface="Arial"/>
              </a:rPr>
              <a:t>t</a:t>
            </a:r>
            <a:r>
              <a:rPr sz="2000" dirty="0">
                <a:latin typeface="Arial"/>
                <a:cs typeface="Arial"/>
              </a:rPr>
              <a:t>s</a:t>
            </a: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355600" marR="391795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15" dirty="0">
                <a:latin typeface="Arial"/>
                <a:cs typeface="Arial"/>
              </a:rPr>
              <a:t>Each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floor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35" dirty="0">
                <a:latin typeface="Arial"/>
                <a:cs typeface="Arial"/>
              </a:rPr>
              <a:t>will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contain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only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one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kind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9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</a:t>
            </a:r>
            <a:r>
              <a:rPr sz="2000" spc="-16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–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either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or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15" dirty="0">
                <a:latin typeface="Arial"/>
                <a:cs typeface="Arial"/>
              </a:rPr>
              <a:t>Each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floor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can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house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either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8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or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4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578631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10" dirty="0"/>
              <a:t>Example:</a:t>
            </a:r>
            <a:r>
              <a:rPr lang="en-US" spc="-65" dirty="0"/>
              <a:t> </a:t>
            </a:r>
            <a:r>
              <a:rPr lang="en-US" spc="5" dirty="0"/>
              <a:t>Designing</a:t>
            </a:r>
            <a:r>
              <a:rPr lang="en-US" spc="-140" dirty="0"/>
              <a:t> </a:t>
            </a:r>
            <a:r>
              <a:rPr lang="en-US" dirty="0"/>
              <a:t>a</a:t>
            </a:r>
            <a:r>
              <a:rPr lang="en-US" spc="55" dirty="0"/>
              <a:t> </a:t>
            </a:r>
            <a:r>
              <a:rPr lang="en-US" spc="5" dirty="0"/>
              <a:t>New</a:t>
            </a:r>
            <a:r>
              <a:rPr lang="en-US" dirty="0"/>
              <a:t> </a:t>
            </a:r>
            <a:r>
              <a:rPr lang="en-US" spc="15" dirty="0"/>
              <a:t>Apartment</a:t>
            </a:r>
            <a:br>
              <a:rPr lang="en-US" spc="15" dirty="0"/>
            </a:br>
            <a:r>
              <a:rPr lang="en-US" spc="-160" dirty="0"/>
              <a:t> </a:t>
            </a:r>
            <a:r>
              <a:rPr lang="en-US" spc="5" dirty="0"/>
              <a:t>Building</a:t>
            </a:r>
            <a:endParaRPr lang="en-US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30421392-62A1-499C-AB64-AA3FF8FF1DCC}"/>
              </a:ext>
            </a:extLst>
          </p:cNvPr>
          <p:cNvSpPr txBox="1"/>
          <p:nvPr/>
        </p:nvSpPr>
        <p:spPr>
          <a:xfrm>
            <a:off x="838200" y="1494593"/>
            <a:ext cx="8471535" cy="5207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277495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15" dirty="0">
                <a:latin typeface="Arial"/>
                <a:cs typeface="Arial"/>
              </a:rPr>
              <a:t>The </a:t>
            </a:r>
            <a:r>
              <a:rPr sz="2000" dirty="0">
                <a:latin typeface="Arial"/>
                <a:cs typeface="Arial"/>
              </a:rPr>
              <a:t>Stargrove </a:t>
            </a:r>
            <a:r>
              <a:rPr sz="2000" spc="-15" dirty="0">
                <a:latin typeface="Arial"/>
                <a:cs typeface="Arial"/>
              </a:rPr>
              <a:t>Development</a:t>
            </a:r>
            <a:r>
              <a:rPr sz="2000" spc="-10" dirty="0">
                <a:latin typeface="Arial"/>
                <a:cs typeface="Arial"/>
              </a:rPr>
              <a:t> Corporation </a:t>
            </a:r>
            <a:r>
              <a:rPr sz="2000" spc="-25" dirty="0">
                <a:latin typeface="Arial"/>
                <a:cs typeface="Arial"/>
              </a:rPr>
              <a:t>is planning </a:t>
            </a:r>
            <a:r>
              <a:rPr sz="2000" dirty="0">
                <a:latin typeface="Arial"/>
                <a:cs typeface="Arial"/>
              </a:rPr>
              <a:t>a </a:t>
            </a:r>
            <a:r>
              <a:rPr sz="2000" spc="-10" dirty="0">
                <a:latin typeface="Arial"/>
                <a:cs typeface="Arial"/>
              </a:rPr>
              <a:t>new </a:t>
            </a:r>
            <a:r>
              <a:rPr sz="2000" dirty="0">
                <a:latin typeface="Arial"/>
                <a:cs typeface="Arial"/>
              </a:rPr>
              <a:t>apartment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building</a:t>
            </a:r>
            <a:r>
              <a:rPr sz="2000" spc="22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in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30" dirty="0">
                <a:latin typeface="Arial"/>
                <a:cs typeface="Arial"/>
              </a:rPr>
              <a:t>Philadelphia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15" dirty="0">
                <a:latin typeface="Arial"/>
                <a:cs typeface="Arial"/>
              </a:rPr>
              <a:t>The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building</a:t>
            </a:r>
            <a:r>
              <a:rPr sz="2000" spc="229" dirty="0">
                <a:latin typeface="Arial"/>
                <a:cs typeface="Arial"/>
              </a:rPr>
              <a:t> </a:t>
            </a:r>
            <a:r>
              <a:rPr sz="2000" spc="-35" dirty="0">
                <a:latin typeface="Arial"/>
                <a:cs typeface="Arial"/>
              </a:rPr>
              <a:t>will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have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two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kinds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apartments,</a:t>
            </a:r>
            <a:r>
              <a:rPr sz="2000" spc="-114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Lucida Sans Unicode"/>
              <a:buChar char="◆"/>
            </a:pPr>
            <a:endParaRPr sz="2850" dirty="0">
              <a:latin typeface="Arial"/>
              <a:cs typeface="Arial"/>
            </a:endParaRPr>
          </a:p>
          <a:p>
            <a:pPr marL="355600" marR="85979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1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building</a:t>
            </a:r>
            <a:r>
              <a:rPr sz="2000" spc="235" dirty="0">
                <a:latin typeface="Arial"/>
                <a:cs typeface="Arial"/>
              </a:rPr>
              <a:t> </a:t>
            </a:r>
            <a:r>
              <a:rPr sz="2000" spc="-35" dirty="0">
                <a:latin typeface="Arial"/>
                <a:cs typeface="Arial"/>
              </a:rPr>
              <a:t>will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have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15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floors,</a:t>
            </a:r>
            <a:r>
              <a:rPr sz="2000" spc="-15" dirty="0">
                <a:latin typeface="Arial"/>
                <a:cs typeface="Arial"/>
              </a:rPr>
              <a:t> with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lower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floors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housing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apa</a:t>
            </a:r>
            <a:r>
              <a:rPr sz="2000" spc="30" dirty="0">
                <a:latin typeface="Arial"/>
                <a:cs typeface="Arial"/>
              </a:rPr>
              <a:t>r</a:t>
            </a:r>
            <a:r>
              <a:rPr sz="2000" spc="40" dirty="0">
                <a:latin typeface="Arial"/>
                <a:cs typeface="Arial"/>
              </a:rPr>
              <a:t>t</a:t>
            </a:r>
            <a:r>
              <a:rPr sz="2000" spc="30" dirty="0">
                <a:latin typeface="Arial"/>
                <a:cs typeface="Arial"/>
              </a:rPr>
              <a:t>m</a:t>
            </a:r>
            <a:r>
              <a:rPr sz="2000" spc="-15" dirty="0">
                <a:latin typeface="Arial"/>
                <a:cs typeface="Arial"/>
              </a:rPr>
              <a:t>en</a:t>
            </a:r>
            <a:r>
              <a:rPr sz="2000" spc="40" dirty="0">
                <a:latin typeface="Arial"/>
                <a:cs typeface="Arial"/>
              </a:rPr>
              <a:t>t</a:t>
            </a:r>
            <a:r>
              <a:rPr sz="2000" dirty="0">
                <a:latin typeface="Arial"/>
                <a:cs typeface="Arial"/>
              </a:rPr>
              <a:t>s</a:t>
            </a:r>
            <a:r>
              <a:rPr sz="2000" spc="-16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an</a:t>
            </a:r>
            <a:r>
              <a:rPr sz="2000" dirty="0">
                <a:latin typeface="Arial"/>
                <a:cs typeface="Arial"/>
              </a:rPr>
              <a:t>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h</a:t>
            </a:r>
            <a:r>
              <a:rPr sz="2000" spc="-45" dirty="0">
                <a:latin typeface="Arial"/>
                <a:cs typeface="Arial"/>
              </a:rPr>
              <a:t>i</a:t>
            </a:r>
            <a:r>
              <a:rPr sz="2000" spc="-15" dirty="0">
                <a:latin typeface="Arial"/>
                <a:cs typeface="Arial"/>
              </a:rPr>
              <a:t>ghe</a:t>
            </a:r>
            <a:r>
              <a:rPr sz="2000" dirty="0">
                <a:latin typeface="Arial"/>
                <a:cs typeface="Arial"/>
              </a:rPr>
              <a:t>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40" dirty="0">
                <a:latin typeface="Arial"/>
                <a:cs typeface="Arial"/>
              </a:rPr>
              <a:t>f</a:t>
            </a:r>
            <a:r>
              <a:rPr sz="2000" spc="-45" dirty="0">
                <a:latin typeface="Arial"/>
                <a:cs typeface="Arial"/>
              </a:rPr>
              <a:t>l</a:t>
            </a:r>
            <a:r>
              <a:rPr sz="2000" spc="-15" dirty="0">
                <a:latin typeface="Arial"/>
                <a:cs typeface="Arial"/>
              </a:rPr>
              <a:t>oo</a:t>
            </a:r>
            <a:r>
              <a:rPr sz="2000" spc="30" dirty="0">
                <a:latin typeface="Arial"/>
                <a:cs typeface="Arial"/>
              </a:rPr>
              <a:t>r</a:t>
            </a:r>
            <a:r>
              <a:rPr sz="2000" dirty="0">
                <a:latin typeface="Arial"/>
                <a:cs typeface="Arial"/>
              </a:rPr>
              <a:t>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–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45" dirty="0">
                <a:latin typeface="Arial"/>
                <a:cs typeface="Arial"/>
              </a:rPr>
              <a:t>l</a:t>
            </a:r>
            <a:r>
              <a:rPr sz="2000" spc="-15" dirty="0">
                <a:latin typeface="Arial"/>
                <a:cs typeface="Arial"/>
              </a:rPr>
              <a:t>u</a:t>
            </a:r>
            <a:r>
              <a:rPr sz="2000" dirty="0">
                <a:latin typeface="Arial"/>
                <a:cs typeface="Arial"/>
              </a:rPr>
              <a:t>x</a:t>
            </a:r>
            <a:r>
              <a:rPr sz="2000" spc="-15" dirty="0">
                <a:latin typeface="Arial"/>
                <a:cs typeface="Arial"/>
              </a:rPr>
              <a:t>u</a:t>
            </a:r>
            <a:r>
              <a:rPr sz="2000" spc="30" dirty="0">
                <a:latin typeface="Arial"/>
                <a:cs typeface="Arial"/>
              </a:rPr>
              <a:t>r</a:t>
            </a:r>
            <a:r>
              <a:rPr sz="2000" dirty="0">
                <a:latin typeface="Arial"/>
                <a:cs typeface="Arial"/>
              </a:rPr>
              <a:t>y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apa</a:t>
            </a:r>
            <a:r>
              <a:rPr sz="2000" spc="30" dirty="0">
                <a:latin typeface="Arial"/>
                <a:cs typeface="Arial"/>
              </a:rPr>
              <a:t>r</a:t>
            </a:r>
            <a:r>
              <a:rPr sz="2000" spc="40" dirty="0">
                <a:latin typeface="Arial"/>
                <a:cs typeface="Arial"/>
              </a:rPr>
              <a:t>t</a:t>
            </a:r>
            <a:r>
              <a:rPr sz="2000" spc="30" dirty="0">
                <a:latin typeface="Arial"/>
                <a:cs typeface="Arial"/>
              </a:rPr>
              <a:t>m</a:t>
            </a:r>
            <a:r>
              <a:rPr sz="2000" spc="-15" dirty="0">
                <a:latin typeface="Arial"/>
                <a:cs typeface="Arial"/>
              </a:rPr>
              <a:t>en</a:t>
            </a:r>
            <a:r>
              <a:rPr sz="2000" spc="40" dirty="0">
                <a:latin typeface="Arial"/>
                <a:cs typeface="Arial"/>
              </a:rPr>
              <a:t>t</a:t>
            </a:r>
            <a:r>
              <a:rPr sz="2000" dirty="0">
                <a:latin typeface="Arial"/>
                <a:cs typeface="Arial"/>
              </a:rPr>
              <a:t>s</a:t>
            </a: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355600" marR="391795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15" dirty="0">
                <a:latin typeface="Arial"/>
                <a:cs typeface="Arial"/>
              </a:rPr>
              <a:t>Each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floor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35" dirty="0">
                <a:latin typeface="Arial"/>
                <a:cs typeface="Arial"/>
              </a:rPr>
              <a:t>will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contain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only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one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kind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9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</a:t>
            </a:r>
            <a:r>
              <a:rPr sz="2000" spc="-16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–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either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or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15" dirty="0">
                <a:latin typeface="Arial"/>
                <a:cs typeface="Arial"/>
              </a:rPr>
              <a:t>Each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floor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can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house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either</a:t>
            </a:r>
            <a:r>
              <a:rPr sz="2000" spc="8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8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</a:t>
            </a:r>
            <a:r>
              <a:rPr sz="2000" spc="-5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4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Lucida Sans Unicode"/>
              <a:buChar char="◆"/>
            </a:pPr>
            <a:endParaRPr sz="2850" dirty="0">
              <a:latin typeface="Arial"/>
              <a:cs typeface="Arial"/>
            </a:endParaRPr>
          </a:p>
          <a:p>
            <a:pPr marL="355600" marR="81788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dirty="0">
                <a:latin typeface="Arial"/>
                <a:cs typeface="Arial"/>
              </a:rPr>
              <a:t>Stargrove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needs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20" dirty="0">
                <a:latin typeface="Arial"/>
                <a:cs typeface="Arial"/>
              </a:rPr>
              <a:t>to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decide</a:t>
            </a:r>
            <a:r>
              <a:rPr sz="2000" spc="1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how</a:t>
            </a:r>
            <a:r>
              <a:rPr sz="2000" dirty="0">
                <a:latin typeface="Arial"/>
                <a:cs typeface="Arial"/>
              </a:rPr>
              <a:t> many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floors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20" dirty="0">
                <a:latin typeface="Arial"/>
                <a:cs typeface="Arial"/>
              </a:rPr>
              <a:t>to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allocate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20" dirty="0">
                <a:latin typeface="Arial"/>
                <a:cs typeface="Arial"/>
              </a:rPr>
              <a:t>to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apa</a:t>
            </a:r>
            <a:r>
              <a:rPr sz="2000" spc="30" dirty="0">
                <a:latin typeface="Arial"/>
                <a:cs typeface="Arial"/>
              </a:rPr>
              <a:t>r</a:t>
            </a:r>
            <a:r>
              <a:rPr sz="2000" spc="40" dirty="0">
                <a:latin typeface="Arial"/>
                <a:cs typeface="Arial"/>
              </a:rPr>
              <a:t>t</a:t>
            </a:r>
            <a:r>
              <a:rPr sz="2000" spc="30" dirty="0">
                <a:latin typeface="Arial"/>
                <a:cs typeface="Arial"/>
              </a:rPr>
              <a:t>m</a:t>
            </a:r>
            <a:r>
              <a:rPr sz="2000" spc="-15" dirty="0">
                <a:latin typeface="Arial"/>
                <a:cs typeface="Arial"/>
              </a:rPr>
              <a:t>en</a:t>
            </a:r>
            <a:r>
              <a:rPr sz="2000" spc="40" dirty="0">
                <a:latin typeface="Arial"/>
                <a:cs typeface="Arial"/>
              </a:rPr>
              <a:t>t</a:t>
            </a:r>
            <a:r>
              <a:rPr sz="2000" dirty="0">
                <a:latin typeface="Arial"/>
                <a:cs typeface="Arial"/>
              </a:rPr>
              <a:t>s</a:t>
            </a:r>
            <a:r>
              <a:rPr sz="2000" spc="-16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an</a:t>
            </a:r>
            <a:r>
              <a:rPr sz="2000" dirty="0">
                <a:latin typeface="Arial"/>
                <a:cs typeface="Arial"/>
              </a:rPr>
              <a:t>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ho</a:t>
            </a:r>
            <a:r>
              <a:rPr sz="2000" dirty="0">
                <a:latin typeface="Arial"/>
                <a:cs typeface="Arial"/>
              </a:rPr>
              <a:t>w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30" dirty="0">
                <a:latin typeface="Arial"/>
                <a:cs typeface="Arial"/>
              </a:rPr>
              <a:t>m</a:t>
            </a:r>
            <a:r>
              <a:rPr sz="2000" spc="-15" dirty="0">
                <a:latin typeface="Arial"/>
                <a:cs typeface="Arial"/>
              </a:rPr>
              <a:t>an</a:t>
            </a:r>
            <a:r>
              <a:rPr sz="2000" dirty="0">
                <a:latin typeface="Arial"/>
                <a:cs typeface="Arial"/>
              </a:rPr>
              <a:t>y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spc="40" dirty="0">
                <a:latin typeface="Arial"/>
                <a:cs typeface="Arial"/>
              </a:rPr>
              <a:t>f</a:t>
            </a:r>
            <a:r>
              <a:rPr sz="2000" spc="-45" dirty="0">
                <a:latin typeface="Arial"/>
                <a:cs typeface="Arial"/>
              </a:rPr>
              <a:t>l</a:t>
            </a:r>
            <a:r>
              <a:rPr sz="2000" spc="-15" dirty="0">
                <a:latin typeface="Arial"/>
                <a:cs typeface="Arial"/>
              </a:rPr>
              <a:t>oo</a:t>
            </a:r>
            <a:r>
              <a:rPr sz="2000" spc="30" dirty="0">
                <a:latin typeface="Arial"/>
                <a:cs typeface="Arial"/>
              </a:rPr>
              <a:t>r</a:t>
            </a:r>
            <a:r>
              <a:rPr sz="2000" dirty="0">
                <a:latin typeface="Arial"/>
                <a:cs typeface="Arial"/>
              </a:rPr>
              <a:t>s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spc="40" dirty="0">
                <a:latin typeface="Arial"/>
                <a:cs typeface="Arial"/>
              </a:rPr>
              <a:t>t</a:t>
            </a:r>
            <a:r>
              <a:rPr sz="2000" dirty="0">
                <a:latin typeface="Arial"/>
                <a:cs typeface="Arial"/>
              </a:rPr>
              <a:t>o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</a:t>
            </a:r>
            <a:r>
              <a:rPr sz="2000" spc="-45" dirty="0">
                <a:latin typeface="Arial"/>
                <a:cs typeface="Arial"/>
              </a:rPr>
              <a:t>ll</a:t>
            </a:r>
            <a:r>
              <a:rPr sz="2000" spc="-15" dirty="0">
                <a:latin typeface="Arial"/>
                <a:cs typeface="Arial"/>
              </a:rPr>
              <a:t>o</a:t>
            </a:r>
            <a:r>
              <a:rPr sz="2000" dirty="0">
                <a:latin typeface="Arial"/>
                <a:cs typeface="Arial"/>
              </a:rPr>
              <a:t>c</a:t>
            </a:r>
            <a:r>
              <a:rPr sz="2000" spc="-15" dirty="0">
                <a:latin typeface="Arial"/>
                <a:cs typeface="Arial"/>
              </a:rPr>
              <a:t>a</a:t>
            </a:r>
            <a:r>
              <a:rPr sz="2000" spc="40" dirty="0">
                <a:latin typeface="Arial"/>
                <a:cs typeface="Arial"/>
              </a:rPr>
              <a:t>t</a:t>
            </a:r>
            <a:r>
              <a:rPr sz="2000" dirty="0">
                <a:latin typeface="Arial"/>
                <a:cs typeface="Arial"/>
              </a:rPr>
              <a:t>e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40" dirty="0">
                <a:latin typeface="Arial"/>
                <a:cs typeface="Arial"/>
              </a:rPr>
              <a:t>t</a:t>
            </a:r>
            <a:r>
              <a:rPr sz="2000" dirty="0">
                <a:latin typeface="Arial"/>
                <a:cs typeface="Arial"/>
              </a:rPr>
              <a:t>o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45" dirty="0">
                <a:latin typeface="Arial"/>
                <a:cs typeface="Arial"/>
              </a:rPr>
              <a:t>l</a:t>
            </a:r>
            <a:r>
              <a:rPr sz="2000" spc="-15" dirty="0">
                <a:latin typeface="Arial"/>
                <a:cs typeface="Arial"/>
              </a:rPr>
              <a:t>u</a:t>
            </a:r>
            <a:r>
              <a:rPr sz="2000" dirty="0">
                <a:latin typeface="Arial"/>
                <a:cs typeface="Arial"/>
              </a:rPr>
              <a:t>x</a:t>
            </a:r>
            <a:r>
              <a:rPr sz="2000" spc="-15" dirty="0">
                <a:latin typeface="Arial"/>
                <a:cs typeface="Arial"/>
              </a:rPr>
              <a:t>u</a:t>
            </a:r>
            <a:r>
              <a:rPr sz="2000" spc="30" dirty="0">
                <a:latin typeface="Arial"/>
                <a:cs typeface="Arial"/>
              </a:rPr>
              <a:t>r</a:t>
            </a:r>
            <a:r>
              <a:rPr sz="2000" dirty="0">
                <a:latin typeface="Arial"/>
                <a:cs typeface="Arial"/>
              </a:rPr>
              <a:t>y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apa</a:t>
            </a:r>
            <a:r>
              <a:rPr sz="2000" spc="30" dirty="0">
                <a:latin typeface="Arial"/>
                <a:cs typeface="Arial"/>
              </a:rPr>
              <a:t>r</a:t>
            </a:r>
            <a:r>
              <a:rPr sz="2000" spc="40" dirty="0">
                <a:latin typeface="Arial"/>
                <a:cs typeface="Arial"/>
              </a:rPr>
              <a:t>t</a:t>
            </a:r>
            <a:r>
              <a:rPr sz="2000" spc="30" dirty="0">
                <a:latin typeface="Arial"/>
                <a:cs typeface="Arial"/>
              </a:rPr>
              <a:t>m</a:t>
            </a:r>
            <a:r>
              <a:rPr sz="2000" spc="-15" dirty="0">
                <a:latin typeface="Arial"/>
                <a:cs typeface="Arial"/>
              </a:rPr>
              <a:t>en</a:t>
            </a:r>
            <a:r>
              <a:rPr sz="2000" spc="40" dirty="0">
                <a:latin typeface="Arial"/>
                <a:cs typeface="Arial"/>
              </a:rPr>
              <a:t>t</a:t>
            </a:r>
            <a:r>
              <a:rPr sz="2000" dirty="0">
                <a:latin typeface="Arial"/>
                <a:cs typeface="Arial"/>
              </a:rPr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29855322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10" dirty="0"/>
              <a:t>Example:</a:t>
            </a:r>
            <a:r>
              <a:rPr lang="en-US" spc="-65" dirty="0"/>
              <a:t> </a:t>
            </a:r>
            <a:r>
              <a:rPr lang="en-US" spc="5" dirty="0"/>
              <a:t>Designing</a:t>
            </a:r>
            <a:r>
              <a:rPr lang="en-US" spc="-140" dirty="0"/>
              <a:t> </a:t>
            </a:r>
            <a:r>
              <a:rPr lang="en-US" dirty="0"/>
              <a:t>a</a:t>
            </a:r>
            <a:r>
              <a:rPr lang="en-US" spc="55" dirty="0"/>
              <a:t> </a:t>
            </a:r>
            <a:r>
              <a:rPr lang="en-US" spc="5" dirty="0"/>
              <a:t>New</a:t>
            </a:r>
            <a:r>
              <a:rPr lang="en-US" dirty="0"/>
              <a:t> </a:t>
            </a:r>
            <a:r>
              <a:rPr lang="en-US" spc="15" dirty="0"/>
              <a:t>Apartment</a:t>
            </a:r>
            <a:r>
              <a:rPr lang="en-US" spc="-160" dirty="0"/>
              <a:t> </a:t>
            </a:r>
            <a:br>
              <a:rPr lang="en-US" spc="-160" dirty="0"/>
            </a:br>
            <a:r>
              <a:rPr lang="en-US" spc="5" dirty="0"/>
              <a:t>Building</a:t>
            </a:r>
            <a:endParaRPr lang="en-US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9B5B8969-9F38-4027-A4F6-C2BBB928AD5A}"/>
              </a:ext>
            </a:extLst>
          </p:cNvPr>
          <p:cNvSpPr txBox="1"/>
          <p:nvPr/>
        </p:nvSpPr>
        <p:spPr>
          <a:xfrm>
            <a:off x="838200" y="1829352"/>
            <a:ext cx="8629015" cy="36753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06400" marR="542290" indent="-342900" algn="just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405765" algn="l"/>
                <a:tab pos="406400" algn="l"/>
              </a:tabLst>
            </a:pPr>
            <a:r>
              <a:rPr sz="2000" dirty="0">
                <a:latin typeface="Arial"/>
                <a:cs typeface="Arial"/>
              </a:rPr>
              <a:t>Stargrove </a:t>
            </a:r>
            <a:r>
              <a:rPr sz="2000" spc="-5" dirty="0">
                <a:latin typeface="Arial"/>
                <a:cs typeface="Arial"/>
              </a:rPr>
              <a:t>expects </a:t>
            </a:r>
            <a:r>
              <a:rPr sz="2000" spc="20" dirty="0">
                <a:latin typeface="Arial"/>
                <a:cs typeface="Arial"/>
              </a:rPr>
              <a:t>to </a:t>
            </a:r>
            <a:r>
              <a:rPr sz="2000" spc="-5" dirty="0">
                <a:latin typeface="Arial"/>
                <a:cs typeface="Arial"/>
              </a:rPr>
              <a:t>complete </a:t>
            </a:r>
            <a:r>
              <a:rPr sz="2000" dirty="0">
                <a:latin typeface="Arial"/>
                <a:cs typeface="Arial"/>
              </a:rPr>
              <a:t>construction </a:t>
            </a:r>
            <a:r>
              <a:rPr sz="2000" spc="-20" dirty="0">
                <a:latin typeface="Arial"/>
                <a:cs typeface="Arial"/>
              </a:rPr>
              <a:t>within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10" dirty="0">
                <a:latin typeface="Arial"/>
                <a:cs typeface="Arial"/>
              </a:rPr>
              <a:t>next </a:t>
            </a:r>
            <a:r>
              <a:rPr sz="2000" spc="-20" dirty="0">
                <a:latin typeface="Arial"/>
                <a:cs typeface="Arial"/>
              </a:rPr>
              <a:t>year, </a:t>
            </a:r>
            <a:r>
              <a:rPr sz="2000" spc="-10" dirty="0">
                <a:latin typeface="Arial"/>
                <a:cs typeface="Arial"/>
              </a:rPr>
              <a:t>and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during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that</a:t>
            </a:r>
            <a:r>
              <a:rPr sz="2000" spc="-15" dirty="0">
                <a:latin typeface="Arial"/>
                <a:cs typeface="Arial"/>
              </a:rPr>
              <a:t> period,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plans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20" dirty="0">
                <a:latin typeface="Arial"/>
                <a:cs typeface="Arial"/>
              </a:rPr>
              <a:t>to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sell</a:t>
            </a:r>
            <a:r>
              <a:rPr sz="200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spc="20" dirty="0">
                <a:latin typeface="Arial"/>
                <a:cs typeface="Arial"/>
              </a:rPr>
              <a:t>to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prospective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buyers</a:t>
            </a:r>
            <a:endParaRPr sz="2000" dirty="0">
              <a:latin typeface="Arial"/>
              <a:cs typeface="Arial"/>
            </a:endParaRPr>
          </a:p>
          <a:p>
            <a:pPr algn="just"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406400" marR="270510" indent="-342900" algn="just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05765" algn="l"/>
                <a:tab pos="406400" algn="l"/>
              </a:tabLst>
            </a:pPr>
            <a:r>
              <a:rPr sz="2000" dirty="0">
                <a:latin typeface="Arial"/>
                <a:cs typeface="Arial"/>
              </a:rPr>
              <a:t>Stargrove </a:t>
            </a:r>
            <a:r>
              <a:rPr sz="2000" spc="-5" dirty="0">
                <a:latin typeface="Arial"/>
                <a:cs typeface="Arial"/>
              </a:rPr>
              <a:t>expects </a:t>
            </a:r>
            <a:r>
              <a:rPr sz="2000" spc="20" dirty="0">
                <a:latin typeface="Arial"/>
                <a:cs typeface="Arial"/>
              </a:rPr>
              <a:t>to </a:t>
            </a:r>
            <a:r>
              <a:rPr sz="2000" spc="-10" dirty="0">
                <a:latin typeface="Arial"/>
                <a:cs typeface="Arial"/>
              </a:rPr>
              <a:t>obtain </a:t>
            </a:r>
            <a:r>
              <a:rPr sz="2000" dirty="0">
                <a:latin typeface="Arial"/>
                <a:cs typeface="Arial"/>
              </a:rPr>
              <a:t>a </a:t>
            </a:r>
            <a:r>
              <a:rPr sz="2000" spc="-5" dirty="0">
                <a:latin typeface="Arial"/>
                <a:cs typeface="Arial"/>
              </a:rPr>
              <a:t>profit </a:t>
            </a:r>
            <a:r>
              <a:rPr sz="2000" spc="-10" dirty="0">
                <a:latin typeface="Arial"/>
                <a:cs typeface="Arial"/>
              </a:rPr>
              <a:t>of </a:t>
            </a:r>
            <a:r>
              <a:rPr sz="2000" spc="-20" dirty="0">
                <a:latin typeface="Arial"/>
                <a:cs typeface="Arial"/>
              </a:rPr>
              <a:t>P</a:t>
            </a:r>
            <a:r>
              <a:rPr sz="1950" spc="-30" baseline="-17094" dirty="0">
                <a:latin typeface="Arial"/>
                <a:cs typeface="Arial"/>
              </a:rPr>
              <a:t>R</a:t>
            </a:r>
            <a:r>
              <a:rPr sz="1950" spc="-22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 </a:t>
            </a:r>
            <a:r>
              <a:rPr sz="2000" spc="-10" dirty="0">
                <a:latin typeface="Arial"/>
                <a:cs typeface="Arial"/>
              </a:rPr>
              <a:t>$500,000 </a:t>
            </a:r>
            <a:r>
              <a:rPr sz="2000" spc="5" dirty="0">
                <a:latin typeface="Arial"/>
                <a:cs typeface="Arial"/>
              </a:rPr>
              <a:t>for </a:t>
            </a:r>
            <a:r>
              <a:rPr sz="2000" spc="-10" dirty="0">
                <a:latin typeface="Arial"/>
                <a:cs typeface="Arial"/>
              </a:rPr>
              <a:t>each </a:t>
            </a:r>
            <a:r>
              <a:rPr sz="2000" spc="-15" dirty="0">
                <a:latin typeface="Arial"/>
                <a:cs typeface="Arial"/>
              </a:rPr>
              <a:t>regular 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apartment</a:t>
            </a:r>
            <a:r>
              <a:rPr sz="2000" spc="-114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it</a:t>
            </a:r>
            <a:r>
              <a:rPr sz="2000" spc="9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sells</a:t>
            </a:r>
            <a:r>
              <a:rPr sz="2000" spc="1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during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next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year,</a:t>
            </a:r>
            <a:r>
              <a:rPr sz="2000" spc="-10" dirty="0">
                <a:latin typeface="Arial"/>
                <a:cs typeface="Arial"/>
              </a:rPr>
              <a:t> and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profit</a:t>
            </a:r>
            <a:r>
              <a:rPr sz="2000" spc="-10" dirty="0">
                <a:latin typeface="Arial"/>
                <a:cs typeface="Arial"/>
              </a:rPr>
              <a:t> 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P</a:t>
            </a:r>
            <a:r>
              <a:rPr sz="1950" spc="-30" baseline="-17094" dirty="0">
                <a:latin typeface="Arial"/>
                <a:cs typeface="Arial"/>
              </a:rPr>
              <a:t>L</a:t>
            </a:r>
            <a:r>
              <a:rPr sz="1950" spc="322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$900,000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for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each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apartment</a:t>
            </a:r>
            <a:r>
              <a:rPr sz="2000" spc="-114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it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sells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during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next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year</a:t>
            </a:r>
            <a:endParaRPr sz="2000" dirty="0">
              <a:latin typeface="Arial"/>
              <a:cs typeface="Arial"/>
            </a:endParaRPr>
          </a:p>
          <a:p>
            <a:pPr algn="just">
              <a:lnSpc>
                <a:spcPct val="100000"/>
              </a:lnSpc>
              <a:spcBef>
                <a:spcPts val="25"/>
              </a:spcBef>
              <a:buFont typeface="Lucida Sans Unicode"/>
              <a:buChar char="◆"/>
            </a:pPr>
            <a:endParaRPr sz="2850" dirty="0">
              <a:latin typeface="Arial"/>
              <a:cs typeface="Arial"/>
            </a:endParaRPr>
          </a:p>
          <a:p>
            <a:pPr marL="406400" marR="43180" indent="-342900" algn="just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05765" algn="l"/>
                <a:tab pos="406400" algn="l"/>
              </a:tabLst>
            </a:pPr>
            <a:r>
              <a:rPr sz="2000" spc="25" dirty="0">
                <a:latin typeface="Arial"/>
                <a:cs typeface="Arial"/>
              </a:rPr>
              <a:t>If,</a:t>
            </a:r>
            <a:r>
              <a:rPr sz="2000" spc="-12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next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year,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there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are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unsold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apartments,</a:t>
            </a:r>
            <a:r>
              <a:rPr sz="2000" spc="-11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Stargrove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35" dirty="0">
                <a:latin typeface="Arial"/>
                <a:cs typeface="Arial"/>
              </a:rPr>
              <a:t>will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sell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all</a:t>
            </a:r>
            <a:r>
              <a:rPr sz="200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them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20" dirty="0">
                <a:latin typeface="Arial"/>
                <a:cs typeface="Arial"/>
              </a:rPr>
              <a:t>to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real </a:t>
            </a:r>
            <a:r>
              <a:rPr sz="2000" spc="5" dirty="0">
                <a:latin typeface="Arial"/>
                <a:cs typeface="Arial"/>
              </a:rPr>
              <a:t>estate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investment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company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“salvage”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profit </a:t>
            </a:r>
            <a:r>
              <a:rPr sz="200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S</a:t>
            </a:r>
            <a:r>
              <a:rPr sz="1950" spc="-30" baseline="-17094" dirty="0">
                <a:latin typeface="Arial"/>
                <a:cs typeface="Arial"/>
              </a:rPr>
              <a:t>R</a:t>
            </a:r>
            <a:r>
              <a:rPr sz="1950" spc="442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$100,000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for</a:t>
            </a:r>
            <a:r>
              <a:rPr sz="2000" spc="-12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each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remaining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apartment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S</a:t>
            </a:r>
            <a:r>
              <a:rPr sz="1950" spc="-30" baseline="-17094" dirty="0">
                <a:latin typeface="Arial"/>
                <a:cs typeface="Arial"/>
              </a:rPr>
              <a:t>L</a:t>
            </a:r>
            <a:r>
              <a:rPr sz="1950" spc="179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</a:p>
          <a:p>
            <a:pPr marL="406400" algn="just">
              <a:lnSpc>
                <a:spcPct val="100000"/>
              </a:lnSpc>
            </a:pPr>
            <a:r>
              <a:rPr sz="2000" spc="-10" dirty="0">
                <a:latin typeface="Arial"/>
                <a:cs typeface="Arial"/>
              </a:rPr>
              <a:t>$150,000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for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each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remaining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apartment</a:t>
            </a:r>
          </a:p>
        </p:txBody>
      </p:sp>
    </p:spTree>
    <p:extLst>
      <p:ext uri="{BB962C8B-B14F-4D97-AF65-F5344CB8AC3E}">
        <p14:creationId xmlns:p14="http://schemas.microsoft.com/office/powerpoint/2010/main" val="5639518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10" dirty="0"/>
              <a:t>Example:</a:t>
            </a:r>
            <a:r>
              <a:rPr lang="en-US" spc="-65" dirty="0"/>
              <a:t> </a:t>
            </a:r>
            <a:r>
              <a:rPr lang="en-US" spc="5" dirty="0"/>
              <a:t>Designing</a:t>
            </a:r>
            <a:r>
              <a:rPr lang="en-US" spc="-140" dirty="0"/>
              <a:t> </a:t>
            </a:r>
            <a:r>
              <a:rPr lang="en-US" dirty="0"/>
              <a:t>a</a:t>
            </a:r>
            <a:r>
              <a:rPr lang="en-US" spc="55" dirty="0"/>
              <a:t> </a:t>
            </a:r>
            <a:r>
              <a:rPr lang="en-US" spc="5" dirty="0"/>
              <a:t>New</a:t>
            </a:r>
            <a:r>
              <a:rPr lang="en-US" dirty="0"/>
              <a:t> </a:t>
            </a:r>
            <a:r>
              <a:rPr lang="en-US" spc="15" dirty="0"/>
              <a:t>Apartment</a:t>
            </a:r>
            <a:r>
              <a:rPr lang="en-US" spc="-160" dirty="0"/>
              <a:t> </a:t>
            </a:r>
            <a:br>
              <a:rPr lang="en-US" spc="-160" dirty="0"/>
            </a:br>
            <a:r>
              <a:rPr lang="en-US" spc="5" dirty="0"/>
              <a:t>Building</a:t>
            </a:r>
            <a:endParaRPr lang="en-US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C54F3743-8FF9-494C-80A9-821390EC8F87}"/>
              </a:ext>
            </a:extLst>
          </p:cNvPr>
          <p:cNvSpPr txBox="1">
            <a:spLocks/>
          </p:cNvSpPr>
          <p:nvPr/>
        </p:nvSpPr>
        <p:spPr>
          <a:xfrm>
            <a:off x="332366" y="2007704"/>
            <a:ext cx="10680190" cy="3505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59130" marR="5080" indent="-342900" algn="just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658495" algn="l"/>
                <a:tab pos="659130" algn="l"/>
              </a:tabLst>
            </a:pPr>
            <a:r>
              <a:rPr lang="en-US" dirty="0" err="1"/>
              <a:t>Stargrove</a:t>
            </a:r>
            <a:r>
              <a:rPr lang="en-US" spc="-70" dirty="0"/>
              <a:t> </a:t>
            </a:r>
            <a:r>
              <a:rPr lang="en-US" spc="-10" dirty="0"/>
              <a:t>analysts</a:t>
            </a:r>
            <a:r>
              <a:rPr lang="en-US" spc="40" dirty="0"/>
              <a:t> </a:t>
            </a:r>
            <a:r>
              <a:rPr lang="en-US" spc="-10" dirty="0"/>
              <a:t>project</a:t>
            </a:r>
            <a:r>
              <a:rPr lang="en-US" spc="90" dirty="0"/>
              <a:t> </a:t>
            </a:r>
            <a:r>
              <a:rPr lang="en-US" dirty="0"/>
              <a:t>that</a:t>
            </a:r>
            <a:r>
              <a:rPr lang="en-US" spc="-114" dirty="0"/>
              <a:t> </a:t>
            </a:r>
            <a:r>
              <a:rPr lang="en-US" spc="-10" dirty="0"/>
              <a:t>at </a:t>
            </a:r>
            <a:r>
              <a:rPr lang="en-US" spc="5" dirty="0"/>
              <a:t>the</a:t>
            </a:r>
            <a:r>
              <a:rPr lang="en-US" spc="30" dirty="0"/>
              <a:t> </a:t>
            </a:r>
            <a:r>
              <a:rPr lang="en-US" spc="-10" dirty="0"/>
              <a:t>price</a:t>
            </a:r>
            <a:r>
              <a:rPr lang="en-US" spc="35" dirty="0"/>
              <a:t> </a:t>
            </a:r>
            <a:r>
              <a:rPr lang="en-US" spc="-20" dirty="0"/>
              <a:t>levels</a:t>
            </a:r>
            <a:r>
              <a:rPr lang="en-US" spc="40" dirty="0"/>
              <a:t> </a:t>
            </a:r>
            <a:r>
              <a:rPr lang="en-US" dirty="0"/>
              <a:t>that</a:t>
            </a:r>
            <a:r>
              <a:rPr lang="en-US" spc="-15" dirty="0"/>
              <a:t> </a:t>
            </a:r>
            <a:r>
              <a:rPr lang="en-US" spc="5" dirty="0"/>
              <a:t>the</a:t>
            </a:r>
            <a:r>
              <a:rPr lang="en-US" spc="-65" dirty="0"/>
              <a:t> </a:t>
            </a:r>
            <a:r>
              <a:rPr lang="en-US" spc="-5" dirty="0"/>
              <a:t>company</a:t>
            </a:r>
            <a:r>
              <a:rPr lang="en-US" spc="40" dirty="0"/>
              <a:t> </a:t>
            </a:r>
            <a:r>
              <a:rPr lang="en-US" spc="-35" dirty="0"/>
              <a:t>will </a:t>
            </a:r>
            <a:r>
              <a:rPr lang="en-US" spc="-30" dirty="0"/>
              <a:t> </a:t>
            </a:r>
            <a:r>
              <a:rPr lang="en-US" spc="-5" dirty="0"/>
              <a:t>charge</a:t>
            </a:r>
            <a:r>
              <a:rPr lang="en-US" spc="25" dirty="0"/>
              <a:t> </a:t>
            </a:r>
            <a:r>
              <a:rPr lang="en-US" spc="5" dirty="0"/>
              <a:t>for</a:t>
            </a:r>
            <a:r>
              <a:rPr lang="en-US" spc="-125" dirty="0"/>
              <a:t> </a:t>
            </a:r>
            <a:r>
              <a:rPr lang="en-US" spc="5" dirty="0"/>
              <a:t>the</a:t>
            </a:r>
            <a:r>
              <a:rPr lang="en-US" spc="30" dirty="0"/>
              <a:t> </a:t>
            </a:r>
            <a:r>
              <a:rPr lang="en-US" spc="5" dirty="0"/>
              <a:t>apartments,</a:t>
            </a:r>
            <a:r>
              <a:rPr lang="en-US" spc="-114" dirty="0"/>
              <a:t> </a:t>
            </a:r>
            <a:r>
              <a:rPr lang="en-US" spc="5" dirty="0"/>
              <a:t>the</a:t>
            </a:r>
            <a:r>
              <a:rPr lang="en-US" spc="-70" dirty="0"/>
              <a:t> </a:t>
            </a:r>
            <a:r>
              <a:rPr lang="en-US" spc="10" dirty="0"/>
              <a:t>total</a:t>
            </a:r>
            <a:r>
              <a:rPr lang="en-US" spc="-100" dirty="0"/>
              <a:t> </a:t>
            </a:r>
            <a:r>
              <a:rPr lang="en-US" spc="-5" dirty="0"/>
              <a:t>demand</a:t>
            </a:r>
            <a:r>
              <a:rPr lang="en-US" spc="30" dirty="0"/>
              <a:t> </a:t>
            </a:r>
            <a:r>
              <a:rPr lang="en-US" spc="5" dirty="0"/>
              <a:t>for</a:t>
            </a:r>
            <a:r>
              <a:rPr lang="en-US" spc="-25" dirty="0"/>
              <a:t> </a:t>
            </a:r>
            <a:r>
              <a:rPr lang="en-US" b="1" spc="-5" dirty="0">
                <a:latin typeface="Arial"/>
                <a:cs typeface="Arial"/>
              </a:rPr>
              <a:t>regular</a:t>
            </a:r>
            <a:r>
              <a:rPr lang="en-US" b="1" spc="-35" dirty="0">
                <a:latin typeface="Arial"/>
                <a:cs typeface="Arial"/>
              </a:rPr>
              <a:t> </a:t>
            </a:r>
            <a:r>
              <a:rPr lang="en-US" b="1" dirty="0">
                <a:latin typeface="Arial"/>
                <a:cs typeface="Arial"/>
              </a:rPr>
              <a:t>apartments</a:t>
            </a:r>
            <a:r>
              <a:rPr lang="en-US" b="1" spc="-70" dirty="0">
                <a:latin typeface="Arial"/>
                <a:cs typeface="Arial"/>
              </a:rPr>
              <a:t> </a:t>
            </a:r>
            <a:r>
              <a:rPr lang="en-US" spc="-10" dirty="0"/>
              <a:t>over </a:t>
            </a:r>
            <a:r>
              <a:rPr lang="en-US" spc="-545" dirty="0"/>
              <a:t> </a:t>
            </a:r>
            <a:r>
              <a:rPr lang="en-US" spc="40" dirty="0"/>
              <a:t>t</a:t>
            </a:r>
            <a:r>
              <a:rPr lang="en-US" spc="-15" dirty="0"/>
              <a:t>h</a:t>
            </a:r>
            <a:r>
              <a:rPr lang="en-US" dirty="0"/>
              <a:t>e</a:t>
            </a:r>
            <a:r>
              <a:rPr lang="en-US" spc="-70" dirty="0"/>
              <a:t> </a:t>
            </a:r>
            <a:r>
              <a:rPr lang="en-US" spc="-15" dirty="0"/>
              <a:t>ne</a:t>
            </a:r>
            <a:r>
              <a:rPr lang="en-US" dirty="0"/>
              <a:t>xt</a:t>
            </a:r>
            <a:r>
              <a:rPr lang="en-US" spc="85" dirty="0"/>
              <a:t> </a:t>
            </a:r>
            <a:r>
              <a:rPr lang="en-US" dirty="0"/>
              <a:t>y</a:t>
            </a:r>
            <a:r>
              <a:rPr lang="en-US" spc="-15" dirty="0"/>
              <a:t>ea</a:t>
            </a:r>
            <a:r>
              <a:rPr lang="en-US" dirty="0"/>
              <a:t>r</a:t>
            </a:r>
            <a:r>
              <a:rPr lang="en-US" spc="-25" dirty="0"/>
              <a:t> </a:t>
            </a:r>
            <a:r>
              <a:rPr lang="en-US" spc="-45" dirty="0"/>
              <a:t>wil</a:t>
            </a:r>
            <a:r>
              <a:rPr lang="en-US" dirty="0"/>
              <a:t>l</a:t>
            </a:r>
            <a:r>
              <a:rPr lang="en-US" spc="100" dirty="0"/>
              <a:t> </a:t>
            </a:r>
            <a:r>
              <a:rPr lang="en-US" spc="-15" dirty="0"/>
              <a:t>b</a:t>
            </a:r>
            <a:r>
              <a:rPr lang="en-US" dirty="0"/>
              <a:t>e</a:t>
            </a:r>
            <a:r>
              <a:rPr lang="en-US" spc="30" dirty="0"/>
              <a:t> </a:t>
            </a:r>
            <a:r>
              <a:rPr lang="en-US" b="1" spc="-25" dirty="0">
                <a:latin typeface="Arial"/>
                <a:cs typeface="Arial"/>
              </a:rPr>
              <a:t>no</a:t>
            </a:r>
            <a:r>
              <a:rPr lang="en-US" b="1" spc="20" dirty="0">
                <a:latin typeface="Arial"/>
                <a:cs typeface="Arial"/>
              </a:rPr>
              <a:t>rm</a:t>
            </a:r>
            <a:r>
              <a:rPr lang="en-US" b="1" spc="-15" dirty="0">
                <a:latin typeface="Arial"/>
                <a:cs typeface="Arial"/>
              </a:rPr>
              <a:t>a</a:t>
            </a:r>
            <a:r>
              <a:rPr lang="en-US" b="1" spc="40" dirty="0">
                <a:latin typeface="Arial"/>
                <a:cs typeface="Arial"/>
              </a:rPr>
              <a:t>ll</a:t>
            </a:r>
            <a:r>
              <a:rPr lang="en-US" b="1" dirty="0">
                <a:latin typeface="Arial"/>
                <a:cs typeface="Arial"/>
              </a:rPr>
              <a:t>y</a:t>
            </a:r>
            <a:r>
              <a:rPr lang="en-US" b="1" spc="-70" dirty="0">
                <a:latin typeface="Arial"/>
                <a:cs typeface="Arial"/>
              </a:rPr>
              <a:t> </a:t>
            </a:r>
            <a:r>
              <a:rPr lang="en-US" b="1" spc="-25" dirty="0">
                <a:latin typeface="Arial"/>
                <a:cs typeface="Arial"/>
              </a:rPr>
              <a:t>d</a:t>
            </a:r>
            <a:r>
              <a:rPr lang="en-US" b="1" spc="40" dirty="0">
                <a:latin typeface="Arial"/>
                <a:cs typeface="Arial"/>
              </a:rPr>
              <a:t>i</a:t>
            </a:r>
            <a:r>
              <a:rPr lang="en-US" b="1" spc="-15" dirty="0">
                <a:latin typeface="Arial"/>
                <a:cs typeface="Arial"/>
              </a:rPr>
              <a:t>s</a:t>
            </a:r>
            <a:r>
              <a:rPr lang="en-US" b="1" spc="30" dirty="0">
                <a:latin typeface="Arial"/>
                <a:cs typeface="Arial"/>
              </a:rPr>
              <a:t>t</a:t>
            </a:r>
            <a:r>
              <a:rPr lang="en-US" b="1" spc="20" dirty="0">
                <a:latin typeface="Arial"/>
                <a:cs typeface="Arial"/>
              </a:rPr>
              <a:t>r</a:t>
            </a:r>
            <a:r>
              <a:rPr lang="en-US" b="1" spc="40" dirty="0">
                <a:latin typeface="Arial"/>
                <a:cs typeface="Arial"/>
              </a:rPr>
              <a:t>i</a:t>
            </a:r>
            <a:r>
              <a:rPr lang="en-US" b="1" spc="-25" dirty="0">
                <a:latin typeface="Arial"/>
                <a:cs typeface="Arial"/>
              </a:rPr>
              <a:t>bu</a:t>
            </a:r>
            <a:r>
              <a:rPr lang="en-US" b="1" spc="30" dirty="0">
                <a:latin typeface="Arial"/>
                <a:cs typeface="Arial"/>
              </a:rPr>
              <a:t>t</a:t>
            </a:r>
            <a:r>
              <a:rPr lang="en-US" b="1" spc="-15" dirty="0">
                <a:latin typeface="Arial"/>
                <a:cs typeface="Arial"/>
              </a:rPr>
              <a:t>e</a:t>
            </a:r>
            <a:r>
              <a:rPr lang="en-US" b="1" dirty="0">
                <a:latin typeface="Arial"/>
                <a:cs typeface="Arial"/>
              </a:rPr>
              <a:t>d</a:t>
            </a:r>
            <a:r>
              <a:rPr lang="en-US" b="1" spc="-80" dirty="0">
                <a:latin typeface="Arial"/>
                <a:cs typeface="Arial"/>
              </a:rPr>
              <a:t> </a:t>
            </a:r>
            <a:r>
              <a:rPr lang="en-US" b="1" spc="40" dirty="0">
                <a:latin typeface="Arial"/>
                <a:cs typeface="Arial"/>
              </a:rPr>
              <a:t>wi</a:t>
            </a:r>
            <a:r>
              <a:rPr lang="en-US" b="1" spc="30" dirty="0">
                <a:latin typeface="Arial"/>
                <a:cs typeface="Arial"/>
              </a:rPr>
              <a:t>t</a:t>
            </a:r>
            <a:r>
              <a:rPr lang="en-US" b="1" dirty="0">
                <a:latin typeface="Arial"/>
                <a:cs typeface="Arial"/>
              </a:rPr>
              <a:t>h</a:t>
            </a:r>
            <a:r>
              <a:rPr lang="en-US" b="1" spc="-180" dirty="0">
                <a:latin typeface="Arial"/>
                <a:cs typeface="Arial"/>
              </a:rPr>
              <a:t> </a:t>
            </a:r>
            <a:r>
              <a:rPr lang="en-US" b="1" dirty="0">
                <a:latin typeface="Arial"/>
                <a:cs typeface="Arial"/>
              </a:rPr>
              <a:t>a</a:t>
            </a:r>
            <a:r>
              <a:rPr lang="en-US" b="1" spc="30" dirty="0">
                <a:latin typeface="Arial"/>
                <a:cs typeface="Arial"/>
              </a:rPr>
              <a:t> </a:t>
            </a:r>
            <a:r>
              <a:rPr lang="en-US" b="1" spc="20" dirty="0">
                <a:latin typeface="Arial"/>
                <a:cs typeface="Arial"/>
              </a:rPr>
              <a:t>m</a:t>
            </a:r>
            <a:r>
              <a:rPr lang="en-US" b="1" spc="-15" dirty="0">
                <a:latin typeface="Arial"/>
                <a:cs typeface="Arial"/>
              </a:rPr>
              <a:t>ea</a:t>
            </a:r>
            <a:r>
              <a:rPr lang="en-US" b="1" dirty="0">
                <a:latin typeface="Arial"/>
                <a:cs typeface="Arial"/>
              </a:rPr>
              <a:t>n</a:t>
            </a:r>
            <a:r>
              <a:rPr lang="en-US" b="1" spc="-80" dirty="0">
                <a:latin typeface="Arial"/>
                <a:cs typeface="Arial"/>
              </a:rPr>
              <a:t> </a:t>
            </a:r>
            <a:r>
              <a:rPr lang="en-US" b="1" spc="-25" dirty="0">
                <a:latin typeface="Arial"/>
                <a:cs typeface="Arial"/>
              </a:rPr>
              <a:t>o</a:t>
            </a:r>
            <a:r>
              <a:rPr lang="en-US" b="1" dirty="0">
                <a:latin typeface="Arial"/>
                <a:cs typeface="Arial"/>
              </a:rPr>
              <a:t>f</a:t>
            </a:r>
            <a:r>
              <a:rPr lang="en-US" b="1" spc="75" dirty="0">
                <a:latin typeface="Arial"/>
                <a:cs typeface="Arial"/>
              </a:rPr>
              <a:t> </a:t>
            </a:r>
            <a:r>
              <a:rPr lang="en-US" b="1" spc="-15" dirty="0">
                <a:latin typeface="Arial"/>
                <a:cs typeface="Arial"/>
              </a:rPr>
              <a:t>9</a:t>
            </a:r>
            <a:r>
              <a:rPr lang="en-US" b="1" dirty="0">
                <a:latin typeface="Arial"/>
                <a:cs typeface="Arial"/>
              </a:rPr>
              <a:t>0</a:t>
            </a:r>
            <a:r>
              <a:rPr lang="en-US" b="1" spc="30" dirty="0">
                <a:latin typeface="Arial"/>
                <a:cs typeface="Arial"/>
              </a:rPr>
              <a:t> </a:t>
            </a:r>
            <a:r>
              <a:rPr lang="en-US" b="1" spc="-15" dirty="0">
                <a:latin typeface="Arial"/>
                <a:cs typeface="Arial"/>
              </a:rPr>
              <a:t>a</a:t>
            </a:r>
            <a:r>
              <a:rPr lang="en-US" b="1" spc="-25" dirty="0">
                <a:latin typeface="Arial"/>
                <a:cs typeface="Arial"/>
              </a:rPr>
              <a:t>n</a:t>
            </a:r>
            <a:r>
              <a:rPr lang="en-US" b="1" dirty="0">
                <a:latin typeface="Arial"/>
                <a:cs typeface="Arial"/>
              </a:rPr>
              <a:t>d</a:t>
            </a:r>
            <a:r>
              <a:rPr lang="en-US" b="1" spc="20" dirty="0">
                <a:latin typeface="Arial"/>
                <a:cs typeface="Arial"/>
              </a:rPr>
              <a:t> </a:t>
            </a:r>
            <a:r>
              <a:rPr lang="en-US" b="1" dirty="0">
                <a:latin typeface="Arial"/>
                <a:cs typeface="Arial"/>
              </a:rPr>
              <a:t>a  </a:t>
            </a:r>
            <a:r>
              <a:rPr lang="en-US" b="1" spc="-10" dirty="0">
                <a:latin typeface="Arial"/>
                <a:cs typeface="Arial"/>
              </a:rPr>
              <a:t>standard </a:t>
            </a:r>
            <a:r>
              <a:rPr lang="en-US" b="1" dirty="0">
                <a:latin typeface="Arial"/>
                <a:cs typeface="Arial"/>
              </a:rPr>
              <a:t>deviation </a:t>
            </a:r>
            <a:r>
              <a:rPr lang="en-US" b="1" spc="-15" dirty="0">
                <a:latin typeface="Arial"/>
                <a:cs typeface="Arial"/>
              </a:rPr>
              <a:t>of </a:t>
            </a:r>
            <a:r>
              <a:rPr lang="en-US" b="1" spc="-10" dirty="0">
                <a:latin typeface="Arial"/>
                <a:cs typeface="Arial"/>
              </a:rPr>
              <a:t>25</a:t>
            </a:r>
            <a:r>
              <a:rPr lang="en-US" spc="-10" dirty="0"/>
              <a:t>, and </a:t>
            </a:r>
            <a:r>
              <a:rPr lang="en-US" spc="5" dirty="0"/>
              <a:t>the </a:t>
            </a:r>
            <a:r>
              <a:rPr lang="en-US" spc="10" dirty="0"/>
              <a:t>total </a:t>
            </a:r>
            <a:r>
              <a:rPr lang="en-US" spc="-5" dirty="0"/>
              <a:t>demand </a:t>
            </a:r>
            <a:r>
              <a:rPr lang="en-US" spc="5" dirty="0"/>
              <a:t>for </a:t>
            </a:r>
            <a:r>
              <a:rPr lang="en-US" b="1" spc="-5" dirty="0">
                <a:latin typeface="Arial"/>
                <a:cs typeface="Arial"/>
              </a:rPr>
              <a:t>luxury </a:t>
            </a:r>
            <a:r>
              <a:rPr lang="en-US" b="1" dirty="0">
                <a:latin typeface="Arial"/>
                <a:cs typeface="Arial"/>
              </a:rPr>
              <a:t>apartments </a:t>
            </a:r>
            <a:r>
              <a:rPr lang="en-US" b="1" spc="5" dirty="0">
                <a:latin typeface="Arial"/>
                <a:cs typeface="Arial"/>
              </a:rPr>
              <a:t> </a:t>
            </a:r>
            <a:r>
              <a:rPr lang="en-US" spc="-10" dirty="0"/>
              <a:t>over </a:t>
            </a:r>
            <a:r>
              <a:rPr lang="en-US" spc="5" dirty="0"/>
              <a:t>the </a:t>
            </a:r>
            <a:r>
              <a:rPr lang="en-US" spc="-10" dirty="0"/>
              <a:t>next year </a:t>
            </a:r>
            <a:r>
              <a:rPr lang="en-US" spc="-35" dirty="0"/>
              <a:t>will </a:t>
            </a:r>
            <a:r>
              <a:rPr lang="en-US" spc="-10" dirty="0"/>
              <a:t>be </a:t>
            </a:r>
            <a:r>
              <a:rPr lang="en-US" b="1" spc="5" dirty="0">
                <a:latin typeface="Arial"/>
                <a:cs typeface="Arial"/>
              </a:rPr>
              <a:t>normally distributed </a:t>
            </a:r>
            <a:r>
              <a:rPr lang="en-US" b="1" spc="25" dirty="0">
                <a:latin typeface="Arial"/>
                <a:cs typeface="Arial"/>
              </a:rPr>
              <a:t>with </a:t>
            </a:r>
            <a:r>
              <a:rPr lang="en-US" b="1" dirty="0">
                <a:latin typeface="Arial"/>
                <a:cs typeface="Arial"/>
              </a:rPr>
              <a:t>a </a:t>
            </a:r>
            <a:r>
              <a:rPr lang="en-US" b="1" spc="-5" dirty="0">
                <a:latin typeface="Arial"/>
                <a:cs typeface="Arial"/>
              </a:rPr>
              <a:t>mean </a:t>
            </a:r>
            <a:r>
              <a:rPr lang="en-US" b="1" spc="-15" dirty="0">
                <a:latin typeface="Arial"/>
                <a:cs typeface="Arial"/>
              </a:rPr>
              <a:t>of </a:t>
            </a:r>
            <a:r>
              <a:rPr lang="en-US" b="1" spc="-10" dirty="0">
                <a:latin typeface="Arial"/>
                <a:cs typeface="Arial"/>
              </a:rPr>
              <a:t>10 </a:t>
            </a:r>
            <a:r>
              <a:rPr lang="en-US" b="1" spc="-15" dirty="0">
                <a:latin typeface="Arial"/>
                <a:cs typeface="Arial"/>
              </a:rPr>
              <a:t>and </a:t>
            </a:r>
            <a:r>
              <a:rPr lang="en-US" b="1" dirty="0">
                <a:latin typeface="Arial"/>
                <a:cs typeface="Arial"/>
              </a:rPr>
              <a:t>a </a:t>
            </a:r>
            <a:r>
              <a:rPr lang="en-US" b="1" spc="-545" dirty="0">
                <a:latin typeface="Arial"/>
                <a:cs typeface="Arial"/>
              </a:rPr>
              <a:t> </a:t>
            </a:r>
            <a:r>
              <a:rPr lang="en-US" b="1" spc="-10" dirty="0">
                <a:latin typeface="Arial"/>
                <a:cs typeface="Arial"/>
              </a:rPr>
              <a:t>standard </a:t>
            </a:r>
            <a:r>
              <a:rPr lang="en-US" b="1" dirty="0">
                <a:latin typeface="Arial"/>
                <a:cs typeface="Arial"/>
              </a:rPr>
              <a:t>deviation </a:t>
            </a:r>
            <a:r>
              <a:rPr lang="en-US" b="1" spc="-15" dirty="0">
                <a:latin typeface="Arial"/>
                <a:cs typeface="Arial"/>
              </a:rPr>
              <a:t>of </a:t>
            </a:r>
            <a:r>
              <a:rPr lang="en-US" b="1" spc="-10" dirty="0">
                <a:latin typeface="Arial"/>
                <a:cs typeface="Arial"/>
              </a:rPr>
              <a:t>3</a:t>
            </a:r>
            <a:r>
              <a:rPr lang="en-US" spc="-10" dirty="0"/>
              <a:t>. </a:t>
            </a:r>
            <a:r>
              <a:rPr lang="en-US" spc="-15" dirty="0"/>
              <a:t>The </a:t>
            </a:r>
            <a:r>
              <a:rPr lang="en-US" spc="-10" dirty="0"/>
              <a:t>demands </a:t>
            </a:r>
            <a:r>
              <a:rPr lang="en-US" spc="5" dirty="0"/>
              <a:t>for </a:t>
            </a:r>
            <a:r>
              <a:rPr lang="en-US" spc="-5" dirty="0"/>
              <a:t>two </a:t>
            </a:r>
            <a:r>
              <a:rPr lang="en-US" dirty="0"/>
              <a:t>apartment types </a:t>
            </a:r>
            <a:r>
              <a:rPr lang="en-US" spc="-35" dirty="0"/>
              <a:t>will</a:t>
            </a:r>
            <a:r>
              <a:rPr lang="en-US" spc="-30" dirty="0"/>
              <a:t> </a:t>
            </a:r>
            <a:r>
              <a:rPr lang="en-US" spc="-10" dirty="0"/>
              <a:t>be </a:t>
            </a:r>
            <a:r>
              <a:rPr lang="en-US" spc="-5" dirty="0"/>
              <a:t> </a:t>
            </a:r>
            <a:r>
              <a:rPr lang="en-US" spc="-15" dirty="0"/>
              <a:t>modeled</a:t>
            </a:r>
            <a:r>
              <a:rPr lang="en-US" spc="30" dirty="0"/>
              <a:t> </a:t>
            </a:r>
            <a:r>
              <a:rPr lang="en-US" spc="-10" dirty="0"/>
              <a:t>as</a:t>
            </a:r>
            <a:r>
              <a:rPr lang="en-US" spc="45" dirty="0"/>
              <a:t> </a:t>
            </a:r>
            <a:r>
              <a:rPr lang="en-US" spc="-20" dirty="0"/>
              <a:t>independent</a:t>
            </a:r>
            <a:r>
              <a:rPr lang="en-US" spc="185" dirty="0"/>
              <a:t> </a:t>
            </a:r>
            <a:r>
              <a:rPr lang="en-US" spc="-5" dirty="0"/>
              <a:t>(non-correlated)</a:t>
            </a:r>
            <a:r>
              <a:rPr lang="en-US" spc="-125" dirty="0"/>
              <a:t> </a:t>
            </a:r>
            <a:r>
              <a:rPr lang="en-US" spc="-5" dirty="0"/>
              <a:t>random</a:t>
            </a:r>
            <a:r>
              <a:rPr lang="en-US" spc="-20" dirty="0"/>
              <a:t> </a:t>
            </a:r>
            <a:r>
              <a:rPr lang="en-US" spc="-15" dirty="0"/>
              <a:t>variables</a:t>
            </a:r>
          </a:p>
        </p:txBody>
      </p:sp>
    </p:spTree>
    <p:extLst>
      <p:ext uri="{BB962C8B-B14F-4D97-AF65-F5344CB8AC3E}">
        <p14:creationId xmlns:p14="http://schemas.microsoft.com/office/powerpoint/2010/main" val="16935188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10" dirty="0"/>
              <a:t>Example:</a:t>
            </a:r>
            <a:r>
              <a:rPr lang="en-US" spc="-65" dirty="0"/>
              <a:t> </a:t>
            </a:r>
            <a:r>
              <a:rPr lang="en-US" spc="5" dirty="0"/>
              <a:t>Designing</a:t>
            </a:r>
            <a:r>
              <a:rPr lang="en-US" spc="-140" dirty="0"/>
              <a:t> </a:t>
            </a:r>
            <a:r>
              <a:rPr lang="en-US" dirty="0"/>
              <a:t>a</a:t>
            </a:r>
            <a:r>
              <a:rPr lang="en-US" spc="55" dirty="0"/>
              <a:t> </a:t>
            </a:r>
            <a:r>
              <a:rPr lang="en-US" spc="5" dirty="0"/>
              <a:t>New</a:t>
            </a:r>
            <a:r>
              <a:rPr lang="en-US" dirty="0"/>
              <a:t> </a:t>
            </a:r>
            <a:r>
              <a:rPr lang="en-US" spc="15" dirty="0"/>
              <a:t>Apartment</a:t>
            </a:r>
            <a:br>
              <a:rPr lang="en-US" spc="15" dirty="0"/>
            </a:br>
            <a:r>
              <a:rPr lang="en-US" spc="-160" dirty="0"/>
              <a:t> </a:t>
            </a:r>
            <a:r>
              <a:rPr lang="en-US" spc="5" dirty="0"/>
              <a:t>Building</a:t>
            </a:r>
            <a:endParaRPr lang="en-US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58E3D0F3-76DD-42EF-A041-2FD021FC24C6}"/>
              </a:ext>
            </a:extLst>
          </p:cNvPr>
          <p:cNvSpPr txBox="1">
            <a:spLocks/>
          </p:cNvSpPr>
          <p:nvPr/>
        </p:nvSpPr>
        <p:spPr>
          <a:xfrm>
            <a:off x="139679" y="1829352"/>
            <a:ext cx="11912642" cy="490390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59130" marR="5080" indent="-342900" algn="just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658495" algn="l"/>
                <a:tab pos="659130" algn="l"/>
              </a:tabLst>
            </a:pPr>
            <a:r>
              <a:rPr lang="en-US" dirty="0" err="1"/>
              <a:t>Stargrove</a:t>
            </a:r>
            <a:r>
              <a:rPr lang="en-US" spc="-70" dirty="0"/>
              <a:t> </a:t>
            </a:r>
            <a:r>
              <a:rPr lang="en-US" spc="-10" dirty="0"/>
              <a:t>analysts</a:t>
            </a:r>
            <a:r>
              <a:rPr lang="en-US" spc="40" dirty="0"/>
              <a:t> </a:t>
            </a:r>
            <a:r>
              <a:rPr lang="en-US" spc="-10" dirty="0"/>
              <a:t>project</a:t>
            </a:r>
            <a:r>
              <a:rPr lang="en-US" spc="90" dirty="0"/>
              <a:t> </a:t>
            </a:r>
            <a:r>
              <a:rPr lang="en-US" dirty="0"/>
              <a:t>that</a:t>
            </a:r>
            <a:r>
              <a:rPr lang="en-US" spc="-114" dirty="0"/>
              <a:t> </a:t>
            </a:r>
            <a:r>
              <a:rPr lang="en-US" spc="-10" dirty="0"/>
              <a:t>at </a:t>
            </a:r>
            <a:r>
              <a:rPr lang="en-US" spc="5" dirty="0"/>
              <a:t>the</a:t>
            </a:r>
            <a:r>
              <a:rPr lang="en-US" spc="30" dirty="0"/>
              <a:t> </a:t>
            </a:r>
            <a:r>
              <a:rPr lang="en-US" spc="-10" dirty="0"/>
              <a:t>price</a:t>
            </a:r>
            <a:r>
              <a:rPr lang="en-US" spc="35" dirty="0"/>
              <a:t> </a:t>
            </a:r>
            <a:r>
              <a:rPr lang="en-US" spc="-20" dirty="0"/>
              <a:t>levels</a:t>
            </a:r>
            <a:r>
              <a:rPr lang="en-US" spc="40" dirty="0"/>
              <a:t> </a:t>
            </a:r>
            <a:r>
              <a:rPr lang="en-US" dirty="0"/>
              <a:t>that</a:t>
            </a:r>
            <a:r>
              <a:rPr lang="en-US" spc="-15" dirty="0"/>
              <a:t> </a:t>
            </a:r>
            <a:r>
              <a:rPr lang="en-US" spc="5" dirty="0"/>
              <a:t>the</a:t>
            </a:r>
            <a:r>
              <a:rPr lang="en-US" spc="-65" dirty="0"/>
              <a:t> </a:t>
            </a:r>
            <a:r>
              <a:rPr lang="en-US" spc="-5" dirty="0"/>
              <a:t>company</a:t>
            </a:r>
            <a:r>
              <a:rPr lang="en-US" spc="40" dirty="0"/>
              <a:t> </a:t>
            </a:r>
            <a:r>
              <a:rPr lang="en-US" spc="-35" dirty="0"/>
              <a:t>will </a:t>
            </a:r>
            <a:r>
              <a:rPr lang="en-US" spc="-30" dirty="0"/>
              <a:t> </a:t>
            </a:r>
            <a:r>
              <a:rPr lang="en-US" spc="-5" dirty="0"/>
              <a:t>charge</a:t>
            </a:r>
            <a:r>
              <a:rPr lang="en-US" spc="25" dirty="0"/>
              <a:t> </a:t>
            </a:r>
            <a:r>
              <a:rPr lang="en-US" spc="5" dirty="0"/>
              <a:t>for</a:t>
            </a:r>
            <a:r>
              <a:rPr lang="en-US" spc="-125" dirty="0"/>
              <a:t> </a:t>
            </a:r>
            <a:r>
              <a:rPr lang="en-US" spc="5" dirty="0"/>
              <a:t>the</a:t>
            </a:r>
            <a:r>
              <a:rPr lang="en-US" spc="30" dirty="0"/>
              <a:t> </a:t>
            </a:r>
            <a:r>
              <a:rPr lang="en-US" spc="5" dirty="0"/>
              <a:t>apartments,</a:t>
            </a:r>
            <a:r>
              <a:rPr lang="en-US" spc="-114" dirty="0"/>
              <a:t> </a:t>
            </a:r>
            <a:r>
              <a:rPr lang="en-US" spc="5" dirty="0"/>
              <a:t>the</a:t>
            </a:r>
            <a:r>
              <a:rPr lang="en-US" spc="-70" dirty="0"/>
              <a:t> </a:t>
            </a:r>
            <a:r>
              <a:rPr lang="en-US" spc="10" dirty="0"/>
              <a:t>total</a:t>
            </a:r>
            <a:r>
              <a:rPr lang="en-US" spc="-100" dirty="0"/>
              <a:t> </a:t>
            </a:r>
            <a:r>
              <a:rPr lang="en-US" spc="-5" dirty="0"/>
              <a:t>demand</a:t>
            </a:r>
            <a:r>
              <a:rPr lang="en-US" spc="30" dirty="0"/>
              <a:t> </a:t>
            </a:r>
            <a:r>
              <a:rPr lang="en-US" spc="5" dirty="0"/>
              <a:t>for</a:t>
            </a:r>
            <a:r>
              <a:rPr lang="en-US" spc="-25" dirty="0"/>
              <a:t> </a:t>
            </a:r>
            <a:r>
              <a:rPr lang="en-US" b="1" spc="-5" dirty="0">
                <a:latin typeface="Arial"/>
                <a:cs typeface="Arial"/>
              </a:rPr>
              <a:t>regular</a:t>
            </a:r>
            <a:r>
              <a:rPr lang="en-US" b="1" spc="-35" dirty="0">
                <a:latin typeface="Arial"/>
                <a:cs typeface="Arial"/>
              </a:rPr>
              <a:t> </a:t>
            </a:r>
            <a:r>
              <a:rPr lang="en-US" b="1" dirty="0">
                <a:latin typeface="Arial"/>
                <a:cs typeface="Arial"/>
              </a:rPr>
              <a:t>apartments</a:t>
            </a:r>
            <a:r>
              <a:rPr lang="en-US" b="1" spc="-70" dirty="0">
                <a:latin typeface="Arial"/>
                <a:cs typeface="Arial"/>
              </a:rPr>
              <a:t> </a:t>
            </a:r>
            <a:r>
              <a:rPr lang="en-US" spc="-10" dirty="0"/>
              <a:t>over </a:t>
            </a:r>
            <a:r>
              <a:rPr lang="en-US" spc="-545" dirty="0"/>
              <a:t> </a:t>
            </a:r>
            <a:r>
              <a:rPr lang="en-US" spc="40" dirty="0"/>
              <a:t>t</a:t>
            </a:r>
            <a:r>
              <a:rPr lang="en-US" spc="-15" dirty="0"/>
              <a:t>h</a:t>
            </a:r>
            <a:r>
              <a:rPr lang="en-US" dirty="0"/>
              <a:t>e</a:t>
            </a:r>
            <a:r>
              <a:rPr lang="en-US" spc="-70" dirty="0"/>
              <a:t> </a:t>
            </a:r>
            <a:r>
              <a:rPr lang="en-US" spc="-15" dirty="0"/>
              <a:t>ne</a:t>
            </a:r>
            <a:r>
              <a:rPr lang="en-US" dirty="0"/>
              <a:t>xt</a:t>
            </a:r>
            <a:r>
              <a:rPr lang="en-US" spc="85" dirty="0"/>
              <a:t> </a:t>
            </a:r>
            <a:r>
              <a:rPr lang="en-US" dirty="0"/>
              <a:t>y</a:t>
            </a:r>
            <a:r>
              <a:rPr lang="en-US" spc="-15" dirty="0"/>
              <a:t>ea</a:t>
            </a:r>
            <a:r>
              <a:rPr lang="en-US" dirty="0"/>
              <a:t>r</a:t>
            </a:r>
            <a:r>
              <a:rPr lang="en-US" spc="-25" dirty="0"/>
              <a:t> </a:t>
            </a:r>
            <a:r>
              <a:rPr lang="en-US" spc="-45" dirty="0"/>
              <a:t>wil</a:t>
            </a:r>
            <a:r>
              <a:rPr lang="en-US" dirty="0"/>
              <a:t>l</a:t>
            </a:r>
            <a:r>
              <a:rPr lang="en-US" spc="100" dirty="0"/>
              <a:t> </a:t>
            </a:r>
            <a:r>
              <a:rPr lang="en-US" spc="-15" dirty="0"/>
              <a:t>b</a:t>
            </a:r>
            <a:r>
              <a:rPr lang="en-US" dirty="0"/>
              <a:t>e</a:t>
            </a:r>
            <a:r>
              <a:rPr lang="en-US" spc="30" dirty="0"/>
              <a:t> </a:t>
            </a:r>
            <a:r>
              <a:rPr lang="en-US" b="1" spc="-25" dirty="0">
                <a:latin typeface="Arial"/>
                <a:cs typeface="Arial"/>
              </a:rPr>
              <a:t>no</a:t>
            </a:r>
            <a:r>
              <a:rPr lang="en-US" b="1" spc="20" dirty="0">
                <a:latin typeface="Arial"/>
                <a:cs typeface="Arial"/>
              </a:rPr>
              <a:t>rm</a:t>
            </a:r>
            <a:r>
              <a:rPr lang="en-US" b="1" spc="-15" dirty="0">
                <a:latin typeface="Arial"/>
                <a:cs typeface="Arial"/>
              </a:rPr>
              <a:t>a</a:t>
            </a:r>
            <a:r>
              <a:rPr lang="en-US" b="1" spc="40" dirty="0">
                <a:latin typeface="Arial"/>
                <a:cs typeface="Arial"/>
              </a:rPr>
              <a:t>ll</a:t>
            </a:r>
            <a:r>
              <a:rPr lang="en-US" b="1" dirty="0">
                <a:latin typeface="Arial"/>
                <a:cs typeface="Arial"/>
              </a:rPr>
              <a:t>y</a:t>
            </a:r>
            <a:r>
              <a:rPr lang="en-US" b="1" spc="-70" dirty="0">
                <a:latin typeface="Arial"/>
                <a:cs typeface="Arial"/>
              </a:rPr>
              <a:t> </a:t>
            </a:r>
            <a:r>
              <a:rPr lang="en-US" b="1" spc="-25" dirty="0">
                <a:latin typeface="Arial"/>
                <a:cs typeface="Arial"/>
              </a:rPr>
              <a:t>d</a:t>
            </a:r>
            <a:r>
              <a:rPr lang="en-US" b="1" spc="40" dirty="0">
                <a:latin typeface="Arial"/>
                <a:cs typeface="Arial"/>
              </a:rPr>
              <a:t>i</a:t>
            </a:r>
            <a:r>
              <a:rPr lang="en-US" b="1" spc="-15" dirty="0">
                <a:latin typeface="Arial"/>
                <a:cs typeface="Arial"/>
              </a:rPr>
              <a:t>s</a:t>
            </a:r>
            <a:r>
              <a:rPr lang="en-US" b="1" spc="30" dirty="0">
                <a:latin typeface="Arial"/>
                <a:cs typeface="Arial"/>
              </a:rPr>
              <a:t>t</a:t>
            </a:r>
            <a:r>
              <a:rPr lang="en-US" b="1" spc="20" dirty="0">
                <a:latin typeface="Arial"/>
                <a:cs typeface="Arial"/>
              </a:rPr>
              <a:t>r</a:t>
            </a:r>
            <a:r>
              <a:rPr lang="en-US" b="1" spc="40" dirty="0">
                <a:latin typeface="Arial"/>
                <a:cs typeface="Arial"/>
              </a:rPr>
              <a:t>i</a:t>
            </a:r>
            <a:r>
              <a:rPr lang="en-US" b="1" spc="-25" dirty="0">
                <a:latin typeface="Arial"/>
                <a:cs typeface="Arial"/>
              </a:rPr>
              <a:t>bu</a:t>
            </a:r>
            <a:r>
              <a:rPr lang="en-US" b="1" spc="30" dirty="0">
                <a:latin typeface="Arial"/>
                <a:cs typeface="Arial"/>
              </a:rPr>
              <a:t>t</a:t>
            </a:r>
            <a:r>
              <a:rPr lang="en-US" b="1" spc="-15" dirty="0">
                <a:latin typeface="Arial"/>
                <a:cs typeface="Arial"/>
              </a:rPr>
              <a:t>e</a:t>
            </a:r>
            <a:r>
              <a:rPr lang="en-US" b="1" dirty="0">
                <a:latin typeface="Arial"/>
                <a:cs typeface="Arial"/>
              </a:rPr>
              <a:t>d</a:t>
            </a:r>
            <a:r>
              <a:rPr lang="en-US" b="1" spc="-80" dirty="0">
                <a:latin typeface="Arial"/>
                <a:cs typeface="Arial"/>
              </a:rPr>
              <a:t> </a:t>
            </a:r>
            <a:r>
              <a:rPr lang="en-US" b="1" spc="40" dirty="0">
                <a:latin typeface="Arial"/>
                <a:cs typeface="Arial"/>
              </a:rPr>
              <a:t>wi</a:t>
            </a:r>
            <a:r>
              <a:rPr lang="en-US" b="1" spc="30" dirty="0">
                <a:latin typeface="Arial"/>
                <a:cs typeface="Arial"/>
              </a:rPr>
              <a:t>t</a:t>
            </a:r>
            <a:r>
              <a:rPr lang="en-US" b="1" dirty="0">
                <a:latin typeface="Arial"/>
                <a:cs typeface="Arial"/>
              </a:rPr>
              <a:t>h</a:t>
            </a:r>
            <a:r>
              <a:rPr lang="en-US" b="1" spc="-180" dirty="0">
                <a:latin typeface="Arial"/>
                <a:cs typeface="Arial"/>
              </a:rPr>
              <a:t> </a:t>
            </a:r>
            <a:r>
              <a:rPr lang="en-US" b="1" dirty="0">
                <a:latin typeface="Arial"/>
                <a:cs typeface="Arial"/>
              </a:rPr>
              <a:t>a</a:t>
            </a:r>
            <a:r>
              <a:rPr lang="en-US" b="1" spc="30" dirty="0">
                <a:latin typeface="Arial"/>
                <a:cs typeface="Arial"/>
              </a:rPr>
              <a:t> </a:t>
            </a:r>
            <a:r>
              <a:rPr lang="en-US" b="1" spc="20" dirty="0">
                <a:latin typeface="Arial"/>
                <a:cs typeface="Arial"/>
              </a:rPr>
              <a:t>m</a:t>
            </a:r>
            <a:r>
              <a:rPr lang="en-US" b="1" spc="-15" dirty="0">
                <a:latin typeface="Arial"/>
                <a:cs typeface="Arial"/>
              </a:rPr>
              <a:t>ea</a:t>
            </a:r>
            <a:r>
              <a:rPr lang="en-US" b="1" dirty="0">
                <a:latin typeface="Arial"/>
                <a:cs typeface="Arial"/>
              </a:rPr>
              <a:t>n</a:t>
            </a:r>
            <a:r>
              <a:rPr lang="en-US" b="1" spc="-80" dirty="0">
                <a:latin typeface="Arial"/>
                <a:cs typeface="Arial"/>
              </a:rPr>
              <a:t> </a:t>
            </a:r>
            <a:r>
              <a:rPr lang="en-US" b="1" spc="-25" dirty="0">
                <a:latin typeface="Arial"/>
                <a:cs typeface="Arial"/>
              </a:rPr>
              <a:t>o</a:t>
            </a:r>
            <a:r>
              <a:rPr lang="en-US" b="1" dirty="0">
                <a:latin typeface="Arial"/>
                <a:cs typeface="Arial"/>
              </a:rPr>
              <a:t>f</a:t>
            </a:r>
            <a:r>
              <a:rPr lang="en-US" b="1" spc="75" dirty="0">
                <a:latin typeface="Arial"/>
                <a:cs typeface="Arial"/>
              </a:rPr>
              <a:t> </a:t>
            </a:r>
            <a:r>
              <a:rPr lang="en-US" b="1" spc="-15" dirty="0">
                <a:latin typeface="Arial"/>
                <a:cs typeface="Arial"/>
              </a:rPr>
              <a:t>9</a:t>
            </a:r>
            <a:r>
              <a:rPr lang="en-US" b="1" dirty="0">
                <a:latin typeface="Arial"/>
                <a:cs typeface="Arial"/>
              </a:rPr>
              <a:t>0</a:t>
            </a:r>
            <a:r>
              <a:rPr lang="en-US" b="1" spc="30" dirty="0">
                <a:latin typeface="Arial"/>
                <a:cs typeface="Arial"/>
              </a:rPr>
              <a:t> </a:t>
            </a:r>
            <a:r>
              <a:rPr lang="en-US" b="1" spc="-15" dirty="0">
                <a:latin typeface="Arial"/>
                <a:cs typeface="Arial"/>
              </a:rPr>
              <a:t>a</a:t>
            </a:r>
            <a:r>
              <a:rPr lang="en-US" b="1" spc="-25" dirty="0">
                <a:latin typeface="Arial"/>
                <a:cs typeface="Arial"/>
              </a:rPr>
              <a:t>n</a:t>
            </a:r>
            <a:r>
              <a:rPr lang="en-US" b="1" dirty="0">
                <a:latin typeface="Arial"/>
                <a:cs typeface="Arial"/>
              </a:rPr>
              <a:t>d</a:t>
            </a:r>
            <a:r>
              <a:rPr lang="en-US" b="1" spc="20" dirty="0">
                <a:latin typeface="Arial"/>
                <a:cs typeface="Arial"/>
              </a:rPr>
              <a:t> </a:t>
            </a:r>
            <a:r>
              <a:rPr lang="en-US" b="1" dirty="0">
                <a:latin typeface="Arial"/>
                <a:cs typeface="Arial"/>
              </a:rPr>
              <a:t>a  </a:t>
            </a:r>
            <a:r>
              <a:rPr lang="en-US" b="1" spc="-10" dirty="0">
                <a:latin typeface="Arial"/>
                <a:cs typeface="Arial"/>
              </a:rPr>
              <a:t>standard </a:t>
            </a:r>
            <a:r>
              <a:rPr lang="en-US" b="1" dirty="0">
                <a:latin typeface="Arial"/>
                <a:cs typeface="Arial"/>
              </a:rPr>
              <a:t>deviation </a:t>
            </a:r>
            <a:r>
              <a:rPr lang="en-US" b="1" spc="-15" dirty="0">
                <a:latin typeface="Arial"/>
                <a:cs typeface="Arial"/>
              </a:rPr>
              <a:t>of </a:t>
            </a:r>
            <a:r>
              <a:rPr lang="en-US" b="1" spc="-10" dirty="0">
                <a:latin typeface="Arial"/>
                <a:cs typeface="Arial"/>
              </a:rPr>
              <a:t>25</a:t>
            </a:r>
            <a:r>
              <a:rPr lang="en-US" spc="-10" dirty="0"/>
              <a:t>, and </a:t>
            </a:r>
            <a:r>
              <a:rPr lang="en-US" spc="5" dirty="0"/>
              <a:t>the </a:t>
            </a:r>
            <a:r>
              <a:rPr lang="en-US" spc="10" dirty="0"/>
              <a:t>total </a:t>
            </a:r>
            <a:r>
              <a:rPr lang="en-US" spc="-5" dirty="0"/>
              <a:t>demand </a:t>
            </a:r>
            <a:r>
              <a:rPr lang="en-US" spc="5" dirty="0"/>
              <a:t>for </a:t>
            </a:r>
            <a:r>
              <a:rPr lang="en-US" b="1" spc="-5" dirty="0">
                <a:latin typeface="Arial"/>
                <a:cs typeface="Arial"/>
              </a:rPr>
              <a:t>luxury </a:t>
            </a:r>
            <a:r>
              <a:rPr lang="en-US" b="1" dirty="0">
                <a:latin typeface="Arial"/>
                <a:cs typeface="Arial"/>
              </a:rPr>
              <a:t>apartments </a:t>
            </a:r>
            <a:r>
              <a:rPr lang="en-US" b="1" spc="5" dirty="0">
                <a:latin typeface="Arial"/>
                <a:cs typeface="Arial"/>
              </a:rPr>
              <a:t> </a:t>
            </a:r>
            <a:r>
              <a:rPr lang="en-US" spc="-10" dirty="0"/>
              <a:t>over </a:t>
            </a:r>
            <a:r>
              <a:rPr lang="en-US" spc="5" dirty="0"/>
              <a:t>the </a:t>
            </a:r>
            <a:r>
              <a:rPr lang="en-US" spc="-10" dirty="0"/>
              <a:t>next year </a:t>
            </a:r>
            <a:r>
              <a:rPr lang="en-US" spc="-35" dirty="0"/>
              <a:t>will </a:t>
            </a:r>
            <a:r>
              <a:rPr lang="en-US" spc="-10" dirty="0"/>
              <a:t>be </a:t>
            </a:r>
            <a:r>
              <a:rPr lang="en-US" b="1" spc="5" dirty="0">
                <a:latin typeface="Arial"/>
                <a:cs typeface="Arial"/>
              </a:rPr>
              <a:t>normally distributed </a:t>
            </a:r>
            <a:r>
              <a:rPr lang="en-US" b="1" spc="25" dirty="0">
                <a:latin typeface="Arial"/>
                <a:cs typeface="Arial"/>
              </a:rPr>
              <a:t>with </a:t>
            </a:r>
            <a:r>
              <a:rPr lang="en-US" b="1" dirty="0">
                <a:latin typeface="Arial"/>
                <a:cs typeface="Arial"/>
              </a:rPr>
              <a:t>a </a:t>
            </a:r>
            <a:r>
              <a:rPr lang="en-US" b="1" spc="-5" dirty="0">
                <a:latin typeface="Arial"/>
                <a:cs typeface="Arial"/>
              </a:rPr>
              <a:t>mean </a:t>
            </a:r>
            <a:r>
              <a:rPr lang="en-US" b="1" spc="-15" dirty="0">
                <a:latin typeface="Arial"/>
                <a:cs typeface="Arial"/>
              </a:rPr>
              <a:t>of </a:t>
            </a:r>
            <a:r>
              <a:rPr lang="en-US" b="1" spc="-10" dirty="0">
                <a:latin typeface="Arial"/>
                <a:cs typeface="Arial"/>
              </a:rPr>
              <a:t>10 </a:t>
            </a:r>
            <a:r>
              <a:rPr lang="en-US" b="1" spc="-15" dirty="0">
                <a:latin typeface="Arial"/>
                <a:cs typeface="Arial"/>
              </a:rPr>
              <a:t>and </a:t>
            </a:r>
            <a:r>
              <a:rPr lang="en-US" b="1" dirty="0">
                <a:latin typeface="Arial"/>
                <a:cs typeface="Arial"/>
              </a:rPr>
              <a:t>a </a:t>
            </a:r>
            <a:r>
              <a:rPr lang="en-US" b="1" spc="-545" dirty="0">
                <a:latin typeface="Arial"/>
                <a:cs typeface="Arial"/>
              </a:rPr>
              <a:t> </a:t>
            </a:r>
            <a:r>
              <a:rPr lang="en-US" b="1" spc="-10" dirty="0">
                <a:latin typeface="Arial"/>
                <a:cs typeface="Arial"/>
              </a:rPr>
              <a:t>standard </a:t>
            </a:r>
            <a:r>
              <a:rPr lang="en-US" b="1" dirty="0">
                <a:latin typeface="Arial"/>
                <a:cs typeface="Arial"/>
              </a:rPr>
              <a:t>deviation </a:t>
            </a:r>
            <a:r>
              <a:rPr lang="en-US" b="1" spc="-15" dirty="0">
                <a:latin typeface="Arial"/>
                <a:cs typeface="Arial"/>
              </a:rPr>
              <a:t>of </a:t>
            </a:r>
            <a:r>
              <a:rPr lang="en-US" b="1" spc="-10" dirty="0">
                <a:latin typeface="Arial"/>
                <a:cs typeface="Arial"/>
              </a:rPr>
              <a:t>3</a:t>
            </a:r>
            <a:r>
              <a:rPr lang="en-US" spc="-10" dirty="0"/>
              <a:t>. </a:t>
            </a:r>
            <a:r>
              <a:rPr lang="en-US" spc="-15" dirty="0"/>
              <a:t>The </a:t>
            </a:r>
            <a:r>
              <a:rPr lang="en-US" spc="-10" dirty="0"/>
              <a:t>demands </a:t>
            </a:r>
            <a:r>
              <a:rPr lang="en-US" spc="5" dirty="0"/>
              <a:t>for </a:t>
            </a:r>
            <a:r>
              <a:rPr lang="en-US" spc="-5" dirty="0"/>
              <a:t>two </a:t>
            </a:r>
            <a:r>
              <a:rPr lang="en-US" dirty="0"/>
              <a:t>apartment types </a:t>
            </a:r>
            <a:r>
              <a:rPr lang="en-US" spc="-35" dirty="0"/>
              <a:t>will</a:t>
            </a:r>
            <a:r>
              <a:rPr lang="en-US" spc="-30" dirty="0"/>
              <a:t> </a:t>
            </a:r>
            <a:r>
              <a:rPr lang="en-US" spc="-10" dirty="0"/>
              <a:t>be </a:t>
            </a:r>
            <a:r>
              <a:rPr lang="en-US" spc="-5" dirty="0"/>
              <a:t> </a:t>
            </a:r>
            <a:r>
              <a:rPr lang="en-US" spc="-15" dirty="0"/>
              <a:t>modeled</a:t>
            </a:r>
            <a:r>
              <a:rPr lang="en-US" spc="30" dirty="0"/>
              <a:t> </a:t>
            </a:r>
            <a:r>
              <a:rPr lang="en-US" spc="-10" dirty="0"/>
              <a:t>as</a:t>
            </a:r>
            <a:r>
              <a:rPr lang="en-US" spc="45" dirty="0"/>
              <a:t> </a:t>
            </a:r>
            <a:r>
              <a:rPr lang="en-US" spc="-20" dirty="0"/>
              <a:t>independent</a:t>
            </a:r>
            <a:r>
              <a:rPr lang="en-US" spc="185" dirty="0"/>
              <a:t> </a:t>
            </a:r>
            <a:r>
              <a:rPr lang="en-US" spc="-5" dirty="0"/>
              <a:t>(non-correlated)</a:t>
            </a:r>
            <a:r>
              <a:rPr lang="en-US" spc="-125" dirty="0"/>
              <a:t> </a:t>
            </a:r>
            <a:r>
              <a:rPr lang="en-US" spc="-5" dirty="0"/>
              <a:t>random</a:t>
            </a:r>
            <a:r>
              <a:rPr lang="en-US" spc="-20" dirty="0"/>
              <a:t> </a:t>
            </a:r>
            <a:r>
              <a:rPr lang="en-US" spc="-15" dirty="0"/>
              <a:t>variables</a:t>
            </a:r>
          </a:p>
          <a:p>
            <a:pPr marL="303530" algn="just"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lang="en-US" sz="2950" dirty="0"/>
          </a:p>
          <a:p>
            <a:pPr marL="659130" marR="245745" indent="-342900" algn="just">
              <a:lnSpc>
                <a:spcPct val="100000"/>
              </a:lnSpc>
              <a:buSzPct val="75000"/>
              <a:buFont typeface="Lucida Sans Unicode"/>
              <a:buChar char="◆"/>
              <a:tabLst>
                <a:tab pos="658495" algn="l"/>
                <a:tab pos="659130" algn="l"/>
              </a:tabLst>
            </a:pPr>
            <a:r>
              <a:rPr lang="en-US" spc="-5" dirty="0"/>
              <a:t>Normal random</a:t>
            </a:r>
            <a:r>
              <a:rPr lang="en-US" spc="-30" dirty="0"/>
              <a:t> </a:t>
            </a:r>
            <a:r>
              <a:rPr lang="en-US" spc="-15" dirty="0"/>
              <a:t>variables</a:t>
            </a:r>
            <a:r>
              <a:rPr lang="en-US" spc="135" dirty="0"/>
              <a:t> </a:t>
            </a:r>
            <a:r>
              <a:rPr lang="en-US" spc="-5" dirty="0"/>
              <a:t>can</a:t>
            </a:r>
            <a:r>
              <a:rPr lang="en-US" spc="30" dirty="0"/>
              <a:t> </a:t>
            </a:r>
            <a:r>
              <a:rPr lang="en-US" spc="5" dirty="0"/>
              <a:t>take</a:t>
            </a:r>
            <a:r>
              <a:rPr lang="en-US" spc="-75" dirty="0"/>
              <a:t> </a:t>
            </a:r>
            <a:r>
              <a:rPr lang="en-US" dirty="0"/>
              <a:t>fractional </a:t>
            </a:r>
            <a:r>
              <a:rPr lang="en-US" spc="-10" dirty="0"/>
              <a:t>and</a:t>
            </a:r>
            <a:r>
              <a:rPr lang="en-US" spc="-75" dirty="0"/>
              <a:t> </a:t>
            </a:r>
            <a:r>
              <a:rPr lang="en-US" spc="-10" dirty="0"/>
              <a:t>negative</a:t>
            </a:r>
            <a:r>
              <a:rPr lang="en-US" spc="125" dirty="0"/>
              <a:t> </a:t>
            </a:r>
            <a:r>
              <a:rPr lang="en-US" spc="-15" dirty="0"/>
              <a:t>values, </a:t>
            </a:r>
            <a:r>
              <a:rPr lang="en-US" spc="-30" dirty="0"/>
              <a:t>while </a:t>
            </a:r>
            <a:r>
              <a:rPr lang="en-US" spc="-540" dirty="0"/>
              <a:t> </a:t>
            </a:r>
            <a:r>
              <a:rPr lang="en-US" spc="5" dirty="0"/>
              <a:t>the</a:t>
            </a:r>
            <a:r>
              <a:rPr lang="en-US" spc="-75" dirty="0"/>
              <a:t> </a:t>
            </a:r>
            <a:r>
              <a:rPr lang="en-US" spc="-5" dirty="0"/>
              <a:t>demand</a:t>
            </a:r>
            <a:r>
              <a:rPr lang="en-US" spc="30" dirty="0"/>
              <a:t> </a:t>
            </a:r>
            <a:r>
              <a:rPr lang="en-US" spc="-15" dirty="0"/>
              <a:t>values</a:t>
            </a:r>
            <a:r>
              <a:rPr lang="en-US" spc="40" dirty="0"/>
              <a:t> </a:t>
            </a:r>
            <a:r>
              <a:rPr lang="en-US" dirty="0"/>
              <a:t>must</a:t>
            </a:r>
            <a:r>
              <a:rPr lang="en-US" spc="-20" dirty="0"/>
              <a:t> </a:t>
            </a:r>
            <a:r>
              <a:rPr lang="en-US" spc="-10" dirty="0"/>
              <a:t>be</a:t>
            </a:r>
            <a:r>
              <a:rPr lang="en-US" spc="30" dirty="0"/>
              <a:t> </a:t>
            </a:r>
            <a:r>
              <a:rPr lang="en-US" spc="-10" dirty="0"/>
              <a:t>positive</a:t>
            </a:r>
            <a:r>
              <a:rPr lang="en-US" spc="30" dirty="0"/>
              <a:t> </a:t>
            </a:r>
            <a:r>
              <a:rPr lang="en-US" spc="-10" dirty="0"/>
              <a:t>and</a:t>
            </a:r>
            <a:r>
              <a:rPr lang="en-US" spc="30" dirty="0"/>
              <a:t> </a:t>
            </a:r>
            <a:r>
              <a:rPr lang="en-US" spc="-20" dirty="0"/>
              <a:t>integer. </a:t>
            </a:r>
            <a:r>
              <a:rPr lang="en-US" spc="-15" dirty="0"/>
              <a:t>The</a:t>
            </a:r>
            <a:r>
              <a:rPr lang="en-US" spc="30" dirty="0"/>
              <a:t> </a:t>
            </a:r>
            <a:r>
              <a:rPr lang="en-US" spc="-15" dirty="0"/>
              <a:t>values</a:t>
            </a:r>
            <a:r>
              <a:rPr lang="en-US" spc="40" dirty="0"/>
              <a:t> </a:t>
            </a:r>
            <a:r>
              <a:rPr lang="en-US" spc="-10" dirty="0"/>
              <a:t>used</a:t>
            </a:r>
            <a:r>
              <a:rPr lang="en-US" spc="30" dirty="0"/>
              <a:t> </a:t>
            </a:r>
            <a:r>
              <a:rPr lang="en-US" spc="5" dirty="0"/>
              <a:t>for </a:t>
            </a:r>
            <a:r>
              <a:rPr lang="en-US" spc="10" dirty="0"/>
              <a:t> </a:t>
            </a:r>
            <a:r>
              <a:rPr lang="en-US" spc="-5" dirty="0"/>
              <a:t>estimating</a:t>
            </a:r>
            <a:r>
              <a:rPr lang="en-US" spc="25" dirty="0"/>
              <a:t> </a:t>
            </a:r>
            <a:r>
              <a:rPr lang="en-US" spc="5" dirty="0"/>
              <a:t>the</a:t>
            </a:r>
            <a:r>
              <a:rPr lang="en-US" spc="-70" dirty="0"/>
              <a:t> </a:t>
            </a:r>
            <a:r>
              <a:rPr lang="en-US" spc="-5" dirty="0"/>
              <a:t>reward</a:t>
            </a:r>
            <a:r>
              <a:rPr lang="en-US" spc="30" dirty="0"/>
              <a:t> </a:t>
            </a:r>
            <a:r>
              <a:rPr lang="en-US" spc="-10" dirty="0"/>
              <a:t>and</a:t>
            </a:r>
            <a:r>
              <a:rPr lang="en-US" spc="-75" dirty="0"/>
              <a:t> </a:t>
            </a:r>
            <a:r>
              <a:rPr lang="en-US" spc="-5" dirty="0"/>
              <a:t>risk</a:t>
            </a:r>
            <a:r>
              <a:rPr lang="en-US" spc="40" dirty="0"/>
              <a:t> </a:t>
            </a:r>
            <a:r>
              <a:rPr lang="en-US" dirty="0"/>
              <a:t>measures</a:t>
            </a:r>
            <a:r>
              <a:rPr lang="en-US" spc="-60" dirty="0"/>
              <a:t> </a:t>
            </a:r>
            <a:r>
              <a:rPr lang="en-US" spc="-35" dirty="0"/>
              <a:t>will</a:t>
            </a:r>
            <a:r>
              <a:rPr lang="en-US" spc="200" dirty="0"/>
              <a:t> </a:t>
            </a:r>
            <a:r>
              <a:rPr lang="en-US" spc="5" dirty="0"/>
              <a:t>take</a:t>
            </a:r>
            <a:r>
              <a:rPr lang="en-US" spc="-75" dirty="0"/>
              <a:t> </a:t>
            </a:r>
            <a:r>
              <a:rPr lang="en-US" spc="-5" dirty="0"/>
              <a:t>this</a:t>
            </a:r>
            <a:r>
              <a:rPr lang="en-US" spc="40" dirty="0"/>
              <a:t> </a:t>
            </a:r>
            <a:r>
              <a:rPr lang="en-US" spc="-5" dirty="0"/>
              <a:t>into</a:t>
            </a:r>
            <a:r>
              <a:rPr lang="en-US" spc="-70" dirty="0"/>
              <a:t> </a:t>
            </a:r>
            <a:r>
              <a:rPr lang="en-US" spc="-10" dirty="0"/>
              <a:t>account</a:t>
            </a:r>
          </a:p>
        </p:txBody>
      </p:sp>
    </p:spTree>
    <p:extLst>
      <p:ext uri="{BB962C8B-B14F-4D97-AF65-F5344CB8AC3E}">
        <p14:creationId xmlns:p14="http://schemas.microsoft.com/office/powerpoint/2010/main" val="4365234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10" dirty="0"/>
              <a:t>Example:</a:t>
            </a:r>
            <a:r>
              <a:rPr lang="en-US" spc="-65" dirty="0"/>
              <a:t> </a:t>
            </a:r>
            <a:r>
              <a:rPr lang="en-US" spc="5" dirty="0"/>
              <a:t>Designing</a:t>
            </a:r>
            <a:r>
              <a:rPr lang="en-US" spc="-140" dirty="0"/>
              <a:t> </a:t>
            </a:r>
            <a:r>
              <a:rPr lang="en-US" dirty="0"/>
              <a:t>a</a:t>
            </a:r>
            <a:r>
              <a:rPr lang="en-US" spc="55" dirty="0"/>
              <a:t> </a:t>
            </a:r>
            <a:r>
              <a:rPr lang="en-US" spc="5" dirty="0"/>
              <a:t>New</a:t>
            </a:r>
            <a:r>
              <a:rPr lang="en-US" dirty="0"/>
              <a:t> </a:t>
            </a:r>
            <a:r>
              <a:rPr lang="en-US" spc="15" dirty="0"/>
              <a:t>Apartment</a:t>
            </a:r>
            <a:r>
              <a:rPr lang="en-US" spc="-160" dirty="0"/>
              <a:t> </a:t>
            </a:r>
            <a:br>
              <a:rPr lang="en-US" spc="-160" dirty="0"/>
            </a:br>
            <a:r>
              <a:rPr lang="en-US" spc="5" dirty="0"/>
              <a:t>Building</a:t>
            </a:r>
            <a:endParaRPr lang="en-US" dirty="0"/>
          </a:p>
        </p:txBody>
      </p:sp>
      <p:sp>
        <p:nvSpPr>
          <p:cNvPr id="5" name="object 3">
            <a:extLst>
              <a:ext uri="{FF2B5EF4-FFF2-40B4-BE49-F238E27FC236}">
                <a16:creationId xmlns:a16="http://schemas.microsoft.com/office/drawing/2014/main" id="{E10FE88E-0972-46E1-A2EE-C2B289406CA1}"/>
              </a:ext>
            </a:extLst>
          </p:cNvPr>
          <p:cNvSpPr txBox="1"/>
          <p:nvPr/>
        </p:nvSpPr>
        <p:spPr>
          <a:xfrm>
            <a:off x="1242253" y="2018749"/>
            <a:ext cx="8536305" cy="30099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715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dirty="0">
                <a:latin typeface="Arial"/>
                <a:cs typeface="Arial"/>
              </a:rPr>
              <a:t>Stargrove </a:t>
            </a:r>
            <a:r>
              <a:rPr sz="2000" spc="-15" dirty="0">
                <a:latin typeface="Arial"/>
                <a:cs typeface="Arial"/>
              </a:rPr>
              <a:t>knows </a:t>
            </a:r>
            <a:r>
              <a:rPr sz="2000" dirty="0">
                <a:latin typeface="Arial"/>
                <a:cs typeface="Arial"/>
              </a:rPr>
              <a:t>that </a:t>
            </a:r>
            <a:r>
              <a:rPr sz="2000" spc="-25" dirty="0">
                <a:latin typeface="Arial"/>
                <a:cs typeface="Arial"/>
              </a:rPr>
              <a:t>if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demand </a:t>
            </a:r>
            <a:r>
              <a:rPr sz="2000" spc="5" dirty="0">
                <a:latin typeface="Arial"/>
                <a:cs typeface="Arial"/>
              </a:rPr>
              <a:t>for </a:t>
            </a:r>
            <a:r>
              <a:rPr sz="2000" spc="-10" dirty="0">
                <a:latin typeface="Arial"/>
                <a:cs typeface="Arial"/>
              </a:rPr>
              <a:t>either </a:t>
            </a:r>
            <a:r>
              <a:rPr sz="2000" spc="5" dirty="0">
                <a:latin typeface="Arial"/>
                <a:cs typeface="Arial"/>
              </a:rPr>
              <a:t>type </a:t>
            </a:r>
            <a:r>
              <a:rPr sz="2000" spc="-10" dirty="0">
                <a:latin typeface="Arial"/>
                <a:cs typeface="Arial"/>
              </a:rPr>
              <a:t>of </a:t>
            </a:r>
            <a:r>
              <a:rPr sz="2000" dirty="0">
                <a:latin typeface="Arial"/>
                <a:cs typeface="Arial"/>
              </a:rPr>
              <a:t>apartment </a:t>
            </a:r>
            <a:r>
              <a:rPr sz="2000" spc="-10" dirty="0">
                <a:latin typeface="Arial"/>
                <a:cs typeface="Arial"/>
              </a:rPr>
              <a:t>exceeds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25" dirty="0">
                <a:latin typeface="Arial"/>
                <a:cs typeface="Arial"/>
              </a:rPr>
              <a:t>availability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 </a:t>
            </a:r>
            <a:r>
              <a:rPr sz="2000" spc="5" dirty="0">
                <a:latin typeface="Arial"/>
                <a:cs typeface="Arial"/>
              </a:rPr>
              <a:t>the apartments, </a:t>
            </a:r>
            <a:r>
              <a:rPr sz="2000" spc="-20" dirty="0">
                <a:latin typeface="Arial"/>
                <a:cs typeface="Arial"/>
              </a:rPr>
              <a:t>all </a:t>
            </a:r>
            <a:r>
              <a:rPr sz="2000" dirty="0">
                <a:latin typeface="Arial"/>
                <a:cs typeface="Arial"/>
              </a:rPr>
              <a:t>those </a:t>
            </a:r>
            <a:r>
              <a:rPr sz="2000" spc="10" dirty="0">
                <a:latin typeface="Arial"/>
                <a:cs typeface="Arial"/>
              </a:rPr>
              <a:t>extra </a:t>
            </a:r>
            <a:r>
              <a:rPr sz="2000" spc="-5" dirty="0">
                <a:latin typeface="Arial"/>
                <a:cs typeface="Arial"/>
              </a:rPr>
              <a:t>prospective buyers </a:t>
            </a:r>
            <a:r>
              <a:rPr sz="2000" spc="-35" dirty="0">
                <a:latin typeface="Arial"/>
                <a:cs typeface="Arial"/>
              </a:rPr>
              <a:t>will 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be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lost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355600" marR="23495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20" dirty="0">
                <a:latin typeface="Arial"/>
                <a:cs typeface="Arial"/>
              </a:rPr>
              <a:t>None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9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prospective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buyers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looking</a:t>
            </a:r>
            <a:r>
              <a:rPr sz="2000" spc="13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for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apartment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spc="-35" dirty="0">
                <a:latin typeface="Arial"/>
                <a:cs typeface="Arial"/>
              </a:rPr>
              <a:t>will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pay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for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one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Lucida Sans Unicode"/>
              <a:buChar char="◆"/>
            </a:pPr>
            <a:endParaRPr sz="2850" dirty="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20" dirty="0">
                <a:latin typeface="Arial"/>
                <a:cs typeface="Arial"/>
              </a:rPr>
              <a:t>None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prospective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buyers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looking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for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apartment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spc="-35" dirty="0">
                <a:latin typeface="Arial"/>
                <a:cs typeface="Arial"/>
              </a:rPr>
              <a:t>will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want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one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219713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10" dirty="0"/>
              <a:t>Number</a:t>
            </a:r>
            <a:r>
              <a:rPr lang="en-US" spc="-45" dirty="0"/>
              <a:t> </a:t>
            </a:r>
            <a:r>
              <a:rPr lang="en-US" spc="20" dirty="0"/>
              <a:t>of</a:t>
            </a:r>
            <a:r>
              <a:rPr lang="en-US" spc="-85" dirty="0"/>
              <a:t> </a:t>
            </a:r>
            <a:r>
              <a:rPr lang="en-US" spc="10" dirty="0"/>
              <a:t>Sold</a:t>
            </a:r>
            <a:r>
              <a:rPr lang="en-US" spc="-60" dirty="0"/>
              <a:t> </a:t>
            </a:r>
            <a:r>
              <a:rPr lang="en-US" spc="15" dirty="0"/>
              <a:t>Apartments</a:t>
            </a:r>
            <a:endParaRPr lang="en-US" dirty="0"/>
          </a:p>
        </p:txBody>
      </p:sp>
      <p:sp>
        <p:nvSpPr>
          <p:cNvPr id="6" name="object 3">
            <a:extLst>
              <a:ext uri="{FF2B5EF4-FFF2-40B4-BE49-F238E27FC236}">
                <a16:creationId xmlns:a16="http://schemas.microsoft.com/office/drawing/2014/main" id="{5A139960-B058-40E3-9F4C-26DCA9D18BEB}"/>
              </a:ext>
            </a:extLst>
          </p:cNvPr>
          <p:cNvSpPr txBox="1"/>
          <p:nvPr/>
        </p:nvSpPr>
        <p:spPr>
          <a:xfrm>
            <a:off x="935820" y="1829352"/>
            <a:ext cx="8523605" cy="16979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19100" marR="8128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418465" algn="l"/>
                <a:tab pos="419100" algn="l"/>
              </a:tabLst>
            </a:pPr>
            <a:r>
              <a:rPr sz="2000" spc="-20" dirty="0">
                <a:latin typeface="Arial"/>
                <a:cs typeface="Arial"/>
              </a:rPr>
              <a:t>So,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number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regular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built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R,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demand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for </a:t>
            </a:r>
            <a:r>
              <a:rPr sz="2000" spc="1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 </a:t>
            </a:r>
            <a:r>
              <a:rPr sz="2000" spc="5" dirty="0">
                <a:latin typeface="Arial"/>
                <a:cs typeface="Arial"/>
              </a:rPr>
              <a:t>apartments </a:t>
            </a:r>
            <a:r>
              <a:rPr sz="2000" spc="-10" dirty="0">
                <a:latin typeface="Arial"/>
                <a:cs typeface="Arial"/>
              </a:rPr>
              <a:t>during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10" dirty="0">
                <a:latin typeface="Arial"/>
                <a:cs typeface="Arial"/>
              </a:rPr>
              <a:t>next year </a:t>
            </a:r>
            <a:r>
              <a:rPr sz="2000" spc="-25" dirty="0">
                <a:latin typeface="Arial"/>
                <a:cs typeface="Arial"/>
              </a:rPr>
              <a:t>is 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spc="-30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, then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number </a:t>
            </a:r>
            <a:r>
              <a:rPr sz="2000" spc="-10" dirty="0">
                <a:latin typeface="Arial"/>
                <a:cs typeface="Arial"/>
              </a:rPr>
              <a:t>of 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 </a:t>
            </a:r>
            <a:r>
              <a:rPr sz="2000" spc="5" dirty="0">
                <a:latin typeface="Arial"/>
                <a:cs typeface="Arial"/>
              </a:rPr>
              <a:t>apartments </a:t>
            </a:r>
            <a:r>
              <a:rPr sz="2000" spc="-15" dirty="0">
                <a:latin typeface="Arial"/>
                <a:cs typeface="Arial"/>
              </a:rPr>
              <a:t>sold </a:t>
            </a:r>
            <a:r>
              <a:rPr sz="2000" spc="-10" dirty="0">
                <a:latin typeface="Arial"/>
                <a:cs typeface="Arial"/>
              </a:rPr>
              <a:t>during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10" dirty="0">
                <a:latin typeface="Arial"/>
                <a:cs typeface="Arial"/>
              </a:rPr>
              <a:t>next year at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profit </a:t>
            </a:r>
            <a:r>
              <a:rPr sz="2000" spc="-20" dirty="0">
                <a:latin typeface="Arial"/>
                <a:cs typeface="Arial"/>
              </a:rPr>
              <a:t>P</a:t>
            </a:r>
            <a:r>
              <a:rPr sz="1950" spc="-30" baseline="-17094" dirty="0">
                <a:latin typeface="Arial"/>
                <a:cs typeface="Arial"/>
              </a:rPr>
              <a:t>R</a:t>
            </a:r>
            <a:r>
              <a:rPr sz="1950" spc="-22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 </a:t>
            </a:r>
            <a:r>
              <a:rPr sz="2000" spc="-10" dirty="0">
                <a:latin typeface="Arial"/>
                <a:cs typeface="Arial"/>
              </a:rPr>
              <a:t>$500,000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each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35" dirty="0">
                <a:latin typeface="Arial"/>
                <a:cs typeface="Arial"/>
              </a:rPr>
              <a:t>will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be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min(R,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D</a:t>
            </a:r>
            <a:r>
              <a:rPr sz="1950" spc="-22" baseline="-17094" dirty="0">
                <a:latin typeface="Arial"/>
                <a:cs typeface="Arial"/>
              </a:rPr>
              <a:t>R</a:t>
            </a:r>
            <a:r>
              <a:rPr sz="2000" spc="-15" dirty="0">
                <a:latin typeface="Arial"/>
                <a:cs typeface="Arial"/>
              </a:rPr>
              <a:t>),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i.e.,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smallest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two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numbers,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endParaRPr sz="1950" baseline="-17094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845003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10" dirty="0"/>
              <a:t>Number</a:t>
            </a:r>
            <a:r>
              <a:rPr lang="en-US" spc="-45" dirty="0"/>
              <a:t> </a:t>
            </a:r>
            <a:r>
              <a:rPr lang="en-US" spc="20" dirty="0"/>
              <a:t>of</a:t>
            </a:r>
            <a:r>
              <a:rPr lang="en-US" spc="-85" dirty="0"/>
              <a:t> </a:t>
            </a:r>
            <a:r>
              <a:rPr lang="en-US" spc="10" dirty="0"/>
              <a:t>Sold</a:t>
            </a:r>
            <a:r>
              <a:rPr lang="en-US" spc="-60" dirty="0"/>
              <a:t> </a:t>
            </a:r>
            <a:r>
              <a:rPr lang="en-US" spc="15" dirty="0"/>
              <a:t>Apartments</a:t>
            </a:r>
            <a:endParaRPr lang="en-US" dirty="0"/>
          </a:p>
        </p:txBody>
      </p:sp>
      <p:sp>
        <p:nvSpPr>
          <p:cNvPr id="6" name="object 3">
            <a:extLst>
              <a:ext uri="{FF2B5EF4-FFF2-40B4-BE49-F238E27FC236}">
                <a16:creationId xmlns:a16="http://schemas.microsoft.com/office/drawing/2014/main" id="{5A139960-B058-40E3-9F4C-26DCA9D18BEB}"/>
              </a:ext>
            </a:extLst>
          </p:cNvPr>
          <p:cNvSpPr txBox="1"/>
          <p:nvPr/>
        </p:nvSpPr>
        <p:spPr>
          <a:xfrm>
            <a:off x="935820" y="1829352"/>
            <a:ext cx="8523605" cy="23134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19100" marR="8128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418465" algn="l"/>
                <a:tab pos="419100" algn="l"/>
              </a:tabLst>
            </a:pPr>
            <a:r>
              <a:rPr sz="2000" spc="-20" dirty="0">
                <a:latin typeface="Arial"/>
                <a:cs typeface="Arial"/>
              </a:rPr>
              <a:t>So,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number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regular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built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R,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demand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for </a:t>
            </a:r>
            <a:r>
              <a:rPr sz="2000" spc="1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 </a:t>
            </a:r>
            <a:r>
              <a:rPr sz="2000" spc="5" dirty="0">
                <a:latin typeface="Arial"/>
                <a:cs typeface="Arial"/>
              </a:rPr>
              <a:t>apartments </a:t>
            </a:r>
            <a:r>
              <a:rPr sz="2000" spc="-10" dirty="0">
                <a:latin typeface="Arial"/>
                <a:cs typeface="Arial"/>
              </a:rPr>
              <a:t>during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10" dirty="0">
                <a:latin typeface="Arial"/>
                <a:cs typeface="Arial"/>
              </a:rPr>
              <a:t>next year </a:t>
            </a:r>
            <a:r>
              <a:rPr sz="2000" spc="-25" dirty="0">
                <a:latin typeface="Arial"/>
                <a:cs typeface="Arial"/>
              </a:rPr>
              <a:t>is 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spc="-30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, then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number </a:t>
            </a:r>
            <a:r>
              <a:rPr sz="2000" spc="-10" dirty="0">
                <a:latin typeface="Arial"/>
                <a:cs typeface="Arial"/>
              </a:rPr>
              <a:t>of 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 </a:t>
            </a:r>
            <a:r>
              <a:rPr sz="2000" spc="5" dirty="0">
                <a:latin typeface="Arial"/>
                <a:cs typeface="Arial"/>
              </a:rPr>
              <a:t>apartments </a:t>
            </a:r>
            <a:r>
              <a:rPr sz="2000" spc="-15" dirty="0">
                <a:latin typeface="Arial"/>
                <a:cs typeface="Arial"/>
              </a:rPr>
              <a:t>sold </a:t>
            </a:r>
            <a:r>
              <a:rPr sz="2000" spc="-10" dirty="0">
                <a:latin typeface="Arial"/>
                <a:cs typeface="Arial"/>
              </a:rPr>
              <a:t>during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10" dirty="0">
                <a:latin typeface="Arial"/>
                <a:cs typeface="Arial"/>
              </a:rPr>
              <a:t>next year at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profit </a:t>
            </a:r>
            <a:r>
              <a:rPr sz="2000" spc="-20" dirty="0">
                <a:latin typeface="Arial"/>
                <a:cs typeface="Arial"/>
              </a:rPr>
              <a:t>P</a:t>
            </a:r>
            <a:r>
              <a:rPr sz="1950" spc="-30" baseline="-17094" dirty="0">
                <a:latin typeface="Arial"/>
                <a:cs typeface="Arial"/>
              </a:rPr>
              <a:t>R</a:t>
            </a:r>
            <a:r>
              <a:rPr sz="1950" spc="-22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 </a:t>
            </a:r>
            <a:r>
              <a:rPr sz="2000" spc="-10" dirty="0">
                <a:latin typeface="Arial"/>
                <a:cs typeface="Arial"/>
              </a:rPr>
              <a:t>$500,000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each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35" dirty="0">
                <a:latin typeface="Arial"/>
                <a:cs typeface="Arial"/>
              </a:rPr>
              <a:t>will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be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min(R,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D</a:t>
            </a:r>
            <a:r>
              <a:rPr sz="1950" spc="-22" baseline="-17094" dirty="0">
                <a:latin typeface="Arial"/>
                <a:cs typeface="Arial"/>
              </a:rPr>
              <a:t>R</a:t>
            </a:r>
            <a:r>
              <a:rPr sz="2000" spc="-15" dirty="0">
                <a:latin typeface="Arial"/>
                <a:cs typeface="Arial"/>
              </a:rPr>
              <a:t>),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i.e.,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smallest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two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numbers,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endParaRPr sz="1950" baseline="-17094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419100" marR="17145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18465" algn="l"/>
                <a:tab pos="419100" algn="l"/>
              </a:tabLst>
            </a:pPr>
            <a:r>
              <a:rPr sz="2000" spc="-15" dirty="0">
                <a:latin typeface="Arial"/>
                <a:cs typeface="Arial"/>
              </a:rPr>
              <a:t>For</a:t>
            </a:r>
            <a:r>
              <a:rPr sz="2000" spc="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example,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if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96,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spc="434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90,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number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sold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during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year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min(R,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30" dirty="0">
                <a:latin typeface="Arial"/>
                <a:cs typeface="Arial"/>
              </a:rPr>
              <a:t>D</a:t>
            </a:r>
            <a:r>
              <a:rPr sz="1950" spc="-44" baseline="-17094" dirty="0">
                <a:latin typeface="Arial"/>
                <a:cs typeface="Arial"/>
              </a:rPr>
              <a:t>R</a:t>
            </a:r>
            <a:r>
              <a:rPr sz="2000" spc="-30" dirty="0">
                <a:latin typeface="Arial"/>
                <a:cs typeface="Arial"/>
              </a:rPr>
              <a:t>)</a:t>
            </a:r>
            <a:r>
              <a:rPr sz="2000" spc="1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min(96,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90)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90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999275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10" dirty="0"/>
              <a:t>Number</a:t>
            </a:r>
            <a:r>
              <a:rPr lang="en-US" spc="-45" dirty="0"/>
              <a:t> </a:t>
            </a:r>
            <a:r>
              <a:rPr lang="en-US" spc="20" dirty="0"/>
              <a:t>of</a:t>
            </a:r>
            <a:r>
              <a:rPr lang="en-US" spc="-85" dirty="0"/>
              <a:t> </a:t>
            </a:r>
            <a:r>
              <a:rPr lang="en-US" spc="10" dirty="0"/>
              <a:t>Sold</a:t>
            </a:r>
            <a:r>
              <a:rPr lang="en-US" spc="-60" dirty="0"/>
              <a:t> </a:t>
            </a:r>
            <a:r>
              <a:rPr lang="en-US" spc="15" dirty="0"/>
              <a:t>Apartments</a:t>
            </a:r>
            <a:endParaRPr lang="en-US" dirty="0"/>
          </a:p>
        </p:txBody>
      </p:sp>
      <p:sp>
        <p:nvSpPr>
          <p:cNvPr id="6" name="object 3">
            <a:extLst>
              <a:ext uri="{FF2B5EF4-FFF2-40B4-BE49-F238E27FC236}">
                <a16:creationId xmlns:a16="http://schemas.microsoft.com/office/drawing/2014/main" id="{5A139960-B058-40E3-9F4C-26DCA9D18BEB}"/>
              </a:ext>
            </a:extLst>
          </p:cNvPr>
          <p:cNvSpPr txBox="1"/>
          <p:nvPr/>
        </p:nvSpPr>
        <p:spPr>
          <a:xfrm>
            <a:off x="935820" y="1829352"/>
            <a:ext cx="8523605" cy="33675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19100" marR="8128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418465" algn="l"/>
                <a:tab pos="419100" algn="l"/>
              </a:tabLst>
            </a:pPr>
            <a:r>
              <a:rPr sz="2000" spc="-20" dirty="0">
                <a:latin typeface="Arial"/>
                <a:cs typeface="Arial"/>
              </a:rPr>
              <a:t>So,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number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regular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built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R,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demand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for </a:t>
            </a:r>
            <a:r>
              <a:rPr sz="2000" spc="1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 </a:t>
            </a:r>
            <a:r>
              <a:rPr sz="2000" spc="5" dirty="0">
                <a:latin typeface="Arial"/>
                <a:cs typeface="Arial"/>
              </a:rPr>
              <a:t>apartments </a:t>
            </a:r>
            <a:r>
              <a:rPr sz="2000" spc="-10" dirty="0">
                <a:latin typeface="Arial"/>
                <a:cs typeface="Arial"/>
              </a:rPr>
              <a:t>during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10" dirty="0">
                <a:latin typeface="Arial"/>
                <a:cs typeface="Arial"/>
              </a:rPr>
              <a:t>next year </a:t>
            </a:r>
            <a:r>
              <a:rPr sz="2000" spc="-25" dirty="0">
                <a:latin typeface="Arial"/>
                <a:cs typeface="Arial"/>
              </a:rPr>
              <a:t>is 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spc="-30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, then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number </a:t>
            </a:r>
            <a:r>
              <a:rPr sz="2000" spc="-10" dirty="0">
                <a:latin typeface="Arial"/>
                <a:cs typeface="Arial"/>
              </a:rPr>
              <a:t>of 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 </a:t>
            </a:r>
            <a:r>
              <a:rPr sz="2000" spc="5" dirty="0">
                <a:latin typeface="Arial"/>
                <a:cs typeface="Arial"/>
              </a:rPr>
              <a:t>apartments </a:t>
            </a:r>
            <a:r>
              <a:rPr sz="2000" spc="-15" dirty="0">
                <a:latin typeface="Arial"/>
                <a:cs typeface="Arial"/>
              </a:rPr>
              <a:t>sold </a:t>
            </a:r>
            <a:r>
              <a:rPr sz="2000" spc="-10" dirty="0">
                <a:latin typeface="Arial"/>
                <a:cs typeface="Arial"/>
              </a:rPr>
              <a:t>during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10" dirty="0">
                <a:latin typeface="Arial"/>
                <a:cs typeface="Arial"/>
              </a:rPr>
              <a:t>next year at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profit </a:t>
            </a:r>
            <a:r>
              <a:rPr sz="2000" spc="-20" dirty="0">
                <a:latin typeface="Arial"/>
                <a:cs typeface="Arial"/>
              </a:rPr>
              <a:t>P</a:t>
            </a:r>
            <a:r>
              <a:rPr sz="1950" spc="-30" baseline="-17094" dirty="0">
                <a:latin typeface="Arial"/>
                <a:cs typeface="Arial"/>
              </a:rPr>
              <a:t>R</a:t>
            </a:r>
            <a:r>
              <a:rPr sz="1950" spc="-22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 </a:t>
            </a:r>
            <a:r>
              <a:rPr sz="2000" spc="-10" dirty="0">
                <a:latin typeface="Arial"/>
                <a:cs typeface="Arial"/>
              </a:rPr>
              <a:t>$500,000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each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35" dirty="0">
                <a:latin typeface="Arial"/>
                <a:cs typeface="Arial"/>
              </a:rPr>
              <a:t>will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be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min(R,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D</a:t>
            </a:r>
            <a:r>
              <a:rPr sz="1950" spc="-22" baseline="-17094" dirty="0">
                <a:latin typeface="Arial"/>
                <a:cs typeface="Arial"/>
              </a:rPr>
              <a:t>R</a:t>
            </a:r>
            <a:r>
              <a:rPr sz="2000" spc="-15" dirty="0">
                <a:latin typeface="Arial"/>
                <a:cs typeface="Arial"/>
              </a:rPr>
              <a:t>),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i.e.,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smallest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two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numbers,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endParaRPr sz="1950" baseline="-17094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419100" marR="17145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18465" algn="l"/>
                <a:tab pos="419100" algn="l"/>
              </a:tabLst>
            </a:pPr>
            <a:r>
              <a:rPr sz="2000" spc="-15" dirty="0">
                <a:latin typeface="Arial"/>
                <a:cs typeface="Arial"/>
              </a:rPr>
              <a:t>For</a:t>
            </a:r>
            <a:r>
              <a:rPr sz="2000" spc="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example,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if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96,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spc="434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90,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number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sold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during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year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min(R,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30" dirty="0">
                <a:latin typeface="Arial"/>
                <a:cs typeface="Arial"/>
              </a:rPr>
              <a:t>D</a:t>
            </a:r>
            <a:r>
              <a:rPr sz="1950" spc="-44" baseline="-17094" dirty="0">
                <a:latin typeface="Arial"/>
                <a:cs typeface="Arial"/>
              </a:rPr>
              <a:t>R</a:t>
            </a:r>
            <a:r>
              <a:rPr sz="2000" spc="-30" dirty="0">
                <a:latin typeface="Arial"/>
                <a:cs typeface="Arial"/>
              </a:rPr>
              <a:t>)</a:t>
            </a:r>
            <a:r>
              <a:rPr sz="2000" spc="1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min(96,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90)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90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Lucida Sans Unicode"/>
              <a:buChar char="◆"/>
            </a:pPr>
            <a:endParaRPr sz="2850" dirty="0">
              <a:latin typeface="Arial"/>
              <a:cs typeface="Arial"/>
            </a:endParaRPr>
          </a:p>
          <a:p>
            <a:pPr marL="419100" marR="71755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18465" algn="l"/>
                <a:tab pos="419100" algn="l"/>
              </a:tabLst>
            </a:pPr>
            <a:r>
              <a:rPr sz="2000" spc="20" dirty="0">
                <a:latin typeface="Arial"/>
                <a:cs typeface="Arial"/>
              </a:rPr>
              <a:t>On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other </a:t>
            </a:r>
            <a:r>
              <a:rPr sz="2000" spc="-15" dirty="0">
                <a:latin typeface="Arial"/>
                <a:cs typeface="Arial"/>
              </a:rPr>
              <a:t>hand, </a:t>
            </a:r>
            <a:r>
              <a:rPr sz="2000" spc="-25" dirty="0">
                <a:latin typeface="Arial"/>
                <a:cs typeface="Arial"/>
              </a:rPr>
              <a:t>if </a:t>
            </a:r>
            <a:r>
              <a:rPr sz="2000" dirty="0">
                <a:latin typeface="Arial"/>
                <a:cs typeface="Arial"/>
              </a:rPr>
              <a:t>R = </a:t>
            </a:r>
            <a:r>
              <a:rPr sz="2000" spc="-10" dirty="0">
                <a:latin typeface="Arial"/>
                <a:cs typeface="Arial"/>
              </a:rPr>
              <a:t>96, and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spc="-30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 </a:t>
            </a:r>
            <a:r>
              <a:rPr sz="2000" spc="-15" dirty="0">
                <a:latin typeface="Arial"/>
                <a:cs typeface="Arial"/>
              </a:rPr>
              <a:t>100,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number </a:t>
            </a:r>
            <a:r>
              <a:rPr sz="2000" spc="-10" dirty="0">
                <a:latin typeface="Arial"/>
                <a:cs typeface="Arial"/>
              </a:rPr>
              <a:t>of </a:t>
            </a:r>
            <a:r>
              <a:rPr sz="2000" spc="-15" dirty="0">
                <a:latin typeface="Arial"/>
                <a:cs typeface="Arial"/>
              </a:rPr>
              <a:t>regular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apa</a:t>
            </a:r>
            <a:r>
              <a:rPr sz="2000" spc="30" dirty="0">
                <a:latin typeface="Arial"/>
                <a:cs typeface="Arial"/>
              </a:rPr>
              <a:t>r</a:t>
            </a:r>
            <a:r>
              <a:rPr sz="2000" spc="40" dirty="0">
                <a:latin typeface="Arial"/>
                <a:cs typeface="Arial"/>
              </a:rPr>
              <a:t>t</a:t>
            </a:r>
            <a:r>
              <a:rPr sz="2000" spc="30" dirty="0">
                <a:latin typeface="Arial"/>
                <a:cs typeface="Arial"/>
              </a:rPr>
              <a:t>m</a:t>
            </a:r>
            <a:r>
              <a:rPr sz="2000" spc="-15" dirty="0">
                <a:latin typeface="Arial"/>
                <a:cs typeface="Arial"/>
              </a:rPr>
              <a:t>en</a:t>
            </a:r>
            <a:r>
              <a:rPr sz="2000" spc="40" dirty="0">
                <a:latin typeface="Arial"/>
                <a:cs typeface="Arial"/>
              </a:rPr>
              <a:t>t</a:t>
            </a:r>
            <a:r>
              <a:rPr sz="2000" dirty="0">
                <a:latin typeface="Arial"/>
                <a:cs typeface="Arial"/>
              </a:rPr>
              <a:t>s</a:t>
            </a:r>
            <a:r>
              <a:rPr sz="2000" spc="-16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</a:t>
            </a:r>
            <a:r>
              <a:rPr sz="2000" spc="-15" dirty="0">
                <a:latin typeface="Arial"/>
                <a:cs typeface="Arial"/>
              </a:rPr>
              <a:t>o</a:t>
            </a:r>
            <a:r>
              <a:rPr sz="2000" spc="-45" dirty="0">
                <a:latin typeface="Arial"/>
                <a:cs typeface="Arial"/>
              </a:rPr>
              <a:t>l</a:t>
            </a:r>
            <a:r>
              <a:rPr sz="2000" dirty="0">
                <a:latin typeface="Arial"/>
                <a:cs typeface="Arial"/>
              </a:rPr>
              <a:t>d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du</a:t>
            </a:r>
            <a:r>
              <a:rPr sz="2000" spc="30" dirty="0">
                <a:latin typeface="Arial"/>
                <a:cs typeface="Arial"/>
              </a:rPr>
              <a:t>r</a:t>
            </a:r>
            <a:r>
              <a:rPr sz="2000" spc="-45" dirty="0">
                <a:latin typeface="Arial"/>
                <a:cs typeface="Arial"/>
              </a:rPr>
              <a:t>i</a:t>
            </a:r>
            <a:r>
              <a:rPr sz="2000" spc="-15" dirty="0">
                <a:latin typeface="Arial"/>
                <a:cs typeface="Arial"/>
              </a:rPr>
              <a:t>n</a:t>
            </a:r>
            <a:r>
              <a:rPr sz="2000" dirty="0">
                <a:latin typeface="Arial"/>
                <a:cs typeface="Arial"/>
              </a:rPr>
              <a:t>g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40" dirty="0">
                <a:latin typeface="Arial"/>
                <a:cs typeface="Arial"/>
              </a:rPr>
              <a:t>t</a:t>
            </a:r>
            <a:r>
              <a:rPr sz="2000" spc="-15" dirty="0">
                <a:latin typeface="Arial"/>
                <a:cs typeface="Arial"/>
              </a:rPr>
              <a:t>h</a:t>
            </a:r>
            <a:r>
              <a:rPr sz="2000" dirty="0">
                <a:latin typeface="Arial"/>
                <a:cs typeface="Arial"/>
              </a:rPr>
              <a:t>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y</a:t>
            </a:r>
            <a:r>
              <a:rPr sz="2000" spc="-15" dirty="0">
                <a:latin typeface="Arial"/>
                <a:cs typeface="Arial"/>
              </a:rPr>
              <a:t>ea</a:t>
            </a:r>
            <a:r>
              <a:rPr sz="2000" dirty="0">
                <a:latin typeface="Arial"/>
                <a:cs typeface="Arial"/>
              </a:rPr>
              <a:t>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45" dirty="0">
                <a:latin typeface="Arial"/>
                <a:cs typeface="Arial"/>
              </a:rPr>
              <a:t>i</a:t>
            </a:r>
            <a:r>
              <a:rPr sz="2000" dirty="0">
                <a:latin typeface="Arial"/>
                <a:cs typeface="Arial"/>
              </a:rPr>
              <a:t>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30" dirty="0">
                <a:latin typeface="Arial"/>
                <a:cs typeface="Arial"/>
              </a:rPr>
              <a:t>m</a:t>
            </a:r>
            <a:r>
              <a:rPr sz="2000" spc="-45" dirty="0">
                <a:latin typeface="Arial"/>
                <a:cs typeface="Arial"/>
              </a:rPr>
              <a:t>i</a:t>
            </a:r>
            <a:r>
              <a:rPr sz="2000" spc="-15" dirty="0">
                <a:latin typeface="Arial"/>
                <a:cs typeface="Arial"/>
              </a:rPr>
              <a:t>n</a:t>
            </a:r>
            <a:r>
              <a:rPr sz="2000" spc="30" dirty="0">
                <a:latin typeface="Arial"/>
                <a:cs typeface="Arial"/>
              </a:rPr>
              <a:t>(</a:t>
            </a:r>
            <a:r>
              <a:rPr sz="2000" spc="-45" dirty="0">
                <a:latin typeface="Arial"/>
                <a:cs typeface="Arial"/>
              </a:rPr>
              <a:t>R</a:t>
            </a:r>
            <a:r>
              <a:rPr sz="2000" dirty="0">
                <a:latin typeface="Arial"/>
                <a:cs typeface="Arial"/>
              </a:rPr>
              <a:t>,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45" dirty="0">
                <a:latin typeface="Arial"/>
                <a:cs typeface="Arial"/>
              </a:rPr>
              <a:t>D</a:t>
            </a:r>
            <a:r>
              <a:rPr sz="1950" spc="-60" baseline="-17094" dirty="0">
                <a:latin typeface="Arial"/>
                <a:cs typeface="Arial"/>
              </a:rPr>
              <a:t>R</a:t>
            </a:r>
            <a:r>
              <a:rPr sz="2000" dirty="0">
                <a:latin typeface="Arial"/>
                <a:cs typeface="Arial"/>
              </a:rPr>
              <a:t>)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30" dirty="0">
                <a:latin typeface="Arial"/>
                <a:cs typeface="Arial"/>
              </a:rPr>
              <a:t>m</a:t>
            </a:r>
            <a:r>
              <a:rPr sz="2000" spc="-45" dirty="0">
                <a:latin typeface="Arial"/>
                <a:cs typeface="Arial"/>
              </a:rPr>
              <a:t>i</a:t>
            </a:r>
            <a:r>
              <a:rPr sz="2000" spc="-15" dirty="0">
                <a:latin typeface="Arial"/>
                <a:cs typeface="Arial"/>
              </a:rPr>
              <a:t>n</a:t>
            </a:r>
            <a:r>
              <a:rPr sz="2000" spc="30" dirty="0">
                <a:latin typeface="Arial"/>
                <a:cs typeface="Arial"/>
              </a:rPr>
              <a:t>(</a:t>
            </a:r>
            <a:r>
              <a:rPr sz="2000" spc="-15" dirty="0">
                <a:latin typeface="Arial"/>
                <a:cs typeface="Arial"/>
              </a:rPr>
              <a:t>96</a:t>
            </a:r>
            <a:r>
              <a:rPr sz="2000" dirty="0">
                <a:latin typeface="Arial"/>
                <a:cs typeface="Arial"/>
              </a:rPr>
              <a:t>,</a:t>
            </a:r>
            <a:r>
              <a:rPr sz="2000" spc="-15" dirty="0">
                <a:latin typeface="Arial"/>
                <a:cs typeface="Arial"/>
              </a:rPr>
              <a:t> 100</a:t>
            </a:r>
            <a:r>
              <a:rPr sz="2000" dirty="0">
                <a:latin typeface="Arial"/>
                <a:cs typeface="Arial"/>
              </a:rPr>
              <a:t>)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96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690304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10" dirty="0"/>
              <a:t>Number</a:t>
            </a:r>
            <a:r>
              <a:rPr lang="en-US" spc="-45" dirty="0"/>
              <a:t> </a:t>
            </a:r>
            <a:r>
              <a:rPr lang="en-US" spc="20" dirty="0"/>
              <a:t>of</a:t>
            </a:r>
            <a:r>
              <a:rPr lang="en-US" spc="-85" dirty="0"/>
              <a:t> </a:t>
            </a:r>
            <a:r>
              <a:rPr lang="en-US" spc="10" dirty="0"/>
              <a:t>Sold</a:t>
            </a:r>
            <a:r>
              <a:rPr lang="en-US" spc="-60" dirty="0"/>
              <a:t> </a:t>
            </a:r>
            <a:r>
              <a:rPr lang="en-US" spc="15" dirty="0"/>
              <a:t>Apartments</a:t>
            </a:r>
            <a:endParaRPr lang="en-US" dirty="0"/>
          </a:p>
        </p:txBody>
      </p:sp>
      <p:sp>
        <p:nvSpPr>
          <p:cNvPr id="6" name="object 3">
            <a:extLst>
              <a:ext uri="{FF2B5EF4-FFF2-40B4-BE49-F238E27FC236}">
                <a16:creationId xmlns:a16="http://schemas.microsoft.com/office/drawing/2014/main" id="{5A139960-B058-40E3-9F4C-26DCA9D18BEB}"/>
              </a:ext>
            </a:extLst>
          </p:cNvPr>
          <p:cNvSpPr txBox="1"/>
          <p:nvPr/>
        </p:nvSpPr>
        <p:spPr>
          <a:xfrm>
            <a:off x="935820" y="1829352"/>
            <a:ext cx="8523605" cy="43561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19100" marR="8128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418465" algn="l"/>
                <a:tab pos="419100" algn="l"/>
              </a:tabLst>
            </a:pPr>
            <a:r>
              <a:rPr sz="2000" spc="-20" dirty="0">
                <a:latin typeface="Arial"/>
                <a:cs typeface="Arial"/>
              </a:rPr>
              <a:t>So,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number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regular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built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R,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demand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for </a:t>
            </a:r>
            <a:r>
              <a:rPr sz="2000" spc="1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 </a:t>
            </a:r>
            <a:r>
              <a:rPr sz="2000" spc="5" dirty="0">
                <a:latin typeface="Arial"/>
                <a:cs typeface="Arial"/>
              </a:rPr>
              <a:t>apartments </a:t>
            </a:r>
            <a:r>
              <a:rPr sz="2000" spc="-10" dirty="0">
                <a:latin typeface="Arial"/>
                <a:cs typeface="Arial"/>
              </a:rPr>
              <a:t>during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10" dirty="0">
                <a:latin typeface="Arial"/>
                <a:cs typeface="Arial"/>
              </a:rPr>
              <a:t>next year </a:t>
            </a:r>
            <a:r>
              <a:rPr sz="2000" spc="-25" dirty="0">
                <a:latin typeface="Arial"/>
                <a:cs typeface="Arial"/>
              </a:rPr>
              <a:t>is 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spc="-30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, then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number </a:t>
            </a:r>
            <a:r>
              <a:rPr sz="2000" spc="-10" dirty="0">
                <a:latin typeface="Arial"/>
                <a:cs typeface="Arial"/>
              </a:rPr>
              <a:t>of 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 </a:t>
            </a:r>
            <a:r>
              <a:rPr sz="2000" spc="5" dirty="0">
                <a:latin typeface="Arial"/>
                <a:cs typeface="Arial"/>
              </a:rPr>
              <a:t>apartments </a:t>
            </a:r>
            <a:r>
              <a:rPr sz="2000" spc="-15" dirty="0">
                <a:latin typeface="Arial"/>
                <a:cs typeface="Arial"/>
              </a:rPr>
              <a:t>sold </a:t>
            </a:r>
            <a:r>
              <a:rPr sz="2000" spc="-10" dirty="0">
                <a:latin typeface="Arial"/>
                <a:cs typeface="Arial"/>
              </a:rPr>
              <a:t>during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10" dirty="0">
                <a:latin typeface="Arial"/>
                <a:cs typeface="Arial"/>
              </a:rPr>
              <a:t>next year at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profit </a:t>
            </a:r>
            <a:r>
              <a:rPr sz="2000" spc="-20" dirty="0">
                <a:latin typeface="Arial"/>
                <a:cs typeface="Arial"/>
              </a:rPr>
              <a:t>P</a:t>
            </a:r>
            <a:r>
              <a:rPr sz="1950" spc="-30" baseline="-17094" dirty="0">
                <a:latin typeface="Arial"/>
                <a:cs typeface="Arial"/>
              </a:rPr>
              <a:t>R</a:t>
            </a:r>
            <a:r>
              <a:rPr sz="1950" spc="-22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 </a:t>
            </a:r>
            <a:r>
              <a:rPr sz="2000" spc="-10" dirty="0">
                <a:latin typeface="Arial"/>
                <a:cs typeface="Arial"/>
              </a:rPr>
              <a:t>$500,000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each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35" dirty="0">
                <a:latin typeface="Arial"/>
                <a:cs typeface="Arial"/>
              </a:rPr>
              <a:t>will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be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min(R,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D</a:t>
            </a:r>
            <a:r>
              <a:rPr sz="1950" spc="-22" baseline="-17094" dirty="0">
                <a:latin typeface="Arial"/>
                <a:cs typeface="Arial"/>
              </a:rPr>
              <a:t>R</a:t>
            </a:r>
            <a:r>
              <a:rPr sz="2000" spc="-15" dirty="0">
                <a:latin typeface="Arial"/>
                <a:cs typeface="Arial"/>
              </a:rPr>
              <a:t>),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i.e.,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smallest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two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numbers,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endParaRPr sz="1950" baseline="-17094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419100" marR="17145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18465" algn="l"/>
                <a:tab pos="419100" algn="l"/>
              </a:tabLst>
            </a:pPr>
            <a:r>
              <a:rPr sz="2000" spc="-15" dirty="0">
                <a:latin typeface="Arial"/>
                <a:cs typeface="Arial"/>
              </a:rPr>
              <a:t>For</a:t>
            </a:r>
            <a:r>
              <a:rPr sz="2000" spc="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example,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if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96,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spc="434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90,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number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sold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during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year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min(R,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30" dirty="0">
                <a:latin typeface="Arial"/>
                <a:cs typeface="Arial"/>
              </a:rPr>
              <a:t>D</a:t>
            </a:r>
            <a:r>
              <a:rPr sz="1950" spc="-44" baseline="-17094" dirty="0">
                <a:latin typeface="Arial"/>
                <a:cs typeface="Arial"/>
              </a:rPr>
              <a:t>R</a:t>
            </a:r>
            <a:r>
              <a:rPr sz="2000" spc="-30" dirty="0">
                <a:latin typeface="Arial"/>
                <a:cs typeface="Arial"/>
              </a:rPr>
              <a:t>)</a:t>
            </a:r>
            <a:r>
              <a:rPr sz="2000" spc="1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min(96,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90)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90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Lucida Sans Unicode"/>
              <a:buChar char="◆"/>
            </a:pPr>
            <a:endParaRPr sz="2850" dirty="0">
              <a:latin typeface="Arial"/>
              <a:cs typeface="Arial"/>
            </a:endParaRPr>
          </a:p>
          <a:p>
            <a:pPr marL="419100" marR="71755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18465" algn="l"/>
                <a:tab pos="419100" algn="l"/>
              </a:tabLst>
            </a:pPr>
            <a:r>
              <a:rPr sz="2000" spc="20" dirty="0">
                <a:latin typeface="Arial"/>
                <a:cs typeface="Arial"/>
              </a:rPr>
              <a:t>On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other </a:t>
            </a:r>
            <a:r>
              <a:rPr sz="2000" spc="-15" dirty="0">
                <a:latin typeface="Arial"/>
                <a:cs typeface="Arial"/>
              </a:rPr>
              <a:t>hand, </a:t>
            </a:r>
            <a:r>
              <a:rPr sz="2000" spc="-25" dirty="0">
                <a:latin typeface="Arial"/>
                <a:cs typeface="Arial"/>
              </a:rPr>
              <a:t>if </a:t>
            </a:r>
            <a:r>
              <a:rPr sz="2000" dirty="0">
                <a:latin typeface="Arial"/>
                <a:cs typeface="Arial"/>
              </a:rPr>
              <a:t>R = </a:t>
            </a:r>
            <a:r>
              <a:rPr sz="2000" spc="-10" dirty="0">
                <a:latin typeface="Arial"/>
                <a:cs typeface="Arial"/>
              </a:rPr>
              <a:t>96, and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spc="-30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 </a:t>
            </a:r>
            <a:r>
              <a:rPr sz="2000" spc="-15" dirty="0">
                <a:latin typeface="Arial"/>
                <a:cs typeface="Arial"/>
              </a:rPr>
              <a:t>100,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number </a:t>
            </a:r>
            <a:r>
              <a:rPr sz="2000" spc="-10" dirty="0">
                <a:latin typeface="Arial"/>
                <a:cs typeface="Arial"/>
              </a:rPr>
              <a:t>of </a:t>
            </a:r>
            <a:r>
              <a:rPr sz="2000" spc="-15" dirty="0">
                <a:latin typeface="Arial"/>
                <a:cs typeface="Arial"/>
              </a:rPr>
              <a:t>regular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apa</a:t>
            </a:r>
            <a:r>
              <a:rPr sz="2000" spc="30" dirty="0">
                <a:latin typeface="Arial"/>
                <a:cs typeface="Arial"/>
              </a:rPr>
              <a:t>r</a:t>
            </a:r>
            <a:r>
              <a:rPr sz="2000" spc="40" dirty="0">
                <a:latin typeface="Arial"/>
                <a:cs typeface="Arial"/>
              </a:rPr>
              <a:t>t</a:t>
            </a:r>
            <a:r>
              <a:rPr sz="2000" spc="30" dirty="0">
                <a:latin typeface="Arial"/>
                <a:cs typeface="Arial"/>
              </a:rPr>
              <a:t>m</a:t>
            </a:r>
            <a:r>
              <a:rPr sz="2000" spc="-15" dirty="0">
                <a:latin typeface="Arial"/>
                <a:cs typeface="Arial"/>
              </a:rPr>
              <a:t>en</a:t>
            </a:r>
            <a:r>
              <a:rPr sz="2000" spc="40" dirty="0">
                <a:latin typeface="Arial"/>
                <a:cs typeface="Arial"/>
              </a:rPr>
              <a:t>t</a:t>
            </a:r>
            <a:r>
              <a:rPr sz="2000" dirty="0">
                <a:latin typeface="Arial"/>
                <a:cs typeface="Arial"/>
              </a:rPr>
              <a:t>s</a:t>
            </a:r>
            <a:r>
              <a:rPr sz="2000" spc="-16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</a:t>
            </a:r>
            <a:r>
              <a:rPr sz="2000" spc="-15" dirty="0">
                <a:latin typeface="Arial"/>
                <a:cs typeface="Arial"/>
              </a:rPr>
              <a:t>o</a:t>
            </a:r>
            <a:r>
              <a:rPr sz="2000" spc="-45" dirty="0">
                <a:latin typeface="Arial"/>
                <a:cs typeface="Arial"/>
              </a:rPr>
              <a:t>l</a:t>
            </a:r>
            <a:r>
              <a:rPr sz="2000" dirty="0">
                <a:latin typeface="Arial"/>
                <a:cs typeface="Arial"/>
              </a:rPr>
              <a:t>d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du</a:t>
            </a:r>
            <a:r>
              <a:rPr sz="2000" spc="30" dirty="0">
                <a:latin typeface="Arial"/>
                <a:cs typeface="Arial"/>
              </a:rPr>
              <a:t>r</a:t>
            </a:r>
            <a:r>
              <a:rPr sz="2000" spc="-45" dirty="0">
                <a:latin typeface="Arial"/>
                <a:cs typeface="Arial"/>
              </a:rPr>
              <a:t>i</a:t>
            </a:r>
            <a:r>
              <a:rPr sz="2000" spc="-15" dirty="0">
                <a:latin typeface="Arial"/>
                <a:cs typeface="Arial"/>
              </a:rPr>
              <a:t>n</a:t>
            </a:r>
            <a:r>
              <a:rPr sz="2000" dirty="0">
                <a:latin typeface="Arial"/>
                <a:cs typeface="Arial"/>
              </a:rPr>
              <a:t>g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40" dirty="0">
                <a:latin typeface="Arial"/>
                <a:cs typeface="Arial"/>
              </a:rPr>
              <a:t>t</a:t>
            </a:r>
            <a:r>
              <a:rPr sz="2000" spc="-15" dirty="0">
                <a:latin typeface="Arial"/>
                <a:cs typeface="Arial"/>
              </a:rPr>
              <a:t>h</a:t>
            </a:r>
            <a:r>
              <a:rPr sz="2000" dirty="0">
                <a:latin typeface="Arial"/>
                <a:cs typeface="Arial"/>
              </a:rPr>
              <a:t>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y</a:t>
            </a:r>
            <a:r>
              <a:rPr sz="2000" spc="-15" dirty="0">
                <a:latin typeface="Arial"/>
                <a:cs typeface="Arial"/>
              </a:rPr>
              <a:t>ea</a:t>
            </a:r>
            <a:r>
              <a:rPr sz="2000" dirty="0">
                <a:latin typeface="Arial"/>
                <a:cs typeface="Arial"/>
              </a:rPr>
              <a:t>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45" dirty="0">
                <a:latin typeface="Arial"/>
                <a:cs typeface="Arial"/>
              </a:rPr>
              <a:t>i</a:t>
            </a:r>
            <a:r>
              <a:rPr sz="2000" dirty="0">
                <a:latin typeface="Arial"/>
                <a:cs typeface="Arial"/>
              </a:rPr>
              <a:t>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30" dirty="0">
                <a:latin typeface="Arial"/>
                <a:cs typeface="Arial"/>
              </a:rPr>
              <a:t>m</a:t>
            </a:r>
            <a:r>
              <a:rPr sz="2000" spc="-45" dirty="0">
                <a:latin typeface="Arial"/>
                <a:cs typeface="Arial"/>
              </a:rPr>
              <a:t>i</a:t>
            </a:r>
            <a:r>
              <a:rPr sz="2000" spc="-15" dirty="0">
                <a:latin typeface="Arial"/>
                <a:cs typeface="Arial"/>
              </a:rPr>
              <a:t>n</a:t>
            </a:r>
            <a:r>
              <a:rPr sz="2000" spc="30" dirty="0">
                <a:latin typeface="Arial"/>
                <a:cs typeface="Arial"/>
              </a:rPr>
              <a:t>(</a:t>
            </a:r>
            <a:r>
              <a:rPr sz="2000" spc="-45" dirty="0">
                <a:latin typeface="Arial"/>
                <a:cs typeface="Arial"/>
              </a:rPr>
              <a:t>R</a:t>
            </a:r>
            <a:r>
              <a:rPr sz="2000" dirty="0">
                <a:latin typeface="Arial"/>
                <a:cs typeface="Arial"/>
              </a:rPr>
              <a:t>,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45" dirty="0">
                <a:latin typeface="Arial"/>
                <a:cs typeface="Arial"/>
              </a:rPr>
              <a:t>D</a:t>
            </a:r>
            <a:r>
              <a:rPr sz="1950" spc="-60" baseline="-17094" dirty="0">
                <a:latin typeface="Arial"/>
                <a:cs typeface="Arial"/>
              </a:rPr>
              <a:t>R</a:t>
            </a:r>
            <a:r>
              <a:rPr sz="2000" dirty="0">
                <a:latin typeface="Arial"/>
                <a:cs typeface="Arial"/>
              </a:rPr>
              <a:t>)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30" dirty="0">
                <a:latin typeface="Arial"/>
                <a:cs typeface="Arial"/>
              </a:rPr>
              <a:t>m</a:t>
            </a:r>
            <a:r>
              <a:rPr sz="2000" spc="-45" dirty="0">
                <a:latin typeface="Arial"/>
                <a:cs typeface="Arial"/>
              </a:rPr>
              <a:t>i</a:t>
            </a:r>
            <a:r>
              <a:rPr sz="2000" spc="-15" dirty="0">
                <a:latin typeface="Arial"/>
                <a:cs typeface="Arial"/>
              </a:rPr>
              <a:t>n</a:t>
            </a:r>
            <a:r>
              <a:rPr sz="2000" spc="30" dirty="0">
                <a:latin typeface="Arial"/>
                <a:cs typeface="Arial"/>
              </a:rPr>
              <a:t>(</a:t>
            </a:r>
            <a:r>
              <a:rPr sz="2000" spc="-15" dirty="0">
                <a:latin typeface="Arial"/>
                <a:cs typeface="Arial"/>
              </a:rPr>
              <a:t>96</a:t>
            </a:r>
            <a:r>
              <a:rPr sz="2000" dirty="0">
                <a:latin typeface="Arial"/>
                <a:cs typeface="Arial"/>
              </a:rPr>
              <a:t>,</a:t>
            </a:r>
            <a:r>
              <a:rPr sz="2000" spc="-15" dirty="0">
                <a:latin typeface="Arial"/>
                <a:cs typeface="Arial"/>
              </a:rPr>
              <a:t> 100</a:t>
            </a:r>
            <a:r>
              <a:rPr sz="2000" dirty="0">
                <a:latin typeface="Arial"/>
                <a:cs typeface="Arial"/>
              </a:rPr>
              <a:t>)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96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419100" marR="189865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18465" algn="l"/>
                <a:tab pos="419100" algn="l"/>
              </a:tabLst>
            </a:pPr>
            <a:r>
              <a:rPr sz="2000" spc="-1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rest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apartments,</a:t>
            </a:r>
            <a:r>
              <a:rPr sz="2000" spc="-11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 -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min(R,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30" dirty="0">
                <a:latin typeface="Arial"/>
                <a:cs typeface="Arial"/>
              </a:rPr>
              <a:t>D</a:t>
            </a:r>
            <a:r>
              <a:rPr sz="1950" spc="-44" baseline="-17094" dirty="0">
                <a:latin typeface="Arial"/>
                <a:cs typeface="Arial"/>
              </a:rPr>
              <a:t>R</a:t>
            </a:r>
            <a:r>
              <a:rPr sz="2000" spc="-30" dirty="0">
                <a:latin typeface="Arial"/>
                <a:cs typeface="Arial"/>
              </a:rPr>
              <a:t>)</a:t>
            </a:r>
            <a:r>
              <a:rPr sz="2000" spc="175" dirty="0">
                <a:latin typeface="Arial"/>
                <a:cs typeface="Arial"/>
              </a:rPr>
              <a:t> </a:t>
            </a:r>
            <a:r>
              <a:rPr sz="2000" spc="-35" dirty="0">
                <a:latin typeface="Arial"/>
                <a:cs typeface="Arial"/>
              </a:rPr>
              <a:t>will</a:t>
            </a:r>
            <a:r>
              <a:rPr sz="2000" spc="10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be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“salvaged”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at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profit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S</a:t>
            </a:r>
            <a:r>
              <a:rPr sz="1950" spc="-30" baseline="-17094" dirty="0">
                <a:latin typeface="Arial"/>
                <a:cs typeface="Arial"/>
              </a:rPr>
              <a:t>R</a:t>
            </a:r>
            <a:r>
              <a:rPr sz="1950" spc="450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$100,000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each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892633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10" dirty="0"/>
              <a:t>Number</a:t>
            </a:r>
            <a:r>
              <a:rPr lang="en-US" spc="-45" dirty="0"/>
              <a:t> </a:t>
            </a:r>
            <a:r>
              <a:rPr lang="en-US" spc="20" dirty="0"/>
              <a:t>of</a:t>
            </a:r>
            <a:r>
              <a:rPr lang="en-US" spc="-85" dirty="0"/>
              <a:t> </a:t>
            </a:r>
            <a:r>
              <a:rPr lang="en-US" spc="10" dirty="0"/>
              <a:t>Sold</a:t>
            </a:r>
            <a:r>
              <a:rPr lang="en-US" spc="-60" dirty="0"/>
              <a:t> </a:t>
            </a:r>
            <a:r>
              <a:rPr lang="en-US" spc="15" dirty="0"/>
              <a:t>Apartments</a:t>
            </a:r>
            <a:endParaRPr lang="en-US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5A64E6AA-9343-4E02-BABC-D6A592790249}"/>
              </a:ext>
            </a:extLst>
          </p:cNvPr>
          <p:cNvSpPr txBox="1"/>
          <p:nvPr/>
        </p:nvSpPr>
        <p:spPr>
          <a:xfrm>
            <a:off x="838200" y="1829352"/>
            <a:ext cx="8445500" cy="2286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93700" marR="11938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393065" algn="l"/>
                <a:tab pos="393700" algn="l"/>
              </a:tabLst>
            </a:pPr>
            <a:r>
              <a:rPr sz="2000" spc="-20" dirty="0">
                <a:latin typeface="Arial"/>
                <a:cs typeface="Arial"/>
              </a:rPr>
              <a:t>Similarly,</a:t>
            </a:r>
            <a:r>
              <a:rPr sz="2000" spc="18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number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</a:t>
            </a:r>
            <a:r>
              <a:rPr sz="2000" spc="-16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built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L,</a:t>
            </a:r>
            <a:r>
              <a:rPr sz="2000" spc="9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demand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for </a:t>
            </a:r>
            <a:r>
              <a:rPr sz="2000" spc="-10" dirty="0">
                <a:latin typeface="Arial"/>
                <a:cs typeface="Arial"/>
              </a:rPr>
              <a:t>luxury </a:t>
            </a:r>
            <a:r>
              <a:rPr sz="2000" spc="5" dirty="0">
                <a:latin typeface="Arial"/>
                <a:cs typeface="Arial"/>
              </a:rPr>
              <a:t>apartments </a:t>
            </a:r>
            <a:r>
              <a:rPr sz="2000" spc="-10" dirty="0">
                <a:latin typeface="Arial"/>
                <a:cs typeface="Arial"/>
              </a:rPr>
              <a:t>during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10" dirty="0">
                <a:latin typeface="Arial"/>
                <a:cs typeface="Arial"/>
              </a:rPr>
              <a:t>next year </a:t>
            </a:r>
            <a:r>
              <a:rPr sz="2000" spc="-25" dirty="0">
                <a:latin typeface="Arial"/>
                <a:cs typeface="Arial"/>
              </a:rPr>
              <a:t>is D</a:t>
            </a:r>
            <a:r>
              <a:rPr sz="1950" spc="-37" baseline="-17094" dirty="0">
                <a:latin typeface="Arial"/>
                <a:cs typeface="Arial"/>
              </a:rPr>
              <a:t>L</a:t>
            </a:r>
            <a:r>
              <a:rPr sz="1950" spc="-30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, then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number </a:t>
            </a:r>
            <a:r>
              <a:rPr sz="2000" spc="-10" dirty="0">
                <a:latin typeface="Arial"/>
                <a:cs typeface="Arial"/>
              </a:rPr>
              <a:t>of 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 </a:t>
            </a:r>
            <a:r>
              <a:rPr sz="2000" spc="5" dirty="0">
                <a:latin typeface="Arial"/>
                <a:cs typeface="Arial"/>
              </a:rPr>
              <a:t>apartments </a:t>
            </a:r>
            <a:r>
              <a:rPr sz="2000" spc="-15" dirty="0">
                <a:latin typeface="Arial"/>
                <a:cs typeface="Arial"/>
              </a:rPr>
              <a:t>sold </a:t>
            </a:r>
            <a:r>
              <a:rPr sz="2000" spc="-10" dirty="0">
                <a:latin typeface="Arial"/>
                <a:cs typeface="Arial"/>
              </a:rPr>
              <a:t>during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10" dirty="0">
                <a:latin typeface="Arial"/>
                <a:cs typeface="Arial"/>
              </a:rPr>
              <a:t>next year at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profit </a:t>
            </a:r>
            <a:r>
              <a:rPr sz="2000" spc="-20" dirty="0">
                <a:latin typeface="Arial"/>
                <a:cs typeface="Arial"/>
              </a:rPr>
              <a:t>P</a:t>
            </a:r>
            <a:r>
              <a:rPr sz="1950" spc="-30" baseline="-17094" dirty="0">
                <a:latin typeface="Arial"/>
                <a:cs typeface="Arial"/>
              </a:rPr>
              <a:t>L</a:t>
            </a:r>
            <a:r>
              <a:rPr sz="1950" spc="-22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 </a:t>
            </a:r>
            <a:r>
              <a:rPr sz="2000" spc="-10" dirty="0">
                <a:latin typeface="Arial"/>
                <a:cs typeface="Arial"/>
              </a:rPr>
              <a:t>$900,000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each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35" dirty="0">
                <a:latin typeface="Arial"/>
                <a:cs typeface="Arial"/>
              </a:rPr>
              <a:t>will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be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min(L,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</a:t>
            </a:r>
            <a:r>
              <a:rPr sz="2000" spc="-25" dirty="0">
                <a:latin typeface="Arial"/>
                <a:cs typeface="Arial"/>
              </a:rPr>
              <a:t>)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393700" marR="4318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393065" algn="l"/>
                <a:tab pos="393700" algn="l"/>
              </a:tabLst>
            </a:pPr>
            <a:r>
              <a:rPr sz="2000" spc="-1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number </a:t>
            </a:r>
            <a:r>
              <a:rPr sz="2000" spc="-10" dirty="0">
                <a:latin typeface="Arial"/>
                <a:cs typeface="Arial"/>
              </a:rPr>
              <a:t>of luxury </a:t>
            </a:r>
            <a:r>
              <a:rPr sz="2000" spc="5" dirty="0">
                <a:latin typeface="Arial"/>
                <a:cs typeface="Arial"/>
              </a:rPr>
              <a:t>apartments </a:t>
            </a:r>
            <a:r>
              <a:rPr sz="2000" spc="-10" dirty="0">
                <a:latin typeface="Arial"/>
                <a:cs typeface="Arial"/>
              </a:rPr>
              <a:t>“salvaged” at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profit </a:t>
            </a:r>
            <a:r>
              <a:rPr sz="2000" spc="-20" dirty="0">
                <a:latin typeface="Arial"/>
                <a:cs typeface="Arial"/>
              </a:rPr>
              <a:t>S</a:t>
            </a:r>
            <a:r>
              <a:rPr sz="1950" spc="-30" baseline="-17094" dirty="0">
                <a:latin typeface="Arial"/>
                <a:cs typeface="Arial"/>
              </a:rPr>
              <a:t>L</a:t>
            </a:r>
            <a:r>
              <a:rPr sz="1950" spc="-22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 </a:t>
            </a:r>
            <a:r>
              <a:rPr sz="2000" spc="-10" dirty="0">
                <a:latin typeface="Arial"/>
                <a:cs typeface="Arial"/>
              </a:rPr>
              <a:t>$150,000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each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35" dirty="0">
                <a:latin typeface="Arial"/>
                <a:cs typeface="Arial"/>
              </a:rPr>
              <a:t>will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be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L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-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min(L,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</a:t>
            </a:r>
            <a:r>
              <a:rPr sz="2000" spc="-25" dirty="0">
                <a:latin typeface="Arial"/>
                <a:cs typeface="Arial"/>
              </a:rPr>
              <a:t>)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62358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15" dirty="0"/>
              <a:t>Evaluating</a:t>
            </a:r>
            <a:r>
              <a:rPr lang="en-US" spc="-160" dirty="0"/>
              <a:t> </a:t>
            </a:r>
            <a:r>
              <a:rPr lang="en-US" spc="20" dirty="0"/>
              <a:t>an</a:t>
            </a:r>
            <a:r>
              <a:rPr lang="en-US" spc="-60" dirty="0"/>
              <a:t> </a:t>
            </a:r>
            <a:r>
              <a:rPr lang="en-US" spc="5" dirty="0"/>
              <a:t>Alternative</a:t>
            </a:r>
            <a:endParaRPr lang="en-US" dirty="0"/>
          </a:p>
        </p:txBody>
      </p:sp>
      <p:sp>
        <p:nvSpPr>
          <p:cNvPr id="5" name="object 3">
            <a:extLst>
              <a:ext uri="{FF2B5EF4-FFF2-40B4-BE49-F238E27FC236}">
                <a16:creationId xmlns:a16="http://schemas.microsoft.com/office/drawing/2014/main" id="{770414E1-22B3-41BC-A10D-9985C3024E7F}"/>
              </a:ext>
            </a:extLst>
          </p:cNvPr>
          <p:cNvSpPr txBox="1"/>
          <p:nvPr/>
        </p:nvSpPr>
        <p:spPr>
          <a:xfrm>
            <a:off x="838200" y="1690688"/>
            <a:ext cx="8594090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dirty="0">
                <a:latin typeface="Arial"/>
                <a:cs typeface="Arial"/>
              </a:rPr>
              <a:t>Stargrove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wants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20" dirty="0">
                <a:latin typeface="Arial"/>
                <a:cs typeface="Arial"/>
              </a:rPr>
              <a:t>to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evaluate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plan</a:t>
            </a:r>
            <a:r>
              <a:rPr sz="2000" spc="1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having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12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8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floors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(with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</a:t>
            </a:r>
          </a:p>
          <a:p>
            <a:pPr marL="355600" marR="519430">
              <a:lnSpc>
                <a:spcPct val="100000"/>
              </a:lnSpc>
            </a:pPr>
            <a:r>
              <a:rPr sz="2000" dirty="0">
                <a:latin typeface="Arial"/>
                <a:cs typeface="Arial"/>
              </a:rPr>
              <a:t>=12*8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96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8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apartments)</a:t>
            </a:r>
            <a:r>
              <a:rPr sz="2000" spc="-1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3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floors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(with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L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3*4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12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apartments)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4558225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15" dirty="0"/>
              <a:t>Evaluating</a:t>
            </a:r>
            <a:r>
              <a:rPr lang="en-US" spc="-160" dirty="0"/>
              <a:t> </a:t>
            </a:r>
            <a:r>
              <a:rPr lang="en-US" spc="20" dirty="0"/>
              <a:t>an</a:t>
            </a:r>
            <a:r>
              <a:rPr lang="en-US" spc="-60" dirty="0"/>
              <a:t> </a:t>
            </a:r>
            <a:r>
              <a:rPr lang="en-US" spc="5" dirty="0"/>
              <a:t>Alternative</a:t>
            </a:r>
            <a:endParaRPr lang="en-US" dirty="0"/>
          </a:p>
        </p:txBody>
      </p:sp>
      <p:sp>
        <p:nvSpPr>
          <p:cNvPr id="5" name="object 3">
            <a:extLst>
              <a:ext uri="{FF2B5EF4-FFF2-40B4-BE49-F238E27FC236}">
                <a16:creationId xmlns:a16="http://schemas.microsoft.com/office/drawing/2014/main" id="{770414E1-22B3-41BC-A10D-9985C3024E7F}"/>
              </a:ext>
            </a:extLst>
          </p:cNvPr>
          <p:cNvSpPr txBox="1"/>
          <p:nvPr/>
        </p:nvSpPr>
        <p:spPr>
          <a:xfrm>
            <a:off x="838200" y="1690688"/>
            <a:ext cx="8594090" cy="20056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dirty="0">
                <a:latin typeface="Arial"/>
                <a:cs typeface="Arial"/>
              </a:rPr>
              <a:t>Stargrove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wants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20" dirty="0">
                <a:latin typeface="Arial"/>
                <a:cs typeface="Arial"/>
              </a:rPr>
              <a:t>to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evaluate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plan</a:t>
            </a:r>
            <a:r>
              <a:rPr sz="2000" spc="1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having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12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8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floors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(with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</a:t>
            </a:r>
          </a:p>
          <a:p>
            <a:pPr marL="355600" marR="519430">
              <a:lnSpc>
                <a:spcPct val="100000"/>
              </a:lnSpc>
            </a:pPr>
            <a:r>
              <a:rPr sz="2000" dirty="0">
                <a:latin typeface="Arial"/>
                <a:cs typeface="Arial"/>
              </a:rPr>
              <a:t>=12*8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96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8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apartments)</a:t>
            </a:r>
            <a:r>
              <a:rPr sz="2000" spc="-1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3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floors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(with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L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3*4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12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apartments)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950" dirty="0">
              <a:latin typeface="Arial"/>
              <a:cs typeface="Arial"/>
            </a:endParaRPr>
          </a:p>
          <a:p>
            <a:pPr marL="355600" marR="3048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1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company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needs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20" dirty="0">
                <a:latin typeface="Arial"/>
                <a:cs typeface="Arial"/>
              </a:rPr>
              <a:t>to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evaluate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distribution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profit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Π </a:t>
            </a:r>
            <a:r>
              <a:rPr sz="2000" spc="-25" dirty="0">
                <a:latin typeface="Arial"/>
                <a:cs typeface="Arial"/>
              </a:rPr>
              <a:t>it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35" dirty="0">
                <a:latin typeface="Arial"/>
                <a:cs typeface="Arial"/>
              </a:rPr>
              <a:t>will</a:t>
            </a:r>
            <a:r>
              <a:rPr sz="2000" spc="20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earn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under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this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plan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8402145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15" dirty="0"/>
              <a:t>Evaluating</a:t>
            </a:r>
            <a:r>
              <a:rPr lang="en-US" spc="-160" dirty="0"/>
              <a:t> </a:t>
            </a:r>
            <a:r>
              <a:rPr lang="en-US" spc="20" dirty="0"/>
              <a:t>an</a:t>
            </a:r>
            <a:r>
              <a:rPr lang="en-US" spc="-60" dirty="0"/>
              <a:t> </a:t>
            </a:r>
            <a:r>
              <a:rPr lang="en-US" spc="5" dirty="0"/>
              <a:t>Alternative</a:t>
            </a:r>
            <a:endParaRPr lang="en-US" dirty="0"/>
          </a:p>
        </p:txBody>
      </p:sp>
      <p:sp>
        <p:nvSpPr>
          <p:cNvPr id="5" name="object 3">
            <a:extLst>
              <a:ext uri="{FF2B5EF4-FFF2-40B4-BE49-F238E27FC236}">
                <a16:creationId xmlns:a16="http://schemas.microsoft.com/office/drawing/2014/main" id="{770414E1-22B3-41BC-A10D-9985C3024E7F}"/>
              </a:ext>
            </a:extLst>
          </p:cNvPr>
          <p:cNvSpPr txBox="1"/>
          <p:nvPr/>
        </p:nvSpPr>
        <p:spPr>
          <a:xfrm>
            <a:off x="838200" y="1690688"/>
            <a:ext cx="8594090" cy="30099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dirty="0">
                <a:latin typeface="Arial"/>
                <a:cs typeface="Arial"/>
              </a:rPr>
              <a:t>Stargrove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wants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20" dirty="0">
                <a:latin typeface="Arial"/>
                <a:cs typeface="Arial"/>
              </a:rPr>
              <a:t>to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evaluate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plan</a:t>
            </a:r>
            <a:r>
              <a:rPr sz="2000" spc="1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having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12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8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floors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(with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</a:t>
            </a:r>
          </a:p>
          <a:p>
            <a:pPr marL="355600" marR="519430">
              <a:lnSpc>
                <a:spcPct val="100000"/>
              </a:lnSpc>
            </a:pPr>
            <a:r>
              <a:rPr sz="2000" dirty="0">
                <a:latin typeface="Arial"/>
                <a:cs typeface="Arial"/>
              </a:rPr>
              <a:t>=12*8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96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8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apartments)</a:t>
            </a:r>
            <a:r>
              <a:rPr sz="2000" spc="-1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3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floors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(with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L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3*4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12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apartments)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950" dirty="0">
              <a:latin typeface="Arial"/>
              <a:cs typeface="Arial"/>
            </a:endParaRPr>
          </a:p>
          <a:p>
            <a:pPr marL="355600" marR="3048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1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company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needs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20" dirty="0">
                <a:latin typeface="Arial"/>
                <a:cs typeface="Arial"/>
              </a:rPr>
              <a:t>to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evaluate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distribution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profit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Π </a:t>
            </a:r>
            <a:r>
              <a:rPr sz="2000" spc="-25" dirty="0">
                <a:latin typeface="Arial"/>
                <a:cs typeface="Arial"/>
              </a:rPr>
              <a:t>it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35" dirty="0">
                <a:latin typeface="Arial"/>
                <a:cs typeface="Arial"/>
              </a:rPr>
              <a:t>will</a:t>
            </a:r>
            <a:r>
              <a:rPr sz="2000" spc="20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earn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under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this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plan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Lucida Sans Unicode"/>
              <a:buChar char="◆"/>
            </a:pPr>
            <a:endParaRPr sz="2850" dirty="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20" dirty="0">
                <a:latin typeface="Arial"/>
                <a:cs typeface="Arial"/>
              </a:rPr>
              <a:t>In </a:t>
            </a:r>
            <a:r>
              <a:rPr sz="2000" spc="-15" dirty="0">
                <a:latin typeface="Arial"/>
                <a:cs typeface="Arial"/>
              </a:rPr>
              <a:t>particular, </a:t>
            </a:r>
            <a:r>
              <a:rPr sz="2000" dirty="0">
                <a:latin typeface="Arial"/>
                <a:cs typeface="Arial"/>
              </a:rPr>
              <a:t>Stargrove </a:t>
            </a:r>
            <a:r>
              <a:rPr sz="2000" spc="-25" dirty="0">
                <a:latin typeface="Arial"/>
                <a:cs typeface="Arial"/>
              </a:rPr>
              <a:t>is </a:t>
            </a:r>
            <a:r>
              <a:rPr sz="2000" dirty="0">
                <a:latin typeface="Arial"/>
                <a:cs typeface="Arial"/>
              </a:rPr>
              <a:t>interested </a:t>
            </a:r>
            <a:r>
              <a:rPr sz="2000" spc="-25" dirty="0">
                <a:latin typeface="Arial"/>
                <a:cs typeface="Arial"/>
              </a:rPr>
              <a:t>in </a:t>
            </a:r>
            <a:r>
              <a:rPr sz="2000" spc="-5" dirty="0">
                <a:latin typeface="Arial"/>
                <a:cs typeface="Arial"/>
              </a:rPr>
              <a:t>estimating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expected profit </a:t>
            </a:r>
            <a:r>
              <a:rPr sz="2000" spc="-15" dirty="0">
                <a:latin typeface="Arial"/>
                <a:cs typeface="Arial"/>
              </a:rPr>
              <a:t>E(Π)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likelihood</a:t>
            </a:r>
            <a:r>
              <a:rPr sz="2000" spc="229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that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profit</a:t>
            </a:r>
            <a:r>
              <a:rPr sz="2000" spc="-15" dirty="0">
                <a:latin typeface="Arial"/>
                <a:cs typeface="Arial"/>
              </a:rPr>
              <a:t> value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-35" dirty="0">
                <a:latin typeface="Arial"/>
                <a:cs typeface="Arial"/>
              </a:rPr>
              <a:t>will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be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below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$45,000,000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789577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10" dirty="0"/>
              <a:t>Number</a:t>
            </a:r>
            <a:r>
              <a:rPr lang="en-US" spc="-45" dirty="0"/>
              <a:t> </a:t>
            </a:r>
            <a:r>
              <a:rPr lang="en-US" spc="20" dirty="0"/>
              <a:t>of</a:t>
            </a:r>
            <a:r>
              <a:rPr lang="en-US" spc="-85" dirty="0"/>
              <a:t> </a:t>
            </a:r>
            <a:r>
              <a:rPr lang="en-US" spc="10" dirty="0"/>
              <a:t>Sold</a:t>
            </a:r>
            <a:r>
              <a:rPr lang="en-US" spc="-60" dirty="0"/>
              <a:t> </a:t>
            </a:r>
            <a:r>
              <a:rPr lang="en-US" spc="15" dirty="0"/>
              <a:t>Apartments</a:t>
            </a:r>
            <a:endParaRPr lang="en-US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63CF4664-EF7D-4EC8-8E56-D737E6973D3F}"/>
              </a:ext>
            </a:extLst>
          </p:cNvPr>
          <p:cNvSpPr txBox="1"/>
          <p:nvPr/>
        </p:nvSpPr>
        <p:spPr>
          <a:xfrm>
            <a:off x="838200" y="1362072"/>
            <a:ext cx="8650605" cy="108234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4500" marR="366395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443865" algn="l"/>
                <a:tab pos="444500" algn="l"/>
              </a:tabLst>
            </a:pPr>
            <a:r>
              <a:rPr sz="2000" spc="20" dirty="0">
                <a:latin typeface="Arial"/>
                <a:cs typeface="Arial"/>
              </a:rPr>
              <a:t>In </a:t>
            </a:r>
            <a:r>
              <a:rPr sz="2000" spc="-5" dirty="0">
                <a:latin typeface="Arial"/>
                <a:cs typeface="Arial"/>
              </a:rPr>
              <a:t>Stargrove’s </a:t>
            </a:r>
            <a:r>
              <a:rPr sz="2000" spc="-10" dirty="0">
                <a:latin typeface="Arial"/>
                <a:cs typeface="Arial"/>
              </a:rPr>
              <a:t>case,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profit </a:t>
            </a:r>
            <a:r>
              <a:rPr sz="2000" dirty="0">
                <a:latin typeface="Arial"/>
                <a:cs typeface="Arial"/>
              </a:rPr>
              <a:t>Π </a:t>
            </a:r>
            <a:r>
              <a:rPr sz="2000" spc="-25" dirty="0">
                <a:latin typeface="Arial"/>
                <a:cs typeface="Arial"/>
              </a:rPr>
              <a:t>is </a:t>
            </a:r>
            <a:r>
              <a:rPr sz="2000" dirty="0">
                <a:latin typeface="Arial"/>
                <a:cs typeface="Arial"/>
              </a:rPr>
              <a:t>a </a:t>
            </a:r>
            <a:r>
              <a:rPr sz="2000" spc="-5" dirty="0">
                <a:latin typeface="Arial"/>
                <a:cs typeface="Arial"/>
              </a:rPr>
              <a:t>function </a:t>
            </a:r>
            <a:r>
              <a:rPr sz="2000" spc="-10" dirty="0">
                <a:latin typeface="Arial"/>
                <a:cs typeface="Arial"/>
              </a:rPr>
              <a:t>of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demand </a:t>
            </a:r>
            <a:r>
              <a:rPr sz="2000" spc="-15" dirty="0">
                <a:latin typeface="Arial"/>
                <a:cs typeface="Arial"/>
              </a:rPr>
              <a:t>values </a:t>
            </a:r>
            <a:r>
              <a:rPr sz="2000" spc="5" dirty="0">
                <a:latin typeface="Arial"/>
                <a:cs typeface="Arial"/>
              </a:rPr>
              <a:t>for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apartments,</a:t>
            </a:r>
            <a:r>
              <a:rPr sz="2000" spc="-114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 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endParaRPr sz="1950" baseline="-17094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7226800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10" dirty="0"/>
              <a:t>Number</a:t>
            </a:r>
            <a:r>
              <a:rPr lang="en-US" spc="-45" dirty="0"/>
              <a:t> </a:t>
            </a:r>
            <a:r>
              <a:rPr lang="en-US" spc="20" dirty="0"/>
              <a:t>of</a:t>
            </a:r>
            <a:r>
              <a:rPr lang="en-US" spc="-85" dirty="0"/>
              <a:t> </a:t>
            </a:r>
            <a:r>
              <a:rPr lang="en-US" spc="10" dirty="0"/>
              <a:t>Sold</a:t>
            </a:r>
            <a:r>
              <a:rPr lang="en-US" spc="-60" dirty="0"/>
              <a:t> </a:t>
            </a:r>
            <a:r>
              <a:rPr lang="en-US" spc="15" dirty="0"/>
              <a:t>Apartments</a:t>
            </a:r>
            <a:endParaRPr lang="en-US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63CF4664-EF7D-4EC8-8E56-D737E6973D3F}"/>
              </a:ext>
            </a:extLst>
          </p:cNvPr>
          <p:cNvSpPr txBox="1"/>
          <p:nvPr/>
        </p:nvSpPr>
        <p:spPr>
          <a:xfrm>
            <a:off x="838200" y="1362072"/>
            <a:ext cx="8650605" cy="139012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4500" marR="366395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443865" algn="l"/>
                <a:tab pos="444500" algn="l"/>
              </a:tabLst>
            </a:pPr>
            <a:r>
              <a:rPr sz="2000" spc="20" dirty="0">
                <a:latin typeface="Arial"/>
                <a:cs typeface="Arial"/>
              </a:rPr>
              <a:t>In </a:t>
            </a:r>
            <a:r>
              <a:rPr sz="2000" spc="-5" dirty="0">
                <a:latin typeface="Arial"/>
                <a:cs typeface="Arial"/>
              </a:rPr>
              <a:t>Stargrove’s </a:t>
            </a:r>
            <a:r>
              <a:rPr sz="2000" spc="-10" dirty="0">
                <a:latin typeface="Arial"/>
                <a:cs typeface="Arial"/>
              </a:rPr>
              <a:t>case,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profit </a:t>
            </a:r>
            <a:r>
              <a:rPr sz="2000" dirty="0">
                <a:latin typeface="Arial"/>
                <a:cs typeface="Arial"/>
              </a:rPr>
              <a:t>Π </a:t>
            </a:r>
            <a:r>
              <a:rPr sz="2000" spc="-25" dirty="0">
                <a:latin typeface="Arial"/>
                <a:cs typeface="Arial"/>
              </a:rPr>
              <a:t>is </a:t>
            </a:r>
            <a:r>
              <a:rPr sz="2000" dirty="0">
                <a:latin typeface="Arial"/>
                <a:cs typeface="Arial"/>
              </a:rPr>
              <a:t>a </a:t>
            </a:r>
            <a:r>
              <a:rPr sz="2000" spc="-5" dirty="0">
                <a:latin typeface="Arial"/>
                <a:cs typeface="Arial"/>
              </a:rPr>
              <a:t>function </a:t>
            </a:r>
            <a:r>
              <a:rPr sz="2000" spc="-10" dirty="0">
                <a:latin typeface="Arial"/>
                <a:cs typeface="Arial"/>
              </a:rPr>
              <a:t>of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demand </a:t>
            </a:r>
            <a:r>
              <a:rPr sz="2000" spc="-15" dirty="0">
                <a:latin typeface="Arial"/>
                <a:cs typeface="Arial"/>
              </a:rPr>
              <a:t>values </a:t>
            </a:r>
            <a:r>
              <a:rPr sz="2000" spc="5" dirty="0">
                <a:latin typeface="Arial"/>
                <a:cs typeface="Arial"/>
              </a:rPr>
              <a:t>for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apartments,</a:t>
            </a:r>
            <a:r>
              <a:rPr sz="2000" spc="-114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 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endParaRPr sz="1950" baseline="-17094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44450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43865" algn="l"/>
                <a:tab pos="444500" algn="l"/>
              </a:tabLst>
            </a:pPr>
            <a:r>
              <a:rPr sz="2000" spc="-20" dirty="0">
                <a:latin typeface="Arial"/>
                <a:cs typeface="Arial"/>
              </a:rPr>
              <a:t>Since</a:t>
            </a:r>
            <a:r>
              <a:rPr sz="2000" spc="12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demand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values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are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random,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profit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may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also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be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random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2374227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10" dirty="0"/>
              <a:t>Number</a:t>
            </a:r>
            <a:r>
              <a:rPr lang="en-US" spc="-45" dirty="0"/>
              <a:t> </a:t>
            </a:r>
            <a:r>
              <a:rPr lang="en-US" spc="20" dirty="0"/>
              <a:t>of</a:t>
            </a:r>
            <a:r>
              <a:rPr lang="en-US" spc="-85" dirty="0"/>
              <a:t> </a:t>
            </a:r>
            <a:r>
              <a:rPr lang="en-US" spc="10" dirty="0"/>
              <a:t>Sold</a:t>
            </a:r>
            <a:r>
              <a:rPr lang="en-US" spc="-60" dirty="0"/>
              <a:t> </a:t>
            </a:r>
            <a:r>
              <a:rPr lang="en-US" spc="15" dirty="0"/>
              <a:t>Apartments</a:t>
            </a:r>
            <a:endParaRPr lang="en-US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63CF4664-EF7D-4EC8-8E56-D737E6973D3F}"/>
              </a:ext>
            </a:extLst>
          </p:cNvPr>
          <p:cNvSpPr txBox="1"/>
          <p:nvPr/>
        </p:nvSpPr>
        <p:spPr>
          <a:xfrm>
            <a:off x="838200" y="1362072"/>
            <a:ext cx="8650605" cy="36753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4500" marR="366395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443865" algn="l"/>
                <a:tab pos="444500" algn="l"/>
              </a:tabLst>
            </a:pPr>
            <a:r>
              <a:rPr sz="2000" spc="20" dirty="0">
                <a:latin typeface="Arial"/>
                <a:cs typeface="Arial"/>
              </a:rPr>
              <a:t>In </a:t>
            </a:r>
            <a:r>
              <a:rPr sz="2000" spc="-5" dirty="0">
                <a:latin typeface="Arial"/>
                <a:cs typeface="Arial"/>
              </a:rPr>
              <a:t>Stargrove’s </a:t>
            </a:r>
            <a:r>
              <a:rPr sz="2000" spc="-10" dirty="0">
                <a:latin typeface="Arial"/>
                <a:cs typeface="Arial"/>
              </a:rPr>
              <a:t>case,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profit </a:t>
            </a:r>
            <a:r>
              <a:rPr sz="2000" dirty="0">
                <a:latin typeface="Arial"/>
                <a:cs typeface="Arial"/>
              </a:rPr>
              <a:t>Π </a:t>
            </a:r>
            <a:r>
              <a:rPr sz="2000" spc="-25" dirty="0">
                <a:latin typeface="Arial"/>
                <a:cs typeface="Arial"/>
              </a:rPr>
              <a:t>is </a:t>
            </a:r>
            <a:r>
              <a:rPr sz="2000" dirty="0">
                <a:latin typeface="Arial"/>
                <a:cs typeface="Arial"/>
              </a:rPr>
              <a:t>a </a:t>
            </a:r>
            <a:r>
              <a:rPr sz="2000" spc="-5" dirty="0">
                <a:latin typeface="Arial"/>
                <a:cs typeface="Arial"/>
              </a:rPr>
              <a:t>function </a:t>
            </a:r>
            <a:r>
              <a:rPr sz="2000" spc="-10" dirty="0">
                <a:latin typeface="Arial"/>
                <a:cs typeface="Arial"/>
              </a:rPr>
              <a:t>of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demand </a:t>
            </a:r>
            <a:r>
              <a:rPr sz="2000" spc="-15" dirty="0">
                <a:latin typeface="Arial"/>
                <a:cs typeface="Arial"/>
              </a:rPr>
              <a:t>values </a:t>
            </a:r>
            <a:r>
              <a:rPr sz="2000" spc="5" dirty="0">
                <a:latin typeface="Arial"/>
                <a:cs typeface="Arial"/>
              </a:rPr>
              <a:t>for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apartments,</a:t>
            </a:r>
            <a:r>
              <a:rPr sz="2000" spc="-114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 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endParaRPr sz="1950" baseline="-17094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44450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43865" algn="l"/>
                <a:tab pos="444500" algn="l"/>
              </a:tabLst>
            </a:pPr>
            <a:r>
              <a:rPr sz="2000" spc="-20" dirty="0">
                <a:latin typeface="Arial"/>
                <a:cs typeface="Arial"/>
              </a:rPr>
              <a:t>Since</a:t>
            </a:r>
            <a:r>
              <a:rPr sz="2000" spc="12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demand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values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are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random,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profit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may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also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be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random</a:t>
            </a:r>
            <a:endParaRPr sz="2000" dirty="0">
              <a:latin typeface="Arial"/>
              <a:cs typeface="Arial"/>
            </a:endParaRPr>
          </a:p>
          <a:p>
            <a:pPr marL="444500" marR="1314450" indent="-342900">
              <a:lnSpc>
                <a:spcPts val="5800"/>
              </a:lnSpc>
              <a:spcBef>
                <a:spcPts val="660"/>
              </a:spcBef>
              <a:buSzPct val="75000"/>
              <a:buFont typeface="Lucida Sans Unicode"/>
              <a:buChar char="◆"/>
              <a:tabLst>
                <a:tab pos="443865" algn="l"/>
                <a:tab pos="444500" algn="l"/>
              </a:tabLst>
            </a:pPr>
            <a:r>
              <a:rPr sz="2000" spc="20" dirty="0">
                <a:latin typeface="Arial"/>
                <a:cs typeface="Arial"/>
              </a:rPr>
              <a:t>In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algebraic</a:t>
            </a:r>
            <a:r>
              <a:rPr sz="2000" spc="140" dirty="0">
                <a:latin typeface="Arial"/>
                <a:cs typeface="Arial"/>
              </a:rPr>
              <a:t> </a:t>
            </a:r>
            <a:r>
              <a:rPr sz="2000" spc="10" dirty="0">
                <a:latin typeface="Arial"/>
                <a:cs typeface="Arial"/>
              </a:rPr>
              <a:t>terms,</a:t>
            </a:r>
            <a:r>
              <a:rPr sz="2000" spc="-114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profit</a:t>
            </a:r>
            <a:r>
              <a:rPr sz="2000" spc="-15" dirty="0">
                <a:latin typeface="Arial"/>
                <a:cs typeface="Arial"/>
              </a:rPr>
              <a:t> value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(in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$)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can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be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expressed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as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Π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500,000*min(D</a:t>
            </a:r>
            <a:r>
              <a:rPr sz="1950" spc="-15" baseline="-17094" dirty="0">
                <a:latin typeface="Arial"/>
                <a:cs typeface="Arial"/>
              </a:rPr>
              <a:t>R</a:t>
            </a:r>
            <a:r>
              <a:rPr sz="2000" spc="-10" dirty="0">
                <a:latin typeface="Arial"/>
                <a:cs typeface="Arial"/>
              </a:rPr>
              <a:t>,R)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900,000*min(D</a:t>
            </a:r>
            <a:r>
              <a:rPr sz="1950" spc="-7" baseline="-17094" dirty="0">
                <a:latin typeface="Arial"/>
                <a:cs typeface="Arial"/>
              </a:rPr>
              <a:t>L</a:t>
            </a:r>
            <a:r>
              <a:rPr sz="2000" spc="-5" dirty="0">
                <a:latin typeface="Arial"/>
                <a:cs typeface="Arial"/>
              </a:rPr>
              <a:t>,L)</a:t>
            </a:r>
            <a:endParaRPr sz="2000" dirty="0">
              <a:latin typeface="Arial"/>
              <a:cs typeface="Arial"/>
            </a:endParaRPr>
          </a:p>
          <a:p>
            <a:pPr marL="444500">
              <a:lnSpc>
                <a:spcPts val="2140"/>
              </a:lnSpc>
            </a:pPr>
            <a:r>
              <a:rPr sz="2000" dirty="0">
                <a:latin typeface="Arial"/>
                <a:cs typeface="Arial"/>
              </a:rPr>
              <a:t>+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100,000*(R-min(D</a:t>
            </a:r>
            <a:r>
              <a:rPr sz="1950" spc="-7" baseline="-17094" dirty="0">
                <a:latin typeface="Arial"/>
                <a:cs typeface="Arial"/>
              </a:rPr>
              <a:t>R</a:t>
            </a:r>
            <a:r>
              <a:rPr sz="2000" spc="-5" dirty="0">
                <a:latin typeface="Arial"/>
                <a:cs typeface="Arial"/>
              </a:rPr>
              <a:t>,R))</a:t>
            </a:r>
            <a:r>
              <a:rPr sz="2000" spc="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150,000*(L-min(D</a:t>
            </a:r>
            <a:r>
              <a:rPr sz="1950" baseline="-17094" dirty="0">
                <a:latin typeface="Arial"/>
                <a:cs typeface="Arial"/>
              </a:rPr>
              <a:t>L</a:t>
            </a:r>
            <a:r>
              <a:rPr sz="2000" dirty="0">
                <a:latin typeface="Arial"/>
                <a:cs typeface="Arial"/>
              </a:rPr>
              <a:t>,L))</a:t>
            </a: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85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811088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10" dirty="0"/>
              <a:t>Number</a:t>
            </a:r>
            <a:r>
              <a:rPr lang="en-US" spc="-45" dirty="0"/>
              <a:t> </a:t>
            </a:r>
            <a:r>
              <a:rPr lang="en-US" spc="20" dirty="0"/>
              <a:t>of</a:t>
            </a:r>
            <a:r>
              <a:rPr lang="en-US" spc="-85" dirty="0"/>
              <a:t> </a:t>
            </a:r>
            <a:r>
              <a:rPr lang="en-US" spc="10" dirty="0"/>
              <a:t>Sold</a:t>
            </a:r>
            <a:r>
              <a:rPr lang="en-US" spc="-60" dirty="0"/>
              <a:t> </a:t>
            </a:r>
            <a:r>
              <a:rPr lang="en-US" spc="15" dirty="0"/>
              <a:t>Apartments</a:t>
            </a:r>
            <a:endParaRPr lang="en-US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63CF4664-EF7D-4EC8-8E56-D737E6973D3F}"/>
              </a:ext>
            </a:extLst>
          </p:cNvPr>
          <p:cNvSpPr txBox="1"/>
          <p:nvPr/>
        </p:nvSpPr>
        <p:spPr>
          <a:xfrm>
            <a:off x="838200" y="1362072"/>
            <a:ext cx="8650605" cy="52705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4500" marR="366395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443865" algn="l"/>
                <a:tab pos="444500" algn="l"/>
              </a:tabLst>
            </a:pPr>
            <a:r>
              <a:rPr sz="2000" spc="20" dirty="0">
                <a:latin typeface="Arial"/>
                <a:cs typeface="Arial"/>
              </a:rPr>
              <a:t>In </a:t>
            </a:r>
            <a:r>
              <a:rPr sz="2000" spc="-5" dirty="0">
                <a:latin typeface="Arial"/>
                <a:cs typeface="Arial"/>
              </a:rPr>
              <a:t>Stargrove’s </a:t>
            </a:r>
            <a:r>
              <a:rPr sz="2000" spc="-10" dirty="0">
                <a:latin typeface="Arial"/>
                <a:cs typeface="Arial"/>
              </a:rPr>
              <a:t>case,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profit </a:t>
            </a:r>
            <a:r>
              <a:rPr sz="2000" dirty="0">
                <a:latin typeface="Arial"/>
                <a:cs typeface="Arial"/>
              </a:rPr>
              <a:t>Π </a:t>
            </a:r>
            <a:r>
              <a:rPr sz="2000" spc="-25" dirty="0">
                <a:latin typeface="Arial"/>
                <a:cs typeface="Arial"/>
              </a:rPr>
              <a:t>is </a:t>
            </a:r>
            <a:r>
              <a:rPr sz="2000" dirty="0">
                <a:latin typeface="Arial"/>
                <a:cs typeface="Arial"/>
              </a:rPr>
              <a:t>a </a:t>
            </a:r>
            <a:r>
              <a:rPr sz="2000" spc="-5" dirty="0">
                <a:latin typeface="Arial"/>
                <a:cs typeface="Arial"/>
              </a:rPr>
              <a:t>function </a:t>
            </a:r>
            <a:r>
              <a:rPr sz="2000" spc="-10" dirty="0">
                <a:latin typeface="Arial"/>
                <a:cs typeface="Arial"/>
              </a:rPr>
              <a:t>of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demand </a:t>
            </a:r>
            <a:r>
              <a:rPr sz="2000" spc="-15" dirty="0">
                <a:latin typeface="Arial"/>
                <a:cs typeface="Arial"/>
              </a:rPr>
              <a:t>values </a:t>
            </a:r>
            <a:r>
              <a:rPr sz="2000" spc="5" dirty="0">
                <a:latin typeface="Arial"/>
                <a:cs typeface="Arial"/>
              </a:rPr>
              <a:t>for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apartments,</a:t>
            </a:r>
            <a:r>
              <a:rPr sz="2000" spc="-114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 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endParaRPr sz="1950" baseline="-17094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44450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43865" algn="l"/>
                <a:tab pos="444500" algn="l"/>
              </a:tabLst>
            </a:pPr>
            <a:r>
              <a:rPr sz="2000" spc="-20" dirty="0">
                <a:latin typeface="Arial"/>
                <a:cs typeface="Arial"/>
              </a:rPr>
              <a:t>Since</a:t>
            </a:r>
            <a:r>
              <a:rPr sz="2000" spc="12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demand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values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are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random,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profit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may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also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be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random</a:t>
            </a:r>
            <a:endParaRPr sz="2000" dirty="0">
              <a:latin typeface="Arial"/>
              <a:cs typeface="Arial"/>
            </a:endParaRPr>
          </a:p>
          <a:p>
            <a:pPr marL="444500" marR="1314450" indent="-342900">
              <a:lnSpc>
                <a:spcPts val="5800"/>
              </a:lnSpc>
              <a:spcBef>
                <a:spcPts val="660"/>
              </a:spcBef>
              <a:buSzPct val="75000"/>
              <a:buFont typeface="Lucida Sans Unicode"/>
              <a:buChar char="◆"/>
              <a:tabLst>
                <a:tab pos="443865" algn="l"/>
                <a:tab pos="444500" algn="l"/>
              </a:tabLst>
            </a:pPr>
            <a:r>
              <a:rPr sz="2000" spc="20" dirty="0">
                <a:latin typeface="Arial"/>
                <a:cs typeface="Arial"/>
              </a:rPr>
              <a:t>In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algebraic</a:t>
            </a:r>
            <a:r>
              <a:rPr sz="2000" spc="140" dirty="0">
                <a:latin typeface="Arial"/>
                <a:cs typeface="Arial"/>
              </a:rPr>
              <a:t> </a:t>
            </a:r>
            <a:r>
              <a:rPr sz="2000" spc="10" dirty="0">
                <a:latin typeface="Arial"/>
                <a:cs typeface="Arial"/>
              </a:rPr>
              <a:t>terms,</a:t>
            </a:r>
            <a:r>
              <a:rPr sz="2000" spc="-114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profit</a:t>
            </a:r>
            <a:r>
              <a:rPr sz="2000" spc="-15" dirty="0">
                <a:latin typeface="Arial"/>
                <a:cs typeface="Arial"/>
              </a:rPr>
              <a:t> value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(in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$)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can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be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expressed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as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Π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500,000*min(D</a:t>
            </a:r>
            <a:r>
              <a:rPr sz="1950" spc="-15" baseline="-17094" dirty="0">
                <a:latin typeface="Arial"/>
                <a:cs typeface="Arial"/>
              </a:rPr>
              <a:t>R</a:t>
            </a:r>
            <a:r>
              <a:rPr sz="2000" spc="-10" dirty="0">
                <a:latin typeface="Arial"/>
                <a:cs typeface="Arial"/>
              </a:rPr>
              <a:t>,R)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900,000*min(D</a:t>
            </a:r>
            <a:r>
              <a:rPr sz="1950" spc="-7" baseline="-17094" dirty="0">
                <a:latin typeface="Arial"/>
                <a:cs typeface="Arial"/>
              </a:rPr>
              <a:t>L</a:t>
            </a:r>
            <a:r>
              <a:rPr sz="2000" spc="-5" dirty="0">
                <a:latin typeface="Arial"/>
                <a:cs typeface="Arial"/>
              </a:rPr>
              <a:t>,L)</a:t>
            </a:r>
            <a:endParaRPr sz="2000" dirty="0">
              <a:latin typeface="Arial"/>
              <a:cs typeface="Arial"/>
            </a:endParaRPr>
          </a:p>
          <a:p>
            <a:pPr marL="444500">
              <a:lnSpc>
                <a:spcPts val="2140"/>
              </a:lnSpc>
            </a:pPr>
            <a:r>
              <a:rPr sz="2000" dirty="0">
                <a:latin typeface="Arial"/>
                <a:cs typeface="Arial"/>
              </a:rPr>
              <a:t>+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100,000*(R-min(D</a:t>
            </a:r>
            <a:r>
              <a:rPr sz="1950" spc="-7" baseline="-17094" dirty="0">
                <a:latin typeface="Arial"/>
                <a:cs typeface="Arial"/>
              </a:rPr>
              <a:t>R</a:t>
            </a:r>
            <a:r>
              <a:rPr sz="2000" spc="-5" dirty="0">
                <a:latin typeface="Arial"/>
                <a:cs typeface="Arial"/>
              </a:rPr>
              <a:t>,R))</a:t>
            </a:r>
            <a:r>
              <a:rPr sz="2000" spc="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150,000*(L-min(D</a:t>
            </a:r>
            <a:r>
              <a:rPr sz="1950" baseline="-17094" dirty="0">
                <a:latin typeface="Arial"/>
                <a:cs typeface="Arial"/>
              </a:rPr>
              <a:t>L</a:t>
            </a:r>
            <a:r>
              <a:rPr sz="2000" dirty="0">
                <a:latin typeface="Arial"/>
                <a:cs typeface="Arial"/>
              </a:rPr>
              <a:t>,L))</a:t>
            </a: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850" dirty="0">
              <a:latin typeface="Arial"/>
              <a:cs typeface="Arial"/>
            </a:endParaRPr>
          </a:p>
          <a:p>
            <a:pPr marL="44450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43865" algn="l"/>
                <a:tab pos="444500" algn="l"/>
              </a:tabLst>
            </a:pPr>
            <a:r>
              <a:rPr sz="2000" spc="20" dirty="0">
                <a:latin typeface="Arial"/>
                <a:cs typeface="Arial"/>
              </a:rPr>
              <a:t>In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simulation,</a:t>
            </a:r>
            <a:r>
              <a:rPr sz="2000" spc="9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demand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for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</a:t>
            </a:r>
            <a:r>
              <a:rPr sz="2000" spc="-16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are</a:t>
            </a:r>
            <a:endParaRPr sz="2000" dirty="0">
              <a:latin typeface="Arial"/>
              <a:cs typeface="Arial"/>
            </a:endParaRPr>
          </a:p>
          <a:p>
            <a:pPr marL="444500">
              <a:lnSpc>
                <a:spcPct val="100000"/>
              </a:lnSpc>
            </a:pPr>
            <a:r>
              <a:rPr sz="2000" b="1" spc="-15" dirty="0">
                <a:latin typeface="Arial"/>
                <a:cs typeface="Arial"/>
              </a:rPr>
              <a:t>random</a:t>
            </a:r>
            <a:r>
              <a:rPr sz="2000" b="1" spc="65" dirty="0">
                <a:latin typeface="Arial"/>
                <a:cs typeface="Arial"/>
              </a:rPr>
              <a:t> </a:t>
            </a:r>
            <a:r>
              <a:rPr sz="2000" b="1" spc="-5" dirty="0">
                <a:latin typeface="Arial"/>
                <a:cs typeface="Arial"/>
              </a:rPr>
              <a:t>inputs</a:t>
            </a:r>
            <a:r>
              <a:rPr sz="2000" b="1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profit</a:t>
            </a:r>
            <a:r>
              <a:rPr sz="2000" spc="-11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b="1" spc="-15" dirty="0">
                <a:latin typeface="Arial"/>
                <a:cs typeface="Arial"/>
              </a:rPr>
              <a:t>random</a:t>
            </a:r>
            <a:r>
              <a:rPr sz="2000" b="1" spc="70" dirty="0">
                <a:latin typeface="Arial"/>
                <a:cs typeface="Arial"/>
              </a:rPr>
              <a:t> </a:t>
            </a:r>
            <a:r>
              <a:rPr sz="2000" b="1" spc="-15" dirty="0">
                <a:latin typeface="Arial"/>
                <a:cs typeface="Arial"/>
              </a:rPr>
              <a:t>output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950" dirty="0">
              <a:latin typeface="Arial"/>
              <a:cs typeface="Arial"/>
            </a:endParaRPr>
          </a:p>
          <a:p>
            <a:pPr marL="444500" marR="58928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43865" algn="l"/>
                <a:tab pos="444500" algn="l"/>
              </a:tabLst>
            </a:pPr>
            <a:r>
              <a:rPr sz="2000" spc="-15" dirty="0">
                <a:latin typeface="Arial"/>
                <a:cs typeface="Arial"/>
              </a:rPr>
              <a:t>Simulation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generates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instances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random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inputs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calculates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corresponding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instances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random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outputs</a:t>
            </a:r>
          </a:p>
        </p:txBody>
      </p:sp>
    </p:spTree>
    <p:extLst>
      <p:ext uri="{BB962C8B-B14F-4D97-AF65-F5344CB8AC3E}">
        <p14:creationId xmlns:p14="http://schemas.microsoft.com/office/powerpoint/2010/main" val="271869938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10" dirty="0"/>
              <a:t>Number</a:t>
            </a:r>
            <a:r>
              <a:rPr lang="en-US" spc="-45" dirty="0"/>
              <a:t> </a:t>
            </a:r>
            <a:r>
              <a:rPr lang="en-US" spc="20" dirty="0"/>
              <a:t>of</a:t>
            </a:r>
            <a:r>
              <a:rPr lang="en-US" spc="-85" dirty="0"/>
              <a:t> </a:t>
            </a:r>
            <a:r>
              <a:rPr lang="en-US" spc="10" dirty="0"/>
              <a:t>Sold</a:t>
            </a:r>
            <a:r>
              <a:rPr lang="en-US" spc="-60" dirty="0"/>
              <a:t> </a:t>
            </a:r>
            <a:r>
              <a:rPr lang="en-US" spc="15" dirty="0"/>
              <a:t>Apartments</a:t>
            </a:r>
            <a:endParaRPr lang="en-US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F74E3C0B-647C-411E-91FE-A64783DB2E8F}"/>
              </a:ext>
            </a:extLst>
          </p:cNvPr>
          <p:cNvSpPr txBox="1"/>
          <p:nvPr/>
        </p:nvSpPr>
        <p:spPr>
          <a:xfrm>
            <a:off x="1191453" y="1829352"/>
            <a:ext cx="6491605" cy="36195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0640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405765" algn="l"/>
                <a:tab pos="406400" algn="l"/>
              </a:tabLst>
            </a:pPr>
            <a:r>
              <a:rPr sz="2000" spc="20" dirty="0">
                <a:latin typeface="Arial"/>
                <a:cs typeface="Arial"/>
              </a:rPr>
              <a:t>In</a:t>
            </a:r>
            <a:r>
              <a:rPr sz="2000" spc="-8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algebraic</a:t>
            </a:r>
            <a:r>
              <a:rPr sz="2000" spc="135" dirty="0">
                <a:latin typeface="Arial"/>
                <a:cs typeface="Arial"/>
              </a:rPr>
              <a:t> </a:t>
            </a:r>
            <a:r>
              <a:rPr sz="2000" spc="10" dirty="0">
                <a:latin typeface="Arial"/>
                <a:cs typeface="Arial"/>
              </a:rPr>
              <a:t>terms,</a:t>
            </a:r>
            <a:r>
              <a:rPr sz="2000" spc="-12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profit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406400">
              <a:lnSpc>
                <a:spcPct val="100000"/>
              </a:lnSpc>
            </a:pPr>
            <a:r>
              <a:rPr sz="2000" dirty="0">
                <a:latin typeface="Arial"/>
                <a:cs typeface="Arial"/>
              </a:rPr>
              <a:t>Π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500,000*min(D</a:t>
            </a:r>
            <a:r>
              <a:rPr sz="1950" spc="-15" baseline="-17094" dirty="0">
                <a:latin typeface="Arial"/>
                <a:cs typeface="Arial"/>
              </a:rPr>
              <a:t>R</a:t>
            </a:r>
            <a:r>
              <a:rPr sz="2000" spc="-10" dirty="0">
                <a:latin typeface="Arial"/>
                <a:cs typeface="Arial"/>
              </a:rPr>
              <a:t>,R)</a:t>
            </a:r>
            <a:r>
              <a:rPr sz="2000" spc="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900,000*min(D</a:t>
            </a:r>
            <a:r>
              <a:rPr sz="1950" spc="-7" baseline="-17094" dirty="0">
                <a:latin typeface="Arial"/>
                <a:cs typeface="Arial"/>
              </a:rPr>
              <a:t>L</a:t>
            </a:r>
            <a:r>
              <a:rPr sz="2000" spc="-5" dirty="0">
                <a:latin typeface="Arial"/>
                <a:cs typeface="Arial"/>
              </a:rPr>
              <a:t>,L)</a:t>
            </a:r>
            <a:endParaRPr sz="2000" dirty="0">
              <a:latin typeface="Arial"/>
              <a:cs typeface="Arial"/>
            </a:endParaRPr>
          </a:p>
          <a:p>
            <a:pPr marL="406400">
              <a:lnSpc>
                <a:spcPct val="100000"/>
              </a:lnSpc>
              <a:spcBef>
                <a:spcPts val="400"/>
              </a:spcBef>
            </a:pPr>
            <a:r>
              <a:rPr sz="2000" dirty="0">
                <a:latin typeface="Arial"/>
                <a:cs typeface="Arial"/>
              </a:rPr>
              <a:t>+</a:t>
            </a:r>
            <a:r>
              <a:rPr sz="2000" spc="-4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100,000*(R-min(D</a:t>
            </a:r>
            <a:r>
              <a:rPr sz="1950" spc="-7" baseline="-17094" dirty="0">
                <a:latin typeface="Arial"/>
                <a:cs typeface="Arial"/>
              </a:rPr>
              <a:t>R</a:t>
            </a:r>
            <a:r>
              <a:rPr sz="2000" spc="-5" dirty="0">
                <a:latin typeface="Arial"/>
                <a:cs typeface="Arial"/>
              </a:rPr>
              <a:t>,R))</a:t>
            </a:r>
            <a:r>
              <a:rPr sz="2000" spc="6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150,000*(L-min(D</a:t>
            </a:r>
            <a:r>
              <a:rPr sz="1950" baseline="-17094" dirty="0">
                <a:latin typeface="Arial"/>
                <a:cs typeface="Arial"/>
              </a:rPr>
              <a:t>L</a:t>
            </a:r>
            <a:r>
              <a:rPr sz="2000" dirty="0">
                <a:latin typeface="Arial"/>
                <a:cs typeface="Arial"/>
              </a:rPr>
              <a:t>,L))</a:t>
            </a: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950" dirty="0">
              <a:latin typeface="Arial"/>
              <a:cs typeface="Arial"/>
            </a:endParaRPr>
          </a:p>
          <a:p>
            <a:pPr marL="40640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05765" algn="l"/>
                <a:tab pos="406400" algn="l"/>
              </a:tabLst>
            </a:pPr>
            <a:r>
              <a:rPr sz="2000" spc="-5" dirty="0">
                <a:latin typeface="Arial"/>
                <a:cs typeface="Arial"/>
              </a:rPr>
              <a:t>What</a:t>
            </a:r>
            <a:r>
              <a:rPr sz="2000" spc="-25" dirty="0">
                <a:latin typeface="Arial"/>
                <a:cs typeface="Arial"/>
              </a:rPr>
              <a:t> is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distribution</a:t>
            </a:r>
            <a:r>
              <a:rPr sz="2000" spc="12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Π?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40640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05765" algn="l"/>
                <a:tab pos="406400" algn="l"/>
              </a:tabLst>
            </a:pPr>
            <a:r>
              <a:rPr sz="2000" spc="-5" dirty="0">
                <a:latin typeface="Arial"/>
                <a:cs typeface="Arial"/>
              </a:rPr>
              <a:t>What</a:t>
            </a:r>
            <a:r>
              <a:rPr sz="2000" spc="-25" dirty="0">
                <a:latin typeface="Arial"/>
                <a:cs typeface="Arial"/>
              </a:rPr>
              <a:t> is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expected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</a:t>
            </a:r>
            <a:r>
              <a:rPr sz="2000" spc="2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Π?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Lucida Sans Unicode"/>
              <a:buChar char="◆"/>
            </a:pPr>
            <a:endParaRPr sz="2850" dirty="0">
              <a:latin typeface="Arial"/>
              <a:cs typeface="Arial"/>
            </a:endParaRPr>
          </a:p>
          <a:p>
            <a:pPr marL="40640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05765" algn="l"/>
                <a:tab pos="406400" algn="l"/>
              </a:tabLst>
            </a:pPr>
            <a:r>
              <a:rPr sz="2000" spc="-5" dirty="0">
                <a:latin typeface="Arial"/>
                <a:cs typeface="Arial"/>
              </a:rPr>
              <a:t>What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probability</a:t>
            </a:r>
            <a:r>
              <a:rPr sz="2000" spc="1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that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Π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less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than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45,000,000?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7062993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20" dirty="0"/>
              <a:t>Expected</a:t>
            </a:r>
            <a:r>
              <a:rPr lang="en-US" spc="-165" dirty="0"/>
              <a:t> </a:t>
            </a:r>
            <a:r>
              <a:rPr lang="en-US" spc="15" dirty="0"/>
              <a:t>Value</a:t>
            </a:r>
            <a:r>
              <a:rPr lang="en-US" spc="-160" dirty="0"/>
              <a:t> </a:t>
            </a:r>
            <a:r>
              <a:rPr lang="en-US" spc="20" dirty="0"/>
              <a:t>of</a:t>
            </a:r>
            <a:r>
              <a:rPr lang="en-US" spc="-85" dirty="0"/>
              <a:t> </a:t>
            </a:r>
            <a:r>
              <a:rPr lang="el-GR" spc="-15" dirty="0"/>
              <a:t>Π?</a:t>
            </a:r>
            <a:endParaRPr lang="en-US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DDB31ED5-7ECA-452F-A672-E5668B1D2F73}"/>
              </a:ext>
            </a:extLst>
          </p:cNvPr>
          <p:cNvSpPr txBox="1"/>
          <p:nvPr/>
        </p:nvSpPr>
        <p:spPr>
          <a:xfrm>
            <a:off x="935820" y="1829352"/>
            <a:ext cx="8559800" cy="42291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1910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418465" algn="l"/>
                <a:tab pos="419100" algn="l"/>
              </a:tabLst>
            </a:pPr>
            <a:r>
              <a:rPr sz="2000" spc="20" dirty="0">
                <a:latin typeface="Arial"/>
                <a:cs typeface="Arial"/>
              </a:rPr>
              <a:t>In</a:t>
            </a:r>
            <a:r>
              <a:rPr sz="2000" spc="-8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algebraic</a:t>
            </a:r>
            <a:r>
              <a:rPr sz="2000" spc="135" dirty="0">
                <a:latin typeface="Arial"/>
                <a:cs typeface="Arial"/>
              </a:rPr>
              <a:t> </a:t>
            </a:r>
            <a:r>
              <a:rPr sz="2000" spc="10" dirty="0">
                <a:latin typeface="Arial"/>
                <a:cs typeface="Arial"/>
              </a:rPr>
              <a:t>terms,</a:t>
            </a:r>
            <a:r>
              <a:rPr sz="2000" spc="-12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profit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419100">
              <a:lnSpc>
                <a:spcPct val="100000"/>
              </a:lnSpc>
            </a:pPr>
            <a:r>
              <a:rPr sz="2000" dirty="0">
                <a:latin typeface="Arial"/>
                <a:cs typeface="Arial"/>
              </a:rPr>
              <a:t>Π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500,000*min(D</a:t>
            </a:r>
            <a:r>
              <a:rPr sz="1950" spc="-15" baseline="-17094" dirty="0">
                <a:latin typeface="Arial"/>
                <a:cs typeface="Arial"/>
              </a:rPr>
              <a:t>R</a:t>
            </a:r>
            <a:r>
              <a:rPr sz="2000" spc="-10" dirty="0">
                <a:latin typeface="Arial"/>
                <a:cs typeface="Arial"/>
              </a:rPr>
              <a:t>,R)</a:t>
            </a:r>
            <a:r>
              <a:rPr sz="2000" spc="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900,000*min(D</a:t>
            </a:r>
            <a:r>
              <a:rPr sz="1950" spc="-7" baseline="-17094" dirty="0">
                <a:latin typeface="Arial"/>
                <a:cs typeface="Arial"/>
              </a:rPr>
              <a:t>L</a:t>
            </a:r>
            <a:r>
              <a:rPr sz="2000" spc="-5" dirty="0">
                <a:latin typeface="Arial"/>
                <a:cs typeface="Arial"/>
              </a:rPr>
              <a:t>,L)</a:t>
            </a:r>
            <a:endParaRPr sz="2000" dirty="0">
              <a:latin typeface="Arial"/>
              <a:cs typeface="Arial"/>
            </a:endParaRPr>
          </a:p>
          <a:p>
            <a:pPr marL="419100">
              <a:lnSpc>
                <a:spcPct val="100000"/>
              </a:lnSpc>
              <a:spcBef>
                <a:spcPts val="400"/>
              </a:spcBef>
            </a:pPr>
            <a:r>
              <a:rPr sz="2000" dirty="0">
                <a:latin typeface="Arial"/>
                <a:cs typeface="Arial"/>
              </a:rPr>
              <a:t>+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100,000*(R-min(D</a:t>
            </a:r>
            <a:r>
              <a:rPr sz="1950" spc="-7" baseline="-17094" dirty="0">
                <a:latin typeface="Arial"/>
                <a:cs typeface="Arial"/>
              </a:rPr>
              <a:t>R</a:t>
            </a:r>
            <a:r>
              <a:rPr sz="2000" spc="-5" dirty="0">
                <a:latin typeface="Arial"/>
                <a:cs typeface="Arial"/>
              </a:rPr>
              <a:t>,R))</a:t>
            </a:r>
            <a:r>
              <a:rPr sz="2000" spc="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150,000*(L-min(D</a:t>
            </a:r>
            <a:r>
              <a:rPr sz="1950" baseline="-17094" dirty="0">
                <a:latin typeface="Arial"/>
                <a:cs typeface="Arial"/>
              </a:rPr>
              <a:t>L</a:t>
            </a:r>
            <a:r>
              <a:rPr sz="2000" dirty="0">
                <a:latin typeface="Arial"/>
                <a:cs typeface="Arial"/>
              </a:rPr>
              <a:t>,L))</a:t>
            </a: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950" dirty="0">
              <a:latin typeface="Arial"/>
              <a:cs typeface="Arial"/>
            </a:endParaRPr>
          </a:p>
          <a:p>
            <a:pPr marL="41910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18465" algn="l"/>
                <a:tab pos="419100" algn="l"/>
              </a:tabLst>
            </a:pPr>
            <a:r>
              <a:rPr sz="2000" spc="-5" dirty="0">
                <a:latin typeface="Arial"/>
                <a:cs typeface="Arial"/>
              </a:rPr>
              <a:t>Expected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spc="150" baseline="-17094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90,</a:t>
            </a:r>
            <a:r>
              <a:rPr sz="2000" spc="8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expected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</a:t>
            </a:r>
            <a:r>
              <a:rPr sz="2000" spc="1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</a:t>
            </a:r>
            <a:r>
              <a:rPr sz="1950" spc="22" baseline="-17094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10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419100" marR="5588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18465" algn="l"/>
                <a:tab pos="419100" algn="l"/>
              </a:tabLst>
            </a:pPr>
            <a:r>
              <a:rPr sz="2000" spc="-15" dirty="0">
                <a:latin typeface="Arial"/>
                <a:cs typeface="Arial"/>
              </a:rPr>
              <a:t>For</a:t>
            </a:r>
            <a:r>
              <a:rPr sz="2000" spc="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R=96,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L=12,</a:t>
            </a:r>
            <a:r>
              <a:rPr sz="2000" spc="-15" dirty="0">
                <a:latin typeface="Arial"/>
                <a:cs typeface="Arial"/>
              </a:rPr>
              <a:t> can’t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we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just </a:t>
            </a:r>
            <a:r>
              <a:rPr sz="2000" spc="-20" dirty="0">
                <a:latin typeface="Arial"/>
                <a:cs typeface="Arial"/>
              </a:rPr>
              <a:t>plug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in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expected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values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spc="150" baseline="-17094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and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</a:t>
            </a:r>
            <a:r>
              <a:rPr sz="1950" spc="15" baseline="-17094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into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above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formula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get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expected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Π?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Lucida Sans Unicode"/>
              <a:buChar char="◆"/>
            </a:pPr>
            <a:endParaRPr sz="2850" dirty="0">
              <a:latin typeface="Arial"/>
              <a:cs typeface="Arial"/>
            </a:endParaRPr>
          </a:p>
          <a:p>
            <a:pPr marL="419100" marR="50419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18465" algn="l"/>
                <a:tab pos="419100" algn="l"/>
              </a:tabLst>
            </a:pPr>
            <a:r>
              <a:rPr sz="2000" spc="20" dirty="0">
                <a:latin typeface="Arial"/>
                <a:cs typeface="Arial"/>
              </a:rPr>
              <a:t>In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general,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we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b="1" spc="-15" dirty="0">
                <a:latin typeface="Arial"/>
                <a:cs typeface="Arial"/>
              </a:rPr>
              <a:t>do</a:t>
            </a:r>
            <a:r>
              <a:rPr sz="2000" b="1" spc="2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not</a:t>
            </a:r>
            <a:r>
              <a:rPr sz="2000" b="1" spc="7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get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correct</a:t>
            </a:r>
            <a:r>
              <a:rPr sz="2000" spc="-15" dirty="0">
                <a:latin typeface="Arial"/>
                <a:cs typeface="Arial"/>
              </a:rPr>
              <a:t> value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for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expected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random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output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that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way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8393775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20" dirty="0"/>
              <a:t>Expected</a:t>
            </a:r>
            <a:r>
              <a:rPr lang="en-US" spc="-165" dirty="0"/>
              <a:t> </a:t>
            </a:r>
            <a:r>
              <a:rPr lang="en-US" spc="15" dirty="0"/>
              <a:t>Value</a:t>
            </a:r>
            <a:r>
              <a:rPr lang="en-US" spc="-160" dirty="0"/>
              <a:t> </a:t>
            </a:r>
            <a:r>
              <a:rPr lang="en-US" spc="20" dirty="0"/>
              <a:t>of</a:t>
            </a:r>
            <a:r>
              <a:rPr lang="en-US" spc="-85" dirty="0"/>
              <a:t> </a:t>
            </a:r>
            <a:r>
              <a:rPr lang="el-GR" spc="-15" dirty="0"/>
              <a:t>Π?</a:t>
            </a:r>
            <a:endParaRPr lang="en-US" dirty="0"/>
          </a:p>
        </p:txBody>
      </p:sp>
      <p:sp>
        <p:nvSpPr>
          <p:cNvPr id="5" name="object 3">
            <a:extLst>
              <a:ext uri="{FF2B5EF4-FFF2-40B4-BE49-F238E27FC236}">
                <a16:creationId xmlns:a16="http://schemas.microsoft.com/office/drawing/2014/main" id="{0EB53476-9D17-486A-B80D-E69A15A5E6D7}"/>
              </a:ext>
            </a:extLst>
          </p:cNvPr>
          <p:cNvSpPr txBox="1"/>
          <p:nvPr/>
        </p:nvSpPr>
        <p:spPr>
          <a:xfrm>
            <a:off x="838200" y="1829352"/>
            <a:ext cx="8612505" cy="2768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9370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393065" algn="l"/>
                <a:tab pos="393700" algn="l"/>
              </a:tabLst>
            </a:pPr>
            <a:r>
              <a:rPr sz="2000" spc="20" dirty="0">
                <a:latin typeface="Arial"/>
                <a:cs typeface="Arial"/>
              </a:rPr>
              <a:t>In</a:t>
            </a:r>
            <a:r>
              <a:rPr sz="2000" spc="-8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algebraic</a:t>
            </a:r>
            <a:r>
              <a:rPr sz="2000" spc="135" dirty="0">
                <a:latin typeface="Arial"/>
                <a:cs typeface="Arial"/>
              </a:rPr>
              <a:t> </a:t>
            </a:r>
            <a:r>
              <a:rPr sz="2000" spc="10" dirty="0">
                <a:latin typeface="Arial"/>
                <a:cs typeface="Arial"/>
              </a:rPr>
              <a:t>terms,</a:t>
            </a:r>
            <a:r>
              <a:rPr sz="2000" spc="-12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profit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393700">
              <a:lnSpc>
                <a:spcPct val="100000"/>
              </a:lnSpc>
            </a:pPr>
            <a:r>
              <a:rPr sz="2000" dirty="0">
                <a:latin typeface="Arial"/>
                <a:cs typeface="Arial"/>
              </a:rPr>
              <a:t>Π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500,000*min(D</a:t>
            </a:r>
            <a:r>
              <a:rPr sz="1950" spc="-15" baseline="-17094" dirty="0">
                <a:latin typeface="Arial"/>
                <a:cs typeface="Arial"/>
              </a:rPr>
              <a:t>R</a:t>
            </a:r>
            <a:r>
              <a:rPr sz="2000" spc="-10" dirty="0">
                <a:latin typeface="Arial"/>
                <a:cs typeface="Arial"/>
              </a:rPr>
              <a:t>,R)</a:t>
            </a:r>
            <a:r>
              <a:rPr sz="2000" spc="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900,000*min(D</a:t>
            </a:r>
            <a:r>
              <a:rPr sz="1950" spc="-7" baseline="-17094" dirty="0">
                <a:latin typeface="Arial"/>
                <a:cs typeface="Arial"/>
              </a:rPr>
              <a:t>L</a:t>
            </a:r>
            <a:r>
              <a:rPr sz="2000" spc="-5" dirty="0">
                <a:latin typeface="Arial"/>
                <a:cs typeface="Arial"/>
              </a:rPr>
              <a:t>,L)</a:t>
            </a:r>
            <a:endParaRPr sz="2000" dirty="0">
              <a:latin typeface="Arial"/>
              <a:cs typeface="Arial"/>
            </a:endParaRPr>
          </a:p>
          <a:p>
            <a:pPr marL="393700">
              <a:lnSpc>
                <a:spcPct val="100000"/>
              </a:lnSpc>
              <a:spcBef>
                <a:spcPts val="400"/>
              </a:spcBef>
            </a:pPr>
            <a:r>
              <a:rPr sz="2000" dirty="0">
                <a:latin typeface="Arial"/>
                <a:cs typeface="Arial"/>
              </a:rPr>
              <a:t>+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100,000*(R-min(D</a:t>
            </a:r>
            <a:r>
              <a:rPr sz="1950" spc="-7" baseline="-17094" dirty="0">
                <a:latin typeface="Arial"/>
                <a:cs typeface="Arial"/>
              </a:rPr>
              <a:t>R</a:t>
            </a:r>
            <a:r>
              <a:rPr sz="2000" spc="-5" dirty="0">
                <a:latin typeface="Arial"/>
                <a:cs typeface="Arial"/>
              </a:rPr>
              <a:t>,R))</a:t>
            </a:r>
            <a:r>
              <a:rPr sz="2000" spc="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150,000*(L-min(D</a:t>
            </a:r>
            <a:r>
              <a:rPr sz="1950" baseline="-17094" dirty="0">
                <a:latin typeface="Arial"/>
                <a:cs typeface="Arial"/>
              </a:rPr>
              <a:t>L</a:t>
            </a:r>
            <a:r>
              <a:rPr sz="2000" dirty="0">
                <a:latin typeface="Arial"/>
                <a:cs typeface="Arial"/>
              </a:rPr>
              <a:t>,L))</a:t>
            </a: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950" dirty="0">
              <a:latin typeface="Arial"/>
              <a:cs typeface="Arial"/>
            </a:endParaRPr>
          </a:p>
          <a:p>
            <a:pPr marL="393700" marR="4318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393065" algn="l"/>
                <a:tab pos="393700" algn="l"/>
              </a:tabLst>
            </a:pPr>
            <a:r>
              <a:rPr sz="2000" spc="-15" dirty="0">
                <a:latin typeface="Arial"/>
                <a:cs typeface="Arial"/>
              </a:rPr>
              <a:t>Example: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spc="157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takes</a:t>
            </a:r>
            <a:r>
              <a:rPr sz="2000" spc="-5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9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65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40" dirty="0">
                <a:latin typeface="Arial"/>
                <a:cs typeface="Arial"/>
              </a:rPr>
              <a:t>115,</a:t>
            </a:r>
            <a:r>
              <a:rPr sz="2000" spc="-10" dirty="0">
                <a:latin typeface="Arial"/>
                <a:cs typeface="Arial"/>
              </a:rPr>
              <a:t> each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with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probability</a:t>
            </a:r>
            <a:r>
              <a:rPr sz="2000" spc="1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0.5,</a:t>
            </a:r>
            <a:r>
              <a:rPr sz="2000" spc="-10" dirty="0">
                <a:latin typeface="Arial"/>
                <a:cs typeface="Arial"/>
              </a:rPr>
              <a:t> and 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</a:t>
            </a:r>
            <a:r>
              <a:rPr sz="1950" spc="-30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takes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15" dirty="0">
                <a:latin typeface="Arial"/>
                <a:cs typeface="Arial"/>
              </a:rPr>
              <a:t>values </a:t>
            </a:r>
            <a:r>
              <a:rPr sz="2000" spc="-10" dirty="0">
                <a:latin typeface="Arial"/>
                <a:cs typeface="Arial"/>
              </a:rPr>
              <a:t>of </a:t>
            </a:r>
            <a:r>
              <a:rPr sz="2000" dirty="0">
                <a:latin typeface="Arial"/>
                <a:cs typeface="Arial"/>
              </a:rPr>
              <a:t>7 </a:t>
            </a:r>
            <a:r>
              <a:rPr sz="2000" spc="-10" dirty="0">
                <a:latin typeface="Arial"/>
                <a:cs typeface="Arial"/>
              </a:rPr>
              <a:t>and 13, each </a:t>
            </a:r>
            <a:r>
              <a:rPr sz="2000" spc="-15" dirty="0">
                <a:latin typeface="Arial"/>
                <a:cs typeface="Arial"/>
              </a:rPr>
              <a:t>with probability </a:t>
            </a:r>
            <a:r>
              <a:rPr sz="2000" dirty="0">
                <a:latin typeface="Arial"/>
                <a:cs typeface="Arial"/>
              </a:rPr>
              <a:t>0.5.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spc="-30" baseline="-17094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 </a:t>
            </a:r>
            <a:r>
              <a:rPr sz="2000" spc="5" dirty="0">
                <a:latin typeface="Arial"/>
                <a:cs typeface="Arial"/>
              </a:rPr>
              <a:t>take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these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values</a:t>
            </a:r>
            <a:r>
              <a:rPr sz="2000" spc="14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in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independent</a:t>
            </a:r>
            <a:r>
              <a:rPr sz="2000" spc="18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manner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309977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20" dirty="0"/>
              <a:t>Expected</a:t>
            </a:r>
            <a:r>
              <a:rPr lang="en-US" spc="-165" dirty="0"/>
              <a:t> </a:t>
            </a:r>
            <a:r>
              <a:rPr lang="en-US" spc="15" dirty="0"/>
              <a:t>Value</a:t>
            </a:r>
            <a:r>
              <a:rPr lang="en-US" spc="-160" dirty="0"/>
              <a:t> </a:t>
            </a:r>
            <a:r>
              <a:rPr lang="en-US" spc="20" dirty="0"/>
              <a:t>of</a:t>
            </a:r>
            <a:r>
              <a:rPr lang="en-US" spc="-85" dirty="0"/>
              <a:t> </a:t>
            </a:r>
            <a:r>
              <a:rPr lang="el-GR" spc="-15" dirty="0"/>
              <a:t>Π?</a:t>
            </a:r>
            <a:endParaRPr lang="en-US" dirty="0"/>
          </a:p>
        </p:txBody>
      </p:sp>
      <p:sp>
        <p:nvSpPr>
          <p:cNvPr id="6" name="object 3">
            <a:extLst>
              <a:ext uri="{FF2B5EF4-FFF2-40B4-BE49-F238E27FC236}">
                <a16:creationId xmlns:a16="http://schemas.microsoft.com/office/drawing/2014/main" id="{C4041236-3B56-4DBF-A37E-82939F8299D9}"/>
              </a:ext>
            </a:extLst>
          </p:cNvPr>
          <p:cNvSpPr txBox="1"/>
          <p:nvPr/>
        </p:nvSpPr>
        <p:spPr>
          <a:xfrm>
            <a:off x="838200" y="1829352"/>
            <a:ext cx="8637905" cy="3810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0640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405765" algn="l"/>
                <a:tab pos="406400" algn="l"/>
              </a:tabLst>
            </a:pPr>
            <a:r>
              <a:rPr sz="2000" spc="20" dirty="0">
                <a:latin typeface="Arial"/>
                <a:cs typeface="Arial"/>
              </a:rPr>
              <a:t>In</a:t>
            </a:r>
            <a:r>
              <a:rPr sz="2000" spc="-8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algebraic</a:t>
            </a:r>
            <a:r>
              <a:rPr sz="2000" spc="135" dirty="0">
                <a:latin typeface="Arial"/>
                <a:cs typeface="Arial"/>
              </a:rPr>
              <a:t> </a:t>
            </a:r>
            <a:r>
              <a:rPr sz="2000" spc="10" dirty="0">
                <a:latin typeface="Arial"/>
                <a:cs typeface="Arial"/>
              </a:rPr>
              <a:t>terms,</a:t>
            </a:r>
            <a:r>
              <a:rPr sz="2000" spc="-12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profit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406400">
              <a:lnSpc>
                <a:spcPct val="100000"/>
              </a:lnSpc>
            </a:pPr>
            <a:r>
              <a:rPr sz="2000" dirty="0">
                <a:latin typeface="Arial"/>
                <a:cs typeface="Arial"/>
              </a:rPr>
              <a:t>Π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500,000*min(D</a:t>
            </a:r>
            <a:r>
              <a:rPr sz="1950" spc="-15" baseline="-17094" dirty="0">
                <a:latin typeface="Arial"/>
                <a:cs typeface="Arial"/>
              </a:rPr>
              <a:t>R</a:t>
            </a:r>
            <a:r>
              <a:rPr sz="2000" spc="-10" dirty="0">
                <a:latin typeface="Arial"/>
                <a:cs typeface="Arial"/>
              </a:rPr>
              <a:t>,R)</a:t>
            </a:r>
            <a:r>
              <a:rPr sz="2000" spc="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900,000*min(D</a:t>
            </a:r>
            <a:r>
              <a:rPr sz="1950" spc="-7" baseline="-17094" dirty="0">
                <a:latin typeface="Arial"/>
                <a:cs typeface="Arial"/>
              </a:rPr>
              <a:t>L</a:t>
            </a:r>
            <a:r>
              <a:rPr sz="2000" spc="-5" dirty="0">
                <a:latin typeface="Arial"/>
                <a:cs typeface="Arial"/>
              </a:rPr>
              <a:t>,L)</a:t>
            </a:r>
            <a:endParaRPr sz="2000" dirty="0">
              <a:latin typeface="Arial"/>
              <a:cs typeface="Arial"/>
            </a:endParaRPr>
          </a:p>
          <a:p>
            <a:pPr marL="406400">
              <a:lnSpc>
                <a:spcPct val="100000"/>
              </a:lnSpc>
              <a:spcBef>
                <a:spcPts val="400"/>
              </a:spcBef>
            </a:pPr>
            <a:r>
              <a:rPr sz="2000" dirty="0">
                <a:latin typeface="Arial"/>
                <a:cs typeface="Arial"/>
              </a:rPr>
              <a:t>+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100,000*(R-min(D</a:t>
            </a:r>
            <a:r>
              <a:rPr sz="1950" spc="-7" baseline="-17094" dirty="0">
                <a:latin typeface="Arial"/>
                <a:cs typeface="Arial"/>
              </a:rPr>
              <a:t>R</a:t>
            </a:r>
            <a:r>
              <a:rPr sz="2000" spc="-5" dirty="0">
                <a:latin typeface="Arial"/>
                <a:cs typeface="Arial"/>
              </a:rPr>
              <a:t>,R))</a:t>
            </a:r>
            <a:r>
              <a:rPr sz="2000" spc="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150,000*(L-min(D</a:t>
            </a:r>
            <a:r>
              <a:rPr sz="1950" baseline="-17094" dirty="0">
                <a:latin typeface="Arial"/>
                <a:cs typeface="Arial"/>
              </a:rPr>
              <a:t>L</a:t>
            </a:r>
            <a:r>
              <a:rPr sz="2000" dirty="0">
                <a:latin typeface="Arial"/>
                <a:cs typeface="Arial"/>
              </a:rPr>
              <a:t>,L))</a:t>
            </a: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950" dirty="0">
              <a:latin typeface="Arial"/>
              <a:cs typeface="Arial"/>
            </a:endParaRPr>
          </a:p>
          <a:p>
            <a:pPr marL="406400" marR="5588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05765" algn="l"/>
                <a:tab pos="406400" algn="l"/>
              </a:tabLst>
            </a:pPr>
            <a:r>
              <a:rPr sz="2000" spc="-15" dirty="0">
                <a:latin typeface="Arial"/>
                <a:cs typeface="Arial"/>
              </a:rPr>
              <a:t>Example: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spc="157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takes</a:t>
            </a:r>
            <a:r>
              <a:rPr sz="2000" spc="-5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9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65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40" dirty="0">
                <a:latin typeface="Arial"/>
                <a:cs typeface="Arial"/>
              </a:rPr>
              <a:t>115,</a:t>
            </a:r>
            <a:r>
              <a:rPr sz="2000" spc="-10" dirty="0">
                <a:latin typeface="Arial"/>
                <a:cs typeface="Arial"/>
              </a:rPr>
              <a:t> each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with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probability</a:t>
            </a:r>
            <a:r>
              <a:rPr sz="2000" spc="1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0.5,</a:t>
            </a:r>
            <a:r>
              <a:rPr sz="2000" spc="-10" dirty="0">
                <a:latin typeface="Arial"/>
                <a:cs typeface="Arial"/>
              </a:rPr>
              <a:t> and 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</a:t>
            </a:r>
            <a:r>
              <a:rPr sz="1950" spc="-30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takes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15" dirty="0">
                <a:latin typeface="Arial"/>
                <a:cs typeface="Arial"/>
              </a:rPr>
              <a:t>values </a:t>
            </a:r>
            <a:r>
              <a:rPr sz="2000" spc="-10" dirty="0">
                <a:latin typeface="Arial"/>
                <a:cs typeface="Arial"/>
              </a:rPr>
              <a:t>of </a:t>
            </a:r>
            <a:r>
              <a:rPr sz="2000" dirty="0">
                <a:latin typeface="Arial"/>
                <a:cs typeface="Arial"/>
              </a:rPr>
              <a:t>7 </a:t>
            </a:r>
            <a:r>
              <a:rPr sz="2000" spc="-10" dirty="0">
                <a:latin typeface="Arial"/>
                <a:cs typeface="Arial"/>
              </a:rPr>
              <a:t>and 13, each </a:t>
            </a:r>
            <a:r>
              <a:rPr sz="2000" spc="-15" dirty="0">
                <a:latin typeface="Arial"/>
                <a:cs typeface="Arial"/>
              </a:rPr>
              <a:t>with probability </a:t>
            </a:r>
            <a:r>
              <a:rPr sz="2000" dirty="0">
                <a:latin typeface="Arial"/>
                <a:cs typeface="Arial"/>
              </a:rPr>
              <a:t>0.5.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spc="-30" baseline="-17094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 </a:t>
            </a:r>
            <a:r>
              <a:rPr sz="2000" spc="5" dirty="0">
                <a:latin typeface="Arial"/>
                <a:cs typeface="Arial"/>
              </a:rPr>
              <a:t>take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these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values</a:t>
            </a:r>
            <a:r>
              <a:rPr sz="2000" spc="14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in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independent</a:t>
            </a:r>
            <a:r>
              <a:rPr sz="2000" spc="18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manner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406400" marR="330835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05765" algn="l"/>
                <a:tab pos="406400" algn="l"/>
              </a:tabLst>
            </a:pPr>
            <a:r>
              <a:rPr sz="2000" spc="-1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expected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spc="150" baseline="-17094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90,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standard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deviation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spc="150" baseline="-17094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25,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expected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</a:t>
            </a:r>
            <a:r>
              <a:rPr sz="1950" spc="172" baseline="-17094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10,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standard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deviation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</a:t>
            </a:r>
            <a:r>
              <a:rPr sz="1950" spc="22" baseline="-17094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36085300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20" dirty="0"/>
              <a:t>Expected</a:t>
            </a:r>
            <a:r>
              <a:rPr lang="en-US" spc="-165" dirty="0"/>
              <a:t> </a:t>
            </a:r>
            <a:r>
              <a:rPr lang="en-US" spc="15" dirty="0"/>
              <a:t>Value</a:t>
            </a:r>
            <a:r>
              <a:rPr lang="en-US" spc="-160" dirty="0"/>
              <a:t> </a:t>
            </a:r>
            <a:r>
              <a:rPr lang="en-US" spc="20" dirty="0"/>
              <a:t>of</a:t>
            </a:r>
            <a:r>
              <a:rPr lang="en-US" spc="-85" dirty="0"/>
              <a:t> </a:t>
            </a:r>
            <a:r>
              <a:rPr lang="el-GR" spc="-15" dirty="0"/>
              <a:t>Π?</a:t>
            </a:r>
            <a:endParaRPr lang="en-US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1E2536D2-4535-4E3A-A8D9-5713591DA093}"/>
              </a:ext>
            </a:extLst>
          </p:cNvPr>
          <p:cNvSpPr txBox="1"/>
          <p:nvPr/>
        </p:nvSpPr>
        <p:spPr>
          <a:xfrm>
            <a:off x="838200" y="1607845"/>
            <a:ext cx="8676005" cy="52501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1910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418465" algn="l"/>
                <a:tab pos="419100" algn="l"/>
              </a:tabLst>
            </a:pPr>
            <a:r>
              <a:rPr sz="2000" spc="20" dirty="0">
                <a:latin typeface="Arial"/>
                <a:cs typeface="Arial"/>
              </a:rPr>
              <a:t>In</a:t>
            </a:r>
            <a:r>
              <a:rPr sz="2000" spc="-8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algebraic</a:t>
            </a:r>
            <a:r>
              <a:rPr sz="2000" spc="135" dirty="0">
                <a:latin typeface="Arial"/>
                <a:cs typeface="Arial"/>
              </a:rPr>
              <a:t> </a:t>
            </a:r>
            <a:r>
              <a:rPr sz="2000" spc="10" dirty="0">
                <a:latin typeface="Arial"/>
                <a:cs typeface="Arial"/>
              </a:rPr>
              <a:t>terms,</a:t>
            </a:r>
            <a:r>
              <a:rPr sz="2000" spc="-12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profit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419100">
              <a:lnSpc>
                <a:spcPct val="100000"/>
              </a:lnSpc>
            </a:pPr>
            <a:r>
              <a:rPr sz="2000" dirty="0">
                <a:latin typeface="Arial"/>
                <a:cs typeface="Arial"/>
              </a:rPr>
              <a:t>Π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500,000*min(D</a:t>
            </a:r>
            <a:r>
              <a:rPr sz="1950" spc="-15" baseline="-17094" dirty="0">
                <a:latin typeface="Arial"/>
                <a:cs typeface="Arial"/>
              </a:rPr>
              <a:t>R</a:t>
            </a:r>
            <a:r>
              <a:rPr sz="2000" spc="-10" dirty="0">
                <a:latin typeface="Arial"/>
                <a:cs typeface="Arial"/>
              </a:rPr>
              <a:t>,R)</a:t>
            </a:r>
            <a:r>
              <a:rPr sz="2000" spc="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900,000*min(D</a:t>
            </a:r>
            <a:r>
              <a:rPr sz="1950" spc="-7" baseline="-17094" dirty="0">
                <a:latin typeface="Arial"/>
                <a:cs typeface="Arial"/>
              </a:rPr>
              <a:t>L</a:t>
            </a:r>
            <a:r>
              <a:rPr sz="2000" spc="-5" dirty="0">
                <a:latin typeface="Arial"/>
                <a:cs typeface="Arial"/>
              </a:rPr>
              <a:t>,L)</a:t>
            </a:r>
            <a:endParaRPr sz="2000" dirty="0">
              <a:latin typeface="Arial"/>
              <a:cs typeface="Arial"/>
            </a:endParaRPr>
          </a:p>
          <a:p>
            <a:pPr marL="419100">
              <a:lnSpc>
                <a:spcPct val="100000"/>
              </a:lnSpc>
              <a:spcBef>
                <a:spcPts val="400"/>
              </a:spcBef>
            </a:pPr>
            <a:r>
              <a:rPr sz="2000" dirty="0">
                <a:latin typeface="Arial"/>
                <a:cs typeface="Arial"/>
              </a:rPr>
              <a:t>+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100,000*(R-min(D</a:t>
            </a:r>
            <a:r>
              <a:rPr sz="1950" spc="-7" baseline="-17094" dirty="0">
                <a:latin typeface="Arial"/>
                <a:cs typeface="Arial"/>
              </a:rPr>
              <a:t>R</a:t>
            </a:r>
            <a:r>
              <a:rPr sz="2000" spc="-5" dirty="0">
                <a:latin typeface="Arial"/>
                <a:cs typeface="Arial"/>
              </a:rPr>
              <a:t>,R))</a:t>
            </a:r>
            <a:r>
              <a:rPr sz="2000" spc="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150,000*(L-min(D</a:t>
            </a:r>
            <a:r>
              <a:rPr sz="1950" baseline="-17094" dirty="0">
                <a:latin typeface="Arial"/>
                <a:cs typeface="Arial"/>
              </a:rPr>
              <a:t>L</a:t>
            </a:r>
            <a:r>
              <a:rPr sz="2000" dirty="0">
                <a:latin typeface="Arial"/>
                <a:cs typeface="Arial"/>
              </a:rPr>
              <a:t>,L))</a:t>
            </a: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950" dirty="0">
              <a:latin typeface="Arial"/>
              <a:cs typeface="Arial"/>
            </a:endParaRPr>
          </a:p>
          <a:p>
            <a:pPr marL="419100" marR="8128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18465" algn="l"/>
                <a:tab pos="419100" algn="l"/>
              </a:tabLst>
            </a:pPr>
            <a:r>
              <a:rPr sz="2000" spc="-15" dirty="0">
                <a:latin typeface="Arial"/>
                <a:cs typeface="Arial"/>
              </a:rPr>
              <a:t>Example: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spc="157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takes</a:t>
            </a:r>
            <a:r>
              <a:rPr sz="2000" spc="-5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9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65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40" dirty="0">
                <a:latin typeface="Arial"/>
                <a:cs typeface="Arial"/>
              </a:rPr>
              <a:t>115,</a:t>
            </a:r>
            <a:r>
              <a:rPr sz="2000" spc="-10" dirty="0">
                <a:latin typeface="Arial"/>
                <a:cs typeface="Arial"/>
              </a:rPr>
              <a:t> each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with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probability</a:t>
            </a:r>
            <a:r>
              <a:rPr sz="2000" spc="1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0.5,</a:t>
            </a:r>
            <a:r>
              <a:rPr sz="2000" spc="-10" dirty="0">
                <a:latin typeface="Arial"/>
                <a:cs typeface="Arial"/>
              </a:rPr>
              <a:t> and 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</a:t>
            </a:r>
            <a:r>
              <a:rPr sz="1950" spc="-30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takes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15" dirty="0">
                <a:latin typeface="Arial"/>
                <a:cs typeface="Arial"/>
              </a:rPr>
              <a:t>values </a:t>
            </a:r>
            <a:r>
              <a:rPr sz="2000" spc="-10" dirty="0">
                <a:latin typeface="Arial"/>
                <a:cs typeface="Arial"/>
              </a:rPr>
              <a:t>of </a:t>
            </a:r>
            <a:r>
              <a:rPr sz="2000" dirty="0">
                <a:latin typeface="Arial"/>
                <a:cs typeface="Arial"/>
              </a:rPr>
              <a:t>7 </a:t>
            </a:r>
            <a:r>
              <a:rPr sz="2000" spc="-10" dirty="0">
                <a:latin typeface="Arial"/>
                <a:cs typeface="Arial"/>
              </a:rPr>
              <a:t>and 13, each </a:t>
            </a:r>
            <a:r>
              <a:rPr sz="2000" spc="-15" dirty="0">
                <a:latin typeface="Arial"/>
                <a:cs typeface="Arial"/>
              </a:rPr>
              <a:t>with probability </a:t>
            </a:r>
            <a:r>
              <a:rPr sz="2000" dirty="0">
                <a:latin typeface="Arial"/>
                <a:cs typeface="Arial"/>
              </a:rPr>
              <a:t>0.5.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spc="-30" baseline="-17094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 </a:t>
            </a:r>
            <a:r>
              <a:rPr sz="2000" spc="5" dirty="0">
                <a:latin typeface="Arial"/>
                <a:cs typeface="Arial"/>
              </a:rPr>
              <a:t>take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these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values</a:t>
            </a:r>
            <a:r>
              <a:rPr sz="2000" spc="14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in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independent</a:t>
            </a:r>
            <a:r>
              <a:rPr sz="2000" spc="18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manner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419100" marR="356235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18465" algn="l"/>
                <a:tab pos="419100" algn="l"/>
              </a:tabLst>
            </a:pPr>
            <a:r>
              <a:rPr sz="2000" spc="-1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expected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spc="150" baseline="-17094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90,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standard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deviation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spc="150" baseline="-17094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25,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expected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</a:t>
            </a:r>
            <a:r>
              <a:rPr sz="1950" spc="172" baseline="-17094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10,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standard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deviation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</a:t>
            </a:r>
            <a:r>
              <a:rPr sz="1950" spc="22" baseline="-17094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3</a:t>
            </a:r>
          </a:p>
          <a:p>
            <a:pPr>
              <a:lnSpc>
                <a:spcPct val="100000"/>
              </a:lnSpc>
              <a:spcBef>
                <a:spcPts val="25"/>
              </a:spcBef>
              <a:buFont typeface="Lucida Sans Unicode"/>
              <a:buChar char="◆"/>
            </a:pPr>
            <a:endParaRPr sz="2850" dirty="0">
              <a:latin typeface="Arial"/>
              <a:cs typeface="Arial"/>
            </a:endParaRPr>
          </a:p>
          <a:p>
            <a:pPr marL="419100" marR="505459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18465" algn="l"/>
                <a:tab pos="419100" algn="l"/>
              </a:tabLst>
            </a:pPr>
            <a:r>
              <a:rPr sz="2000" spc="20" dirty="0">
                <a:latin typeface="Arial"/>
                <a:cs typeface="Arial"/>
              </a:rPr>
              <a:t>If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we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“plug”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expected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values</a:t>
            </a:r>
            <a:r>
              <a:rPr sz="2000" spc="1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spc="150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(90)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</a:t>
            </a:r>
            <a:r>
              <a:rPr sz="1950" spc="172" baseline="-17094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(</a:t>
            </a:r>
            <a:r>
              <a:rPr lang="en-US" sz="2000" spc="5" dirty="0">
                <a:latin typeface="Arial"/>
                <a:cs typeface="Arial"/>
              </a:rPr>
              <a:t>10</a:t>
            </a:r>
            <a:r>
              <a:rPr sz="2000" spc="5" dirty="0">
                <a:latin typeface="Arial"/>
                <a:cs typeface="Arial"/>
              </a:rPr>
              <a:t>)</a:t>
            </a:r>
            <a:r>
              <a:rPr sz="2000" spc="-1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into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formula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above,</a:t>
            </a:r>
            <a:r>
              <a:rPr sz="2000" spc="8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we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get,</a:t>
            </a:r>
            <a:r>
              <a:rPr sz="2000" spc="-114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for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R=96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L=12,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500,000*90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 </a:t>
            </a:r>
            <a:r>
              <a:rPr sz="2000" spc="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900,000*10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100,000*6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150,000*2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54,900,000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7039632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20" dirty="0"/>
              <a:t>Expected</a:t>
            </a:r>
            <a:r>
              <a:rPr lang="en-US" spc="-165" dirty="0"/>
              <a:t> </a:t>
            </a:r>
            <a:r>
              <a:rPr lang="en-US" spc="15" dirty="0"/>
              <a:t>Value</a:t>
            </a:r>
            <a:r>
              <a:rPr lang="en-US" spc="-160" dirty="0"/>
              <a:t> </a:t>
            </a:r>
            <a:r>
              <a:rPr lang="en-US" spc="20" dirty="0"/>
              <a:t>of</a:t>
            </a:r>
            <a:r>
              <a:rPr lang="en-US" spc="-85" dirty="0"/>
              <a:t> </a:t>
            </a:r>
            <a:r>
              <a:rPr lang="el-GR" spc="-15" dirty="0"/>
              <a:t>Π?</a:t>
            </a:r>
            <a:endParaRPr lang="en-US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A9084006-4952-4A93-827E-66D47006418D}"/>
              </a:ext>
            </a:extLst>
          </p:cNvPr>
          <p:cNvSpPr txBox="1"/>
          <p:nvPr/>
        </p:nvSpPr>
        <p:spPr>
          <a:xfrm>
            <a:off x="838200" y="1829352"/>
            <a:ext cx="8573135" cy="2463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9370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393065" algn="l"/>
                <a:tab pos="393700" algn="l"/>
              </a:tabLst>
            </a:pPr>
            <a:r>
              <a:rPr sz="2000" spc="-1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correct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expected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</a:t>
            </a:r>
            <a:r>
              <a:rPr sz="2000" spc="1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Π</a:t>
            </a:r>
            <a:r>
              <a:rPr sz="2000" spc="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in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this</a:t>
            </a:r>
            <a:r>
              <a:rPr sz="2000" spc="-5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case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can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be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calculated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follows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393700" marR="142875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393065" algn="l"/>
                <a:tab pos="393700" algn="l"/>
              </a:tabLst>
            </a:pPr>
            <a:r>
              <a:rPr sz="2000" spc="20" dirty="0">
                <a:latin typeface="Arial"/>
                <a:cs typeface="Arial"/>
              </a:rPr>
              <a:t>If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8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65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</a:t>
            </a:r>
            <a:r>
              <a:rPr sz="1950" spc="30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7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(this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happens</a:t>
            </a:r>
            <a:r>
              <a:rPr sz="2000" spc="14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with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probability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0.5*0.5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0.25),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then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profit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Π </a:t>
            </a:r>
            <a:r>
              <a:rPr sz="2000" spc="-25" dirty="0">
                <a:latin typeface="Arial"/>
                <a:cs typeface="Arial"/>
              </a:rPr>
              <a:t>is</a:t>
            </a:r>
            <a:endParaRPr sz="2000" dirty="0">
              <a:latin typeface="Arial"/>
              <a:cs typeface="Arial"/>
            </a:endParaRPr>
          </a:p>
          <a:p>
            <a:pPr marL="406400">
              <a:lnSpc>
                <a:spcPct val="100000"/>
              </a:lnSpc>
              <a:spcBef>
                <a:spcPts val="400"/>
              </a:spcBef>
            </a:pPr>
            <a:r>
              <a:rPr sz="2000" spc="-5" dirty="0">
                <a:latin typeface="Arial"/>
                <a:cs typeface="Arial"/>
              </a:rPr>
              <a:t>500,000*min(65,96)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900,000*min(7,12)</a:t>
            </a:r>
            <a:endParaRPr sz="2000" dirty="0">
              <a:latin typeface="Arial"/>
              <a:cs typeface="Arial"/>
            </a:endParaRPr>
          </a:p>
          <a:p>
            <a:pPr marL="393700">
              <a:lnSpc>
                <a:spcPct val="100000"/>
              </a:lnSpc>
              <a:spcBef>
                <a:spcPts val="500"/>
              </a:spcBef>
            </a:pPr>
            <a:r>
              <a:rPr sz="2000" dirty="0">
                <a:latin typeface="Arial"/>
                <a:cs typeface="Arial"/>
              </a:rPr>
              <a:t>+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100,000*(96-min(65,96))</a:t>
            </a:r>
            <a:r>
              <a:rPr sz="2000" spc="-1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150,000*(12-min(7,12)))</a:t>
            </a:r>
          </a:p>
          <a:p>
            <a:pPr marL="406400">
              <a:lnSpc>
                <a:spcPct val="100000"/>
              </a:lnSpc>
              <a:spcBef>
                <a:spcPts val="500"/>
              </a:spcBef>
            </a:pPr>
            <a:r>
              <a:rPr sz="2000" dirty="0">
                <a:latin typeface="Arial"/>
                <a:cs typeface="Arial"/>
              </a:rPr>
              <a:t>=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500,000*65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900,000*7+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100,000*31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150,000*5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42,650,000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7828499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20" dirty="0"/>
              <a:t>Expected</a:t>
            </a:r>
            <a:r>
              <a:rPr lang="en-US" spc="-165" dirty="0"/>
              <a:t> </a:t>
            </a:r>
            <a:r>
              <a:rPr lang="en-US" spc="15" dirty="0"/>
              <a:t>Value</a:t>
            </a:r>
            <a:r>
              <a:rPr lang="en-US" spc="-160" dirty="0"/>
              <a:t> </a:t>
            </a:r>
            <a:r>
              <a:rPr lang="en-US" spc="20" dirty="0"/>
              <a:t>of</a:t>
            </a:r>
            <a:r>
              <a:rPr lang="en-US" spc="-85" dirty="0"/>
              <a:t> </a:t>
            </a:r>
            <a:r>
              <a:rPr lang="el-GR" spc="-15" dirty="0"/>
              <a:t>Π?</a:t>
            </a:r>
            <a:endParaRPr lang="en-US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893D7D19-622B-4EA5-A3CF-385F9F714E29}"/>
              </a:ext>
            </a:extLst>
          </p:cNvPr>
          <p:cNvSpPr txBox="1"/>
          <p:nvPr/>
        </p:nvSpPr>
        <p:spPr>
          <a:xfrm>
            <a:off x="838200" y="1690688"/>
            <a:ext cx="8598535" cy="4597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0640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405765" algn="l"/>
                <a:tab pos="406400" algn="l"/>
              </a:tabLst>
            </a:pPr>
            <a:r>
              <a:rPr sz="2000" spc="-1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correct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expected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</a:t>
            </a:r>
            <a:r>
              <a:rPr sz="2000" spc="1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Π</a:t>
            </a:r>
            <a:r>
              <a:rPr sz="2000" spc="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in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this</a:t>
            </a:r>
            <a:r>
              <a:rPr sz="2000" spc="-5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case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can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be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calculated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follows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406400" marR="155575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05765" algn="l"/>
                <a:tab pos="406400" algn="l"/>
              </a:tabLst>
            </a:pPr>
            <a:r>
              <a:rPr sz="2000" spc="20" dirty="0">
                <a:latin typeface="Arial"/>
                <a:cs typeface="Arial"/>
              </a:rPr>
              <a:t>If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8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65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</a:t>
            </a:r>
            <a:r>
              <a:rPr sz="1950" spc="30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7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(this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happens</a:t>
            </a:r>
            <a:r>
              <a:rPr sz="2000" spc="14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with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probability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0.5*0.5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0.25),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then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profit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Π </a:t>
            </a:r>
            <a:r>
              <a:rPr sz="2000" spc="-25" dirty="0">
                <a:latin typeface="Arial"/>
                <a:cs typeface="Arial"/>
              </a:rPr>
              <a:t>is</a:t>
            </a:r>
            <a:endParaRPr sz="2000" dirty="0">
              <a:latin typeface="Arial"/>
              <a:cs typeface="Arial"/>
            </a:endParaRPr>
          </a:p>
          <a:p>
            <a:pPr marL="419100">
              <a:lnSpc>
                <a:spcPct val="100000"/>
              </a:lnSpc>
              <a:spcBef>
                <a:spcPts val="400"/>
              </a:spcBef>
            </a:pPr>
            <a:r>
              <a:rPr sz="2000" spc="-5" dirty="0">
                <a:latin typeface="Arial"/>
                <a:cs typeface="Arial"/>
              </a:rPr>
              <a:t>500,000*min(65,96)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900,000*min(7,12)</a:t>
            </a:r>
            <a:endParaRPr sz="2000" dirty="0">
              <a:latin typeface="Arial"/>
              <a:cs typeface="Arial"/>
            </a:endParaRPr>
          </a:p>
          <a:p>
            <a:pPr marL="406400">
              <a:lnSpc>
                <a:spcPct val="100000"/>
              </a:lnSpc>
              <a:spcBef>
                <a:spcPts val="500"/>
              </a:spcBef>
            </a:pPr>
            <a:r>
              <a:rPr sz="2000" dirty="0">
                <a:latin typeface="Arial"/>
                <a:cs typeface="Arial"/>
              </a:rPr>
              <a:t>+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100,000*(96-min(65,96))</a:t>
            </a:r>
            <a:r>
              <a:rPr sz="2000" spc="-1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150,000*(12-min(7,12)))</a:t>
            </a:r>
          </a:p>
          <a:p>
            <a:pPr marL="419100">
              <a:lnSpc>
                <a:spcPct val="100000"/>
              </a:lnSpc>
              <a:spcBef>
                <a:spcPts val="500"/>
              </a:spcBef>
            </a:pPr>
            <a:r>
              <a:rPr sz="2000" dirty="0">
                <a:latin typeface="Arial"/>
                <a:cs typeface="Arial"/>
              </a:rPr>
              <a:t>=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500,000*65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900,000*7+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100,000*31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150,000*5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42,650,000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950" dirty="0">
              <a:latin typeface="Arial"/>
              <a:cs typeface="Arial"/>
            </a:endParaRPr>
          </a:p>
          <a:p>
            <a:pPr marL="406400" marR="61594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05765" algn="l"/>
                <a:tab pos="406400" algn="l"/>
              </a:tabLst>
            </a:pPr>
            <a:r>
              <a:rPr sz="2000" spc="20" dirty="0">
                <a:latin typeface="Arial"/>
                <a:cs typeface="Arial"/>
              </a:rPr>
              <a:t>If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45" dirty="0">
                <a:latin typeface="Arial"/>
                <a:cs typeface="Arial"/>
              </a:rPr>
              <a:t>115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</a:t>
            </a:r>
            <a:r>
              <a:rPr sz="1950" spc="22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7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(this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also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happens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with</a:t>
            </a:r>
            <a:r>
              <a:rPr sz="2000" spc="13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probability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0.5*0.5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0.25),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then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profit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Π </a:t>
            </a:r>
            <a:r>
              <a:rPr sz="2000" spc="-25" dirty="0">
                <a:latin typeface="Arial"/>
                <a:cs typeface="Arial"/>
              </a:rPr>
              <a:t>is</a:t>
            </a:r>
            <a:endParaRPr sz="2000" dirty="0">
              <a:latin typeface="Arial"/>
              <a:cs typeface="Arial"/>
            </a:endParaRPr>
          </a:p>
          <a:p>
            <a:pPr marL="419100">
              <a:lnSpc>
                <a:spcPct val="100000"/>
              </a:lnSpc>
              <a:spcBef>
                <a:spcPts val="400"/>
              </a:spcBef>
            </a:pPr>
            <a:r>
              <a:rPr sz="2000" spc="-15" dirty="0">
                <a:latin typeface="Arial"/>
                <a:cs typeface="Arial"/>
              </a:rPr>
              <a:t>500</a:t>
            </a:r>
            <a:r>
              <a:rPr sz="2000" spc="40" dirty="0">
                <a:latin typeface="Arial"/>
                <a:cs typeface="Arial"/>
              </a:rPr>
              <a:t>,</a:t>
            </a:r>
            <a:r>
              <a:rPr sz="2000" spc="-15" dirty="0">
                <a:latin typeface="Arial"/>
                <a:cs typeface="Arial"/>
              </a:rPr>
              <a:t>000</a:t>
            </a:r>
            <a:r>
              <a:rPr sz="2000" spc="20" dirty="0">
                <a:latin typeface="Arial"/>
                <a:cs typeface="Arial"/>
              </a:rPr>
              <a:t>*</a:t>
            </a:r>
            <a:r>
              <a:rPr sz="2000" spc="30" dirty="0">
                <a:latin typeface="Arial"/>
                <a:cs typeface="Arial"/>
              </a:rPr>
              <a:t>m</a:t>
            </a:r>
            <a:r>
              <a:rPr sz="2000" spc="-45" dirty="0">
                <a:latin typeface="Arial"/>
                <a:cs typeface="Arial"/>
              </a:rPr>
              <a:t>i</a:t>
            </a:r>
            <a:r>
              <a:rPr sz="2000" spc="-15" dirty="0">
                <a:latin typeface="Arial"/>
                <a:cs typeface="Arial"/>
              </a:rPr>
              <a:t>n</a:t>
            </a:r>
            <a:r>
              <a:rPr sz="2000" spc="30" dirty="0">
                <a:latin typeface="Arial"/>
                <a:cs typeface="Arial"/>
              </a:rPr>
              <a:t>(</a:t>
            </a:r>
            <a:r>
              <a:rPr sz="2000" spc="-114" dirty="0">
                <a:latin typeface="Arial"/>
                <a:cs typeface="Arial"/>
              </a:rPr>
              <a:t>1</a:t>
            </a:r>
            <a:r>
              <a:rPr sz="2000" spc="-15" dirty="0">
                <a:latin typeface="Arial"/>
                <a:cs typeface="Arial"/>
              </a:rPr>
              <a:t>15</a:t>
            </a:r>
            <a:r>
              <a:rPr sz="2000" spc="40" dirty="0">
                <a:latin typeface="Arial"/>
                <a:cs typeface="Arial"/>
              </a:rPr>
              <a:t>,</a:t>
            </a:r>
            <a:r>
              <a:rPr sz="2000" spc="-15" dirty="0">
                <a:latin typeface="Arial"/>
                <a:cs typeface="Arial"/>
              </a:rPr>
              <a:t>96</a:t>
            </a:r>
            <a:r>
              <a:rPr sz="2000" dirty="0">
                <a:latin typeface="Arial"/>
                <a:cs typeface="Arial"/>
              </a:rPr>
              <a:t>)</a:t>
            </a:r>
            <a:r>
              <a:rPr sz="2000" spc="-1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900</a:t>
            </a:r>
            <a:r>
              <a:rPr sz="2000" spc="40" dirty="0">
                <a:latin typeface="Arial"/>
                <a:cs typeface="Arial"/>
              </a:rPr>
              <a:t>,</a:t>
            </a:r>
            <a:r>
              <a:rPr sz="2000" spc="-15" dirty="0">
                <a:latin typeface="Arial"/>
                <a:cs typeface="Arial"/>
              </a:rPr>
              <a:t>000</a:t>
            </a:r>
            <a:r>
              <a:rPr sz="2000" spc="20" dirty="0">
                <a:latin typeface="Arial"/>
                <a:cs typeface="Arial"/>
              </a:rPr>
              <a:t>*</a:t>
            </a:r>
            <a:r>
              <a:rPr sz="2000" spc="30" dirty="0">
                <a:latin typeface="Arial"/>
                <a:cs typeface="Arial"/>
              </a:rPr>
              <a:t>m</a:t>
            </a:r>
            <a:r>
              <a:rPr sz="2000" spc="-45" dirty="0">
                <a:latin typeface="Arial"/>
                <a:cs typeface="Arial"/>
              </a:rPr>
              <a:t>i</a:t>
            </a:r>
            <a:r>
              <a:rPr sz="2000" spc="-15" dirty="0">
                <a:latin typeface="Arial"/>
                <a:cs typeface="Arial"/>
              </a:rPr>
              <a:t>n</a:t>
            </a:r>
            <a:r>
              <a:rPr sz="2000" spc="30" dirty="0">
                <a:latin typeface="Arial"/>
                <a:cs typeface="Arial"/>
              </a:rPr>
              <a:t>(</a:t>
            </a:r>
            <a:r>
              <a:rPr sz="2000" spc="-15" dirty="0">
                <a:latin typeface="Arial"/>
                <a:cs typeface="Arial"/>
              </a:rPr>
              <a:t>7</a:t>
            </a:r>
            <a:r>
              <a:rPr sz="2000" spc="40" dirty="0">
                <a:latin typeface="Arial"/>
                <a:cs typeface="Arial"/>
              </a:rPr>
              <a:t>,</a:t>
            </a:r>
            <a:r>
              <a:rPr sz="2000" spc="-15" dirty="0">
                <a:latin typeface="Arial"/>
                <a:cs typeface="Arial"/>
              </a:rPr>
              <a:t>12</a:t>
            </a:r>
            <a:r>
              <a:rPr sz="2000" dirty="0">
                <a:latin typeface="Arial"/>
                <a:cs typeface="Arial"/>
              </a:rPr>
              <a:t>)</a:t>
            </a:r>
          </a:p>
          <a:p>
            <a:pPr marL="406400">
              <a:lnSpc>
                <a:spcPct val="100000"/>
              </a:lnSpc>
              <a:spcBef>
                <a:spcPts val="500"/>
              </a:spcBef>
            </a:pPr>
            <a:r>
              <a:rPr sz="2000" dirty="0">
                <a:latin typeface="Arial"/>
                <a:cs typeface="Arial"/>
              </a:rPr>
              <a:t>+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100,000*(96-min(115,96))</a:t>
            </a:r>
            <a:r>
              <a:rPr sz="2000" spc="-1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150,000*(12-min(7,12)))</a:t>
            </a:r>
          </a:p>
          <a:p>
            <a:pPr marL="419100">
              <a:lnSpc>
                <a:spcPct val="100000"/>
              </a:lnSpc>
              <a:spcBef>
                <a:spcPts val="500"/>
              </a:spcBef>
            </a:pPr>
            <a:r>
              <a:rPr sz="2000" dirty="0">
                <a:latin typeface="Arial"/>
                <a:cs typeface="Arial"/>
              </a:rPr>
              <a:t>=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500,000*96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900,000*7+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100,000*0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150,000*5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55,050,000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9291334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20" dirty="0"/>
              <a:t>Expected</a:t>
            </a:r>
            <a:r>
              <a:rPr lang="en-US" spc="-165" dirty="0"/>
              <a:t> </a:t>
            </a:r>
            <a:r>
              <a:rPr lang="en-US" spc="15" dirty="0"/>
              <a:t>Value</a:t>
            </a:r>
            <a:r>
              <a:rPr lang="en-US" spc="-160" dirty="0"/>
              <a:t> </a:t>
            </a:r>
            <a:r>
              <a:rPr lang="en-US" spc="20" dirty="0"/>
              <a:t>of</a:t>
            </a:r>
            <a:r>
              <a:rPr lang="en-US" spc="-85" dirty="0"/>
              <a:t> </a:t>
            </a:r>
            <a:r>
              <a:rPr lang="el-GR" spc="-15" dirty="0"/>
              <a:t>Π?</a:t>
            </a:r>
            <a:endParaRPr lang="en-US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5255E738-42DC-4558-8072-C449C8BAE905}"/>
              </a:ext>
            </a:extLst>
          </p:cNvPr>
          <p:cNvSpPr txBox="1"/>
          <p:nvPr/>
        </p:nvSpPr>
        <p:spPr>
          <a:xfrm>
            <a:off x="838200" y="1412059"/>
            <a:ext cx="8650605" cy="24929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06400" marR="69215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405765" algn="l"/>
                <a:tab pos="406400" algn="l"/>
              </a:tabLst>
            </a:pPr>
            <a:r>
              <a:rPr sz="2000" spc="20" dirty="0">
                <a:latin typeface="Arial"/>
                <a:cs typeface="Arial"/>
              </a:rPr>
              <a:t>If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8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65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</a:t>
            </a:r>
            <a:r>
              <a:rPr sz="1950" spc="22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13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(this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happens</a:t>
            </a:r>
            <a:r>
              <a:rPr sz="2000" spc="14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with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probability</a:t>
            </a:r>
            <a:r>
              <a:rPr sz="2000" spc="14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0.5*0.5</a:t>
            </a:r>
            <a:r>
              <a:rPr sz="2000" spc="-1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0.25),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then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profit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Π </a:t>
            </a:r>
            <a:r>
              <a:rPr sz="2000" spc="-25" dirty="0">
                <a:latin typeface="Arial"/>
                <a:cs typeface="Arial"/>
              </a:rPr>
              <a:t>is</a:t>
            </a:r>
            <a:endParaRPr sz="2000" dirty="0">
              <a:latin typeface="Arial"/>
              <a:cs typeface="Arial"/>
            </a:endParaRPr>
          </a:p>
          <a:p>
            <a:pPr marL="419100">
              <a:lnSpc>
                <a:spcPct val="100000"/>
              </a:lnSpc>
              <a:spcBef>
                <a:spcPts val="500"/>
              </a:spcBef>
            </a:pPr>
            <a:r>
              <a:rPr sz="2000" spc="-5" dirty="0">
                <a:latin typeface="Arial"/>
                <a:cs typeface="Arial"/>
              </a:rPr>
              <a:t>500,000*min(65,96)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900,000*min(13,12)</a:t>
            </a:r>
            <a:endParaRPr sz="2000" dirty="0">
              <a:latin typeface="Arial"/>
              <a:cs typeface="Arial"/>
            </a:endParaRPr>
          </a:p>
          <a:p>
            <a:pPr marL="406400">
              <a:lnSpc>
                <a:spcPct val="100000"/>
              </a:lnSpc>
              <a:spcBef>
                <a:spcPts val="500"/>
              </a:spcBef>
            </a:pPr>
            <a:r>
              <a:rPr sz="2000" dirty="0">
                <a:latin typeface="Arial"/>
                <a:cs typeface="Arial"/>
              </a:rPr>
              <a:t>+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100,000*(96-min(65,96))</a:t>
            </a:r>
            <a:r>
              <a:rPr sz="2000" spc="-1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150,000*(12-min(13,12)))</a:t>
            </a:r>
          </a:p>
          <a:p>
            <a:pPr marL="419100">
              <a:lnSpc>
                <a:spcPct val="100000"/>
              </a:lnSpc>
              <a:spcBef>
                <a:spcPts val="400"/>
              </a:spcBef>
            </a:pP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500,000*65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900,000*12+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100,000*31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150,000*0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46,400,000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950" dirty="0">
              <a:latin typeface="Arial"/>
              <a:cs typeface="Arial"/>
            </a:endParaRPr>
          </a:p>
          <a:p>
            <a:pPr marL="63500">
              <a:lnSpc>
                <a:spcPct val="100000"/>
              </a:lnSpc>
              <a:buSzPct val="75000"/>
              <a:tabLst>
                <a:tab pos="405765" algn="l"/>
                <a:tab pos="406400" algn="l"/>
              </a:tabLst>
            </a:pP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5825289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20" dirty="0"/>
              <a:t>Expected</a:t>
            </a:r>
            <a:r>
              <a:rPr lang="en-US" spc="-165" dirty="0"/>
              <a:t> </a:t>
            </a:r>
            <a:r>
              <a:rPr lang="en-US" spc="15" dirty="0"/>
              <a:t>Value</a:t>
            </a:r>
            <a:r>
              <a:rPr lang="en-US" spc="-160" dirty="0"/>
              <a:t> </a:t>
            </a:r>
            <a:r>
              <a:rPr lang="en-US" spc="20" dirty="0"/>
              <a:t>of</a:t>
            </a:r>
            <a:r>
              <a:rPr lang="en-US" spc="-85" dirty="0"/>
              <a:t> </a:t>
            </a:r>
            <a:r>
              <a:rPr lang="el-GR" spc="-15" dirty="0"/>
              <a:t>Π?</a:t>
            </a:r>
            <a:endParaRPr lang="en-US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5255E738-42DC-4558-8072-C449C8BAE905}"/>
              </a:ext>
            </a:extLst>
          </p:cNvPr>
          <p:cNvSpPr txBox="1"/>
          <p:nvPr/>
        </p:nvSpPr>
        <p:spPr>
          <a:xfrm>
            <a:off x="838200" y="1412059"/>
            <a:ext cx="8650605" cy="52705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06400" marR="69215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405765" algn="l"/>
                <a:tab pos="406400" algn="l"/>
              </a:tabLst>
            </a:pPr>
            <a:r>
              <a:rPr sz="2000" spc="20" dirty="0">
                <a:latin typeface="Arial"/>
                <a:cs typeface="Arial"/>
              </a:rPr>
              <a:t>If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8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65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</a:t>
            </a:r>
            <a:r>
              <a:rPr sz="1950" spc="22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13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(this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happens</a:t>
            </a:r>
            <a:r>
              <a:rPr sz="2000" spc="14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with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probability</a:t>
            </a:r>
            <a:r>
              <a:rPr sz="2000" spc="14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0.5*0.5</a:t>
            </a:r>
            <a:r>
              <a:rPr sz="2000" spc="-1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0.25),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then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profit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Π </a:t>
            </a:r>
            <a:r>
              <a:rPr sz="2000" spc="-25" dirty="0">
                <a:latin typeface="Arial"/>
                <a:cs typeface="Arial"/>
              </a:rPr>
              <a:t>is</a:t>
            </a:r>
            <a:endParaRPr sz="2000" dirty="0">
              <a:latin typeface="Arial"/>
              <a:cs typeface="Arial"/>
            </a:endParaRPr>
          </a:p>
          <a:p>
            <a:pPr marL="419100">
              <a:lnSpc>
                <a:spcPct val="100000"/>
              </a:lnSpc>
              <a:spcBef>
                <a:spcPts val="500"/>
              </a:spcBef>
            </a:pPr>
            <a:r>
              <a:rPr sz="2000" spc="-5" dirty="0">
                <a:latin typeface="Arial"/>
                <a:cs typeface="Arial"/>
              </a:rPr>
              <a:t>500,000*min(65,96)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900,000*min(13,12)</a:t>
            </a:r>
            <a:endParaRPr sz="2000" dirty="0">
              <a:latin typeface="Arial"/>
              <a:cs typeface="Arial"/>
            </a:endParaRPr>
          </a:p>
          <a:p>
            <a:pPr marL="406400">
              <a:lnSpc>
                <a:spcPct val="100000"/>
              </a:lnSpc>
              <a:spcBef>
                <a:spcPts val="500"/>
              </a:spcBef>
            </a:pPr>
            <a:r>
              <a:rPr sz="2000" dirty="0">
                <a:latin typeface="Arial"/>
                <a:cs typeface="Arial"/>
              </a:rPr>
              <a:t>+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100,000*(96-min(65,96))</a:t>
            </a:r>
            <a:r>
              <a:rPr sz="2000" spc="-1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150,000*(12-min(13,12)))</a:t>
            </a:r>
          </a:p>
          <a:p>
            <a:pPr marL="419100">
              <a:lnSpc>
                <a:spcPct val="100000"/>
              </a:lnSpc>
              <a:spcBef>
                <a:spcPts val="400"/>
              </a:spcBef>
            </a:pP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500,000*65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900,000*12+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100,000*31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150,000*0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46,400,000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950" dirty="0">
              <a:latin typeface="Arial"/>
              <a:cs typeface="Arial"/>
            </a:endParaRPr>
          </a:p>
          <a:p>
            <a:pPr marL="40640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05765" algn="l"/>
                <a:tab pos="406400" algn="l"/>
              </a:tabLst>
            </a:pPr>
            <a:r>
              <a:rPr sz="2000" spc="-40" dirty="0">
                <a:latin typeface="Arial"/>
                <a:cs typeface="Arial"/>
              </a:rPr>
              <a:t>Finally,</a:t>
            </a:r>
            <a:r>
              <a:rPr sz="2000" spc="18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if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spc="150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45" dirty="0">
                <a:latin typeface="Arial"/>
                <a:cs typeface="Arial"/>
              </a:rPr>
              <a:t>115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</a:t>
            </a:r>
            <a:r>
              <a:rPr sz="1950" spc="30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13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(this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also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happens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with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probability</a:t>
            </a:r>
            <a:r>
              <a:rPr sz="2000" spc="14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0.5*0.5</a:t>
            </a:r>
            <a:endParaRPr sz="2000" dirty="0">
              <a:latin typeface="Arial"/>
              <a:cs typeface="Arial"/>
            </a:endParaRPr>
          </a:p>
          <a:p>
            <a:pPr marL="406400">
              <a:lnSpc>
                <a:spcPct val="100000"/>
              </a:lnSpc>
            </a:pPr>
            <a:r>
              <a:rPr sz="2000" dirty="0">
                <a:latin typeface="Arial"/>
                <a:cs typeface="Arial"/>
              </a:rPr>
              <a:t>=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0.25),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then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</a:t>
            </a:r>
            <a:r>
              <a:rPr sz="2000" spc="1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profit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Π </a:t>
            </a:r>
            <a:r>
              <a:rPr sz="2000" spc="-25" dirty="0">
                <a:latin typeface="Arial"/>
                <a:cs typeface="Arial"/>
              </a:rPr>
              <a:t>is</a:t>
            </a:r>
            <a:endParaRPr sz="2000" dirty="0">
              <a:latin typeface="Arial"/>
              <a:cs typeface="Arial"/>
            </a:endParaRPr>
          </a:p>
          <a:p>
            <a:pPr marL="419100">
              <a:lnSpc>
                <a:spcPct val="100000"/>
              </a:lnSpc>
              <a:spcBef>
                <a:spcPts val="500"/>
              </a:spcBef>
            </a:pPr>
            <a:r>
              <a:rPr sz="2000" spc="-15" dirty="0">
                <a:latin typeface="Arial"/>
                <a:cs typeface="Arial"/>
              </a:rPr>
              <a:t>500</a:t>
            </a:r>
            <a:r>
              <a:rPr sz="2000" spc="40" dirty="0">
                <a:latin typeface="Arial"/>
                <a:cs typeface="Arial"/>
              </a:rPr>
              <a:t>,</a:t>
            </a:r>
            <a:r>
              <a:rPr sz="2000" spc="-15" dirty="0">
                <a:latin typeface="Arial"/>
                <a:cs typeface="Arial"/>
              </a:rPr>
              <a:t>000</a:t>
            </a:r>
            <a:r>
              <a:rPr sz="2000" spc="20" dirty="0">
                <a:latin typeface="Arial"/>
                <a:cs typeface="Arial"/>
              </a:rPr>
              <a:t>*</a:t>
            </a:r>
            <a:r>
              <a:rPr sz="2000" spc="30" dirty="0">
                <a:latin typeface="Arial"/>
                <a:cs typeface="Arial"/>
              </a:rPr>
              <a:t>m</a:t>
            </a:r>
            <a:r>
              <a:rPr sz="2000" spc="-45" dirty="0">
                <a:latin typeface="Arial"/>
                <a:cs typeface="Arial"/>
              </a:rPr>
              <a:t>i</a:t>
            </a:r>
            <a:r>
              <a:rPr sz="2000" spc="-15" dirty="0">
                <a:latin typeface="Arial"/>
                <a:cs typeface="Arial"/>
              </a:rPr>
              <a:t>n</a:t>
            </a:r>
            <a:r>
              <a:rPr sz="2000" spc="30" dirty="0">
                <a:latin typeface="Arial"/>
                <a:cs typeface="Arial"/>
              </a:rPr>
              <a:t>(</a:t>
            </a:r>
            <a:r>
              <a:rPr sz="2000" spc="-114" dirty="0">
                <a:latin typeface="Arial"/>
                <a:cs typeface="Arial"/>
              </a:rPr>
              <a:t>1</a:t>
            </a:r>
            <a:r>
              <a:rPr sz="2000" spc="-15" dirty="0">
                <a:latin typeface="Arial"/>
                <a:cs typeface="Arial"/>
              </a:rPr>
              <a:t>15</a:t>
            </a:r>
            <a:r>
              <a:rPr sz="2000" spc="40" dirty="0">
                <a:latin typeface="Arial"/>
                <a:cs typeface="Arial"/>
              </a:rPr>
              <a:t>,</a:t>
            </a:r>
            <a:r>
              <a:rPr sz="2000" spc="-15" dirty="0">
                <a:latin typeface="Arial"/>
                <a:cs typeface="Arial"/>
              </a:rPr>
              <a:t>96</a:t>
            </a:r>
            <a:r>
              <a:rPr sz="2000" dirty="0">
                <a:latin typeface="Arial"/>
                <a:cs typeface="Arial"/>
              </a:rPr>
              <a:t>)</a:t>
            </a:r>
            <a:r>
              <a:rPr sz="2000" spc="-1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900</a:t>
            </a:r>
            <a:r>
              <a:rPr sz="2000" spc="40" dirty="0">
                <a:latin typeface="Arial"/>
                <a:cs typeface="Arial"/>
              </a:rPr>
              <a:t>,</a:t>
            </a:r>
            <a:r>
              <a:rPr sz="2000" spc="-15" dirty="0">
                <a:latin typeface="Arial"/>
                <a:cs typeface="Arial"/>
              </a:rPr>
              <a:t>000</a:t>
            </a:r>
            <a:r>
              <a:rPr sz="2000" spc="20" dirty="0">
                <a:latin typeface="Arial"/>
                <a:cs typeface="Arial"/>
              </a:rPr>
              <a:t>*</a:t>
            </a:r>
            <a:r>
              <a:rPr sz="2000" spc="30" dirty="0">
                <a:latin typeface="Arial"/>
                <a:cs typeface="Arial"/>
              </a:rPr>
              <a:t>m</a:t>
            </a:r>
            <a:r>
              <a:rPr sz="2000" spc="-45" dirty="0">
                <a:latin typeface="Arial"/>
                <a:cs typeface="Arial"/>
              </a:rPr>
              <a:t>i</a:t>
            </a:r>
            <a:r>
              <a:rPr sz="2000" spc="-15" dirty="0">
                <a:latin typeface="Arial"/>
                <a:cs typeface="Arial"/>
              </a:rPr>
              <a:t>n</a:t>
            </a:r>
            <a:r>
              <a:rPr sz="2000" spc="30" dirty="0">
                <a:latin typeface="Arial"/>
                <a:cs typeface="Arial"/>
              </a:rPr>
              <a:t>(</a:t>
            </a:r>
            <a:r>
              <a:rPr sz="2000" spc="-15" dirty="0">
                <a:latin typeface="Arial"/>
                <a:cs typeface="Arial"/>
              </a:rPr>
              <a:t>13</a:t>
            </a:r>
            <a:r>
              <a:rPr sz="2000" spc="40" dirty="0">
                <a:latin typeface="Arial"/>
                <a:cs typeface="Arial"/>
              </a:rPr>
              <a:t>,</a:t>
            </a:r>
            <a:r>
              <a:rPr sz="2000" spc="-15" dirty="0">
                <a:latin typeface="Arial"/>
                <a:cs typeface="Arial"/>
              </a:rPr>
              <a:t>12</a:t>
            </a:r>
            <a:r>
              <a:rPr sz="2000" dirty="0">
                <a:latin typeface="Arial"/>
                <a:cs typeface="Arial"/>
              </a:rPr>
              <a:t>)</a:t>
            </a:r>
          </a:p>
          <a:p>
            <a:pPr marL="406400">
              <a:lnSpc>
                <a:spcPct val="100000"/>
              </a:lnSpc>
              <a:spcBef>
                <a:spcPts val="500"/>
              </a:spcBef>
            </a:pPr>
            <a:r>
              <a:rPr sz="2000" dirty="0">
                <a:latin typeface="Arial"/>
                <a:cs typeface="Arial"/>
              </a:rPr>
              <a:t>+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100,000*(96-min(115,96))</a:t>
            </a:r>
            <a:r>
              <a:rPr sz="2000" spc="-1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150,000*(12-min(13,12)))</a:t>
            </a:r>
          </a:p>
          <a:p>
            <a:pPr marL="419100">
              <a:lnSpc>
                <a:spcPct val="100000"/>
              </a:lnSpc>
              <a:spcBef>
                <a:spcPts val="400"/>
              </a:spcBef>
            </a:pPr>
            <a:r>
              <a:rPr sz="2000" dirty="0">
                <a:latin typeface="Arial"/>
                <a:cs typeface="Arial"/>
              </a:rPr>
              <a:t>=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500,000*96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900,000*12+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100,000*0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150,000*0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58,800,000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950" dirty="0">
              <a:latin typeface="Arial"/>
              <a:cs typeface="Arial"/>
            </a:endParaRPr>
          </a:p>
          <a:p>
            <a:pPr marL="406400" marR="181610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05765" algn="l"/>
                <a:tab pos="406400" algn="l"/>
              </a:tabLst>
            </a:pPr>
            <a:r>
              <a:rPr sz="2000" spc="-15" dirty="0">
                <a:latin typeface="Arial"/>
                <a:cs typeface="Arial"/>
              </a:rPr>
              <a:t>The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expected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Π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 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0.25*(42,650,000)+0.25*(55,050,000)+0.25*(46,400,000)</a:t>
            </a:r>
          </a:p>
          <a:p>
            <a:pPr marL="342900">
              <a:lnSpc>
                <a:spcPct val="100000"/>
              </a:lnSpc>
              <a:spcBef>
                <a:spcPts val="500"/>
              </a:spcBef>
            </a:pPr>
            <a:r>
              <a:rPr sz="2000" dirty="0">
                <a:latin typeface="Arial"/>
                <a:cs typeface="Arial"/>
              </a:rPr>
              <a:t>+0.25*(58,800,000)</a:t>
            </a:r>
            <a:r>
              <a:rPr sz="2000" spc="-1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50,725,000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–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much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lower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than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54,900,000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725674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4712</TotalTime>
  <Words>3331</Words>
  <Application>Microsoft Office PowerPoint</Application>
  <PresentationFormat>Widescreen</PresentationFormat>
  <Paragraphs>381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40</vt:i4>
      </vt:variant>
    </vt:vector>
  </HeadingPairs>
  <TitlesOfParts>
    <vt:vector size="48" baseType="lpstr">
      <vt:lpstr>MS Mincho</vt:lpstr>
      <vt:lpstr>Arial</vt:lpstr>
      <vt:lpstr>Calibri</vt:lpstr>
      <vt:lpstr>Calibri Light</vt:lpstr>
      <vt:lpstr>Cambria Math</vt:lpstr>
      <vt:lpstr>Lucida Sans Unicode</vt:lpstr>
      <vt:lpstr>Office Theme</vt:lpstr>
      <vt:lpstr>Custom Design</vt:lpstr>
      <vt:lpstr>Uncertainty Modeling Lecture 11</vt:lpstr>
      <vt:lpstr>Modeling Uncertainty: From Scenarios to Continuous  Distributions</vt:lpstr>
      <vt:lpstr>Modeling Uncertainty: From Scenarios to Continuous  Distributions</vt:lpstr>
      <vt:lpstr>Modeling Uncertainty: From Scenarios to Continuous  Distributions</vt:lpstr>
      <vt:lpstr>Modeling Uncertainty: From Scenarios  to Continuous  Distributions</vt:lpstr>
      <vt:lpstr>Modeling Uncertainty: From Scenarios  to Continuous  Distributions</vt:lpstr>
      <vt:lpstr>Simulation: Making Decisions when Randomness  is  Described by a Continuous Distribution</vt:lpstr>
      <vt:lpstr>Simulation: Making Decisions when Randomness  is  Described by a Continuous Distribution</vt:lpstr>
      <vt:lpstr>Simulation: Making Decisions when Randomness  is  Described by a Continuous Distribution</vt:lpstr>
      <vt:lpstr>Simulation: Making Decisions when Randomness  is  Described by a Continuous Distribution</vt:lpstr>
      <vt:lpstr>Simulation: Making Decisions when Randomness  is  Described by a Continuous Distribution</vt:lpstr>
      <vt:lpstr>Example: Designing a New Apartment  Building</vt:lpstr>
      <vt:lpstr>Example: Designing a New Apartment  Building</vt:lpstr>
      <vt:lpstr>Example: Designing a New Apartment  Building</vt:lpstr>
      <vt:lpstr>Example: Designing a New Apartment  Building</vt:lpstr>
      <vt:lpstr>Example: Designing a New Apartment  Building</vt:lpstr>
      <vt:lpstr>Example: Designing a New Apartment  Building</vt:lpstr>
      <vt:lpstr>Example: Designing a New Apartment  Building</vt:lpstr>
      <vt:lpstr>Example: Designing a New Apartment  Building</vt:lpstr>
      <vt:lpstr>Number of Sold Apartments</vt:lpstr>
      <vt:lpstr>Number of Sold Apartments</vt:lpstr>
      <vt:lpstr>Number of Sold Apartments</vt:lpstr>
      <vt:lpstr>Number of Sold Apartments</vt:lpstr>
      <vt:lpstr>Number of Sold Apartments</vt:lpstr>
      <vt:lpstr>Evaluating an Alternative</vt:lpstr>
      <vt:lpstr>Evaluating an Alternative</vt:lpstr>
      <vt:lpstr>Evaluating an Alternative</vt:lpstr>
      <vt:lpstr>Number of Sold Apartments</vt:lpstr>
      <vt:lpstr>Number of Sold Apartments</vt:lpstr>
      <vt:lpstr>Number of Sold Apartments</vt:lpstr>
      <vt:lpstr>Number of Sold Apartments</vt:lpstr>
      <vt:lpstr>Number of Sold Apartments</vt:lpstr>
      <vt:lpstr>Expected Value of Π?</vt:lpstr>
      <vt:lpstr>Expected Value of Π?</vt:lpstr>
      <vt:lpstr>Expected Value of Π?</vt:lpstr>
      <vt:lpstr>Expected Value of Π?</vt:lpstr>
      <vt:lpstr>Expected Value of Π?</vt:lpstr>
      <vt:lpstr>Expected Value of Π?</vt:lpstr>
      <vt:lpstr>Expected Value of Π?</vt:lpstr>
      <vt:lpstr>Expected Value of Π?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Abdul AlMohaimeed</dc:creator>
  <cp:lastModifiedBy>HPI5</cp:lastModifiedBy>
  <cp:revision>57</cp:revision>
  <dcterms:created xsi:type="dcterms:W3CDTF">2020-10-15T07:04:09Z</dcterms:created>
  <dcterms:modified xsi:type="dcterms:W3CDTF">2021-04-15T20:46:05Z</dcterms:modified>
</cp:coreProperties>
</file>