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303" r:id="rId5"/>
    <p:sldId id="671" r:id="rId6"/>
    <p:sldId id="670" r:id="rId7"/>
    <p:sldId id="271" r:id="rId8"/>
    <p:sldId id="792" r:id="rId9"/>
    <p:sldId id="793" r:id="rId10"/>
    <p:sldId id="794" r:id="rId11"/>
    <p:sldId id="795" r:id="rId12"/>
    <p:sldId id="796" r:id="rId13"/>
    <p:sldId id="797" r:id="rId14"/>
    <p:sldId id="802" r:id="rId15"/>
    <p:sldId id="798" r:id="rId16"/>
    <p:sldId id="801" r:id="rId17"/>
    <p:sldId id="799" r:id="rId18"/>
    <p:sldId id="800" r:id="rId19"/>
    <p:sldId id="803" r:id="rId20"/>
    <p:sldId id="804" r:id="rId21"/>
    <p:sldId id="805" r:id="rId22"/>
    <p:sldId id="810" r:id="rId23"/>
    <p:sldId id="808" r:id="rId24"/>
    <p:sldId id="813" r:id="rId25"/>
    <p:sldId id="814" r:id="rId26"/>
    <p:sldId id="811" r:id="rId27"/>
    <p:sldId id="806" r:id="rId28"/>
    <p:sldId id="812" r:id="rId29"/>
    <p:sldId id="807" r:id="rId30"/>
    <p:sldId id="815" r:id="rId31"/>
    <p:sldId id="816" r:id="rId32"/>
    <p:sldId id="770" r:id="rId33"/>
    <p:sldId id="817" r:id="rId34"/>
    <p:sldId id="818" r:id="rId35"/>
    <p:sldId id="819" r:id="rId36"/>
    <p:sldId id="771" r:id="rId37"/>
    <p:sldId id="826" r:id="rId38"/>
    <p:sldId id="820" r:id="rId39"/>
    <p:sldId id="786" r:id="rId40"/>
    <p:sldId id="827" r:id="rId41"/>
    <p:sldId id="823" r:id="rId42"/>
    <p:sldId id="821" r:id="rId43"/>
    <p:sldId id="505" r:id="rId44"/>
    <p:sldId id="49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671"/>
            <p14:sldId id="670"/>
            <p14:sldId id="271"/>
            <p14:sldId id="792"/>
            <p14:sldId id="793"/>
            <p14:sldId id="794"/>
            <p14:sldId id="795"/>
            <p14:sldId id="796"/>
            <p14:sldId id="797"/>
            <p14:sldId id="802"/>
            <p14:sldId id="798"/>
            <p14:sldId id="801"/>
            <p14:sldId id="799"/>
            <p14:sldId id="800"/>
            <p14:sldId id="803"/>
            <p14:sldId id="804"/>
            <p14:sldId id="805"/>
            <p14:sldId id="810"/>
            <p14:sldId id="808"/>
            <p14:sldId id="813"/>
            <p14:sldId id="814"/>
            <p14:sldId id="811"/>
            <p14:sldId id="806"/>
            <p14:sldId id="812"/>
            <p14:sldId id="807"/>
            <p14:sldId id="815"/>
            <p14:sldId id="816"/>
            <p14:sldId id="770"/>
            <p14:sldId id="817"/>
            <p14:sldId id="818"/>
            <p14:sldId id="819"/>
            <p14:sldId id="771"/>
            <p14:sldId id="826"/>
            <p14:sldId id="820"/>
            <p14:sldId id="786"/>
            <p14:sldId id="827"/>
            <p14:sldId id="823"/>
            <p14:sldId id="821"/>
            <p14:sldId id="505"/>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80" autoAdjust="0"/>
  </p:normalViewPr>
  <p:slideViewPr>
    <p:cSldViewPr snapToGrid="0">
      <p:cViewPr varScale="1">
        <p:scale>
          <a:sx n="87" d="100"/>
          <a:sy n="87" d="100"/>
        </p:scale>
        <p:origin x="50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custT="1"/>
      <dgm:spPr/>
      <dgm:t>
        <a:bodyPr/>
        <a:lstStyle/>
        <a:p>
          <a:pPr rtl="1"/>
          <a:r>
            <a:rPr lang="en-US" sz="1500" b="1" i="0" baseline="0" dirty="0">
              <a:latin typeface="Alexandria" pitchFamily="2" charset="-78"/>
              <a:cs typeface="Alexandria" pitchFamily="2" charset="-78"/>
            </a:rPr>
            <a:t>Special substantive elements of company contract</a:t>
          </a:r>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custT="1"/>
      <dgm:spPr/>
      <dgm:t>
        <a:bodyPr/>
        <a:lstStyle/>
        <a:p>
          <a:pPr rtl="1"/>
          <a:r>
            <a:rPr lang="en-US" sz="1500" b="1" i="0" baseline="0" dirty="0">
              <a:latin typeface="Alexandria" pitchFamily="2" charset="-78"/>
              <a:cs typeface="Alexandria" pitchFamily="2" charset="-78"/>
            </a:rPr>
            <a:t>Formal elements of company contract</a:t>
          </a:r>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custT="1"/>
      <dgm:spPr/>
      <dgm:t>
        <a:bodyPr/>
        <a:lstStyle/>
        <a:p>
          <a:pPr rtl="1"/>
          <a:r>
            <a:rPr lang="en-US" sz="1500" b="1" i="0" baseline="0" dirty="0">
              <a:latin typeface="Alexandria" pitchFamily="2" charset="-78"/>
              <a:cs typeface="Alexandria" pitchFamily="2" charset="-78"/>
            </a:rPr>
            <a:t>partnership</a:t>
          </a:r>
        </a:p>
        <a:p>
          <a:pPr rtl="1"/>
          <a:endParaRPr lang="en-US" sz="1600" b="0" i="0" baseline="0" dirty="0"/>
        </a:p>
      </dgm:t>
    </dgm:pt>
    <dgm:pt modelId="{AE8E8987-F660-465F-8B26-07D4FC91DA23}" type="sibTrans" cxnId="{7AD6854D-C518-472B-994C-16B01DB571D6}">
      <dgm:prSet/>
      <dgm:spPr/>
      <dgm:t>
        <a:bodyPr/>
        <a:lstStyle/>
        <a:p>
          <a:endParaRPr lang="en-US"/>
        </a:p>
      </dgm:t>
    </dgm:pt>
    <dgm:pt modelId="{643DD628-FA83-4BE9-8121-868F4766DE58}" type="parTrans" cxnId="{7AD6854D-C518-472B-994C-16B01DB571D6}">
      <dgm:prSet/>
      <dgm:spPr/>
      <dgm:t>
        <a:bodyPr/>
        <a:lstStyle/>
        <a:p>
          <a:endParaRPr lang="en-US"/>
        </a:p>
      </dgm:t>
    </dgm:pt>
    <dgm:pt modelId="{9AF4A1CD-13C7-42E6-B7EA-9A8887099390}">
      <dgm:prSet custT="1"/>
      <dgm:spPr/>
      <dgm:t>
        <a:bodyPr/>
        <a:lstStyle/>
        <a:p>
          <a:r>
            <a:rPr lang="en-US" sz="1500" b="1" dirty="0">
              <a:latin typeface="Alexandria" pitchFamily="2" charset="-78"/>
              <a:cs typeface="Alexandria" pitchFamily="2" charset="-78"/>
            </a:rPr>
            <a:t>Limited partnership</a:t>
          </a:r>
        </a:p>
      </dgm:t>
    </dgm:pt>
    <dgm:pt modelId="{2450687F-DDD7-4070-BBFF-FCA25A05AF57}" type="parTrans" cxnId="{BE628C4F-6EFB-4875-B7F3-EB6C222ADD76}">
      <dgm:prSet/>
      <dgm:spPr/>
    </dgm:pt>
    <dgm:pt modelId="{9C6C619F-472B-4755-B88C-69215B86EEF2}" type="sibTrans" cxnId="{BE628C4F-6EFB-4875-B7F3-EB6C222ADD76}">
      <dgm:prSet/>
      <dgm:spPr/>
    </dgm:pt>
    <dgm:pt modelId="{AAC8FEB1-DB20-4CF7-8F96-D411D838B551}" type="pres">
      <dgm:prSet presAssocID="{5AF636C8-C971-48AC-ABFA-CAFE11F9DE92}" presName="Name0" presStyleCnt="0">
        <dgm:presLayoutVars>
          <dgm:chMax val="11"/>
          <dgm:chPref val="11"/>
          <dgm:dir/>
          <dgm:resizeHandles/>
        </dgm:presLayoutVars>
      </dgm:prSet>
      <dgm:spPr/>
    </dgm:pt>
    <dgm:pt modelId="{CFE92FA8-2947-4BA0-877A-2C3FAF1E9D18}" type="pres">
      <dgm:prSet presAssocID="{9AF4A1CD-13C7-42E6-B7EA-9A8887099390}" presName="Accent4" presStyleCnt="0"/>
      <dgm:spPr/>
    </dgm:pt>
    <dgm:pt modelId="{34E1678F-1300-4161-A187-2F3CDD584111}" type="pres">
      <dgm:prSet presAssocID="{9AF4A1CD-13C7-42E6-B7EA-9A8887099390}" presName="Accent" presStyleLbl="node1" presStyleIdx="0" presStyleCnt="8"/>
      <dgm:spPr/>
    </dgm:pt>
    <dgm:pt modelId="{C00780CF-2972-487B-B3D7-73F67B62967A}" type="pres">
      <dgm:prSet presAssocID="{9AF4A1CD-13C7-42E6-B7EA-9A8887099390}" presName="ParentBackground4" presStyleCnt="0"/>
      <dgm:spPr/>
    </dgm:pt>
    <dgm:pt modelId="{E2456CED-F027-440B-9158-D5420BA2FE35}" type="pres">
      <dgm:prSet presAssocID="{9AF4A1CD-13C7-42E6-B7EA-9A8887099390}" presName="ParentBackground" presStyleLbl="node1" presStyleIdx="1" presStyleCnt="8"/>
      <dgm:spPr/>
    </dgm:pt>
    <dgm:pt modelId="{E3383316-C16E-4872-95D7-DFE0BC6390C7}" type="pres">
      <dgm:prSet presAssocID="{9AF4A1CD-13C7-42E6-B7EA-9A8887099390}" presName="Parent4" presStyleLbl="fgAcc0" presStyleIdx="0" presStyleCnt="0">
        <dgm:presLayoutVars>
          <dgm:chMax val="1"/>
          <dgm:chPref val="1"/>
          <dgm:bulletEnabled val="1"/>
        </dgm:presLayoutVars>
      </dgm:prSet>
      <dgm:spPr/>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2" presStyleCnt="8"/>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3" presStyleCnt="8"/>
      <dgm:spPr/>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4" presStyleCnt="8"/>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5" presStyleCnt="8"/>
      <dgm:spPr/>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6" presStyleCnt="8"/>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7" presStyleCnt="8"/>
      <dgm:spPr/>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pt>
  </dgm:ptLst>
  <dgm:cxnLst>
    <dgm:cxn modelId="{E7620400-E93E-4AD0-A44C-EC2830FE6AE3}" type="presOf" srcId="{9AF4A1CD-13C7-42E6-B7EA-9A8887099390}" destId="{E3383316-C16E-4872-95D7-DFE0BC6390C7}" srcOrd="1" destOrd="0" presId="urn:microsoft.com/office/officeart/2018/layout/CircleProcess"/>
    <dgm:cxn modelId="{6186C20E-7363-4DFC-A274-3625C87FAC2D}" srcId="{5AF636C8-C971-48AC-ABFA-CAFE11F9DE92}" destId="{E5FC2302-8E6E-4687-ADAD-BDB3E6CBD9AC}" srcOrd="0" destOrd="0" parTransId="{E47178B5-0D45-4962-A29F-6BCE846BE64C}" sibTransId="{0CD6922C-6185-4C07-A528-1FC185226261}"/>
    <dgm:cxn modelId="{C60E1A1E-823F-4D68-A555-9DF1F5F5AA90}" type="presOf" srcId="{E5FC2302-8E6E-4687-ADAD-BDB3E6CBD9AC}" destId="{7963B5BA-E68B-48CE-9F96-ADD44DF9973E}" srcOrd="1" destOrd="0" presId="urn:microsoft.com/office/officeart/2018/layout/CircleProcess"/>
    <dgm:cxn modelId="{E957F05B-3A32-4134-8B0C-B5B435D17176}" type="presOf" srcId="{D5D5F5D4-CF16-4393-9E27-486FF5878BCC}" destId="{96186A59-9ECD-45C1-A5F0-01423208AEDC}" srcOrd="1"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BE628C4F-6EFB-4875-B7F3-EB6C222ADD76}" srcId="{5AF636C8-C971-48AC-ABFA-CAFE11F9DE92}" destId="{9AF4A1CD-13C7-42E6-B7EA-9A8887099390}" srcOrd="3" destOrd="0" parTransId="{2450687F-DDD7-4070-BBFF-FCA25A05AF57}" sibTransId="{9C6C619F-472B-4755-B88C-69215B86EEF2}"/>
    <dgm:cxn modelId="{343C9D71-8C5C-4794-835B-AC0BEF02A273}" type="presOf" srcId="{E5FC2302-8E6E-4687-ADAD-BDB3E6CBD9AC}" destId="{12E5561F-1249-46E2-BB0F-0E0E04EAC493}" srcOrd="0" destOrd="0" presId="urn:microsoft.com/office/officeart/2018/layout/CircleProcess"/>
    <dgm:cxn modelId="{91F88079-97A8-4C1B-B8E3-F0561037E94C}" type="presOf" srcId="{D5D5F5D4-CF16-4393-9E27-486FF5878BCC}" destId="{D4BD8BF2-2F1E-4282-B11D-BC8AA346AEC4}" srcOrd="0" destOrd="0" presId="urn:microsoft.com/office/officeart/2018/layout/CircleProcess"/>
    <dgm:cxn modelId="{BA8616A5-2D7A-4155-A3E4-881342AA50F2}" type="presOf" srcId="{9AF4A1CD-13C7-42E6-B7EA-9A8887099390}" destId="{E2456CED-F027-440B-9158-D5420BA2FE35}" srcOrd="0" destOrd="0" presId="urn:microsoft.com/office/officeart/2018/layout/CircleProcess"/>
    <dgm:cxn modelId="{E2E45BB2-A30E-47EC-ADDA-1EC50E5FE13A}" srcId="{5AF636C8-C971-48AC-ABFA-CAFE11F9DE92}" destId="{D5D5F5D4-CF16-4393-9E27-486FF5878BCC}" srcOrd="1" destOrd="0" parTransId="{3A1958E4-A809-4771-8008-4B0195FCF2FC}" sibTransId="{D585B8A4-18AB-4527-B18C-B97F2E7DEFCA}"/>
    <dgm:cxn modelId="{DBEF77CF-9778-4F8D-8AC0-7545D2787BD9}" type="presOf" srcId="{0BA684D9-B5A4-40EE-B4B6-B6B6E4877F38}" destId="{60B39F98-79E3-4D77-9214-F06EA1FAD499}" srcOrd="0" destOrd="0" presId="urn:microsoft.com/office/officeart/2018/layout/CircleProcess"/>
    <dgm:cxn modelId="{D87C51EA-6435-4550-8D3C-0C1D60B268DC}" type="presOf" srcId="{5AF636C8-C971-48AC-ABFA-CAFE11F9DE92}" destId="{AAC8FEB1-DB20-4CF7-8F96-D411D838B551}" srcOrd="0" destOrd="0" presId="urn:microsoft.com/office/officeart/2018/layout/CircleProcess"/>
    <dgm:cxn modelId="{9AF69DFA-C932-4FE9-854A-3132D2E28429}" type="presOf" srcId="{0BA684D9-B5A4-40EE-B4B6-B6B6E4877F38}" destId="{63A817FE-9AC2-42F3-A4BA-2E178EF04349}" srcOrd="1" destOrd="0" presId="urn:microsoft.com/office/officeart/2018/layout/CircleProcess"/>
    <dgm:cxn modelId="{0C04474B-39AD-40E8-B5EA-B7246BD29828}" type="presParOf" srcId="{AAC8FEB1-DB20-4CF7-8F96-D411D838B551}" destId="{CFE92FA8-2947-4BA0-877A-2C3FAF1E9D18}" srcOrd="0" destOrd="0" presId="urn:microsoft.com/office/officeart/2018/layout/CircleProcess"/>
    <dgm:cxn modelId="{2D139FE5-1F95-41F5-B14C-CD28E1DF4A51}" type="presParOf" srcId="{CFE92FA8-2947-4BA0-877A-2C3FAF1E9D18}" destId="{34E1678F-1300-4161-A187-2F3CDD584111}" srcOrd="0" destOrd="0" presId="urn:microsoft.com/office/officeart/2018/layout/CircleProcess"/>
    <dgm:cxn modelId="{A4C50540-0732-46DB-9BB4-3B9C29CC1C74}" type="presParOf" srcId="{AAC8FEB1-DB20-4CF7-8F96-D411D838B551}" destId="{C00780CF-2972-487B-B3D7-73F67B62967A}" srcOrd="1" destOrd="0" presId="urn:microsoft.com/office/officeart/2018/layout/CircleProcess"/>
    <dgm:cxn modelId="{C0AEAB07-FD3B-444D-8C7E-F319617A4ACE}" type="presParOf" srcId="{C00780CF-2972-487B-B3D7-73F67B62967A}" destId="{E2456CED-F027-440B-9158-D5420BA2FE35}" srcOrd="0" destOrd="0" presId="urn:microsoft.com/office/officeart/2018/layout/CircleProcess"/>
    <dgm:cxn modelId="{B1BE3142-4B9C-423A-AEFB-FCEBC756EB09}" type="presParOf" srcId="{AAC8FEB1-DB20-4CF7-8F96-D411D838B551}" destId="{E3383316-C16E-4872-95D7-DFE0BC6390C7}" srcOrd="2" destOrd="0" presId="urn:microsoft.com/office/officeart/2018/layout/CircleProcess"/>
    <dgm:cxn modelId="{9DB6F70E-1EDD-4259-82C5-CE5E674F47A9}" type="presParOf" srcId="{AAC8FEB1-DB20-4CF7-8F96-D411D838B551}" destId="{8D964CFD-DD1D-4B29-8245-7B0BB5B3C4C7}" srcOrd="3"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4"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5" destOrd="0" presId="urn:microsoft.com/office/officeart/2018/layout/CircleProcess"/>
    <dgm:cxn modelId="{09A9B2E4-3C12-48A4-A5CC-F951112E1AEA}" type="presParOf" srcId="{AAC8FEB1-DB20-4CF7-8F96-D411D838B551}" destId="{ED87A76E-AE5B-405F-986F-C2578B180FAA}" srcOrd="6"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7"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8" destOrd="0" presId="urn:microsoft.com/office/officeart/2018/layout/CircleProcess"/>
    <dgm:cxn modelId="{095D2E6F-EF96-4176-B2C2-E3D6A64F06E1}" type="presParOf" srcId="{AAC8FEB1-DB20-4CF7-8F96-D411D838B551}" destId="{52829DDB-75B4-4C3D-9681-452FD57F2AB6}" srcOrd="9"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10"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11"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E1678F-1300-4161-A187-2F3CDD584111}">
      <dsp:nvSpPr>
        <dsp:cNvPr id="0" name=""/>
        <dsp:cNvSpPr/>
      </dsp:nvSpPr>
      <dsp:spPr>
        <a:xfrm>
          <a:off x="7996153" y="729503"/>
          <a:ext cx="1932695" cy="1932794"/>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456CED-F027-440B-9158-D5420BA2FE35}">
      <dsp:nvSpPr>
        <dsp:cNvPr id="0" name=""/>
        <dsp:cNvSpPr/>
      </dsp:nvSpPr>
      <dsp:spPr>
        <a:xfrm>
          <a:off x="8060797" y="793941"/>
          <a:ext cx="1804236"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latin typeface="Alexandria" pitchFamily="2" charset="-78"/>
              <a:cs typeface="Alexandria" pitchFamily="2" charset="-78"/>
            </a:rPr>
            <a:t>Limited partnership</a:t>
          </a:r>
        </a:p>
      </dsp:txBody>
      <dsp:txXfrm>
        <a:off x="8318545" y="1051692"/>
        <a:ext cx="1288740" cy="1288416"/>
      </dsp:txXfrm>
    </dsp:sp>
    <dsp:sp modelId="{1F22C185-FCDD-451E-80B6-0E3E39A70A81}">
      <dsp:nvSpPr>
        <dsp:cNvPr id="0" name=""/>
        <dsp:cNvSpPr/>
      </dsp:nvSpPr>
      <dsp:spPr>
        <a:xfrm rot="2700000">
          <a:off x="5990509" y="729367"/>
          <a:ext cx="1932727" cy="1932727"/>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39F98-79E3-4D77-9214-F06EA1FAD499}">
      <dsp:nvSpPr>
        <dsp:cNvPr id="0" name=""/>
        <dsp:cNvSpPr/>
      </dsp:nvSpPr>
      <dsp:spPr>
        <a:xfrm>
          <a:off x="6063457" y="793941"/>
          <a:ext cx="1804236"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US" sz="1500" b="1" i="0" kern="1200" baseline="0" dirty="0">
              <a:latin typeface="Alexandria" pitchFamily="2" charset="-78"/>
              <a:cs typeface="Alexandria" pitchFamily="2" charset="-78"/>
            </a:rPr>
            <a:t>partnership</a:t>
          </a:r>
        </a:p>
        <a:p>
          <a:pPr marL="0" lvl="0" indent="0" algn="ctr" defTabSz="666750" rtl="1">
            <a:lnSpc>
              <a:spcPct val="90000"/>
            </a:lnSpc>
            <a:spcBef>
              <a:spcPct val="0"/>
            </a:spcBef>
            <a:spcAft>
              <a:spcPct val="35000"/>
            </a:spcAft>
            <a:buNone/>
          </a:pPr>
          <a:endParaRPr lang="en-US" sz="1600" b="0" i="0" kern="1200" baseline="0" dirty="0"/>
        </a:p>
      </dsp:txBody>
      <dsp:txXfrm>
        <a:off x="6321205" y="1051692"/>
        <a:ext cx="1288740" cy="1288416"/>
      </dsp:txXfrm>
    </dsp:sp>
    <dsp:sp modelId="{6AEECE16-7F97-463B-80CD-69CDE77CA66C}">
      <dsp:nvSpPr>
        <dsp:cNvPr id="0" name=""/>
        <dsp:cNvSpPr/>
      </dsp:nvSpPr>
      <dsp:spPr>
        <a:xfrm rot="2700000">
          <a:off x="4001457" y="729367"/>
          <a:ext cx="1932727" cy="1932727"/>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D8BF2-2F1E-4282-B11D-BC8AA346AEC4}">
      <dsp:nvSpPr>
        <dsp:cNvPr id="0" name=""/>
        <dsp:cNvSpPr/>
      </dsp:nvSpPr>
      <dsp:spPr>
        <a:xfrm>
          <a:off x="4066117" y="793941"/>
          <a:ext cx="1804236"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US" sz="1500" b="1" i="0" kern="1200" baseline="0" dirty="0">
              <a:latin typeface="Alexandria" pitchFamily="2" charset="-78"/>
              <a:cs typeface="Alexandria" pitchFamily="2" charset="-78"/>
            </a:rPr>
            <a:t>Formal elements of company contract</a:t>
          </a:r>
        </a:p>
      </dsp:txBody>
      <dsp:txXfrm>
        <a:off x="4323865" y="1051692"/>
        <a:ext cx="1288740" cy="1288416"/>
      </dsp:txXfrm>
    </dsp:sp>
    <dsp:sp modelId="{3054A2C4-022B-4DC2-A3DA-CD2FA2778EA3}">
      <dsp:nvSpPr>
        <dsp:cNvPr id="0" name=""/>
        <dsp:cNvSpPr/>
      </dsp:nvSpPr>
      <dsp:spPr>
        <a:xfrm rot="2700000">
          <a:off x="2004117" y="729367"/>
          <a:ext cx="1932727" cy="1932727"/>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5561F-1249-46E2-BB0F-0E0E04EAC493}">
      <dsp:nvSpPr>
        <dsp:cNvPr id="0" name=""/>
        <dsp:cNvSpPr/>
      </dsp:nvSpPr>
      <dsp:spPr>
        <a:xfrm>
          <a:off x="2068777" y="793941"/>
          <a:ext cx="1804236"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US" sz="1500" b="1" i="0" kern="1200" baseline="0" dirty="0">
              <a:latin typeface="Alexandria" pitchFamily="2" charset="-78"/>
              <a:cs typeface="Alexandria" pitchFamily="2" charset="-78"/>
            </a:rPr>
            <a:t>Special substantive elements of company contract</a:t>
          </a:r>
        </a:p>
      </dsp:txBody>
      <dsp:txXfrm>
        <a:off x="2326525" y="1051692"/>
        <a:ext cx="1288740" cy="1288416"/>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C9993-F88D-F35C-0DDA-52C3E6535C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8E5847-6E8B-3F1A-0D1B-8D570A7B09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22182B-9D81-F893-01EB-9842BC04ED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A717BD-53F0-71CA-EACE-A3F901762A7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97922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1EDAC8-B746-3CBA-A4A3-F4A819E124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E74D0E-A550-967A-2EEC-DD3A1097C1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2B99A8-86FF-31B1-7B99-87E9CE35FF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93C17CB-D6F2-6111-D1D2-8D9D6A5E5A1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947213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AAEB4F-4785-FE32-C42A-8A93CAD332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0967AB-45B1-7958-F638-A85ECBBEF1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036F61-AD92-D5EA-37FE-B884FCF82732}"/>
              </a:ext>
            </a:extLst>
          </p:cNvPr>
          <p:cNvSpPr>
            <a:spLocks noGrp="1"/>
          </p:cNvSpPr>
          <p:nvPr>
            <p:ph type="body" idx="1"/>
          </p:nvPr>
        </p:nvSpPr>
        <p:spPr/>
        <p:txBody>
          <a:bodyPr/>
          <a:lstStyle/>
          <a:p>
            <a:r>
              <a:rPr lang="ar-EG" dirty="0"/>
              <a:t>المصرح به- المصدر -  المدفوع</a:t>
            </a:r>
            <a:endParaRPr lang="en-US" dirty="0"/>
          </a:p>
        </p:txBody>
      </p:sp>
      <p:sp>
        <p:nvSpPr>
          <p:cNvPr id="4" name="Slide Number Placeholder 3">
            <a:extLst>
              <a:ext uri="{FF2B5EF4-FFF2-40B4-BE49-F238E27FC236}">
                <a16:creationId xmlns:a16="http://schemas.microsoft.com/office/drawing/2014/main" id="{2869B981-2D61-9507-F93B-374D3C3C272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056755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6E5D81-379D-DD25-F436-A7E3E69F80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0EF6EB-D77F-67A9-31E0-08BA919C79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BB20A3-0DD2-65EF-0845-80FC4568240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B6D3D8-0CDE-AAAE-24DC-E004D9067E8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479208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7B285-B000-FEFB-4076-8E9F735D04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033AC1-E774-FCBC-8B23-7A16B60A89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424B22-15FB-5423-F8F6-EB8D79F55BC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5D9CEE-B7EF-F9D1-7916-09FE26A295F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59428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B56F09-7DF7-D856-E296-8BB0483408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2EDAA3-E10E-F822-C163-B1C495F743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12C793-0F90-3516-8CB4-D1EE54A77AE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894FEF3-0BF6-FF35-DD58-82EF36736BF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532242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958E2-3B18-C2B1-799D-99EBD833F3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148FD9-53D2-1865-0646-73A2554F7C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0893D3-C31A-EF70-AF02-D44CDF62944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34F8A9-947B-044D-A1BC-588D6852D01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944118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D2BC0E-46C4-9073-D314-C61B35CAF6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65126E-5387-7684-AF4E-BED1A606B9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ADD615-C05D-01CC-0522-98521C0EF439}"/>
              </a:ext>
            </a:extLst>
          </p:cNvPr>
          <p:cNvSpPr>
            <a:spLocks noGrp="1"/>
          </p:cNvSpPr>
          <p:nvPr>
            <p:ph type="body" idx="1"/>
          </p:nvPr>
        </p:nvSpPr>
        <p:spPr/>
        <p:txBody>
          <a:bodyPr/>
          <a:lstStyle/>
          <a:p>
            <a:r>
              <a:rPr lang="ar-EG" dirty="0"/>
              <a:t>العضو المنتدب- الرئيس التنفيذي</a:t>
            </a:r>
            <a:endParaRPr lang="en-US" dirty="0"/>
          </a:p>
        </p:txBody>
      </p:sp>
      <p:sp>
        <p:nvSpPr>
          <p:cNvPr id="4" name="Slide Number Placeholder 3">
            <a:extLst>
              <a:ext uri="{FF2B5EF4-FFF2-40B4-BE49-F238E27FC236}">
                <a16:creationId xmlns:a16="http://schemas.microsoft.com/office/drawing/2014/main" id="{F5DDF6AB-BFD6-98D0-4512-79308C1499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12910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A356B-B908-027A-94C2-A64BA90F89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9AC733-D997-B7E0-C143-07C43540D9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BEF6B7-5898-CF68-1166-2D2BB7894D37}"/>
              </a:ext>
            </a:extLst>
          </p:cNvPr>
          <p:cNvSpPr>
            <a:spLocks noGrp="1"/>
          </p:cNvSpPr>
          <p:nvPr>
            <p:ph type="body" idx="1"/>
          </p:nvPr>
        </p:nvSpPr>
        <p:spPr/>
        <p:txBody>
          <a:bodyPr/>
          <a:lstStyle/>
          <a:p>
            <a:r>
              <a:rPr lang="ar-EG" dirty="0"/>
              <a:t>العضو المنتدب- الرئيس التنفيذي</a:t>
            </a:r>
            <a:endParaRPr lang="en-US" dirty="0"/>
          </a:p>
        </p:txBody>
      </p:sp>
      <p:sp>
        <p:nvSpPr>
          <p:cNvPr id="4" name="Slide Number Placeholder 3">
            <a:extLst>
              <a:ext uri="{FF2B5EF4-FFF2-40B4-BE49-F238E27FC236}">
                <a16:creationId xmlns:a16="http://schemas.microsoft.com/office/drawing/2014/main" id="{290922DA-3AA1-34F1-9081-1DA5EF0C2F9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14297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28945F-47E1-B160-599C-4BB87206B3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75F15E-4CDE-14FA-8F92-50B267BD90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8C1F7B-D343-3CE7-2E69-3E729D3525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894103B-0F84-D630-0425-584864D9771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510535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A2294A-78D2-63E3-8F81-1BEFA79F20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911280-69FF-FFEF-B86F-964392F13D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6E4BB7-9B34-3020-60E3-6C1F4AB4594D}"/>
              </a:ext>
            </a:extLst>
          </p:cNvPr>
          <p:cNvSpPr>
            <a:spLocks noGrp="1"/>
          </p:cNvSpPr>
          <p:nvPr>
            <p:ph type="body" idx="1"/>
          </p:nvPr>
        </p:nvSpPr>
        <p:spPr/>
        <p:txBody>
          <a:bodyPr/>
          <a:lstStyle/>
          <a:p>
            <a:r>
              <a:rPr lang="ar-EG" dirty="0"/>
              <a:t>الرئيس التنفيذي و الرئيس المالي</a:t>
            </a:r>
            <a:endParaRPr lang="en-US" dirty="0"/>
          </a:p>
        </p:txBody>
      </p:sp>
      <p:sp>
        <p:nvSpPr>
          <p:cNvPr id="4" name="Slide Number Placeholder 3">
            <a:extLst>
              <a:ext uri="{FF2B5EF4-FFF2-40B4-BE49-F238E27FC236}">
                <a16:creationId xmlns:a16="http://schemas.microsoft.com/office/drawing/2014/main" id="{027E0792-9586-F7FA-DDBB-037DD520C9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145940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A29A77-516C-7219-6AA5-5C59342385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30824E-C96A-28C1-1310-14BD6F7227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0DDD38-37C4-401A-86DD-A099489DA701}"/>
              </a:ext>
            </a:extLst>
          </p:cNvPr>
          <p:cNvSpPr>
            <a:spLocks noGrp="1"/>
          </p:cNvSpPr>
          <p:nvPr>
            <p:ph type="body" idx="1"/>
          </p:nvPr>
        </p:nvSpPr>
        <p:spPr/>
        <p:txBody>
          <a:bodyPr/>
          <a:lstStyle/>
          <a:p>
            <a:r>
              <a:rPr lang="ar-EG" dirty="0"/>
              <a:t>الرئيس التنفيذي و الرئيس المالي</a:t>
            </a:r>
            <a:endParaRPr lang="en-US" dirty="0"/>
          </a:p>
        </p:txBody>
      </p:sp>
      <p:sp>
        <p:nvSpPr>
          <p:cNvPr id="4" name="Slide Number Placeholder 3">
            <a:extLst>
              <a:ext uri="{FF2B5EF4-FFF2-40B4-BE49-F238E27FC236}">
                <a16:creationId xmlns:a16="http://schemas.microsoft.com/office/drawing/2014/main" id="{4D1FBF26-C19B-FA51-9936-7C87C79C035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418413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58FA8-76FE-14B1-DA95-298E1A3D2C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CEFC0B-138F-95ED-8440-6A3658D4D5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EB1CEF-F90C-4BB3-7CBB-951BAE3628D8}"/>
              </a:ext>
            </a:extLst>
          </p:cNvPr>
          <p:cNvSpPr>
            <a:spLocks noGrp="1"/>
          </p:cNvSpPr>
          <p:nvPr>
            <p:ph type="body" idx="1"/>
          </p:nvPr>
        </p:nvSpPr>
        <p:spPr/>
        <p:txBody>
          <a:bodyPr/>
          <a:lstStyle/>
          <a:p>
            <a:r>
              <a:rPr lang="ar-EG" dirty="0"/>
              <a:t>الرئيس التنفيذي و الرئيس المالي</a:t>
            </a:r>
            <a:endParaRPr lang="en-US" dirty="0"/>
          </a:p>
        </p:txBody>
      </p:sp>
      <p:sp>
        <p:nvSpPr>
          <p:cNvPr id="4" name="Slide Number Placeholder 3">
            <a:extLst>
              <a:ext uri="{FF2B5EF4-FFF2-40B4-BE49-F238E27FC236}">
                <a16:creationId xmlns:a16="http://schemas.microsoft.com/office/drawing/2014/main" id="{F677C649-F7FA-045B-324D-E4054745C8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196605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E36390-6B2B-D587-933A-37F32714D5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CD3030-A98D-3FB8-C7F9-8B6C88776E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36F824-ECFE-AA0C-2063-5A83555C9CAC}"/>
              </a:ext>
            </a:extLst>
          </p:cNvPr>
          <p:cNvSpPr>
            <a:spLocks noGrp="1"/>
          </p:cNvSpPr>
          <p:nvPr>
            <p:ph type="body" idx="1"/>
          </p:nvPr>
        </p:nvSpPr>
        <p:spPr/>
        <p:txBody>
          <a:bodyPr/>
          <a:lstStyle/>
          <a:p>
            <a:r>
              <a:rPr lang="ar-EG" dirty="0"/>
              <a:t>الرئيس التنفيذي و الرئيس المالي</a:t>
            </a:r>
            <a:endParaRPr lang="en-US" dirty="0"/>
          </a:p>
        </p:txBody>
      </p:sp>
      <p:sp>
        <p:nvSpPr>
          <p:cNvPr id="4" name="Slide Number Placeholder 3">
            <a:extLst>
              <a:ext uri="{FF2B5EF4-FFF2-40B4-BE49-F238E27FC236}">
                <a16:creationId xmlns:a16="http://schemas.microsoft.com/office/drawing/2014/main" id="{EB3073E0-15A9-CB12-2E30-7BA0E24DD9A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174717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1D46A7-EB5F-450D-C0A0-899F7E997D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9D4E68-5DB4-C4DD-556E-730A7C71DD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7CF5C3-9881-F12D-3D58-3543EA5FA1E6}"/>
              </a:ext>
            </a:extLst>
          </p:cNvPr>
          <p:cNvSpPr>
            <a:spLocks noGrp="1"/>
          </p:cNvSpPr>
          <p:nvPr>
            <p:ph type="body" idx="1"/>
          </p:nvPr>
        </p:nvSpPr>
        <p:spPr/>
        <p:txBody>
          <a:bodyPr/>
          <a:lstStyle/>
          <a:p>
            <a:r>
              <a:rPr lang="ar-EG" dirty="0"/>
              <a:t>الرئيس التنفيذي و الرئيس المالي</a:t>
            </a:r>
            <a:endParaRPr lang="en-US" dirty="0"/>
          </a:p>
        </p:txBody>
      </p:sp>
      <p:sp>
        <p:nvSpPr>
          <p:cNvPr id="4" name="Slide Number Placeholder 3">
            <a:extLst>
              <a:ext uri="{FF2B5EF4-FFF2-40B4-BE49-F238E27FC236}">
                <a16:creationId xmlns:a16="http://schemas.microsoft.com/office/drawing/2014/main" id="{D772606E-698E-2290-EA1B-636565BF918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5931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D28572-FB5F-B7B7-3FB2-EB905C18C2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798E7E-AE1F-7ED5-44C5-598C2FDC91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2F403E-ABD0-3C7D-03B3-7D65807F2B2E}"/>
              </a:ext>
            </a:extLst>
          </p:cNvPr>
          <p:cNvSpPr>
            <a:spLocks noGrp="1"/>
          </p:cNvSpPr>
          <p:nvPr>
            <p:ph type="body" idx="1"/>
          </p:nvPr>
        </p:nvSpPr>
        <p:spPr/>
        <p:txBody>
          <a:bodyPr/>
          <a:lstStyle/>
          <a:p>
            <a:r>
              <a:rPr lang="ar-EG" dirty="0"/>
              <a:t>الرئيس التنفيذي و الرئيس المالي</a:t>
            </a:r>
            <a:endParaRPr lang="en-US" dirty="0"/>
          </a:p>
        </p:txBody>
      </p:sp>
      <p:sp>
        <p:nvSpPr>
          <p:cNvPr id="4" name="Slide Number Placeholder 3">
            <a:extLst>
              <a:ext uri="{FF2B5EF4-FFF2-40B4-BE49-F238E27FC236}">
                <a16:creationId xmlns:a16="http://schemas.microsoft.com/office/drawing/2014/main" id="{40D03038-CAD8-0265-E029-C8480942F4F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474853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2A2BD-58EE-6CDF-0649-E2A793EF49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064A8B-0A93-E2C1-2984-7396058CB9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6114CF-2167-C160-A506-D50F28A59D61}"/>
              </a:ext>
            </a:extLst>
          </p:cNvPr>
          <p:cNvSpPr>
            <a:spLocks noGrp="1"/>
          </p:cNvSpPr>
          <p:nvPr>
            <p:ph type="body" idx="1"/>
          </p:nvPr>
        </p:nvSpPr>
        <p:spPr/>
        <p:txBody>
          <a:bodyPr/>
          <a:lstStyle/>
          <a:p>
            <a:r>
              <a:rPr lang="ar-EG" dirty="0"/>
              <a:t>الرئيس التنفيذي و الرئيس المالي</a:t>
            </a:r>
            <a:endParaRPr lang="en-US" dirty="0"/>
          </a:p>
        </p:txBody>
      </p:sp>
      <p:sp>
        <p:nvSpPr>
          <p:cNvPr id="4" name="Slide Number Placeholder 3">
            <a:extLst>
              <a:ext uri="{FF2B5EF4-FFF2-40B4-BE49-F238E27FC236}">
                <a16:creationId xmlns:a16="http://schemas.microsoft.com/office/drawing/2014/main" id="{8E37E067-07E0-1E66-0079-5F7EE9BD3D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959346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7AF6E-6369-074D-4C00-7B3EF6F0B8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054C26-BC9D-644F-DC0B-14ED6178FC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74E6DB-6206-DE35-3023-6FE6AA7B81AE}"/>
              </a:ext>
            </a:extLst>
          </p:cNvPr>
          <p:cNvSpPr>
            <a:spLocks noGrp="1"/>
          </p:cNvSpPr>
          <p:nvPr>
            <p:ph type="body" idx="1"/>
          </p:nvPr>
        </p:nvSpPr>
        <p:spPr/>
        <p:txBody>
          <a:bodyPr/>
          <a:lstStyle/>
          <a:p>
            <a:r>
              <a:rPr lang="ar-EG" dirty="0"/>
              <a:t>الرئيس التنفيذي و الرئيس المالي</a:t>
            </a:r>
            <a:endParaRPr lang="en-US" dirty="0"/>
          </a:p>
        </p:txBody>
      </p:sp>
      <p:sp>
        <p:nvSpPr>
          <p:cNvPr id="4" name="Slide Number Placeholder 3">
            <a:extLst>
              <a:ext uri="{FF2B5EF4-FFF2-40B4-BE49-F238E27FC236}">
                <a16:creationId xmlns:a16="http://schemas.microsoft.com/office/drawing/2014/main" id="{BD419852-5C1A-9605-0A55-F0606CFD98F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086383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CF450-E375-3D8D-C9E2-18FA18B68E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1A8B72-C460-53C3-2A8B-478F474884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C49B93-AD6B-0439-5D53-1DD8C1E802D5}"/>
              </a:ext>
            </a:extLst>
          </p:cNvPr>
          <p:cNvSpPr>
            <a:spLocks noGrp="1"/>
          </p:cNvSpPr>
          <p:nvPr>
            <p:ph type="body" idx="1"/>
          </p:nvPr>
        </p:nvSpPr>
        <p:spPr/>
        <p:txBody>
          <a:bodyPr/>
          <a:lstStyle/>
          <a:p>
            <a:r>
              <a:rPr lang="ar-EG" dirty="0"/>
              <a:t>الرئيس التنفيذي و الرئيس المالي</a:t>
            </a:r>
            <a:endParaRPr lang="en-US" dirty="0"/>
          </a:p>
        </p:txBody>
      </p:sp>
      <p:sp>
        <p:nvSpPr>
          <p:cNvPr id="4" name="Slide Number Placeholder 3">
            <a:extLst>
              <a:ext uri="{FF2B5EF4-FFF2-40B4-BE49-F238E27FC236}">
                <a16:creationId xmlns:a16="http://schemas.microsoft.com/office/drawing/2014/main" id="{2B1C2DFD-C061-B63C-E518-7899CBBE9E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405966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AE5A9B-39C7-4C99-BC6B-4A3E41FBDD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116E24-7525-8262-D71B-70B76390E6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6B3827-C170-B849-8894-7B164829D141}"/>
              </a:ext>
            </a:extLst>
          </p:cNvPr>
          <p:cNvSpPr>
            <a:spLocks noGrp="1"/>
          </p:cNvSpPr>
          <p:nvPr>
            <p:ph type="body" idx="1"/>
          </p:nvPr>
        </p:nvSpPr>
        <p:spPr/>
        <p:txBody>
          <a:bodyPr/>
          <a:lstStyle/>
          <a:p>
            <a:r>
              <a:rPr lang="ar-EG" dirty="0"/>
              <a:t>الرئيس التنفيذي و الرئيس المالي</a:t>
            </a:r>
            <a:endParaRPr lang="en-US" dirty="0"/>
          </a:p>
        </p:txBody>
      </p:sp>
      <p:sp>
        <p:nvSpPr>
          <p:cNvPr id="4" name="Slide Number Placeholder 3">
            <a:extLst>
              <a:ext uri="{FF2B5EF4-FFF2-40B4-BE49-F238E27FC236}">
                <a16:creationId xmlns:a16="http://schemas.microsoft.com/office/drawing/2014/main" id="{F78624DC-1220-EE7D-6906-14C970A3263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598232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25DF5C-0728-EE89-A597-CB321B6772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5CA360-D7D8-B0C4-1B0F-00E3A8D0F7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C66DFD-CCB9-1B08-EE3E-2208C7713518}"/>
              </a:ext>
            </a:extLst>
          </p:cNvPr>
          <p:cNvSpPr>
            <a:spLocks noGrp="1"/>
          </p:cNvSpPr>
          <p:nvPr>
            <p:ph type="body" idx="1"/>
          </p:nvPr>
        </p:nvSpPr>
        <p:spPr/>
        <p:txBody>
          <a:bodyPr/>
          <a:lstStyle/>
          <a:p>
            <a:r>
              <a:rPr lang="ar-EG" dirty="0"/>
              <a:t>الرئيس التنفيذي و الرئيس المالي</a:t>
            </a:r>
            <a:endParaRPr lang="en-US" dirty="0"/>
          </a:p>
        </p:txBody>
      </p:sp>
      <p:sp>
        <p:nvSpPr>
          <p:cNvPr id="4" name="Slide Number Placeholder 3">
            <a:extLst>
              <a:ext uri="{FF2B5EF4-FFF2-40B4-BE49-F238E27FC236}">
                <a16:creationId xmlns:a16="http://schemas.microsoft.com/office/drawing/2014/main" id="{041A4D5F-38BB-A0E6-0988-6CF961C9D57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330526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C64D7-D2FE-1142-9B4F-52F3343479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AE1A8D-FE52-C6A0-ACDC-72899314C0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49CA85-EE0B-0C71-F946-67635690710E}"/>
              </a:ext>
            </a:extLst>
          </p:cNvPr>
          <p:cNvSpPr>
            <a:spLocks noGrp="1"/>
          </p:cNvSpPr>
          <p:nvPr>
            <p:ph type="body" idx="1"/>
          </p:nvPr>
        </p:nvSpPr>
        <p:spPr/>
        <p:txBody>
          <a:bodyPr/>
          <a:lstStyle/>
          <a:p>
            <a:r>
              <a:rPr lang="ar-EG" dirty="0"/>
              <a:t>الرئيس التنفيذي و الرئيس المالي</a:t>
            </a:r>
            <a:endParaRPr lang="en-US" dirty="0"/>
          </a:p>
        </p:txBody>
      </p:sp>
      <p:sp>
        <p:nvSpPr>
          <p:cNvPr id="4" name="Slide Number Placeholder 3">
            <a:extLst>
              <a:ext uri="{FF2B5EF4-FFF2-40B4-BE49-F238E27FC236}">
                <a16:creationId xmlns:a16="http://schemas.microsoft.com/office/drawing/2014/main" id="{88E9E0DE-F363-D517-F708-020159CB355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906071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59FF2-97A6-958C-4710-649F47F6D2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51C1AD-2BA6-A672-E90F-CDE98FB9FD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5A8F95-8204-515F-5E11-7EA242DE414A}"/>
              </a:ext>
            </a:extLst>
          </p:cNvPr>
          <p:cNvSpPr>
            <a:spLocks noGrp="1"/>
          </p:cNvSpPr>
          <p:nvPr>
            <p:ph type="body" idx="1"/>
          </p:nvPr>
        </p:nvSpPr>
        <p:spPr/>
        <p:txBody>
          <a:bodyPr/>
          <a:lstStyle/>
          <a:p>
            <a:r>
              <a:rPr lang="ar-EG" dirty="0"/>
              <a:t>الرئيس التنفيذي و الرئيس المالي</a:t>
            </a:r>
            <a:endParaRPr lang="en-US" dirty="0"/>
          </a:p>
        </p:txBody>
      </p:sp>
      <p:sp>
        <p:nvSpPr>
          <p:cNvPr id="4" name="Slide Number Placeholder 3">
            <a:extLst>
              <a:ext uri="{FF2B5EF4-FFF2-40B4-BE49-F238E27FC236}">
                <a16:creationId xmlns:a16="http://schemas.microsoft.com/office/drawing/2014/main" id="{18F34C11-0B18-2112-09D7-6D79206B723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764295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FE42E7-7F07-716D-C759-FA01D2E391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380E45-8841-AE40-3662-45AE4EAFD2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BC3AAB-6C64-8258-8140-82946B5494E6}"/>
              </a:ext>
            </a:extLst>
          </p:cNvPr>
          <p:cNvSpPr>
            <a:spLocks noGrp="1"/>
          </p:cNvSpPr>
          <p:nvPr>
            <p:ph type="body" idx="1"/>
          </p:nvPr>
        </p:nvSpPr>
        <p:spPr/>
        <p:txBody>
          <a:bodyPr/>
          <a:lstStyle/>
          <a:p>
            <a:r>
              <a:rPr lang="ar-EG" dirty="0"/>
              <a:t>الرئيس التنفيذي و الرئيس المالي</a:t>
            </a:r>
            <a:endParaRPr lang="en-US" dirty="0"/>
          </a:p>
        </p:txBody>
      </p:sp>
      <p:sp>
        <p:nvSpPr>
          <p:cNvPr id="4" name="Slide Number Placeholder 3">
            <a:extLst>
              <a:ext uri="{FF2B5EF4-FFF2-40B4-BE49-F238E27FC236}">
                <a16:creationId xmlns:a16="http://schemas.microsoft.com/office/drawing/2014/main" id="{4D76BC02-9961-5D92-FC58-A86C04ADDF9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19590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DF8DD-DB28-65E0-E896-F6DBF9E4B2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CF990A-2E27-7A6B-4A67-2E4E7D1B11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278885-BD0D-3ED4-D4DF-62A6D7D9285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E00A0E-46D4-2D07-BFDF-D5C727E2CE4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094910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752AC-309E-07FD-D258-B469449093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4778CC-A043-77A5-8381-325734B7B4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C8708C-1D47-0A34-165A-9561C1AF64B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2390CE5-A005-6031-09B8-12C152E945B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074880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0C8C4E-295B-9485-CD40-9DD615B0CC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73EEB8-167E-93C9-A1FB-C128BB8000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77C8AC-1F56-9A4D-910D-CCE0CF8E894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4F0605-A57A-11E2-EE5C-DDFC95BA5F8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448173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A2907-C2E6-636F-3216-D9D7F28FA5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716521-9092-9D6D-CDB7-B8B9CF492C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2D73CA-8860-3221-FFCE-F5B344816D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F8BE63B-AED5-0A0E-A8F0-5F6F3E5CD67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370442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7FA053-7898-3108-A1F6-FD3DEFB298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CDBC9F-98F0-1DE3-76A7-D434B20E5B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C78431-4F05-8023-B549-613DF818E1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74A4DD-88BB-171D-3235-68EFF00F758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243011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056D89-5C84-0F8E-68C1-89F64E3E36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70D4FF-0D0F-A92C-44D3-C9A7AB7672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581DF7-DDC1-CF70-1698-2FCAAAA063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4A2E988-215B-3C64-DD67-B414C16C4C2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724530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650741-CF52-2E6C-AAE7-36F360665A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DE9FD9-EE05-B75D-B980-F4C24AA9D5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A60AEF-CDDB-EF0F-D6B7-FBF49E60E8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C1A599-A018-3013-AEDE-5BF62ADD8FF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6185262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503A9-8572-B7EE-3E37-8D18CACEC4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E84190-423D-FA74-4F97-C9E4160664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6D5EE5-F82F-6B4F-D88E-A4E78F2307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DCCD1A-E771-7A53-A075-2CE8BF8454D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4192236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650741-CF52-2E6C-AAE7-36F360665A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DE9FD9-EE05-B75D-B980-F4C24AA9D5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A60AEF-CDDB-EF0F-D6B7-FBF49E60E8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C1A599-A018-3013-AEDE-5BF62ADD8FF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3634198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B3F4AC-9091-5509-F846-52D8419629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6B8D77-5827-7596-0D0B-8F93263618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A80AD0-95EC-7AF8-6426-4E8BA5D0E02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CCFB5E6-556F-0602-91CA-2A98722545C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0934569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809CDA-46C4-4A1F-449F-494D226576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A9F966-CB94-0E98-041F-336C873120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7BB4B8-5548-1D40-A2AA-A9F048243D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A42E9B2-D10D-B2CC-DB80-F8148F00436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0070185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6528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6.png"/><Relationship Id="rId7" Type="http://schemas.openxmlformats.org/officeDocument/2006/relationships/diagramQuickStyle" Target="../diagrams/quickStyle1.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7.pn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6.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940502"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Business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Fatma Abdalla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6401328" y="4913660"/>
            <a:ext cx="3500018" cy="769441"/>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MGM412</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Business law</a:t>
            </a:r>
            <a:endParaRPr kumimoji="0" lang="ar-EG" sz="22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8344"/>
    </mc:Choice>
    <mc:Fallback xmlns="">
      <p:transition spd="slow" advTm="2834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5864771" y="1412953"/>
            <a:ext cx="293838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latin typeface="Alexandria" pitchFamily="2" charset="-78"/>
                <a:cs typeface="Alexandria" pitchFamily="2" charset="-78"/>
              </a:rPr>
              <a:t>Lecture goals </a:t>
            </a:r>
            <a:endParaRPr kumimoji="0" lang="en-US" sz="2800" b="1" i="0" u="none" strike="noStrike" kern="1200" cap="none" spc="0" normalizeH="0" baseline="0" noProof="0" dirty="0">
              <a:ln>
                <a:noFill/>
              </a:ln>
              <a:effectLst/>
              <a:uLnTx/>
              <a:uFillTx/>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3647439" y="2673688"/>
            <a:ext cx="7895183" cy="2492285"/>
          </a:xfrm>
          <a:prstGeom prst="rect">
            <a:avLst/>
          </a:prstGeom>
          <a:noFill/>
        </p:spPr>
        <p:txBody>
          <a:bodyPr wrap="square" rtlCol="0">
            <a:spAutoFit/>
          </a:bodyPr>
          <a:lstStyle/>
          <a:p>
            <a:pPr marL="0" marR="0" lvl="0" indent="0"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1- Quick revision of the previous lecture </a:t>
            </a:r>
          </a:p>
          <a:p>
            <a:pPr marL="0" marR="0" lvl="0" indent="0" defTabSz="914400" rtl="1" eaLnBrk="1" fontAlgn="auto" latinLnBrk="0" hangingPunct="1">
              <a:lnSpc>
                <a:spcPct val="150000"/>
              </a:lnSpc>
              <a:spcBef>
                <a:spcPts val="0"/>
              </a:spcBef>
              <a:spcAft>
                <a:spcPts val="0"/>
              </a:spcAft>
              <a:buClrTx/>
              <a:buSzTx/>
              <a:buFontTx/>
              <a:buNone/>
              <a:tabLst/>
              <a:defRPr/>
            </a:pPr>
            <a:r>
              <a:rPr lang="en-US" sz="2200" b="1" dirty="0">
                <a:solidFill>
                  <a:prstClr val="black"/>
                </a:solidFill>
                <a:latin typeface="Alexandria" pitchFamily="2" charset="-78"/>
                <a:cs typeface="Alexandria" pitchFamily="2" charset="-78"/>
              </a:rPr>
              <a:t>2- Our educational goals today </a:t>
            </a:r>
          </a:p>
          <a:p>
            <a:pPr marL="0" marR="0" lvl="0" indent="0" defTabSz="914400" rtl="1" eaLnBrk="1" fontAlgn="auto" latinLnBrk="0" hangingPunct="1">
              <a:lnSpc>
                <a:spcPct val="150000"/>
              </a:lnSpc>
              <a:spcBef>
                <a:spcPts val="0"/>
              </a:spcBef>
              <a:spcAft>
                <a:spcPts val="0"/>
              </a:spcAft>
              <a:buClrTx/>
              <a:buSzTx/>
              <a:buFontTx/>
              <a:buNone/>
              <a:tabLst/>
              <a:defRPr/>
            </a:pPr>
            <a:r>
              <a:rPr lang="en-US" sz="2200" b="1" dirty="0">
                <a:solidFill>
                  <a:prstClr val="black"/>
                </a:solidFill>
                <a:latin typeface="Alexandria" pitchFamily="2" charset="-78"/>
                <a:cs typeface="Alexandria" pitchFamily="2" charset="-78"/>
              </a:rPr>
              <a:t>3- Conclusion</a:t>
            </a:r>
          </a:p>
          <a:p>
            <a:pPr marL="0" marR="0" lvl="0" indent="0" defTabSz="914400" rtl="1" eaLnBrk="1" fontAlgn="auto" latinLnBrk="0" hangingPunct="1">
              <a:lnSpc>
                <a:spcPct val="150000"/>
              </a:lnSpc>
              <a:spcBef>
                <a:spcPts val="0"/>
              </a:spcBef>
              <a:spcAft>
                <a:spcPts val="0"/>
              </a:spcAft>
              <a:buClrTx/>
              <a:buSzTx/>
              <a:buFontTx/>
              <a:buNone/>
              <a:tabLst/>
              <a:defRPr/>
            </a:pPr>
            <a:r>
              <a:rPr lang="en-US" sz="2200" b="1" dirty="0">
                <a:solidFill>
                  <a:prstClr val="black"/>
                </a:solidFill>
                <a:latin typeface="Alexandria" pitchFamily="2" charset="-78"/>
                <a:cs typeface="Alexandria" pitchFamily="2" charset="-78"/>
              </a:rPr>
              <a:t>4- References </a:t>
            </a: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Alexandria regular"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1578"/>
    </mc:Choice>
    <mc:Fallback xmlns="">
      <p:transition spd="slow" advTm="3157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3413760" y="1412953"/>
            <a:ext cx="689802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effectLst/>
                <a:uLnTx/>
                <a:uFillTx/>
                <a:latin typeface="Alexandria" pitchFamily="2" charset="-78"/>
                <a:cs typeface="Alexandria" pitchFamily="2" charset="-78"/>
              </a:rPr>
              <a:t>1- quick revision of the previous lecture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id="{6F0FDBBD-E0C4-F90C-374F-DD107F7604A4}"/>
              </a:ext>
            </a:extLst>
          </p:cNvPr>
          <p:cNvGraphicFramePr/>
          <p:nvPr>
            <p:extLst>
              <p:ext uri="{D42A27DB-BD31-4B8C-83A1-F6EECF244321}">
                <p14:modId xmlns:p14="http://schemas.microsoft.com/office/powerpoint/2010/main" val="426939494"/>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302405"/>
    </mc:Choice>
    <mc:Fallback xmlns="">
      <p:transition spd="slow" advTm="30240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2719022" y="893705"/>
            <a:ext cx="8270275" cy="3390223"/>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311137" y="3584411"/>
            <a:ext cx="6420170" cy="3057825"/>
          </a:xfrm>
          <a:prstGeom prst="rect">
            <a:avLst/>
          </a:prstGeom>
          <a:noFill/>
        </p:spPr>
        <p:txBody>
          <a:bodyPr wrap="square">
            <a:spAutoFit/>
          </a:bodyPr>
          <a:lstStyle/>
          <a:p>
            <a:pPr>
              <a:lnSpc>
                <a:spcPct val="120000"/>
              </a:lnSpc>
            </a:pPr>
            <a:r>
              <a:rPr lang="en-US" dirty="0">
                <a:latin typeface="Alexandria" charset="0"/>
                <a:cs typeface="Alexandria" charset="0"/>
              </a:rPr>
              <a:t>PART 5: business acts.</a:t>
            </a:r>
          </a:p>
          <a:p>
            <a:pPr>
              <a:lnSpc>
                <a:spcPct val="120000"/>
              </a:lnSpc>
            </a:pPr>
            <a:r>
              <a:rPr lang="en-US" dirty="0">
                <a:latin typeface="Alexandria" charset="0"/>
                <a:cs typeface="Alexandria" charset="0"/>
              </a:rPr>
              <a:t>A- Companies </a:t>
            </a:r>
          </a:p>
          <a:p>
            <a:pPr>
              <a:lnSpc>
                <a:spcPct val="120000"/>
              </a:lnSpc>
            </a:pPr>
            <a:r>
              <a:rPr lang="en-US" dirty="0">
                <a:latin typeface="Alexandria" charset="0"/>
                <a:cs typeface="Alexandria" charset="0"/>
              </a:rPr>
              <a:t> 5- to continue kinds of companies according to the Saudi companies' law.</a:t>
            </a:r>
          </a:p>
          <a:p>
            <a:pPr marL="285750" indent="-285750">
              <a:lnSpc>
                <a:spcPct val="120000"/>
              </a:lnSpc>
              <a:buFont typeface="Arial" panose="020B0604020202020204" pitchFamily="34" charset="0"/>
              <a:buChar char="•"/>
            </a:pPr>
            <a:r>
              <a:rPr lang="en-US" dirty="0">
                <a:latin typeface="Alexandria" charset="0"/>
                <a:cs typeface="Alexandria" charset="0"/>
              </a:rPr>
              <a:t>Joint stock company </a:t>
            </a:r>
          </a:p>
          <a:p>
            <a:pPr marL="285750" indent="-285750">
              <a:lnSpc>
                <a:spcPct val="120000"/>
              </a:lnSpc>
              <a:buFont typeface="Arial" panose="020B0604020202020204" pitchFamily="34" charset="0"/>
              <a:buChar char="•"/>
            </a:pPr>
            <a:r>
              <a:rPr lang="en-US" dirty="0">
                <a:latin typeface="Alexandria" charset="0"/>
                <a:cs typeface="Alexandria" charset="0"/>
              </a:rPr>
              <a:t>Limited liability company.</a:t>
            </a:r>
          </a:p>
          <a:p>
            <a:pPr marL="285750" indent="-285750">
              <a:lnSpc>
                <a:spcPct val="120000"/>
              </a:lnSpc>
              <a:buFont typeface="Arial" panose="020B0604020202020204" pitchFamily="34" charset="0"/>
              <a:buChar char="•"/>
            </a:pPr>
            <a:r>
              <a:rPr lang="en-US" dirty="0">
                <a:latin typeface="Alexandria" charset="0"/>
                <a:cs typeface="Alexandria" charset="0"/>
              </a:rPr>
              <a:t>Non- profit company.</a:t>
            </a:r>
          </a:p>
          <a:p>
            <a:pPr marL="285750" indent="-285750">
              <a:lnSpc>
                <a:spcPct val="120000"/>
              </a:lnSpc>
              <a:buFont typeface="Arial" panose="020B0604020202020204" pitchFamily="34" charset="0"/>
              <a:buChar char="•"/>
            </a:pPr>
            <a:r>
              <a:rPr lang="en-US" dirty="0">
                <a:latin typeface="Alexandria" charset="0"/>
                <a:cs typeface="Alexandria" charset="0"/>
              </a:rPr>
              <a:t>Professional company</a:t>
            </a:r>
          </a:p>
          <a:p>
            <a:pPr>
              <a:lnSpc>
                <a:spcPct val="120000"/>
              </a:lnSpc>
            </a:pPr>
            <a:r>
              <a:rPr lang="en-US" dirty="0">
                <a:latin typeface="Alexandria" charset="0"/>
                <a:cs typeface="Alexandria" charset="0"/>
              </a:rPr>
              <a:t>B-Trader and his commercial actions.</a:t>
            </a:r>
            <a:endParaRPr lang="ar-EG" dirty="0">
              <a:latin typeface="Alexandria" charset="0"/>
              <a:cs typeface="Alexandria" charset="0"/>
            </a:endParaRPr>
          </a:p>
        </p:txBody>
      </p:sp>
      <p:sp>
        <p:nvSpPr>
          <p:cNvPr id="41" name="TextBox 40"/>
          <p:cNvSpPr txBox="1"/>
          <p:nvPr/>
        </p:nvSpPr>
        <p:spPr>
          <a:xfrm>
            <a:off x="6301339" y="1259391"/>
            <a:ext cx="506741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2-  educational goal today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4455"/>
    </mc:Choice>
    <mc:Fallback xmlns="">
      <p:transition spd="slow" advTm="7445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D02E3-8AF7-31B2-F2BE-B73F01169C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30D63B-0B75-EA04-2654-CEB2B88CF75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1960D44-9EDB-EEAB-2E02-64D2D506BB20}"/>
              </a:ext>
            </a:extLst>
          </p:cNvPr>
          <p:cNvSpPr/>
          <p:nvPr/>
        </p:nvSpPr>
        <p:spPr>
          <a:xfrm>
            <a:off x="650238" y="1048451"/>
            <a:ext cx="8262408"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ctr"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III- Joint Stock Company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a-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Definition of the Joint Stock Company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Joint Stock Company is a business venture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established by one or more natural or legal persons</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the capital of which is divided into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negotiable shares</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in addition, the Joint Stock Company shall be solely liable for the debts and obligations arising out of its business activities. The </a:t>
            </a:r>
            <a:r>
              <a:rPr kumimoji="0" lang="en-US"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liability of the shareholder shall be limited to the payment of the value of the shares subscribed to.</a:t>
            </a:r>
            <a:endParaRPr kumimoji="0" lang="fa-IR"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8B9484AC-4923-BFEF-8513-ABFFE19C9C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CF69F661-D636-1F54-F3D7-14DB3C1246AE}"/>
              </a:ext>
            </a:extLst>
          </p:cNvPr>
          <p:cNvPicPr>
            <a:picLocks noChangeAspect="1"/>
          </p:cNvPicPr>
          <p:nvPr/>
        </p:nvPicPr>
        <p:blipFill>
          <a:blip r:embed="rId4"/>
          <a:srcRect b="14682"/>
          <a:stretch/>
        </p:blipFill>
        <p:spPr>
          <a:xfrm>
            <a:off x="9144860" y="1762699"/>
            <a:ext cx="2847975" cy="3294043"/>
          </a:xfrm>
          <a:prstGeom prst="rect">
            <a:avLst/>
          </a:prstGeom>
        </p:spPr>
      </p:pic>
    </p:spTree>
    <p:extLst>
      <p:ext uri="{BB962C8B-B14F-4D97-AF65-F5344CB8AC3E}">
        <p14:creationId xmlns:p14="http://schemas.microsoft.com/office/powerpoint/2010/main" val="2920113583"/>
      </p:ext>
    </p:extLst>
  </p:cSld>
  <p:clrMapOvr>
    <a:masterClrMapping/>
  </p:clrMapOvr>
  <mc:AlternateContent xmlns:mc="http://schemas.openxmlformats.org/markup-compatibility/2006" xmlns:p14="http://schemas.microsoft.com/office/powerpoint/2010/main">
    <mc:Choice Requires="p14">
      <p:transition spd="slow" p14:dur="2000" advTm="65748"/>
    </mc:Choice>
    <mc:Fallback xmlns="">
      <p:transition spd="slow" advTm="6574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CB58DD-E20A-B008-CCF7-FEBE66AE9D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39C7352-FC2F-D81D-0E73-0FD80491A3E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77C8342-D4A5-4D06-2223-28F9C8CF6740}"/>
              </a:ext>
            </a:extLst>
          </p:cNvPr>
          <p:cNvSpPr/>
          <p:nvPr/>
        </p:nvSpPr>
        <p:spPr>
          <a:xfrm>
            <a:off x="451933" y="1155869"/>
            <a:ext cx="7843768"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 Joint Stock Company’s Capital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Joint Stock Company’s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capital shall not be less than [five hundred thousand]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riyals, and the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paid-up amount thereof may not, upon incorporation, be less than one quarter of the value thereof</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3CD9C9E6-CCA3-D4A8-CA5B-DF76AD13AC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E80D6CF7-F625-4A8D-A3F8-748D6132B7EE}"/>
              </a:ext>
            </a:extLst>
          </p:cNvPr>
          <p:cNvPicPr>
            <a:picLocks noChangeAspect="1"/>
          </p:cNvPicPr>
          <p:nvPr/>
        </p:nvPicPr>
        <p:blipFill>
          <a:blip r:embed="rId4"/>
          <a:stretch>
            <a:fillRect/>
          </a:stretch>
        </p:blipFill>
        <p:spPr>
          <a:xfrm>
            <a:off x="8600272" y="1731300"/>
            <a:ext cx="2857500" cy="4085606"/>
          </a:xfrm>
          <a:prstGeom prst="rect">
            <a:avLst/>
          </a:prstGeom>
        </p:spPr>
      </p:pic>
    </p:spTree>
    <p:extLst>
      <p:ext uri="{BB962C8B-B14F-4D97-AF65-F5344CB8AC3E}">
        <p14:creationId xmlns:p14="http://schemas.microsoft.com/office/powerpoint/2010/main" val="2085326021"/>
      </p:ext>
    </p:extLst>
  </p:cSld>
  <p:clrMapOvr>
    <a:masterClrMapping/>
  </p:clrMapOvr>
  <mc:AlternateContent xmlns:mc="http://schemas.openxmlformats.org/markup-compatibility/2006" xmlns:p14="http://schemas.microsoft.com/office/powerpoint/2010/main">
    <mc:Choice Requires="p14">
      <p:transition spd="slow" p14:dur="2000" advTm="59080"/>
    </mc:Choice>
    <mc:Fallback xmlns="">
      <p:transition spd="slow" advTm="5908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23F467-3370-1754-82CF-B808BD1629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9738EEB-B136-58AE-EEA8-1D7116BE11D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CFD1A90-6BF8-B156-9A9B-4480BDCAB1D1}"/>
              </a:ext>
            </a:extLst>
          </p:cNvPr>
          <p:cNvSpPr/>
          <p:nvPr/>
        </p:nvSpPr>
        <p:spPr>
          <a:xfrm>
            <a:off x="774974" y="1155869"/>
            <a:ext cx="10642052"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2000"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c- Data of the Company’s Articles of Association: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a:t>
            </a:r>
            <a:r>
              <a:rPr kumimoji="0" lang="en-US" altLang="en-US" sz="1600"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1. The Articles of Association dead of the Joint Stock Company shall, in particular, include the following details: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a. Name of the company;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b. Headquarters of the company;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c. The Company’s objects;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d. The company's authorized capital - if any - and the issued and paid-up amount thereof;</a:t>
            </a:r>
            <a:endParaRPr kumimoji="0" lang="ar-EG" alt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e. The number, classes and nominal value of shares as well as the rights relating to each class; </a:t>
            </a:r>
            <a:endParaRPr kumimoji="0" lang="ar-EG" alt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f. The company’s term, if any. </a:t>
            </a:r>
            <a:endParaRPr kumimoji="0" lang="ar-EG" alt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g. The management of the company and the number of board members; </a:t>
            </a:r>
            <a:endParaRPr kumimoji="0" lang="ar-EG" alt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h. Details of commencement and end dates of the fiscal year; and </a:t>
            </a:r>
            <a:endParaRPr kumimoji="0" lang="ar-EG" alt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600" b="0" i="0" u="none" strike="noStrike" kern="1200" cap="none" spc="0" normalizeH="0" baseline="0" noProof="0" dirty="0" err="1">
                <a:ln>
                  <a:noFill/>
                </a:ln>
                <a:solidFill>
                  <a:srgbClr val="000000"/>
                </a:solidFill>
                <a:effectLst/>
                <a:uLnTx/>
                <a:uFillTx/>
                <a:latin typeface="Alexandria" pitchFamily="2" charset="-78"/>
                <a:ea typeface="+mn-ea"/>
                <a:cs typeface="Alexandria" pitchFamily="2" charset="-78"/>
              </a:rPr>
              <a:t>i</a:t>
            </a:r>
            <a:r>
              <a:rPr kumimoji="0" lang="en-US" alt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Any other shareholders agree to</a:t>
            </a:r>
            <a:r>
              <a:rPr lang="en-US" altLang="en-US" sz="1600" dirty="0">
                <a:solidFill>
                  <a:srgbClr val="000000"/>
                </a:solidFill>
                <a:latin typeface="Alexandria" pitchFamily="2" charset="-78"/>
                <a:cs typeface="Alexandria" pitchFamily="2" charset="-78"/>
              </a:rPr>
              <a:t>.</a:t>
            </a:r>
            <a:endParaRPr kumimoji="0" lang="fa-IR" sz="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A6A4BE44-5199-7BEA-54AF-4764DA12AF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66668219"/>
      </p:ext>
    </p:extLst>
  </p:cSld>
  <p:clrMapOvr>
    <a:masterClrMapping/>
  </p:clrMapOvr>
  <mc:AlternateContent xmlns:mc="http://schemas.openxmlformats.org/markup-compatibility/2006" xmlns:p14="http://schemas.microsoft.com/office/powerpoint/2010/main">
    <mc:Choice Requires="p14">
      <p:transition spd="slow" p14:dur="2000" advTm="144140"/>
    </mc:Choice>
    <mc:Fallback xmlns="">
      <p:transition spd="slow" advTm="14414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F98583-11D8-BF98-8775-E0DE2F0C0B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3044F03-65CD-6832-22F5-182D80EEAA0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0F56AC7-D9C5-C5F8-101A-17D98AFC220D}"/>
              </a:ext>
            </a:extLst>
          </p:cNvPr>
          <p:cNvSpPr/>
          <p:nvPr/>
        </p:nvSpPr>
        <p:spPr>
          <a:xfrm>
            <a:off x="220579" y="738130"/>
            <a:ext cx="11790990" cy="5726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600"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2. The following details shall be contained in the Articles of Association upon submitting an application for incorporation of the company: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55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a. The founders’ names, addresses and nationalities;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55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b. Details of the expected activities and expenses for the incorporation of the company;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55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c. An admission by the founders confirming that they have subscribed to all the issued shares of the company, and the value of the paid-up capital;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55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d. A certificate of crediting the paid-up amount of the issued capital with a bank duly licensed in the Kingdom;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55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e. A founders’ resolution appointing both the members of the first Board of Directors.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55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f. An admission by the founders  to comply with all the legal requirements relating to the company’s incorporation; and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55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g. A report drawn up by one or more accredited valuators, indicating the fair value of the in-kind contributions, if any, as well as a declaration by the remaining founders approving the value of such contribution.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4AFD5C41-3A98-331C-7129-1936A8386B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spTree>
    <p:extLst>
      <p:ext uri="{BB962C8B-B14F-4D97-AF65-F5344CB8AC3E}">
        <p14:creationId xmlns:p14="http://schemas.microsoft.com/office/powerpoint/2010/main" val="1916208386"/>
      </p:ext>
    </p:extLst>
  </p:cSld>
  <p:clrMapOvr>
    <a:masterClrMapping/>
  </p:clrMapOvr>
  <mc:AlternateContent xmlns:mc="http://schemas.openxmlformats.org/markup-compatibility/2006" xmlns:p14="http://schemas.microsoft.com/office/powerpoint/2010/main">
    <mc:Choice Requires="p14">
      <p:transition spd="slow" p14:dur="2000" advTm="117876"/>
    </mc:Choice>
    <mc:Fallback xmlns="">
      <p:transition spd="slow" advTm="11787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9EE3C-DA16-2441-E319-8016D39857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9FEFD99-4659-E533-CC1B-98D842562A7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6EC51AA-350E-5648-8557-9283060FF638}"/>
              </a:ext>
            </a:extLst>
          </p:cNvPr>
          <p:cNvSpPr/>
          <p:nvPr/>
        </p:nvSpPr>
        <p:spPr>
          <a:xfrm>
            <a:off x="1167787" y="1520327"/>
            <a:ext cx="6984695" cy="41561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2000"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d-Subscription For Shares: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If, during the incorporation stage, the founders do not announce that the subscription for all shares is restricted to themselves, they shall </a:t>
            </a:r>
            <a:r>
              <a:rPr kumimoji="0" lang="en-US" altLang="en-US"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offer the unsubscribed shares for subscription </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in accordance with the Capital Market Law.</a:t>
            </a:r>
            <a:endParaRPr kumimoji="0" lang="fa-IR" sz="1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180F697-9FA0-2262-5D37-5E14BD08DB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pic>
        <p:nvPicPr>
          <p:cNvPr id="2" name="Picture 1">
            <a:extLst>
              <a:ext uri="{FF2B5EF4-FFF2-40B4-BE49-F238E27FC236}">
                <a16:creationId xmlns:a16="http://schemas.microsoft.com/office/drawing/2014/main" id="{69FA3C11-9649-E704-3A8F-37106A16D822}"/>
              </a:ext>
            </a:extLst>
          </p:cNvPr>
          <p:cNvPicPr>
            <a:picLocks noChangeAspect="1"/>
          </p:cNvPicPr>
          <p:nvPr/>
        </p:nvPicPr>
        <p:blipFill>
          <a:blip r:embed="rId4"/>
          <a:stretch>
            <a:fillRect/>
          </a:stretch>
        </p:blipFill>
        <p:spPr>
          <a:xfrm>
            <a:off x="8556204" y="1520327"/>
            <a:ext cx="2857500" cy="4338993"/>
          </a:xfrm>
          <a:prstGeom prst="rect">
            <a:avLst/>
          </a:prstGeom>
        </p:spPr>
      </p:pic>
    </p:spTree>
    <p:extLst>
      <p:ext uri="{BB962C8B-B14F-4D97-AF65-F5344CB8AC3E}">
        <p14:creationId xmlns:p14="http://schemas.microsoft.com/office/powerpoint/2010/main" val="2408081192"/>
      </p:ext>
    </p:extLst>
  </p:cSld>
  <p:clrMapOvr>
    <a:masterClrMapping/>
  </p:clrMapOvr>
  <mc:AlternateContent xmlns:mc="http://schemas.openxmlformats.org/markup-compatibility/2006" xmlns:p14="http://schemas.microsoft.com/office/powerpoint/2010/main">
    <mc:Choice Requires="p14">
      <p:transition spd="slow" p14:dur="2000" advTm="68766"/>
    </mc:Choice>
    <mc:Fallback xmlns="">
      <p:transition spd="slow" advTm="6876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434740-7738-5183-DEF9-24DF4833DE4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B981D41-322F-8DCD-06F4-6E3B112CE7A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1D68A52-8E8A-C3A9-F0EF-DFDD05F1AD63}"/>
              </a:ext>
            </a:extLst>
          </p:cNvPr>
          <p:cNvSpPr/>
          <p:nvPr/>
        </p:nvSpPr>
        <p:spPr>
          <a:xfrm>
            <a:off x="220579" y="738130"/>
            <a:ext cx="11790990" cy="5726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2000"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e-Candidacy for Board Membership:</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The Joint Stock Company shall be </a:t>
            </a:r>
            <a:r>
              <a:rPr kumimoji="0" lang="en-US" alt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managed by a Board of Directors</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comprising at least </a:t>
            </a:r>
            <a:r>
              <a:rPr kumimoji="0" lang="en-US" altLang="en-US" b="0" i="0" u="sng" strike="noStrike" kern="1200" cap="none" spc="0" normalizeH="0" baseline="0" noProof="0" dirty="0">
                <a:ln>
                  <a:noFill/>
                </a:ln>
                <a:solidFill>
                  <a:srgbClr val="000000"/>
                </a:solidFill>
                <a:effectLst/>
                <a:uLnTx/>
                <a:uFillTx/>
                <a:latin typeface="Alexandria" pitchFamily="2" charset="-78"/>
                <a:ea typeface="+mn-ea"/>
                <a:cs typeface="Alexandria" pitchFamily="2" charset="-78"/>
              </a:rPr>
              <a:t>[three] members</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Each shareholder may either run as a candidate or nominate one or more shareholders or third parties for the membership of the Board of Directors of the Joint Stock Company.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The </a:t>
            </a:r>
            <a:r>
              <a:rPr kumimoji="0" lang="en-US" alt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Ordinary General Assembly shall elect the members of the company's Board of Directors</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In all cases, the members of the Board of Directors shall be natural persons.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Term of office of the board membership shall be specified in the Company's Association deed, </a:t>
            </a:r>
            <a:r>
              <a:rPr kumimoji="0" lang="en-US" sz="20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but may not exceed [four] years. </a:t>
            </a: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Members of the Board of Directors may be re-elected, unless the company’s Articles of Association provide otherwise.</a:t>
            </a:r>
            <a:endParaRPr kumimoji="0" lang="fa-IR"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D2994110-8708-8113-442B-C1CE72365F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spTree>
    <p:extLst>
      <p:ext uri="{BB962C8B-B14F-4D97-AF65-F5344CB8AC3E}">
        <p14:creationId xmlns:p14="http://schemas.microsoft.com/office/powerpoint/2010/main" val="830422975"/>
      </p:ext>
    </p:extLst>
  </p:cSld>
  <p:clrMapOvr>
    <a:masterClrMapping/>
  </p:clrMapOvr>
  <mc:AlternateContent xmlns:mc="http://schemas.openxmlformats.org/markup-compatibility/2006" xmlns:p14="http://schemas.microsoft.com/office/powerpoint/2010/main">
    <mc:Choice Requires="p14">
      <p:transition spd="slow" p14:dur="2000" advTm="126401"/>
    </mc:Choice>
    <mc:Fallback xmlns="">
      <p:transition spd="slow" advTm="12640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DCB93-BB79-8EF9-F6F8-D8199A61F6A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19077A0-2AC6-7C1A-B235-08B7F42DCF7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3E2F142-2BE9-3162-D1E8-3FD9189BBC1F}"/>
              </a:ext>
            </a:extLst>
          </p:cNvPr>
          <p:cNvSpPr/>
          <p:nvPr/>
        </p:nvSpPr>
        <p:spPr>
          <a:xfrm>
            <a:off x="220579" y="738130"/>
            <a:ext cx="11790990" cy="5726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2000"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f- the General Assembly of Shareholders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a:t>
            </a:r>
            <a:r>
              <a:rPr kumimoji="0" lang="en-US" alt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Each shareholder shall have the right to attend the General Assembly</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Meeting even if the company's Articles of Association provide otherwise. In addition, the shareholder may delegate any other person, who is not a board member, to attend the General Assembly Meeting.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The General Assembly of Shareholders shall be chaired by the chairman of the Board of Directors, the Deputy Chairman in case the chairman is absent, or any board member to be chosen by the Board in the event that the chairman and deputy chairman of the Board are both absent. Failing which, the General Assembly shall be chaired by the board members or third parties to be chosen by the shareholders by voting.</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The General Assembly Meeting may be held and the shareholder may get involved in their deliberations and voting on their resolutions through the means of modern technology. A</a:t>
            </a:r>
            <a:endParaRPr kumimoji="0" lang="fa-IR"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9CBF6C24-D400-EF4A-3E22-D89F5E3AA5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spTree>
    <p:extLst>
      <p:ext uri="{BB962C8B-B14F-4D97-AF65-F5344CB8AC3E}">
        <p14:creationId xmlns:p14="http://schemas.microsoft.com/office/powerpoint/2010/main" val="2401538619"/>
      </p:ext>
    </p:extLst>
  </p:cSld>
  <p:clrMapOvr>
    <a:masterClrMapping/>
  </p:clrMapOvr>
  <mc:AlternateContent xmlns:mc="http://schemas.openxmlformats.org/markup-compatibility/2006" xmlns:p14="http://schemas.microsoft.com/office/powerpoint/2010/main">
    <mc:Choice Requires="p14">
      <p:transition spd="slow" p14:dur="2000" advTm="132798"/>
    </mc:Choice>
    <mc:Fallback xmlns="">
      <p:transition spd="slow" advTm="13279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9B80DD-5899-0AA4-262F-2225E70D78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1FC99B-544A-8657-6FE1-A693CB26188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4F50951-08C8-73E0-19E9-AA6D314DDD22}"/>
              </a:ext>
            </a:extLst>
          </p:cNvPr>
          <p:cNvSpPr/>
          <p:nvPr/>
        </p:nvSpPr>
        <p:spPr>
          <a:xfrm>
            <a:off x="220579" y="738130"/>
            <a:ext cx="11790990" cy="5726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2000"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g-Representation of the Company: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1.the </a:t>
            </a:r>
            <a:r>
              <a:rPr kumimoji="0" lang="en-US" alt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Chairman of board of directors shall represent the Joint Stock Company before the judiciary</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arbitration tribunals and third parties. In addition, the Articles of Association of the Joint Stock Company may provide that its Managing Director or CEO shall act as the representative of the Company, and either of them may authorize any third party to represent the Company. </a:t>
            </a:r>
            <a:endParaRPr kumimoji="0" lang="ar-EG"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2. The Board </a:t>
            </a:r>
            <a:r>
              <a:rPr kumimoji="0" lang="en-US" alt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Chairman of the Joint Stock Company may delegate </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based on a written resolution - any of his powers to other members of the Board or to third parties to carry out certain action or businesses activity, unless the company’s Articles of Association provide otherwise. </a:t>
            </a:r>
            <a:endParaRPr kumimoji="0" lang="ar-EG"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3. The </a:t>
            </a:r>
            <a:r>
              <a:rPr kumimoji="0" lang="en-US" alt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Deputy Chairman shall replace the Chairman </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when the latter is absent in cases where the Company has a Deputy Chairman</a:t>
            </a:r>
            <a:endParaRPr kumimoji="0" lang="fa-IR" sz="1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45FF264-B4BF-63DA-4BB3-556EB908FC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spTree>
    <p:extLst>
      <p:ext uri="{BB962C8B-B14F-4D97-AF65-F5344CB8AC3E}">
        <p14:creationId xmlns:p14="http://schemas.microsoft.com/office/powerpoint/2010/main" val="1828946489"/>
      </p:ext>
    </p:extLst>
  </p:cSld>
  <p:clrMapOvr>
    <a:masterClrMapping/>
  </p:clrMapOvr>
  <mc:AlternateContent xmlns:mc="http://schemas.openxmlformats.org/markup-compatibility/2006" xmlns:p14="http://schemas.microsoft.com/office/powerpoint/2010/main">
    <mc:Choice Requires="p14">
      <p:transition spd="slow" p14:dur="2000" advTm="91248"/>
    </mc:Choice>
    <mc:Fallback xmlns="">
      <p:transition spd="slow" advTm="9124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9B28A-2FCB-7A3B-F728-FF2FDF031F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729007-5113-58A3-D4AF-0EA552DFEC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6DF7C71-3509-225B-B14B-D37016BB17F9}"/>
              </a:ext>
            </a:extLst>
          </p:cNvPr>
          <p:cNvSpPr/>
          <p:nvPr/>
        </p:nvSpPr>
        <p:spPr>
          <a:xfrm>
            <a:off x="220579" y="738130"/>
            <a:ext cx="11790990" cy="5726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altLang="en-US" sz="2000" b="1" dirty="0">
                <a:solidFill>
                  <a:srgbClr val="000000"/>
                </a:solidFill>
                <a:latin typeface="Alexandria" pitchFamily="2" charset="-78"/>
                <a:cs typeface="Alexandria" pitchFamily="2" charset="-78"/>
              </a:rPr>
              <a:t>h</a:t>
            </a:r>
            <a:r>
              <a:rPr kumimoji="0" lang="en-US" altLang="en-US" sz="2000"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how is the CEO of the company: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The managing director is a chief executive </a:t>
            </a:r>
            <a:r>
              <a:rPr kumimoji="0" lang="en-US" alt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officer  ( CEO) appointed by the board of directors </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to act as the executive arm of the company. He is responsible for implementing the policies decided by the board of directors, and managing the daily operations of the company efficiently and effectively.</a:t>
            </a:r>
            <a:endParaRPr kumimoji="0" lang="ar-EG"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In reality, the person who manages the activity of the joint-stock company is the CEO, not the Chairman of the Board of Directors. The executive management is the one who is connected to reality and activates the company’s activity.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altLang="en-US" sz="155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B6F79505-4216-DA93-A836-DF2563C0C5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spTree>
    <p:extLst>
      <p:ext uri="{BB962C8B-B14F-4D97-AF65-F5344CB8AC3E}">
        <p14:creationId xmlns:p14="http://schemas.microsoft.com/office/powerpoint/2010/main" val="1984678881"/>
      </p:ext>
    </p:extLst>
  </p:cSld>
  <p:clrMapOvr>
    <a:masterClrMapping/>
  </p:clrMapOvr>
  <mc:AlternateContent xmlns:mc="http://schemas.openxmlformats.org/markup-compatibility/2006" xmlns:p14="http://schemas.microsoft.com/office/powerpoint/2010/main">
    <mc:Choice Requires="p14">
      <p:transition spd="slow" p14:dur="2000" advTm="74097"/>
    </mc:Choice>
    <mc:Fallback xmlns="">
      <p:transition spd="slow" advTm="7409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D3E147-935E-39D5-C2CF-4F93E2D9FD8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80C58F0-6310-8116-99D7-2FBEEE9A3D6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46A2BD6-DA8B-EE30-898A-ED9E2BF54802}"/>
              </a:ext>
            </a:extLst>
          </p:cNvPr>
          <p:cNvSpPr/>
          <p:nvPr/>
        </p:nvSpPr>
        <p:spPr>
          <a:xfrm>
            <a:off x="220579" y="738130"/>
            <a:ext cx="11790990" cy="5726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altLang="en-US" sz="2000" b="1" dirty="0" err="1">
                <a:solidFill>
                  <a:srgbClr val="000000"/>
                </a:solidFill>
                <a:latin typeface="Alexandria" pitchFamily="2" charset="-78"/>
                <a:cs typeface="Alexandria" pitchFamily="2" charset="-78"/>
              </a:rPr>
              <a:t>i</a:t>
            </a:r>
            <a:r>
              <a:rPr lang="en-US" altLang="en-US" sz="2000" b="1" dirty="0">
                <a:solidFill>
                  <a:srgbClr val="000000"/>
                </a:solidFill>
                <a:latin typeface="Alexandria" pitchFamily="2" charset="-78"/>
                <a:cs typeface="Alexandria" pitchFamily="2" charset="-78"/>
              </a:rPr>
              <a:t>- </a:t>
            </a:r>
            <a:r>
              <a:rPr kumimoji="0" lang="en-US" altLang="en-US" sz="2000"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Joint Stock One Person Company: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55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If a joint stock company is established by one person, or if all of its shares are transferred to a single person, </a:t>
            </a:r>
            <a:r>
              <a:rPr kumimoji="0" lang="en-US" altLang="en-US" sz="155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 latter shall have the powers and authorities of the general assembly of shareholders, </a:t>
            </a:r>
            <a:r>
              <a:rPr kumimoji="0" lang="en-US" altLang="en-US" sz="155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and his decisions shall be issued in writing, with no need to invite the general assembly.</a:t>
            </a:r>
            <a:endParaRPr kumimoji="0" lang="fa-IR" sz="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A33BBFFA-2150-E007-9D23-25393C588C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spTree>
    <p:extLst>
      <p:ext uri="{BB962C8B-B14F-4D97-AF65-F5344CB8AC3E}">
        <p14:creationId xmlns:p14="http://schemas.microsoft.com/office/powerpoint/2010/main" val="1852632623"/>
      </p:ext>
    </p:extLst>
  </p:cSld>
  <p:clrMapOvr>
    <a:masterClrMapping/>
  </p:clrMapOvr>
  <mc:AlternateContent xmlns:mc="http://schemas.openxmlformats.org/markup-compatibility/2006" xmlns:p14="http://schemas.microsoft.com/office/powerpoint/2010/main">
    <mc:Choice Requires="p14">
      <p:transition spd="slow" p14:dur="2000" advTm="76745"/>
    </mc:Choice>
    <mc:Fallback xmlns="">
      <p:transition spd="slow" advTm="7674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69B608-3C85-F696-3180-E4229E382FE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C3F6086-9C98-EC7A-2EEC-E3CF0BE0F6A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D848FE8-AE35-9C05-328A-028C1D15B772}"/>
              </a:ext>
            </a:extLst>
          </p:cNvPr>
          <p:cNvSpPr/>
          <p:nvPr/>
        </p:nvSpPr>
        <p:spPr>
          <a:xfrm>
            <a:off x="220579" y="738130"/>
            <a:ext cx="11790990" cy="5726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2000"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j-Financial Statements and Report on the Company's Business: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55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1. The Board of Directors shall,</a:t>
            </a:r>
            <a:r>
              <a:rPr kumimoji="0" lang="en-US" altLang="en-US" sz="155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 at the end of each financial year of the Company, prepare the Company's financial statements</a:t>
            </a:r>
            <a:r>
              <a:rPr kumimoji="0" lang="en-US" altLang="en-US" sz="155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and a report on its business activities and financial position for the fiscal year ended. Such a report shall include the proposed method for distribution of profits. The Board shall put such documents at the disposal of the auditor, if any, at least forty-five [45] days before the date set for the Ordinary General Assembly Meeting.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55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2. </a:t>
            </a:r>
            <a:r>
              <a:rPr kumimoji="0" lang="en-US" altLang="en-US" sz="155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 Company's Board Chairman, CEO and CFO, if any, shall all sign the </a:t>
            </a:r>
            <a:r>
              <a:rPr lang="en-US" altLang="en-US" sz="1550" dirty="0">
                <a:solidFill>
                  <a:srgbClr val="00AEEF"/>
                </a:solidFill>
                <a:latin typeface="Alexandria" pitchFamily="2" charset="-78"/>
                <a:cs typeface="Alexandria" pitchFamily="2" charset="-78"/>
              </a:rPr>
              <a:t>company’s financial statements</a:t>
            </a:r>
            <a:r>
              <a:rPr kumimoji="0" lang="en-US" altLang="en-US" sz="155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and copies of the same shall be kept within the Company's headquarters and shall be put at the shareholders’ disposal.</a:t>
            </a:r>
            <a:endParaRPr kumimoji="0" lang="fa-IR" sz="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A2D20C46-A3F1-124D-F66B-DA2EA33C21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spTree>
    <p:extLst>
      <p:ext uri="{BB962C8B-B14F-4D97-AF65-F5344CB8AC3E}">
        <p14:creationId xmlns:p14="http://schemas.microsoft.com/office/powerpoint/2010/main" val="2612040569"/>
      </p:ext>
    </p:extLst>
  </p:cSld>
  <p:clrMapOvr>
    <a:masterClrMapping/>
  </p:clrMapOvr>
  <mc:AlternateContent xmlns:mc="http://schemas.openxmlformats.org/markup-compatibility/2006" xmlns:p14="http://schemas.microsoft.com/office/powerpoint/2010/main">
    <mc:Choice Requires="p14">
      <p:transition spd="slow" p14:dur="2000" advTm="137193"/>
    </mc:Choice>
    <mc:Fallback xmlns="">
      <p:transition spd="slow" advTm="13719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70CF3-EE63-FB8C-BF46-491733294E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B30E53-D9CA-4ED4-7920-63830788B10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B40A482-D5A4-B45D-4827-72C9D9B94450}"/>
              </a:ext>
            </a:extLst>
          </p:cNvPr>
          <p:cNvSpPr/>
          <p:nvPr/>
        </p:nvSpPr>
        <p:spPr>
          <a:xfrm>
            <a:off x="749388" y="1628088"/>
            <a:ext cx="7469194" cy="435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2000"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K –simplified joint stock company: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55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a:t>
            </a:r>
            <a:r>
              <a:rPr kumimoji="0" lang="en-US" altLang="en-US" sz="16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 simplified joint stock company is the same definition as a joint stock company. </a:t>
            </a:r>
            <a:r>
              <a:rPr kumimoji="0" lang="en-US" alt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It is established by one or more persons with a natural or legal capacity, and its capital is divided into tradable shares. The company alone is responsible for the debts and obligations resulting from it or arising from its activity.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altLang="en-US" sz="1600" dirty="0">
                <a:solidFill>
                  <a:srgbClr val="000000"/>
                </a:solidFill>
                <a:latin typeface="Alexandria" pitchFamily="2" charset="-78"/>
                <a:cs typeface="Alexandria" pitchFamily="2" charset="-78"/>
              </a:rPr>
              <a:t>It also necessitates same data of joint stock in the association deed.</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altLang="en-US" sz="1600" dirty="0">
                <a:solidFill>
                  <a:srgbClr val="000000"/>
                </a:solidFill>
                <a:latin typeface="Alexandria" pitchFamily="2" charset="-78"/>
                <a:cs typeface="Alexandria" pitchFamily="2" charset="-78"/>
              </a:rPr>
              <a:t>It is also generally governed by the same rules of joint stock with few exceptions.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476D6081-F5E7-7F7A-3FD6-BE0A381030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pic>
        <p:nvPicPr>
          <p:cNvPr id="2" name="Picture 1">
            <a:extLst>
              <a:ext uri="{FF2B5EF4-FFF2-40B4-BE49-F238E27FC236}">
                <a16:creationId xmlns:a16="http://schemas.microsoft.com/office/drawing/2014/main" id="{E787891C-BB89-CDA7-D0D9-20113A150B0D}"/>
              </a:ext>
            </a:extLst>
          </p:cNvPr>
          <p:cNvPicPr>
            <a:picLocks noChangeAspect="1"/>
          </p:cNvPicPr>
          <p:nvPr/>
        </p:nvPicPr>
        <p:blipFill>
          <a:blip r:embed="rId4"/>
          <a:stretch>
            <a:fillRect/>
          </a:stretch>
        </p:blipFill>
        <p:spPr>
          <a:xfrm>
            <a:off x="8820609" y="1949986"/>
            <a:ext cx="2857500" cy="3171206"/>
          </a:xfrm>
          <a:prstGeom prst="rect">
            <a:avLst/>
          </a:prstGeom>
        </p:spPr>
      </p:pic>
    </p:spTree>
    <p:extLst>
      <p:ext uri="{BB962C8B-B14F-4D97-AF65-F5344CB8AC3E}">
        <p14:creationId xmlns:p14="http://schemas.microsoft.com/office/powerpoint/2010/main" val="1326452553"/>
      </p:ext>
    </p:extLst>
  </p:cSld>
  <p:clrMapOvr>
    <a:masterClrMapping/>
  </p:clrMapOvr>
  <mc:AlternateContent xmlns:mc="http://schemas.openxmlformats.org/markup-compatibility/2006" xmlns:p14="http://schemas.microsoft.com/office/powerpoint/2010/main">
    <mc:Choice Requires="p14">
      <p:transition spd="slow" p14:dur="2000" advTm="62240"/>
    </mc:Choice>
    <mc:Fallback xmlns="">
      <p:transition spd="slow" advTm="6224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567110-5719-89B8-C46A-B73EAD56FB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BB638D-A4BD-850B-BE10-D68AB03C66A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1B6EAA6-0617-57C0-1183-3C83CA45D100}"/>
              </a:ext>
            </a:extLst>
          </p:cNvPr>
          <p:cNvSpPr/>
          <p:nvPr/>
        </p:nvSpPr>
        <p:spPr>
          <a:xfrm>
            <a:off x="220579" y="738130"/>
            <a:ext cx="11790990" cy="5726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most prominent advantages of the simplified joint stock company introduced by the Saudi system.</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1600" b="1" dirty="0">
                <a:solidFill>
                  <a:prstClr val="black"/>
                </a:solidFill>
                <a:latin typeface="Alexandria" pitchFamily="2" charset="-78"/>
                <a:cs typeface="Alexandria" pitchFamily="2" charset="-78"/>
              </a:rPr>
              <a:t>*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Capital of Simple Joint Stock Company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The company's Association deed shall determine the amount of its issued capital and the paid-up amount thereof, and it may stipulate that the company shall have an authorized capital.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The minimum </a:t>
            </a:r>
            <a:r>
              <a:rPr kumimoji="0" lang="en-US" sz="16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capital requirement applicable to the joint stock company shall not apply to the simple joint stock company.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F472229-7F6C-FD04-DD56-35A8D3C616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spTree>
    <p:extLst>
      <p:ext uri="{BB962C8B-B14F-4D97-AF65-F5344CB8AC3E}">
        <p14:creationId xmlns:p14="http://schemas.microsoft.com/office/powerpoint/2010/main" val="3295082356"/>
      </p:ext>
    </p:extLst>
  </p:cSld>
  <p:clrMapOvr>
    <a:masterClrMapping/>
  </p:clrMapOvr>
  <mc:AlternateContent xmlns:mc="http://schemas.openxmlformats.org/markup-compatibility/2006" xmlns:p14="http://schemas.microsoft.com/office/powerpoint/2010/main">
    <mc:Choice Requires="p14">
      <p:transition spd="slow" p14:dur="2000" advTm="49333"/>
    </mc:Choice>
    <mc:Fallback xmlns="">
      <p:transition spd="slow" advTm="4933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336C7-9924-C825-63EC-DA92BE42A7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46F33DB-AC52-DDA9-A9CE-EE275125489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21F0F9E-0E3A-FDE0-68C2-BEBC84430029}"/>
              </a:ext>
            </a:extLst>
          </p:cNvPr>
          <p:cNvSpPr/>
          <p:nvPr/>
        </p:nvSpPr>
        <p:spPr>
          <a:xfrm>
            <a:off x="220579" y="738130"/>
            <a:ext cx="11790990" cy="5726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possibility of agreeing on the method of managing the company by one or more managers, a board of directors, or otherwise.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There is </a:t>
            </a:r>
            <a:r>
              <a:rPr kumimoji="0" 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no requirement for the existence of general assemblies</a:t>
            </a: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so that the shareholders are responsible for exercising these powers and they have the right to determine who will assume them</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a better choice as a family business entity.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will be a suitable option for individual companies as well.</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will be the best entity for entrepreneurs.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8C3A4599-8184-7646-260F-60FB5ED97D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spTree>
    <p:extLst>
      <p:ext uri="{BB962C8B-B14F-4D97-AF65-F5344CB8AC3E}">
        <p14:creationId xmlns:p14="http://schemas.microsoft.com/office/powerpoint/2010/main" val="422625590"/>
      </p:ext>
    </p:extLst>
  </p:cSld>
  <p:clrMapOvr>
    <a:masterClrMapping/>
  </p:clrMapOvr>
  <mc:AlternateContent xmlns:mc="http://schemas.openxmlformats.org/markup-compatibility/2006" xmlns:p14="http://schemas.microsoft.com/office/powerpoint/2010/main">
    <mc:Choice Requires="p14">
      <p:transition spd="slow" p14:dur="2000" advTm="103333"/>
    </mc:Choice>
    <mc:Fallback xmlns="">
      <p:transition spd="slow" advTm="10333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E8C8C5-745B-71CE-E1D8-851F8359D4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DA4FD3-A35D-8960-2E29-489C737AFD2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5E3940E-784A-435E-C696-33C3536A2659}"/>
              </a:ext>
            </a:extLst>
          </p:cNvPr>
          <p:cNvSpPr/>
          <p:nvPr/>
        </p:nvSpPr>
        <p:spPr>
          <a:xfrm>
            <a:off x="220579" y="738130"/>
            <a:ext cx="11790990" cy="5726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50000"/>
              </a:lnSpc>
              <a:spcBef>
                <a:spcPct val="20000"/>
              </a:spcBef>
              <a:spcAft>
                <a:spcPts val="0"/>
              </a:spcAft>
              <a:buClr>
                <a:srgbClr val="0BD0D9"/>
              </a:buClr>
              <a:buSzPct val="95000"/>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IV- Limited Liability Company</a:t>
            </a:r>
          </a:p>
          <a:p>
            <a:pPr marR="0" lvl="0" algn="ctr" defTabSz="914400" rtl="0" eaLnBrk="1" fontAlgn="auto" latinLnBrk="0" hangingPunct="1">
              <a:lnSpc>
                <a:spcPct val="150000"/>
              </a:lnSpc>
              <a:spcBef>
                <a:spcPct val="20000"/>
              </a:spcBef>
              <a:spcAft>
                <a:spcPts val="0"/>
              </a:spcAft>
              <a:buClr>
                <a:srgbClr val="0BD0D9"/>
              </a:buClr>
              <a:buSzPct val="95000"/>
              <a:tabLst/>
              <a:defRPr/>
            </a:pPr>
            <a:endPar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Definition of Limited Liability Company: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It is a company established by </a:t>
            </a:r>
            <a:r>
              <a:rPr kumimoji="0" 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one or more persons of natural or legal status</a:t>
            </a: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its liability is independent of the financial liability of each partner or owner. </a:t>
            </a:r>
            <a:r>
              <a:rPr kumimoji="0" lang="en-US"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company alone shall be responsible for the debts and obligations</a:t>
            </a: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incurred by it - or arising from its activity, and neither the owner nor the partner shall be responsible for these debts and obligations except to the extent of his share in the capital</a:t>
            </a:r>
            <a:endParaRPr kumimoji="0" lang="fa-IR" sz="9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71E20D0-AE02-33A1-4519-D78F0C008B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spTree>
    <p:extLst>
      <p:ext uri="{BB962C8B-B14F-4D97-AF65-F5344CB8AC3E}">
        <p14:creationId xmlns:p14="http://schemas.microsoft.com/office/powerpoint/2010/main" val="2117699128"/>
      </p:ext>
    </p:extLst>
  </p:cSld>
  <p:clrMapOvr>
    <a:masterClrMapping/>
  </p:clrMapOvr>
  <mc:AlternateContent xmlns:mc="http://schemas.openxmlformats.org/markup-compatibility/2006" xmlns:p14="http://schemas.microsoft.com/office/powerpoint/2010/main">
    <mc:Choice Requires="p14">
      <p:transition spd="slow" p14:dur="2000" advTm="77277"/>
    </mc:Choice>
    <mc:Fallback xmlns="">
      <p:transition spd="slow" advTm="7727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3AE33D-B11C-BA81-8F8D-CACB7E6AD0B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B046ADD-40D7-9D76-1A30-BD648E74B75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81567EA-7ACD-1056-4239-7795C3B3E333}"/>
              </a:ext>
            </a:extLst>
          </p:cNvPr>
          <p:cNvSpPr/>
          <p:nvPr/>
        </p:nvSpPr>
        <p:spPr>
          <a:xfrm>
            <a:off x="220579" y="738130"/>
            <a:ext cx="11790990" cy="5726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b-</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Appointment of the Company’s Manger: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Limited Liability Company shall be managed by one or more Managers from among the partners or third parties. The </a:t>
            </a:r>
            <a:r>
              <a:rPr kumimoji="0" 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partners shall appoint the Manager</a:t>
            </a: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 </a:t>
            </a:r>
            <a:r>
              <a:rPr kumimoji="0" lang="en-US"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under the company’s Memorandum of Association or under an independent contract </a:t>
            </a: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for a fixed or indefinite period of time.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Under a resolution of the partners, a Board of Managers may be formed if there are several Managers of the company.</a:t>
            </a:r>
            <a:endParaRPr kumimoji="0" lang="fa-IR" sz="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37BE4A0C-E453-2962-F88D-05D3610A0F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spTree>
    <p:extLst>
      <p:ext uri="{BB962C8B-B14F-4D97-AF65-F5344CB8AC3E}">
        <p14:creationId xmlns:p14="http://schemas.microsoft.com/office/powerpoint/2010/main" val="1909233885"/>
      </p:ext>
    </p:extLst>
  </p:cSld>
  <p:clrMapOvr>
    <a:masterClrMapping/>
  </p:clrMapOvr>
  <mc:AlternateContent xmlns:mc="http://schemas.openxmlformats.org/markup-compatibility/2006" xmlns:p14="http://schemas.microsoft.com/office/powerpoint/2010/main">
    <mc:Choice Requires="p14">
      <p:transition spd="slow" p14:dur="2000" advTm="88015"/>
    </mc:Choice>
    <mc:Fallback xmlns="">
      <p:transition spd="slow" advTm="8801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FF9512-0328-3AA9-0173-7366829166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49FC79-AB57-EFBF-A745-7307708D06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6D30090-1606-0ABE-EFEA-9E9662C883AD}"/>
              </a:ext>
            </a:extLst>
          </p:cNvPr>
          <p:cNvSpPr/>
          <p:nvPr/>
        </p:nvSpPr>
        <p:spPr>
          <a:xfrm>
            <a:off x="220579" y="738130"/>
            <a:ext cx="11790990" cy="5726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c-</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Representation of the Company and its Liability for Manager’s Acts: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1. The company’s Manager shall </a:t>
            </a:r>
            <a:r>
              <a:rPr kumimoji="0" 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represent the Limited Liability Company before the judiciary, </a:t>
            </a: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arbitration tribunals and third parties, and may authorize any third party to perform a particular task[s].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Any resolution issued to appoint or replace the Manager or to limit his powers shall be applicable to third parties only after being recorded in the commercial register.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The company shall be </a:t>
            </a:r>
            <a:r>
              <a:rPr kumimoji="0" 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liable for the Manager’s acts that fall within the scope of the company’s objects.</a:t>
            </a:r>
            <a:endParaRPr kumimoji="0" lang="fa-IR" sz="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99C882B-3B36-C9FE-E9FA-2B0299F504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spTree>
    <p:extLst>
      <p:ext uri="{BB962C8B-B14F-4D97-AF65-F5344CB8AC3E}">
        <p14:creationId xmlns:p14="http://schemas.microsoft.com/office/powerpoint/2010/main" val="4127285843"/>
      </p:ext>
    </p:extLst>
  </p:cSld>
  <p:clrMapOvr>
    <a:masterClrMapping/>
  </p:clrMapOvr>
  <mc:AlternateContent xmlns:mc="http://schemas.openxmlformats.org/markup-compatibility/2006" xmlns:p14="http://schemas.microsoft.com/office/powerpoint/2010/main">
    <mc:Choice Requires="p14">
      <p:transition spd="slow" p14:dur="2000" advTm="118177"/>
    </mc:Choice>
    <mc:Fallback xmlns="">
      <p:transition spd="slow" advTm="11817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0E55B-595F-3909-EF80-AA9D306C420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F2B27C0-CC8A-CF21-DB97-5FEEAEE7409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42A2437-CF76-C0CD-7E32-6673D3EB1F8D}"/>
              </a:ext>
            </a:extLst>
          </p:cNvPr>
          <p:cNvSpPr/>
          <p:nvPr/>
        </p:nvSpPr>
        <p:spPr>
          <a:xfrm>
            <a:off x="220579" y="738130"/>
            <a:ext cx="11790990" cy="5726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d-The general assembly: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Limited Liability Company shall have a </a:t>
            </a:r>
            <a:r>
              <a:rPr kumimoji="0" 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General Assembly comprising all the partners thereof</a:t>
            </a: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Issuance of Partners’ Resolutions 1. Partners’ resolutions shall be issued during the General Assembly Meeting. However, partners’ resolutions </a:t>
            </a:r>
            <a:r>
              <a:rPr kumimoji="0" 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may be issued by circulation on partners with no need for the General Assembly to convene</a:t>
            </a: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In such a case, the Manager of the company shall send to each partner the proposed resolutions and relevant documents for the partner to vote thereon in writing.</a:t>
            </a:r>
            <a:endParaRPr kumimoji="0" lang="fa-IR"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BBAA4A26-3EA2-406C-7080-C3BB0D92EB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spTree>
    <p:extLst>
      <p:ext uri="{BB962C8B-B14F-4D97-AF65-F5344CB8AC3E}">
        <p14:creationId xmlns:p14="http://schemas.microsoft.com/office/powerpoint/2010/main" val="2302739289"/>
      </p:ext>
    </p:extLst>
  </p:cSld>
  <p:clrMapOvr>
    <a:masterClrMapping/>
  </p:clrMapOvr>
  <mc:AlternateContent xmlns:mc="http://schemas.openxmlformats.org/markup-compatibility/2006" xmlns:p14="http://schemas.microsoft.com/office/powerpoint/2010/main">
    <mc:Choice Requires="p14">
      <p:transition spd="slow" p14:dur="2000" advTm="111714"/>
    </mc:Choice>
    <mc:Fallback xmlns="">
      <p:transition spd="slow" advTm="11171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7FE14-CD45-7089-4D91-CE1F3AA137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1334D97-3A28-59A7-1DC2-93F5C12ED4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59764BE-B181-37B8-A591-D7EA21AC53C1}"/>
              </a:ext>
            </a:extLst>
          </p:cNvPr>
          <p:cNvSpPr/>
          <p:nvPr/>
        </p:nvSpPr>
        <p:spPr>
          <a:xfrm>
            <a:off x="220579" y="738130"/>
            <a:ext cx="11790990" cy="5726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 Limited Liability Company by One Person: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a limited liability company is established by one person, or if all of its shares are transferred to one person, the following shall result: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This person shall have the </a:t>
            </a:r>
            <a:r>
              <a:rPr kumimoji="0" 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powers and authorities of the director, the board of directors </a:t>
            </a: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the company, and the general assembly of partners, and his decisions shall be issued in writing and recorded in a special register with the company.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 This person </a:t>
            </a:r>
            <a:r>
              <a:rPr kumimoji="0" 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may appoint one or more managers </a:t>
            </a: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who will represent the company before the judiciary, arbitration bodies and others, and will be responsible for its management before the partner who owns the company's shares.</a:t>
            </a:r>
            <a:endParaRPr kumimoji="0" lang="fa-IR" sz="9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10F461C4-F5E3-C0EA-9FFF-1D7008E228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spTree>
    <p:extLst>
      <p:ext uri="{BB962C8B-B14F-4D97-AF65-F5344CB8AC3E}">
        <p14:creationId xmlns:p14="http://schemas.microsoft.com/office/powerpoint/2010/main" val="2227863024"/>
      </p:ext>
    </p:extLst>
  </p:cSld>
  <p:clrMapOvr>
    <a:masterClrMapping/>
  </p:clrMapOvr>
  <mc:AlternateContent xmlns:mc="http://schemas.openxmlformats.org/markup-compatibility/2006" xmlns:p14="http://schemas.microsoft.com/office/powerpoint/2010/main">
    <mc:Choice Requires="p14">
      <p:transition spd="slow" p14:dur="2000" advTm="101790"/>
    </mc:Choice>
    <mc:Fallback xmlns="">
      <p:transition spd="slow" advTm="10179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692DF5-0961-2066-FB1F-38A02F99225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F11472-9208-D8B5-D35D-970D1E49851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5113248-A038-CE94-8715-DFCA727E3D38}"/>
              </a:ext>
            </a:extLst>
          </p:cNvPr>
          <p:cNvSpPr/>
          <p:nvPr/>
        </p:nvSpPr>
        <p:spPr>
          <a:xfrm>
            <a:off x="220579" y="738130"/>
            <a:ext cx="11790990" cy="5726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 Extending the company's term</a:t>
            </a: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a:t>
            </a:r>
            <a:r>
              <a:rPr kumimoji="0" 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 company's term may be extended </a:t>
            </a: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it has a fixed term </a:t>
            </a:r>
            <a:r>
              <a:rPr kumimoji="0" lang="en-US"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before its expiry for another period by a decision issued by the general assembly of partners </a:t>
            </a: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from any number of partners who own half of the shares representing the capital; unless the company's articles of association stipulate a greater majority.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a:t>
            </a:r>
            <a:r>
              <a:rPr kumimoji="0" 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If no decision </a:t>
            </a: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is issued to extend the company's term and it continues to perform its work, its term </a:t>
            </a:r>
            <a:r>
              <a:rPr kumimoji="0" 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shall be extended for a similar period </a:t>
            </a: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under the same conditions stated in its articles of association. The partner who does not wish to continue in the company may withdraw from it. </a:t>
            </a:r>
            <a:endParaRPr kumimoji="0" lang="fa-IR" sz="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C718EE6A-43F0-03AB-C5FA-8ED93AB4EE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spTree>
    <p:extLst>
      <p:ext uri="{BB962C8B-B14F-4D97-AF65-F5344CB8AC3E}">
        <p14:creationId xmlns:p14="http://schemas.microsoft.com/office/powerpoint/2010/main" val="3310453558"/>
      </p:ext>
    </p:extLst>
  </p:cSld>
  <p:clrMapOvr>
    <a:masterClrMapping/>
  </p:clrMapOvr>
  <mc:AlternateContent xmlns:mc="http://schemas.openxmlformats.org/markup-compatibility/2006" xmlns:p14="http://schemas.microsoft.com/office/powerpoint/2010/main">
    <mc:Choice Requires="p14">
      <p:transition spd="slow" p14:dur="2000" advTm="119184"/>
    </mc:Choice>
    <mc:Fallback xmlns="">
      <p:transition spd="slow" advTm="11918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7BFB26-12CC-BAA1-F7E2-97867A4D96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BB78CE6-27A9-FE15-54F4-E0E17CFFBF7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A22B8A4-F21F-9AFC-1079-1F4B1405E3C1}"/>
              </a:ext>
            </a:extLst>
          </p:cNvPr>
          <p:cNvSpPr/>
          <p:nvPr/>
        </p:nvSpPr>
        <p:spPr>
          <a:xfrm>
            <a:off x="220579" y="738130"/>
            <a:ext cx="11790990" cy="5726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The partner who does not wish to continue in the company </a:t>
            </a:r>
            <a:r>
              <a:rPr kumimoji="0" 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may withdraw from it</a:t>
            </a: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extension shall not be implemented except after selling this partner's share to the partners or others, as the case may be, and paying its value to him, unless the withdrawing partner agrees otherwise with the remaining partners.</a:t>
            </a:r>
            <a:endParaRPr kumimoji="0" lang="fa-IR" sz="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A8888D41-5F86-B321-B7F2-FE5A1C9F3E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spTree>
    <p:extLst>
      <p:ext uri="{BB962C8B-B14F-4D97-AF65-F5344CB8AC3E}">
        <p14:creationId xmlns:p14="http://schemas.microsoft.com/office/powerpoint/2010/main" val="2086214432"/>
      </p:ext>
    </p:extLst>
  </p:cSld>
  <p:clrMapOvr>
    <a:masterClrMapping/>
  </p:clrMapOvr>
  <mc:AlternateContent xmlns:mc="http://schemas.openxmlformats.org/markup-compatibility/2006" xmlns:p14="http://schemas.microsoft.com/office/powerpoint/2010/main">
    <mc:Choice Requires="p14">
      <p:transition spd="slow" p14:dur="2000" advTm="48491"/>
    </mc:Choice>
    <mc:Fallback xmlns="">
      <p:transition spd="slow" advTm="4849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ACA40B-6778-717A-637A-9C17B06A7C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066204-7707-9644-FA85-E087CF1B0A8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09D5FAC-2A53-8549-D753-45CDD398482E}"/>
              </a:ext>
            </a:extLst>
          </p:cNvPr>
          <p:cNvSpPr/>
          <p:nvPr/>
        </p:nvSpPr>
        <p:spPr>
          <a:xfrm>
            <a:off x="220579" y="738130"/>
            <a:ext cx="11790990" cy="5726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i</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Cases of Termination: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limited liability company shall not expire </a:t>
            </a:r>
            <a:r>
              <a:rPr kumimoji="0" 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upon the death of one of the partners, nor upon his being placed under guardianship, </a:t>
            </a: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nor upon the opening of any liquidation procedures against him in accordance with the bankruptcy system, nor upon his insolvency, nor upon his withdrawal, unless the company's articles of association stipulate otherwise.</a:t>
            </a:r>
            <a:endParaRPr kumimoji="0" lang="fa-IR" sz="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F9F7A2CB-A1A8-17C0-03B1-5F6E926177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spTree>
    <p:extLst>
      <p:ext uri="{BB962C8B-B14F-4D97-AF65-F5344CB8AC3E}">
        <p14:creationId xmlns:p14="http://schemas.microsoft.com/office/powerpoint/2010/main" val="2012869725"/>
      </p:ext>
    </p:extLst>
  </p:cSld>
  <p:clrMapOvr>
    <a:masterClrMapping/>
  </p:clrMapOvr>
  <mc:AlternateContent xmlns:mc="http://schemas.openxmlformats.org/markup-compatibility/2006" xmlns:p14="http://schemas.microsoft.com/office/powerpoint/2010/main">
    <mc:Choice Requires="p14">
      <p:transition spd="slow" p14:dur="2000" advTm="83932"/>
    </mc:Choice>
    <mc:Fallback xmlns="">
      <p:transition spd="slow" advTm="8393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A59C4C-336A-400D-C271-089D93FF7A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8C39287-F7D3-0D9C-2352-A979A77FB45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D00C369-E497-E93D-CFE7-D305BE8D1E9D}"/>
              </a:ext>
            </a:extLst>
          </p:cNvPr>
          <p:cNvSpPr/>
          <p:nvPr/>
        </p:nvSpPr>
        <p:spPr>
          <a:xfrm>
            <a:off x="735979" y="1050443"/>
            <a:ext cx="7471319" cy="5414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ctr"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v- Non-profit company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Non- profit companies are of two kinds:</a:t>
            </a:r>
            <a:endPar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b="1" dirty="0">
                <a:solidFill>
                  <a:prstClr val="black"/>
                </a:solidFill>
                <a:latin typeface="Alexandria" pitchFamily="2" charset="-78"/>
                <a:cs typeface="Alexandria" pitchFamily="2" charset="-78"/>
              </a:rPr>
              <a:t>1</a:t>
            </a:r>
            <a:r>
              <a:rPr kumimoji="0" lang="en-US"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 public non-profit company: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is a company that </a:t>
            </a:r>
            <a:r>
              <a:rPr kumimoji="0" 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takes the form of a joint-stock company </a:t>
            </a: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may not take any other form, and spends the profits achieved from practicing its activity in any of the </a:t>
            </a:r>
            <a:r>
              <a:rPr kumimoji="0" 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public non-profit fields that aim exclusively to serve the community in general</a:t>
            </a:r>
            <a:r>
              <a:rPr lang="en-US" dirty="0">
                <a:solidFill>
                  <a:prstClr val="black"/>
                </a:solidFill>
                <a:latin typeface="Alexandria" pitchFamily="2" charset="-78"/>
                <a:cs typeface="Alexandria" pitchFamily="2" charset="-78"/>
              </a:rPr>
              <a: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fa-IR" sz="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6D100565-6285-8667-31F0-303FE06C31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pic>
        <p:nvPicPr>
          <p:cNvPr id="2" name="Picture 1">
            <a:extLst>
              <a:ext uri="{FF2B5EF4-FFF2-40B4-BE49-F238E27FC236}">
                <a16:creationId xmlns:a16="http://schemas.microsoft.com/office/drawing/2014/main" id="{4E852D47-307F-8ADB-CD16-B68279BC1D45}"/>
              </a:ext>
            </a:extLst>
          </p:cNvPr>
          <p:cNvPicPr>
            <a:picLocks noChangeAspect="1"/>
          </p:cNvPicPr>
          <p:nvPr/>
        </p:nvPicPr>
        <p:blipFill>
          <a:blip r:embed="rId4"/>
          <a:stretch>
            <a:fillRect/>
          </a:stretch>
        </p:blipFill>
        <p:spPr>
          <a:xfrm>
            <a:off x="8414408" y="1841065"/>
            <a:ext cx="2904080" cy="3976525"/>
          </a:xfrm>
          <a:prstGeom prst="rect">
            <a:avLst/>
          </a:prstGeom>
        </p:spPr>
      </p:pic>
    </p:spTree>
    <p:extLst>
      <p:ext uri="{BB962C8B-B14F-4D97-AF65-F5344CB8AC3E}">
        <p14:creationId xmlns:p14="http://schemas.microsoft.com/office/powerpoint/2010/main" val="2525506347"/>
      </p:ext>
    </p:extLst>
  </p:cSld>
  <p:clrMapOvr>
    <a:masterClrMapping/>
  </p:clrMapOvr>
  <mc:AlternateContent xmlns:mc="http://schemas.openxmlformats.org/markup-compatibility/2006" xmlns:p14="http://schemas.microsoft.com/office/powerpoint/2010/main">
    <mc:Choice Requires="p14">
      <p:transition spd="slow" p14:dur="2000" advTm="115570"/>
    </mc:Choice>
    <mc:Fallback xmlns="">
      <p:transition spd="slow" advTm="11557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9F91A-819B-B8B2-FFF9-71B7964A6F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3F016EC-A918-D274-C5F1-D33C1FD00F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83A22FA-D860-0C33-2F8B-8FEB018A75D3}"/>
              </a:ext>
            </a:extLst>
          </p:cNvPr>
          <p:cNvSpPr/>
          <p:nvPr/>
        </p:nvSpPr>
        <p:spPr>
          <a:xfrm>
            <a:off x="465906" y="894766"/>
            <a:ext cx="8354709" cy="5726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 Private non-profit company: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company that takes the </a:t>
            </a:r>
            <a:r>
              <a:rPr kumimoji="0" 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form of a limited liability company, a joint-stock company, or a simplified joint-stock company </a:t>
            </a: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may not take any other form, </a:t>
            </a:r>
            <a:r>
              <a:rPr kumimoji="0" lang="en-US"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spends the profits achieved from practicing its activity in any of the non-profit fields. </a:t>
            </a: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non-profit company is prohibited from offering its shares for public subscription. - The provisions of the form of the company it takes shall apply to the non-profit company in matters not regulated specifically in the law, and in a manner that does not conflict with its nature.</a:t>
            </a:r>
            <a:endParaRPr kumimoji="0" lang="fa-IR" sz="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AD49A734-0A3D-CAFD-982B-5DBCF978D4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221245" cy="735721"/>
          </a:xfrm>
          <a:prstGeom prst="rect">
            <a:avLst/>
          </a:prstGeom>
        </p:spPr>
      </p:pic>
      <p:pic>
        <p:nvPicPr>
          <p:cNvPr id="2" name="Picture 1">
            <a:extLst>
              <a:ext uri="{FF2B5EF4-FFF2-40B4-BE49-F238E27FC236}">
                <a16:creationId xmlns:a16="http://schemas.microsoft.com/office/drawing/2014/main" id="{FB62D9D0-2EE7-CDBF-C504-696237A7A5D5}"/>
              </a:ext>
            </a:extLst>
          </p:cNvPr>
          <p:cNvPicPr>
            <a:picLocks noChangeAspect="1"/>
          </p:cNvPicPr>
          <p:nvPr/>
        </p:nvPicPr>
        <p:blipFill>
          <a:blip r:embed="rId4"/>
          <a:stretch>
            <a:fillRect/>
          </a:stretch>
        </p:blipFill>
        <p:spPr>
          <a:xfrm>
            <a:off x="9016574" y="1694985"/>
            <a:ext cx="2580694" cy="4125952"/>
          </a:xfrm>
          <a:prstGeom prst="rect">
            <a:avLst/>
          </a:prstGeom>
        </p:spPr>
      </p:pic>
    </p:spTree>
    <p:extLst>
      <p:ext uri="{BB962C8B-B14F-4D97-AF65-F5344CB8AC3E}">
        <p14:creationId xmlns:p14="http://schemas.microsoft.com/office/powerpoint/2010/main" val="564679523"/>
      </p:ext>
    </p:extLst>
  </p:cSld>
  <p:clrMapOvr>
    <a:masterClrMapping/>
  </p:clrMapOvr>
  <mc:AlternateContent xmlns:mc="http://schemas.openxmlformats.org/markup-compatibility/2006" xmlns:p14="http://schemas.microsoft.com/office/powerpoint/2010/main">
    <mc:Choice Requires="p14">
      <p:transition spd="slow" p14:dur="2000" advTm="126064"/>
    </mc:Choice>
    <mc:Fallback xmlns="">
      <p:transition spd="slow" advTm="12606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22952-1A71-A0DB-0BB8-62E0D4D10E2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3652E9-1A33-8E1D-DCCC-82C74DBCE66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9810C9F-CEDA-CC4A-A67F-1024367C678E}"/>
              </a:ext>
            </a:extLst>
          </p:cNvPr>
          <p:cNvSpPr/>
          <p:nvPr/>
        </p:nvSpPr>
        <p:spPr>
          <a:xfrm>
            <a:off x="622023" y="1155869"/>
            <a:ext cx="8432767"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Non-profit company fields: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 To approve the establishment of a public non-profit company, its articles of association must stipulate the public non-profit fields.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 Subject to the relevant regulations, the non-profit company may obtain cash or in-kind returns in exchange for its work, products and services, and may practice any legitimate activity that enables it to achieve profits that it spends on the banks and fields stipulated in its articles of association or bylaws.</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480E07E8-B475-62EB-40A2-31D5898E01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BC6DB1C6-345E-CC45-8929-9CAA5F4A6C72}"/>
              </a:ext>
            </a:extLst>
          </p:cNvPr>
          <p:cNvPicPr>
            <a:picLocks noChangeAspect="1"/>
          </p:cNvPicPr>
          <p:nvPr/>
        </p:nvPicPr>
        <p:blipFill>
          <a:blip r:embed="rId4"/>
          <a:stretch>
            <a:fillRect/>
          </a:stretch>
        </p:blipFill>
        <p:spPr>
          <a:xfrm>
            <a:off x="9426852" y="1650380"/>
            <a:ext cx="2143125" cy="4047893"/>
          </a:xfrm>
          <a:prstGeom prst="rect">
            <a:avLst/>
          </a:prstGeom>
        </p:spPr>
      </p:pic>
    </p:spTree>
    <p:extLst>
      <p:ext uri="{BB962C8B-B14F-4D97-AF65-F5344CB8AC3E}">
        <p14:creationId xmlns:p14="http://schemas.microsoft.com/office/powerpoint/2010/main" val="323881639"/>
      </p:ext>
    </p:extLst>
  </p:cSld>
  <p:clrMapOvr>
    <a:masterClrMapping/>
  </p:clrMapOvr>
  <mc:AlternateContent xmlns:mc="http://schemas.openxmlformats.org/markup-compatibility/2006" xmlns:p14="http://schemas.microsoft.com/office/powerpoint/2010/main">
    <mc:Choice Requires="p14">
      <p:transition spd="slow" p14:dur="2000" advTm="105311"/>
    </mc:Choice>
    <mc:Fallback xmlns="">
      <p:transition spd="slow" advTm="10531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1157E-C668-4C5F-49F4-2E42779EDDC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FFA4AF-20C3-23EB-A054-4E1A7A8C64F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DCBC963-FBF3-C74B-198E-86D6069C642A}"/>
              </a:ext>
            </a:extLst>
          </p:cNvPr>
          <p:cNvSpPr/>
          <p:nvPr/>
        </p:nvSpPr>
        <p:spPr>
          <a:xfrm>
            <a:off x="1634290" y="1048451"/>
            <a:ext cx="6639916"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ctr"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400" b="1" dirty="0">
                <a:solidFill>
                  <a:prstClr val="black"/>
                </a:solidFill>
                <a:latin typeface="Alexandria" pitchFamily="2" charset="-78"/>
                <a:cs typeface="Alexandria" pitchFamily="2" charset="-78"/>
              </a:rPr>
              <a:t>VI- </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Professional company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a-</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Definition: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professional company is a company established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by one or more persons who are legally licensed to practice one or more free professions,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or by them with others, and its purpose is to practice those professions.</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CBA03DBD-D8B6-F7A5-50DF-1B4B225535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1744519-C201-49D4-9015-1973D932F470}"/>
              </a:ext>
            </a:extLst>
          </p:cNvPr>
          <p:cNvPicPr>
            <a:picLocks noChangeAspect="1"/>
          </p:cNvPicPr>
          <p:nvPr/>
        </p:nvPicPr>
        <p:blipFill>
          <a:blip r:embed="rId4"/>
          <a:stretch>
            <a:fillRect/>
          </a:stretch>
        </p:blipFill>
        <p:spPr>
          <a:xfrm>
            <a:off x="8515233" y="1873405"/>
            <a:ext cx="3324225" cy="3490332"/>
          </a:xfrm>
          <a:prstGeom prst="rect">
            <a:avLst/>
          </a:prstGeom>
        </p:spPr>
      </p:pic>
    </p:spTree>
    <p:extLst>
      <p:ext uri="{BB962C8B-B14F-4D97-AF65-F5344CB8AC3E}">
        <p14:creationId xmlns:p14="http://schemas.microsoft.com/office/powerpoint/2010/main" val="568200554"/>
      </p:ext>
    </p:extLst>
  </p:cSld>
  <p:clrMapOvr>
    <a:masterClrMapping/>
  </p:clrMapOvr>
  <mc:AlternateContent xmlns:mc="http://schemas.openxmlformats.org/markup-compatibility/2006" xmlns:p14="http://schemas.microsoft.com/office/powerpoint/2010/main">
    <mc:Choice Requires="p14">
      <p:transition spd="slow" p14:dur="2000" advTm="50123"/>
    </mc:Choice>
    <mc:Fallback xmlns="">
      <p:transition spd="slow" advTm="5012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A023EC-66E0-FFF6-2EB9-C15F96AE22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499B71-18DD-6D0F-63D9-0E8FFAF43D6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A6CEB47-2979-FA17-C27B-CADD65B84E94}"/>
              </a:ext>
            </a:extLst>
          </p:cNvPr>
          <p:cNvSpPr/>
          <p:nvPr/>
        </p:nvSpPr>
        <p:spPr>
          <a:xfrm>
            <a:off x="1848657" y="1048451"/>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 Form of the Professional Company: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professional company shall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take any of the forms of companies mentioned in law ang governed by this form legal provisions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provided that they do not conflict with its nature.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partner or shareholder in the professional company - regardless of its form -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shall not acquire the status of a merchant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by virtue of his partnership or ownership of shares or stocks in the company</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AB7571F4-735F-EE95-1885-518A6BEF78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09323643"/>
      </p:ext>
    </p:extLst>
  </p:cSld>
  <p:clrMapOvr>
    <a:masterClrMapping/>
  </p:clrMapOvr>
  <mc:AlternateContent xmlns:mc="http://schemas.openxmlformats.org/markup-compatibility/2006" xmlns:p14="http://schemas.microsoft.com/office/powerpoint/2010/main">
    <mc:Choice Requires="p14">
      <p:transition spd="slow" p14:dur="2000" advTm="62484"/>
    </mc:Choice>
    <mc:Fallback xmlns="">
      <p:transition spd="slow" advTm="6248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AABB4B-6AB6-7BD1-0150-E61C156C69E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D5B1B99-77DF-3196-1677-6EEC6896B8C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BB56875-5DF8-C2CC-D270-CAD91A3E084A}"/>
              </a:ext>
            </a:extLst>
          </p:cNvPr>
          <p:cNvSpPr/>
          <p:nvPr/>
        </p:nvSpPr>
        <p:spPr>
          <a:xfrm>
            <a:off x="1274799" y="1048451"/>
            <a:ext cx="10250416"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B-Trader and his commercial actions.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1- who is the trader:</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According to the Saudi commercial law  “A merchant is one who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engages in commercial transactions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takes them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as a profession</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Accordingly,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There are three requirements for acquiring the title of trader: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To be engaged in commercial business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Becoming professional</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Must carry out the commercial business for his account.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Everyone who has reached the </a:t>
            </a:r>
            <a:r>
              <a:rPr lang="en-US" dirty="0">
                <a:solidFill>
                  <a:srgbClr val="00AEEF"/>
                </a:solidFill>
                <a:latin typeface="Alexandria" pitchFamily="2" charset="-78"/>
                <a:cs typeface="Alexandria" pitchFamily="2" charset="-78"/>
              </a:rPr>
              <a:t>age of majority </a:t>
            </a:r>
            <a:r>
              <a:rPr lang="en-US" dirty="0">
                <a:solidFill>
                  <a:prstClr val="black"/>
                </a:solidFill>
                <a:latin typeface="Alexandria" pitchFamily="2" charset="-78"/>
                <a:cs typeface="Alexandria" pitchFamily="2" charset="-78"/>
              </a:rPr>
              <a:t>has the right to engage in the profession of trade in all its forms.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CA3F7E5E-EECA-B18C-4F82-79975309EF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00444777"/>
      </p:ext>
    </p:extLst>
  </p:cSld>
  <p:clrMapOvr>
    <a:masterClrMapping/>
  </p:clrMapOvr>
  <mc:AlternateContent xmlns:mc="http://schemas.openxmlformats.org/markup-compatibility/2006" xmlns:p14="http://schemas.microsoft.com/office/powerpoint/2010/main">
    <mc:Choice Requires="p14">
      <p:transition spd="slow" p14:dur="2000" advTm="283179"/>
    </mc:Choice>
    <mc:Fallback xmlns="">
      <p:transition spd="slow" advTm="28317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787D71-44D6-94F9-4719-1708B64F6D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755672F-1960-080D-31B0-ED3A96FDA1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1CBCA66-C97D-8A39-15E1-2FD81E1A7B8E}"/>
              </a:ext>
            </a:extLst>
          </p:cNvPr>
          <p:cNvSpPr/>
          <p:nvPr/>
        </p:nvSpPr>
        <p:spPr>
          <a:xfrm>
            <a:off x="1436062" y="1048451"/>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Acquiring the title of trader is important due to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responsibilities on the trader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the particular rules which not to be applied on others such as: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Entry in the commercial registry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keeping commercial Book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The right of membership and voting at commercial chamber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The trader is subject to bankruptcy code in case suspend to pay his debts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5- Tax of commercial and industry profits shall be applied on the traders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CF4AC27-C6DD-FF32-8654-53C77A3973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79260912"/>
      </p:ext>
    </p:extLst>
  </p:cSld>
  <p:clrMapOvr>
    <a:masterClrMapping/>
  </p:clrMapOvr>
  <mc:AlternateContent xmlns:mc="http://schemas.openxmlformats.org/markup-compatibility/2006" xmlns:p14="http://schemas.microsoft.com/office/powerpoint/2010/main">
    <mc:Choice Requires="p14">
      <p:transition spd="slow" p14:dur="2000" advTm="156420"/>
    </mc:Choice>
    <mc:Fallback xmlns="">
      <p:transition spd="slow" advTm="15642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A2AEB2-8302-4104-2631-77A48B81F6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5D0F90-953B-A584-EDA1-08A16C15A65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A1BC945-A05B-36B8-0608-D8C1E8C912E7}"/>
              </a:ext>
            </a:extLst>
          </p:cNvPr>
          <p:cNvSpPr/>
          <p:nvPr/>
        </p:nvSpPr>
        <p:spPr>
          <a:xfrm>
            <a:off x="1333001" y="1048451"/>
            <a:ext cx="638364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Every merchant is responsible for his actions, the regularity of his books, and the actions of his employees in matters that result in a commercial penalty. The merchant is considered an accomplice to any employee who commits such a penalty unless his innocence is clearly demonstrated.</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DCBBBC86-421A-2BAC-E92D-2F1662EA00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48D1B60B-ECC0-0211-BEC4-4F102E6FFF95}"/>
              </a:ext>
            </a:extLst>
          </p:cNvPr>
          <p:cNvPicPr>
            <a:picLocks noChangeAspect="1"/>
          </p:cNvPicPr>
          <p:nvPr/>
        </p:nvPicPr>
        <p:blipFill>
          <a:blip r:embed="rId4"/>
          <a:stretch>
            <a:fillRect/>
          </a:stretch>
        </p:blipFill>
        <p:spPr>
          <a:xfrm>
            <a:off x="8715608" y="1696100"/>
            <a:ext cx="2566638" cy="3645333"/>
          </a:xfrm>
          <a:prstGeom prst="rect">
            <a:avLst/>
          </a:prstGeom>
        </p:spPr>
      </p:pic>
    </p:spTree>
    <p:extLst>
      <p:ext uri="{BB962C8B-B14F-4D97-AF65-F5344CB8AC3E}">
        <p14:creationId xmlns:p14="http://schemas.microsoft.com/office/powerpoint/2010/main" val="3623621775"/>
      </p:ext>
    </p:extLst>
  </p:cSld>
  <p:clrMapOvr>
    <a:masterClrMapping/>
  </p:clrMapOvr>
  <mc:AlternateContent xmlns:mc="http://schemas.openxmlformats.org/markup-compatibility/2006" xmlns:p14="http://schemas.microsoft.com/office/powerpoint/2010/main">
    <mc:Choice Requires="p14">
      <p:transition spd="slow" p14:dur="2000" advTm="151537"/>
    </mc:Choice>
    <mc:Fallback xmlns="">
      <p:transition spd="slow" advTm="15153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D6BD8-D9C8-C64A-88D5-4E9765B03C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626298D-0C8B-8F42-B268-25CA25CC7AE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5C43009-399D-9608-484A-AFAD30E1F0E8}"/>
              </a:ext>
            </a:extLst>
          </p:cNvPr>
          <p:cNvSpPr/>
          <p:nvPr/>
        </p:nvSpPr>
        <p:spPr>
          <a:xfrm>
            <a:off x="1333001" y="1048451"/>
            <a:ext cx="1012775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following are considered commercial activities: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Any purchase of goods or food items and others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for the purpose of selling them as they are or after manufacturing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working on them.</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As a general rule: requirements to consider the work as commercial business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There must exist a purchase for sale - There must exist purpose or intent to purchase for the sake of selling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purpose or intent to make profit must exist.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2C73F9E-B9E5-1344-368D-3C590766FD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95450755"/>
      </p:ext>
    </p:extLst>
  </p:cSld>
  <p:clrMapOvr>
    <a:masterClrMapping/>
  </p:clrMapOvr>
  <mc:AlternateContent xmlns:mc="http://schemas.openxmlformats.org/markup-compatibility/2006" xmlns:p14="http://schemas.microsoft.com/office/powerpoint/2010/main">
    <mc:Choice Requires="p14">
      <p:transition spd="slow" p14:dur="2000" advTm="173952"/>
    </mc:Choice>
    <mc:Fallback xmlns="">
      <p:transition spd="slow" advTm="17395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F261F1-8815-50A1-656E-10C5B72D39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D27C48-B27E-1E81-01FB-5B9D3CEFFD7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825B78B-EB95-D258-EDDD-6C65C462BC10}"/>
              </a:ext>
            </a:extLst>
          </p:cNvPr>
          <p:cNvSpPr/>
          <p:nvPr/>
        </p:nvSpPr>
        <p:spPr>
          <a:xfrm>
            <a:off x="624468" y="1064936"/>
            <a:ext cx="11229278" cy="5713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Accordingly the Saudi commercial law expressly states that: “If the owner of the land or the farmer sells what he produces, or the owner of the property sells his property or someone buys a property or anything </a:t>
            </a:r>
            <a:r>
              <a:rPr lang="en-US" dirty="0">
                <a:solidFill>
                  <a:srgbClr val="00AEEF"/>
                </a:solidFill>
                <a:latin typeface="Alexandria" pitchFamily="2" charset="-78"/>
                <a:cs typeface="Alexandria" pitchFamily="2" charset="-78"/>
              </a:rPr>
              <a:t>not with intent to resell it or rent but for his use</a:t>
            </a:r>
            <a:r>
              <a:rPr lang="en-US" dirty="0">
                <a:solidFill>
                  <a:prstClr val="black"/>
                </a:solidFill>
                <a:latin typeface="Alexandria" pitchFamily="2" charset="-78"/>
                <a:cs typeface="Alexandria" pitchFamily="2" charset="-78"/>
              </a:rPr>
              <a:t>, then none of that is considered a commercial act, and real estate claims and rents are not considered commercial acts.”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9E5E8BE5-74EB-A714-83C2-74436AB057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73840979"/>
      </p:ext>
    </p:extLst>
  </p:cSld>
  <p:clrMapOvr>
    <a:masterClrMapping/>
  </p:clrMapOvr>
  <mc:AlternateContent xmlns:mc="http://schemas.openxmlformats.org/markup-compatibility/2006" xmlns:p14="http://schemas.microsoft.com/office/powerpoint/2010/main">
    <mc:Choice Requires="p14">
      <p:transition spd="slow" p14:dur="2000" advTm="122644"/>
    </mc:Choice>
    <mc:Fallback xmlns="">
      <p:transition spd="slow" advTm="12264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D6BD8-D9C8-C64A-88D5-4E9765B03C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626298D-0C8B-8F42-B268-25CA25CC7AE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5C43009-399D-9608-484A-AFAD30E1F0E8}"/>
              </a:ext>
            </a:extLst>
          </p:cNvPr>
          <p:cNvSpPr/>
          <p:nvPr/>
        </p:nvSpPr>
        <p:spPr>
          <a:xfrm>
            <a:off x="1333001" y="1048451"/>
            <a:ext cx="1012775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 Any contract or undertaking to supply things or work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related to commission trade or transportation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by land or sea or related to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shops, commercial offices and sales shops by auction.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 Everything related to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transfer bonds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all kinds or to exchange and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brokerage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D- All contracts and undertakings between merchants, brokers, money changers and agents of all kinds, and all contracts related to the construction of buildings and the like Whenever the contractor is committed to supplying the necessary supplies and tools for them.</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2C73F9E-B9E5-1344-368D-3C590766FD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81283595"/>
      </p:ext>
    </p:extLst>
  </p:cSld>
  <p:clrMapOvr>
    <a:masterClrMapping/>
  </p:clrMapOvr>
  <mc:AlternateContent xmlns:mc="http://schemas.openxmlformats.org/markup-compatibility/2006" xmlns:p14="http://schemas.microsoft.com/office/powerpoint/2010/main">
    <mc:Choice Requires="p14">
      <p:transition spd="slow" p14:dur="2000" advTm="117857"/>
    </mc:Choice>
    <mc:Fallback xmlns="">
      <p:transition spd="slow" advTm="11785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B61B0B-AF80-4D6F-FE87-F3F398B9880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5F1659A-BF03-EBA1-5281-48B4525F6A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1417128-B020-0C54-3F8B-9D9960C2CDE3}"/>
              </a:ext>
            </a:extLst>
          </p:cNvPr>
          <p:cNvSpPr/>
          <p:nvPr/>
        </p:nvSpPr>
        <p:spPr>
          <a:xfrm>
            <a:off x="624468" y="1155869"/>
            <a:ext cx="11206976" cy="53940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ctr"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Examples of civil acts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 A farmer who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sells the harvest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his land production and  purchases seeds and fertilizers for the crop production is conducting civil acts not commercial.</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Also the father who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gave by will a car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 his son then the son sold the car and made profit out of it.  It is a civil act because the son inherited it not purchased it before he sell it.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Same as if  a person sold things which 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received free of charge by testament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donation or inheritance.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3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person wrote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his life story and published then sold it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 people. the artistic and intellectual production deemed civil work and accordingly shall not be considered commercial business because it is not preceded by purchase.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F0B7DED9-F0D5-7D47-1051-A2ADA7E05D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16454416"/>
      </p:ext>
    </p:extLst>
  </p:cSld>
  <p:clrMapOvr>
    <a:masterClrMapping/>
  </p:clrMapOvr>
  <mc:AlternateContent xmlns:mc="http://schemas.openxmlformats.org/markup-compatibility/2006" xmlns:p14="http://schemas.microsoft.com/office/powerpoint/2010/main">
    <mc:Choice Requires="p14">
      <p:transition spd="slow" p14:dur="2000" advTm="193140"/>
    </mc:Choice>
    <mc:Fallback xmlns="">
      <p:transition spd="slow" advTm="19314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C69D8C-B103-E5AF-E227-A729DBEC90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6D3292-7B35-DFE4-92C3-85480A4D179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B12B569-CF66-683D-D2AE-9D233F5A652A}"/>
              </a:ext>
            </a:extLst>
          </p:cNvPr>
          <p:cNvSpPr>
            <a:spLocks noGrp="1" noRot="1" noMove="1" noResize="1" noEditPoints="1" noAdjustHandles="1" noChangeArrowheads="1" noChangeShapeType="1"/>
          </p:cNvSpPr>
          <p:nvPr/>
        </p:nvSpPr>
        <p:spPr>
          <a:xfrm>
            <a:off x="1012316" y="1048451"/>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ctr"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Examples of trade acts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It is a trade act if a person purchased a house with the aim of demolish and selling it rubble  then rebuild another building and sell its apartments.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lvl="0" indent="-274320">
              <a:lnSpc>
                <a:spcPct val="150000"/>
              </a:lnSpc>
              <a:spcBef>
                <a:spcPct val="20000"/>
              </a:spcBef>
              <a:buClr>
                <a:srgbClr val="0BD0D9"/>
              </a:buClr>
              <a:buSzPct val="95000"/>
              <a:buFont typeface="Wingdings 2"/>
              <a:buChar char=""/>
              <a:defRPr/>
            </a:pPr>
            <a:r>
              <a:rPr lang="en-US" dirty="0">
                <a:solidFill>
                  <a:prstClr val="black"/>
                </a:solidFill>
                <a:latin typeface="Alexandria" pitchFamily="2" charset="-78"/>
                <a:cs typeface="Alexandria" pitchFamily="2" charset="-78"/>
              </a:rPr>
              <a:t>it is also a trade act if a quantity of goods in order to sell it. trader purchased a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8BFF220C-A22C-9454-53FD-D980C09D68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49595253"/>
      </p:ext>
    </p:extLst>
  </p:cSld>
  <p:clrMapOvr>
    <a:masterClrMapping/>
  </p:clrMapOvr>
  <mc:AlternateContent xmlns:mc="http://schemas.openxmlformats.org/markup-compatibility/2006" xmlns:p14="http://schemas.microsoft.com/office/powerpoint/2010/main">
    <mc:Choice Requires="p14">
      <p:transition spd="slow" p14:dur="2000" advTm="53805"/>
    </mc:Choice>
    <mc:Fallback xmlns="">
      <p:transition spd="slow" advTm="5380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144984" y="1039164"/>
            <a:ext cx="390203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cs typeface="Alexandria" pitchFamily="2" charset="-78"/>
              </a:rPr>
              <a:t>3- Conclusion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3532997" y="2567052"/>
            <a:ext cx="4602879" cy="3511600"/>
          </a:xfrm>
          <a:prstGeom prst="rect">
            <a:avLst/>
          </a:prstGeom>
        </p:spPr>
      </p:pic>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advTm="290281"/>
    </mc:Choice>
    <mc:Fallback xmlns="">
      <p:transition advTm="29028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3523933"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Business Law (Barron's Business Review) by Robert W. Emerson J.D. </a:t>
            </a:r>
          </a:p>
        </p:txBody>
      </p:sp>
      <p:sp>
        <p:nvSpPr>
          <p:cNvPr id="3" name="TextBox 2"/>
          <p:cNvSpPr txBox="1"/>
          <p:nvPr/>
        </p:nvSpPr>
        <p:spPr>
          <a:xfrm>
            <a:off x="3681297" y="1083696"/>
            <a:ext cx="390203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4- References</a:t>
            </a:r>
            <a:endPar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8A84E38-AB9B-AFE2-C43F-BFF680504161}"/>
              </a:ext>
            </a:extLst>
          </p:cNvPr>
          <p:cNvPicPr>
            <a:picLocks noChangeAspect="1"/>
          </p:cNvPicPr>
          <p:nvPr/>
        </p:nvPicPr>
        <p:blipFill>
          <a:blip r:embed="rId4"/>
          <a:stretch>
            <a:fillRect/>
          </a:stretch>
        </p:blipFill>
        <p:spPr>
          <a:xfrm>
            <a:off x="4162450" y="2076137"/>
            <a:ext cx="6841758" cy="4216494"/>
          </a:xfrm>
          <a:prstGeom prst="rect">
            <a:avLst/>
          </a:prstGeom>
        </p:spPr>
      </p:pic>
    </p:spTree>
    <p:extLst>
      <p:ext uri="{BB962C8B-B14F-4D97-AF65-F5344CB8AC3E}">
        <p14:creationId xmlns:p14="http://schemas.microsoft.com/office/powerpoint/2010/main" val="1196044778"/>
      </p:ext>
    </p:extLst>
  </p:cSld>
  <p:clrMapOvr>
    <a:masterClrMapping/>
  </p:clrMapOvr>
  <mc:AlternateContent xmlns:mc="http://schemas.openxmlformats.org/markup-compatibility/2006" xmlns:p14="http://schemas.microsoft.com/office/powerpoint/2010/main">
    <mc:Choice Requires="p14">
      <p:transition p14:dur="10" advTm="39333"/>
    </mc:Choice>
    <mc:Fallback xmlns="">
      <p:transition advTm="3933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651"/>
    </mc:Choice>
    <mc:Fallback xmlns="">
      <p:transition spd="slow" advTm="1665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purl.org/dc/elements/1.1/"/>
    <ds:schemaRef ds:uri="http://purl.org/dc/terms/"/>
    <ds:schemaRef ds:uri="http://purl.org/dc/dcmitype/"/>
    <ds:schemaRef ds:uri="http://schemas.microsoft.com/office/2006/metadata/properties"/>
    <ds:schemaRef ds:uri="http://www.w3.org/XML/1998/namespace"/>
    <ds:schemaRef ds:uri="http://schemas.openxmlformats.org/package/2006/metadata/core-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155AD565-EF85-4E49-BE93-F3F06471F1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9660</TotalTime>
  <Words>3484</Words>
  <Application>Microsoft Office PowerPoint</Application>
  <PresentationFormat>Widescreen</PresentationFormat>
  <Paragraphs>235</Paragraphs>
  <Slides>42</Slides>
  <Notes>40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Alexandria regular</vt:lpstr>
      <vt:lpstr>Arial</vt:lpstr>
      <vt:lpstr>Calibri</vt:lpstr>
      <vt:lpstr>Calibri Light</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fatma galal</cp:lastModifiedBy>
  <cp:revision>67</cp:revision>
  <dcterms:created xsi:type="dcterms:W3CDTF">2023-04-29T09:08:00Z</dcterms:created>
  <dcterms:modified xsi:type="dcterms:W3CDTF">2024-11-28T12:32:56Z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