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ppt/tags/tag1.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handoutMasterIdLst>
    <p:handoutMasterId r:id="rId46"/>
  </p:handoutMasterIdLst>
  <p:sldIdLst>
    <p:sldId id="1037" r:id="rId2"/>
    <p:sldId id="1038" r:id="rId3"/>
    <p:sldId id="1123" r:id="rId4"/>
    <p:sldId id="906" r:id="rId5"/>
    <p:sldId id="821" r:id="rId6"/>
    <p:sldId id="1075" r:id="rId7"/>
    <p:sldId id="1076" r:id="rId8"/>
    <p:sldId id="1077" r:id="rId9"/>
    <p:sldId id="1078" r:id="rId10"/>
    <p:sldId id="1084" r:id="rId11"/>
    <p:sldId id="1085" r:id="rId12"/>
    <p:sldId id="1086" r:id="rId13"/>
    <p:sldId id="1087" r:id="rId14"/>
    <p:sldId id="1088" r:id="rId15"/>
    <p:sldId id="1089" r:id="rId16"/>
    <p:sldId id="1090" r:id="rId17"/>
    <p:sldId id="1091" r:id="rId18"/>
    <p:sldId id="1092" r:id="rId19"/>
    <p:sldId id="1093" r:id="rId20"/>
    <p:sldId id="1079" r:id="rId21"/>
    <p:sldId id="1094" r:id="rId22"/>
    <p:sldId id="1095" r:id="rId23"/>
    <p:sldId id="1096" r:id="rId24"/>
    <p:sldId id="1097" r:id="rId25"/>
    <p:sldId id="1098" r:id="rId26"/>
    <p:sldId id="1099" r:id="rId27"/>
    <p:sldId id="1100" r:id="rId28"/>
    <p:sldId id="1101" r:id="rId29"/>
    <p:sldId id="1102" r:id="rId30"/>
    <p:sldId id="1103" r:id="rId31"/>
    <p:sldId id="1080" r:id="rId32"/>
    <p:sldId id="1104" r:id="rId33"/>
    <p:sldId id="1105" r:id="rId34"/>
    <p:sldId id="1106" r:id="rId35"/>
    <p:sldId id="1107" r:id="rId36"/>
    <p:sldId id="1108" r:id="rId37"/>
    <p:sldId id="1109" r:id="rId38"/>
    <p:sldId id="1110" r:id="rId39"/>
    <p:sldId id="1124" r:id="rId40"/>
    <p:sldId id="1125" r:id="rId41"/>
    <p:sldId id="1126" r:id="rId42"/>
    <p:sldId id="1127" r:id="rId43"/>
    <p:sldId id="112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038"/>
            <p14:sldId id="1123"/>
            <p14:sldId id="906"/>
            <p14:sldId id="821"/>
            <p14:sldId id="1075"/>
            <p14:sldId id="1076"/>
            <p14:sldId id="1077"/>
            <p14:sldId id="1078"/>
            <p14:sldId id="1084"/>
            <p14:sldId id="1085"/>
            <p14:sldId id="1086"/>
            <p14:sldId id="1087"/>
            <p14:sldId id="1088"/>
            <p14:sldId id="1089"/>
            <p14:sldId id="1090"/>
            <p14:sldId id="1091"/>
            <p14:sldId id="1092"/>
            <p14:sldId id="1093"/>
            <p14:sldId id="1079"/>
            <p14:sldId id="1094"/>
            <p14:sldId id="1095"/>
            <p14:sldId id="1096"/>
            <p14:sldId id="1097"/>
            <p14:sldId id="1098"/>
            <p14:sldId id="1099"/>
            <p14:sldId id="1100"/>
            <p14:sldId id="1101"/>
            <p14:sldId id="1102"/>
            <p14:sldId id="1103"/>
            <p14:sldId id="1080"/>
            <p14:sldId id="1104"/>
            <p14:sldId id="1105"/>
            <p14:sldId id="1106"/>
            <p14:sldId id="1107"/>
            <p14:sldId id="1108"/>
            <p14:sldId id="1109"/>
            <p14:sldId id="1110"/>
            <p14:sldId id="1124"/>
            <p14:sldId id="1125"/>
            <p14:sldId id="1126"/>
            <p14:sldId id="1127"/>
            <p14:sldId id="1128"/>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022"/>
    <a:srgbClr val="0000FF"/>
    <a:srgbClr val="D9E6F1"/>
    <a:srgbClr val="669BBC"/>
    <a:srgbClr val="528F9C"/>
    <a:srgbClr val="9BE5EF"/>
    <a:srgbClr val="5285A8"/>
    <a:srgbClr val="2E75B6"/>
    <a:srgbClr val="E1E2E5"/>
    <a:srgbClr val="DAD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9" autoAdjust="0"/>
    <p:restoredTop sz="90798" autoAdjust="0"/>
  </p:normalViewPr>
  <p:slideViewPr>
    <p:cSldViewPr snapToGrid="0">
      <p:cViewPr varScale="1">
        <p:scale>
          <a:sx n="49" d="100"/>
          <a:sy n="49" d="100"/>
        </p:scale>
        <p:origin x="62" y="89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12/3/2024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28971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570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302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552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290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89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42932163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96633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343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hyperlink" Target="https://images.app.goo.gl/obA18ApqYUgzUKPd8"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images.app.goo.gl/oeUXRrWq7rbYk7nN8" TargetMode="External"/><Relationship Id="rId5" Type="http://schemas.openxmlformats.org/officeDocument/2006/relationships/hyperlink" Target="https://images.app.goo.gl/6hLuUypqzzsJALzx9" TargetMode="External"/><Relationship Id="rId4" Type="http://schemas.openxmlformats.org/officeDocument/2006/relationships/hyperlink" Target="http://www.soutalomma.c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232469" y="1645917"/>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574648"/>
            <a:ext cx="2522447" cy="646331"/>
          </a:xfrm>
          <a:prstGeom prst="rect">
            <a:avLst/>
          </a:prstGeom>
          <a:noFill/>
        </p:spPr>
        <p:txBody>
          <a:bodyPr wrap="square" rtlCol="0">
            <a:spAutoFit/>
          </a:bodyPr>
          <a:lstStyle/>
          <a:p>
            <a:pPr algn="ctr" rtl="1">
              <a:lnSpc>
                <a:spcPct val="150000"/>
              </a:lnSpc>
            </a:pP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6326155" y="5220979"/>
            <a:ext cx="5784980" cy="1586948"/>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التاسعة</a:t>
            </a:r>
          </a:p>
          <a:p>
            <a:pPr lvl="0" algn="ctr" rtl="1">
              <a:lnSpc>
                <a:spcPct val="150000"/>
              </a:lnSpc>
              <a:defRPr/>
            </a:pPr>
            <a:r>
              <a:rPr lang="ar-EG" sz="1600" b="1" dirty="0">
                <a:solidFill>
                  <a:schemeClr val="bg1"/>
                </a:solidFill>
                <a:latin typeface="Times New Roman" panose="02020603050405020304" pitchFamily="18" charset="0"/>
              </a:rPr>
              <a:t>مبادئ حماية الخصوصية المعلوماتية (الجزء الثالث)</a:t>
            </a:r>
          </a:p>
          <a:p>
            <a:pPr lvl="0" algn="ctr" rtl="1">
              <a:lnSpc>
                <a:spcPct val="150000"/>
              </a:lnSpc>
              <a:defRPr/>
            </a:pPr>
            <a:r>
              <a:rPr lang="ar-EG" sz="1600" b="1" dirty="0">
                <a:solidFill>
                  <a:schemeClr val="bg1"/>
                </a:solidFill>
                <a:latin typeface="Times New Roman" panose="02020603050405020304" pitchFamily="18" charset="0"/>
              </a:rPr>
              <a:t>والحماية الدولية والإقليمية </a:t>
            </a:r>
          </a:p>
          <a:p>
            <a:pPr lvl="0" algn="ctr" rtl="1">
              <a:lnSpc>
                <a:spcPct val="150000"/>
              </a:lnSpc>
              <a:defRPr/>
            </a:pPr>
            <a:r>
              <a:rPr lang="ar-EG" sz="1600" b="1" dirty="0">
                <a:solidFill>
                  <a:schemeClr val="bg1"/>
                </a:solidFill>
                <a:latin typeface="Times New Roman" panose="02020603050405020304" pitchFamily="18" charset="0"/>
              </a:rPr>
              <a:t>للحق في الخصوصية المعلوماتية</a:t>
            </a:r>
            <a:endParaRPr lang="ar-EG" sz="1600" b="1" dirty="0">
              <a:solidFill>
                <a:schemeClr val="bg1"/>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415997"/>
            <a:ext cx="4356063" cy="1158651"/>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endParaRPr lang="en-US" sz="1600" b="1" dirty="0">
              <a:latin typeface="Alexandria" pitchFamily="2" charset="-78"/>
            </a:endParaRPr>
          </a:p>
          <a:p>
            <a:pPr algn="ctr" rtl="1">
              <a:lnSpc>
                <a:spcPct val="150000"/>
              </a:lnSpc>
            </a:pP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887767" y="-148808"/>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511938"/>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4" y="511938"/>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19203445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164701" y="1931437"/>
            <a:ext cx="7688425" cy="3536301"/>
          </a:xfrm>
          <a:prstGeom prst="roundRect">
            <a:avLst/>
          </a:prstGeom>
          <a:solidFill>
            <a:srgbClr val="669BBC"/>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34681" y="2253037"/>
            <a:ext cx="7548465" cy="2893100"/>
          </a:xfrm>
          <a:prstGeom prst="rect">
            <a:avLst/>
          </a:prstGeom>
          <a:noFill/>
        </p:spPr>
        <p:txBody>
          <a:bodyPr wrap="square" rtlCol="0">
            <a:spAutoFit/>
          </a:bodyPr>
          <a:lstStyle/>
          <a:p>
            <a:pPr lvl="0" algn="ctr" rtl="1">
              <a:lnSpc>
                <a:spcPct val="150000"/>
              </a:lnSpc>
            </a:pPr>
            <a:r>
              <a:rPr lang="ar-EG" sz="2800" b="1" dirty="0">
                <a:solidFill>
                  <a:srgbClr val="FF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محاور المحاضرة</a:t>
            </a:r>
          </a:p>
          <a:p>
            <a:pPr lvl="0" algn="ctr" rtl="1">
              <a:lnSpc>
                <a:spcPct val="150000"/>
              </a:lnSpc>
            </a:pPr>
            <a:r>
              <a:rPr lang="ar-EG" sz="2000" b="1" dirty="0">
                <a:solidFill>
                  <a:srgbClr val="0000FF"/>
                </a:solidFill>
                <a:effectLst>
                  <a:outerShdw blurRad="38100" dist="38100" dir="2700000" algn="tl">
                    <a:srgbClr val="000000">
                      <a:alpha val="43137"/>
                    </a:srgbClr>
                  </a:outerShdw>
                </a:effectLst>
                <a:ea typeface="Times New Roman" panose="02020603050405020304" pitchFamily="18" charset="0"/>
              </a:rPr>
              <a:t>المحور الأول</a:t>
            </a:r>
          </a:p>
          <a:p>
            <a:pPr lvl="0" algn="ctr"/>
            <a:r>
              <a:rPr lang="ar-EG" sz="2000" b="1" dirty="0"/>
              <a:t>حقوق الشخص الذي سجلت المعلومات الشخصية به</a:t>
            </a:r>
            <a:endParaRPr lang="en-US" sz="2000" b="1" dirty="0"/>
          </a:p>
          <a:p>
            <a:pPr lvl="0" algn="ctr" rtl="1">
              <a:lnSpc>
                <a:spcPct val="150000"/>
              </a:lnSpc>
            </a:pPr>
            <a:r>
              <a:rPr lang="ar-EG" sz="2000" b="1" dirty="0">
                <a:solidFill>
                  <a:srgbClr val="0000FF"/>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المحور الثاني</a:t>
            </a:r>
          </a:p>
          <a:p>
            <a:pPr lvl="0" algn="ctr" rtl="1">
              <a:lnSpc>
                <a:spcPct val="150000"/>
              </a:lnSpc>
            </a:pPr>
            <a:r>
              <a:rPr lang="ar-EG" sz="2000" b="1" dirty="0"/>
              <a:t>الحماية الدولية والإقليمية للحق</a:t>
            </a:r>
          </a:p>
          <a:p>
            <a:pPr lvl="0" algn="ctr" rtl="1">
              <a:lnSpc>
                <a:spcPct val="150000"/>
              </a:lnSpc>
            </a:pPr>
            <a:r>
              <a:rPr lang="ar-EG" sz="2000" b="1" dirty="0"/>
              <a:t> في الخصوصية المعلوماتية</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126" y="698102"/>
            <a:ext cx="2222731" cy="1669177"/>
          </a:xfrm>
          <a:prstGeom prst="rect">
            <a:avLst/>
          </a:prstGeom>
          <a:ln>
            <a:noFill/>
          </a:ln>
          <a:effectLst>
            <a:softEdge rad="112500"/>
          </a:effectLst>
        </p:spPr>
      </p:pic>
    </p:spTree>
    <p:extLst>
      <p:ext uri="{BB962C8B-B14F-4D97-AF65-F5344CB8AC3E}">
        <p14:creationId xmlns:p14="http://schemas.microsoft.com/office/powerpoint/2010/main" val="257022325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6659144" y="2395468"/>
            <a:ext cx="4439069" cy="718457"/>
            <a:chOff x="6650786" y="2509935"/>
            <a:chExt cx="5171101" cy="718457"/>
          </a:xfrm>
        </p:grpSpPr>
        <p:sp>
          <p:nvSpPr>
            <p:cNvPr id="2" name="Flowchart: Terminator 1"/>
            <p:cNvSpPr/>
            <p:nvPr/>
          </p:nvSpPr>
          <p:spPr>
            <a:xfrm>
              <a:off x="6941977" y="2509935"/>
              <a:ext cx="4879910"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 name="TextBox 2"/>
            <p:cNvSpPr txBox="1"/>
            <p:nvPr/>
          </p:nvSpPr>
          <p:spPr>
            <a:xfrm>
              <a:off x="6650786" y="2540726"/>
              <a:ext cx="4640068"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 أولا: الحق في ال</a:t>
              </a:r>
              <a:r>
                <a:rPr lang="ar-EG" sz="2400" b="1" dirty="0">
                  <a:solidFill>
                    <a:srgbClr val="0A1022"/>
                  </a:solidFill>
                  <a:latin typeface="Calibri" panose="020F0502020204030204" pitchFamily="34" charset="0"/>
                  <a:ea typeface="Times New Roman" panose="02020603050405020304" pitchFamily="18" charset="0"/>
                </a:rPr>
                <a:t>ا</a:t>
              </a:r>
              <a:r>
                <a:rPr lang="ar-SA" sz="2400" b="1" dirty="0">
                  <a:solidFill>
                    <a:srgbClr val="0A1022"/>
                  </a:solidFill>
                  <a:latin typeface="Calibri" panose="020F0502020204030204" pitchFamily="34" charset="0"/>
                  <a:ea typeface="Times New Roman" panose="02020603050405020304" pitchFamily="18" charset="0"/>
                </a:rPr>
                <a:t>طلاع.</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9" name="Group 8"/>
          <p:cNvGrpSpPr/>
          <p:nvPr/>
        </p:nvGrpSpPr>
        <p:grpSpPr>
          <a:xfrm>
            <a:off x="3595508" y="3187023"/>
            <a:ext cx="5128062" cy="718457"/>
            <a:chOff x="6016869" y="3865984"/>
            <a:chExt cx="5893657" cy="718457"/>
          </a:xfrm>
        </p:grpSpPr>
        <p:sp>
          <p:nvSpPr>
            <p:cNvPr id="8" name="Flowchart: Terminator 7"/>
            <p:cNvSpPr/>
            <p:nvPr/>
          </p:nvSpPr>
          <p:spPr>
            <a:xfrm>
              <a:off x="6652727" y="3865984"/>
              <a:ext cx="5257799"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6" name="TextBox 5"/>
            <p:cNvSpPr txBox="1"/>
            <p:nvPr/>
          </p:nvSpPr>
          <p:spPr>
            <a:xfrm>
              <a:off x="6016869" y="3868264"/>
              <a:ext cx="5324490"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ثانيا: الحق في التصحيح.</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23" name="Group 22"/>
          <p:cNvGrpSpPr/>
          <p:nvPr/>
        </p:nvGrpSpPr>
        <p:grpSpPr>
          <a:xfrm>
            <a:off x="2572134" y="4038317"/>
            <a:ext cx="8174020" cy="841662"/>
            <a:chOff x="9308738" y="4207928"/>
            <a:chExt cx="2538115" cy="718457"/>
          </a:xfrm>
        </p:grpSpPr>
        <p:sp>
          <p:nvSpPr>
            <p:cNvPr id="19" name="Flowchart: Terminator 18"/>
            <p:cNvSpPr/>
            <p:nvPr/>
          </p:nvSpPr>
          <p:spPr>
            <a:xfrm>
              <a:off x="9395926" y="4207928"/>
              <a:ext cx="2450927"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10" name="TextBox 9"/>
            <p:cNvSpPr txBox="1"/>
            <p:nvPr/>
          </p:nvSpPr>
          <p:spPr>
            <a:xfrm>
              <a:off x="9308738" y="4238055"/>
              <a:ext cx="2418195" cy="480064"/>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ثالثا: الحق في المحافظة عل</a:t>
              </a:r>
              <a:r>
                <a:rPr lang="ar-EG" sz="2400" b="1" dirty="0">
                  <a:solidFill>
                    <a:srgbClr val="0A1022"/>
                  </a:solidFill>
                  <a:latin typeface="Calibri" panose="020F0502020204030204" pitchFamily="34" charset="0"/>
                  <a:ea typeface="Times New Roman" panose="02020603050405020304" pitchFamily="18" charset="0"/>
                </a:rPr>
                <a:t>ى</a:t>
              </a:r>
              <a:r>
                <a:rPr lang="ar-SA" sz="2400" b="1" dirty="0">
                  <a:solidFill>
                    <a:srgbClr val="0A1022"/>
                  </a:solidFill>
                  <a:latin typeface="Calibri" panose="020F0502020204030204" pitchFamily="34" charset="0"/>
                  <a:ea typeface="Times New Roman" panose="02020603050405020304" pitchFamily="18" charset="0"/>
                </a:rPr>
                <a:t> خصوصية المعلومات.</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45" name="Group 44"/>
          <p:cNvGrpSpPr/>
          <p:nvPr/>
        </p:nvGrpSpPr>
        <p:grpSpPr>
          <a:xfrm>
            <a:off x="2089918" y="5007559"/>
            <a:ext cx="6138421" cy="782944"/>
            <a:chOff x="8171196" y="4978422"/>
            <a:chExt cx="3434439" cy="547639"/>
          </a:xfrm>
        </p:grpSpPr>
        <p:sp>
          <p:nvSpPr>
            <p:cNvPr id="21" name="Flowchart: Terminator 20"/>
            <p:cNvSpPr/>
            <p:nvPr/>
          </p:nvSpPr>
          <p:spPr>
            <a:xfrm>
              <a:off x="8395639" y="4978422"/>
              <a:ext cx="3209996" cy="547639"/>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4" name="TextBox 23"/>
            <p:cNvSpPr txBox="1"/>
            <p:nvPr/>
          </p:nvSpPr>
          <p:spPr>
            <a:xfrm>
              <a:off x="8171196" y="4999815"/>
              <a:ext cx="3045372" cy="411226"/>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رابعا: الحق في الإشراف المستقل.</a:t>
              </a:r>
              <a:endParaRPr lang="en-US" sz="2400" b="1" dirty="0">
                <a:solidFill>
                  <a:srgbClr val="0A1022"/>
                </a:solidFill>
                <a:latin typeface="Calibri" panose="020F0502020204030204" pitchFamily="34" charset="0"/>
                <a:ea typeface="Calibri" panose="020F0502020204030204" pitchFamily="34" charset="0"/>
              </a:endParaRPr>
            </a:p>
          </p:txBody>
        </p:sp>
      </p:grpSp>
      <p:grpSp>
        <p:nvGrpSpPr>
          <p:cNvPr id="29" name="Group 28"/>
          <p:cNvGrpSpPr/>
          <p:nvPr/>
        </p:nvGrpSpPr>
        <p:grpSpPr>
          <a:xfrm>
            <a:off x="1272703" y="5927818"/>
            <a:ext cx="6386071" cy="669273"/>
            <a:chOff x="4041406" y="5546692"/>
            <a:chExt cx="7598532" cy="669273"/>
          </a:xfrm>
        </p:grpSpPr>
        <p:sp>
          <p:nvSpPr>
            <p:cNvPr id="22" name="Flowchart: Terminator 21"/>
            <p:cNvSpPr/>
            <p:nvPr/>
          </p:nvSpPr>
          <p:spPr>
            <a:xfrm>
              <a:off x="4702629" y="5546692"/>
              <a:ext cx="6937309" cy="669273"/>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8" name="TextBox 27"/>
            <p:cNvSpPr txBox="1"/>
            <p:nvPr/>
          </p:nvSpPr>
          <p:spPr>
            <a:xfrm>
              <a:off x="4041406" y="5554949"/>
              <a:ext cx="6786108" cy="587918"/>
            </a:xfrm>
            <a:prstGeom prst="rect">
              <a:avLst/>
            </a:prstGeom>
            <a:noFill/>
          </p:spPr>
          <p:txBody>
            <a:bodyPr wrap="square" rtlCol="0">
              <a:spAutoFit/>
            </a:bodyPr>
            <a:lstStyle/>
            <a:p>
              <a:pPr algn="just" rtl="1">
                <a:lnSpc>
                  <a:spcPct val="150000"/>
                </a:lnSpc>
                <a:spcAft>
                  <a:spcPts val="500"/>
                </a:spcAft>
              </a:pPr>
              <a:r>
                <a:rPr lang="ar-SA" sz="2400" b="1" dirty="0">
                  <a:solidFill>
                    <a:srgbClr val="0A1022"/>
                  </a:solidFill>
                  <a:latin typeface="Calibri" panose="020F0502020204030204" pitchFamily="34" charset="0"/>
                  <a:ea typeface="Times New Roman" panose="02020603050405020304" pitchFamily="18" charset="0"/>
                </a:rPr>
                <a:t>خامسا: الحق في الإخطار العام.</a:t>
              </a:r>
              <a:r>
                <a:rPr lang="ar-EG" sz="2400" b="1" dirty="0">
                  <a:solidFill>
                    <a:srgbClr val="0A1022"/>
                  </a:solidFill>
                  <a:latin typeface="Calibri" panose="020F0502020204030204" pitchFamily="34" charset="0"/>
                  <a:ea typeface="Calibri" panose="020F0502020204030204" pitchFamily="34" charset="0"/>
                </a:rPr>
                <a:t> </a:t>
              </a:r>
              <a:endParaRPr lang="en-US" sz="2400" b="1" dirty="0">
                <a:solidFill>
                  <a:srgbClr val="0A1022"/>
                </a:solidFill>
                <a:latin typeface="Calibri" panose="020F0502020204030204" pitchFamily="34" charset="0"/>
                <a:ea typeface="Calibri" panose="020F0502020204030204" pitchFamily="34" charset="0"/>
              </a:endParaRPr>
            </a:p>
          </p:txBody>
        </p:sp>
      </p:grpSp>
      <p:sp>
        <p:nvSpPr>
          <p:cNvPr id="40" name="Rectangle 39"/>
          <p:cNvSpPr/>
          <p:nvPr/>
        </p:nvSpPr>
        <p:spPr>
          <a:xfrm>
            <a:off x="3032150" y="659492"/>
            <a:ext cx="6096000" cy="1661993"/>
          </a:xfrm>
          <a:prstGeom prst="rect">
            <a:avLst/>
          </a:prstGeom>
          <a:solidFill>
            <a:schemeClr val="accent5">
              <a:lumMod val="20000"/>
              <a:lumOff val="80000"/>
            </a:schemeClr>
          </a:solidFill>
          <a:ln w="38100">
            <a:solidFill>
              <a:schemeClr val="tx1"/>
            </a:solidFill>
            <a:prstDash val="dash"/>
          </a:ln>
        </p:spPr>
        <p:txBody>
          <a:bodyPr>
            <a:spAutoFit/>
          </a:bodyPr>
          <a:lstStyle/>
          <a:p>
            <a:pPr lvl="0" algn="ctr" defTabSz="977900">
              <a:lnSpc>
                <a:spcPct val="90000"/>
              </a:lnSpc>
              <a:spcBef>
                <a:spcPct val="0"/>
              </a:spcBef>
              <a:spcAft>
                <a:spcPct val="35000"/>
              </a:spcAft>
            </a:pPr>
            <a:r>
              <a:rPr lang="ar-EG" sz="2400" b="1" dirty="0">
                <a:solidFill>
                  <a:srgbClr val="FF0000"/>
                </a:solidFill>
                <a:effectLst>
                  <a:outerShdw blurRad="38100" dist="38100" dir="2700000" algn="tl">
                    <a:srgbClr val="000000">
                      <a:alpha val="43137"/>
                    </a:srgbClr>
                  </a:outerShdw>
                </a:effectLst>
              </a:rPr>
              <a:t>المحور الأول</a:t>
            </a:r>
          </a:p>
          <a:p>
            <a:pPr algn="ctr" defTabSz="977900" rtl="1">
              <a:lnSpc>
                <a:spcPct val="150000"/>
              </a:lnSpc>
              <a:spcBef>
                <a:spcPct val="0"/>
              </a:spcBef>
              <a:spcAft>
                <a:spcPct val="35000"/>
              </a:spcAft>
            </a:pPr>
            <a:r>
              <a:rPr lang="ar-EG" sz="2400" b="1" dirty="0">
                <a:solidFill>
                  <a:srgbClr val="0000FF"/>
                </a:solidFill>
              </a:rPr>
              <a:t>حقوق الشخص الذي سجلت المعلومات الشخصية المتعلقة به</a:t>
            </a:r>
          </a:p>
        </p:txBody>
      </p:sp>
      <p:pic>
        <p:nvPicPr>
          <p:cNvPr id="7170" name="Picture 2" descr="Cyber GIF - Find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420" y="2261421"/>
            <a:ext cx="2579110" cy="1805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8885590"/>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0" y="2670524"/>
            <a:ext cx="12096750" cy="3503460"/>
          </a:xfrm>
          <a:prstGeom prst="flowChartAlternateProcess">
            <a:avLst/>
          </a:prstGeom>
          <a:solidFill>
            <a:schemeClr val="accent5">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rgbClr val="0000FF"/>
                </a:solidFill>
                <a:latin typeface="Times New Roman" panose="02020603050405020304" pitchFamily="18" charset="0"/>
                <a:ea typeface="Times New Roman" panose="02020603050405020304" pitchFamily="18" charset="0"/>
              </a:rPr>
              <a:t>أولا: المنظمات الدولية ودورها في حماية الخصوصية المعلوماتية</a:t>
            </a:r>
            <a:r>
              <a:rPr lang="ar-EG" b="1" dirty="0">
                <a:solidFill>
                  <a:srgbClr val="0000FF"/>
                </a:solidFill>
                <a:latin typeface="Times New Roman" panose="02020603050405020304" pitchFamily="18" charset="0"/>
                <a:ea typeface="Times New Roman" panose="02020603050405020304" pitchFamily="18" charset="0"/>
              </a:rPr>
              <a:t>:</a:t>
            </a:r>
            <a:endParaRPr lang="en-US" b="1" dirty="0">
              <a:solidFill>
                <a:srgbClr val="0000FF"/>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منظمة التعاون الاقتصادي والتنمية.</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مجلس أوروبا.</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الاتحاد الأوربي.</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الأمم المتحدة.</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مجموعة الدول السبعة لاحقا مجموعة الثمانية </a:t>
            </a:r>
            <a:r>
              <a:rPr lang="en-US" sz="1600" b="1" dirty="0">
                <a:solidFill>
                  <a:schemeClr val="tx1"/>
                </a:solidFill>
                <a:latin typeface="Calibri" panose="020F0502020204030204" pitchFamily="34" charset="0"/>
                <a:ea typeface="Times New Roman" panose="02020603050405020304" pitchFamily="18" charset="0"/>
              </a:rPr>
              <a:t>G8</a:t>
            </a:r>
            <a:r>
              <a:rPr lang="ar-SA" sz="1600" b="1" dirty="0">
                <a:solidFill>
                  <a:schemeClr val="tx1"/>
                </a:solidFill>
                <a:latin typeface="Times New Roman" panose="02020603050405020304" pitchFamily="18" charset="0"/>
                <a:ea typeface="Times New Roman" panose="02020603050405020304" pitchFamily="18" charset="0"/>
              </a:rPr>
              <a:t>.</a:t>
            </a:r>
            <a:endParaRPr lang="en-US" sz="16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b="1" dirty="0">
                <a:solidFill>
                  <a:schemeClr val="tx1"/>
                </a:solidFill>
                <a:latin typeface="Times New Roman" panose="02020603050405020304" pitchFamily="18" charset="0"/>
                <a:ea typeface="Times New Roman" panose="02020603050405020304" pitchFamily="18" charset="0"/>
              </a:rPr>
              <a:t>منظمة التجارة العالمية.</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spcAft>
                <a:spcPts val="500"/>
              </a:spcAft>
            </a:pPr>
            <a:r>
              <a:rPr lang="ar-SA" sz="1750" b="1" dirty="0">
                <a:solidFill>
                  <a:srgbClr val="0000FF"/>
                </a:solidFill>
                <a:latin typeface="Calibri" panose="020F0502020204030204" pitchFamily="34" charset="0"/>
                <a:ea typeface="Calibri" panose="020F0502020204030204" pitchFamily="34" charset="0"/>
              </a:rPr>
              <a:t>ثانيا: المؤتمرات الدولية والمحلية ودورها في حماية الخصوصية المعلوماتية.</a:t>
            </a:r>
            <a:r>
              <a:rPr lang="en-US" sz="1750" b="1" dirty="0">
                <a:solidFill>
                  <a:srgbClr val="0000FF"/>
                </a:solidFill>
                <a:latin typeface="Calibri" panose="020F0502020204030204" pitchFamily="34" charset="0"/>
                <a:ea typeface="Calibri" panose="020F0502020204030204" pitchFamily="34" charset="0"/>
              </a:rPr>
              <a:t> )</a:t>
            </a:r>
            <a:r>
              <a:rPr lang="ar-EG" sz="1750" b="1" dirty="0">
                <a:solidFill>
                  <a:srgbClr val="0000FF"/>
                </a:solidFill>
                <a:latin typeface="Calibri" panose="020F0502020204030204" pitchFamily="34" charset="0"/>
                <a:ea typeface="Calibri" panose="020F0502020204030204" pitchFamily="34" charset="0"/>
              </a:rPr>
              <a:t>المحاضرة القادمة بمشيئة الله تعالى ).</a:t>
            </a:r>
            <a:endParaRPr lang="en-US" sz="1750" b="1" dirty="0">
              <a:solidFill>
                <a:srgbClr val="0000FF"/>
              </a:solidFill>
              <a:latin typeface="Calibri" panose="020F0502020204030204" pitchFamily="34" charset="0"/>
              <a:ea typeface="Calibri" panose="020F0502020204030204" pitchFamily="34" charset="0"/>
            </a:endParaRPr>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3" name="TextBox 2"/>
          <p:cNvSpPr txBox="1"/>
          <p:nvPr/>
        </p:nvSpPr>
        <p:spPr>
          <a:xfrm>
            <a:off x="1634995" y="774272"/>
            <a:ext cx="8826760" cy="1898981"/>
          </a:xfrm>
          <a:prstGeom prst="rect">
            <a:avLst/>
          </a:prstGeom>
          <a:solidFill>
            <a:schemeClr val="bg1">
              <a:lumMod val="95000"/>
            </a:schemeClr>
          </a:solidFill>
          <a:ln w="28575">
            <a:solidFill>
              <a:srgbClr val="002060"/>
            </a:solidFill>
            <a:prstDash val="dash"/>
          </a:ln>
        </p:spPr>
        <p:txBody>
          <a:bodyPr wrap="square" rtlCol="0">
            <a:spAutoFit/>
          </a:bodyPr>
          <a:lstStyle/>
          <a:p>
            <a:pPr lvl="0" algn="ctr" defTabSz="977900" rtl="1">
              <a:lnSpc>
                <a:spcPct val="150000"/>
              </a:lnSpc>
              <a:spcBef>
                <a:spcPct val="0"/>
              </a:spcBef>
              <a:spcAft>
                <a:spcPct val="35000"/>
              </a:spcAft>
            </a:pPr>
            <a:r>
              <a:rPr lang="ar-EG" sz="2400" b="1" dirty="0">
                <a:solidFill>
                  <a:srgbClr val="FF0000"/>
                </a:solidFill>
                <a:effectLst>
                  <a:outerShdw blurRad="38100" dist="38100" dir="2700000" algn="tl">
                    <a:srgbClr val="000000">
                      <a:alpha val="43137"/>
                    </a:srgbClr>
                  </a:outerShdw>
                </a:effectLst>
              </a:rPr>
              <a:t>المحور الثاني</a:t>
            </a:r>
          </a:p>
          <a:p>
            <a:pPr lvl="0" algn="ctr" defTabSz="977900" rtl="1">
              <a:lnSpc>
                <a:spcPct val="150000"/>
              </a:lnSpc>
              <a:spcBef>
                <a:spcPct val="0"/>
              </a:spcBef>
              <a:spcAft>
                <a:spcPct val="35000"/>
              </a:spcAft>
            </a:pPr>
            <a:r>
              <a:rPr lang="ar-SA" sz="2000" b="1" dirty="0">
                <a:solidFill>
                  <a:srgbClr val="0000FF"/>
                </a:solidFill>
                <a:ea typeface="Times New Roman" panose="02020603050405020304" pitchFamily="18" charset="0"/>
              </a:rPr>
              <a:t>الحماية الدولية والإقليمية للحق في الخصوصية المعلوماتية</a:t>
            </a:r>
            <a:endParaRPr lang="ar-EG" sz="2000" b="1" dirty="0">
              <a:solidFill>
                <a:srgbClr val="0000FF"/>
              </a:solidFill>
              <a:ea typeface="Times New Roman" panose="02020603050405020304" pitchFamily="18" charset="0"/>
            </a:endParaRPr>
          </a:p>
          <a:p>
            <a:pPr lvl="0" algn="ctr" defTabSz="977900" rtl="1">
              <a:lnSpc>
                <a:spcPct val="150000"/>
              </a:lnSpc>
              <a:spcBef>
                <a:spcPct val="0"/>
              </a:spcBef>
              <a:spcAft>
                <a:spcPct val="35000"/>
              </a:spcAft>
            </a:pPr>
            <a:r>
              <a:rPr lang="ar-SA" sz="2400" b="1" dirty="0">
                <a:solidFill>
                  <a:srgbClr val="000000"/>
                </a:solidFill>
                <a:ea typeface="Times New Roman" panose="02020603050405020304" pitchFamily="18" charset="0"/>
              </a:rPr>
              <a:t> ( </a:t>
            </a:r>
            <a:r>
              <a:rPr lang="ar-SA" sz="2400" b="1" dirty="0">
                <a:solidFill>
                  <a:srgbClr val="00B050"/>
                </a:solidFill>
                <a:ea typeface="Times New Roman" panose="02020603050405020304" pitchFamily="18" charset="0"/>
              </a:rPr>
              <a:t>الحماية المعنوية </a:t>
            </a:r>
            <a:r>
              <a:rPr lang="ar-SA" sz="2400" b="1" dirty="0">
                <a:solidFill>
                  <a:srgbClr val="000000"/>
                </a:solidFill>
                <a:ea typeface="Times New Roman" panose="02020603050405020304" pitchFamily="18" charset="0"/>
              </a:rPr>
              <a:t>):</a:t>
            </a:r>
            <a:endParaRPr lang="ar-EG" sz="2400" b="1" dirty="0"/>
          </a:p>
        </p:txBody>
      </p:sp>
      <p:pic>
        <p:nvPicPr>
          <p:cNvPr id="8" name="Picture 2" descr="Cyber GIF - Find on GIFE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00" y="2939430"/>
            <a:ext cx="3105552" cy="2173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6476452"/>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342900" y="1272461"/>
            <a:ext cx="11530757" cy="455683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000" b="1" dirty="0">
              <a:solidFill>
                <a:schemeClr val="tx1"/>
              </a:solidFill>
              <a:latin typeface="Calibri" panose="020F0502020204030204" pitchFamily="34" charset="0"/>
              <a:ea typeface="Times New Roman" panose="02020603050405020304" pitchFamily="18" charset="0"/>
            </a:endParaRPr>
          </a:p>
          <a:p>
            <a:pPr algn="ctr" rtl="1">
              <a:lnSpc>
                <a:spcPct val="150000"/>
              </a:lnSpc>
              <a:spcAft>
                <a:spcPts val="500"/>
              </a:spcAft>
            </a:pP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ثانيا : </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 الحق في التصحيح:</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 </a:t>
            </a:r>
            <a:endParaRPr lang="en-US" sz="20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algn="just" rtl="1">
              <a:lnSpc>
                <a:spcPct val="150000"/>
              </a:lnSpc>
            </a:pPr>
            <a:r>
              <a:rPr lang="ar-EG" sz="1600" b="1" dirty="0">
                <a:solidFill>
                  <a:schemeClr val="tx1"/>
                </a:solidFill>
              </a:rPr>
              <a:t>         </a:t>
            </a:r>
            <a:r>
              <a:rPr lang="ar-SA" sz="1600" b="1" dirty="0">
                <a:solidFill>
                  <a:schemeClr val="tx1"/>
                </a:solidFill>
              </a:rPr>
              <a:t>إن المعلومات التي يدلي بها المرء المودنة عنه في الكمبيوتر يجب أن تكون دقيقة ومتكاملة وذات صلة بالموضوع. وبطبيعة الحال </a:t>
            </a:r>
            <a:r>
              <a:rPr lang="ar-SA" sz="1600" b="1" dirty="0">
                <a:solidFill>
                  <a:srgbClr val="00B050"/>
                </a:solidFill>
              </a:rPr>
              <a:t>فإن من أعدت عنه المعلومات هو خير من يحكم عل</a:t>
            </a:r>
            <a:r>
              <a:rPr lang="ar-EG" sz="1600" b="1" dirty="0">
                <a:solidFill>
                  <a:srgbClr val="00B050"/>
                </a:solidFill>
              </a:rPr>
              <a:t>ى</a:t>
            </a:r>
            <a:r>
              <a:rPr lang="ar-SA" sz="1600" b="1" dirty="0">
                <a:solidFill>
                  <a:srgbClr val="00B050"/>
                </a:solidFill>
              </a:rPr>
              <a:t> صحتها</a:t>
            </a:r>
            <a:r>
              <a:rPr lang="ar-SA" sz="1600" b="1" dirty="0">
                <a:solidFill>
                  <a:schemeClr val="tx1"/>
                </a:solidFill>
              </a:rPr>
              <a:t>، ويكون له حق طلب تصحيحها ومراجعتها </a:t>
            </a:r>
            <a:endParaRPr lang="ar-EG" sz="1600" b="1" dirty="0">
              <a:solidFill>
                <a:schemeClr val="tx1"/>
              </a:solidFill>
            </a:endParaRPr>
          </a:p>
          <a:p>
            <a:pPr algn="just" rtl="1">
              <a:lnSpc>
                <a:spcPct val="150000"/>
              </a:lnSpc>
            </a:pPr>
            <a:r>
              <a:rPr lang="ar-SA" sz="1600" b="1" dirty="0">
                <a:solidFill>
                  <a:schemeClr val="tx1"/>
                </a:solidFill>
              </a:rPr>
              <a:t>أو محوها، ولذلك يجب سن قوانين تضمن للأفراد ذلك.</a:t>
            </a:r>
            <a:endParaRPr lang="en-US" sz="1600" b="1" dirty="0">
              <a:solidFill>
                <a:schemeClr val="tx1"/>
              </a:solidFill>
            </a:endParaRPr>
          </a:p>
          <a:p>
            <a:pPr algn="just" rtl="1">
              <a:lnSpc>
                <a:spcPct val="150000"/>
              </a:lnSpc>
            </a:pPr>
            <a:r>
              <a:rPr lang="en-US" sz="1600" b="1" dirty="0">
                <a:solidFill>
                  <a:schemeClr val="tx1"/>
                </a:solidFill>
              </a:rPr>
              <a:t> </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 </a:t>
            </a:r>
            <a:r>
              <a:rPr lang="ar-SA" sz="1600" b="1" dirty="0">
                <a:solidFill>
                  <a:srgbClr val="00B050"/>
                </a:solidFill>
              </a:rPr>
              <a:t>ويعتبر الحق في التصحيح هو الهدف النهائي من ممارسة الحق في ال</a:t>
            </a:r>
            <a:r>
              <a:rPr lang="ar-EG" sz="1600" b="1" dirty="0">
                <a:solidFill>
                  <a:srgbClr val="00B050"/>
                </a:solidFill>
              </a:rPr>
              <a:t>ا</a:t>
            </a:r>
            <a:r>
              <a:rPr lang="ar-SA" sz="1600" b="1" dirty="0">
                <a:solidFill>
                  <a:srgbClr val="00B050"/>
                </a:solidFill>
              </a:rPr>
              <a:t>طلاع</a:t>
            </a:r>
            <a:r>
              <a:rPr lang="ar-SA" sz="1600" b="1" dirty="0">
                <a:solidFill>
                  <a:schemeClr val="tx1"/>
                </a:solidFill>
              </a:rPr>
              <a:t>؛ لأن القصد من الاطلاع الحصول عل</a:t>
            </a:r>
            <a:r>
              <a:rPr lang="ar-EG" sz="1600" b="1" dirty="0">
                <a:solidFill>
                  <a:schemeClr val="tx1"/>
                </a:solidFill>
              </a:rPr>
              <a:t>ى</a:t>
            </a:r>
            <a:r>
              <a:rPr lang="ar-SA" sz="1600" b="1" dirty="0">
                <a:solidFill>
                  <a:schemeClr val="tx1"/>
                </a:solidFill>
              </a:rPr>
              <a:t> مستخرج من المعلومات يستهدف في النهاية تمكين الشخص من المنازعة في صحة ودقة البيانات المسجلة، ومن ثم طلب تصحيحها.</a:t>
            </a:r>
            <a:endParaRPr lang="en-US" sz="1600" b="1" dirty="0">
              <a:solidFill>
                <a:schemeClr val="tx1"/>
              </a:solidFill>
              <a:latin typeface="Calibri" panose="020F0502020204030204" pitchFamily="34" charset="0"/>
              <a:ea typeface="Calibri" panose="020F0502020204030204" pitchFamily="34" charset="0"/>
            </a:endParaRPr>
          </a:p>
        </p:txBody>
      </p:sp>
      <p:sp>
        <p:nvSpPr>
          <p:cNvPr id="3" name="TextBox 2"/>
          <p:cNvSpPr txBox="1"/>
          <p:nvPr/>
        </p:nvSpPr>
        <p:spPr>
          <a:xfrm>
            <a:off x="2124107" y="1348662"/>
            <a:ext cx="7968342" cy="963597"/>
          </a:xfrm>
          <a:prstGeom prst="rect">
            <a:avLst/>
          </a:prstGeom>
          <a:noFill/>
          <a:ln w="28575">
            <a:solidFill>
              <a:srgbClr val="002060"/>
            </a:solidFill>
            <a:prstDash val="solid"/>
          </a:ln>
        </p:spPr>
        <p:txBody>
          <a:bodyPr wrap="square" rtlCol="0">
            <a:spAutoFit/>
          </a:bodyPr>
          <a:lstStyle/>
          <a:p>
            <a:pPr lvl="0" algn="ctr" rtl="1">
              <a:lnSpc>
                <a:spcPct val="150000"/>
              </a:lnSpc>
            </a:pPr>
            <a:r>
              <a:rPr lang="ar-EG" sz="2000" b="1" dirty="0">
                <a:solidFill>
                  <a:srgbClr val="FF0000"/>
                </a:solidFill>
                <a:effectLst>
                  <a:outerShdw blurRad="38100" dist="38100" dir="2700000" algn="tl">
                    <a:srgbClr val="000000">
                      <a:alpha val="43137"/>
                    </a:srgbClr>
                  </a:outerShdw>
                </a:effectLst>
              </a:rPr>
              <a:t>المحور الأول</a:t>
            </a:r>
          </a:p>
          <a:p>
            <a:pPr lvl="0" algn="ctr" rtl="1">
              <a:lnSpc>
                <a:spcPct val="150000"/>
              </a:lnSpc>
            </a:pPr>
            <a:r>
              <a:rPr lang="ar-EG" sz="2000" b="1" dirty="0">
                <a:solidFill>
                  <a:srgbClr val="0000FF"/>
                </a:solidFill>
              </a:rPr>
              <a:t>حقوق الشخص الذي سجلت المعلومات الشخصية المتعلقة به</a:t>
            </a:r>
          </a:p>
        </p:txBody>
      </p:sp>
    </p:spTree>
    <p:extLst>
      <p:ext uri="{BB962C8B-B14F-4D97-AF65-F5344CB8AC3E}">
        <p14:creationId xmlns:p14="http://schemas.microsoft.com/office/powerpoint/2010/main" val="40096430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5" name="Flowchart: Alternate Process 4">
            <a:extLst>
              <a:ext uri="{FF2B5EF4-FFF2-40B4-BE49-F238E27FC236}">
                <a16:creationId xmlns:a16="http://schemas.microsoft.com/office/drawing/2014/main" id="{76BF0C65-C04D-42A7-B432-CC62C934AA5C}"/>
              </a:ext>
            </a:extLst>
          </p:cNvPr>
          <p:cNvSpPr/>
          <p:nvPr/>
        </p:nvSpPr>
        <p:spPr>
          <a:xfrm>
            <a:off x="440357" y="1496631"/>
            <a:ext cx="11048381" cy="387286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chemeClr val="tx1"/>
                </a:solidFill>
              </a:rPr>
              <a:t>             </a:t>
            </a:r>
            <a:r>
              <a:rPr lang="ar-SA" sz="1600" b="1" dirty="0">
                <a:solidFill>
                  <a:schemeClr val="tx1"/>
                </a:solidFill>
              </a:rPr>
              <a:t>وتنص المادة (٣٤) من القانون الفرنسي رقم ١٠٨ لسنة ٢٠٠٤م، والذي صدر تعديلا لقانون المعلوماتية والبطاقات والحريات سنة ١٩٧٨م عل</a:t>
            </a:r>
            <a:r>
              <a:rPr lang="ar-EG" sz="1600" b="1" dirty="0">
                <a:solidFill>
                  <a:schemeClr val="tx1"/>
                </a:solidFill>
              </a:rPr>
              <a:t>ى</a:t>
            </a:r>
            <a:r>
              <a:rPr lang="ar-SA" sz="1600" b="1" dirty="0">
                <a:solidFill>
                  <a:schemeClr val="tx1"/>
                </a:solidFill>
              </a:rPr>
              <a:t> أنه: (يلتزم المسئول عن المعالجة الآلية للمعلومات الشخصية باتخاذ كافة الاحتياطات الهامة، بالنسبة لطبيعة المعطيات ومخاطر المعالجة الإلكترونية للبيانات الشخصية، وذلك للحفاظ على سلامة المعلومات، وبصفه خاصة تجنب إفسادها، أو إتلافها، أو دخول الغير غير المسموح له للاطلاع عليها ..... إلخ).</a:t>
            </a:r>
            <a:endParaRPr lang="en-US" sz="1600" b="1" dirty="0">
              <a:solidFill>
                <a:schemeClr val="tx1"/>
              </a:solidFill>
            </a:endParaRPr>
          </a:p>
          <a:p>
            <a:pPr algn="just" rtl="1">
              <a:lnSpc>
                <a:spcPct val="150000"/>
              </a:lnSpc>
            </a:pPr>
            <a:r>
              <a:rPr lang="en-US" sz="1600" b="1" dirty="0">
                <a:solidFill>
                  <a:schemeClr val="tx1"/>
                </a:solidFill>
              </a:rPr>
              <a:t> </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وقض</a:t>
            </a:r>
            <a:r>
              <a:rPr lang="ar-EG" sz="1600" b="1" dirty="0">
                <a:solidFill>
                  <a:schemeClr val="tx1"/>
                </a:solidFill>
              </a:rPr>
              <a:t>ي</a:t>
            </a:r>
            <a:r>
              <a:rPr lang="ar-SA" sz="1600" b="1" dirty="0">
                <a:solidFill>
                  <a:schemeClr val="tx1"/>
                </a:solidFill>
              </a:rPr>
              <a:t> في فرنسا </a:t>
            </a:r>
            <a:r>
              <a:rPr lang="ar-SA" sz="1600" b="1" dirty="0">
                <a:solidFill>
                  <a:srgbClr val="00B050"/>
                </a:solidFill>
              </a:rPr>
              <a:t>بأن بنوك المعلومات </a:t>
            </a:r>
            <a:r>
              <a:rPr lang="ar-SA" sz="1600" b="1" dirty="0">
                <a:solidFill>
                  <a:schemeClr val="tx1"/>
                </a:solidFill>
              </a:rPr>
              <a:t>تلتزم بالتحري عن جدية المعلومات التي تتلقاها وتسجلها، وتنعقد مسئوليتها في أحوال سوء التحريات أو الاعتماد عل</a:t>
            </a:r>
            <a:r>
              <a:rPr lang="ar-EG" sz="1600" b="1" dirty="0">
                <a:solidFill>
                  <a:schemeClr val="tx1"/>
                </a:solidFill>
              </a:rPr>
              <a:t>ى</a:t>
            </a:r>
            <a:r>
              <a:rPr lang="ar-SA" sz="1600" b="1" dirty="0">
                <a:solidFill>
                  <a:schemeClr val="tx1"/>
                </a:solidFill>
              </a:rPr>
              <a:t> وثائق مشكوك فيها، أو في حالة سوء عمليات البرمجة </a:t>
            </a:r>
            <a:r>
              <a:rPr lang="ar-SA" sz="1600" b="1" dirty="0">
                <a:solidFill>
                  <a:srgbClr val="00B050"/>
                </a:solidFill>
              </a:rPr>
              <a:t>ومما يدعم التشدد في مسئوليتها أن تستهدف الربح من بيع المعلومات</a:t>
            </a:r>
            <a:r>
              <a:rPr lang="ar-SA" sz="1600" b="1" dirty="0">
                <a:solidFill>
                  <a:schemeClr val="tx1"/>
                </a:solidFill>
              </a:rPr>
              <a:t> فيجب أن يكون الحصول عل</a:t>
            </a:r>
            <a:r>
              <a:rPr lang="ar-EG" sz="1600" b="1" dirty="0">
                <a:solidFill>
                  <a:schemeClr val="tx1"/>
                </a:solidFill>
              </a:rPr>
              <a:t>ى</a:t>
            </a:r>
            <a:r>
              <a:rPr lang="ar-SA" sz="1600" b="1" dirty="0">
                <a:solidFill>
                  <a:schemeClr val="tx1"/>
                </a:solidFill>
              </a:rPr>
              <a:t> المعلومات وتسجيلها قد تم بناء عل</a:t>
            </a:r>
            <a:r>
              <a:rPr lang="ar-EG" sz="1600" b="1" dirty="0">
                <a:solidFill>
                  <a:schemeClr val="tx1"/>
                </a:solidFill>
              </a:rPr>
              <a:t>ى</a:t>
            </a:r>
            <a:r>
              <a:rPr lang="ar-SA" sz="1600" b="1" dirty="0">
                <a:solidFill>
                  <a:schemeClr val="tx1"/>
                </a:solidFill>
              </a:rPr>
              <a:t> إجراءات معقولة، وإلا توافر عنصر الخطأ في جانب الجهة القائمة عل</a:t>
            </a:r>
            <a:r>
              <a:rPr lang="ar-EG" sz="1600" b="1" dirty="0">
                <a:solidFill>
                  <a:schemeClr val="tx1"/>
                </a:solidFill>
              </a:rPr>
              <a:t>ى</a:t>
            </a:r>
            <a:r>
              <a:rPr lang="ar-SA" sz="1600" b="1" dirty="0">
                <a:solidFill>
                  <a:schemeClr val="tx1"/>
                </a:solidFill>
              </a:rPr>
              <a:t> الكمبيوتر.</a:t>
            </a:r>
            <a:endParaRPr lang="en-US" sz="1600" b="1" dirty="0">
              <a:solidFill>
                <a:schemeClr val="tx1"/>
              </a:solidFill>
              <a:latin typeface="Calibri" panose="020F0502020204030204" pitchFamily="34" charset="0"/>
              <a:ea typeface="Calibri" panose="020F0502020204030204" pitchFamily="34" charset="0"/>
            </a:endParaRPr>
          </a:p>
        </p:txBody>
      </p:sp>
      <p:sp>
        <p:nvSpPr>
          <p:cNvPr id="4" name="Rectangle 3"/>
          <p:cNvSpPr/>
          <p:nvPr/>
        </p:nvSpPr>
        <p:spPr>
          <a:xfrm>
            <a:off x="904653" y="805278"/>
            <a:ext cx="10318972" cy="830997"/>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just" defTabSz="977900" rtl="1">
              <a:lnSpc>
                <a:spcPct val="150000"/>
              </a:lnSpc>
              <a:spcBef>
                <a:spcPct val="0"/>
              </a:spcBef>
              <a:spcAft>
                <a:spcPct val="35000"/>
              </a:spcAft>
            </a:pPr>
            <a:r>
              <a:rPr lang="ar-EG" sz="1600" b="1" dirty="0">
                <a:solidFill>
                  <a:srgbClr val="000000"/>
                </a:solidFill>
                <a:latin typeface="Calibri" panose="020F0502020204030204" pitchFamily="34" charset="0"/>
                <a:ea typeface="Times New Roman" panose="02020603050405020304" pitchFamily="18" charset="0"/>
              </a:rPr>
              <a:t>           </a:t>
            </a:r>
            <a:r>
              <a:rPr lang="en-US" sz="1600" b="1" dirty="0">
                <a:solidFill>
                  <a:srgbClr val="000000"/>
                </a:solidFill>
                <a:latin typeface="Calibri" panose="020F0502020204030204" pitchFamily="34" charset="0"/>
                <a:ea typeface="Times New Roman" panose="02020603050405020304" pitchFamily="18" charset="0"/>
              </a:rPr>
              <a:t> </a:t>
            </a:r>
            <a:r>
              <a:rPr lang="ar-SA" sz="1600" b="1" dirty="0">
                <a:solidFill>
                  <a:srgbClr val="000000"/>
                </a:solidFill>
                <a:latin typeface="Calibri" panose="020F0502020204030204" pitchFamily="34" charset="0"/>
                <a:ea typeface="Times New Roman" panose="02020603050405020304" pitchFamily="18" charset="0"/>
              </a:rPr>
              <a:t>ومن المبادئ الأساسية في مجال قانون المعلوماتية </a:t>
            </a:r>
            <a:r>
              <a:rPr lang="ar-SA" sz="1600" b="1" dirty="0">
                <a:solidFill>
                  <a:srgbClr val="000000"/>
                </a:solidFill>
                <a:highlight>
                  <a:srgbClr val="FFFF00"/>
                </a:highlight>
                <a:latin typeface="Calibri" panose="020F0502020204030204" pitchFamily="34" charset="0"/>
                <a:ea typeface="Times New Roman" panose="02020603050405020304" pitchFamily="18" charset="0"/>
              </a:rPr>
              <a:t>أن الجهة القائمة عل</a:t>
            </a:r>
            <a:r>
              <a:rPr lang="ar-EG" sz="1600" b="1" dirty="0">
                <a:solidFill>
                  <a:srgbClr val="000000"/>
                </a:solidFill>
                <a:highlight>
                  <a:srgbClr val="FFFF00"/>
                </a:highlight>
                <a:latin typeface="Calibri" panose="020F0502020204030204" pitchFamily="34" charset="0"/>
                <a:ea typeface="Times New Roman" panose="02020603050405020304" pitchFamily="18" charset="0"/>
              </a:rPr>
              <a:t>ى</a:t>
            </a:r>
            <a:r>
              <a:rPr lang="ar-SA" sz="1600" b="1" dirty="0">
                <a:solidFill>
                  <a:srgbClr val="000000"/>
                </a:solidFill>
                <a:highlight>
                  <a:srgbClr val="FFFF00"/>
                </a:highlight>
                <a:latin typeface="Calibri" panose="020F0502020204030204" pitchFamily="34" charset="0"/>
                <a:ea typeface="Times New Roman" panose="02020603050405020304" pitchFamily="18" charset="0"/>
              </a:rPr>
              <a:t> الكمبيوتر تلتزم بمراعاة صحة ودقة المعلومات المسجلة،</a:t>
            </a:r>
            <a:r>
              <a:rPr lang="ar-SA" sz="1600" b="1" dirty="0">
                <a:solidFill>
                  <a:srgbClr val="000000"/>
                </a:solidFill>
                <a:latin typeface="Calibri" panose="020F0502020204030204" pitchFamily="34" charset="0"/>
                <a:ea typeface="Times New Roman" panose="02020603050405020304" pitchFamily="18" charset="0"/>
              </a:rPr>
              <a:t> وأن تقوم بانتظام بتنقيح المعلومات بما يجعلها متفقة مع الحقيقة الواقعة. </a:t>
            </a:r>
            <a:endParaRPr lang="ar-EG" sz="1400" b="1" dirty="0">
              <a:solidFill>
                <a:srgbClr val="0000FF"/>
              </a:solidFill>
            </a:endParaRPr>
          </a:p>
        </p:txBody>
      </p:sp>
      <p:pic>
        <p:nvPicPr>
          <p:cNvPr id="9218" name="Picture 2" descr="Data Protection client by Mark_Animation on Dribbbl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972356">
            <a:off x="4019565" y="5225058"/>
            <a:ext cx="4400925" cy="1459935"/>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94490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65780" y="389201"/>
            <a:ext cx="8910320" cy="789319"/>
          </a:xfrm>
          <a:prstGeom prst="rect">
            <a:avLst/>
          </a:prstGeom>
          <a:solidFill>
            <a:schemeClr val="accent5">
              <a:lumMod val="20000"/>
              <a:lumOff val="80000"/>
            </a:schemeClr>
          </a:solidFill>
          <a:ln w="28575">
            <a:solidFill>
              <a:schemeClr val="accent1">
                <a:lumMod val="75000"/>
              </a:schemeClr>
            </a:solidFill>
            <a:prstDash val="solid"/>
          </a:ln>
        </p:spPr>
        <p:txBody>
          <a:bodyPr wrap="square" rtlCol="0">
            <a:spAutoFit/>
          </a:bodyPr>
          <a:lstStyle/>
          <a:p>
            <a:pPr lvl="0" algn="just" defTabSz="977900" rtl="1">
              <a:lnSpc>
                <a:spcPct val="150000"/>
              </a:lnSpc>
              <a:spcBef>
                <a:spcPct val="0"/>
              </a:spcBef>
              <a:spcAft>
                <a:spcPct val="35000"/>
              </a:spcAft>
            </a:pPr>
            <a:r>
              <a:rPr lang="ar-EG" sz="1600" b="1" dirty="0">
                <a:solidFill>
                  <a:srgbClr val="000000"/>
                </a:solidFill>
                <a:ea typeface="Calibri" panose="020F0502020204030204" pitchFamily="34" charset="0"/>
              </a:rPr>
              <a:t>            </a:t>
            </a:r>
            <a:r>
              <a:rPr lang="en-US"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وإذا تحقق للشخص ضرر من جراء هذه المعلومات الخاطئة وغير الدقيقة</a:t>
            </a:r>
            <a:r>
              <a:rPr lang="ar-SA" sz="1600" b="1" dirty="0">
                <a:solidFill>
                  <a:srgbClr val="000000"/>
                </a:solidFill>
                <a:ea typeface="Calibri" panose="020F0502020204030204" pitchFamily="34" charset="0"/>
              </a:rPr>
              <a:t>، فإن له الحق في الحصول علي تعويض طبقا للقواعد العامة في المسئولية المدنية. </a:t>
            </a:r>
            <a:endParaRPr lang="ar-EG" sz="1400" b="1" dirty="0">
              <a:solidFill>
                <a:srgbClr val="0000FF"/>
              </a:solidFill>
            </a:endParaRPr>
          </a:p>
        </p:txBody>
      </p:sp>
      <p:sp>
        <p:nvSpPr>
          <p:cNvPr id="6" name="Rounded Rectangle 5"/>
          <p:cNvSpPr/>
          <p:nvPr/>
        </p:nvSpPr>
        <p:spPr>
          <a:xfrm>
            <a:off x="228601" y="1254720"/>
            <a:ext cx="11849100" cy="5219341"/>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44849" y="1254721"/>
            <a:ext cx="11331251" cy="4903330"/>
          </a:xfrm>
          <a:prstGeom prst="rect">
            <a:avLst/>
          </a:prstGeom>
        </p:spPr>
        <p:txBody>
          <a:bodyPr wrap="square">
            <a:spAutoFit/>
          </a:bodyPr>
          <a:lstStyle/>
          <a:p>
            <a:pPr algn="just" rtl="1">
              <a:lnSpc>
                <a:spcPct val="150000"/>
              </a:lnSpc>
            </a:pPr>
            <a:r>
              <a:rPr lang="ar-EG" sz="1500" b="1" dirty="0"/>
              <a:t>              </a:t>
            </a:r>
            <a:r>
              <a:rPr lang="ar-SA" sz="1500" b="1" dirty="0"/>
              <a:t>وسواء تحقق الضرر أم لا، فإنه للشخص الحق في طلب تصحيح البيانات الخاطئة لتفادي حدوث الضرر في المستقبل، ويجوز لقاضي الاستعجال أن يأمر بحظر نشر أو توزيع المعلومات الخاطئة إل</a:t>
            </a:r>
            <a:r>
              <a:rPr lang="ar-EG" sz="1500" b="1" dirty="0"/>
              <a:t>ى</a:t>
            </a:r>
            <a:r>
              <a:rPr lang="ar-SA" sz="1500" b="1" dirty="0"/>
              <a:t> حين إجراء التصحيح.</a:t>
            </a:r>
            <a:endParaRPr lang="en-US" sz="1500" b="1" dirty="0"/>
          </a:p>
          <a:p>
            <a:pPr algn="just" rtl="1">
              <a:lnSpc>
                <a:spcPct val="150000"/>
              </a:lnSpc>
            </a:pPr>
            <a:r>
              <a:rPr lang="ar-SA" sz="1500" b="1" dirty="0"/>
              <a:t> </a:t>
            </a:r>
            <a:endParaRPr lang="en-US" sz="1500" b="1" dirty="0"/>
          </a:p>
          <a:p>
            <a:pPr algn="just" rtl="1">
              <a:lnSpc>
                <a:spcPct val="150000"/>
              </a:lnSpc>
            </a:pPr>
            <a:r>
              <a:rPr lang="ar-SA" sz="1500" b="1" dirty="0"/>
              <a:t>     </a:t>
            </a:r>
            <a:r>
              <a:rPr lang="ar-EG" sz="1500" b="1" dirty="0"/>
              <a:t>         </a:t>
            </a:r>
            <a:r>
              <a:rPr lang="ar-SA" sz="1500" b="1" dirty="0">
                <a:solidFill>
                  <a:srgbClr val="00B050"/>
                </a:solidFill>
              </a:rPr>
              <a:t>ولا تكتفي التشريعات المقارنة بالقواعد العامة، وإنما ينص عل</a:t>
            </a:r>
            <a:r>
              <a:rPr lang="ar-EG" sz="1500" b="1" dirty="0">
                <a:solidFill>
                  <a:srgbClr val="00B050"/>
                </a:solidFill>
              </a:rPr>
              <a:t>ى</a:t>
            </a:r>
            <a:r>
              <a:rPr lang="ar-SA" sz="1500" b="1" dirty="0">
                <a:solidFill>
                  <a:srgbClr val="00B050"/>
                </a:solidFill>
              </a:rPr>
              <a:t> تنظيم تفصيلي للحق في التصحيح في مجال المعلومات الشخصية.</a:t>
            </a:r>
            <a:r>
              <a:rPr lang="ar-SA" sz="1500" b="1" dirty="0"/>
              <a:t> ويعتبر هذا الموضوع من أهم موضوعات قانون الخصوصية المعلوماتية.</a:t>
            </a:r>
            <a:endParaRPr lang="en-US" sz="1500" b="1" dirty="0"/>
          </a:p>
          <a:p>
            <a:pPr algn="just" rtl="1">
              <a:lnSpc>
                <a:spcPct val="150000"/>
              </a:lnSpc>
            </a:pPr>
            <a:r>
              <a:rPr lang="ar-SA" sz="1500" b="1" dirty="0"/>
              <a:t> </a:t>
            </a:r>
            <a:endParaRPr lang="en-US" sz="1500" b="1" dirty="0"/>
          </a:p>
          <a:p>
            <a:pPr algn="just" rtl="1">
              <a:lnSpc>
                <a:spcPct val="150000"/>
              </a:lnSpc>
            </a:pPr>
            <a:r>
              <a:rPr lang="ar-EG" sz="1500" b="1" dirty="0"/>
              <a:t>        </a:t>
            </a:r>
            <a:r>
              <a:rPr lang="ar-SA" sz="1500" b="1" dirty="0"/>
              <a:t>      </a:t>
            </a:r>
            <a:r>
              <a:rPr lang="ar-SA" sz="1500" b="1" dirty="0">
                <a:solidFill>
                  <a:srgbClr val="00B050"/>
                </a:solidFill>
              </a:rPr>
              <a:t>فتذهب التشريعات المقارنة إل</a:t>
            </a:r>
            <a:r>
              <a:rPr lang="ar-EG" sz="1500" b="1" dirty="0">
                <a:solidFill>
                  <a:srgbClr val="00B050"/>
                </a:solidFill>
              </a:rPr>
              <a:t>ى</a:t>
            </a:r>
            <a:r>
              <a:rPr lang="ar-SA" sz="1500" b="1" dirty="0">
                <a:solidFill>
                  <a:srgbClr val="00B050"/>
                </a:solidFill>
              </a:rPr>
              <a:t> إعطاء الشخص الحق في تصحيح</a:t>
            </a:r>
            <a:r>
              <a:rPr lang="ar-SA" sz="1500" b="1" dirty="0"/>
              <a:t>، وتكملة أوإيضاح أوتنقيح أو محو المعلومات الخاصة به إذا كانت تلك المعلومات غير صحيحة، أو ناقصة، أو غامضة، أو تغيرت، وكذلك محو المعلومات التي يكون الحصول عليها أو لاستخدامها أو الاحتفاظ بها غير مشروع قانونا.</a:t>
            </a:r>
            <a:endParaRPr lang="en-US" sz="1500" b="1" dirty="0"/>
          </a:p>
          <a:p>
            <a:pPr algn="just" rtl="1">
              <a:lnSpc>
                <a:spcPct val="150000"/>
              </a:lnSpc>
            </a:pPr>
            <a:r>
              <a:rPr lang="ar-SA" sz="1500" b="1" dirty="0"/>
              <a:t> </a:t>
            </a:r>
            <a:endParaRPr lang="en-US" sz="1500" b="1" dirty="0"/>
          </a:p>
          <a:p>
            <a:pPr algn="just" rtl="1">
              <a:lnSpc>
                <a:spcPct val="150000"/>
              </a:lnSpc>
            </a:pPr>
            <a:r>
              <a:rPr lang="ar-SA" sz="1500" b="1" dirty="0"/>
              <a:t>        </a:t>
            </a:r>
            <a:r>
              <a:rPr lang="ar-EG" sz="1500" b="1" dirty="0"/>
              <a:t>    </a:t>
            </a:r>
            <a:r>
              <a:rPr lang="ar-SA" sz="1500" b="1" dirty="0"/>
              <a:t>  ولقد نصت المادة السادسة عل</a:t>
            </a:r>
            <a:r>
              <a:rPr lang="ar-EG" sz="1500" b="1" dirty="0"/>
              <a:t>ى</a:t>
            </a:r>
            <a:r>
              <a:rPr lang="ar-SA" sz="1500" b="1" dirty="0"/>
              <a:t> الشروط التي يجب توافرها في البيانات الشخصية من القانون الفرنسي رقم ١٠٨ لسنة ٢٠٠٤م والذي صدر تعديلاً لقانون المعلوماتية والبطاقات والحريات سنة ۱۹۷۸م على: (أن البيانات الاسمية التي يتم معالجاتها إلكترونيا يجب أن تتوافر فيها الشروط التالية : ٤. أن تكون صحيحة وكاملة وضرورية؛ فإنه ينبغي أن يتم اتخاذ التدابير بالمحو أو التصحيح نحو البيانات التي تكون غير صحيحة أو غير كاملة ).</a:t>
            </a:r>
            <a:endParaRPr lang="en-US" sz="15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7443304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53000" y="3255338"/>
            <a:ext cx="6707520" cy="2400657"/>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lvl="0" algn="just" rtl="1">
              <a:lnSpc>
                <a:spcPct val="150000"/>
              </a:lnSpc>
            </a:pPr>
            <a:r>
              <a:rPr lang="ar-EG" sz="2000" dirty="0"/>
              <a:t>             </a:t>
            </a:r>
            <a:r>
              <a:rPr lang="ar-SA" sz="2000" dirty="0"/>
              <a:t>لأن الشخص المتعلقة به المعلومات قد لا يطلع عليها إطلاقا كما هو الحال بالنسبة للمسائل المتعلقة بأمن الدولة، وكذلك أحيانا قد لا يطلع عليها، إذا تراءي للطبيب عدم </a:t>
            </a:r>
            <a:r>
              <a:rPr lang="ar-EG" sz="2000" dirty="0"/>
              <a:t>ا</a:t>
            </a:r>
            <a:r>
              <a:rPr lang="ar-SA" sz="2000" dirty="0"/>
              <a:t>طلاع المريض عل</a:t>
            </a:r>
            <a:r>
              <a:rPr lang="ar-EG" sz="2000" dirty="0"/>
              <a:t>ى</a:t>
            </a:r>
            <a:r>
              <a:rPr lang="ar-SA" sz="2000" dirty="0"/>
              <a:t> البيانات، أما إذا أطلعه عليها جاز للمريض إجراء التصحيح .</a:t>
            </a:r>
            <a:endParaRPr lang="en-US" sz="2000" b="1" dirty="0">
              <a:latin typeface="Calibri" panose="020F0502020204030204" pitchFamily="34" charset="0"/>
              <a:ea typeface="Calibri" panose="020F0502020204030204" pitchFamily="34" charset="0"/>
            </a:endParaRPr>
          </a:p>
        </p:txBody>
      </p:sp>
      <p:sp>
        <p:nvSpPr>
          <p:cNvPr id="4" name="Rectangle 3"/>
          <p:cNvSpPr/>
          <p:nvPr/>
        </p:nvSpPr>
        <p:spPr>
          <a:xfrm>
            <a:off x="612186" y="1331333"/>
            <a:ext cx="11048334" cy="1477328"/>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a:effectLst>
            <a:innerShdw blurRad="63500" dist="50800" dir="16200000">
              <a:prstClr val="black">
                <a:alpha val="50000"/>
              </a:prstClr>
            </a:innerShdw>
          </a:effectLst>
        </p:spPr>
        <p:txBody>
          <a:bodyPr wrap="square">
            <a:spAutoFit/>
          </a:bodyPr>
          <a:lstStyle/>
          <a:p>
            <a:pPr lvl="0" algn="just" rtl="1">
              <a:lnSpc>
                <a:spcPct val="150000"/>
              </a:lnSpc>
              <a:spcAft>
                <a:spcPts val="500"/>
              </a:spcAft>
            </a:pPr>
            <a:r>
              <a:rPr lang="ar-EG" sz="2000" b="1" dirty="0">
                <a:solidFill>
                  <a:srgbClr val="000000"/>
                </a:solidFill>
                <a:ea typeface="Calibri" panose="020F0502020204030204" pitchFamily="34" charset="0"/>
              </a:rPr>
              <a:t>           </a:t>
            </a:r>
            <a:r>
              <a:rPr lang="en-US" sz="2000" b="1" dirty="0">
                <a:solidFill>
                  <a:srgbClr val="000000"/>
                </a:solidFill>
                <a:ea typeface="Calibri" panose="020F0502020204030204" pitchFamily="34" charset="0"/>
              </a:rPr>
              <a:t> </a:t>
            </a:r>
            <a:r>
              <a:rPr lang="ar-SA" sz="2000" b="1" dirty="0">
                <a:solidFill>
                  <a:srgbClr val="000000"/>
                </a:solidFill>
                <a:highlight>
                  <a:srgbClr val="FFFF00"/>
                </a:highlight>
                <a:ea typeface="Calibri" panose="020F0502020204030204" pitchFamily="34" charset="0"/>
              </a:rPr>
              <a:t>والشخص الذي يحق له طلب التصحيح هو نفسه</a:t>
            </a:r>
            <a:r>
              <a:rPr lang="ar-SA" sz="2000" b="1" dirty="0">
                <a:solidFill>
                  <a:srgbClr val="000000"/>
                </a:solidFill>
                <a:ea typeface="Calibri" panose="020F0502020204030204" pitchFamily="34" charset="0"/>
              </a:rPr>
              <a:t> الذي يحق له الاطلاع والحصول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مستخرج من المعلومات </a:t>
            </a:r>
            <a:r>
              <a:rPr lang="ar-SA" sz="2000" b="1" dirty="0">
                <a:solidFill>
                  <a:srgbClr val="000000"/>
                </a:solidFill>
                <a:highlight>
                  <a:srgbClr val="FFFF00"/>
                </a:highlight>
                <a:ea typeface="Calibri" panose="020F0502020204030204" pitchFamily="34" charset="0"/>
              </a:rPr>
              <a:t>وفي أحوال الاطلاع غير المباشر يحق فقط للأشخاص الذين يخولهم القانون الاطلاع</a:t>
            </a:r>
            <a:r>
              <a:rPr lang="ar-SA" sz="2000" b="1" dirty="0">
                <a:solidFill>
                  <a:srgbClr val="000000"/>
                </a:solidFill>
                <a:ea typeface="Calibri" panose="020F0502020204030204" pitchFamily="34" charset="0"/>
              </a:rPr>
              <a:t> طلب التصحيح</a:t>
            </a:r>
            <a:r>
              <a:rPr lang="en-US" sz="2000" b="1" dirty="0">
                <a:solidFill>
                  <a:srgbClr val="000000"/>
                </a:solidFill>
                <a:ea typeface="Calibri" panose="020F0502020204030204" pitchFamily="34" charset="0"/>
              </a:rPr>
              <a:t>.</a:t>
            </a:r>
            <a:endParaRPr lang="en-US" sz="2000" b="1" dirty="0"/>
          </a:p>
        </p:txBody>
      </p:sp>
      <p:pic>
        <p:nvPicPr>
          <p:cNvPr id="4098"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186" y="3123738"/>
            <a:ext cx="3997914" cy="26318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736980"/>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63078" y="626119"/>
            <a:ext cx="9320496" cy="5632311"/>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FF0000"/>
                </a:solidFill>
                <a:latin typeface="Times New Roman" panose="02020603050405020304" pitchFamily="18" charset="0"/>
                <a:ea typeface="Times New Roman" panose="02020603050405020304" pitchFamily="18" charset="0"/>
              </a:rPr>
              <a:t>ومن المسائل الهامة تحديد من الذي يقع عل</a:t>
            </a:r>
            <a:r>
              <a:rPr lang="ar-EG" sz="1600" b="1" dirty="0">
                <a:solidFill>
                  <a:srgbClr val="FF0000"/>
                </a:solidFill>
                <a:latin typeface="Times New Roman" panose="02020603050405020304" pitchFamily="18" charset="0"/>
                <a:ea typeface="Times New Roman" panose="02020603050405020304" pitchFamily="18" charset="0"/>
              </a:rPr>
              <a:t>ى</a:t>
            </a:r>
            <a:r>
              <a:rPr lang="ar-SA" sz="1600" b="1" dirty="0">
                <a:solidFill>
                  <a:srgbClr val="FF0000"/>
                </a:solidFill>
                <a:latin typeface="Times New Roman" panose="02020603050405020304" pitchFamily="18" charset="0"/>
                <a:ea typeface="Times New Roman" panose="02020603050405020304" pitchFamily="18" charset="0"/>
              </a:rPr>
              <a:t> عاتقه عبء الإثبات: هل هو الشخص طالب التصحيح؛ حيث يلتزم بإثبات عدم صحة البيانات، أم الجهة القائمة عل</a:t>
            </a:r>
            <a:r>
              <a:rPr lang="ar-EG" sz="1600" b="1" dirty="0">
                <a:solidFill>
                  <a:srgbClr val="FF0000"/>
                </a:solidFill>
                <a:latin typeface="Times New Roman" panose="02020603050405020304" pitchFamily="18" charset="0"/>
                <a:ea typeface="Times New Roman" panose="02020603050405020304" pitchFamily="18" charset="0"/>
              </a:rPr>
              <a:t>ى</a:t>
            </a:r>
            <a:r>
              <a:rPr lang="ar-SA" sz="1600" b="1" dirty="0">
                <a:solidFill>
                  <a:srgbClr val="FF0000"/>
                </a:solidFill>
                <a:latin typeface="Times New Roman" panose="02020603050405020304" pitchFamily="18" charset="0"/>
                <a:ea typeface="Times New Roman" panose="02020603050405020304" pitchFamily="18" charset="0"/>
              </a:rPr>
              <a:t> الكمبيوتر ؛ حيث تلتزم بإثبات صحة البيانات؟</a:t>
            </a:r>
            <a:endParaRPr lang="ar-EG" sz="16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pPr>
            <a:endParaRPr lang="ar-EG" sz="16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t>            </a:t>
            </a:r>
            <a:r>
              <a:rPr lang="ar-SA" sz="1600" b="1" dirty="0"/>
              <a:t>تذهب التشريعات المقارنة إلى الخروج على القواعد العامة في الإثبات، وإلقاء عبء الإثبات عل</a:t>
            </a:r>
            <a:r>
              <a:rPr lang="ar-EG" sz="1600" b="1" dirty="0"/>
              <a:t>ى</a:t>
            </a:r>
            <a:r>
              <a:rPr lang="ar-SA" sz="1600" b="1" dirty="0"/>
              <a:t> عاتق الجهة القائمة عل</a:t>
            </a:r>
            <a:r>
              <a:rPr lang="ar-EG" sz="1600" b="1" dirty="0"/>
              <a:t>ى</a:t>
            </a:r>
            <a:r>
              <a:rPr lang="ar-SA" sz="1600" b="1" dirty="0"/>
              <a:t> الكمبيوتر، وذلك فيما عدا حالة واحدة وهي المتعلقة بالحصول عل</a:t>
            </a:r>
            <a:r>
              <a:rPr lang="ar-EG" sz="1600" b="1" dirty="0"/>
              <a:t>ى</a:t>
            </a:r>
            <a:r>
              <a:rPr lang="ar-SA" sz="1600" b="1" dirty="0"/>
              <a:t> المعلومات من الشخص نفسه صاحب المعلومات والقصد من قلب عبء الإثبات هو حماية الشخص بإعطائه حق التصحيح دفعة واحدة تجلعه أكثر فاعلية.</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solidFill>
                  <a:srgbClr val="00B050"/>
                </a:solidFill>
              </a:rPr>
              <a:t>       </a:t>
            </a:r>
            <a:r>
              <a:rPr lang="ar-SA" sz="1600" b="1" dirty="0">
                <a:solidFill>
                  <a:srgbClr val="00B050"/>
                </a:solidFill>
              </a:rPr>
              <a:t>     </a:t>
            </a:r>
            <a:r>
              <a:rPr lang="ar-SA" sz="1600" b="1" u="sng" dirty="0">
                <a:solidFill>
                  <a:srgbClr val="00B050"/>
                </a:solidFill>
              </a:rPr>
              <a:t>والتصحيح يدخل في إطار الإجراءات الوقائية</a:t>
            </a:r>
            <a:r>
              <a:rPr lang="ar-SA" sz="1600" b="1" dirty="0">
                <a:solidFill>
                  <a:srgbClr val="00B050"/>
                </a:solidFill>
              </a:rPr>
              <a:t> </a:t>
            </a:r>
            <a:r>
              <a:rPr lang="ar-SA" sz="1600" b="1" dirty="0"/>
              <a:t>التي تستهدف في الدرجة الأولى تفادي حدوث أضرار من جراء وجود معلومات خاطئة، فالتصحيح من إجراءات الحماية الوقائية للفرد الذي جمعت عنه معلومات شخصية. وإذا كانت المعلومات خاطئة، أو غامضة أو ناقصة، </a:t>
            </a:r>
            <a:r>
              <a:rPr lang="ar-SA" sz="1600" b="1" dirty="0">
                <a:solidFill>
                  <a:srgbClr val="00B050"/>
                </a:solidFill>
              </a:rPr>
              <a:t>فإن الجهة القائمة علي الكمبيوتر تلتزم بإجراء التصحيح المناسب دون حاجة لأن يقدم صاحب الشأن ما يثبت أن له مصلحة في ذلك</a:t>
            </a:r>
            <a:r>
              <a:rPr lang="ar-SA" sz="1600" b="1" dirty="0"/>
              <a:t>، ولا يخفى أن للجهة القائمة على الكمبيوتر مصلحة في إجراء التصحيح؛ حتى تكون معلوماتها صحيحة مما يعزز مصداقيتها.</a:t>
            </a:r>
            <a:endParaRPr lang="en-US" sz="1600" b="1" dirty="0"/>
          </a:p>
        </p:txBody>
      </p:sp>
      <p:pic>
        <p:nvPicPr>
          <p:cNvPr id="5" name="Picture 2" descr="The Importance of Data Privacy: Safeguarding Your Digital Identity | by  Divyansh Shrivastava | Mediu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813" y="2623427"/>
            <a:ext cx="2131944" cy="21289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20888798"/>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8125" y="895489"/>
            <a:ext cx="8442325" cy="6001643"/>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latin typeface="Times New Roman" panose="02020603050405020304" pitchFamily="18" charset="0"/>
                <a:ea typeface="Times New Roman" panose="02020603050405020304" pitchFamily="18" charset="0"/>
              </a:rPr>
              <a:t>كما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يحق طلب محو البيانات التي تم الحصول عليها بطريقة غير مشروعة،</a:t>
            </a:r>
            <a:r>
              <a:rPr lang="ar-SA" sz="1600" b="1" dirty="0">
                <a:solidFill>
                  <a:srgbClr val="000000"/>
                </a:solidFill>
                <a:latin typeface="Times New Roman" panose="02020603050405020304" pitchFamily="18" charset="0"/>
                <a:ea typeface="Times New Roman" panose="02020603050405020304" pitchFamily="18" charset="0"/>
              </a:rPr>
              <a:t> مثل تسجيل البيانات المحظور تسجيلها أو التي تم الحصول عليها بوسائل احتيالية.</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endParaRPr lang="ar-EG" sz="1600" b="1" dirty="0">
              <a:solidFill>
                <a:srgbClr val="000000"/>
              </a:solidFill>
              <a:latin typeface="Times New Roman" panose="02020603050405020304" pitchFamily="18" charset="0"/>
              <a:ea typeface="Times New Roman" panose="02020603050405020304" pitchFamily="18" charset="0"/>
            </a:endParaRPr>
          </a:p>
          <a:p>
            <a:pPr algn="just" rtl="1">
              <a:lnSpc>
                <a:spcPct val="150000"/>
              </a:lnSpc>
            </a:pPr>
            <a:r>
              <a:rPr lang="en-US" sz="1600" b="1" dirty="0"/>
              <a:t>            </a:t>
            </a:r>
            <a:r>
              <a:rPr lang="ar-SA" sz="1600" b="1" dirty="0">
                <a:solidFill>
                  <a:srgbClr val="00B050"/>
                </a:solidFill>
              </a:rPr>
              <a:t>ويجوز للشخص طلب محو البيانات التي عفا عليها الزمن</a:t>
            </a:r>
            <a:r>
              <a:rPr lang="ar-SA" sz="1600" b="1" dirty="0"/>
              <a:t>، أي القديمة التي تعدلت، وله كذلك أن يطلب محو المعلومات التي لا يجوز الاحتفاظ بها، وإذا كانت بعض البيانات غامضة فيحق للشخص أن يطلب إلحاق تفسير بوجهة نظره ويقدم مع المعلومات عند تداولها .</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ولهذا تنص المادة ۳۸ من القانون الفرنسي رقم ١٠٨ لسنة ٢٠٠٤م، والذي صدر تعديلا لقانون المعلوماتية والبطاقات والحريات سنة ۱۹۷۸م، - وتتعلق هذه المادة بحقوق الأشخاص بالنسبة للمعلومات الاسمية الخاصة بهم التي تتم معالجاتها إلكترونيا - على أنه : </a:t>
            </a:r>
            <a:endParaRPr lang="ar-EG" sz="1600" b="1" dirty="0"/>
          </a:p>
          <a:p>
            <a:pPr algn="just" rtl="1">
              <a:lnSpc>
                <a:spcPct val="150000"/>
              </a:lnSpc>
            </a:pPr>
            <a:r>
              <a:rPr lang="ar-SA" sz="1600" b="1" dirty="0"/>
              <a:t>( لكل شخص طبيعي </a:t>
            </a:r>
            <a:r>
              <a:rPr lang="ar-SA" sz="1600" b="1" dirty="0">
                <a:solidFill>
                  <a:srgbClr val="00B050"/>
                </a:solidFill>
              </a:rPr>
              <a:t>الحق في الاعتراض، لأسباب مشروعة </a:t>
            </a:r>
            <a:r>
              <a:rPr lang="ar-SA" sz="1600" b="1" dirty="0"/>
              <a:t>على أن تشكل المعلومات الاسمية الذي تتعلق به محلا للمعالجة فلكل شخص الحق في أن يعترض دون مصاريف عن أي معلومات تتعلق به تستخدم لأغراض العرض أو بصفة خاصة لأغراض تجارية، وذلك من جانب المسئول الحالي للمعالجة أو من جانب المسئول اللاحق. وهذه النصوص لا تنطبق عندما تفي المعالجة بالتزام قانوني، أو عندما يستبعد تطبيق هذه النصوص بنص صريح للتصرف الذي يجيز المعالجة</a:t>
            </a:r>
            <a:r>
              <a:rPr lang="ar-EG" sz="1600" b="1" dirty="0"/>
              <a:t> </a:t>
            </a:r>
            <a:r>
              <a:rPr lang="ar-SA" sz="1600" b="1" dirty="0"/>
              <a:t>) .</a:t>
            </a:r>
            <a:endParaRPr lang="en-US" sz="1600" b="1" dirty="0"/>
          </a:p>
        </p:txBody>
      </p:sp>
      <p:pic>
        <p:nvPicPr>
          <p:cNvPr id="11266" name="Picture 2" descr="Data Security Animated Icon - Free Download Science &amp; Technology Animated  Icons | IconScou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839199" y="2130424"/>
            <a:ext cx="3136901" cy="313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1100881"/>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5943" y="1081796"/>
            <a:ext cx="11754394" cy="5416419"/>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solidFill>
                  <a:srgbClr val="000000"/>
                </a:solidFill>
                <a:ea typeface="Calibri" panose="020F0502020204030204" pitchFamily="34" charset="0"/>
              </a:rPr>
              <a:t>             </a:t>
            </a:r>
            <a:r>
              <a:rPr lang="en-US"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وإذا ثبت أحقية الشخص في التصحيح</a:t>
            </a:r>
            <a:r>
              <a:rPr lang="ar-SA" sz="1600" b="1" dirty="0">
                <a:solidFill>
                  <a:srgbClr val="000000"/>
                </a:solidFill>
                <a:ea typeface="Calibri" panose="020F0502020204030204" pitchFamily="34" charset="0"/>
              </a:rPr>
              <a:t>، فإن التصحيح يجب إبلاغه إلى الغير الذين سبق تزويدهم بالمعلومات الخاطئة </a:t>
            </a:r>
            <a:endParaRPr lang="ar-EG" sz="1600" b="1" dirty="0">
              <a:solidFill>
                <a:srgbClr val="000000"/>
              </a:solidFill>
              <a:ea typeface="Calibri" panose="020F0502020204030204" pitchFamily="34" charset="0"/>
            </a:endParaRPr>
          </a:p>
          <a:p>
            <a:pPr lvl="0" algn="just" rtl="1">
              <a:lnSpc>
                <a:spcPct val="150000"/>
              </a:lnSpc>
              <a:spcAft>
                <a:spcPts val="500"/>
              </a:spcAft>
            </a:pPr>
            <a:r>
              <a:rPr lang="ar-SA" sz="1600" b="1" dirty="0">
                <a:solidFill>
                  <a:srgbClr val="000000"/>
                </a:solidFill>
                <a:ea typeface="Calibri" panose="020F0502020204030204" pitchFamily="34" charset="0"/>
              </a:rPr>
              <a:t>أو غير الدقيقة، وعلى الآخرين إجراء التصحيح اللازم في أجهزة الكمبيوتر التابعة لهم. </a:t>
            </a:r>
            <a:endParaRPr lang="en-US" sz="1600" b="1" dirty="0">
              <a:solidFill>
                <a:srgbClr val="000000"/>
              </a:solidFill>
              <a:ea typeface="Calibri" panose="020F0502020204030204" pitchFamily="34" charset="0"/>
            </a:endParaRPr>
          </a:p>
          <a:p>
            <a:pPr lvl="0" algn="just" rtl="1">
              <a:lnSpc>
                <a:spcPct val="150000"/>
              </a:lnSpc>
              <a:spcAft>
                <a:spcPts val="500"/>
              </a:spcAft>
            </a:pPr>
            <a:endParaRPr lang="ar-EG" sz="1600" b="1" dirty="0">
              <a:solidFill>
                <a:srgbClr val="000000"/>
              </a:solidFill>
              <a:ea typeface="Calibri" panose="020F0502020204030204" pitchFamily="34" charset="0"/>
            </a:endParaRPr>
          </a:p>
          <a:p>
            <a:pPr algn="just" rtl="1">
              <a:lnSpc>
                <a:spcPct val="150000"/>
              </a:lnSpc>
            </a:pPr>
            <a:r>
              <a:rPr lang="ar-EG" sz="1600" b="1" dirty="0"/>
              <a:t>            </a:t>
            </a:r>
            <a:r>
              <a:rPr lang="en-US" sz="1600" b="1" dirty="0"/>
              <a:t>  </a:t>
            </a:r>
            <a:r>
              <a:rPr lang="ar-SA" sz="1600" b="1" dirty="0">
                <a:solidFill>
                  <a:srgbClr val="00B050"/>
                </a:solidFill>
              </a:rPr>
              <a:t>ويترتب عل</a:t>
            </a:r>
            <a:r>
              <a:rPr lang="ar-EG" sz="1600" b="1" dirty="0">
                <a:solidFill>
                  <a:srgbClr val="00B050"/>
                </a:solidFill>
              </a:rPr>
              <a:t>ى</a:t>
            </a:r>
            <a:r>
              <a:rPr lang="ar-SA" sz="1600" b="1" dirty="0">
                <a:solidFill>
                  <a:srgbClr val="00B050"/>
                </a:solidFill>
              </a:rPr>
              <a:t> وجود نص ينظم أحكام التصحيح</a:t>
            </a:r>
            <a:r>
              <a:rPr lang="ar-SA" sz="1600" b="1" dirty="0"/>
              <a:t> من شأنه أن يعطي للشخص حماية في الأحوال التي لا تتوافر فيها شروط المسئولية المدنية. وحتى لا تتحكم الآلة وخصوصا الكمبيوتر في العلاقات القانونية المختلفة، وحتى لا يكون الكمبيوتر مصدرا للخلل في التوازن بين العلاقات الأفراد بعضهم ببعض، وبالسلطة القضائية وأجهزة الدولة والإدارة، </a:t>
            </a:r>
            <a:r>
              <a:rPr lang="ar-SA" sz="1600" b="1" dirty="0">
                <a:solidFill>
                  <a:srgbClr val="00B050"/>
                </a:solidFill>
              </a:rPr>
              <a:t>فإن التشريعات المقارنة تتجه إل</a:t>
            </a:r>
            <a:r>
              <a:rPr lang="ar-EG" sz="1600" b="1" dirty="0">
                <a:solidFill>
                  <a:srgbClr val="00B050"/>
                </a:solidFill>
              </a:rPr>
              <a:t>ى</a:t>
            </a:r>
            <a:r>
              <a:rPr lang="ar-SA" sz="1600" b="1" dirty="0">
                <a:solidFill>
                  <a:srgbClr val="00B050"/>
                </a:solidFill>
              </a:rPr>
              <a:t> حظر أن يكون القرار الصادر من الجهة القضائية أو جهة الإدارة أو الأفراد في شأن تقدير مسلك الشخص قائما فقط عل</a:t>
            </a:r>
            <a:r>
              <a:rPr lang="ar-EG" sz="1600" b="1" dirty="0">
                <a:solidFill>
                  <a:srgbClr val="00B050"/>
                </a:solidFill>
              </a:rPr>
              <a:t>ى</a:t>
            </a:r>
            <a:r>
              <a:rPr lang="ar-SA" sz="1600" b="1" dirty="0">
                <a:solidFill>
                  <a:srgbClr val="00B050"/>
                </a:solidFill>
              </a:rPr>
              <a:t> أساس المعالجة الإلكترونية لمعلومات تعطي تعريفا لوجه من الشخصية أو لشخصية صاحب الشأن</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ولقد نصت المادة العاشرة من القانون الفرنسي رقم ۱۰۸ لسنة ٢٠٠٤م، والذي صدر تعديلا لقانون المعلوماتية والبطاقات والحريات سنة ۱۹۷۸م عل</a:t>
            </a:r>
            <a:r>
              <a:rPr lang="ar-EG" sz="1600" b="1" dirty="0"/>
              <a:t>ى</a:t>
            </a:r>
            <a:r>
              <a:rPr lang="ar-SA" sz="1600" b="1" dirty="0"/>
              <a:t> هذا الأمر وذلك عل</a:t>
            </a:r>
            <a:r>
              <a:rPr lang="ar-EG" sz="1600" b="1" dirty="0"/>
              <a:t>ى</a:t>
            </a:r>
            <a:r>
              <a:rPr lang="ar-SA" sz="1600" b="1" dirty="0"/>
              <a:t> النحو التالي: (لا يمكن أن يصدر أي قرار قضائي يتضمن تقديرا لسلوك الشخص مستندا إلى المعالجة الآلية للبيانات الاسمية بشأن تقدير بعض مظاهر شخصيته.</a:t>
            </a:r>
            <a:endParaRPr lang="en-US" sz="1600" b="1" dirty="0"/>
          </a:p>
          <a:p>
            <a:pPr algn="just" rtl="1">
              <a:lnSpc>
                <a:spcPct val="150000"/>
              </a:lnSpc>
            </a:pPr>
            <a:r>
              <a:rPr lang="ar-SA" sz="1600" b="1" dirty="0"/>
              <a:t>كذلك لا يمكن أن يصدر قرار ينتج أثار قانونية تجاه الشخص يستند إلى المعالجة الآلية للبيانات، تستهدف تحديد الشخص المعنى</a:t>
            </a:r>
            <a:r>
              <a:rPr lang="ar-EG" sz="1600" b="1" dirty="0"/>
              <a:t>،</a:t>
            </a:r>
          </a:p>
          <a:p>
            <a:pPr algn="just" rtl="1">
              <a:lnSpc>
                <a:spcPct val="150000"/>
              </a:lnSpc>
            </a:pPr>
            <a:r>
              <a:rPr lang="ar-SA" sz="1600" b="1" dirty="0"/>
              <a:t>أو تقدير بعض مظاهر شخصيته..... إلخ ) .</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2518867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62225" y="852878"/>
            <a:ext cx="9323923" cy="5391219"/>
          </a:xfrm>
          <a:prstGeom prst="rect">
            <a:avLst/>
          </a:prstGeom>
          <a:solidFill>
            <a:schemeClr val="accent1">
              <a:lumMod val="20000"/>
              <a:lumOff val="80000"/>
            </a:schemeClr>
          </a:solidFill>
          <a:ln w="28575">
            <a:solidFill>
              <a:schemeClr val="tx1"/>
            </a:solidFill>
            <a:prstDash val="dash"/>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solidFill>
                  <a:prstClr val="black"/>
                </a:solidFill>
              </a:rPr>
              <a:t>         </a:t>
            </a:r>
            <a:r>
              <a:rPr lang="ar-SA" sz="1600" b="1" dirty="0">
                <a:solidFill>
                  <a:prstClr val="black"/>
                </a:solidFill>
              </a:rPr>
              <a:t>فإدخال البيانات المختلفة عن الشخص ومعالجة هذه البيانات عن طريق الكمبيوتر يؤدي إل</a:t>
            </a:r>
            <a:r>
              <a:rPr lang="ar-EG" sz="1600" b="1" dirty="0">
                <a:solidFill>
                  <a:prstClr val="black"/>
                </a:solidFill>
              </a:rPr>
              <a:t>ى</a:t>
            </a:r>
            <a:r>
              <a:rPr lang="ar-SA" sz="1600" b="1" dirty="0">
                <a:solidFill>
                  <a:prstClr val="black"/>
                </a:solidFill>
              </a:rPr>
              <a:t> التوصل إلى نتائج معينة حول شخصية صاحب الشأن وكفاءته وقدرته بل واستخلاص مدى خطورته </a:t>
            </a:r>
            <a:endParaRPr lang="ar-EG" sz="1600" b="1" dirty="0">
              <a:solidFill>
                <a:prstClr val="black"/>
              </a:solidFill>
            </a:endParaRPr>
          </a:p>
          <a:p>
            <a:pPr lvl="0" algn="just" rtl="1">
              <a:lnSpc>
                <a:spcPct val="150000"/>
              </a:lnSpc>
              <a:spcAft>
                <a:spcPts val="500"/>
              </a:spcAft>
            </a:pPr>
            <a:r>
              <a:rPr lang="ar-SA" sz="1600" b="1" dirty="0">
                <a:solidFill>
                  <a:prstClr val="black"/>
                </a:solidFill>
              </a:rPr>
              <a:t>أو تسجيله كشخص خطر من الناحية الأمنية . وبناء على ما سبق فإنه </a:t>
            </a:r>
            <a:r>
              <a:rPr lang="ar-EG" sz="1600" b="1" dirty="0">
                <a:solidFill>
                  <a:srgbClr val="000000"/>
                </a:solidFill>
                <a:highlight>
                  <a:srgbClr val="FFFF00"/>
                </a:highlight>
                <a:latin typeface="Times New Roman" panose="02020603050405020304" pitchFamily="18" charset="0"/>
                <a:ea typeface="Times New Roman" panose="02020603050405020304" pitchFamily="18" charset="0"/>
              </a:rPr>
              <a:t>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يحظر الاستناد إلى نتائج تلك المعالجة لاتخاذ قرار قضائي، أو إداري، أو خاص</a:t>
            </a:r>
            <a:r>
              <a:rPr lang="ar-SA" sz="1600" b="1" dirty="0">
                <a:solidFill>
                  <a:srgbClr val="000000"/>
                </a:solidFill>
                <a:latin typeface="Times New Roman" panose="02020603050405020304" pitchFamily="18" charset="0"/>
                <a:ea typeface="Times New Roman" panose="02020603050405020304" pitchFamily="18" charset="0"/>
              </a:rPr>
              <a:t>. فلا يجوز لأي جهة أن تكون هذه النتائج هي الأساس الوحيد للقرار.</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prstClr val="black"/>
                </a:solidFill>
              </a:rPr>
              <a:t>         </a:t>
            </a:r>
            <a:r>
              <a:rPr lang="ar-SA" sz="1600" b="1" dirty="0">
                <a:solidFill>
                  <a:prstClr val="black"/>
                </a:solidFill>
              </a:rPr>
              <a:t>وعل</a:t>
            </a:r>
            <a:r>
              <a:rPr lang="ar-EG" sz="1600" b="1" dirty="0">
                <a:solidFill>
                  <a:prstClr val="black"/>
                </a:solidFill>
              </a:rPr>
              <a:t>ى</a:t>
            </a:r>
            <a:r>
              <a:rPr lang="ar-SA" sz="1600" b="1" dirty="0">
                <a:solidFill>
                  <a:prstClr val="black"/>
                </a:solidFill>
              </a:rPr>
              <a:t> </a:t>
            </a:r>
            <a:r>
              <a:rPr lang="ar-SA" sz="1600" b="1" u="sng" dirty="0">
                <a:solidFill>
                  <a:prstClr val="black"/>
                </a:solidFill>
              </a:rPr>
              <a:t>هذا </a:t>
            </a:r>
            <a:r>
              <a:rPr lang="ar-SA" sz="1600" b="1" u="sng" dirty="0">
                <a:solidFill>
                  <a:srgbClr val="00B050"/>
                </a:solidFill>
              </a:rPr>
              <a:t>يحق للشخص الاعتراض والمنازعة في القرار الصادر عل</a:t>
            </a:r>
            <a:r>
              <a:rPr lang="ar-EG" sz="1600" b="1" u="sng" dirty="0">
                <a:solidFill>
                  <a:srgbClr val="00B050"/>
                </a:solidFill>
              </a:rPr>
              <a:t>ى</a:t>
            </a:r>
            <a:r>
              <a:rPr lang="ar-SA" sz="1600" b="1" u="sng" dirty="0">
                <a:solidFill>
                  <a:srgbClr val="00B050"/>
                </a:solidFill>
              </a:rPr>
              <a:t> الأسس المحظورة</a:t>
            </a:r>
            <a:r>
              <a:rPr lang="ar-SA" sz="1600" b="1" dirty="0">
                <a:solidFill>
                  <a:prstClr val="black"/>
                </a:solidFill>
              </a:rPr>
              <a:t>، </a:t>
            </a:r>
            <a:r>
              <a:rPr lang="ar-SA" sz="1600" b="1" dirty="0">
                <a:solidFill>
                  <a:srgbClr val="C00000"/>
                </a:solidFill>
              </a:rPr>
              <a:t>فالاعتراض والتصحيح لا يشمل فقط المعلومات الخاطئة بل تمتد إل</a:t>
            </a:r>
            <a:r>
              <a:rPr lang="ar-EG" sz="1600" b="1" dirty="0">
                <a:solidFill>
                  <a:srgbClr val="C00000"/>
                </a:solidFill>
              </a:rPr>
              <a:t>ى</a:t>
            </a:r>
            <a:r>
              <a:rPr lang="ar-SA" sz="1600" b="1" dirty="0">
                <a:solidFill>
                  <a:srgbClr val="C00000"/>
                </a:solidFill>
              </a:rPr>
              <a:t> أسس اتخاذ القرار</a:t>
            </a:r>
            <a:r>
              <a:rPr lang="ar-SA" sz="1600" b="1" dirty="0">
                <a:solidFill>
                  <a:prstClr val="black"/>
                </a:solidFill>
              </a:rPr>
              <a:t>.</a:t>
            </a:r>
            <a:endParaRPr lang="en-US" sz="1600" b="1" dirty="0">
              <a:solidFill>
                <a:prstClr val="black"/>
              </a:solidFill>
            </a:endParaRPr>
          </a:p>
          <a:p>
            <a:pPr lvl="0" algn="just" rtl="1">
              <a:lnSpc>
                <a:spcPct val="150000"/>
              </a:lnSpc>
            </a:pPr>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فلا يكون تسبيب القرار الإداري، بالترقية أو التخطي بالترقية كافيا إذا كان قد استند إلى تقدير الشخصية المستخلص من معالجة المعلومات عن طريق الكمبيوتر، فيجب أن تتخذ قرارات الترقية بالنظر إل</a:t>
            </a:r>
            <a:r>
              <a:rPr lang="ar-EG" sz="1600" b="1" dirty="0">
                <a:solidFill>
                  <a:prstClr val="black"/>
                </a:solidFill>
              </a:rPr>
              <a:t>ى</a:t>
            </a:r>
            <a:r>
              <a:rPr lang="ar-SA" sz="1600" b="1" dirty="0">
                <a:solidFill>
                  <a:prstClr val="black"/>
                </a:solidFill>
              </a:rPr>
              <a:t> الملف الفردي للشخص، ولا يجوز للبنك أن يتخذ قراره برفض الائتمان لشخص استنادا إلى نتائج مستخلصة عن طريق اللجوء إل</a:t>
            </a:r>
            <a:r>
              <a:rPr lang="ar-EG" sz="1600" b="1" dirty="0">
                <a:solidFill>
                  <a:prstClr val="black"/>
                </a:solidFill>
              </a:rPr>
              <a:t>ى</a:t>
            </a:r>
            <a:r>
              <a:rPr lang="ar-SA" sz="1600" b="1" dirty="0">
                <a:solidFill>
                  <a:prstClr val="black"/>
                </a:solidFill>
              </a:rPr>
              <a:t> نظام النقاط الذي سبق وأن بيناه ولا يجوز تحديد مسلك شخص عل</a:t>
            </a:r>
            <a:r>
              <a:rPr lang="ar-EG" sz="1600" b="1" dirty="0">
                <a:solidFill>
                  <a:prstClr val="black"/>
                </a:solidFill>
              </a:rPr>
              <a:t>ى</a:t>
            </a:r>
            <a:r>
              <a:rPr lang="ar-SA" sz="1600" b="1" dirty="0">
                <a:solidFill>
                  <a:prstClr val="black"/>
                </a:solidFill>
              </a:rPr>
              <a:t> أساس معلومات معينة، مثل وضع مواصفات للعميل الممتاز أو السيئ، ثم يتحدد وصف كل عميل تلقائيا بإنزال هذهِ المواصفات عل</a:t>
            </a:r>
            <a:r>
              <a:rPr lang="ar-EG" sz="1600" b="1" dirty="0">
                <a:solidFill>
                  <a:prstClr val="black"/>
                </a:solidFill>
              </a:rPr>
              <a:t>ى</a:t>
            </a:r>
            <a:r>
              <a:rPr lang="ar-SA" sz="1600" b="1" dirty="0">
                <a:solidFill>
                  <a:prstClr val="black"/>
                </a:solidFill>
              </a:rPr>
              <a:t> الأشخاص، وهكذا لتحديد مد</a:t>
            </a:r>
            <a:r>
              <a:rPr lang="ar-EG" sz="1600" b="1" dirty="0">
                <a:solidFill>
                  <a:prstClr val="black"/>
                </a:solidFill>
              </a:rPr>
              <a:t>ى</a:t>
            </a:r>
            <a:r>
              <a:rPr lang="ar-SA" sz="1600" b="1" dirty="0">
                <a:solidFill>
                  <a:prstClr val="black"/>
                </a:solidFill>
              </a:rPr>
              <a:t> توافر الخطورة الإجرامية.</a:t>
            </a:r>
            <a:endParaRPr lang="en-US" dirty="0"/>
          </a:p>
        </p:txBody>
      </p:sp>
      <p:pic>
        <p:nvPicPr>
          <p:cNvPr id="4"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687" y="2573451"/>
            <a:ext cx="2694215" cy="1885951"/>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307913"/>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200" y="763751"/>
            <a:ext cx="11772900" cy="5888022"/>
          </a:xfrm>
          <a:prstGeom prst="rect">
            <a:avLst/>
          </a:prstGeom>
          <a:solidFill>
            <a:schemeClr val="accent1">
              <a:lumMod val="20000"/>
              <a:lumOff val="80000"/>
            </a:schemeClr>
          </a:solidFill>
          <a:ln w="28575">
            <a:solidFill>
              <a:srgbClr val="002060"/>
            </a:solidFill>
            <a:prstDash val="dash"/>
          </a:ln>
        </p:spPr>
        <p:txBody>
          <a:bodyPr wrap="square">
            <a:spAutoFit/>
          </a:bodyPr>
          <a:lstStyle/>
          <a:p>
            <a:pPr algn="just" rtl="1"/>
            <a:r>
              <a:rPr lang="ar-EG" sz="2000" dirty="0"/>
              <a:t>       </a:t>
            </a:r>
            <a:r>
              <a:rPr lang="ar-EG" sz="2000" b="1" dirty="0">
                <a:solidFill>
                  <a:srgbClr val="000000"/>
                </a:solidFill>
                <a:ea typeface="Calibri" panose="020F0502020204030204" pitchFamily="34" charset="0"/>
              </a:rPr>
              <a:t> </a:t>
            </a:r>
            <a:r>
              <a:rPr lang="ar-SA" sz="2000" b="1" dirty="0">
                <a:solidFill>
                  <a:srgbClr val="000000"/>
                </a:solidFill>
                <a:latin typeface="Times New Roman" panose="02020603050405020304" pitchFamily="18" charset="0"/>
              </a:rPr>
              <a:t>لما كان هذا الحق يتقرر للشخص في مواجهة الجهة القائمة عل</a:t>
            </a:r>
            <a:r>
              <a:rPr lang="ar-EG" sz="2000" b="1" dirty="0">
                <a:solidFill>
                  <a:srgbClr val="000000"/>
                </a:solidFill>
                <a:latin typeface="Times New Roman" panose="02020603050405020304" pitchFamily="18" charset="0"/>
              </a:rPr>
              <a:t>ى</a:t>
            </a:r>
            <a:r>
              <a:rPr lang="ar-SA" sz="2000" b="1" dirty="0">
                <a:solidFill>
                  <a:srgbClr val="000000"/>
                </a:solidFill>
                <a:latin typeface="Times New Roman" panose="02020603050405020304" pitchFamily="18" charset="0"/>
              </a:rPr>
              <a:t> الكمبيوتر، سواء كان شخصا من أشخاص القانون العام، أم من أشخاص القانون الخاص،</a:t>
            </a:r>
            <a:r>
              <a:rPr lang="ar-EG" sz="2000" b="1" dirty="0">
                <a:solidFill>
                  <a:srgbClr val="000000"/>
                </a:solidFill>
                <a:latin typeface="Times New Roman" panose="02020603050405020304" pitchFamily="18" charset="0"/>
              </a:rPr>
              <a:t> </a:t>
            </a:r>
            <a:r>
              <a:rPr lang="ar-SA" sz="2000" b="1" dirty="0">
                <a:solidFill>
                  <a:srgbClr val="000000"/>
                </a:solidFill>
                <a:highlight>
                  <a:srgbClr val="FFFF00"/>
                </a:highlight>
                <a:latin typeface="Times New Roman" panose="02020603050405020304" pitchFamily="18" charset="0"/>
              </a:rPr>
              <a:t>يذهب الرأي الراجح في الفقه المقارن إلى أن هذا الحق من الحقوق اللصيقة بالشخصية</a:t>
            </a:r>
            <a:r>
              <a:rPr lang="ar-SA" sz="2000" b="1" dirty="0">
                <a:solidFill>
                  <a:srgbClr val="000000"/>
                </a:solidFill>
                <a:latin typeface="Times New Roman" panose="02020603050405020304" pitchFamily="18" charset="0"/>
              </a:rPr>
              <a:t>.</a:t>
            </a:r>
            <a:r>
              <a:rPr lang="ar-EG" sz="2000" b="1" dirty="0">
                <a:solidFill>
                  <a:srgbClr val="000000"/>
                </a:solidFill>
                <a:latin typeface="Times New Roman" panose="02020603050405020304" pitchFamily="18" charset="0"/>
              </a:rPr>
              <a:t> </a:t>
            </a:r>
            <a:r>
              <a:rPr lang="ar-SA" sz="2000" b="1" dirty="0">
                <a:solidFill>
                  <a:srgbClr val="000000"/>
                </a:solidFill>
                <a:latin typeface="Times New Roman" panose="02020603050405020304" pitchFamily="18" charset="0"/>
                <a:ea typeface="Times New Roman" panose="02020603050405020304" pitchFamily="18" charset="0"/>
              </a:rPr>
              <a:t>فلكل شخص الحق في ألا يأخذ الناس عنه فكرة مختلفة عما يكون عليه حقيقة. فإذا كان من شأن المعلومات المختزنة في الكمبيوتر أن تعطي عنه فكرة مخالفة للحقيقة، فيجب أن يكون له الحق في بيان حقيقة شخصيته، فيجب حماية الشخصية ضد كل ما يؤدي إلى تشويهها في مواجهة الناس. فللشخص الحق في أن تكون معالم شخصيته أمام الناس مطابقة للواقع والحقيقة.</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en-US" sz="2000" b="1" dirty="0">
                <a:solidFill>
                  <a:srgbClr val="000000"/>
                </a:solidFill>
                <a:latin typeface="Calibri" panose="020F0502020204030204" pitchFamily="34" charset="0"/>
                <a:ea typeface="Times New Roman" panose="02020603050405020304" pitchFamily="18" charset="0"/>
              </a:rPr>
              <a:t> </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SA"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000000"/>
                </a:solidFill>
                <a:latin typeface="Times New Roman" panose="02020603050405020304" pitchFamily="18" charset="0"/>
                <a:ea typeface="Times New Roman" panose="02020603050405020304" pitchFamily="18" charset="0"/>
              </a:rPr>
              <a:t>     </a:t>
            </a:r>
            <a:r>
              <a:rPr lang="ar-SA" sz="2000" b="1" dirty="0">
                <a:solidFill>
                  <a:srgbClr val="000000"/>
                </a:solidFill>
                <a:latin typeface="Times New Roman" panose="02020603050405020304" pitchFamily="18" charset="0"/>
                <a:ea typeface="Times New Roman" panose="02020603050405020304" pitchFamily="18" charset="0"/>
              </a:rPr>
              <a:t>فالحماية القانونية للشخص في مواجهة الكمبيوتر </a:t>
            </a:r>
            <a:r>
              <a:rPr lang="ar-SA" sz="2000" b="1" dirty="0">
                <a:solidFill>
                  <a:srgbClr val="000000"/>
                </a:solidFill>
                <a:highlight>
                  <a:srgbClr val="FFFF00"/>
                </a:highlight>
                <a:latin typeface="Times New Roman" panose="02020603050405020304" pitchFamily="18" charset="0"/>
                <a:ea typeface="Times New Roman" panose="02020603050405020304" pitchFamily="18" charset="0"/>
              </a:rPr>
              <a:t>تعتبر مجرد امتداد للقواعد العامة</a:t>
            </a:r>
            <a:r>
              <a:rPr lang="ar-SA" sz="2000" b="1" dirty="0">
                <a:solidFill>
                  <a:srgbClr val="000000"/>
                </a:solidFill>
                <a:latin typeface="Times New Roman" panose="02020603050405020304" pitchFamily="18" charset="0"/>
                <a:ea typeface="Times New Roman" panose="02020603050405020304" pitchFamily="18" charset="0"/>
              </a:rPr>
              <a:t> في حماية الحقوق اللصيقة بالشخصية، فهذه القواعد تستهدف حماية حقوق الشخصية في مواجهة مخاطر الكمبيوتر، فقد أقر القانون حماية الخصوصية وفاعلية تلك الحماية لا تكتمل إلا بتوفير سبل الحماية المناسبة للمخاطر التي تهددها فموضوع الحماية ليس المعلومات المختزنة، وإنما المصالح التي تهددها هذه المعلومات غير الصحيحة.</a:t>
            </a:r>
            <a:endParaRPr lang="en-US" sz="2000" b="1"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EG" sz="2000" b="1" dirty="0">
                <a:solidFill>
                  <a:srgbClr val="000000"/>
                </a:solidFill>
                <a:ea typeface="Calibri" panose="020F0502020204030204" pitchFamily="34" charset="0"/>
              </a:rPr>
              <a:t>         </a:t>
            </a:r>
            <a:r>
              <a:rPr lang="ar-SA" sz="2000" b="1" dirty="0">
                <a:solidFill>
                  <a:srgbClr val="000000"/>
                </a:solidFill>
                <a:ea typeface="Calibri" panose="020F0502020204030204" pitchFamily="34" charset="0"/>
              </a:rPr>
              <a:t>ويترتب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هذا التأصيل في </a:t>
            </a:r>
            <a:r>
              <a:rPr lang="ar-SA" sz="2000" b="1" u="sng" dirty="0">
                <a:solidFill>
                  <a:srgbClr val="00B0F0"/>
                </a:solidFill>
                <a:highlight>
                  <a:srgbClr val="FFFF00"/>
                </a:highlight>
                <a:ea typeface="Calibri" panose="020F0502020204030204" pitchFamily="34" charset="0"/>
              </a:rPr>
              <a:t>حالة وفاة الشخص فإن الخلف يحق له طلب البيانات والتصحيح</a:t>
            </a:r>
            <a:r>
              <a:rPr lang="ar-SA" sz="2000" b="1" dirty="0">
                <a:solidFill>
                  <a:srgbClr val="000000"/>
                </a:solidFill>
                <a:ea typeface="Calibri" panose="020F0502020204030204" pitchFamily="34" charset="0"/>
              </a:rPr>
              <a:t> استنادا إل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أن من واجبه الحفاظ عل</a:t>
            </a:r>
            <a:r>
              <a:rPr lang="ar-EG" sz="2000" b="1" dirty="0">
                <a:solidFill>
                  <a:srgbClr val="000000"/>
                </a:solidFill>
                <a:ea typeface="Calibri" panose="020F0502020204030204" pitchFamily="34" charset="0"/>
              </a:rPr>
              <a:t>ى</a:t>
            </a:r>
            <a:r>
              <a:rPr lang="ar-SA" sz="2000" b="1" dirty="0">
                <a:solidFill>
                  <a:srgbClr val="000000"/>
                </a:solidFill>
                <a:ea typeface="Calibri" panose="020F0502020204030204" pitchFamily="34" charset="0"/>
              </a:rPr>
              <a:t> سمعة وصورة السلف والدفاع عن الأسرة.</a:t>
            </a:r>
            <a:endParaRPr lang="en-US" sz="2000" b="1" dirty="0">
              <a:solidFill>
                <a:prstClr val="black"/>
              </a:solidFill>
            </a:endParaRPr>
          </a:p>
        </p:txBody>
      </p:sp>
    </p:spTree>
    <p:extLst>
      <p:ext uri="{BB962C8B-B14F-4D97-AF65-F5344CB8AC3E}">
        <p14:creationId xmlns:p14="http://schemas.microsoft.com/office/powerpoint/2010/main" val="109156568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96500" y="521841"/>
            <a:ext cx="2095500" cy="1571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Flowchart: Alternate Process 3">
            <a:extLst>
              <a:ext uri="{FF2B5EF4-FFF2-40B4-BE49-F238E27FC236}">
                <a16:creationId xmlns:a16="http://schemas.microsoft.com/office/drawing/2014/main" id="{76BF0C65-C04D-42A7-B432-CC62C934AA5C}"/>
              </a:ext>
            </a:extLst>
          </p:cNvPr>
          <p:cNvSpPr/>
          <p:nvPr/>
        </p:nvSpPr>
        <p:spPr>
          <a:xfrm>
            <a:off x="640080" y="2019459"/>
            <a:ext cx="10575316" cy="395271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400" b="1" dirty="0">
                <a:solidFill>
                  <a:srgbClr val="FF0000"/>
                </a:solidFill>
                <a:ea typeface="Calibri" panose="020F0502020204030204" pitchFamily="34" charset="0"/>
              </a:rPr>
              <a:t>ثالثا : الحق في المحافظة على خصوصية المعلومات :</a:t>
            </a:r>
            <a:endParaRPr lang="ar-EG" sz="2400" b="1" dirty="0">
              <a:solidFill>
                <a:srgbClr val="FF0000"/>
              </a:solidFill>
              <a:ea typeface="Calibri" panose="020F0502020204030204" pitchFamily="34" charset="0"/>
            </a:endParaRPr>
          </a:p>
          <a:p>
            <a:pPr algn="just" rtl="1">
              <a:lnSpc>
                <a:spcPct val="150000"/>
              </a:lnSpc>
            </a:pPr>
            <a:r>
              <a:rPr lang="ar-EG" b="1" dirty="0">
                <a:solidFill>
                  <a:schemeClr val="tx1"/>
                </a:solidFill>
              </a:rPr>
              <a:t>            </a:t>
            </a:r>
            <a:r>
              <a:rPr lang="ar-SA" b="1" dirty="0">
                <a:solidFill>
                  <a:schemeClr val="tx1"/>
                </a:solidFill>
              </a:rPr>
              <a:t>من المبادئ الأساسية أن تخزين المعلومات لا يعني أن هذه المعلومات </a:t>
            </a:r>
            <a:r>
              <a:rPr lang="ar-SA" b="1" u="sng" dirty="0">
                <a:solidFill>
                  <a:srgbClr val="00B050"/>
                </a:solidFill>
              </a:rPr>
              <a:t>قد انتقلت</a:t>
            </a:r>
            <a:r>
              <a:rPr lang="ar-SA" b="1" dirty="0">
                <a:solidFill>
                  <a:schemeClr val="tx1"/>
                </a:solidFill>
              </a:rPr>
              <a:t> من الخصوصية إل</a:t>
            </a:r>
            <a:r>
              <a:rPr lang="ar-EG" b="1" dirty="0">
                <a:solidFill>
                  <a:schemeClr val="tx1"/>
                </a:solidFill>
              </a:rPr>
              <a:t>ى</a:t>
            </a:r>
            <a:r>
              <a:rPr lang="ar-SA" b="1" dirty="0">
                <a:solidFill>
                  <a:schemeClr val="tx1"/>
                </a:solidFill>
              </a:rPr>
              <a:t> العلانية، كما أن الرضاء بالتجميع والتخزين لا يعني </a:t>
            </a:r>
            <a:r>
              <a:rPr lang="ar-SA" b="1" u="sng" dirty="0">
                <a:solidFill>
                  <a:srgbClr val="00B050"/>
                </a:solidFill>
              </a:rPr>
              <a:t>حرية تداول</a:t>
            </a:r>
            <a:r>
              <a:rPr lang="ar-SA" b="1" dirty="0">
                <a:solidFill>
                  <a:schemeClr val="tx1"/>
                </a:solidFill>
              </a:rPr>
              <a:t> ونقل المعلومات إل</a:t>
            </a:r>
            <a:r>
              <a:rPr lang="ar-EG" b="1" dirty="0">
                <a:solidFill>
                  <a:schemeClr val="tx1"/>
                </a:solidFill>
              </a:rPr>
              <a:t>ى</a:t>
            </a:r>
            <a:r>
              <a:rPr lang="ar-SA" b="1" dirty="0">
                <a:solidFill>
                  <a:schemeClr val="tx1"/>
                </a:solidFill>
              </a:rPr>
              <a:t> الكافة.</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ar-SA" b="1" dirty="0">
                <a:solidFill>
                  <a:schemeClr val="tx1"/>
                </a:solidFill>
              </a:rPr>
              <a:t>وطبقا لذلك </a:t>
            </a:r>
            <a:r>
              <a:rPr lang="ar-SA" b="1" dirty="0">
                <a:solidFill>
                  <a:srgbClr val="00B050"/>
                </a:solidFill>
              </a:rPr>
              <a:t>ينبغي اتخاذ كافة الاحتياطات الهامة بغرض الحفاظ على سلامة المعلومات الشخصية</a:t>
            </a:r>
            <a:r>
              <a:rPr lang="ar-SA" b="1" dirty="0">
                <a:solidFill>
                  <a:schemeClr val="tx1"/>
                </a:solidFill>
              </a:rPr>
              <a:t>، ولاسيما منع الإفساد بهذه المعلومات، أو اطلاع الغير غير المرخص لهم عليها. وقد أوقفت اللجنة القومية للمعوماتية والحريات في فرنسا إرسال نتائج تحاليل الدم عن طريق التليفون. </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825904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78225" y="1776604"/>
            <a:ext cx="8509000" cy="42473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b="1" dirty="0"/>
              <a:t>            </a:t>
            </a:r>
            <a:r>
              <a:rPr lang="ar-SA" b="1" dirty="0"/>
              <a:t>والحق في المحافظة عل</a:t>
            </a:r>
            <a:r>
              <a:rPr lang="ar-EG" b="1" dirty="0"/>
              <a:t>ى</a:t>
            </a:r>
            <a:r>
              <a:rPr lang="ar-SA" b="1" dirty="0"/>
              <a:t> خصوصية المعلومات لا يتوافر في الحالتين من حيث المبدأ، وإن كان </a:t>
            </a:r>
            <a:r>
              <a:rPr lang="ar-SA" b="1" dirty="0">
                <a:solidFill>
                  <a:srgbClr val="00B050"/>
                </a:solidFill>
              </a:rPr>
              <a:t>يختلف من حيث المدى أو الصورة التي يكون عليها</a:t>
            </a:r>
            <a:r>
              <a:rPr lang="ar-SA" b="1" dirty="0"/>
              <a:t>، ومن أهم سبل المحافظة عل</a:t>
            </a:r>
            <a:r>
              <a:rPr lang="ar-EG" b="1" dirty="0"/>
              <a:t>ى</a:t>
            </a:r>
            <a:r>
              <a:rPr lang="ar-SA" b="1" dirty="0"/>
              <a:t> الخصوصية اتخاذ الإجراءات اللازمة لمنع تسربها عل</a:t>
            </a:r>
            <a:r>
              <a:rPr lang="ar-EG" b="1" dirty="0"/>
              <a:t>ى</a:t>
            </a:r>
            <a:r>
              <a:rPr lang="ar-SA" b="1" dirty="0"/>
              <a:t> خلاف ما يقتضيه التداول المسموح.</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والواقع أنه لحماية البيانات الشخصية التي تستهدف ضمانة حق السرية لذوي الشأن، ينبغي - لتحقيق هذه الحماية - أن يؤخذ </a:t>
            </a:r>
            <a:r>
              <a:rPr lang="ar-SA" b="1" dirty="0">
                <a:solidFill>
                  <a:srgbClr val="00B050"/>
                </a:solidFill>
              </a:rPr>
              <a:t>"حظر الدخول للمعلومات الشخصية " بالمفهوم الواسع</a:t>
            </a:r>
            <a:r>
              <a:rPr lang="ar-SA" b="1" dirty="0"/>
              <a:t>؛ حتى يمكن الحماية الفعلية للحق في السرية؛ حتى يندرج تحت هذا المفهوم الواسع المعاقبة عل</a:t>
            </a:r>
            <a:r>
              <a:rPr lang="ar-EG" b="1" dirty="0"/>
              <a:t>ى</a:t>
            </a:r>
            <a:r>
              <a:rPr lang="ar-SA" b="1" dirty="0"/>
              <a:t> التصرف الذي يقع عند الدخول في الأنظمة المعلوماتية بالطرق العادية ولكن قد يقع تعسف بعد ذلك.</a:t>
            </a:r>
            <a:endParaRPr lang="en-US" b="1" dirty="0">
              <a:latin typeface="Calibri" panose="020F0502020204030204" pitchFamily="34" charset="0"/>
              <a:ea typeface="Calibri" panose="020F0502020204030204" pitchFamily="34" charset="0"/>
            </a:endParaRPr>
          </a:p>
        </p:txBody>
      </p:sp>
      <p:sp>
        <p:nvSpPr>
          <p:cNvPr id="4" name="Rectangle 3"/>
          <p:cNvSpPr/>
          <p:nvPr/>
        </p:nvSpPr>
        <p:spPr>
          <a:xfrm>
            <a:off x="95250" y="957254"/>
            <a:ext cx="11991975" cy="553998"/>
          </a:xfrm>
          <a:prstGeom prst="rect">
            <a:avLst/>
          </a:prstGeom>
          <a:ln w="28575">
            <a:solidFill>
              <a:schemeClr val="tx1"/>
            </a:solidFill>
          </a:ln>
        </p:spPr>
        <p:txBody>
          <a:bodyPr wrap="square">
            <a:spAutoFit/>
          </a:bodyPr>
          <a:lstStyle/>
          <a:p>
            <a:pPr lvl="0" algn="just" rtl="1">
              <a:lnSpc>
                <a:spcPct val="150000"/>
              </a:lnSpc>
              <a:spcAft>
                <a:spcPts val="500"/>
              </a:spcAft>
            </a:pPr>
            <a:r>
              <a:rPr lang="ar-EG" sz="2000" dirty="0">
                <a:solidFill>
                  <a:srgbClr val="000000"/>
                </a:solidFill>
                <a:ea typeface="Calibri" panose="020F0502020204030204" pitchFamily="34" charset="0"/>
              </a:rPr>
              <a:t>      </a:t>
            </a:r>
            <a:r>
              <a:rPr lang="ar-SA" sz="2000" dirty="0">
                <a:solidFill>
                  <a:srgbClr val="000000"/>
                </a:solidFill>
                <a:ea typeface="Calibri" panose="020F0502020204030204" pitchFamily="34" charset="0"/>
              </a:rPr>
              <a:t>ومن الناحية العملية </a:t>
            </a:r>
            <a:r>
              <a:rPr lang="ar-SA" sz="2000" dirty="0">
                <a:solidFill>
                  <a:srgbClr val="000000"/>
                </a:solidFill>
                <a:highlight>
                  <a:srgbClr val="FFFF00"/>
                </a:highlight>
                <a:ea typeface="Calibri" panose="020F0502020204030204" pitchFamily="34" charset="0"/>
              </a:rPr>
              <a:t>فإن المعلومات تختزن من أجل استعمالها</a:t>
            </a:r>
            <a:r>
              <a:rPr lang="ar-SA" sz="2000" dirty="0">
                <a:solidFill>
                  <a:srgbClr val="000000"/>
                </a:solidFill>
                <a:ea typeface="Calibri" panose="020F0502020204030204" pitchFamily="34" charset="0"/>
              </a:rPr>
              <a:t>، سواء في النطاق الداخلي أو الخارجي.</a:t>
            </a:r>
            <a:endParaRPr lang="ar-EG" sz="2000" b="1" dirty="0">
              <a:solidFill>
                <a:srgbClr val="FF0000"/>
              </a:solidFill>
              <a:ea typeface="Calibri" panose="020F0502020204030204" pitchFamily="34" charset="0"/>
            </a:endParaRPr>
          </a:p>
        </p:txBody>
      </p:sp>
      <p:pic>
        <p:nvPicPr>
          <p:cNvPr id="6" name="Picture 2" descr="Data Security Animated Icon - Free Download Science &amp; Technology Animated  Icons | IconScou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9549" y="2520949"/>
            <a:ext cx="3136901" cy="313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046969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9075" y="1367961"/>
            <a:ext cx="11757025" cy="5450018"/>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sz="1600" b="1" dirty="0"/>
              <a:t>              </a:t>
            </a:r>
            <a:r>
              <a:rPr lang="ar-SA" b="1" dirty="0"/>
              <a:t>فالمعلومات الطبية المختزنة لد</a:t>
            </a:r>
            <a:r>
              <a:rPr lang="ar-EG" b="1" dirty="0"/>
              <a:t>ى</a:t>
            </a:r>
            <a:r>
              <a:rPr lang="ar-SA" b="1" dirty="0"/>
              <a:t> إحدى المستشفيات لا يجوز أن تفشى على خلاف ما يقضي به القانون، وفي الأحوال التي ينشأ فيها نظام المعلومات طبقا للقانون فإن المشرع يلزم القائمين عل</a:t>
            </a:r>
            <a:r>
              <a:rPr lang="ar-EG" b="1" dirty="0"/>
              <a:t>ى</a:t>
            </a:r>
            <a:r>
              <a:rPr lang="ar-SA" b="1" dirty="0"/>
              <a:t> المعلومات بالمحافظة عل</a:t>
            </a:r>
            <a:r>
              <a:rPr lang="ar-EG" b="1" dirty="0"/>
              <a:t>ى</a:t>
            </a:r>
            <a:r>
              <a:rPr lang="ar-SA" b="1" dirty="0"/>
              <a:t> السرية.</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ومثال عل</a:t>
            </a:r>
            <a:r>
              <a:rPr lang="ar-EG" b="1" dirty="0"/>
              <a:t>ى</a:t>
            </a:r>
            <a:r>
              <a:rPr lang="ar-SA" b="1" dirty="0"/>
              <a:t> ذلك فقد نصت المادة ٤٤ بند ۳ الفقرة الثانية من القانون الفرنسي رقم ١۰۸ لسنة ٢٠٠٤م، والذي صدر تعديلا لقانون المعلوماتية والبطاقات والحريات سنة ۱۹۷۸م عل</a:t>
            </a:r>
            <a:r>
              <a:rPr lang="ar-EG" b="1" dirty="0"/>
              <a:t>ى</a:t>
            </a:r>
            <a:r>
              <a:rPr lang="ar-SA" b="1" dirty="0"/>
              <a:t> أنه: (يكون للطبيب وحده الاطلاع على المعلومات الطبية الفردية التي تتضمنها معالجة ضرورية لأغراض الطب الوقائي، وللأبحاث الطبية والتشخيص الطبي ولإدارة العلاج أو لإدارة مرفق الصحة والتي قام بها عضو من مهنة الصحة. ويثبت حضوريا محضر التحقيقات والزيارات التي قام بها تطبيقا لهذه المادة ) .</a:t>
            </a:r>
            <a:endParaRPr lang="en-US" b="1" dirty="0"/>
          </a:p>
          <a:p>
            <a:pPr algn="just" rtl="1">
              <a:lnSpc>
                <a:spcPct val="150000"/>
              </a:lnSpc>
            </a:pPr>
            <a:r>
              <a:rPr lang="ar-SA" b="1" dirty="0"/>
              <a:t> </a:t>
            </a:r>
            <a:endParaRPr lang="en-US" b="1" dirty="0"/>
          </a:p>
          <a:p>
            <a:pPr algn="just" rtl="1">
              <a:lnSpc>
                <a:spcPct val="150000"/>
              </a:lnSpc>
            </a:pPr>
            <a:r>
              <a:rPr lang="ar-EG" b="1" dirty="0"/>
              <a:t>       </a:t>
            </a:r>
            <a:r>
              <a:rPr lang="ar-SA" b="1" dirty="0"/>
              <a:t>      وخلاصة ما سبق </a:t>
            </a:r>
            <a:r>
              <a:rPr lang="ar-SA" b="1" dirty="0">
                <a:solidFill>
                  <a:srgbClr val="FF0000"/>
                </a:solidFill>
              </a:rPr>
              <a:t>تبدو أهمية وجود قواعد خاصة في مجال نظم المعلومات الآلية ومبادئ الخصوصية المعلوماتية تتمثل في أمرين أولهما، عدم نقل أو تداول المعلومات خارج الهدف من إقامة المعلومات، ثانيهما وضع ما يلزم القائمين عل</a:t>
            </a:r>
            <a:r>
              <a:rPr lang="ar-EG" b="1" dirty="0">
                <a:solidFill>
                  <a:srgbClr val="FF0000"/>
                </a:solidFill>
              </a:rPr>
              <a:t>ى</a:t>
            </a:r>
            <a:r>
              <a:rPr lang="ar-SA" b="1" dirty="0">
                <a:solidFill>
                  <a:srgbClr val="FF0000"/>
                </a:solidFill>
              </a:rPr>
              <a:t> الكمبيوتر بالمحافظة عل</a:t>
            </a:r>
            <a:r>
              <a:rPr lang="ar-EG" b="1" dirty="0">
                <a:solidFill>
                  <a:srgbClr val="FF0000"/>
                </a:solidFill>
              </a:rPr>
              <a:t>ى</a:t>
            </a:r>
            <a:r>
              <a:rPr lang="ar-SA" b="1" dirty="0">
                <a:solidFill>
                  <a:srgbClr val="FF0000"/>
                </a:solidFill>
              </a:rPr>
              <a:t> الخصوصية </a:t>
            </a:r>
            <a:r>
              <a:rPr lang="ar-EG" b="1" dirty="0">
                <a:solidFill>
                  <a:srgbClr val="FF0000"/>
                </a:solidFill>
              </a:rPr>
              <a:t> المعلوماتية</a:t>
            </a:r>
            <a:r>
              <a:rPr lang="ar-SA" b="1" dirty="0">
                <a:solidFill>
                  <a:srgbClr val="FF0000"/>
                </a:solidFill>
              </a:rPr>
              <a:t>.</a:t>
            </a:r>
            <a:endParaRPr lang="en-US" b="1" dirty="0">
              <a:solidFill>
                <a:srgbClr val="FF0000"/>
              </a:solidFill>
              <a:latin typeface="Calibri" panose="020F0502020204030204" pitchFamily="34" charset="0"/>
              <a:ea typeface="Calibri" panose="020F0502020204030204" pitchFamily="34" charset="0"/>
            </a:endParaRPr>
          </a:p>
        </p:txBody>
      </p:sp>
      <p:sp>
        <p:nvSpPr>
          <p:cNvPr id="4" name="Rectangle 3"/>
          <p:cNvSpPr/>
          <p:nvPr/>
        </p:nvSpPr>
        <p:spPr>
          <a:xfrm>
            <a:off x="3448050" y="491439"/>
            <a:ext cx="8528050" cy="876522"/>
          </a:xfrm>
          <a:prstGeom prst="rect">
            <a:avLst/>
          </a:prstGeom>
          <a:ln w="28575">
            <a:solidFill>
              <a:schemeClr val="tx1"/>
            </a:solidFill>
          </a:ln>
        </p:spPr>
        <p:txBody>
          <a:bodyPr wrap="square">
            <a:spAutoFit/>
          </a:bodyPr>
          <a:lstStyle/>
          <a:p>
            <a:pPr lvl="0" algn="just" rtl="1">
              <a:lnSpc>
                <a:spcPct val="150000"/>
              </a:lnSpc>
              <a:spcAft>
                <a:spcPts val="500"/>
              </a:spcAft>
            </a:pPr>
            <a:r>
              <a:rPr lang="ar-EG" dirty="0">
                <a:solidFill>
                  <a:srgbClr val="000000"/>
                </a:solidFill>
                <a:ea typeface="Calibri" panose="020F0502020204030204" pitchFamily="34" charset="0"/>
              </a:rPr>
              <a:t>            </a:t>
            </a:r>
            <a:r>
              <a:rPr lang="ar-SA" b="1" dirty="0">
                <a:ea typeface="Calibri" panose="020F0502020204030204" pitchFamily="34" charset="0"/>
              </a:rPr>
              <a:t>ولا صعوبة في إلزام الجهة القائمة علي الكمبيوتر بالمحافظة على السرية إذا كانت الجهة ملتزمة بعدم إفشاء السر قانونا مثل السر الطبي</a:t>
            </a:r>
            <a:r>
              <a:rPr lang="ar-EG" b="1" dirty="0">
                <a:ea typeface="Calibri" panose="020F0502020204030204" pitchFamily="34" charset="0"/>
              </a:rPr>
              <a:t>.</a:t>
            </a:r>
            <a:endParaRPr lang="en-US"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8016864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3476624" y="1259840"/>
            <a:ext cx="8499475" cy="470281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dirty="0">
                <a:solidFill>
                  <a:schemeClr val="tx1"/>
                </a:solidFill>
              </a:rPr>
              <a:t>           </a:t>
            </a:r>
            <a:r>
              <a:rPr lang="ar-SA" dirty="0">
                <a:solidFill>
                  <a:schemeClr val="tx1"/>
                </a:solidFill>
              </a:rPr>
              <a:t>وتطبيقا لذلك لقد نصت المادة ٣٥ من القانون الفرنسي رقم ١٠٨ لسنة ٢٠٠٤م ، والذي صدر تعديلا لقانون المعلوماتية والبطاقات والحريات سنة ۱۹۷۸م عل</a:t>
            </a:r>
            <a:r>
              <a:rPr lang="ar-EG" dirty="0">
                <a:solidFill>
                  <a:schemeClr val="tx1"/>
                </a:solidFill>
              </a:rPr>
              <a:t>ى</a:t>
            </a:r>
            <a:r>
              <a:rPr lang="ar-SA" dirty="0">
                <a:solidFill>
                  <a:schemeClr val="tx1"/>
                </a:solidFill>
              </a:rPr>
              <a:t> أنه:</a:t>
            </a:r>
            <a:endParaRPr lang="ar-EG"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SA" dirty="0">
                <a:solidFill>
                  <a:srgbClr val="000000"/>
                </a:solidFill>
                <a:latin typeface="Times New Roman" panose="02020603050405020304" pitchFamily="18" charset="0"/>
                <a:ea typeface="Times New Roman" panose="02020603050405020304" pitchFamily="18" charset="0"/>
              </a:rPr>
              <a:t>(لا يمكن للمعلومات الاسمية أن تكون محلا لعملية المعالجة الإلكترونية من جانب مستخدم من الباطن يتصرف تحت سلطة المسئول عن المعالجة إلا بناء على تعليمات من مسئول المعاملة. ويعتبر كل شخص يعالج معلومات اسمية إلكترونيا وذلك لحساب المسئول عن المعاملة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بمثابة مستخدم من الباطن بمفهوم هذا القانون</a:t>
            </a:r>
            <a:r>
              <a:rPr lang="ar-SA" dirty="0">
                <a:solidFill>
                  <a:srgbClr val="000000"/>
                </a:solidFill>
                <a:latin typeface="Times New Roman" panose="02020603050405020304" pitchFamily="18" charset="0"/>
                <a:ea typeface="Times New Roman" panose="02020603050405020304" pitchFamily="18" charset="0"/>
              </a:rPr>
              <a:t> . وهذا الأخير ينبغي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أن يضع ضمانات كافية لضمان تنفيذ تدابير السلامة والسرية</a:t>
            </a:r>
            <a:r>
              <a:rPr lang="ar-SA" dirty="0">
                <a:solidFill>
                  <a:srgbClr val="000000"/>
                </a:solidFill>
                <a:latin typeface="Times New Roman" panose="02020603050405020304" pitchFamily="18" charset="0"/>
                <a:ea typeface="Times New Roman" panose="02020603050405020304" pitchFamily="18" charset="0"/>
              </a:rPr>
              <a:t> المنصوص عليها في المادة ٣٤ هذا القانون، وهذه الضمانات لا تعفي المسئول عن المعاملة ..... ).</a:t>
            </a:r>
            <a:endParaRPr lang="ar-EG" dirty="0">
              <a:solidFill>
                <a:srgbClr val="000000"/>
              </a:solidFill>
              <a:latin typeface="Times New Roman" panose="02020603050405020304" pitchFamily="18" charset="0"/>
              <a:ea typeface="Times New Roman" panose="02020603050405020304" pitchFamily="18" charset="0"/>
            </a:endParaRPr>
          </a:p>
        </p:txBody>
      </p:sp>
      <p:pic>
        <p:nvPicPr>
          <p:cNvPr id="6" name="Picture 2" descr="Funny Gifs : web Gif - VSGIF.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4300" y="2448636"/>
            <a:ext cx="3257550" cy="1900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27994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95120" y="1390985"/>
            <a:ext cx="6255543" cy="4247317"/>
          </a:xfrm>
          <a:prstGeom prst="rect">
            <a:avLst/>
          </a:prstGeom>
          <a:solidFill>
            <a:schemeClr val="accent1">
              <a:lumMod val="20000"/>
              <a:lumOff val="80000"/>
            </a:schemeClr>
          </a:solidFill>
          <a:ln w="28575">
            <a:solidFill>
              <a:schemeClr val="tx1"/>
            </a:solidFill>
            <a:prstDash val="lgDash"/>
          </a:ln>
        </p:spPr>
        <p:txBody>
          <a:bodyPr wrap="square">
            <a:spAutoFit/>
          </a:bodyPr>
          <a:lstStyle/>
          <a:p>
            <a:pPr algn="just" rtl="1">
              <a:lnSpc>
                <a:spcPct val="150000"/>
              </a:lnSpc>
            </a:pPr>
            <a:r>
              <a:rPr lang="ar-EG" b="1" dirty="0">
                <a:solidFill>
                  <a:srgbClr val="000000"/>
                </a:solidFill>
                <a:latin typeface="Calibri" panose="020F0502020204030204" pitchFamily="34" charset="0"/>
                <a:ea typeface="Calibri" panose="020F0502020204030204" pitchFamily="34" charset="0"/>
              </a:rPr>
              <a:t>           </a:t>
            </a:r>
            <a:r>
              <a:rPr lang="ar-SA" b="1" dirty="0">
                <a:solidFill>
                  <a:srgbClr val="000000"/>
                </a:solidFill>
                <a:ea typeface="Calibri" panose="020F0502020204030204" pitchFamily="34" charset="0"/>
              </a:rPr>
              <a:t>وطبقا للقواعد العامة في حماية الخصوصية فإن الرضاء بإعطاء المعلومات أو التحري عن الحياة الخاصة </a:t>
            </a:r>
            <a:r>
              <a:rPr lang="ar-SA" b="1" dirty="0">
                <a:solidFill>
                  <a:srgbClr val="000000"/>
                </a:solidFill>
                <a:highlight>
                  <a:srgbClr val="FFFF00"/>
                </a:highlight>
                <a:ea typeface="Calibri" panose="020F0502020204030204" pitchFamily="34" charset="0"/>
              </a:rPr>
              <a:t>لا يفيد بالضرورة الرضاء بنشر هذه المعلومات</a:t>
            </a:r>
            <a:r>
              <a:rPr lang="ar-SA" b="1" dirty="0">
                <a:solidFill>
                  <a:srgbClr val="000000"/>
                </a:solidFill>
                <a:ea typeface="Calibri" panose="020F0502020204030204" pitchFamily="34" charset="0"/>
              </a:rPr>
              <a:t>، كما أن </a:t>
            </a:r>
            <a:r>
              <a:rPr lang="ar-SA" b="1" u="sng" dirty="0">
                <a:solidFill>
                  <a:srgbClr val="000000"/>
                </a:solidFill>
                <a:highlight>
                  <a:srgbClr val="FFFF00"/>
                </a:highlight>
                <a:ea typeface="Calibri" panose="020F0502020204030204" pitchFamily="34" charset="0"/>
              </a:rPr>
              <a:t>الرضاء بالنشر لا يفيد الرضاء بإعادة النشر</a:t>
            </a:r>
            <a:r>
              <a:rPr lang="ar-EG" b="1" u="sng" dirty="0">
                <a:solidFill>
                  <a:srgbClr val="000000"/>
                </a:solidFill>
                <a:highlight>
                  <a:srgbClr val="FFFF00"/>
                </a:highlight>
                <a:ea typeface="Calibri" panose="020F0502020204030204" pitchFamily="34" charset="0"/>
              </a:rPr>
              <a:t>.</a:t>
            </a:r>
            <a:r>
              <a:rPr lang="ar-SA" b="1" u="sng" dirty="0">
                <a:solidFill>
                  <a:srgbClr val="000000"/>
                </a:solidFill>
                <a:ea typeface="Calibri" panose="020F0502020204030204" pitchFamily="34" charset="0"/>
              </a:rPr>
              <a:t> </a:t>
            </a:r>
            <a:endParaRPr lang="en-US" b="1" u="sng" dirty="0">
              <a:solidFill>
                <a:srgbClr val="0000FF"/>
              </a:solidFill>
            </a:endParaRPr>
          </a:p>
          <a:p>
            <a:pPr lvl="0" algn="just" rtl="1">
              <a:lnSpc>
                <a:spcPct val="150000"/>
              </a:lnSpc>
            </a:pPr>
            <a:endParaRPr lang="ar-EG" b="1" dirty="0"/>
          </a:p>
          <a:p>
            <a:pPr lvl="0" algn="just" rtl="1">
              <a:lnSpc>
                <a:spcPct val="150000"/>
              </a:lnSpc>
            </a:pPr>
            <a:r>
              <a:rPr lang="ar-EG" b="1" dirty="0"/>
              <a:t>           </a:t>
            </a:r>
            <a:r>
              <a:rPr lang="ar-SA" b="1" dirty="0"/>
              <a:t>بل لابد من الحصول عل</a:t>
            </a:r>
            <a:r>
              <a:rPr lang="ar-EG" b="1" dirty="0"/>
              <a:t>ى</a:t>
            </a:r>
            <a:r>
              <a:rPr lang="ar-SA" b="1" dirty="0"/>
              <a:t> رضاء جديد بإعادة النشر فمن يأتمن الغير عل</a:t>
            </a:r>
            <a:r>
              <a:rPr lang="ar-EG" b="1" dirty="0"/>
              <a:t>ى</a:t>
            </a:r>
            <a:r>
              <a:rPr lang="ar-SA" b="1" dirty="0"/>
              <a:t> خصوصیات حياته باطلاعه عل</a:t>
            </a:r>
            <a:r>
              <a:rPr lang="ar-EG" b="1" dirty="0"/>
              <a:t>ى</a:t>
            </a:r>
            <a:r>
              <a:rPr lang="ar-SA" b="1" dirty="0"/>
              <a:t> دقائقها لا يقبل بالضرورة إذاعة ونشر هذه البيانات، ومن يقبل النشر عل</a:t>
            </a:r>
            <a:r>
              <a:rPr lang="ar-EG" b="1" dirty="0"/>
              <a:t>ى</a:t>
            </a:r>
            <a:r>
              <a:rPr lang="ar-SA" b="1" dirty="0"/>
              <a:t> طائفة معينة وفي ظروف معينة لا يقبل بالضرورة النشر عل</a:t>
            </a:r>
            <a:r>
              <a:rPr lang="ar-EG" b="1" dirty="0"/>
              <a:t>ى</a:t>
            </a:r>
            <a:r>
              <a:rPr lang="ar-SA" b="1" dirty="0"/>
              <a:t> الكافة وفي أي وقت طال أم قصر.</a:t>
            </a:r>
            <a:endParaRPr lang="ar-EG" b="1" dirty="0"/>
          </a:p>
        </p:txBody>
      </p:sp>
      <p:pic>
        <p:nvPicPr>
          <p:cNvPr id="5122" name="Picture 2" descr="Funny Gifs : web Gif - VSGIF.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175586"/>
            <a:ext cx="4591050" cy="2678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8606480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 Same Side Corner Rectangle 4"/>
          <p:cNvSpPr/>
          <p:nvPr/>
        </p:nvSpPr>
        <p:spPr>
          <a:xfrm>
            <a:off x="2269773" y="1109372"/>
            <a:ext cx="8904912" cy="415309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8580" tIns="22860" rIns="68580" bIns="22860" numCol="1" spcCol="1270" anchor="ctr" anchorCtr="0">
            <a:noAutofit/>
          </a:bodyPr>
          <a:lstStyle/>
          <a:p>
            <a:pPr algn="just" rtl="1">
              <a:lnSpc>
                <a:spcPct val="150000"/>
              </a:lnSpc>
            </a:pPr>
            <a:endParaRPr lang="ar-EG" sz="2000" b="1" kern="1200" dirty="0"/>
          </a:p>
        </p:txBody>
      </p:sp>
      <p:sp>
        <p:nvSpPr>
          <p:cNvPr id="3" name="Rectangle 2"/>
          <p:cNvSpPr/>
          <p:nvPr/>
        </p:nvSpPr>
        <p:spPr>
          <a:xfrm>
            <a:off x="215900" y="0"/>
            <a:ext cx="11785600" cy="6698693"/>
          </a:xfrm>
          <a:prstGeom prst="rect">
            <a:avLst/>
          </a:prstGeom>
          <a:solidFill>
            <a:schemeClr val="bg1">
              <a:lumMod val="95000"/>
            </a:schemeClr>
          </a:solidFill>
          <a:ln w="19050">
            <a:solidFill>
              <a:schemeClr val="tx1"/>
            </a:solidFill>
          </a:ln>
        </p:spPr>
        <p:txBody>
          <a:bodyPr wrap="square">
            <a:spAutoFit/>
          </a:bodyPr>
          <a:lstStyle/>
          <a:p>
            <a:pPr lvl="0" algn="just" rtl="1">
              <a:lnSpc>
                <a:spcPct val="150000"/>
              </a:lnSpc>
            </a:pPr>
            <a:r>
              <a:rPr lang="ar-EG" sz="1600" b="1" dirty="0">
                <a:solidFill>
                  <a:srgbClr val="C00000"/>
                </a:solidFill>
                <a:ea typeface="Calibri" panose="020F0502020204030204" pitchFamily="34" charset="0"/>
              </a:rPr>
              <a:t>              </a:t>
            </a:r>
            <a:r>
              <a:rPr lang="ar-SA" sz="1600" b="1" dirty="0">
                <a:solidFill>
                  <a:srgbClr val="C00000"/>
                </a:solidFill>
                <a:ea typeface="Calibri" panose="020F0502020204030204" pitchFamily="34" charset="0"/>
              </a:rPr>
              <a:t>ولهذا ثار التساؤل عن أثر قبول تقديم المعلومات الشخصية لتخزينها في الكمبيوتر عل</a:t>
            </a:r>
            <a:r>
              <a:rPr lang="ar-EG" sz="1600" b="1" dirty="0">
                <a:solidFill>
                  <a:srgbClr val="C00000"/>
                </a:solidFill>
                <a:ea typeface="Calibri" panose="020F0502020204030204" pitchFamily="34" charset="0"/>
              </a:rPr>
              <a:t>ى</a:t>
            </a:r>
            <a:r>
              <a:rPr lang="ar-SA" sz="1600" b="1" dirty="0">
                <a:solidFill>
                  <a:srgbClr val="C00000"/>
                </a:solidFill>
                <a:ea typeface="Calibri" panose="020F0502020204030204" pitchFamily="34" charset="0"/>
              </a:rPr>
              <a:t> نشر هذه المعلومات بنقلها إلى الغير الراغب في الحصول عليها ؟</a:t>
            </a:r>
            <a:endParaRPr lang="ar-EG" sz="1600" b="1" dirty="0">
              <a:solidFill>
                <a:srgbClr val="C00000"/>
              </a:solidFill>
              <a:ea typeface="Calibri" panose="020F0502020204030204" pitchFamily="34" charset="0"/>
            </a:endParaRPr>
          </a:p>
          <a:p>
            <a:pPr lvl="0" algn="just" rtl="1">
              <a:lnSpc>
                <a:spcPct val="150000"/>
              </a:lnSpc>
            </a:pPr>
            <a:r>
              <a:rPr lang="ar-EG" sz="1600" b="1" dirty="0">
                <a:solidFill>
                  <a:prstClr val="black"/>
                </a:solidFill>
              </a:rPr>
              <a:t>              </a:t>
            </a:r>
            <a:r>
              <a:rPr lang="ar-SA" sz="1600" b="1" dirty="0">
                <a:solidFill>
                  <a:prstClr val="black"/>
                </a:solidFill>
              </a:rPr>
              <a:t>وبموجب القواعد العامة في حماية ال</a:t>
            </a:r>
            <a:r>
              <a:rPr lang="ar-EG" sz="1600" b="1" dirty="0">
                <a:solidFill>
                  <a:prstClr val="black"/>
                </a:solidFill>
              </a:rPr>
              <a:t>خصوصية المعلوماتية</a:t>
            </a:r>
            <a:r>
              <a:rPr lang="ar-SA" sz="1600" b="1" dirty="0">
                <a:solidFill>
                  <a:prstClr val="black"/>
                </a:solidFill>
              </a:rPr>
              <a:t>، كان يقتضى القول بضرورة الحصول عل</a:t>
            </a:r>
            <a:r>
              <a:rPr lang="ar-EG" sz="1600" b="1" dirty="0">
                <a:solidFill>
                  <a:prstClr val="black"/>
                </a:solidFill>
              </a:rPr>
              <a:t>ى</a:t>
            </a:r>
            <a:r>
              <a:rPr lang="ar-SA" sz="1600" b="1" dirty="0">
                <a:solidFill>
                  <a:prstClr val="black"/>
                </a:solidFill>
              </a:rPr>
              <a:t> </a:t>
            </a:r>
            <a:r>
              <a:rPr lang="ar-SA" sz="1600" b="1" dirty="0">
                <a:solidFill>
                  <a:srgbClr val="00B050"/>
                </a:solidFill>
              </a:rPr>
              <a:t>موافقة الشخص في كل مرة يطلب</a:t>
            </a:r>
            <a:r>
              <a:rPr lang="ar-EG" sz="1600" b="1" dirty="0">
                <a:solidFill>
                  <a:srgbClr val="00B050"/>
                </a:solidFill>
              </a:rPr>
              <a:t> </a:t>
            </a:r>
            <a:r>
              <a:rPr lang="ar-SA" sz="1600" b="1" dirty="0">
                <a:solidFill>
                  <a:srgbClr val="00B050"/>
                </a:solidFill>
              </a:rPr>
              <a:t>فيها الغير الاطلاع عل</a:t>
            </a:r>
            <a:r>
              <a:rPr lang="ar-EG" sz="1600" b="1" dirty="0">
                <a:solidFill>
                  <a:srgbClr val="00B050"/>
                </a:solidFill>
              </a:rPr>
              <a:t>ى</a:t>
            </a:r>
            <a:r>
              <a:rPr lang="ar-SA" sz="1600" b="1" dirty="0">
                <a:solidFill>
                  <a:srgbClr val="00B050"/>
                </a:solidFill>
              </a:rPr>
              <a:t> هذه المعلومات،</a:t>
            </a:r>
            <a:r>
              <a:rPr lang="ar-SA" sz="1600" b="1" dirty="0">
                <a:solidFill>
                  <a:prstClr val="black"/>
                </a:solidFill>
              </a:rPr>
              <a:t> ولكن يعيب ذلك أنه لا يتلاءم مع طبيعة الكمبيوتر من حيث كم المعلومات المختزنة وعدد الأشخاص الذين ترتبط بهم، والأخذ بهذا الرأي يعوق التقدم المنشود من إقامة نظام للمعلومات، ويحمل الجهات القائمة عل</a:t>
            </a:r>
            <a:r>
              <a:rPr lang="ar-EG" sz="1600" b="1" dirty="0">
                <a:solidFill>
                  <a:prstClr val="black"/>
                </a:solidFill>
              </a:rPr>
              <a:t>ى</a:t>
            </a:r>
            <a:r>
              <a:rPr lang="ar-SA" sz="1600" b="1" dirty="0">
                <a:solidFill>
                  <a:prstClr val="black"/>
                </a:solidFill>
              </a:rPr>
              <a:t> الكمبيوتر نفقات ضخمة. </a:t>
            </a:r>
            <a:r>
              <a:rPr lang="ar-SA" sz="1600" b="1" dirty="0">
                <a:solidFill>
                  <a:srgbClr val="00B050"/>
                </a:solidFill>
              </a:rPr>
              <a:t>والواقع أن الرضاء بتقديم المعلومات يكون رضاء متبصرا متى صدر بالنظر إلى أمرين</a:t>
            </a:r>
            <a:r>
              <a:rPr lang="ar-SA" sz="1600" b="1" dirty="0">
                <a:solidFill>
                  <a:prstClr val="black"/>
                </a:solidFill>
              </a:rPr>
              <a:t>:</a:t>
            </a:r>
            <a:r>
              <a:rPr lang="en-US" sz="1600" b="1" dirty="0">
                <a:solidFill>
                  <a:prstClr val="black"/>
                </a:solidFill>
              </a:rPr>
              <a:t> </a:t>
            </a:r>
            <a:r>
              <a:rPr lang="ar-SA" sz="1600" b="1" dirty="0">
                <a:solidFill>
                  <a:prstClr val="black"/>
                </a:solidFill>
              </a:rPr>
              <a:t> أولهما: أن هذه المعلومات سوف تختزن وتسجل في الكمبيوتر. </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en-US" sz="1600" b="1" dirty="0">
                <a:solidFill>
                  <a:prstClr val="black"/>
                </a:solidFill>
              </a:rPr>
              <a:t>      </a:t>
            </a:r>
            <a:r>
              <a:rPr lang="ar-EG" sz="1600" b="1" dirty="0">
                <a:solidFill>
                  <a:prstClr val="black"/>
                </a:solidFill>
              </a:rPr>
              <a:t>    </a:t>
            </a:r>
            <a:r>
              <a:rPr lang="ar-SA" sz="1600" b="1" dirty="0">
                <a:solidFill>
                  <a:prstClr val="black"/>
                </a:solidFill>
              </a:rPr>
              <a:t>ثانيهما: أن القصد من إقامة نظام المعلومات هو تحقيق غرض معين، وأن هذه المعلومات تدخل في عناصر إقامة النظام أو البرنامج.</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ولهذا </a:t>
            </a:r>
            <a:r>
              <a:rPr lang="ar-SA" sz="1600" b="1" dirty="0">
                <a:solidFill>
                  <a:srgbClr val="00B050"/>
                </a:solidFill>
              </a:rPr>
              <a:t>فإن الرضاء في ظل هذه الظروف يفيد ضمنيا الرضاء باستخدام هذه المعلومات ونشرها في الحدود اللازمة لتحقيق غرض البرنامج</a:t>
            </a:r>
            <a:r>
              <a:rPr lang="ar-SA" sz="1600" b="1" dirty="0">
                <a:solidFill>
                  <a:prstClr val="black"/>
                </a:solidFill>
              </a:rPr>
              <a:t>، ومن ثم فإن الرضاء ينسحب إل</a:t>
            </a:r>
            <a:r>
              <a:rPr lang="ar-EG" sz="1600" b="1" dirty="0">
                <a:solidFill>
                  <a:prstClr val="black"/>
                </a:solidFill>
              </a:rPr>
              <a:t>ى</a:t>
            </a:r>
            <a:r>
              <a:rPr lang="ar-SA" sz="1600" b="1" dirty="0">
                <a:solidFill>
                  <a:prstClr val="black"/>
                </a:solidFill>
              </a:rPr>
              <a:t> النشر والتداول المتوقع وفقا للغرض من البرنامج، ويجب أن يقتصر نقل المعلومات إلى الغير المرتبط بالغرض من البرنامج. وبناء عليه فإن الجهة القائمة علي الكمبيوتر، تلتزم بعدم تقديم هذه المعلومات أو نشرها إلا للأشخاص المتوقع اطلاعهم عليها، ووفقا للغرض من نظام المعلومات، وهذا الالتزام تفرضه القواعد العامة في حماية الأشخاص في مواجهة الجرائم السيبرانية، بمعني أنه التزام قانوني وليس مصدره العلاقة العقدية، وهذا الالتزام بالنظام العام، ومن ثم لا يجوز الاتفاق عل</a:t>
            </a:r>
            <a:r>
              <a:rPr lang="ar-EG" sz="1600" b="1" dirty="0">
                <a:solidFill>
                  <a:prstClr val="black"/>
                </a:solidFill>
              </a:rPr>
              <a:t>ى</a:t>
            </a:r>
            <a:r>
              <a:rPr lang="ar-SA" sz="1600" b="1" dirty="0">
                <a:solidFill>
                  <a:prstClr val="black"/>
                </a:solidFill>
              </a:rPr>
              <a:t> ما يخالفه.</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 </a:t>
            </a:r>
            <a:r>
              <a:rPr lang="ar-SA" sz="1600" b="1" dirty="0">
                <a:solidFill>
                  <a:srgbClr val="00B050"/>
                </a:solidFill>
              </a:rPr>
              <a:t>وهذا القيد يستهدف حماية الأشخاص ضد توسع بنوك المعلومات</a:t>
            </a:r>
            <a:r>
              <a:rPr lang="ar-SA" sz="1600" b="1" dirty="0">
                <a:solidFill>
                  <a:prstClr val="black"/>
                </a:solidFill>
              </a:rPr>
              <a:t> في نشر المعلومات عل</a:t>
            </a:r>
            <a:r>
              <a:rPr lang="ar-EG" sz="1600" b="1" dirty="0">
                <a:solidFill>
                  <a:prstClr val="black"/>
                </a:solidFill>
              </a:rPr>
              <a:t>ى</a:t>
            </a:r>
            <a:r>
              <a:rPr lang="ar-SA" sz="1600" b="1" dirty="0">
                <a:solidFill>
                  <a:prstClr val="black"/>
                </a:solidFill>
              </a:rPr>
              <a:t> أوسع مدى تحقيقا للربح المادي، فاستخدام المعلومات ونشرها خارج الدائرة المتوقعة والمتفقة مع الغرض من البرنامج ينطوي عل</a:t>
            </a:r>
            <a:r>
              <a:rPr lang="ar-EG" sz="1600" b="1" dirty="0">
                <a:solidFill>
                  <a:prstClr val="black"/>
                </a:solidFill>
              </a:rPr>
              <a:t>ى</a:t>
            </a:r>
            <a:r>
              <a:rPr lang="ar-SA" sz="1600" b="1" dirty="0">
                <a:solidFill>
                  <a:prstClr val="black"/>
                </a:solidFill>
              </a:rPr>
              <a:t> مساس بالخصوصية المعلوماتية.</a:t>
            </a:r>
            <a:endParaRPr lang="en-US" sz="1600" dirty="0"/>
          </a:p>
        </p:txBody>
      </p:sp>
    </p:spTree>
    <p:extLst>
      <p:ext uri="{BB962C8B-B14F-4D97-AF65-F5344CB8AC3E}">
        <p14:creationId xmlns:p14="http://schemas.microsoft.com/office/powerpoint/2010/main" val="2038564968"/>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925" y="981075"/>
            <a:ext cx="11814175" cy="52668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EG" sz="1600" b="1" dirty="0">
                <a:solidFill>
                  <a:srgbClr val="0070C0"/>
                </a:solidFill>
                <a:ea typeface="Calibri" panose="020F0502020204030204" pitchFamily="34" charset="0"/>
              </a:rPr>
              <a:t>             </a:t>
            </a:r>
            <a:r>
              <a:rPr lang="ar-SA" sz="1600" b="1" dirty="0">
                <a:solidFill>
                  <a:srgbClr val="0070C0"/>
                </a:solidFill>
                <a:ea typeface="Calibri" panose="020F0502020204030204" pitchFamily="34" charset="0"/>
              </a:rPr>
              <a:t>وبطبيعة الحال فإن مسألة تحديد الأشخاص المتوقع اطلاعهم عل</a:t>
            </a:r>
            <a:r>
              <a:rPr lang="ar-EG" sz="1600" b="1" dirty="0">
                <a:solidFill>
                  <a:srgbClr val="0070C0"/>
                </a:solidFill>
                <a:ea typeface="Calibri" panose="020F0502020204030204" pitchFamily="34" charset="0"/>
              </a:rPr>
              <a:t>ى</a:t>
            </a:r>
            <a:r>
              <a:rPr lang="ar-SA" sz="1600" b="1" dirty="0">
                <a:solidFill>
                  <a:srgbClr val="0070C0"/>
                </a:solidFill>
                <a:ea typeface="Calibri" panose="020F0502020204030204" pitchFamily="34" charset="0"/>
              </a:rPr>
              <a:t> المعلومات</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لا يخلو من المرونة التي يخضع تقديرها للقضاء أو للجهة الإدارية المشرفة علي نظم المعلومات والكمبيوتر ،</a:t>
            </a:r>
            <a:r>
              <a:rPr lang="ar-SA" sz="1600" b="1" dirty="0">
                <a:solidFill>
                  <a:srgbClr val="000000"/>
                </a:solidFill>
                <a:ea typeface="Calibri" panose="020F0502020204030204" pitchFamily="34" charset="0"/>
              </a:rPr>
              <a:t> </a:t>
            </a:r>
            <a:r>
              <a:rPr lang="ar-SA" sz="1600" b="1" dirty="0">
                <a:solidFill>
                  <a:srgbClr val="0070C0"/>
                </a:solidFill>
                <a:ea typeface="Calibri" panose="020F0502020204030204" pitchFamily="34" charset="0"/>
              </a:rPr>
              <a:t>ولكن ينصح بأن يكون التفسير تفسيرا ضيقا</a:t>
            </a:r>
            <a:r>
              <a:rPr lang="ar-SA" sz="1600" b="1" dirty="0">
                <a:solidFill>
                  <a:srgbClr val="000000"/>
                </a:solidFill>
                <a:ea typeface="Calibri" panose="020F0502020204030204" pitchFamily="34" charset="0"/>
              </a:rPr>
              <a:t>.</a:t>
            </a:r>
            <a:endParaRPr lang="en-US" sz="1600" b="1" dirty="0">
              <a:latin typeface="Times New Roman" panose="02020603050405020304" pitchFamily="18" charset="0"/>
              <a:ea typeface="Times New Roman" panose="02020603050405020304" pitchFamily="18" charset="0"/>
            </a:endParaRPr>
          </a:p>
          <a:p>
            <a:pPr algn="just" rtl="1">
              <a:lnSpc>
                <a:spcPct val="150000"/>
              </a:lnSpc>
            </a:pPr>
            <a:endParaRPr lang="ar-EG" sz="1600" b="1" dirty="0"/>
          </a:p>
          <a:p>
            <a:pPr algn="just" rtl="1">
              <a:lnSpc>
                <a:spcPct val="150000"/>
              </a:lnSpc>
            </a:pPr>
            <a:r>
              <a:rPr lang="ar-EG" sz="1600" b="1" dirty="0"/>
              <a:t>            </a:t>
            </a:r>
            <a:r>
              <a:rPr lang="ar-SA" sz="1600" b="1" dirty="0"/>
              <a:t>تذهب التشريعات المقارنة إلى </a:t>
            </a:r>
            <a:r>
              <a:rPr lang="ar-SA" sz="1600" b="1" dirty="0">
                <a:solidFill>
                  <a:srgbClr val="0070C0"/>
                </a:solidFill>
              </a:rPr>
              <a:t>إلقاء الالتزام بالحفاظ عل</a:t>
            </a:r>
            <a:r>
              <a:rPr lang="ar-EG" sz="1600" b="1" dirty="0">
                <a:solidFill>
                  <a:srgbClr val="0070C0"/>
                </a:solidFill>
              </a:rPr>
              <a:t>ى</a:t>
            </a:r>
            <a:r>
              <a:rPr lang="ar-SA" sz="1600" b="1" dirty="0">
                <a:solidFill>
                  <a:srgbClr val="0070C0"/>
                </a:solidFill>
              </a:rPr>
              <a:t> الخصوصية المعلوماتية عل</a:t>
            </a:r>
            <a:r>
              <a:rPr lang="ar-EG" sz="1600" b="1" dirty="0">
                <a:solidFill>
                  <a:srgbClr val="0070C0"/>
                </a:solidFill>
              </a:rPr>
              <a:t>ى</a:t>
            </a:r>
            <a:r>
              <a:rPr lang="ar-SA" sz="1600" b="1" dirty="0">
                <a:solidFill>
                  <a:srgbClr val="0070C0"/>
                </a:solidFill>
              </a:rPr>
              <a:t> عاتق الأشخاص الذين يحق لهم النفاذ إل</a:t>
            </a:r>
            <a:r>
              <a:rPr lang="ar-EG" sz="1600" b="1" dirty="0">
                <a:solidFill>
                  <a:srgbClr val="0070C0"/>
                </a:solidFill>
              </a:rPr>
              <a:t>ى</a:t>
            </a:r>
            <a:r>
              <a:rPr lang="ar-SA" sz="1600" b="1" dirty="0">
                <a:solidFill>
                  <a:srgbClr val="0070C0"/>
                </a:solidFill>
              </a:rPr>
              <a:t> المعلومات الشخصية محل المعالجة الآلية</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 وتوقع عقوبة جنائية عل</a:t>
            </a:r>
            <a:r>
              <a:rPr lang="ar-EG" sz="1600" b="1" dirty="0"/>
              <a:t>ى</a:t>
            </a:r>
            <a:r>
              <a:rPr lang="ar-SA" sz="1600" b="1" dirty="0"/>
              <a:t> كل من ينقل إل</a:t>
            </a:r>
            <a:r>
              <a:rPr lang="ar-EG" sz="1600" b="1" dirty="0"/>
              <a:t>ى</a:t>
            </a:r>
            <a:r>
              <a:rPr lang="ar-SA" sz="1600" b="1" dirty="0"/>
              <a:t> الغير المعلومات الشخصية، وكذلك كل من يكشف معلومات تتعلق بالخصوصية أو الاعتبار دون رضاء صاحب الشأن.</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وتنص المادة ٤٥ بند من القانون الفرنسي رقم 108 سنة 2004م، والذي صدر تعديلا لقانون المعلوماتية والبطاقات والحريات سنة ١٩٧٨م علي أنه: ( في حالة الاعتداء الجسيم والمباشر على الحقوق والحريات </a:t>
            </a:r>
            <a:r>
              <a:rPr lang="ar-SA" sz="1600" b="1" dirty="0">
                <a:solidFill>
                  <a:srgbClr val="C00000"/>
                </a:solidFill>
              </a:rPr>
              <a:t>يمكن لرئيس اللجنة أن يطالب بإجراء الاستعجال من القضاء المختص، بأن يأمر إذا كان هناك مقتضي تنفيذ الغرامة التهديديه وكافة إجراءات السلامة الضرورية للحفاظ على هذه الحقوق والحريات</a:t>
            </a:r>
            <a:r>
              <a:rPr lang="ar-SA" sz="1600" b="1" dirty="0"/>
              <a:t>)، بمعن</a:t>
            </a:r>
            <a:r>
              <a:rPr lang="ar-EG" sz="1600" b="1" dirty="0"/>
              <a:t>ى</a:t>
            </a:r>
            <a:r>
              <a:rPr lang="ar-SA" sz="1600" b="1" dirty="0"/>
              <a:t> أن تطلب من القضاء المختص أن يتخذ كافة التدابير الضرورية مع توقيع الغرامة التهديديه، للحفاظ عل</a:t>
            </a:r>
            <a:r>
              <a:rPr lang="ar-EG" sz="1600" b="1" dirty="0"/>
              <a:t>ى</a:t>
            </a:r>
            <a:r>
              <a:rPr lang="ar-SA" sz="1600" b="1" dirty="0"/>
              <a:t> الحقوق والحريات.</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2385363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2095" y="1305436"/>
            <a:ext cx="7691755" cy="5234766"/>
          </a:xfrm>
          <a:prstGeom prst="rect">
            <a:avLst/>
          </a:prstGeom>
          <a:solidFill>
            <a:schemeClr val="bg1"/>
          </a:solidFill>
          <a:ln w="28575">
            <a:solidFill>
              <a:schemeClr val="tx1"/>
            </a:solidFill>
            <a:prstDash val="dash"/>
          </a:ln>
        </p:spPr>
        <p:txBody>
          <a:bodyPr wrap="square">
            <a:spAutoFit/>
          </a:bodyPr>
          <a:lstStyle/>
          <a:p>
            <a:pPr lvl="0" algn="just" rtl="1">
              <a:lnSpc>
                <a:spcPct val="150000"/>
              </a:lnSpc>
              <a:spcAft>
                <a:spcPts val="500"/>
              </a:spcAft>
            </a:pPr>
            <a:r>
              <a:rPr lang="ar-EG" dirty="0"/>
              <a:t>        </a:t>
            </a:r>
            <a:r>
              <a:rPr lang="ar-SA" sz="2000" b="1" dirty="0">
                <a:solidFill>
                  <a:srgbClr val="000000"/>
                </a:solidFill>
                <a:highlight>
                  <a:srgbClr val="FFFF00"/>
                </a:highlight>
                <a:ea typeface="Calibri" panose="020F0502020204030204" pitchFamily="34" charset="0"/>
              </a:rPr>
              <a:t>ويجوز أن يكون مصدر الالتزام بالسرية العقد</a:t>
            </a:r>
            <a:r>
              <a:rPr lang="ar-SA" sz="2000" b="1" dirty="0">
                <a:solidFill>
                  <a:srgbClr val="000000"/>
                </a:solidFill>
                <a:ea typeface="Calibri" panose="020F0502020204030204" pitchFamily="34" charset="0"/>
              </a:rPr>
              <a:t> الذي يبرم بين بنك المعلومات ومن يحق له الاستفادة من المعلومات وفقا للغرض من البرنامج</a:t>
            </a:r>
            <a:r>
              <a:rPr lang="ar-EG" sz="2000" b="1" dirty="0">
                <a:solidFill>
                  <a:srgbClr val="000000"/>
                </a:solidFill>
                <a:ea typeface="Calibri" panose="020F0502020204030204" pitchFamily="34" charset="0"/>
              </a:rPr>
              <a:t>.</a:t>
            </a:r>
          </a:p>
          <a:p>
            <a:pPr lvl="0" algn="just" rtl="1">
              <a:lnSpc>
                <a:spcPct val="150000"/>
              </a:lnSpc>
              <a:spcAft>
                <a:spcPts val="500"/>
              </a:spcAft>
            </a:pPr>
            <a:r>
              <a:rPr lang="ar-EG" sz="2000" b="1" dirty="0"/>
              <a:t>        </a:t>
            </a:r>
            <a:r>
              <a:rPr lang="ar-SA" sz="2000" b="1" dirty="0"/>
              <a:t>فالالتزام بالسرية كما يسري في العلاقة بين الشخص وبنك المعلومات فإنه يجب أن يسري ذلك في العلاقة بين البنك ومن تنقل إليه المعلومات. ولما كان تخزين المعلومات في الكمبيوتر يجعله مستودعا للأسرار أو الخصوصيات المعلوماتية في الأحوال التي يجوز فيها تخزين مثل تلك البيانات، فإن القائم عل</a:t>
            </a:r>
            <a:r>
              <a:rPr lang="ar-EG" sz="2000" b="1" dirty="0"/>
              <a:t>ى</a:t>
            </a:r>
            <a:r>
              <a:rPr lang="ar-SA" sz="2000" b="1" dirty="0"/>
              <a:t> الكمبيوتر يلتزم </a:t>
            </a:r>
            <a:r>
              <a:rPr lang="ar-SA" sz="2000" b="1" dirty="0">
                <a:solidFill>
                  <a:srgbClr val="00B050"/>
                </a:solidFill>
              </a:rPr>
              <a:t>باتخاذ الوسائل والإجراءات اللازمة لعدم تسرب هذه المعلومات</a:t>
            </a:r>
            <a:r>
              <a:rPr lang="ar-SA" sz="2000" b="1" dirty="0"/>
              <a:t> لغير من يحق له الاطلاع عليها ولمنع ما يمكن تسميته بسرقة المعلومات والنصب في مجال الكمبيوتر.</a:t>
            </a:r>
            <a:endParaRPr lang="en-US" sz="2400" b="1" dirty="0"/>
          </a:p>
        </p:txBody>
      </p:sp>
      <p:pic>
        <p:nvPicPr>
          <p:cNvPr id="8" name="Picture 2" descr="Pakistan, India and the love for 'data protection' - Pakistan - DAWN.CO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2607" y="2314576"/>
            <a:ext cx="3908425" cy="27118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16857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301" y="991835"/>
            <a:ext cx="12001499" cy="5613845"/>
          </a:xfrm>
          <a:prstGeom prst="rect">
            <a:avLst/>
          </a:prstGeom>
          <a:solidFill>
            <a:schemeClr val="bg1">
              <a:lumMod val="95000"/>
            </a:schemeClr>
          </a:solidFill>
          <a:ln w="28575">
            <a:solidFill>
              <a:schemeClr val="tx1"/>
            </a:solidFill>
            <a:prstDash val="dash"/>
          </a:ln>
        </p:spPr>
        <p:txBody>
          <a:bodyPr wrap="square">
            <a:spAutoFit/>
          </a:bodyPr>
          <a:lstStyle/>
          <a:p>
            <a:pPr lvl="0" algn="just" rtl="1">
              <a:lnSpc>
                <a:spcPct val="150000"/>
              </a:lnSpc>
              <a:spcAft>
                <a:spcPts val="500"/>
              </a:spcAft>
              <a:defRPr/>
            </a:pPr>
            <a:r>
              <a:rPr lang="ar-EG" sz="1400" b="1" dirty="0">
                <a:solidFill>
                  <a:prstClr val="black"/>
                </a:solidFill>
                <a:ea typeface="Calibri" panose="020F0502020204030204" pitchFamily="34" charset="0"/>
              </a:rPr>
              <a:t>        </a:t>
            </a:r>
            <a:r>
              <a:rPr lang="ar-SA" sz="1400" b="1" dirty="0">
                <a:solidFill>
                  <a:prstClr val="black"/>
                </a:solidFill>
                <a:ea typeface="Calibri" panose="020F0502020204030204" pitchFamily="34" charset="0"/>
              </a:rPr>
              <a:t>فقد أثبتت التجربة في العديد من البلدان أن المعلومات كانت محلا لسرقات شهيرة، ويتم ذلك عادة بالتواطؤ مع العاملين أو المسئولين عن الكمبيوتر </a:t>
            </a:r>
            <a:r>
              <a:rPr lang="ar-EG" sz="1400" b="1" dirty="0">
                <a:solidFill>
                  <a:prstClr val="black"/>
                </a:solidFill>
                <a:ea typeface="Calibri" panose="020F0502020204030204" pitchFamily="34" charset="0"/>
              </a:rPr>
              <a:t>، </a:t>
            </a:r>
            <a:r>
              <a:rPr lang="ar-SA" sz="1400" b="1" dirty="0">
                <a:solidFill>
                  <a:prstClr val="black"/>
                </a:solidFill>
              </a:rPr>
              <a:t>وفي نفس الوقت يندر الإعلان عن هذه الجرائم حفاظا عل</a:t>
            </a:r>
            <a:r>
              <a:rPr lang="ar-EG" sz="1400" b="1" dirty="0">
                <a:solidFill>
                  <a:prstClr val="black"/>
                </a:solidFill>
              </a:rPr>
              <a:t>ى</a:t>
            </a:r>
            <a:r>
              <a:rPr lang="ar-SA" sz="1400" b="1" dirty="0">
                <a:solidFill>
                  <a:prstClr val="black"/>
                </a:solidFill>
              </a:rPr>
              <a:t> سمعة الجهة التي بها الكمبيوتر، ومنعا لإشاعة الذعر لد</a:t>
            </a:r>
            <a:r>
              <a:rPr lang="ar-EG" sz="1400" b="1" dirty="0">
                <a:solidFill>
                  <a:prstClr val="black"/>
                </a:solidFill>
              </a:rPr>
              <a:t>ى</a:t>
            </a:r>
            <a:r>
              <a:rPr lang="ar-SA" sz="1400" b="1" dirty="0">
                <a:solidFill>
                  <a:prstClr val="black"/>
                </a:solidFill>
              </a:rPr>
              <a:t> المتعاملين مع هذه الجهة</a:t>
            </a:r>
            <a:r>
              <a:rPr lang="ar-EG" sz="1400" b="1" dirty="0">
                <a:solidFill>
                  <a:prstClr val="black"/>
                </a:solidFill>
              </a:rPr>
              <a:t>،</a:t>
            </a:r>
            <a:r>
              <a:rPr lang="ar-SA" sz="1400" b="1" dirty="0">
                <a:solidFill>
                  <a:prstClr val="black"/>
                </a:solidFill>
              </a:rPr>
              <a:t> كالمصارف عل</a:t>
            </a:r>
            <a:r>
              <a:rPr lang="ar-EG" sz="1400" b="1" dirty="0">
                <a:solidFill>
                  <a:prstClr val="black"/>
                </a:solidFill>
              </a:rPr>
              <a:t>ى</a:t>
            </a:r>
            <a:r>
              <a:rPr lang="ar-SA" sz="1400" b="1" dirty="0">
                <a:solidFill>
                  <a:prstClr val="black"/>
                </a:solidFill>
              </a:rPr>
              <a:t> وجه الخصوص.</a:t>
            </a:r>
            <a:endParaRPr lang="en-US" sz="1400" b="1" dirty="0">
              <a:solidFill>
                <a:prstClr val="black"/>
              </a:solidFill>
            </a:endParaRPr>
          </a:p>
          <a:p>
            <a:pPr lvl="0" algn="just" rtl="1">
              <a:lnSpc>
                <a:spcPct val="150000"/>
              </a:lnSpc>
            </a:pPr>
            <a:r>
              <a:rPr lang="en-US" sz="1400" b="1" dirty="0">
                <a:solidFill>
                  <a:prstClr val="black"/>
                </a:solidFill>
              </a:rPr>
              <a:t> </a:t>
            </a:r>
          </a:p>
          <a:p>
            <a:pPr lvl="0" algn="just" rtl="1">
              <a:lnSpc>
                <a:spcPct val="150000"/>
              </a:lnSpc>
            </a:pPr>
            <a:r>
              <a:rPr lang="ar-EG" sz="1400" b="1" dirty="0">
                <a:solidFill>
                  <a:prstClr val="black"/>
                </a:solidFill>
              </a:rPr>
              <a:t>   </a:t>
            </a:r>
            <a:r>
              <a:rPr lang="en-US" sz="1400" b="1" dirty="0">
                <a:solidFill>
                  <a:prstClr val="black"/>
                </a:solidFill>
              </a:rPr>
              <a:t>     </a:t>
            </a:r>
            <a:r>
              <a:rPr lang="ar-SA" sz="1400" b="1" dirty="0">
                <a:solidFill>
                  <a:prstClr val="black"/>
                </a:solidFill>
              </a:rPr>
              <a:t>ولهذا تنص التشريعات المقارنة عل</a:t>
            </a:r>
            <a:r>
              <a:rPr lang="ar-EG" sz="1400" b="1" dirty="0">
                <a:solidFill>
                  <a:prstClr val="black"/>
                </a:solidFill>
              </a:rPr>
              <a:t>ى</a:t>
            </a:r>
            <a:r>
              <a:rPr lang="ar-SA" sz="1400" b="1" dirty="0">
                <a:solidFill>
                  <a:prstClr val="black"/>
                </a:solidFill>
              </a:rPr>
              <a:t> أن الجهة القائمة عل</a:t>
            </a:r>
            <a:r>
              <a:rPr lang="ar-EG" sz="1400" b="1" dirty="0">
                <a:solidFill>
                  <a:prstClr val="black"/>
                </a:solidFill>
              </a:rPr>
              <a:t>ى</a:t>
            </a:r>
            <a:r>
              <a:rPr lang="ar-SA" sz="1400" b="1" dirty="0">
                <a:solidFill>
                  <a:prstClr val="black"/>
                </a:solidFill>
              </a:rPr>
              <a:t> الكمبيوتر، وبرامجه تلتزم تجاه الأشخاص الذين أدخلت بيانات شخصية متعلقة بهم إل</a:t>
            </a:r>
            <a:r>
              <a:rPr lang="ar-EG" sz="1400" b="1" dirty="0">
                <a:solidFill>
                  <a:prstClr val="black"/>
                </a:solidFill>
              </a:rPr>
              <a:t>ى</a:t>
            </a:r>
            <a:r>
              <a:rPr lang="ar-SA" sz="1400" b="1" dirty="0">
                <a:solidFill>
                  <a:prstClr val="black"/>
                </a:solidFill>
              </a:rPr>
              <a:t> الحاسب، </a:t>
            </a:r>
            <a:r>
              <a:rPr lang="ar-SA" sz="1400" b="1" dirty="0">
                <a:solidFill>
                  <a:srgbClr val="00B050"/>
                </a:solidFill>
              </a:rPr>
              <a:t>باتخاذ إجراءات الحيطة المناسبة للحفاظ عل</a:t>
            </a:r>
            <a:r>
              <a:rPr lang="ar-EG" sz="1400" b="1" dirty="0">
                <a:solidFill>
                  <a:srgbClr val="00B050"/>
                </a:solidFill>
              </a:rPr>
              <a:t>ى</a:t>
            </a:r>
            <a:r>
              <a:rPr lang="ar-SA" sz="1400" b="1" dirty="0">
                <a:solidFill>
                  <a:srgbClr val="00B050"/>
                </a:solidFill>
              </a:rPr>
              <a:t> سلامة المعلومات لمنع تشويهها أو إتلافها، أو تحويرها، أو </a:t>
            </a:r>
            <a:r>
              <a:rPr lang="ar-EG" sz="1400" b="1" dirty="0">
                <a:solidFill>
                  <a:srgbClr val="00B050"/>
                </a:solidFill>
              </a:rPr>
              <a:t>ا</a:t>
            </a:r>
            <a:r>
              <a:rPr lang="ar-SA" sz="1400" b="1" dirty="0">
                <a:solidFill>
                  <a:srgbClr val="00B050"/>
                </a:solidFill>
              </a:rPr>
              <a:t>طلاع الغير عليها </a:t>
            </a:r>
            <a:r>
              <a:rPr lang="ar-SA" sz="1400" b="1" dirty="0">
                <a:solidFill>
                  <a:prstClr val="black"/>
                </a:solidFill>
              </a:rPr>
              <a:t>. </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SA" sz="1400" b="1" dirty="0">
                <a:solidFill>
                  <a:prstClr val="black"/>
                </a:solidFill>
              </a:rPr>
              <a:t>   </a:t>
            </a:r>
            <a:r>
              <a:rPr lang="ar-EG" sz="1400" b="1" dirty="0">
                <a:solidFill>
                  <a:prstClr val="black"/>
                </a:solidFill>
              </a:rPr>
              <a:t>    </a:t>
            </a:r>
            <a:r>
              <a:rPr lang="ar-SA" sz="1400" b="1" dirty="0">
                <a:solidFill>
                  <a:prstClr val="black"/>
                </a:solidFill>
              </a:rPr>
              <a:t>  </a:t>
            </a:r>
            <a:r>
              <a:rPr lang="ar-SA" sz="1400" b="1" dirty="0">
                <a:solidFill>
                  <a:srgbClr val="C00000"/>
                </a:solidFill>
              </a:rPr>
              <a:t>ونلاحظ أن إجراءات الأمن للمعلومات الشخصية تتكون من شقين أساسيين</a:t>
            </a:r>
            <a:r>
              <a:rPr lang="ar-SA" sz="1400" b="1" dirty="0">
                <a:solidFill>
                  <a:prstClr val="black"/>
                </a:solidFill>
              </a:rPr>
              <a:t>: أولهما ما يسمي بالشق الفني، ويشمل الإجراءات الفنية المتعلقة بالشفرة الخاصة بمستخدم الكمبيوتر ، والتي تتيح له الدخول إلى الكمبيوتر واستخدامه، </a:t>
            </a:r>
            <a:r>
              <a:rPr lang="ar-SA" sz="1400" b="1" u="sng" dirty="0">
                <a:solidFill>
                  <a:srgbClr val="0070C0"/>
                </a:solidFill>
              </a:rPr>
              <a:t>وهذا الشق لا يوفر حماية إلا في حدود ۲۰%</a:t>
            </a:r>
            <a:r>
              <a:rPr lang="ar-SA" sz="1400" b="1" dirty="0">
                <a:solidFill>
                  <a:prstClr val="black"/>
                </a:solidFill>
              </a:rPr>
              <a:t>، ولهذا كان لابد من الشق الثاني، وهو حسن التنظيم الإداري والفني للجهة القائمة على الكمبيوتر وحسن اختيار الموظفين والعاملين بها ووضع النظم اللازمة لرقابتهم من أجل المحافظة عل</a:t>
            </a:r>
            <a:r>
              <a:rPr lang="ar-EG" sz="1400" b="1" dirty="0">
                <a:solidFill>
                  <a:prstClr val="black"/>
                </a:solidFill>
              </a:rPr>
              <a:t>ى</a:t>
            </a:r>
            <a:r>
              <a:rPr lang="ar-SA" sz="1400" b="1" dirty="0">
                <a:solidFill>
                  <a:prstClr val="black"/>
                </a:solidFill>
              </a:rPr>
              <a:t> سلامة المعلومات.</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EG" sz="1400" b="1" dirty="0">
                <a:solidFill>
                  <a:prstClr val="black"/>
                </a:solidFill>
              </a:rPr>
              <a:t>      </a:t>
            </a:r>
            <a:r>
              <a:rPr lang="ar-SA" sz="1400" b="1" dirty="0">
                <a:solidFill>
                  <a:prstClr val="black"/>
                </a:solidFill>
              </a:rPr>
              <a:t>   والقصد من إجراءات الأمن هو الحفاظ عل</a:t>
            </a:r>
            <a:r>
              <a:rPr lang="ar-EG" sz="1400" b="1" dirty="0">
                <a:solidFill>
                  <a:prstClr val="black"/>
                </a:solidFill>
              </a:rPr>
              <a:t>ى</a:t>
            </a:r>
            <a:r>
              <a:rPr lang="ar-SA" sz="1400" b="1" dirty="0">
                <a:solidFill>
                  <a:prstClr val="black"/>
                </a:solidFill>
              </a:rPr>
              <a:t> سرية وخصوصية المعلومات من ناحية و التأكيد عل</a:t>
            </a:r>
            <a:r>
              <a:rPr lang="ar-EG" sz="1400" b="1" dirty="0">
                <a:solidFill>
                  <a:prstClr val="black"/>
                </a:solidFill>
              </a:rPr>
              <a:t>ى</a:t>
            </a:r>
            <a:r>
              <a:rPr lang="ar-SA" sz="1400" b="1" dirty="0">
                <a:solidFill>
                  <a:prstClr val="black"/>
                </a:solidFill>
              </a:rPr>
              <a:t> احترام المبادئ التي يقوم عليها القانون من ناحية أخري .</a:t>
            </a:r>
            <a:endParaRPr lang="en-US" sz="1400" b="1" dirty="0">
              <a:solidFill>
                <a:prstClr val="black"/>
              </a:solidFill>
            </a:endParaRPr>
          </a:p>
          <a:p>
            <a:pPr lvl="0" algn="just" rtl="1">
              <a:lnSpc>
                <a:spcPct val="150000"/>
              </a:lnSpc>
            </a:pPr>
            <a:r>
              <a:rPr lang="ar-SA" sz="1400" b="1" dirty="0">
                <a:solidFill>
                  <a:prstClr val="black"/>
                </a:solidFill>
              </a:rPr>
              <a:t> </a:t>
            </a:r>
            <a:endParaRPr lang="en-US" sz="1400" b="1" dirty="0">
              <a:solidFill>
                <a:prstClr val="black"/>
              </a:solidFill>
            </a:endParaRPr>
          </a:p>
          <a:p>
            <a:pPr lvl="0" algn="just" rtl="1">
              <a:lnSpc>
                <a:spcPct val="150000"/>
              </a:lnSpc>
            </a:pPr>
            <a:r>
              <a:rPr lang="ar-EG" sz="1400" b="1" dirty="0">
                <a:solidFill>
                  <a:prstClr val="black"/>
                </a:solidFill>
              </a:rPr>
              <a:t>         </a:t>
            </a:r>
            <a:r>
              <a:rPr lang="ar-SA" sz="1400" b="1" dirty="0">
                <a:solidFill>
                  <a:prstClr val="black"/>
                </a:solidFill>
              </a:rPr>
              <a:t> نخلص من ذلك أنه يتعين وضع النظم والإجراءات اللازمة لتأمين حماية المعلومات الشخصية والتي تكفل المحافظة عليها الحريات و لاسيما الحق في الخصوصية المعلوماتية.</a:t>
            </a:r>
            <a:endParaRPr lang="en-US" dirty="0"/>
          </a:p>
        </p:txBody>
      </p:sp>
    </p:spTree>
    <p:extLst>
      <p:ext uri="{BB962C8B-B14F-4D97-AF65-F5344CB8AC3E}">
        <p14:creationId xmlns:p14="http://schemas.microsoft.com/office/powerpoint/2010/main" val="5126270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9231"/>
            <a:ext cx="11944349" cy="6712094"/>
          </a:xfrm>
          <a:prstGeom prst="rect">
            <a:avLst/>
          </a:prstGeom>
          <a:solidFill>
            <a:schemeClr val="bg1">
              <a:lumMod val="95000"/>
            </a:schemeClr>
          </a:solidFill>
          <a:ln w="19050">
            <a:solidFill>
              <a:schemeClr val="tx1"/>
            </a:solidFill>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b="1" dirty="0">
                <a:solidFill>
                  <a:srgbClr val="FF0000"/>
                </a:solidFill>
                <a:ea typeface="Calibri" panose="020F0502020204030204" pitchFamily="34" charset="0"/>
              </a:rPr>
              <a:t>رابعا</a:t>
            </a:r>
            <a:r>
              <a:rPr lang="ar-SA" b="1" dirty="0">
                <a:solidFill>
                  <a:srgbClr val="FF0000"/>
                </a:solidFill>
                <a:ea typeface="Calibri" panose="020F0502020204030204" pitchFamily="34" charset="0"/>
              </a:rPr>
              <a:t> :</a:t>
            </a:r>
            <a:r>
              <a:rPr lang="ar-EG" b="1" dirty="0">
                <a:solidFill>
                  <a:srgbClr val="FF0000"/>
                </a:solidFill>
                <a:ea typeface="Calibri" panose="020F0502020204030204" pitchFamily="34" charset="0"/>
              </a:rPr>
              <a:t> الحق في الإشراف المستقل:</a:t>
            </a:r>
          </a:p>
          <a:p>
            <a:pPr lvl="0" algn="just" rtl="1">
              <a:lnSpc>
                <a:spcPct val="150000"/>
              </a:lnSpc>
            </a:pPr>
            <a:r>
              <a:rPr lang="ar-EG" sz="1400" dirty="0">
                <a:solidFill>
                  <a:prstClr val="black"/>
                </a:solidFill>
              </a:rPr>
              <a:t>      </a:t>
            </a:r>
            <a:r>
              <a:rPr lang="ar-SA" sz="1400" dirty="0">
                <a:solidFill>
                  <a:srgbClr val="00B050"/>
                </a:solidFill>
              </a:rPr>
              <a:t>يتعين على كل دولة إنشاء هيئة رقابية إشرافية مستقلة</a:t>
            </a:r>
            <a:r>
              <a:rPr lang="ar-SA" sz="1400" dirty="0">
                <a:solidFill>
                  <a:prstClr val="black"/>
                </a:solidFill>
              </a:rPr>
              <a:t>، تتمتع بسلطة تدقيق أنشطة معالجة البيانات وتتمتع أيضا بسلطة الوصول للبيانات الأساسية، وكذلك سلطة التدخل للأمر بمحو البيانات ووقف المعالجة، ووقف نقل البيانات لأطراف آخرين. </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وتختص هذه اللجنة بإصدار الإذن بإنشاء بنوك المعلومات أو تلقي الإخطارات بذلك، والسهر علي تطبيق أحكـام القانون، وإبلاغ ذوي الشأن بحقوقهم وواجباتهم، وتتحقق من احترام نظام المعلومات لأحكام القانون وكما يتعين تفويض السلطة الرقابية بالاستماع للشكاوي الصادرة من أصحاب البيانات.</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وعلى هذه الهيئة أن تضع تحت تصرف الجمهور </a:t>
            </a:r>
            <a:r>
              <a:rPr lang="ar-SA" sz="1400" dirty="0">
                <a:solidFill>
                  <a:srgbClr val="00B050"/>
                </a:solidFill>
              </a:rPr>
              <a:t>قائمة بنظم المعلومات الموجودة موضحة فيها القانون الذي أنشئت وفقا له</a:t>
            </a:r>
            <a:r>
              <a:rPr lang="ar-SA" sz="1400" dirty="0">
                <a:solidFill>
                  <a:prstClr val="black"/>
                </a:solidFill>
              </a:rPr>
              <a:t>، واسم النظام والهدف منه، والجهة التي تمارس حق الاطلاع والتصحيح في مواجهتها، وطوائف المعلومات الاسمية المسجلة، ومن يحق له تلقي هذه المعلومات، وعليها أن تضع تحت علم الجمهور ما تصدره من توصيات وقرارات وآراء، والتي تكون ضرورية لتطبيق القانون وتفسيره.</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وخير مثال عل</a:t>
            </a:r>
            <a:r>
              <a:rPr lang="ar-EG" sz="1400" dirty="0">
                <a:solidFill>
                  <a:prstClr val="black"/>
                </a:solidFill>
              </a:rPr>
              <a:t>ى</a:t>
            </a:r>
            <a:r>
              <a:rPr lang="ar-SA" sz="1400" dirty="0">
                <a:solidFill>
                  <a:prstClr val="black"/>
                </a:solidFill>
              </a:rPr>
              <a:t> ذلك في فرنسا ، فقد نص القانون الفرنسي عل</a:t>
            </a:r>
            <a:r>
              <a:rPr lang="ar-EG" sz="1400" dirty="0">
                <a:solidFill>
                  <a:prstClr val="black"/>
                </a:solidFill>
              </a:rPr>
              <a:t>ى</a:t>
            </a:r>
            <a:r>
              <a:rPr lang="ar-SA" sz="1400" dirty="0">
                <a:solidFill>
                  <a:prstClr val="black"/>
                </a:solidFill>
              </a:rPr>
              <a:t> اللجنة القومية للمعلوماتية والحريات في المادة ١١ من الفصل الثالث - المعني باللجنة القومية للمعلوماتية والحريات من القانون الفرنسي رقم ۸۰۱ - والصادر تعديلا لقانون المعلوماتية والبطاقات والحريات تنص على: (أن اللجنة القومية للمعلوماتية والحريات تعد سلطة إدارية مستقلة، وأنها تمارس المهام التالية : ......)، وسوف نستعرض مهام هذه اللجنة ودورها في حماية الخصوصية في مواجهة المعالجة الإلكترونية للبيانات الشخصية في موضعها.</a:t>
            </a:r>
            <a:endParaRPr lang="en-US" sz="1400" dirty="0">
              <a:solidFill>
                <a:prstClr val="black"/>
              </a:solidFill>
            </a:endParaRPr>
          </a:p>
          <a:p>
            <a:pPr lvl="0" algn="just" rtl="1">
              <a:lnSpc>
                <a:spcPct val="150000"/>
              </a:lnSpc>
            </a:pPr>
            <a:r>
              <a:rPr lang="ar-SA" sz="1400" dirty="0">
                <a:solidFill>
                  <a:prstClr val="black"/>
                </a:solidFill>
              </a:rPr>
              <a:t> </a:t>
            </a:r>
            <a:endParaRPr lang="en-US" sz="1400" dirty="0">
              <a:solidFill>
                <a:prstClr val="black"/>
              </a:solidFill>
            </a:endParaRPr>
          </a:p>
          <a:p>
            <a:pPr lvl="0" algn="just" rtl="1">
              <a:lnSpc>
                <a:spcPct val="150000"/>
              </a:lnSpc>
            </a:pPr>
            <a:r>
              <a:rPr lang="ar-SA" sz="1400" dirty="0">
                <a:solidFill>
                  <a:prstClr val="black"/>
                </a:solidFill>
              </a:rPr>
              <a:t>      </a:t>
            </a:r>
            <a:r>
              <a:rPr lang="ar-EG" sz="1400" dirty="0">
                <a:solidFill>
                  <a:prstClr val="black"/>
                </a:solidFill>
              </a:rPr>
              <a:t>   </a:t>
            </a:r>
            <a:r>
              <a:rPr lang="ar-SA" sz="1400" dirty="0">
                <a:solidFill>
                  <a:prstClr val="black"/>
                </a:solidFill>
              </a:rPr>
              <a:t>وتجدر الإشارة هنا إلى التعليق الوارد عل</a:t>
            </a:r>
            <a:r>
              <a:rPr lang="ar-EG" sz="1400" dirty="0">
                <a:solidFill>
                  <a:prstClr val="black"/>
                </a:solidFill>
              </a:rPr>
              <a:t>ى</a:t>
            </a:r>
            <a:r>
              <a:rPr lang="ar-SA" sz="1400" dirty="0">
                <a:solidFill>
                  <a:prstClr val="black"/>
                </a:solidFill>
              </a:rPr>
              <a:t> المادة ٢١ من هذا القانون، والذي ينص على: أن اللجنة القومية للمعلوماتية والحريات تتمتع باعتبارها سلطة إدارية مستقلة مكلفة بمراقبة احترام نصوص قانون ٦ يناير لعام ۱۹۷۸م الخاص بالمعلوماتية والبطاقات والحريات، بسلطة تقدير الشكاوي التي تعرض عليها، وذلك بغض النظر عن القرار الذي يصدر بعد ذلك من جانب السلطات القضائية التي يؤول إليها الأمر إعمالا للمادة 21/4 من هذا القانون، والمادة ٤٠ من قانون الإجراءات الجنائية الفرنسي.</a:t>
            </a:r>
            <a:endParaRPr lang="en-US" sz="1400"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423239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92296" y="131295"/>
            <a:ext cx="4257514" cy="421654"/>
          </a:xfrm>
          <a:prstGeom prst="rect">
            <a:avLst/>
          </a:prstGeom>
          <a:ln w="19050">
            <a:solidFill>
              <a:schemeClr val="tx1"/>
            </a:solidFill>
          </a:ln>
        </p:spPr>
        <p:txBody>
          <a:bodyPr wrap="square">
            <a:spAutoFit/>
          </a:bodyPr>
          <a:lstStyle/>
          <a:p>
            <a:pPr algn="just" rtl="1">
              <a:lnSpc>
                <a:spcPct val="107000"/>
              </a:lnSpc>
              <a:spcAft>
                <a:spcPts val="500"/>
              </a:spcAft>
            </a:pPr>
            <a:r>
              <a:rPr lang="ar-EG" sz="2000" b="1" dirty="0">
                <a:solidFill>
                  <a:srgbClr val="FF0000"/>
                </a:solidFill>
                <a:ea typeface="Calibri" panose="020F0502020204030204" pitchFamily="34" charset="0"/>
              </a:rPr>
              <a:t>خامسا</a:t>
            </a:r>
            <a:r>
              <a:rPr lang="ar-SA" sz="2000" b="1" dirty="0">
                <a:solidFill>
                  <a:srgbClr val="FF0000"/>
                </a:solidFill>
                <a:ea typeface="Calibri" panose="020F0502020204030204" pitchFamily="34" charset="0"/>
              </a:rPr>
              <a:t> :</a:t>
            </a:r>
            <a:r>
              <a:rPr lang="ar-EG" sz="2000" b="1" dirty="0">
                <a:solidFill>
                  <a:srgbClr val="FF0000"/>
                </a:solidFill>
                <a:ea typeface="Calibri" panose="020F0502020204030204" pitchFamily="34" charset="0"/>
              </a:rPr>
              <a:t> الحق في الإخطار العام:</a:t>
            </a:r>
            <a:endParaRPr lang="en-US" sz="2000" dirty="0">
              <a:solidFill>
                <a:srgbClr val="FF0000"/>
              </a:solidFill>
              <a:latin typeface="Calibri" panose="020F0502020204030204" pitchFamily="34" charset="0"/>
              <a:ea typeface="Calibri" panose="020F0502020204030204" pitchFamily="34" charset="0"/>
            </a:endParaRPr>
          </a:p>
        </p:txBody>
      </p:sp>
      <p:sp>
        <p:nvSpPr>
          <p:cNvPr id="7" name="Rectangle 6"/>
          <p:cNvSpPr/>
          <p:nvPr/>
        </p:nvSpPr>
        <p:spPr>
          <a:xfrm>
            <a:off x="93306" y="760445"/>
            <a:ext cx="11985431" cy="6195607"/>
          </a:xfrm>
          <a:prstGeom prst="rect">
            <a:avLst/>
          </a:prstGeom>
          <a:solidFill>
            <a:schemeClr val="bg1">
              <a:lumMod val="95000"/>
            </a:schemeClr>
          </a:solidFill>
          <a:ln w="28575">
            <a:solidFill>
              <a:schemeClr val="tx1"/>
            </a:solidFill>
            <a:prstDash val="dash"/>
          </a:ln>
        </p:spPr>
        <p:txBody>
          <a:bodyPr wrap="square">
            <a:spAutoFit/>
          </a:bodyPr>
          <a:lstStyle/>
          <a:p>
            <a:pPr algn="just" rtl="1">
              <a:lnSpc>
                <a:spcPct val="150000"/>
              </a:lnSpc>
            </a:pPr>
            <a:r>
              <a:rPr lang="ar-EG" sz="1400" b="1" dirty="0"/>
              <a:t>          </a:t>
            </a:r>
            <a:r>
              <a:rPr lang="ar-SA" sz="1400" b="1" dirty="0"/>
              <a:t>ومقتضي هذا الحق هو </a:t>
            </a:r>
            <a:r>
              <a:rPr lang="ar-SA" sz="1400" b="1" dirty="0">
                <a:solidFill>
                  <a:srgbClr val="00B050"/>
                </a:solidFill>
              </a:rPr>
              <a:t>أن نظم جمع المعلومات يجب أن يكون الجمهور على علم بها</a:t>
            </a:r>
            <a:r>
              <a:rPr lang="ar-SA" sz="1400" b="1" dirty="0"/>
              <a:t>، ومن مقتضاه أيضا أن الشخص لا يستطيع أن يتحقق من الضرر حتى يعلم به، ويعلم من المسئول عنه. وفي المملكة المتحدة يعلم معظم الناس أن مجالس الكهرباء والغاز ومصلحة البريد لديها معلومات عنهم مخزنة إلكترونيا، ولذلك فمن اليسير اكتشاف ما الذي تسجله عنهم، وهذا هو أساس مبدأ الإخطار العام، ولا يعتبر هذا المبدأ قد حقق أهدافه ما لم يتمكن الأفراد من معرفة ما يسجل عنهم من معلومات شخصية.</a:t>
            </a:r>
            <a:endParaRPr lang="en-US" sz="1400" b="1" dirty="0"/>
          </a:p>
          <a:p>
            <a:pPr algn="just" rtl="1">
              <a:lnSpc>
                <a:spcPct val="150000"/>
              </a:lnSpc>
            </a:pPr>
            <a:r>
              <a:rPr lang="ar-SA" sz="1400" b="1" dirty="0"/>
              <a:t> </a:t>
            </a:r>
            <a:endParaRPr lang="en-US" sz="1400" b="1" dirty="0"/>
          </a:p>
          <a:p>
            <a:pPr algn="just" rtl="1">
              <a:lnSpc>
                <a:spcPct val="150000"/>
              </a:lnSpc>
            </a:pPr>
            <a:r>
              <a:rPr lang="ar-SA" sz="1400" b="1" dirty="0"/>
              <a:t>      </a:t>
            </a:r>
            <a:r>
              <a:rPr lang="ar-EG" sz="1400" b="1" dirty="0"/>
              <a:t>    </a:t>
            </a:r>
            <a:r>
              <a:rPr lang="ar-SA" sz="1400" b="1" dirty="0"/>
              <a:t>ولقد نص القانون الفرنسي علي هذا الحق في المادة (۳۱) من الفصل المعني بالشكليات السابقة علي المعالجة الإلكترونية بالبيانات من القانون الفرنسي رقم 801 لسنة 2004 والصادر تعديلا لقانون المعلوماتية والبطاقات والحريات فنص علي : (البند الأول: تضع اللجنة تحت تصرف العامة قائمة المعلومات المبرمجة والتي تشكل محلا للمعلومات المنصوص عليها في المواد من ۲۳ إلى ۲۷ باستثناء المعاملات المشار إليها في المادة ٢٦ بند٣. وهذه القائمة تحدد هذه المعلومات :</a:t>
            </a:r>
            <a:endParaRPr lang="en-US" sz="1400" b="1" dirty="0"/>
          </a:p>
          <a:p>
            <a:pPr lvl="0" algn="just" rtl="1">
              <a:lnSpc>
                <a:spcPct val="150000"/>
              </a:lnSpc>
            </a:pPr>
            <a:r>
              <a:rPr lang="ar-EG" sz="1400" b="1" dirty="0"/>
              <a:t>1. </a:t>
            </a:r>
            <a:r>
              <a:rPr lang="ar-SA" sz="1400" b="1" dirty="0"/>
              <a:t>التصرف الذي أنشأ المعالجة الإلكترونية للبيانات الشخصية أو تاريخ بيان هذه المعالجة.</a:t>
            </a:r>
            <a:endParaRPr lang="en-US" sz="1400" b="1" dirty="0"/>
          </a:p>
          <a:p>
            <a:pPr lvl="0" algn="just" rtl="1">
              <a:lnSpc>
                <a:spcPct val="150000"/>
              </a:lnSpc>
            </a:pPr>
            <a:r>
              <a:rPr lang="ar-EG" sz="1400" b="1" dirty="0"/>
              <a:t>2. </a:t>
            </a:r>
            <a:r>
              <a:rPr lang="ar-SA" sz="1400" b="1" dirty="0"/>
              <a:t>تسمية والغرض من المعالجة الإلكترونية للبيانات.</a:t>
            </a:r>
            <a:endParaRPr lang="en-US" sz="1400" b="1" dirty="0"/>
          </a:p>
          <a:p>
            <a:pPr lvl="0" algn="just" rtl="1">
              <a:lnSpc>
                <a:spcPct val="150000"/>
              </a:lnSpc>
            </a:pPr>
            <a:r>
              <a:rPr lang="ar-EG" sz="1400" b="1" dirty="0"/>
              <a:t>3. </a:t>
            </a:r>
            <a:r>
              <a:rPr lang="ar-SA" sz="1400" b="1" dirty="0"/>
              <a:t>الهوية وعنوان المسئول عن المعالجة الإلكترونية للبيانات، أو الممثل لمن لم يقيم على الإقليم القومي أو على إقليم أي دولة عضو في المجموعة الأوروبية.</a:t>
            </a:r>
            <a:endParaRPr lang="en-US" sz="1400" b="1" dirty="0"/>
          </a:p>
          <a:p>
            <a:pPr lvl="0" algn="just" rtl="1">
              <a:lnSpc>
                <a:spcPct val="150000"/>
              </a:lnSpc>
            </a:pPr>
            <a:r>
              <a:rPr lang="ar-EG" sz="1400" b="1" dirty="0"/>
              <a:t>4. </a:t>
            </a:r>
            <a:r>
              <a:rPr lang="ar-SA" sz="1400" b="1" dirty="0"/>
              <a:t>وظيفة الشخص أو المرفق الذي يمارس خلاله الحق في الدخول إلى المعلومات الشخصية.</a:t>
            </a:r>
            <a:endParaRPr lang="en-US" sz="1400" b="1" dirty="0"/>
          </a:p>
          <a:p>
            <a:pPr lvl="0" algn="just" rtl="1">
              <a:lnSpc>
                <a:spcPct val="150000"/>
              </a:lnSpc>
            </a:pPr>
            <a:r>
              <a:rPr lang="ar-EG" sz="1400" b="1" dirty="0"/>
              <a:t>5. </a:t>
            </a:r>
            <a:r>
              <a:rPr lang="ar-SA" sz="1400" b="1" dirty="0"/>
              <a:t>طوائف المعلومات الشخصية التي تشكل محلا للمعالجة الإلكترونية، وكذلك المرسل إليهم، والطوائف المكلفة بتلقي الاتصال .</a:t>
            </a:r>
            <a:endParaRPr lang="en-US" sz="1400" b="1" dirty="0"/>
          </a:p>
          <a:p>
            <a:pPr lvl="0" algn="just" rtl="1">
              <a:lnSpc>
                <a:spcPct val="150000"/>
              </a:lnSpc>
            </a:pPr>
            <a:r>
              <a:rPr lang="ar-EG" sz="1400" b="1" dirty="0"/>
              <a:t>6. </a:t>
            </a:r>
            <a:r>
              <a:rPr lang="ar-SA" sz="1400" b="1" dirty="0"/>
              <a:t>انتقال المعلومات الشخصية - عند الضرورة – والمتجهة لدولة غير عضو في المجموعة الأوروبية</a:t>
            </a:r>
            <a:endParaRPr lang="en-US" sz="1400" b="1" dirty="0"/>
          </a:p>
          <a:p>
            <a:pPr algn="just" rtl="1">
              <a:lnSpc>
                <a:spcPct val="150000"/>
              </a:lnSpc>
            </a:pPr>
            <a:r>
              <a:rPr lang="ar-SA" sz="1400" b="1" dirty="0">
                <a:solidFill>
                  <a:srgbClr val="0000FF"/>
                </a:solidFill>
              </a:rPr>
              <a:t> البند الثاني: وتضع اللجنة تحت تصرف العامة أراءها، أو قراراتها، أو توصياتها .</a:t>
            </a:r>
            <a:endParaRPr lang="en-US" sz="1400" b="1" dirty="0">
              <a:solidFill>
                <a:srgbClr val="0000FF"/>
              </a:solidFill>
            </a:endParaRPr>
          </a:p>
          <a:p>
            <a:pPr algn="just" rtl="1">
              <a:lnSpc>
                <a:spcPct val="150000"/>
              </a:lnSpc>
            </a:pPr>
            <a:r>
              <a:rPr lang="ar-SA" sz="1400" b="1" dirty="0">
                <a:solidFill>
                  <a:srgbClr val="0000FF"/>
                </a:solidFill>
              </a:rPr>
              <a:t>البند الثالث: وتنشر اللجنة القومية للمعلوماتية والحريات قائمة الدول التي مكنت لها لجنة المجموعة الأوروبية أنها تكفل مستوي من حماية كاف بالنسبة لنقل أو لطائفة نقل معلومات شخصية).</a:t>
            </a:r>
            <a:endParaRPr lang="en-US" sz="1400" b="1" dirty="0">
              <a:solidFill>
                <a:srgbClr val="0000FF"/>
              </a:solidFill>
              <a:latin typeface="Times New Roman" panose="02020603050405020304" pitchFamily="18" charset="0"/>
              <a:ea typeface="Times New Roman" panose="02020603050405020304" pitchFamily="18" charset="0"/>
            </a:endParaRPr>
          </a:p>
        </p:txBody>
      </p:sp>
      <p:pic>
        <p:nvPicPr>
          <p:cNvPr id="5122"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178073" y="0"/>
            <a:ext cx="1013927" cy="7604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525859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24324" y="1379120"/>
            <a:ext cx="7851775" cy="4775617"/>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SA"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والخلاصة :</a:t>
            </a:r>
            <a:endParaRPr lang="en-US" sz="2400" b="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algn="just" rtl="1">
              <a:lnSpc>
                <a:spcPct val="150000"/>
              </a:lnSpc>
            </a:pPr>
            <a:r>
              <a:rPr lang="ar-SA" sz="2000" b="1" dirty="0">
                <a:solidFill>
                  <a:srgbClr val="FF0000"/>
                </a:solidFill>
                <a:latin typeface="Times New Roman" panose="02020603050405020304" pitchFamily="18" charset="0"/>
                <a:ea typeface="Times New Roman" panose="02020603050405020304" pitchFamily="18" charset="0"/>
              </a:rPr>
              <a:t>         أن تلك المبادئ والحقوق تستهدف تقرير حماية الخصوصية المعلوماتية التي تجمع إلكترونيا، ومجمل تلك المبادئ يعني في المقام الأول أن ما يخزن عن الأفراد من معلومات يجب أن يبق</a:t>
            </a:r>
            <a:r>
              <a:rPr lang="ar-EG" sz="2000" b="1" dirty="0">
                <a:solidFill>
                  <a:srgbClr val="FF0000"/>
                </a:solidFill>
                <a:latin typeface="Times New Roman" panose="02020603050405020304" pitchFamily="18" charset="0"/>
                <a:ea typeface="Times New Roman" panose="02020603050405020304" pitchFamily="18" charset="0"/>
              </a:rPr>
              <a:t>ى</a:t>
            </a:r>
            <a:r>
              <a:rPr lang="ar-SA" sz="2000" b="1" dirty="0">
                <a:solidFill>
                  <a:srgbClr val="FF0000"/>
                </a:solidFill>
                <a:latin typeface="Times New Roman" panose="02020603050405020304" pitchFamily="18" charset="0"/>
                <a:ea typeface="Times New Roman" panose="02020603050405020304" pitchFamily="18" charset="0"/>
              </a:rPr>
              <a:t> في مأمن من أيدي العابثين و المتطفلين ، كما يعني ضمان استخدامها فيما خصصت له من أغراض .</a:t>
            </a:r>
            <a:endParaRPr lang="ar-EG"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endParaRPr lang="ar-EG"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en-US" sz="2000" b="1" dirty="0"/>
              <a:t> </a:t>
            </a:r>
            <a:r>
              <a:rPr lang="ar-SA" sz="2000" b="1" dirty="0">
                <a:solidFill>
                  <a:srgbClr val="00B050"/>
                </a:solidFill>
              </a:rPr>
              <a:t>وفي رأينا أن تلك المبادئ ما لم تتدعم بتأييد تام من جانب السلطات العامة في الدولة، وتصاغ في شكل قواعد دستورية أو قانونية ملزمة فإنها لن تتعدي مرحلة التوصيات وبالتالي لن تؤتي ثمارها</a:t>
            </a:r>
            <a:r>
              <a:rPr lang="ar-SA" sz="2000" b="1" dirty="0"/>
              <a:t> .</a:t>
            </a:r>
            <a:endParaRPr lang="en-US" sz="2000" b="1" dirty="0">
              <a:solidFill>
                <a:srgbClr val="FF0000"/>
              </a:solidFill>
              <a:latin typeface="Times New Roman" panose="02020603050405020304" pitchFamily="18" charset="0"/>
              <a:ea typeface="Times New Roman" panose="02020603050405020304" pitchFamily="18" charset="0"/>
            </a:endParaRPr>
          </a:p>
        </p:txBody>
      </p:sp>
      <p:pic>
        <p:nvPicPr>
          <p:cNvPr id="4098" name="Picture 2" descr="Pakistan, India and the love for 'data protection' - Pakistan - DAWN.CO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650" y="2588685"/>
            <a:ext cx="3908425" cy="2345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08423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263154" y="1036674"/>
            <a:ext cx="7244504" cy="1849961"/>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918447" y="3306932"/>
            <a:ext cx="9038475" cy="3177665"/>
          </a:xfrm>
          <a:prstGeom prst="rect">
            <a:avLst/>
          </a:prstGeom>
          <a:solidFill>
            <a:schemeClr val="bg1">
              <a:lumMod val="95000"/>
            </a:schemeClr>
          </a:solidFill>
          <a:ln w="28575">
            <a:solidFill>
              <a:schemeClr val="tx1"/>
            </a:solidFill>
          </a:ln>
        </p:spPr>
        <p:txBody>
          <a:bodyPr wrap="square">
            <a:spAutoFit/>
          </a:bodyPr>
          <a:lstStyle/>
          <a:p>
            <a:pPr lvl="0" algn="just" defTabSz="977900" rtl="1">
              <a:lnSpc>
                <a:spcPct val="150000"/>
              </a:lnSpc>
              <a:spcBef>
                <a:spcPct val="0"/>
              </a:spcBef>
              <a:spcAft>
                <a:spcPct val="35000"/>
              </a:spcAft>
            </a:pPr>
            <a:r>
              <a:rPr lang="ar-EG" sz="1600" b="1" dirty="0"/>
              <a:t>           </a:t>
            </a:r>
            <a:r>
              <a:rPr lang="ar-SA" sz="1600" b="1" dirty="0"/>
              <a:t>وفي حقل حماية الخصوصية المعلوماتية، فإن العديد من المنظمات الدولية طورت أنشطة مختلفة تهدف إلى تنظيم حماية المعلومات الخاصة وتنظيم تدفق وانتقال البيانات، وقد أنجز الجزء الأكبر من هذا الجهد في هذا الحقل من قبل منظمة التعاون الاقتصادي والتنمية، ومجلس أوروبا، واتحاد أوروبا، والأمم المتحدة، ومجموعة الدول السبعة ومنظمة التجارة العالمية، وسوف نتناول - أيضا - المؤتمرات الدولية والإقليمية وذلك عل</a:t>
            </a:r>
            <a:r>
              <a:rPr lang="ar-EG" sz="1600" b="1" dirty="0"/>
              <a:t>ى</a:t>
            </a:r>
            <a:r>
              <a:rPr lang="ar-SA" sz="1600" b="1" dirty="0"/>
              <a:t> النحو التالي:</a:t>
            </a:r>
            <a:endParaRPr lang="ar-EG" sz="1600" b="1" dirty="0"/>
          </a:p>
          <a:p>
            <a:pPr lvl="0" algn="just" defTabSz="977900" rtl="1">
              <a:lnSpc>
                <a:spcPct val="150000"/>
              </a:lnSpc>
              <a:spcBef>
                <a:spcPct val="0"/>
              </a:spcBef>
              <a:spcAft>
                <a:spcPct val="35000"/>
              </a:spcAft>
            </a:pPr>
            <a:endParaRPr lang="en-US" sz="1600" b="1" dirty="0"/>
          </a:p>
          <a:p>
            <a:pPr algn="just" rtl="1">
              <a:lnSpc>
                <a:spcPct val="150000"/>
              </a:lnSpc>
            </a:pPr>
            <a:r>
              <a:rPr lang="ar-SA" sz="1600" b="1" dirty="0">
                <a:solidFill>
                  <a:srgbClr val="0000FF"/>
                </a:solidFill>
              </a:rPr>
              <a:t>أولا: المنظمات الدولية ودورها في حماية الخصوصية المعلوماتية.</a:t>
            </a:r>
            <a:endParaRPr lang="ar-EG" sz="1600" b="1" dirty="0">
              <a:solidFill>
                <a:srgbClr val="0000FF"/>
              </a:solidFill>
            </a:endParaRPr>
          </a:p>
          <a:p>
            <a:pPr algn="just" rtl="1">
              <a:lnSpc>
                <a:spcPct val="150000"/>
              </a:lnSpc>
            </a:pPr>
            <a:r>
              <a:rPr lang="ar-EG" sz="1600" b="1" dirty="0">
                <a:solidFill>
                  <a:srgbClr val="0000FF"/>
                </a:solidFill>
              </a:rPr>
              <a:t>ثانيا : </a:t>
            </a:r>
            <a:r>
              <a:rPr lang="ar-SA" sz="1600" b="1" dirty="0">
                <a:solidFill>
                  <a:srgbClr val="0000FF"/>
                </a:solidFill>
              </a:rPr>
              <a:t>المؤتمرات الدولية والمحلية ودورها في حماية الخصوصية المعلوماتية.</a:t>
            </a:r>
            <a:endParaRPr lang="en-US" sz="1600" b="1" dirty="0">
              <a:solidFill>
                <a:srgbClr val="0000FF"/>
              </a:solidFill>
            </a:endParaRPr>
          </a:p>
        </p:txBody>
      </p:sp>
      <p:sp>
        <p:nvSpPr>
          <p:cNvPr id="7" name="Rectangle 6"/>
          <p:cNvSpPr/>
          <p:nvPr/>
        </p:nvSpPr>
        <p:spPr>
          <a:xfrm>
            <a:off x="3059109" y="1112329"/>
            <a:ext cx="7708902" cy="1640706"/>
          </a:xfrm>
          <a:prstGeom prst="rect">
            <a:avLst/>
          </a:prstGeom>
        </p:spPr>
        <p:txBody>
          <a:bodyPr wrap="square">
            <a:spAutoFit/>
          </a:bodyPr>
          <a:lstStyle/>
          <a:p>
            <a:pPr lvl="0" algn="ctr" defTabSz="977900" rtl="1">
              <a:lnSpc>
                <a:spcPct val="150000"/>
              </a:lnSpc>
              <a:spcBef>
                <a:spcPct val="0"/>
              </a:spcBef>
              <a:spcAft>
                <a:spcPct val="35000"/>
              </a:spcAft>
            </a:pPr>
            <a:r>
              <a:rPr lang="ar-EG" sz="2000" b="1" dirty="0">
                <a:solidFill>
                  <a:srgbClr val="FF0000"/>
                </a:solidFill>
              </a:rPr>
              <a:t>المحور الثاني</a:t>
            </a:r>
          </a:p>
          <a:p>
            <a:pPr lvl="0" algn="ctr" defTabSz="977900" rtl="1">
              <a:lnSpc>
                <a:spcPct val="150000"/>
              </a:lnSpc>
              <a:spcBef>
                <a:spcPct val="0"/>
              </a:spcBef>
              <a:spcAft>
                <a:spcPct val="35000"/>
              </a:spcAft>
            </a:pPr>
            <a:r>
              <a:rPr lang="ar-SA" sz="2000" b="1" dirty="0">
                <a:solidFill>
                  <a:srgbClr val="0000FF"/>
                </a:solidFill>
                <a:ea typeface="Times New Roman" panose="02020603050405020304" pitchFamily="18" charset="0"/>
              </a:rPr>
              <a:t>الحماية الدولية والإقليمية للح</a:t>
            </a:r>
            <a:r>
              <a:rPr lang="ar-EG" sz="2000" b="1" dirty="0">
                <a:solidFill>
                  <a:srgbClr val="0000FF"/>
                </a:solidFill>
                <a:ea typeface="Times New Roman" panose="02020603050405020304" pitchFamily="18" charset="0"/>
              </a:rPr>
              <a:t>ق </a:t>
            </a:r>
            <a:r>
              <a:rPr lang="ar-SA" sz="2000" b="1" dirty="0">
                <a:solidFill>
                  <a:srgbClr val="0000FF"/>
                </a:solidFill>
                <a:ea typeface="Times New Roman" panose="02020603050405020304" pitchFamily="18" charset="0"/>
              </a:rPr>
              <a:t>في الخصوصية المعلوماتية</a:t>
            </a:r>
            <a:endParaRPr lang="ar-EG" sz="2000" b="1" dirty="0">
              <a:solidFill>
                <a:srgbClr val="0000FF"/>
              </a:solidFill>
              <a:ea typeface="Times New Roman" panose="02020603050405020304" pitchFamily="18" charset="0"/>
            </a:endParaRPr>
          </a:p>
          <a:p>
            <a:pPr lvl="0" algn="ctr" defTabSz="977900" rtl="1">
              <a:lnSpc>
                <a:spcPct val="150000"/>
              </a:lnSpc>
              <a:spcBef>
                <a:spcPct val="0"/>
              </a:spcBef>
              <a:spcAft>
                <a:spcPct val="35000"/>
              </a:spcAft>
            </a:pPr>
            <a:r>
              <a:rPr lang="ar-SA" sz="2000" b="1" dirty="0">
                <a:solidFill>
                  <a:prstClr val="black"/>
                </a:solidFill>
                <a:ea typeface="Times New Roman" panose="02020603050405020304" pitchFamily="18" charset="0"/>
              </a:rPr>
              <a:t> ( </a:t>
            </a:r>
            <a:r>
              <a:rPr lang="ar-SA" sz="2000" b="1" dirty="0">
                <a:solidFill>
                  <a:srgbClr val="00B050"/>
                </a:solidFill>
                <a:ea typeface="Times New Roman" panose="02020603050405020304" pitchFamily="18" charset="0"/>
              </a:rPr>
              <a:t>الحماية المعنوية </a:t>
            </a:r>
            <a:r>
              <a:rPr lang="ar-SA" sz="2000" b="1" dirty="0">
                <a:solidFill>
                  <a:prstClr val="black"/>
                </a:solidFill>
                <a:ea typeface="Times New Roman" panose="02020603050405020304" pitchFamily="18" charset="0"/>
              </a:rPr>
              <a:t>):</a:t>
            </a:r>
            <a:endParaRPr lang="ar-EG" sz="2000" b="1" dirty="0">
              <a:solidFill>
                <a:prstClr val="black"/>
              </a:solidFill>
              <a:ea typeface="Times New Roman" panose="02020603050405020304" pitchFamily="18" charset="0"/>
            </a:endParaRPr>
          </a:p>
        </p:txBody>
      </p:sp>
      <p:pic>
        <p:nvPicPr>
          <p:cNvPr id="3074" name="Picture 2" descr="The Importance of Data Privacy: Safeguarding Your Digital Identity | by  Divyansh Shrivastava | Medium"/>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372" y="1036674"/>
            <a:ext cx="2368550" cy="1698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55930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8275" y="1048709"/>
            <a:ext cx="12023725" cy="5593391"/>
          </a:xfrm>
          <a:prstGeom prst="rect">
            <a:avLst/>
          </a:prstGeom>
          <a:solidFill>
            <a:schemeClr val="bg1">
              <a:lumMod val="95000"/>
            </a:schemeClr>
          </a:solidFill>
          <a:ln w="19050">
            <a:solidFill>
              <a:schemeClr val="tx1"/>
            </a:solidFill>
          </a:ln>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t>         </a:t>
            </a:r>
            <a:r>
              <a:rPr kumimoji="0" lang="ar-SA" sz="1600" b="1" i="0" u="none" strike="noStrike" kern="1200" cap="none" spc="0" normalizeH="0" baseline="0" noProof="0" dirty="0">
                <a:ln>
                  <a:noFill/>
                </a:ln>
                <a:solidFill>
                  <a:srgbClr val="0000FF"/>
                </a:solidFill>
                <a:effectLst/>
                <a:uLnTx/>
                <a:uFillTx/>
                <a:latin typeface="Alexandria"/>
                <a:ea typeface="+mn-ea"/>
                <a:cs typeface="Alexandria Medium"/>
              </a:rPr>
              <a:t>أولا: المنظمات الدولية ودورها في حماية الخصوصية المعلوماتية.</a:t>
            </a:r>
            <a:endParaRPr lang="en-US" sz="1600" b="1" dirty="0"/>
          </a:p>
          <a:p>
            <a:pPr algn="just" rtl="1">
              <a:lnSpc>
                <a:spcPct val="150000"/>
              </a:lnSpc>
            </a:pPr>
            <a:r>
              <a:rPr lang="en-US" sz="1600" b="1" dirty="0"/>
              <a:t>         </a:t>
            </a:r>
            <a:r>
              <a:rPr lang="ar-EG" sz="1600" b="1" dirty="0"/>
              <a:t> </a:t>
            </a:r>
            <a:r>
              <a:rPr lang="ar-SA" sz="1600" b="1" dirty="0">
                <a:solidFill>
                  <a:srgbClr val="00B050"/>
                </a:solidFill>
              </a:rPr>
              <a:t>لقد تضاعف حرص المنظمات الدولية ومنها الأمم المتحدة</a:t>
            </a:r>
            <a:r>
              <a:rPr lang="ar-SA" sz="1600" b="1" dirty="0"/>
              <a:t> - على الحفاظ علي حقوق الإنسان بدرجة كبيرة، مما يشير إلى استقرار جذور فرع القانون الدولي المتعلق بحقوق الإنسان. و يرجع هذا التطور المهم في مسيرة حقوق الإنسان ومنها حقه في الخصوصية المعلوماتية إلى عدة أسباب أهمها:</a:t>
            </a:r>
            <a:endParaRPr lang="en-US" sz="1600" b="1" dirty="0"/>
          </a:p>
          <a:p>
            <a:pPr lvl="0" algn="just" rtl="1">
              <a:lnSpc>
                <a:spcPct val="150000"/>
              </a:lnSpc>
            </a:pPr>
            <a:r>
              <a:rPr lang="ar-EG" sz="1600" b="1" dirty="0"/>
              <a:t>        1.  </a:t>
            </a:r>
            <a:r>
              <a:rPr lang="ar-SA" sz="1600" b="1" dirty="0">
                <a:solidFill>
                  <a:srgbClr val="00B050"/>
                </a:solidFill>
              </a:rPr>
              <a:t>تطور الحياة الإنسانية</a:t>
            </a:r>
            <a:r>
              <a:rPr lang="ar-SA" sz="1600" b="1" dirty="0"/>
              <a:t> وزيادة التقارب والاحتكاك بين الشعوب بفضل تطور وتقدم سبل المواصلات وتطور الحياة الاقتصادية وزيادة المبادلات التجارية، وزيادة استخدام وسائل التكنولوجيا الحديثة، كل ذلك أدى إلى تعرف الشعوب على أوضاع حقوق الإنسان لدى غيرها، وتعرفها عل</a:t>
            </a:r>
            <a:r>
              <a:rPr lang="ar-EG" sz="1600" b="1" dirty="0"/>
              <a:t>ى</a:t>
            </a:r>
            <a:r>
              <a:rPr lang="ar-SA" sz="1600" b="1" dirty="0"/>
              <a:t> مبادئ جديدة في هذا المجال، ومنها الحق في الخصوصية المعلوماتية.</a:t>
            </a:r>
            <a:endParaRPr lang="en-US" sz="1600" b="1" dirty="0"/>
          </a:p>
          <a:p>
            <a:pPr lvl="0" algn="just" rtl="1">
              <a:lnSpc>
                <a:spcPct val="150000"/>
              </a:lnSpc>
            </a:pPr>
            <a:r>
              <a:rPr lang="ar-EG" sz="1600" b="1" dirty="0"/>
              <a:t>        2.  </a:t>
            </a:r>
            <a:r>
              <a:rPr lang="ar-SA" sz="1600" b="1" dirty="0">
                <a:solidFill>
                  <a:srgbClr val="00B050"/>
                </a:solidFill>
              </a:rPr>
              <a:t>شيوع استخدام وسائل التكنولوجيا الحديثة</a:t>
            </a:r>
            <a:r>
              <a:rPr lang="ar-SA" sz="1600" b="1" dirty="0"/>
              <a:t> وما لها من آثار سلبية تؤثر عل</a:t>
            </a:r>
            <a:r>
              <a:rPr lang="ar-EG" sz="1600" b="1" dirty="0"/>
              <a:t>ى</a:t>
            </a:r>
            <a:r>
              <a:rPr lang="ar-SA" sz="1600" b="1" dirty="0"/>
              <a:t> انتهاك حقوق الإنسان، وخصوصا الخصوصية المعلوماتية.</a:t>
            </a:r>
            <a:endParaRPr lang="en-US" sz="1600" b="1" dirty="0"/>
          </a:p>
          <a:p>
            <a:pPr lvl="0" algn="just" rtl="1">
              <a:lnSpc>
                <a:spcPct val="150000"/>
              </a:lnSpc>
            </a:pPr>
            <a:r>
              <a:rPr lang="ar-EG" sz="1600" b="1" dirty="0"/>
              <a:t>          3. </a:t>
            </a:r>
            <a:r>
              <a:rPr lang="ar-SA" sz="1600" b="1" dirty="0">
                <a:solidFill>
                  <a:srgbClr val="00B050"/>
                </a:solidFill>
              </a:rPr>
              <a:t>شعور الضمير الجماعي بعدم كفاية نظم القانون الداخلي لحماية حقوق الإنسان</a:t>
            </a:r>
            <a:r>
              <a:rPr lang="ar-SA" sz="1600" b="1" dirty="0"/>
              <a:t>، وخصوصا الحق في الخصوصية المعلوماتية وإن السبيل لضمان هذا الاحترام هو حمايتها عن طريق نظم القانون الدولي العام، وما يرتبه من التزامات على الأعضاء في المجتمع الدولي، وما يملكه من وسائل لضمان احترام ا</a:t>
            </a:r>
            <a:r>
              <a:rPr lang="ar-EG" sz="1600" b="1" dirty="0"/>
              <a:t>لخصوصية المعلوماتية</a:t>
            </a:r>
            <a:r>
              <a:rPr lang="ar-SA" sz="1600" b="1" dirty="0"/>
              <a:t>. وسوف نتناول أهم هذه المنظمات الدولية ودورها وذلك عل</a:t>
            </a:r>
            <a:r>
              <a:rPr lang="ar-EG" sz="1600" b="1" dirty="0"/>
              <a:t>ى</a:t>
            </a:r>
            <a:r>
              <a:rPr lang="ar-SA" sz="1600" b="1" dirty="0"/>
              <a:t> النحو التالي:</a:t>
            </a:r>
            <a:endParaRPr lang="en-US" sz="1600" b="1" dirty="0"/>
          </a:p>
          <a:p>
            <a:pPr lvl="0" algn="just" rtl="1">
              <a:lnSpc>
                <a:spcPct val="150000"/>
              </a:lnSpc>
            </a:pPr>
            <a:r>
              <a:rPr lang="ar-EG" sz="1600" b="1" dirty="0"/>
              <a:t>1- </a:t>
            </a:r>
            <a:r>
              <a:rPr lang="ar-SA" sz="1600" b="1" dirty="0"/>
              <a:t>منظمة التعاون الاقتصادي والتنمية.</a:t>
            </a:r>
            <a:r>
              <a:rPr lang="ar-EG" sz="1600" b="1" dirty="0"/>
              <a:t> 		2- </a:t>
            </a:r>
            <a:r>
              <a:rPr lang="ar-SA" sz="1600" b="1" dirty="0"/>
              <a:t>مجلس أوروبا.</a:t>
            </a:r>
            <a:r>
              <a:rPr lang="ar-EG" sz="1600" b="1" dirty="0"/>
              <a:t> 				3- </a:t>
            </a:r>
            <a:r>
              <a:rPr lang="ar-SA" sz="1600" b="1" dirty="0"/>
              <a:t>الاتحاد الأوربي.</a:t>
            </a:r>
            <a:endParaRPr lang="ar-EG" sz="1600" b="1" dirty="0"/>
          </a:p>
          <a:p>
            <a:pPr lvl="0" algn="just" rtl="1">
              <a:lnSpc>
                <a:spcPct val="150000"/>
              </a:lnSpc>
            </a:pPr>
            <a:r>
              <a:rPr lang="ar-EG" sz="1600" b="1" dirty="0"/>
              <a:t>4- </a:t>
            </a:r>
            <a:r>
              <a:rPr lang="ar-SA" sz="1600" b="1" dirty="0"/>
              <a:t>الأمم المتحدة.</a:t>
            </a:r>
            <a:r>
              <a:rPr lang="ar-EG" sz="1600" b="1" dirty="0"/>
              <a:t>		5- </a:t>
            </a:r>
            <a:r>
              <a:rPr lang="ar-SA" sz="1600" b="1" dirty="0"/>
              <a:t>مجموعة الدول السبعة لاحقا مجموعة الثمانية </a:t>
            </a:r>
            <a:r>
              <a:rPr lang="en-US" sz="1600" b="1" dirty="0"/>
              <a:t>G8</a:t>
            </a:r>
            <a:r>
              <a:rPr lang="ar-SA" sz="1600" b="1" dirty="0"/>
              <a:t>.</a:t>
            </a:r>
            <a:r>
              <a:rPr lang="ar-EG" sz="1600" b="1" dirty="0"/>
              <a:t> 		6- </a:t>
            </a:r>
            <a:r>
              <a:rPr lang="ar-SA" sz="1600" b="1" dirty="0"/>
              <a:t>منظمة التجارة العالمية.</a:t>
            </a:r>
            <a:endParaRPr lang="en-US" sz="1600"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25724012"/>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10611"/>
            <a:ext cx="12192000" cy="6147389"/>
          </a:xfrm>
          <a:prstGeom prst="rect">
            <a:avLst/>
          </a:prstGeom>
          <a:solidFill>
            <a:schemeClr val="accent1">
              <a:lumMod val="20000"/>
              <a:lumOff val="80000"/>
            </a:schemeClr>
          </a:solidFill>
          <a:ln w="28575">
            <a:solidFill>
              <a:schemeClr val="tx1"/>
            </a:solidFill>
            <a:prstDash val="dash"/>
          </a:ln>
        </p:spPr>
        <p:txBody>
          <a:bodyPr wrap="square">
            <a:spAutoFit/>
          </a:bodyPr>
          <a:lstStyle/>
          <a:p>
            <a:pPr algn="just" rtl="1">
              <a:lnSpc>
                <a:spcPct val="150000"/>
              </a:lnSpc>
            </a:pPr>
            <a:r>
              <a:rPr lang="ar-SA" sz="1400" b="1" dirty="0">
                <a:solidFill>
                  <a:srgbClr val="FF0000"/>
                </a:solidFill>
                <a:ea typeface="Times New Roman" panose="02020603050405020304" pitchFamily="18" charset="0"/>
              </a:rPr>
              <a:t>أولا: المنظمات الدولية ودورها في حماية الخصوصية المعلوماتية</a:t>
            </a:r>
            <a:r>
              <a:rPr lang="ar-EG" sz="1400" b="1" dirty="0">
                <a:solidFill>
                  <a:srgbClr val="FF0000"/>
                </a:solidFill>
                <a:ea typeface="Times New Roman" panose="02020603050405020304" pitchFamily="18" charset="0"/>
              </a:rPr>
              <a:t>:</a:t>
            </a:r>
            <a:endParaRPr lang="en-US" sz="1400" b="1" dirty="0">
              <a:solidFill>
                <a:srgbClr val="FF0000"/>
              </a:solidFill>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300" b="1" dirty="0">
                <a:highlight>
                  <a:srgbClr val="FFFF00"/>
                </a:highlight>
                <a:ea typeface="Times New Roman" panose="02020603050405020304" pitchFamily="18" charset="0"/>
              </a:rPr>
              <a:t>منظمة التعاون الاقتصادي والتنمية</a:t>
            </a:r>
            <a:r>
              <a:rPr lang="ar-EG" sz="1300" b="1" dirty="0">
                <a:highlight>
                  <a:srgbClr val="FFFF00"/>
                </a:highlight>
                <a:ea typeface="Times New Roman" panose="02020603050405020304" pitchFamily="18" charset="0"/>
              </a:rPr>
              <a:t>:</a:t>
            </a:r>
            <a:endParaRPr lang="en-US" sz="1300" b="1" dirty="0">
              <a:highlight>
                <a:srgbClr val="FFFF00"/>
              </a:highlight>
              <a:ea typeface="Times New Roman" panose="02020603050405020304" pitchFamily="18" charset="0"/>
            </a:endParaRPr>
          </a:p>
          <a:p>
            <a:pPr algn="just" rtl="1">
              <a:lnSpc>
                <a:spcPct val="150000"/>
              </a:lnSpc>
            </a:pPr>
            <a:r>
              <a:rPr lang="ar-EG" sz="1300" b="1" dirty="0">
                <a:solidFill>
                  <a:prstClr val="white"/>
                </a:solidFill>
              </a:rPr>
              <a:t>      </a:t>
            </a:r>
            <a:r>
              <a:rPr lang="ar-SA" sz="1300" b="1" dirty="0">
                <a:solidFill>
                  <a:prstClr val="white"/>
                </a:solidFill>
              </a:rPr>
              <a:t> </a:t>
            </a:r>
            <a:r>
              <a:rPr lang="ar-SA" sz="1300" b="1" dirty="0"/>
              <a:t>ابتداء من عام ١٩٧٨م بدأت هذه المنظمة </a:t>
            </a:r>
            <a:r>
              <a:rPr lang="ar-SA" sz="1300" b="1" dirty="0">
                <a:solidFill>
                  <a:srgbClr val="00B050"/>
                </a:solidFill>
              </a:rPr>
              <a:t>وضع أدلة وقواعد إرشادية بشأن حماية الخصوصية ونقل البيانات</a:t>
            </a:r>
            <a:r>
              <a:rPr lang="ar-SA" sz="1300" b="1" dirty="0"/>
              <a:t>، وقد تم تبني هذه القواعد من قبل مجلس المنظمة في عام ۱۹۸۰م ، مع التوصية للأعضاء بالالتزام بها، </a:t>
            </a:r>
            <a:r>
              <a:rPr lang="ar-SA" sz="1300" b="1" u="sng" dirty="0">
                <a:solidFill>
                  <a:srgbClr val="00B050"/>
                </a:solidFill>
              </a:rPr>
              <a:t>ولا تعد هذه القواعد إلزامية</a:t>
            </a:r>
            <a:r>
              <a:rPr lang="ar-SA" sz="1300" b="1" u="sng" dirty="0"/>
              <a:t>، وإنما مجرد إرشادات وتوصيات، </a:t>
            </a:r>
            <a:r>
              <a:rPr lang="ar-SA" sz="1300" b="1" u="sng" dirty="0">
                <a:solidFill>
                  <a:srgbClr val="00B050"/>
                </a:solidFill>
              </a:rPr>
              <a:t>وتغطي هذه القواعد الأشخاص الطبيعيين فقط، وتطبق على القطاعين العام والخاص</a:t>
            </a:r>
            <a:r>
              <a:rPr lang="ar-SA" sz="1300" b="1" u="sng" dirty="0"/>
              <a:t>، وتتعلق أيضا بالبيانات المعالجة آليا أو غير المعالجة آليا،</a:t>
            </a:r>
            <a:r>
              <a:rPr lang="ar-SA" sz="1300" b="1" dirty="0"/>
              <a:t> </a:t>
            </a:r>
            <a:r>
              <a:rPr lang="ar-SA" sz="1300" b="1" dirty="0">
                <a:solidFill>
                  <a:srgbClr val="00B050"/>
                </a:solidFill>
              </a:rPr>
              <a:t>وتتضمن التوجيهات المبادئ الثمانية الرئيسة لحماية الخصوصية المعلوماتية أو الحق في حماية البيانات الخاصة، وهذه المبادئ هي</a:t>
            </a:r>
            <a:r>
              <a:rPr lang="ar-SA" sz="1300" b="1" dirty="0"/>
              <a:t>:</a:t>
            </a:r>
            <a:endParaRPr lang="en-US" sz="1300" b="1" dirty="0"/>
          </a:p>
          <a:p>
            <a:pPr lvl="0" algn="just" rtl="1">
              <a:lnSpc>
                <a:spcPct val="150000"/>
              </a:lnSpc>
            </a:pPr>
            <a:r>
              <a:rPr lang="ar-EG" sz="1300" b="1" dirty="0"/>
              <a:t>1. </a:t>
            </a:r>
            <a:r>
              <a:rPr lang="ar-SA" sz="1300" b="1" dirty="0"/>
              <a:t>تحديد حصر عمليات جمع البيانات </a:t>
            </a:r>
            <a:r>
              <a:rPr lang="en-US" sz="1300" b="1" dirty="0"/>
              <a:t>Collection-limitation)</a:t>
            </a:r>
            <a:r>
              <a:rPr lang="ar-SA" sz="1300" b="1" dirty="0"/>
              <a:t>). </a:t>
            </a:r>
            <a:r>
              <a:rPr lang="ar-EG" sz="1300" b="1" dirty="0"/>
              <a:t>			2. </a:t>
            </a:r>
            <a:r>
              <a:rPr lang="ar-SA" sz="1300" b="1" dirty="0"/>
              <a:t>الاقتصار على طبيعة البيانات الشخصية وتحديدها (</a:t>
            </a:r>
            <a:r>
              <a:rPr lang="en-US" sz="1300" b="1" dirty="0"/>
              <a:t>Data quality</a:t>
            </a:r>
            <a:r>
              <a:rPr lang="ar-SA" sz="1300" b="1" dirty="0"/>
              <a:t>). </a:t>
            </a:r>
            <a:endParaRPr lang="en-US" sz="1300" b="1" dirty="0"/>
          </a:p>
          <a:p>
            <a:pPr lvl="0" algn="just" rtl="1">
              <a:lnSpc>
                <a:spcPct val="150000"/>
              </a:lnSpc>
            </a:pPr>
            <a:r>
              <a:rPr lang="ar-EG" sz="1300" b="1" dirty="0"/>
              <a:t>3. </a:t>
            </a:r>
            <a:r>
              <a:rPr lang="ar-SA" sz="1300" b="1" dirty="0"/>
              <a:t>تحديد الغرض </a:t>
            </a:r>
            <a:r>
              <a:rPr lang="en-US" sz="1300" b="1" dirty="0"/>
              <a:t>(Purpose-specification)</a:t>
            </a:r>
            <a:r>
              <a:rPr lang="ar-SA" sz="1300" b="1" dirty="0"/>
              <a:t> الذي يتم تجميع البيانات من أجله .</a:t>
            </a:r>
            <a:endParaRPr lang="en-US" sz="1300" b="1" dirty="0"/>
          </a:p>
          <a:p>
            <a:pPr lvl="0" algn="just" rtl="1">
              <a:lnSpc>
                <a:spcPct val="150000"/>
              </a:lnSpc>
            </a:pPr>
            <a:r>
              <a:rPr lang="ar-EG" sz="1300" b="1" dirty="0"/>
              <a:t>4. </a:t>
            </a:r>
            <a:r>
              <a:rPr lang="ar-SA" sz="1300" b="1" dirty="0"/>
              <a:t>حصر الاستخدام بالغرض المحدد </a:t>
            </a:r>
            <a:r>
              <a:rPr lang="en-US" sz="1300" b="1" dirty="0"/>
              <a:t>Use-limitation)</a:t>
            </a:r>
            <a:r>
              <a:rPr lang="ar-SA" sz="1300" b="1" dirty="0"/>
              <a:t>) ، بمعني ألا تستخدم البيانات إلا في الغرض المحدد للجهة الطالبة للبيانات، ولا يتم الخروج عل</a:t>
            </a:r>
            <a:r>
              <a:rPr lang="ar-EG" sz="1300" b="1" dirty="0"/>
              <a:t>ى</a:t>
            </a:r>
            <a:r>
              <a:rPr lang="ar-SA" sz="1300" b="1" dirty="0"/>
              <a:t> ذلك إلا بموافقة الشخص.</a:t>
            </a:r>
            <a:endParaRPr lang="en-US" sz="1300" b="1" dirty="0"/>
          </a:p>
          <a:p>
            <a:pPr lvl="0" algn="just" rtl="1">
              <a:lnSpc>
                <a:spcPct val="150000"/>
              </a:lnSpc>
            </a:pPr>
            <a:r>
              <a:rPr lang="ar-EG" sz="1300" b="1" dirty="0"/>
              <a:t>5. </a:t>
            </a:r>
            <a:r>
              <a:rPr lang="ar-SA" sz="1300" b="1" dirty="0"/>
              <a:t> توفير وسائل حماية وأمن المعلومات ( </a:t>
            </a:r>
            <a:r>
              <a:rPr lang="en-US" sz="1300" b="1" dirty="0"/>
              <a:t>Security-Safeguards</a:t>
            </a:r>
            <a:r>
              <a:rPr lang="ar-SA" sz="1300" b="1" dirty="0"/>
              <a:t>). </a:t>
            </a:r>
            <a:endParaRPr lang="en-US" sz="1300" b="1" dirty="0"/>
          </a:p>
          <a:p>
            <a:pPr lvl="0" algn="just" rtl="1">
              <a:lnSpc>
                <a:spcPct val="150000"/>
              </a:lnSpc>
            </a:pPr>
            <a:r>
              <a:rPr lang="ar-EG" sz="1300" b="1" dirty="0"/>
              <a:t> 6. </a:t>
            </a:r>
            <a:r>
              <a:rPr lang="ar-SA" sz="1300" b="1" dirty="0"/>
              <a:t> العلانية (</a:t>
            </a:r>
            <a:r>
              <a:rPr lang="en-US" sz="1300" b="1" dirty="0"/>
              <a:t>Openness</a:t>
            </a:r>
            <a:r>
              <a:rPr lang="ar-SA" sz="1300" b="1" dirty="0"/>
              <a:t>)، ومقتضي ذلك أن يكون ما يتعلق بالحياة الشخصية من سياسة عامة للتطوير والتخطيط والتطبيق معلنة للكافة لمعرفتها . </a:t>
            </a:r>
            <a:endParaRPr lang="en-US" sz="1300" b="1" dirty="0"/>
          </a:p>
          <a:p>
            <a:pPr lvl="0" algn="just" rtl="1">
              <a:lnSpc>
                <a:spcPct val="150000"/>
              </a:lnSpc>
            </a:pPr>
            <a:r>
              <a:rPr lang="ar-EG" sz="1300" b="1" dirty="0"/>
              <a:t> 7. </a:t>
            </a:r>
            <a:r>
              <a:rPr lang="ar-SA" sz="1300" b="1" dirty="0"/>
              <a:t>الحق في المشاركة </a:t>
            </a:r>
            <a:r>
              <a:rPr lang="en-US" sz="1300" b="1" dirty="0"/>
              <a:t>Individual Participation)</a:t>
            </a:r>
            <a:r>
              <a:rPr lang="ar-SA" sz="1300" b="1" dirty="0"/>
              <a:t>)، بمعني أن يكون للأشخاص الحق في المشاركة عن طريق الحق في الوصول والتعرف عل</a:t>
            </a:r>
            <a:r>
              <a:rPr lang="ar-EG" sz="1300" b="1" dirty="0"/>
              <a:t>ى</a:t>
            </a:r>
            <a:r>
              <a:rPr lang="ar-SA" sz="1300" b="1" dirty="0"/>
              <a:t> البيانات الخاصة بهم، وحقهم في الرد عليها، والتعديل فيها. </a:t>
            </a:r>
            <a:endParaRPr lang="en-US" sz="1300" b="1" dirty="0"/>
          </a:p>
          <a:p>
            <a:pPr lvl="0" algn="just" rtl="1">
              <a:lnSpc>
                <a:spcPct val="150000"/>
              </a:lnSpc>
            </a:pPr>
            <a:r>
              <a:rPr lang="ar-EG" sz="1300" b="1" dirty="0"/>
              <a:t>  8. </a:t>
            </a:r>
            <a:r>
              <a:rPr lang="ar-SA" sz="1300" b="1" dirty="0"/>
              <a:t>المساءلة ( </a:t>
            </a:r>
            <a:r>
              <a:rPr lang="en-US" sz="1300" b="1" dirty="0"/>
              <a:t>Accountability</a:t>
            </a:r>
            <a:r>
              <a:rPr lang="ar-SA" sz="1300" b="1" dirty="0"/>
              <a:t> )، ويعني هذا المبدأ مساءلة الشخص المنوط به التعامل مع البيانات الشخصية عن مدى كفالتهم للقواعد والمبادئ السابقة في التعامل مع تلك البيانات.</a:t>
            </a:r>
            <a:endParaRPr lang="en-US" sz="1300" b="1" dirty="0"/>
          </a:p>
          <a:p>
            <a:pPr algn="just" rtl="1">
              <a:lnSpc>
                <a:spcPct val="150000"/>
              </a:lnSpc>
            </a:pPr>
            <a:r>
              <a:rPr lang="ar-EG" sz="1300" b="1" dirty="0"/>
              <a:t>           </a:t>
            </a:r>
            <a:r>
              <a:rPr lang="ar-SA" sz="1300" b="1" dirty="0"/>
              <a:t>وهذه المبادئ تصف البيانات والمعلومات الشخصية على </a:t>
            </a:r>
            <a:r>
              <a:rPr lang="ar-SA" sz="1300" b="1" dirty="0">
                <a:solidFill>
                  <a:srgbClr val="00B050"/>
                </a:solidFill>
              </a:rPr>
              <a:t>أنها معطيات تتوفر لها الحماية</a:t>
            </a:r>
            <a:r>
              <a:rPr lang="ar-SA" sz="1300" b="1" dirty="0"/>
              <a:t> في كل مرحلة من مراحل الجمع </a:t>
            </a:r>
            <a:r>
              <a:rPr lang="en-US" sz="1300" b="1" dirty="0"/>
              <a:t>Collection)</a:t>
            </a:r>
            <a:r>
              <a:rPr lang="ar-SA" sz="1300" b="1" dirty="0"/>
              <a:t>)، والتخزين (</a:t>
            </a:r>
            <a:r>
              <a:rPr lang="en-US" sz="1300" b="1" dirty="0"/>
              <a:t>Storage</a:t>
            </a:r>
            <a:r>
              <a:rPr lang="ar-SA" sz="1300" b="1" dirty="0"/>
              <a:t>) والمعالجة (</a:t>
            </a:r>
            <a:r>
              <a:rPr lang="en-US" sz="1300" b="1" dirty="0"/>
              <a:t>Processing</a:t>
            </a:r>
            <a:r>
              <a:rPr lang="ar-SA" sz="1300" b="1" dirty="0"/>
              <a:t>) والنشر (</a:t>
            </a:r>
            <a:r>
              <a:rPr lang="en-US" sz="1300" b="1" dirty="0"/>
              <a:t>Dissemination</a:t>
            </a:r>
            <a:r>
              <a:rPr lang="ar-SA" sz="1300" b="1" dirty="0"/>
              <a:t>).</a:t>
            </a:r>
            <a:endParaRPr lang="en-US" sz="1300" b="1" dirty="0"/>
          </a:p>
          <a:p>
            <a:pPr algn="just" rtl="1">
              <a:lnSpc>
                <a:spcPct val="150000"/>
              </a:lnSpc>
            </a:pPr>
            <a:r>
              <a:rPr lang="ar-EG" sz="1300" b="1" dirty="0"/>
              <a:t>       </a:t>
            </a:r>
            <a:r>
              <a:rPr lang="en-US" sz="1300" b="1" dirty="0"/>
              <a:t>    </a:t>
            </a:r>
            <a:r>
              <a:rPr lang="ar-SA" sz="1300" b="1" dirty="0"/>
              <a:t>ومثل هذا الدليل – الوثيقة - لعب دورا رئيسا وكان الأكثر تأثيرا في اتجاه الدول الأوروبية إلي اقرار تشريعات وطنية في حقل الخصوصية، ومنذ ذلك التاريخ تتابع هذه المنظمة موضوع الخصوصية </a:t>
            </a:r>
            <a:r>
              <a:rPr lang="ar-EG" sz="1300" b="1" dirty="0"/>
              <a:t>المعلوماتية</a:t>
            </a:r>
            <a:r>
              <a:rPr lang="ar-SA" sz="1300" b="1" dirty="0"/>
              <a:t> وتضعه ضمن أجندتها السنوية وتتابع تطورات التدابير التشريعية في هذا الحقل .</a:t>
            </a:r>
            <a:endParaRPr lang="en-US" sz="1300" b="1" dirty="0"/>
          </a:p>
        </p:txBody>
      </p:sp>
    </p:spTree>
    <p:extLst>
      <p:ext uri="{BB962C8B-B14F-4D97-AF65-F5344CB8AC3E}">
        <p14:creationId xmlns:p14="http://schemas.microsoft.com/office/powerpoint/2010/main" val="626745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966574" y="2190796"/>
            <a:ext cx="6207760" cy="3194003"/>
          </a:xfrm>
          <a:prstGeom prst="ellipse">
            <a:avLst/>
          </a:prstGeom>
          <a:blipFill>
            <a:blip r:embed="rId2"/>
            <a:stretch>
              <a:fillRect/>
            </a:stretch>
          </a:blip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932" b="1"/>
          <a:stretch/>
        </p:blipFill>
        <p:spPr>
          <a:xfrm>
            <a:off x="1929837" y="1539551"/>
            <a:ext cx="8081910" cy="4191765"/>
          </a:xfrm>
          <a:prstGeom prst="ellipse">
            <a:avLst/>
          </a:prstGeom>
        </p:spPr>
      </p:pic>
      <p:sp>
        <p:nvSpPr>
          <p:cNvPr id="5" name="Rectangle 4"/>
          <p:cNvSpPr/>
          <p:nvPr/>
        </p:nvSpPr>
        <p:spPr>
          <a:xfrm>
            <a:off x="266700" y="602551"/>
            <a:ext cx="11791950" cy="6065763"/>
          </a:xfrm>
          <a:prstGeom prst="rect">
            <a:avLst/>
          </a:prstGeom>
          <a:solidFill>
            <a:schemeClr val="bg1">
              <a:lumMod val="95000"/>
            </a:schemeClr>
          </a:solidFill>
          <a:ln w="38100">
            <a:solidFill>
              <a:schemeClr val="tx1"/>
            </a:solidFill>
          </a:ln>
        </p:spPr>
        <p:txBody>
          <a:bodyPr wrap="square">
            <a:spAutoFit/>
          </a:bodyPr>
          <a:lstStyle/>
          <a:p>
            <a:pPr algn="just" rtl="1">
              <a:lnSpc>
                <a:spcPct val="150000"/>
              </a:lnSpc>
            </a:pPr>
            <a:r>
              <a:rPr lang="ar-SA" sz="1600" b="1" dirty="0">
                <a:solidFill>
                  <a:srgbClr val="FF0000"/>
                </a:solidFill>
                <a:ea typeface="Times New Roman" panose="02020603050405020304" pitchFamily="18" charset="0"/>
              </a:rPr>
              <a:t>أولا: المنظمات الدولية ودورها في حماية الخصوصية المعلوماتية</a:t>
            </a:r>
            <a:r>
              <a:rPr lang="ar-EG" sz="1600" b="1" dirty="0">
                <a:solidFill>
                  <a:srgbClr val="FF0000"/>
                </a:solidFill>
                <a:ea typeface="Times New Roman" panose="02020603050405020304" pitchFamily="18" charset="0"/>
              </a:rPr>
              <a:t>:</a:t>
            </a:r>
            <a:endParaRPr lang="en-US" sz="1600" b="1" dirty="0">
              <a:solidFill>
                <a:srgbClr val="FF0000"/>
              </a:solidFill>
              <a:ea typeface="Times New Roman" panose="02020603050405020304" pitchFamily="18" charset="0"/>
            </a:endParaRPr>
          </a:p>
          <a:p>
            <a:pPr marR="0" lvl="0" algn="just" rtl="1">
              <a:lnSpc>
                <a:spcPct val="150000"/>
              </a:lnSpc>
              <a:spcBef>
                <a:spcPts val="0"/>
              </a:spcBef>
              <a:spcAft>
                <a:spcPts val="500"/>
              </a:spcAft>
            </a:pPr>
            <a:r>
              <a:rPr lang="ar-EG" sz="1600" b="1" dirty="0">
                <a:solidFill>
                  <a:srgbClr val="FF0000"/>
                </a:solidFill>
                <a:highlight>
                  <a:srgbClr val="FFFF00"/>
                </a:highlight>
                <a:ea typeface="Times New Roman" panose="02020603050405020304" pitchFamily="18" charset="0"/>
              </a:rPr>
              <a:t>2. </a:t>
            </a:r>
            <a:r>
              <a:rPr lang="ar-SA" sz="1600" b="1" dirty="0">
                <a:solidFill>
                  <a:srgbClr val="FF0000"/>
                </a:solidFill>
                <a:highlight>
                  <a:srgbClr val="FFFF00"/>
                </a:highlight>
                <a:ea typeface="Calibri" panose="020F0502020204030204" pitchFamily="34" charset="0"/>
              </a:rPr>
              <a:t>مجلس أوروبا ( </a:t>
            </a:r>
            <a:r>
              <a:rPr lang="en-US" sz="1600" b="1" dirty="0">
                <a:solidFill>
                  <a:srgbClr val="FF0000"/>
                </a:solidFill>
                <a:highlight>
                  <a:srgbClr val="FFFF00"/>
                </a:highlight>
                <a:latin typeface="Calibri" panose="020F0502020204030204" pitchFamily="34" charset="0"/>
                <a:ea typeface="Calibri" panose="020F0502020204030204" pitchFamily="34" charset="0"/>
              </a:rPr>
              <a:t>Council of Europe</a:t>
            </a:r>
            <a:r>
              <a:rPr lang="ar-SA" sz="1600" b="1" dirty="0">
                <a:solidFill>
                  <a:srgbClr val="FF0000"/>
                </a:solidFill>
                <a:highlight>
                  <a:srgbClr val="FFFF00"/>
                </a:highlight>
                <a:latin typeface="Calibri" panose="020F0502020204030204" pitchFamily="34" charset="0"/>
                <a:ea typeface="Calibri" panose="020F0502020204030204" pitchFamily="34" charset="0"/>
              </a:rPr>
              <a:t> )</a:t>
            </a:r>
            <a:r>
              <a:rPr lang="ar-EG" sz="1600" b="1" dirty="0">
                <a:solidFill>
                  <a:srgbClr val="FF0000"/>
                </a:solidFill>
                <a:highlight>
                  <a:srgbClr val="FFFF00"/>
                </a:highlight>
                <a:latin typeface="Calibri" panose="020F0502020204030204" pitchFamily="34" charset="0"/>
                <a:ea typeface="Calibri" panose="020F0502020204030204" pitchFamily="34" charset="0"/>
              </a:rPr>
              <a:t>:</a:t>
            </a:r>
            <a:endParaRPr lang="en-US" sz="1400" b="1" dirty="0">
              <a:solidFill>
                <a:srgbClr val="FF0000"/>
              </a:solidFill>
              <a:highlight>
                <a:srgbClr val="FFFF00"/>
              </a:highlight>
              <a:latin typeface="Calibri" panose="020F0502020204030204" pitchFamily="34" charset="0"/>
              <a:ea typeface="Calibri" panose="020F0502020204030204" pitchFamily="34" charset="0"/>
            </a:endParaRPr>
          </a:p>
          <a:p>
            <a:pPr algn="just" rtl="1">
              <a:lnSpc>
                <a:spcPct val="150000"/>
              </a:lnSpc>
            </a:pPr>
            <a:r>
              <a:rPr lang="ar-EG" sz="1400" b="1" dirty="0"/>
              <a:t>         </a:t>
            </a:r>
            <a:r>
              <a:rPr lang="en-US" sz="1400" b="1" dirty="0"/>
              <a:t> </a:t>
            </a:r>
            <a:r>
              <a:rPr lang="ar-SA" sz="1400" b="1" dirty="0"/>
              <a:t>كان للمجلس الأوربي دور لا ينكر في حماية </a:t>
            </a:r>
            <a:r>
              <a:rPr lang="ar-EG" sz="1400" b="1" dirty="0"/>
              <a:t>خصوصية</a:t>
            </a:r>
            <a:r>
              <a:rPr lang="ar-SA" sz="1400" b="1" dirty="0"/>
              <a:t> للأفراد، والبيانات الشخصية من إساءة استخدامها بواسطة المعالجة الإلكترونية لها، وتمثل ذلك في التوصيات التي وضعها البرلمان الأوربي في ٨ مايو سنة ۱۹۷۹م، وفي ٢٣ سبتمبر سنة ۱۹۸٠م، </a:t>
            </a:r>
            <a:r>
              <a:rPr lang="ar-EG" sz="1400" b="1" dirty="0"/>
              <a:t>و</a:t>
            </a:r>
            <a:r>
              <a:rPr lang="ar-SA" sz="1400" b="1" dirty="0"/>
              <a:t>أقر المجلس الأوربي التوصية الخاصة بحماية تدفق ونقل المعلومات ذات الصبغة الشخصية بين الدول الأعضا</a:t>
            </a:r>
            <a:r>
              <a:rPr lang="ar-EG" sz="1400" b="1" dirty="0"/>
              <a:t>ء.  </a:t>
            </a:r>
            <a:r>
              <a:rPr lang="ar-SA" sz="1400" b="1" dirty="0"/>
              <a:t>وفي ١٨ يناير سنة ۱۹۸۱م ، وقعت اتفاقية تحت مظلة المجلس الأوربي تتعلق بحماية الأفراد في نطاق المعالجة الإلكترونية للبيانات الشخصية في 1 / 10 / 1985م.</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    وقد بذل مجلس أوروبا جهودا إضافية في هذا الحقل من خلال لجنة الخبراء العاملة في حقل حماية البيانات الشخصية، وقد أصدرت </a:t>
            </a:r>
            <a:r>
              <a:rPr lang="ar-SA" sz="1400" b="1" dirty="0">
                <a:solidFill>
                  <a:srgbClr val="00B050"/>
                </a:solidFill>
              </a:rPr>
              <a:t>هذه اللجنة سلسة من الأدلة التوجيهية المعتمدة </a:t>
            </a:r>
            <a:r>
              <a:rPr lang="ar-SA" sz="1400" b="1" dirty="0"/>
              <a:t>على الاتفاقية المذكورة، وهي ليست أكثر من توصيات موجهة إلى حكومات الدول الأعضاء، وتتعلق توصيات اللجنة بحماية قواعد المعلومات الطبية، وقواعد المعلومات الخاصة المتعلقة بالأنشطة الطبية، والإحصاءات وقواعد المعلومات الخاصة لأغراض التسويق وقواعد المعلومات الخاصة لأغراض الضمان الاجتماعي، وكذلك لأغراض البوليس، والبيانات الجنائية، وقواعد المعلومات الخاصة بأغراض التوظيف، وكذلك خدمات الاتصال، وقد عمل جزء من اللجنة المذكورة على موضوع البيانات المتعلقة بالقطاع المصرفي.</a:t>
            </a:r>
            <a:endParaRPr lang="en-US" sz="1400" b="1" dirty="0"/>
          </a:p>
          <a:p>
            <a:pPr algn="just" rtl="1">
              <a:lnSpc>
                <a:spcPct val="150000"/>
              </a:lnSpc>
            </a:pPr>
            <a:r>
              <a:rPr lang="ar-SA" sz="1400" b="1" dirty="0"/>
              <a:t> </a:t>
            </a:r>
            <a:endParaRPr lang="en-US" sz="1400" b="1" dirty="0"/>
          </a:p>
          <a:p>
            <a:pPr algn="just" rtl="1">
              <a:lnSpc>
                <a:spcPct val="150000"/>
              </a:lnSpc>
            </a:pPr>
            <a:r>
              <a:rPr lang="ar-EG" sz="1400" b="1" dirty="0"/>
              <a:t>      </a:t>
            </a:r>
            <a:r>
              <a:rPr lang="ar-SA" sz="1400" b="1" dirty="0"/>
              <a:t>     ومن أهم المبادئ التوجيهية التي اعتمدها المجلس الأوروبي هي " المبادئ التوجيهية للتعاون بين السلطات القضائية وبين مزودي خدمة الإنترنت لمكافحة جرائم السيبرانية" . وسوف نتناول أهم هذه المبادئ والتي تتناول موضوع الخصوصية المعلوماتية وأيضا (اتفاقية حماية الأفراد في نطاق المعالجة الإلكترونية للبيانات الشخصية) من خلال التقسيم التالي:</a:t>
            </a:r>
            <a:endParaRPr lang="en-US" sz="1400" b="1" dirty="0"/>
          </a:p>
          <a:p>
            <a:pPr algn="just" rtl="1">
              <a:lnSpc>
                <a:spcPct val="150000"/>
              </a:lnSpc>
            </a:pPr>
            <a:r>
              <a:rPr lang="ar-SA" sz="1400" b="1" dirty="0">
                <a:solidFill>
                  <a:srgbClr val="0000FF"/>
                </a:solidFill>
              </a:rPr>
              <a:t>أولا : اتفاقية حماية الأفراد في نطاق المعالجة الإلكترونية للبيانات الشخصية.</a:t>
            </a:r>
            <a:endParaRPr lang="en-US" sz="1400" b="1" dirty="0">
              <a:solidFill>
                <a:srgbClr val="0000FF"/>
              </a:solidFill>
            </a:endParaRPr>
          </a:p>
          <a:p>
            <a:pPr algn="just" rtl="1">
              <a:lnSpc>
                <a:spcPct val="150000"/>
              </a:lnSpc>
            </a:pPr>
            <a:r>
              <a:rPr lang="ar-SA" sz="1400" b="1" dirty="0">
                <a:solidFill>
                  <a:srgbClr val="0000FF"/>
                </a:solidFill>
              </a:rPr>
              <a:t>ثانيا : المبادئ التوجيهية للتعاون بين السلطات القضائية وبين مزودي خدمة الإنترنت لمكافحة جرائم المعلوماتية.</a:t>
            </a:r>
            <a:endParaRPr lang="ar-EG" sz="1400" b="1"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4676504"/>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93113" y="271125"/>
            <a:ext cx="12012336" cy="6370975"/>
          </a:xfrm>
          <a:prstGeom prst="rect">
            <a:avLst/>
          </a:prstGeom>
          <a:solidFill>
            <a:schemeClr val="bg1"/>
          </a:solidFill>
          <a:ln w="28575">
            <a:solidFill>
              <a:schemeClr val="tx1"/>
            </a:solidFill>
            <a:prstDash val="dash"/>
          </a:ln>
        </p:spPr>
        <p:txBody>
          <a:bodyPr wrap="square">
            <a:spAutoFit/>
          </a:bodyPr>
          <a:lstStyle/>
          <a:p>
            <a:pPr algn="just" rtl="1"/>
            <a:r>
              <a:rPr lang="ar-SA" sz="1400" b="1" dirty="0">
                <a:solidFill>
                  <a:srgbClr val="000000"/>
                </a:solidFill>
                <a:highlight>
                  <a:srgbClr val="FFFF00"/>
                </a:highlight>
                <a:latin typeface="Times New Roman" panose="02020603050405020304" pitchFamily="18" charset="0"/>
                <a:ea typeface="Times New Roman" panose="02020603050405020304" pitchFamily="18" charset="0"/>
              </a:rPr>
              <a:t>أولا : اتفاقية حماية الأفراد في نطاق المعالجة الإلكترونية للبيانات الشخصية</a:t>
            </a:r>
            <a:r>
              <a:rPr lang="en-US" sz="1400" b="1" dirty="0">
                <a:solidFill>
                  <a:srgbClr val="000000"/>
                </a:solidFill>
                <a:highlight>
                  <a:srgbClr val="FFFF00"/>
                </a:highlight>
                <a:latin typeface="Times New Roman" panose="02020603050405020304" pitchFamily="18" charset="0"/>
                <a:ea typeface="Times New Roman" panose="02020603050405020304" pitchFamily="18" charset="0"/>
              </a:rPr>
              <a:t>:</a:t>
            </a:r>
            <a:endParaRPr lang="ar-EG" sz="14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r>
              <a:rPr lang="ar-EG" sz="1200" b="1" dirty="0"/>
              <a:t>         </a:t>
            </a:r>
            <a:r>
              <a:rPr lang="ar-SA" sz="1200" b="1" dirty="0"/>
              <a:t>تم عقد هذه الاتفاقية في ٢٨ يناير سنة ۱۹۸۱ في إطار مجلس أوربا علي خلاف توصيات منظمة التعاون الاقتصادي والتنمية، </a:t>
            </a:r>
            <a:r>
              <a:rPr lang="ar-SA" sz="1200" b="1" u="sng" dirty="0">
                <a:solidFill>
                  <a:srgbClr val="00B050"/>
                </a:solidFill>
              </a:rPr>
              <a:t>فإن هذه الاتفاقية ملزمة للأعضاء المتعاقدين، وينحصر نطاقها بالأشخاص الطبيعيين، وتقرر هذه الاتفاقية عشرة مبادئ</a:t>
            </a:r>
            <a:r>
              <a:rPr lang="ar-SA" sz="1200" b="1" u="sng" dirty="0"/>
              <a:t> ت</a:t>
            </a:r>
            <a:r>
              <a:rPr lang="ar-SA" sz="1200" b="1" dirty="0"/>
              <a:t>مثل الحد الأدنى لمعايير حماية الخصوصية المعلوماتية المتعين على الدول الأعضاء تضمينها في التدابير التشريعية والقوانين التي تضعها وهذه المبادئ مقاربة جدا لمبادئ منظمة التعاون الاقتصادي والتنمية ولكن مع مزيد من التفصيلات وهي: ( تحقيق العدل الاجتماعي، وقيود الجمع والوقاية والعلنية، وتوقيت الغرض، وتحديد مدى الدقة ومشاركة الأفراد ) ، واستنادا إلى هذه المبادئ الأساسية للحماية، </a:t>
            </a:r>
            <a:r>
              <a:rPr lang="ar-SA" sz="1200" b="1" dirty="0">
                <a:solidFill>
                  <a:srgbClr val="C00000"/>
                </a:solidFill>
              </a:rPr>
              <a:t>فإن قواعد الاتفاقية تغطي مسائل نقل وتبادل البيانات بين الدول المتعاقدة، وتمنع نقل أية معلومات خارج الحدود إلا للدولة التي تتوفر لها حماية موازية مع استثناءات لهذه القاعدة</a:t>
            </a:r>
            <a:r>
              <a:rPr lang="ar-SA" sz="1200" b="1" dirty="0"/>
              <a:t>.</a:t>
            </a:r>
            <a:endParaRPr lang="en-US" sz="1200" b="1" dirty="0"/>
          </a:p>
          <a:p>
            <a:pPr algn="just" rtl="1"/>
            <a:r>
              <a:rPr lang="ar-SA" sz="1200" b="1" dirty="0"/>
              <a:t> </a:t>
            </a:r>
            <a:endParaRPr lang="en-US" sz="1200" b="1" dirty="0"/>
          </a:p>
          <a:p>
            <a:pPr algn="just" rtl="1"/>
            <a:r>
              <a:rPr lang="ar-SA" sz="1400" b="1" dirty="0">
                <a:solidFill>
                  <a:srgbClr val="FF0000"/>
                </a:solidFill>
              </a:rPr>
              <a:t> الهدف من الاتفاقية :</a:t>
            </a:r>
            <a:endParaRPr lang="en-US" sz="1400" b="1" dirty="0">
              <a:solidFill>
                <a:srgbClr val="FF0000"/>
              </a:solidFill>
            </a:endParaRPr>
          </a:p>
          <a:p>
            <a:pPr algn="just" rtl="1"/>
            <a:r>
              <a:rPr lang="ar-EG" sz="1200" b="1" dirty="0"/>
              <a:t>         </a:t>
            </a:r>
            <a:r>
              <a:rPr lang="ar-SA" sz="1200" b="1" dirty="0"/>
              <a:t>جاءت المادة الأولى بشأن الهدف من الاتفاقية على هذا النحو:</a:t>
            </a:r>
            <a:endParaRPr lang="en-US" sz="1200" b="1" dirty="0"/>
          </a:p>
          <a:p>
            <a:pPr algn="just" rtl="1"/>
            <a:r>
              <a:rPr lang="ar-SA" sz="1200" b="1" dirty="0"/>
              <a:t>"إن الهدف من هذه الاتفاقية هو ضمان </a:t>
            </a:r>
            <a:r>
              <a:rPr lang="ar-SA" sz="1200" b="1" dirty="0">
                <a:solidFill>
                  <a:srgbClr val="00B0F0"/>
                </a:solidFill>
              </a:rPr>
              <a:t>احترام لكل شخص طبيعي أيا كانت جنسيته</a:t>
            </a:r>
            <a:r>
              <a:rPr lang="ar-SA" sz="1200" b="1" dirty="0"/>
              <a:t>، أو إقامته حقوقه وحرياته الأساسية، ولاسيما حقه في الحياة الخاصة بالنسبة للمعالجة الإلكترونية للمعلومات الشخصية التي تتعلق به". </a:t>
            </a:r>
            <a:endParaRPr lang="en-US" sz="1200" b="1" dirty="0"/>
          </a:p>
          <a:p>
            <a:pPr algn="just" rtl="1"/>
            <a:r>
              <a:rPr lang="ar-EG" sz="1200" b="1" dirty="0"/>
              <a:t>         </a:t>
            </a:r>
            <a:r>
              <a:rPr lang="ar-SA" sz="1200" b="1" dirty="0"/>
              <a:t>والمادة الثانية تناولت هذه المادة التعريفات لتوضيح غرض هذه </a:t>
            </a:r>
            <a:r>
              <a:rPr lang="ar-EG" sz="1200" b="1" dirty="0"/>
              <a:t>الاتفاقية</a:t>
            </a:r>
            <a:r>
              <a:rPr lang="ar-SA" sz="1200" b="1" dirty="0"/>
              <a:t> وذلك على النحو التالي: </a:t>
            </a:r>
            <a:endParaRPr lang="en-US" sz="1200" b="1" dirty="0"/>
          </a:p>
          <a:p>
            <a:pPr algn="just" rtl="1"/>
            <a:r>
              <a:rPr lang="ar-SA" sz="1200" b="1" dirty="0"/>
              <a:t>أ) المعلومات ذات الطابع الشخصي: كل معلومة تتعلق بشخص طبيعي معلوم الهوية يمكن معرفته "بالشخص المعني".</a:t>
            </a:r>
            <a:endParaRPr lang="en-US" sz="1200" b="1" dirty="0"/>
          </a:p>
          <a:p>
            <a:pPr algn="just" rtl="1"/>
            <a:r>
              <a:rPr lang="ar-SA" sz="1200" b="1" dirty="0"/>
              <a:t>ب ويقصد بالبطاقة المبرمجة : كل مجموع معلومات تشكل محلا لمعالجة مبرمجة.</a:t>
            </a:r>
            <a:endParaRPr lang="en-US" sz="1200" b="1" dirty="0"/>
          </a:p>
          <a:p>
            <a:pPr algn="just" rtl="1"/>
            <a:r>
              <a:rPr lang="ar-SA" sz="1200" b="1" dirty="0"/>
              <a:t>ج) يقصد "بالمعالجة المبرمجة : العمليات التي تجري كلية أو بصفة جزئية بمساعدة وسائل: تسجيل البيانات أو المعلومات وتطبيق عمليات على هذه البيانات، أو تعديلها، </a:t>
            </a:r>
            <a:endParaRPr lang="ar-EG" sz="1200" b="1" dirty="0"/>
          </a:p>
          <a:p>
            <a:pPr algn="just" rtl="1"/>
            <a:r>
              <a:rPr lang="ar-SA" sz="1200" b="1" dirty="0"/>
              <a:t>أو محوها أو نشرها.</a:t>
            </a:r>
            <a:endParaRPr lang="en-US" sz="1200" b="1" dirty="0"/>
          </a:p>
          <a:p>
            <a:pPr algn="just" rtl="1"/>
            <a:r>
              <a:rPr lang="ar-SA" sz="1200" b="1" dirty="0"/>
              <a:t>د) صاحب البطاقة : يقصد به الشخص الطبيعي، أو المعنوي، أو السلطة العامة، أو المرفق، أو أي منظمة أخرى تكون مختصة وفقا للقانون الوطني لتقرير الغاية من البطاقة المبرمجة وطوائف المعلومات الشخصية التي ينبغي تسجيلها، والعمليات موضوع التطبيق عليها.</a:t>
            </a:r>
            <a:endParaRPr lang="en-US" sz="1200" b="1" dirty="0"/>
          </a:p>
          <a:p>
            <a:pPr algn="just" rtl="1"/>
            <a:r>
              <a:rPr lang="ar-SA" sz="1200" b="1" dirty="0"/>
              <a:t> </a:t>
            </a:r>
            <a:endParaRPr lang="en-US" sz="1200" b="1" dirty="0"/>
          </a:p>
          <a:p>
            <a:pPr lvl="0" algn="just" rtl="1"/>
            <a:r>
              <a:rPr lang="ar-SA" sz="1400" b="1" dirty="0">
                <a:solidFill>
                  <a:srgbClr val="FF0000"/>
                </a:solidFill>
              </a:rPr>
              <a:t>نطاق تطبيق هذه الاتفاقية :</a:t>
            </a:r>
            <a:endParaRPr lang="en-US" sz="1400" b="1" dirty="0">
              <a:solidFill>
                <a:srgbClr val="FF0000"/>
              </a:solidFill>
            </a:endParaRPr>
          </a:p>
          <a:p>
            <a:pPr algn="just" rtl="1"/>
            <a:r>
              <a:rPr lang="ar-SA" sz="1200" b="1" dirty="0"/>
              <a:t>تتعلق المادة الثالثة من هذه الاتفاقية بنطاق التطبيق وذلك علي النحو التالي :</a:t>
            </a:r>
            <a:endParaRPr lang="en-US" sz="1200" b="1" dirty="0"/>
          </a:p>
          <a:p>
            <a:pPr algn="just" rtl="1"/>
            <a:r>
              <a:rPr lang="ar-EG" sz="1200" b="1" dirty="0"/>
              <a:t>         </a:t>
            </a:r>
            <a:r>
              <a:rPr lang="ar-SA" sz="1200" b="1" dirty="0"/>
              <a:t>وفقا لهذه المادة: </a:t>
            </a:r>
            <a:r>
              <a:rPr lang="ar-SA" sz="1200" b="1" dirty="0">
                <a:solidFill>
                  <a:srgbClr val="00B0F0"/>
                </a:solidFill>
              </a:rPr>
              <a:t>يتعهد الأطراف بتطبيق هذه الاتفاقيات على البطاقات والمعالجات المبرمجة للمعلومات الشخصية في القطاعات العامة والخاصة</a:t>
            </a:r>
            <a:r>
              <a:rPr lang="ar-SA" sz="1200" b="1" dirty="0"/>
              <a:t>. ويجوز لكل دولة وقت التوقيع أو الإيداع لأداة تصديقها أو قبولها، أو انضمامها، أو في أي وقت لاحق أن تعلن ببيان موجه إلى السكرتير العام لمجلس أوروبا.</a:t>
            </a:r>
            <a:endParaRPr lang="en-US" sz="1200" b="1" dirty="0"/>
          </a:p>
          <a:p>
            <a:pPr algn="just" rtl="1"/>
            <a:r>
              <a:rPr lang="ar-SA" sz="1200" b="1" dirty="0"/>
              <a:t> </a:t>
            </a:r>
            <a:endParaRPr lang="en-US" sz="1200" b="1" dirty="0"/>
          </a:p>
          <a:p>
            <a:pPr lvl="0" algn="just" rtl="1"/>
            <a:r>
              <a:rPr lang="ar-SA" sz="1400" b="1" dirty="0">
                <a:solidFill>
                  <a:srgbClr val="FF0000"/>
                </a:solidFill>
              </a:rPr>
              <a:t>توصيات الاتفاقية :</a:t>
            </a:r>
            <a:endParaRPr lang="en-US" sz="1400" b="1" dirty="0"/>
          </a:p>
          <a:p>
            <a:pPr algn="just" rtl="1"/>
            <a:r>
              <a:rPr lang="ar-SA" sz="1200" b="1" dirty="0"/>
              <a:t>     </a:t>
            </a:r>
            <a:r>
              <a:rPr lang="ar-EG" sz="1200" b="1" dirty="0"/>
              <a:t>     </a:t>
            </a:r>
            <a:r>
              <a:rPr lang="ar-SA" sz="1200" b="1" dirty="0"/>
              <a:t>وقد نظمت هذه الاتفاقية عدة توصيات خاصة بحماية البيانات الشخصية ضد إساءة استخدامها أثناء المعالجة الإلكترونية ولمواجهة أخطار بنوك المعلومات وكي تلتزم بها جميع الدول الأعضاء عند وضع تشريعاتها، وتخلص في الآتي:</a:t>
            </a:r>
            <a:endParaRPr lang="en-US" sz="1200" b="1" dirty="0"/>
          </a:p>
          <a:p>
            <a:pPr lvl="0" algn="just" rtl="1"/>
            <a:r>
              <a:rPr lang="ar-EG" sz="1200" b="1" dirty="0"/>
              <a:t>1. </a:t>
            </a:r>
            <a:r>
              <a:rPr lang="ar-SA" sz="1200" b="1" dirty="0"/>
              <a:t>أن تكون البيانات المسجلة صحيحة ودقيقة، ويجب أن يتم الحصول عليها بطريقة مشروعة. </a:t>
            </a:r>
            <a:endParaRPr lang="en-US" sz="1200" b="1" dirty="0"/>
          </a:p>
          <a:p>
            <a:pPr lvl="0" algn="just" rtl="1"/>
            <a:r>
              <a:rPr lang="ar-EG" sz="1200" b="1" dirty="0"/>
              <a:t>2. </a:t>
            </a:r>
            <a:r>
              <a:rPr lang="ar-SA" sz="1200" b="1" dirty="0"/>
              <a:t>أن تكون مدة حفظ هذه البيانات محددة.</a:t>
            </a:r>
            <a:endParaRPr lang="en-US" sz="1200" b="1" dirty="0"/>
          </a:p>
          <a:p>
            <a:pPr lvl="0" algn="just" rtl="1"/>
            <a:r>
              <a:rPr lang="ar-EG" sz="1200" b="1" dirty="0"/>
              <a:t>3. </a:t>
            </a:r>
            <a:r>
              <a:rPr lang="ar-SA" sz="1200" b="1" dirty="0"/>
              <a:t>عدم اطلاع الغير علي البيانات الشخصية أو استعمالها في غير الغرض المخصص لها.</a:t>
            </a:r>
            <a:endParaRPr lang="en-US" sz="1200" b="1" dirty="0"/>
          </a:p>
          <a:p>
            <a:pPr lvl="0" algn="just" rtl="1"/>
            <a:r>
              <a:rPr lang="ar-EG" sz="1200" b="1" dirty="0"/>
              <a:t>4. </a:t>
            </a:r>
            <a:r>
              <a:rPr lang="ar-SA" sz="1200" b="1" dirty="0"/>
              <a:t>إقرار حق الشخص في الإطلاع علي البيانات الخاصة به، أو تصحيحها، أو تعديلها، أو محوها إذا كانت باطلة أو حصل عليها عن طريق غير مشروع. </a:t>
            </a:r>
            <a:endParaRPr lang="en-US" sz="1200" b="1" dirty="0"/>
          </a:p>
          <a:p>
            <a:pPr lvl="0" algn="just" rtl="1"/>
            <a:r>
              <a:rPr lang="ar-EG" sz="1200" b="1" dirty="0"/>
              <a:t>5. </a:t>
            </a:r>
            <a:r>
              <a:rPr lang="ar-SA" sz="1200" b="1" dirty="0"/>
              <a:t>اتخاذ الاحتياطات اللازمة ضد كل تعسف أو إساءة لاستخدام هذه البيانات، ويجب أن تزود هذه الأجهزة بأجهزة أمان تمنع الوصول إلى هذه المعلومات.</a:t>
            </a:r>
            <a:endParaRPr lang="en-US" sz="1200" b="1" dirty="0"/>
          </a:p>
          <a:p>
            <a:pPr algn="just" rtl="1"/>
            <a:r>
              <a:rPr lang="ar-EG" sz="1200" b="1" dirty="0"/>
              <a:t> 6. </a:t>
            </a:r>
            <a:r>
              <a:rPr lang="ar-SA" sz="1200" b="1" dirty="0"/>
              <a:t>تحديد الأشخاص الذين يكون لهم حق الوصول إلى هذه المعلومات وإلزامهم بالكتمان وسر المهنة.</a:t>
            </a:r>
            <a:endParaRPr lang="en-US" sz="1200" b="1" dirty="0">
              <a:highlight>
                <a:srgbClr val="FFFF00"/>
              </a:highlight>
              <a:ea typeface="Times New Roman" panose="02020603050405020304" pitchFamily="18" charset="0"/>
            </a:endParaRPr>
          </a:p>
        </p:txBody>
      </p:sp>
    </p:spTree>
    <p:extLst>
      <p:ext uri="{BB962C8B-B14F-4D97-AF65-F5344CB8AC3E}">
        <p14:creationId xmlns:p14="http://schemas.microsoft.com/office/powerpoint/2010/main" val="1271598790"/>
      </p:ext>
    </p:extLst>
  </p:cSld>
  <p:clrMapOvr>
    <a:masterClrMapping/>
  </p:clrMapOvr>
  <p:transition spd="slow">
    <p:randomBar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63195" y="1046273"/>
            <a:ext cx="11917680" cy="517930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28575">
            <a:solidFill>
              <a:srgbClr val="002060"/>
            </a:solidFill>
          </a:ln>
        </p:spPr>
        <p:txBody>
          <a:bodyPr wrap="square">
            <a:spAutoFit/>
          </a:bodyPr>
          <a:lstStyle/>
          <a:p>
            <a:pPr marL="0" marR="0" algn="ctr" rtl="1">
              <a:lnSpc>
                <a:spcPct val="107000"/>
              </a:lnSpc>
              <a:spcBef>
                <a:spcPts val="0"/>
              </a:spcBef>
              <a:spcAft>
                <a:spcPts val="500"/>
              </a:spcAft>
            </a:pPr>
            <a:r>
              <a:rPr lang="ar-EG" sz="1500" b="1" dirty="0">
                <a:solidFill>
                  <a:srgbClr val="FF0000"/>
                </a:solidFill>
              </a:rPr>
              <a:t>  </a:t>
            </a:r>
            <a:r>
              <a:rPr lang="ar-SA" sz="1500" b="1" dirty="0">
                <a:solidFill>
                  <a:srgbClr val="FF0000"/>
                </a:solidFill>
              </a:rPr>
              <a:t>ثانيا: المبادئ التوجيهية للتعاون بين السلطات القضائية</a:t>
            </a:r>
            <a:endParaRPr lang="en-US" sz="1500" b="1" dirty="0">
              <a:solidFill>
                <a:srgbClr val="FF0000"/>
              </a:solidFill>
            </a:endParaRPr>
          </a:p>
          <a:p>
            <a:pPr marL="0" marR="0" algn="ctr" rtl="1">
              <a:lnSpc>
                <a:spcPct val="107000"/>
              </a:lnSpc>
              <a:spcBef>
                <a:spcPts val="0"/>
              </a:spcBef>
              <a:spcAft>
                <a:spcPts val="500"/>
              </a:spcAft>
            </a:pPr>
            <a:r>
              <a:rPr lang="ar-EG" sz="1500" b="1" dirty="0">
                <a:solidFill>
                  <a:srgbClr val="FF0000"/>
                </a:solidFill>
              </a:rPr>
              <a:t>و</a:t>
            </a:r>
            <a:r>
              <a:rPr lang="ar-SA" sz="1500" b="1" dirty="0">
                <a:solidFill>
                  <a:srgbClr val="FF0000"/>
                </a:solidFill>
              </a:rPr>
              <a:t>بين مزودي خدمة الإنترنت لمكافحة جرائم السيبران</a:t>
            </a:r>
            <a:r>
              <a:rPr lang="ar-EG" sz="1500" b="1" dirty="0">
                <a:solidFill>
                  <a:srgbClr val="FF0000"/>
                </a:solidFill>
              </a:rPr>
              <a:t>يه</a:t>
            </a:r>
            <a:r>
              <a:rPr lang="ar-EG" sz="1500" b="1" dirty="0"/>
              <a:t>   </a:t>
            </a:r>
            <a:endParaRPr lang="en-US" sz="1500" b="1" dirty="0"/>
          </a:p>
          <a:p>
            <a:pPr algn="just" rtl="1">
              <a:lnSpc>
                <a:spcPct val="150000"/>
              </a:lnSpc>
            </a:pPr>
            <a:r>
              <a:rPr lang="en-US" sz="1500" b="1" dirty="0"/>
              <a:t>        </a:t>
            </a:r>
            <a:r>
              <a:rPr lang="ar-EG" sz="1500" b="1" dirty="0"/>
              <a:t> </a:t>
            </a:r>
            <a:r>
              <a:rPr lang="ar-SA" sz="1500" b="1" dirty="0"/>
              <a:t>وهذه المبادئ هي ثمار لجولات عديدة من النقاشات بين الممثلين من الصناعة المعلوماتية وبين جهات تطبيق القانون والذين اجتمعوا خلال الفترة بين أكتوبر ۲۰۰۷م وفبراير ۲۰۰۸م برعاية مشروع المجلس الأوربي حول الجريمة السيبرانية.</a:t>
            </a:r>
            <a:endParaRPr lang="en-US" sz="1500" b="1" dirty="0"/>
          </a:p>
          <a:p>
            <a:pPr algn="just" rtl="1">
              <a:lnSpc>
                <a:spcPct val="150000"/>
              </a:lnSpc>
            </a:pPr>
            <a:r>
              <a:rPr lang="ar-SA" sz="1500" b="1" dirty="0"/>
              <a:t>     </a:t>
            </a:r>
            <a:r>
              <a:rPr lang="ar-EG" sz="1500" b="1" dirty="0"/>
              <a:t>      </a:t>
            </a:r>
            <a:r>
              <a:rPr lang="ar-SA" sz="1500" b="1" dirty="0"/>
              <a:t>وحظيت هذه المبادئ التوجيهية بمزيد من النقاش واعتمدها المؤتمر العالمي "التعاون لمكافحة الجرائم السيبرانية ( المجلس الأوربي . ستراسبورغ ، فرنسا) في ١ - ٢ أبريل </a:t>
            </a:r>
            <a:r>
              <a:rPr lang="fa-IR" sz="1500" b="1" dirty="0"/>
              <a:t>۲۰۰۸</a:t>
            </a:r>
            <a:r>
              <a:rPr lang="ar-SA" sz="1500" b="1" dirty="0"/>
              <a:t>م .</a:t>
            </a:r>
            <a:endParaRPr lang="en-US" sz="1500" b="1" dirty="0"/>
          </a:p>
          <a:p>
            <a:pPr algn="just" rtl="1">
              <a:lnSpc>
                <a:spcPct val="150000"/>
              </a:lnSpc>
            </a:pPr>
            <a:r>
              <a:rPr lang="ar-SA" sz="1500" b="1" dirty="0"/>
              <a:t>      </a:t>
            </a:r>
            <a:r>
              <a:rPr lang="ar-EG" sz="1500" b="1" dirty="0"/>
              <a:t>     </a:t>
            </a:r>
            <a:r>
              <a:rPr lang="ar-SA" sz="1500" b="1" dirty="0">
                <a:solidFill>
                  <a:srgbClr val="00B050"/>
                </a:solidFill>
              </a:rPr>
              <a:t>وهذه المبادئ التوجيهية لا تعتبر أداة ملزمة</a:t>
            </a:r>
            <a:r>
              <a:rPr lang="ar-SA" sz="1500" b="1" dirty="0"/>
              <a:t> يمكن تعميمها واستخدامها لمساعدة جهات إنفاذ القانون ومقدمي الخدمات في أي بلد في مختلف أنحاء العالم لتنظيم التعاون فيما بينهم لمكافحة الجريمة الحاسوبية، مع احترام أدوار ومسؤوليات كلا منهم فضلا عن حقوق مستخدمي الانترنت</a:t>
            </a:r>
            <a:r>
              <a:rPr lang="fa-IR" sz="1500" b="1" dirty="0"/>
              <a:t>.</a:t>
            </a:r>
            <a:endParaRPr lang="ar-EG" sz="1500" b="1" dirty="0"/>
          </a:p>
          <a:p>
            <a:pPr algn="just" rtl="1">
              <a:lnSpc>
                <a:spcPct val="150000"/>
              </a:lnSpc>
            </a:pPr>
            <a:endParaRPr lang="en-US" sz="1500" b="1" dirty="0"/>
          </a:p>
          <a:p>
            <a:pPr lvl="0" algn="just" rtl="1">
              <a:lnSpc>
                <a:spcPct val="150000"/>
              </a:lnSpc>
            </a:pPr>
            <a:r>
              <a:rPr lang="ar-SA" sz="1500" b="1" dirty="0">
                <a:solidFill>
                  <a:srgbClr val="FF0000"/>
                </a:solidFill>
              </a:rPr>
              <a:t>ومن أهم هذه المبادئ فيما يتعلق بالخصوصية المعلوماتية ما يلي :</a:t>
            </a:r>
            <a:endParaRPr lang="en-US" sz="1500" b="1" dirty="0"/>
          </a:p>
          <a:p>
            <a:pPr algn="just" rtl="1">
              <a:lnSpc>
                <a:spcPct val="150000"/>
              </a:lnSpc>
            </a:pPr>
            <a:r>
              <a:rPr lang="ar-SA" sz="1500" b="1" dirty="0"/>
              <a:t>         </a:t>
            </a:r>
            <a:r>
              <a:rPr lang="ar-EG" sz="1500" b="1" dirty="0"/>
              <a:t>   </a:t>
            </a:r>
            <a:r>
              <a:rPr lang="ar-SA" sz="1500" b="1" dirty="0"/>
              <a:t>مقدمة، والتي وردت بها المبدأ الثامن: إن الغرض من هذه المبادئ التوجيهية </a:t>
            </a:r>
            <a:r>
              <a:rPr lang="ar-SA" sz="1500" b="1" dirty="0">
                <a:solidFill>
                  <a:srgbClr val="00B050"/>
                </a:solidFill>
              </a:rPr>
              <a:t>هو مساعدة السلطات القضائية، ومزودي خدمات الإنترنت تنظيم تفاعلهم مع بعضهم البعض فيما يتعلق بقضايا جرائم السيبرانية</a:t>
            </a:r>
            <a:r>
              <a:rPr lang="ar-SA" sz="1500" b="1" dirty="0"/>
              <a:t> وهي قائمة على أفضل الممارسات القائمة، على أن تكون قابلة للتطبيق في كل دولة في جميع أنحاء المعمورة، طبقا للتشريعات المحلية مع إحترام حرية التعبير والخصوصية، وحماية البيانات الشخصية، وأية حقوق أساسية للمواطنين .</a:t>
            </a:r>
            <a:endParaRPr lang="en-US" sz="1500" b="1"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279370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350" y="921640"/>
            <a:ext cx="9032875" cy="5373266"/>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SA" sz="1600" b="1" dirty="0">
                <a:solidFill>
                  <a:srgbClr val="000000"/>
                </a:solidFill>
                <a:highlight>
                  <a:srgbClr val="FFFF00"/>
                </a:highlight>
                <a:ea typeface="Times New Roman" panose="02020603050405020304" pitchFamily="18" charset="0"/>
              </a:rPr>
              <a:t>التدابير التي ينبغي اتخاذها من قبل سلطات إنفاذ القانون، ومن أهمها مايلي :</a:t>
            </a:r>
            <a:endParaRPr lang="ar-EG" sz="1600" b="1" dirty="0">
              <a:solidFill>
                <a:srgbClr val="000000"/>
              </a:solidFill>
              <a:highlight>
                <a:srgbClr val="FFFF00"/>
              </a:highlight>
              <a:ea typeface="Times New Roman" panose="02020603050405020304" pitchFamily="18" charset="0"/>
            </a:endParaRPr>
          </a:p>
          <a:p>
            <a:pPr algn="just" rtl="1">
              <a:lnSpc>
                <a:spcPct val="150000"/>
              </a:lnSpc>
            </a:pPr>
            <a:r>
              <a:rPr lang="ar-SA" sz="1600" b="1" dirty="0">
                <a:solidFill>
                  <a:srgbClr val="0000FF"/>
                </a:solidFill>
              </a:rPr>
              <a:t>الثاني والثلاثون</a:t>
            </a:r>
            <a:endParaRPr lang="en-US" sz="1600" b="1" dirty="0">
              <a:solidFill>
                <a:srgbClr val="0000FF"/>
              </a:solidFill>
            </a:endParaRPr>
          </a:p>
          <a:p>
            <a:pPr algn="just" rtl="1">
              <a:lnSpc>
                <a:spcPct val="150000"/>
              </a:lnSpc>
            </a:pPr>
            <a:r>
              <a:rPr lang="ar-EG" sz="1600" b="1" dirty="0"/>
              <a:t>      </a:t>
            </a:r>
            <a:r>
              <a:rPr lang="ar-SA" sz="1600" b="1" dirty="0"/>
              <a:t>سرية البيانات - ينبغى لجهات إنفاذ القانون ضمان سرية البيانات الواردة.</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solidFill>
                  <a:srgbClr val="0000FF"/>
                </a:solidFill>
              </a:rPr>
              <a:t>الخامس والثلاثون</a:t>
            </a:r>
            <a:endParaRPr lang="en-US" sz="1600" b="1" dirty="0">
              <a:solidFill>
                <a:srgbClr val="0000FF"/>
              </a:solidFill>
            </a:endParaRPr>
          </a:p>
          <a:p>
            <a:pPr algn="just" rtl="1">
              <a:lnSpc>
                <a:spcPct val="150000"/>
              </a:lnSpc>
            </a:pPr>
            <a:r>
              <a:rPr lang="ar-EG" sz="1600" b="1" dirty="0"/>
              <a:t>      </a:t>
            </a:r>
            <a:r>
              <a:rPr lang="ar-SA" sz="1600" b="1" dirty="0"/>
              <a:t>يجب تشجيع جهات إنفاذ القانون على ضمان متابعة أوامر حفظ البيانات وغيرها من التدابير المؤقتة في الوقت المناسب عن طريق أوامر الكشف عن البيانات، أو إبلاغ مزود الخدمة في الوقت المناسب بعدم ضرورة الاحتفاظ بالبيانات.</a:t>
            </a:r>
            <a:endParaRPr lang="en-US" sz="1600" b="1" dirty="0"/>
          </a:p>
          <a:p>
            <a:pPr algn="just" rtl="1">
              <a:lnSpc>
                <a:spcPct val="150000"/>
              </a:lnSpc>
            </a:pPr>
            <a:r>
              <a:rPr lang="ar-SA" sz="1600" b="1" dirty="0"/>
              <a:t> </a:t>
            </a:r>
            <a:endParaRPr lang="en-US" sz="1600" b="1" dirty="0"/>
          </a:p>
          <a:p>
            <a:pPr lvl="0" algn="just" rtl="1">
              <a:lnSpc>
                <a:spcPct val="150000"/>
              </a:lnSpc>
            </a:pPr>
            <a:r>
              <a:rPr lang="ar-SA" b="1" dirty="0">
                <a:solidFill>
                  <a:srgbClr val="FF0000"/>
                </a:solidFill>
              </a:rPr>
              <a:t>التدابير التي ينبغي اتخاذها من قبل مقدمي الخدمات :</a:t>
            </a:r>
            <a:endParaRPr lang="en-US" b="1" dirty="0">
              <a:solidFill>
                <a:srgbClr val="FF0000"/>
              </a:solidFill>
            </a:endParaRPr>
          </a:p>
          <a:p>
            <a:pPr algn="just" rtl="1">
              <a:lnSpc>
                <a:spcPct val="150000"/>
              </a:lnSpc>
            </a:pPr>
            <a:r>
              <a:rPr lang="ar-EG" sz="1600" b="1" dirty="0"/>
              <a:t>       </a:t>
            </a:r>
            <a:r>
              <a:rPr lang="ar-SA" sz="1600" b="1" dirty="0"/>
              <a:t>الحادي والأربعون: التعاون للتقليل من استخدام الخدمات لأغراض غير مشروعة مع مراعاة حقوق والحريات المطبقة مثل حرية التعبير والخصوصية، والقوانين الوطنية أو الدولية الأخرى</a:t>
            </a:r>
            <a:r>
              <a:rPr lang="ar-EG" sz="1600" b="1" dirty="0"/>
              <a:t>،</a:t>
            </a:r>
            <a:r>
              <a:rPr lang="ar-SA" sz="1600" b="1" dirty="0"/>
              <a:t> فضلا عن اتفاقات المستخدم، وينبغي تشجيع مقدمي الخدمات على أن تتعاونوا مع سلطات إنفاذ القانون للمساعدة في تقليل مدى استخدام الخدمات للنشاط الإجرامي حسب تعريفها في القانون.</a:t>
            </a:r>
            <a:endParaRPr lang="en-US" sz="1600" b="1" dirty="0"/>
          </a:p>
        </p:txBody>
      </p:sp>
      <p:pic>
        <p:nvPicPr>
          <p:cNvPr id="5" name="Picture 4"/>
          <p:cNvPicPr>
            <a:picLocks noChangeAspect="1"/>
          </p:cNvPicPr>
          <p:nvPr/>
        </p:nvPicPr>
        <p:blipFill rotWithShape="1">
          <a:blip r:embed="rId2"/>
          <a:srcRect l="6875"/>
          <a:stretch/>
        </p:blipFill>
        <p:spPr>
          <a:xfrm>
            <a:off x="8614157" y="2562225"/>
            <a:ext cx="3835697" cy="2691084"/>
          </a:xfrm>
          <a:prstGeom prst="rect">
            <a:avLst/>
          </a:prstGeom>
          <a:effectLst>
            <a:outerShdw blurRad="76200" dir="18900000" sy="23000" kx="-1200000" algn="bl" rotWithShape="0">
              <a:prstClr val="black">
                <a:alpha val="20000"/>
              </a:prstClr>
            </a:outerShdw>
          </a:effectLst>
          <a:scene3d>
            <a:camera prst="perspectiveContrastingLeftFacing"/>
            <a:lightRig rig="threePt" dir="t"/>
          </a:scene3d>
        </p:spPr>
      </p:pic>
    </p:spTree>
    <p:extLst>
      <p:ext uri="{BB962C8B-B14F-4D97-AF65-F5344CB8AC3E}">
        <p14:creationId xmlns:p14="http://schemas.microsoft.com/office/powerpoint/2010/main" val="41134250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89054"/>
            <a:ext cx="11991974" cy="6324808"/>
          </a:xfrm>
          <a:prstGeom prst="rect">
            <a:avLst/>
          </a:prstGeom>
          <a:solidFill>
            <a:schemeClr val="bg1">
              <a:lumMod val="95000"/>
            </a:schemeClr>
          </a:solidFill>
          <a:ln w="28575">
            <a:solidFill>
              <a:schemeClr val="tx1"/>
            </a:solidFill>
          </a:ln>
          <a:effectLst>
            <a:outerShdw blurRad="50800" dist="38100" dir="8100000" algn="tr" rotWithShape="0">
              <a:prstClr val="black">
                <a:alpha val="40000"/>
              </a:prstClr>
            </a:outerShdw>
          </a:effectLst>
        </p:spPr>
        <p:txBody>
          <a:bodyPr wrap="square">
            <a:spAutoFit/>
          </a:bodyPr>
          <a:lstStyle/>
          <a:p>
            <a:pPr lvl="0" algn="just" rtl="1"/>
            <a:r>
              <a:rPr lang="ar-EG" sz="1400" b="1" dirty="0">
                <a:solidFill>
                  <a:prstClr val="black"/>
                </a:solidFill>
                <a:highlight>
                  <a:srgbClr val="FFFF00"/>
                </a:highlight>
                <a:latin typeface="Times New Roman" panose="02020603050405020304" pitchFamily="18" charset="0"/>
                <a:ea typeface="Times New Roman" panose="02020603050405020304" pitchFamily="18" charset="0"/>
              </a:rPr>
              <a:t>3. </a:t>
            </a:r>
            <a:r>
              <a:rPr lang="ar-SA" sz="1400" b="1" dirty="0">
                <a:solidFill>
                  <a:prstClr val="black"/>
                </a:solidFill>
                <a:highlight>
                  <a:srgbClr val="FFFF00"/>
                </a:highlight>
                <a:latin typeface="Times New Roman" panose="02020603050405020304" pitchFamily="18" charset="0"/>
                <a:ea typeface="Times New Roman" panose="02020603050405020304" pitchFamily="18" charset="0"/>
              </a:rPr>
              <a:t>الاتحاد الأوربي ( </a:t>
            </a:r>
            <a:r>
              <a:rPr lang="en-US" sz="1400" b="1" dirty="0">
                <a:solidFill>
                  <a:prstClr val="black"/>
                </a:solidFill>
                <a:highlight>
                  <a:srgbClr val="FFFF00"/>
                </a:highlight>
                <a:latin typeface="Calibri" panose="020F0502020204030204" pitchFamily="34" charset="0"/>
                <a:ea typeface="Times New Roman" panose="02020603050405020304" pitchFamily="18" charset="0"/>
              </a:rPr>
              <a:t>European Union</a:t>
            </a:r>
            <a:r>
              <a:rPr lang="ar-SA" sz="1400" b="1" dirty="0">
                <a:solidFill>
                  <a:prstClr val="black"/>
                </a:solidFill>
                <a:highlight>
                  <a:srgbClr val="FFFF00"/>
                </a:highlight>
                <a:latin typeface="Times New Roman" panose="02020603050405020304" pitchFamily="18" charset="0"/>
                <a:ea typeface="Times New Roman" panose="02020603050405020304" pitchFamily="18" charset="0"/>
              </a:rPr>
              <a:t> )</a:t>
            </a:r>
            <a:endParaRPr lang="ar-EG" sz="1400" b="1" dirty="0">
              <a:solidFill>
                <a:prstClr val="black"/>
              </a:solidFill>
              <a:highlight>
                <a:srgbClr val="FFFF00"/>
              </a:highlight>
              <a:latin typeface="Times New Roman" panose="02020603050405020304" pitchFamily="18" charset="0"/>
              <a:ea typeface="Times New Roman" panose="02020603050405020304" pitchFamily="18" charset="0"/>
            </a:endParaRPr>
          </a:p>
          <a:p>
            <a:pPr lvl="0" algn="just" rtl="1"/>
            <a:endParaRPr lang="ar-EG" sz="1400" b="1" dirty="0">
              <a:solidFill>
                <a:prstClr val="black"/>
              </a:solidFill>
              <a:highlight>
                <a:srgbClr val="FFFF00"/>
              </a:highlight>
              <a:latin typeface="Times New Roman" panose="02020603050405020304" pitchFamily="18" charset="0"/>
              <a:ea typeface="Times New Roman" panose="02020603050405020304" pitchFamily="18" charset="0"/>
            </a:endParaRPr>
          </a:p>
          <a:p>
            <a:pPr lvl="0" algn="just" rtl="1"/>
            <a:r>
              <a:rPr lang="ar-EG" sz="1300" b="1" dirty="0">
                <a:solidFill>
                  <a:prstClr val="black"/>
                </a:solidFill>
              </a:rPr>
              <a:t>        </a:t>
            </a:r>
            <a:r>
              <a:rPr lang="ar-SA" sz="1300" b="1" dirty="0">
                <a:solidFill>
                  <a:prstClr val="black"/>
                </a:solidFill>
              </a:rPr>
              <a:t>بدأ الاتحاد الأوروبي جهوده بشأن توحيد القواعد المقررة في قوانين حماية الخصوصية ابتداء من عام ١٩٧٦م، وفي هذا الحقل صدر عن الاتحاد تعليمات عديدة وهي:</a:t>
            </a:r>
            <a:endParaRPr lang="en-US" sz="1300" b="1" dirty="0">
              <a:solidFill>
                <a:prstClr val="black"/>
              </a:solidFill>
            </a:endParaRPr>
          </a:p>
          <a:p>
            <a:pPr lvl="0" algn="just" rtl="1"/>
            <a:r>
              <a:rPr lang="ar-EG" sz="1300" b="1" dirty="0">
                <a:solidFill>
                  <a:prstClr val="black"/>
                </a:solidFill>
              </a:rPr>
              <a:t>1. </a:t>
            </a:r>
            <a:r>
              <a:rPr lang="ar-SA" sz="1300" b="1" dirty="0">
                <a:solidFill>
                  <a:prstClr val="black"/>
                </a:solidFill>
              </a:rPr>
              <a:t>تعليمات صادرة في ٢٨/ ٤ / ١٩٧٦م والمتعلقة بحماية الأفراد من أنشطة التقييم الآلي للبيانات.</a:t>
            </a:r>
            <a:endParaRPr lang="en-US" sz="1300" b="1" dirty="0">
              <a:solidFill>
                <a:prstClr val="black"/>
              </a:solidFill>
            </a:endParaRPr>
          </a:p>
          <a:p>
            <a:pPr lvl="0" algn="just" rtl="1"/>
            <a:r>
              <a:rPr lang="ar-EG" sz="1300" b="1" dirty="0">
                <a:solidFill>
                  <a:prstClr val="black"/>
                </a:solidFill>
              </a:rPr>
              <a:t>2. </a:t>
            </a:r>
            <a:r>
              <a:rPr lang="ar-SA" sz="1300" b="1" dirty="0">
                <a:solidFill>
                  <a:prstClr val="black"/>
                </a:solidFill>
              </a:rPr>
              <a:t>وتعليمات صادرة في ٥/٨/ ۱۹۷۹م والمتعلقة بحماية الأفراد في مواجهة التطور التقني لمعالجة البيانات.</a:t>
            </a:r>
            <a:endParaRPr lang="en-US" sz="1300" b="1" dirty="0">
              <a:solidFill>
                <a:prstClr val="black"/>
              </a:solidFill>
            </a:endParaRPr>
          </a:p>
          <a:p>
            <a:pPr lvl="0" algn="just" rtl="1"/>
            <a:r>
              <a:rPr lang="ar-EG" sz="1300" b="1" dirty="0">
                <a:solidFill>
                  <a:prstClr val="black"/>
                </a:solidFill>
              </a:rPr>
              <a:t>3. </a:t>
            </a:r>
            <a:r>
              <a:rPr lang="ar-SA" sz="1300" b="1" dirty="0">
                <a:solidFill>
                  <a:prstClr val="black"/>
                </a:solidFill>
              </a:rPr>
              <a:t>وتعليمات صادرة في 9 / 3 / 1982 بذات الموضوع .</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وقد طلب البرلمان الأوروبي من الاتحاد اتباع إصدار خطة تدفع الدول الأعضاء إلى توقيع الاتفاقية الأوروبية المتعلقة بالخصوصية، وقد أصدر بتاريخ 29 / 7 / 1981 توصية للدول الأعضاء بتوقيع اتفاقية مجلس أوروبا المشار إليها أعلاه، ومنذ عام ١٩٨٥م فإن حماية الخصوصية بالنسبة للأشخاص الطبيعيين والمعنويين يجري مناقشتها والتعامل معها من قبل المجلس الاستشاري القانوني التابع للجنة الأوروبية.</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وفي عامي ١٩٩٥م و ۱۹۹۷م، سن الاتحاد الأوروبي دليلين إرشاديين أجل تحقيق الانسجام والتناسق بين قواعد حماية الخصوصية في دول الاتحاد الأوروبي، ولتوفير مستوى معين بالنسبة لحماية المواطنين الأوروبيين، والسماح بالتدفق الحر للبيانات الشخصية داخل نطاق الاتحاد الأوروبي.</a:t>
            </a:r>
            <a:endParaRPr lang="en-US" sz="1300" b="1" dirty="0">
              <a:solidFill>
                <a:prstClr val="black"/>
              </a:solidFill>
            </a:endParaRPr>
          </a:p>
          <a:p>
            <a:pPr lvl="0" algn="just" rtl="1"/>
            <a:r>
              <a:rPr lang="ar-SA" sz="1300" b="1" dirty="0">
                <a:solidFill>
                  <a:prstClr val="black"/>
                </a:solidFill>
              </a:rPr>
              <a:t>       وقد قرر هذان الدليلان مستوى معين لحماية الخصوصية لا يقف فقط عند حد حماية البيانات وفق مفاهيم القوانين القائمة حالياً ولكن يتجاوزه إلى تأسيس مزيد من الحقوق وتوسيع نطاق الحق ذاته.</a:t>
            </a:r>
            <a:endParaRPr lang="en-US" sz="1300" b="1" dirty="0">
              <a:solidFill>
                <a:prstClr val="black"/>
              </a:solidFill>
            </a:endParaRPr>
          </a:p>
          <a:p>
            <a:pPr lvl="0" algn="just" rtl="1"/>
            <a:r>
              <a:rPr lang="en-US" sz="1300" b="1" dirty="0">
                <a:solidFill>
                  <a:prstClr val="black"/>
                </a:solidFill>
              </a:rPr>
              <a:t> </a:t>
            </a:r>
          </a:p>
          <a:p>
            <a:pPr lvl="0" algn="just" rtl="1"/>
            <a:r>
              <a:rPr lang="en-US" sz="1300" b="1" dirty="0">
                <a:solidFill>
                  <a:prstClr val="black"/>
                </a:solidFill>
              </a:rPr>
              <a:t>       </a:t>
            </a:r>
            <a:r>
              <a:rPr lang="ar-EG" sz="1300" b="1" dirty="0">
                <a:solidFill>
                  <a:prstClr val="black"/>
                </a:solidFill>
              </a:rPr>
              <a:t>   </a:t>
            </a:r>
            <a:r>
              <a:rPr lang="ar-SA" sz="1300" b="1" dirty="0">
                <a:solidFill>
                  <a:prstClr val="black"/>
                </a:solidFill>
              </a:rPr>
              <a:t>وفي تموز ۲۰۰۰م أصدرت المفوضية الأوروبية نموذجا جديدا لدليل معالجة البيانات الشخصية وحماية الخصوصية في قطاع الاتصالات الإلكترونية، وقد قدم هذا الدليل كجزء من حزمة واسعة تهدف إلى تقوية المنافسة في سوق الاتصالات الإلكترونية ويتعين أن يحل محل دليل الاتصالات لعام ١٩٩٧م. </a:t>
            </a:r>
            <a:endParaRPr lang="en-US" sz="1300" b="1" dirty="0">
              <a:solidFill>
                <a:prstClr val="black"/>
              </a:solidFill>
            </a:endParaRPr>
          </a:p>
          <a:p>
            <a:pPr lvl="0" algn="just" rtl="1"/>
            <a:r>
              <a:rPr lang="en-US" sz="1300" b="1" dirty="0">
                <a:solidFill>
                  <a:prstClr val="black"/>
                </a:solidFill>
              </a:rPr>
              <a:t> </a:t>
            </a:r>
          </a:p>
          <a:p>
            <a:pPr lvl="0" algn="just" rtl="1"/>
            <a:r>
              <a:rPr lang="en-US" sz="1300" b="1" dirty="0">
                <a:solidFill>
                  <a:prstClr val="black"/>
                </a:solidFill>
              </a:rPr>
              <a:t>       </a:t>
            </a:r>
            <a:r>
              <a:rPr lang="ar-EG" sz="1300" b="1" dirty="0">
                <a:solidFill>
                  <a:prstClr val="black"/>
                </a:solidFill>
              </a:rPr>
              <a:t>    </a:t>
            </a:r>
            <a:r>
              <a:rPr lang="ar-SA" sz="1300" b="1" dirty="0">
                <a:solidFill>
                  <a:prstClr val="black"/>
                </a:solidFill>
              </a:rPr>
              <a:t>وبتاريخ ۲۰ نیسان ۲۰۰۰ تقدمت اللجنة الأوروبية لمشكلات الجريمة (</a:t>
            </a:r>
            <a:r>
              <a:rPr lang="en-US" sz="1300" b="1" dirty="0">
                <a:solidFill>
                  <a:prstClr val="black"/>
                </a:solidFill>
              </a:rPr>
              <a:t>CDBC</a:t>
            </a:r>
            <a:r>
              <a:rPr lang="ar-SA" sz="1300" b="1" dirty="0">
                <a:solidFill>
                  <a:prstClr val="black"/>
                </a:solidFill>
              </a:rPr>
              <a:t>)، ولجنة الخبراء في حقل جرائم التقنية سايبر کرایم بمشروع اتفاقية جرائم الكمبيوتر ، وخضعت مواد الاتفاقية المقترحة للمناقشة وتبادل الآراء خلال الفترة من إصدار مشروعها الأول وحتى إعداد مسودتها النهائية التي أقرت لاحقا في بودابست ۲۰۰۱ م ، </a:t>
            </a:r>
            <a:r>
              <a:rPr lang="ar-SA" sz="1300" b="1" dirty="0">
                <a:solidFill>
                  <a:srgbClr val="00B0F0"/>
                </a:solidFill>
              </a:rPr>
              <a:t>وكانت الاتفاقية جاهزة علي التوقيع في ۲۳ نوفمبر ۲۰۰۱م في بودابست بمناسبة المؤتمر الدولي عن جرائم الكمبيوتر</a:t>
            </a:r>
            <a:r>
              <a:rPr lang="ar-SA" sz="1300" b="1" dirty="0">
                <a:solidFill>
                  <a:prstClr val="black"/>
                </a:solidFill>
              </a:rPr>
              <a:t> ، ودخلت حيز التنفيذ في 1 يوليو عام ٢٠٠٤م ، وتعرف باتفاقية بودابست ۲۰۰۱م </a:t>
            </a:r>
            <a:r>
              <a:rPr lang="ar-EG" sz="1300" b="1" dirty="0">
                <a:solidFill>
                  <a:prstClr val="black"/>
                </a:solidFill>
              </a:rPr>
              <a:t>(</a:t>
            </a:r>
            <a:r>
              <a:rPr lang="ar-SA" sz="1300" b="1" dirty="0">
                <a:solidFill>
                  <a:prstClr val="black"/>
                </a:solidFill>
              </a:rPr>
              <a:t>اتفاقية الجرائم الإلكترونية - اتفاقية سايبر كرايم - اتفاقية الإجرام الكوني ) ، ويمكن لأية دولة في العالم الانضمام للاتفاقية إذا رغبت ذلك، وباعتبارها وثيقة قيمة استخدمتها الكثير من البلدان .</a:t>
            </a:r>
            <a:endParaRPr lang="en-US" sz="1300" b="1" dirty="0">
              <a:solidFill>
                <a:prstClr val="black"/>
              </a:solidFill>
            </a:endParaRPr>
          </a:p>
          <a:p>
            <a:pPr lvl="0" algn="just" rtl="1"/>
            <a:r>
              <a:rPr lang="ar-SA" sz="1300" b="1" dirty="0">
                <a:solidFill>
                  <a:prstClr val="black"/>
                </a:solidFill>
              </a:rPr>
              <a:t> </a:t>
            </a:r>
            <a:endParaRPr lang="en-US" sz="1300" b="1" dirty="0">
              <a:solidFill>
                <a:prstClr val="black"/>
              </a:solidFill>
            </a:endParaRPr>
          </a:p>
          <a:p>
            <a:pPr lvl="0" algn="just" rtl="1"/>
            <a:r>
              <a:rPr lang="ar-SA" sz="1300" b="1" dirty="0">
                <a:solidFill>
                  <a:prstClr val="black"/>
                </a:solidFill>
              </a:rPr>
              <a:t>     </a:t>
            </a:r>
            <a:r>
              <a:rPr lang="ar-EG" sz="1300" b="1" dirty="0">
                <a:solidFill>
                  <a:prstClr val="black"/>
                </a:solidFill>
              </a:rPr>
              <a:t>      </a:t>
            </a:r>
            <a:r>
              <a:rPr lang="ar-SA" sz="1300" b="1" dirty="0">
                <a:solidFill>
                  <a:prstClr val="black"/>
                </a:solidFill>
              </a:rPr>
              <a:t>وأما ما يتعلق بجرائم الخصوصية أو بشكل أدق الجرائم التي تستهدف البيانات الشخصية في مراحل الجمع والمعالجة والاستخدام، والنقل ، </a:t>
            </a:r>
            <a:r>
              <a:rPr lang="ar-SA" sz="1300" b="1" dirty="0">
                <a:solidFill>
                  <a:srgbClr val="00B050"/>
                </a:solidFill>
              </a:rPr>
              <a:t>ف</a:t>
            </a:r>
            <a:r>
              <a:rPr lang="ar-EG" sz="1300" b="1" dirty="0">
                <a:solidFill>
                  <a:srgbClr val="00B050"/>
                </a:solidFill>
              </a:rPr>
              <a:t>إ</a:t>
            </a:r>
            <a:r>
              <a:rPr lang="ar-SA" sz="1300" b="1" dirty="0">
                <a:solidFill>
                  <a:srgbClr val="00B050"/>
                </a:solidFill>
              </a:rPr>
              <a:t>ن الإطار العام للنصوص الموضوعية لم يميز نوعية المعطيات، عما إذا كانت بيانات تتصل بالشخص أو بمصالح اقتصادية، أو مالية، أو مسائل أمنية، </a:t>
            </a:r>
            <a:endParaRPr lang="ar-EG" sz="1300" b="1" dirty="0">
              <a:solidFill>
                <a:srgbClr val="00B050"/>
              </a:solidFill>
            </a:endParaRPr>
          </a:p>
          <a:p>
            <a:pPr lvl="0" algn="just" rtl="1"/>
            <a:r>
              <a:rPr lang="ar-SA" sz="1300" b="1" dirty="0">
                <a:solidFill>
                  <a:srgbClr val="00B050"/>
                </a:solidFill>
              </a:rPr>
              <a:t>أو غير ذلك</a:t>
            </a:r>
            <a:r>
              <a:rPr lang="ar-SA" sz="1300" b="1" dirty="0">
                <a:solidFill>
                  <a:prstClr val="black"/>
                </a:solidFill>
              </a:rPr>
              <a:t>، ولعل مرد هذا الاتجاه السعي لتعميم حماية المعطيات بكافة أنواعها، إضافة إلى أن مسائل حماية البيانات الاسمية – كما أسلفنا - تحظى بتنظيم تشريعي قائم بل وأكثر تميزا عن التنظيم التشريعي لجرائم الكمبيوتر؛ إذ يغطى هذا الموضوع بالاتفاقية الأوروبية لحماية البيانات الشخصية، وبقائمة طويلة من التشريعات الوطنية والأدلة الإرشادية في نطاق أوروبا الموحدة .</a:t>
            </a:r>
            <a:endParaRPr lang="en-US" sz="1300" b="1" dirty="0">
              <a:solidFill>
                <a:prstClr val="black"/>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8270486"/>
      </p:ext>
    </p:extLst>
  </p:cSld>
  <p:clrMapOvr>
    <a:masterClrMapping/>
  </p:clrMapOvr>
  <p:transition spd="slow">
    <p:randomBar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1" y="966138"/>
            <a:ext cx="11595099" cy="5188600"/>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4. </a:t>
            </a:r>
            <a:r>
              <a:rPr lang="ar-SA" sz="2000" b="1" dirty="0">
                <a:solidFill>
                  <a:srgbClr val="FF0000"/>
                </a:solidFill>
                <a:highlight>
                  <a:srgbClr val="FFFF00"/>
                </a:highlight>
                <a:latin typeface="Times New Roman" panose="02020603050405020304" pitchFamily="18" charset="0"/>
                <a:ea typeface="Times New Roman" panose="02020603050405020304" pitchFamily="18" charset="0"/>
              </a:rPr>
              <a:t>الأمم المتحدة (</a:t>
            </a:r>
            <a:r>
              <a:rPr lang="en-US" sz="2000" b="1" dirty="0">
                <a:solidFill>
                  <a:srgbClr val="FF0000"/>
                </a:solidFill>
                <a:highlight>
                  <a:srgbClr val="FFFF00"/>
                </a:highlight>
                <a:latin typeface="Calibri" panose="020F0502020204030204" pitchFamily="34" charset="0"/>
                <a:ea typeface="Times New Roman" panose="02020603050405020304" pitchFamily="18" charset="0"/>
              </a:rPr>
              <a:t>United Nation</a:t>
            </a:r>
            <a:r>
              <a:rPr lang="ar-SA" sz="2000" b="1" dirty="0">
                <a:solidFill>
                  <a:srgbClr val="FF0000"/>
                </a:solidFill>
                <a:highlight>
                  <a:srgbClr val="FFFF00"/>
                </a:highlight>
                <a:latin typeface="Times New Roman" panose="02020603050405020304" pitchFamily="18" charset="0"/>
                <a:ea typeface="Times New Roman" panose="02020603050405020304" pitchFamily="18" charset="0"/>
              </a:rPr>
              <a:t>)</a:t>
            </a: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 :</a:t>
            </a:r>
          </a:p>
          <a:p>
            <a:pPr algn="just" rtl="1">
              <a:lnSpc>
                <a:spcPct val="150000"/>
              </a:lnSpc>
            </a:pPr>
            <a:r>
              <a:rPr lang="ar-EG" dirty="0"/>
              <a:t>         </a:t>
            </a:r>
            <a:r>
              <a:rPr lang="ar-SA" dirty="0"/>
              <a:t>في عام ۱۹۸۹م تبنت الأمم المتحدة دليلا يتعلق باستخدام الحوسبة في عملية تدفق البيانات الشخصية، </a:t>
            </a:r>
            <a:endParaRPr lang="ar-EG" dirty="0"/>
          </a:p>
          <a:p>
            <a:pPr algn="just" rtl="1">
              <a:lnSpc>
                <a:spcPct val="150000"/>
              </a:lnSpc>
            </a:pPr>
            <a:r>
              <a:rPr lang="ar-SA" dirty="0"/>
              <a:t>وبتاريخ ١٤ /١٢ / ١٩٩٠م تبنت الهيئة العامة دليل تنظيم استخدام المعالجة الآلية للبيانات الشخصية، ويتضمن هذا الدليل ذات المبادئ المقررة لدى منظمة التعاون الاقتصادي والتنمية، ولدى مجلس أوروبا، والاتفاقيات المشار إليها، أعلاه </a:t>
            </a:r>
            <a:r>
              <a:rPr lang="ar-SA" dirty="0">
                <a:solidFill>
                  <a:srgbClr val="00B050"/>
                </a:solidFill>
              </a:rPr>
              <a:t>وهي مبادئ غير ملزمة، ومجرد توصيات للدول الأعضاء لتضمينها التدابير التشريعية في هذا الحقل</a:t>
            </a:r>
            <a:r>
              <a:rPr lang="ar-SA" dirty="0"/>
              <a:t>، وقد بذلت العديد من الجهود لحماية الخصوصية من قبل لجنة حقوق الإنسان في المجلس الاقتصادي والاجتماعي في الأمم المتحدة، ومن قبل الجمعية العامة للأمم المتحدة. وأهم قرارات الجمعية العامة للأمم المتحدة بشأن الخصوصية المعلوماتية هي:</a:t>
            </a:r>
            <a:endParaRPr lang="en-US" dirty="0"/>
          </a:p>
          <a:p>
            <a:pPr algn="just" rtl="1">
              <a:lnSpc>
                <a:spcPct val="150000"/>
              </a:lnSpc>
            </a:pPr>
            <a:r>
              <a:rPr lang="ar-SA" dirty="0"/>
              <a:t> </a:t>
            </a:r>
            <a:endParaRPr lang="en-US" dirty="0"/>
          </a:p>
          <a:p>
            <a:pPr lvl="0" algn="just" rtl="1">
              <a:lnSpc>
                <a:spcPct val="150000"/>
              </a:lnSpc>
            </a:pPr>
            <a:r>
              <a:rPr lang="ar-EG" dirty="0"/>
              <a:t>1. </a:t>
            </a:r>
            <a:r>
              <a:rPr lang="ar-SA" dirty="0"/>
              <a:t>قرار الجمعية العامة للأمم المتحدة بشأن حقوق الإنسان والتطور العلمي والتكنولوجي رقم 2450 لسنة 1986.</a:t>
            </a:r>
            <a:endParaRPr lang="en-US" dirty="0"/>
          </a:p>
          <a:p>
            <a:pPr lvl="0" algn="just" rtl="1">
              <a:lnSpc>
                <a:spcPct val="150000"/>
              </a:lnSpc>
            </a:pPr>
            <a:r>
              <a:rPr lang="ar-EG" dirty="0"/>
              <a:t>2. </a:t>
            </a:r>
            <a:r>
              <a:rPr lang="ar-SA" dirty="0"/>
              <a:t>قرار الجمعية العامة رقم 3304 لعام 1975م.</a:t>
            </a:r>
            <a:endParaRPr lang="en-US" dirty="0"/>
          </a:p>
          <a:p>
            <a:pPr algn="just" rtl="1">
              <a:lnSpc>
                <a:spcPct val="150000"/>
              </a:lnSpc>
            </a:pPr>
            <a:r>
              <a:rPr lang="ar-EG" dirty="0"/>
              <a:t>3. </a:t>
            </a:r>
            <a:r>
              <a:rPr lang="ar-SA" dirty="0"/>
              <a:t>قرار الجمعية العامة رقم 45 / 95 لعام 1990م.</a:t>
            </a:r>
            <a:endParaRPr lang="en-US"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08033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1975" y="1104638"/>
            <a:ext cx="11258549" cy="5050100"/>
          </a:xfrm>
          <a:prstGeom prst="rect">
            <a:avLst/>
          </a:prstGeom>
          <a:solidFill>
            <a:schemeClr val="accent1">
              <a:lumMod val="20000"/>
              <a:lumOff val="80000"/>
            </a:schemeClr>
          </a:solidFill>
          <a:ln w="28575">
            <a:solidFill>
              <a:schemeClr val="tx1"/>
            </a:solidFill>
            <a:prstDash val="dash"/>
          </a:ln>
        </p:spPr>
        <p:txBody>
          <a:bodyPr wrap="square">
            <a:spAutoFit/>
          </a:bodyPr>
          <a:lstStyle/>
          <a:p>
            <a:pPr marR="0" lvl="0" algn="just" rtl="1">
              <a:lnSpc>
                <a:spcPct val="150000"/>
              </a:lnSpc>
              <a:spcBef>
                <a:spcPts val="0"/>
              </a:spcBef>
              <a:spcAft>
                <a:spcPts val="500"/>
              </a:spcAft>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5. </a:t>
            </a:r>
            <a:r>
              <a:rPr lang="ar-SA" sz="2000" b="1" dirty="0">
                <a:solidFill>
                  <a:srgbClr val="FF0000"/>
                </a:solidFill>
                <a:highlight>
                  <a:srgbClr val="FFFF00"/>
                </a:highlight>
                <a:ea typeface="Calibri" panose="020F0502020204030204" pitchFamily="34" charset="0"/>
              </a:rPr>
              <a:t>مجموعة الدول السبع لاحقا مجموعة الثمانية (</a:t>
            </a:r>
            <a:r>
              <a:rPr lang="en-US" sz="2000" b="1" dirty="0">
                <a:solidFill>
                  <a:srgbClr val="FF0000"/>
                </a:solidFill>
                <a:highlight>
                  <a:srgbClr val="FFFF00"/>
                </a:highlight>
                <a:latin typeface="Calibri" panose="020F0502020204030204" pitchFamily="34" charset="0"/>
                <a:ea typeface="Calibri" panose="020F0502020204030204" pitchFamily="34" charset="0"/>
              </a:rPr>
              <a:t>G8</a:t>
            </a:r>
            <a:r>
              <a:rPr lang="ar-SA" sz="2000" b="1" dirty="0">
                <a:solidFill>
                  <a:srgbClr val="FF0000"/>
                </a:solidFill>
                <a:highlight>
                  <a:srgbClr val="FFFF00"/>
                </a:highlight>
                <a:latin typeface="Calibri" panose="020F0502020204030204" pitchFamily="34" charset="0"/>
                <a:ea typeface="Calibri" panose="020F0502020204030204" pitchFamily="34" charset="0"/>
              </a:rPr>
              <a:t>)</a:t>
            </a: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a:t>
            </a:r>
          </a:p>
          <a:p>
            <a:pPr algn="just" rtl="1">
              <a:lnSpc>
                <a:spcPct val="150000"/>
              </a:lnSpc>
            </a:pPr>
            <a:r>
              <a:rPr lang="ar-EG" sz="1600" b="1" dirty="0"/>
              <a:t>        </a:t>
            </a:r>
            <a:r>
              <a:rPr lang="ar-SA" sz="1600" b="1" dirty="0"/>
              <a:t>تعتبر مجموعة دول الثماني </a:t>
            </a:r>
            <a:r>
              <a:rPr lang="en-US" sz="1600" b="1" dirty="0"/>
              <a:t>G8</a:t>
            </a:r>
            <a:r>
              <a:rPr lang="ar-SA" sz="1600" b="1" dirty="0"/>
              <a:t> مهتمة بمسألة التعاون الدولي في مكافحة جرائم الإنترنت. ولقد اطلقت مجموعة الدول السبع </a:t>
            </a:r>
            <a:r>
              <a:rPr lang="ar-SA" sz="1600" b="1" dirty="0">
                <a:solidFill>
                  <a:srgbClr val="00B050"/>
                </a:solidFill>
              </a:rPr>
              <a:t>مجموعة توصيات لحماية الخصوصية ضمن مؤتمرها الذي عقد حول مجتمع المعلومات في عام ١٩٩٥م</a:t>
            </a:r>
            <a:r>
              <a:rPr lang="ar-SA" sz="1600" b="1" dirty="0"/>
              <a:t>.</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وخلال اجتماع عقد يومي التاسع والعاشر من ديسمبر ۱۹۹۷م، اعتمد وزراء العدل والشئون الداخلية لدول مجموعة الثمانية المبادئ التي تشكل الأساس لشبكة نقاط اتصال وطنية. وبجانب هذه المبادئ، تم وضع خطة عمل لإنشاء شبكة متابعة لتقديم تقارير بشأن مدى التزام الدول الأعضاء في الشبكة، وقد أنشئت الشبكة على غرار نموذج الإنتربولفي الفترة ما بين عامي 1998 و 2000م ، وتتواصل الجهود من أجل زيادة عدد الدول المشاركة.</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وقد نشأت فكرة إنشاء شبكة مجموعة الثمانية في الأساس، لمواجهة الحاجة الملحة للتعامل على مستوى عال من المهارة، مع مختلف الجرائم المتعلقة بالتكنولوجيا فائقة التطور. وثمة تأكيد على أهمية الحفاظ على الأدلة الموجودة في الوسائط التي تكون فيها المعلومة عرضة للضياع أو التلف بشكل سريع. والفرصة متاحة أمام الدول غير الأعضاء في شبكة المعلومات التابعة لمجموعة الثمانية للانضمام إليها.</a:t>
            </a:r>
            <a:endParaRPr lang="en-US" sz="1600" b="1"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75596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6219" y="1683807"/>
            <a:ext cx="5156200" cy="3970318"/>
          </a:xfrm>
          <a:prstGeom prst="rect">
            <a:avLst/>
          </a:prstGeom>
          <a:solidFill>
            <a:schemeClr val="bg1">
              <a:lumMod val="85000"/>
            </a:schemeClr>
          </a:solidFill>
          <a:ln w="28575">
            <a:solidFill>
              <a:schemeClr val="tx1"/>
            </a:solidFill>
            <a:prstDash val="solid"/>
          </a:ln>
          <a:effectLst>
            <a:outerShdw blurRad="50800" dist="38100" dir="5400000" algn="t" rotWithShape="0">
              <a:prstClr val="black">
                <a:alpha val="40000"/>
              </a:prstClr>
            </a:outerShdw>
          </a:effectLst>
        </p:spPr>
        <p:txBody>
          <a:bodyPr wrap="square">
            <a:spAutoFit/>
          </a:bodyPr>
          <a:lstStyle/>
          <a:p>
            <a:pPr algn="just" rtl="1">
              <a:lnSpc>
                <a:spcPct val="150000"/>
              </a:lnSpc>
            </a:pPr>
            <a:r>
              <a:rPr lang="ar-EG" sz="2400" b="1" dirty="0">
                <a:solidFill>
                  <a:srgbClr val="000000"/>
                </a:solidFill>
                <a:highlight>
                  <a:srgbClr val="FFFF00"/>
                </a:highlight>
                <a:latin typeface="Times New Roman" panose="02020603050405020304" pitchFamily="18" charset="0"/>
                <a:ea typeface="Times New Roman" panose="02020603050405020304" pitchFamily="18" charset="0"/>
              </a:rPr>
              <a:t>6. </a:t>
            </a:r>
            <a:r>
              <a:rPr lang="ar-SA" sz="2400" b="1" dirty="0">
                <a:solidFill>
                  <a:srgbClr val="000000"/>
                </a:solidFill>
                <a:highlight>
                  <a:srgbClr val="FFFF00"/>
                </a:highlight>
                <a:latin typeface="Times New Roman" panose="02020603050405020304" pitchFamily="18" charset="0"/>
                <a:ea typeface="Times New Roman" panose="02020603050405020304" pitchFamily="18" charset="0"/>
              </a:rPr>
              <a:t>منظمة التجارة العالمية:</a:t>
            </a:r>
            <a:endParaRPr lang="en-US" sz="2400" b="1" dirty="0">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en-US" sz="2400" b="1" dirty="0">
                <a:solidFill>
                  <a:srgbClr val="000000"/>
                </a:solidFill>
                <a:highlight>
                  <a:srgbClr val="FFFF00"/>
                </a:highlight>
                <a:latin typeface="Calibri" panose="020F0502020204030204" pitchFamily="34" charset="0"/>
                <a:ea typeface="Calibri" panose="020F0502020204030204" pitchFamily="34" charset="0"/>
              </a:rPr>
              <a:t>(World Trade Organization- WTO)</a:t>
            </a:r>
            <a:endParaRPr lang="ar-EG" sz="2400" b="1" dirty="0">
              <a:solidFill>
                <a:srgbClr val="000000"/>
              </a:solidFill>
              <a:highlight>
                <a:srgbClr val="FFFF00"/>
              </a:highlight>
              <a:latin typeface="Calibri" panose="020F0502020204030204" pitchFamily="34" charset="0"/>
              <a:ea typeface="Calibri" panose="020F0502020204030204" pitchFamily="34" charset="0"/>
            </a:endParaRPr>
          </a:p>
          <a:p>
            <a:pPr algn="just" rtl="1">
              <a:lnSpc>
                <a:spcPct val="150000"/>
              </a:lnSpc>
            </a:pPr>
            <a:r>
              <a:rPr lang="ar-EG" sz="2000" b="1" dirty="0"/>
              <a:t>        </a:t>
            </a:r>
            <a:r>
              <a:rPr lang="ar-SA" sz="2000" b="1" dirty="0"/>
              <a:t>ناقشت منظمة التجارة العالمية مسائل الخصوصية فيما يتعلق بحرية انتقال المعلومات تحديدا بالنسبة إلى اتفاقية تحرير الخدمات، وقد </a:t>
            </a:r>
            <a:r>
              <a:rPr lang="ar-EG" sz="2000" b="1" dirty="0">
                <a:solidFill>
                  <a:srgbClr val="00B0F0"/>
                </a:solidFill>
              </a:rPr>
              <a:t>أ</a:t>
            </a:r>
            <a:r>
              <a:rPr lang="ar-SA" sz="2000" b="1" dirty="0">
                <a:solidFill>
                  <a:srgbClr val="00B0F0"/>
                </a:solidFill>
              </a:rPr>
              <a:t>قرت المنظمة بأن الخصوصية قيد عادل على عملية انتقال البيانات</a:t>
            </a:r>
            <a:r>
              <a:rPr lang="ar-SA" sz="2000" b="1" dirty="0"/>
              <a:t> .</a:t>
            </a:r>
            <a:endParaRPr lang="en-US" sz="2000" b="1" dirty="0">
              <a:highlight>
                <a:srgbClr val="FFFF00"/>
              </a:highlight>
              <a:latin typeface="Times New Roman" panose="02020603050405020304" pitchFamily="18" charset="0"/>
              <a:ea typeface="Times New Roman" panose="02020603050405020304" pitchFamily="18" charset="0"/>
            </a:endParaRPr>
          </a:p>
        </p:txBody>
      </p:sp>
      <p:sp>
        <p:nvSpPr>
          <p:cNvPr id="2" name="AutoShape 2" descr="ما هي أهداف منظمة التجارة العالمية - مدونة كويت مار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2"/>
          <a:stretch>
            <a:fillRect/>
          </a:stretch>
        </p:blipFill>
        <p:spPr>
          <a:xfrm>
            <a:off x="460375" y="2186541"/>
            <a:ext cx="6601746" cy="3467584"/>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2126877839"/>
      </p:ext>
    </p:extLst>
  </p:cSld>
  <p:clrMapOvr>
    <a:masterClrMapping/>
  </p:clrMapOvr>
  <p:transition spd="slow">
    <p:wheel spokes="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793024" y="3210311"/>
            <a:ext cx="3418340" cy="1006857"/>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الخاتمة</a:t>
            </a:r>
            <a:endParaRPr kumimoji="0" lang="ar-EG" sz="3200" b="1"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p:txBody>
      </p:sp>
      <p:pic>
        <p:nvPicPr>
          <p:cNvPr id="1026" name="Picture 2" descr="ECP - Privacy - Jing Zhang illustration">
            <a:extLst>
              <a:ext uri="{FF2B5EF4-FFF2-40B4-BE49-F238E27FC236}">
                <a16:creationId xmlns:a16="http://schemas.microsoft.com/office/drawing/2014/main" id="{5B34123E-2907-402C-AEE7-87EF492B08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31131" y="1870325"/>
            <a:ext cx="5481777" cy="3686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100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63090" y="2012441"/>
            <a:ext cx="4852934" cy="2528897"/>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2000" b="1" dirty="0">
                <a:solidFill>
                  <a:srgbClr val="FF0000"/>
                </a:solidFill>
                <a:latin typeface="Calibri" panose="020F0502020204030204" pitchFamily="34" charset="0"/>
                <a:ea typeface="Times New Roman" panose="02020603050405020304" pitchFamily="18" charset="0"/>
              </a:rPr>
              <a:t>المراجع:</a:t>
            </a:r>
            <a:endParaRPr lang="ar-EG" sz="2000" b="1" dirty="0">
              <a:solidFill>
                <a:srgbClr val="FF0000"/>
              </a:solidFill>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endParaRPr lang="en-US" sz="2000" b="1"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000" b="1" dirty="0">
                <a:latin typeface="Calibri" panose="020F0502020204030204" pitchFamily="34" charset="0"/>
                <a:ea typeface="Times New Roman" panose="02020603050405020304" pitchFamily="18" charset="0"/>
              </a:rPr>
              <a:t>د. أسماء رويعي، الحق في حرمة الحياة الخاصة</a:t>
            </a:r>
            <a:r>
              <a:rPr lang="ar-EG" sz="2000" b="1" dirty="0">
                <a:latin typeface="Calibri" panose="020F0502020204030204" pitchFamily="34" charset="0"/>
                <a:ea typeface="Times New Roman" panose="02020603050405020304" pitchFamily="18" charset="0"/>
              </a:rPr>
              <a:t> </a:t>
            </a:r>
            <a:r>
              <a:rPr lang="ar-SA" sz="2000" b="1" dirty="0">
                <a:latin typeface="Calibri" panose="020F0502020204030204" pitchFamily="34" charset="0"/>
                <a:ea typeface="Times New Roman" panose="02020603050405020304" pitchFamily="18" charset="0"/>
              </a:rPr>
              <a:t>في مواجهة الجرائم ال</a:t>
            </a:r>
            <a:r>
              <a:rPr lang="ar-EG" sz="2000" b="1" dirty="0">
                <a:latin typeface="Calibri" panose="020F0502020204030204" pitchFamily="34" charset="0"/>
                <a:ea typeface="Times New Roman" panose="02020603050405020304" pitchFamily="18" charset="0"/>
              </a:rPr>
              <a:t>معلوماتية</a:t>
            </a:r>
            <a:r>
              <a:rPr lang="ar-SA" sz="2000" b="1" dirty="0">
                <a:latin typeface="Calibri" panose="020F0502020204030204" pitchFamily="34" charset="0"/>
                <a:ea typeface="Times New Roman" panose="02020603050405020304" pitchFamily="18" charset="0"/>
              </a:rPr>
              <a:t>، رسالة دكتوراة، جامعة القاهرة، سنة 2013.  </a:t>
            </a:r>
            <a:endParaRPr lang="en-US" sz="2000" b="1"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596478" y="1658908"/>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355958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89324" y="1915230"/>
            <a:ext cx="8270551" cy="335892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41</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410444" y="798883"/>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b="1"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a:t>
            </a:r>
            <a:endParaRPr kumimoji="0" lang="en-US" sz="2400" b="1"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2315454" y="2121934"/>
            <a:ext cx="8018289" cy="3693319"/>
          </a:xfrm>
          <a:prstGeom prst="rect">
            <a:avLst/>
          </a:prstGeom>
          <a:noFill/>
        </p:spPr>
        <p:txBody>
          <a:bodyPr wrap="square" rtlCol="0">
            <a:spAutoFit/>
          </a:bodyPr>
          <a:lstStyle/>
          <a:p>
            <a:pPr marL="342900" indent="-342900">
              <a:buAutoNum type="arabicParenR"/>
            </a:pPr>
            <a:r>
              <a:rPr lang="en-US" u="sng" dirty="0">
                <a:solidFill>
                  <a:srgbClr val="0563C1"/>
                </a:solidFill>
                <a:hlinkClick r:id="rId4"/>
              </a:rPr>
              <a:t>http://www.soutalomma.com</a:t>
            </a:r>
            <a:endParaRPr lang="en-US" u="sng" dirty="0">
              <a:solidFill>
                <a:srgbClr val="0563C1"/>
              </a:solidFill>
            </a:endParaRPr>
          </a:p>
          <a:p>
            <a:r>
              <a:rPr lang="en-US" u="sng" dirty="0">
                <a:solidFill>
                  <a:srgbClr val="0563C1"/>
                </a:solidFill>
              </a:rPr>
              <a:t>(5-6-10) </a:t>
            </a:r>
            <a:r>
              <a:rPr lang="en-US" u="sng" dirty="0">
                <a:solidFill>
                  <a:srgbClr val="0563C1"/>
                </a:solidFill>
                <a:hlinkClick r:id="rId5"/>
              </a:rPr>
              <a:t>https://images.app.goo.gl/6hLuUypqzzsJALzx9</a:t>
            </a:r>
            <a:endParaRPr lang="en-US" u="sng" dirty="0">
              <a:solidFill>
                <a:srgbClr val="0563C1"/>
              </a:solidFill>
            </a:endParaRPr>
          </a:p>
          <a:p>
            <a:r>
              <a:rPr lang="en-US" u="sng" dirty="0">
                <a:solidFill>
                  <a:srgbClr val="0563C1"/>
                </a:solidFill>
              </a:rPr>
              <a:t>(12-17) https://images.app.goo.gl/Ve3toBrxBAWvNwKf7</a:t>
            </a:r>
            <a:endParaRPr lang="ar-EG" u="sng" dirty="0">
              <a:solidFill>
                <a:srgbClr val="0563C1"/>
              </a:solidFill>
            </a:endParaRPr>
          </a:p>
          <a:p>
            <a:r>
              <a:rPr lang="en-US" u="sng" dirty="0">
                <a:solidFill>
                  <a:srgbClr val="0563C1"/>
                </a:solidFill>
              </a:rPr>
              <a:t>(8) https://images.app.goo.gl/Nw8tx7sDDH3FskJ18</a:t>
            </a:r>
            <a:endParaRPr lang="ar-EG" u="sng" dirty="0">
              <a:solidFill>
                <a:srgbClr val="0563C1"/>
              </a:solidFill>
            </a:endParaRPr>
          </a:p>
          <a:p>
            <a:r>
              <a:rPr lang="en-US" u="sng" dirty="0">
                <a:solidFill>
                  <a:srgbClr val="0563C1"/>
                </a:solidFill>
              </a:rPr>
              <a:t>(19-20) https://images.app.goo.gl/6Y3MrZDULdtqcd4L8</a:t>
            </a:r>
            <a:endParaRPr lang="ar-EG" u="sng" dirty="0">
              <a:solidFill>
                <a:srgbClr val="0563C1"/>
              </a:solidFill>
            </a:endParaRPr>
          </a:p>
          <a:p>
            <a:r>
              <a:rPr lang="en-US" u="sng" dirty="0">
                <a:solidFill>
                  <a:srgbClr val="0563C1"/>
                </a:solidFill>
              </a:rPr>
              <a:t>(26) </a:t>
            </a:r>
            <a:r>
              <a:rPr lang="en-US" u="sng" dirty="0">
                <a:solidFill>
                  <a:srgbClr val="0563C1"/>
                </a:solidFill>
                <a:hlinkClick r:id="rId6"/>
              </a:rPr>
              <a:t>https://images.app.goo.gl/oeUXRrWq7rbYk7nN8</a:t>
            </a:r>
            <a:endParaRPr lang="en-US" u="sng" dirty="0">
              <a:solidFill>
                <a:srgbClr val="0563C1"/>
              </a:solidFill>
            </a:endParaRPr>
          </a:p>
          <a:p>
            <a:r>
              <a:rPr lang="en-US" u="sng" dirty="0">
                <a:solidFill>
                  <a:srgbClr val="0563C1"/>
                </a:solidFill>
              </a:rPr>
              <a:t>(23-27) https://images.app.goo.gl/TRs2Q5bTkUzFZTa17</a:t>
            </a:r>
          </a:p>
          <a:p>
            <a:r>
              <a:rPr lang="en-US" u="sng" dirty="0">
                <a:solidFill>
                  <a:srgbClr val="0563C1"/>
                </a:solidFill>
              </a:rPr>
              <a:t>(11-28) https://images.app.goo.gl/fQ6CpktimbUwvqQb9</a:t>
            </a:r>
          </a:p>
          <a:p>
            <a:r>
              <a:rPr lang="en-US" u="sng" dirty="0">
                <a:solidFill>
                  <a:srgbClr val="0563C1"/>
                </a:solidFill>
              </a:rPr>
              <a:t>(34) https://images.app.goo.gl/mhpJHt9n6tfCBwsr5</a:t>
            </a:r>
          </a:p>
          <a:p>
            <a:r>
              <a:rPr lang="en-US" u="sng" dirty="0">
                <a:solidFill>
                  <a:srgbClr val="0563C1"/>
                </a:solidFill>
              </a:rPr>
              <a:t>(38)</a:t>
            </a:r>
            <a:r>
              <a:rPr lang="ar-EG" u="sng" dirty="0">
                <a:solidFill>
                  <a:srgbClr val="0563C1"/>
                </a:solidFill>
              </a:rPr>
              <a:t> </a:t>
            </a:r>
            <a:r>
              <a:rPr lang="en-US" u="sng" dirty="0">
                <a:solidFill>
                  <a:srgbClr val="0563C1"/>
                </a:solidFill>
                <a:hlinkClick r:id="rId7"/>
              </a:rPr>
              <a:t>https://images.app.goo.gl/obA18ApqYUgzUKPd8</a:t>
            </a:r>
            <a:endParaRPr lang="ar-EG" u="sng" dirty="0">
              <a:solidFill>
                <a:srgbClr val="0563C1"/>
              </a:solidFill>
            </a:endParaRPr>
          </a:p>
          <a:p>
            <a:endParaRPr lang="en-US" u="sng" dirty="0">
              <a:solidFill>
                <a:srgbClr val="0563C1"/>
              </a:solidFill>
            </a:endParaRPr>
          </a:p>
          <a:p>
            <a:endParaRPr lang="en-US" u="sng" dirty="0">
              <a:solidFill>
                <a:srgbClr val="0563C1"/>
              </a:solidFill>
            </a:endParaRPr>
          </a:p>
          <a:p>
            <a:endParaRPr lang="en-US" dirty="0"/>
          </a:p>
        </p:txBody>
      </p:sp>
    </p:spTree>
    <p:custDataLst>
      <p:tags r:id="rId1"/>
    </p:custDataLst>
    <p:extLst>
      <p:ext uri="{BB962C8B-B14F-4D97-AF65-F5344CB8AC3E}">
        <p14:creationId xmlns:p14="http://schemas.microsoft.com/office/powerpoint/2010/main" val="1758104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390775" y="4194805"/>
            <a:ext cx="6757324" cy="1342227"/>
          </a:xfrm>
          <a:prstGeom prst="rect">
            <a:avLst/>
          </a:prstGeom>
        </p:spPr>
      </p:pic>
      <p:sp>
        <p:nvSpPr>
          <p:cNvPr id="8" name="Rectangle 7"/>
          <p:cNvSpPr/>
          <p:nvPr/>
        </p:nvSpPr>
        <p:spPr>
          <a:xfrm>
            <a:off x="2299032" y="4326026"/>
            <a:ext cx="6940809" cy="1079783"/>
          </a:xfrm>
          <a:prstGeom prst="rect">
            <a:avLst/>
          </a:prstGeom>
        </p:spPr>
        <p:txBody>
          <a:bodyPr wrap="square">
            <a:spAutoFit/>
          </a:bodyPr>
          <a:lstStyle/>
          <a:p>
            <a:pPr marL="457200" marR="0" algn="ctr" rtl="1">
              <a:lnSpc>
                <a:spcPct val="150000"/>
              </a:lnSpc>
              <a:spcBef>
                <a:spcPts val="0"/>
              </a:spcBef>
              <a:spcAft>
                <a:spcPts val="500"/>
              </a:spcAft>
            </a:pPr>
            <a:r>
              <a:rPr lang="ar-SA" sz="2000" b="1" dirty="0">
                <a:solidFill>
                  <a:schemeClr val="bg1"/>
                </a:solidFill>
                <a:latin typeface="Calibri" panose="020F0502020204030204" pitchFamily="34" charset="0"/>
                <a:ea typeface="Calibri" panose="020F0502020204030204" pitchFamily="34" charset="0"/>
              </a:rPr>
              <a:t>تم بحمد الله ال</a:t>
            </a:r>
            <a:r>
              <a:rPr lang="ar-EG" sz="2000" b="1" dirty="0">
                <a:solidFill>
                  <a:schemeClr val="bg1"/>
                </a:solidFill>
                <a:latin typeface="Calibri" panose="020F0502020204030204" pitchFamily="34" charset="0"/>
                <a:ea typeface="Calibri" panose="020F0502020204030204" pitchFamily="34" charset="0"/>
              </a:rPr>
              <a:t>ا</a:t>
            </a:r>
            <a:r>
              <a:rPr lang="ar-SA" sz="2000" b="1" dirty="0">
                <a:solidFill>
                  <a:schemeClr val="bg1"/>
                </a:solidFill>
                <a:latin typeface="Calibri" panose="020F0502020204030204" pitchFamily="34" charset="0"/>
                <a:ea typeface="Calibri" panose="020F0502020204030204" pitchFamily="34" charset="0"/>
              </a:rPr>
              <a:t>نتهاء من شرح المحاضرة ا</a:t>
            </a:r>
            <a:r>
              <a:rPr lang="ar-EG" sz="2000" b="1" dirty="0">
                <a:solidFill>
                  <a:schemeClr val="bg1"/>
                </a:solidFill>
                <a:latin typeface="Calibri" panose="020F0502020204030204" pitchFamily="34" charset="0"/>
                <a:ea typeface="Calibri" panose="020F0502020204030204" pitchFamily="34" charset="0"/>
              </a:rPr>
              <a:t>لتاسعة</a:t>
            </a:r>
            <a:endParaRPr lang="en-US" sz="2000"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sz="20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67210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49061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520A6AB-72DD-4228-A22E-51D5DABE3AD3}"/>
</file>

<file path=customXml/itemProps2.xml><?xml version="1.0" encoding="utf-8"?>
<ds:datastoreItem xmlns:ds="http://schemas.openxmlformats.org/officeDocument/2006/customXml" ds:itemID="{275346A4-A271-4A7F-B896-1B49B76244A9}"/>
</file>

<file path=customXml/itemProps3.xml><?xml version="1.0" encoding="utf-8"?>
<ds:datastoreItem xmlns:ds="http://schemas.openxmlformats.org/officeDocument/2006/customXml" ds:itemID="{59A748E5-391E-4D88-BD64-09FB7F59193D}"/>
</file>

<file path=docProps/app.xml><?xml version="1.0" encoding="utf-8"?>
<Properties xmlns="http://schemas.openxmlformats.org/officeDocument/2006/extended-properties" xmlns:vt="http://schemas.openxmlformats.org/officeDocument/2006/docPropsVTypes">
  <TotalTime>17606</TotalTime>
  <Words>6990</Words>
  <Application>Microsoft Office PowerPoint</Application>
  <PresentationFormat>Widescreen</PresentationFormat>
  <Paragraphs>304</Paragraphs>
  <Slides>43</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807</cp:revision>
  <dcterms:created xsi:type="dcterms:W3CDTF">2023-04-29T09:08:00Z</dcterms:created>
  <dcterms:modified xsi:type="dcterms:W3CDTF">2024-12-03T17:00:28Z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