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09426-7118-05BE-FB9F-2A4D6A48C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1F0AE3-ABFC-D88B-980F-7A3E963FD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F6B55-9607-41BF-AF91-045CFE7E01BA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6F796-D2B8-0986-AA30-1DE6A8D07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7515DB-C81C-D293-C342-ED6DF84B5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2FA01-DA43-44C2-B04D-72F3EC9A9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54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F56A3-1918-647C-CBC7-43978E0AF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06CA6-6B67-DCD3-190F-6C8AE66E9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FFA8A-CD05-3546-F82D-36F342E9F7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3F6B55-9607-41BF-AF91-045CFE7E01BA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B7F92-ACF9-0DB5-06B3-6A280A25E4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536450-8078-9C6D-907E-5753B230C0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62FA01-DA43-44C2-B04D-72F3EC9A9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67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A9D5C0-1DAF-D54D-A948-92BB7FCCC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813D8F-25EB-5F7C-DCC8-53AB729F58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08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CE7D23-784C-9449-7351-F479C75AB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656D54-39F2-9926-BDF9-8731B17F16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831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6119E5-CAF3-4E23-0180-449F9DE95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1B2F14-2582-C49F-EF5C-10508EC711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960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82FB67-FFD6-CDBE-2F2C-711A2D7A0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16"/>
              <a:t>Text Classification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7EDB0-D463-9B3B-FDD4-E9AEB551BF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94034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5B4D74-7B80-18D1-32F9-987331C21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Text Classification: definition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F0C447-4295-8FC1-A595-1A2E8B72F6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544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D72C30-8157-40A3-BB61-E36655164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16"/>
              <a:t>Classification Methods: </a:t>
            </a:r>
            <a:br>
              <a:rPr lang="en-US" sz="3816"/>
            </a:br>
            <a:r>
              <a:rPr lang="en-US" sz="3816"/>
              <a:t>Hand-coded rules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F91BEE-36F7-D3E2-AD5B-FAEAED9AEE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60611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3AF368-3FD8-C3DC-5024-9D088BBC5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16"/>
              <a:t>Classification Methods:</a:t>
            </a:r>
            <a:br>
              <a:rPr lang="en-US" sz="3816"/>
            </a:br>
            <a:r>
              <a:rPr lang="en-US" sz="3816"/>
              <a:t>Supervised Machine Learning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F8157-3747-1150-E874-4DB9ED1B9E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743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2E3283-4275-5A9F-484B-25928C3B1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16"/>
              <a:t>Classification Methods:</a:t>
            </a:r>
            <a:br>
              <a:rPr lang="en-US" sz="3816"/>
            </a:br>
            <a:r>
              <a:rPr lang="en-US" sz="3816"/>
              <a:t>Supervised Machine Learning</a:t>
            </a:r>
            <a:endParaRPr lang="en-US" sz="381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A99CF-87C4-DA15-3162-70A83CA84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590073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098ABD-B0B5-B206-D837-AE16CACDC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7358A1-2E8E-B503-2BBF-F54A330929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9738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B590D-B50E-F670-D54F-A4DE4CC2D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Naïve Bayes Intuition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B5ECD-89E9-60F8-870C-872E948B6C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874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6C5C01-9BAE-212C-E934-E8291F993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bag of words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B3690E-F662-A589-C7FF-9BDABB08FA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95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38B981-C491-59D3-837D-6D27A2C2B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bag of words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00825E-4249-7022-1C40-A0357CA7B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7100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F3A8CE-C92F-ACC1-5B35-AA0F90D04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bag of words representation: </a:t>
            </a:r>
            <a:br>
              <a:rPr lang="en-US"/>
            </a:br>
            <a:r>
              <a:rPr lang="en-US"/>
              <a:t>using a subset of words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D5239F-B6D9-553F-43BA-96BC4EB181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78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D7B7CD-8048-46DA-2BE0-9F4024FC4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bag of words representation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76870F-40D7-834F-B603-EE4F9C84C8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48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AF1277-2093-F284-D4E8-96DB598E1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Bag of words for document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623CB-E8E1-9871-3B16-4E8DC6B903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69078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09953C-CA52-C856-2024-FA113E203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648A98-03F6-5FBF-203A-A227DF8E15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94772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E3FCB6-CC04-9446-3EAF-4F56FD1D7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Bayes’ Rule Applied to Documents and Classes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E3B3D-7ADA-E0C6-A33E-5D01D660A7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767905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A94026-B679-F2DA-BEA2-9D89ED386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</a:t>
            </a:r>
            <a:r>
              <a:rPr lang="fr-FR"/>
              <a:t>ï</a:t>
            </a:r>
            <a:r>
              <a:rPr lang="en-US"/>
              <a:t>ve Bayes Classifier (I)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2BC9B2-EB14-95D2-7C5F-7AC041A4E0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064372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D16DD1-DA58-9EA9-56F6-F138CB8AD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</a:t>
            </a:r>
            <a:r>
              <a:rPr lang="fr-FR"/>
              <a:t>ï</a:t>
            </a:r>
            <a:r>
              <a:rPr lang="en-US"/>
              <a:t>ve Bayes Classifier (II)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D721A4-32D4-56C3-AA1D-59613FE111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49708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7A2E1-B4E6-963C-B822-F2E7E861D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</a:t>
            </a:r>
            <a:r>
              <a:rPr lang="fr-FR"/>
              <a:t>ï</a:t>
            </a:r>
            <a:r>
              <a:rPr lang="en-US"/>
              <a:t>ve Bayes Classifier (III)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0FA1F6-A79F-4D38-50CA-D2FA5481A3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336406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68B304-D33F-4B2D-0805-B4D7A0B93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Na</a:t>
            </a:r>
            <a:r>
              <a:rPr lang="fr-FR"/>
              <a:t>ï</a:t>
            </a:r>
            <a:r>
              <a:rPr lang="en-US"/>
              <a:t>ve Bayes Independence Assumptions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23B08-307E-D4D6-1373-DDD0D018A7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82680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2EE0C-E3F3-83D5-2C70-A797D0546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Na</a:t>
            </a:r>
            <a:r>
              <a:rPr lang="fr-FR"/>
              <a:t>ï</a:t>
            </a:r>
            <a:r>
              <a:rPr lang="en-US"/>
              <a:t>ve Bayes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9C0071-FF6A-40A8-0D60-F4E6D300E0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8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1CD144-7250-A48E-BAF0-FBE473989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Applying Multinomial Naive Bayes Classifiers to Text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44F6E3-822B-F39C-02A9-9337EF0A40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87298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585D4D-81F6-7C90-8BAF-78C391335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Problems with multiplying lots of probs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B83FF-53FC-128E-3075-520B097C4D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038376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74F0AD-029D-3DC6-1DB7-F896C1A49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 actually do everything in log space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7B9E7-7FAB-B3A0-0C7D-00BF4D1E95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02847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245791-885D-5694-8758-CF3176740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064EC-E0AF-6B6B-12F2-7E6260089C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012172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575EF4-D586-2CF4-AD42-6A66478B3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180">
                <a:latin typeface="Calibri" charset="0"/>
                <a:ea typeface="ＭＳ Ｐゴシック" charset="0"/>
                <a:cs typeface="ＭＳ Ｐゴシック" charset="0"/>
              </a:rPr>
              <a:t>Learning the Multinomial Na</a:t>
            </a:r>
            <a:r>
              <a:rPr lang="fr-FR" sz="3180">
                <a:latin typeface="Calibri" charset="0"/>
                <a:ea typeface="ＭＳ Ｐゴシック" charset="0"/>
                <a:cs typeface="ＭＳ Ｐゴシック" charset="0"/>
              </a:rPr>
              <a:t>ï</a:t>
            </a:r>
            <a:r>
              <a:rPr lang="en-US" sz="3180">
                <a:latin typeface="Calibri" charset="0"/>
                <a:ea typeface="ＭＳ Ｐゴシック" charset="0"/>
                <a:cs typeface="ＭＳ Ｐゴシック" charset="0"/>
              </a:rPr>
              <a:t>ve Bayes Model</a:t>
            </a:r>
            <a:endParaRPr lang="en-US" sz="3180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B7DE5A-CF99-9F40-68BD-499EA31458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582477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E94C5-9021-024D-9AF3-E97727E07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Parameter estimation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4929A8-94CC-8F57-8D23-B44BCDE979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22088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DB741C-2E0B-F2AF-9CA2-A712853B7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Problem with Maximum Likelihood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1DADA8-C090-65DF-81F0-31BDA8410C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488805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0BF280-A6C5-AEE2-4742-A82E292E9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Laplace (add-1) smoothing for Na</a:t>
            </a:r>
            <a:r>
              <a:rPr lang="fr-FR"/>
              <a:t>ï</a:t>
            </a:r>
            <a:r>
              <a:rPr lang="en-US"/>
              <a:t>ve Bayes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130668-6F7B-AB90-0DF0-C726699F2F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2517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370E9-B7AE-1D7C-FDCC-D85FD6002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Naïve Bayes: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BF6EDE-EA14-297D-6959-A00CD86070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3036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12F70E-3087-F58A-5C0F-92DDAB15F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Unknown words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AAB5D-39D4-FAD6-E01B-2F74FF9B3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7533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FB529F-EFAF-E09F-71E9-CAD1C1B76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Stop words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938855-1741-1EB4-7031-E0FD3A7129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5462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BD2057-CF93-E5DC-A4BB-0721DEFA2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93B9B4-3CEC-DE8F-A579-AD0CF44770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442727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CEDFBD-864E-FC87-F23E-A71FAF4E5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3F18B-45A8-02A6-7EBC-4066D36B0F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726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32CEA7-9E22-FF75-84FA-09770E0AB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Text Classification and Na</a:t>
            </a:r>
            <a:r>
              <a:rPr lang="fr-FR" sz="4240">
                <a:latin typeface="Calibri (Headings)"/>
                <a:cs typeface="Calibri (Headings)"/>
              </a:rPr>
              <a:t>ï</a:t>
            </a:r>
            <a:r>
              <a:rPr lang="en-US" sz="4240">
                <a:latin typeface="Calibri (Headings)"/>
                <a:cs typeface="Calibri (Headings)"/>
              </a:rPr>
              <a:t>ve Bayes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D14745-5313-3F9C-DAD1-D0559F7DE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17725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2CEA05-C1E9-8E39-7D8A-455AD081D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68"/>
              <a:t>Generative Model for Multinomial Na</a:t>
            </a:r>
            <a:r>
              <a:rPr lang="fr-FR" sz="2968"/>
              <a:t>ï</a:t>
            </a:r>
            <a:r>
              <a:rPr lang="en-US" sz="2968"/>
              <a:t>ve Bayes</a:t>
            </a:r>
            <a:endParaRPr lang="en-US" sz="2968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EC3A69-F41F-0106-70B2-D2369D47E2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834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926DF4-C8A7-AC3E-9C8C-69760C0F1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</a:t>
            </a:r>
            <a:r>
              <a:rPr lang="fr-FR"/>
              <a:t>ï</a:t>
            </a:r>
            <a:r>
              <a:rPr lang="en-US"/>
              <a:t>ve Bayes and Language Modeling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ACED31-7320-FCA6-BE48-4299B221A0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3850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AEF6FC-C41A-BC98-9944-F78CDD587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Each class = a unigram language model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AAAA86-5877-55AF-E2D1-E4A53B78B7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61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3B57F9-F606-50FA-F652-78C478C4F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Na</a:t>
            </a:r>
            <a:r>
              <a:rPr lang="fr-FR">
                <a:latin typeface="Calibri" charset="0"/>
                <a:ea typeface="ＭＳ Ｐゴシック" charset="0"/>
                <a:cs typeface="ＭＳ Ｐゴシック" charset="0"/>
              </a:rPr>
              <a:t>ï</a:t>
            </a:r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ve Bayes as a Language Model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608D6D-9A47-5A73-B7DE-3213704A39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7759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47F0AE-8B6B-E53F-FC49-171897129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Example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2AB85E-5DBD-BD4F-1193-5122A142B7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3261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924A1D-41CE-A9AA-8ADE-AB29E92BE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91BAC-5C8E-217F-B49C-B426FFAC01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84111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090B3C-2B20-AC41-D638-BF12C36C0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4598A-4755-152A-18A3-51674885DC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348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35E3E-B7B0-AE61-3C91-082FD729A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Example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733926-1174-65BC-74C9-A104A73912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855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C7C32F-9716-E529-9B0F-33BE0AA50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D2D5C-A670-BD19-A774-2AC355297D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504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D0636-743B-EC94-E793-0E8C342DE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D8ADD-FAC5-CD4C-EC00-A6D0212542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3117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B60BE5-8164-31F7-0D98-D0231EBD7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BB679-DBF1-2379-476C-5316311DD4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0639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99AD0E-5B3B-A5C1-D24A-7752E1925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7EC34E-C3DE-9A81-3C8C-7AA7CECE57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71269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E21377-0F74-13FC-0974-815AE67B1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Example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5F5AF3-EBC9-304E-B879-35A2BD7F07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694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36C20E-E839-289B-D5F7-E05E3D8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40A54-E021-A0E3-5482-D2F4F384FC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252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3A4D2A-5991-5534-A40B-9F03F96B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DAE35B-FF4A-5245-3C11-E8C44DFE4F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30863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9A3B62-8FC5-1F05-8CD4-648FE0BF5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AFA9F-BEBD-74C2-0E3D-202ABDDE34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98067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12DBD1-B9BB-4E35-6C86-6E9F4685E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Summary: Naive Bayes is Not So Naive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AB9772-DFEB-1229-19A5-B63BF5AFF1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01262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6B5881-0111-4AC4-CFA4-7C8F15B90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66E42C-5F4E-04F9-CEB8-C4C9DF95D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26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Widescreen</PresentationFormat>
  <Paragraphs>41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Andalus</vt:lpstr>
      <vt:lpstr>Aptos</vt:lpstr>
      <vt:lpstr>Aptos Display</vt:lpstr>
      <vt:lpstr>Arial</vt:lpstr>
      <vt:lpstr>Calibri</vt:lpstr>
      <vt:lpstr>Calibri (Headings)</vt:lpstr>
      <vt:lpstr>Office Theme</vt:lpstr>
      <vt:lpstr>PowerPoint Presentation</vt:lpstr>
      <vt:lpstr>PowerPoint Presentation</vt:lpstr>
      <vt:lpstr>The objectives of this lecture is to:</vt:lpstr>
      <vt:lpstr>Text Classification</vt:lpstr>
      <vt:lpstr>Text Classification: definition</vt:lpstr>
      <vt:lpstr>Classification Methods:  Hand-coded rules</vt:lpstr>
      <vt:lpstr>Classification Methods: Supervised Machine Learning</vt:lpstr>
      <vt:lpstr>Classification Methods: Supervised Machine Learning</vt:lpstr>
      <vt:lpstr>Text Classification and Naïve Bayes</vt:lpstr>
      <vt:lpstr>Naïve Bayes Intuition</vt:lpstr>
      <vt:lpstr>The bag of words representation</vt:lpstr>
      <vt:lpstr>The bag of words representation</vt:lpstr>
      <vt:lpstr>The bag of words representation:  using a subset of words</vt:lpstr>
      <vt:lpstr>The bag of words representation</vt:lpstr>
      <vt:lpstr>Bag of words for document classification</vt:lpstr>
      <vt:lpstr>Text Classification and Naïve Bayes</vt:lpstr>
      <vt:lpstr>Bayes’ Rule Applied to Documents and Classes</vt:lpstr>
      <vt:lpstr>Naïve Bayes Classifier (I)</vt:lpstr>
      <vt:lpstr>Naïve Bayes Classifier (II)</vt:lpstr>
      <vt:lpstr>Naïve Bayes Classifier (III)</vt:lpstr>
      <vt:lpstr>Multinomial Naïve Bayes Independence Assumptions</vt:lpstr>
      <vt:lpstr>Multinomial Naïve Bayes Classifier</vt:lpstr>
      <vt:lpstr>Applying Multinomial Naive Bayes Classifiers to Text Classification</vt:lpstr>
      <vt:lpstr>Problems with multiplying lots of probs</vt:lpstr>
      <vt:lpstr>We actually do everything in log space</vt:lpstr>
      <vt:lpstr>Text Classification and Naïve Bayes</vt:lpstr>
      <vt:lpstr>Learning the Multinomial Naïve Bayes Model</vt:lpstr>
      <vt:lpstr>Parameter estimation</vt:lpstr>
      <vt:lpstr>Problem with Maximum Likelihood</vt:lpstr>
      <vt:lpstr>Laplace (add-1) smoothing for Naïve Bayes</vt:lpstr>
      <vt:lpstr>Multinomial Naïve Bayes: Learning</vt:lpstr>
      <vt:lpstr>Unknown words</vt:lpstr>
      <vt:lpstr>Stop words</vt:lpstr>
      <vt:lpstr>Text Classification and Naïve Bayes</vt:lpstr>
      <vt:lpstr>PowerPoint Presentation</vt:lpstr>
      <vt:lpstr>Text Classification and Naïve Bayes</vt:lpstr>
      <vt:lpstr>Generative Model for Multinomial Naïve Bayes</vt:lpstr>
      <vt:lpstr>Naïve Bayes and Language Modeling</vt:lpstr>
      <vt:lpstr>Each class = a unigram language model</vt:lpstr>
      <vt:lpstr>Naïve Bayes as a Language Model</vt:lpstr>
      <vt:lpstr>Example</vt:lpstr>
      <vt:lpstr>PowerPoint Presentation</vt:lpstr>
      <vt:lpstr>PowerPoint Presentation</vt:lpstr>
      <vt:lpstr>Example</vt:lpstr>
      <vt:lpstr>PowerPoint Presentation</vt:lpstr>
      <vt:lpstr>PowerPoint Presentation</vt:lpstr>
      <vt:lpstr>PowerPoint Presentation</vt:lpstr>
      <vt:lpstr>PowerPoint Presentation</vt:lpstr>
      <vt:lpstr>Example</vt:lpstr>
      <vt:lpstr>PowerPoint Presentation</vt:lpstr>
      <vt:lpstr>PowerPoint Presentation</vt:lpstr>
      <vt:lpstr>PowerPoint Presentation</vt:lpstr>
      <vt:lpstr>Summary: Naive Bayes is Not So Naive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2024-07-12T13:08:23Z</dcterms:created>
  <dcterms:modified xsi:type="dcterms:W3CDTF">2024-07-12T13:08:23Z</dcterms:modified>
</cp:coreProperties>
</file>