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5"/>
  </p:notesMasterIdLst>
  <p:sldIdLst>
    <p:sldId id="257" r:id="rId3"/>
    <p:sldId id="258" r:id="rId4"/>
    <p:sldId id="259" r:id="rId5"/>
    <p:sldId id="260" r:id="rId6"/>
    <p:sldId id="261" r:id="rId7"/>
    <p:sldId id="265" r:id="rId8"/>
    <p:sldId id="262" r:id="rId9"/>
    <p:sldId id="266" r:id="rId10"/>
    <p:sldId id="263" r:id="rId11"/>
    <p:sldId id="267" r:id="rId12"/>
    <p:sldId id="264" r:id="rId13"/>
    <p:sldId id="268" r:id="rId14"/>
    <p:sldId id="269" r:id="rId15"/>
    <p:sldId id="270" r:id="rId16"/>
    <p:sldId id="272" r:id="rId17"/>
    <p:sldId id="274" r:id="rId18"/>
    <p:sldId id="273" r:id="rId19"/>
    <p:sldId id="275" r:id="rId20"/>
    <p:sldId id="276" r:id="rId21"/>
    <p:sldId id="277" r:id="rId22"/>
    <p:sldId id="278" r:id="rId23"/>
    <p:sldId id="279" r:id="rId24"/>
    <p:sldId id="284" r:id="rId25"/>
    <p:sldId id="280" r:id="rId26"/>
    <p:sldId id="271" r:id="rId27"/>
    <p:sldId id="281" r:id="rId28"/>
    <p:sldId id="282" r:id="rId29"/>
    <p:sldId id="283" r:id="rId30"/>
    <p:sldId id="285" r:id="rId31"/>
    <p:sldId id="286" r:id="rId32"/>
    <p:sldId id="290" r:id="rId33"/>
    <p:sldId id="287" r:id="rId34"/>
    <p:sldId id="288" r:id="rId35"/>
    <p:sldId id="289" r:id="rId36"/>
    <p:sldId id="291" r:id="rId37"/>
    <p:sldId id="292" r:id="rId38"/>
    <p:sldId id="293" r:id="rId39"/>
    <p:sldId id="294" r:id="rId40"/>
    <p:sldId id="298" r:id="rId41"/>
    <p:sldId id="299" r:id="rId42"/>
    <p:sldId id="300" r:id="rId43"/>
    <p:sldId id="29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Accuracy (%)</c:v>
                </c:pt>
              </c:strCache>
            </c:strRef>
          </c:tx>
          <c:spPr>
            <a:solidFill>
              <a:srgbClr val="1C7293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="0" i="0" u="none" strike="noStrike">
                    <a:solidFill>
                      <a:srgbClr val="1A2233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Sheet1!$A$2:$A$16</c:f>
              <c:strCache>
                <c:ptCount val="15"/>
                <c:pt idx="0">
                  <c:v>Raj &amp;
Demirkol
'25</c:v>
                </c:pt>
                <c:pt idx="1">
                  <c:v>Minaee
et al.
'21</c:v>
                </c:pt>
                <c:pt idx="2">
                  <c:v>Agrawal &amp;
Mittal
'20</c:v>
                </c:pt>
                <c:pt idx="3">
                  <c:v>Li et al.
'24</c:v>
                </c:pt>
                <c:pt idx="4">
                  <c:v>Khaireddin
&amp; Chen
'21</c:v>
                </c:pt>
                <c:pt idx="5">
                  <c:v>Akhand
et al.
'21</c:v>
                </c:pt>
                <c:pt idx="6">
                  <c:v>Pecoraro
et al.
'22</c:v>
                </c:pt>
                <c:pt idx="7">
                  <c:v>Xue
et al.
'22</c:v>
                </c:pt>
                <c:pt idx="8">
                  <c:v>Liu
et al.
'22</c:v>
                </c:pt>
                <c:pt idx="9">
                  <c:v>Sun
et al.
'23</c:v>
                </c:pt>
                <c:pt idx="10">
                  <c:v>Chen
et al.
'25</c:v>
                </c:pt>
                <c:pt idx="11">
                  <c:v>He
et al.
'25</c:v>
                </c:pt>
                <c:pt idx="12">
                  <c:v>Tao &amp;
Duan
'24</c:v>
                </c:pt>
                <c:pt idx="13">
                  <c:v>Goel
et al.
'25</c:v>
                </c:pt>
                <c:pt idx="14">
                  <c:v>Telceken
et al.
'25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64</c:v>
                </c:pt>
                <c:pt idx="1">
                  <c:v>70.02</c:v>
                </c:pt>
                <c:pt idx="2">
                  <c:v>70.8</c:v>
                </c:pt>
                <c:pt idx="3">
                  <c:v>69.84</c:v>
                </c:pt>
                <c:pt idx="4">
                  <c:v>73.28</c:v>
                </c:pt>
                <c:pt idx="5">
                  <c:v>72.400000000000006</c:v>
                </c:pt>
                <c:pt idx="6">
                  <c:v>74.42</c:v>
                </c:pt>
                <c:pt idx="7">
                  <c:v>73.5</c:v>
                </c:pt>
                <c:pt idx="8">
                  <c:v>74.48</c:v>
                </c:pt>
                <c:pt idx="9">
                  <c:v>74.84</c:v>
                </c:pt>
                <c:pt idx="10">
                  <c:v>70.400000000000006</c:v>
                </c:pt>
                <c:pt idx="11">
                  <c:v>73.25</c:v>
                </c:pt>
                <c:pt idx="12">
                  <c:v>76.2</c:v>
                </c:pt>
                <c:pt idx="13">
                  <c:v>76.400000000000006</c:v>
                </c:pt>
                <c:pt idx="14">
                  <c:v>77.599999999999994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D6-4C69-90B4-1A929A564B7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62728A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82"/>
          <c:min val="60"/>
        </c:scaling>
        <c:delete val="0"/>
        <c:axPos val="l"/>
        <c:majorGridlines>
          <c:spPr>
            <a:ln w="12700" cap="flat">
              <a:solidFill>
                <a:srgbClr val="EDF1F5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sz="1000" b="0" i="0" u="none" strike="noStrike">
                    <a:solidFill>
                      <a:srgbClr val="62728A"/>
                    </a:solidFill>
                    <a:latin typeface="Arial"/>
                  </a:defRPr>
                </a:pPr>
                <a:r>
                  <a:rPr lang="en-US" sz="1000" b="0" i="0" u="none" strike="noStrike">
                    <a:solidFill>
                      <a:srgbClr val="62728A"/>
                    </a:solidFill>
                    <a:latin typeface="Arial"/>
                  </a:rPr>
                  <a:t>FER2013 Accuracy (%)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62728A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Validation Accuracy</c:v>
                </c:pt>
              </c:strCache>
            </c:strRef>
          </c:tx>
          <c:spPr>
            <a:solidFill>
              <a:srgbClr val="1C7293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0.50/0.50</c:v>
                </c:pt>
                <c:pt idx="1">
                  <c:v>0.40/0.60</c:v>
                </c:pt>
                <c:pt idx="2">
                  <c:v>0.30/0.70</c:v>
                </c:pt>
                <c:pt idx="3">
                  <c:v>0.20/0.80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71.819999999999993</c:v>
                </c:pt>
                <c:pt idx="1">
                  <c:v>77.319999999999993</c:v>
                </c:pt>
                <c:pt idx="2">
                  <c:v>80.8</c:v>
                </c:pt>
                <c:pt idx="3">
                  <c:v>82.54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22-4554-880C-0CE0820FBA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950" b="0" i="0" u="none" strike="noStrike">
                    <a:solidFill>
                      <a:srgbClr val="62728A"/>
                    </a:solidFill>
                    <a:latin typeface="Arial"/>
                  </a:defRPr>
                </a:pPr>
                <a:r>
                  <a:rPr lang="en-US" sz="950" b="0" i="0" u="none" strike="noStrike">
                    <a:solidFill>
                      <a:srgbClr val="62728A"/>
                    </a:solidFill>
                    <a:latin typeface="Arial"/>
                  </a:rPr>
                  <a:t>w(ViT) / w(EffNet) — 7 combinations tested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50" b="0" i="0" u="none" strike="noStrike">
                <a:solidFill>
                  <a:srgbClr val="62728A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85"/>
          <c:min val="65"/>
        </c:scaling>
        <c:delete val="0"/>
        <c:axPos val="l"/>
        <c:majorGridlines>
          <c:spPr>
            <a:ln w="12700" cap="flat">
              <a:solidFill>
                <a:srgbClr val="EDF1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62728A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Class Weight</c:v>
                </c:pt>
              </c:strCache>
            </c:strRef>
          </c:tx>
          <c:spPr>
            <a:solidFill>
              <a:srgbClr val="1C7293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Angry</c:v>
                </c:pt>
                <c:pt idx="1">
                  <c:v>Disgust</c:v>
                </c:pt>
                <c:pt idx="2">
                  <c:v>Fear</c:v>
                </c:pt>
                <c:pt idx="3">
                  <c:v>Happy</c:v>
                </c:pt>
                <c:pt idx="4">
                  <c:v>Sad</c:v>
                </c:pt>
                <c:pt idx="5">
                  <c:v>Surprise</c:v>
                </c:pt>
                <c:pt idx="6">
                  <c:v>Neutral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1.0349999999999999</c:v>
                </c:pt>
                <c:pt idx="1">
                  <c:v>2</c:v>
                </c:pt>
                <c:pt idx="2">
                  <c:v>1.0009999999999999</c:v>
                </c:pt>
                <c:pt idx="3">
                  <c:v>0.56999999999999995</c:v>
                </c:pt>
                <c:pt idx="4">
                  <c:v>0.84399999999999997</c:v>
                </c:pt>
                <c:pt idx="5">
                  <c:v>1.2809999999999999</c:v>
                </c:pt>
                <c:pt idx="6">
                  <c:v>0.82699999999999996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57-4D4C-9C39-C3F3D15735A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50" b="0" i="0" u="none" strike="noStrike">
                <a:solidFill>
                  <a:srgbClr val="62728A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2.2999999999999998"/>
          <c:min val="0"/>
        </c:scaling>
        <c:delete val="0"/>
        <c:axPos val="l"/>
        <c:majorGridlines>
          <c:spPr>
            <a:ln w="12700" cap="flat">
              <a:solidFill>
                <a:srgbClr val="EDF1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50" b="0" i="0" u="none" strike="noStrike">
                <a:solidFill>
                  <a:srgbClr val="62728A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9412F0-780F-4EF9-9068-882254B2BBA8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573D00-74B8-4683-B314-0D806838D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358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52873-ABA7-6851-5013-486CE760D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81AB5F-CDD9-0FA4-3588-1A76241EE1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2126F3-B75D-0A94-73BE-96DDAA7286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C008C6-2D33-8590-2C6F-2A886C83B7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05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2EA00-CCFD-2678-8B61-D4E1B84F4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78057F-005C-BAF2-3322-EBB2DE7C69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9F771D-9077-9385-1277-360603544D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87CF7F-E4DC-F0A9-A207-27B012BAEC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082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8D821-9127-E0E7-2023-3C44D0059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9D3BC5-BFFB-5BD2-3266-9559749BAD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A9C29F-E049-B9FB-3773-10A452D6C9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0D0CCF-8289-6398-54F8-0BF9F76F96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9314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36387-6B6E-7AB4-E818-12362B46E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11628C-C0EB-E885-1C62-CA4C607048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C5265F-AC62-3213-F2A1-824F3A6FBD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BD0D15-0430-05A3-E607-4D76A4CF1D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2104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38071-EDC2-4EED-90C2-6E0942A44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840254-3ED7-470A-4BDE-ADE9ED962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D38E57-499D-0BF1-7842-179DB1205D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B7592-03D1-E472-FE4C-19CB260DBA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1502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E4BC1-D939-A8AE-8E03-66A7FBC219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E4DCB7-29CD-BA18-AC7A-E5D0BB7466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7BDFC-DD5C-5B73-6938-E0B85DB9C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CE2D4-1677-153D-9C84-3EA0959C1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BA484-5C48-890C-8FCA-E2BCCDA6B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25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B2627-5B14-32C1-D80E-B91CC762C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CFA2B-EE53-D03A-5978-0CE2477E30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BBB0A-EAD6-3BBE-1D38-DC0AF243F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A639D-E1DD-156A-A253-61916FD62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1963D-CB15-EDDB-2587-F45C4757C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160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0CE73-C47A-6691-FC85-EC827E6E4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90BE9B-9D55-7A40-208E-D0661468C8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15C78-D4B3-C8A0-4673-4DAA0C4A1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35BCBF-2565-6E06-9D09-7BAE4C074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73B10D-17EE-1A8A-80E8-2F610BEC9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520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D01C-0782-63AA-2851-B8CD974C4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DD018-A0F4-D9A6-6E5F-9CA501B634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7579C6-C8AC-3F9A-D24A-6DF50D6ADC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2C8A56-1272-B037-EC21-BE6DD09CC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8DB1-AAAE-61A7-94AE-2A4036983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FCF00-7603-1F59-888E-2DC389A3F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392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89932-0222-42BB-AFA3-22DC6D36E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AAE88C-4C37-711E-8D1F-D7C2BB883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B2143F-E228-0F1B-B387-9F8933417C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E39AB2-763E-A724-09B3-03104C4DE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2F5BAB-DF0A-0651-C042-6AB1F6D864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26BD07-7878-5A30-2D33-DF9CF624B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34DFAC-3492-BAA9-D8F4-54B6E5B90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3481BF-CD58-4160-84E4-4F073FCB8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318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99986-2FE9-93FC-C208-9069D8B21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822580-F182-BFEA-101B-49CE940D0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59A961-B267-B783-3254-32596D575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BFCC5B-1CCB-4678-70D9-04F97FD48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48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DA7619-BDA5-F7B5-D2A4-B1BC9574E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B96972-2430-870D-7B3A-9DC07D153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422872-CDC2-F7D8-B563-428E3E723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374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4BEBE-7677-F5BA-3BEA-54C0859C2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744E3-CCC5-B489-0403-096ACA8EB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D31842-D311-D9F7-6E62-66C64DEAA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B20933-2EA4-41B6-9CCC-6EF3880D0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F6F673-35CA-84A3-DC34-EF8E7040B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6F4F6-35A8-C81D-D62F-75BEDBFC0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58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4D6CB-D49D-9830-2311-DCEF8843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F3B612-D5F8-D089-C66C-E7A1F10235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11329F-A0EB-ADB4-9A68-ABD9FF8784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E3CBA9-A586-1983-76A8-4B63DEDA5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4021B-3A90-5429-5F17-4E33D0A4D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FA0A3F-2CAA-271B-8342-0DBF0974E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80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02564-4598-0826-57FB-52BEC5481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2AB38A-D692-FBC6-B6D2-7DB6195F51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C3D4B-5183-F6B8-3E51-0ED9ED04B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020D0-E09A-D5B3-24D5-AAE564150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D216B6-6DEF-D10F-A183-AA8290089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843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9C3DE7-D7A5-4F59-C54A-E2758BEB1E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EBF06-6479-0CAE-FAA5-DAC004C50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AB14A-0669-AF62-4C31-ED501D0FA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4C6BEE-0447-4700-866A-1446EDA0B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503E6-DAEB-C5E8-5975-B59A5DF98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35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170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7702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F8C20-896C-E664-0AAE-461A8B196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809B09-E870-F7C4-CF0F-9E2E1FEC9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113A6-FF9C-233D-8F54-1A84C946D4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7CC39E-DB7C-4306-83C8-43167BB97F6B}" type="datetimeFigureOut">
              <a:rPr lang="en-US" smtClean="0"/>
              <a:t>2026-08-09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605E2-5CE8-8A4A-1D44-F58640FAFE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9A703-1262-BB89-A907-B73FE8D96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FE033D-626C-4F0C-A1C0-0683E2F78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8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944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26" Type="http://schemas.openxmlformats.org/officeDocument/2006/relationships/image" Target="../media/image39.png"/><Relationship Id="rId3" Type="http://schemas.openxmlformats.org/officeDocument/2006/relationships/image" Target="../media/image1.png"/><Relationship Id="rId21" Type="http://schemas.openxmlformats.org/officeDocument/2006/relationships/image" Target="../media/image34.png"/><Relationship Id="rId34" Type="http://schemas.openxmlformats.org/officeDocument/2006/relationships/image" Target="../media/image47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5" Type="http://schemas.openxmlformats.org/officeDocument/2006/relationships/image" Target="../media/image38.png"/><Relationship Id="rId33" Type="http://schemas.openxmlformats.org/officeDocument/2006/relationships/image" Target="../media/image46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29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24" Type="http://schemas.openxmlformats.org/officeDocument/2006/relationships/image" Target="../media/image37.png"/><Relationship Id="rId32" Type="http://schemas.openxmlformats.org/officeDocument/2006/relationships/image" Target="../media/image45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23" Type="http://schemas.openxmlformats.org/officeDocument/2006/relationships/image" Target="../media/image36.png"/><Relationship Id="rId28" Type="http://schemas.openxmlformats.org/officeDocument/2006/relationships/image" Target="../media/image41.png"/><Relationship Id="rId36" Type="http://schemas.openxmlformats.org/officeDocument/2006/relationships/image" Target="../media/image49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31" Type="http://schemas.openxmlformats.org/officeDocument/2006/relationships/image" Target="../media/image44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image" Target="../media/image35.png"/><Relationship Id="rId27" Type="http://schemas.openxmlformats.org/officeDocument/2006/relationships/image" Target="../media/image40.png"/><Relationship Id="rId30" Type="http://schemas.openxmlformats.org/officeDocument/2006/relationships/image" Target="../media/image43.png"/><Relationship Id="rId35" Type="http://schemas.openxmlformats.org/officeDocument/2006/relationships/image" Target="../media/image48.png"/><Relationship Id="rId8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E2A4A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671" y="813816"/>
            <a:ext cx="3126658" cy="137573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22960" y="2377440"/>
            <a:ext cx="1051560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Hybrid CNN-Transformer Framework for</a:t>
            </a:r>
            <a:endParaRPr lang="en-US" sz="3400" dirty="0"/>
          </a:p>
          <a:p>
            <a:pPr marL="0" indent="0" algn="ctr">
              <a:buNone/>
            </a:pPr>
            <a:r>
              <a:rPr lang="en-US" sz="34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Facial Expression Recognition</a:t>
            </a:r>
            <a:endParaRPr lang="en-US" sz="3400" dirty="0"/>
          </a:p>
        </p:txBody>
      </p:sp>
      <p:sp>
        <p:nvSpPr>
          <p:cNvPr id="7" name="Shape 4"/>
          <p:cNvSpPr/>
          <p:nvPr/>
        </p:nvSpPr>
        <p:spPr>
          <a:xfrm>
            <a:off x="5184648" y="3981568"/>
            <a:ext cx="1828800" cy="0"/>
          </a:xfrm>
          <a:prstGeom prst="line">
            <a:avLst/>
          </a:prstGeom>
          <a:noFill/>
          <a:ln w="254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822960" y="48920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Ammar Wassas </a:t>
            </a:r>
          </a:p>
          <a:p>
            <a:pPr marL="0" indent="0" algn="ctr">
              <a:buNone/>
            </a:pPr>
            <a:endParaRPr lang="en-US" sz="3200" b="1" dirty="0">
              <a:solidFill>
                <a:srgbClr val="1A2233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buNone/>
            </a:pPr>
            <a:r>
              <a:rPr lang="en-US" sz="320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Supervised by Dr. Mohamed Eassa</a:t>
            </a:r>
            <a:endParaRPr lang="en-US" sz="3200" dirty="0"/>
          </a:p>
        </p:txBody>
      </p:sp>
      <p:sp>
        <p:nvSpPr>
          <p:cNvPr id="9" name="Text 6"/>
          <p:cNvSpPr/>
          <p:nvPr/>
        </p:nvSpPr>
        <p:spPr>
          <a:xfrm>
            <a:off x="822960" y="6008251"/>
            <a:ext cx="10515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Informatics, Midocean University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48640" y="658368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Agenda</a:t>
            </a:r>
            <a:endParaRPr lang="en-US" sz="2800" dirty="0"/>
          </a:p>
        </p:txBody>
      </p:sp>
      <p:sp>
        <p:nvSpPr>
          <p:cNvPr id="5" name="Shape 2"/>
          <p:cNvSpPr/>
          <p:nvPr/>
        </p:nvSpPr>
        <p:spPr>
          <a:xfrm>
            <a:off x="700888" y="1554480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865480" y="1682496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865480" y="168249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1359256" y="1554480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6278728" y="1554480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6443320" y="1682496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6443320" y="168249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6937096" y="1554480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700888" y="2304288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865480" y="2432304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865480" y="243230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1359256" y="2304288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US" sz="1450" dirty="0"/>
          </a:p>
        </p:txBody>
      </p:sp>
      <p:sp>
        <p:nvSpPr>
          <p:cNvPr id="17" name="Shape 14"/>
          <p:cNvSpPr/>
          <p:nvPr/>
        </p:nvSpPr>
        <p:spPr>
          <a:xfrm>
            <a:off x="6278728" y="2304288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5"/>
          <p:cNvSpPr/>
          <p:nvPr/>
        </p:nvSpPr>
        <p:spPr>
          <a:xfrm>
            <a:off x="6443320" y="2432304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/>
          <p:nvPr/>
        </p:nvSpPr>
        <p:spPr>
          <a:xfrm>
            <a:off x="6443320" y="243230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6937096" y="2304288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Contribution</a:t>
            </a:r>
            <a:endParaRPr lang="en-US" sz="1450" dirty="0"/>
          </a:p>
        </p:txBody>
      </p:sp>
      <p:sp>
        <p:nvSpPr>
          <p:cNvPr id="21" name="Shape 18"/>
          <p:cNvSpPr/>
          <p:nvPr/>
        </p:nvSpPr>
        <p:spPr>
          <a:xfrm>
            <a:off x="700888" y="3054096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19"/>
          <p:cNvSpPr/>
          <p:nvPr/>
        </p:nvSpPr>
        <p:spPr>
          <a:xfrm>
            <a:off x="865480" y="3182112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/>
          <p:nvPr/>
        </p:nvSpPr>
        <p:spPr>
          <a:xfrm>
            <a:off x="865480" y="31821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400" dirty="0"/>
          </a:p>
        </p:txBody>
      </p:sp>
      <p:sp>
        <p:nvSpPr>
          <p:cNvPr id="24" name="Text 21"/>
          <p:cNvSpPr/>
          <p:nvPr/>
        </p:nvSpPr>
        <p:spPr>
          <a:xfrm>
            <a:off x="1359256" y="3054096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1450" dirty="0"/>
          </a:p>
        </p:txBody>
      </p:sp>
      <p:sp>
        <p:nvSpPr>
          <p:cNvPr id="25" name="Shape 22"/>
          <p:cNvSpPr/>
          <p:nvPr/>
        </p:nvSpPr>
        <p:spPr>
          <a:xfrm>
            <a:off x="6278728" y="3054096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3"/>
          <p:cNvSpPr/>
          <p:nvPr/>
        </p:nvSpPr>
        <p:spPr>
          <a:xfrm>
            <a:off x="6443320" y="3182112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4"/>
          <p:cNvSpPr/>
          <p:nvPr/>
        </p:nvSpPr>
        <p:spPr>
          <a:xfrm>
            <a:off x="6443320" y="31821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400" dirty="0"/>
          </a:p>
        </p:txBody>
      </p:sp>
      <p:sp>
        <p:nvSpPr>
          <p:cNvPr id="28" name="Text 25"/>
          <p:cNvSpPr/>
          <p:nvPr/>
        </p:nvSpPr>
        <p:spPr>
          <a:xfrm>
            <a:off x="6937096" y="3054096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Gap</a:t>
            </a:r>
            <a:endParaRPr lang="en-US" sz="1450" dirty="0"/>
          </a:p>
        </p:txBody>
      </p:sp>
      <p:sp>
        <p:nvSpPr>
          <p:cNvPr id="29" name="Shape 26"/>
          <p:cNvSpPr/>
          <p:nvPr/>
        </p:nvSpPr>
        <p:spPr>
          <a:xfrm>
            <a:off x="700888" y="3803904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7"/>
          <p:cNvSpPr/>
          <p:nvPr/>
        </p:nvSpPr>
        <p:spPr>
          <a:xfrm>
            <a:off x="865480" y="3931920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8"/>
          <p:cNvSpPr/>
          <p:nvPr/>
        </p:nvSpPr>
        <p:spPr>
          <a:xfrm>
            <a:off x="865480" y="39319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1400" dirty="0"/>
          </a:p>
        </p:txBody>
      </p:sp>
      <p:sp>
        <p:nvSpPr>
          <p:cNvPr id="32" name="Text 29"/>
          <p:cNvSpPr/>
          <p:nvPr/>
        </p:nvSpPr>
        <p:spPr>
          <a:xfrm>
            <a:off x="1359256" y="3803904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450" dirty="0"/>
          </a:p>
        </p:txBody>
      </p:sp>
      <p:sp>
        <p:nvSpPr>
          <p:cNvPr id="33" name="Shape 30"/>
          <p:cNvSpPr/>
          <p:nvPr/>
        </p:nvSpPr>
        <p:spPr>
          <a:xfrm>
            <a:off x="6278728" y="3803904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Shape 31"/>
          <p:cNvSpPr/>
          <p:nvPr/>
        </p:nvSpPr>
        <p:spPr>
          <a:xfrm>
            <a:off x="6443320" y="3931920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2"/>
          <p:cNvSpPr/>
          <p:nvPr/>
        </p:nvSpPr>
        <p:spPr>
          <a:xfrm>
            <a:off x="6443320" y="39319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1400" dirty="0"/>
          </a:p>
        </p:txBody>
      </p:sp>
      <p:sp>
        <p:nvSpPr>
          <p:cNvPr id="36" name="Text 33"/>
          <p:cNvSpPr/>
          <p:nvPr/>
        </p:nvSpPr>
        <p:spPr>
          <a:xfrm>
            <a:off x="6937096" y="3803904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450" dirty="0"/>
          </a:p>
        </p:txBody>
      </p:sp>
      <p:sp>
        <p:nvSpPr>
          <p:cNvPr id="37" name="Shape 34"/>
          <p:cNvSpPr/>
          <p:nvPr/>
        </p:nvSpPr>
        <p:spPr>
          <a:xfrm>
            <a:off x="700888" y="4553712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Shape 35"/>
          <p:cNvSpPr/>
          <p:nvPr/>
        </p:nvSpPr>
        <p:spPr>
          <a:xfrm>
            <a:off x="865480" y="4681728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6"/>
          <p:cNvSpPr/>
          <p:nvPr/>
        </p:nvSpPr>
        <p:spPr>
          <a:xfrm>
            <a:off x="865480" y="46817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</a:t>
            </a:r>
            <a:endParaRPr lang="en-US" sz="1400" dirty="0"/>
          </a:p>
        </p:txBody>
      </p:sp>
      <p:sp>
        <p:nvSpPr>
          <p:cNvPr id="40" name="Text 37"/>
          <p:cNvSpPr/>
          <p:nvPr/>
        </p:nvSpPr>
        <p:spPr>
          <a:xfrm>
            <a:off x="1359256" y="4553712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</a:t>
            </a:r>
            <a:endParaRPr lang="en-US" sz="1450" dirty="0"/>
          </a:p>
        </p:txBody>
      </p:sp>
      <p:sp>
        <p:nvSpPr>
          <p:cNvPr id="41" name="Shape 38"/>
          <p:cNvSpPr/>
          <p:nvPr/>
        </p:nvSpPr>
        <p:spPr>
          <a:xfrm>
            <a:off x="6278728" y="4553712"/>
            <a:ext cx="521208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Shape 39"/>
          <p:cNvSpPr/>
          <p:nvPr/>
        </p:nvSpPr>
        <p:spPr>
          <a:xfrm>
            <a:off x="6443320" y="4681728"/>
            <a:ext cx="365760" cy="3657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 sz="1600"/>
          </a:p>
        </p:txBody>
      </p:sp>
      <p:sp>
        <p:nvSpPr>
          <p:cNvPr id="43" name="Text 40"/>
          <p:cNvSpPr/>
          <p:nvPr/>
        </p:nvSpPr>
        <p:spPr>
          <a:xfrm>
            <a:off x="6443320" y="46817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</a:t>
            </a:r>
            <a:endParaRPr lang="en-US" sz="1200" dirty="0"/>
          </a:p>
        </p:txBody>
      </p:sp>
      <p:sp>
        <p:nvSpPr>
          <p:cNvPr id="44" name="Text 41"/>
          <p:cNvSpPr/>
          <p:nvPr/>
        </p:nvSpPr>
        <p:spPr>
          <a:xfrm>
            <a:off x="6937096" y="4553712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and Future Work</a:t>
            </a:r>
            <a:endParaRPr lang="en-US" sz="1450" dirty="0"/>
          </a:p>
        </p:txBody>
      </p:sp>
      <p:sp>
        <p:nvSpPr>
          <p:cNvPr id="45" name="Text 42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C9E80FCA-2ADA-40C0-E018-C4D88BA99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47F4AA08-E9D5-1333-F34D-3695E81DAD7E}"/>
              </a:ext>
            </a:extLst>
          </p:cNvPr>
          <p:cNvGrpSpPr/>
          <p:nvPr/>
        </p:nvGrpSpPr>
        <p:grpSpPr>
          <a:xfrm>
            <a:off x="643467" y="2461747"/>
            <a:ext cx="6593075" cy="1648137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D7F2D566-CDFE-0F47-69F2-CD0A5B8B7571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0799A8B1-1C1C-1666-879C-AE33CA64F5E4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  <a:cs typeface="+mn-cs"/>
                </a:rPr>
                <a:t>1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66A795A1-4A21-5E97-E949-47B86583989C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Introduction</a:t>
              </a:r>
              <a:endParaRPr lang="en-US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3357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Facial Expression Recognition Matters</a:t>
            </a:r>
            <a:endParaRPr lang="en-US" sz="2800" dirty="0"/>
          </a:p>
        </p:txBody>
      </p:sp>
      <p:sp>
        <p:nvSpPr>
          <p:cNvPr id="7" name="Text 4"/>
          <p:cNvSpPr/>
          <p:nvPr/>
        </p:nvSpPr>
        <p:spPr>
          <a:xfrm>
            <a:off x="548640" y="1691640"/>
            <a:ext cx="10881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foundational capability for affective computing, with direct applications across high-value domains — building on six decades of research since Ekman &amp; Friesen's (1971) cross-cultural emotion studies.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838048" y="2606040"/>
            <a:ext cx="3291840" cy="283464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2072488" y="2971800"/>
            <a:ext cx="822960" cy="8229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457" y="318577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066648" y="3977640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Healthcare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1112368" y="452628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Monitoring patient wellbeing and mental health cues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4449928" y="2606040"/>
            <a:ext cx="3291840" cy="283464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0"/>
          <p:cNvSpPr/>
          <p:nvPr/>
        </p:nvSpPr>
        <p:spPr>
          <a:xfrm>
            <a:off x="5684368" y="2971800"/>
            <a:ext cx="822960" cy="8229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8337" y="318577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678528" y="3977640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Education</a:t>
            </a:r>
            <a:endParaRPr lang="en-US" sz="1600" dirty="0"/>
          </a:p>
        </p:txBody>
      </p:sp>
      <p:sp>
        <p:nvSpPr>
          <p:cNvPr id="17" name="Text 12"/>
          <p:cNvSpPr/>
          <p:nvPr/>
        </p:nvSpPr>
        <p:spPr>
          <a:xfrm>
            <a:off x="4724248" y="452628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Gauging student engagement and comprehension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8061808" y="2606040"/>
            <a:ext cx="3291840" cy="283464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Shape 14"/>
          <p:cNvSpPr/>
          <p:nvPr/>
        </p:nvSpPr>
        <p:spPr>
          <a:xfrm>
            <a:off x="9296248" y="2971800"/>
            <a:ext cx="822960" cy="82296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0217" y="318577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8290408" y="3977640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Human-Computer Interaction</a:t>
            </a:r>
            <a:endParaRPr lang="en-US" sz="1600" dirty="0"/>
          </a:p>
        </p:txBody>
      </p:sp>
      <p:sp>
        <p:nvSpPr>
          <p:cNvPr id="22" name="Text 16"/>
          <p:cNvSpPr/>
          <p:nvPr/>
        </p:nvSpPr>
        <p:spPr>
          <a:xfrm>
            <a:off x="8336128" y="452628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emotionally responsive interfaces</a:t>
            </a:r>
            <a:endParaRPr lang="en-US" sz="1200" dirty="0"/>
          </a:p>
        </p:txBody>
      </p:sp>
      <p:sp>
        <p:nvSpPr>
          <p:cNvPr id="23" name="Text 17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FER2013 Dataset: A Persistent Challenge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723748" y="1920240"/>
            <a:ext cx="2514600" cy="228600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723748" y="2212848"/>
            <a:ext cx="2514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35,887</a:t>
            </a:r>
            <a:endParaRPr lang="en-US" sz="4000" dirty="0"/>
          </a:p>
        </p:txBody>
      </p:sp>
      <p:sp>
        <p:nvSpPr>
          <p:cNvPr id="9" name="Text 6"/>
          <p:cNvSpPr/>
          <p:nvPr/>
        </p:nvSpPr>
        <p:spPr>
          <a:xfrm>
            <a:off x="723748" y="292608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labeled images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across 7 emotion classes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3466948" y="1920240"/>
            <a:ext cx="2514600" cy="2286000"/>
          </a:xfrm>
          <a:prstGeom prst="roundRect">
            <a:avLst>
              <a:gd name="adj" fmla="val 3200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3466948" y="2212848"/>
            <a:ext cx="2514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16.4:1</a:t>
            </a:r>
            <a:endParaRPr lang="en-US" sz="4000" dirty="0"/>
          </a:p>
        </p:txBody>
      </p:sp>
      <p:sp>
        <p:nvSpPr>
          <p:cNvPr id="12" name="Text 9"/>
          <p:cNvSpPr/>
          <p:nvPr/>
        </p:nvSpPr>
        <p:spPr>
          <a:xfrm>
            <a:off x="3466948" y="292608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 ratio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(Happy vs. Disgust)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6210148" y="1920240"/>
            <a:ext cx="2514600" cy="2286000"/>
          </a:xfrm>
          <a:prstGeom prst="roundRect">
            <a:avLst>
              <a:gd name="adj" fmla="val 3200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6210148" y="2212848"/>
            <a:ext cx="2514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15–20%</a:t>
            </a:r>
            <a:endParaRPr lang="en-US" sz="4000" dirty="0"/>
          </a:p>
        </p:txBody>
      </p:sp>
      <p:sp>
        <p:nvSpPr>
          <p:cNvPr id="15" name="Text 12"/>
          <p:cNvSpPr/>
          <p:nvPr/>
        </p:nvSpPr>
        <p:spPr>
          <a:xfrm>
            <a:off x="6210148" y="292608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Estimated automated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annotation noise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8953348" y="1920240"/>
            <a:ext cx="2514600" cy="228600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8953348" y="2212848"/>
            <a:ext cx="2514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65.5%</a:t>
            </a:r>
            <a:endParaRPr lang="en-US" sz="4000" dirty="0"/>
          </a:p>
        </p:txBody>
      </p:sp>
      <p:sp>
        <p:nvSpPr>
          <p:cNvPr id="18" name="Text 15"/>
          <p:cNvSpPr/>
          <p:nvPr/>
        </p:nvSpPr>
        <p:spPr>
          <a:xfrm>
            <a:off x="8953348" y="292608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Human-level accuracy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ceiling (Li &amp; Deng, 2020)</a:t>
            </a:r>
            <a:endParaRPr lang="en-US" sz="1150" dirty="0"/>
          </a:p>
        </p:txBody>
      </p:sp>
      <p:sp>
        <p:nvSpPr>
          <p:cNvPr id="19" name="Shape 16"/>
          <p:cNvSpPr/>
          <p:nvPr/>
        </p:nvSpPr>
        <p:spPr>
          <a:xfrm>
            <a:off x="723748" y="4480560"/>
            <a:ext cx="10744200" cy="1051560"/>
          </a:xfrm>
          <a:prstGeom prst="roundRect">
            <a:avLst>
              <a:gd name="adj" fmla="val 6957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Text 17"/>
          <p:cNvSpPr/>
          <p:nvPr/>
        </p:nvSpPr>
        <p:spPr>
          <a:xfrm>
            <a:off x="998068" y="4663440"/>
            <a:ext cx="10195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imbalance and noise are addressed head-on in this study's methodology — not treated as fixed constraints.</a:t>
            </a:r>
            <a:endParaRPr lang="en-US" sz="1350" dirty="0"/>
          </a:p>
        </p:txBody>
      </p:sp>
      <p:sp>
        <p:nvSpPr>
          <p:cNvPr id="21" name="Text 18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FC511-28C4-849F-E9DA-A378FC4E7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5842E8D0-525C-C90A-47F4-098FDDC66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03212F11-697F-9671-1C3F-3B09C079F2FA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B17A8A1B-95E7-DF23-18CF-92595D65F18B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CBF36966-E2BB-EFB7-1679-2F2CB7667D46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2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FE816F4D-93D1-684D-CF1E-0E831FCED2E3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Problem Statement</a:t>
              </a:r>
              <a:endParaRPr lang="en-US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80210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Interrelated Problems in FER Research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815188" y="1783080"/>
            <a:ext cx="512064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1089508" y="2194560"/>
            <a:ext cx="914400" cy="91440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252" y="2432304"/>
            <a:ext cx="438912" cy="4389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2186788" y="2039112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Quality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2186788" y="2441448"/>
            <a:ext cx="35204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16.4:1 class imbalance and 15–20% annotation noise restrict achievable model accuracy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6255868" y="1783080"/>
            <a:ext cx="512064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9"/>
          <p:cNvSpPr/>
          <p:nvPr/>
        </p:nvSpPr>
        <p:spPr>
          <a:xfrm>
            <a:off x="6530188" y="2194560"/>
            <a:ext cx="914400" cy="914400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7932" y="2432304"/>
            <a:ext cx="438912" cy="43891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627468" y="2039112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Accuracy vs. Efficiency</a:t>
            </a:r>
            <a:endParaRPr lang="en-US" sz="1500" dirty="0"/>
          </a:p>
        </p:txBody>
      </p:sp>
      <p:sp>
        <p:nvSpPr>
          <p:cNvPr id="16" name="Text 11"/>
          <p:cNvSpPr/>
          <p:nvPr/>
        </p:nvSpPr>
        <p:spPr>
          <a:xfrm>
            <a:off x="7627468" y="2441448"/>
            <a:ext cx="35204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Top-performing models rely on large ensembles or hierarchical attention with high parameter counts</a:t>
            </a:r>
            <a:endParaRPr lang="en-US" sz="1150" dirty="0"/>
          </a:p>
        </p:txBody>
      </p:sp>
      <p:sp>
        <p:nvSpPr>
          <p:cNvPr id="17" name="Shape 12"/>
          <p:cNvSpPr/>
          <p:nvPr/>
        </p:nvSpPr>
        <p:spPr>
          <a:xfrm>
            <a:off x="815188" y="3822192"/>
            <a:ext cx="512064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3"/>
          <p:cNvSpPr/>
          <p:nvPr/>
        </p:nvSpPr>
        <p:spPr>
          <a:xfrm>
            <a:off x="1089508" y="4233672"/>
            <a:ext cx="914400" cy="91440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7252" y="4471416"/>
            <a:ext cx="438912" cy="438912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2186788" y="4078224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Inconsistent Evaluation</a:t>
            </a:r>
            <a:endParaRPr lang="en-US" sz="1500" dirty="0"/>
          </a:p>
        </p:txBody>
      </p:sp>
      <p:sp>
        <p:nvSpPr>
          <p:cNvPr id="21" name="Text 15"/>
          <p:cNvSpPr/>
          <p:nvPr/>
        </p:nvSpPr>
        <p:spPr>
          <a:xfrm>
            <a:off x="2186788" y="4480560"/>
            <a:ext cx="35204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studies report only overall accuracy, masking weaknesses on rare emotion classes</a:t>
            </a:r>
            <a:endParaRPr lang="en-US" sz="1150" dirty="0"/>
          </a:p>
        </p:txBody>
      </p:sp>
      <p:sp>
        <p:nvSpPr>
          <p:cNvPr id="22" name="Shape 16"/>
          <p:cNvSpPr/>
          <p:nvPr/>
        </p:nvSpPr>
        <p:spPr>
          <a:xfrm>
            <a:off x="6255868" y="3822192"/>
            <a:ext cx="512064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17"/>
          <p:cNvSpPr/>
          <p:nvPr/>
        </p:nvSpPr>
        <p:spPr>
          <a:xfrm>
            <a:off x="6530188" y="4233672"/>
            <a:ext cx="914400" cy="914400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7932" y="4471416"/>
            <a:ext cx="438912" cy="438912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627468" y="4078224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Lack of Interpretability</a:t>
            </a:r>
            <a:endParaRPr lang="en-US" sz="1500" dirty="0"/>
          </a:p>
        </p:txBody>
      </p:sp>
      <p:sp>
        <p:nvSpPr>
          <p:cNvPr id="26" name="Text 19"/>
          <p:cNvSpPr/>
          <p:nvPr/>
        </p:nvSpPr>
        <p:spPr>
          <a:xfrm>
            <a:off x="7627468" y="4480560"/>
            <a:ext cx="35204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Transformer-based FER models rarely offer visual explanation of individual predictions</a:t>
            </a:r>
            <a:endParaRPr lang="en-US" sz="1150" dirty="0"/>
          </a:p>
        </p:txBody>
      </p:sp>
      <p:sp>
        <p:nvSpPr>
          <p:cNvPr id="27" name="Text 20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A4235-78E5-69AF-6753-B8C20DFAA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24793FF3-973A-6738-4FBA-5A1B30B7D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9D5D139C-5DC4-E0AA-684E-47AE206090AB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877CA3B8-B03F-F3A9-D42A-F1EF948863AB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FB490E52-FBAA-67A4-FC68-A28D8FC85F50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3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84861F7F-8FF7-29E2-4580-800422062D3C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Research Objectives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501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Objectives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548640" y="1783080"/>
            <a:ext cx="3429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731520" y="19202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731520" y="2377440"/>
            <a:ext cx="306324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state-of-the-art FER and identify limitations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4251960" y="1783080"/>
            <a:ext cx="3429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4434840" y="19202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4434840" y="2377440"/>
            <a:ext cx="306324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a hybrid CNN-Transformer weighted ensemble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7955280" y="1783080"/>
            <a:ext cx="3429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8138160" y="19202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8138160" y="2377440"/>
            <a:ext cx="306324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Address noise &amp; imbalance via FER+, MixUp/CutMix, weighted loss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548640" y="3547872"/>
            <a:ext cx="3429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731520" y="368503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/>
          </a:p>
        </p:txBody>
      </p:sp>
      <p:sp>
        <p:nvSpPr>
          <p:cNvPr id="18" name="Text 15"/>
          <p:cNvSpPr/>
          <p:nvPr/>
        </p:nvSpPr>
        <p:spPr>
          <a:xfrm>
            <a:off x="731520" y="4142232"/>
            <a:ext cx="306324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 YOLOv8-based face detection preprocessing</a:t>
            </a:r>
            <a:endParaRPr lang="en-US" sz="1150" dirty="0"/>
          </a:p>
        </p:txBody>
      </p:sp>
      <p:sp>
        <p:nvSpPr>
          <p:cNvPr id="19" name="Shape 16"/>
          <p:cNvSpPr/>
          <p:nvPr/>
        </p:nvSpPr>
        <p:spPr>
          <a:xfrm>
            <a:off x="4251960" y="3547872"/>
            <a:ext cx="3429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7"/>
          <p:cNvSpPr/>
          <p:nvPr/>
        </p:nvSpPr>
        <p:spPr>
          <a:xfrm>
            <a:off x="4434840" y="368503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000" dirty="0"/>
          </a:p>
        </p:txBody>
      </p:sp>
      <p:sp>
        <p:nvSpPr>
          <p:cNvPr id="21" name="Text 18"/>
          <p:cNvSpPr/>
          <p:nvPr/>
        </p:nvSpPr>
        <p:spPr>
          <a:xfrm>
            <a:off x="4434840" y="4142232"/>
            <a:ext cx="306324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Benchmark against six state-of-the-art approaches</a:t>
            </a:r>
            <a:endParaRPr lang="en-US" sz="1150" dirty="0"/>
          </a:p>
        </p:txBody>
      </p:sp>
      <p:sp>
        <p:nvSpPr>
          <p:cNvPr id="22" name="Shape 19"/>
          <p:cNvSpPr/>
          <p:nvPr/>
        </p:nvSpPr>
        <p:spPr>
          <a:xfrm>
            <a:off x="7955280" y="3547872"/>
            <a:ext cx="3429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/>
          <p:nvPr/>
        </p:nvSpPr>
        <p:spPr>
          <a:xfrm>
            <a:off x="8138160" y="368503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000" dirty="0"/>
          </a:p>
        </p:txBody>
      </p:sp>
      <p:sp>
        <p:nvSpPr>
          <p:cNvPr id="24" name="Text 21"/>
          <p:cNvSpPr/>
          <p:nvPr/>
        </p:nvSpPr>
        <p:spPr>
          <a:xfrm>
            <a:off x="8138160" y="4142232"/>
            <a:ext cx="306324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explainability via Grad-CAM</a:t>
            </a:r>
            <a:endParaRPr lang="en-US" sz="1150" dirty="0"/>
          </a:p>
        </p:txBody>
      </p:sp>
      <p:sp>
        <p:nvSpPr>
          <p:cNvPr id="25" name="Text 22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96CAE5-8328-E209-E012-FB99A19C6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9B65FC3E-F545-FBC6-6939-9A683F96B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A04CB2E-E383-D2AF-4E38-86B7190BDC08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ADC396C9-CE3A-E519-65E1-EEC5100AD0AE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B09C4691-42FC-D95C-C45E-374F6F58C763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4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979771A8-07A9-1B56-E0E9-851764279C1B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Contribution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585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CONTRIBUTION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Contributions to the FER Literature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582016" y="1874520"/>
            <a:ext cx="2606040" cy="374904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1519276" y="219456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9471" y="2384755"/>
            <a:ext cx="351130" cy="35113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64896" y="310896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Data-Preprocessing</a:t>
            </a:r>
            <a:endParaRPr lang="en-US" sz="1350" dirty="0"/>
          </a:p>
        </p:txBody>
      </p:sp>
      <p:sp>
        <p:nvSpPr>
          <p:cNvPr id="11" name="Text 7"/>
          <p:cNvSpPr/>
          <p:nvPr/>
        </p:nvSpPr>
        <p:spPr>
          <a:xfrm>
            <a:off x="810616" y="3703320"/>
            <a:ext cx="2148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YOLOv8 face detection standardizing FER2013 into clean, face-centered 224×224 RGB crops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3389224" y="1874520"/>
            <a:ext cx="2606040" cy="374904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9"/>
          <p:cNvSpPr/>
          <p:nvPr/>
        </p:nvSpPr>
        <p:spPr>
          <a:xfrm>
            <a:off x="4326484" y="2194560"/>
            <a:ext cx="731520" cy="731520"/>
          </a:xfrm>
          <a:prstGeom prst="ellipse">
            <a:avLst/>
          </a:prstGeom>
          <a:solidFill>
            <a:srgbClr val="E4EAF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6679" y="2384755"/>
            <a:ext cx="351130" cy="35113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3572104" y="310896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Model / Ensemble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3617824" y="3703320"/>
            <a:ext cx="2148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CNN-Transformer combining EfficientNet-B3 and ViT-Small via weighted ensemble</a:t>
            </a:r>
            <a:endParaRPr lang="en-US" sz="1050" dirty="0"/>
          </a:p>
        </p:txBody>
      </p:sp>
      <p:sp>
        <p:nvSpPr>
          <p:cNvPr id="17" name="Shape 12"/>
          <p:cNvSpPr/>
          <p:nvPr/>
        </p:nvSpPr>
        <p:spPr>
          <a:xfrm>
            <a:off x="6196432" y="1874520"/>
            <a:ext cx="2606040" cy="374904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3"/>
          <p:cNvSpPr/>
          <p:nvPr/>
        </p:nvSpPr>
        <p:spPr>
          <a:xfrm>
            <a:off x="7133692" y="2194560"/>
            <a:ext cx="731520" cy="731520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887" y="2384755"/>
            <a:ext cx="351130" cy="35113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379312" y="310896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Evaluation</a:t>
            </a:r>
            <a:endParaRPr lang="en-US" sz="1350" dirty="0"/>
          </a:p>
        </p:txBody>
      </p:sp>
      <p:sp>
        <p:nvSpPr>
          <p:cNvPr id="21" name="Text 15"/>
          <p:cNvSpPr/>
          <p:nvPr/>
        </p:nvSpPr>
        <p:spPr>
          <a:xfrm>
            <a:off x="6425032" y="3703320"/>
            <a:ext cx="2148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Multi-dimensional methodology with per-class F1 alongside overall accuracy, benchmarked vs. six SOTA approaches</a:t>
            </a:r>
            <a:endParaRPr lang="en-US" sz="1050" dirty="0"/>
          </a:p>
        </p:txBody>
      </p:sp>
      <p:sp>
        <p:nvSpPr>
          <p:cNvPr id="22" name="Shape 16"/>
          <p:cNvSpPr/>
          <p:nvPr/>
        </p:nvSpPr>
        <p:spPr>
          <a:xfrm>
            <a:off x="9003640" y="1874520"/>
            <a:ext cx="2606040" cy="374904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17"/>
          <p:cNvSpPr/>
          <p:nvPr/>
        </p:nvSpPr>
        <p:spPr>
          <a:xfrm>
            <a:off x="9940900" y="2194560"/>
            <a:ext cx="731520" cy="731520"/>
          </a:xfrm>
          <a:prstGeom prst="ellipse">
            <a:avLst/>
          </a:prstGeom>
          <a:solidFill>
            <a:srgbClr val="E6F5EE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31095" y="2384755"/>
            <a:ext cx="351130" cy="351130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9186520" y="310896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Interpretability</a:t>
            </a:r>
            <a:endParaRPr lang="en-US" sz="1350" dirty="0"/>
          </a:p>
        </p:txBody>
      </p:sp>
      <p:sp>
        <p:nvSpPr>
          <p:cNvPr id="26" name="Text 19"/>
          <p:cNvSpPr/>
          <p:nvPr/>
        </p:nvSpPr>
        <p:spPr>
          <a:xfrm>
            <a:off x="9232240" y="3703320"/>
            <a:ext cx="2148840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on EfficientNet-B3 to visualize which facial regions drive each prediction</a:t>
            </a:r>
            <a:endParaRPr lang="en-US" sz="1050" dirty="0"/>
          </a:p>
        </p:txBody>
      </p:sp>
      <p:sp>
        <p:nvSpPr>
          <p:cNvPr id="27" name="Text 20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6557B-50CB-4F08-867C-4CAF6ED35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234175C0-8327-B02E-ACDF-D93C8B706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93D51F1-389E-1D46-D47F-9F73E56C8A22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412C17B4-C50A-7E4E-342E-0A4863956A4F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44D0B0D9-E8BF-19E9-9A02-671F11AD6249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5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9D3E24B9-042D-23B4-AF6A-A7B161F33AD3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Related 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1861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FER Research Landscape</a:t>
            </a:r>
            <a:endParaRPr lang="en-US" sz="2800" dirty="0"/>
          </a:p>
        </p:txBody>
      </p:sp>
      <p:sp>
        <p:nvSpPr>
          <p:cNvPr id="7" name="Text 4"/>
          <p:cNvSpPr/>
          <p:nvPr/>
        </p:nvSpPr>
        <p:spPr>
          <a:xfrm>
            <a:off x="548640" y="1691640"/>
            <a:ext cx="10881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Fifteen Scopus-indexed studies reviewed, all evaluated on the original, unrefined FER2013 labels.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700888" y="2331720"/>
            <a:ext cx="2011680" cy="3200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1386688" y="2606040"/>
            <a:ext cx="640080" cy="64008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3108" y="2772461"/>
            <a:ext cx="307238" cy="30723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838048" y="3383280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CNN Architectures</a:t>
            </a:r>
            <a:endParaRPr lang="en-US" sz="1150" dirty="0"/>
          </a:p>
        </p:txBody>
      </p:sp>
      <p:sp>
        <p:nvSpPr>
          <p:cNvPr id="12" name="Text 8"/>
          <p:cNvSpPr/>
          <p:nvPr/>
        </p:nvSpPr>
        <p:spPr>
          <a:xfrm>
            <a:off x="838048" y="4069080"/>
            <a:ext cx="173736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93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VGG, transfer-learning CNNs, kernel/filter tuning</a:t>
            </a:r>
            <a:endParaRPr lang="en-US" sz="930" dirty="0"/>
          </a:p>
        </p:txBody>
      </p:sp>
      <p:sp>
        <p:nvSpPr>
          <p:cNvPr id="13" name="Shape 9"/>
          <p:cNvSpPr/>
          <p:nvPr/>
        </p:nvSpPr>
        <p:spPr>
          <a:xfrm>
            <a:off x="2895448" y="2331720"/>
            <a:ext cx="2011680" cy="3200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0"/>
          <p:cNvSpPr/>
          <p:nvPr/>
        </p:nvSpPr>
        <p:spPr>
          <a:xfrm>
            <a:off x="3581248" y="2606040"/>
            <a:ext cx="640080" cy="640080"/>
          </a:xfrm>
          <a:prstGeom prst="ellipse">
            <a:avLst/>
          </a:prstGeom>
          <a:solidFill>
            <a:srgbClr val="E4EAF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7668" y="2772461"/>
            <a:ext cx="307238" cy="307238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032608" y="3383280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Attention / Transformers</a:t>
            </a:r>
            <a:endParaRPr lang="en-US" sz="1150" dirty="0"/>
          </a:p>
        </p:txBody>
      </p:sp>
      <p:sp>
        <p:nvSpPr>
          <p:cNvPr id="17" name="Text 12"/>
          <p:cNvSpPr/>
          <p:nvPr/>
        </p:nvSpPr>
        <p:spPr>
          <a:xfrm>
            <a:off x="3032608" y="4069080"/>
            <a:ext cx="173736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93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Cross-attention, ViT variants, hierarchical fusion</a:t>
            </a:r>
            <a:endParaRPr lang="en-US" sz="930" dirty="0"/>
          </a:p>
        </p:txBody>
      </p:sp>
      <p:sp>
        <p:nvSpPr>
          <p:cNvPr id="18" name="Shape 13"/>
          <p:cNvSpPr/>
          <p:nvPr/>
        </p:nvSpPr>
        <p:spPr>
          <a:xfrm>
            <a:off x="5090008" y="2331720"/>
            <a:ext cx="2011680" cy="3200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Shape 14"/>
          <p:cNvSpPr/>
          <p:nvPr/>
        </p:nvSpPr>
        <p:spPr>
          <a:xfrm>
            <a:off x="5775808" y="2606040"/>
            <a:ext cx="640080" cy="640080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2228" y="2772461"/>
            <a:ext cx="307238" cy="307238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5227168" y="3383280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Imbalance / Noise Handling</a:t>
            </a:r>
            <a:endParaRPr lang="en-US" sz="1150" dirty="0"/>
          </a:p>
        </p:txBody>
      </p:sp>
      <p:sp>
        <p:nvSpPr>
          <p:cNvPr id="22" name="Text 16"/>
          <p:cNvSpPr/>
          <p:nvPr/>
        </p:nvSpPr>
        <p:spPr>
          <a:xfrm>
            <a:off x="5227168" y="4069080"/>
            <a:ext cx="173736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93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Focal loss on ConvNeXt — the only study to target imbalance directly</a:t>
            </a:r>
            <a:endParaRPr lang="en-US" sz="930" dirty="0"/>
          </a:p>
        </p:txBody>
      </p:sp>
      <p:sp>
        <p:nvSpPr>
          <p:cNvPr id="23" name="Shape 17"/>
          <p:cNvSpPr/>
          <p:nvPr/>
        </p:nvSpPr>
        <p:spPr>
          <a:xfrm>
            <a:off x="7284568" y="2331720"/>
            <a:ext cx="2011680" cy="3200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18"/>
          <p:cNvSpPr/>
          <p:nvPr/>
        </p:nvSpPr>
        <p:spPr>
          <a:xfrm>
            <a:off x="7970368" y="2606040"/>
            <a:ext cx="640080" cy="640080"/>
          </a:xfrm>
          <a:prstGeom prst="ellipse">
            <a:avLst/>
          </a:prstGeom>
          <a:solidFill>
            <a:srgbClr val="E6F5EE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36788" y="2772461"/>
            <a:ext cx="307238" cy="307238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7421728" y="3383280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Lightweight Deployment</a:t>
            </a:r>
            <a:endParaRPr lang="en-US" sz="1150" dirty="0"/>
          </a:p>
        </p:txBody>
      </p:sp>
      <p:sp>
        <p:nvSpPr>
          <p:cNvPr id="27" name="Text 20"/>
          <p:cNvSpPr/>
          <p:nvPr/>
        </p:nvSpPr>
        <p:spPr>
          <a:xfrm>
            <a:off x="7421728" y="4069080"/>
            <a:ext cx="173736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93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AutoML search, mobile-efficient hybrids, HRI systems</a:t>
            </a:r>
            <a:endParaRPr lang="en-US" sz="930" dirty="0"/>
          </a:p>
        </p:txBody>
      </p:sp>
      <p:sp>
        <p:nvSpPr>
          <p:cNvPr id="28" name="Shape 21"/>
          <p:cNvSpPr/>
          <p:nvPr/>
        </p:nvSpPr>
        <p:spPr>
          <a:xfrm>
            <a:off x="9479128" y="2331720"/>
            <a:ext cx="2011680" cy="3200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Shape 22"/>
          <p:cNvSpPr/>
          <p:nvPr/>
        </p:nvSpPr>
        <p:spPr>
          <a:xfrm>
            <a:off x="10164928" y="2606040"/>
            <a:ext cx="640080" cy="640080"/>
          </a:xfrm>
          <a:prstGeom prst="ellipse">
            <a:avLst/>
          </a:prstGeom>
          <a:solidFill>
            <a:srgbClr val="FBEAEA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31348" y="2772461"/>
            <a:ext cx="307238" cy="307238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9616288" y="3383280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Explainability</a:t>
            </a:r>
            <a:endParaRPr lang="en-US" sz="1150" dirty="0"/>
          </a:p>
        </p:txBody>
      </p:sp>
      <p:sp>
        <p:nvSpPr>
          <p:cNvPr id="32" name="Text 24"/>
          <p:cNvSpPr/>
          <p:nvPr/>
        </p:nvSpPr>
        <p:spPr>
          <a:xfrm>
            <a:off x="9616288" y="4069080"/>
            <a:ext cx="173736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93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Zero of fifteen studies apply visual interpretability</a:t>
            </a:r>
            <a:endParaRPr lang="en-US" sz="930" dirty="0"/>
          </a:p>
        </p:txBody>
      </p:sp>
      <p:sp>
        <p:nvSpPr>
          <p:cNvPr id="33" name="Text 25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Summary of Related Work on FER2013</a:t>
            </a:r>
            <a:endParaRPr lang="en-US" sz="28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978722"/>
              </p:ext>
            </p:extLst>
          </p:nvPr>
        </p:nvGraphicFramePr>
        <p:xfrm>
          <a:off x="548640" y="1600200"/>
          <a:ext cx="8092440" cy="4462272"/>
        </p:xfrm>
        <a:graphic>
          <a:graphicData uri="http://schemas.openxmlformats.org/drawingml/2006/table">
            <a:tbl>
              <a:tblPr/>
              <a:tblGrid>
                <a:gridCol w="502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#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Authors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Method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Year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Khaireddin and Chen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VGG-CNN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73.28%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Minaee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Deep-Emotion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70.02%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Liu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AMPA-Net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74.48%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Sun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Cross-Attention Transformer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74.84%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Xue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ViT-AP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73.50%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Tao and Duan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Hierarchical Attention Network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76.20%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Pecoraro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LHC-Net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74.42%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Akhand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Transfer Learning CNN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72.40%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Agrawal and Mittal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Optimized CNN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70.80%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Hybrid ViT (Multi-Scale)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69.84%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Goel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AutoML-FER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76.40%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Chen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ConvNeXt + SENet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70.40%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He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MSAFNet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73.25%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Telceken et al.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EfficientMobileNet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77.60%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Raj and Demirkol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CNN for HRI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64.00%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8" name="Text 4"/>
          <p:cNvSpPr/>
          <p:nvPr/>
        </p:nvSpPr>
        <p:spPr>
          <a:xfrm>
            <a:off x="548640" y="6172200"/>
            <a:ext cx="10881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fifteen studies evaluated on the original, unrefined FER2013 labels — none apply FER+ relabeling.</a:t>
            </a:r>
            <a:endParaRPr lang="en-US" sz="1050" dirty="0"/>
          </a:p>
        </p:txBody>
      </p:sp>
      <p:sp>
        <p:nvSpPr>
          <p:cNvPr id="9" name="Text 5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D795FA-BE97-665F-4331-8B9386643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>
            <a:extLst>
              <a:ext uri="{FF2B5EF4-FFF2-40B4-BE49-F238E27FC236}">
                <a16:creationId xmlns:a16="http://schemas.microsoft.com/office/drawing/2014/main" id="{8FCAEF55-DABA-74C9-0CBD-0EE484FC2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D2926FE1-3CB1-C3FA-CA53-399E211066A2}"/>
              </a:ext>
            </a:extLst>
          </p:cNvPr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170EE18C-5980-A90B-47BB-AEC181AAF12E}"/>
              </a:ext>
            </a:extLst>
          </p:cNvPr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16559DD2-7FAA-2D0C-CB86-4D8BE60C2891}"/>
              </a:ext>
            </a:extLst>
          </p:cNvPr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13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92F1D7FC-EF00-22B0-FE7B-2B4EA743BDAC}"/>
              </a:ext>
            </a:extLst>
          </p:cNvPr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Accuracy Progression Across Reviewed Studies</a:t>
            </a:r>
          </a:p>
        </p:txBody>
      </p:sp>
      <p:graphicFrame>
        <p:nvGraphicFramePr>
          <p:cNvPr id="11" name="Chart 0">
            <a:extLst>
              <a:ext uri="{FF2B5EF4-FFF2-40B4-BE49-F238E27FC236}">
                <a16:creationId xmlns:a16="http://schemas.microsoft.com/office/drawing/2014/main" id="{335A97D7-0002-DA72-7D5A-68691C05F7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08613"/>
              </p:ext>
            </p:extLst>
          </p:nvPr>
        </p:nvGraphicFramePr>
        <p:xfrm>
          <a:off x="457200" y="1663126"/>
          <a:ext cx="11247120" cy="4206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 2">
            <a:extLst>
              <a:ext uri="{FF2B5EF4-FFF2-40B4-BE49-F238E27FC236}">
                <a16:creationId xmlns:a16="http://schemas.microsoft.com/office/drawing/2014/main" id="{81C6DF49-905A-BE6B-840A-608E1D07F790}"/>
              </a:ext>
            </a:extLst>
          </p:cNvPr>
          <p:cNvSpPr/>
          <p:nvPr/>
        </p:nvSpPr>
        <p:spPr>
          <a:xfrm>
            <a:off x="548640" y="6006526"/>
            <a:ext cx="10607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i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 prior result: Telceken et al. (2025), 77.6%</a:t>
            </a:r>
            <a:endParaRPr lang="en-US" sz="1250" dirty="0"/>
          </a:p>
        </p:txBody>
      </p:sp>
    </p:spTree>
    <p:extLst>
      <p:ext uri="{BB962C8B-B14F-4D97-AF65-F5344CB8AC3E}">
        <p14:creationId xmlns:p14="http://schemas.microsoft.com/office/powerpoint/2010/main" val="36505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2138C-CDE1-7E00-DC32-3046EC7C3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19B92E32-718C-202E-6791-2324680B3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C82FE93-30DC-2395-1693-668EA65D1614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3F33C6DA-5511-D069-16C4-7D57201814A2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08D828FC-6275-139E-77B5-3357B3F66442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6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BC9A3D7C-09F4-51C4-235C-68F90000E32C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Research Gap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67591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GAP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 Reviewed Study Solves</a:t>
            </a:r>
            <a:endParaRPr lang="en-US" sz="2500" dirty="0"/>
          </a:p>
        </p:txBody>
      </p:sp>
      <p:sp>
        <p:nvSpPr>
          <p:cNvPr id="7" name="Shape 4"/>
          <p:cNvSpPr/>
          <p:nvPr/>
        </p:nvSpPr>
        <p:spPr>
          <a:xfrm>
            <a:off x="1280160" y="1965960"/>
            <a:ext cx="9601200" cy="7315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1508760" y="2139696"/>
            <a:ext cx="384048" cy="384048"/>
          </a:xfrm>
          <a:prstGeom prst="ellipse">
            <a:avLst/>
          </a:prstGeom>
          <a:solidFill>
            <a:srgbClr val="D645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1508760" y="21396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2103120" y="1965960"/>
            <a:ext cx="8503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quality (noise + imbalance) handled together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1280160" y="2862072"/>
            <a:ext cx="9601200" cy="7315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9"/>
          <p:cNvSpPr/>
          <p:nvPr/>
        </p:nvSpPr>
        <p:spPr>
          <a:xfrm>
            <a:off x="1508760" y="3035808"/>
            <a:ext cx="384048" cy="384048"/>
          </a:xfrm>
          <a:prstGeom prst="ellipse">
            <a:avLst/>
          </a:prstGeom>
          <a:solidFill>
            <a:srgbClr val="D645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1508760" y="30358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2103120" y="2862072"/>
            <a:ext cx="8503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Computational efficiency reported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280160" y="3758184"/>
            <a:ext cx="9601200" cy="7315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3"/>
          <p:cNvSpPr/>
          <p:nvPr/>
        </p:nvSpPr>
        <p:spPr>
          <a:xfrm>
            <a:off x="1508760" y="3931920"/>
            <a:ext cx="384048" cy="384048"/>
          </a:xfrm>
          <a:prstGeom prst="ellipse">
            <a:avLst/>
          </a:prstGeom>
          <a:solidFill>
            <a:srgbClr val="D645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1508760" y="393192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2103120" y="3758184"/>
            <a:ext cx="8503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Per-class evaluation beyond overall accuracy</a:t>
            </a:r>
            <a:endParaRPr lang="en-US" sz="1450" dirty="0"/>
          </a:p>
        </p:txBody>
      </p:sp>
      <p:sp>
        <p:nvSpPr>
          <p:cNvPr id="19" name="Shape 16"/>
          <p:cNvSpPr/>
          <p:nvPr/>
        </p:nvSpPr>
        <p:spPr>
          <a:xfrm>
            <a:off x="1280160" y="4654296"/>
            <a:ext cx="9601200" cy="7315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7"/>
          <p:cNvSpPr/>
          <p:nvPr/>
        </p:nvSpPr>
        <p:spPr>
          <a:xfrm>
            <a:off x="1508760" y="4828032"/>
            <a:ext cx="384048" cy="384048"/>
          </a:xfrm>
          <a:prstGeom prst="ellipse">
            <a:avLst/>
          </a:prstGeom>
          <a:solidFill>
            <a:srgbClr val="D645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/>
          <p:nvPr/>
        </p:nvSpPr>
        <p:spPr>
          <a:xfrm>
            <a:off x="1508760" y="482803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2103120" y="4654296"/>
            <a:ext cx="8503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Visual interpretability of predictions</a:t>
            </a:r>
            <a:endParaRPr lang="en-US" sz="1450" dirty="0"/>
          </a:p>
        </p:txBody>
      </p:sp>
      <p:sp>
        <p:nvSpPr>
          <p:cNvPr id="23" name="Shape 20"/>
          <p:cNvSpPr/>
          <p:nvPr/>
        </p:nvSpPr>
        <p:spPr>
          <a:xfrm>
            <a:off x="1280160" y="5596128"/>
            <a:ext cx="9601200" cy="777240"/>
          </a:xfrm>
          <a:prstGeom prst="roundRect">
            <a:avLst>
              <a:gd name="adj" fmla="val 9412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Text 21"/>
          <p:cNvSpPr/>
          <p:nvPr/>
        </p:nvSpPr>
        <p:spPr>
          <a:xfrm>
            <a:off x="1554480" y="5733288"/>
            <a:ext cx="9052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6E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EfficientViT-FER is designed to close this exact gap.</a:t>
            </a:r>
            <a:endParaRPr lang="en-US" sz="1700" dirty="0"/>
          </a:p>
        </p:txBody>
      </p:sp>
      <p:sp>
        <p:nvSpPr>
          <p:cNvPr id="25" name="Text 22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FE5D4-5931-9509-1DC2-6BE64BAA25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1FC620CA-92F7-8364-3A0A-4E3CF9B5F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1A5190A0-D5A1-0860-7C10-6AEB44C214DE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BC96B779-5D5B-FB36-EA61-59AAAB23B137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508BFDAC-DF44-7B84-39A5-C5A746E00A1A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7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3F112992-734F-460E-C634-3E2E8E0C283F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Methodology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64400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3567536" y="617220"/>
            <a:ext cx="5056927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EfficientViT-FER Pipeline</a:t>
            </a:r>
            <a:endParaRPr lang="en-US" sz="2800" dirty="0"/>
          </a:p>
        </p:txBody>
      </p:sp>
      <p:pic>
        <p:nvPicPr>
          <p:cNvPr id="8" name="Picture 7" descr="image.png">
            <a:extLst>
              <a:ext uri="{FF2B5EF4-FFF2-40B4-BE49-F238E27FC236}">
                <a16:creationId xmlns:a16="http://schemas.microsoft.com/office/drawing/2014/main" id="{F1620CCD-B531-5C17-DFF6-9FB6B70F0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" y="1117252"/>
            <a:ext cx="3143250" cy="1152822"/>
          </a:xfrm>
          <a:prstGeom prst="rect">
            <a:avLst/>
          </a:prstGeom>
        </p:spPr>
      </p:pic>
      <p:pic>
        <p:nvPicPr>
          <p:cNvPr id="10" name="Picture 9" descr="image.png">
            <a:extLst>
              <a:ext uri="{FF2B5EF4-FFF2-40B4-BE49-F238E27FC236}">
                <a16:creationId xmlns:a16="http://schemas.microsoft.com/office/drawing/2014/main" id="{E33D582C-C1CC-6F92-939C-130D5D617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00" y="2441525"/>
            <a:ext cx="3143250" cy="2139106"/>
          </a:xfrm>
          <a:prstGeom prst="rect">
            <a:avLst/>
          </a:prstGeom>
        </p:spPr>
      </p:pic>
      <p:pic>
        <p:nvPicPr>
          <p:cNvPr id="12" name="Picture 11" descr="image.png">
            <a:extLst>
              <a:ext uri="{FF2B5EF4-FFF2-40B4-BE49-F238E27FC236}">
                <a16:creationId xmlns:a16="http://schemas.microsoft.com/office/drawing/2014/main" id="{653F9470-2BED-1C56-0EE3-8625E9BC9D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100" y="4752082"/>
            <a:ext cx="3143250" cy="1958131"/>
          </a:xfrm>
          <a:prstGeom prst="rect">
            <a:avLst/>
          </a:prstGeom>
        </p:spPr>
      </p:pic>
      <p:pic>
        <p:nvPicPr>
          <p:cNvPr id="14" name="Picture 13" descr="image.png">
            <a:extLst>
              <a:ext uri="{FF2B5EF4-FFF2-40B4-BE49-F238E27FC236}">
                <a16:creationId xmlns:a16="http://schemas.microsoft.com/office/drawing/2014/main" id="{D61FCBAE-6781-66B8-BF37-9635D1AFBC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50" y="1545877"/>
            <a:ext cx="2876550" cy="281136"/>
          </a:xfrm>
          <a:prstGeom prst="rect">
            <a:avLst/>
          </a:prstGeom>
        </p:spPr>
      </p:pic>
      <p:pic>
        <p:nvPicPr>
          <p:cNvPr id="16" name="Picture 15" descr="image.png">
            <a:extLst>
              <a:ext uri="{FF2B5EF4-FFF2-40B4-BE49-F238E27FC236}">
                <a16:creationId xmlns:a16="http://schemas.microsoft.com/office/drawing/2014/main" id="{8FFB2855-4C0B-1404-8944-79DD8F46C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450" y="1874639"/>
            <a:ext cx="2876550" cy="281136"/>
          </a:xfrm>
          <a:prstGeom prst="rect">
            <a:avLst/>
          </a:prstGeom>
        </p:spPr>
      </p:pic>
      <p:pic>
        <p:nvPicPr>
          <p:cNvPr id="18" name="Picture 17" descr="image.png">
            <a:extLst>
              <a:ext uri="{FF2B5EF4-FFF2-40B4-BE49-F238E27FC236}">
                <a16:creationId xmlns:a16="http://schemas.microsoft.com/office/drawing/2014/main" id="{D2D47C3F-445E-7A40-7520-55136B7E7A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2450" y="2870150"/>
            <a:ext cx="2876550" cy="281136"/>
          </a:xfrm>
          <a:prstGeom prst="rect">
            <a:avLst/>
          </a:prstGeom>
        </p:spPr>
      </p:pic>
      <p:pic>
        <p:nvPicPr>
          <p:cNvPr id="20" name="Picture 19" descr="image.png">
            <a:extLst>
              <a:ext uri="{FF2B5EF4-FFF2-40B4-BE49-F238E27FC236}">
                <a16:creationId xmlns:a16="http://schemas.microsoft.com/office/drawing/2014/main" id="{6A3EC261-3D5B-5B45-256B-4C67B5F643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2450" y="3198911"/>
            <a:ext cx="2876550" cy="281136"/>
          </a:xfrm>
          <a:prstGeom prst="rect">
            <a:avLst/>
          </a:prstGeom>
        </p:spPr>
      </p:pic>
      <p:pic>
        <p:nvPicPr>
          <p:cNvPr id="22" name="Picture 21" descr="image.png">
            <a:extLst>
              <a:ext uri="{FF2B5EF4-FFF2-40B4-BE49-F238E27FC236}">
                <a16:creationId xmlns:a16="http://schemas.microsoft.com/office/drawing/2014/main" id="{1791F267-6BB5-3AF4-80A7-D736C2C970A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2450" y="3527673"/>
            <a:ext cx="2876550" cy="281136"/>
          </a:xfrm>
          <a:prstGeom prst="rect">
            <a:avLst/>
          </a:prstGeom>
        </p:spPr>
      </p:pic>
      <p:pic>
        <p:nvPicPr>
          <p:cNvPr id="24" name="Picture 23" descr="image.png">
            <a:extLst>
              <a:ext uri="{FF2B5EF4-FFF2-40B4-BE49-F238E27FC236}">
                <a16:creationId xmlns:a16="http://schemas.microsoft.com/office/drawing/2014/main" id="{0531C9FC-99B0-CF98-5EAC-42AD72F456D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450" y="3856434"/>
            <a:ext cx="2876550" cy="281136"/>
          </a:xfrm>
          <a:prstGeom prst="rect">
            <a:avLst/>
          </a:prstGeom>
        </p:spPr>
      </p:pic>
      <p:pic>
        <p:nvPicPr>
          <p:cNvPr id="26" name="Picture 25" descr="image.png">
            <a:extLst>
              <a:ext uri="{FF2B5EF4-FFF2-40B4-BE49-F238E27FC236}">
                <a16:creationId xmlns:a16="http://schemas.microsoft.com/office/drawing/2014/main" id="{E59DFCF6-DD96-97C6-0284-27B24C594D8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2450" y="4185195"/>
            <a:ext cx="2876550" cy="281136"/>
          </a:xfrm>
          <a:prstGeom prst="rect">
            <a:avLst/>
          </a:prstGeom>
        </p:spPr>
      </p:pic>
      <p:pic>
        <p:nvPicPr>
          <p:cNvPr id="28" name="Picture 27" descr="image.png">
            <a:extLst>
              <a:ext uri="{FF2B5EF4-FFF2-40B4-BE49-F238E27FC236}">
                <a16:creationId xmlns:a16="http://schemas.microsoft.com/office/drawing/2014/main" id="{4D767F6B-F710-536D-F97C-ED69DEED4A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2450" y="5180707"/>
            <a:ext cx="2876550" cy="281136"/>
          </a:xfrm>
          <a:prstGeom prst="rect">
            <a:avLst/>
          </a:prstGeom>
        </p:spPr>
      </p:pic>
      <p:pic>
        <p:nvPicPr>
          <p:cNvPr id="30" name="Picture 29" descr="image.png">
            <a:extLst>
              <a:ext uri="{FF2B5EF4-FFF2-40B4-BE49-F238E27FC236}">
                <a16:creationId xmlns:a16="http://schemas.microsoft.com/office/drawing/2014/main" id="{1FFEB5E9-CB72-17EF-7881-3F558B5C4A1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2450" y="5509468"/>
            <a:ext cx="2876550" cy="281136"/>
          </a:xfrm>
          <a:prstGeom prst="rect">
            <a:avLst/>
          </a:prstGeom>
        </p:spPr>
      </p:pic>
      <p:pic>
        <p:nvPicPr>
          <p:cNvPr id="32" name="Picture 31" descr="image.png">
            <a:extLst>
              <a:ext uri="{FF2B5EF4-FFF2-40B4-BE49-F238E27FC236}">
                <a16:creationId xmlns:a16="http://schemas.microsoft.com/office/drawing/2014/main" id="{242AE071-1454-2497-EDBE-63D9E86D3A3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2450" y="5838229"/>
            <a:ext cx="2876550" cy="428922"/>
          </a:xfrm>
          <a:prstGeom prst="rect">
            <a:avLst/>
          </a:prstGeom>
        </p:spPr>
      </p:pic>
      <p:pic>
        <p:nvPicPr>
          <p:cNvPr id="34" name="Picture 33" descr="image.png">
            <a:extLst>
              <a:ext uri="{FF2B5EF4-FFF2-40B4-BE49-F238E27FC236}">
                <a16:creationId xmlns:a16="http://schemas.microsoft.com/office/drawing/2014/main" id="{6C206E47-D532-B679-9744-FFB90FD235B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2450" y="6314777"/>
            <a:ext cx="2876550" cy="281136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E25A558A-7FBE-2343-F70E-FCE2CF545301}"/>
              </a:ext>
            </a:extLst>
          </p:cNvPr>
          <p:cNvSpPr txBox="1"/>
          <p:nvPr/>
        </p:nvSpPr>
        <p:spPr>
          <a:xfrm>
            <a:off x="1128712" y="1250602"/>
            <a:ext cx="1724025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050" b="1" i="0" u="none">
                <a:solidFill>
                  <a:srgbClr val="581C87"/>
                </a:solidFill>
                <a:latin typeface="Poppins"/>
              </a:rPr>
              <a:t>Stage 1: Data Collection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241893D-F252-F53A-74F1-AB5E4E0210B5}"/>
              </a:ext>
            </a:extLst>
          </p:cNvPr>
          <p:cNvSpPr txBox="1"/>
          <p:nvPr/>
        </p:nvSpPr>
        <p:spPr>
          <a:xfrm>
            <a:off x="1147762" y="2574875"/>
            <a:ext cx="1685925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050" b="1" i="0" u="none">
                <a:solidFill>
                  <a:srgbClr val="14532D"/>
                </a:solidFill>
                <a:latin typeface="Poppins"/>
              </a:rPr>
              <a:t>Stage 2: Preprocessing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9E32CA6-BA47-1A64-31FA-F59D5EF0283D}"/>
              </a:ext>
            </a:extLst>
          </p:cNvPr>
          <p:cNvSpPr txBox="1"/>
          <p:nvPr/>
        </p:nvSpPr>
        <p:spPr>
          <a:xfrm>
            <a:off x="947737" y="4885432"/>
            <a:ext cx="2085975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050" b="1" i="0" u="none">
                <a:solidFill>
                  <a:srgbClr val="78350F"/>
                </a:solidFill>
                <a:latin typeface="Poppins"/>
              </a:rPr>
              <a:t>Stage 3: Data Augmentation</a:t>
            </a:r>
          </a:p>
        </p:txBody>
      </p:sp>
      <p:pic>
        <p:nvPicPr>
          <p:cNvPr id="46" name="Picture 45" descr="image.png">
            <a:extLst>
              <a:ext uri="{FF2B5EF4-FFF2-40B4-BE49-F238E27FC236}">
                <a16:creationId xmlns:a16="http://schemas.microsoft.com/office/drawing/2014/main" id="{A83B6216-6F20-35BF-AC19-4323396FB80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33850" y="2254894"/>
            <a:ext cx="3924300" cy="3058715"/>
          </a:xfrm>
          <a:prstGeom prst="rect">
            <a:avLst/>
          </a:prstGeom>
        </p:spPr>
      </p:pic>
      <p:pic>
        <p:nvPicPr>
          <p:cNvPr id="48" name="Picture 47" descr="image.png">
            <a:extLst>
              <a:ext uri="{FF2B5EF4-FFF2-40B4-BE49-F238E27FC236}">
                <a16:creationId xmlns:a16="http://schemas.microsoft.com/office/drawing/2014/main" id="{49326143-A332-426C-ABE2-5085BF7B164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629650" y="1117252"/>
            <a:ext cx="3143250" cy="2568326"/>
          </a:xfrm>
          <a:prstGeom prst="rect">
            <a:avLst/>
          </a:prstGeom>
        </p:spPr>
      </p:pic>
      <p:pic>
        <p:nvPicPr>
          <p:cNvPr id="50" name="Picture 49" descr="image.png">
            <a:extLst>
              <a:ext uri="{FF2B5EF4-FFF2-40B4-BE49-F238E27FC236}">
                <a16:creationId xmlns:a16="http://schemas.microsoft.com/office/drawing/2014/main" id="{4D1DE717-9657-2ADB-51C2-FE3B35A52FA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629650" y="4731246"/>
            <a:ext cx="3143250" cy="1720006"/>
          </a:xfrm>
          <a:prstGeom prst="rect">
            <a:avLst/>
          </a:prstGeom>
        </p:spPr>
      </p:pic>
      <p:pic>
        <p:nvPicPr>
          <p:cNvPr id="52" name="Picture 51" descr="image.png">
            <a:extLst>
              <a:ext uri="{FF2B5EF4-FFF2-40B4-BE49-F238E27FC236}">
                <a16:creationId xmlns:a16="http://schemas.microsoft.com/office/drawing/2014/main" id="{9667229F-A910-D149-6F98-26FA62E9AB0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305300" y="4308276"/>
            <a:ext cx="3581400" cy="281136"/>
          </a:xfrm>
          <a:prstGeom prst="rect">
            <a:avLst/>
          </a:prstGeom>
        </p:spPr>
      </p:pic>
      <p:pic>
        <p:nvPicPr>
          <p:cNvPr id="54" name="Picture 53" descr="image.png">
            <a:extLst>
              <a:ext uri="{FF2B5EF4-FFF2-40B4-BE49-F238E27FC236}">
                <a16:creationId xmlns:a16="http://schemas.microsoft.com/office/drawing/2014/main" id="{27F9D4B5-35FC-3391-A853-99E9A766FFA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305300" y="4713237"/>
            <a:ext cx="3581400" cy="428922"/>
          </a:xfrm>
          <a:prstGeom prst="rect">
            <a:avLst/>
          </a:prstGeom>
        </p:spPr>
      </p:pic>
      <p:pic>
        <p:nvPicPr>
          <p:cNvPr id="56" name="Picture 55" descr="image.png">
            <a:extLst>
              <a:ext uri="{FF2B5EF4-FFF2-40B4-BE49-F238E27FC236}">
                <a16:creationId xmlns:a16="http://schemas.microsoft.com/office/drawing/2014/main" id="{BF3543BB-05A7-6EE0-FBAC-D8DA41B7F99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305300" y="3054994"/>
            <a:ext cx="1752600" cy="428922"/>
          </a:xfrm>
          <a:prstGeom prst="rect">
            <a:avLst/>
          </a:prstGeom>
        </p:spPr>
      </p:pic>
      <p:pic>
        <p:nvPicPr>
          <p:cNvPr id="58" name="Picture 57" descr="image.png">
            <a:extLst>
              <a:ext uri="{FF2B5EF4-FFF2-40B4-BE49-F238E27FC236}">
                <a16:creationId xmlns:a16="http://schemas.microsoft.com/office/drawing/2014/main" id="{2BEC8CD1-E708-8E2E-2117-B58269061A8D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134100" y="3054994"/>
            <a:ext cx="1752600" cy="428922"/>
          </a:xfrm>
          <a:prstGeom prst="rect">
            <a:avLst/>
          </a:prstGeom>
        </p:spPr>
      </p:pic>
      <p:pic>
        <p:nvPicPr>
          <p:cNvPr id="60" name="Picture 59" descr="image.png">
            <a:extLst>
              <a:ext uri="{FF2B5EF4-FFF2-40B4-BE49-F238E27FC236}">
                <a16:creationId xmlns:a16="http://schemas.microsoft.com/office/drawing/2014/main" id="{B264CC57-FF7D-C3A4-66C5-B118C9F441ED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305300" y="3607742"/>
            <a:ext cx="1752600" cy="576708"/>
          </a:xfrm>
          <a:prstGeom prst="rect">
            <a:avLst/>
          </a:prstGeom>
        </p:spPr>
      </p:pic>
      <p:pic>
        <p:nvPicPr>
          <p:cNvPr id="62" name="Picture 61" descr="image.png">
            <a:extLst>
              <a:ext uri="{FF2B5EF4-FFF2-40B4-BE49-F238E27FC236}">
                <a16:creationId xmlns:a16="http://schemas.microsoft.com/office/drawing/2014/main" id="{A522761D-D027-4B54-678A-52404C930D34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134100" y="3607742"/>
            <a:ext cx="1752600" cy="624333"/>
          </a:xfrm>
          <a:prstGeom prst="rect">
            <a:avLst/>
          </a:prstGeom>
        </p:spPr>
      </p:pic>
      <p:pic>
        <p:nvPicPr>
          <p:cNvPr id="64" name="Picture 63" descr="image.png">
            <a:extLst>
              <a:ext uri="{FF2B5EF4-FFF2-40B4-BE49-F238E27FC236}">
                <a16:creationId xmlns:a16="http://schemas.microsoft.com/office/drawing/2014/main" id="{DB572605-EB14-DD24-8C15-7B2FA7A8B768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763000" y="1545877"/>
            <a:ext cx="1400175" cy="576708"/>
          </a:xfrm>
          <a:prstGeom prst="rect">
            <a:avLst/>
          </a:prstGeom>
        </p:spPr>
      </p:pic>
      <p:pic>
        <p:nvPicPr>
          <p:cNvPr id="66" name="Picture 65" descr="image.png">
            <a:extLst>
              <a:ext uri="{FF2B5EF4-FFF2-40B4-BE49-F238E27FC236}">
                <a16:creationId xmlns:a16="http://schemas.microsoft.com/office/drawing/2014/main" id="{4FB6A830-5831-7CC0-8B78-2EE377C27BEB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0239375" y="1545877"/>
            <a:ext cx="1400175" cy="576708"/>
          </a:xfrm>
          <a:prstGeom prst="rect">
            <a:avLst/>
          </a:prstGeom>
        </p:spPr>
      </p:pic>
      <p:pic>
        <p:nvPicPr>
          <p:cNvPr id="68" name="Picture 67" descr="image.png">
            <a:extLst>
              <a:ext uri="{FF2B5EF4-FFF2-40B4-BE49-F238E27FC236}">
                <a16:creationId xmlns:a16="http://schemas.microsoft.com/office/drawing/2014/main" id="{B9C90269-7CB1-D72D-6848-2E8CCF10B620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763000" y="2246411"/>
            <a:ext cx="1400175" cy="576708"/>
          </a:xfrm>
          <a:prstGeom prst="rect">
            <a:avLst/>
          </a:prstGeom>
        </p:spPr>
      </p:pic>
      <p:pic>
        <p:nvPicPr>
          <p:cNvPr id="70" name="Picture 69" descr="image.png">
            <a:extLst>
              <a:ext uri="{FF2B5EF4-FFF2-40B4-BE49-F238E27FC236}">
                <a16:creationId xmlns:a16="http://schemas.microsoft.com/office/drawing/2014/main" id="{47D5528F-82CE-39CD-1FD3-D2DC16C3BC4D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0239375" y="2246411"/>
            <a:ext cx="1400175" cy="576708"/>
          </a:xfrm>
          <a:prstGeom prst="rect">
            <a:avLst/>
          </a:prstGeom>
        </p:spPr>
      </p:pic>
      <p:pic>
        <p:nvPicPr>
          <p:cNvPr id="72" name="Picture 71" descr="image.png">
            <a:extLst>
              <a:ext uri="{FF2B5EF4-FFF2-40B4-BE49-F238E27FC236}">
                <a16:creationId xmlns:a16="http://schemas.microsoft.com/office/drawing/2014/main" id="{588A474E-BA81-1A6B-281D-737F4C9D6236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763000" y="2946945"/>
            <a:ext cx="1400175" cy="576708"/>
          </a:xfrm>
          <a:prstGeom prst="rect">
            <a:avLst/>
          </a:prstGeom>
        </p:spPr>
      </p:pic>
      <p:pic>
        <p:nvPicPr>
          <p:cNvPr id="74" name="Picture 73" descr="image.png">
            <a:extLst>
              <a:ext uri="{FF2B5EF4-FFF2-40B4-BE49-F238E27FC236}">
                <a16:creationId xmlns:a16="http://schemas.microsoft.com/office/drawing/2014/main" id="{0237EB98-C686-52DC-0E52-3FB4D0C500B1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0239375" y="2946945"/>
            <a:ext cx="1400175" cy="624333"/>
          </a:xfrm>
          <a:prstGeom prst="rect">
            <a:avLst/>
          </a:prstGeom>
        </p:spPr>
      </p:pic>
      <p:pic>
        <p:nvPicPr>
          <p:cNvPr id="76" name="Picture 75" descr="image.png">
            <a:extLst>
              <a:ext uri="{FF2B5EF4-FFF2-40B4-BE49-F238E27FC236}">
                <a16:creationId xmlns:a16="http://schemas.microsoft.com/office/drawing/2014/main" id="{5EF28D9D-F4D6-BB93-4183-8BECF33D5284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8763000" y="5159871"/>
            <a:ext cx="1400175" cy="576708"/>
          </a:xfrm>
          <a:prstGeom prst="rect">
            <a:avLst/>
          </a:prstGeom>
        </p:spPr>
      </p:pic>
      <p:pic>
        <p:nvPicPr>
          <p:cNvPr id="78" name="Picture 77" descr="image.png">
            <a:extLst>
              <a:ext uri="{FF2B5EF4-FFF2-40B4-BE49-F238E27FC236}">
                <a16:creationId xmlns:a16="http://schemas.microsoft.com/office/drawing/2014/main" id="{DD280FDA-6B88-BD7F-EB1C-F8AC659635C2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10239375" y="5159871"/>
            <a:ext cx="1400175" cy="576708"/>
          </a:xfrm>
          <a:prstGeom prst="rect">
            <a:avLst/>
          </a:prstGeom>
        </p:spPr>
      </p:pic>
      <p:pic>
        <p:nvPicPr>
          <p:cNvPr id="80" name="Picture 79" descr="image.png">
            <a:extLst>
              <a:ext uri="{FF2B5EF4-FFF2-40B4-BE49-F238E27FC236}">
                <a16:creationId xmlns:a16="http://schemas.microsoft.com/office/drawing/2014/main" id="{0BED6208-2925-5A48-B3F6-D400EBEBA8C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8763000" y="5860405"/>
            <a:ext cx="1400175" cy="428922"/>
          </a:xfrm>
          <a:prstGeom prst="rect">
            <a:avLst/>
          </a:prstGeom>
        </p:spPr>
      </p:pic>
      <p:pic>
        <p:nvPicPr>
          <p:cNvPr id="82" name="Picture 81" descr="image.png">
            <a:extLst>
              <a:ext uri="{FF2B5EF4-FFF2-40B4-BE49-F238E27FC236}">
                <a16:creationId xmlns:a16="http://schemas.microsoft.com/office/drawing/2014/main" id="{2D74697C-A4D5-974C-A84A-76543643C928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10239375" y="5860405"/>
            <a:ext cx="1400175" cy="476547"/>
          </a:xfrm>
          <a:prstGeom prst="rect">
            <a:avLst/>
          </a:prstGeom>
        </p:spPr>
      </p:pic>
      <p:sp>
        <p:nvSpPr>
          <p:cNvPr id="84" name="TextBox 83">
            <a:extLst>
              <a:ext uri="{FF2B5EF4-FFF2-40B4-BE49-F238E27FC236}">
                <a16:creationId xmlns:a16="http://schemas.microsoft.com/office/drawing/2014/main" id="{AC32FC59-6455-A2C9-DDF8-BBAA6C679E50}"/>
              </a:ext>
            </a:extLst>
          </p:cNvPr>
          <p:cNvSpPr txBox="1"/>
          <p:nvPr/>
        </p:nvSpPr>
        <p:spPr>
          <a:xfrm>
            <a:off x="4362450" y="2445394"/>
            <a:ext cx="3467100" cy="476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200" b="1" i="0" u="none">
                <a:solidFill>
                  <a:srgbClr val="1E3A8A"/>
                </a:solidFill>
                <a:latin typeface="Poppins"/>
              </a:rPr>
              <a:t>Stage 4: Hybrid EfficientViT-FER Architecture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D70C591-1094-292D-5090-7AEF456B83AE}"/>
              </a:ext>
            </a:extLst>
          </p:cNvPr>
          <p:cNvSpPr txBox="1"/>
          <p:nvPr/>
        </p:nvSpPr>
        <p:spPr>
          <a:xfrm>
            <a:off x="9148762" y="1250602"/>
            <a:ext cx="2105025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050" b="1" i="0" u="none">
                <a:solidFill>
                  <a:srgbClr val="7C2D12"/>
                </a:solidFill>
                <a:latin typeface="Poppins"/>
              </a:rPr>
              <a:t>Stage 5: Training Framework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A7239AB5-D7E9-2031-1736-668083A2CD9F}"/>
              </a:ext>
            </a:extLst>
          </p:cNvPr>
          <p:cNvSpPr txBox="1"/>
          <p:nvPr/>
        </p:nvSpPr>
        <p:spPr>
          <a:xfrm>
            <a:off x="9501187" y="4864596"/>
            <a:ext cx="1400175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050" b="1" i="0" u="none">
                <a:solidFill>
                  <a:srgbClr val="14532D"/>
                </a:solidFill>
                <a:latin typeface="Poppins"/>
              </a:rPr>
              <a:t>Stage 6: Evaluation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E1008F38-8552-58C4-9D14-897DE744B70A}"/>
              </a:ext>
            </a:extLst>
          </p:cNvPr>
          <p:cNvCxnSpPr>
            <a:stCxn id="8" idx="2"/>
            <a:endCxn id="10" idx="0"/>
          </p:cNvCxnSpPr>
          <p:nvPr/>
        </p:nvCxnSpPr>
        <p:spPr>
          <a:xfrm>
            <a:off x="1990725" y="2270074"/>
            <a:ext cx="0" cy="17145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7F1FEF35-3239-5AEC-824C-D656666EB553}"/>
              </a:ext>
            </a:extLst>
          </p:cNvPr>
          <p:cNvCxnSpPr>
            <a:stCxn id="10" idx="2"/>
            <a:endCxn id="12" idx="0"/>
          </p:cNvCxnSpPr>
          <p:nvPr/>
        </p:nvCxnSpPr>
        <p:spPr>
          <a:xfrm>
            <a:off x="1990725" y="4580631"/>
            <a:ext cx="0" cy="17145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Connector: Elbow 97">
            <a:extLst>
              <a:ext uri="{FF2B5EF4-FFF2-40B4-BE49-F238E27FC236}">
                <a16:creationId xmlns:a16="http://schemas.microsoft.com/office/drawing/2014/main" id="{17789F2F-61F0-779E-A467-7DCA2D651D5E}"/>
              </a:ext>
            </a:extLst>
          </p:cNvPr>
          <p:cNvCxnSpPr>
            <a:stCxn id="12" idx="3"/>
            <a:endCxn id="46" idx="1"/>
          </p:cNvCxnSpPr>
          <p:nvPr/>
        </p:nvCxnSpPr>
        <p:spPr>
          <a:xfrm flipV="1">
            <a:off x="3562350" y="3784252"/>
            <a:ext cx="571500" cy="1946896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Connector: Elbow 100">
            <a:extLst>
              <a:ext uri="{FF2B5EF4-FFF2-40B4-BE49-F238E27FC236}">
                <a16:creationId xmlns:a16="http://schemas.microsoft.com/office/drawing/2014/main" id="{4A0F15B7-7A91-03C7-D8F9-B3A14D8A6FD5}"/>
              </a:ext>
            </a:extLst>
          </p:cNvPr>
          <p:cNvCxnSpPr>
            <a:stCxn id="46" idx="3"/>
            <a:endCxn id="48" idx="1"/>
          </p:cNvCxnSpPr>
          <p:nvPr/>
        </p:nvCxnSpPr>
        <p:spPr>
          <a:xfrm flipV="1">
            <a:off x="8058150" y="2401415"/>
            <a:ext cx="571500" cy="1382837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D8F6D493-C290-3F4B-91B3-6B482515A135}"/>
              </a:ext>
            </a:extLst>
          </p:cNvPr>
          <p:cNvCxnSpPr>
            <a:stCxn id="48" idx="2"/>
            <a:endCxn id="50" idx="0"/>
          </p:cNvCxnSpPr>
          <p:nvPr/>
        </p:nvCxnSpPr>
        <p:spPr>
          <a:xfrm>
            <a:off x="10201275" y="3685578"/>
            <a:ext cx="0" cy="104566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39" y="868680"/>
            <a:ext cx="9931791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 (FER2013) : Imbalanced, and Addressed at Every Stage</a:t>
            </a:r>
            <a:endParaRPr lang="en-US" sz="2500" dirty="0"/>
          </a:p>
        </p:txBody>
      </p:sp>
      <p:pic>
        <p:nvPicPr>
          <p:cNvPr id="7" name="Image 1" descr="/home/claude/pptx_assets/fig2_samples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8640" y="1600200"/>
            <a:ext cx="6858000" cy="1828800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7635240" y="1600200"/>
            <a:ext cx="3977640" cy="1828800"/>
          </a:xfrm>
          <a:prstGeom prst="roundRect">
            <a:avLst>
              <a:gd name="adj" fmla="val 4000"/>
            </a:avLst>
          </a:prstGeom>
          <a:solidFill>
            <a:srgbClr val="FBEAEA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7635240" y="1783080"/>
            <a:ext cx="3977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D64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16.4 : 1</a:t>
            </a:r>
            <a:endParaRPr lang="en-US" sz="3000" dirty="0"/>
          </a:p>
        </p:txBody>
      </p:sp>
      <p:sp>
        <p:nvSpPr>
          <p:cNvPr id="10" name="Text 6"/>
          <p:cNvSpPr/>
          <p:nvPr/>
        </p:nvSpPr>
        <p:spPr>
          <a:xfrm>
            <a:off x="7635240" y="2496312"/>
            <a:ext cx="397764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imbalance ratio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(Happy vs. Disgust)</a:t>
            </a:r>
            <a:endParaRPr lang="en-US" sz="1150" dirty="0"/>
          </a:p>
        </p:txBody>
      </p:sp>
      <p:sp>
        <p:nvSpPr>
          <p:cNvPr id="11" name="Shape 7"/>
          <p:cNvSpPr/>
          <p:nvPr/>
        </p:nvSpPr>
        <p:spPr>
          <a:xfrm>
            <a:off x="7635237" y="3657600"/>
            <a:ext cx="3977641" cy="2331720"/>
          </a:xfrm>
          <a:prstGeom prst="roundRect">
            <a:avLst>
              <a:gd name="adj" fmla="val 3137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Text 8"/>
          <p:cNvSpPr/>
          <p:nvPr/>
        </p:nvSpPr>
        <p:spPr>
          <a:xfrm>
            <a:off x="7908048" y="3770144"/>
            <a:ext cx="3612383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imbalance is addressed, not just at one stage, but throughout the pipeline: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7806569" y="4321496"/>
            <a:ext cx="100584" cy="100584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0"/>
          <p:cNvSpPr/>
          <p:nvPr/>
        </p:nvSpPr>
        <p:spPr>
          <a:xfrm>
            <a:off x="7908050" y="4224528"/>
            <a:ext cx="361238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Minority-class-targeted augmentation (Disgust, Fear, Surprise) — stronger transforms for rare classes</a:t>
            </a:r>
            <a:endParaRPr lang="en-US" sz="1250" dirty="0"/>
          </a:p>
        </p:txBody>
      </p:sp>
      <p:sp>
        <p:nvSpPr>
          <p:cNvPr id="15" name="Shape 11"/>
          <p:cNvSpPr/>
          <p:nvPr/>
        </p:nvSpPr>
        <p:spPr>
          <a:xfrm>
            <a:off x="7806569" y="4824416"/>
            <a:ext cx="100584" cy="100584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2"/>
          <p:cNvSpPr/>
          <p:nvPr/>
        </p:nvSpPr>
        <p:spPr>
          <a:xfrm>
            <a:off x="7908050" y="4727448"/>
            <a:ext cx="361238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Class-frequency-weighted loss — Disgust's raw weight (9.37) capped at 2.0 to prevent instability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7806569" y="5427816"/>
            <a:ext cx="100584" cy="100584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4"/>
          <p:cNvSpPr/>
          <p:nvPr/>
        </p:nvSpPr>
        <p:spPr>
          <a:xfrm>
            <a:off x="7908051" y="5421287"/>
            <a:ext cx="361238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Per-class evaluation (F1-score) alongside overall accuracy — imbalance can't hide behind aggregate numbers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  <p:sp>
        <p:nvSpPr>
          <p:cNvPr id="21" name="Shape 7">
            <a:extLst>
              <a:ext uri="{FF2B5EF4-FFF2-40B4-BE49-F238E27FC236}">
                <a16:creationId xmlns:a16="http://schemas.microsoft.com/office/drawing/2014/main" id="{89A6080B-DD91-268D-19B9-42D9FA60479A}"/>
              </a:ext>
            </a:extLst>
          </p:cNvPr>
          <p:cNvSpPr/>
          <p:nvPr/>
        </p:nvSpPr>
        <p:spPr>
          <a:xfrm>
            <a:off x="548639" y="3657600"/>
            <a:ext cx="6858001" cy="2331720"/>
          </a:xfrm>
          <a:prstGeom prst="roundRect">
            <a:avLst>
              <a:gd name="adj" fmla="val 3137"/>
            </a:avLst>
          </a:prstGeom>
          <a:solidFill>
            <a:schemeClr val="bg1">
              <a:lumMod val="95000"/>
            </a:schemeClr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3">
            <a:extLst>
              <a:ext uri="{FF2B5EF4-FFF2-40B4-BE49-F238E27FC236}">
                <a16:creationId xmlns:a16="http://schemas.microsoft.com/office/drawing/2014/main" id="{2D939257-7B00-1F38-0B14-3AD79CA51221}"/>
              </a:ext>
            </a:extLst>
          </p:cNvPr>
          <p:cNvSpPr/>
          <p:nvPr/>
        </p:nvSpPr>
        <p:spPr>
          <a:xfrm>
            <a:off x="735454" y="4050792"/>
            <a:ext cx="109728" cy="109728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4">
            <a:extLst>
              <a:ext uri="{FF2B5EF4-FFF2-40B4-BE49-F238E27FC236}">
                <a16:creationId xmlns:a16="http://schemas.microsoft.com/office/drawing/2014/main" id="{3F449EEF-BF08-C252-898C-6124EA09CB98}"/>
              </a:ext>
            </a:extLst>
          </p:cNvPr>
          <p:cNvSpPr/>
          <p:nvPr/>
        </p:nvSpPr>
        <p:spPr>
          <a:xfrm>
            <a:off x="1055494" y="3904488"/>
            <a:ext cx="6190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35,887 grayscale images, 48×48 pixels, 7 emotion classes</a:t>
            </a:r>
            <a:endParaRPr lang="en-US" sz="1300" dirty="0"/>
          </a:p>
        </p:txBody>
      </p:sp>
      <p:sp>
        <p:nvSpPr>
          <p:cNvPr id="27" name="Shape 5">
            <a:extLst>
              <a:ext uri="{FF2B5EF4-FFF2-40B4-BE49-F238E27FC236}">
                <a16:creationId xmlns:a16="http://schemas.microsoft.com/office/drawing/2014/main" id="{B2015F3C-FE08-6A8B-7989-5FF78F6F065F}"/>
              </a:ext>
            </a:extLst>
          </p:cNvPr>
          <p:cNvSpPr/>
          <p:nvPr/>
        </p:nvSpPr>
        <p:spPr>
          <a:xfrm>
            <a:off x="735454" y="4553712"/>
            <a:ext cx="109728" cy="109728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6">
            <a:extLst>
              <a:ext uri="{FF2B5EF4-FFF2-40B4-BE49-F238E27FC236}">
                <a16:creationId xmlns:a16="http://schemas.microsoft.com/office/drawing/2014/main" id="{C913ABF5-56EF-BA2B-DDB1-3EDD17978C25}"/>
              </a:ext>
            </a:extLst>
          </p:cNvPr>
          <p:cNvSpPr/>
          <p:nvPr/>
        </p:nvSpPr>
        <p:spPr>
          <a:xfrm>
            <a:off x="1055494" y="4407408"/>
            <a:ext cx="6190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Publicly available on Kaggle under the Database Contents License (DbCL) v1.0</a:t>
            </a:r>
            <a:endParaRPr lang="en-US" sz="1300" dirty="0"/>
          </a:p>
        </p:txBody>
      </p:sp>
      <p:sp>
        <p:nvSpPr>
          <p:cNvPr id="31" name="Shape 7">
            <a:extLst>
              <a:ext uri="{FF2B5EF4-FFF2-40B4-BE49-F238E27FC236}">
                <a16:creationId xmlns:a16="http://schemas.microsoft.com/office/drawing/2014/main" id="{ACE8BE96-0344-2932-B785-5876FCC34B4A}"/>
              </a:ext>
            </a:extLst>
          </p:cNvPr>
          <p:cNvSpPr/>
          <p:nvPr/>
        </p:nvSpPr>
        <p:spPr>
          <a:xfrm>
            <a:off x="735454" y="5056632"/>
            <a:ext cx="109728" cy="109728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8">
            <a:extLst>
              <a:ext uri="{FF2B5EF4-FFF2-40B4-BE49-F238E27FC236}">
                <a16:creationId xmlns:a16="http://schemas.microsoft.com/office/drawing/2014/main" id="{37B420C7-642B-8A3F-183C-8029A232C2FF}"/>
              </a:ext>
            </a:extLst>
          </p:cNvPr>
          <p:cNvSpPr/>
          <p:nvPr/>
        </p:nvSpPr>
        <p:spPr>
          <a:xfrm>
            <a:off x="1055494" y="4910328"/>
            <a:ext cx="6190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FER+ crowd-sourced relabeling (Barsoum et al., 2016) used for noise reduction</a:t>
            </a:r>
            <a:endParaRPr lang="en-US" sz="1300" dirty="0"/>
          </a:p>
        </p:txBody>
      </p:sp>
      <p:sp>
        <p:nvSpPr>
          <p:cNvPr id="35" name="Shape 9">
            <a:extLst>
              <a:ext uri="{FF2B5EF4-FFF2-40B4-BE49-F238E27FC236}">
                <a16:creationId xmlns:a16="http://schemas.microsoft.com/office/drawing/2014/main" id="{9FC81276-A1B3-7FEE-B34F-FE35727D994D}"/>
              </a:ext>
            </a:extLst>
          </p:cNvPr>
          <p:cNvSpPr/>
          <p:nvPr/>
        </p:nvSpPr>
        <p:spPr>
          <a:xfrm>
            <a:off x="735454" y="5559552"/>
            <a:ext cx="109728" cy="109728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10">
            <a:extLst>
              <a:ext uri="{FF2B5EF4-FFF2-40B4-BE49-F238E27FC236}">
                <a16:creationId xmlns:a16="http://schemas.microsoft.com/office/drawing/2014/main" id="{CB2CEEFA-70DD-894C-CEF4-2FAE6A2F2669}"/>
              </a:ext>
            </a:extLst>
          </p:cNvPr>
          <p:cNvSpPr/>
          <p:nvPr/>
        </p:nvSpPr>
        <p:spPr>
          <a:xfrm>
            <a:off x="1055494" y="5413248"/>
            <a:ext cx="6190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 acquired via automated web search — no controlled capture conditions</a:t>
            </a:r>
            <a:endParaRPr lang="en-US" sz="13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- PREPROCESSING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Stage 1: FER+ Label Refinement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548640" y="1691640"/>
            <a:ext cx="603504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822960" y="1874520"/>
            <a:ext cx="5486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Ten crowd-sourced annotators label every image; majority vote becomes the clean training label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822960" y="2560320"/>
            <a:ext cx="5486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rgbClr val="0E2A4A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ŷ = argmax( Σₖ₌₁¹⁰ 𝟏[aₖ = c] )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22960" y="3154680"/>
            <a:ext cx="5486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Majority vote across 10 annotators, c ∈ {1,…,7}</a:t>
            </a:r>
            <a:endParaRPr lang="en-US" sz="1050" dirty="0"/>
          </a:p>
        </p:txBody>
      </p:sp>
      <p:sp>
        <p:nvSpPr>
          <p:cNvPr id="11" name="Shape 8"/>
          <p:cNvSpPr/>
          <p:nvPr/>
        </p:nvSpPr>
        <p:spPr>
          <a:xfrm>
            <a:off x="6858000" y="1691640"/>
            <a:ext cx="4754880" cy="2103120"/>
          </a:xfrm>
          <a:prstGeom prst="roundRect">
            <a:avLst>
              <a:gd name="adj" fmla="val 3478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6858000" y="1920240"/>
            <a:ext cx="47548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262</a:t>
            </a:r>
            <a:endParaRPr lang="en-US" sz="4000" dirty="0"/>
          </a:p>
        </p:txBody>
      </p:sp>
      <p:sp>
        <p:nvSpPr>
          <p:cNvPr id="13" name="Text 10"/>
          <p:cNvSpPr/>
          <p:nvPr/>
        </p:nvSpPr>
        <p:spPr>
          <a:xfrm>
            <a:off x="6858000" y="2633472"/>
            <a:ext cx="475488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 (0.7%) excluded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"Unknown / Not-a-Face" votes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exceeded emotion votes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548640" y="4114800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Result: </a:t>
            </a:r>
            <a:r>
              <a:rPr lang="en-US" sz="13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35,625 valid images retained before the 70/15/15 stratified split.</a:t>
            </a:r>
            <a:endParaRPr lang="en-US" sz="1350" dirty="0"/>
          </a:p>
        </p:txBody>
      </p:sp>
      <p:sp>
        <p:nvSpPr>
          <p:cNvPr id="15" name="Shape 12"/>
          <p:cNvSpPr/>
          <p:nvPr/>
        </p:nvSpPr>
        <p:spPr>
          <a:xfrm>
            <a:off x="548640" y="4709160"/>
            <a:ext cx="11064240" cy="1234440"/>
          </a:xfrm>
          <a:prstGeom prst="roundRect">
            <a:avLst>
              <a:gd name="adj" fmla="val 5926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/>
          <p:nvPr/>
        </p:nvSpPr>
        <p:spPr>
          <a:xfrm>
            <a:off x="822960" y="489204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Impact: </a:t>
            </a:r>
            <a:r>
              <a:rPr lang="en-US" sz="14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single step contributes ~+23 percentage points of accuracy over raw, noisy labels — the largest single factor in this study's results.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- PREPROCESSING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Stage 2: YOLOv8 Face Detection &amp; Cropping</a:t>
            </a:r>
            <a:endParaRPr lang="en-US" sz="2500" dirty="0"/>
          </a:p>
        </p:txBody>
      </p:sp>
      <p:pic>
        <p:nvPicPr>
          <p:cNvPr id="7" name="Image 1" descr="/home/claude/pptx_assets/fig3_yolo_v2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05840" y="1737360"/>
            <a:ext cx="10149840" cy="3108960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822960" y="4766678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1097280" y="4629518"/>
            <a:ext cx="100584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Confidence threshold: 0.5 — detections below are treated as fallback</a:t>
            </a:r>
            <a:endParaRPr lang="en-US" sz="1150" dirty="0"/>
          </a:p>
        </p:txBody>
      </p:sp>
      <p:sp>
        <p:nvSpPr>
          <p:cNvPr id="10" name="Shape 6"/>
          <p:cNvSpPr/>
          <p:nvPr/>
        </p:nvSpPr>
        <p:spPr>
          <a:xfrm>
            <a:off x="822960" y="5132438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7"/>
          <p:cNvSpPr/>
          <p:nvPr/>
        </p:nvSpPr>
        <p:spPr>
          <a:xfrm>
            <a:off x="1097280" y="4995278"/>
            <a:ext cx="100584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Bounding boxes expanded 10% on all sides to preserve forehead/chin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822960" y="5498198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1097280" y="5361038"/>
            <a:ext cx="100584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Fallback images retained via direct resize — no data discarded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548640" y="5909678"/>
            <a:ext cx="11064240" cy="457200"/>
          </a:xfrm>
          <a:prstGeom prst="roundRect">
            <a:avLst>
              <a:gd name="adj" fmla="val 16000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1"/>
          <p:cNvSpPr/>
          <p:nvPr/>
        </p:nvSpPr>
        <p:spPr>
          <a:xfrm>
            <a:off x="822960" y="5909678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detection success: 78.1%, with rates varying by emotion (55.0% Disgust → 78.9% Surprise)</a:t>
            </a:r>
            <a:endParaRPr lang="en-US" sz="1150" dirty="0"/>
          </a:p>
        </p:txBody>
      </p:sp>
      <p:sp>
        <p:nvSpPr>
          <p:cNvPr id="16" name="Text 12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57EC3-E28D-68B6-B7B9-F15BF6C86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>
            <a:extLst>
              <a:ext uri="{FF2B5EF4-FFF2-40B4-BE49-F238E27FC236}">
                <a16:creationId xmlns:a16="http://schemas.microsoft.com/office/drawing/2014/main" id="{4A0DE66D-C5D0-DDD4-62A2-8AF8084AC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55554894-BBF5-A976-EA7E-469833F0956C}"/>
              </a:ext>
            </a:extLst>
          </p:cNvPr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BB75DB2A-1AEE-AA8E-8A4C-BA1A7F555873}"/>
              </a:ext>
            </a:extLst>
          </p:cNvPr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F6B7E4C7-489D-199E-73D7-8955C9E0B1D8}"/>
              </a:ext>
            </a:extLst>
          </p:cNvPr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- PREPROCESSING</a:t>
            </a:r>
            <a:endParaRPr lang="en-US" sz="13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7D4ACAF2-BE6D-B82E-734B-420FED01A3A9}"/>
              </a:ext>
            </a:extLst>
          </p:cNvPr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Stage 3: Standardization</a:t>
            </a:r>
          </a:p>
        </p:txBody>
      </p:sp>
      <p:sp>
        <p:nvSpPr>
          <p:cNvPr id="18" name="Shape 2">
            <a:extLst>
              <a:ext uri="{FF2B5EF4-FFF2-40B4-BE49-F238E27FC236}">
                <a16:creationId xmlns:a16="http://schemas.microsoft.com/office/drawing/2014/main" id="{0EF1E201-F6C9-E895-2A8F-75FC3510B2D2}"/>
              </a:ext>
            </a:extLst>
          </p:cNvPr>
          <p:cNvSpPr/>
          <p:nvPr/>
        </p:nvSpPr>
        <p:spPr>
          <a:xfrm>
            <a:off x="678028" y="1691640"/>
            <a:ext cx="3429000" cy="237744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3">
            <a:extLst>
              <a:ext uri="{FF2B5EF4-FFF2-40B4-BE49-F238E27FC236}">
                <a16:creationId xmlns:a16="http://schemas.microsoft.com/office/drawing/2014/main" id="{B6DAB5A3-9D9F-617A-F136-41616E4CBEE5}"/>
              </a:ext>
            </a:extLst>
          </p:cNvPr>
          <p:cNvSpPr/>
          <p:nvPr/>
        </p:nvSpPr>
        <p:spPr>
          <a:xfrm>
            <a:off x="2026768" y="196596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2" name="Image 0" descr="preencoded.png">
            <a:extLst>
              <a:ext uri="{FF2B5EF4-FFF2-40B4-BE49-F238E27FC236}">
                <a16:creationId xmlns:a16="http://schemas.microsoft.com/office/drawing/2014/main" id="{0EEE19CE-B8FE-7DA2-70F8-EC058DA8EB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963" y="2156155"/>
            <a:ext cx="351130" cy="351130"/>
          </a:xfrm>
          <a:prstGeom prst="rect">
            <a:avLst/>
          </a:prstGeom>
        </p:spPr>
      </p:pic>
      <p:sp>
        <p:nvSpPr>
          <p:cNvPr id="24" name="Text 4">
            <a:extLst>
              <a:ext uri="{FF2B5EF4-FFF2-40B4-BE49-F238E27FC236}">
                <a16:creationId xmlns:a16="http://schemas.microsoft.com/office/drawing/2014/main" id="{332018B6-2585-F372-8153-923590CF03BC}"/>
              </a:ext>
            </a:extLst>
          </p:cNvPr>
          <p:cNvSpPr/>
          <p:nvPr/>
        </p:nvSpPr>
        <p:spPr>
          <a:xfrm>
            <a:off x="860908" y="2834640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Bicubic Resize</a:t>
            </a:r>
            <a:endParaRPr lang="en-US" sz="1400" dirty="0"/>
          </a:p>
        </p:txBody>
      </p:sp>
      <p:sp>
        <p:nvSpPr>
          <p:cNvPr id="26" name="Text 5">
            <a:extLst>
              <a:ext uri="{FF2B5EF4-FFF2-40B4-BE49-F238E27FC236}">
                <a16:creationId xmlns:a16="http://schemas.microsoft.com/office/drawing/2014/main" id="{6C2662E7-1C4D-E546-7207-C9B4C53D3CBC}"/>
              </a:ext>
            </a:extLst>
          </p:cNvPr>
          <p:cNvSpPr/>
          <p:nvPr/>
        </p:nvSpPr>
        <p:spPr>
          <a:xfrm>
            <a:off x="906628" y="3246120"/>
            <a:ext cx="297180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48×48 → 224×224 pixels using a 16-pixel weighted interpolation kernel</a:t>
            </a:r>
            <a:endParaRPr lang="en-US" sz="1100" dirty="0"/>
          </a:p>
        </p:txBody>
      </p:sp>
      <p:sp>
        <p:nvSpPr>
          <p:cNvPr id="28" name="Shape 6">
            <a:extLst>
              <a:ext uri="{FF2B5EF4-FFF2-40B4-BE49-F238E27FC236}">
                <a16:creationId xmlns:a16="http://schemas.microsoft.com/office/drawing/2014/main" id="{0B569311-FF40-C13F-075C-2800A8DB263A}"/>
              </a:ext>
            </a:extLst>
          </p:cNvPr>
          <p:cNvSpPr/>
          <p:nvPr/>
        </p:nvSpPr>
        <p:spPr>
          <a:xfrm>
            <a:off x="4381348" y="1691640"/>
            <a:ext cx="3429000" cy="237744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Shape 7">
            <a:extLst>
              <a:ext uri="{FF2B5EF4-FFF2-40B4-BE49-F238E27FC236}">
                <a16:creationId xmlns:a16="http://schemas.microsoft.com/office/drawing/2014/main" id="{E0434B97-680E-BCDE-5C52-A3010F72BC15}"/>
              </a:ext>
            </a:extLst>
          </p:cNvPr>
          <p:cNvSpPr/>
          <p:nvPr/>
        </p:nvSpPr>
        <p:spPr>
          <a:xfrm>
            <a:off x="5730088" y="196596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C5E1C7FF-B096-FBCA-4BA9-504EB6B865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0283" y="2156155"/>
            <a:ext cx="351130" cy="351130"/>
          </a:xfrm>
          <a:prstGeom prst="rect">
            <a:avLst/>
          </a:prstGeom>
        </p:spPr>
      </p:pic>
      <p:sp>
        <p:nvSpPr>
          <p:cNvPr id="34" name="Text 8">
            <a:extLst>
              <a:ext uri="{FF2B5EF4-FFF2-40B4-BE49-F238E27FC236}">
                <a16:creationId xmlns:a16="http://schemas.microsoft.com/office/drawing/2014/main" id="{5019EAC3-5838-9483-127A-061E949C79C6}"/>
              </a:ext>
            </a:extLst>
          </p:cNvPr>
          <p:cNvSpPr/>
          <p:nvPr/>
        </p:nvSpPr>
        <p:spPr>
          <a:xfrm>
            <a:off x="4564228" y="2834640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Grayscale → RGB</a:t>
            </a:r>
            <a:endParaRPr lang="en-US" sz="1400" dirty="0"/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718A84AC-8A5B-8A3C-1602-E2D932B10224}"/>
              </a:ext>
            </a:extLst>
          </p:cNvPr>
          <p:cNvSpPr/>
          <p:nvPr/>
        </p:nvSpPr>
        <p:spPr>
          <a:xfrm>
            <a:off x="4609948" y="3246120"/>
            <a:ext cx="297180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Single channel replicated 3× for compatibility with ImageNet-pretrained backbones</a:t>
            </a:r>
            <a:endParaRPr lang="en-US" sz="1100" dirty="0"/>
          </a:p>
        </p:txBody>
      </p:sp>
      <p:sp>
        <p:nvSpPr>
          <p:cNvPr id="38" name="Shape 10">
            <a:extLst>
              <a:ext uri="{FF2B5EF4-FFF2-40B4-BE49-F238E27FC236}">
                <a16:creationId xmlns:a16="http://schemas.microsoft.com/office/drawing/2014/main" id="{246C502C-A6B1-0844-1C18-FC458F367A19}"/>
              </a:ext>
            </a:extLst>
          </p:cNvPr>
          <p:cNvSpPr/>
          <p:nvPr/>
        </p:nvSpPr>
        <p:spPr>
          <a:xfrm>
            <a:off x="8084668" y="1691640"/>
            <a:ext cx="3429000" cy="237744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0" name="Shape 11">
            <a:extLst>
              <a:ext uri="{FF2B5EF4-FFF2-40B4-BE49-F238E27FC236}">
                <a16:creationId xmlns:a16="http://schemas.microsoft.com/office/drawing/2014/main" id="{D6B89FF6-111D-9B24-B59A-0660E14D9AEE}"/>
              </a:ext>
            </a:extLst>
          </p:cNvPr>
          <p:cNvSpPr/>
          <p:nvPr/>
        </p:nvSpPr>
        <p:spPr>
          <a:xfrm>
            <a:off x="9433408" y="196596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2" name="Image 2" descr="preencoded.png">
            <a:extLst>
              <a:ext uri="{FF2B5EF4-FFF2-40B4-BE49-F238E27FC236}">
                <a16:creationId xmlns:a16="http://schemas.microsoft.com/office/drawing/2014/main" id="{62D2592A-894F-2F12-76BD-AF473C5C7D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3603" y="2156155"/>
            <a:ext cx="351130" cy="351130"/>
          </a:xfrm>
          <a:prstGeom prst="rect">
            <a:avLst/>
          </a:prstGeom>
        </p:spPr>
      </p:pic>
      <p:sp>
        <p:nvSpPr>
          <p:cNvPr id="44" name="Text 12">
            <a:extLst>
              <a:ext uri="{FF2B5EF4-FFF2-40B4-BE49-F238E27FC236}">
                <a16:creationId xmlns:a16="http://schemas.microsoft.com/office/drawing/2014/main" id="{BD27A0C0-D81D-F568-BEC0-BD223F9EA2BF}"/>
              </a:ext>
            </a:extLst>
          </p:cNvPr>
          <p:cNvSpPr/>
          <p:nvPr/>
        </p:nvSpPr>
        <p:spPr>
          <a:xfrm>
            <a:off x="8267548" y="2834640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Pixel Normalization</a:t>
            </a:r>
            <a:endParaRPr lang="en-US" sz="1400" dirty="0"/>
          </a:p>
        </p:txBody>
      </p:sp>
      <p:sp>
        <p:nvSpPr>
          <p:cNvPr id="46" name="Text 13">
            <a:extLst>
              <a:ext uri="{FF2B5EF4-FFF2-40B4-BE49-F238E27FC236}">
                <a16:creationId xmlns:a16="http://schemas.microsoft.com/office/drawing/2014/main" id="{88C942DE-87B0-9FC4-3654-532C6327C0BE}"/>
              </a:ext>
            </a:extLst>
          </p:cNvPr>
          <p:cNvSpPr/>
          <p:nvPr/>
        </p:nvSpPr>
        <p:spPr>
          <a:xfrm>
            <a:off x="8313268" y="3246120"/>
            <a:ext cx="297180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ImageNet mean/std statistics applied for stable fine-tuning convergence</a:t>
            </a:r>
            <a:endParaRPr lang="en-US" sz="1100" dirty="0"/>
          </a:p>
        </p:txBody>
      </p:sp>
      <p:sp>
        <p:nvSpPr>
          <p:cNvPr id="48" name="Shape 14">
            <a:extLst>
              <a:ext uri="{FF2B5EF4-FFF2-40B4-BE49-F238E27FC236}">
                <a16:creationId xmlns:a16="http://schemas.microsoft.com/office/drawing/2014/main" id="{90FA4E16-E4EA-DD7B-32D4-B643A1183B13}"/>
              </a:ext>
            </a:extLst>
          </p:cNvPr>
          <p:cNvSpPr/>
          <p:nvPr/>
        </p:nvSpPr>
        <p:spPr>
          <a:xfrm>
            <a:off x="548640" y="4434840"/>
            <a:ext cx="11064240" cy="1554480"/>
          </a:xfrm>
          <a:prstGeom prst="roundRect">
            <a:avLst>
              <a:gd name="adj" fmla="val 4706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0" name="Text 15">
            <a:extLst>
              <a:ext uri="{FF2B5EF4-FFF2-40B4-BE49-F238E27FC236}">
                <a16:creationId xmlns:a16="http://schemas.microsoft.com/office/drawing/2014/main" id="{09F9C2BA-1F09-4DC6-94D2-EC81E55F1CFE}"/>
              </a:ext>
            </a:extLst>
          </p:cNvPr>
          <p:cNvSpPr/>
          <p:nvPr/>
        </p:nvSpPr>
        <p:spPr>
          <a:xfrm>
            <a:off x="822960" y="4617720"/>
            <a:ext cx="10515600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upscale despite no new information gained? </a:t>
            </a: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backbones are pretrained on ImageNet at fixed 224×224 resolution. With only ~25,000 training images, transfer learning is essential — training from scratch caused severe overfitting in preliminary experiments (below 30% accuracy).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326060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– DATA AUGMENTATION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Augmentation: Two-Tier Strategy for Imbalance</a:t>
            </a:r>
            <a:endParaRPr lang="en-US" sz="2500" dirty="0"/>
          </a:p>
        </p:txBody>
      </p:sp>
      <p:sp>
        <p:nvSpPr>
          <p:cNvPr id="7" name="Shape 4"/>
          <p:cNvSpPr/>
          <p:nvPr/>
        </p:nvSpPr>
        <p:spPr>
          <a:xfrm>
            <a:off x="548640" y="1691640"/>
            <a:ext cx="5349240" cy="3840480"/>
          </a:xfrm>
          <a:prstGeom prst="roundRect">
            <a:avLst>
              <a:gd name="adj" fmla="val 190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822960" y="1874520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General (All Training Images)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822960" y="2377440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Horizontal flip (p=0.5)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822960" y="2761488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Rotation ±20°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822960" y="3145536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Brightness/contrast jitter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822960" y="3529584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Random grayscale (p=0.05)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822960" y="3913632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Random erasing (p=0.1)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6080760" y="1691640"/>
            <a:ext cx="5532120" cy="3840480"/>
          </a:xfrm>
          <a:prstGeom prst="roundRect">
            <a:avLst>
              <a:gd name="adj" fmla="val 1905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6355080" y="187452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6E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Minority Classes Only — Disgust, Fear, Surprise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6355080" y="237744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Zoom ±10%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355080" y="2761488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Extended rotation ±25°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6355080" y="3145536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Horizontal shear (s=0.1)</a:t>
            </a:r>
            <a:endParaRPr lang="en-US" sz="1250" dirty="0"/>
          </a:p>
        </p:txBody>
      </p:sp>
      <p:sp>
        <p:nvSpPr>
          <p:cNvPr id="19" name="Text 16"/>
          <p:cNvSpPr/>
          <p:nvPr/>
        </p:nvSpPr>
        <p:spPr>
          <a:xfrm>
            <a:off x="6355080" y="3529584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Perspective distortion (ratio 0.2)</a:t>
            </a:r>
            <a:endParaRPr lang="en-US" sz="1250" dirty="0"/>
          </a:p>
        </p:txBody>
      </p:sp>
      <p:pic>
        <p:nvPicPr>
          <p:cNvPr id="20" name="Image 1" descr="/home/claude/pptx_assets/fig6_minority_aug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720840" y="4069080"/>
            <a:ext cx="4480560" cy="13716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  <p:pic>
        <p:nvPicPr>
          <p:cNvPr id="24" name="Image 0" descr="/home/claude/pptx_assets/fig5_general_aug.png">
            <a:extLst>
              <a:ext uri="{FF2B5EF4-FFF2-40B4-BE49-F238E27FC236}">
                <a16:creationId xmlns:a16="http://schemas.microsoft.com/office/drawing/2014/main" id="{24F2DC06-A0B4-7272-019B-B32B9534A84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22960" y="4434840"/>
            <a:ext cx="484632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– DATA AUGMENTATION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Batch-Level Augmentation: MixUp &amp; CutMix</a:t>
            </a:r>
            <a:endParaRPr lang="en-US" sz="2500" dirty="0"/>
          </a:p>
        </p:txBody>
      </p:sp>
      <p:pic>
        <p:nvPicPr>
          <p:cNvPr id="7" name="Image 1" descr="/home/claude/pptx_assets/fig7_mixup_cutmix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651760" y="1600200"/>
            <a:ext cx="6858000" cy="3108960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548640" y="4892040"/>
            <a:ext cx="534924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777240" y="5029200"/>
            <a:ext cx="493776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MixUp  </a:t>
            </a: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(α=0.2, p=0.3): linearly blends two images and labels, smoothing decision boundaries between similar emotions</a:t>
            </a:r>
            <a:endParaRPr lang="en-US" sz="1150" dirty="0"/>
          </a:p>
        </p:txBody>
      </p:sp>
      <p:sp>
        <p:nvSpPr>
          <p:cNvPr id="10" name="Shape 6"/>
          <p:cNvSpPr/>
          <p:nvPr/>
        </p:nvSpPr>
        <p:spPr>
          <a:xfrm>
            <a:off x="6080760" y="4892040"/>
            <a:ext cx="553212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Text 7"/>
          <p:cNvSpPr/>
          <p:nvPr/>
        </p:nvSpPr>
        <p:spPr>
          <a:xfrm>
            <a:off x="6309360" y="5029200"/>
            <a:ext cx="51206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CutMix  </a:t>
            </a: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(α=1.0, p=0.3): pastes a region from one image onto another, teaching the model to focus on discriminative local regions</a:t>
            </a:r>
            <a:endParaRPr lang="en-US" sz="1150" dirty="0"/>
          </a:p>
        </p:txBody>
      </p:sp>
      <p:sp>
        <p:nvSpPr>
          <p:cNvPr id="12" name="Text 8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Backbones: A Dual-Architecture Design</a:t>
            </a:r>
            <a:endParaRPr lang="en-US" sz="2500" dirty="0"/>
          </a:p>
        </p:txBody>
      </p:sp>
      <p:sp>
        <p:nvSpPr>
          <p:cNvPr id="7" name="Shape 4"/>
          <p:cNvSpPr/>
          <p:nvPr/>
        </p:nvSpPr>
        <p:spPr>
          <a:xfrm>
            <a:off x="746608" y="1691640"/>
            <a:ext cx="5166360" cy="3794760"/>
          </a:xfrm>
          <a:prstGeom prst="roundRect">
            <a:avLst>
              <a:gd name="adj" fmla="val 192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1066648" y="201168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843" y="2201875"/>
            <a:ext cx="351130" cy="35113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935328" y="2057400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EfficientNet-B3</a:t>
            </a:r>
            <a:endParaRPr lang="en-US" sz="1700" dirty="0"/>
          </a:p>
        </p:txBody>
      </p:sp>
      <p:sp>
        <p:nvSpPr>
          <p:cNvPr id="11" name="Text 7"/>
          <p:cNvSpPr/>
          <p:nvPr/>
        </p:nvSpPr>
        <p:spPr>
          <a:xfrm>
            <a:off x="1935328" y="2468880"/>
            <a:ext cx="3794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11.49M parameters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1066648" y="3017520"/>
            <a:ext cx="452628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Compound-scaled CNN with Squeeze-and-Excitation in MBConv blocks. Extracts local convolutional features — edges, textures, local facial patterns.</a:t>
            </a:r>
            <a:endParaRPr lang="en-US" sz="1150" dirty="0"/>
          </a:p>
        </p:txBody>
      </p:sp>
      <p:sp>
        <p:nvSpPr>
          <p:cNvPr id="13" name="Text 9"/>
          <p:cNvSpPr/>
          <p:nvPr/>
        </p:nvSpPr>
        <p:spPr>
          <a:xfrm>
            <a:off x="1066648" y="4297680"/>
            <a:ext cx="4526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0E2A4A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P_eff = Softmax(W_head · F_B3 + b_head)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1066648" y="4754880"/>
            <a:ext cx="4526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0.80 in the final ensemble — the dominant branch</a:t>
            </a:r>
            <a:endParaRPr lang="en-US" sz="1000" dirty="0"/>
          </a:p>
        </p:txBody>
      </p:sp>
      <p:sp>
        <p:nvSpPr>
          <p:cNvPr id="15" name="Shape 11"/>
          <p:cNvSpPr/>
          <p:nvPr/>
        </p:nvSpPr>
        <p:spPr>
          <a:xfrm>
            <a:off x="6278728" y="1691640"/>
            <a:ext cx="5166360" cy="3794760"/>
          </a:xfrm>
          <a:prstGeom prst="roundRect">
            <a:avLst>
              <a:gd name="adj" fmla="val 1928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2"/>
          <p:cNvSpPr/>
          <p:nvPr/>
        </p:nvSpPr>
        <p:spPr>
          <a:xfrm>
            <a:off x="6598768" y="2011680"/>
            <a:ext cx="731520" cy="73152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8963" y="2201875"/>
            <a:ext cx="351130" cy="35113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7467448" y="2057400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ViT-Small</a:t>
            </a:r>
            <a:endParaRPr lang="en-US" sz="1700" dirty="0"/>
          </a:p>
        </p:txBody>
      </p:sp>
      <p:sp>
        <p:nvSpPr>
          <p:cNvPr id="19" name="Text 14"/>
          <p:cNvSpPr/>
          <p:nvPr/>
        </p:nvSpPr>
        <p:spPr>
          <a:xfrm>
            <a:off x="7467448" y="2468880"/>
            <a:ext cx="3794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21.67M parameters</a:t>
            </a:r>
            <a:endParaRPr lang="en-US" sz="1250" dirty="0"/>
          </a:p>
        </p:txBody>
      </p:sp>
      <p:sp>
        <p:nvSpPr>
          <p:cNvPr id="20" name="Text 15"/>
          <p:cNvSpPr/>
          <p:nvPr/>
        </p:nvSpPr>
        <p:spPr>
          <a:xfrm>
            <a:off x="6598768" y="3017520"/>
            <a:ext cx="452628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Splits input into 196 patches (16×16), processed via multi-head self-attention. Captures long-range dependencies — e.g., brow-to-mouth relationships.</a:t>
            </a:r>
            <a:endParaRPr lang="en-US" sz="1150" dirty="0"/>
          </a:p>
        </p:txBody>
      </p:sp>
      <p:sp>
        <p:nvSpPr>
          <p:cNvPr id="21" name="Text 16"/>
          <p:cNvSpPr/>
          <p:nvPr/>
        </p:nvSpPr>
        <p:spPr>
          <a:xfrm>
            <a:off x="6598768" y="4297680"/>
            <a:ext cx="4526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0E2A4A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P_vit = Softmax(W_cls · Z_cls + b_cls)</a:t>
            </a:r>
            <a:endParaRPr lang="en-US" sz="1250" dirty="0"/>
          </a:p>
        </p:txBody>
      </p:sp>
      <p:sp>
        <p:nvSpPr>
          <p:cNvPr id="22" name="Text 17"/>
          <p:cNvSpPr/>
          <p:nvPr/>
        </p:nvSpPr>
        <p:spPr>
          <a:xfrm>
            <a:off x="6598768" y="4754880"/>
            <a:ext cx="4526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0.20 — complementary global-attention signal</a:t>
            </a:r>
            <a:endParaRPr lang="en-US" sz="1000" dirty="0"/>
          </a:p>
        </p:txBody>
      </p:sp>
      <p:sp>
        <p:nvSpPr>
          <p:cNvPr id="23" name="Text 18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Ensemble Fusion &amp; Test-Time Augmentation</a:t>
            </a:r>
            <a:endParaRPr lang="en-US" sz="2500" dirty="0"/>
          </a:p>
        </p:txBody>
      </p:sp>
      <p:sp>
        <p:nvSpPr>
          <p:cNvPr id="7" name="Text 4"/>
          <p:cNvSpPr/>
          <p:nvPr/>
        </p:nvSpPr>
        <p:spPr>
          <a:xfrm>
            <a:off x="548640" y="1691640"/>
            <a:ext cx="11064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b="1" i="1" dirty="0">
                <a:solidFill>
                  <a:srgbClr val="0E2A4A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P_final = w_eff · P_eff + w_vit · P_vit          P_tta = (1/5) · Σᵢ₌₁⁵ P_final(augᵢ(x))</a:t>
            </a:r>
            <a:endParaRPr lang="en-US" sz="1550" dirty="0"/>
          </a:p>
        </p:txBody>
      </p:sp>
      <p:graphicFrame>
        <p:nvGraphicFramePr>
          <p:cNvPr id="8" name="Chart 0"/>
          <p:cNvGraphicFramePr/>
          <p:nvPr/>
        </p:nvGraphicFramePr>
        <p:xfrm>
          <a:off x="548640" y="2377440"/>
          <a:ext cx="6309360" cy="329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Shape 5"/>
          <p:cNvSpPr/>
          <p:nvPr/>
        </p:nvSpPr>
        <p:spPr>
          <a:xfrm>
            <a:off x="7178040" y="2377440"/>
            <a:ext cx="4434840" cy="3291840"/>
          </a:xfrm>
          <a:prstGeom prst="roundRect">
            <a:avLst>
              <a:gd name="adj" fmla="val 2222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6"/>
          <p:cNvSpPr/>
          <p:nvPr/>
        </p:nvSpPr>
        <p:spPr>
          <a:xfrm>
            <a:off x="7178040" y="2651760"/>
            <a:ext cx="44348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0.80 / 0.20</a:t>
            </a:r>
            <a:endParaRPr lang="en-US" sz="2600" dirty="0"/>
          </a:p>
        </p:txBody>
      </p:sp>
      <p:sp>
        <p:nvSpPr>
          <p:cNvPr id="11" name="Text 7"/>
          <p:cNvSpPr/>
          <p:nvPr/>
        </p:nvSpPr>
        <p:spPr>
          <a:xfrm>
            <a:off x="7178040" y="3364992"/>
            <a:ext cx="443484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weights (EffNet / ViT)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selected on validation only</a:t>
            </a:r>
            <a:endParaRPr lang="en-US" sz="1150" dirty="0"/>
          </a:p>
        </p:txBody>
      </p:sp>
      <p:sp>
        <p:nvSpPr>
          <p:cNvPr id="12" name="Text 8"/>
          <p:cNvSpPr/>
          <p:nvPr/>
        </p:nvSpPr>
        <p:spPr>
          <a:xfrm>
            <a:off x="7406640" y="3977640"/>
            <a:ext cx="3977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Original  •  H-Flip  •  +10°  •  −10°  •  110% Crop</a:t>
            </a:r>
            <a:endParaRPr lang="en-US" sz="1050" dirty="0"/>
          </a:p>
        </p:txBody>
      </p:sp>
      <p:sp>
        <p:nvSpPr>
          <p:cNvPr id="13" name="Text 9"/>
          <p:cNvSpPr/>
          <p:nvPr/>
        </p:nvSpPr>
        <p:spPr>
          <a:xfrm>
            <a:off x="7406640" y="4434840"/>
            <a:ext cx="39776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Five-view TTA contributes +1.79pp; ensemble adds +0.87pp — both isolated via controlled ablation.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Training: Class-Weighted Loss &amp; Configuration</a:t>
            </a:r>
            <a:endParaRPr lang="en-US" sz="2500" dirty="0"/>
          </a:p>
        </p:txBody>
      </p:sp>
      <p:sp>
        <p:nvSpPr>
          <p:cNvPr id="7" name="Text 4"/>
          <p:cNvSpPr/>
          <p:nvPr/>
        </p:nvSpPr>
        <p:spPr>
          <a:xfrm>
            <a:off x="548640" y="1691640"/>
            <a:ext cx="11064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i="1" dirty="0">
                <a:solidFill>
                  <a:srgbClr val="0E2A4A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L = −Σᶜ wᶜ · ỹᶜ · log(pᶜ)     wᶜ = N / (C · Nᶜ)     — completing the imbalance-handling loop</a:t>
            </a:r>
            <a:endParaRPr lang="en-US" sz="1450" dirty="0"/>
          </a:p>
        </p:txBody>
      </p:sp>
      <p:graphicFrame>
        <p:nvGraphicFramePr>
          <p:cNvPr id="8" name="Chart 0"/>
          <p:cNvGraphicFramePr/>
          <p:nvPr/>
        </p:nvGraphicFramePr>
        <p:xfrm>
          <a:off x="548640" y="2240280"/>
          <a:ext cx="6400800" cy="2651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Shape 5"/>
          <p:cNvSpPr/>
          <p:nvPr/>
        </p:nvSpPr>
        <p:spPr>
          <a:xfrm>
            <a:off x="7223760" y="2240280"/>
            <a:ext cx="21488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6"/>
          <p:cNvSpPr/>
          <p:nvPr/>
        </p:nvSpPr>
        <p:spPr>
          <a:xfrm>
            <a:off x="7360920" y="2313432"/>
            <a:ext cx="1874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Optimizer</a:t>
            </a: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7360920" y="2587752"/>
            <a:ext cx="1874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AdamW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9555480" y="2240280"/>
            <a:ext cx="21488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9692640" y="2313432"/>
            <a:ext cx="1874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Backbone/Head LR</a:t>
            </a:r>
            <a:endParaRPr lang="en-US" sz="900" dirty="0"/>
          </a:p>
        </p:txBody>
      </p:sp>
      <p:sp>
        <p:nvSpPr>
          <p:cNvPr id="14" name="Text 10"/>
          <p:cNvSpPr/>
          <p:nvPr/>
        </p:nvSpPr>
        <p:spPr>
          <a:xfrm>
            <a:off x="9692640" y="2587752"/>
            <a:ext cx="1874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1e-5 / 5e-5</a:t>
            </a:r>
            <a:endParaRPr lang="en-US" sz="1300" dirty="0"/>
          </a:p>
        </p:txBody>
      </p:sp>
      <p:sp>
        <p:nvSpPr>
          <p:cNvPr id="15" name="Shape 11"/>
          <p:cNvSpPr/>
          <p:nvPr/>
        </p:nvSpPr>
        <p:spPr>
          <a:xfrm>
            <a:off x="7223760" y="3136392"/>
            <a:ext cx="21488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2"/>
          <p:cNvSpPr/>
          <p:nvPr/>
        </p:nvSpPr>
        <p:spPr>
          <a:xfrm>
            <a:off x="7360920" y="3209544"/>
            <a:ext cx="1874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Batch size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7360920" y="3483864"/>
            <a:ext cx="1874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64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9555480" y="3136392"/>
            <a:ext cx="21488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5"/>
          <p:cNvSpPr/>
          <p:nvPr/>
        </p:nvSpPr>
        <p:spPr>
          <a:xfrm>
            <a:off x="9692640" y="3209544"/>
            <a:ext cx="1874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 epochs</a:t>
            </a:r>
            <a:endParaRPr lang="en-US" sz="900" dirty="0"/>
          </a:p>
        </p:txBody>
      </p:sp>
      <p:sp>
        <p:nvSpPr>
          <p:cNvPr id="20" name="Text 16"/>
          <p:cNvSpPr/>
          <p:nvPr/>
        </p:nvSpPr>
        <p:spPr>
          <a:xfrm>
            <a:off x="9692640" y="3483864"/>
            <a:ext cx="1874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30</a:t>
            </a:r>
            <a:endParaRPr lang="en-US" sz="1300" dirty="0"/>
          </a:p>
        </p:txBody>
      </p:sp>
      <p:sp>
        <p:nvSpPr>
          <p:cNvPr id="21" name="Shape 17"/>
          <p:cNvSpPr/>
          <p:nvPr/>
        </p:nvSpPr>
        <p:spPr>
          <a:xfrm>
            <a:off x="7223760" y="4032504"/>
            <a:ext cx="21488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18"/>
          <p:cNvSpPr/>
          <p:nvPr/>
        </p:nvSpPr>
        <p:spPr>
          <a:xfrm>
            <a:off x="7360920" y="4105656"/>
            <a:ext cx="1874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stop patience</a:t>
            </a:r>
            <a:endParaRPr lang="en-US" sz="900" dirty="0"/>
          </a:p>
        </p:txBody>
      </p:sp>
      <p:sp>
        <p:nvSpPr>
          <p:cNvPr id="23" name="Text 19"/>
          <p:cNvSpPr/>
          <p:nvPr/>
        </p:nvSpPr>
        <p:spPr>
          <a:xfrm>
            <a:off x="7360920" y="4379976"/>
            <a:ext cx="1874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1300" dirty="0"/>
          </a:p>
        </p:txBody>
      </p:sp>
      <p:sp>
        <p:nvSpPr>
          <p:cNvPr id="24" name="Shape 20"/>
          <p:cNvSpPr/>
          <p:nvPr/>
        </p:nvSpPr>
        <p:spPr>
          <a:xfrm>
            <a:off x="9555480" y="4032504"/>
            <a:ext cx="21488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1"/>
          <p:cNvSpPr/>
          <p:nvPr/>
        </p:nvSpPr>
        <p:spPr>
          <a:xfrm>
            <a:off x="9692640" y="4105656"/>
            <a:ext cx="1874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Hardware</a:t>
            </a:r>
            <a:endParaRPr lang="en-US" sz="900" dirty="0"/>
          </a:p>
        </p:txBody>
      </p:sp>
      <p:sp>
        <p:nvSpPr>
          <p:cNvPr id="26" name="Text 22"/>
          <p:cNvSpPr/>
          <p:nvPr/>
        </p:nvSpPr>
        <p:spPr>
          <a:xfrm>
            <a:off x="9692640" y="4379976"/>
            <a:ext cx="1874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A100 GPU</a:t>
            </a:r>
            <a:endParaRPr lang="en-US" sz="1300" dirty="0"/>
          </a:p>
        </p:txBody>
      </p:sp>
      <p:sp>
        <p:nvSpPr>
          <p:cNvPr id="27" name="Text 23"/>
          <p:cNvSpPr/>
          <p:nvPr/>
        </p:nvSpPr>
        <p:spPr>
          <a:xfrm>
            <a:off x="548640" y="5074920"/>
            <a:ext cx="6400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Disgust's raw weight (9.37) capped at 2.0 to prevent training instability.</a:t>
            </a:r>
            <a:endParaRPr lang="en-US" sz="1100" dirty="0"/>
          </a:p>
        </p:txBody>
      </p:sp>
      <p:sp>
        <p:nvSpPr>
          <p:cNvPr id="28" name="Text 24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0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C0777-DCCE-22B8-4FAB-961128D42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671ACFD2-828A-22EE-A280-F3454C292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9A357BDA-3D4A-54D8-20A3-0C867844CB50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53ED7B86-767E-0C33-C723-97A8C286EB3F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474444EF-F0FB-7706-E4AC-C85FE3069C60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8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50032DBC-61D5-28D6-F958-D960A8252356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Results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39648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Training Convergence: Peak at Epoch 6</a:t>
            </a:r>
          </a:p>
        </p:txBody>
      </p:sp>
      <p:pic>
        <p:nvPicPr>
          <p:cNvPr id="27" name="Image 0" descr="/home/claude/pptx_assets/fig8_training_curves.png">
            <a:extLst>
              <a:ext uri="{FF2B5EF4-FFF2-40B4-BE49-F238E27FC236}">
                <a16:creationId xmlns:a16="http://schemas.microsoft.com/office/drawing/2014/main" id="{2AC9E14B-135B-5DA1-AE46-726BF09763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8640" y="1689183"/>
            <a:ext cx="7406640" cy="2834640"/>
          </a:xfrm>
          <a:prstGeom prst="rect">
            <a:avLst/>
          </a:prstGeom>
        </p:spPr>
      </p:pic>
      <p:sp>
        <p:nvSpPr>
          <p:cNvPr id="29" name="Shape 2">
            <a:extLst>
              <a:ext uri="{FF2B5EF4-FFF2-40B4-BE49-F238E27FC236}">
                <a16:creationId xmlns:a16="http://schemas.microsoft.com/office/drawing/2014/main" id="{9DAEADA8-F58D-B048-9019-15838928468F}"/>
              </a:ext>
            </a:extLst>
          </p:cNvPr>
          <p:cNvSpPr/>
          <p:nvPr/>
        </p:nvSpPr>
        <p:spPr>
          <a:xfrm>
            <a:off x="8229600" y="1689183"/>
            <a:ext cx="3429000" cy="2834640"/>
          </a:xfrm>
          <a:prstGeom prst="roundRect">
            <a:avLst>
              <a:gd name="adj" fmla="val 2581"/>
            </a:avLst>
          </a:prstGeom>
          <a:solidFill>
            <a:srgbClr val="E8F1F4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1" name="Text 3">
            <a:extLst>
              <a:ext uri="{FF2B5EF4-FFF2-40B4-BE49-F238E27FC236}">
                <a16:creationId xmlns:a16="http://schemas.microsoft.com/office/drawing/2014/main" id="{AF78D001-905F-1B15-6062-FF5F105FCCD2}"/>
              </a:ext>
            </a:extLst>
          </p:cNvPr>
          <p:cNvSpPr/>
          <p:nvPr/>
        </p:nvSpPr>
        <p:spPr>
          <a:xfrm>
            <a:off x="8229600" y="1917783"/>
            <a:ext cx="34290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81.98%</a:t>
            </a:r>
            <a:endParaRPr lang="en-US" sz="4400" dirty="0"/>
          </a:p>
        </p:txBody>
      </p:sp>
      <p:sp>
        <p:nvSpPr>
          <p:cNvPr id="33" name="Text 4">
            <a:extLst>
              <a:ext uri="{FF2B5EF4-FFF2-40B4-BE49-F238E27FC236}">
                <a16:creationId xmlns:a16="http://schemas.microsoft.com/office/drawing/2014/main" id="{0763E5BA-D50B-B7D9-2671-1353EF17084B}"/>
              </a:ext>
            </a:extLst>
          </p:cNvPr>
          <p:cNvSpPr/>
          <p:nvPr/>
        </p:nvSpPr>
        <p:spPr>
          <a:xfrm>
            <a:off x="8229600" y="2667591"/>
            <a:ext cx="34290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peak validation accuracy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(epoch 6)</a:t>
            </a:r>
            <a:endParaRPr lang="en-US" sz="1250" dirty="0"/>
          </a:p>
        </p:txBody>
      </p:sp>
      <p:sp>
        <p:nvSpPr>
          <p:cNvPr id="35" name="Text 5">
            <a:extLst>
              <a:ext uri="{FF2B5EF4-FFF2-40B4-BE49-F238E27FC236}">
                <a16:creationId xmlns:a16="http://schemas.microsoft.com/office/drawing/2014/main" id="{1B312F41-800E-C94D-9B3F-CD45A6C87A6D}"/>
              </a:ext>
            </a:extLst>
          </p:cNvPr>
          <p:cNvSpPr/>
          <p:nvPr/>
        </p:nvSpPr>
        <p:spPr>
          <a:xfrm>
            <a:off x="8229600" y="3563703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Macro F1: 0.7263</a:t>
            </a:r>
            <a:endParaRPr lang="en-US" sz="125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3E55EA3A-62A7-B3D9-1E03-5CEDE0086A04}"/>
              </a:ext>
            </a:extLst>
          </p:cNvPr>
          <p:cNvSpPr/>
          <p:nvPr/>
        </p:nvSpPr>
        <p:spPr>
          <a:xfrm>
            <a:off x="8412480" y="3929463"/>
            <a:ext cx="3063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metrics peak simultaneously at epoch 6, genuine peak, not an arbitrary cutoff.</a:t>
            </a:r>
            <a:endParaRPr lang="en-US" sz="1000" dirty="0"/>
          </a:p>
        </p:txBody>
      </p:sp>
      <p:sp>
        <p:nvSpPr>
          <p:cNvPr id="39" name="Text 7">
            <a:extLst>
              <a:ext uri="{FF2B5EF4-FFF2-40B4-BE49-F238E27FC236}">
                <a16:creationId xmlns:a16="http://schemas.microsoft.com/office/drawing/2014/main" id="{C21B9618-A8BB-71CC-A48B-3755F620F221}"/>
              </a:ext>
            </a:extLst>
          </p:cNvPr>
          <p:cNvSpPr/>
          <p:nvPr/>
        </p:nvSpPr>
        <p:spPr>
          <a:xfrm>
            <a:off x="548640" y="4843863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Trained 14 epochs total (8-epoch early-stopping patience) • ~49 sec/epoch on NVIDIA A100 • ~11 minutes total training time</a:t>
            </a:r>
            <a:endParaRPr lang="en-US" sz="1250" dirty="0"/>
          </a:p>
        </p:txBody>
      </p:sp>
      <p:sp>
        <p:nvSpPr>
          <p:cNvPr id="41" name="Shape 8">
            <a:extLst>
              <a:ext uri="{FF2B5EF4-FFF2-40B4-BE49-F238E27FC236}">
                <a16:creationId xmlns:a16="http://schemas.microsoft.com/office/drawing/2014/main" id="{0E67CEC7-04FE-6E3C-B893-38F00C3798C7}"/>
              </a:ext>
            </a:extLst>
          </p:cNvPr>
          <p:cNvSpPr/>
          <p:nvPr/>
        </p:nvSpPr>
        <p:spPr>
          <a:xfrm>
            <a:off x="548640" y="5438223"/>
            <a:ext cx="11064240" cy="914400"/>
          </a:xfrm>
          <a:prstGeom prst="roundRect">
            <a:avLst>
              <a:gd name="adj" fmla="val 8000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29BF4DB0-F11F-43B5-A8DC-D0DF249A9B27}"/>
              </a:ext>
            </a:extLst>
          </p:cNvPr>
          <p:cNvSpPr/>
          <p:nvPr/>
        </p:nvSpPr>
        <p:spPr>
          <a:xfrm>
            <a:off x="822960" y="5602815"/>
            <a:ext cx="10515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epoch 7 onward, both metrics declined for 8 consecutive epochs, a clean overfitting signature that validates the early-stopping design.</a:t>
            </a:r>
            <a:endParaRPr lang="en-US" sz="13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C340F-FA2B-5C2A-C08C-5A457B8BB8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>
            <a:extLst>
              <a:ext uri="{FF2B5EF4-FFF2-40B4-BE49-F238E27FC236}">
                <a16:creationId xmlns:a16="http://schemas.microsoft.com/office/drawing/2014/main" id="{460B15D2-8407-1C58-8B48-B340E9313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6A091917-1D72-2AE5-F059-E2149C8F84A4}"/>
              </a:ext>
            </a:extLst>
          </p:cNvPr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028D6875-2759-E8AD-8A80-8A5E07899169}"/>
              </a:ext>
            </a:extLst>
          </p:cNvPr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1E45B8B5-DB52-D016-6F50-CC6A0D4EE94C}"/>
              </a:ext>
            </a:extLst>
          </p:cNvPr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3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C85093CE-5238-D256-F105-DCE14779BFFD}"/>
              </a:ext>
            </a:extLst>
          </p:cNvPr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Building Up to 82.54%: Controlled Ablation</a:t>
            </a:r>
            <a:endParaRPr lang="en-US" sz="2500" dirty="0"/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4D732096-BC84-E6A4-8C90-9C2751C9FE1D}"/>
              </a:ext>
            </a:extLst>
          </p:cNvPr>
          <p:cNvSpPr/>
          <p:nvPr/>
        </p:nvSpPr>
        <p:spPr>
          <a:xfrm>
            <a:off x="723748" y="2846932"/>
            <a:ext cx="3246120" cy="18288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BDF03275-3D56-001D-F0D2-DAFB22278745}"/>
              </a:ext>
            </a:extLst>
          </p:cNvPr>
          <p:cNvSpPr/>
          <p:nvPr/>
        </p:nvSpPr>
        <p:spPr>
          <a:xfrm>
            <a:off x="723748" y="3011524"/>
            <a:ext cx="3246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79.88%</a:t>
            </a:r>
            <a:endParaRPr lang="en-US" sz="2700" dirty="0"/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D804F2DE-745B-1DA9-D1E8-C43D0304C3D6}"/>
              </a:ext>
            </a:extLst>
          </p:cNvPr>
          <p:cNvSpPr/>
          <p:nvPr/>
        </p:nvSpPr>
        <p:spPr>
          <a:xfrm>
            <a:off x="723748" y="3560164"/>
            <a:ext cx="3246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Macro F1: 0.6312</a:t>
            </a:r>
            <a:endParaRPr lang="en-US" sz="1050" dirty="0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AA872BB3-45D5-C0C3-AF9A-ED619809775E}"/>
              </a:ext>
            </a:extLst>
          </p:cNvPr>
          <p:cNvSpPr/>
          <p:nvPr/>
        </p:nvSpPr>
        <p:spPr>
          <a:xfrm>
            <a:off x="723748" y="4767172"/>
            <a:ext cx="3246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EfficientNet-B3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Alone</a:t>
            </a:r>
            <a:endParaRPr lang="en-US" sz="1250" dirty="0"/>
          </a:p>
        </p:txBody>
      </p:sp>
      <p:sp>
        <p:nvSpPr>
          <p:cNvPr id="11" name="Text 8">
            <a:extLst>
              <a:ext uri="{FF2B5EF4-FFF2-40B4-BE49-F238E27FC236}">
                <a16:creationId xmlns:a16="http://schemas.microsoft.com/office/drawing/2014/main" id="{F7878A0D-691D-B2A5-A50F-2C6637150AA6}"/>
              </a:ext>
            </a:extLst>
          </p:cNvPr>
          <p:cNvSpPr/>
          <p:nvPr/>
        </p:nvSpPr>
        <p:spPr>
          <a:xfrm>
            <a:off x="4015588" y="3212692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400" dirty="0"/>
          </a:p>
        </p:txBody>
      </p:sp>
      <p:sp>
        <p:nvSpPr>
          <p:cNvPr id="12" name="Shape 9">
            <a:extLst>
              <a:ext uri="{FF2B5EF4-FFF2-40B4-BE49-F238E27FC236}">
                <a16:creationId xmlns:a16="http://schemas.microsoft.com/office/drawing/2014/main" id="{A033B909-4A1B-16F2-21B4-DC13826F58D4}"/>
              </a:ext>
            </a:extLst>
          </p:cNvPr>
          <p:cNvSpPr/>
          <p:nvPr/>
        </p:nvSpPr>
        <p:spPr>
          <a:xfrm>
            <a:off x="4472788" y="2389732"/>
            <a:ext cx="3246120" cy="228600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0">
            <a:extLst>
              <a:ext uri="{FF2B5EF4-FFF2-40B4-BE49-F238E27FC236}">
                <a16:creationId xmlns:a16="http://schemas.microsoft.com/office/drawing/2014/main" id="{F09B7008-90A6-E16A-2740-4F00B373579A}"/>
              </a:ext>
            </a:extLst>
          </p:cNvPr>
          <p:cNvSpPr/>
          <p:nvPr/>
        </p:nvSpPr>
        <p:spPr>
          <a:xfrm>
            <a:off x="4472788" y="2554324"/>
            <a:ext cx="3246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E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81.67%</a:t>
            </a:r>
            <a:endParaRPr lang="en-US" sz="2700" dirty="0"/>
          </a:p>
        </p:txBody>
      </p:sp>
      <p:sp>
        <p:nvSpPr>
          <p:cNvPr id="14" name="Text 11">
            <a:extLst>
              <a:ext uri="{FF2B5EF4-FFF2-40B4-BE49-F238E27FC236}">
                <a16:creationId xmlns:a16="http://schemas.microsoft.com/office/drawing/2014/main" id="{603B4FD8-2923-9A07-9491-E4D769B0F005}"/>
              </a:ext>
            </a:extLst>
          </p:cNvPr>
          <p:cNvSpPr/>
          <p:nvPr/>
        </p:nvSpPr>
        <p:spPr>
          <a:xfrm>
            <a:off x="4472788" y="3102964"/>
            <a:ext cx="3246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Macro F1: 0.7074</a:t>
            </a:r>
            <a:endParaRPr lang="en-US" sz="1050" dirty="0"/>
          </a:p>
        </p:txBody>
      </p:sp>
      <p:sp>
        <p:nvSpPr>
          <p:cNvPr id="15" name="Text 12">
            <a:extLst>
              <a:ext uri="{FF2B5EF4-FFF2-40B4-BE49-F238E27FC236}">
                <a16:creationId xmlns:a16="http://schemas.microsoft.com/office/drawing/2014/main" id="{350D66AF-9050-7A02-A3D7-75D3828EE5C7}"/>
              </a:ext>
            </a:extLst>
          </p:cNvPr>
          <p:cNvSpPr/>
          <p:nvPr/>
        </p:nvSpPr>
        <p:spPr>
          <a:xfrm>
            <a:off x="4472788" y="4767172"/>
            <a:ext cx="3246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Test-Time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Augmentation</a:t>
            </a:r>
            <a:endParaRPr lang="en-US" sz="1250" dirty="0"/>
          </a:p>
        </p:txBody>
      </p:sp>
      <p:sp>
        <p:nvSpPr>
          <p:cNvPr id="16" name="Text 13">
            <a:extLst>
              <a:ext uri="{FF2B5EF4-FFF2-40B4-BE49-F238E27FC236}">
                <a16:creationId xmlns:a16="http://schemas.microsoft.com/office/drawing/2014/main" id="{63C1877A-2162-B37A-5DF6-D9BBD49A0FED}"/>
              </a:ext>
            </a:extLst>
          </p:cNvPr>
          <p:cNvSpPr/>
          <p:nvPr/>
        </p:nvSpPr>
        <p:spPr>
          <a:xfrm>
            <a:off x="4472788" y="5270092"/>
            <a:ext cx="3246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+1.79 pp</a:t>
            </a:r>
            <a:endParaRPr lang="en-US" sz="1150" dirty="0"/>
          </a:p>
        </p:txBody>
      </p:sp>
      <p:sp>
        <p:nvSpPr>
          <p:cNvPr id="17" name="Text 14">
            <a:extLst>
              <a:ext uri="{FF2B5EF4-FFF2-40B4-BE49-F238E27FC236}">
                <a16:creationId xmlns:a16="http://schemas.microsoft.com/office/drawing/2014/main" id="{BECB18A4-E2AA-6AAC-88BD-EAA74CF74ED3}"/>
              </a:ext>
            </a:extLst>
          </p:cNvPr>
          <p:cNvSpPr/>
          <p:nvPr/>
        </p:nvSpPr>
        <p:spPr>
          <a:xfrm>
            <a:off x="7764628" y="3212692"/>
            <a:ext cx="411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400" dirty="0"/>
          </a:p>
        </p:txBody>
      </p:sp>
      <p:sp>
        <p:nvSpPr>
          <p:cNvPr id="18" name="Shape 15">
            <a:extLst>
              <a:ext uri="{FF2B5EF4-FFF2-40B4-BE49-F238E27FC236}">
                <a16:creationId xmlns:a16="http://schemas.microsoft.com/office/drawing/2014/main" id="{827A395E-9AEB-B748-13C9-AE6CB7BC7495}"/>
              </a:ext>
            </a:extLst>
          </p:cNvPr>
          <p:cNvSpPr/>
          <p:nvPr/>
        </p:nvSpPr>
        <p:spPr>
          <a:xfrm>
            <a:off x="8221828" y="1932532"/>
            <a:ext cx="3246120" cy="2743200"/>
          </a:xfrm>
          <a:prstGeom prst="roundRect">
            <a:avLst>
              <a:gd name="adj" fmla="val 2667"/>
            </a:avLst>
          </a:prstGeom>
          <a:solidFill>
            <a:srgbClr val="1C7293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Text 16">
            <a:extLst>
              <a:ext uri="{FF2B5EF4-FFF2-40B4-BE49-F238E27FC236}">
                <a16:creationId xmlns:a16="http://schemas.microsoft.com/office/drawing/2014/main" id="{21FDA9CF-508C-63FD-9DB0-294C0EA0AB25}"/>
              </a:ext>
            </a:extLst>
          </p:cNvPr>
          <p:cNvSpPr/>
          <p:nvPr/>
        </p:nvSpPr>
        <p:spPr>
          <a:xfrm>
            <a:off x="8221828" y="2097124"/>
            <a:ext cx="3246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82.54%</a:t>
            </a:r>
            <a:endParaRPr lang="en-US" sz="2700" dirty="0"/>
          </a:p>
        </p:txBody>
      </p:sp>
      <p:sp>
        <p:nvSpPr>
          <p:cNvPr id="20" name="Text 17">
            <a:extLst>
              <a:ext uri="{FF2B5EF4-FFF2-40B4-BE49-F238E27FC236}">
                <a16:creationId xmlns:a16="http://schemas.microsoft.com/office/drawing/2014/main" id="{05A1576E-AA36-B8E6-77DF-CF80609FF269}"/>
              </a:ext>
            </a:extLst>
          </p:cNvPr>
          <p:cNvSpPr/>
          <p:nvPr/>
        </p:nvSpPr>
        <p:spPr>
          <a:xfrm>
            <a:off x="8221828" y="2645764"/>
            <a:ext cx="3246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D8E2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Macro F1: 0.7218</a:t>
            </a:r>
            <a:endParaRPr lang="en-US" sz="1050" dirty="0"/>
          </a:p>
        </p:txBody>
      </p:sp>
      <p:sp>
        <p:nvSpPr>
          <p:cNvPr id="21" name="Text 18">
            <a:extLst>
              <a:ext uri="{FF2B5EF4-FFF2-40B4-BE49-F238E27FC236}">
                <a16:creationId xmlns:a16="http://schemas.microsoft.com/office/drawing/2014/main" id="{EA5DD09B-6FC1-3C53-C87C-5AEA32920C77}"/>
              </a:ext>
            </a:extLst>
          </p:cNvPr>
          <p:cNvSpPr/>
          <p:nvPr/>
        </p:nvSpPr>
        <p:spPr>
          <a:xfrm>
            <a:off x="8221828" y="4767172"/>
            <a:ext cx="3246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ViT-Small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b="1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Ensemble</a:t>
            </a:r>
            <a:endParaRPr lang="en-US" sz="1250" dirty="0"/>
          </a:p>
        </p:txBody>
      </p:sp>
      <p:sp>
        <p:nvSpPr>
          <p:cNvPr id="22" name="Text 19">
            <a:extLst>
              <a:ext uri="{FF2B5EF4-FFF2-40B4-BE49-F238E27FC236}">
                <a16:creationId xmlns:a16="http://schemas.microsoft.com/office/drawing/2014/main" id="{EE80EF87-E143-EA92-A8E9-72E52BC5E74D}"/>
              </a:ext>
            </a:extLst>
          </p:cNvPr>
          <p:cNvSpPr/>
          <p:nvPr/>
        </p:nvSpPr>
        <p:spPr>
          <a:xfrm>
            <a:off x="8221828" y="5270092"/>
            <a:ext cx="3246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+0.87 pp</a:t>
            </a:r>
            <a:endParaRPr lang="en-US" sz="1150" dirty="0"/>
          </a:p>
        </p:txBody>
      </p:sp>
      <p:sp>
        <p:nvSpPr>
          <p:cNvPr id="25" name="Text 22">
            <a:extLst>
              <a:ext uri="{FF2B5EF4-FFF2-40B4-BE49-F238E27FC236}">
                <a16:creationId xmlns:a16="http://schemas.microsoft.com/office/drawing/2014/main" id="{C97136AB-68A0-6014-9030-803D127FBA73}"/>
              </a:ext>
            </a:extLst>
          </p:cNvPr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786860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Per-Class Performance: The Imbalance Outcome</a:t>
            </a:r>
            <a:endParaRPr lang="en-US" sz="2500" dirty="0"/>
          </a:p>
        </p:txBody>
      </p:sp>
      <p:pic>
        <p:nvPicPr>
          <p:cNvPr id="7" name="Image 1" descr="/home/claude/pptx_assets/fig9_perclass_f1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8640" y="1645920"/>
            <a:ext cx="6675120" cy="3246120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7498080" y="1645920"/>
            <a:ext cx="4114800" cy="3246120"/>
          </a:xfrm>
          <a:prstGeom prst="roundRect">
            <a:avLst>
              <a:gd name="adj" fmla="val 2254"/>
            </a:avLst>
          </a:prstGeom>
          <a:solidFill>
            <a:srgbClr val="FBEAEA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7498080" y="1874520"/>
            <a:ext cx="4114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D64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0.50 / 0.51</a:t>
            </a:r>
            <a:endParaRPr lang="en-US" sz="2600" dirty="0"/>
          </a:p>
        </p:txBody>
      </p:sp>
      <p:sp>
        <p:nvSpPr>
          <p:cNvPr id="10" name="Text 6"/>
          <p:cNvSpPr/>
          <p:nvPr/>
        </p:nvSpPr>
        <p:spPr>
          <a:xfrm>
            <a:off x="7498080" y="2587752"/>
            <a:ext cx="41148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F1: Disgust / Fear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(smallest training sets)</a:t>
            </a:r>
            <a:endParaRPr lang="en-US" sz="1150" dirty="0"/>
          </a:p>
        </p:txBody>
      </p:sp>
      <p:sp>
        <p:nvSpPr>
          <p:cNvPr id="11" name="Text 7"/>
          <p:cNvSpPr/>
          <p:nvPr/>
        </p:nvSpPr>
        <p:spPr>
          <a:xfrm>
            <a:off x="7772400" y="3246120"/>
            <a:ext cx="356616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Happy leads at 0.9260 F1 (7,654 samples). Despite our imbalance interventions, minority classes remain the hardest.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548640" y="5120640"/>
            <a:ext cx="11064240" cy="914400"/>
          </a:xfrm>
          <a:prstGeom prst="roundRect">
            <a:avLst>
              <a:gd name="adj" fmla="val 8000"/>
            </a:avLst>
          </a:prstGeom>
          <a:solidFill>
            <a:srgbClr val="FCEBDD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822960" y="5285232"/>
            <a:ext cx="10515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Aggregate accuracy (82.54%) mitigates — but does not fully resolve — class imbalance.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endParaRPr lang="en-US" sz="10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Confusion Matrix: Systematic, Not Random</a:t>
            </a:r>
            <a:endParaRPr lang="en-US" sz="2500" dirty="0"/>
          </a:p>
        </p:txBody>
      </p:sp>
      <p:pic>
        <p:nvPicPr>
          <p:cNvPr id="7" name="Image 1" descr="/home/claude/pptx_assets/fig12_cm_final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05840" y="1600200"/>
            <a:ext cx="10149840" cy="3246120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822960" y="5084064"/>
            <a:ext cx="82296" cy="82296"/>
          </a:xfrm>
          <a:prstGeom prst="ellipse">
            <a:avLst/>
          </a:prstGeom>
          <a:solidFill>
            <a:srgbClr val="C96E1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/>
          <p:nvPr/>
        </p:nvSpPr>
        <p:spPr>
          <a:xfrm>
            <a:off x="1051560" y="493776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Disgust → Angry (34.8%) — shared brow-lowering, nose-wrinkling</a:t>
            </a:r>
            <a:endParaRPr lang="en-US" sz="1150" dirty="0"/>
          </a:p>
        </p:txBody>
      </p:sp>
      <p:sp>
        <p:nvSpPr>
          <p:cNvPr id="10" name="Shape 6"/>
          <p:cNvSpPr/>
          <p:nvPr/>
        </p:nvSpPr>
        <p:spPr>
          <a:xfrm>
            <a:off x="822960" y="5449824"/>
            <a:ext cx="82296" cy="82296"/>
          </a:xfrm>
          <a:prstGeom prst="ellipse">
            <a:avLst/>
          </a:prstGeom>
          <a:solidFill>
            <a:srgbClr val="C96E1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7"/>
          <p:cNvSpPr/>
          <p:nvPr/>
        </p:nvSpPr>
        <p:spPr>
          <a:xfrm>
            <a:off x="1051560" y="530352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 → Neutral (25.3%) — shared low facial-muscle activation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822960" y="5815584"/>
            <a:ext cx="82296" cy="82296"/>
          </a:xfrm>
          <a:prstGeom prst="ellipse">
            <a:avLst/>
          </a:prstGeom>
          <a:solidFill>
            <a:srgbClr val="C96E1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1051560" y="566928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Fear → Surprise (21.5%) — shared raised brows, widened eyes</a:t>
            </a:r>
            <a:endParaRPr lang="en-US" sz="1150" dirty="0"/>
          </a:p>
        </p:txBody>
      </p:sp>
      <p:sp>
        <p:nvSpPr>
          <p:cNvPr id="14" name="Text 10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10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Comparison: Proposed Method vs. Closest Baselines</a:t>
            </a:r>
            <a:endParaRPr lang="en-US" sz="2500" dirty="0"/>
          </a:p>
        </p:txBody>
      </p:sp>
      <p:graphicFrame>
        <p:nvGraphicFramePr>
          <p:cNvPr id="2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036068"/>
              </p:ext>
            </p:extLst>
          </p:nvPr>
        </p:nvGraphicFramePr>
        <p:xfrm>
          <a:off x="1600200" y="1691640"/>
          <a:ext cx="8961120" cy="3657600"/>
        </p:xfrm>
        <a:graphic>
          <a:graphicData uri="http://schemas.openxmlformats.org/drawingml/2006/table">
            <a:tbl>
              <a:tblPr/>
              <a:tblGrid>
                <a:gridCol w="2377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Year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Khaireddin and Chen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VGG-CNN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73.28%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− 9.26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Pecoraro et al.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LHC-Net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74.42%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− 8.12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Xue et al.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ViT-AP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73.50%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− 9.04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Tao and Duan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Hierarchical Attention Network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76.20%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− 6.34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Goel et al.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AutoML-FER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76.40%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− 6.14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Telceken et al.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EfficientMobileNet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77.60%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1A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− 4.94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Proposed Work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729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EfficientViT-FER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729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729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82.54%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729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72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 4"/>
          <p:cNvSpPr/>
          <p:nvPr/>
        </p:nvSpPr>
        <p:spPr>
          <a:xfrm>
            <a:off x="1600200" y="5678621"/>
            <a:ext cx="8961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C96E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+4.94 percentage points over EfficientMobileNet (Telceken et al., 2025), the strongest prior benchmark.</a:t>
            </a:r>
            <a:endParaRPr lang="en-US" sz="1250" dirty="0"/>
          </a:p>
        </p:txBody>
      </p:sp>
      <p:sp>
        <p:nvSpPr>
          <p:cNvPr id="9" name="Text 5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</a:t>
            </a:r>
            <a:endParaRPr lang="en-US" sz="1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Grad-CAM: Attending to Meaningful Regions</a:t>
            </a:r>
            <a:endParaRPr lang="en-US" sz="2500" dirty="0"/>
          </a:p>
        </p:txBody>
      </p:sp>
      <p:pic>
        <p:nvPicPr>
          <p:cNvPr id="7" name="Image 1" descr="/home/claude/pptx_assets/fig14_gradcam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554480" y="1600200"/>
            <a:ext cx="9052560" cy="28803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48640" y="4709160"/>
            <a:ext cx="1088136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Attention correlates with facial regions tied to relevant Action Units — mouth/cheek for Happy, brow region for Angry and Fear — even on misclassified examples, where attention still stays on the face rather than background.</a:t>
            </a:r>
            <a:endParaRPr lang="en-US" sz="1250" dirty="0"/>
          </a:p>
        </p:txBody>
      </p:sp>
      <p:sp>
        <p:nvSpPr>
          <p:cNvPr id="9" name="Text 5"/>
          <p:cNvSpPr/>
          <p:nvPr/>
        </p:nvSpPr>
        <p:spPr>
          <a:xfrm>
            <a:off x="548640" y="5577840"/>
            <a:ext cx="10881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Applied to EfficientNet-B3 only — an explanatory aid, not proof of internal reasoning.</a:t>
            </a:r>
            <a:endParaRPr lang="en-US" sz="1100" dirty="0"/>
          </a:p>
        </p:txBody>
      </p:sp>
      <p:sp>
        <p:nvSpPr>
          <p:cNvPr id="10" name="Text 6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</a:t>
            </a:r>
            <a:endParaRPr lang="en-US" sz="10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1C04C-1527-2D00-B9F7-F5B593C8A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9E990AB5-4214-6570-7F59-AE91A07640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DF69151E-CD8F-7B03-A7B0-8D64F33E7EC0}"/>
              </a:ext>
            </a:extLst>
          </p:cNvPr>
          <p:cNvGrpSpPr/>
          <p:nvPr/>
        </p:nvGrpSpPr>
        <p:grpSpPr>
          <a:xfrm>
            <a:off x="643467" y="2461748"/>
            <a:ext cx="8883991" cy="1608808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069AC5A1-D11A-460B-F832-8C575F07935E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A2B45999-FA47-2E4C-6C3F-5D6FDEB2CDF6}"/>
                </a:ext>
              </a:extLst>
            </p:cNvPr>
            <p:cNvSpPr/>
            <p:nvPr/>
          </p:nvSpPr>
          <p:spPr>
            <a:xfrm>
              <a:off x="865480" y="1682496"/>
              <a:ext cx="36576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9</a:t>
              </a:r>
              <a:endParaRPr lang="en-US" sz="48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39BA9281-5ED5-EBED-F5BA-247743D5B3DA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Discussion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373969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We Did Differently, and What We Added</a:t>
            </a:r>
            <a:endParaRPr lang="en-US" sz="2500" dirty="0"/>
          </a:p>
        </p:txBody>
      </p:sp>
      <p:sp>
        <p:nvSpPr>
          <p:cNvPr id="7" name="Shape 4"/>
          <p:cNvSpPr/>
          <p:nvPr/>
        </p:nvSpPr>
        <p:spPr>
          <a:xfrm>
            <a:off x="678028" y="1783080"/>
            <a:ext cx="5257800" cy="196596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934060" y="2103120"/>
            <a:ext cx="777240" cy="77724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142" y="230520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912468" y="2011680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Combined, not isolated</a:t>
            </a:r>
            <a:endParaRPr lang="en-US" sz="1350" dirty="0"/>
          </a:p>
        </p:txBody>
      </p:sp>
      <p:sp>
        <p:nvSpPr>
          <p:cNvPr id="11" name="Text 7"/>
          <p:cNvSpPr/>
          <p:nvPr/>
        </p:nvSpPr>
        <p:spPr>
          <a:xfrm>
            <a:off x="1912468" y="2404872"/>
            <a:ext cx="37947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work tackles noise OR imbalance OR efficiency OR interpretability. This study addresses all four together, in one pipeline.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6255868" y="1783080"/>
            <a:ext cx="5257800" cy="196596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9"/>
          <p:cNvSpPr/>
          <p:nvPr/>
        </p:nvSpPr>
        <p:spPr>
          <a:xfrm>
            <a:off x="6511900" y="2103120"/>
            <a:ext cx="777240" cy="77724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3982" y="2305202"/>
            <a:ext cx="373075" cy="3730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490308" y="2011680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Fixed the labels, not just the model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7490308" y="2404872"/>
            <a:ext cx="37947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FER+ refinement (+23pp) shows label quality matters more than architectural complexity — a finding largely absent from prior FER literature.</a:t>
            </a:r>
            <a:endParaRPr lang="en-US" sz="1050" dirty="0"/>
          </a:p>
        </p:txBody>
      </p:sp>
      <p:sp>
        <p:nvSpPr>
          <p:cNvPr id="17" name="Shape 12"/>
          <p:cNvSpPr/>
          <p:nvPr/>
        </p:nvSpPr>
        <p:spPr>
          <a:xfrm>
            <a:off x="678028" y="3950208"/>
            <a:ext cx="5257800" cy="196596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3"/>
          <p:cNvSpPr/>
          <p:nvPr/>
        </p:nvSpPr>
        <p:spPr>
          <a:xfrm>
            <a:off x="934060" y="4270248"/>
            <a:ext cx="777240" cy="77724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6142" y="4472330"/>
            <a:ext cx="373075" cy="373075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912468" y="4178808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Per-class transparency</a:t>
            </a:r>
            <a:endParaRPr lang="en-US" sz="1350" dirty="0"/>
          </a:p>
        </p:txBody>
      </p:sp>
      <p:sp>
        <p:nvSpPr>
          <p:cNvPr id="21" name="Text 15"/>
          <p:cNvSpPr/>
          <p:nvPr/>
        </p:nvSpPr>
        <p:spPr>
          <a:xfrm>
            <a:off x="1912468" y="4572000"/>
            <a:ext cx="37947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F1 per emotion, not just aggregate accuracy — revealing where imbalance still bites, unlike most reviewed studies.</a:t>
            </a:r>
            <a:endParaRPr lang="en-US" sz="1050" dirty="0"/>
          </a:p>
        </p:txBody>
      </p:sp>
      <p:sp>
        <p:nvSpPr>
          <p:cNvPr id="22" name="Shape 16"/>
          <p:cNvSpPr/>
          <p:nvPr/>
        </p:nvSpPr>
        <p:spPr>
          <a:xfrm>
            <a:off x="6255868" y="3950208"/>
            <a:ext cx="5257800" cy="196596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17"/>
          <p:cNvSpPr/>
          <p:nvPr/>
        </p:nvSpPr>
        <p:spPr>
          <a:xfrm>
            <a:off x="6511900" y="4270248"/>
            <a:ext cx="777240" cy="77724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3982" y="4472330"/>
            <a:ext cx="373075" cy="373075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490308" y="4178808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Built-in explainability</a:t>
            </a:r>
            <a:endParaRPr lang="en-US" sz="1350" dirty="0"/>
          </a:p>
        </p:txBody>
      </p:sp>
      <p:sp>
        <p:nvSpPr>
          <p:cNvPr id="26" name="Text 19"/>
          <p:cNvSpPr/>
          <p:nvPr/>
        </p:nvSpPr>
        <p:spPr>
          <a:xfrm>
            <a:off x="7490308" y="4572000"/>
            <a:ext cx="37947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Zero of the fifteen reviewed studies apply visual interpretability. This work adds Grad-CAM validation as standard practice.</a:t>
            </a:r>
            <a:endParaRPr lang="en-US" sz="1050" dirty="0"/>
          </a:p>
        </p:txBody>
      </p:sp>
      <p:sp>
        <p:nvSpPr>
          <p:cNvPr id="27" name="Text 20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</a:t>
            </a:r>
            <a:endParaRPr lang="en-US" sz="10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347472"/>
            <a:ext cx="29260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548640" y="34747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Acknowledged Limitations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548640" y="1783080"/>
            <a:ext cx="110642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777240" y="1956816"/>
            <a:ext cx="530352" cy="530352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132" y="2094708"/>
            <a:ext cx="254569" cy="254569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554480" y="1783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Minority-class performance: Disgust (F1=0.50) and Fear (F1=0.51) still trail</a:t>
            </a:r>
            <a:endParaRPr lang="en-US" sz="1300" dirty="0"/>
          </a:p>
        </p:txBody>
      </p:sp>
      <p:sp>
        <p:nvSpPr>
          <p:cNvPr id="11" name="Shape 7"/>
          <p:cNvSpPr/>
          <p:nvPr/>
        </p:nvSpPr>
        <p:spPr>
          <a:xfrm>
            <a:off x="548640" y="2816352"/>
            <a:ext cx="110642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8"/>
          <p:cNvSpPr/>
          <p:nvPr/>
        </p:nvSpPr>
        <p:spPr>
          <a:xfrm>
            <a:off x="777240" y="2990088"/>
            <a:ext cx="530352" cy="530352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132" y="3127980"/>
            <a:ext cx="254569" cy="254569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554480" y="2816352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Inference cost: two-model, five-view TTA pipeline is ~10× slower than a single pass</a:t>
            </a:r>
            <a:endParaRPr lang="en-US" sz="1300" dirty="0"/>
          </a:p>
        </p:txBody>
      </p:sp>
      <p:sp>
        <p:nvSpPr>
          <p:cNvPr id="15" name="Shape 10"/>
          <p:cNvSpPr/>
          <p:nvPr/>
        </p:nvSpPr>
        <p:spPr>
          <a:xfrm>
            <a:off x="548640" y="3849624"/>
            <a:ext cx="110642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1"/>
          <p:cNvSpPr/>
          <p:nvPr/>
        </p:nvSpPr>
        <p:spPr>
          <a:xfrm>
            <a:off x="777240" y="4023360"/>
            <a:ext cx="530352" cy="530352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132" y="4161252"/>
            <a:ext cx="254569" cy="254569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554480" y="3849624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Grad-CAM is an explanatory aid, not proof of internal reasoning</a:t>
            </a:r>
            <a:endParaRPr lang="en-US" sz="1300" dirty="0"/>
          </a:p>
        </p:txBody>
      </p:sp>
      <p:sp>
        <p:nvSpPr>
          <p:cNvPr id="19" name="Shape 13"/>
          <p:cNvSpPr/>
          <p:nvPr/>
        </p:nvSpPr>
        <p:spPr>
          <a:xfrm>
            <a:off x="548640" y="4882896"/>
            <a:ext cx="110642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4"/>
          <p:cNvSpPr/>
          <p:nvPr/>
        </p:nvSpPr>
        <p:spPr>
          <a:xfrm>
            <a:off x="777240" y="5056632"/>
            <a:ext cx="530352" cy="530352"/>
          </a:xfrm>
          <a:prstGeom prst="ellipse">
            <a:avLst/>
          </a:prstGeom>
          <a:solidFill>
            <a:srgbClr val="FCEB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132" y="5194524"/>
            <a:ext cx="254569" cy="254569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1554480" y="4882896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cross-dataset (RAF-DB/AffectNet/CK+) or demographic-bias validation; no edge-device latency testing</a:t>
            </a:r>
            <a:endParaRPr lang="en-US" sz="1300" dirty="0"/>
          </a:p>
        </p:txBody>
      </p:sp>
      <p:sp>
        <p:nvSpPr>
          <p:cNvPr id="23" name="Text 16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272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</a:t>
            </a:r>
            <a:endParaRPr lang="en-US" sz="1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46EF2-047A-940F-02F7-D1F20B5AA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 descr="/home/claude/pptx_build/assets/logo_cropped.png">
            <a:extLst>
              <a:ext uri="{FF2B5EF4-FFF2-40B4-BE49-F238E27FC236}">
                <a16:creationId xmlns:a16="http://schemas.microsoft.com/office/drawing/2014/main" id="{EBCFDA77-45AA-554D-26FE-4052EF646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284" y="320039"/>
            <a:ext cx="2132931" cy="93848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797FDDAA-23D6-5E60-C1A3-64FAE9C03AE5}"/>
              </a:ext>
            </a:extLst>
          </p:cNvPr>
          <p:cNvGrpSpPr/>
          <p:nvPr/>
        </p:nvGrpSpPr>
        <p:grpSpPr>
          <a:xfrm>
            <a:off x="643467" y="2461747"/>
            <a:ext cx="11136748" cy="1628471"/>
            <a:chOff x="700888" y="1554480"/>
            <a:chExt cx="5212080" cy="621792"/>
          </a:xfrm>
        </p:grpSpPr>
        <p:sp>
          <p:nvSpPr>
            <p:cNvPr id="3" name="Shape 2">
              <a:extLst>
                <a:ext uri="{FF2B5EF4-FFF2-40B4-BE49-F238E27FC236}">
                  <a16:creationId xmlns:a16="http://schemas.microsoft.com/office/drawing/2014/main" id="{7E994460-35E1-42BD-D9A7-5F1724E3B213}"/>
                </a:ext>
              </a:extLst>
            </p:cNvPr>
            <p:cNvSpPr/>
            <p:nvPr/>
          </p:nvSpPr>
          <p:spPr>
            <a:xfrm>
              <a:off x="700888" y="1554480"/>
              <a:ext cx="5212080" cy="621792"/>
            </a:xfrm>
            <a:prstGeom prst="roundRect">
              <a:avLst>
                <a:gd name="adj" fmla="val 11765"/>
              </a:avLst>
            </a:prstGeom>
            <a:solidFill>
              <a:srgbClr val="FFFFFF"/>
            </a:solidFill>
            <a:ln w="12700">
              <a:solidFill>
                <a:srgbClr val="E2E8F0"/>
              </a:solidFill>
              <a:prstDash val="solid"/>
            </a:ln>
          </p:spPr>
          <p:txBody>
            <a:bodyPr/>
            <a:lstStyle/>
            <a:p>
              <a:endParaRPr lang="en-US" sz="6000"/>
            </a:p>
          </p:txBody>
        </p:sp>
        <p:sp>
          <p:nvSpPr>
            <p:cNvPr id="5" name="Text 4">
              <a:extLst>
                <a:ext uri="{FF2B5EF4-FFF2-40B4-BE49-F238E27FC236}">
                  <a16:creationId xmlns:a16="http://schemas.microsoft.com/office/drawing/2014/main" id="{22C7EF98-1684-6CA4-59E4-02F34084667E}"/>
                </a:ext>
              </a:extLst>
            </p:cNvPr>
            <p:cNvSpPr/>
            <p:nvPr/>
          </p:nvSpPr>
          <p:spPr>
            <a:xfrm>
              <a:off x="800077" y="1682496"/>
              <a:ext cx="559179" cy="39992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algn="ctr" defTabSz="1426464">
                <a:spcAft>
                  <a:spcPts val="600"/>
                </a:spcAft>
              </a:pPr>
              <a:r>
                <a:rPr lang="en-US" sz="6600" b="1" dirty="0">
                  <a:solidFill>
                    <a:srgbClr val="1C7293"/>
                  </a:solidFill>
                  <a:latin typeface="Cambria" pitchFamily="34" charset="0"/>
                  <a:ea typeface="Cambria" pitchFamily="34" charset="-122"/>
                </a:rPr>
                <a:t>10</a:t>
              </a:r>
              <a:endParaRPr lang="en-US" sz="4400" dirty="0"/>
            </a:p>
          </p:txBody>
        </p:sp>
        <p:sp>
          <p:nvSpPr>
            <p:cNvPr id="7" name="Text 5">
              <a:extLst>
                <a:ext uri="{FF2B5EF4-FFF2-40B4-BE49-F238E27FC236}">
                  <a16:creationId xmlns:a16="http://schemas.microsoft.com/office/drawing/2014/main" id="{D87DEF00-EF2A-0CF1-1F0A-30F4354BA713}"/>
                </a:ext>
              </a:extLst>
            </p:cNvPr>
            <p:cNvSpPr/>
            <p:nvPr/>
          </p:nvSpPr>
          <p:spPr>
            <a:xfrm>
              <a:off x="1359256" y="1554480"/>
              <a:ext cx="4389120" cy="62179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defTabSz="1426464">
                <a:spcAft>
                  <a:spcPts val="600"/>
                </a:spcAft>
              </a:pPr>
              <a:r>
                <a:rPr lang="en-US" sz="6600" b="1" kern="1200" dirty="0">
                  <a:solidFill>
                    <a:srgbClr val="1A2233"/>
                  </a:solidFill>
                  <a:latin typeface="Calibri" pitchFamily="34" charset="0"/>
                  <a:ea typeface="+mn-ea"/>
                  <a:cs typeface="Calibri" pitchFamily="34" charset="-120"/>
                </a:rPr>
                <a:t>Conclusion &amp; Future 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77451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B685B-E251-0029-3BF0-9EE246F4E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>
            <a:extLst>
              <a:ext uri="{FF2B5EF4-FFF2-40B4-BE49-F238E27FC236}">
                <a16:creationId xmlns:a16="http://schemas.microsoft.com/office/drawing/2014/main" id="{FED4BCC7-5387-C3F0-B967-CA75FB5AF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E86B0ACF-7E11-7B67-D8FC-EC3B56566ACF}"/>
              </a:ext>
            </a:extLst>
          </p:cNvPr>
          <p:cNvSpPr/>
          <p:nvPr/>
        </p:nvSpPr>
        <p:spPr>
          <a:xfrm>
            <a:off x="457200" y="347472"/>
            <a:ext cx="38404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95DD4A83-DE2B-F1F5-1AE1-87B3BECADCEC}"/>
              </a:ext>
            </a:extLst>
          </p:cNvPr>
          <p:cNvSpPr/>
          <p:nvPr/>
        </p:nvSpPr>
        <p:spPr>
          <a:xfrm>
            <a:off x="457200" y="347472"/>
            <a:ext cx="38404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2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A6AFFFE1-06FB-E657-D959-538498280EE3}"/>
              </a:ext>
            </a:extLst>
          </p:cNvPr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&amp; FUTURE WORK</a:t>
            </a:r>
            <a:endParaRPr lang="en-US" sz="13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DA79AB6F-0F48-56EF-EF16-AF609BB1747E}"/>
              </a:ext>
            </a:extLst>
          </p:cNvPr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Quality Beats Architectural Complexity</a:t>
            </a:r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9E54D821-3A24-DF46-7919-8F9B1050DA5A}"/>
              </a:ext>
            </a:extLst>
          </p:cNvPr>
          <p:cNvSpPr/>
          <p:nvPr/>
        </p:nvSpPr>
        <p:spPr>
          <a:xfrm>
            <a:off x="723748" y="1965960"/>
            <a:ext cx="2514600" cy="1554480"/>
          </a:xfrm>
          <a:prstGeom prst="roundRect">
            <a:avLst>
              <a:gd name="adj" fmla="val 4706"/>
            </a:avLst>
          </a:prstGeom>
          <a:solidFill>
            <a:srgbClr val="13345A"/>
          </a:solidFill>
          <a:ln w="12700">
            <a:solidFill>
              <a:srgbClr val="23517C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 3">
            <a:extLst>
              <a:ext uri="{FF2B5EF4-FFF2-40B4-BE49-F238E27FC236}">
                <a16:creationId xmlns:a16="http://schemas.microsoft.com/office/drawing/2014/main" id="{CF0C17AE-2230-AD25-0E99-A732081C738F}"/>
              </a:ext>
            </a:extLst>
          </p:cNvPr>
          <p:cNvSpPr/>
          <p:nvPr/>
        </p:nvSpPr>
        <p:spPr>
          <a:xfrm>
            <a:off x="723748" y="2148840"/>
            <a:ext cx="2514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2994A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82.54%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 4">
            <a:extLst>
              <a:ext uri="{FF2B5EF4-FFF2-40B4-BE49-F238E27FC236}">
                <a16:creationId xmlns:a16="http://schemas.microsoft.com/office/drawing/2014/main" id="{4ACCE292-20CD-49C1-C88C-D4947ED096D9}"/>
              </a:ext>
            </a:extLst>
          </p:cNvPr>
          <p:cNvSpPr/>
          <p:nvPr/>
        </p:nvSpPr>
        <p:spPr>
          <a:xfrm>
            <a:off x="723748" y="288036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AFC6D9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test accuracy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hape 5">
            <a:extLst>
              <a:ext uri="{FF2B5EF4-FFF2-40B4-BE49-F238E27FC236}">
                <a16:creationId xmlns:a16="http://schemas.microsoft.com/office/drawing/2014/main" id="{BDE42A5E-D3F9-3374-336E-26C9F831E009}"/>
              </a:ext>
            </a:extLst>
          </p:cNvPr>
          <p:cNvSpPr/>
          <p:nvPr/>
        </p:nvSpPr>
        <p:spPr>
          <a:xfrm>
            <a:off x="3466948" y="1965960"/>
            <a:ext cx="2514600" cy="1554480"/>
          </a:xfrm>
          <a:prstGeom prst="roundRect">
            <a:avLst>
              <a:gd name="adj" fmla="val 4706"/>
            </a:avLst>
          </a:prstGeom>
          <a:solidFill>
            <a:srgbClr val="13345A"/>
          </a:solidFill>
          <a:ln w="12700">
            <a:solidFill>
              <a:srgbClr val="23517C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 6">
            <a:extLst>
              <a:ext uri="{FF2B5EF4-FFF2-40B4-BE49-F238E27FC236}">
                <a16:creationId xmlns:a16="http://schemas.microsoft.com/office/drawing/2014/main" id="{E6F495DB-CF74-9D62-765C-56071E155BA4}"/>
              </a:ext>
            </a:extLst>
          </p:cNvPr>
          <p:cNvSpPr/>
          <p:nvPr/>
        </p:nvSpPr>
        <p:spPr>
          <a:xfrm>
            <a:off x="3466948" y="2148840"/>
            <a:ext cx="2514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2994A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0.7218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 7">
            <a:extLst>
              <a:ext uri="{FF2B5EF4-FFF2-40B4-BE49-F238E27FC236}">
                <a16:creationId xmlns:a16="http://schemas.microsoft.com/office/drawing/2014/main" id="{161BA842-958E-6DCF-2804-ECFDDBCF15DD}"/>
              </a:ext>
            </a:extLst>
          </p:cNvPr>
          <p:cNvSpPr/>
          <p:nvPr/>
        </p:nvSpPr>
        <p:spPr>
          <a:xfrm>
            <a:off x="3466948" y="288036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AFC6D9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macro F1-score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Shape 8">
            <a:extLst>
              <a:ext uri="{FF2B5EF4-FFF2-40B4-BE49-F238E27FC236}">
                <a16:creationId xmlns:a16="http://schemas.microsoft.com/office/drawing/2014/main" id="{009C1480-E411-CB38-0B37-A295EAE396FB}"/>
              </a:ext>
            </a:extLst>
          </p:cNvPr>
          <p:cNvSpPr/>
          <p:nvPr/>
        </p:nvSpPr>
        <p:spPr>
          <a:xfrm>
            <a:off x="6210148" y="1965960"/>
            <a:ext cx="2514600" cy="1554480"/>
          </a:xfrm>
          <a:prstGeom prst="roundRect">
            <a:avLst>
              <a:gd name="adj" fmla="val 4706"/>
            </a:avLst>
          </a:prstGeom>
          <a:solidFill>
            <a:srgbClr val="13345A"/>
          </a:solidFill>
          <a:ln w="12700">
            <a:solidFill>
              <a:srgbClr val="23517C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 9">
            <a:extLst>
              <a:ext uri="{FF2B5EF4-FFF2-40B4-BE49-F238E27FC236}">
                <a16:creationId xmlns:a16="http://schemas.microsoft.com/office/drawing/2014/main" id="{8BDCEA76-61F2-7F65-DE11-D1E2194D6932}"/>
              </a:ext>
            </a:extLst>
          </p:cNvPr>
          <p:cNvSpPr/>
          <p:nvPr/>
        </p:nvSpPr>
        <p:spPr>
          <a:xfrm>
            <a:off x="6210148" y="2148840"/>
            <a:ext cx="2514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2994A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+4.94pp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 10">
            <a:extLst>
              <a:ext uri="{FF2B5EF4-FFF2-40B4-BE49-F238E27FC236}">
                <a16:creationId xmlns:a16="http://schemas.microsoft.com/office/drawing/2014/main" id="{F6759AE7-B3A0-12BA-1530-FAED18716CCB}"/>
              </a:ext>
            </a:extLst>
          </p:cNvPr>
          <p:cNvSpPr/>
          <p:nvPr/>
        </p:nvSpPr>
        <p:spPr>
          <a:xfrm>
            <a:off x="6210148" y="288036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AFC6D9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over best prior benchmark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hape 11">
            <a:extLst>
              <a:ext uri="{FF2B5EF4-FFF2-40B4-BE49-F238E27FC236}">
                <a16:creationId xmlns:a16="http://schemas.microsoft.com/office/drawing/2014/main" id="{BB2C340A-E933-3DFF-7DB7-24DD09CB4D98}"/>
              </a:ext>
            </a:extLst>
          </p:cNvPr>
          <p:cNvSpPr/>
          <p:nvPr/>
        </p:nvSpPr>
        <p:spPr>
          <a:xfrm>
            <a:off x="8953348" y="1965960"/>
            <a:ext cx="2514600" cy="1554480"/>
          </a:xfrm>
          <a:prstGeom prst="roundRect">
            <a:avLst>
              <a:gd name="adj" fmla="val 4706"/>
            </a:avLst>
          </a:prstGeom>
          <a:solidFill>
            <a:srgbClr val="13345A"/>
          </a:solidFill>
          <a:ln w="12700">
            <a:solidFill>
              <a:srgbClr val="23517C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 12">
            <a:extLst>
              <a:ext uri="{FF2B5EF4-FFF2-40B4-BE49-F238E27FC236}">
                <a16:creationId xmlns:a16="http://schemas.microsoft.com/office/drawing/2014/main" id="{96D2BE1B-3408-6DED-1C1D-D7BBD03E6A69}"/>
              </a:ext>
            </a:extLst>
          </p:cNvPr>
          <p:cNvSpPr/>
          <p:nvPr/>
        </p:nvSpPr>
        <p:spPr>
          <a:xfrm>
            <a:off x="8953348" y="2148840"/>
            <a:ext cx="2514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2994A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+23pp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Text 13">
            <a:extLst>
              <a:ext uri="{FF2B5EF4-FFF2-40B4-BE49-F238E27FC236}">
                <a16:creationId xmlns:a16="http://schemas.microsoft.com/office/drawing/2014/main" id="{DBEA0CD8-2343-737C-02DE-16882E21557E}"/>
              </a:ext>
            </a:extLst>
          </p:cNvPr>
          <p:cNvSpPr/>
          <p:nvPr/>
        </p:nvSpPr>
        <p:spPr>
          <a:xfrm>
            <a:off x="8953348" y="2880360"/>
            <a:ext cx="25146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AFC6D9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from label refinement alone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 14">
            <a:extLst>
              <a:ext uri="{FF2B5EF4-FFF2-40B4-BE49-F238E27FC236}">
                <a16:creationId xmlns:a16="http://schemas.microsoft.com/office/drawing/2014/main" id="{22E56EF0-D0B2-DA54-61E3-47A070944B51}"/>
              </a:ext>
            </a:extLst>
          </p:cNvPr>
          <p:cNvSpPr/>
          <p:nvPr/>
        </p:nvSpPr>
        <p:spPr>
          <a:xfrm>
            <a:off x="822960" y="3886200"/>
            <a:ext cx="1042416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EfficientViT-FER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demonstrates that targeted data-quality interventions, label refinement, targeted augmentation, and ensemble fusion, deliver greater gains on noisy, imbalanced FER benchmarks than increasing model complexity alone, while remaining interpretable via Grad-CAM.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 15">
            <a:extLst>
              <a:ext uri="{FF2B5EF4-FFF2-40B4-BE49-F238E27FC236}">
                <a16:creationId xmlns:a16="http://schemas.microsoft.com/office/drawing/2014/main" id="{FF76BBAB-73F1-F031-F7B1-CFF7D50639E2}"/>
              </a:ext>
            </a:extLst>
          </p:cNvPr>
          <p:cNvSpPr/>
          <p:nvPr/>
        </p:nvSpPr>
        <p:spPr>
          <a:xfrm>
            <a:off x="822960" y="5349240"/>
            <a:ext cx="10424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1" u="none" strike="noStrike" kern="1200" cap="none" spc="0" normalizeH="0" baseline="0" noProof="0" dirty="0">
                <a:ln>
                  <a:noFill/>
                </a:ln>
                <a:solidFill>
                  <a:srgbClr val="1C7293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Outperforms all fifteen reviewed baseline methods on FER2013.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24347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0F191-6DEF-FE84-4012-8F27AB8A6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assets/logo_cropped.png">
            <a:extLst>
              <a:ext uri="{FF2B5EF4-FFF2-40B4-BE49-F238E27FC236}">
                <a16:creationId xmlns:a16="http://schemas.microsoft.com/office/drawing/2014/main" id="{732FED16-19EE-3739-E76D-602FEAEBA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320040"/>
            <a:ext cx="1051560" cy="462686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3CAF7332-AD15-2111-15AB-6CB0A6F96FAA}"/>
              </a:ext>
            </a:extLst>
          </p:cNvPr>
          <p:cNvSpPr/>
          <p:nvPr/>
        </p:nvSpPr>
        <p:spPr>
          <a:xfrm>
            <a:off x="457200" y="347472"/>
            <a:ext cx="384048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10B834E5-EEA0-764A-4EFE-D643A51D987C}"/>
              </a:ext>
            </a:extLst>
          </p:cNvPr>
          <p:cNvSpPr/>
          <p:nvPr/>
        </p:nvSpPr>
        <p:spPr>
          <a:xfrm>
            <a:off x="457200" y="347472"/>
            <a:ext cx="38404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2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88BB31A9-6885-7B24-BC38-48DA5600C3F7}"/>
              </a:ext>
            </a:extLst>
          </p:cNvPr>
          <p:cNvSpPr/>
          <p:nvPr/>
        </p:nvSpPr>
        <p:spPr>
          <a:xfrm>
            <a:off x="932688" y="34747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&amp; FUTURE WORK</a:t>
            </a:r>
            <a:endParaRPr lang="en-US" sz="13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E829BCC7-9417-87AF-FA99-C9594CF5AD38}"/>
              </a:ext>
            </a:extLst>
          </p:cNvPr>
          <p:cNvSpPr/>
          <p:nvPr/>
        </p:nvSpPr>
        <p:spPr>
          <a:xfrm>
            <a:off x="548640" y="868680"/>
            <a:ext cx="8961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A22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Future Work</a:t>
            </a:r>
          </a:p>
        </p:txBody>
      </p:sp>
      <p:sp>
        <p:nvSpPr>
          <p:cNvPr id="8" name="Shape 2">
            <a:extLst>
              <a:ext uri="{FF2B5EF4-FFF2-40B4-BE49-F238E27FC236}">
                <a16:creationId xmlns:a16="http://schemas.microsoft.com/office/drawing/2014/main" id="{F3F5E35C-CF00-6C3A-9D6B-5E8106F61002}"/>
              </a:ext>
            </a:extLst>
          </p:cNvPr>
          <p:cNvSpPr/>
          <p:nvPr/>
        </p:nvSpPr>
        <p:spPr>
          <a:xfrm>
            <a:off x="582016" y="1828800"/>
            <a:ext cx="2606040" cy="356616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B2D6A7AB-6CAB-FC83-2EFB-229C53534354}"/>
              </a:ext>
            </a:extLst>
          </p:cNvPr>
          <p:cNvSpPr/>
          <p:nvPr/>
        </p:nvSpPr>
        <p:spPr>
          <a:xfrm>
            <a:off x="1519276" y="214884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 0" descr="preencoded.png">
            <a:extLst>
              <a:ext uri="{FF2B5EF4-FFF2-40B4-BE49-F238E27FC236}">
                <a16:creationId xmlns:a16="http://schemas.microsoft.com/office/drawing/2014/main" id="{9007F512-BFBD-307B-3C41-4CE6C848A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9471" y="2339035"/>
            <a:ext cx="351130" cy="351130"/>
          </a:xfrm>
          <a:prstGeom prst="rect">
            <a:avLst/>
          </a:prstGeom>
        </p:spPr>
      </p:pic>
      <p:sp>
        <p:nvSpPr>
          <p:cNvPr id="14" name="Text 4">
            <a:extLst>
              <a:ext uri="{FF2B5EF4-FFF2-40B4-BE49-F238E27FC236}">
                <a16:creationId xmlns:a16="http://schemas.microsoft.com/office/drawing/2014/main" id="{0DA280FB-FA99-BBE6-84DD-BD82BFD96D27}"/>
              </a:ext>
            </a:extLst>
          </p:cNvPr>
          <p:cNvSpPr/>
          <p:nvPr/>
        </p:nvSpPr>
        <p:spPr>
          <a:xfrm>
            <a:off x="764896" y="3017520"/>
            <a:ext cx="22402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A2233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Lightweight Inference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703230A2-A523-AA65-28AA-4B6B4A554EE1}"/>
              </a:ext>
            </a:extLst>
          </p:cNvPr>
          <p:cNvSpPr/>
          <p:nvPr/>
        </p:nvSpPr>
        <p:spPr>
          <a:xfrm>
            <a:off x="783184" y="3611880"/>
            <a:ext cx="2203704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62728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Model distillation into a single compact network for single-pass, low-latency deployment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hape 6">
            <a:extLst>
              <a:ext uri="{FF2B5EF4-FFF2-40B4-BE49-F238E27FC236}">
                <a16:creationId xmlns:a16="http://schemas.microsoft.com/office/drawing/2014/main" id="{080E8FAB-B85D-BD20-2C00-E63CFF2D7311}"/>
              </a:ext>
            </a:extLst>
          </p:cNvPr>
          <p:cNvSpPr/>
          <p:nvPr/>
        </p:nvSpPr>
        <p:spPr>
          <a:xfrm>
            <a:off x="3389224" y="1828800"/>
            <a:ext cx="2606040" cy="356616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hape 7">
            <a:extLst>
              <a:ext uri="{FF2B5EF4-FFF2-40B4-BE49-F238E27FC236}">
                <a16:creationId xmlns:a16="http://schemas.microsoft.com/office/drawing/2014/main" id="{D515C63B-EA50-22FC-6EC8-1609B7D9C062}"/>
              </a:ext>
            </a:extLst>
          </p:cNvPr>
          <p:cNvSpPr/>
          <p:nvPr/>
        </p:nvSpPr>
        <p:spPr>
          <a:xfrm>
            <a:off x="4326484" y="214884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Image 1" descr="preencoded.png">
            <a:extLst>
              <a:ext uri="{FF2B5EF4-FFF2-40B4-BE49-F238E27FC236}">
                <a16:creationId xmlns:a16="http://schemas.microsoft.com/office/drawing/2014/main" id="{AFEE299A-04EE-AF9B-9B2B-C67139D2C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6679" y="2339035"/>
            <a:ext cx="351130" cy="351130"/>
          </a:xfrm>
          <a:prstGeom prst="rect">
            <a:avLst/>
          </a:prstGeom>
        </p:spPr>
      </p:pic>
      <p:sp>
        <p:nvSpPr>
          <p:cNvPr id="24" name="Text 8">
            <a:extLst>
              <a:ext uri="{FF2B5EF4-FFF2-40B4-BE49-F238E27FC236}">
                <a16:creationId xmlns:a16="http://schemas.microsoft.com/office/drawing/2014/main" id="{FFC4296B-EF34-8927-073B-74EE6C060514}"/>
              </a:ext>
            </a:extLst>
          </p:cNvPr>
          <p:cNvSpPr/>
          <p:nvPr/>
        </p:nvSpPr>
        <p:spPr>
          <a:xfrm>
            <a:off x="3572104" y="3017520"/>
            <a:ext cx="22402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A2233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Cross-Dataset Evaluation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 9">
            <a:extLst>
              <a:ext uri="{FF2B5EF4-FFF2-40B4-BE49-F238E27FC236}">
                <a16:creationId xmlns:a16="http://schemas.microsoft.com/office/drawing/2014/main" id="{6C6F468F-868A-9C8F-F8AE-A4ECE9CAB4DB}"/>
              </a:ext>
            </a:extLst>
          </p:cNvPr>
          <p:cNvSpPr/>
          <p:nvPr/>
        </p:nvSpPr>
        <p:spPr>
          <a:xfrm>
            <a:off x="3590392" y="3611880"/>
            <a:ext cx="2203704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62728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Validate generalization on RAF-DB, AffectNet, and CK+ benchmarks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Shape 10">
            <a:extLst>
              <a:ext uri="{FF2B5EF4-FFF2-40B4-BE49-F238E27FC236}">
                <a16:creationId xmlns:a16="http://schemas.microsoft.com/office/drawing/2014/main" id="{EC02BC66-5B9D-0A43-94A7-A7010C6BCB6B}"/>
              </a:ext>
            </a:extLst>
          </p:cNvPr>
          <p:cNvSpPr/>
          <p:nvPr/>
        </p:nvSpPr>
        <p:spPr>
          <a:xfrm>
            <a:off x="6196432" y="1828800"/>
            <a:ext cx="2606040" cy="356616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Shape 11">
            <a:extLst>
              <a:ext uri="{FF2B5EF4-FFF2-40B4-BE49-F238E27FC236}">
                <a16:creationId xmlns:a16="http://schemas.microsoft.com/office/drawing/2014/main" id="{32E179C3-1A0B-038C-32F8-2D11B2A4952A}"/>
              </a:ext>
            </a:extLst>
          </p:cNvPr>
          <p:cNvSpPr/>
          <p:nvPr/>
        </p:nvSpPr>
        <p:spPr>
          <a:xfrm>
            <a:off x="7133692" y="214884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Image 2" descr="preencoded.png">
            <a:extLst>
              <a:ext uri="{FF2B5EF4-FFF2-40B4-BE49-F238E27FC236}">
                <a16:creationId xmlns:a16="http://schemas.microsoft.com/office/drawing/2014/main" id="{84B73C41-B67C-2D0C-B644-EE06EA94C4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887" y="2339035"/>
            <a:ext cx="351130" cy="351130"/>
          </a:xfrm>
          <a:prstGeom prst="rect">
            <a:avLst/>
          </a:prstGeom>
        </p:spPr>
      </p:pic>
      <p:sp>
        <p:nvSpPr>
          <p:cNvPr id="44" name="Text 12">
            <a:extLst>
              <a:ext uri="{FF2B5EF4-FFF2-40B4-BE49-F238E27FC236}">
                <a16:creationId xmlns:a16="http://schemas.microsoft.com/office/drawing/2014/main" id="{572A857F-7BD4-2CD0-1652-A1509C81F440}"/>
              </a:ext>
            </a:extLst>
          </p:cNvPr>
          <p:cNvSpPr/>
          <p:nvPr/>
        </p:nvSpPr>
        <p:spPr>
          <a:xfrm>
            <a:off x="6379312" y="3017520"/>
            <a:ext cx="22402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A2233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Demographic Fairness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 13">
            <a:extLst>
              <a:ext uri="{FF2B5EF4-FFF2-40B4-BE49-F238E27FC236}">
                <a16:creationId xmlns:a16="http://schemas.microsoft.com/office/drawing/2014/main" id="{3496094F-82C6-7F4C-F5DD-7845C84E0C66}"/>
              </a:ext>
            </a:extLst>
          </p:cNvPr>
          <p:cNvSpPr/>
          <p:nvPr/>
        </p:nvSpPr>
        <p:spPr>
          <a:xfrm>
            <a:off x="6397600" y="3611880"/>
            <a:ext cx="2203704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62728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Assess systematic bias across age, gender, and ethnicity using annotated data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hape 14">
            <a:extLst>
              <a:ext uri="{FF2B5EF4-FFF2-40B4-BE49-F238E27FC236}">
                <a16:creationId xmlns:a16="http://schemas.microsoft.com/office/drawing/2014/main" id="{67C4E63B-810B-C803-1A49-0914A7A497FA}"/>
              </a:ext>
            </a:extLst>
          </p:cNvPr>
          <p:cNvSpPr/>
          <p:nvPr/>
        </p:nvSpPr>
        <p:spPr>
          <a:xfrm>
            <a:off x="9003640" y="1828800"/>
            <a:ext cx="2606040" cy="3566160"/>
          </a:xfrm>
          <a:prstGeom prst="roundRect">
            <a:avLst>
              <a:gd name="adj" fmla="val 280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5400000" algn="bl" rotWithShape="0">
              <a:srgbClr val="1A2233">
                <a:alpha val="12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Shape 15">
            <a:extLst>
              <a:ext uri="{FF2B5EF4-FFF2-40B4-BE49-F238E27FC236}">
                <a16:creationId xmlns:a16="http://schemas.microsoft.com/office/drawing/2014/main" id="{A7829DF2-4F68-7274-521B-B124D86D5818}"/>
              </a:ext>
            </a:extLst>
          </p:cNvPr>
          <p:cNvSpPr/>
          <p:nvPr/>
        </p:nvSpPr>
        <p:spPr>
          <a:xfrm>
            <a:off x="9940900" y="2148840"/>
            <a:ext cx="731520" cy="731520"/>
          </a:xfrm>
          <a:prstGeom prst="ellipse">
            <a:avLst/>
          </a:prstGeom>
          <a:solidFill>
            <a:srgbClr val="E8F1F4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6" name="Image 3" descr="preencoded.png">
            <a:extLst>
              <a:ext uri="{FF2B5EF4-FFF2-40B4-BE49-F238E27FC236}">
                <a16:creationId xmlns:a16="http://schemas.microsoft.com/office/drawing/2014/main" id="{8620A640-DB31-EAF9-F306-7D695C1A6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31095" y="2339035"/>
            <a:ext cx="351130" cy="351130"/>
          </a:xfrm>
          <a:prstGeom prst="rect">
            <a:avLst/>
          </a:prstGeom>
        </p:spPr>
      </p:pic>
      <p:sp>
        <p:nvSpPr>
          <p:cNvPr id="58" name="Text 16">
            <a:extLst>
              <a:ext uri="{FF2B5EF4-FFF2-40B4-BE49-F238E27FC236}">
                <a16:creationId xmlns:a16="http://schemas.microsoft.com/office/drawing/2014/main" id="{FD9A74B2-E44C-B643-FC01-D2E5BE41E619}"/>
              </a:ext>
            </a:extLst>
          </p:cNvPr>
          <p:cNvSpPr/>
          <p:nvPr/>
        </p:nvSpPr>
        <p:spPr>
          <a:xfrm>
            <a:off x="9186520" y="3017520"/>
            <a:ext cx="22402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A2233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Real-Time Video Streams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 17">
            <a:extLst>
              <a:ext uri="{FF2B5EF4-FFF2-40B4-BE49-F238E27FC236}">
                <a16:creationId xmlns:a16="http://schemas.microsoft.com/office/drawing/2014/main" id="{77568E88-3274-5D1D-8834-0C6F1C878D28}"/>
              </a:ext>
            </a:extLst>
          </p:cNvPr>
          <p:cNvSpPr/>
          <p:nvPr/>
        </p:nvSpPr>
        <p:spPr>
          <a:xfrm>
            <a:off x="9204808" y="3611880"/>
            <a:ext cx="2203704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62728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Extend to temporal modeling with latency and frame-rate benchmarking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52925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0682935" y="292608"/>
            <a:ext cx="1271016" cy="608990"/>
          </a:xfrm>
          <a:prstGeom prst="roundRect">
            <a:avLst>
              <a:gd name="adj" fmla="val 9009"/>
            </a:avLst>
          </a:prstGeom>
          <a:solidFill>
            <a:srgbClr val="FFFF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 0" descr="/home/claude/pptx_build/assets/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2663" y="365760"/>
            <a:ext cx="1051560" cy="462686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8595360" y="822960"/>
            <a:ext cx="73152" cy="73152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hape 2"/>
          <p:cNvSpPr/>
          <p:nvPr/>
        </p:nvSpPr>
        <p:spPr>
          <a:xfrm>
            <a:off x="9098280" y="822960"/>
            <a:ext cx="73152" cy="73152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hape 3"/>
          <p:cNvSpPr/>
          <p:nvPr/>
        </p:nvSpPr>
        <p:spPr>
          <a:xfrm>
            <a:off x="9601200" y="822960"/>
            <a:ext cx="73152" cy="73152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hape 4"/>
          <p:cNvSpPr/>
          <p:nvPr/>
        </p:nvSpPr>
        <p:spPr>
          <a:xfrm>
            <a:off x="8595360" y="1325880"/>
            <a:ext cx="73152" cy="73152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hape 5"/>
          <p:cNvSpPr/>
          <p:nvPr/>
        </p:nvSpPr>
        <p:spPr>
          <a:xfrm>
            <a:off x="9098280" y="1325880"/>
            <a:ext cx="73152" cy="73152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hape 6"/>
          <p:cNvSpPr/>
          <p:nvPr/>
        </p:nvSpPr>
        <p:spPr>
          <a:xfrm>
            <a:off x="9601200" y="1325880"/>
            <a:ext cx="73152" cy="73152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7"/>
          <p:cNvSpPr/>
          <p:nvPr/>
        </p:nvSpPr>
        <p:spPr>
          <a:xfrm>
            <a:off x="822960" y="2468880"/>
            <a:ext cx="91440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 8"/>
          <p:cNvSpPr/>
          <p:nvPr/>
        </p:nvSpPr>
        <p:spPr>
          <a:xfrm>
            <a:off x="822960" y="342900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F2994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822960" y="4160520"/>
            <a:ext cx="2011680" cy="0"/>
          </a:xfrm>
          <a:prstGeom prst="line">
            <a:avLst/>
          </a:prstGeom>
          <a:noFill/>
          <a:ln w="25400">
            <a:solidFill>
              <a:srgbClr val="1C7293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822960" y="434340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Ammar Wassas • Supervised by Dr. Mohamed Eassa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822960" y="4681728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1200" cap="none" spc="0" normalizeH="0" baseline="0" noProof="0" dirty="0">
                <a:ln>
                  <a:noFill/>
                </a:ln>
                <a:solidFill>
                  <a:srgbClr val="AFC6D9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Informatics, Midocean University</a:t>
            </a:r>
            <a:endParaRPr kumimoji="0" lang="en-US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822960" y="498348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" b="0" i="0" u="none" strike="noStrike" kern="1200" cap="none" spc="0" normalizeH="0" baseline="0" noProof="0" dirty="0">
                <a:ln>
                  <a:noFill/>
                </a:ln>
                <a:solidFill>
                  <a:srgbClr val="AFC6D9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253002052@st.midocean.edu.km</a:t>
            </a:r>
            <a:endParaRPr kumimoji="0" lang="en-US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11551615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6B85A3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27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2351</Words>
  <Application>Microsoft Office PowerPoint</Application>
  <PresentationFormat>Widescreen</PresentationFormat>
  <Paragraphs>533</Paragraphs>
  <Slides>42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Aptos</vt:lpstr>
      <vt:lpstr>Aptos Display</vt:lpstr>
      <vt:lpstr>Arial</vt:lpstr>
      <vt:lpstr>Calibri</vt:lpstr>
      <vt:lpstr>Cambria</vt:lpstr>
      <vt:lpstr>Cambria Math</vt:lpstr>
      <vt:lpstr>Poppins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Ammar Wassas</dc:creator>
  <cp:lastModifiedBy>Ammar Wassas</cp:lastModifiedBy>
  <cp:revision>6</cp:revision>
  <dcterms:created xsi:type="dcterms:W3CDTF">2026-08-09T04:22:31Z</dcterms:created>
  <dcterms:modified xsi:type="dcterms:W3CDTF">2026-08-09T07:30:46Z</dcterms:modified>
</cp:coreProperties>
</file>