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8288000" cy="10287000"/>
  <p:notesSz cx="6858000" cy="9144000"/>
  <p:embeddedFontLst>
    <p:embeddedFont>
      <p:font typeface="HK Grotesk Bold" panose="020B0604020202020204" charset="0"/>
      <p:regular r:id="rId25"/>
    </p:embeddedFont>
    <p:embeddedFont>
      <p:font typeface="Open Sans" panose="020B0606030504020204" pitchFamily="34" charset="0"/>
      <p:regular r:id="rId26"/>
    </p:embeddedFont>
    <p:embeddedFont>
      <p:font typeface="Open Sans Bold" panose="020B0604020202020204" charset="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FC68C0-B9C1-4A69-AAC5-54E3EA56C800}" v="2" dt="2026-08-01T23:44:49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264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h bawazeer" userId="6339453cd102f894" providerId="LiveId" clId="{D0F4E9C8-B52C-4A10-9D85-5D2E3B83C1C7}"/>
    <pc:docChg chg="custSel modSld">
      <pc:chgData name="mariah bawazeer" userId="6339453cd102f894" providerId="LiveId" clId="{D0F4E9C8-B52C-4A10-9D85-5D2E3B83C1C7}" dt="2026-08-01T23:48:29.772" v="106" actId="732"/>
      <pc:docMkLst>
        <pc:docMk/>
      </pc:docMkLst>
      <pc:sldChg chg="modSp mod">
        <pc:chgData name="mariah bawazeer" userId="6339453cd102f894" providerId="LiveId" clId="{D0F4E9C8-B52C-4A10-9D85-5D2E3B83C1C7}" dt="2026-08-01T23:16:38.407" v="0" actId="14100"/>
        <pc:sldMkLst>
          <pc:docMk/>
          <pc:sldMk cId="0" sldId="257"/>
        </pc:sldMkLst>
        <pc:spChg chg="mod">
          <ac:chgData name="mariah bawazeer" userId="6339453cd102f894" providerId="LiveId" clId="{D0F4E9C8-B52C-4A10-9D85-5D2E3B83C1C7}" dt="2026-08-01T23:16:38.407" v="0" actId="14100"/>
          <ac:spMkLst>
            <pc:docMk/>
            <pc:sldMk cId="0" sldId="257"/>
            <ac:spMk id="8" creationId="{00000000-0000-0000-0000-000000000000}"/>
          </ac:spMkLst>
        </pc:spChg>
      </pc:sldChg>
      <pc:sldChg chg="modSp mod">
        <pc:chgData name="mariah bawazeer" userId="6339453cd102f894" providerId="LiveId" clId="{D0F4E9C8-B52C-4A10-9D85-5D2E3B83C1C7}" dt="2026-08-01T23:41:56.924" v="53" actId="20577"/>
        <pc:sldMkLst>
          <pc:docMk/>
          <pc:sldMk cId="0" sldId="259"/>
        </pc:sldMkLst>
        <pc:spChg chg="mod">
          <ac:chgData name="mariah bawazeer" userId="6339453cd102f894" providerId="LiveId" clId="{D0F4E9C8-B52C-4A10-9D85-5D2E3B83C1C7}" dt="2026-08-01T23:41:41.519" v="42" actId="20577"/>
          <ac:spMkLst>
            <pc:docMk/>
            <pc:sldMk cId="0" sldId="259"/>
            <ac:spMk id="29" creationId="{00000000-0000-0000-0000-000000000000}"/>
          </ac:spMkLst>
        </pc:spChg>
        <pc:spChg chg="mod">
          <ac:chgData name="mariah bawazeer" userId="6339453cd102f894" providerId="LiveId" clId="{D0F4E9C8-B52C-4A10-9D85-5D2E3B83C1C7}" dt="2026-08-01T23:41:56.924" v="53" actId="20577"/>
          <ac:spMkLst>
            <pc:docMk/>
            <pc:sldMk cId="0" sldId="259"/>
            <ac:spMk id="30" creationId="{00000000-0000-0000-0000-000000000000}"/>
          </ac:spMkLst>
        </pc:spChg>
      </pc:sldChg>
      <pc:sldChg chg="modSp mod">
        <pc:chgData name="mariah bawazeer" userId="6339453cd102f894" providerId="LiveId" clId="{D0F4E9C8-B52C-4A10-9D85-5D2E3B83C1C7}" dt="2026-08-01T23:22:43.184" v="22" actId="20577"/>
        <pc:sldMkLst>
          <pc:docMk/>
          <pc:sldMk cId="0" sldId="260"/>
        </pc:sldMkLst>
        <pc:graphicFrameChg chg="modGraphic">
          <ac:chgData name="mariah bawazeer" userId="6339453cd102f894" providerId="LiveId" clId="{D0F4E9C8-B52C-4A10-9D85-5D2E3B83C1C7}" dt="2026-08-01T23:22:43.184" v="22" actId="20577"/>
          <ac:graphicFrameMkLst>
            <pc:docMk/>
            <pc:sldMk cId="0" sldId="260"/>
            <ac:graphicFrameMk id="8" creationId="{08B4CF7F-25D0-A390-C41F-3C62552193F1}"/>
          </ac:graphicFrameMkLst>
        </pc:graphicFrameChg>
      </pc:sldChg>
      <pc:sldChg chg="modSp mod">
        <pc:chgData name="mariah bawazeer" userId="6339453cd102f894" providerId="LiveId" clId="{D0F4E9C8-B52C-4A10-9D85-5D2E3B83C1C7}" dt="2026-08-01T23:23:18.395" v="24" actId="20577"/>
        <pc:sldMkLst>
          <pc:docMk/>
          <pc:sldMk cId="0" sldId="261"/>
        </pc:sldMkLst>
        <pc:graphicFrameChg chg="modGraphic">
          <ac:chgData name="mariah bawazeer" userId="6339453cd102f894" providerId="LiveId" clId="{D0F4E9C8-B52C-4A10-9D85-5D2E3B83C1C7}" dt="2026-08-01T23:23:18.395" v="24" actId="20577"/>
          <ac:graphicFrameMkLst>
            <pc:docMk/>
            <pc:sldMk cId="0" sldId="261"/>
            <ac:graphicFrameMk id="8" creationId="{EC8CB2C2-8D99-C72C-A0F9-7750CDA0F410}"/>
          </ac:graphicFrameMkLst>
        </pc:graphicFrameChg>
      </pc:sldChg>
      <pc:sldChg chg="addSp delSp modSp mod">
        <pc:chgData name="mariah bawazeer" userId="6339453cd102f894" providerId="LiveId" clId="{D0F4E9C8-B52C-4A10-9D85-5D2E3B83C1C7}" dt="2026-08-01T23:19:29.829" v="14" actId="1076"/>
        <pc:sldMkLst>
          <pc:docMk/>
          <pc:sldMk cId="0" sldId="263"/>
        </pc:sldMkLst>
        <pc:spChg chg="mod">
          <ac:chgData name="mariah bawazeer" userId="6339453cd102f894" providerId="LiveId" clId="{D0F4E9C8-B52C-4A10-9D85-5D2E3B83C1C7}" dt="2026-08-01T23:19:24.288" v="13" actId="1076"/>
          <ac:spMkLst>
            <pc:docMk/>
            <pc:sldMk cId="0" sldId="263"/>
            <ac:spMk id="6" creationId="{00000000-0000-0000-0000-000000000000}"/>
          </ac:spMkLst>
        </pc:spChg>
        <pc:spChg chg="mod">
          <ac:chgData name="mariah bawazeer" userId="6339453cd102f894" providerId="LiveId" clId="{D0F4E9C8-B52C-4A10-9D85-5D2E3B83C1C7}" dt="2026-08-01T23:19:29.829" v="14" actId="1076"/>
          <ac:spMkLst>
            <pc:docMk/>
            <pc:sldMk cId="0" sldId="263"/>
            <ac:spMk id="7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26.083" v="1" actId="478"/>
          <ac:spMkLst>
            <pc:docMk/>
            <pc:sldMk cId="0" sldId="263"/>
            <ac:spMk id="8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18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21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43.976" v="4" actId="478"/>
          <ac:spMkLst>
            <pc:docMk/>
            <pc:sldMk cId="0" sldId="263"/>
            <ac:spMk id="29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50.677" v="7" actId="478"/>
          <ac:spMkLst>
            <pc:docMk/>
            <pc:sldMk cId="0" sldId="263"/>
            <ac:spMk id="30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65" creationId="{00000000-0000-0000-0000-000000000000}"/>
          </ac:spMkLst>
        </pc:spChg>
        <pc:spChg chg="del mod">
          <ac:chgData name="mariah bawazeer" userId="6339453cd102f894" providerId="LiveId" clId="{D0F4E9C8-B52C-4A10-9D85-5D2E3B83C1C7}" dt="2026-08-01T23:18:49.174" v="6" actId="478"/>
          <ac:spMkLst>
            <pc:docMk/>
            <pc:sldMk cId="0" sldId="263"/>
            <ac:spMk id="69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89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99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103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104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111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118" creationId="{00000000-0000-0000-0000-000000000000}"/>
          </ac:spMkLst>
        </pc:spChg>
        <pc:spChg chg="del">
          <ac:chgData name="mariah bawazeer" userId="6339453cd102f894" providerId="LiveId" clId="{D0F4E9C8-B52C-4A10-9D85-5D2E3B83C1C7}" dt="2026-08-01T23:18:32.667" v="2" actId="478"/>
          <ac:spMkLst>
            <pc:docMk/>
            <pc:sldMk cId="0" sldId="263"/>
            <ac:spMk id="120" creationId="{00000000-0000-0000-0000-000000000000}"/>
          </ac:spMkLst>
        </pc:spChg>
        <pc:picChg chg="add mod">
          <ac:chgData name="mariah bawazeer" userId="6339453cd102f894" providerId="LiveId" clId="{D0F4E9C8-B52C-4A10-9D85-5D2E3B83C1C7}" dt="2026-08-01T23:19:21.602" v="12" actId="1076"/>
          <ac:picMkLst>
            <pc:docMk/>
            <pc:sldMk cId="0" sldId="263"/>
            <ac:picMk id="122" creationId="{E76F030E-600E-0C59-ECD3-179B6E7B920F}"/>
          </ac:picMkLst>
        </pc:picChg>
      </pc:sldChg>
      <pc:sldChg chg="modSp mod">
        <pc:chgData name="mariah bawazeer" userId="6339453cd102f894" providerId="LiveId" clId="{D0F4E9C8-B52C-4A10-9D85-5D2E3B83C1C7}" dt="2026-08-01T23:43:00.777" v="88" actId="20577"/>
        <pc:sldMkLst>
          <pc:docMk/>
          <pc:sldMk cId="0" sldId="266"/>
        </pc:sldMkLst>
        <pc:spChg chg="mod">
          <ac:chgData name="mariah bawazeer" userId="6339453cd102f894" providerId="LiveId" clId="{D0F4E9C8-B52C-4A10-9D85-5D2E3B83C1C7}" dt="2026-08-01T23:43:00.777" v="88" actId="20577"/>
          <ac:spMkLst>
            <pc:docMk/>
            <pc:sldMk cId="0" sldId="266"/>
            <ac:spMk id="11" creationId="{00000000-0000-0000-0000-000000000000}"/>
          </ac:spMkLst>
        </pc:spChg>
      </pc:sldChg>
      <pc:sldChg chg="addSp delSp modSp mod">
        <pc:chgData name="mariah bawazeer" userId="6339453cd102f894" providerId="LiveId" clId="{D0F4E9C8-B52C-4A10-9D85-5D2E3B83C1C7}" dt="2026-08-01T23:48:29.772" v="106" actId="732"/>
        <pc:sldMkLst>
          <pc:docMk/>
          <pc:sldMk cId="0" sldId="269"/>
        </pc:sldMkLst>
        <pc:spChg chg="del">
          <ac:chgData name="mariah bawazeer" userId="6339453cd102f894" providerId="LiveId" clId="{D0F4E9C8-B52C-4A10-9D85-5D2E3B83C1C7}" dt="2026-08-01T23:44:48.779" v="89" actId="478"/>
          <ac:spMkLst>
            <pc:docMk/>
            <pc:sldMk cId="0" sldId="269"/>
            <ac:spMk id="7" creationId="{00000000-0000-0000-0000-000000000000}"/>
          </ac:spMkLst>
        </pc:spChg>
        <pc:spChg chg="mod">
          <ac:chgData name="mariah bawazeer" userId="6339453cd102f894" providerId="LiveId" clId="{D0F4E9C8-B52C-4A10-9D85-5D2E3B83C1C7}" dt="2026-08-01T23:47:10.730" v="101" actId="120"/>
          <ac:spMkLst>
            <pc:docMk/>
            <pc:sldMk cId="0" sldId="269"/>
            <ac:spMk id="8" creationId="{00000000-0000-0000-0000-000000000000}"/>
          </ac:spMkLst>
        </pc:spChg>
        <pc:picChg chg="add del mod">
          <ac:chgData name="mariah bawazeer" userId="6339453cd102f894" providerId="LiveId" clId="{D0F4E9C8-B52C-4A10-9D85-5D2E3B83C1C7}" dt="2026-08-01T23:45:06.993" v="94" actId="478"/>
          <ac:picMkLst>
            <pc:docMk/>
            <pc:sldMk cId="0" sldId="269"/>
            <ac:picMk id="12" creationId="{391FEEC4-4582-7B63-EBC5-2CF3C7616535}"/>
          </ac:picMkLst>
        </pc:picChg>
        <pc:picChg chg="add mod modCrop">
          <ac:chgData name="mariah bawazeer" userId="6339453cd102f894" providerId="LiveId" clId="{D0F4E9C8-B52C-4A10-9D85-5D2E3B83C1C7}" dt="2026-08-01T23:48:29.772" v="106" actId="732"/>
          <ac:picMkLst>
            <pc:docMk/>
            <pc:sldMk cId="0" sldId="269"/>
            <ac:picMk id="14" creationId="{CAF24A82-4651-CC00-1739-274B4B2B353A}"/>
          </ac:picMkLst>
        </pc:picChg>
      </pc:sldChg>
      <pc:sldChg chg="addSp delSp modSp mod">
        <pc:chgData name="mariah bawazeer" userId="6339453cd102f894" providerId="LiveId" clId="{D0F4E9C8-B52C-4A10-9D85-5D2E3B83C1C7}" dt="2026-08-01T23:48:03.939" v="105" actId="1076"/>
        <pc:sldMkLst>
          <pc:docMk/>
          <pc:sldMk cId="0" sldId="270"/>
        </pc:sldMkLst>
        <pc:spChg chg="del">
          <ac:chgData name="mariah bawazeer" userId="6339453cd102f894" providerId="LiveId" clId="{D0F4E9C8-B52C-4A10-9D85-5D2E3B83C1C7}" dt="2026-08-01T23:45:12.395" v="95" actId="478"/>
          <ac:spMkLst>
            <pc:docMk/>
            <pc:sldMk cId="0" sldId="270"/>
            <ac:spMk id="10" creationId="{00000000-0000-0000-0000-000000000000}"/>
          </ac:spMkLst>
        </pc:spChg>
        <pc:picChg chg="add mod modCrop">
          <ac:chgData name="mariah bawazeer" userId="6339453cd102f894" providerId="LiveId" clId="{D0F4E9C8-B52C-4A10-9D85-5D2E3B83C1C7}" dt="2026-08-01T23:48:03.939" v="105" actId="1076"/>
          <ac:picMkLst>
            <pc:docMk/>
            <pc:sldMk cId="0" sldId="270"/>
            <ac:picMk id="13" creationId="{8CCA065C-AD7A-A7D1-4CC4-0814A1414208}"/>
          </ac:picMkLst>
        </pc:picChg>
      </pc:sldChg>
      <pc:sldChg chg="modSp mod">
        <pc:chgData name="mariah bawazeer" userId="6339453cd102f894" providerId="LiveId" clId="{D0F4E9C8-B52C-4A10-9D85-5D2E3B83C1C7}" dt="2026-08-01T23:24:40.829" v="35" actId="20577"/>
        <pc:sldMkLst>
          <pc:docMk/>
          <pc:sldMk cId="0" sldId="277"/>
        </pc:sldMkLst>
        <pc:spChg chg="mod">
          <ac:chgData name="mariah bawazeer" userId="6339453cd102f894" providerId="LiveId" clId="{D0F4E9C8-B52C-4A10-9D85-5D2E3B83C1C7}" dt="2026-08-01T23:24:40.829" v="35" actId="20577"/>
          <ac:spMkLst>
            <pc:docMk/>
            <pc:sldMk cId="0" sldId="277"/>
            <ac:spMk id="6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3.png"/><Relationship Id="rId7" Type="http://schemas.openxmlformats.org/officeDocument/2006/relationships/image" Target="../media/image21.svg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20.svg"/><Relationship Id="rId4" Type="http://schemas.openxmlformats.org/officeDocument/2006/relationships/image" Target="../media/image19.jpe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25.svg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package" Target="../embeddings/Microsoft_Excel_Worksheet.xlsx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33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35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1.svg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20.svg"/><Relationship Id="rId7" Type="http://schemas.openxmlformats.org/officeDocument/2006/relationships/image" Target="../media/image10.pn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7.png"/><Relationship Id="rId5" Type="http://schemas.openxmlformats.org/officeDocument/2006/relationships/image" Target="../media/image8.svg"/><Relationship Id="rId10" Type="http://schemas.openxmlformats.org/officeDocument/2006/relationships/image" Target="../media/image6.svg"/><Relationship Id="rId4" Type="http://schemas.openxmlformats.org/officeDocument/2006/relationships/image" Target="../media/image2.svg"/><Relationship Id="rId9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-1818944"/>
            <a:ext cx="4382878" cy="438287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0" cap="sq">
              <a:solidFill>
                <a:srgbClr val="FDE379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170597" y="2123286"/>
            <a:ext cx="8840847" cy="8840847"/>
          </a:xfrm>
          <a:custGeom>
            <a:avLst/>
            <a:gdLst/>
            <a:ahLst/>
            <a:cxnLst/>
            <a:rect l="l" t="t" r="r" b="b"/>
            <a:pathLst>
              <a:path w="8840847" h="8840847">
                <a:moveTo>
                  <a:pt x="0" y="0"/>
                </a:moveTo>
                <a:lnTo>
                  <a:pt x="8840848" y="0"/>
                </a:lnTo>
                <a:lnTo>
                  <a:pt x="8840848" y="8840848"/>
                </a:lnTo>
                <a:lnTo>
                  <a:pt x="0" y="88408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9249490" y="-1674639"/>
            <a:ext cx="4171897" cy="4171897"/>
          </a:xfrm>
          <a:custGeom>
            <a:avLst/>
            <a:gdLst/>
            <a:ahLst/>
            <a:cxnLst/>
            <a:rect l="l" t="t" r="r" b="b"/>
            <a:pathLst>
              <a:path w="4171897" h="4171897">
                <a:moveTo>
                  <a:pt x="0" y="0"/>
                </a:moveTo>
                <a:lnTo>
                  <a:pt x="4171897" y="0"/>
                </a:lnTo>
                <a:lnTo>
                  <a:pt x="4171897" y="4171897"/>
                </a:lnTo>
                <a:lnTo>
                  <a:pt x="0" y="41718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7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1976926" y="2947226"/>
            <a:ext cx="7121279" cy="7121279"/>
          </a:xfrm>
          <a:custGeom>
            <a:avLst/>
            <a:gdLst/>
            <a:ahLst/>
            <a:cxnLst/>
            <a:rect l="l" t="t" r="r" b="b"/>
            <a:pathLst>
              <a:path w="7121279" h="7121279">
                <a:moveTo>
                  <a:pt x="0" y="0"/>
                </a:moveTo>
                <a:lnTo>
                  <a:pt x="7121279" y="0"/>
                </a:lnTo>
                <a:lnTo>
                  <a:pt x="7121279" y="7121279"/>
                </a:lnTo>
                <a:lnTo>
                  <a:pt x="0" y="71212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12472304" y="3363191"/>
            <a:ext cx="6249201" cy="624920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t="-2424" b="-2424"/>
              </a:stretch>
            </a:blipFill>
            <a:ln w="152400" cap="sq">
              <a:solidFill>
                <a:srgbClr val="FDE379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6571" y="-1450937"/>
            <a:ext cx="3677736" cy="3677736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Freeform 13"/>
          <p:cNvSpPr/>
          <p:nvPr/>
        </p:nvSpPr>
        <p:spPr>
          <a:xfrm>
            <a:off x="10672067" y="0"/>
            <a:ext cx="1423459" cy="1793334"/>
          </a:xfrm>
          <a:custGeom>
            <a:avLst/>
            <a:gdLst/>
            <a:ahLst/>
            <a:cxnLst/>
            <a:rect l="l" t="t" r="r" b="b"/>
            <a:pathLst>
              <a:path w="1423459" h="1793334">
                <a:moveTo>
                  <a:pt x="0" y="0"/>
                </a:moveTo>
                <a:lnTo>
                  <a:pt x="1423459" y="0"/>
                </a:lnTo>
                <a:lnTo>
                  <a:pt x="1423459" y="1793334"/>
                </a:lnTo>
                <a:lnTo>
                  <a:pt x="0" y="17933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4" name="Group 14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6195" y="1726659"/>
            <a:ext cx="9782990" cy="18353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7"/>
              </a:lnSpc>
            </a:pPr>
            <a:r>
              <a:rPr lang="en-US" sz="3491" b="1" spc="321">
                <a:solidFill>
                  <a:srgbClr val="086173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ENHANCE STUDENT PERFORMANCE USING ENSEMBLE LEARNING AND FEATURE SELECTION IN SAUDI ARABIA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85630" y="4555859"/>
            <a:ext cx="8163861" cy="1471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5"/>
              </a:lnSpc>
            </a:pPr>
            <a:r>
              <a:rPr lang="en-US" sz="2804" b="1" spc="462">
                <a:solidFill>
                  <a:srgbClr val="555824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PRESENTED BY:</a:t>
            </a:r>
          </a:p>
          <a:p>
            <a:pPr algn="l">
              <a:lnSpc>
                <a:spcPts val="3925"/>
              </a:lnSpc>
            </a:pPr>
            <a:endParaRPr lang="en-US" sz="2804" b="1" spc="462">
              <a:solidFill>
                <a:srgbClr val="555824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3925"/>
              </a:lnSpc>
            </a:pPr>
            <a:endParaRPr lang="en-US" sz="2804" b="1" spc="462">
              <a:solidFill>
                <a:srgbClr val="555824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-389601" y="2123286"/>
            <a:ext cx="9201320" cy="8608443"/>
            <a:chOff x="0" y="0"/>
            <a:chExt cx="12268427" cy="11477924"/>
          </a:xfrm>
        </p:grpSpPr>
        <p:sp>
          <p:nvSpPr>
            <p:cNvPr id="20" name="Freeform 20"/>
            <p:cNvSpPr/>
            <p:nvPr/>
          </p:nvSpPr>
          <p:spPr>
            <a:xfrm rot="5400000">
              <a:off x="-57390" y="57390"/>
              <a:ext cx="11477924" cy="11363145"/>
            </a:xfrm>
            <a:custGeom>
              <a:avLst/>
              <a:gdLst/>
              <a:ahLst/>
              <a:cxnLst/>
              <a:rect l="l" t="t" r="r" b="b"/>
              <a:pathLst>
                <a:path w="11477924" h="11363145">
                  <a:moveTo>
                    <a:pt x="0" y="0"/>
                  </a:moveTo>
                  <a:lnTo>
                    <a:pt x="11477924" y="0"/>
                  </a:lnTo>
                  <a:lnTo>
                    <a:pt x="11477924" y="11363144"/>
                  </a:lnTo>
                  <a:lnTo>
                    <a:pt x="0" y="113631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1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3691700" y="4180872"/>
              <a:ext cx="3550684" cy="3708286"/>
            </a:xfrm>
            <a:custGeom>
              <a:avLst/>
              <a:gdLst/>
              <a:ahLst/>
              <a:cxnLst/>
              <a:rect l="l" t="t" r="r" b="b"/>
              <a:pathLst>
                <a:path w="3550684" h="3708286">
                  <a:moveTo>
                    <a:pt x="0" y="0"/>
                  </a:moveTo>
                  <a:lnTo>
                    <a:pt x="3550684" y="0"/>
                  </a:lnTo>
                  <a:lnTo>
                    <a:pt x="3550684" y="3708286"/>
                  </a:lnTo>
                  <a:lnTo>
                    <a:pt x="0" y="37082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8409812" y="4180872"/>
              <a:ext cx="3550684" cy="3708286"/>
            </a:xfrm>
            <a:custGeom>
              <a:avLst/>
              <a:gdLst/>
              <a:ahLst/>
              <a:cxnLst/>
              <a:rect l="l" t="t" r="r" b="b"/>
              <a:pathLst>
                <a:path w="3550684" h="3708286">
                  <a:moveTo>
                    <a:pt x="0" y="0"/>
                  </a:moveTo>
                  <a:lnTo>
                    <a:pt x="3550684" y="0"/>
                  </a:lnTo>
                  <a:lnTo>
                    <a:pt x="3550684" y="3708286"/>
                  </a:lnTo>
                  <a:lnTo>
                    <a:pt x="0" y="37082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301045" y="4572965"/>
              <a:ext cx="2331993" cy="2331993"/>
            </a:xfrm>
            <a:custGeom>
              <a:avLst/>
              <a:gdLst/>
              <a:ahLst/>
              <a:cxnLst/>
              <a:rect l="l" t="t" r="r" b="b"/>
              <a:pathLst>
                <a:path w="2331993" h="2331993">
                  <a:moveTo>
                    <a:pt x="0" y="0"/>
                  </a:moveTo>
                  <a:lnTo>
                    <a:pt x="2331993" y="0"/>
                  </a:lnTo>
                  <a:lnTo>
                    <a:pt x="2331993" y="2331993"/>
                  </a:lnTo>
                  <a:lnTo>
                    <a:pt x="0" y="23319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8963094" y="4572965"/>
              <a:ext cx="2331993" cy="2331993"/>
            </a:xfrm>
            <a:custGeom>
              <a:avLst/>
              <a:gdLst/>
              <a:ahLst/>
              <a:cxnLst/>
              <a:rect l="l" t="t" r="r" b="b"/>
              <a:pathLst>
                <a:path w="2331993" h="2331993">
                  <a:moveTo>
                    <a:pt x="0" y="0"/>
                  </a:moveTo>
                  <a:lnTo>
                    <a:pt x="2331993" y="0"/>
                  </a:lnTo>
                  <a:lnTo>
                    <a:pt x="2331993" y="2331993"/>
                  </a:lnTo>
                  <a:lnTo>
                    <a:pt x="0" y="23319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3374787" y="8008823"/>
              <a:ext cx="447026" cy="770735"/>
            </a:xfrm>
            <a:custGeom>
              <a:avLst/>
              <a:gdLst/>
              <a:ahLst/>
              <a:cxnLst/>
              <a:rect l="l" t="t" r="r" b="b"/>
              <a:pathLst>
                <a:path w="447026" h="770735">
                  <a:moveTo>
                    <a:pt x="0" y="0"/>
                  </a:moveTo>
                  <a:lnTo>
                    <a:pt x="447026" y="0"/>
                  </a:lnTo>
                  <a:lnTo>
                    <a:pt x="447026" y="770735"/>
                  </a:lnTo>
                  <a:lnTo>
                    <a:pt x="0" y="7707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3598300" y="8316628"/>
              <a:ext cx="4166545" cy="4629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64"/>
                </a:lnSpc>
              </a:pPr>
              <a:r>
                <a:rPr lang="en-US" sz="2117" b="1">
                  <a:solidFill>
                    <a:srgbClr val="076173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MARYA BAWAZIR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8101882" y="8316628"/>
              <a:ext cx="4166545" cy="4629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64"/>
                </a:lnSpc>
              </a:pPr>
              <a:r>
                <a:rPr lang="en-US" sz="2117" b="1">
                  <a:solidFill>
                    <a:srgbClr val="076173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Hala Hajjar</a:t>
              </a:r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16068" y="8011616"/>
              <a:ext cx="447026" cy="770735"/>
            </a:xfrm>
            <a:custGeom>
              <a:avLst/>
              <a:gdLst/>
              <a:ahLst/>
              <a:cxnLst/>
              <a:rect l="l" t="t" r="r" b="b"/>
              <a:pathLst>
                <a:path w="447026" h="770735">
                  <a:moveTo>
                    <a:pt x="0" y="0"/>
                  </a:moveTo>
                  <a:lnTo>
                    <a:pt x="447026" y="0"/>
                  </a:lnTo>
                  <a:lnTo>
                    <a:pt x="447026" y="770735"/>
                  </a:lnTo>
                  <a:lnTo>
                    <a:pt x="0" y="7707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9" name="Freeform 29"/>
          <p:cNvSpPr/>
          <p:nvPr/>
        </p:nvSpPr>
        <p:spPr>
          <a:xfrm>
            <a:off x="5002130" y="4271986"/>
            <a:ext cx="1379538" cy="1048362"/>
          </a:xfrm>
          <a:custGeom>
            <a:avLst/>
            <a:gdLst/>
            <a:ahLst/>
            <a:cxnLst/>
            <a:rect l="l" t="t" r="r" b="b"/>
            <a:pathLst>
              <a:path w="1379538" h="1048362">
                <a:moveTo>
                  <a:pt x="0" y="0"/>
                </a:moveTo>
                <a:lnTo>
                  <a:pt x="1379537" y="0"/>
                </a:lnTo>
                <a:lnTo>
                  <a:pt x="1379537" y="1048362"/>
                </a:lnTo>
                <a:lnTo>
                  <a:pt x="0" y="1048362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>
            <a:off x="10062180" y="2226799"/>
            <a:ext cx="754010" cy="1206417"/>
          </a:xfrm>
          <a:custGeom>
            <a:avLst/>
            <a:gdLst/>
            <a:ahLst/>
            <a:cxnLst/>
            <a:rect l="l" t="t" r="r" b="b"/>
            <a:pathLst>
              <a:path w="754010" h="1206417">
                <a:moveTo>
                  <a:pt x="0" y="0"/>
                </a:moveTo>
                <a:lnTo>
                  <a:pt x="754011" y="0"/>
                </a:lnTo>
                <a:lnTo>
                  <a:pt x="754011" y="1206417"/>
                </a:lnTo>
                <a:lnTo>
                  <a:pt x="0" y="1206417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TextBox 31"/>
          <p:cNvSpPr txBox="1"/>
          <p:nvPr/>
        </p:nvSpPr>
        <p:spPr>
          <a:xfrm>
            <a:off x="1821175" y="9201150"/>
            <a:ext cx="7453030" cy="465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50"/>
              </a:lnSpc>
              <a:spcBef>
                <a:spcPct val="0"/>
              </a:spcBef>
            </a:pPr>
            <a:r>
              <a:rPr lang="en-US" sz="2678" b="1">
                <a:solidFill>
                  <a:srgbClr val="533D3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SUPERVISOR NAME: HAGAR SALEH 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41484" y="363685"/>
            <a:ext cx="5306206" cy="860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COLLAGE OF INFORMATICS MIDOCEAN UNIVERSITY UAE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65644" y="-57150"/>
            <a:ext cx="5731798" cy="5380725"/>
          </a:xfrm>
          <a:custGeom>
            <a:avLst/>
            <a:gdLst/>
            <a:ahLst/>
            <a:cxnLst/>
            <a:rect l="l" t="t" r="r" b="b"/>
            <a:pathLst>
              <a:path w="5731798" h="5380725">
                <a:moveTo>
                  <a:pt x="0" y="0"/>
                </a:moveTo>
                <a:lnTo>
                  <a:pt x="5731798" y="0"/>
                </a:lnTo>
                <a:lnTo>
                  <a:pt x="5731798" y="5380725"/>
                </a:lnTo>
                <a:lnTo>
                  <a:pt x="0" y="53807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0" y="-57150"/>
            <a:ext cx="4750130" cy="4114800"/>
          </a:xfrm>
          <a:custGeom>
            <a:avLst/>
            <a:gdLst/>
            <a:ahLst/>
            <a:cxnLst/>
            <a:rect l="l" t="t" r="r" b="b"/>
            <a:pathLst>
              <a:path w="4750130" h="4114800">
                <a:moveTo>
                  <a:pt x="0" y="0"/>
                </a:moveTo>
                <a:lnTo>
                  <a:pt x="4750130" y="0"/>
                </a:lnTo>
                <a:lnTo>
                  <a:pt x="475013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flipH="1">
            <a:off x="13827302" y="0"/>
            <a:ext cx="4750130" cy="4114800"/>
          </a:xfrm>
          <a:custGeom>
            <a:avLst/>
            <a:gdLst/>
            <a:ahLst/>
            <a:cxnLst/>
            <a:rect l="l" t="t" r="r" b="b"/>
            <a:pathLst>
              <a:path w="4750130" h="4114800">
                <a:moveTo>
                  <a:pt x="4750130" y="0"/>
                </a:moveTo>
                <a:lnTo>
                  <a:pt x="0" y="0"/>
                </a:lnTo>
                <a:lnTo>
                  <a:pt x="0" y="4114800"/>
                </a:lnTo>
                <a:lnTo>
                  <a:pt x="4750130" y="4114800"/>
                </a:lnTo>
                <a:lnTo>
                  <a:pt x="475013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4343400" y="2213973"/>
            <a:ext cx="6680796" cy="1392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471"/>
              </a:lnSpc>
              <a:spcBef>
                <a:spcPct val="0"/>
              </a:spcBef>
            </a:pPr>
            <a:r>
              <a:rPr lang="en-US" sz="8193" b="1" dirty="0">
                <a:solidFill>
                  <a:srgbClr val="07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CONTENT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4783301"/>
            <a:ext cx="7783032" cy="3907730"/>
          </a:xfrm>
          <a:custGeom>
            <a:avLst/>
            <a:gdLst/>
            <a:ahLst/>
            <a:cxnLst/>
            <a:rect l="l" t="t" r="r" b="b"/>
            <a:pathLst>
              <a:path w="7783032" h="3907730">
                <a:moveTo>
                  <a:pt x="0" y="0"/>
                </a:moveTo>
                <a:lnTo>
                  <a:pt x="7783032" y="0"/>
                </a:lnTo>
                <a:lnTo>
                  <a:pt x="7783032" y="3907731"/>
                </a:lnTo>
                <a:lnTo>
                  <a:pt x="0" y="39077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13219406" y="4866313"/>
            <a:ext cx="2735350" cy="3829966"/>
          </a:xfrm>
          <a:custGeom>
            <a:avLst/>
            <a:gdLst/>
            <a:ahLst/>
            <a:cxnLst/>
            <a:rect l="l" t="t" r="r" b="b"/>
            <a:pathLst>
              <a:path w="2735350" h="3829966">
                <a:moveTo>
                  <a:pt x="0" y="0"/>
                </a:moveTo>
                <a:lnTo>
                  <a:pt x="2735350" y="0"/>
                </a:lnTo>
                <a:lnTo>
                  <a:pt x="2735350" y="3829967"/>
                </a:lnTo>
                <a:lnTo>
                  <a:pt x="0" y="38299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81309" t="-724" r="-9958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7817573" y="4783301"/>
            <a:ext cx="5459314" cy="3857710"/>
          </a:xfrm>
          <a:custGeom>
            <a:avLst/>
            <a:gdLst/>
            <a:ahLst/>
            <a:cxnLst/>
            <a:rect l="l" t="t" r="r" b="b"/>
            <a:pathLst>
              <a:path w="5459314" h="3857710">
                <a:moveTo>
                  <a:pt x="0" y="0"/>
                </a:moveTo>
                <a:lnTo>
                  <a:pt x="5459314" y="0"/>
                </a:lnTo>
                <a:lnTo>
                  <a:pt x="5459314" y="3857710"/>
                </a:lnTo>
                <a:lnTo>
                  <a:pt x="0" y="3857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4073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0" y="6398324"/>
            <a:ext cx="2289382" cy="2988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4"/>
              </a:lnSpc>
              <a:spcBef>
                <a:spcPct val="0"/>
              </a:spcBef>
            </a:pPr>
            <a:r>
              <a:rPr lang="en-US" sz="1803" b="1">
                <a:gradFill>
                  <a:gsLst>
                    <a:gs pos="0">
                      <a:srgbClr val="ECECEC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 INTRODUCTION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768384" y="6175629"/>
            <a:ext cx="2343973" cy="772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3"/>
              </a:lnSpc>
              <a:spcBef>
                <a:spcPct val="0"/>
              </a:spcBef>
            </a:pPr>
            <a:r>
              <a:rPr lang="en-US" sz="2224" b="1">
                <a:gradFill>
                  <a:gsLst>
                    <a:gs pos="0">
                      <a:srgbClr val="ECECEC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 PROBLEM STATEMENT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894210" y="6133847"/>
            <a:ext cx="1554251" cy="808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67"/>
              </a:lnSpc>
              <a:spcBef>
                <a:spcPct val="0"/>
              </a:spcBef>
            </a:pPr>
            <a:r>
              <a:rPr lang="en-US" sz="2333" b="1">
                <a:gradFill>
                  <a:gsLst>
                    <a:gs pos="0">
                      <a:srgbClr val="ECECEC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RELATED WORK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557152" y="6301181"/>
            <a:ext cx="1804491" cy="39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73"/>
              </a:lnSpc>
              <a:spcBef>
                <a:spcPct val="0"/>
              </a:spcBef>
            </a:pPr>
            <a:r>
              <a:rPr lang="en-US" sz="2409" b="1">
                <a:gradFill>
                  <a:gsLst>
                    <a:gs pos="0">
                      <a:srgbClr val="ECECEC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OBJECTIVES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267040" y="6437190"/>
            <a:ext cx="1804491" cy="372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3"/>
              </a:lnSpc>
              <a:spcBef>
                <a:spcPct val="0"/>
              </a:spcBef>
            </a:pPr>
            <a:r>
              <a:rPr lang="en-US" sz="2209" b="1">
                <a:gradFill>
                  <a:gsLst>
                    <a:gs pos="0">
                      <a:srgbClr val="ECECEC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METHOLOGY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976929" y="6491876"/>
            <a:ext cx="1804491" cy="372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3"/>
              </a:lnSpc>
              <a:spcBef>
                <a:spcPct val="0"/>
              </a:spcBef>
            </a:pPr>
            <a:r>
              <a:rPr lang="en-US" sz="2209" b="1">
                <a:gradFill>
                  <a:gsLst>
                    <a:gs pos="0">
                      <a:srgbClr val="ECECEC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RESULTS</a:t>
            </a:r>
          </a:p>
        </p:txBody>
      </p:sp>
      <p:sp>
        <p:nvSpPr>
          <p:cNvPr id="18" name="Freeform 18"/>
          <p:cNvSpPr/>
          <p:nvPr/>
        </p:nvSpPr>
        <p:spPr>
          <a:xfrm>
            <a:off x="15976236" y="4912285"/>
            <a:ext cx="2311764" cy="3783994"/>
          </a:xfrm>
          <a:custGeom>
            <a:avLst/>
            <a:gdLst/>
            <a:ahLst/>
            <a:cxnLst/>
            <a:rect l="l" t="t" r="r" b="b"/>
            <a:pathLst>
              <a:path w="2311764" h="3783994">
                <a:moveTo>
                  <a:pt x="0" y="0"/>
                </a:moveTo>
                <a:lnTo>
                  <a:pt x="2311764" y="0"/>
                </a:lnTo>
                <a:lnTo>
                  <a:pt x="2311764" y="3783995"/>
                </a:lnTo>
                <a:lnTo>
                  <a:pt x="0" y="3783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14530" t="-1948" r="-11783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TextBox 19"/>
          <p:cNvSpPr txBox="1"/>
          <p:nvPr/>
        </p:nvSpPr>
        <p:spPr>
          <a:xfrm>
            <a:off x="16107156" y="6268551"/>
            <a:ext cx="2058128" cy="1153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3"/>
              </a:lnSpc>
              <a:spcBef>
                <a:spcPct val="0"/>
              </a:spcBef>
            </a:pPr>
            <a:r>
              <a:rPr lang="en-US" sz="2209" b="1">
                <a:gradFill>
                  <a:gsLst>
                    <a:gs pos="0">
                      <a:srgbClr val="ECECEC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CONCLUSION AND FUTURE woRK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44203" y="-873222"/>
            <a:ext cx="7105621" cy="7105621"/>
          </a:xfrm>
          <a:custGeom>
            <a:avLst/>
            <a:gdLst/>
            <a:ahLst/>
            <a:cxnLst/>
            <a:rect l="l" t="t" r="r" b="b"/>
            <a:pathLst>
              <a:path w="7105621" h="7105621">
                <a:moveTo>
                  <a:pt x="0" y="0"/>
                </a:moveTo>
                <a:lnTo>
                  <a:pt x="7105621" y="0"/>
                </a:lnTo>
                <a:lnTo>
                  <a:pt x="7105621" y="7105620"/>
                </a:lnTo>
                <a:lnTo>
                  <a:pt x="0" y="71056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1383797" y="-768037"/>
            <a:ext cx="6920968" cy="6920968"/>
          </a:xfrm>
          <a:custGeom>
            <a:avLst/>
            <a:gdLst/>
            <a:ahLst/>
            <a:cxnLst/>
            <a:rect l="l" t="t" r="r" b="b"/>
            <a:pathLst>
              <a:path w="6920968" h="6920968">
                <a:moveTo>
                  <a:pt x="0" y="0"/>
                </a:moveTo>
                <a:lnTo>
                  <a:pt x="6920968" y="0"/>
                </a:lnTo>
                <a:lnTo>
                  <a:pt x="6920968" y="6920968"/>
                </a:lnTo>
                <a:lnTo>
                  <a:pt x="0" y="69209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2059365" y="-392257"/>
            <a:ext cx="6070902" cy="6070902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187" r="-25187"/>
              </a:stretch>
            </a:blipFill>
            <a:ln w="238125" cap="sq">
              <a:solidFill>
                <a:srgbClr val="F7F7F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Freeform 6"/>
          <p:cNvSpPr/>
          <p:nvPr/>
        </p:nvSpPr>
        <p:spPr>
          <a:xfrm>
            <a:off x="16230600" y="82296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1132166" y="8748520"/>
            <a:ext cx="1854397" cy="832502"/>
          </a:xfrm>
          <a:custGeom>
            <a:avLst/>
            <a:gdLst/>
            <a:ahLst/>
            <a:cxnLst/>
            <a:rect l="l" t="t" r="r" b="b"/>
            <a:pathLst>
              <a:path w="1854397" h="832502">
                <a:moveTo>
                  <a:pt x="0" y="0"/>
                </a:moveTo>
                <a:lnTo>
                  <a:pt x="1854397" y="0"/>
                </a:lnTo>
                <a:lnTo>
                  <a:pt x="1854397" y="832502"/>
                </a:lnTo>
                <a:lnTo>
                  <a:pt x="0" y="8325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15580" b="-3612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626028" y="1788560"/>
            <a:ext cx="8517972" cy="1133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21"/>
              </a:lnSpc>
            </a:pPr>
            <a:r>
              <a:rPr lang="en-US" sz="7394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Introduction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2985" y="3288840"/>
            <a:ext cx="11101218" cy="6292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396" lvl="1" indent="-299698" algn="just">
              <a:lnSpc>
                <a:spcPts val="3886"/>
              </a:lnSpc>
              <a:buFont typeface="Arial"/>
              <a:buChar char="•"/>
            </a:pPr>
            <a:r>
              <a:rPr lang="en-US" sz="2776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Artificial Intelligence (AI) is transforming modern education.</a:t>
            </a:r>
          </a:p>
          <a:p>
            <a:pPr marL="599396" lvl="1" indent="-299698" algn="just">
              <a:lnSpc>
                <a:spcPts val="3886"/>
              </a:lnSpc>
              <a:buFont typeface="Arial"/>
              <a:buChar char="•"/>
            </a:pPr>
            <a:r>
              <a:rPr lang="en-US" sz="2776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Learning Management Systems (LMSs) generate valuable academic and behavioral student data in Saudi Arabia.</a:t>
            </a:r>
          </a:p>
          <a:p>
            <a:pPr marL="599396" lvl="1" indent="-299698" algn="just">
              <a:lnSpc>
                <a:spcPts val="3886"/>
              </a:lnSpc>
              <a:buFont typeface="Arial"/>
              <a:buChar char="•"/>
            </a:pPr>
            <a:r>
              <a:rPr lang="en-US" sz="2776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traditional assessment methods are still widely used to evaluate student performance.</a:t>
            </a:r>
          </a:p>
          <a:p>
            <a:pPr marL="599396" lvl="1" indent="-299698" algn="just">
              <a:lnSpc>
                <a:spcPts val="3886"/>
              </a:lnSpc>
              <a:buFont typeface="Arial"/>
              <a:buChar char="•"/>
            </a:pPr>
            <a:r>
              <a:rPr lang="en-US" sz="2776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Machine Learning (ML) can utilize LMS data to predict student performance and identify academically at-risk students early.</a:t>
            </a:r>
          </a:p>
          <a:p>
            <a:pPr marL="599396" lvl="1" indent="-299698" algn="just">
              <a:lnSpc>
                <a:spcPts val="3886"/>
              </a:lnSpc>
              <a:buFont typeface="Arial"/>
              <a:buChar char="•"/>
            </a:pPr>
            <a:r>
              <a:rPr lang="en-US" sz="2776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AI-Based Early Warning Systems (EWS) can support timely interventions and data-driven decision-making in Saudi educational institutions.</a:t>
            </a:r>
          </a:p>
          <a:p>
            <a:pPr algn="just">
              <a:lnSpc>
                <a:spcPts val="3886"/>
              </a:lnSpc>
            </a:pPr>
            <a:endParaRPr lang="en-US" sz="2776" b="1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CEC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57150"/>
            <a:ext cx="4750130" cy="4114800"/>
          </a:xfrm>
          <a:custGeom>
            <a:avLst/>
            <a:gdLst/>
            <a:ahLst/>
            <a:cxnLst/>
            <a:rect l="l" t="t" r="r" b="b"/>
            <a:pathLst>
              <a:path w="4750130" h="4114800">
                <a:moveTo>
                  <a:pt x="0" y="0"/>
                </a:moveTo>
                <a:lnTo>
                  <a:pt x="4750130" y="0"/>
                </a:lnTo>
                <a:lnTo>
                  <a:pt x="475013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1355566" y="3479091"/>
            <a:ext cx="11498785" cy="6978336"/>
          </a:xfrm>
          <a:custGeom>
            <a:avLst/>
            <a:gdLst/>
            <a:ahLst/>
            <a:cxnLst/>
            <a:rect l="l" t="t" r="r" b="b"/>
            <a:pathLst>
              <a:path w="11498785" h="6978336">
                <a:moveTo>
                  <a:pt x="0" y="0"/>
                </a:moveTo>
                <a:lnTo>
                  <a:pt x="11498785" y="0"/>
                </a:lnTo>
                <a:lnTo>
                  <a:pt x="11498785" y="6978336"/>
                </a:lnTo>
                <a:lnTo>
                  <a:pt x="0" y="69783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6313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flipH="1">
            <a:off x="13537870" y="-57150"/>
            <a:ext cx="4750130" cy="4114800"/>
          </a:xfrm>
          <a:custGeom>
            <a:avLst/>
            <a:gdLst/>
            <a:ahLst/>
            <a:cxnLst/>
            <a:rect l="l" t="t" r="r" b="b"/>
            <a:pathLst>
              <a:path w="4750130" h="4114800">
                <a:moveTo>
                  <a:pt x="4750130" y="0"/>
                </a:moveTo>
                <a:lnTo>
                  <a:pt x="0" y="0"/>
                </a:lnTo>
                <a:lnTo>
                  <a:pt x="0" y="4114800"/>
                </a:lnTo>
                <a:lnTo>
                  <a:pt x="4750130" y="4114800"/>
                </a:lnTo>
                <a:lnTo>
                  <a:pt x="475013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3066432" y="3574895"/>
            <a:ext cx="11498785" cy="6978336"/>
          </a:xfrm>
          <a:custGeom>
            <a:avLst/>
            <a:gdLst/>
            <a:ahLst/>
            <a:cxnLst/>
            <a:rect l="l" t="t" r="r" b="b"/>
            <a:pathLst>
              <a:path w="11498785" h="6978336">
                <a:moveTo>
                  <a:pt x="0" y="0"/>
                </a:moveTo>
                <a:lnTo>
                  <a:pt x="11498784" y="0"/>
                </a:lnTo>
                <a:lnTo>
                  <a:pt x="11498784" y="6978336"/>
                </a:lnTo>
                <a:lnTo>
                  <a:pt x="0" y="69783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63130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916243" y="3920245"/>
            <a:ext cx="16963736" cy="1013987"/>
            <a:chOff x="0" y="0"/>
            <a:chExt cx="3821547" cy="2284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821547" cy="228428"/>
            </a:xfrm>
            <a:custGeom>
              <a:avLst/>
              <a:gdLst/>
              <a:ahLst/>
              <a:cxnLst/>
              <a:rect l="l" t="t" r="r" b="b"/>
              <a:pathLst>
                <a:path w="3821547" h="228428">
                  <a:moveTo>
                    <a:pt x="23275" y="0"/>
                  </a:moveTo>
                  <a:lnTo>
                    <a:pt x="3798272" y="0"/>
                  </a:lnTo>
                  <a:cubicBezTo>
                    <a:pt x="3804445" y="0"/>
                    <a:pt x="3810365" y="2452"/>
                    <a:pt x="3814730" y="6817"/>
                  </a:cubicBezTo>
                  <a:cubicBezTo>
                    <a:pt x="3819095" y="11182"/>
                    <a:pt x="3821547" y="17102"/>
                    <a:pt x="3821547" y="23275"/>
                  </a:cubicBezTo>
                  <a:lnTo>
                    <a:pt x="3821547" y="205153"/>
                  </a:lnTo>
                  <a:cubicBezTo>
                    <a:pt x="3821547" y="211326"/>
                    <a:pt x="3819095" y="217246"/>
                    <a:pt x="3814730" y="221611"/>
                  </a:cubicBezTo>
                  <a:cubicBezTo>
                    <a:pt x="3810365" y="225976"/>
                    <a:pt x="3804445" y="228428"/>
                    <a:pt x="3798272" y="228428"/>
                  </a:cubicBezTo>
                  <a:lnTo>
                    <a:pt x="23275" y="228428"/>
                  </a:lnTo>
                  <a:cubicBezTo>
                    <a:pt x="17102" y="228428"/>
                    <a:pt x="11182" y="225976"/>
                    <a:pt x="6817" y="221611"/>
                  </a:cubicBezTo>
                  <a:cubicBezTo>
                    <a:pt x="2452" y="217246"/>
                    <a:pt x="0" y="211326"/>
                    <a:pt x="0" y="205153"/>
                  </a:cubicBezTo>
                  <a:lnTo>
                    <a:pt x="0" y="23275"/>
                  </a:lnTo>
                  <a:cubicBezTo>
                    <a:pt x="0" y="17102"/>
                    <a:pt x="2452" y="11182"/>
                    <a:pt x="6817" y="6817"/>
                  </a:cubicBezTo>
                  <a:cubicBezTo>
                    <a:pt x="11182" y="2452"/>
                    <a:pt x="17102" y="0"/>
                    <a:pt x="2327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38100" cap="rnd">
              <a:solidFill>
                <a:srgbClr val="FDE379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821547" cy="2665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7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066432" y="1560724"/>
            <a:ext cx="12155137" cy="1217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37"/>
              </a:lnSpc>
            </a:pPr>
            <a:r>
              <a:rPr lang="en-US" sz="7981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Problem Statement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916243" y="4986982"/>
            <a:ext cx="17076192" cy="974617"/>
            <a:chOff x="0" y="0"/>
            <a:chExt cx="3846881" cy="21955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846881" cy="219559"/>
            </a:xfrm>
            <a:custGeom>
              <a:avLst/>
              <a:gdLst/>
              <a:ahLst/>
              <a:cxnLst/>
              <a:rect l="l" t="t" r="r" b="b"/>
              <a:pathLst>
                <a:path w="3846881" h="219559">
                  <a:moveTo>
                    <a:pt x="23122" y="0"/>
                  </a:moveTo>
                  <a:lnTo>
                    <a:pt x="3823758" y="0"/>
                  </a:lnTo>
                  <a:cubicBezTo>
                    <a:pt x="3829891" y="0"/>
                    <a:pt x="3835772" y="2436"/>
                    <a:pt x="3840108" y="6772"/>
                  </a:cubicBezTo>
                  <a:cubicBezTo>
                    <a:pt x="3844445" y="11109"/>
                    <a:pt x="3846881" y="16990"/>
                    <a:pt x="3846881" y="23122"/>
                  </a:cubicBezTo>
                  <a:lnTo>
                    <a:pt x="3846881" y="196437"/>
                  </a:lnTo>
                  <a:cubicBezTo>
                    <a:pt x="3846881" y="202569"/>
                    <a:pt x="3844445" y="208451"/>
                    <a:pt x="3840108" y="212787"/>
                  </a:cubicBezTo>
                  <a:cubicBezTo>
                    <a:pt x="3835772" y="217123"/>
                    <a:pt x="3829891" y="219559"/>
                    <a:pt x="3823758" y="219559"/>
                  </a:cubicBezTo>
                  <a:lnTo>
                    <a:pt x="23122" y="219559"/>
                  </a:lnTo>
                  <a:cubicBezTo>
                    <a:pt x="16990" y="219559"/>
                    <a:pt x="11109" y="217123"/>
                    <a:pt x="6772" y="212787"/>
                  </a:cubicBezTo>
                  <a:cubicBezTo>
                    <a:pt x="2436" y="208451"/>
                    <a:pt x="0" y="202569"/>
                    <a:pt x="0" y="196437"/>
                  </a:cubicBezTo>
                  <a:lnTo>
                    <a:pt x="0" y="23122"/>
                  </a:lnTo>
                  <a:cubicBezTo>
                    <a:pt x="0" y="16990"/>
                    <a:pt x="2436" y="11109"/>
                    <a:pt x="6772" y="6772"/>
                  </a:cubicBezTo>
                  <a:cubicBezTo>
                    <a:pt x="11109" y="2436"/>
                    <a:pt x="16990" y="0"/>
                    <a:pt x="2312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38100" cap="rnd">
              <a:solidFill>
                <a:srgbClr val="FDE379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3846881" cy="2576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7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16243" y="6089446"/>
            <a:ext cx="17076192" cy="974617"/>
            <a:chOff x="0" y="0"/>
            <a:chExt cx="3846881" cy="21955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846881" cy="219559"/>
            </a:xfrm>
            <a:custGeom>
              <a:avLst/>
              <a:gdLst/>
              <a:ahLst/>
              <a:cxnLst/>
              <a:rect l="l" t="t" r="r" b="b"/>
              <a:pathLst>
                <a:path w="3846881" h="219559">
                  <a:moveTo>
                    <a:pt x="23122" y="0"/>
                  </a:moveTo>
                  <a:lnTo>
                    <a:pt x="3823758" y="0"/>
                  </a:lnTo>
                  <a:cubicBezTo>
                    <a:pt x="3829891" y="0"/>
                    <a:pt x="3835772" y="2436"/>
                    <a:pt x="3840108" y="6772"/>
                  </a:cubicBezTo>
                  <a:cubicBezTo>
                    <a:pt x="3844445" y="11109"/>
                    <a:pt x="3846881" y="16990"/>
                    <a:pt x="3846881" y="23122"/>
                  </a:cubicBezTo>
                  <a:lnTo>
                    <a:pt x="3846881" y="196437"/>
                  </a:lnTo>
                  <a:cubicBezTo>
                    <a:pt x="3846881" y="202569"/>
                    <a:pt x="3844445" y="208451"/>
                    <a:pt x="3840108" y="212787"/>
                  </a:cubicBezTo>
                  <a:cubicBezTo>
                    <a:pt x="3835772" y="217123"/>
                    <a:pt x="3829891" y="219559"/>
                    <a:pt x="3823758" y="219559"/>
                  </a:cubicBezTo>
                  <a:lnTo>
                    <a:pt x="23122" y="219559"/>
                  </a:lnTo>
                  <a:cubicBezTo>
                    <a:pt x="16990" y="219559"/>
                    <a:pt x="11109" y="217123"/>
                    <a:pt x="6772" y="212787"/>
                  </a:cubicBezTo>
                  <a:cubicBezTo>
                    <a:pt x="2436" y="208451"/>
                    <a:pt x="0" y="202569"/>
                    <a:pt x="0" y="196437"/>
                  </a:cubicBezTo>
                  <a:lnTo>
                    <a:pt x="0" y="23122"/>
                  </a:lnTo>
                  <a:cubicBezTo>
                    <a:pt x="0" y="16990"/>
                    <a:pt x="2436" y="11109"/>
                    <a:pt x="6772" y="6772"/>
                  </a:cubicBezTo>
                  <a:cubicBezTo>
                    <a:pt x="11109" y="2436"/>
                    <a:pt x="16990" y="0"/>
                    <a:pt x="2312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38100" cap="rnd">
              <a:solidFill>
                <a:srgbClr val="FDE379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3846881" cy="2576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7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16243" y="7187888"/>
            <a:ext cx="17076192" cy="974617"/>
            <a:chOff x="0" y="0"/>
            <a:chExt cx="3846881" cy="21955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846881" cy="219559"/>
            </a:xfrm>
            <a:custGeom>
              <a:avLst/>
              <a:gdLst/>
              <a:ahLst/>
              <a:cxnLst/>
              <a:rect l="l" t="t" r="r" b="b"/>
              <a:pathLst>
                <a:path w="3846881" h="219559">
                  <a:moveTo>
                    <a:pt x="23122" y="0"/>
                  </a:moveTo>
                  <a:lnTo>
                    <a:pt x="3823758" y="0"/>
                  </a:lnTo>
                  <a:cubicBezTo>
                    <a:pt x="3829891" y="0"/>
                    <a:pt x="3835772" y="2436"/>
                    <a:pt x="3840108" y="6772"/>
                  </a:cubicBezTo>
                  <a:cubicBezTo>
                    <a:pt x="3844445" y="11109"/>
                    <a:pt x="3846881" y="16990"/>
                    <a:pt x="3846881" y="23122"/>
                  </a:cubicBezTo>
                  <a:lnTo>
                    <a:pt x="3846881" y="196437"/>
                  </a:lnTo>
                  <a:cubicBezTo>
                    <a:pt x="3846881" y="202569"/>
                    <a:pt x="3844445" y="208451"/>
                    <a:pt x="3840108" y="212787"/>
                  </a:cubicBezTo>
                  <a:cubicBezTo>
                    <a:pt x="3835772" y="217123"/>
                    <a:pt x="3829891" y="219559"/>
                    <a:pt x="3823758" y="219559"/>
                  </a:cubicBezTo>
                  <a:lnTo>
                    <a:pt x="23122" y="219559"/>
                  </a:lnTo>
                  <a:cubicBezTo>
                    <a:pt x="16990" y="219559"/>
                    <a:pt x="11109" y="217123"/>
                    <a:pt x="6772" y="212787"/>
                  </a:cubicBezTo>
                  <a:cubicBezTo>
                    <a:pt x="2436" y="208451"/>
                    <a:pt x="0" y="202569"/>
                    <a:pt x="0" y="196437"/>
                  </a:cubicBezTo>
                  <a:lnTo>
                    <a:pt x="0" y="23122"/>
                  </a:lnTo>
                  <a:cubicBezTo>
                    <a:pt x="0" y="16990"/>
                    <a:pt x="2436" y="11109"/>
                    <a:pt x="6772" y="6772"/>
                  </a:cubicBezTo>
                  <a:cubicBezTo>
                    <a:pt x="11109" y="2436"/>
                    <a:pt x="16990" y="0"/>
                    <a:pt x="2312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38100" cap="rnd">
              <a:solidFill>
                <a:srgbClr val="FDE379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3846881" cy="2576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7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916243" y="8219655"/>
            <a:ext cx="17076192" cy="974617"/>
            <a:chOff x="0" y="0"/>
            <a:chExt cx="3846881" cy="21955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846881" cy="219559"/>
            </a:xfrm>
            <a:custGeom>
              <a:avLst/>
              <a:gdLst/>
              <a:ahLst/>
              <a:cxnLst/>
              <a:rect l="l" t="t" r="r" b="b"/>
              <a:pathLst>
                <a:path w="3846881" h="219559">
                  <a:moveTo>
                    <a:pt x="23122" y="0"/>
                  </a:moveTo>
                  <a:lnTo>
                    <a:pt x="3823758" y="0"/>
                  </a:lnTo>
                  <a:cubicBezTo>
                    <a:pt x="3829891" y="0"/>
                    <a:pt x="3835772" y="2436"/>
                    <a:pt x="3840108" y="6772"/>
                  </a:cubicBezTo>
                  <a:cubicBezTo>
                    <a:pt x="3844445" y="11109"/>
                    <a:pt x="3846881" y="16990"/>
                    <a:pt x="3846881" y="23122"/>
                  </a:cubicBezTo>
                  <a:lnTo>
                    <a:pt x="3846881" y="196437"/>
                  </a:lnTo>
                  <a:cubicBezTo>
                    <a:pt x="3846881" y="202569"/>
                    <a:pt x="3844445" y="208451"/>
                    <a:pt x="3840108" y="212787"/>
                  </a:cubicBezTo>
                  <a:cubicBezTo>
                    <a:pt x="3835772" y="217123"/>
                    <a:pt x="3829891" y="219559"/>
                    <a:pt x="3823758" y="219559"/>
                  </a:cubicBezTo>
                  <a:lnTo>
                    <a:pt x="23122" y="219559"/>
                  </a:lnTo>
                  <a:cubicBezTo>
                    <a:pt x="16990" y="219559"/>
                    <a:pt x="11109" y="217123"/>
                    <a:pt x="6772" y="212787"/>
                  </a:cubicBezTo>
                  <a:cubicBezTo>
                    <a:pt x="2436" y="208451"/>
                    <a:pt x="0" y="202569"/>
                    <a:pt x="0" y="196437"/>
                  </a:cubicBezTo>
                  <a:lnTo>
                    <a:pt x="0" y="23122"/>
                  </a:lnTo>
                  <a:cubicBezTo>
                    <a:pt x="0" y="16990"/>
                    <a:pt x="2436" y="11109"/>
                    <a:pt x="6772" y="6772"/>
                  </a:cubicBezTo>
                  <a:cubicBezTo>
                    <a:pt x="11109" y="2436"/>
                    <a:pt x="16990" y="0"/>
                    <a:pt x="2312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38100" cap="rnd">
              <a:solidFill>
                <a:srgbClr val="FDE379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3846881" cy="2576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70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5" name="Freeform 25"/>
          <p:cNvSpPr/>
          <p:nvPr/>
        </p:nvSpPr>
        <p:spPr>
          <a:xfrm>
            <a:off x="739373" y="1058479"/>
            <a:ext cx="3271384" cy="2528391"/>
          </a:xfrm>
          <a:custGeom>
            <a:avLst/>
            <a:gdLst/>
            <a:ahLst/>
            <a:cxnLst/>
            <a:rect l="l" t="t" r="r" b="b"/>
            <a:pathLst>
              <a:path w="3271384" h="2528391">
                <a:moveTo>
                  <a:pt x="0" y="0"/>
                </a:moveTo>
                <a:lnTo>
                  <a:pt x="3271384" y="0"/>
                </a:lnTo>
                <a:lnTo>
                  <a:pt x="3271384" y="2528391"/>
                </a:lnTo>
                <a:lnTo>
                  <a:pt x="0" y="25283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6" name="TextBox 26"/>
          <p:cNvSpPr txBox="1"/>
          <p:nvPr/>
        </p:nvSpPr>
        <p:spPr>
          <a:xfrm>
            <a:off x="1028700" y="4112684"/>
            <a:ext cx="16307262" cy="476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48"/>
              </a:lnSpc>
              <a:spcBef>
                <a:spcPct val="0"/>
              </a:spcBef>
            </a:pPr>
            <a:r>
              <a:rPr lang="en-US" sz="2820" b="1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ECECEC">
                        <a:alpha val="100000"/>
                      </a:srgbClr>
                    </a:gs>
                  </a:gsLst>
                  <a:lin ang="540000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Educational institutions need an effective way to identify at-risk students at an early stage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76259" y="5086350"/>
            <a:ext cx="17043705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ECECEC">
                        <a:alpha val="100000"/>
                      </a:srgbClr>
                    </a:gs>
                  </a:gsLst>
                  <a:lin ang="540000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Existing monitoring approaches are insufficient to capture complex patterns in student data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74022" y="6237824"/>
            <a:ext cx="17560635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ECECEC">
                        <a:alpha val="100000"/>
                      </a:srgbClr>
                    </a:gs>
                  </a:gsLst>
                  <a:lin ang="540000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There is a need to utilize LMS data (academic, behavioral, demographic) for accurate prediction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33685" y="7359338"/>
            <a:ext cx="17128852" cy="1278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dirty="0">
                <a:solidFill>
                  <a:schemeClr val="bg1"/>
                </a:solidFill>
              </a:rPr>
              <a:t>There is a need for an accurate AI-based predictive framework that can classify students </a:t>
            </a:r>
            <a:r>
              <a:rPr lang="en-US" sz="2400" b="1" dirty="0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ECECEC">
                        <a:alpha val="100000"/>
                      </a:srgbClr>
                    </a:gs>
                  </a:gsLst>
                  <a:lin ang="540000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into Excellent, Good, Pass and Fail. </a:t>
            </a:r>
          </a:p>
          <a:p>
            <a:pPr algn="ctr">
              <a:lnSpc>
                <a:spcPts val="3360"/>
              </a:lnSpc>
              <a:spcBef>
                <a:spcPct val="0"/>
              </a:spcBef>
            </a:pPr>
            <a:endParaRPr lang="en-US" sz="2400" b="1" dirty="0">
              <a:gradFill>
                <a:gsLst>
                  <a:gs pos="0">
                    <a:srgbClr val="FFFFFF">
                      <a:alpha val="100000"/>
                    </a:srgbClr>
                  </a:gs>
                  <a:gs pos="100000">
                    <a:srgbClr val="ECECEC">
                      <a:alpha val="100000"/>
                    </a:srgbClr>
                  </a:gs>
                </a:gsLst>
                <a:lin ang="5400000"/>
              </a:gra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840088" y="8324430"/>
            <a:ext cx="17228502" cy="38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 b="1" dirty="0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ECECEC">
                        <a:alpha val="100000"/>
                      </a:srgbClr>
                    </a:gs>
                  </a:gsLst>
                  <a:lin ang="540000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The framework applies multiple ML models within a stacking ensemble framework to improve prediction accuracy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996570" y="-2244246"/>
            <a:ext cx="4114800" cy="4114800"/>
            <a:chOff x="0" y="0"/>
            <a:chExt cx="5486400" cy="548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>
            <a:off x="7744947" y="447893"/>
            <a:ext cx="541475" cy="541475"/>
          </a:xfrm>
          <a:custGeom>
            <a:avLst/>
            <a:gdLst/>
            <a:ahLst/>
            <a:cxnLst/>
            <a:rect l="l" t="t" r="r" b="b"/>
            <a:pathLst>
              <a:path w="541475" h="541475">
                <a:moveTo>
                  <a:pt x="0" y="0"/>
                </a:moveTo>
                <a:lnTo>
                  <a:pt x="541474" y="0"/>
                </a:lnTo>
                <a:lnTo>
                  <a:pt x="541474" y="541475"/>
                </a:lnTo>
                <a:lnTo>
                  <a:pt x="0" y="541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316648" y="447893"/>
            <a:ext cx="7699037" cy="58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836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SUMMARY OF RELATED WORK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8B4CF7F-25D0-A390-C41F-3C62552193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787049"/>
              </p:ext>
            </p:extLst>
          </p:nvPr>
        </p:nvGraphicFramePr>
        <p:xfrm>
          <a:off x="762000" y="1257300"/>
          <a:ext cx="14706608" cy="8316331"/>
        </p:xfrm>
        <a:graphic>
          <a:graphicData uri="http://schemas.openxmlformats.org/drawingml/2006/table">
            <a:tbl>
              <a:tblPr/>
              <a:tblGrid>
                <a:gridCol w="1838326">
                  <a:extLst>
                    <a:ext uri="{9D8B030D-6E8A-4147-A177-3AD203B41FA5}">
                      <a16:colId xmlns:a16="http://schemas.microsoft.com/office/drawing/2014/main" val="2253200654"/>
                    </a:ext>
                  </a:extLst>
                </a:gridCol>
                <a:gridCol w="1838326">
                  <a:extLst>
                    <a:ext uri="{9D8B030D-6E8A-4147-A177-3AD203B41FA5}">
                      <a16:colId xmlns:a16="http://schemas.microsoft.com/office/drawing/2014/main" val="1045465988"/>
                    </a:ext>
                  </a:extLst>
                </a:gridCol>
                <a:gridCol w="1838326">
                  <a:extLst>
                    <a:ext uri="{9D8B030D-6E8A-4147-A177-3AD203B41FA5}">
                      <a16:colId xmlns:a16="http://schemas.microsoft.com/office/drawing/2014/main" val="3570965790"/>
                    </a:ext>
                  </a:extLst>
                </a:gridCol>
                <a:gridCol w="1838326">
                  <a:extLst>
                    <a:ext uri="{9D8B030D-6E8A-4147-A177-3AD203B41FA5}">
                      <a16:colId xmlns:a16="http://schemas.microsoft.com/office/drawing/2014/main" val="3638712950"/>
                    </a:ext>
                  </a:extLst>
                </a:gridCol>
                <a:gridCol w="1838326">
                  <a:extLst>
                    <a:ext uri="{9D8B030D-6E8A-4147-A177-3AD203B41FA5}">
                      <a16:colId xmlns:a16="http://schemas.microsoft.com/office/drawing/2014/main" val="1440733640"/>
                    </a:ext>
                  </a:extLst>
                </a:gridCol>
                <a:gridCol w="1838326">
                  <a:extLst>
                    <a:ext uri="{9D8B030D-6E8A-4147-A177-3AD203B41FA5}">
                      <a16:colId xmlns:a16="http://schemas.microsoft.com/office/drawing/2014/main" val="1686866140"/>
                    </a:ext>
                  </a:extLst>
                </a:gridCol>
                <a:gridCol w="1838326">
                  <a:extLst>
                    <a:ext uri="{9D8B030D-6E8A-4147-A177-3AD203B41FA5}">
                      <a16:colId xmlns:a16="http://schemas.microsoft.com/office/drawing/2014/main" val="1991706850"/>
                    </a:ext>
                  </a:extLst>
                </a:gridCol>
                <a:gridCol w="1838326">
                  <a:extLst>
                    <a:ext uri="{9D8B030D-6E8A-4147-A177-3AD203B41FA5}">
                      <a16:colId xmlns:a16="http://schemas.microsoft.com/office/drawing/2014/main" val="54309699"/>
                    </a:ext>
                  </a:extLst>
                </a:gridCol>
              </a:tblGrid>
              <a:tr h="78376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Paper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Year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Models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Limitation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Dataset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Type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The best model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Result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9230433"/>
                  </a:ext>
                </a:extLst>
              </a:tr>
              <a:tr h="225817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Bettahi et al.[18]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2025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US" sz="1800" b="1" i="0">
                          <a:solidFill>
                            <a:srgbClr val="49494B"/>
                          </a:solidFill>
                          <a:effectLst/>
                        </a:rPr>
                        <a:t>CR-NODE </a:t>
                      </a:r>
                      <a:endParaRPr lang="en-US" sz="1800" b="1">
                        <a:solidFill>
                          <a:srgbClr val="49494B"/>
                        </a:solidFill>
                        <a:effectLst/>
                      </a:endParaRPr>
                    </a:p>
                    <a:p>
                      <a:pPr algn="ctr" rtl="0">
                        <a:buNone/>
                      </a:pPr>
                      <a:r>
                        <a:rPr lang="en-US" sz="1800" b="1" i="0">
                          <a:solidFill>
                            <a:srgbClr val="49494B"/>
                          </a:solidFill>
                          <a:effectLst/>
                        </a:rPr>
                        <a:t>Logistic Regression, Random Forest, XGBoost, Gradient Boosting, LSTM, and Basic Neural ODE</a:t>
                      </a:r>
                      <a:endParaRPr lang="en-US" sz="1800" b="1">
                        <a:solidFill>
                          <a:srgbClr val="49494B"/>
                        </a:solidFill>
                        <a:effectLst/>
                      </a:endParaRP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It focuses exclusively on predictive accuracy without evaluating whether deployment actually improves student outcomes.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large public university Dataset.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Private -Need request-.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US" sz="1800" b="1" i="0">
                          <a:solidFill>
                            <a:srgbClr val="49494B"/>
                          </a:solidFill>
                          <a:effectLst/>
                        </a:rPr>
                        <a:t>CR-NODE </a:t>
                      </a:r>
                      <a:endParaRPr lang="en-US" sz="1800" b="1">
                        <a:solidFill>
                          <a:srgbClr val="49494B"/>
                        </a:solidFill>
                        <a:effectLst/>
                      </a:endParaRP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CR-NODE achieves the best balance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2852238"/>
                  </a:ext>
                </a:extLst>
              </a:tr>
              <a:tr h="253398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Embarak &amp; </a:t>
                      </a:r>
                      <a:r>
                        <a:rPr lang="en-US" sz="1800" b="1" dirty="0" err="1">
                          <a:solidFill>
                            <a:srgbClr val="49494B"/>
                          </a:solidFill>
                          <a:effectLst/>
                        </a:rPr>
                        <a:t>Hawarna</a:t>
                      </a: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 [22]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2024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Data analysis, machine learning, feature selection, XAI, RADAR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The study relied on a specific dataset from a specific computing major, which may limit the generalizability of the findings to other situations.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Students from a school district Dataset.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Private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RADAR system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The RADAR system can help at-risk students receive better support and direction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888205"/>
                  </a:ext>
                </a:extLst>
              </a:tr>
              <a:tr h="212027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Akçapınar, et al.[11]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2019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US" sz="1800" b="1" i="0">
                          <a:solidFill>
                            <a:srgbClr val="49494B"/>
                          </a:solidFill>
                          <a:effectLst/>
                        </a:rPr>
                        <a:t>Prediction model</a:t>
                      </a:r>
                      <a:endParaRPr lang="en-US" sz="1800" b="1">
                        <a:solidFill>
                          <a:srgbClr val="49494B"/>
                        </a:solidFill>
                        <a:effectLst/>
                      </a:endParaRPr>
                    </a:p>
                    <a:p>
                      <a:pPr algn="ctr" rtl="0">
                        <a:buNone/>
                      </a:pPr>
                      <a:r>
                        <a:rPr lang="en-US" sz="1800" b="1" i="0">
                          <a:solidFill>
                            <a:srgbClr val="49494B"/>
                          </a:solidFill>
                          <a:effectLst/>
                        </a:rPr>
                        <a:t>Classification model </a:t>
                      </a:r>
                      <a:endParaRPr lang="en-US" sz="1800" b="1">
                        <a:solidFill>
                          <a:srgbClr val="49494B"/>
                        </a:solidFill>
                        <a:effectLst/>
                      </a:endParaRP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Transferability and generalizability of prediction models into the different courses are still limited.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The study was conducted at a state university in Turkey with 76 students in online learning activities for a period of 14 weeks 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Private -Need request-</a:t>
                      </a: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US" sz="1800" b="1" i="0">
                          <a:solidFill>
                            <a:srgbClr val="49494B"/>
                          </a:solidFill>
                          <a:effectLst/>
                        </a:rPr>
                        <a:t>K-Nearest Neighbors</a:t>
                      </a:r>
                      <a:endParaRPr lang="en-US" sz="1800" b="1">
                        <a:solidFill>
                          <a:srgbClr val="49494B"/>
                        </a:solidFill>
                        <a:effectLst/>
                      </a:endParaRPr>
                    </a:p>
                    <a:p>
                      <a:pPr algn="ctr" rtl="0">
                        <a:buNone/>
                      </a:pPr>
                      <a:r>
                        <a:rPr lang="en-US" sz="1800" b="1" i="0">
                          <a:solidFill>
                            <a:srgbClr val="49494B"/>
                          </a:solidFill>
                          <a:effectLst/>
                        </a:rPr>
                        <a:t>(KNN)</a:t>
                      </a:r>
                      <a:endParaRPr lang="en-US" sz="1800" b="1">
                        <a:solidFill>
                          <a:srgbClr val="49494B"/>
                        </a:solidFill>
                        <a:effectLst/>
                      </a:endParaRP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US" sz="1800" b="1" i="0" dirty="0">
                          <a:solidFill>
                            <a:srgbClr val="49494B"/>
                          </a:solidFill>
                          <a:effectLst/>
                        </a:rPr>
                        <a:t>The </a:t>
                      </a:r>
                      <a:r>
                        <a:rPr lang="en-US" sz="1800" b="1" i="0" dirty="0" err="1">
                          <a:solidFill>
                            <a:srgbClr val="49494B"/>
                          </a:solidFill>
                          <a:effectLst/>
                        </a:rPr>
                        <a:t>kNN</a:t>
                      </a:r>
                      <a:r>
                        <a:rPr lang="en-US" sz="1800" b="1" i="0" dirty="0">
                          <a:solidFill>
                            <a:srgbClr val="49494B"/>
                          </a:solidFill>
                          <a:effectLst/>
                        </a:rPr>
                        <a:t> algorithm accurately predicted unsuccessful students at the end of the term with a rate of 89%. </a:t>
                      </a:r>
                      <a:endParaRPr lang="en-US" sz="1800" b="1" dirty="0">
                        <a:solidFill>
                          <a:srgbClr val="49494B"/>
                        </a:solidFill>
                        <a:effectLst/>
                      </a:endParaRPr>
                    </a:p>
                  </a:txBody>
                  <a:tcPr marL="30412" marR="30412" marT="15206" marB="15206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197016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996570" y="-2244246"/>
            <a:ext cx="4114800" cy="4114800"/>
            <a:chOff x="0" y="0"/>
            <a:chExt cx="5486400" cy="548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>
            <a:off x="7744947" y="447893"/>
            <a:ext cx="541475" cy="541475"/>
          </a:xfrm>
          <a:custGeom>
            <a:avLst/>
            <a:gdLst/>
            <a:ahLst/>
            <a:cxnLst/>
            <a:rect l="l" t="t" r="r" b="b"/>
            <a:pathLst>
              <a:path w="541475" h="541475">
                <a:moveTo>
                  <a:pt x="0" y="0"/>
                </a:moveTo>
                <a:lnTo>
                  <a:pt x="541474" y="0"/>
                </a:lnTo>
                <a:lnTo>
                  <a:pt x="541474" y="541475"/>
                </a:lnTo>
                <a:lnTo>
                  <a:pt x="0" y="541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316648" y="447893"/>
            <a:ext cx="7699037" cy="58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836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SUMMARY OF RELATED WORK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C8CB2C2-8D99-C72C-A0F9-7750CDA0F4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8719248"/>
              </p:ext>
            </p:extLst>
          </p:nvPr>
        </p:nvGraphicFramePr>
        <p:xfrm>
          <a:off x="609600" y="1257300"/>
          <a:ext cx="15087600" cy="8621119"/>
        </p:xfrm>
        <a:graphic>
          <a:graphicData uri="http://schemas.openxmlformats.org/drawingml/2006/table">
            <a:tbl>
              <a:tblPr/>
              <a:tblGrid>
                <a:gridCol w="1885950">
                  <a:extLst>
                    <a:ext uri="{9D8B030D-6E8A-4147-A177-3AD203B41FA5}">
                      <a16:colId xmlns:a16="http://schemas.microsoft.com/office/drawing/2014/main" val="2924494338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4145466071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2662333293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36579398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1263023052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1082490267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4163299283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1288259906"/>
                    </a:ext>
                  </a:extLst>
                </a:gridCol>
              </a:tblGrid>
              <a:tr h="83944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Paper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Year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Models 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Limitation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Dataset 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Type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The best model 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086173"/>
                          </a:solidFill>
                          <a:effectLst/>
                        </a:rPr>
                        <a:t>Result 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1075890"/>
                  </a:ext>
                </a:extLst>
              </a:tr>
              <a:tr h="212322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Queiroga et al [14]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2022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Random Forest, Decision Tree, AdaBoost, MLP, Naive Bayes, Logistic Regression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Needs annual data preprocessing and retraining; results based on Uruguay data only; one model showed bias and weak performance.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Nationwide K-12 dataset (Uruguay), 258,440 students; demographic data, grades, absences, social welfare, school data (2015–2020)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Private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Random Forest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Achieved high performance (AUROC &gt; 0.90, F1 &gt; 0.88) and successfully predicted at-risk and dropout students early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8541165"/>
                  </a:ext>
                </a:extLst>
              </a:tr>
              <a:tr h="212322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Johora, Fatema Tuz, et [17]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2025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Random Forest, Gradient Boosting, XGBoost, SVC, KNN, Decision Tree, Logistic Regression, Stacking Ensemble, SHAP, LIME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Small dataset (872 students) from Bangladesh only; limited generalizability; based on survey data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872 undergraduate students from multiple universities; demographic, academic, and behavioural features (31 features)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Private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Stacking Ensemble (RF + GB + SVC)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Achieved 86.38% accuracy; SHAP and LIME identified key factors such as attendance affecting student performance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2964281"/>
                  </a:ext>
                </a:extLst>
              </a:tr>
              <a:tr h="2381704"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US" sz="1800" b="1" i="0" dirty="0">
                          <a:solidFill>
                            <a:srgbClr val="49494B"/>
                          </a:solidFill>
                          <a:effectLst/>
                        </a:rPr>
                        <a:t>Hamadneh, Nawaf N., et al. [13]</a:t>
                      </a:r>
                      <a:endParaRPr lang="en-US" sz="1800" b="1" dirty="0">
                        <a:solidFill>
                          <a:srgbClr val="49494B"/>
                        </a:solidFill>
                        <a:effectLst/>
                      </a:endParaRP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2022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Artificial Neural Networks, Multilayer Perceptron Neural Network, Multilayer Perceptron Neural Network with Firefly Algorithm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Limited to one university, a small dataset, and a few features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Dataset from the Blackboard Learning Management System at the Saudi Electronic University 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solidFill>
                            <a:srgbClr val="49494B"/>
                          </a:solidFill>
                          <a:effectLst/>
                        </a:rPr>
                        <a:t>Private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Neural Network trained by Firefly Algorithm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solidFill>
                            <a:srgbClr val="49494B"/>
                          </a:solidFill>
                          <a:effectLst/>
                        </a:rPr>
                        <a:t>Achieved strong prediction performance with a root mean square error of 0.39 and identified midterm exams, assignments, attendance, and study mode as key factors</a:t>
                      </a:r>
                    </a:p>
                  </a:txBody>
                  <a:tcPr marL="33570" marR="33570" marT="16785" marB="1678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37596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840279" y="-634521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1892409" y="1963754"/>
            <a:ext cx="8770224" cy="8770224"/>
          </a:xfrm>
          <a:custGeom>
            <a:avLst/>
            <a:gdLst/>
            <a:ahLst/>
            <a:cxnLst/>
            <a:rect l="l" t="t" r="r" b="b"/>
            <a:pathLst>
              <a:path w="8770224" h="8770224">
                <a:moveTo>
                  <a:pt x="0" y="0"/>
                </a:moveTo>
                <a:lnTo>
                  <a:pt x="8770225" y="0"/>
                </a:lnTo>
                <a:lnTo>
                  <a:pt x="8770225" y="8770225"/>
                </a:lnTo>
                <a:lnTo>
                  <a:pt x="0" y="87702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028700" y="4445195"/>
            <a:ext cx="3894389" cy="640667"/>
            <a:chOff x="0" y="0"/>
            <a:chExt cx="1025683" cy="16873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25683" cy="168735"/>
            </a:xfrm>
            <a:custGeom>
              <a:avLst/>
              <a:gdLst/>
              <a:ahLst/>
              <a:cxnLst/>
              <a:rect l="l" t="t" r="r" b="b"/>
              <a:pathLst>
                <a:path w="1025683" h="168735">
                  <a:moveTo>
                    <a:pt x="84368" y="0"/>
                  </a:moveTo>
                  <a:lnTo>
                    <a:pt x="941315" y="0"/>
                  </a:lnTo>
                  <a:cubicBezTo>
                    <a:pt x="987910" y="0"/>
                    <a:pt x="1025683" y="37773"/>
                    <a:pt x="1025683" y="84368"/>
                  </a:cubicBezTo>
                  <a:lnTo>
                    <a:pt x="1025683" y="84368"/>
                  </a:lnTo>
                  <a:cubicBezTo>
                    <a:pt x="1025683" y="106743"/>
                    <a:pt x="1016794" y="128203"/>
                    <a:pt x="1000972" y="144025"/>
                  </a:cubicBezTo>
                  <a:cubicBezTo>
                    <a:pt x="985150" y="159847"/>
                    <a:pt x="963691" y="168735"/>
                    <a:pt x="941315" y="168735"/>
                  </a:cubicBezTo>
                  <a:lnTo>
                    <a:pt x="84368" y="168735"/>
                  </a:lnTo>
                  <a:cubicBezTo>
                    <a:pt x="61992" y="168735"/>
                    <a:pt x="40533" y="159847"/>
                    <a:pt x="24711" y="144025"/>
                  </a:cubicBezTo>
                  <a:cubicBezTo>
                    <a:pt x="8889" y="128203"/>
                    <a:pt x="0" y="106743"/>
                    <a:pt x="0" y="84368"/>
                  </a:cubicBezTo>
                  <a:lnTo>
                    <a:pt x="0" y="84368"/>
                  </a:lnTo>
                  <a:cubicBezTo>
                    <a:pt x="0" y="61992"/>
                    <a:pt x="8889" y="40533"/>
                    <a:pt x="24711" y="24711"/>
                  </a:cubicBezTo>
                  <a:cubicBezTo>
                    <a:pt x="40533" y="8889"/>
                    <a:pt x="61992" y="0"/>
                    <a:pt x="8436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25683" cy="206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7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68456" y="1423373"/>
            <a:ext cx="4354633" cy="831527"/>
            <a:chOff x="0" y="0"/>
            <a:chExt cx="1146899" cy="21900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46899" cy="219003"/>
            </a:xfrm>
            <a:custGeom>
              <a:avLst/>
              <a:gdLst/>
              <a:ahLst/>
              <a:cxnLst/>
              <a:rect l="l" t="t" r="r" b="b"/>
              <a:pathLst>
                <a:path w="1146899" h="219003">
                  <a:moveTo>
                    <a:pt x="90671" y="0"/>
                  </a:moveTo>
                  <a:lnTo>
                    <a:pt x="1056228" y="0"/>
                  </a:lnTo>
                  <a:cubicBezTo>
                    <a:pt x="1106304" y="0"/>
                    <a:pt x="1146899" y="40595"/>
                    <a:pt x="1146899" y="90671"/>
                  </a:cubicBezTo>
                  <a:lnTo>
                    <a:pt x="1146899" y="128332"/>
                  </a:lnTo>
                  <a:cubicBezTo>
                    <a:pt x="1146899" y="178408"/>
                    <a:pt x="1106304" y="219003"/>
                    <a:pt x="1056228" y="219003"/>
                  </a:cubicBezTo>
                  <a:lnTo>
                    <a:pt x="90671" y="219003"/>
                  </a:lnTo>
                  <a:cubicBezTo>
                    <a:pt x="40595" y="219003"/>
                    <a:pt x="0" y="178408"/>
                    <a:pt x="0" y="128332"/>
                  </a:cubicBezTo>
                  <a:lnTo>
                    <a:pt x="0" y="90671"/>
                  </a:lnTo>
                  <a:cubicBezTo>
                    <a:pt x="0" y="40595"/>
                    <a:pt x="40595" y="0"/>
                    <a:pt x="90671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146899" cy="2571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7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3910506" y="4117355"/>
            <a:ext cx="4142921" cy="3588805"/>
          </a:xfrm>
          <a:custGeom>
            <a:avLst/>
            <a:gdLst/>
            <a:ahLst/>
            <a:cxnLst/>
            <a:rect l="l" t="t" r="r" b="b"/>
            <a:pathLst>
              <a:path w="4142921" h="3588805">
                <a:moveTo>
                  <a:pt x="0" y="0"/>
                </a:moveTo>
                <a:lnTo>
                  <a:pt x="4142921" y="0"/>
                </a:lnTo>
                <a:lnTo>
                  <a:pt x="4142921" y="3588806"/>
                </a:lnTo>
                <a:lnTo>
                  <a:pt x="0" y="35888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1709343" y="450833"/>
            <a:ext cx="6986035" cy="927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98"/>
              </a:lnSpc>
            </a:pPr>
            <a:r>
              <a:rPr lang="en-US" sz="6064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OBJECTIVE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8456" y="2096044"/>
            <a:ext cx="12141319" cy="2462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endParaRPr dirty="0"/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To develop and evaluate an AI-based predictive framework using a private Saudi LMS dataset to enhance student performance through feature selection and ensemble learning techniques.</a:t>
            </a:r>
          </a:p>
          <a:p>
            <a:pPr algn="l">
              <a:lnSpc>
                <a:spcPts val="3919"/>
              </a:lnSpc>
            </a:pPr>
            <a:endParaRPr lang="en-US" sz="2799" b="1" dirty="0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68597" y="5276215"/>
            <a:ext cx="11871683" cy="5020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Transform the final mark into four performance classes: Excellent, Good, Pass, and Fail.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Handle class imbalance using SMOTE.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Select the most important predictive features using Random Forest Feature Importance.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Evaluate and compare traditional and ensemble ML models.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Optimize selected models using Grid Search with Stratified Cross-Validation.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Identify the best-performing model for early academic risk prediction.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7582" y="4494904"/>
            <a:ext cx="3560997" cy="3895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5"/>
              </a:lnSpc>
            </a:pPr>
            <a:r>
              <a:rPr lang="en-US" sz="2289" b="1" spc="169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Sub-Objectives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3521" y="1557478"/>
            <a:ext cx="5332155" cy="506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25"/>
              </a:lnSpc>
            </a:pPr>
            <a:r>
              <a:rPr lang="en-US" sz="2947" b="1" spc="165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ECECEC">
                        <a:alpha val="100000"/>
                      </a:srgbClr>
                    </a:gs>
                  </a:gsLst>
                  <a:lin ang="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Main Objective: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3537870" y="6172200"/>
            <a:ext cx="4750130" cy="4114800"/>
          </a:xfrm>
          <a:custGeom>
            <a:avLst/>
            <a:gdLst/>
            <a:ahLst/>
            <a:cxnLst/>
            <a:rect l="l" t="t" r="r" b="b"/>
            <a:pathLst>
              <a:path w="4750130" h="4114800">
                <a:moveTo>
                  <a:pt x="4750130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750130" y="0"/>
                </a:lnTo>
                <a:lnTo>
                  <a:pt x="4750130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Freeform 6"/>
          <p:cNvSpPr/>
          <p:nvPr/>
        </p:nvSpPr>
        <p:spPr>
          <a:xfrm>
            <a:off x="11353800" y="2257965"/>
            <a:ext cx="5405445" cy="3259033"/>
          </a:xfrm>
          <a:custGeom>
            <a:avLst/>
            <a:gdLst/>
            <a:ahLst/>
            <a:cxnLst/>
            <a:rect l="l" t="t" r="r" b="b"/>
            <a:pathLst>
              <a:path w="5405445" h="3259033">
                <a:moveTo>
                  <a:pt x="0" y="0"/>
                </a:moveTo>
                <a:lnTo>
                  <a:pt x="5405444" y="0"/>
                </a:lnTo>
                <a:lnTo>
                  <a:pt x="5405444" y="3259033"/>
                </a:lnTo>
                <a:lnTo>
                  <a:pt x="0" y="325903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11582400" y="3428928"/>
            <a:ext cx="3471706" cy="1437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82"/>
              </a:lnSpc>
            </a:pPr>
            <a:r>
              <a:rPr lang="en-US" sz="4657" b="1" dirty="0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ECECEC">
                        <a:alpha val="100000"/>
                      </a:srgbClr>
                    </a:gs>
                  </a:gsLst>
                  <a:lin ang="5400000"/>
                </a:gradFill>
                <a:latin typeface="Open Sans Bold"/>
                <a:ea typeface="Open Sans Bold"/>
                <a:cs typeface="Open Sans Bold"/>
                <a:sym typeface="Open Sans Bold"/>
              </a:rPr>
              <a:t>Proposed Framework</a:t>
            </a:r>
          </a:p>
        </p:txBody>
      </p:sp>
      <p:pic>
        <p:nvPicPr>
          <p:cNvPr id="122" name="Picture 121">
            <a:extLst>
              <a:ext uri="{FF2B5EF4-FFF2-40B4-BE49-F238E27FC236}">
                <a16:creationId xmlns:a16="http://schemas.microsoft.com/office/drawing/2014/main" id="{E76F030E-600E-0C59-ECD3-179B6E7B92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0"/>
            <a:ext cx="8202347" cy="1012034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840279" y="-634521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5400000">
            <a:off x="-1190969" y="-1182866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575868" y="1762846"/>
            <a:ext cx="3954492" cy="749151"/>
            <a:chOff x="0" y="0"/>
            <a:chExt cx="1041512" cy="19730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41512" cy="197307"/>
            </a:xfrm>
            <a:custGeom>
              <a:avLst/>
              <a:gdLst/>
              <a:ahLst/>
              <a:cxnLst/>
              <a:rect l="l" t="t" r="r" b="b"/>
              <a:pathLst>
                <a:path w="1041512" h="197307">
                  <a:moveTo>
                    <a:pt x="98654" y="0"/>
                  </a:moveTo>
                  <a:lnTo>
                    <a:pt x="942859" y="0"/>
                  </a:lnTo>
                  <a:cubicBezTo>
                    <a:pt x="969023" y="0"/>
                    <a:pt x="994116" y="10394"/>
                    <a:pt x="1012617" y="28895"/>
                  </a:cubicBezTo>
                  <a:cubicBezTo>
                    <a:pt x="1031119" y="47396"/>
                    <a:pt x="1041512" y="72489"/>
                    <a:pt x="1041512" y="98654"/>
                  </a:cubicBezTo>
                  <a:lnTo>
                    <a:pt x="1041512" y="98654"/>
                  </a:lnTo>
                  <a:cubicBezTo>
                    <a:pt x="1041512" y="124818"/>
                    <a:pt x="1031119" y="149911"/>
                    <a:pt x="1012617" y="168412"/>
                  </a:cubicBezTo>
                  <a:cubicBezTo>
                    <a:pt x="994116" y="186913"/>
                    <a:pt x="969023" y="197307"/>
                    <a:pt x="942859" y="197307"/>
                  </a:cubicBezTo>
                  <a:lnTo>
                    <a:pt x="98654" y="197307"/>
                  </a:lnTo>
                  <a:cubicBezTo>
                    <a:pt x="72489" y="197307"/>
                    <a:pt x="47396" y="186913"/>
                    <a:pt x="28895" y="168412"/>
                  </a:cubicBezTo>
                  <a:cubicBezTo>
                    <a:pt x="10394" y="149911"/>
                    <a:pt x="0" y="124818"/>
                    <a:pt x="0" y="98654"/>
                  </a:cubicBezTo>
                  <a:lnTo>
                    <a:pt x="0" y="98654"/>
                  </a:lnTo>
                  <a:cubicBezTo>
                    <a:pt x="0" y="72489"/>
                    <a:pt x="10394" y="47396"/>
                    <a:pt x="28895" y="28895"/>
                  </a:cubicBezTo>
                  <a:cubicBezTo>
                    <a:pt x="47396" y="10394"/>
                    <a:pt x="72489" y="0"/>
                    <a:pt x="9865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041512" cy="235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90"/>
                </a:lnSpc>
              </a:pPr>
              <a:r>
                <a:rPr lang="en-US" sz="22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1.Data Collection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75868" y="450833"/>
            <a:ext cx="6986035" cy="927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98"/>
              </a:lnSpc>
            </a:pPr>
            <a:r>
              <a:rPr lang="en-US" sz="6064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METHOLOGY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8582" y="2656840"/>
            <a:ext cx="9938112" cy="2277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Private LMS dataset from Saudi Arabia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1,395 students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17 academic and behavioral features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Target: Final Mark → Excellent, Good, Pass, Fail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75868" y="4887004"/>
            <a:ext cx="3954492" cy="749151"/>
            <a:chOff x="0" y="0"/>
            <a:chExt cx="1041512" cy="19730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41512" cy="197307"/>
            </a:xfrm>
            <a:custGeom>
              <a:avLst/>
              <a:gdLst/>
              <a:ahLst/>
              <a:cxnLst/>
              <a:rect l="l" t="t" r="r" b="b"/>
              <a:pathLst>
                <a:path w="1041512" h="197307">
                  <a:moveTo>
                    <a:pt x="98654" y="0"/>
                  </a:moveTo>
                  <a:lnTo>
                    <a:pt x="942859" y="0"/>
                  </a:lnTo>
                  <a:cubicBezTo>
                    <a:pt x="969023" y="0"/>
                    <a:pt x="994116" y="10394"/>
                    <a:pt x="1012617" y="28895"/>
                  </a:cubicBezTo>
                  <a:cubicBezTo>
                    <a:pt x="1031119" y="47396"/>
                    <a:pt x="1041512" y="72489"/>
                    <a:pt x="1041512" y="98654"/>
                  </a:cubicBezTo>
                  <a:lnTo>
                    <a:pt x="1041512" y="98654"/>
                  </a:lnTo>
                  <a:cubicBezTo>
                    <a:pt x="1041512" y="124818"/>
                    <a:pt x="1031119" y="149911"/>
                    <a:pt x="1012617" y="168412"/>
                  </a:cubicBezTo>
                  <a:cubicBezTo>
                    <a:pt x="994116" y="186913"/>
                    <a:pt x="969023" y="197307"/>
                    <a:pt x="942859" y="197307"/>
                  </a:cubicBezTo>
                  <a:lnTo>
                    <a:pt x="98654" y="197307"/>
                  </a:lnTo>
                  <a:cubicBezTo>
                    <a:pt x="72489" y="197307"/>
                    <a:pt x="47396" y="186913"/>
                    <a:pt x="28895" y="168412"/>
                  </a:cubicBezTo>
                  <a:cubicBezTo>
                    <a:pt x="10394" y="149911"/>
                    <a:pt x="0" y="124818"/>
                    <a:pt x="0" y="98654"/>
                  </a:cubicBezTo>
                  <a:lnTo>
                    <a:pt x="0" y="98654"/>
                  </a:lnTo>
                  <a:cubicBezTo>
                    <a:pt x="0" y="72489"/>
                    <a:pt x="10394" y="47396"/>
                    <a:pt x="28895" y="28895"/>
                  </a:cubicBezTo>
                  <a:cubicBezTo>
                    <a:pt x="47396" y="10394"/>
                    <a:pt x="72489" y="0"/>
                    <a:pt x="9865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041512" cy="235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90"/>
                </a:lnSpc>
              </a:pPr>
              <a:r>
                <a:rPr lang="en-US" sz="22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2.Data Preprocessing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75868" y="5785506"/>
            <a:ext cx="7212137" cy="2277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Data cleaning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Remove % symbols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Encode categorical variables into numerical values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603931" y="7960255"/>
            <a:ext cx="3954492" cy="749151"/>
            <a:chOff x="0" y="0"/>
            <a:chExt cx="1041512" cy="19730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41512" cy="197307"/>
            </a:xfrm>
            <a:custGeom>
              <a:avLst/>
              <a:gdLst/>
              <a:ahLst/>
              <a:cxnLst/>
              <a:rect l="l" t="t" r="r" b="b"/>
              <a:pathLst>
                <a:path w="1041512" h="197307">
                  <a:moveTo>
                    <a:pt x="98654" y="0"/>
                  </a:moveTo>
                  <a:lnTo>
                    <a:pt x="942859" y="0"/>
                  </a:lnTo>
                  <a:cubicBezTo>
                    <a:pt x="969023" y="0"/>
                    <a:pt x="994116" y="10394"/>
                    <a:pt x="1012617" y="28895"/>
                  </a:cubicBezTo>
                  <a:cubicBezTo>
                    <a:pt x="1031119" y="47396"/>
                    <a:pt x="1041512" y="72489"/>
                    <a:pt x="1041512" y="98654"/>
                  </a:cubicBezTo>
                  <a:lnTo>
                    <a:pt x="1041512" y="98654"/>
                  </a:lnTo>
                  <a:cubicBezTo>
                    <a:pt x="1041512" y="124818"/>
                    <a:pt x="1031119" y="149911"/>
                    <a:pt x="1012617" y="168412"/>
                  </a:cubicBezTo>
                  <a:cubicBezTo>
                    <a:pt x="994116" y="186913"/>
                    <a:pt x="969023" y="197307"/>
                    <a:pt x="942859" y="197307"/>
                  </a:cubicBezTo>
                  <a:lnTo>
                    <a:pt x="98654" y="197307"/>
                  </a:lnTo>
                  <a:cubicBezTo>
                    <a:pt x="72489" y="197307"/>
                    <a:pt x="47396" y="186913"/>
                    <a:pt x="28895" y="168412"/>
                  </a:cubicBezTo>
                  <a:cubicBezTo>
                    <a:pt x="10394" y="149911"/>
                    <a:pt x="0" y="124818"/>
                    <a:pt x="0" y="98654"/>
                  </a:cubicBezTo>
                  <a:lnTo>
                    <a:pt x="0" y="98654"/>
                  </a:lnTo>
                  <a:cubicBezTo>
                    <a:pt x="0" y="72489"/>
                    <a:pt x="10394" y="47396"/>
                    <a:pt x="28895" y="28895"/>
                  </a:cubicBezTo>
                  <a:cubicBezTo>
                    <a:pt x="47396" y="10394"/>
                    <a:pt x="72489" y="0"/>
                    <a:pt x="9865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041512" cy="235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90"/>
                </a:lnSpc>
              </a:pPr>
              <a:r>
                <a:rPr lang="en-US" sz="22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3.Train–Test Split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528243" y="8861806"/>
            <a:ext cx="6096471" cy="1819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80% Training - 20% Testing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Stratified split to preserve class distribution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10396694" y="6089874"/>
            <a:ext cx="3954492" cy="749151"/>
            <a:chOff x="0" y="0"/>
            <a:chExt cx="1041512" cy="197307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41512" cy="197307"/>
            </a:xfrm>
            <a:custGeom>
              <a:avLst/>
              <a:gdLst/>
              <a:ahLst/>
              <a:cxnLst/>
              <a:rect l="l" t="t" r="r" b="b"/>
              <a:pathLst>
                <a:path w="1041512" h="197307">
                  <a:moveTo>
                    <a:pt x="98654" y="0"/>
                  </a:moveTo>
                  <a:lnTo>
                    <a:pt x="942859" y="0"/>
                  </a:lnTo>
                  <a:cubicBezTo>
                    <a:pt x="969023" y="0"/>
                    <a:pt x="994116" y="10394"/>
                    <a:pt x="1012617" y="28895"/>
                  </a:cubicBezTo>
                  <a:cubicBezTo>
                    <a:pt x="1031119" y="47396"/>
                    <a:pt x="1041512" y="72489"/>
                    <a:pt x="1041512" y="98654"/>
                  </a:cubicBezTo>
                  <a:lnTo>
                    <a:pt x="1041512" y="98654"/>
                  </a:lnTo>
                  <a:cubicBezTo>
                    <a:pt x="1041512" y="124818"/>
                    <a:pt x="1031119" y="149911"/>
                    <a:pt x="1012617" y="168412"/>
                  </a:cubicBezTo>
                  <a:cubicBezTo>
                    <a:pt x="994116" y="186913"/>
                    <a:pt x="969023" y="197307"/>
                    <a:pt x="942859" y="197307"/>
                  </a:cubicBezTo>
                  <a:lnTo>
                    <a:pt x="98654" y="197307"/>
                  </a:lnTo>
                  <a:cubicBezTo>
                    <a:pt x="72489" y="197307"/>
                    <a:pt x="47396" y="186913"/>
                    <a:pt x="28895" y="168412"/>
                  </a:cubicBezTo>
                  <a:cubicBezTo>
                    <a:pt x="10394" y="149911"/>
                    <a:pt x="0" y="124818"/>
                    <a:pt x="0" y="98654"/>
                  </a:cubicBezTo>
                  <a:lnTo>
                    <a:pt x="0" y="98654"/>
                  </a:lnTo>
                  <a:cubicBezTo>
                    <a:pt x="0" y="72489"/>
                    <a:pt x="10394" y="47396"/>
                    <a:pt x="28895" y="28895"/>
                  </a:cubicBezTo>
                  <a:cubicBezTo>
                    <a:pt x="47396" y="10394"/>
                    <a:pt x="72489" y="0"/>
                    <a:pt x="9865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1041512" cy="235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90"/>
                </a:lnSpc>
              </a:pPr>
              <a:r>
                <a:rPr lang="en-US" sz="22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5.Feature Selection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396694" y="2796743"/>
            <a:ext cx="6399113" cy="749151"/>
            <a:chOff x="0" y="0"/>
            <a:chExt cx="1685363" cy="19730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685363" cy="197307"/>
            </a:xfrm>
            <a:custGeom>
              <a:avLst/>
              <a:gdLst/>
              <a:ahLst/>
              <a:cxnLst/>
              <a:rect l="l" t="t" r="r" b="b"/>
              <a:pathLst>
                <a:path w="1685363" h="197307">
                  <a:moveTo>
                    <a:pt x="61702" y="0"/>
                  </a:moveTo>
                  <a:lnTo>
                    <a:pt x="1623661" y="0"/>
                  </a:lnTo>
                  <a:cubicBezTo>
                    <a:pt x="1657738" y="0"/>
                    <a:pt x="1685363" y="27625"/>
                    <a:pt x="1685363" y="61702"/>
                  </a:cubicBezTo>
                  <a:lnTo>
                    <a:pt x="1685363" y="135605"/>
                  </a:lnTo>
                  <a:cubicBezTo>
                    <a:pt x="1685363" y="151970"/>
                    <a:pt x="1678862" y="167664"/>
                    <a:pt x="1667291" y="179235"/>
                  </a:cubicBezTo>
                  <a:cubicBezTo>
                    <a:pt x="1655720" y="190807"/>
                    <a:pt x="1640026" y="197307"/>
                    <a:pt x="1623661" y="197307"/>
                  </a:cubicBezTo>
                  <a:lnTo>
                    <a:pt x="61702" y="197307"/>
                  </a:lnTo>
                  <a:cubicBezTo>
                    <a:pt x="27625" y="197307"/>
                    <a:pt x="0" y="169682"/>
                    <a:pt x="0" y="135605"/>
                  </a:cubicBezTo>
                  <a:lnTo>
                    <a:pt x="0" y="61702"/>
                  </a:lnTo>
                  <a:cubicBezTo>
                    <a:pt x="0" y="27625"/>
                    <a:pt x="27625" y="0"/>
                    <a:pt x="6170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685363" cy="235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90"/>
                </a:lnSpc>
              </a:pPr>
              <a:r>
                <a:rPr lang="en-US" sz="22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4.Class Imbalance Handling – SMOTE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0444319" y="3667349"/>
            <a:ext cx="7843681" cy="2184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2" lvl="1" indent="-259081" algn="l">
              <a:lnSpc>
                <a:spcPts val="3360"/>
              </a:lnSpc>
              <a:buFont typeface="Arial"/>
              <a:buChar char="•"/>
            </a:pP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SMOTE was applied only to the training set to address class imbalance.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dataset was imbalanced (Good: 51.97%, Pass: 7.67%); therefore, SMOTE was applied to the training data.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32626" y="6981900"/>
            <a:ext cx="7802783" cy="2277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Applied RF Feature Importance.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Ranked features based on predictive importance.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Selected the most important features.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28" name="AutoShape 28"/>
          <p:cNvSpPr/>
          <p:nvPr/>
        </p:nvSpPr>
        <p:spPr>
          <a:xfrm flipV="1">
            <a:off x="9765024" y="2466993"/>
            <a:ext cx="0" cy="7038617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840279" y="-634521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5400000">
            <a:off x="-1044597" y="-881929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288405" y="2314418"/>
            <a:ext cx="3954492" cy="749151"/>
            <a:chOff x="0" y="0"/>
            <a:chExt cx="1041512" cy="19730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41512" cy="197307"/>
            </a:xfrm>
            <a:custGeom>
              <a:avLst/>
              <a:gdLst/>
              <a:ahLst/>
              <a:cxnLst/>
              <a:rect l="l" t="t" r="r" b="b"/>
              <a:pathLst>
                <a:path w="1041512" h="197307">
                  <a:moveTo>
                    <a:pt x="98654" y="0"/>
                  </a:moveTo>
                  <a:lnTo>
                    <a:pt x="942859" y="0"/>
                  </a:lnTo>
                  <a:cubicBezTo>
                    <a:pt x="969023" y="0"/>
                    <a:pt x="994116" y="10394"/>
                    <a:pt x="1012617" y="28895"/>
                  </a:cubicBezTo>
                  <a:cubicBezTo>
                    <a:pt x="1031119" y="47396"/>
                    <a:pt x="1041512" y="72489"/>
                    <a:pt x="1041512" y="98654"/>
                  </a:cubicBezTo>
                  <a:lnTo>
                    <a:pt x="1041512" y="98654"/>
                  </a:lnTo>
                  <a:cubicBezTo>
                    <a:pt x="1041512" y="124818"/>
                    <a:pt x="1031119" y="149911"/>
                    <a:pt x="1012617" y="168412"/>
                  </a:cubicBezTo>
                  <a:cubicBezTo>
                    <a:pt x="994116" y="186913"/>
                    <a:pt x="969023" y="197307"/>
                    <a:pt x="942859" y="197307"/>
                  </a:cubicBezTo>
                  <a:lnTo>
                    <a:pt x="98654" y="197307"/>
                  </a:lnTo>
                  <a:cubicBezTo>
                    <a:pt x="72489" y="197307"/>
                    <a:pt x="47396" y="186913"/>
                    <a:pt x="28895" y="168412"/>
                  </a:cubicBezTo>
                  <a:cubicBezTo>
                    <a:pt x="10394" y="149911"/>
                    <a:pt x="0" y="124818"/>
                    <a:pt x="0" y="98654"/>
                  </a:cubicBezTo>
                  <a:lnTo>
                    <a:pt x="0" y="98654"/>
                  </a:lnTo>
                  <a:cubicBezTo>
                    <a:pt x="0" y="72489"/>
                    <a:pt x="10394" y="47396"/>
                    <a:pt x="28895" y="28895"/>
                  </a:cubicBezTo>
                  <a:cubicBezTo>
                    <a:pt x="47396" y="10394"/>
                    <a:pt x="72489" y="0"/>
                    <a:pt x="9865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041512" cy="2449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30"/>
                </a:lnSpc>
              </a:pPr>
              <a:r>
                <a:rPr lang="en-US" sz="2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6.Model Training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75868" y="450833"/>
            <a:ext cx="6986035" cy="927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98"/>
              </a:lnSpc>
            </a:pPr>
            <a:r>
              <a:rPr lang="en-US" sz="6064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METHOLOGY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88405" y="3380994"/>
            <a:ext cx="8018511" cy="2277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Eight ML models were trained and compared: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Traditional ML:</a:t>
            </a: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LR, SVM, KNN, DT, RF, NB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Ensemble Learning</a:t>
            </a: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: AdaBoost, XGBoost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88405" y="5799036"/>
            <a:ext cx="6048846" cy="749151"/>
            <a:chOff x="0" y="0"/>
            <a:chExt cx="1593112" cy="19730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93112" cy="197307"/>
            </a:xfrm>
            <a:custGeom>
              <a:avLst/>
              <a:gdLst/>
              <a:ahLst/>
              <a:cxnLst/>
              <a:rect l="l" t="t" r="r" b="b"/>
              <a:pathLst>
                <a:path w="1593112" h="197307">
                  <a:moveTo>
                    <a:pt x="65275" y="0"/>
                  </a:moveTo>
                  <a:lnTo>
                    <a:pt x="1527837" y="0"/>
                  </a:lnTo>
                  <a:cubicBezTo>
                    <a:pt x="1545149" y="0"/>
                    <a:pt x="1561752" y="6877"/>
                    <a:pt x="1573993" y="19119"/>
                  </a:cubicBezTo>
                  <a:cubicBezTo>
                    <a:pt x="1586234" y="31360"/>
                    <a:pt x="1593112" y="47963"/>
                    <a:pt x="1593112" y="65275"/>
                  </a:cubicBezTo>
                  <a:lnTo>
                    <a:pt x="1593112" y="132032"/>
                  </a:lnTo>
                  <a:cubicBezTo>
                    <a:pt x="1593112" y="149344"/>
                    <a:pt x="1586234" y="165947"/>
                    <a:pt x="1573993" y="178189"/>
                  </a:cubicBezTo>
                  <a:cubicBezTo>
                    <a:pt x="1561752" y="190430"/>
                    <a:pt x="1545149" y="197307"/>
                    <a:pt x="1527837" y="197307"/>
                  </a:cubicBezTo>
                  <a:lnTo>
                    <a:pt x="65275" y="197307"/>
                  </a:lnTo>
                  <a:cubicBezTo>
                    <a:pt x="47963" y="197307"/>
                    <a:pt x="31360" y="190430"/>
                    <a:pt x="19119" y="178189"/>
                  </a:cubicBezTo>
                  <a:cubicBezTo>
                    <a:pt x="6877" y="165947"/>
                    <a:pt x="0" y="149344"/>
                    <a:pt x="0" y="132032"/>
                  </a:cubicBezTo>
                  <a:lnTo>
                    <a:pt x="0" y="65275"/>
                  </a:lnTo>
                  <a:cubicBezTo>
                    <a:pt x="0" y="47963"/>
                    <a:pt x="6877" y="31360"/>
                    <a:pt x="19119" y="19119"/>
                  </a:cubicBezTo>
                  <a:cubicBezTo>
                    <a:pt x="31360" y="6877"/>
                    <a:pt x="47963" y="0"/>
                    <a:pt x="6527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1593112" cy="2449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30"/>
                </a:lnSpc>
              </a:pPr>
              <a:r>
                <a:rPr lang="en-US" sz="2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7.Hyperparameter Optimization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06714" y="6749511"/>
            <a:ext cx="7724344" cy="2734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Models were optimized using: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Grid Search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Stratified 3-Fold Cross-Validation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Weighted F1-Score as the optimization criterion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10506555" y="6806661"/>
            <a:ext cx="3954492" cy="749151"/>
            <a:chOff x="0" y="0"/>
            <a:chExt cx="1041512" cy="19730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41512" cy="197307"/>
            </a:xfrm>
            <a:custGeom>
              <a:avLst/>
              <a:gdLst/>
              <a:ahLst/>
              <a:cxnLst/>
              <a:rect l="l" t="t" r="r" b="b"/>
              <a:pathLst>
                <a:path w="1041512" h="197307">
                  <a:moveTo>
                    <a:pt x="98654" y="0"/>
                  </a:moveTo>
                  <a:lnTo>
                    <a:pt x="942859" y="0"/>
                  </a:lnTo>
                  <a:cubicBezTo>
                    <a:pt x="969023" y="0"/>
                    <a:pt x="994116" y="10394"/>
                    <a:pt x="1012617" y="28895"/>
                  </a:cubicBezTo>
                  <a:cubicBezTo>
                    <a:pt x="1031119" y="47396"/>
                    <a:pt x="1041512" y="72489"/>
                    <a:pt x="1041512" y="98654"/>
                  </a:cubicBezTo>
                  <a:lnTo>
                    <a:pt x="1041512" y="98654"/>
                  </a:lnTo>
                  <a:cubicBezTo>
                    <a:pt x="1041512" y="124818"/>
                    <a:pt x="1031119" y="149911"/>
                    <a:pt x="1012617" y="168412"/>
                  </a:cubicBezTo>
                  <a:cubicBezTo>
                    <a:pt x="994116" y="186913"/>
                    <a:pt x="969023" y="197307"/>
                    <a:pt x="942859" y="197307"/>
                  </a:cubicBezTo>
                  <a:lnTo>
                    <a:pt x="98654" y="197307"/>
                  </a:lnTo>
                  <a:cubicBezTo>
                    <a:pt x="72489" y="197307"/>
                    <a:pt x="47396" y="186913"/>
                    <a:pt x="28895" y="168412"/>
                  </a:cubicBezTo>
                  <a:cubicBezTo>
                    <a:pt x="10394" y="149911"/>
                    <a:pt x="0" y="124818"/>
                    <a:pt x="0" y="98654"/>
                  </a:cubicBezTo>
                  <a:lnTo>
                    <a:pt x="0" y="98654"/>
                  </a:lnTo>
                  <a:cubicBezTo>
                    <a:pt x="0" y="72489"/>
                    <a:pt x="10394" y="47396"/>
                    <a:pt x="28895" y="28895"/>
                  </a:cubicBezTo>
                  <a:cubicBezTo>
                    <a:pt x="47396" y="10394"/>
                    <a:pt x="72489" y="0"/>
                    <a:pt x="9865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041512" cy="2449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30"/>
                </a:lnSpc>
              </a:pPr>
              <a:r>
                <a:rPr lang="en-US" sz="2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9.Model Evaluation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0396694" y="3063569"/>
            <a:ext cx="6399113" cy="749151"/>
            <a:chOff x="0" y="0"/>
            <a:chExt cx="1685363" cy="19730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685363" cy="197307"/>
            </a:xfrm>
            <a:custGeom>
              <a:avLst/>
              <a:gdLst/>
              <a:ahLst/>
              <a:cxnLst/>
              <a:rect l="l" t="t" r="r" b="b"/>
              <a:pathLst>
                <a:path w="1685363" h="197307">
                  <a:moveTo>
                    <a:pt x="61702" y="0"/>
                  </a:moveTo>
                  <a:lnTo>
                    <a:pt x="1623661" y="0"/>
                  </a:lnTo>
                  <a:cubicBezTo>
                    <a:pt x="1657738" y="0"/>
                    <a:pt x="1685363" y="27625"/>
                    <a:pt x="1685363" y="61702"/>
                  </a:cubicBezTo>
                  <a:lnTo>
                    <a:pt x="1685363" y="135605"/>
                  </a:lnTo>
                  <a:cubicBezTo>
                    <a:pt x="1685363" y="151970"/>
                    <a:pt x="1678862" y="167664"/>
                    <a:pt x="1667291" y="179235"/>
                  </a:cubicBezTo>
                  <a:cubicBezTo>
                    <a:pt x="1655720" y="190807"/>
                    <a:pt x="1640026" y="197307"/>
                    <a:pt x="1623661" y="197307"/>
                  </a:cubicBezTo>
                  <a:lnTo>
                    <a:pt x="61702" y="197307"/>
                  </a:lnTo>
                  <a:cubicBezTo>
                    <a:pt x="27625" y="197307"/>
                    <a:pt x="0" y="169682"/>
                    <a:pt x="0" y="135605"/>
                  </a:cubicBezTo>
                  <a:lnTo>
                    <a:pt x="0" y="61702"/>
                  </a:lnTo>
                  <a:cubicBezTo>
                    <a:pt x="0" y="27625"/>
                    <a:pt x="27625" y="0"/>
                    <a:pt x="6170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1685363" cy="2449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30"/>
                </a:lnSpc>
              </a:pPr>
              <a:r>
                <a:rPr lang="en-US" sz="2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8.Experimental Configurations</a:t>
              </a: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0506555" y="3872648"/>
            <a:ext cx="7212137" cy="3060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0"/>
              </a:lnSpc>
            </a:pP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Models were evaluated under TWO configurations:</a:t>
            </a:r>
          </a:p>
          <a:p>
            <a:pPr marL="539751" lvl="1" indent="-269876" algn="just">
              <a:lnSpc>
                <a:spcPts val="3500"/>
              </a:lnSpc>
              <a:buFont typeface="Arial"/>
              <a:buChar char="•"/>
            </a:pPr>
            <a:r>
              <a:rPr lang="en-US" sz="2500" b="1" spc="140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Without applying SMOTE:</a:t>
            </a: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  <a:r>
              <a:rPr lang="en-US" sz="2500" b="1" spc="140">
                <a:solidFill>
                  <a:srgbClr val="533D3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Full Feature Set+ Selected Features.</a:t>
            </a:r>
          </a:p>
          <a:p>
            <a:pPr marL="539751" lvl="1" indent="-269876" algn="just">
              <a:lnSpc>
                <a:spcPts val="3500"/>
              </a:lnSpc>
              <a:buFont typeface="Arial"/>
              <a:buChar char="•"/>
            </a:pPr>
            <a:r>
              <a:rPr lang="en-US" sz="2500" b="1" spc="14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With applying SMOTE:</a:t>
            </a: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Full Feature Set+ Selected Features.</a:t>
            </a:r>
          </a:p>
          <a:p>
            <a:pPr algn="just">
              <a:lnSpc>
                <a:spcPts val="3500"/>
              </a:lnSpc>
            </a:pPr>
            <a:endParaRPr lang="en-US" sz="2500" b="1" spc="140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0604996" y="7498662"/>
            <a:ext cx="7212137" cy="3060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0"/>
              </a:lnSpc>
            </a:pP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Performance was evaluated using:</a:t>
            </a:r>
          </a:p>
          <a:p>
            <a:pPr marL="539751" lvl="1" indent="-269876" algn="just">
              <a:lnSpc>
                <a:spcPts val="3500"/>
              </a:lnSpc>
              <a:buFont typeface="Arial"/>
              <a:buChar char="•"/>
            </a:pP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Accuracy</a:t>
            </a:r>
          </a:p>
          <a:p>
            <a:pPr marL="539751" lvl="1" indent="-269876" algn="just">
              <a:lnSpc>
                <a:spcPts val="3500"/>
              </a:lnSpc>
              <a:buFont typeface="Arial"/>
              <a:buChar char="•"/>
            </a:pP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Precision</a:t>
            </a:r>
          </a:p>
          <a:p>
            <a:pPr marL="539751" lvl="1" indent="-269876" algn="just">
              <a:lnSpc>
                <a:spcPts val="3500"/>
              </a:lnSpc>
              <a:buFont typeface="Arial"/>
              <a:buChar char="•"/>
            </a:pP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Recall</a:t>
            </a:r>
          </a:p>
          <a:p>
            <a:pPr marL="539751" lvl="1" indent="-269876" algn="just">
              <a:lnSpc>
                <a:spcPts val="3500"/>
              </a:lnSpc>
              <a:buFont typeface="Arial"/>
              <a:buChar char="•"/>
            </a:pP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F1-Score</a:t>
            </a:r>
          </a:p>
          <a:p>
            <a:pPr marL="539751" lvl="1" indent="-269876" algn="just">
              <a:lnSpc>
                <a:spcPts val="3500"/>
              </a:lnSpc>
              <a:buFont typeface="Arial"/>
              <a:buChar char="•"/>
            </a:pPr>
            <a:r>
              <a:rPr lang="en-US" sz="2500" b="1" spc="14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Confusion Matrix</a:t>
            </a:r>
          </a:p>
          <a:p>
            <a:pPr algn="just">
              <a:lnSpc>
                <a:spcPts val="3500"/>
              </a:lnSpc>
            </a:pPr>
            <a:endParaRPr lang="en-US" sz="2500" b="1" spc="140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24" name="AutoShape 24"/>
          <p:cNvSpPr/>
          <p:nvPr/>
        </p:nvSpPr>
        <p:spPr>
          <a:xfrm flipV="1">
            <a:off x="9765024" y="2466993"/>
            <a:ext cx="0" cy="7038617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840279" y="-634521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40850" y="762185"/>
            <a:ext cx="8855664" cy="780076"/>
            <a:chOff x="0" y="0"/>
            <a:chExt cx="2332356" cy="205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332356" cy="205452"/>
            </a:xfrm>
            <a:custGeom>
              <a:avLst/>
              <a:gdLst/>
              <a:ahLst/>
              <a:cxnLst/>
              <a:rect l="l" t="t" r="r" b="b"/>
              <a:pathLst>
                <a:path w="2332356" h="205452">
                  <a:moveTo>
                    <a:pt x="44586" y="0"/>
                  </a:moveTo>
                  <a:lnTo>
                    <a:pt x="2287770" y="0"/>
                  </a:lnTo>
                  <a:cubicBezTo>
                    <a:pt x="2299595" y="0"/>
                    <a:pt x="2310936" y="4697"/>
                    <a:pt x="2319297" y="13059"/>
                  </a:cubicBezTo>
                  <a:cubicBezTo>
                    <a:pt x="2327659" y="21420"/>
                    <a:pt x="2332356" y="32761"/>
                    <a:pt x="2332356" y="44586"/>
                  </a:cubicBezTo>
                  <a:lnTo>
                    <a:pt x="2332356" y="160866"/>
                  </a:lnTo>
                  <a:cubicBezTo>
                    <a:pt x="2332356" y="172691"/>
                    <a:pt x="2327659" y="184032"/>
                    <a:pt x="2319297" y="192393"/>
                  </a:cubicBezTo>
                  <a:cubicBezTo>
                    <a:pt x="2310936" y="200755"/>
                    <a:pt x="2299595" y="205452"/>
                    <a:pt x="2287770" y="205452"/>
                  </a:cubicBezTo>
                  <a:lnTo>
                    <a:pt x="44586" y="205452"/>
                  </a:lnTo>
                  <a:cubicBezTo>
                    <a:pt x="19962" y="205452"/>
                    <a:pt x="0" y="185490"/>
                    <a:pt x="0" y="160866"/>
                  </a:cubicBezTo>
                  <a:lnTo>
                    <a:pt x="0" y="44586"/>
                  </a:lnTo>
                  <a:cubicBezTo>
                    <a:pt x="0" y="19962"/>
                    <a:pt x="19962" y="0"/>
                    <a:pt x="4458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2332356" cy="272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30"/>
                </a:lnSpc>
              </a:pPr>
              <a:r>
                <a:rPr lang="en-US" sz="3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Dataset Characteristics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822194" y="8237469"/>
            <a:ext cx="15576535" cy="763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  <a:spcBef>
                <a:spcPct val="0"/>
              </a:spcBef>
            </a:pPr>
            <a:r>
              <a:rPr lang="en-US" sz="2200" b="1" spc="123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• Academic and behavioral features were extracted from a Saudi private LMS.</a:t>
            </a:r>
          </a:p>
          <a:p>
            <a:pPr algn="l">
              <a:lnSpc>
                <a:spcPts val="3080"/>
              </a:lnSpc>
              <a:spcBef>
                <a:spcPct val="0"/>
              </a:spcBef>
            </a:pPr>
            <a:r>
              <a:rPr lang="en-US" sz="2200" b="1" spc="123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• The dataset contains students' participation, assessments, attendance, and engagement records.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B8CFEB5-69BA-D44E-624B-0B98089652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961590"/>
              </p:ext>
            </p:extLst>
          </p:nvPr>
        </p:nvGraphicFramePr>
        <p:xfrm>
          <a:off x="2057400" y="2085186"/>
          <a:ext cx="8229600" cy="4457145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655561702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608294290"/>
                    </a:ext>
                  </a:extLst>
                </a:gridCol>
              </a:tblGrid>
              <a:tr h="6367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005667"/>
                          </a:solidFill>
                          <a:effectLst/>
                        </a:rPr>
                        <a:t>Attribute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005667"/>
                          </a:solidFill>
                          <a:effectLst/>
                        </a:rPr>
                        <a:t>Description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9079547"/>
                  </a:ext>
                </a:extLst>
              </a:tr>
              <a:tr h="6367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Source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Private LMS dataset (Saudi Arabia)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6196921"/>
                  </a:ext>
                </a:extLst>
              </a:tr>
              <a:tr h="6367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Number of Students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1,395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0972912"/>
                  </a:ext>
                </a:extLst>
              </a:tr>
              <a:tr h="6367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Number of Features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17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0116660"/>
                  </a:ext>
                </a:extLst>
              </a:tr>
              <a:tr h="6367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Target Variable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rgbClr val="49494B"/>
                          </a:solidFill>
                          <a:effectLst/>
                        </a:rPr>
                        <a:t>Final Mark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7032607"/>
                  </a:ext>
                </a:extLst>
              </a:tr>
              <a:tr h="6367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Prediction Task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Four-class classification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0995433"/>
                  </a:ext>
                </a:extLst>
              </a:tr>
              <a:tr h="6367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solidFill>
                            <a:srgbClr val="49494B"/>
                          </a:solidFill>
                          <a:effectLst/>
                        </a:rPr>
                        <a:t>Classes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rgbClr val="49494B"/>
                          </a:solidFill>
                          <a:effectLst/>
                        </a:rPr>
                        <a:t>Excellent, Good, Pass, Fail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147965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96331" y="189587"/>
            <a:ext cx="8855664" cy="780076"/>
            <a:chOff x="0" y="0"/>
            <a:chExt cx="2332356" cy="2054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32356" cy="205452"/>
            </a:xfrm>
            <a:custGeom>
              <a:avLst/>
              <a:gdLst/>
              <a:ahLst/>
              <a:cxnLst/>
              <a:rect l="l" t="t" r="r" b="b"/>
              <a:pathLst>
                <a:path w="2332356" h="205452">
                  <a:moveTo>
                    <a:pt x="44586" y="0"/>
                  </a:moveTo>
                  <a:lnTo>
                    <a:pt x="2287770" y="0"/>
                  </a:lnTo>
                  <a:cubicBezTo>
                    <a:pt x="2299595" y="0"/>
                    <a:pt x="2310936" y="4697"/>
                    <a:pt x="2319297" y="13059"/>
                  </a:cubicBezTo>
                  <a:cubicBezTo>
                    <a:pt x="2327659" y="21420"/>
                    <a:pt x="2332356" y="32761"/>
                    <a:pt x="2332356" y="44586"/>
                  </a:cubicBezTo>
                  <a:lnTo>
                    <a:pt x="2332356" y="160866"/>
                  </a:lnTo>
                  <a:cubicBezTo>
                    <a:pt x="2332356" y="172691"/>
                    <a:pt x="2327659" y="184032"/>
                    <a:pt x="2319297" y="192393"/>
                  </a:cubicBezTo>
                  <a:cubicBezTo>
                    <a:pt x="2310936" y="200755"/>
                    <a:pt x="2299595" y="205452"/>
                    <a:pt x="2287770" y="205452"/>
                  </a:cubicBezTo>
                  <a:lnTo>
                    <a:pt x="44586" y="205452"/>
                  </a:lnTo>
                  <a:cubicBezTo>
                    <a:pt x="19962" y="205452"/>
                    <a:pt x="0" y="185490"/>
                    <a:pt x="0" y="160866"/>
                  </a:cubicBezTo>
                  <a:lnTo>
                    <a:pt x="0" y="44586"/>
                  </a:lnTo>
                  <a:cubicBezTo>
                    <a:pt x="0" y="19962"/>
                    <a:pt x="19962" y="0"/>
                    <a:pt x="4458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2332356" cy="272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30"/>
                </a:lnSpc>
              </a:pPr>
              <a:r>
                <a:rPr lang="en-US" sz="3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Sample of the Dataset</a:t>
              </a:r>
            </a:p>
          </p:txBody>
        </p:sp>
      </p:grp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F3F2494-4EAA-40FE-F542-821489F93B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2687587"/>
              </p:ext>
            </p:extLst>
          </p:nvPr>
        </p:nvGraphicFramePr>
        <p:xfrm>
          <a:off x="457200" y="1222820"/>
          <a:ext cx="14020800" cy="8864063"/>
        </p:xfrm>
        <a:graphic>
          <a:graphicData uri="http://schemas.openxmlformats.org/drawingml/2006/table">
            <a:tbl>
              <a:tblPr/>
              <a:tblGrid>
                <a:gridCol w="7010400">
                  <a:extLst>
                    <a:ext uri="{9D8B030D-6E8A-4147-A177-3AD203B41FA5}">
                      <a16:colId xmlns:a16="http://schemas.microsoft.com/office/drawing/2014/main" val="3804271697"/>
                    </a:ext>
                  </a:extLst>
                </a:gridCol>
                <a:gridCol w="7010400">
                  <a:extLst>
                    <a:ext uri="{9D8B030D-6E8A-4147-A177-3AD203B41FA5}">
                      <a16:colId xmlns:a16="http://schemas.microsoft.com/office/drawing/2014/main" val="973142009"/>
                    </a:ext>
                  </a:extLst>
                </a:gridCol>
              </a:tblGrid>
              <a:tr h="33507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Feature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Description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8969186"/>
                  </a:ext>
                </a:extLst>
              </a:tr>
              <a:tr h="28245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HomeWorks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Student homework performance.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8834775"/>
                  </a:ext>
                </a:extLst>
              </a:tr>
              <a:tr h="28245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Absence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Number of student absences.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7455382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Interactive Contents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Student interaction with interactive learning materials.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4764135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AVG Participations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Average student participation percentage.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0258613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Contents Participation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Participation percentage in learning content.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2397154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 dirty="0">
                          <a:solidFill>
                            <a:srgbClr val="005667"/>
                          </a:solidFill>
                          <a:effectLst/>
                        </a:rPr>
                        <a:t>HomeWorks Participation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Participation percentage in homework activities.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8708528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Virtual Classrooms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Number of virtual classroom sessions attended.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6636560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Discussion Rooms Participation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Participation percentage in discussion rooms.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8296748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Virtual Classrooms Participation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Participation percentage in virtual classroom activities.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5361376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No. Active Courses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Number of active courses enrolled by the student.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2362651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Interactive Contents Phet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Participation in PhET interactive simulations.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9968736"/>
                  </a:ext>
                </a:extLst>
              </a:tr>
              <a:tr h="28245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Discussion Rooms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Number of discussion room activities.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2239442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Mailbox Participation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Participation percentage in LMS mailbox communications.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5128936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Exams Participation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Participation percentage in examinations.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807612"/>
                  </a:ext>
                </a:extLst>
              </a:tr>
              <a:tr h="28245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Exams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Student examination performance.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4235452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Teachers' Messages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Number of teacher messages received or exchanged.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5517385"/>
                  </a:ext>
                </a:extLst>
              </a:tr>
              <a:tr h="48198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>
                          <a:solidFill>
                            <a:srgbClr val="005667"/>
                          </a:solidFill>
                          <a:effectLst/>
                        </a:rPr>
                        <a:t>Student Login %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400" b="1" dirty="0">
                          <a:solidFill>
                            <a:srgbClr val="005667"/>
                          </a:solidFill>
                          <a:effectLst/>
                        </a:rPr>
                        <a:t>Student login frequency/percentage to the LMS.</a:t>
                      </a:r>
                    </a:p>
                  </a:txBody>
                  <a:tcPr marL="38631" marR="38631" marT="19315" marB="1931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44834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96331" y="189587"/>
            <a:ext cx="8855664" cy="780076"/>
            <a:chOff x="0" y="0"/>
            <a:chExt cx="2332356" cy="2054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32356" cy="205452"/>
            </a:xfrm>
            <a:custGeom>
              <a:avLst/>
              <a:gdLst/>
              <a:ahLst/>
              <a:cxnLst/>
              <a:rect l="l" t="t" r="r" b="b"/>
              <a:pathLst>
                <a:path w="2332356" h="205452">
                  <a:moveTo>
                    <a:pt x="44586" y="0"/>
                  </a:moveTo>
                  <a:lnTo>
                    <a:pt x="2287770" y="0"/>
                  </a:lnTo>
                  <a:cubicBezTo>
                    <a:pt x="2299595" y="0"/>
                    <a:pt x="2310936" y="4697"/>
                    <a:pt x="2319297" y="13059"/>
                  </a:cubicBezTo>
                  <a:cubicBezTo>
                    <a:pt x="2327659" y="21420"/>
                    <a:pt x="2332356" y="32761"/>
                    <a:pt x="2332356" y="44586"/>
                  </a:cubicBezTo>
                  <a:lnTo>
                    <a:pt x="2332356" y="160866"/>
                  </a:lnTo>
                  <a:cubicBezTo>
                    <a:pt x="2332356" y="172691"/>
                    <a:pt x="2327659" y="184032"/>
                    <a:pt x="2319297" y="192393"/>
                  </a:cubicBezTo>
                  <a:cubicBezTo>
                    <a:pt x="2310936" y="200755"/>
                    <a:pt x="2299595" y="205452"/>
                    <a:pt x="2287770" y="205452"/>
                  </a:cubicBezTo>
                  <a:lnTo>
                    <a:pt x="44586" y="205452"/>
                  </a:lnTo>
                  <a:cubicBezTo>
                    <a:pt x="19962" y="205452"/>
                    <a:pt x="0" y="185490"/>
                    <a:pt x="0" y="160866"/>
                  </a:cubicBezTo>
                  <a:lnTo>
                    <a:pt x="0" y="44586"/>
                  </a:lnTo>
                  <a:cubicBezTo>
                    <a:pt x="0" y="19962"/>
                    <a:pt x="19962" y="0"/>
                    <a:pt x="4458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2332356" cy="272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30"/>
                </a:lnSpc>
              </a:pPr>
              <a:r>
                <a:rPr lang="en-US" sz="3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Experimental Setup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697994" y="1622157"/>
            <a:ext cx="5508418" cy="6995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Dataset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↓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Data Preprocessing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↓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Train-Test Split (80/20)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↓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Feature Selection (RF)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↓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SMOTE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↓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Model Training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(8 ML Models)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↓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Grid Search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↓</a:t>
            </a:r>
          </a:p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Model Evaluation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95DEB64-514C-2D67-6E01-61D2A4AEEF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4608392"/>
              </p:ext>
            </p:extLst>
          </p:nvPr>
        </p:nvGraphicFramePr>
        <p:xfrm>
          <a:off x="8229600" y="3347304"/>
          <a:ext cx="8229600" cy="448056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1560980743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805255991"/>
                    </a:ext>
                  </a:extLst>
                </a:gridCol>
              </a:tblGrid>
              <a:tr h="51816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>
                          <a:solidFill>
                            <a:srgbClr val="005667"/>
                          </a:solidFill>
                          <a:effectLst/>
                        </a:rPr>
                        <a:t>Item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>
                          <a:solidFill>
                            <a:srgbClr val="005667"/>
                          </a:solidFill>
                          <a:effectLst/>
                        </a:rPr>
                        <a:t>Value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546929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Environment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Google Colab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470745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Python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3.12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882772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Dataset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1,395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09785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 dirty="0">
                          <a:solidFill>
                            <a:srgbClr val="49494B"/>
                          </a:solidFill>
                          <a:effectLst/>
                        </a:rPr>
                        <a:t>Features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17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553274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Split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80/20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71976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Cross Validation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Stratified 3-Fold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1165461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Optimization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Grid Search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039665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>
                          <a:solidFill>
                            <a:srgbClr val="49494B"/>
                          </a:solidFill>
                          <a:effectLst/>
                        </a:rPr>
                        <a:t>Random State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600" b="1" dirty="0">
                          <a:solidFill>
                            <a:srgbClr val="49494B"/>
                          </a:solidFill>
                          <a:effectLst/>
                        </a:rPr>
                        <a:t>42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767984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840279" y="-634521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1604654" y="2776729"/>
            <a:ext cx="6462490" cy="6937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endParaRPr dirty="0"/>
          </a:p>
          <a:p>
            <a:pPr algn="l">
              <a:lnSpc>
                <a:spcPts val="4199"/>
              </a:lnSpc>
            </a:pPr>
            <a:r>
              <a:rPr lang="en-US" sz="2999" b="1" spc="167" dirty="0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Key Observations</a:t>
            </a:r>
          </a:p>
          <a:p>
            <a:pPr marL="647698" lvl="1" indent="-323849">
              <a:lnSpc>
                <a:spcPts val="4199"/>
              </a:lnSpc>
              <a:buFont typeface="Arial"/>
              <a:buChar char="•"/>
            </a:pPr>
            <a:r>
              <a:rPr lang="en-US" sz="2999" b="1" spc="167" dirty="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RF was used to rank feature importance.</a:t>
            </a:r>
          </a:p>
          <a:p>
            <a:pPr marL="647698" lvl="1" indent="-323849">
              <a:lnSpc>
                <a:spcPts val="4199"/>
              </a:lnSpc>
              <a:buFont typeface="Arial"/>
              <a:buChar char="•"/>
            </a:pPr>
            <a:r>
              <a:rPr lang="en-US" sz="2999" b="1" spc="167" dirty="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top-ranked features were selected.</a:t>
            </a:r>
          </a:p>
          <a:p>
            <a:pPr marL="647698" lvl="1" indent="-323849">
              <a:lnSpc>
                <a:spcPts val="4199"/>
              </a:lnSpc>
              <a:buFont typeface="Arial"/>
              <a:buChar char="•"/>
            </a:pPr>
            <a:r>
              <a:rPr lang="en-US" sz="2999" b="1" spc="167" dirty="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Ten features were retained for the second experimental setting.</a:t>
            </a:r>
          </a:p>
          <a:p>
            <a:pPr marL="647698" lvl="1" indent="-323849">
              <a:lnSpc>
                <a:spcPts val="4199"/>
              </a:lnSpc>
              <a:buFont typeface="Arial"/>
              <a:buChar char="•"/>
            </a:pPr>
            <a:r>
              <a:rPr lang="en-US" sz="2999" b="1" spc="167" dirty="0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Low-importance features were excluded.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b="1" spc="167" dirty="0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ctr">
              <a:lnSpc>
                <a:spcPts val="3919"/>
              </a:lnSpc>
              <a:spcBef>
                <a:spcPct val="0"/>
              </a:spcBef>
            </a:pPr>
            <a:endParaRPr lang="en-US" sz="2999" b="1" spc="167" dirty="0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935046" y="1028700"/>
            <a:ext cx="8855664" cy="780076"/>
            <a:chOff x="0" y="0"/>
            <a:chExt cx="2332356" cy="20545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32356" cy="205452"/>
            </a:xfrm>
            <a:custGeom>
              <a:avLst/>
              <a:gdLst/>
              <a:ahLst/>
              <a:cxnLst/>
              <a:rect l="l" t="t" r="r" b="b"/>
              <a:pathLst>
                <a:path w="2332356" h="205452">
                  <a:moveTo>
                    <a:pt x="44586" y="0"/>
                  </a:moveTo>
                  <a:lnTo>
                    <a:pt x="2287770" y="0"/>
                  </a:lnTo>
                  <a:cubicBezTo>
                    <a:pt x="2299595" y="0"/>
                    <a:pt x="2310936" y="4697"/>
                    <a:pt x="2319297" y="13059"/>
                  </a:cubicBezTo>
                  <a:cubicBezTo>
                    <a:pt x="2327659" y="21420"/>
                    <a:pt x="2332356" y="32761"/>
                    <a:pt x="2332356" y="44586"/>
                  </a:cubicBezTo>
                  <a:lnTo>
                    <a:pt x="2332356" y="160866"/>
                  </a:lnTo>
                  <a:cubicBezTo>
                    <a:pt x="2332356" y="172691"/>
                    <a:pt x="2327659" y="184032"/>
                    <a:pt x="2319297" y="192393"/>
                  </a:cubicBezTo>
                  <a:cubicBezTo>
                    <a:pt x="2310936" y="200755"/>
                    <a:pt x="2299595" y="205452"/>
                    <a:pt x="2287770" y="205452"/>
                  </a:cubicBezTo>
                  <a:lnTo>
                    <a:pt x="44586" y="205452"/>
                  </a:lnTo>
                  <a:cubicBezTo>
                    <a:pt x="19962" y="205452"/>
                    <a:pt x="0" y="185490"/>
                    <a:pt x="0" y="160866"/>
                  </a:cubicBezTo>
                  <a:lnTo>
                    <a:pt x="0" y="44586"/>
                  </a:lnTo>
                  <a:cubicBezTo>
                    <a:pt x="0" y="19962"/>
                    <a:pt x="19962" y="0"/>
                    <a:pt x="4458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2332356" cy="272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30"/>
                </a:lnSpc>
              </a:pPr>
              <a:r>
                <a:rPr lang="en-US" sz="3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Feature Importance Analysis Using RF </a:t>
              </a: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CAF24A82-4651-CC00-1739-274B4B2B353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255"/>
          <a:stretch>
            <a:fillRect/>
          </a:stretch>
        </p:blipFill>
        <p:spPr>
          <a:xfrm>
            <a:off x="220857" y="2247900"/>
            <a:ext cx="11438611" cy="628143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840279" y="-634521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22212" y="548700"/>
            <a:ext cx="10539373" cy="780076"/>
            <a:chOff x="0" y="0"/>
            <a:chExt cx="2775802" cy="205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775802" cy="205452"/>
            </a:xfrm>
            <a:custGeom>
              <a:avLst/>
              <a:gdLst/>
              <a:ahLst/>
              <a:cxnLst/>
              <a:rect l="l" t="t" r="r" b="b"/>
              <a:pathLst>
                <a:path w="2775802" h="205452">
                  <a:moveTo>
                    <a:pt x="37463" y="0"/>
                  </a:moveTo>
                  <a:lnTo>
                    <a:pt x="2738339" y="0"/>
                  </a:lnTo>
                  <a:cubicBezTo>
                    <a:pt x="2748275" y="0"/>
                    <a:pt x="2757804" y="3947"/>
                    <a:pt x="2764829" y="10973"/>
                  </a:cubicBezTo>
                  <a:cubicBezTo>
                    <a:pt x="2771855" y="17998"/>
                    <a:pt x="2775802" y="27527"/>
                    <a:pt x="2775802" y="37463"/>
                  </a:cubicBezTo>
                  <a:lnTo>
                    <a:pt x="2775802" y="167989"/>
                  </a:lnTo>
                  <a:cubicBezTo>
                    <a:pt x="2775802" y="188679"/>
                    <a:pt x="2759029" y="205452"/>
                    <a:pt x="2738339" y="205452"/>
                  </a:cubicBezTo>
                  <a:lnTo>
                    <a:pt x="37463" y="205452"/>
                  </a:lnTo>
                  <a:cubicBezTo>
                    <a:pt x="16773" y="205452"/>
                    <a:pt x="0" y="188679"/>
                    <a:pt x="0" y="167989"/>
                  </a:cubicBezTo>
                  <a:lnTo>
                    <a:pt x="0" y="37463"/>
                  </a:lnTo>
                  <a:cubicBezTo>
                    <a:pt x="0" y="16773"/>
                    <a:pt x="16773" y="0"/>
                    <a:pt x="3746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2775802" cy="272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30"/>
                </a:lnSpc>
              </a:pPr>
              <a:r>
                <a:rPr lang="en-US" sz="3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 Distribution of Student Performance Classes 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687290" y="6290801"/>
            <a:ext cx="17600710" cy="5184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b="1" spc="167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Key Observations</a:t>
            </a: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 b="1" spc="167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original dataset was imbalanced.</a:t>
            </a: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 b="1" spc="167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SMOTE balanced the training classes.</a:t>
            </a: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 b="1" spc="167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Applied only to the training data.</a:t>
            </a: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 b="1" spc="167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Evaluated under two experimental settings: </a:t>
            </a:r>
          </a:p>
          <a:p>
            <a:pPr algn="l">
              <a:lnSpc>
                <a:spcPts val="4199"/>
              </a:lnSpc>
            </a:pPr>
            <a:r>
              <a:rPr lang="en-US" sz="2999" b="1" spc="167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</a:t>
            </a:r>
            <a:r>
              <a:rPr lang="en-US" sz="2999" spc="167">
                <a:solidFill>
                  <a:srgbClr val="005667"/>
                </a:solidFill>
                <a:latin typeface="Open Sans"/>
                <a:ea typeface="Open Sans"/>
                <a:cs typeface="Open Sans"/>
                <a:sym typeface="Open Sans"/>
              </a:rPr>
              <a:t>1-without applying SMOTE: Full Feature Set+ Selected Features</a:t>
            </a:r>
          </a:p>
          <a:p>
            <a:pPr algn="l">
              <a:lnSpc>
                <a:spcPts val="4199"/>
              </a:lnSpc>
            </a:pPr>
            <a:r>
              <a:rPr lang="en-US" sz="2999" spc="167">
                <a:solidFill>
                  <a:srgbClr val="005667"/>
                </a:solidFill>
                <a:latin typeface="Open Sans"/>
                <a:ea typeface="Open Sans"/>
                <a:cs typeface="Open Sans"/>
                <a:sym typeface="Open Sans"/>
              </a:rPr>
              <a:t>     2-With applying SMOTE: Full Feature Set+ Selected Features.</a:t>
            </a:r>
          </a:p>
          <a:p>
            <a:pPr algn="l">
              <a:lnSpc>
                <a:spcPts val="4199"/>
              </a:lnSpc>
            </a:pPr>
            <a:endParaRPr lang="en-US" sz="2999" spc="167">
              <a:solidFill>
                <a:srgbClr val="005667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199"/>
              </a:lnSpc>
            </a:pPr>
            <a:endParaRPr lang="en-US" sz="2999" spc="167">
              <a:solidFill>
                <a:srgbClr val="005667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ctr">
              <a:lnSpc>
                <a:spcPts val="3919"/>
              </a:lnSpc>
              <a:spcBef>
                <a:spcPct val="0"/>
              </a:spcBef>
            </a:pPr>
            <a:endParaRPr lang="en-US" sz="2999" spc="167">
              <a:solidFill>
                <a:srgbClr val="005667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CCA065C-AD7A-A7D1-4CC4-0814A141420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9014"/>
          <a:stretch>
            <a:fillRect/>
          </a:stretch>
        </p:blipFill>
        <p:spPr>
          <a:xfrm>
            <a:off x="422212" y="1668962"/>
            <a:ext cx="13450466" cy="4444511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6" name="Object 6"/>
          <p:cNvGraphicFramePr/>
          <p:nvPr/>
        </p:nvGraphicFramePr>
        <p:xfrm>
          <a:off x="407988" y="1028700"/>
          <a:ext cx="10164762" cy="822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5" imgW="12192000" imgH="10248900" progId="Excel.Sheet.12">
                  <p:embed/>
                </p:oleObj>
              </mc:Choice>
              <mc:Fallback>
                <p:oleObj name="Worksheet" r:id="rId5" imgW="12192000" imgH="10248900" progId="Excel.Sheet.12">
                  <p:embed/>
                  <p:pic>
                    <p:nvPicPr>
                      <p:cNvPr id="6" name="Object 6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07988" y="1028700"/>
                        <a:ext cx="10164762" cy="8229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" name="Group 7"/>
          <p:cNvGrpSpPr/>
          <p:nvPr/>
        </p:nvGrpSpPr>
        <p:grpSpPr>
          <a:xfrm>
            <a:off x="2024746" y="56841"/>
            <a:ext cx="7673837" cy="780076"/>
            <a:chOff x="0" y="0"/>
            <a:chExt cx="2021093" cy="205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021093" cy="205452"/>
            </a:xfrm>
            <a:custGeom>
              <a:avLst/>
              <a:gdLst/>
              <a:ahLst/>
              <a:cxnLst/>
              <a:rect l="l" t="t" r="r" b="b"/>
              <a:pathLst>
                <a:path w="2021093" h="205452">
                  <a:moveTo>
                    <a:pt x="51452" y="0"/>
                  </a:moveTo>
                  <a:lnTo>
                    <a:pt x="1969640" y="0"/>
                  </a:lnTo>
                  <a:cubicBezTo>
                    <a:pt x="1983287" y="0"/>
                    <a:pt x="1996374" y="5421"/>
                    <a:pt x="2006023" y="15070"/>
                  </a:cubicBezTo>
                  <a:cubicBezTo>
                    <a:pt x="2015672" y="24719"/>
                    <a:pt x="2021093" y="37806"/>
                    <a:pt x="2021093" y="51452"/>
                  </a:cubicBezTo>
                  <a:lnTo>
                    <a:pt x="2021093" y="154000"/>
                  </a:lnTo>
                  <a:cubicBezTo>
                    <a:pt x="2021093" y="182416"/>
                    <a:pt x="1998057" y="205452"/>
                    <a:pt x="1969640" y="205452"/>
                  </a:cubicBezTo>
                  <a:lnTo>
                    <a:pt x="51452" y="205452"/>
                  </a:lnTo>
                  <a:cubicBezTo>
                    <a:pt x="23036" y="205452"/>
                    <a:pt x="0" y="182416"/>
                    <a:pt x="0" y="154000"/>
                  </a:cubicBezTo>
                  <a:lnTo>
                    <a:pt x="0" y="51452"/>
                  </a:lnTo>
                  <a:cubicBezTo>
                    <a:pt x="0" y="23036"/>
                    <a:pt x="23036" y="0"/>
                    <a:pt x="5145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2021093" cy="272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30"/>
                </a:lnSpc>
              </a:pPr>
              <a:r>
                <a:rPr lang="en-US" sz="3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Results without Applying SMOTE 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1914272" y="2263239"/>
            <a:ext cx="5940486" cy="5242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Key Findings</a:t>
            </a:r>
          </a:p>
          <a:p>
            <a:pPr marL="535193" lvl="1" indent="-267596" algn="l">
              <a:lnSpc>
                <a:spcPts val="3470"/>
              </a:lnSpc>
              <a:buFont typeface="Arial"/>
              <a:buChar char="•"/>
            </a:pPr>
            <a:r>
              <a:rPr lang="en-US" sz="24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XGBoost achieved the best overall performance.</a:t>
            </a:r>
          </a:p>
          <a:p>
            <a:pPr marL="535193" lvl="1" indent="-267596" algn="l">
              <a:lnSpc>
                <a:spcPts val="3470"/>
              </a:lnSpc>
              <a:buFont typeface="Arial"/>
              <a:buChar char="•"/>
            </a:pPr>
            <a:r>
              <a:rPr lang="en-US" sz="24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Feature selection maintained competitive performance while reducing the number of input features.</a:t>
            </a:r>
          </a:p>
          <a:p>
            <a:pPr marL="535193" lvl="1" indent="-267596" algn="l">
              <a:lnSpc>
                <a:spcPts val="3470"/>
              </a:lnSpc>
              <a:buFont typeface="Arial"/>
              <a:buChar char="•"/>
            </a:pPr>
            <a:r>
              <a:rPr lang="en-US" sz="24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Decision Tree was the strongest traditional model.</a:t>
            </a:r>
          </a:p>
          <a:p>
            <a:pPr marL="535193" lvl="1" indent="-267596" algn="l">
              <a:lnSpc>
                <a:spcPts val="3470"/>
              </a:lnSpc>
              <a:buFont typeface="Arial"/>
              <a:buChar char="•"/>
            </a:pPr>
            <a:r>
              <a:rPr lang="en-US" sz="24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Naïve Bayes recorded the lowest performance.</a:t>
            </a:r>
          </a:p>
          <a:p>
            <a:pPr algn="r" rtl="1">
              <a:lnSpc>
                <a:spcPts val="3470"/>
              </a:lnSpc>
              <a:spcBef>
                <a:spcPct val="0"/>
              </a:spcBef>
            </a:pPr>
            <a:endParaRPr lang="en-US" sz="2478" b="1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2227671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069295" y="2092460"/>
            <a:ext cx="6190005" cy="1283872"/>
            <a:chOff x="0" y="0"/>
            <a:chExt cx="8253340" cy="171182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253340" cy="1711829"/>
            </a:xfrm>
            <a:custGeom>
              <a:avLst/>
              <a:gdLst/>
              <a:ahLst/>
              <a:cxnLst/>
              <a:rect l="l" t="t" r="r" b="b"/>
              <a:pathLst>
                <a:path w="8253340" h="1711829">
                  <a:moveTo>
                    <a:pt x="0" y="0"/>
                  </a:moveTo>
                  <a:lnTo>
                    <a:pt x="8253340" y="0"/>
                  </a:lnTo>
                  <a:lnTo>
                    <a:pt x="8253340" y="1711829"/>
                  </a:lnTo>
                  <a:lnTo>
                    <a:pt x="0" y="17118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t="-5445" b="-5445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996418" y="618618"/>
              <a:ext cx="6260504" cy="4745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84"/>
                </a:lnSpc>
                <a:spcBef>
                  <a:spcPct val="0"/>
                </a:spcBef>
              </a:pPr>
              <a:r>
                <a:rPr lang="en-US" sz="2364" b="1">
                  <a:solidFill>
                    <a:srgbClr val="183B75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1- without SMOTE-full features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85050" y="7276624"/>
            <a:ext cx="5582051" cy="1283872"/>
            <a:chOff x="0" y="0"/>
            <a:chExt cx="7442734" cy="171182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442734" cy="1711829"/>
            </a:xfrm>
            <a:custGeom>
              <a:avLst/>
              <a:gdLst/>
              <a:ahLst/>
              <a:cxnLst/>
              <a:rect l="l" t="t" r="r" b="b"/>
              <a:pathLst>
                <a:path w="7442734" h="1711829">
                  <a:moveTo>
                    <a:pt x="0" y="0"/>
                  </a:moveTo>
                  <a:lnTo>
                    <a:pt x="7442734" y="0"/>
                  </a:lnTo>
                  <a:lnTo>
                    <a:pt x="7442734" y="1711829"/>
                  </a:lnTo>
                  <a:lnTo>
                    <a:pt x="0" y="17118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628895" y="377318"/>
              <a:ext cx="6184944" cy="9571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84"/>
                </a:lnSpc>
                <a:spcBef>
                  <a:spcPct val="0"/>
                </a:spcBef>
              </a:pPr>
              <a:r>
                <a:rPr lang="en-US" sz="2364" b="1">
                  <a:solidFill>
                    <a:srgbClr val="183B75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2- without SMOTE-Selected features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664222" y="-35209"/>
            <a:ext cx="10055354" cy="5128549"/>
          </a:xfrm>
          <a:custGeom>
            <a:avLst/>
            <a:gdLst/>
            <a:ahLst/>
            <a:cxnLst/>
            <a:rect l="l" t="t" r="r" b="b"/>
            <a:pathLst>
              <a:path w="10055354" h="5128549">
                <a:moveTo>
                  <a:pt x="0" y="0"/>
                </a:moveTo>
                <a:lnTo>
                  <a:pt x="10055353" y="0"/>
                </a:lnTo>
                <a:lnTo>
                  <a:pt x="10055353" y="5128549"/>
                </a:lnTo>
                <a:lnTo>
                  <a:pt x="0" y="51285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7346706" y="5240676"/>
            <a:ext cx="9666197" cy="5046324"/>
          </a:xfrm>
          <a:custGeom>
            <a:avLst/>
            <a:gdLst/>
            <a:ahLst/>
            <a:cxnLst/>
            <a:rect l="l" t="t" r="r" b="b"/>
            <a:pathLst>
              <a:path w="9666197" h="5046324">
                <a:moveTo>
                  <a:pt x="0" y="0"/>
                </a:moveTo>
                <a:lnTo>
                  <a:pt x="9666198" y="0"/>
                </a:lnTo>
                <a:lnTo>
                  <a:pt x="9666198" y="5046324"/>
                </a:lnTo>
                <a:lnTo>
                  <a:pt x="0" y="504632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474926" y="0"/>
            <a:ext cx="7673837" cy="780076"/>
            <a:chOff x="0" y="0"/>
            <a:chExt cx="2021093" cy="205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021093" cy="205452"/>
            </a:xfrm>
            <a:custGeom>
              <a:avLst/>
              <a:gdLst/>
              <a:ahLst/>
              <a:cxnLst/>
              <a:rect l="l" t="t" r="r" b="b"/>
              <a:pathLst>
                <a:path w="2021093" h="205452">
                  <a:moveTo>
                    <a:pt x="51452" y="0"/>
                  </a:moveTo>
                  <a:lnTo>
                    <a:pt x="1969640" y="0"/>
                  </a:lnTo>
                  <a:cubicBezTo>
                    <a:pt x="1983287" y="0"/>
                    <a:pt x="1996374" y="5421"/>
                    <a:pt x="2006023" y="15070"/>
                  </a:cubicBezTo>
                  <a:cubicBezTo>
                    <a:pt x="2015672" y="24719"/>
                    <a:pt x="2021093" y="37806"/>
                    <a:pt x="2021093" y="51452"/>
                  </a:cubicBezTo>
                  <a:lnTo>
                    <a:pt x="2021093" y="154000"/>
                  </a:lnTo>
                  <a:cubicBezTo>
                    <a:pt x="2021093" y="182416"/>
                    <a:pt x="1998057" y="205452"/>
                    <a:pt x="1969640" y="205452"/>
                  </a:cubicBezTo>
                  <a:lnTo>
                    <a:pt x="51452" y="205452"/>
                  </a:lnTo>
                  <a:cubicBezTo>
                    <a:pt x="23036" y="205452"/>
                    <a:pt x="0" y="182416"/>
                    <a:pt x="0" y="154000"/>
                  </a:cubicBezTo>
                  <a:lnTo>
                    <a:pt x="0" y="51452"/>
                  </a:lnTo>
                  <a:cubicBezTo>
                    <a:pt x="0" y="23036"/>
                    <a:pt x="23036" y="0"/>
                    <a:pt x="5145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2021093" cy="272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30"/>
                </a:lnSpc>
              </a:pPr>
              <a:r>
                <a:rPr lang="en-US" sz="33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Results with Applying SMOTE 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9139238" y="4241627"/>
            <a:ext cx="9525" cy="35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rtl="1">
              <a:lnSpc>
                <a:spcPts val="2884"/>
              </a:lnSpc>
              <a:spcBef>
                <a:spcPct val="0"/>
              </a:spcBef>
            </a:pPr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1852103" y="2247804"/>
            <a:ext cx="6435897" cy="4651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70"/>
              </a:lnSpc>
            </a:pPr>
            <a:endParaRPr/>
          </a:p>
          <a:p>
            <a:pPr algn="l">
              <a:lnSpc>
                <a:spcPts val="3470"/>
              </a:lnSpc>
              <a:spcBef>
                <a:spcPct val="0"/>
              </a:spcBef>
            </a:pPr>
            <a:r>
              <a:rPr lang="en-US" sz="2478" b="1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Key Findings</a:t>
            </a:r>
          </a:p>
          <a:p>
            <a:pPr marL="513603" lvl="1" indent="-256802" algn="l">
              <a:lnSpc>
                <a:spcPts val="3330"/>
              </a:lnSpc>
              <a:buFont typeface="Arial"/>
              <a:buChar char="•"/>
            </a:pPr>
            <a:r>
              <a:rPr lang="en-US" sz="23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XGBoost remained competitive after class balancing.</a:t>
            </a:r>
          </a:p>
          <a:p>
            <a:pPr marL="513603" lvl="1" indent="-256802" algn="l">
              <a:lnSpc>
                <a:spcPts val="3330"/>
              </a:lnSpc>
              <a:buFont typeface="Arial"/>
              <a:buChar char="•"/>
            </a:pPr>
            <a:r>
              <a:rPr lang="en-US" sz="23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SMOTE balanced the training classes.</a:t>
            </a:r>
          </a:p>
          <a:p>
            <a:pPr marL="513603" lvl="1" indent="-256802" algn="l">
              <a:lnSpc>
                <a:spcPts val="3330"/>
              </a:lnSpc>
              <a:buFont typeface="Arial"/>
              <a:buChar char="•"/>
            </a:pPr>
            <a:r>
              <a:rPr lang="en-US" sz="23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Its effect should be interpreted through minority-class Recall and F1-score.</a:t>
            </a:r>
          </a:p>
          <a:p>
            <a:pPr marL="513603" lvl="1" indent="-256802" algn="l">
              <a:lnSpc>
                <a:spcPts val="3330"/>
              </a:lnSpc>
              <a:buFont typeface="Arial"/>
              <a:buChar char="•"/>
            </a:pPr>
            <a:r>
              <a:rPr lang="en-US" sz="2378" b="1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Selected features reduced model complexity.</a:t>
            </a:r>
          </a:p>
          <a:p>
            <a:pPr algn="r" rtl="1">
              <a:lnSpc>
                <a:spcPts val="3470"/>
              </a:lnSpc>
              <a:spcBef>
                <a:spcPct val="0"/>
              </a:spcBef>
            </a:pPr>
            <a:endParaRPr lang="en-US" sz="2378" b="1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9D9866C-3077-BE2A-223D-C1BF6AB4DF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403528"/>
              </p:ext>
            </p:extLst>
          </p:nvPr>
        </p:nvGraphicFramePr>
        <p:xfrm>
          <a:off x="990600" y="1033233"/>
          <a:ext cx="9524998" cy="8225061"/>
        </p:xfrm>
        <a:graphic>
          <a:graphicData uri="http://schemas.openxmlformats.org/drawingml/2006/table">
            <a:tbl>
              <a:tblPr/>
              <a:tblGrid>
                <a:gridCol w="1360714">
                  <a:extLst>
                    <a:ext uri="{9D8B030D-6E8A-4147-A177-3AD203B41FA5}">
                      <a16:colId xmlns:a16="http://schemas.microsoft.com/office/drawing/2014/main" val="2322706917"/>
                    </a:ext>
                  </a:extLst>
                </a:gridCol>
                <a:gridCol w="1360714">
                  <a:extLst>
                    <a:ext uri="{9D8B030D-6E8A-4147-A177-3AD203B41FA5}">
                      <a16:colId xmlns:a16="http://schemas.microsoft.com/office/drawing/2014/main" val="4036103998"/>
                    </a:ext>
                  </a:extLst>
                </a:gridCol>
                <a:gridCol w="1360714">
                  <a:extLst>
                    <a:ext uri="{9D8B030D-6E8A-4147-A177-3AD203B41FA5}">
                      <a16:colId xmlns:a16="http://schemas.microsoft.com/office/drawing/2014/main" val="2720162851"/>
                    </a:ext>
                  </a:extLst>
                </a:gridCol>
                <a:gridCol w="1360714">
                  <a:extLst>
                    <a:ext uri="{9D8B030D-6E8A-4147-A177-3AD203B41FA5}">
                      <a16:colId xmlns:a16="http://schemas.microsoft.com/office/drawing/2014/main" val="1804119449"/>
                    </a:ext>
                  </a:extLst>
                </a:gridCol>
                <a:gridCol w="1360714">
                  <a:extLst>
                    <a:ext uri="{9D8B030D-6E8A-4147-A177-3AD203B41FA5}">
                      <a16:colId xmlns:a16="http://schemas.microsoft.com/office/drawing/2014/main" val="2784184114"/>
                    </a:ext>
                  </a:extLst>
                </a:gridCol>
                <a:gridCol w="1360714">
                  <a:extLst>
                    <a:ext uri="{9D8B030D-6E8A-4147-A177-3AD203B41FA5}">
                      <a16:colId xmlns:a16="http://schemas.microsoft.com/office/drawing/2014/main" val="2132623478"/>
                    </a:ext>
                  </a:extLst>
                </a:gridCol>
                <a:gridCol w="1360714">
                  <a:extLst>
                    <a:ext uri="{9D8B030D-6E8A-4147-A177-3AD203B41FA5}">
                      <a16:colId xmlns:a16="http://schemas.microsoft.com/office/drawing/2014/main" val="3138468034"/>
                    </a:ext>
                  </a:extLst>
                </a:gridCol>
              </a:tblGrid>
              <a:tr h="65301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Configuration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Approach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Model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Accuracy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Precision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Recall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F1-Score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5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4079871"/>
                  </a:ext>
                </a:extLst>
              </a:tr>
              <a:tr h="473253">
                <a:tc rowSpan="8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Full Features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effectLst/>
                        </a:rPr>
                        <a:t>Traditional ML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LR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64.16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69.51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64.16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64.19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9764144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SVM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74.19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74.62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74.19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73.61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951227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KNN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77.42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77.47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77.42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77.21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4642879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DT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79.21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79.92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79.21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79.36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0620234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RF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81.89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80.66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5280778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NB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17.56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49.84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17.56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17.18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76664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Ensemble Learning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AB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72.4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72.12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72.4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71.27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6971129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XGB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82.8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83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82.8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82.46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2854266"/>
                  </a:ext>
                </a:extLst>
              </a:tr>
              <a:tr h="473253">
                <a:tc rowSpan="8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Selected Features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Traditional ML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LR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64.16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69.51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64.16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64.19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2935057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SVM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72.76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72.92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72.76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72.25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1897233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KNN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77.42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77.47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77.42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77.21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95604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DT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79.57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80.39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79.57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79.78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5129976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RF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80.29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80.38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80.29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79.87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1470039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NB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16.49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43.94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16.49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16.02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3531412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Ensemble Learning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AB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73.84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74.11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73.84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73.03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9811597"/>
                  </a:ext>
                </a:extLst>
              </a:tr>
              <a:tr h="473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XGB</a:t>
                      </a:r>
                    </a:p>
                  </a:txBody>
                  <a:tcPr marL="54749" marR="54749" marT="27375" marB="27375" anchor="ctr">
                    <a:lnL w="76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82.8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83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effectLst/>
                        </a:rPr>
                        <a:t>82.8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effectLst/>
                        </a:rPr>
                        <a:t>82.46</a:t>
                      </a:r>
                    </a:p>
                  </a:txBody>
                  <a:tcPr marL="54749" marR="54749" marT="27375" marB="27375" anchor="ctr">
                    <a:lnL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9350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2227671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581668" y="1459348"/>
            <a:ext cx="5582051" cy="1283872"/>
            <a:chOff x="0" y="0"/>
            <a:chExt cx="7442734" cy="171182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442734" cy="1711829"/>
            </a:xfrm>
            <a:custGeom>
              <a:avLst/>
              <a:gdLst/>
              <a:ahLst/>
              <a:cxnLst/>
              <a:rect l="l" t="t" r="r" b="b"/>
              <a:pathLst>
                <a:path w="7442734" h="1711829">
                  <a:moveTo>
                    <a:pt x="0" y="0"/>
                  </a:moveTo>
                  <a:lnTo>
                    <a:pt x="7442734" y="0"/>
                  </a:lnTo>
                  <a:lnTo>
                    <a:pt x="7442734" y="1711829"/>
                  </a:lnTo>
                  <a:lnTo>
                    <a:pt x="0" y="17118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898554" y="618618"/>
              <a:ext cx="5645626" cy="4745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84"/>
                </a:lnSpc>
                <a:spcBef>
                  <a:spcPct val="0"/>
                </a:spcBef>
              </a:pPr>
              <a:r>
                <a:rPr lang="en-US" sz="2364" b="1">
                  <a:solidFill>
                    <a:srgbClr val="183B75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3- with SMOTE-full features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712047" y="7181249"/>
            <a:ext cx="5582051" cy="1283872"/>
            <a:chOff x="0" y="0"/>
            <a:chExt cx="7442734" cy="171182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442734" cy="1711829"/>
            </a:xfrm>
            <a:custGeom>
              <a:avLst/>
              <a:gdLst/>
              <a:ahLst/>
              <a:cxnLst/>
              <a:rect l="l" t="t" r="r" b="b"/>
              <a:pathLst>
                <a:path w="7442734" h="1711829">
                  <a:moveTo>
                    <a:pt x="0" y="0"/>
                  </a:moveTo>
                  <a:lnTo>
                    <a:pt x="7442734" y="0"/>
                  </a:lnTo>
                  <a:lnTo>
                    <a:pt x="7442734" y="1711829"/>
                  </a:lnTo>
                  <a:lnTo>
                    <a:pt x="0" y="17118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92829" y="377318"/>
              <a:ext cx="6184944" cy="9571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84"/>
                </a:lnSpc>
                <a:spcBef>
                  <a:spcPct val="0"/>
                </a:spcBef>
              </a:pPr>
              <a:r>
                <a:rPr lang="en-US" sz="2364" b="1">
                  <a:solidFill>
                    <a:srgbClr val="183B75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4- with SMOTE-Selected features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97828" y="0"/>
            <a:ext cx="10317694" cy="5229220"/>
          </a:xfrm>
          <a:custGeom>
            <a:avLst/>
            <a:gdLst/>
            <a:ahLst/>
            <a:cxnLst/>
            <a:rect l="l" t="t" r="r" b="b"/>
            <a:pathLst>
              <a:path w="10317694" h="5229220">
                <a:moveTo>
                  <a:pt x="0" y="0"/>
                </a:moveTo>
                <a:lnTo>
                  <a:pt x="10317695" y="0"/>
                </a:lnTo>
                <a:lnTo>
                  <a:pt x="10317695" y="5229220"/>
                </a:lnTo>
                <a:lnTo>
                  <a:pt x="0" y="522922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8621652" y="5229220"/>
            <a:ext cx="9502084" cy="4825979"/>
          </a:xfrm>
          <a:custGeom>
            <a:avLst/>
            <a:gdLst/>
            <a:ahLst/>
            <a:cxnLst/>
            <a:rect l="l" t="t" r="r" b="b"/>
            <a:pathLst>
              <a:path w="9502084" h="4825979">
                <a:moveTo>
                  <a:pt x="0" y="0"/>
                </a:moveTo>
                <a:lnTo>
                  <a:pt x="9502084" y="0"/>
                </a:lnTo>
                <a:lnTo>
                  <a:pt x="9502084" y="4825979"/>
                </a:lnTo>
                <a:lnTo>
                  <a:pt x="0" y="482597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494" y="-926370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201900" y="-2227671"/>
            <a:ext cx="4114800" cy="4114800"/>
            <a:chOff x="0" y="0"/>
            <a:chExt cx="5486400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Freeform 6"/>
          <p:cNvSpPr/>
          <p:nvPr/>
        </p:nvSpPr>
        <p:spPr>
          <a:xfrm>
            <a:off x="2378263" y="2237516"/>
            <a:ext cx="12823637" cy="7492302"/>
          </a:xfrm>
          <a:custGeom>
            <a:avLst/>
            <a:gdLst/>
            <a:ahLst/>
            <a:cxnLst/>
            <a:rect l="l" t="t" r="r" b="b"/>
            <a:pathLst>
              <a:path w="12823637" h="7492302">
                <a:moveTo>
                  <a:pt x="0" y="0"/>
                </a:moveTo>
                <a:lnTo>
                  <a:pt x="12823637" y="0"/>
                </a:lnTo>
                <a:lnTo>
                  <a:pt x="12823637" y="7492302"/>
                </a:lnTo>
                <a:lnTo>
                  <a:pt x="0" y="749230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2100891" y="876247"/>
            <a:ext cx="12800764" cy="1010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3"/>
              </a:lnSpc>
            </a:pPr>
            <a:r>
              <a:rPr lang="en-US" sz="3264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Comparison of ML models using full and selected feature sets with and without SMOTE.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840279" y="-634521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5400000">
            <a:off x="-1190969" y="-1182866"/>
            <a:ext cx="11498785" cy="11383797"/>
          </a:xfrm>
          <a:custGeom>
            <a:avLst/>
            <a:gdLst/>
            <a:ahLst/>
            <a:cxnLst/>
            <a:rect l="l" t="t" r="r" b="b"/>
            <a:pathLst>
              <a:path w="11498785" h="11383797">
                <a:moveTo>
                  <a:pt x="0" y="0"/>
                </a:moveTo>
                <a:lnTo>
                  <a:pt x="11498785" y="0"/>
                </a:lnTo>
                <a:lnTo>
                  <a:pt x="11498785" y="11383797"/>
                </a:lnTo>
                <a:lnTo>
                  <a:pt x="0" y="11383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409171" y="1762846"/>
            <a:ext cx="3954492" cy="749151"/>
            <a:chOff x="0" y="0"/>
            <a:chExt cx="1041512" cy="19730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41512" cy="197307"/>
            </a:xfrm>
            <a:custGeom>
              <a:avLst/>
              <a:gdLst/>
              <a:ahLst/>
              <a:cxnLst/>
              <a:rect l="l" t="t" r="r" b="b"/>
              <a:pathLst>
                <a:path w="1041512" h="197307">
                  <a:moveTo>
                    <a:pt x="98654" y="0"/>
                  </a:moveTo>
                  <a:lnTo>
                    <a:pt x="942859" y="0"/>
                  </a:lnTo>
                  <a:cubicBezTo>
                    <a:pt x="969023" y="0"/>
                    <a:pt x="994116" y="10394"/>
                    <a:pt x="1012617" y="28895"/>
                  </a:cubicBezTo>
                  <a:cubicBezTo>
                    <a:pt x="1031119" y="47396"/>
                    <a:pt x="1041512" y="72489"/>
                    <a:pt x="1041512" y="98654"/>
                  </a:cubicBezTo>
                  <a:lnTo>
                    <a:pt x="1041512" y="98654"/>
                  </a:lnTo>
                  <a:cubicBezTo>
                    <a:pt x="1041512" y="124818"/>
                    <a:pt x="1031119" y="149911"/>
                    <a:pt x="1012617" y="168412"/>
                  </a:cubicBezTo>
                  <a:cubicBezTo>
                    <a:pt x="994116" y="186913"/>
                    <a:pt x="969023" y="197307"/>
                    <a:pt x="942859" y="197307"/>
                  </a:cubicBezTo>
                  <a:lnTo>
                    <a:pt x="98654" y="197307"/>
                  </a:lnTo>
                  <a:cubicBezTo>
                    <a:pt x="72489" y="197307"/>
                    <a:pt x="47396" y="186913"/>
                    <a:pt x="28895" y="168412"/>
                  </a:cubicBezTo>
                  <a:cubicBezTo>
                    <a:pt x="10394" y="149911"/>
                    <a:pt x="0" y="124818"/>
                    <a:pt x="0" y="98654"/>
                  </a:cubicBezTo>
                  <a:lnTo>
                    <a:pt x="0" y="98654"/>
                  </a:lnTo>
                  <a:cubicBezTo>
                    <a:pt x="0" y="72489"/>
                    <a:pt x="10394" y="47396"/>
                    <a:pt x="28895" y="28895"/>
                  </a:cubicBezTo>
                  <a:cubicBezTo>
                    <a:pt x="47396" y="10394"/>
                    <a:pt x="72489" y="0"/>
                    <a:pt x="9865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1041512" cy="2639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50"/>
                </a:lnSpc>
              </a:pPr>
              <a:r>
                <a:rPr lang="en-US" sz="31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CONCLUSION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75868" y="450833"/>
            <a:ext cx="13291183" cy="777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78"/>
              </a:lnSpc>
            </a:pPr>
            <a:r>
              <a:rPr lang="en-US" sz="5064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CONCLUSION AND FUTURE  WORK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50322" y="2751901"/>
            <a:ext cx="4597642" cy="839839"/>
            <a:chOff x="0" y="0"/>
            <a:chExt cx="1210902" cy="22119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10902" cy="221192"/>
            </a:xfrm>
            <a:custGeom>
              <a:avLst/>
              <a:gdLst/>
              <a:ahLst/>
              <a:cxnLst/>
              <a:rect l="l" t="t" r="r" b="b"/>
              <a:pathLst>
                <a:path w="1210902" h="221192">
                  <a:moveTo>
                    <a:pt x="85878" y="0"/>
                  </a:moveTo>
                  <a:lnTo>
                    <a:pt x="1125023" y="0"/>
                  </a:lnTo>
                  <a:cubicBezTo>
                    <a:pt x="1172453" y="0"/>
                    <a:pt x="1210902" y="38449"/>
                    <a:pt x="1210902" y="85878"/>
                  </a:cubicBezTo>
                  <a:lnTo>
                    <a:pt x="1210902" y="135314"/>
                  </a:lnTo>
                  <a:cubicBezTo>
                    <a:pt x="1210902" y="182743"/>
                    <a:pt x="1172453" y="221192"/>
                    <a:pt x="1125023" y="221192"/>
                  </a:cubicBezTo>
                  <a:lnTo>
                    <a:pt x="85878" y="221192"/>
                  </a:lnTo>
                  <a:cubicBezTo>
                    <a:pt x="38449" y="221192"/>
                    <a:pt x="0" y="182743"/>
                    <a:pt x="0" y="135314"/>
                  </a:cubicBezTo>
                  <a:lnTo>
                    <a:pt x="0" y="85878"/>
                  </a:lnTo>
                  <a:cubicBezTo>
                    <a:pt x="0" y="38449"/>
                    <a:pt x="38449" y="0"/>
                    <a:pt x="8587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56B7C">
                    <a:alpha val="100000"/>
                  </a:srgbClr>
                </a:gs>
                <a:gs pos="100000">
                  <a:srgbClr val="07617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210902" cy="2783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90"/>
                </a:lnSpc>
              </a:pPr>
              <a:r>
                <a:rPr lang="en-US" sz="3278" b="1">
                  <a:solidFill>
                    <a:srgbClr val="FFFFFF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FUTURE WORK</a:t>
              </a: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09171" y="2099322"/>
            <a:ext cx="8734829" cy="7556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endParaRPr/>
          </a:p>
          <a:p>
            <a:pPr marL="518162" lvl="1" indent="-259081" algn="l">
              <a:lnSpc>
                <a:spcPts val="3360"/>
              </a:lnSpc>
              <a:buFont typeface="Arial"/>
              <a:buChar char="•"/>
            </a:pP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Proposed an </a:t>
            </a: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AI-based Early Warning framework </a:t>
            </a: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using a private Saudi LMS dataset.</a:t>
            </a:r>
          </a:p>
          <a:p>
            <a:pPr marL="518162" lvl="1" indent="-259081" algn="l">
              <a:lnSpc>
                <a:spcPts val="3360"/>
              </a:lnSpc>
              <a:buFont typeface="Arial"/>
              <a:buChar char="•"/>
            </a:pP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Evaluated </a:t>
            </a: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8 ML models </a:t>
            </a: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under two experimental configurations.</a:t>
            </a:r>
          </a:p>
          <a:p>
            <a:pPr marL="518162" lvl="1" indent="-259081" algn="l">
              <a:lnSpc>
                <a:spcPts val="3360"/>
              </a:lnSpc>
              <a:buFont typeface="Arial"/>
              <a:buChar char="•"/>
            </a:pP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XGBoost </a:t>
            </a: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achieved the best performance:       </a:t>
            </a:r>
          </a:p>
          <a:p>
            <a:pPr algn="just">
              <a:lnSpc>
                <a:spcPts val="3360"/>
              </a:lnSpc>
            </a:pP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  </a:t>
            </a: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Accuracy: 82.80%</a:t>
            </a:r>
          </a:p>
          <a:p>
            <a:pPr algn="just">
              <a:lnSpc>
                <a:spcPts val="3360"/>
              </a:lnSpc>
            </a:pP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   Precision: 83.00%</a:t>
            </a:r>
          </a:p>
          <a:p>
            <a:pPr algn="just">
              <a:lnSpc>
                <a:spcPts val="3360"/>
              </a:lnSpc>
            </a:pP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   Recall: 82.80%</a:t>
            </a:r>
          </a:p>
          <a:p>
            <a:pPr algn="just">
              <a:lnSpc>
                <a:spcPts val="3360"/>
              </a:lnSpc>
            </a:pP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   F1-score: 82.46%</a:t>
            </a:r>
          </a:p>
          <a:p>
            <a:pPr marL="518162" lvl="1" indent="-259081" algn="l">
              <a:lnSpc>
                <a:spcPts val="3360"/>
              </a:lnSpc>
              <a:buFont typeface="Arial"/>
              <a:buChar char="•"/>
            </a:pP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Feature Selection reduced model complexity while maintaining competitive performance.</a:t>
            </a:r>
          </a:p>
          <a:p>
            <a:pPr marL="518162" lvl="1" indent="-259081" algn="l">
              <a:lnSpc>
                <a:spcPts val="3360"/>
              </a:lnSpc>
              <a:buFont typeface="Arial"/>
              <a:buChar char="•"/>
            </a:pPr>
            <a:r>
              <a:rPr lang="en-US" sz="2400" b="1" spc="134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SMOTE</a:t>
            </a: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improved class balance and enhanced minority-class prediction.</a:t>
            </a:r>
          </a:p>
          <a:p>
            <a:pPr marL="518162" lvl="1" indent="-259081" algn="l">
              <a:lnSpc>
                <a:spcPts val="3360"/>
              </a:lnSpc>
              <a:buFont typeface="Arial"/>
              <a:buChar char="•"/>
            </a:pPr>
            <a:r>
              <a:rPr lang="en-US" sz="2400" b="1" spc="134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framework supports early identification of at-risk students and enables timely educational interventions.</a:t>
            </a:r>
          </a:p>
          <a:p>
            <a:pPr algn="l">
              <a:lnSpc>
                <a:spcPts val="3640"/>
              </a:lnSpc>
            </a:pPr>
            <a:endParaRPr lang="en-US" sz="2400" b="1" spc="134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965659" y="3774494"/>
            <a:ext cx="7802783" cy="5934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Validate the framework </a:t>
            </a:r>
            <a:r>
              <a:rPr lang="en-US" sz="2600" b="1" spc="145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using larger and multi-institutional datasets.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Integrate </a:t>
            </a:r>
            <a:r>
              <a:rPr lang="en-US" sz="2600" b="1" spc="145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additional </a:t>
            </a: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educational and behavioral features.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Investigate </a:t>
            </a:r>
            <a:r>
              <a:rPr lang="en-US" sz="2600" b="1" spc="145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DL models </a:t>
            </a: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(LSTM, Transformer, Hybrid models).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Develop</a:t>
            </a: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a real-time Early Warning System for continuous monitoring.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Incorporate </a:t>
            </a:r>
            <a:r>
              <a:rPr lang="en-US" sz="2600" b="1" spc="145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Explainable AI </a:t>
            </a: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(SHAP &amp; LIME) to improve model transparency.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 b="1" spc="145">
                <a:solidFill>
                  <a:srgbClr val="183B7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Develop </a:t>
            </a:r>
            <a:r>
              <a:rPr lang="en-US" sz="2600" b="1" spc="145">
                <a:solidFill>
                  <a:srgbClr val="49494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 personalized intervention recommendation system.</a:t>
            </a:r>
          </a:p>
          <a:p>
            <a:pPr algn="just">
              <a:lnSpc>
                <a:spcPts val="3640"/>
              </a:lnSpc>
            </a:pPr>
            <a:endParaRPr lang="en-US" sz="2600" b="1" spc="145">
              <a:solidFill>
                <a:srgbClr val="49494B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6" name="AutoShape 16"/>
          <p:cNvSpPr/>
          <p:nvPr/>
        </p:nvSpPr>
        <p:spPr>
          <a:xfrm flipV="1">
            <a:off x="9765024" y="2466993"/>
            <a:ext cx="0" cy="7038617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5646016" y="6683363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144500" y="-1991514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-1123410" y="9818997"/>
            <a:ext cx="16074101" cy="0"/>
          </a:xfrm>
          <a:prstGeom prst="line">
            <a:avLst/>
          </a:prstGeom>
          <a:ln w="38100" cap="flat">
            <a:solidFill>
              <a:srgbClr val="11667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247328" y="46836"/>
            <a:ext cx="11422869" cy="1315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1"/>
              </a:lnSpc>
            </a:pPr>
            <a:r>
              <a:rPr lang="en-US" sz="8526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0" y="2085186"/>
            <a:ext cx="14633121" cy="8157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02"/>
              </a:lnSpc>
            </a:pPr>
            <a:r>
              <a:rPr lang="en-US" sz="2073" b="1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[18]BETTAHI, ABDELKARIM, HAMID HARROUD, AND FATIMA-ZAHRA BELOUADHA. "EARLY STUDENT RISK DETECTION USING CR-NODE: A COMPLETION-FOCUSED TEMPORAL APPROACH WITH EXPLAINABLE AI." ALGORITHMS 18.12 (2025): 781.</a:t>
            </a:r>
          </a:p>
          <a:p>
            <a:pPr algn="just">
              <a:lnSpc>
                <a:spcPts val="2902"/>
              </a:lnSpc>
            </a:pPr>
            <a:endParaRPr lang="en-US" sz="2073" b="1" dirty="0">
              <a:solidFill>
                <a:srgbClr val="005667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just">
              <a:lnSpc>
                <a:spcPts val="2902"/>
              </a:lnSpc>
            </a:pPr>
            <a:r>
              <a:rPr lang="en-US" sz="2073" b="1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[22]EMBARAK, OSSAMA H., AND SHATHA HAWARNA. "AUTOMATED AI-DRIVEN SYSTEM FOR EARLY DETECTION OF AT-RISK STUDENTS." PROCEDIA COMPUTER SCIENCE 231 (2024): 151-160.</a:t>
            </a:r>
          </a:p>
          <a:p>
            <a:pPr algn="just">
              <a:lnSpc>
                <a:spcPts val="2902"/>
              </a:lnSpc>
            </a:pPr>
            <a:endParaRPr lang="en-US" sz="2073" b="1" dirty="0">
              <a:solidFill>
                <a:srgbClr val="005667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just">
              <a:lnSpc>
                <a:spcPts val="2902"/>
              </a:lnSpc>
            </a:pPr>
            <a:r>
              <a:rPr lang="en-US" sz="2073" b="1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[14]QUEIROGA, EMANUEL MARQUES, ET AL. "EARLY PREDICTION OF AT-RISK STUDENTS IN SECONDARY EDUCATION: A COUNTRYWIDE K-12 LEARNING ANALYTICS INITIATIVE IN URUGUAY." INFORMATION 13.9 (2022): 401.</a:t>
            </a:r>
          </a:p>
          <a:p>
            <a:pPr algn="just">
              <a:lnSpc>
                <a:spcPts val="2902"/>
              </a:lnSpc>
            </a:pPr>
            <a:endParaRPr lang="en-US" sz="2073" b="1" dirty="0">
              <a:solidFill>
                <a:srgbClr val="005667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just">
              <a:lnSpc>
                <a:spcPts val="2902"/>
              </a:lnSpc>
            </a:pPr>
            <a:r>
              <a:rPr lang="en-US" sz="2073" b="1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[17] JOHORA, FATEMA TUZ, ET AL. "AN EXPLAINABLE AI-BASED APPROACH FOR PREDICTING UNDERGRADUATE STUDENTS ACADEMIC PERFORMANCE." ARRAY 26 (2025): 100384.</a:t>
            </a:r>
          </a:p>
          <a:p>
            <a:pPr algn="just">
              <a:lnSpc>
                <a:spcPts val="2902"/>
              </a:lnSpc>
            </a:pPr>
            <a:endParaRPr lang="en-US" sz="2073" b="1" dirty="0">
              <a:solidFill>
                <a:srgbClr val="005667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just">
              <a:lnSpc>
                <a:spcPts val="2902"/>
              </a:lnSpc>
            </a:pPr>
            <a:r>
              <a:rPr lang="en-US" sz="2073" b="1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[13]HAMADNEH, NAWAF N., ET AL. "USING ARTIFICIAL INTELLIGENCE TO PREDICT STUDENTS’ ACADEMIC PERFORMANCE IN BLENDED LEARNING." SUSTAINABILITY 14.18 (2022): 11642.</a:t>
            </a:r>
          </a:p>
          <a:p>
            <a:pPr algn="just">
              <a:lnSpc>
                <a:spcPts val="2902"/>
              </a:lnSpc>
            </a:pPr>
            <a:endParaRPr lang="en-US" sz="2073" b="1" dirty="0">
              <a:solidFill>
                <a:srgbClr val="005667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just">
              <a:lnSpc>
                <a:spcPts val="2902"/>
              </a:lnSpc>
            </a:pPr>
            <a:r>
              <a:rPr lang="en-US" sz="2073" b="1" dirty="0">
                <a:solidFill>
                  <a:srgbClr val="005667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[11]AKÇAPINAR, GÖKHAN, ARIF ALTUN, AND PETEK AŞKAR. "USING LEARNING ANALYTICS TO DEVELOP EARLY-WARNING SYSTEM FOR AT-RISK STUDENTS." INTERNATIONAL JOURNAL OF EDUCATIONAL TECHNOLOGY IN HIGHER EDUCATION 16.1 (2019): 40.</a:t>
            </a:r>
          </a:p>
          <a:p>
            <a:pPr algn="l">
              <a:lnSpc>
                <a:spcPts val="2902"/>
              </a:lnSpc>
              <a:spcBef>
                <a:spcPct val="0"/>
              </a:spcBef>
            </a:pPr>
            <a:endParaRPr lang="en-US" sz="2073" b="1" dirty="0">
              <a:solidFill>
                <a:srgbClr val="005667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2902"/>
              </a:lnSpc>
              <a:spcBef>
                <a:spcPct val="0"/>
              </a:spcBef>
            </a:pPr>
            <a:endParaRPr lang="en-US" sz="2073" b="1" dirty="0">
              <a:solidFill>
                <a:srgbClr val="005667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CECEC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5646016" y="6683363"/>
            <a:ext cx="3024591" cy="3146518"/>
          </a:xfrm>
          <a:custGeom>
            <a:avLst/>
            <a:gdLst/>
            <a:ahLst/>
            <a:cxnLst/>
            <a:rect l="l" t="t" r="r" b="b"/>
            <a:pathLst>
              <a:path w="3024591" h="3146518">
                <a:moveTo>
                  <a:pt x="0" y="3146518"/>
                </a:moveTo>
                <a:lnTo>
                  <a:pt x="3024591" y="3146518"/>
                </a:lnTo>
                <a:lnTo>
                  <a:pt x="3024591" y="0"/>
                </a:lnTo>
                <a:lnTo>
                  <a:pt x="0" y="0"/>
                </a:lnTo>
                <a:lnTo>
                  <a:pt x="0" y="314651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043511" y="-1576064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-1123410" y="9818997"/>
            <a:ext cx="16074101" cy="0"/>
          </a:xfrm>
          <a:prstGeom prst="line">
            <a:avLst/>
          </a:prstGeom>
          <a:ln w="38100" cap="flat">
            <a:solidFill>
              <a:srgbClr val="11667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4436066" y="1422575"/>
            <a:ext cx="11422869" cy="1315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1"/>
              </a:lnSpc>
            </a:pPr>
            <a:r>
              <a:rPr lang="en-US" sz="8526" b="1">
                <a:solidFill>
                  <a:srgbClr val="08617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THANK YOU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22732" y="8528824"/>
            <a:ext cx="6567117" cy="49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2"/>
              </a:lnSpc>
              <a:spcBef>
                <a:spcPct val="0"/>
              </a:spcBef>
            </a:pPr>
            <a:r>
              <a:rPr lang="en-US" sz="2973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SUPERVISOR NAME: HAGAR SALEH 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0" y="-983863"/>
            <a:ext cx="12290724" cy="11498785"/>
            <a:chOff x="0" y="0"/>
            <a:chExt cx="16387632" cy="15331713"/>
          </a:xfrm>
        </p:grpSpPr>
        <p:sp>
          <p:nvSpPr>
            <p:cNvPr id="8" name="Freeform 8"/>
            <p:cNvSpPr/>
            <p:nvPr/>
          </p:nvSpPr>
          <p:spPr>
            <a:xfrm rot="5400000">
              <a:off x="-76659" y="76659"/>
              <a:ext cx="15331713" cy="15178396"/>
            </a:xfrm>
            <a:custGeom>
              <a:avLst/>
              <a:gdLst/>
              <a:ahLst/>
              <a:cxnLst/>
              <a:rect l="l" t="t" r="r" b="b"/>
              <a:pathLst>
                <a:path w="15331713" h="15178396">
                  <a:moveTo>
                    <a:pt x="0" y="0"/>
                  </a:moveTo>
                  <a:lnTo>
                    <a:pt x="15331713" y="0"/>
                  </a:lnTo>
                  <a:lnTo>
                    <a:pt x="15331713" y="15178395"/>
                  </a:lnTo>
                  <a:lnTo>
                    <a:pt x="0" y="151783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100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4931212" y="5584628"/>
              <a:ext cx="4742850" cy="4953368"/>
            </a:xfrm>
            <a:custGeom>
              <a:avLst/>
              <a:gdLst/>
              <a:ahLst/>
              <a:cxnLst/>
              <a:rect l="l" t="t" r="r" b="b"/>
              <a:pathLst>
                <a:path w="4742850" h="4953368">
                  <a:moveTo>
                    <a:pt x="0" y="0"/>
                  </a:moveTo>
                  <a:lnTo>
                    <a:pt x="4742850" y="0"/>
                  </a:lnTo>
                  <a:lnTo>
                    <a:pt x="4742850" y="4953367"/>
                  </a:lnTo>
                  <a:lnTo>
                    <a:pt x="0" y="49533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1233462" y="5584628"/>
              <a:ext cx="4742850" cy="4953368"/>
            </a:xfrm>
            <a:custGeom>
              <a:avLst/>
              <a:gdLst/>
              <a:ahLst/>
              <a:cxnLst/>
              <a:rect l="l" t="t" r="r" b="b"/>
              <a:pathLst>
                <a:path w="4742850" h="4953368">
                  <a:moveTo>
                    <a:pt x="0" y="0"/>
                  </a:moveTo>
                  <a:lnTo>
                    <a:pt x="4742850" y="0"/>
                  </a:lnTo>
                  <a:lnTo>
                    <a:pt x="4742850" y="4953367"/>
                  </a:lnTo>
                  <a:lnTo>
                    <a:pt x="0" y="49533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5745150" y="6108369"/>
              <a:ext cx="3114975" cy="3114975"/>
            </a:xfrm>
            <a:custGeom>
              <a:avLst/>
              <a:gdLst/>
              <a:ahLst/>
              <a:cxnLst/>
              <a:rect l="l" t="t" r="r" b="b"/>
              <a:pathLst>
                <a:path w="3114975" h="3114975">
                  <a:moveTo>
                    <a:pt x="0" y="0"/>
                  </a:moveTo>
                  <a:lnTo>
                    <a:pt x="3114975" y="0"/>
                  </a:lnTo>
                  <a:lnTo>
                    <a:pt x="3114975" y="3114975"/>
                  </a:lnTo>
                  <a:lnTo>
                    <a:pt x="0" y="31149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1972512" y="6108369"/>
              <a:ext cx="3114975" cy="3114975"/>
            </a:xfrm>
            <a:custGeom>
              <a:avLst/>
              <a:gdLst/>
              <a:ahLst/>
              <a:cxnLst/>
              <a:rect l="l" t="t" r="r" b="b"/>
              <a:pathLst>
                <a:path w="3114975" h="3114975">
                  <a:moveTo>
                    <a:pt x="0" y="0"/>
                  </a:moveTo>
                  <a:lnTo>
                    <a:pt x="3114976" y="0"/>
                  </a:lnTo>
                  <a:lnTo>
                    <a:pt x="3114976" y="3114975"/>
                  </a:lnTo>
                  <a:lnTo>
                    <a:pt x="0" y="31149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507894" y="10697838"/>
              <a:ext cx="597119" cy="1029515"/>
            </a:xfrm>
            <a:custGeom>
              <a:avLst/>
              <a:gdLst/>
              <a:ahLst/>
              <a:cxnLst/>
              <a:rect l="l" t="t" r="r" b="b"/>
              <a:pathLst>
                <a:path w="597119" h="1029515">
                  <a:moveTo>
                    <a:pt x="0" y="0"/>
                  </a:moveTo>
                  <a:lnTo>
                    <a:pt x="597118" y="0"/>
                  </a:lnTo>
                  <a:lnTo>
                    <a:pt x="597118" y="1029515"/>
                  </a:lnTo>
                  <a:lnTo>
                    <a:pt x="0" y="10295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4806453" y="11112259"/>
              <a:ext cx="5565490" cy="6150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59"/>
                </a:lnSpc>
              </a:pPr>
              <a:r>
                <a:rPr lang="en-US" sz="2828" b="1">
                  <a:solidFill>
                    <a:srgbClr val="076173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MARYA BAWAZIR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0822142" y="11112259"/>
              <a:ext cx="5565490" cy="6150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59"/>
                </a:lnSpc>
              </a:pPr>
              <a:r>
                <a:rPr lang="en-US" sz="2828" b="1">
                  <a:solidFill>
                    <a:srgbClr val="076173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Hala Hajjar</a:t>
              </a:r>
            </a:p>
          </p:txBody>
        </p:sp>
        <p:sp>
          <p:nvSpPr>
            <p:cNvPr id="16" name="Freeform 16"/>
            <p:cNvSpPr/>
            <p:nvPr/>
          </p:nvSpPr>
          <p:spPr>
            <a:xfrm>
              <a:off x="11375394" y="10701569"/>
              <a:ext cx="597119" cy="1029515"/>
            </a:xfrm>
            <a:custGeom>
              <a:avLst/>
              <a:gdLst/>
              <a:ahLst/>
              <a:cxnLst/>
              <a:rect l="l" t="t" r="r" b="b"/>
              <a:pathLst>
                <a:path w="597119" h="1029515">
                  <a:moveTo>
                    <a:pt x="0" y="0"/>
                  </a:moveTo>
                  <a:lnTo>
                    <a:pt x="597118" y="0"/>
                  </a:lnTo>
                  <a:lnTo>
                    <a:pt x="597118" y="1029514"/>
                  </a:lnTo>
                  <a:lnTo>
                    <a:pt x="0" y="10295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5201900" y="-1991514"/>
            <a:ext cx="4114800" cy="4114800"/>
            <a:chOff x="0" y="0"/>
            <a:chExt cx="5486400" cy="5486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5486400" cy="5486400"/>
            </a:xfrm>
            <a:custGeom>
              <a:avLst/>
              <a:gdLst/>
              <a:ahLst/>
              <a:cxnLst/>
              <a:rect l="l" t="t" r="r" b="b"/>
              <a:pathLst>
                <a:path w="5486400" h="5486400">
                  <a:moveTo>
                    <a:pt x="0" y="0"/>
                  </a:moveTo>
                  <a:lnTo>
                    <a:pt x="5486400" y="0"/>
                  </a:lnTo>
                  <a:lnTo>
                    <a:pt x="5486400" y="5486400"/>
                  </a:lnTo>
                  <a:lnTo>
                    <a:pt x="0" y="5486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430244" y="2237790"/>
              <a:ext cx="2625912" cy="2625912"/>
            </a:xfrm>
            <a:custGeom>
              <a:avLst/>
              <a:gdLst/>
              <a:ahLst/>
              <a:cxnLst/>
              <a:rect l="l" t="t" r="r" b="b"/>
              <a:pathLst>
                <a:path w="2625912" h="2625912">
                  <a:moveTo>
                    <a:pt x="0" y="0"/>
                  </a:moveTo>
                  <a:lnTo>
                    <a:pt x="2625912" y="0"/>
                  </a:lnTo>
                  <a:lnTo>
                    <a:pt x="2625912" y="2625912"/>
                  </a:lnTo>
                  <a:lnTo>
                    <a:pt x="0" y="2625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1996</Words>
  <Application>Microsoft Office PowerPoint</Application>
  <PresentationFormat>Custom</PresentationFormat>
  <Paragraphs>400</Paragraphs>
  <Slides>23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Open Sans</vt:lpstr>
      <vt:lpstr>Open Sans Bold</vt:lpstr>
      <vt:lpstr>HK Grotesk Bold</vt:lpstr>
      <vt:lpstr>Calibri</vt:lpstr>
      <vt:lpstr>Office Theme</vt:lpstr>
      <vt:lpstr>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Innovative Approach to</dc:title>
  <dc:creator>mariah bawazeer</dc:creator>
  <cp:lastModifiedBy>mariah bawazeer</cp:lastModifiedBy>
  <cp:revision>2</cp:revision>
  <dcterms:created xsi:type="dcterms:W3CDTF">2006-08-16T00:00:00Z</dcterms:created>
  <dcterms:modified xsi:type="dcterms:W3CDTF">2026-08-01T23:48:42Z</dcterms:modified>
  <dc:identifier>DAHGb2Z2FLk</dc:identifier>
</cp:coreProperties>
</file>