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9"/>
  </p:notesMasterIdLst>
  <p:sldIdLst>
    <p:sldId id="480" r:id="rId5"/>
    <p:sldId id="303" r:id="rId6"/>
    <p:sldId id="271" r:id="rId7"/>
    <p:sldId id="582" r:id="rId8"/>
    <p:sldId id="558" r:id="rId9"/>
    <p:sldId id="559" r:id="rId10"/>
    <p:sldId id="560" r:id="rId11"/>
    <p:sldId id="533" r:id="rId12"/>
    <p:sldId id="588" r:id="rId13"/>
    <p:sldId id="583" r:id="rId14"/>
    <p:sldId id="496" r:id="rId15"/>
    <p:sldId id="538" r:id="rId16"/>
    <p:sldId id="535" r:id="rId17"/>
    <p:sldId id="556" r:id="rId18"/>
    <p:sldId id="539" r:id="rId19"/>
    <p:sldId id="540" r:id="rId20"/>
    <p:sldId id="541" r:id="rId21"/>
    <p:sldId id="497" r:id="rId22"/>
    <p:sldId id="557" r:id="rId23"/>
    <p:sldId id="542" r:id="rId24"/>
    <p:sldId id="543" r:id="rId25"/>
    <p:sldId id="578" r:id="rId26"/>
    <p:sldId id="499" r:id="rId27"/>
    <p:sldId id="545" r:id="rId28"/>
    <p:sldId id="547" r:id="rId29"/>
    <p:sldId id="546" r:id="rId30"/>
    <p:sldId id="579" r:id="rId31"/>
    <p:sldId id="501" r:id="rId32"/>
    <p:sldId id="570" r:id="rId33"/>
    <p:sldId id="548" r:id="rId34"/>
    <p:sldId id="502" r:id="rId35"/>
    <p:sldId id="504" r:id="rId36"/>
    <p:sldId id="549" r:id="rId37"/>
    <p:sldId id="550" r:id="rId38"/>
    <p:sldId id="506" r:id="rId39"/>
    <p:sldId id="551" r:id="rId40"/>
    <p:sldId id="580" r:id="rId41"/>
    <p:sldId id="552" r:id="rId42"/>
    <p:sldId id="512" r:id="rId43"/>
    <p:sldId id="581" r:id="rId44"/>
    <p:sldId id="513" r:id="rId45"/>
    <p:sldId id="572" r:id="rId46"/>
    <p:sldId id="571" r:id="rId47"/>
    <p:sldId id="573" r:id="rId48"/>
    <p:sldId id="574" r:id="rId49"/>
    <p:sldId id="575" r:id="rId50"/>
    <p:sldId id="576" r:id="rId51"/>
    <p:sldId id="587" r:id="rId52"/>
    <p:sldId id="523" r:id="rId53"/>
    <p:sldId id="525" r:id="rId54"/>
    <p:sldId id="585" r:id="rId55"/>
    <p:sldId id="528" r:id="rId56"/>
    <p:sldId id="586"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82"/>
            <p14:sldId id="558"/>
            <p14:sldId id="559"/>
            <p14:sldId id="560"/>
            <p14:sldId id="533"/>
            <p14:sldId id="588"/>
            <p14:sldId id="583"/>
            <p14:sldId id="496"/>
            <p14:sldId id="538"/>
            <p14:sldId id="535"/>
            <p14:sldId id="556"/>
            <p14:sldId id="539"/>
            <p14:sldId id="540"/>
            <p14:sldId id="541"/>
            <p14:sldId id="497"/>
            <p14:sldId id="557"/>
            <p14:sldId id="542"/>
            <p14:sldId id="543"/>
            <p14:sldId id="578"/>
            <p14:sldId id="499"/>
            <p14:sldId id="545"/>
            <p14:sldId id="547"/>
            <p14:sldId id="546"/>
            <p14:sldId id="579"/>
            <p14:sldId id="501"/>
            <p14:sldId id="570"/>
            <p14:sldId id="548"/>
            <p14:sldId id="502"/>
            <p14:sldId id="504"/>
            <p14:sldId id="549"/>
            <p14:sldId id="550"/>
            <p14:sldId id="506"/>
            <p14:sldId id="551"/>
            <p14:sldId id="580"/>
            <p14:sldId id="552"/>
            <p14:sldId id="512"/>
            <p14:sldId id="581"/>
            <p14:sldId id="513"/>
            <p14:sldId id="572"/>
            <p14:sldId id="571"/>
            <p14:sldId id="573"/>
            <p14:sldId id="574"/>
            <p14:sldId id="575"/>
            <p14:sldId id="576"/>
            <p14:sldId id="587"/>
            <p14:sldId id="523"/>
            <p14:sldId id="525"/>
            <p14:sldId id="585"/>
            <p14:sldId id="528"/>
            <p14:sldId id="58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0000"/>
    <a:srgbClr val="FFD200"/>
    <a:srgbClr val="00AEEF"/>
    <a:srgbClr val="203E5F"/>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45640"/>
    <p:restoredTop sz="91957" autoAdjust="0"/>
  </p:normalViewPr>
  <p:slideViewPr>
    <p:cSldViewPr snapToGrid="0">
      <p:cViewPr varScale="1">
        <p:scale>
          <a:sx n="44" d="100"/>
          <a:sy n="44" d="100"/>
        </p:scale>
        <p:origin x="216" y="21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10/16/25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8C56EB0F-A8D4-017C-14DB-B8EF8D34043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B803C71F-58A5-249B-CD76-2EBF3ED40D8E}"/>
              </a:ext>
            </a:extLst>
          </p:cNvPr>
          <p:cNvSpPr>
            <a:spLocks noGrp="1"/>
          </p:cNvSpPr>
          <p:nvPr>
            <p:ph type="body" idx="1"/>
          </p:nvPr>
        </p:nvSpPr>
        <p:spPr/>
        <p:txBody>
          <a:bodyPr rtlCol="0"/>
          <a:lstStyle/>
          <a:p>
            <a:pPr marL="0" algn="r" defTabSz="516072" rtl="1" eaLnBrk="1" fontAlgn="auto" latinLnBrk="0" hangingPunct="1">
              <a:spcBef>
                <a:spcPts val="0"/>
              </a:spcBef>
              <a:spcAft>
                <a:spcPts val="0"/>
              </a:spcAft>
              <a:defRPr/>
            </a:pPr>
            <a:endParaRPr lang="en-US" sz="677" dirty="0"/>
          </a:p>
        </p:txBody>
      </p:sp>
      <p:sp>
        <p:nvSpPr>
          <p:cNvPr id="15363" name="Slide Number Placeholder 3">
            <a:extLst>
              <a:ext uri="{FF2B5EF4-FFF2-40B4-BE49-F238E27FC236}">
                <a16:creationId xmlns:a16="http://schemas.microsoft.com/office/drawing/2014/main" id="{C9856FC0-36EA-1997-F0FC-C2382B13CB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E6CB63F4-1FF0-4137-8F5B-98864D6DFC78}" type="slidenum">
              <a:rPr lang="en-US" altLang="en-US" smtClean="0"/>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241009-2140-2814-8D29-B2D8999630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F7A8BB-05D4-A52A-D80E-B370CA6EDE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C16A8A-6B93-3B65-1B66-AE682A9EF91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DC55E43-F7CA-0ED7-3DBA-0D82F548C2BE}"/>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7823626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1396393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3588698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3515464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7437815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1063401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5B76E7-A784-6E1A-1189-AC906523D6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5AD686-8301-E609-4C85-66EB3F83CE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12011E-6808-8EAD-1A3F-3BA52BB6666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FD26E5F-1CB4-4C13-1EBB-ED3715084717}"/>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9664540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7996296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9235778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808704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9553695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2670733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1492955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5601684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148250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0306269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4431965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0244365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284AA3-CB00-2380-A473-9051609375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785F40-4851-9BD9-CDD4-CD54AC51A7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58EAFC-35B4-61CF-AEA2-91B787C51C5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E968DA6-86E6-5CED-5388-77CD06642D23}"/>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0067418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4128186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4EB7CD-ECF6-D097-F9CA-80E849B7D4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929AAD-B389-5E29-35A1-D57D346A52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B1F37E-46AD-6740-59A3-3D0E4EA13D2B}"/>
              </a:ext>
            </a:extLst>
          </p:cNvPr>
          <p:cNvSpPr>
            <a:spLocks noGrp="1"/>
          </p:cNvSpPr>
          <p:nvPr>
            <p:ph type="body" idx="1"/>
          </p:nvPr>
        </p:nvSpPr>
        <p:spPr/>
        <p:txBody>
          <a:bodyPr/>
          <a:lstStyle/>
          <a:p>
            <a:pPr marL="0" algn="r" defTabSz="914400" rtl="1" eaLnBrk="1" latinLnBrk="0" hangingPunct="1"/>
            <a:endParaRPr lang="en-US" dirty="0"/>
          </a:p>
        </p:txBody>
      </p:sp>
      <p:sp>
        <p:nvSpPr>
          <p:cNvPr id="4" name="Slide Number Placeholder 3">
            <a:extLst>
              <a:ext uri="{FF2B5EF4-FFF2-40B4-BE49-F238E27FC236}">
                <a16:creationId xmlns:a16="http://schemas.microsoft.com/office/drawing/2014/main" id="{6D53BB54-646A-7878-B305-5AEC60319F15}"/>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0676029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98262541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4569044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6100735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20195504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9430652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9056957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33720737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44439847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6B16C0-A1B5-3A23-5099-8CA552627C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E395ED-568D-3837-8044-74604E13E7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A9F2E6-3F4D-6B19-47EB-D0E75AC96A6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76AE0D6-3442-0B62-1272-A6C41C5DE01F}"/>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17972781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8044390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9805217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B8FBDB-A4A0-A3E5-D759-FC076AC391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25A793-BBDC-A0B8-691A-63A16169A8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446553-0C28-A710-654B-8AB2417F102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C84E84F-DA1F-F3A7-1AD4-0D7CE4352DC2}"/>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39716881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46151781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02317920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66636922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60527040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12304045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44410025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72DEF8-A115-D9F3-1DA5-26B21F9BF8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00F8A2-7020-5A9E-D09D-2DA33A8141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EAE930-41A1-0E76-6E11-DFE6D7B5EBE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344EB3A-098B-4D59-7074-D5A1406F2F09}"/>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58693136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7C3FB9-40ED-D0F3-8D19-219D2E7F82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848259-9EE3-A173-877B-14F387C860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E26501-FF13-C1B6-3ACA-F86F8D3787C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AEBEF16-365B-6CDE-A959-1D86CD2BE225}"/>
              </a:ext>
            </a:extLst>
          </p:cNvPr>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98660219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198592520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224A7E-7899-E9ED-B49B-4B716C1908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CAA25C-C727-75E9-1870-B0E62759FA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F58EC7-95B4-20BD-230F-D1B29DD0980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D723DC0-B268-59D1-3E5D-EB83565E9EEC}"/>
              </a:ext>
            </a:extLst>
          </p:cNvPr>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40150759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10/16/25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10/16/25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10/16/25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endParaRPr lang="en-US" noProof="0"/>
          </a:p>
        </p:txBody>
      </p:sp>
    </p:spTree>
    <p:extLst>
      <p:ext uri="{BB962C8B-B14F-4D97-AF65-F5344CB8AC3E}">
        <p14:creationId xmlns:p14="http://schemas.microsoft.com/office/powerpoint/2010/main" val="2447805981"/>
      </p:ext>
    </p:extLst>
  </p:cSld>
  <p:clrMapOvr>
    <a:masterClrMapping/>
  </p:clrMapOvr>
  <p:transition spd="slow">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16661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65392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3324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54222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33830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10/16/25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6.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6.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6.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6.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6.xml"/><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6.xml"/><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6.xml"/><Relationship Id="rId4" Type="http://schemas.openxmlformats.org/officeDocument/2006/relationships/image" Target="../media/image19.png"/></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image" Target="../media/image22.png"/><Relationship Id="rId4" Type="http://schemas.openxmlformats.org/officeDocument/2006/relationships/image" Target="../media/image21.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6.xml"/><Relationship Id="rId4" Type="http://schemas.openxmlformats.org/officeDocument/2006/relationships/image" Target="../media/image23.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6.xml"/><Relationship Id="rId4" Type="http://schemas.openxmlformats.org/officeDocument/2006/relationships/image" Target="../media/image24.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6.xml"/><Relationship Id="rId4" Type="http://schemas.openxmlformats.org/officeDocument/2006/relationships/image" Target="../media/image25.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6.xml"/><Relationship Id="rId4" Type="http://schemas.openxmlformats.org/officeDocument/2006/relationships/image" Target="../media/image26.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6.xml"/><Relationship Id="rId4" Type="http://schemas.openxmlformats.org/officeDocument/2006/relationships/image" Target="../media/image2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6.xml"/><Relationship Id="rId4" Type="http://schemas.openxmlformats.org/officeDocument/2006/relationships/image" Target="../media/image28.png"/></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6.xml"/><Relationship Id="rId4" Type="http://schemas.openxmlformats.org/officeDocument/2006/relationships/image" Target="../media/image29.jpe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6.xml"/><Relationship Id="rId4" Type="http://schemas.openxmlformats.org/officeDocument/2006/relationships/image" Target="../media/image30.jpeg"/></Relationships>
</file>

<file path=ppt/slides/_rels/slide4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1.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6.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7.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8.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9.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40.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41.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8.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9.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4.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5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17.xml"/><Relationship Id="rId5" Type="http://schemas.openxmlformats.org/officeDocument/2006/relationships/image" Target="../media/image6.png"/><Relationship Id="rId4" Type="http://schemas.openxmlformats.org/officeDocument/2006/relationships/image" Target="../media/image4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168C843E-8B27-50E0-7698-9C8142FB1997}"/>
              </a:ext>
            </a:extLst>
          </p:cNvPr>
          <p:cNvSpPr/>
          <p:nvPr/>
        </p:nvSpPr>
        <p:spPr>
          <a:xfrm>
            <a:off x="6211888" y="-720725"/>
            <a:ext cx="7624762"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8" name="TextBox 29">
            <a:extLst>
              <a:ext uri="{FF2B5EF4-FFF2-40B4-BE49-F238E27FC236}">
                <a16:creationId xmlns:a16="http://schemas.microsoft.com/office/drawing/2014/main" id="{2F955308-7F19-C6DE-E3D0-50A3F4151F42}"/>
              </a:ext>
            </a:extLst>
          </p:cNvPr>
          <p:cNvSpPr txBox="1">
            <a:spLocks noChangeArrowheads="1"/>
          </p:cNvSpPr>
          <p:nvPr/>
        </p:nvSpPr>
        <p:spPr bwMode="auto">
          <a:xfrm>
            <a:off x="763588" y="3794125"/>
            <a:ext cx="5216525"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b="1" dirty="0">
                <a:latin typeface="Alexandria" pitchFamily="2" charset="-78"/>
                <a:cs typeface="Alexandria" pitchFamily="2" charset="-78"/>
              </a:rPr>
              <a:t>Prepared by </a:t>
            </a:r>
          </a:p>
          <a:p>
            <a:pPr algn="l" rtl="0" eaLnBrk="1" hangingPunct="1">
              <a:lnSpc>
                <a:spcPct val="100000"/>
              </a:lnSpc>
              <a:spcBef>
                <a:spcPct val="0"/>
              </a:spcBef>
              <a:buFontTx/>
              <a:buNone/>
            </a:pPr>
            <a:r>
              <a:rPr lang="en-US" altLang="en-US" b="1" dirty="0">
                <a:latin typeface="Alexandria" pitchFamily="2" charset="-78"/>
                <a:cs typeface="Alexandria" pitchFamily="2" charset="-78"/>
              </a:rPr>
              <a:t>Dr. Mohamed Hussein</a:t>
            </a:r>
          </a:p>
          <a:p>
            <a:pPr algn="l" rtl="0" eaLnBrk="1" hangingPunct="1">
              <a:lnSpc>
                <a:spcPct val="100000"/>
              </a:lnSpc>
              <a:spcBef>
                <a:spcPct val="0"/>
              </a:spcBef>
              <a:buFontTx/>
              <a:buNone/>
            </a:pPr>
            <a:r>
              <a:rPr lang="en-US" altLang="en-US" sz="2000" b="1" dirty="0">
                <a:latin typeface="Alexandria" pitchFamily="2" charset="-78"/>
                <a:cs typeface="Alexandria" pitchFamily="2" charset="-78"/>
              </a:rPr>
              <a:t>Assistant Professor of Accounting </a:t>
            </a:r>
          </a:p>
        </p:txBody>
      </p:sp>
      <p:sp>
        <p:nvSpPr>
          <p:cNvPr id="14339" name="TextBox 30">
            <a:extLst>
              <a:ext uri="{FF2B5EF4-FFF2-40B4-BE49-F238E27FC236}">
                <a16:creationId xmlns:a16="http://schemas.microsoft.com/office/drawing/2014/main" id="{2079E1AD-DE4E-7DA5-C33D-D0C9E594ECE7}"/>
              </a:ext>
            </a:extLst>
          </p:cNvPr>
          <p:cNvSpPr txBox="1">
            <a:spLocks noChangeArrowheads="1"/>
          </p:cNvSpPr>
          <p:nvPr/>
        </p:nvSpPr>
        <p:spPr bwMode="auto">
          <a:xfrm>
            <a:off x="68264" y="1927378"/>
            <a:ext cx="5872918"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4400" b="1" dirty="0">
                <a:solidFill>
                  <a:srgbClr val="00B0F0"/>
                </a:solidFill>
                <a:latin typeface="Alexandria" pitchFamily="2" charset="-78"/>
                <a:cs typeface="Alexandria" pitchFamily="2" charset="-78"/>
              </a:rPr>
              <a:t>Financial Management</a:t>
            </a:r>
          </a:p>
        </p:txBody>
      </p:sp>
      <p:sp>
        <p:nvSpPr>
          <p:cNvPr id="34" name="Rectangle: Rounded Corners 33">
            <a:extLst>
              <a:ext uri="{FF2B5EF4-FFF2-40B4-BE49-F238E27FC236}">
                <a16:creationId xmlns:a16="http://schemas.microsoft.com/office/drawing/2014/main" id="{5A455A60-4A7E-BDEE-0629-49CC8F40E34F}"/>
              </a:ext>
            </a:extLst>
          </p:cNvPr>
          <p:cNvSpPr/>
          <p:nvPr/>
        </p:nvSpPr>
        <p:spPr>
          <a:xfrm>
            <a:off x="328613" y="5565775"/>
            <a:ext cx="3517900" cy="52863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800" b="1" dirty="0">
                <a:solidFill>
                  <a:schemeClr val="bg1"/>
                </a:solidFill>
                <a:latin typeface="Alexandria" charset="0"/>
                <a:cs typeface="Alexandria" charset="0"/>
              </a:rPr>
              <a:t>Lecture 1</a:t>
            </a:r>
          </a:p>
        </p:txBody>
      </p:sp>
      <p:sp>
        <p:nvSpPr>
          <p:cNvPr id="14341" name="TextBox 45">
            <a:extLst>
              <a:ext uri="{FF2B5EF4-FFF2-40B4-BE49-F238E27FC236}">
                <a16:creationId xmlns:a16="http://schemas.microsoft.com/office/drawing/2014/main" id="{B2D42BF5-F545-76E8-03A0-C8D4217BC599}"/>
              </a:ext>
            </a:extLst>
          </p:cNvPr>
          <p:cNvSpPr txBox="1">
            <a:spLocks noChangeArrowheads="1"/>
          </p:cNvSpPr>
          <p:nvPr/>
        </p:nvSpPr>
        <p:spPr bwMode="auto">
          <a:xfrm>
            <a:off x="328613" y="5103813"/>
            <a:ext cx="138531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2400" b="1" u="sng" dirty="0">
                <a:latin typeface="+mn-lt"/>
                <a:cs typeface="Calibri" panose="020F0502020204030204" pitchFamily="34" charset="0"/>
              </a:rPr>
              <a:t>MGM</a:t>
            </a:r>
            <a:r>
              <a:rPr lang="ar-EG" altLang="en-US" sz="2400" b="1" u="sng" dirty="0">
                <a:latin typeface="Sakkal Majalla" panose="02000000000000000000" pitchFamily="2" charset="-78"/>
                <a:cs typeface="Calibri" panose="020F0502020204030204" pitchFamily="34" charset="0"/>
              </a:rPr>
              <a:t>424</a:t>
            </a:r>
            <a:endParaRPr lang="en-US" altLang="en-US" sz="2400" b="1" u="sng" dirty="0">
              <a:latin typeface="Sakkal Majalla" panose="02000000000000000000" pitchFamily="2" charset="-78"/>
              <a:cs typeface="Calibri" panose="020F0502020204030204" pitchFamily="34" charset="0"/>
            </a:endParaRPr>
          </a:p>
        </p:txBody>
      </p:sp>
      <p:grpSp>
        <p:nvGrpSpPr>
          <p:cNvPr id="14" name="Oval 13">
            <a:extLst>
              <a:ext uri="{FF2B5EF4-FFF2-40B4-BE49-F238E27FC236}">
                <a16:creationId xmlns:a16="http://schemas.microsoft.com/office/drawing/2014/main" id="{C6E0D08D-60C8-5147-5CAB-2BC189BB00F5}"/>
              </a:ext>
            </a:extLst>
          </p:cNvPr>
          <p:cNvGrpSpPr>
            <a:grpSpLocks/>
          </p:cNvGrpSpPr>
          <p:nvPr/>
        </p:nvGrpSpPr>
        <p:grpSpPr bwMode="auto">
          <a:xfrm>
            <a:off x="6273800" y="-330200"/>
            <a:ext cx="7353300" cy="7429500"/>
            <a:chOff x="3952" y="-208"/>
            <a:chExt cx="4632" cy="4680"/>
          </a:xfrm>
        </p:grpSpPr>
        <p:pic>
          <p:nvPicPr>
            <p:cNvPr id="14342" name="Oval 13">
              <a:extLst>
                <a:ext uri="{FF2B5EF4-FFF2-40B4-BE49-F238E27FC236}">
                  <a16:creationId xmlns:a16="http://schemas.microsoft.com/office/drawing/2014/main" id="{B07F38F0-C532-09D7-36F0-7D3966127F5E}"/>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 y="-208"/>
              <a:ext cx="4632" cy="4680"/>
            </a:xfrm>
            <a:prstGeom prst="rect">
              <a:avLst/>
            </a:prstGeom>
            <a:noFill/>
            <a:extLst>
              <a:ext uri="{909E8E84-426E-40DD-AFC4-6F175D3DCCD1}">
                <a14:hiddenFill xmlns:a14="http://schemas.microsoft.com/office/drawing/2010/main">
                  <a:solidFill>
                    <a:srgbClr val="FFFFFF"/>
                  </a:solidFill>
                </a14:hiddenFill>
              </a:ext>
            </a:extLst>
          </p:spPr>
        </p:pic>
        <p:sp>
          <p:nvSpPr>
            <p:cNvPr id="14343" name="Text Box 7">
              <a:extLst>
                <a:ext uri="{FF2B5EF4-FFF2-40B4-BE49-F238E27FC236}">
                  <a16:creationId xmlns:a16="http://schemas.microsoft.com/office/drawing/2014/main" id="{B0E6583F-B673-B25D-0C20-A6AA427BA50C}"/>
                </a:ext>
              </a:extLst>
            </p:cNvPr>
            <p:cNvSpPr txBox="1">
              <a:spLocks noChangeArrowheads="1"/>
            </p:cNvSpPr>
            <p:nvPr/>
          </p:nvSpPr>
          <p:spPr bwMode="auto">
            <a:xfrm>
              <a:off x="4638" y="482"/>
              <a:ext cx="3261" cy="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US" altLang="en-US">
                <a:solidFill>
                  <a:srgbClr val="FFFFFF"/>
                </a:solidFill>
              </a:endParaRPr>
            </a:p>
          </p:txBody>
        </p:sp>
      </p:grpSp>
      <p:pic>
        <p:nvPicPr>
          <p:cNvPr id="14345" name="Graphic 21">
            <a:extLst>
              <a:ext uri="{FF2B5EF4-FFF2-40B4-BE49-F238E27FC236}">
                <a16:creationId xmlns:a16="http://schemas.microsoft.com/office/drawing/2014/main" id="{AF3F0665-C794-453A-3516-C37BF3846D3B}"/>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62603" y="2391696"/>
            <a:ext cx="4524597" cy="1077218"/>
          </a:xfrm>
          <a:prstGeom prst="rect">
            <a:avLst/>
          </a:prstGeom>
          <a:noFill/>
        </p:spPr>
        <p:txBody>
          <a:bodyPr wrap="square" rtlCol="0">
            <a:spAutoFit/>
          </a:bodyPr>
          <a:lstStyle/>
          <a:p>
            <a:pPr algn="l" rtl="0" eaLnBrk="1" hangingPunct="1">
              <a:lnSpc>
                <a:spcPct val="100000"/>
              </a:lnSpc>
              <a:spcBef>
                <a:spcPct val="0"/>
              </a:spcBef>
              <a:buFontTx/>
              <a:buNone/>
            </a:pPr>
            <a:r>
              <a:rPr lang="en-US" altLang="en-US" sz="3200" b="1" dirty="0">
                <a:solidFill>
                  <a:srgbClr val="00B0F0"/>
                </a:solidFill>
                <a:latin typeface="Alexandria" pitchFamily="2" charset="-78"/>
                <a:cs typeface="Alexandria" pitchFamily="2" charset="-78"/>
              </a:rPr>
              <a:t>Financial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1" name="TextBox 10"/>
          <p:cNvSpPr txBox="1"/>
          <p:nvPr/>
        </p:nvSpPr>
        <p:spPr>
          <a:xfrm>
            <a:off x="6370224" y="4802552"/>
            <a:ext cx="5015155" cy="400110"/>
          </a:xfrm>
          <a:prstGeom prst="rect">
            <a:avLst/>
          </a:prstGeom>
          <a:noFill/>
        </p:spPr>
        <p:txBody>
          <a:bodyPr wrap="none" rtlCol="0">
            <a:spAutoFit/>
          </a:bodyPr>
          <a:lstStyle/>
          <a:p>
            <a:r>
              <a:rPr lang="en-US" sz="2000" dirty="0">
                <a:latin typeface="Alexandria" charset="0"/>
                <a:cs typeface="Alexandria" charset="0"/>
              </a:rPr>
              <a:t>MGM424 </a:t>
            </a:r>
            <a:r>
              <a:rPr lang="en-US" sz="1800" dirty="0">
                <a:effectLst/>
                <a:latin typeface="Aptos" panose="020B0004020202020204" pitchFamily="34" charset="0"/>
                <a:ea typeface="Aptos" panose="020B0004020202020204" pitchFamily="34" charset="0"/>
                <a:cs typeface="Arial" panose="020B0604020202020204" pitchFamily="34" charset="0"/>
              </a:rPr>
              <a:t>An Overview of Financial Management</a:t>
            </a:r>
            <a:endParaRPr lang="en-US" sz="2000" dirty="0">
              <a:latin typeface="Alexandria" charset="0"/>
              <a:cs typeface="Alexandria" charset="0"/>
            </a:endParaRPr>
          </a:p>
        </p:txBody>
      </p:sp>
      <p:sp>
        <p:nvSpPr>
          <p:cNvPr id="12" name="TextBox 11"/>
          <p:cNvSpPr txBox="1"/>
          <p:nvPr/>
        </p:nvSpPr>
        <p:spPr>
          <a:xfrm>
            <a:off x="459185" y="6187539"/>
            <a:ext cx="592555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Hussein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9" y="500900"/>
            <a:ext cx="9164260" cy="603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308907" y="1057303"/>
            <a:ext cx="47506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An Overview of Financial Management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86161B-3B39-7F96-58E3-F3350EB9C1A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78CEAA2-F19B-51C4-E5A9-1D5B0B06D7A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6453D12-5301-FE7F-F3C2-7A2DF6244F6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AC4E5DE1-E921-15F7-421A-5DB1A090628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B4B1CC6-EF98-5091-CA2C-285E7813C3DC}"/>
              </a:ext>
            </a:extLst>
          </p:cNvPr>
          <p:cNvSpPr txBox="1"/>
          <p:nvPr/>
        </p:nvSpPr>
        <p:spPr>
          <a:xfrm>
            <a:off x="4689258" y="1412953"/>
            <a:ext cx="546106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An Overview of Financial Management</a:t>
            </a:r>
          </a:p>
        </p:txBody>
      </p:sp>
      <p:sp>
        <p:nvSpPr>
          <p:cNvPr id="28" name="Rectangle 27">
            <a:extLst>
              <a:ext uri="{FF2B5EF4-FFF2-40B4-BE49-F238E27FC236}">
                <a16:creationId xmlns:a16="http://schemas.microsoft.com/office/drawing/2014/main" id="{BC47EA37-4150-4A18-4EFF-FC6BAD239FA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09DD595-B385-7CD3-15F2-25107205B7AC}"/>
              </a:ext>
            </a:extLst>
          </p:cNvPr>
          <p:cNvSpPr txBox="1"/>
          <p:nvPr/>
        </p:nvSpPr>
        <p:spPr>
          <a:xfrm>
            <a:off x="3616443" y="2473709"/>
            <a:ext cx="8172149" cy="4001095"/>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Introduction to Financial Management</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Areas and Roles in Finance</a:t>
            </a:r>
          </a:p>
          <a:p>
            <a:pPr marL="342900" indent="-342900">
              <a:lnSpc>
                <a:spcPct val="150000"/>
              </a:lnSpc>
              <a:buFont typeface="Arial" panose="020B0604020202020204" pitchFamily="34" charset="0"/>
              <a:buChar char="•"/>
            </a:pPr>
            <a:r>
              <a:rPr lang="en-US" sz="2000" b="1" dirty="0">
                <a:solidFill>
                  <a:schemeClr val="accent1">
                    <a:lumMod val="75000"/>
                  </a:schemeClr>
                </a:solidFill>
              </a:rPr>
              <a:t>Finance Versus Economics and Accounting </a:t>
            </a:r>
            <a:r>
              <a:rPr lang="en-US" sz="2000" b="1" dirty="0">
                <a:solidFill>
                  <a:schemeClr val="accent1">
                    <a:lumMod val="75000"/>
                  </a:schemeClr>
                </a:solidFill>
                <a:cs typeface="Alexandria" charset="0"/>
              </a:rPr>
              <a:t>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Forms of Business Organization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The Main Financial Goal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Intrinsic Value vs. Market Price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Stockholder–Manager Conflicts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Stockholder–Debtholder Conflicts</a:t>
            </a: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F482736C-45F2-6F17-AD02-24B8BA1A945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FE1AFC0-C19E-0E9B-2F67-8549DF2A0C9A}"/>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3EECAEA8-7B51-892B-F546-6B9A997FED5B}"/>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6" name="Graphic 21">
            <a:extLst>
              <a:ext uri="{FF2B5EF4-FFF2-40B4-BE49-F238E27FC236}">
                <a16:creationId xmlns:a16="http://schemas.microsoft.com/office/drawing/2014/main" id="{507CD254-C4B8-01CA-A377-A774CAAD933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610190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6209936" cy="523220"/>
          </a:xfrm>
          <a:prstGeom prst="rect">
            <a:avLst/>
          </a:prstGeom>
          <a:noFill/>
        </p:spPr>
        <p:txBody>
          <a:bodyPr wrap="square" rtlCol="0">
            <a:spAutoFit/>
          </a:bodyPr>
          <a:lstStyle/>
          <a:p>
            <a:r>
              <a:rPr lang="en-US" sz="2800" b="1" dirty="0">
                <a:solidFill>
                  <a:schemeClr val="accent1">
                    <a:lumMod val="75000"/>
                  </a:schemeClr>
                </a:solidFill>
                <a:cs typeface="Alexandria" charset="0"/>
              </a:rPr>
              <a:t>Introduction to Financial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74487" y="2387006"/>
            <a:ext cx="5589210" cy="3170099"/>
          </a:xfrm>
          <a:prstGeom prst="rect">
            <a:avLst/>
          </a:prstGeom>
          <a:noFill/>
        </p:spPr>
        <p:txBody>
          <a:bodyPr wrap="square" rtlCol="0">
            <a:spAutoFit/>
          </a:bodyPr>
          <a:lstStyle/>
          <a:p>
            <a:r>
              <a:rPr lang="en-US" sz="2400" dirty="0"/>
              <a:t>Finance is the study </a:t>
            </a:r>
            <a:r>
              <a:rPr lang="en-US" sz="2400" b="1" dirty="0"/>
              <a:t>and management of money</a:t>
            </a:r>
            <a:r>
              <a:rPr lang="en-US" sz="2400" dirty="0"/>
              <a:t>, </a:t>
            </a:r>
            <a:r>
              <a:rPr lang="en-US" sz="2400" b="1" dirty="0"/>
              <a:t>investments</a:t>
            </a:r>
            <a:r>
              <a:rPr lang="en-US" sz="2400" dirty="0"/>
              <a:t>, and other </a:t>
            </a:r>
            <a:r>
              <a:rPr lang="en-US" sz="2400" b="1" dirty="0"/>
              <a:t>financial instruments. </a:t>
            </a:r>
          </a:p>
          <a:p>
            <a:r>
              <a:rPr lang="en-US" sz="2400" dirty="0"/>
              <a:t>It involves the </a:t>
            </a:r>
            <a:r>
              <a:rPr lang="en-US" sz="2400" b="1" dirty="0"/>
              <a:t>processes</a:t>
            </a:r>
            <a:r>
              <a:rPr lang="en-US" sz="2400" dirty="0"/>
              <a:t> of </a:t>
            </a:r>
            <a:r>
              <a:rPr lang="en-US" sz="2400" b="1" dirty="0"/>
              <a:t>raising capital</a:t>
            </a:r>
            <a:r>
              <a:rPr lang="en-US" sz="2400" dirty="0"/>
              <a:t>, </a:t>
            </a:r>
            <a:r>
              <a:rPr lang="en-US" sz="2400" b="1" dirty="0"/>
              <a:t>managing assets</a:t>
            </a:r>
            <a:r>
              <a:rPr lang="en-US" sz="2400" dirty="0"/>
              <a:t>, and </a:t>
            </a:r>
            <a:r>
              <a:rPr lang="en-US" sz="2400" b="1" dirty="0"/>
              <a:t>making decisions </a:t>
            </a:r>
            <a:r>
              <a:rPr lang="en-US" sz="2400" dirty="0"/>
              <a:t>about how to </a:t>
            </a:r>
            <a:r>
              <a:rPr lang="en-US" sz="2400" b="1" dirty="0"/>
              <a:t>allocate resources to optimize returns and minimize risks</a:t>
            </a:r>
            <a:r>
              <a:rPr lang="en-US" sz="2400" dirty="0"/>
              <a:t>. </a:t>
            </a: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computer on a desk with many coins and a cityscape&#10;&#10;Description automatically generated">
            <a:extLst>
              <a:ext uri="{FF2B5EF4-FFF2-40B4-BE49-F238E27FC236}">
                <a16:creationId xmlns:a16="http://schemas.microsoft.com/office/drawing/2014/main" id="{7EF06F00-C7F9-7BDE-06D7-C4E2C3EF568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84273" y="2000140"/>
            <a:ext cx="3287864" cy="3740702"/>
          </a:xfrm>
          <a:prstGeom prst="rect">
            <a:avLst/>
          </a:prstGeom>
        </p:spPr>
      </p:pic>
    </p:spTree>
    <p:extLst>
      <p:ext uri="{BB962C8B-B14F-4D97-AF65-F5344CB8AC3E}">
        <p14:creationId xmlns:p14="http://schemas.microsoft.com/office/powerpoint/2010/main" val="1518128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6326050" cy="523220"/>
          </a:xfrm>
          <a:prstGeom prst="rect">
            <a:avLst/>
          </a:prstGeom>
          <a:noFill/>
        </p:spPr>
        <p:txBody>
          <a:bodyPr wrap="square" rtlCol="0">
            <a:spAutoFit/>
          </a:bodyPr>
          <a:lstStyle/>
          <a:p>
            <a:r>
              <a:rPr lang="en-US" sz="2800" b="1" dirty="0">
                <a:solidFill>
                  <a:schemeClr val="accent1">
                    <a:lumMod val="75000"/>
                  </a:schemeClr>
                </a:solidFill>
                <a:cs typeface="Alexandria" charset="0"/>
              </a:rPr>
              <a:t>Introduction to Financial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55133" y="2095405"/>
            <a:ext cx="6382657" cy="3293209"/>
          </a:xfrm>
          <a:prstGeom prst="rect">
            <a:avLst/>
          </a:prstGeom>
          <a:noFill/>
        </p:spPr>
        <p:txBody>
          <a:bodyPr wrap="square" rtlCol="0">
            <a:spAutoFit/>
          </a:bodyPr>
          <a:lstStyle/>
          <a:p>
            <a:r>
              <a:rPr lang="en-US" sz="2000" dirty="0">
                <a:latin typeface="Alexandria" charset="0"/>
                <a:cs typeface="Alexandria" charset="0"/>
              </a:rPr>
              <a:t>Finance encompasses a broad range of activities, including:</a:t>
            </a:r>
          </a:p>
          <a:p>
            <a:pPr marL="342900" indent="-342900">
              <a:buFont typeface="Arial" panose="020B0604020202020204" pitchFamily="34" charset="0"/>
              <a:buChar char="•"/>
            </a:pPr>
            <a:r>
              <a:rPr lang="en-US" sz="2400" b="1" dirty="0"/>
              <a:t>Personal Finance: </a:t>
            </a:r>
            <a:r>
              <a:rPr lang="en-US" sz="2400" dirty="0"/>
              <a:t>Managing individual or household budgets, savings, investments, and debt.</a:t>
            </a:r>
          </a:p>
          <a:p>
            <a:pPr marL="342900" indent="-342900">
              <a:buFont typeface="Arial" panose="020B0604020202020204" pitchFamily="34" charset="0"/>
              <a:buChar char="•"/>
            </a:pPr>
            <a:r>
              <a:rPr lang="en-US" sz="2400" b="1" dirty="0"/>
              <a:t>Corporate Finance: </a:t>
            </a:r>
            <a:r>
              <a:rPr lang="en-US" sz="2400" dirty="0"/>
              <a:t>Focusing on the financial decisions made by businesses, including capital structure, investment strategy, and financing decisions.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ollage of images of people and a diagram">
            <a:extLst>
              <a:ext uri="{FF2B5EF4-FFF2-40B4-BE49-F238E27FC236}">
                <a16:creationId xmlns:a16="http://schemas.microsoft.com/office/drawing/2014/main" id="{1F984001-43D1-5C15-163B-C1E048E083C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74241" y="2000139"/>
            <a:ext cx="3575451" cy="3838792"/>
          </a:xfrm>
          <a:prstGeom prst="rect">
            <a:avLst/>
          </a:prstGeom>
        </p:spPr>
      </p:pic>
    </p:spTree>
    <p:extLst>
      <p:ext uri="{BB962C8B-B14F-4D97-AF65-F5344CB8AC3E}">
        <p14:creationId xmlns:p14="http://schemas.microsoft.com/office/powerpoint/2010/main" val="2716871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55133" y="2095405"/>
            <a:ext cx="6121400" cy="3785652"/>
          </a:xfrm>
          <a:prstGeom prst="rect">
            <a:avLst/>
          </a:prstGeom>
          <a:noFill/>
        </p:spPr>
        <p:txBody>
          <a:bodyPr wrap="square" rtlCol="0">
            <a:spAutoFit/>
          </a:bodyPr>
          <a:lstStyle/>
          <a:p>
            <a:pPr marL="342900" indent="-342900">
              <a:buFont typeface="Arial" panose="020B0604020202020204" pitchFamily="34" charset="0"/>
              <a:buChar char="•"/>
            </a:pPr>
            <a:r>
              <a:rPr lang="en-US" sz="2400" b="1" dirty="0"/>
              <a:t>Public Finance: </a:t>
            </a:r>
            <a:r>
              <a:rPr lang="en-US" sz="2400" dirty="0"/>
              <a:t>Involves government expenditures, taxation, and budgeting to manage public funds and infrastructure investments.</a:t>
            </a:r>
          </a:p>
          <a:p>
            <a:pPr marL="342900" indent="-342900">
              <a:buFont typeface="Arial" panose="020B0604020202020204" pitchFamily="34" charset="0"/>
              <a:buChar char="•"/>
            </a:pPr>
            <a:r>
              <a:rPr lang="en-US" sz="2400" b="1" dirty="0"/>
              <a:t>Financial Markets</a:t>
            </a:r>
            <a:r>
              <a:rPr lang="en-US" sz="2400" dirty="0"/>
              <a:t>: Where financial instruments, such as stocks, bonds, and derivatives, are traded.</a:t>
            </a:r>
          </a:p>
          <a:p>
            <a:r>
              <a:rPr lang="en-US" sz="2400" dirty="0"/>
              <a:t>Overall, finance seeks to optimize the allocation of funds to achieve objectives such as profitability, liquidity, and solvency.</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a building and various graphs&#10;&#10;Description automatically generated with medium confidence">
            <a:extLst>
              <a:ext uri="{FF2B5EF4-FFF2-40B4-BE49-F238E27FC236}">
                <a16:creationId xmlns:a16="http://schemas.microsoft.com/office/drawing/2014/main" id="{CC672BB7-0E70-FA54-B6D2-61ABB442C4E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1561" y="1896635"/>
            <a:ext cx="3948131" cy="3948131"/>
          </a:xfrm>
          <a:prstGeom prst="rect">
            <a:avLst/>
          </a:prstGeom>
        </p:spPr>
      </p:pic>
      <p:sp>
        <p:nvSpPr>
          <p:cNvPr id="2" name="TextBox 1">
            <a:extLst>
              <a:ext uri="{FF2B5EF4-FFF2-40B4-BE49-F238E27FC236}">
                <a16:creationId xmlns:a16="http://schemas.microsoft.com/office/drawing/2014/main" id="{30E005E0-4672-AC06-9F84-031800B66980}"/>
              </a:ext>
            </a:extLst>
          </p:cNvPr>
          <p:cNvSpPr txBox="1"/>
          <p:nvPr/>
        </p:nvSpPr>
        <p:spPr>
          <a:xfrm>
            <a:off x="2513150" y="1019069"/>
            <a:ext cx="6326050" cy="523220"/>
          </a:xfrm>
          <a:prstGeom prst="rect">
            <a:avLst/>
          </a:prstGeom>
          <a:noFill/>
        </p:spPr>
        <p:txBody>
          <a:bodyPr wrap="square" rtlCol="0">
            <a:spAutoFit/>
          </a:bodyPr>
          <a:lstStyle/>
          <a:p>
            <a:r>
              <a:rPr lang="en-US" sz="2800" b="1" dirty="0">
                <a:solidFill>
                  <a:schemeClr val="accent1">
                    <a:lumMod val="75000"/>
                  </a:schemeClr>
                </a:solidFill>
                <a:cs typeface="Alexandria" charset="0"/>
              </a:rPr>
              <a:t>Introduction to Financial Management</a:t>
            </a:r>
          </a:p>
        </p:txBody>
      </p:sp>
    </p:spTree>
    <p:extLst>
      <p:ext uri="{BB962C8B-B14F-4D97-AF65-F5344CB8AC3E}">
        <p14:creationId xmlns:p14="http://schemas.microsoft.com/office/powerpoint/2010/main" val="24258169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000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62000" y="2456099"/>
            <a:ext cx="5961196" cy="2677656"/>
          </a:xfrm>
          <a:prstGeom prst="rect">
            <a:avLst/>
          </a:prstGeom>
          <a:noFill/>
        </p:spPr>
        <p:txBody>
          <a:bodyPr wrap="square" rtlCol="0">
            <a:spAutoFit/>
          </a:bodyPr>
          <a:lstStyle/>
          <a:p>
            <a:r>
              <a:rPr lang="en-US" sz="2400" b="1" dirty="0"/>
              <a:t>Finance is defined by Webster’s Dictionary:</a:t>
            </a:r>
          </a:p>
          <a:p>
            <a:r>
              <a:rPr lang="en-US" sz="2400" b="1" dirty="0"/>
              <a:t> </a:t>
            </a:r>
            <a:r>
              <a:rPr lang="en-US" sz="2400" dirty="0"/>
              <a:t>as “the system that includes the circulation of money, the granting of credit, the making of investments, and the provision of banking facilities.” </a:t>
            </a:r>
          </a:p>
          <a:p>
            <a:r>
              <a:rPr lang="en-US" sz="2400" dirty="0"/>
              <a:t>Finance has many facets, which makes it difficult to provide one concise definition. </a:t>
            </a:r>
            <a:endParaRPr lang="ar-EG" sz="24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lobe with many different icons around it&#10;&#10;Description automatically generated with medium confidence">
            <a:extLst>
              <a:ext uri="{FF2B5EF4-FFF2-40B4-BE49-F238E27FC236}">
                <a16:creationId xmlns:a16="http://schemas.microsoft.com/office/drawing/2014/main" id="{94D8749E-9471-3027-1397-79552452A61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98229" y="2061138"/>
            <a:ext cx="3708400" cy="3708400"/>
          </a:xfrm>
          <a:prstGeom prst="rect">
            <a:avLst/>
          </a:prstGeom>
        </p:spPr>
      </p:pic>
      <p:sp>
        <p:nvSpPr>
          <p:cNvPr id="2" name="TextBox 1">
            <a:extLst>
              <a:ext uri="{FF2B5EF4-FFF2-40B4-BE49-F238E27FC236}">
                <a16:creationId xmlns:a16="http://schemas.microsoft.com/office/drawing/2014/main" id="{B2DA9F92-41B8-4D55-9CBA-A8A22F195ED1}"/>
              </a:ext>
            </a:extLst>
          </p:cNvPr>
          <p:cNvSpPr txBox="1"/>
          <p:nvPr/>
        </p:nvSpPr>
        <p:spPr>
          <a:xfrm>
            <a:off x="2513150" y="1019069"/>
            <a:ext cx="6326050" cy="523220"/>
          </a:xfrm>
          <a:prstGeom prst="rect">
            <a:avLst/>
          </a:prstGeom>
          <a:noFill/>
        </p:spPr>
        <p:txBody>
          <a:bodyPr wrap="square" rtlCol="0">
            <a:spAutoFit/>
          </a:bodyPr>
          <a:lstStyle/>
          <a:p>
            <a:r>
              <a:rPr lang="en-US" sz="2800" b="1" dirty="0">
                <a:solidFill>
                  <a:schemeClr val="accent1">
                    <a:lumMod val="75000"/>
                  </a:schemeClr>
                </a:solidFill>
                <a:cs typeface="Alexandria" charset="0"/>
              </a:rPr>
              <a:t>Introduction to Financial Management</a:t>
            </a:r>
          </a:p>
        </p:txBody>
      </p:sp>
    </p:spTree>
    <p:extLst>
      <p:ext uri="{BB962C8B-B14F-4D97-AF65-F5344CB8AC3E}">
        <p14:creationId xmlns:p14="http://schemas.microsoft.com/office/powerpoint/2010/main" val="223795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F40234-6F07-941F-FBF9-99B86FAA88E9}"/>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6FAAD9A-7CD9-B182-F578-BB49819EB9CB}"/>
              </a:ext>
            </a:extLst>
          </p:cNvPr>
          <p:cNvSpPr txBox="1"/>
          <p:nvPr/>
        </p:nvSpPr>
        <p:spPr>
          <a:xfrm>
            <a:off x="1996755" y="564839"/>
            <a:ext cx="4681568"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Key Components of Finance:</a:t>
            </a:r>
          </a:p>
        </p:txBody>
      </p:sp>
      <p:sp>
        <p:nvSpPr>
          <p:cNvPr id="5" name="Rectangle 4">
            <a:extLst>
              <a:ext uri="{FF2B5EF4-FFF2-40B4-BE49-F238E27FC236}">
                <a16:creationId xmlns:a16="http://schemas.microsoft.com/office/drawing/2014/main" id="{2DFEADCF-7D1E-819F-25FE-83DFF5466468}"/>
              </a:ext>
            </a:extLst>
          </p:cNvPr>
          <p:cNvSpPr/>
          <p:nvPr/>
        </p:nvSpPr>
        <p:spPr>
          <a:xfrm>
            <a:off x="656061" y="1011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5F8F14-5079-101E-4E4B-79DA499481DA}"/>
              </a:ext>
            </a:extLst>
          </p:cNvPr>
          <p:cNvSpPr txBox="1"/>
          <p:nvPr/>
        </p:nvSpPr>
        <p:spPr>
          <a:xfrm>
            <a:off x="825337" y="141742"/>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17996B4-6C68-54F4-03C1-07EF882A4EE7}"/>
              </a:ext>
            </a:extLst>
          </p:cNvPr>
          <p:cNvSpPr txBox="1"/>
          <p:nvPr/>
        </p:nvSpPr>
        <p:spPr>
          <a:xfrm>
            <a:off x="927932" y="397557"/>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a:extLst>
              <a:ext uri="{FF2B5EF4-FFF2-40B4-BE49-F238E27FC236}">
                <a16:creationId xmlns:a16="http://schemas.microsoft.com/office/drawing/2014/main" id="{0B584084-A76A-E7A9-A0F0-3A14674D86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0958"/>
            <a:ext cx="2305141" cy="919911"/>
          </a:xfrm>
          <a:prstGeom prst="rect">
            <a:avLst/>
          </a:prstGeom>
        </p:spPr>
      </p:pic>
      <p:pic>
        <p:nvPicPr>
          <p:cNvPr id="4" name="Picture 3">
            <a:extLst>
              <a:ext uri="{FF2B5EF4-FFF2-40B4-BE49-F238E27FC236}">
                <a16:creationId xmlns:a16="http://schemas.microsoft.com/office/drawing/2014/main" id="{6A2DD2D7-2239-11AE-FFCF-60587933A8F0}"/>
              </a:ext>
            </a:extLst>
          </p:cNvPr>
          <p:cNvPicPr>
            <a:picLocks noChangeAspect="1"/>
          </p:cNvPicPr>
          <p:nvPr/>
        </p:nvPicPr>
        <p:blipFill>
          <a:blip r:embed="rId4"/>
          <a:stretch>
            <a:fillRect/>
          </a:stretch>
        </p:blipFill>
        <p:spPr>
          <a:xfrm>
            <a:off x="830990" y="1267164"/>
            <a:ext cx="10812720" cy="5362451"/>
          </a:xfrm>
          <a:prstGeom prst="rect">
            <a:avLst/>
          </a:prstGeom>
        </p:spPr>
      </p:pic>
    </p:spTree>
    <p:extLst>
      <p:ext uri="{BB962C8B-B14F-4D97-AF65-F5344CB8AC3E}">
        <p14:creationId xmlns:p14="http://schemas.microsoft.com/office/powerpoint/2010/main" val="3641063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42507A-1219-3E90-BC26-09835D76E8B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7EC8D9C-F859-33F7-EFB5-463C6972A48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62CE51A-78B5-6ACD-A216-624A69D6A8D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97F37D4-C94B-9D5E-3596-4579FB9D3A5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7FAE2D81-E1C3-6F77-0F30-5FAB4739BAFC}"/>
              </a:ext>
            </a:extLst>
          </p:cNvPr>
          <p:cNvSpPr txBox="1"/>
          <p:nvPr/>
        </p:nvSpPr>
        <p:spPr>
          <a:xfrm>
            <a:off x="4698934" y="1599946"/>
            <a:ext cx="546106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An Overview of Financial Management</a:t>
            </a:r>
          </a:p>
        </p:txBody>
      </p:sp>
      <p:sp>
        <p:nvSpPr>
          <p:cNvPr id="28" name="Rectangle 27">
            <a:extLst>
              <a:ext uri="{FF2B5EF4-FFF2-40B4-BE49-F238E27FC236}">
                <a16:creationId xmlns:a16="http://schemas.microsoft.com/office/drawing/2014/main" id="{AAAF87AA-6B29-A885-3251-95158B01D86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5103F019-583D-8D87-09E8-D24A9B85EE5A}"/>
              </a:ext>
            </a:extLst>
          </p:cNvPr>
          <p:cNvSpPr txBox="1"/>
          <p:nvPr/>
        </p:nvSpPr>
        <p:spPr>
          <a:xfrm>
            <a:off x="3616443" y="2473709"/>
            <a:ext cx="8172149" cy="4001095"/>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Introduction to Financial Management</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Areas and Roles in Finance</a:t>
            </a:r>
          </a:p>
          <a:p>
            <a:pPr marL="342900" indent="-342900">
              <a:lnSpc>
                <a:spcPct val="150000"/>
              </a:lnSpc>
              <a:buFont typeface="Arial" panose="020B0604020202020204" pitchFamily="34" charset="0"/>
              <a:buChar char="•"/>
            </a:pPr>
            <a:r>
              <a:rPr lang="en-US" sz="2000" b="1" dirty="0">
                <a:solidFill>
                  <a:schemeClr val="accent1">
                    <a:lumMod val="75000"/>
                  </a:schemeClr>
                </a:solidFill>
              </a:rPr>
              <a:t>Finance Versus Economics and Accounting </a:t>
            </a:r>
            <a:r>
              <a:rPr lang="en-US" sz="2000" b="1" dirty="0">
                <a:solidFill>
                  <a:schemeClr val="accent1">
                    <a:lumMod val="75000"/>
                  </a:schemeClr>
                </a:solidFill>
                <a:cs typeface="Alexandria" charset="0"/>
              </a:rPr>
              <a:t>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Forms of Business Organization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The Main Financial Goal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Intrinsic Value vs. Market Price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Stockholder–Manager Conflicts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Stockholder–Debtholder Conflicts</a:t>
            </a: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22B38ED9-8855-1F5F-F72C-18C2CB0857E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B6F96E0F-CA20-5324-239C-31E3C05DCD1B}"/>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A36B4ADD-45C8-0D6B-C505-5EECFBCC2E5D}"/>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6" name="Graphic 21">
            <a:extLst>
              <a:ext uri="{FF2B5EF4-FFF2-40B4-BE49-F238E27FC236}">
                <a16:creationId xmlns:a16="http://schemas.microsoft.com/office/drawing/2014/main" id="{954C9E68-CF6D-37CB-A526-6BFD3654D02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229198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4696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p:cNvSpPr txBox="1"/>
          <p:nvPr/>
        </p:nvSpPr>
        <p:spPr>
          <a:xfrm>
            <a:off x="2513150" y="1019069"/>
            <a:ext cx="4903650" cy="523220"/>
          </a:xfrm>
          <a:prstGeom prst="rect">
            <a:avLst/>
          </a:prstGeom>
          <a:noFill/>
        </p:spPr>
        <p:txBody>
          <a:bodyPr wrap="square" rtlCol="0">
            <a:spAutoFit/>
          </a:bodyPr>
          <a:lstStyle/>
          <a:p>
            <a:r>
              <a:rPr lang="en-US" sz="2800" b="1" dirty="0">
                <a:solidFill>
                  <a:schemeClr val="accent1">
                    <a:lumMod val="75000"/>
                  </a:schemeClr>
                </a:solidFill>
                <a:cs typeface="Alexandria" charset="0"/>
              </a:rPr>
              <a:t>Areas and Roles in Finance</a:t>
            </a:r>
            <a:endParaRPr lang="en-US" sz="2800" b="1" dirty="0">
              <a:solidFill>
                <a:schemeClr val="accent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1" y="2000139"/>
            <a:ext cx="6411685" cy="4154984"/>
          </a:xfrm>
          <a:prstGeom prst="rect">
            <a:avLst/>
          </a:prstGeom>
          <a:noFill/>
        </p:spPr>
        <p:txBody>
          <a:bodyPr wrap="square" rtlCol="0">
            <a:spAutoFit/>
          </a:bodyPr>
          <a:lstStyle/>
          <a:p>
            <a:r>
              <a:rPr lang="en-US" sz="2400" dirty="0">
                <a:cs typeface="Alexandria" charset="0"/>
              </a:rPr>
              <a:t>Finance as taught in universities is generally divided into three areas: </a:t>
            </a:r>
            <a:endParaRPr lang="ar-EG" sz="2400" dirty="0">
              <a:cs typeface="Alexandria" charset="0"/>
            </a:endParaRPr>
          </a:p>
          <a:p>
            <a:pPr marL="457200" indent="-457200">
              <a:buAutoNum type="arabicParenBoth"/>
            </a:pPr>
            <a:r>
              <a:rPr lang="en-US" sz="2400" dirty="0">
                <a:cs typeface="Alexandria" charset="0"/>
              </a:rPr>
              <a:t>Financial</a:t>
            </a:r>
            <a:r>
              <a:rPr lang="ar-EG" sz="2400" dirty="0">
                <a:cs typeface="Alexandria" charset="0"/>
              </a:rPr>
              <a:t> </a:t>
            </a:r>
            <a:r>
              <a:rPr lang="en-US" sz="2400" dirty="0">
                <a:cs typeface="Alexandria" charset="0"/>
              </a:rPr>
              <a:t>management</a:t>
            </a:r>
            <a:r>
              <a:rPr lang="ar-EG" sz="2400" dirty="0">
                <a:cs typeface="Alexandria" charset="0"/>
              </a:rPr>
              <a:t>.</a:t>
            </a:r>
          </a:p>
          <a:p>
            <a:pPr marL="457200" indent="-457200">
              <a:buAutoNum type="arabicParenBoth"/>
            </a:pPr>
            <a:r>
              <a:rPr lang="en-US" sz="2400" dirty="0">
                <a:cs typeface="Alexandria" charset="0"/>
              </a:rPr>
              <a:t>capital markets</a:t>
            </a:r>
            <a:r>
              <a:rPr lang="ar-EG" sz="2400" dirty="0">
                <a:cs typeface="Alexandria" charset="0"/>
              </a:rPr>
              <a:t>.</a:t>
            </a:r>
          </a:p>
          <a:p>
            <a:pPr marL="457200" indent="-457200">
              <a:buAutoNum type="arabicParenBoth"/>
            </a:pPr>
            <a:r>
              <a:rPr lang="en-US" sz="2400" dirty="0">
                <a:cs typeface="Alexandria" charset="0"/>
              </a:rPr>
              <a:t>investments.</a:t>
            </a:r>
          </a:p>
          <a:p>
            <a:r>
              <a:rPr lang="en-US" sz="2400" b="1" dirty="0">
                <a:solidFill>
                  <a:srgbClr val="F58221"/>
                </a:solidFill>
                <a:cs typeface="Alexandria" charset="0"/>
              </a:rPr>
              <a:t>Financial management</a:t>
            </a:r>
            <a:r>
              <a:rPr lang="en-US" sz="2400" dirty="0">
                <a:cs typeface="Alexandria" charset="0"/>
              </a:rPr>
              <a:t>, also called corporate finance, focuses on decisions relating to how much and what types of assets to acquire, how to raise the capital</a:t>
            </a:r>
          </a:p>
          <a:p>
            <a:r>
              <a:rPr lang="en-US" sz="2400" dirty="0">
                <a:cs typeface="Alexandria" charset="0"/>
              </a:rPr>
              <a:t>needed to purchase assets, and how to run the firm to maximize its value.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financial management and capital/major city markets">
            <a:extLst>
              <a:ext uri="{FF2B5EF4-FFF2-40B4-BE49-F238E27FC236}">
                <a16:creationId xmlns:a16="http://schemas.microsoft.com/office/drawing/2014/main" id="{B253FF9E-903F-E0D7-1DE5-DCE8BF70BF5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53993" y="2000140"/>
            <a:ext cx="3895699" cy="3737841"/>
          </a:xfrm>
          <a:prstGeom prst="rect">
            <a:avLst/>
          </a:prstGeom>
        </p:spPr>
      </p:pic>
    </p:spTree>
    <p:extLst>
      <p:ext uri="{BB962C8B-B14F-4D97-AF65-F5344CB8AC3E}">
        <p14:creationId xmlns:p14="http://schemas.microsoft.com/office/powerpoint/2010/main" val="599104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73393" y="975974"/>
            <a:ext cx="8237014"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Financial Management (Corporate Finance)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024034"/>
            <a:ext cx="10541000" cy="4031873"/>
          </a:xfrm>
          <a:prstGeom prst="rect">
            <a:avLst/>
          </a:prstGeom>
          <a:noFill/>
        </p:spPr>
        <p:txBody>
          <a:bodyPr wrap="square" rtlCol="0">
            <a:spAutoFit/>
          </a:bodyPr>
          <a:lstStyle/>
          <a:p>
            <a:r>
              <a:rPr lang="en-US" sz="2400" b="1" dirty="0"/>
              <a:t>Key Areas:</a:t>
            </a:r>
            <a:endParaRPr lang="en-US" sz="2400" dirty="0"/>
          </a:p>
          <a:p>
            <a:pPr>
              <a:buFont typeface="Arial" panose="020B0604020202020204" pitchFamily="34" charset="0"/>
              <a:buChar char="•"/>
            </a:pPr>
            <a:r>
              <a:rPr lang="en-US" sz="2400" b="1" dirty="0"/>
              <a:t>Operational Management:</a:t>
            </a:r>
            <a:endParaRPr lang="en-US" sz="2400" dirty="0"/>
          </a:p>
          <a:p>
            <a:pPr marL="742950" lvl="1" indent="-285750">
              <a:buFont typeface="Arial" panose="020B0604020202020204" pitchFamily="34" charset="0"/>
              <a:buChar char="•"/>
            </a:pPr>
            <a:r>
              <a:rPr lang="en-US" sz="2400" dirty="0"/>
              <a:t>Managing the company's financial operations to ensure efficiency and profitability.</a:t>
            </a:r>
          </a:p>
          <a:p>
            <a:pPr marL="742950" lvl="1" indent="-285750">
              <a:buFont typeface="Arial" panose="020B0604020202020204" pitchFamily="34" charset="0"/>
              <a:buChar char="•"/>
            </a:pPr>
            <a:r>
              <a:rPr lang="en-US" sz="2400" dirty="0"/>
              <a:t>Implementing budgeting processes, financial reporting, and performance monitoring to maintain and enhance the company's financial health.</a:t>
            </a:r>
          </a:p>
          <a:p>
            <a:r>
              <a:rPr lang="en-US" sz="2400" b="1" dirty="0"/>
              <a:t>Objectives:</a:t>
            </a:r>
            <a:endParaRPr lang="en-US" sz="2400" dirty="0"/>
          </a:p>
          <a:p>
            <a:pPr>
              <a:buFont typeface="Arial" panose="020B0604020202020204" pitchFamily="34" charset="0"/>
              <a:buChar char="•"/>
            </a:pPr>
            <a:r>
              <a:rPr lang="en-US" sz="2400" dirty="0"/>
              <a:t>Optimize the capital structure to balance debt and equity.</a:t>
            </a:r>
          </a:p>
          <a:p>
            <a:pPr>
              <a:buFont typeface="Arial" panose="020B0604020202020204" pitchFamily="34" charset="0"/>
              <a:buChar char="•"/>
            </a:pPr>
            <a:r>
              <a:rPr lang="en-US" sz="2400" dirty="0"/>
              <a:t>Ensure sufficient liquidity to meet short-term obligations.</a:t>
            </a:r>
          </a:p>
          <a:p>
            <a:pPr>
              <a:buFont typeface="Arial" panose="020B0604020202020204" pitchFamily="34" charset="0"/>
              <a:buChar char="•"/>
            </a:pPr>
            <a:r>
              <a:rPr lang="en-US" sz="2400" dirty="0"/>
              <a:t>Enhance shareholder value through strategic financial decisions.</a:t>
            </a:r>
          </a:p>
          <a:p>
            <a:endParaRPr lang="en-US" sz="1600" dirty="0">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590277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115065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73393" y="975974"/>
            <a:ext cx="8237014"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Financial Management (Corporate Finance)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1998453"/>
            <a:ext cx="10812720" cy="4154984"/>
          </a:xfrm>
          <a:prstGeom prst="rect">
            <a:avLst/>
          </a:prstGeom>
          <a:noFill/>
        </p:spPr>
        <p:txBody>
          <a:bodyPr wrap="square" rtlCol="0">
            <a:spAutoFit/>
          </a:bodyPr>
          <a:lstStyle/>
          <a:p>
            <a:r>
              <a:rPr lang="en-US" sz="2400" b="1" dirty="0"/>
              <a:t>Key Areas:</a:t>
            </a:r>
            <a:endParaRPr lang="en-US" sz="2400" dirty="0"/>
          </a:p>
          <a:p>
            <a:pPr>
              <a:buFont typeface="Arial" panose="020B0604020202020204" pitchFamily="34" charset="0"/>
              <a:buChar char="•"/>
            </a:pPr>
            <a:r>
              <a:rPr lang="en-US" sz="2400" b="1" dirty="0"/>
              <a:t>Asset Acquisition:</a:t>
            </a:r>
            <a:endParaRPr lang="en-US" sz="2400" dirty="0"/>
          </a:p>
          <a:p>
            <a:pPr marL="742950" lvl="1" indent="-285750">
              <a:buFont typeface="Arial" panose="020B0604020202020204" pitchFamily="34" charset="0"/>
              <a:buChar char="•"/>
            </a:pPr>
            <a:r>
              <a:rPr lang="en-US" sz="2400" dirty="0"/>
              <a:t>Determining the types and amounts of assets the company needs to acquire to achieve its business objectives.</a:t>
            </a:r>
          </a:p>
          <a:p>
            <a:pPr marL="742950" lvl="1" indent="-285750">
              <a:buFont typeface="Arial" panose="020B0604020202020204" pitchFamily="34" charset="0"/>
              <a:buChar char="•"/>
            </a:pPr>
            <a:r>
              <a:rPr lang="en-US" sz="2400" dirty="0"/>
              <a:t>Evaluating potential investments in assets such as machinery, technology, real estate, and other capital goods.</a:t>
            </a:r>
          </a:p>
          <a:p>
            <a:pPr>
              <a:buFont typeface="Arial" panose="020B0604020202020204" pitchFamily="34" charset="0"/>
              <a:buChar char="•"/>
            </a:pPr>
            <a:r>
              <a:rPr lang="en-US" sz="2400" b="1" dirty="0"/>
              <a:t>Capital Raising:</a:t>
            </a:r>
            <a:endParaRPr lang="en-US" sz="2400" dirty="0"/>
          </a:p>
          <a:p>
            <a:pPr marL="742950" lvl="1" indent="-285750">
              <a:buFont typeface="Arial" panose="020B0604020202020204" pitchFamily="34" charset="0"/>
              <a:buChar char="•"/>
            </a:pPr>
            <a:r>
              <a:rPr lang="en-US" sz="2400" dirty="0"/>
              <a:t>Identifying and securing the necessary capital to purchase assets.</a:t>
            </a:r>
          </a:p>
          <a:p>
            <a:pPr marL="742950" lvl="1" indent="-285750">
              <a:buFont typeface="Arial" panose="020B0604020202020204" pitchFamily="34" charset="0"/>
              <a:buChar char="•"/>
            </a:pPr>
            <a:r>
              <a:rPr lang="en-US" sz="2400" dirty="0"/>
              <a:t>Deciding between different sources of financing, such as equity (issuing stocks), debt (taking loans or issuing bonds), or internal funds (retained earnings).</a:t>
            </a:r>
          </a:p>
          <a:p>
            <a:endParaRPr lang="en-US" sz="2400" dirty="0">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207431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5247155" cy="523220"/>
          </a:xfrm>
          <a:prstGeom prst="rect">
            <a:avLst/>
          </a:prstGeom>
          <a:noFill/>
        </p:spPr>
        <p:txBody>
          <a:bodyPr wrap="square" rtlCol="0">
            <a:spAutoFit/>
          </a:bodyPr>
          <a:lstStyle/>
          <a:p>
            <a:r>
              <a:rPr lang="en-US" sz="2800" b="1" dirty="0">
                <a:solidFill>
                  <a:schemeClr val="accent1">
                    <a:lumMod val="75000"/>
                  </a:schemeClr>
                </a:solidFill>
                <a:cs typeface="Alexandria" charset="0"/>
              </a:rPr>
              <a:t>Areas and Roles in Finance</a:t>
            </a:r>
            <a:endParaRPr lang="en-US" sz="2800" b="1" dirty="0">
              <a:solidFill>
                <a:schemeClr val="accent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062715"/>
            <a:ext cx="6578600" cy="3785652"/>
          </a:xfrm>
          <a:prstGeom prst="rect">
            <a:avLst/>
          </a:prstGeom>
          <a:noFill/>
        </p:spPr>
        <p:txBody>
          <a:bodyPr wrap="square" rtlCol="0">
            <a:spAutoFit/>
          </a:bodyPr>
          <a:lstStyle/>
          <a:p>
            <a:r>
              <a:rPr lang="en-US" sz="2400" b="1" dirty="0">
                <a:solidFill>
                  <a:srgbClr val="F58221"/>
                </a:solidFill>
                <a:latin typeface="Calibri" panose="020F0502020204030204" pitchFamily="34" charset="0"/>
                <a:cs typeface="Calibri" panose="020F0502020204030204" pitchFamily="34" charset="0"/>
              </a:rPr>
              <a:t>Capital markets </a:t>
            </a:r>
            <a:r>
              <a:rPr lang="en-US" sz="2400" dirty="0">
                <a:latin typeface="Calibri" panose="020F0502020204030204" pitchFamily="34" charset="0"/>
                <a:cs typeface="Calibri" panose="020F0502020204030204" pitchFamily="34" charset="0"/>
              </a:rPr>
              <a:t>relate to the markets where interest rates, along with stock</a:t>
            </a:r>
          </a:p>
          <a:p>
            <a:r>
              <a:rPr lang="en-US" sz="2400" dirty="0">
                <a:latin typeface="Calibri" panose="020F0502020204030204" pitchFamily="34" charset="0"/>
                <a:cs typeface="Calibri" panose="020F0502020204030204" pitchFamily="34" charset="0"/>
              </a:rPr>
              <a:t>and bond prices, are determined. Also studied here are the financial institutions that supply capital to businesses. Banks, investment banks, stockbrokers,</a:t>
            </a:r>
          </a:p>
          <a:p>
            <a:r>
              <a:rPr lang="en-US" sz="2400" dirty="0">
                <a:latin typeface="Calibri" panose="020F0502020204030204" pitchFamily="34" charset="0"/>
                <a:cs typeface="Calibri" panose="020F0502020204030204" pitchFamily="34" charset="0"/>
              </a:rPr>
              <a:t>mutual funds, insurance companies, and the like bring together “savers” who</a:t>
            </a:r>
          </a:p>
          <a:p>
            <a:r>
              <a:rPr lang="en-US" sz="2400" dirty="0">
                <a:latin typeface="Calibri" panose="020F0502020204030204" pitchFamily="34" charset="0"/>
                <a:cs typeface="Calibri" panose="020F0502020204030204" pitchFamily="34" charset="0"/>
              </a:rPr>
              <a:t>have money to invest and businesses, individuals, and other entities that need capital for various purposes.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diagram of financial management and capital/major city markets">
            <a:extLst>
              <a:ext uri="{FF2B5EF4-FFF2-40B4-BE49-F238E27FC236}">
                <a16:creationId xmlns:a16="http://schemas.microsoft.com/office/drawing/2014/main" id="{2D29D097-DDB9-C053-9E2E-A97BD8F903D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67600" y="2000140"/>
            <a:ext cx="3782092" cy="3737841"/>
          </a:xfrm>
          <a:prstGeom prst="rect">
            <a:avLst/>
          </a:prstGeom>
        </p:spPr>
      </p:pic>
    </p:spTree>
    <p:extLst>
      <p:ext uri="{BB962C8B-B14F-4D97-AF65-F5344CB8AC3E}">
        <p14:creationId xmlns:p14="http://schemas.microsoft.com/office/powerpoint/2010/main" val="3638566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73393" y="975974"/>
            <a:ext cx="8237014"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Capital Markets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024034"/>
            <a:ext cx="10541000" cy="4154984"/>
          </a:xfrm>
          <a:prstGeom prst="rect">
            <a:avLst/>
          </a:prstGeom>
          <a:noFill/>
        </p:spPr>
        <p:txBody>
          <a:bodyPr wrap="square" rtlCol="0">
            <a:spAutoFit/>
          </a:bodyPr>
          <a:lstStyle/>
          <a:p>
            <a:r>
              <a:rPr lang="en-US" sz="2400" b="1" dirty="0"/>
              <a:t>Focus:</a:t>
            </a:r>
            <a:r>
              <a:rPr lang="en-US" sz="2400" dirty="0"/>
              <a:t> Capital Markets pertain to the venues where financial securities such as stocks and bonds are issued and traded. This area involves understanding how interest rates and security prices are determined and the role of various financial institutions in facilitating the flow of capital.</a:t>
            </a:r>
          </a:p>
          <a:p>
            <a:r>
              <a:rPr lang="en-US" sz="2400" b="1" dirty="0"/>
              <a:t>Key Areas:</a:t>
            </a:r>
            <a:endParaRPr lang="en-US" sz="2400" dirty="0"/>
          </a:p>
          <a:p>
            <a:pPr>
              <a:buFont typeface="Arial" panose="020B0604020202020204" pitchFamily="34" charset="0"/>
              <a:buChar char="•"/>
            </a:pPr>
            <a:r>
              <a:rPr lang="en-US" sz="2400" b="1" dirty="0"/>
              <a:t>Interest Rates and Security Pricing:</a:t>
            </a:r>
            <a:endParaRPr lang="en-US" sz="2400" dirty="0"/>
          </a:p>
          <a:p>
            <a:pPr marL="742950" lvl="1" indent="-285750">
              <a:buFont typeface="Arial" panose="020B0604020202020204" pitchFamily="34" charset="0"/>
              <a:buChar char="•"/>
            </a:pPr>
            <a:r>
              <a:rPr lang="en-US" sz="2400" dirty="0"/>
              <a:t>Analyzing how interest rates are set and how they influence the pricing of financial instruments like bonds and stocks.</a:t>
            </a:r>
          </a:p>
          <a:p>
            <a:pPr marL="742950" lvl="1" indent="-285750">
              <a:buFont typeface="Arial" panose="020B0604020202020204" pitchFamily="34" charset="0"/>
              <a:buChar char="•"/>
            </a:pPr>
            <a:r>
              <a:rPr lang="en-US" sz="2400" dirty="0"/>
              <a:t>Understanding the factors that drive supply and demand in the markets, thereby affecting asset prices.</a:t>
            </a:r>
          </a:p>
          <a:p>
            <a:endParaRPr lang="en-US" sz="2400" dirty="0">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70553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73393" y="975974"/>
            <a:ext cx="8237014"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Capital Markets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sp>
        <p:nvSpPr>
          <p:cNvPr id="48" name="TextBox 47"/>
          <p:cNvSpPr txBox="1"/>
          <p:nvPr/>
        </p:nvSpPr>
        <p:spPr>
          <a:xfrm>
            <a:off x="889000" y="2024034"/>
            <a:ext cx="10541000" cy="3046988"/>
          </a:xfrm>
          <a:prstGeom prst="rect">
            <a:avLst/>
          </a:prstGeom>
          <a:noFill/>
        </p:spPr>
        <p:txBody>
          <a:bodyPr wrap="square" rtlCol="0">
            <a:spAutoFit/>
          </a:bodyPr>
          <a:lstStyle/>
          <a:p>
            <a:r>
              <a:rPr lang="en-US" sz="2400" b="1" dirty="0"/>
              <a:t>Key Areas:</a:t>
            </a:r>
            <a:endParaRPr lang="en-US" sz="2400" dirty="0"/>
          </a:p>
          <a:p>
            <a:pPr>
              <a:buFont typeface="Arial" panose="020B0604020202020204" pitchFamily="34" charset="0"/>
              <a:buChar char="•"/>
            </a:pPr>
            <a:r>
              <a:rPr lang="en-US" sz="2400" b="1" dirty="0"/>
              <a:t>Financial Institutions:</a:t>
            </a:r>
            <a:endParaRPr lang="en-US" sz="2400" dirty="0"/>
          </a:p>
          <a:p>
            <a:pPr marL="742950" lvl="1" indent="-285750">
              <a:buFont typeface="Arial" panose="020B0604020202020204" pitchFamily="34" charset="0"/>
              <a:buChar char="•"/>
            </a:pPr>
            <a:r>
              <a:rPr lang="en-US" sz="2400" dirty="0"/>
              <a:t>Studying the roles of different financial institutions, including banks, investment banks, stockbrokers, mutual funds, and insurance companies.</a:t>
            </a:r>
          </a:p>
          <a:p>
            <a:pPr marL="742950" lvl="1" indent="-285750">
              <a:buFont typeface="Arial" panose="020B0604020202020204" pitchFamily="34" charset="0"/>
              <a:buChar char="•"/>
            </a:pPr>
            <a:r>
              <a:rPr lang="en-US" sz="2400" dirty="0"/>
              <a:t>Understanding how these institutions mobilize savings from individuals ("savers") and channel them to businesses, individuals, and other entities in need of capital.</a:t>
            </a:r>
          </a:p>
          <a:p>
            <a:endParaRPr lang="en-US" sz="2400" dirty="0">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57570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688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73393" y="975974"/>
            <a:ext cx="8237014"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Capital Markets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01</a:t>
            </a:r>
          </a:p>
        </p:txBody>
      </p:sp>
      <p:sp>
        <p:nvSpPr>
          <p:cNvPr id="48" name="TextBox 47"/>
          <p:cNvSpPr txBox="1"/>
          <p:nvPr/>
        </p:nvSpPr>
        <p:spPr>
          <a:xfrm>
            <a:off x="889000" y="2024034"/>
            <a:ext cx="10541000" cy="4154984"/>
          </a:xfrm>
          <a:prstGeom prst="rect">
            <a:avLst/>
          </a:prstGeom>
          <a:noFill/>
        </p:spPr>
        <p:txBody>
          <a:bodyPr wrap="square" rtlCol="0">
            <a:spAutoFit/>
          </a:bodyPr>
          <a:lstStyle/>
          <a:p>
            <a:r>
              <a:rPr lang="en-US" sz="2400" b="1" dirty="0"/>
              <a:t>Key Areas:</a:t>
            </a:r>
            <a:endParaRPr lang="en-US" sz="2400" dirty="0"/>
          </a:p>
          <a:p>
            <a:pPr>
              <a:buFont typeface="Arial" panose="020B0604020202020204" pitchFamily="34" charset="0"/>
              <a:buChar char="•"/>
            </a:pPr>
            <a:r>
              <a:rPr lang="en-US" sz="2400" b="1" dirty="0"/>
              <a:t>Market Dynamics:</a:t>
            </a:r>
            <a:endParaRPr lang="en-US" sz="2400" dirty="0"/>
          </a:p>
          <a:p>
            <a:pPr marL="742950" lvl="1" indent="-285750">
              <a:buFont typeface="Arial" panose="020B0604020202020204" pitchFamily="34" charset="0"/>
              <a:buChar char="•"/>
            </a:pPr>
            <a:r>
              <a:rPr lang="en-US" sz="2400" dirty="0"/>
              <a:t>Exploring how information, regulations, and economic indicators impact capital markets.</a:t>
            </a:r>
          </a:p>
          <a:p>
            <a:pPr marL="742950" lvl="1" indent="-285750">
              <a:buFont typeface="Arial" panose="020B0604020202020204" pitchFamily="34" charset="0"/>
              <a:buChar char="•"/>
            </a:pPr>
            <a:r>
              <a:rPr lang="en-US" sz="2400" dirty="0"/>
              <a:t>Analyzing market trends, investor behavior, and the impact of global events on financial markets.</a:t>
            </a:r>
          </a:p>
          <a:p>
            <a:r>
              <a:rPr lang="en-US" sz="2400" b="1" dirty="0"/>
              <a:t>Objectives:</a:t>
            </a:r>
            <a:endParaRPr lang="en-US" sz="2400" dirty="0"/>
          </a:p>
          <a:p>
            <a:pPr>
              <a:buFont typeface="Arial" panose="020B0604020202020204" pitchFamily="34" charset="0"/>
              <a:buChar char="•"/>
            </a:pPr>
            <a:r>
              <a:rPr lang="en-US" sz="2400" dirty="0"/>
              <a:t>Facilitate efficient allocation of capital within the economy.</a:t>
            </a:r>
          </a:p>
          <a:p>
            <a:pPr>
              <a:buFont typeface="Arial" panose="020B0604020202020204" pitchFamily="34" charset="0"/>
              <a:buChar char="•"/>
            </a:pPr>
            <a:r>
              <a:rPr lang="en-US" sz="2400" dirty="0"/>
              <a:t>Provide mechanisms for risk management and liquidity.</a:t>
            </a:r>
          </a:p>
          <a:p>
            <a:pPr>
              <a:buFont typeface="Arial" panose="020B0604020202020204" pitchFamily="34" charset="0"/>
              <a:buChar char="•"/>
            </a:pPr>
            <a:r>
              <a:rPr lang="en-US" sz="2400" dirty="0"/>
              <a:t>Support economic growth by enabling businesses to raise funds for expansion and innovation.</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41300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275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59972" y="2031938"/>
            <a:ext cx="6310085" cy="3416320"/>
          </a:xfrm>
          <a:prstGeom prst="rect">
            <a:avLst/>
          </a:prstGeom>
          <a:noFill/>
        </p:spPr>
        <p:txBody>
          <a:bodyPr wrap="square" rtlCol="0">
            <a:spAutoFit/>
          </a:bodyPr>
          <a:lstStyle/>
          <a:p>
            <a:r>
              <a:rPr lang="en-US" sz="2400" b="1" dirty="0">
                <a:solidFill>
                  <a:srgbClr val="F58221"/>
                </a:solidFill>
                <a:latin typeface="Calibri" panose="020F0502020204030204" pitchFamily="34" charset="0"/>
                <a:cs typeface="Calibri" panose="020F0502020204030204" pitchFamily="34" charset="0"/>
              </a:rPr>
              <a:t>Investments</a:t>
            </a:r>
            <a:r>
              <a:rPr lang="en-US" sz="2400" dirty="0">
                <a:latin typeface="Calibri" panose="020F0502020204030204" pitchFamily="34" charset="0"/>
                <a:cs typeface="Calibri" panose="020F0502020204030204" pitchFamily="34" charset="0"/>
              </a:rPr>
              <a:t>, relate to decisions concerning stocks and bonds and include a</a:t>
            </a:r>
            <a:r>
              <a:rPr lang="ar-EG" sz="2400" dirty="0">
                <a:latin typeface="Calibri" panose="020F0502020204030204" pitchFamily="34" charset="0"/>
                <a:cs typeface="Calibri" panose="020F0502020204030204" pitchFamily="34" charset="0"/>
              </a:rPr>
              <a:t> </a:t>
            </a:r>
            <a:r>
              <a:rPr lang="en-US" sz="2400" dirty="0">
                <a:latin typeface="Calibri" panose="020F0502020204030204" pitchFamily="34" charset="0"/>
                <a:cs typeface="Calibri" panose="020F0502020204030204" pitchFamily="34" charset="0"/>
              </a:rPr>
              <a:t>number of activities:</a:t>
            </a:r>
            <a:endParaRPr lang="ar-EG"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(1) Security analysis deals with finding the proper values of</a:t>
            </a:r>
            <a:r>
              <a:rPr lang="ar-EG" sz="2400" dirty="0">
                <a:latin typeface="Calibri" panose="020F0502020204030204" pitchFamily="34" charset="0"/>
                <a:cs typeface="Calibri" panose="020F0502020204030204" pitchFamily="34" charset="0"/>
              </a:rPr>
              <a:t> </a:t>
            </a:r>
            <a:r>
              <a:rPr lang="en-US" sz="2400" dirty="0">
                <a:latin typeface="Calibri" panose="020F0502020204030204" pitchFamily="34" charset="0"/>
                <a:cs typeface="Calibri" panose="020F0502020204030204" pitchFamily="34" charset="0"/>
              </a:rPr>
              <a:t>individual securities (i.e., stocks and bonds).</a:t>
            </a:r>
          </a:p>
          <a:p>
            <a:r>
              <a:rPr lang="en-US" sz="2400" dirty="0">
                <a:latin typeface="Calibri" panose="020F0502020204030204" pitchFamily="34" charset="0"/>
                <a:cs typeface="Calibri" panose="020F0502020204030204" pitchFamily="34" charset="0"/>
              </a:rPr>
              <a:t>(2) Portfolio theory deals with the best way to structure portfolios, or “baskets,” of stocks and bonds.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diagram of financial management and capital/major city markets">
            <a:extLst>
              <a:ext uri="{FF2B5EF4-FFF2-40B4-BE49-F238E27FC236}">
                <a16:creationId xmlns:a16="http://schemas.microsoft.com/office/drawing/2014/main" id="{6AD44D38-6854-9526-91DA-5B0BD9E8667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13524" y="2031938"/>
            <a:ext cx="3436168" cy="3706043"/>
          </a:xfrm>
          <a:prstGeom prst="rect">
            <a:avLst/>
          </a:prstGeom>
        </p:spPr>
      </p:pic>
      <p:sp>
        <p:nvSpPr>
          <p:cNvPr id="4" name="TextBox 3">
            <a:extLst>
              <a:ext uri="{FF2B5EF4-FFF2-40B4-BE49-F238E27FC236}">
                <a16:creationId xmlns:a16="http://schemas.microsoft.com/office/drawing/2014/main" id="{A65ED81E-1590-B790-26E6-351D943D6D90}"/>
              </a:ext>
            </a:extLst>
          </p:cNvPr>
          <p:cNvSpPr txBox="1"/>
          <p:nvPr/>
        </p:nvSpPr>
        <p:spPr>
          <a:xfrm>
            <a:off x="2513149" y="1019069"/>
            <a:ext cx="5247155" cy="523220"/>
          </a:xfrm>
          <a:prstGeom prst="rect">
            <a:avLst/>
          </a:prstGeom>
          <a:noFill/>
        </p:spPr>
        <p:txBody>
          <a:bodyPr wrap="square" rtlCol="0">
            <a:spAutoFit/>
          </a:bodyPr>
          <a:lstStyle/>
          <a:p>
            <a:r>
              <a:rPr lang="en-US" sz="2800" b="1" dirty="0">
                <a:solidFill>
                  <a:schemeClr val="accent1">
                    <a:lumMod val="75000"/>
                  </a:schemeClr>
                </a:solidFill>
                <a:cs typeface="Alexandria" charset="0"/>
              </a:rPr>
              <a:t>Areas and Roles in Finance</a:t>
            </a:r>
            <a:endParaRPr lang="en-US" sz="2800" b="1" dirty="0">
              <a:solidFill>
                <a:schemeClr val="accent1"/>
              </a:solidFill>
              <a:latin typeface="Alexandria" charset="0"/>
              <a:cs typeface="Alexandria" charset="0"/>
            </a:endParaRPr>
          </a:p>
        </p:txBody>
      </p:sp>
    </p:spTree>
    <p:extLst>
      <p:ext uri="{BB962C8B-B14F-4D97-AF65-F5344CB8AC3E}">
        <p14:creationId xmlns:p14="http://schemas.microsoft.com/office/powerpoint/2010/main" val="2453867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55133" y="2327819"/>
            <a:ext cx="5985934" cy="2677656"/>
          </a:xfrm>
          <a:prstGeom prst="rect">
            <a:avLst/>
          </a:prstGeom>
          <a:noFill/>
        </p:spPr>
        <p:txBody>
          <a:bodyPr wrap="square" rtlCol="0">
            <a:spAutoFit/>
          </a:bodyPr>
          <a:lstStyle/>
          <a:p>
            <a:r>
              <a:rPr lang="en-US" sz="2400" dirty="0">
                <a:latin typeface="Calibri" panose="020F0502020204030204" pitchFamily="34" charset="0"/>
                <a:cs typeface="Calibri" panose="020F0502020204030204" pitchFamily="34" charset="0"/>
              </a:rPr>
              <a:t>Rational investors want to hold diversified portfolios in order to limit risks, so choosing a properly balanced portfolio is an important issue for any investor. </a:t>
            </a:r>
          </a:p>
          <a:p>
            <a:r>
              <a:rPr lang="en-US" sz="2400" dirty="0">
                <a:latin typeface="Calibri" panose="020F0502020204030204" pitchFamily="34" charset="0"/>
                <a:cs typeface="Calibri" panose="020F0502020204030204" pitchFamily="34" charset="0"/>
              </a:rPr>
              <a:t>(3) Market analysis deals with the issue of whether stock and bond markets at any given time are “too high,” “too low,” or “about right.”</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diagram of financial management and capital/major city markets">
            <a:extLst>
              <a:ext uri="{FF2B5EF4-FFF2-40B4-BE49-F238E27FC236}">
                <a16:creationId xmlns:a16="http://schemas.microsoft.com/office/drawing/2014/main" id="{6AD44D38-6854-9526-91DA-5B0BD9E8667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13524" y="2031938"/>
            <a:ext cx="3436168" cy="3706043"/>
          </a:xfrm>
          <a:prstGeom prst="rect">
            <a:avLst/>
          </a:prstGeom>
        </p:spPr>
      </p:pic>
      <p:sp>
        <p:nvSpPr>
          <p:cNvPr id="4" name="TextBox 3">
            <a:extLst>
              <a:ext uri="{FF2B5EF4-FFF2-40B4-BE49-F238E27FC236}">
                <a16:creationId xmlns:a16="http://schemas.microsoft.com/office/drawing/2014/main" id="{11350E70-59E6-210D-A005-E208C1C16D60}"/>
              </a:ext>
            </a:extLst>
          </p:cNvPr>
          <p:cNvSpPr txBox="1"/>
          <p:nvPr/>
        </p:nvSpPr>
        <p:spPr>
          <a:xfrm>
            <a:off x="2513149" y="1019069"/>
            <a:ext cx="5247155" cy="523220"/>
          </a:xfrm>
          <a:prstGeom prst="rect">
            <a:avLst/>
          </a:prstGeom>
          <a:noFill/>
        </p:spPr>
        <p:txBody>
          <a:bodyPr wrap="square" rtlCol="0">
            <a:spAutoFit/>
          </a:bodyPr>
          <a:lstStyle/>
          <a:p>
            <a:r>
              <a:rPr lang="en-US" sz="2800" b="1" dirty="0">
                <a:solidFill>
                  <a:schemeClr val="accent1">
                    <a:lumMod val="75000"/>
                  </a:schemeClr>
                </a:solidFill>
                <a:cs typeface="Alexandria" charset="0"/>
              </a:rPr>
              <a:t>Areas and Roles in Finance</a:t>
            </a:r>
            <a:endParaRPr lang="en-US" sz="2800" b="1" dirty="0">
              <a:solidFill>
                <a:schemeClr val="accent1"/>
              </a:solidFill>
              <a:latin typeface="Alexandria" charset="0"/>
              <a:cs typeface="Alexandria" charset="0"/>
            </a:endParaRPr>
          </a:p>
        </p:txBody>
      </p:sp>
    </p:spTree>
    <p:extLst>
      <p:ext uri="{BB962C8B-B14F-4D97-AF65-F5344CB8AC3E}">
        <p14:creationId xmlns:p14="http://schemas.microsoft.com/office/powerpoint/2010/main" val="4294467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73393" y="975974"/>
            <a:ext cx="8237014"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Investments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024034"/>
            <a:ext cx="10541000" cy="4154984"/>
          </a:xfrm>
          <a:prstGeom prst="rect">
            <a:avLst/>
          </a:prstGeom>
          <a:noFill/>
        </p:spPr>
        <p:txBody>
          <a:bodyPr wrap="square" rtlCol="0">
            <a:spAutoFit/>
          </a:bodyPr>
          <a:lstStyle/>
          <a:p>
            <a:r>
              <a:rPr lang="en-US" sz="2400" b="1" dirty="0"/>
              <a:t>Focus:</a:t>
            </a:r>
            <a:r>
              <a:rPr lang="en-US" sz="2400" dirty="0"/>
              <a:t> The Investments area concentrates on how individuals and institutions allocate their capital into various financial instruments to achieve desired returns. It involves analyzing different types of investment vehicles, assessing their risk and return profiles, and making informed investment decisions.</a:t>
            </a:r>
          </a:p>
          <a:p>
            <a:r>
              <a:rPr lang="en-US" sz="2400" b="1" dirty="0"/>
              <a:t>Key Areas:</a:t>
            </a:r>
            <a:endParaRPr lang="en-US" sz="2400" dirty="0"/>
          </a:p>
          <a:p>
            <a:pPr>
              <a:buFont typeface="Arial" panose="020B0604020202020204" pitchFamily="34" charset="0"/>
              <a:buChar char="•"/>
            </a:pPr>
            <a:r>
              <a:rPr lang="en-US" sz="2400" b="1" dirty="0"/>
              <a:t>Investment Vehicles:</a:t>
            </a:r>
            <a:endParaRPr lang="en-US" sz="2400" dirty="0"/>
          </a:p>
          <a:p>
            <a:pPr marL="742950" lvl="1" indent="-285750">
              <a:buFont typeface="Arial" panose="020B0604020202020204" pitchFamily="34" charset="0"/>
              <a:buChar char="•"/>
            </a:pPr>
            <a:r>
              <a:rPr lang="en-US" sz="2400" dirty="0"/>
              <a:t>Studying a range of investment options including stocks, bonds, real estate, mutual funds, exchange-traded funds (ETFs), and alternative investments.</a:t>
            </a:r>
          </a:p>
          <a:p>
            <a:pPr marL="742950" lvl="1" indent="-285750">
              <a:buFont typeface="Arial" panose="020B0604020202020204" pitchFamily="34" charset="0"/>
              <a:buChar char="•"/>
            </a:pPr>
            <a:r>
              <a:rPr lang="en-US" sz="2400" dirty="0"/>
              <a:t>Understanding the characteristics, advantages, and disadvantages of each investment type.</a:t>
            </a:r>
          </a:p>
          <a:p>
            <a:endParaRPr lang="en-US" sz="2400" dirty="0">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64362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73393" y="975974"/>
            <a:ext cx="8237014"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Investments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024034"/>
            <a:ext cx="10541000" cy="3785652"/>
          </a:xfrm>
          <a:prstGeom prst="rect">
            <a:avLst/>
          </a:prstGeom>
          <a:noFill/>
        </p:spPr>
        <p:txBody>
          <a:bodyPr wrap="square" rtlCol="0">
            <a:spAutoFit/>
          </a:bodyPr>
          <a:lstStyle/>
          <a:p>
            <a:r>
              <a:rPr lang="en-US" sz="2400" b="1" dirty="0"/>
              <a:t>Portfolio Management:</a:t>
            </a:r>
            <a:endParaRPr lang="en-US" sz="2400" dirty="0"/>
          </a:p>
          <a:p>
            <a:pPr>
              <a:buFont typeface="Arial" panose="020B0604020202020204" pitchFamily="34" charset="0"/>
              <a:buChar char="•"/>
            </a:pPr>
            <a:r>
              <a:rPr lang="en-US" sz="2400" dirty="0"/>
              <a:t>Learning how to construct and manage investment portfolios to optimize returns while managing risk.</a:t>
            </a:r>
          </a:p>
          <a:p>
            <a:pPr>
              <a:buFont typeface="Arial" panose="020B0604020202020204" pitchFamily="34" charset="0"/>
              <a:buChar char="•"/>
            </a:pPr>
            <a:r>
              <a:rPr lang="en-US" sz="2400" dirty="0"/>
              <a:t>Implementing diversification strategies to spread risk across different asset classes and securities.</a:t>
            </a:r>
          </a:p>
          <a:p>
            <a:r>
              <a:rPr lang="en-US" sz="2400" b="1" dirty="0"/>
              <a:t>Risk and Return Analysis:</a:t>
            </a:r>
            <a:endParaRPr lang="en-US" sz="2400" dirty="0"/>
          </a:p>
          <a:p>
            <a:pPr>
              <a:buFont typeface="Arial" panose="020B0604020202020204" pitchFamily="34" charset="0"/>
              <a:buChar char="•"/>
            </a:pPr>
            <a:r>
              <a:rPr lang="en-US" sz="2400" dirty="0"/>
              <a:t>Evaluating the relationship between risk and expected returns.</a:t>
            </a:r>
          </a:p>
          <a:p>
            <a:pPr>
              <a:buFont typeface="Arial" panose="020B0604020202020204" pitchFamily="34" charset="0"/>
              <a:buChar char="•"/>
            </a:pPr>
            <a:r>
              <a:rPr lang="en-US" sz="2400" dirty="0"/>
              <a:t>Utilizing financial models and metrics to assess the performance of investments and make data-driven decisions.</a:t>
            </a:r>
          </a:p>
          <a:p>
            <a:endParaRPr lang="en-US" sz="2400" dirty="0">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366047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E1BDA-1955-9A5D-12D5-1C48D50DED8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5CFA6C9-C9F0-B847-C69E-999ABD33632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7F42F05C-CA30-4868-E2F6-54DE2EDA969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635DE57-D6B0-8004-93EC-982E91CC88F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E3C280E-CC10-048B-87A8-E703168B88E3}"/>
              </a:ext>
            </a:extLst>
          </p:cNvPr>
          <p:cNvSpPr txBox="1"/>
          <p:nvPr/>
        </p:nvSpPr>
        <p:spPr>
          <a:xfrm>
            <a:off x="4689258" y="1412953"/>
            <a:ext cx="546106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An Overview of Financial Management</a:t>
            </a:r>
          </a:p>
        </p:txBody>
      </p:sp>
      <p:sp>
        <p:nvSpPr>
          <p:cNvPr id="28" name="Rectangle 27">
            <a:extLst>
              <a:ext uri="{FF2B5EF4-FFF2-40B4-BE49-F238E27FC236}">
                <a16:creationId xmlns:a16="http://schemas.microsoft.com/office/drawing/2014/main" id="{4070BE8F-B77B-4A70-0CF7-8D1C60AB0B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8C3B085-5B6C-FBE9-CD9F-CA7595710089}"/>
              </a:ext>
            </a:extLst>
          </p:cNvPr>
          <p:cNvSpPr txBox="1"/>
          <p:nvPr/>
        </p:nvSpPr>
        <p:spPr>
          <a:xfrm>
            <a:off x="3616443" y="2473709"/>
            <a:ext cx="8172149" cy="4001095"/>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Introduction to Financial Management</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Areas and Roles in Finance</a:t>
            </a:r>
          </a:p>
          <a:p>
            <a:pPr marL="342900" indent="-342900">
              <a:lnSpc>
                <a:spcPct val="150000"/>
              </a:lnSpc>
              <a:buFont typeface="Arial" panose="020B0604020202020204" pitchFamily="34" charset="0"/>
              <a:buChar char="•"/>
            </a:pPr>
            <a:r>
              <a:rPr lang="en-US" sz="2000" b="1" dirty="0">
                <a:solidFill>
                  <a:schemeClr val="accent1">
                    <a:lumMod val="75000"/>
                  </a:schemeClr>
                </a:solidFill>
              </a:rPr>
              <a:t>Finance Versus Economics and Accounting </a:t>
            </a:r>
            <a:r>
              <a:rPr lang="en-US" sz="2000" b="1" dirty="0">
                <a:solidFill>
                  <a:schemeClr val="accent1">
                    <a:lumMod val="75000"/>
                  </a:schemeClr>
                </a:solidFill>
                <a:cs typeface="Alexandria" charset="0"/>
              </a:rPr>
              <a:t>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Forms of Business Organization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The Main Financial Goal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Intrinsic Value vs. Market Price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Stockholder–Manager Conflicts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Stockholder–Debtholder Conflicts</a:t>
            </a: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2FF2FDE3-1202-993D-6C29-5EFF256884A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0E4D4DCF-0279-03C8-DA0F-434656FCEA14}"/>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971C3430-FF4F-6FBA-B8CC-F1ACE26E9B16}"/>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6" name="Graphic 21">
            <a:extLst>
              <a:ext uri="{FF2B5EF4-FFF2-40B4-BE49-F238E27FC236}">
                <a16:creationId xmlns:a16="http://schemas.microsoft.com/office/drawing/2014/main" id="{008204D5-F3C5-51FB-EF37-35593A5A993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815240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66749" y="1092744"/>
            <a:ext cx="8464671"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Finance Versus Economics and Accounting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1410586" y="2670372"/>
            <a:ext cx="2884967" cy="2246769"/>
          </a:xfrm>
          <a:prstGeom prst="rect">
            <a:avLst/>
          </a:prstGeom>
          <a:noFill/>
        </p:spPr>
        <p:txBody>
          <a:bodyPr wrap="square" rtlCol="0">
            <a:spAutoFit/>
          </a:bodyPr>
          <a:lstStyle/>
          <a:p>
            <a:pPr marL="342900" indent="-342900">
              <a:buFont typeface="Arial" panose="020B0604020202020204" pitchFamily="34" charset="0"/>
              <a:buChar char="•"/>
            </a:pPr>
            <a:r>
              <a:rPr lang="en-US" sz="2800" dirty="0"/>
              <a:t>Primary Focus</a:t>
            </a:r>
          </a:p>
          <a:p>
            <a:pPr marL="342900" indent="-342900">
              <a:buFont typeface="Arial" panose="020B0604020202020204" pitchFamily="34" charset="0"/>
              <a:buChar char="•"/>
            </a:pPr>
            <a:endParaRPr lang="en-US" sz="2800" dirty="0"/>
          </a:p>
          <a:p>
            <a:pPr marL="342900" indent="-342900">
              <a:buFont typeface="Arial" panose="020B0604020202020204" pitchFamily="34" charset="0"/>
              <a:buChar char="•"/>
            </a:pPr>
            <a:r>
              <a:rPr lang="en-US" sz="2800" dirty="0"/>
              <a:t>Main Areas</a:t>
            </a:r>
          </a:p>
          <a:p>
            <a:endParaRPr lang="en-US" sz="2800" dirty="0"/>
          </a:p>
          <a:p>
            <a:pPr marL="342900" indent="-342900">
              <a:buFont typeface="Arial" panose="020B0604020202020204" pitchFamily="34" charset="0"/>
              <a:buChar char="•"/>
            </a:pPr>
            <a:r>
              <a:rPr lang="en-US" sz="2800" dirty="0"/>
              <a:t>Core Objectives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calculator and a globe with graphs and charts&#10;&#10;Description automatically generated">
            <a:extLst>
              <a:ext uri="{FF2B5EF4-FFF2-40B4-BE49-F238E27FC236}">
                <a16:creationId xmlns:a16="http://schemas.microsoft.com/office/drawing/2014/main" id="{9E8B40AA-F358-8385-046F-C6E80FD3C4D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81555" y="1904489"/>
            <a:ext cx="4545122" cy="4001123"/>
          </a:xfrm>
          <a:prstGeom prst="rect">
            <a:avLst/>
          </a:prstGeom>
        </p:spPr>
      </p:pic>
    </p:spTree>
    <p:extLst>
      <p:ext uri="{BB962C8B-B14F-4D97-AF65-F5344CB8AC3E}">
        <p14:creationId xmlns:p14="http://schemas.microsoft.com/office/powerpoint/2010/main" val="23961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24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8464671"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Finance Versus Economics and Accounting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400110"/>
          </a:xfrm>
          <a:prstGeom prst="rect">
            <a:avLst/>
          </a:prstGeom>
          <a:noFill/>
        </p:spPr>
        <p:txBody>
          <a:bodyPr wrap="square" rtlCol="0">
            <a:spAutoFit/>
          </a:bodyPr>
          <a:lstStyle/>
          <a:p>
            <a:r>
              <a:rPr lang="en-US" sz="2000" dirty="0">
                <a:latin typeface="Alexandria" charset="0"/>
                <a:cs typeface="Alexandria" charset="0"/>
              </a:rPr>
              <a:t> </a:t>
            </a:r>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5" name="Table 14">
            <a:extLst>
              <a:ext uri="{FF2B5EF4-FFF2-40B4-BE49-F238E27FC236}">
                <a16:creationId xmlns:a16="http://schemas.microsoft.com/office/drawing/2014/main" id="{9346312A-A12E-BEBA-71B3-E7A3EE959D68}"/>
              </a:ext>
            </a:extLst>
          </p:cNvPr>
          <p:cNvGraphicFramePr>
            <a:graphicFrameLocks noGrp="1"/>
          </p:cNvGraphicFramePr>
          <p:nvPr/>
        </p:nvGraphicFramePr>
        <p:xfrm>
          <a:off x="1455089" y="2239389"/>
          <a:ext cx="9522732" cy="2958064"/>
        </p:xfrm>
        <a:graphic>
          <a:graphicData uri="http://schemas.openxmlformats.org/drawingml/2006/table">
            <a:tbl>
              <a:tblPr firstRow="1" bandRow="1">
                <a:tableStyleId>{5C22544A-7EE6-4342-B048-85BDC9FD1C3A}</a:tableStyleId>
              </a:tblPr>
              <a:tblGrid>
                <a:gridCol w="2380683">
                  <a:extLst>
                    <a:ext uri="{9D8B030D-6E8A-4147-A177-3AD203B41FA5}">
                      <a16:colId xmlns:a16="http://schemas.microsoft.com/office/drawing/2014/main" val="1672634735"/>
                    </a:ext>
                  </a:extLst>
                </a:gridCol>
                <a:gridCol w="2380683">
                  <a:extLst>
                    <a:ext uri="{9D8B030D-6E8A-4147-A177-3AD203B41FA5}">
                      <a16:colId xmlns:a16="http://schemas.microsoft.com/office/drawing/2014/main" val="373052172"/>
                    </a:ext>
                  </a:extLst>
                </a:gridCol>
                <a:gridCol w="2380683">
                  <a:extLst>
                    <a:ext uri="{9D8B030D-6E8A-4147-A177-3AD203B41FA5}">
                      <a16:colId xmlns:a16="http://schemas.microsoft.com/office/drawing/2014/main" val="860867928"/>
                    </a:ext>
                  </a:extLst>
                </a:gridCol>
                <a:gridCol w="2380683">
                  <a:extLst>
                    <a:ext uri="{9D8B030D-6E8A-4147-A177-3AD203B41FA5}">
                      <a16:colId xmlns:a16="http://schemas.microsoft.com/office/drawing/2014/main" val="3622414176"/>
                    </a:ext>
                  </a:extLst>
                </a:gridCol>
              </a:tblGrid>
              <a:tr h="733024">
                <a:tc>
                  <a:txBody>
                    <a:bodyPr/>
                    <a:lstStyle/>
                    <a:p>
                      <a:pPr algn="ctr"/>
                      <a:r>
                        <a:rPr lang="en-US" sz="2000" dirty="0"/>
                        <a:t>Criteria</a:t>
                      </a:r>
                    </a:p>
                  </a:txBody>
                  <a:tcPr anchor="ctr"/>
                </a:tc>
                <a:tc>
                  <a:txBody>
                    <a:bodyPr/>
                    <a:lstStyle/>
                    <a:p>
                      <a:pPr algn="ctr"/>
                      <a:r>
                        <a:rPr lang="en-US" sz="2000" b="1" dirty="0"/>
                        <a:t>Finance</a:t>
                      </a:r>
                      <a:endParaRPr lang="en-US" sz="2000" dirty="0"/>
                    </a:p>
                  </a:txBody>
                  <a:tcPr anchor="ctr"/>
                </a:tc>
                <a:tc>
                  <a:txBody>
                    <a:bodyPr/>
                    <a:lstStyle/>
                    <a:p>
                      <a:pPr algn="ctr"/>
                      <a:r>
                        <a:rPr lang="en-US" sz="2000" b="1" dirty="0"/>
                        <a:t>Economics</a:t>
                      </a:r>
                      <a:endParaRPr lang="en-US" sz="2000" dirty="0"/>
                    </a:p>
                  </a:txBody>
                  <a:tcPr anchor="ctr"/>
                </a:tc>
                <a:tc>
                  <a:txBody>
                    <a:bodyPr/>
                    <a:lstStyle/>
                    <a:p>
                      <a:pPr algn="ctr"/>
                      <a:r>
                        <a:rPr lang="en-US" sz="2000" dirty="0"/>
                        <a:t>Accounting</a:t>
                      </a:r>
                    </a:p>
                  </a:txBody>
                  <a:tcPr anchor="ctr"/>
                </a:tc>
                <a:extLst>
                  <a:ext uri="{0D108BD9-81ED-4DB2-BD59-A6C34878D82A}">
                    <a16:rowId xmlns:a16="http://schemas.microsoft.com/office/drawing/2014/main" val="3592815899"/>
                  </a:ext>
                </a:extLst>
              </a:tr>
              <a:tr h="743206">
                <a:tc>
                  <a:txBody>
                    <a:bodyPr/>
                    <a:lstStyle/>
                    <a:p>
                      <a:pPr algn="ctr"/>
                      <a:r>
                        <a:rPr lang="en-US" sz="2000" dirty="0"/>
                        <a:t>Primary Focus</a:t>
                      </a:r>
                    </a:p>
                  </a:txBody>
                  <a:tcPr/>
                </a:tc>
                <a:tc>
                  <a:txBody>
                    <a:bodyPr/>
                    <a:lstStyle/>
                    <a:p>
                      <a:pPr algn="ctr"/>
                      <a:r>
                        <a:rPr lang="en-US" sz="2000" dirty="0"/>
                        <a:t>Managing money, investments, and the allocation of financial resources to maximize value.</a:t>
                      </a:r>
                    </a:p>
                  </a:txBody>
                  <a:tcPr/>
                </a:tc>
                <a:tc>
                  <a:txBody>
                    <a:bodyPr/>
                    <a:lstStyle/>
                    <a:p>
                      <a:pPr algn="ctr"/>
                      <a:r>
                        <a:rPr lang="en-US" sz="2000" dirty="0"/>
                        <a:t>Studying how societies allocate scarce resources to produce and distribute goods and services.</a:t>
                      </a:r>
                    </a:p>
                  </a:txBody>
                  <a:tcPr/>
                </a:tc>
                <a:tc>
                  <a:txBody>
                    <a:bodyPr/>
                    <a:lstStyle/>
                    <a:p>
                      <a:pPr algn="ctr"/>
                      <a:r>
                        <a:rPr lang="en-US" sz="2000" dirty="0"/>
                        <a:t>Recording, classifying, and summarizing financial transactions to provide accurate financial information for decision-making.</a:t>
                      </a:r>
                    </a:p>
                  </a:txBody>
                  <a:tcPr/>
                </a:tc>
                <a:extLst>
                  <a:ext uri="{0D108BD9-81ED-4DB2-BD59-A6C34878D82A}">
                    <a16:rowId xmlns:a16="http://schemas.microsoft.com/office/drawing/2014/main" val="3604965750"/>
                  </a:ext>
                </a:extLst>
              </a:tr>
            </a:tbl>
          </a:graphicData>
        </a:graphic>
      </p:graphicFrame>
    </p:spTree>
    <p:extLst>
      <p:ext uri="{BB962C8B-B14F-4D97-AF65-F5344CB8AC3E}">
        <p14:creationId xmlns:p14="http://schemas.microsoft.com/office/powerpoint/2010/main" val="1371079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24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8464671"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Finance Versus Economics and Accounting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400110"/>
          </a:xfrm>
          <a:prstGeom prst="rect">
            <a:avLst/>
          </a:prstGeom>
          <a:noFill/>
        </p:spPr>
        <p:txBody>
          <a:bodyPr wrap="square" rtlCol="0">
            <a:spAutoFit/>
          </a:bodyPr>
          <a:lstStyle/>
          <a:p>
            <a:r>
              <a:rPr lang="en-US" sz="2000" dirty="0">
                <a:latin typeface="Alexandria" charset="0"/>
                <a:cs typeface="Alexandria" charset="0"/>
              </a:rPr>
              <a:t> </a:t>
            </a:r>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5" name="Table 14">
            <a:extLst>
              <a:ext uri="{FF2B5EF4-FFF2-40B4-BE49-F238E27FC236}">
                <a16:creationId xmlns:a16="http://schemas.microsoft.com/office/drawing/2014/main" id="{9346312A-A12E-BEBA-71B3-E7A3EE959D68}"/>
              </a:ext>
            </a:extLst>
          </p:cNvPr>
          <p:cNvGraphicFramePr>
            <a:graphicFrameLocks noGrp="1"/>
          </p:cNvGraphicFramePr>
          <p:nvPr/>
        </p:nvGraphicFramePr>
        <p:xfrm>
          <a:off x="1455089" y="2239389"/>
          <a:ext cx="9522732" cy="2653264"/>
        </p:xfrm>
        <a:graphic>
          <a:graphicData uri="http://schemas.openxmlformats.org/drawingml/2006/table">
            <a:tbl>
              <a:tblPr firstRow="1" bandRow="1">
                <a:tableStyleId>{5C22544A-7EE6-4342-B048-85BDC9FD1C3A}</a:tableStyleId>
              </a:tblPr>
              <a:tblGrid>
                <a:gridCol w="2380683">
                  <a:extLst>
                    <a:ext uri="{9D8B030D-6E8A-4147-A177-3AD203B41FA5}">
                      <a16:colId xmlns:a16="http://schemas.microsoft.com/office/drawing/2014/main" val="1672634735"/>
                    </a:ext>
                  </a:extLst>
                </a:gridCol>
                <a:gridCol w="2380683">
                  <a:extLst>
                    <a:ext uri="{9D8B030D-6E8A-4147-A177-3AD203B41FA5}">
                      <a16:colId xmlns:a16="http://schemas.microsoft.com/office/drawing/2014/main" val="373052172"/>
                    </a:ext>
                  </a:extLst>
                </a:gridCol>
                <a:gridCol w="2380683">
                  <a:extLst>
                    <a:ext uri="{9D8B030D-6E8A-4147-A177-3AD203B41FA5}">
                      <a16:colId xmlns:a16="http://schemas.microsoft.com/office/drawing/2014/main" val="860867928"/>
                    </a:ext>
                  </a:extLst>
                </a:gridCol>
                <a:gridCol w="2380683">
                  <a:extLst>
                    <a:ext uri="{9D8B030D-6E8A-4147-A177-3AD203B41FA5}">
                      <a16:colId xmlns:a16="http://schemas.microsoft.com/office/drawing/2014/main" val="3622414176"/>
                    </a:ext>
                  </a:extLst>
                </a:gridCol>
              </a:tblGrid>
              <a:tr h="733024">
                <a:tc>
                  <a:txBody>
                    <a:bodyPr/>
                    <a:lstStyle/>
                    <a:p>
                      <a:pPr algn="ctr"/>
                      <a:r>
                        <a:rPr lang="en-US" sz="2000" dirty="0"/>
                        <a:t>Criteria</a:t>
                      </a:r>
                    </a:p>
                  </a:txBody>
                  <a:tcPr anchor="ctr"/>
                </a:tc>
                <a:tc>
                  <a:txBody>
                    <a:bodyPr/>
                    <a:lstStyle/>
                    <a:p>
                      <a:pPr algn="ctr"/>
                      <a:r>
                        <a:rPr lang="en-US" sz="2000" b="1" dirty="0"/>
                        <a:t>Finance</a:t>
                      </a:r>
                      <a:endParaRPr lang="en-US" sz="2000" dirty="0"/>
                    </a:p>
                  </a:txBody>
                  <a:tcPr anchor="ctr"/>
                </a:tc>
                <a:tc>
                  <a:txBody>
                    <a:bodyPr/>
                    <a:lstStyle/>
                    <a:p>
                      <a:pPr algn="ctr"/>
                      <a:r>
                        <a:rPr lang="en-US" sz="2000" b="1" dirty="0"/>
                        <a:t>Economics</a:t>
                      </a:r>
                      <a:endParaRPr lang="en-US" sz="2000" dirty="0"/>
                    </a:p>
                  </a:txBody>
                  <a:tcPr anchor="ctr"/>
                </a:tc>
                <a:tc>
                  <a:txBody>
                    <a:bodyPr/>
                    <a:lstStyle/>
                    <a:p>
                      <a:pPr algn="ctr"/>
                      <a:r>
                        <a:rPr lang="en-US" sz="2000" dirty="0"/>
                        <a:t>Accounting</a:t>
                      </a:r>
                    </a:p>
                  </a:txBody>
                  <a:tcPr anchor="ctr"/>
                </a:tc>
                <a:extLst>
                  <a:ext uri="{0D108BD9-81ED-4DB2-BD59-A6C34878D82A}">
                    <a16:rowId xmlns:a16="http://schemas.microsoft.com/office/drawing/2014/main" val="3592815899"/>
                  </a:ext>
                </a:extLst>
              </a:tr>
              <a:tr h="743206">
                <a:tc>
                  <a:txBody>
                    <a:bodyPr/>
                    <a:lstStyle/>
                    <a:p>
                      <a:pPr algn="ctr"/>
                      <a:r>
                        <a:rPr lang="en-US" sz="2000" dirty="0"/>
                        <a:t>Main Areas</a:t>
                      </a:r>
                    </a:p>
                  </a:txBody>
                  <a:tcPr/>
                </a:tc>
                <a:tc>
                  <a:txBody>
                    <a:bodyPr/>
                    <a:lstStyle/>
                    <a:p>
                      <a:pPr marL="342900" marR="0" lvl="0" indent="-342900" algn="ctr" defTabSz="914400" rtl="0" eaLnBrk="1" fontAlgn="auto" latinLnBrk="0" hangingPunct="1">
                        <a:lnSpc>
                          <a:spcPct val="100000"/>
                        </a:lnSpc>
                        <a:spcBef>
                          <a:spcPts val="0"/>
                        </a:spcBef>
                        <a:spcAft>
                          <a:spcPts val="0"/>
                        </a:spcAft>
                        <a:buClrTx/>
                        <a:buSzTx/>
                        <a:buFontTx/>
                        <a:buChar char="-"/>
                        <a:tabLst/>
                        <a:defRPr/>
                      </a:pPr>
                      <a:r>
                        <a:rPr lang="en-US" sz="2000" kern="1200" noProof="0" dirty="0">
                          <a:solidFill>
                            <a:schemeClr val="dk1"/>
                          </a:solidFill>
                          <a:latin typeface="+mn-lt"/>
                          <a:ea typeface="+mn-ea"/>
                          <a:cs typeface="+mn-cs"/>
                        </a:rPr>
                        <a:t>Financial</a:t>
                      </a:r>
                      <a:r>
                        <a:rPr lang="ar-EG" sz="2000" kern="1200" noProof="0" dirty="0">
                          <a:solidFill>
                            <a:schemeClr val="dk1"/>
                          </a:solidFill>
                          <a:latin typeface="+mn-lt"/>
                          <a:ea typeface="+mn-ea"/>
                          <a:cs typeface="+mn-cs"/>
                        </a:rPr>
                        <a:t> </a:t>
                      </a:r>
                      <a:r>
                        <a:rPr lang="en-US" sz="2000" kern="1200" noProof="0" dirty="0">
                          <a:solidFill>
                            <a:schemeClr val="dk1"/>
                          </a:solidFill>
                          <a:latin typeface="+mn-lt"/>
                          <a:ea typeface="+mn-ea"/>
                          <a:cs typeface="+mn-cs"/>
                        </a:rPr>
                        <a:t>management</a:t>
                      </a:r>
                      <a:r>
                        <a:rPr lang="ar-EG" sz="2000" kern="1200" noProof="0" dirty="0">
                          <a:solidFill>
                            <a:schemeClr val="dk1"/>
                          </a:solidFill>
                          <a:latin typeface="+mn-lt"/>
                          <a:ea typeface="+mn-ea"/>
                          <a:cs typeface="+mn-cs"/>
                        </a:rPr>
                        <a:t>.</a:t>
                      </a:r>
                      <a:br>
                        <a:rPr lang="en-US" sz="2000" dirty="0"/>
                      </a:br>
                      <a:r>
                        <a:rPr lang="en-US" sz="2000" kern="1200" dirty="0">
                          <a:solidFill>
                            <a:schemeClr val="dk1"/>
                          </a:solidFill>
                          <a:latin typeface="+mn-lt"/>
                          <a:ea typeface="+mn-ea"/>
                          <a:cs typeface="+mn-cs"/>
                        </a:rPr>
                        <a:t>- Capital Markets</a:t>
                      </a:r>
                      <a:br>
                        <a:rPr lang="en-US" sz="2000" kern="1200" dirty="0">
                          <a:solidFill>
                            <a:schemeClr val="dk1"/>
                          </a:solidFill>
                          <a:latin typeface="+mn-lt"/>
                          <a:ea typeface="+mn-ea"/>
                          <a:cs typeface="+mn-cs"/>
                        </a:rPr>
                      </a:br>
                      <a:r>
                        <a:rPr lang="en-US" sz="2000" kern="1200" dirty="0">
                          <a:solidFill>
                            <a:schemeClr val="dk1"/>
                          </a:solidFill>
                          <a:latin typeface="+mn-lt"/>
                          <a:ea typeface="+mn-ea"/>
                          <a:cs typeface="+mn-cs"/>
                        </a:rPr>
                        <a:t>- Investments</a:t>
                      </a:r>
                      <a:br>
                        <a:rPr lang="en-US" sz="2000" dirty="0"/>
                      </a:br>
                      <a:endParaRPr lang="en-US" sz="2000" kern="1200" dirty="0">
                        <a:solidFill>
                          <a:schemeClr val="dk1"/>
                        </a:solidFill>
                        <a:latin typeface="+mn-lt"/>
                        <a:ea typeface="+mn-ea"/>
                        <a:cs typeface="+mn-cs"/>
                      </a:endParaRPr>
                    </a:p>
                  </a:txBody>
                  <a:tcPr/>
                </a:tc>
                <a:tc>
                  <a:txBody>
                    <a:bodyPr/>
                    <a:lstStyle/>
                    <a:p>
                      <a:pPr algn="ctr"/>
                      <a:r>
                        <a:rPr lang="en-US" sz="2000" dirty="0"/>
                        <a:t>- Microeconomics</a:t>
                      </a:r>
                      <a:br>
                        <a:rPr lang="en-US" sz="2000" dirty="0"/>
                      </a:br>
                      <a:r>
                        <a:rPr lang="en-US" sz="2000" dirty="0"/>
                        <a:t>- Macroeconomics</a:t>
                      </a:r>
                      <a:br>
                        <a:rPr lang="en-US" sz="2000" dirty="0"/>
                      </a:br>
                      <a:r>
                        <a:rPr lang="en-US" sz="2000" dirty="0"/>
                        <a:t>- International Economics</a:t>
                      </a:r>
                      <a:br>
                        <a:rPr lang="en-US" sz="2000" dirty="0"/>
                      </a:br>
                      <a:r>
                        <a:rPr lang="en-US" sz="2000" dirty="0"/>
                        <a:t>- Development Economics</a:t>
                      </a:r>
                    </a:p>
                  </a:txBody>
                  <a:tcPr/>
                </a:tc>
                <a:tc>
                  <a:txBody>
                    <a:bodyPr/>
                    <a:lstStyle/>
                    <a:p>
                      <a:pPr algn="ctr"/>
                      <a:r>
                        <a:rPr lang="en-US" sz="2000" dirty="0"/>
                        <a:t>- Financial Accounting</a:t>
                      </a:r>
                      <a:br>
                        <a:rPr lang="en-US" sz="2000" dirty="0"/>
                      </a:br>
                      <a:r>
                        <a:rPr lang="en-US" sz="2000" dirty="0"/>
                        <a:t>- Management Accounting</a:t>
                      </a:r>
                      <a:br>
                        <a:rPr lang="en-US" sz="2000" dirty="0"/>
                      </a:br>
                      <a:r>
                        <a:rPr lang="en-US" sz="2000" dirty="0"/>
                        <a:t>- Tax Accounting</a:t>
                      </a:r>
                      <a:br>
                        <a:rPr lang="en-US" sz="2000" dirty="0"/>
                      </a:br>
                      <a:r>
                        <a:rPr lang="en-US" sz="2000" dirty="0"/>
                        <a:t>- Auditing</a:t>
                      </a:r>
                    </a:p>
                  </a:txBody>
                  <a:tcPr/>
                </a:tc>
                <a:extLst>
                  <a:ext uri="{0D108BD9-81ED-4DB2-BD59-A6C34878D82A}">
                    <a16:rowId xmlns:a16="http://schemas.microsoft.com/office/drawing/2014/main" val="2639112247"/>
                  </a:ext>
                </a:extLst>
              </a:tr>
            </a:tbl>
          </a:graphicData>
        </a:graphic>
      </p:graphicFrame>
    </p:spTree>
    <p:extLst>
      <p:ext uri="{BB962C8B-B14F-4D97-AF65-F5344CB8AC3E}">
        <p14:creationId xmlns:p14="http://schemas.microsoft.com/office/powerpoint/2010/main" val="15726870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24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8464671"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Finance Versus Economics and Accounting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sp>
        <p:nvSpPr>
          <p:cNvPr id="48" name="TextBox 47"/>
          <p:cNvSpPr txBox="1"/>
          <p:nvPr/>
        </p:nvSpPr>
        <p:spPr>
          <a:xfrm>
            <a:off x="889000" y="2391844"/>
            <a:ext cx="10541000" cy="400110"/>
          </a:xfrm>
          <a:prstGeom prst="rect">
            <a:avLst/>
          </a:prstGeom>
          <a:noFill/>
        </p:spPr>
        <p:txBody>
          <a:bodyPr wrap="square" rtlCol="0">
            <a:spAutoFit/>
          </a:bodyPr>
          <a:lstStyle/>
          <a:p>
            <a:r>
              <a:rPr lang="en-US" sz="2000" dirty="0">
                <a:latin typeface="Alexandria" charset="0"/>
                <a:cs typeface="Alexandria" charset="0"/>
              </a:rPr>
              <a:t> </a:t>
            </a:r>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5" name="Table 14">
            <a:extLst>
              <a:ext uri="{FF2B5EF4-FFF2-40B4-BE49-F238E27FC236}">
                <a16:creationId xmlns:a16="http://schemas.microsoft.com/office/drawing/2014/main" id="{9346312A-A12E-BEBA-71B3-E7A3EE959D68}"/>
              </a:ext>
            </a:extLst>
          </p:cNvPr>
          <p:cNvGraphicFramePr>
            <a:graphicFrameLocks noGrp="1"/>
          </p:cNvGraphicFramePr>
          <p:nvPr/>
        </p:nvGraphicFramePr>
        <p:xfrm>
          <a:off x="1455089" y="2239389"/>
          <a:ext cx="9522732" cy="3567664"/>
        </p:xfrm>
        <a:graphic>
          <a:graphicData uri="http://schemas.openxmlformats.org/drawingml/2006/table">
            <a:tbl>
              <a:tblPr firstRow="1" bandRow="1">
                <a:tableStyleId>{5C22544A-7EE6-4342-B048-85BDC9FD1C3A}</a:tableStyleId>
              </a:tblPr>
              <a:tblGrid>
                <a:gridCol w="2380683">
                  <a:extLst>
                    <a:ext uri="{9D8B030D-6E8A-4147-A177-3AD203B41FA5}">
                      <a16:colId xmlns:a16="http://schemas.microsoft.com/office/drawing/2014/main" val="1672634735"/>
                    </a:ext>
                  </a:extLst>
                </a:gridCol>
                <a:gridCol w="2380683">
                  <a:extLst>
                    <a:ext uri="{9D8B030D-6E8A-4147-A177-3AD203B41FA5}">
                      <a16:colId xmlns:a16="http://schemas.microsoft.com/office/drawing/2014/main" val="373052172"/>
                    </a:ext>
                  </a:extLst>
                </a:gridCol>
                <a:gridCol w="2380683">
                  <a:extLst>
                    <a:ext uri="{9D8B030D-6E8A-4147-A177-3AD203B41FA5}">
                      <a16:colId xmlns:a16="http://schemas.microsoft.com/office/drawing/2014/main" val="860867928"/>
                    </a:ext>
                  </a:extLst>
                </a:gridCol>
                <a:gridCol w="2380683">
                  <a:extLst>
                    <a:ext uri="{9D8B030D-6E8A-4147-A177-3AD203B41FA5}">
                      <a16:colId xmlns:a16="http://schemas.microsoft.com/office/drawing/2014/main" val="3622414176"/>
                    </a:ext>
                  </a:extLst>
                </a:gridCol>
              </a:tblGrid>
              <a:tr h="733024">
                <a:tc>
                  <a:txBody>
                    <a:bodyPr/>
                    <a:lstStyle/>
                    <a:p>
                      <a:pPr algn="ctr"/>
                      <a:r>
                        <a:rPr lang="en-US" sz="2000" dirty="0"/>
                        <a:t>Criteria</a:t>
                      </a:r>
                    </a:p>
                  </a:txBody>
                  <a:tcPr anchor="ctr"/>
                </a:tc>
                <a:tc>
                  <a:txBody>
                    <a:bodyPr/>
                    <a:lstStyle/>
                    <a:p>
                      <a:pPr algn="ctr"/>
                      <a:r>
                        <a:rPr lang="en-US" sz="2000" b="1" dirty="0"/>
                        <a:t>Finance</a:t>
                      </a:r>
                      <a:endParaRPr lang="en-US" sz="2000" dirty="0"/>
                    </a:p>
                  </a:txBody>
                  <a:tcPr anchor="ctr"/>
                </a:tc>
                <a:tc>
                  <a:txBody>
                    <a:bodyPr/>
                    <a:lstStyle/>
                    <a:p>
                      <a:pPr algn="ctr"/>
                      <a:r>
                        <a:rPr lang="en-US" sz="2000" b="1" dirty="0"/>
                        <a:t>Economics</a:t>
                      </a:r>
                      <a:endParaRPr lang="en-US" sz="2000" dirty="0"/>
                    </a:p>
                  </a:txBody>
                  <a:tcPr anchor="ctr"/>
                </a:tc>
                <a:tc>
                  <a:txBody>
                    <a:bodyPr/>
                    <a:lstStyle/>
                    <a:p>
                      <a:pPr algn="ctr"/>
                      <a:r>
                        <a:rPr lang="en-US" sz="2000" dirty="0"/>
                        <a:t>Accounting</a:t>
                      </a:r>
                    </a:p>
                  </a:txBody>
                  <a:tcPr anchor="ctr"/>
                </a:tc>
                <a:extLst>
                  <a:ext uri="{0D108BD9-81ED-4DB2-BD59-A6C34878D82A}">
                    <a16:rowId xmlns:a16="http://schemas.microsoft.com/office/drawing/2014/main" val="3592815899"/>
                  </a:ext>
                </a:extLst>
              </a:tr>
              <a:tr h="743206">
                <a:tc>
                  <a:txBody>
                    <a:bodyPr/>
                    <a:lstStyle/>
                    <a:p>
                      <a:pPr algn="ctr"/>
                      <a:r>
                        <a:rPr lang="en-US" sz="2000" dirty="0"/>
                        <a:t>Core Objectives</a:t>
                      </a:r>
                    </a:p>
                  </a:txBody>
                  <a:tcPr/>
                </a:tc>
                <a:tc>
                  <a:txBody>
                    <a:bodyPr/>
                    <a:lstStyle/>
                    <a:p>
                      <a:pPr algn="ctr"/>
                      <a:r>
                        <a:rPr lang="en-US" sz="2000" dirty="0"/>
                        <a:t>- Maximizing investment returns</a:t>
                      </a:r>
                      <a:br>
                        <a:rPr lang="en-US" sz="2000" dirty="0"/>
                      </a:br>
                      <a:r>
                        <a:rPr lang="en-US" sz="2000" dirty="0"/>
                        <a:t>- Minimizing financial risks</a:t>
                      </a:r>
                      <a:br>
                        <a:rPr lang="en-US" sz="2000" dirty="0"/>
                      </a:br>
                      <a:r>
                        <a:rPr lang="en-US" sz="2000" dirty="0"/>
                        <a:t>- Optimizing capital structure</a:t>
                      </a:r>
                    </a:p>
                  </a:txBody>
                  <a:tcPr/>
                </a:tc>
                <a:tc>
                  <a:txBody>
                    <a:bodyPr/>
                    <a:lstStyle/>
                    <a:p>
                      <a:pPr algn="ctr"/>
                      <a:r>
                        <a:rPr lang="en-US" sz="2000" dirty="0"/>
                        <a:t>- Understanding economic growth and development</a:t>
                      </a:r>
                      <a:br>
                        <a:rPr lang="en-US" sz="2000" dirty="0"/>
                      </a:br>
                      <a:r>
                        <a:rPr lang="en-US" sz="2000" dirty="0"/>
                        <a:t>- Analyzing the impact of economic policies</a:t>
                      </a:r>
                      <a:br>
                        <a:rPr lang="en-US" sz="2000" dirty="0"/>
                      </a:br>
                      <a:r>
                        <a:rPr lang="en-US" sz="2000" dirty="0"/>
                        <a:t>- Studying resource and wealth distribution</a:t>
                      </a:r>
                    </a:p>
                  </a:txBody>
                  <a:tcPr/>
                </a:tc>
                <a:tc>
                  <a:txBody>
                    <a:bodyPr/>
                    <a:lstStyle/>
                    <a:p>
                      <a:pPr algn="ctr"/>
                      <a:r>
                        <a:rPr lang="en-US" sz="2000" dirty="0"/>
                        <a:t>- Ensuring accuracy of financial records</a:t>
                      </a:r>
                      <a:br>
                        <a:rPr lang="en-US" sz="2000" dirty="0"/>
                      </a:br>
                      <a:r>
                        <a:rPr lang="en-US" sz="2000" dirty="0"/>
                        <a:t>- Compliance with financial regulations and standards</a:t>
                      </a:r>
                      <a:br>
                        <a:rPr lang="en-US" sz="2000" dirty="0"/>
                      </a:br>
                      <a:r>
                        <a:rPr lang="en-US" sz="2000" dirty="0"/>
                        <a:t>- Providing useful information for management decisions</a:t>
                      </a:r>
                    </a:p>
                  </a:txBody>
                  <a:tcPr/>
                </a:tc>
                <a:extLst>
                  <a:ext uri="{0D108BD9-81ED-4DB2-BD59-A6C34878D82A}">
                    <a16:rowId xmlns:a16="http://schemas.microsoft.com/office/drawing/2014/main" val="1844619218"/>
                  </a:ext>
                </a:extLst>
              </a:tr>
            </a:tbl>
          </a:graphicData>
        </a:graphic>
      </p:graphicFrame>
    </p:spTree>
    <p:extLst>
      <p:ext uri="{BB962C8B-B14F-4D97-AF65-F5344CB8AC3E}">
        <p14:creationId xmlns:p14="http://schemas.microsoft.com/office/powerpoint/2010/main" val="24119293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EB096F-ECCA-A26D-065F-100F1A12302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2CF78E6-163F-825C-A085-D9305C6F88D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497D3C4-B44C-B63A-75E9-378AE4FA4FE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EEE2DBF-B203-3573-C8AF-C4D013FFD06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F062DC66-F60B-E263-97E0-6579836DB9F1}"/>
              </a:ext>
            </a:extLst>
          </p:cNvPr>
          <p:cNvSpPr txBox="1"/>
          <p:nvPr/>
        </p:nvSpPr>
        <p:spPr>
          <a:xfrm>
            <a:off x="4689258" y="1412953"/>
            <a:ext cx="546106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An Overview of Financial Management</a:t>
            </a:r>
          </a:p>
        </p:txBody>
      </p:sp>
      <p:sp>
        <p:nvSpPr>
          <p:cNvPr id="28" name="Rectangle 27">
            <a:extLst>
              <a:ext uri="{FF2B5EF4-FFF2-40B4-BE49-F238E27FC236}">
                <a16:creationId xmlns:a16="http://schemas.microsoft.com/office/drawing/2014/main" id="{2877D396-E4E0-4D09-96FC-8D32037AEC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F243E9AE-B5C6-8519-E076-8E8F8FC0AD80}"/>
              </a:ext>
            </a:extLst>
          </p:cNvPr>
          <p:cNvSpPr txBox="1"/>
          <p:nvPr/>
        </p:nvSpPr>
        <p:spPr>
          <a:xfrm>
            <a:off x="3616443" y="2473709"/>
            <a:ext cx="8172149" cy="4001095"/>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Introduction to Financial Management</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Areas and Roles in Finance</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rPr>
              <a:t>Finance Versus Economics and Accounting </a:t>
            </a:r>
            <a:r>
              <a:rPr lang="en-US" sz="2000" b="1" dirty="0">
                <a:solidFill>
                  <a:schemeClr val="accent1">
                    <a:lumMod val="75000"/>
                  </a:schemeClr>
                </a:solidFill>
                <a:cs typeface="Alexandria" charset="0"/>
              </a:rPr>
              <a:t>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Forms of Business Organization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The Main Financial Goal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Intrinsic Value vs. Market Price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Stockholder–Manager Conflicts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Stockholder–Debtholder Conflicts</a:t>
            </a: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128FC670-F5EF-D977-D56A-5891809D0F0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32A34FE-6D33-204D-5013-DA5A55F05AEE}"/>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F0E6E3D0-8223-D698-AA71-2095B5C9154C}"/>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6" name="Graphic 21">
            <a:extLst>
              <a:ext uri="{FF2B5EF4-FFF2-40B4-BE49-F238E27FC236}">
                <a16:creationId xmlns:a16="http://schemas.microsoft.com/office/drawing/2014/main" id="{98846604-B7D6-BBBE-6962-918E31D10B6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541757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7908107"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FORMS of BUSINESS ORGANIZATION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74485" y="2161197"/>
            <a:ext cx="5221515" cy="2677656"/>
          </a:xfrm>
          <a:prstGeom prst="rect">
            <a:avLst/>
          </a:prstGeom>
          <a:noFill/>
        </p:spPr>
        <p:txBody>
          <a:bodyPr wrap="square" rtlCol="0">
            <a:spAutoFit/>
          </a:bodyPr>
          <a:lstStyle/>
          <a:p>
            <a:r>
              <a:rPr lang="en-US" sz="2400" dirty="0">
                <a:latin typeface="Calibri" panose="020F0502020204030204" pitchFamily="34" charset="0"/>
                <a:cs typeface="Calibri" panose="020F0502020204030204" pitchFamily="34" charset="0"/>
              </a:rPr>
              <a:t>The basics of financial management are the same for all businesses, large or small,</a:t>
            </a:r>
          </a:p>
          <a:p>
            <a:r>
              <a:rPr lang="en-US" sz="2400" dirty="0">
                <a:latin typeface="Calibri" panose="020F0502020204030204" pitchFamily="34" charset="0"/>
                <a:cs typeface="Calibri" panose="020F0502020204030204" pitchFamily="34" charset="0"/>
              </a:rPr>
              <a:t>regardless of how they are organized. Still, a firm’s legal structure affects its</a:t>
            </a:r>
          </a:p>
          <a:p>
            <a:r>
              <a:rPr lang="en-US" sz="2400" dirty="0">
                <a:latin typeface="Calibri" panose="020F0502020204030204" pitchFamily="34" charset="0"/>
                <a:cs typeface="Calibri" panose="020F0502020204030204" pitchFamily="34" charset="0"/>
              </a:rPr>
              <a:t>operations and thus should be recognized. </a:t>
            </a:r>
            <a:endParaRPr lang="ar-EG" sz="2400" dirty="0">
              <a:latin typeface="Calibri" panose="020F0502020204030204" pitchFamily="34" charset="0"/>
              <a:cs typeface="Calibri" panose="020F0502020204030204" pitchFamily="34"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a company&#10;&#10;Description automatically generated with medium confidence">
            <a:extLst>
              <a:ext uri="{FF2B5EF4-FFF2-40B4-BE49-F238E27FC236}">
                <a16:creationId xmlns:a16="http://schemas.microsoft.com/office/drawing/2014/main" id="{AA05A553-E258-8703-CFEB-F9350614F0F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66819" y="1882477"/>
            <a:ext cx="3972620" cy="4106503"/>
          </a:xfrm>
          <a:prstGeom prst="rect">
            <a:avLst/>
          </a:prstGeom>
        </p:spPr>
      </p:pic>
    </p:spTree>
    <p:extLst>
      <p:ext uri="{BB962C8B-B14F-4D97-AF65-F5344CB8AC3E}">
        <p14:creationId xmlns:p14="http://schemas.microsoft.com/office/powerpoint/2010/main" val="316624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1D8AAF-AB59-FA2D-1EE9-D39899D82E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4E4362-BD43-46A6-920E-47EB7BB79FF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A088C3A-2E5A-2CE2-019E-628C5DFE56F7}"/>
              </a:ext>
            </a:extLst>
          </p:cNvPr>
          <p:cNvSpPr txBox="1"/>
          <p:nvPr/>
        </p:nvSpPr>
        <p:spPr>
          <a:xfrm>
            <a:off x="2513149" y="1019069"/>
            <a:ext cx="7908107"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FORMS OF BUSINESS ORGANIZATION</a:t>
            </a:r>
          </a:p>
        </p:txBody>
      </p:sp>
      <p:sp>
        <p:nvSpPr>
          <p:cNvPr id="5" name="Rectangle 4">
            <a:extLst>
              <a:ext uri="{FF2B5EF4-FFF2-40B4-BE49-F238E27FC236}">
                <a16:creationId xmlns:a16="http://schemas.microsoft.com/office/drawing/2014/main" id="{D466A890-EDB1-2AB8-D300-47840D267E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BD150F-7E99-EC0A-5038-1111EC861FE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C6B4ACB-22F5-0AFE-9BA4-B4E93341B4A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364FF088-A458-1B8E-E627-2B1F8E1F045A}"/>
              </a:ext>
            </a:extLst>
          </p:cNvPr>
          <p:cNvSpPr txBox="1"/>
          <p:nvPr/>
        </p:nvSpPr>
        <p:spPr>
          <a:xfrm>
            <a:off x="874485" y="2161197"/>
            <a:ext cx="5717701" cy="2677656"/>
          </a:xfrm>
          <a:prstGeom prst="rect">
            <a:avLst/>
          </a:prstGeom>
          <a:noFill/>
        </p:spPr>
        <p:txBody>
          <a:bodyPr wrap="square" rtlCol="0">
            <a:spAutoFit/>
          </a:bodyPr>
          <a:lstStyle/>
          <a:p>
            <a:r>
              <a:rPr lang="en-US" sz="2400" b="1" dirty="0">
                <a:solidFill>
                  <a:srgbClr val="F58221"/>
                </a:solidFill>
                <a:latin typeface="Calibri" panose="020F0502020204030204" pitchFamily="34" charset="0"/>
                <a:cs typeface="Calibri" panose="020F0502020204030204" pitchFamily="34" charset="0"/>
              </a:rPr>
              <a:t>There are three main forms of business</a:t>
            </a:r>
            <a:r>
              <a:rPr lang="ar-EG" sz="2400" b="1" dirty="0">
                <a:solidFill>
                  <a:srgbClr val="F58221"/>
                </a:solidFill>
                <a:latin typeface="Calibri" panose="020F0502020204030204" pitchFamily="34" charset="0"/>
                <a:cs typeface="Calibri" panose="020F0502020204030204" pitchFamily="34" charset="0"/>
              </a:rPr>
              <a:t> </a:t>
            </a:r>
            <a:r>
              <a:rPr lang="en-US" sz="2400" b="1" dirty="0">
                <a:solidFill>
                  <a:srgbClr val="F58221"/>
                </a:solidFill>
                <a:latin typeface="Calibri" panose="020F0502020204030204" pitchFamily="34" charset="0"/>
                <a:cs typeface="Calibri" panose="020F0502020204030204" pitchFamily="34" charset="0"/>
              </a:rPr>
              <a:t>organizations:</a:t>
            </a:r>
            <a:r>
              <a:rPr lang="en-US" sz="2400" dirty="0">
                <a:latin typeface="Calibri" panose="020F0502020204030204" pitchFamily="34" charset="0"/>
                <a:cs typeface="Calibri" panose="020F0502020204030204" pitchFamily="34" charset="0"/>
              </a:rPr>
              <a:t> </a:t>
            </a:r>
            <a:endParaRPr lang="ar-EG" sz="2400" dirty="0">
              <a:latin typeface="Calibri" panose="020F0502020204030204" pitchFamily="34" charset="0"/>
              <a:cs typeface="Calibri" panose="020F0502020204030204" pitchFamily="34" charset="0"/>
            </a:endParaRPr>
          </a:p>
          <a:p>
            <a:pPr marL="457200" indent="-457200">
              <a:buAutoNum type="arabicParenBoth"/>
            </a:pPr>
            <a:r>
              <a:rPr lang="en-US" sz="2400" dirty="0">
                <a:latin typeface="Calibri" panose="020F0502020204030204" pitchFamily="34" charset="0"/>
                <a:cs typeface="Calibri" panose="020F0502020204030204" pitchFamily="34" charset="0"/>
              </a:rPr>
              <a:t>Proprietorships</a:t>
            </a:r>
            <a:r>
              <a:rPr lang="ar-EG" sz="2400" dirty="0">
                <a:latin typeface="Calibri" panose="020F0502020204030204" pitchFamily="34" charset="0"/>
                <a:cs typeface="Calibri" panose="020F0502020204030204" pitchFamily="34" charset="0"/>
              </a:rPr>
              <a:t>.</a:t>
            </a:r>
            <a:r>
              <a:rPr lang="en-US" sz="2400" dirty="0">
                <a:latin typeface="Calibri" panose="020F0502020204030204" pitchFamily="34" charset="0"/>
                <a:cs typeface="Calibri" panose="020F0502020204030204" pitchFamily="34" charset="0"/>
              </a:rPr>
              <a:t> </a:t>
            </a:r>
            <a:endParaRPr lang="ar-EG" sz="2400" dirty="0">
              <a:latin typeface="Calibri" panose="020F0502020204030204" pitchFamily="34" charset="0"/>
              <a:cs typeface="Calibri" panose="020F0502020204030204" pitchFamily="34" charset="0"/>
            </a:endParaRPr>
          </a:p>
          <a:p>
            <a:pPr marL="457200" indent="-457200">
              <a:buAutoNum type="arabicParenBoth"/>
            </a:pPr>
            <a:r>
              <a:rPr lang="en-US" sz="2400" dirty="0">
                <a:latin typeface="Calibri" panose="020F0502020204030204" pitchFamily="34" charset="0"/>
                <a:cs typeface="Calibri" panose="020F0502020204030204" pitchFamily="34" charset="0"/>
              </a:rPr>
              <a:t>Partnerships</a:t>
            </a:r>
            <a:r>
              <a:rPr lang="ar-EG" sz="2400" dirty="0">
                <a:latin typeface="Calibri" panose="020F0502020204030204" pitchFamily="34" charset="0"/>
                <a:cs typeface="Calibri" panose="020F0502020204030204" pitchFamily="34" charset="0"/>
              </a:rPr>
              <a:t>.</a:t>
            </a:r>
            <a:r>
              <a:rPr lang="en-US" sz="2400" dirty="0">
                <a:latin typeface="Calibri" panose="020F0502020204030204" pitchFamily="34" charset="0"/>
                <a:cs typeface="Calibri" panose="020F0502020204030204" pitchFamily="34" charset="0"/>
              </a:rPr>
              <a:t> </a:t>
            </a:r>
            <a:endParaRPr lang="ar-EG" sz="2400" dirty="0">
              <a:latin typeface="Calibri" panose="020F0502020204030204" pitchFamily="34" charset="0"/>
              <a:cs typeface="Calibri" panose="020F0502020204030204" pitchFamily="34" charset="0"/>
            </a:endParaRPr>
          </a:p>
          <a:p>
            <a:pPr marL="457200" indent="-457200">
              <a:buAutoNum type="arabicParenBoth"/>
            </a:pPr>
            <a:r>
              <a:rPr lang="en-US" sz="2400" dirty="0">
                <a:latin typeface="Calibri" panose="020F0502020204030204" pitchFamily="34" charset="0"/>
                <a:cs typeface="Calibri" panose="020F0502020204030204" pitchFamily="34" charset="0"/>
              </a:rPr>
              <a:t>Corporations</a:t>
            </a:r>
            <a:r>
              <a:rPr lang="ar-EG" sz="2400" dirty="0">
                <a:latin typeface="Calibri" panose="020F0502020204030204" pitchFamily="34" charset="0"/>
                <a:cs typeface="Calibri" panose="020F0502020204030204" pitchFamily="34" charset="0"/>
              </a:rPr>
              <a:t>.</a:t>
            </a:r>
          </a:p>
          <a:p>
            <a:pPr marL="457200" indent="-457200">
              <a:buFont typeface="Wingdings" panose="05000000000000000000" pitchFamily="2" charset="2"/>
              <a:buChar char="Ø"/>
            </a:pPr>
            <a:r>
              <a:rPr lang="en-US" sz="2400" dirty="0">
                <a:latin typeface="Calibri" panose="020F0502020204030204" pitchFamily="34" charset="0"/>
                <a:cs typeface="Calibri" panose="020F0502020204030204" pitchFamily="34" charset="0"/>
              </a:rPr>
              <a:t>limited liability companies (LLCs) </a:t>
            </a:r>
            <a:endParaRPr lang="ar-EG" sz="2400" dirty="0">
              <a:latin typeface="Calibri" panose="020F0502020204030204" pitchFamily="34" charset="0"/>
              <a:cs typeface="Calibri" panose="020F0502020204030204" pitchFamily="34" charset="0"/>
            </a:endParaRPr>
          </a:p>
          <a:p>
            <a:pPr marL="457200" indent="-457200">
              <a:buFont typeface="Wingdings" panose="05000000000000000000" pitchFamily="2" charset="2"/>
              <a:buChar char="Ø"/>
            </a:pPr>
            <a:r>
              <a:rPr lang="en-US" sz="2400" dirty="0">
                <a:latin typeface="Calibri" panose="020F0502020204030204" pitchFamily="34" charset="0"/>
                <a:cs typeface="Calibri" panose="020F0502020204030204" pitchFamily="34" charset="0"/>
              </a:rPr>
              <a:t>limited liability partnerships (LLPs)</a:t>
            </a:r>
          </a:p>
        </p:txBody>
      </p:sp>
      <p:pic>
        <p:nvPicPr>
          <p:cNvPr id="7" name="Graphic 21">
            <a:extLst>
              <a:ext uri="{FF2B5EF4-FFF2-40B4-BE49-F238E27FC236}">
                <a16:creationId xmlns:a16="http://schemas.microsoft.com/office/drawing/2014/main" id="{4871572C-109D-ED27-7C8C-43D19AA898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a company&#10;&#10;Description automatically generated with medium confidence">
            <a:extLst>
              <a:ext uri="{FF2B5EF4-FFF2-40B4-BE49-F238E27FC236}">
                <a16:creationId xmlns:a16="http://schemas.microsoft.com/office/drawing/2014/main" id="{00EA75C8-FDA0-7AF7-C2B3-6555D611C9D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66819" y="1882477"/>
            <a:ext cx="3972620" cy="4106503"/>
          </a:xfrm>
          <a:prstGeom prst="rect">
            <a:avLst/>
          </a:prstGeom>
        </p:spPr>
      </p:pic>
    </p:spTree>
    <p:extLst>
      <p:ext uri="{BB962C8B-B14F-4D97-AF65-F5344CB8AC3E}">
        <p14:creationId xmlns:p14="http://schemas.microsoft.com/office/powerpoint/2010/main" val="1218481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0981"/>
            <a:ext cx="10812720" cy="49180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287316" y="1050730"/>
            <a:ext cx="7472648"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FORMS OF BUSINESS ORGANIZATION</a:t>
            </a:r>
          </a:p>
        </p:txBody>
      </p:sp>
      <p:sp>
        <p:nvSpPr>
          <p:cNvPr id="5" name="Rectangle 4"/>
          <p:cNvSpPr/>
          <p:nvPr/>
        </p:nvSpPr>
        <p:spPr>
          <a:xfrm>
            <a:off x="995064" y="7293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6" name="Rectangle 5">
            <a:extLst>
              <a:ext uri="{FF2B5EF4-FFF2-40B4-BE49-F238E27FC236}">
                <a16:creationId xmlns:a16="http://schemas.microsoft.com/office/drawing/2014/main" id="{16891C7D-C656-8E5A-7EDD-F9F539EEB532}"/>
              </a:ext>
            </a:extLst>
          </p:cNvPr>
          <p:cNvSpPr>
            <a:spLocks noChangeArrowheads="1"/>
          </p:cNvSpPr>
          <p:nvPr/>
        </p:nvSpPr>
        <p:spPr bwMode="auto">
          <a:xfrm>
            <a:off x="4470543" y="3693631"/>
            <a:ext cx="3344755" cy="2875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342900" indent="-342900" algn="l">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lgn="l">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lgn="l">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lgn="l">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Owned by two or more persons</a:t>
            </a:r>
          </a:p>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Often retail and service-type businesses</a:t>
            </a:r>
          </a:p>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Generally unlimited personal liability</a:t>
            </a:r>
          </a:p>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Partnership agreement</a:t>
            </a:r>
            <a:endParaRPr lang="ar-EG" altLang="en-US" sz="1900" b="0" dirty="0">
              <a:solidFill>
                <a:schemeClr val="tx1"/>
              </a:solidFill>
              <a:latin typeface="Liberation Sans" panose="020B0604020202020204" pitchFamily="34" charset="0"/>
            </a:endParaRPr>
          </a:p>
        </p:txBody>
      </p:sp>
      <p:sp>
        <p:nvSpPr>
          <p:cNvPr id="17" name="Rectangle 6">
            <a:extLst>
              <a:ext uri="{FF2B5EF4-FFF2-40B4-BE49-F238E27FC236}">
                <a16:creationId xmlns:a16="http://schemas.microsoft.com/office/drawing/2014/main" id="{5738D108-795F-6A5E-EE49-276CCDACFF3E}"/>
              </a:ext>
            </a:extLst>
          </p:cNvPr>
          <p:cNvSpPr>
            <a:spLocks noChangeArrowheads="1"/>
          </p:cNvSpPr>
          <p:nvPr/>
        </p:nvSpPr>
        <p:spPr bwMode="auto">
          <a:xfrm>
            <a:off x="8012573" y="3742581"/>
            <a:ext cx="3154438" cy="3393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342900" indent="-342900" algn="l">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lgn="l">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lgn="l">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lgn="l">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Ownership divided into shares of stock</a:t>
            </a:r>
          </a:p>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Separate legal entity organized under state corporation law</a:t>
            </a:r>
          </a:p>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Limited liability</a:t>
            </a:r>
          </a:p>
          <a:p>
            <a:pPr>
              <a:lnSpc>
                <a:spcPct val="110000"/>
              </a:lnSpc>
              <a:spcBef>
                <a:spcPct val="45000"/>
              </a:spcBef>
              <a:buClr>
                <a:srgbClr val="800000"/>
              </a:buClr>
              <a:buSzPct val="80000"/>
              <a:buFont typeface="Wingdings" pitchFamily="2" charset="2"/>
              <a:buChar char="u"/>
            </a:pPr>
            <a:endParaRPr lang="en-US" altLang="en-US" sz="1900" b="0" dirty="0">
              <a:solidFill>
                <a:schemeClr val="tx1"/>
              </a:solidFill>
              <a:latin typeface="Liberation Sans" panose="020B0604020202020204" pitchFamily="34" charset="0"/>
            </a:endParaRPr>
          </a:p>
        </p:txBody>
      </p:sp>
      <p:sp>
        <p:nvSpPr>
          <p:cNvPr id="18" name="Rectangle 8">
            <a:extLst>
              <a:ext uri="{FF2B5EF4-FFF2-40B4-BE49-F238E27FC236}">
                <a16:creationId xmlns:a16="http://schemas.microsoft.com/office/drawing/2014/main" id="{B147E15B-9388-69A3-5235-C7EC8245A790}"/>
              </a:ext>
            </a:extLst>
          </p:cNvPr>
          <p:cNvSpPr>
            <a:spLocks noChangeArrowheads="1"/>
          </p:cNvSpPr>
          <p:nvPr/>
        </p:nvSpPr>
        <p:spPr bwMode="auto">
          <a:xfrm>
            <a:off x="1090476" y="3690851"/>
            <a:ext cx="3154438" cy="2946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342900" indent="-342900" algn="l">
              <a:spcBef>
                <a:spcPct val="20000"/>
              </a:spcBef>
              <a:buClr>
                <a:schemeClr val="accent2"/>
              </a:buClr>
              <a:buSzPct val="75000"/>
              <a:buFont typeface="Wingdings" pitchFamily="2" charset="2"/>
              <a:buChar char="l"/>
              <a:defRPr sz="2800" b="1">
                <a:solidFill>
                  <a:schemeClr val="bg2"/>
                </a:solidFill>
                <a:latin typeface="Arial" charset="0"/>
              </a:defRPr>
            </a:lvl1pPr>
            <a:lvl2pPr marL="742950" indent="-285750" algn="l">
              <a:spcBef>
                <a:spcPct val="20000"/>
              </a:spcBef>
              <a:buClr>
                <a:schemeClr val="accent2"/>
              </a:buClr>
              <a:buSzPct val="75000"/>
              <a:buFont typeface="Wingdings" pitchFamily="2" charset="2"/>
              <a:buChar char="l"/>
              <a:defRPr sz="2400" b="1">
                <a:solidFill>
                  <a:schemeClr val="bg2"/>
                </a:solidFill>
                <a:latin typeface="Arial" charset="0"/>
              </a:defRPr>
            </a:lvl2pPr>
            <a:lvl3pPr marL="1143000" indent="-228600" algn="l">
              <a:spcBef>
                <a:spcPct val="20000"/>
              </a:spcBef>
              <a:buClr>
                <a:schemeClr val="accent2"/>
              </a:buClr>
              <a:buSzPct val="75000"/>
              <a:buFont typeface="Wingdings" pitchFamily="2" charset="2"/>
              <a:buChar char="l"/>
              <a:defRPr sz="2000" b="1">
                <a:solidFill>
                  <a:schemeClr val="bg2"/>
                </a:solidFill>
                <a:latin typeface="Arial" charset="0"/>
              </a:defRPr>
            </a:lvl3pPr>
            <a:lvl4pPr marL="1600200" indent="-228600" algn="l">
              <a:spcBef>
                <a:spcPct val="20000"/>
              </a:spcBef>
              <a:buClr>
                <a:schemeClr val="accent2"/>
              </a:buClr>
              <a:buSzPct val="75000"/>
              <a:buFont typeface="Wingdings" pitchFamily="2" charset="2"/>
              <a:buChar char="l"/>
              <a:defRPr sz="2000" b="1">
                <a:solidFill>
                  <a:schemeClr val="bg2"/>
                </a:solidFill>
                <a:latin typeface="Arial" charset="0"/>
              </a:defRPr>
            </a:lvl4pPr>
            <a:lvl5pPr marL="2057400" indent="-228600" algn="l">
              <a:spcBef>
                <a:spcPct val="20000"/>
              </a:spcBef>
              <a:buClr>
                <a:schemeClr val="accent2"/>
              </a:buClr>
              <a:buSzPct val="75000"/>
              <a:buFont typeface="Wingdings" pitchFamily="2" charset="2"/>
              <a:buChar char="l"/>
              <a:defRPr sz="2000" b="1">
                <a:solidFill>
                  <a:schemeClr val="bg2"/>
                </a:solidFill>
                <a:latin typeface="Arial" charset="0"/>
              </a:defRPr>
            </a:lvl5pPr>
            <a:lvl6pPr marL="25146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6pPr>
            <a:lvl7pPr marL="29718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7pPr>
            <a:lvl8pPr marL="34290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8pPr>
            <a:lvl9pPr marL="3886200" indent="-228600" eaLnBrk="0" fontAlgn="base" hangingPunct="0">
              <a:spcBef>
                <a:spcPct val="20000"/>
              </a:spcBef>
              <a:spcAft>
                <a:spcPct val="0"/>
              </a:spcAft>
              <a:buClr>
                <a:schemeClr val="accent2"/>
              </a:buClr>
              <a:buSzPct val="75000"/>
              <a:buFont typeface="Wingdings" pitchFamily="2" charset="2"/>
              <a:buChar char="l"/>
              <a:defRPr sz="2000" b="1">
                <a:solidFill>
                  <a:schemeClr val="bg2"/>
                </a:solidFill>
                <a:latin typeface="Arial" charset="0"/>
              </a:defRPr>
            </a:lvl9pPr>
          </a:lstStyle>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Owned by one person</a:t>
            </a:r>
          </a:p>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Owner is often manager/operator</a:t>
            </a:r>
          </a:p>
          <a:p>
            <a:pPr>
              <a:lnSpc>
                <a:spcPct val="110000"/>
              </a:lnSpc>
              <a:spcBef>
                <a:spcPct val="45000"/>
              </a:spcBef>
              <a:buClr>
                <a:srgbClr val="800000"/>
              </a:buClr>
              <a:buSzPct val="80000"/>
              <a:buFont typeface="Wingdings" pitchFamily="2" charset="2"/>
              <a:buChar char="u"/>
            </a:pPr>
            <a:r>
              <a:rPr lang="en-US" altLang="en-US" sz="1900" b="0" dirty="0">
                <a:solidFill>
                  <a:schemeClr val="tx1"/>
                </a:solidFill>
                <a:latin typeface="Liberation Sans" panose="020B0604020202020204" pitchFamily="34" charset="0"/>
              </a:rPr>
              <a:t>Owner receives any profits, suffers any losses, and is personally liable for all debts</a:t>
            </a:r>
          </a:p>
        </p:txBody>
      </p:sp>
      <p:pic>
        <p:nvPicPr>
          <p:cNvPr id="4" name="Picture 3" descr="A poster with text and images on it&#10;&#10;Description automatically generated">
            <a:extLst>
              <a:ext uri="{FF2B5EF4-FFF2-40B4-BE49-F238E27FC236}">
                <a16:creationId xmlns:a16="http://schemas.microsoft.com/office/drawing/2014/main" id="{C6C7004A-862A-2784-2015-0E44568D4E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4179" y="1938060"/>
            <a:ext cx="2843313" cy="1640601"/>
          </a:xfrm>
          <a:prstGeom prst="rect">
            <a:avLst/>
          </a:prstGeom>
        </p:spPr>
      </p:pic>
      <p:pic>
        <p:nvPicPr>
          <p:cNvPr id="9" name="Picture 8" descr="A graphic of a business diagram">
            <a:extLst>
              <a:ext uri="{FF2B5EF4-FFF2-40B4-BE49-F238E27FC236}">
                <a16:creationId xmlns:a16="http://schemas.microsoft.com/office/drawing/2014/main" id="{44C16A8A-52AE-6F22-9140-0FDBBC345A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54391" y="1938061"/>
            <a:ext cx="2699514" cy="1640600"/>
          </a:xfrm>
          <a:prstGeom prst="rect">
            <a:avLst/>
          </a:prstGeom>
        </p:spPr>
      </p:pic>
      <p:pic>
        <p:nvPicPr>
          <p:cNvPr id="12" name="Picture 11" descr="A graphic of a company's company's company's company's company's company's company's company's company's company's company's company'">
            <a:extLst>
              <a:ext uri="{FF2B5EF4-FFF2-40B4-BE49-F238E27FC236}">
                <a16:creationId xmlns:a16="http://schemas.microsoft.com/office/drawing/2014/main" id="{0FCFE769-3CCE-8737-90DD-97C9FD5E2DB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14889" y="1938061"/>
            <a:ext cx="2962932" cy="1640600"/>
          </a:xfrm>
          <a:prstGeom prst="rect">
            <a:avLst/>
          </a:prstGeom>
        </p:spPr>
      </p:pic>
    </p:spTree>
    <p:extLst>
      <p:ext uri="{BB962C8B-B14F-4D97-AF65-F5344CB8AC3E}">
        <p14:creationId xmlns:p14="http://schemas.microsoft.com/office/powerpoint/2010/main" val="1998225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up)">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up)">
                                      <p:cBhvr>
                                        <p:cTn id="1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8087117"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FORMS OF BUSINESS ORGANIZATION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62000" y="2095405"/>
            <a:ext cx="6531935" cy="4093428"/>
          </a:xfrm>
          <a:prstGeom prst="rect">
            <a:avLst/>
          </a:prstGeom>
          <a:noFill/>
        </p:spPr>
        <p:txBody>
          <a:bodyPr wrap="square" rtlCol="0">
            <a:spAutoFit/>
          </a:bodyPr>
          <a:lstStyle/>
          <a:p>
            <a:r>
              <a:rPr lang="en-US" sz="2400" b="1" dirty="0">
                <a:solidFill>
                  <a:schemeClr val="accent2"/>
                </a:solidFill>
                <a:latin typeface="Calibri" panose="020F0502020204030204" pitchFamily="34" charset="0"/>
                <a:cs typeface="Calibri" panose="020F0502020204030204" pitchFamily="34" charset="0"/>
              </a:rPr>
              <a:t>A proprietorship </a:t>
            </a:r>
            <a:r>
              <a:rPr lang="en-US" sz="2400" dirty="0">
                <a:latin typeface="Calibri" panose="020F0502020204030204" pitchFamily="34" charset="0"/>
                <a:cs typeface="Calibri" panose="020F0502020204030204" pitchFamily="34" charset="0"/>
              </a:rPr>
              <a:t>is an unincorporated business owned by one individual. Going</a:t>
            </a:r>
          </a:p>
          <a:p>
            <a:r>
              <a:rPr lang="en-US" sz="2400" dirty="0">
                <a:latin typeface="Calibri" panose="020F0502020204030204" pitchFamily="34" charset="0"/>
                <a:cs typeface="Calibri" panose="020F0502020204030204" pitchFamily="34" charset="0"/>
              </a:rPr>
              <a:t>into business as a sole proprietor is easy—a person begins business operations.</a:t>
            </a:r>
          </a:p>
          <a:p>
            <a:r>
              <a:rPr lang="en-US" sz="2400" dirty="0">
                <a:latin typeface="Calibri" panose="020F0502020204030204" pitchFamily="34" charset="0"/>
                <a:cs typeface="Calibri" panose="020F0502020204030204" pitchFamily="34" charset="0"/>
              </a:rPr>
              <a:t>Proprietorships have three important advantages:</a:t>
            </a:r>
          </a:p>
          <a:p>
            <a:r>
              <a:rPr lang="en-US" sz="2400" dirty="0">
                <a:latin typeface="Calibri" panose="020F0502020204030204" pitchFamily="34" charset="0"/>
                <a:cs typeface="Calibri" panose="020F0502020204030204" pitchFamily="34" charset="0"/>
              </a:rPr>
              <a:t>(1) They are easy to form. </a:t>
            </a:r>
          </a:p>
          <a:p>
            <a:r>
              <a:rPr lang="en-US" sz="2400" dirty="0">
                <a:latin typeface="Calibri" panose="020F0502020204030204" pitchFamily="34" charset="0"/>
                <a:cs typeface="Calibri" panose="020F0502020204030204" pitchFamily="34" charset="0"/>
              </a:rPr>
              <a:t>(2) They are subject to few government regulations.</a:t>
            </a:r>
          </a:p>
          <a:p>
            <a:r>
              <a:rPr lang="en-US" sz="2400" dirty="0">
                <a:latin typeface="Calibri" panose="020F0502020204030204" pitchFamily="34" charset="0"/>
                <a:cs typeface="Calibri" panose="020F0502020204030204" pitchFamily="34" charset="0"/>
              </a:rPr>
              <a:t>(3) They are subject to lower income taxes than are corporations.</a:t>
            </a:r>
          </a:p>
          <a:p>
            <a:r>
              <a:rPr lang="en-US" sz="2000" dirty="0">
                <a:latin typeface="Alexandria" charset="0"/>
                <a:cs typeface="Alexandria" charset="0"/>
              </a:rPr>
              <a:t>.</a:t>
            </a:r>
            <a:endParaRPr lang="en-US" sz="1600" dirty="0">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7C851EEC-8E45-05B8-0193-9F7AAD6FEA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26475" y="2095405"/>
            <a:ext cx="3787019" cy="3665272"/>
          </a:xfrm>
          <a:prstGeom prst="rect">
            <a:avLst/>
          </a:prstGeom>
        </p:spPr>
      </p:pic>
    </p:spTree>
    <p:extLst>
      <p:ext uri="{BB962C8B-B14F-4D97-AF65-F5344CB8AC3E}">
        <p14:creationId xmlns:p14="http://schemas.microsoft.com/office/powerpoint/2010/main" val="1964747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429136"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FORMS OF BUSINESS ORGANIZATION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61999" y="2095405"/>
            <a:ext cx="6484547" cy="3785652"/>
          </a:xfrm>
          <a:prstGeom prst="rect">
            <a:avLst/>
          </a:prstGeom>
          <a:noFill/>
        </p:spPr>
        <p:txBody>
          <a:bodyPr wrap="square" rtlCol="0">
            <a:spAutoFit/>
          </a:bodyPr>
          <a:lstStyle/>
          <a:p>
            <a:r>
              <a:rPr lang="en-US" sz="2400" b="1" dirty="0">
                <a:solidFill>
                  <a:schemeClr val="accent2"/>
                </a:solidFill>
                <a:latin typeface="Calibri" panose="020F0502020204030204" pitchFamily="34" charset="0"/>
                <a:cs typeface="Calibri" panose="020F0502020204030204" pitchFamily="34" charset="0"/>
              </a:rPr>
              <a:t>A partnership </a:t>
            </a:r>
            <a:r>
              <a:rPr lang="en-US" sz="2400" dirty="0">
                <a:latin typeface="Calibri" panose="020F0502020204030204" pitchFamily="34" charset="0"/>
                <a:cs typeface="Calibri" panose="020F0502020204030204" pitchFamily="34" charset="0"/>
              </a:rPr>
              <a:t>is a </a:t>
            </a:r>
            <a:r>
              <a:rPr lang="en-US" sz="2400" b="1" dirty="0">
                <a:latin typeface="Calibri" panose="020F0502020204030204" pitchFamily="34" charset="0"/>
                <a:cs typeface="Calibri" panose="020F0502020204030204" pitchFamily="34" charset="0"/>
              </a:rPr>
              <a:t>legal arrangement </a:t>
            </a:r>
            <a:r>
              <a:rPr lang="en-US" sz="2400" dirty="0">
                <a:latin typeface="Calibri" panose="020F0502020204030204" pitchFamily="34" charset="0"/>
                <a:cs typeface="Calibri" panose="020F0502020204030204" pitchFamily="34" charset="0"/>
              </a:rPr>
              <a:t>between </a:t>
            </a:r>
            <a:r>
              <a:rPr lang="en-US" sz="2400" b="1" dirty="0">
                <a:latin typeface="Calibri" panose="020F0502020204030204" pitchFamily="34" charset="0"/>
                <a:cs typeface="Calibri" panose="020F0502020204030204" pitchFamily="34" charset="0"/>
              </a:rPr>
              <a:t>two or more people</a:t>
            </a:r>
            <a:r>
              <a:rPr lang="en-US" sz="2400" dirty="0">
                <a:latin typeface="Calibri" panose="020F0502020204030204" pitchFamily="34" charset="0"/>
                <a:cs typeface="Calibri" panose="020F0502020204030204" pitchFamily="34" charset="0"/>
              </a:rPr>
              <a:t>  Who decide to do business together. Partnerships are </a:t>
            </a:r>
            <a:r>
              <a:rPr lang="en-US" sz="2400" b="1" dirty="0">
                <a:latin typeface="Calibri" panose="020F0502020204030204" pitchFamily="34" charset="0"/>
                <a:cs typeface="Calibri" panose="020F0502020204030204" pitchFamily="34" charset="0"/>
              </a:rPr>
              <a:t>similar to </a:t>
            </a:r>
            <a:r>
              <a:rPr lang="en-US" sz="2400" dirty="0">
                <a:latin typeface="Calibri" panose="020F0502020204030204" pitchFamily="34" charset="0"/>
                <a:cs typeface="Calibri" panose="020F0502020204030204" pitchFamily="34" charset="0"/>
              </a:rPr>
              <a:t>proprietorships in that they can be established relatively easily and inexpensively. </a:t>
            </a:r>
          </a:p>
          <a:p>
            <a:r>
              <a:rPr lang="en-US" sz="2400" dirty="0">
                <a:latin typeface="Calibri" panose="020F0502020204030204" pitchFamily="34" charset="0"/>
                <a:cs typeface="Calibri" panose="020F0502020204030204" pitchFamily="34" charset="0"/>
              </a:rPr>
              <a:t>Moreover, the firm’s income is allocated on a pro rata basis to the partners and is taxed on an individual basis.</a:t>
            </a:r>
          </a:p>
          <a:p>
            <a:r>
              <a:rPr lang="en-US" sz="2400" dirty="0">
                <a:latin typeface="Calibri" panose="020F0502020204030204" pitchFamily="34" charset="0"/>
                <a:cs typeface="Calibri" panose="020F0502020204030204" pitchFamily="34" charset="0"/>
              </a:rPr>
              <a:t>This allows the firm to avoid the corporate income tax.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BAEC159F-2F9B-A87A-DE63-5CEAA184012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2521" y="1847088"/>
            <a:ext cx="3991504" cy="3886055"/>
          </a:xfrm>
          <a:prstGeom prst="rect">
            <a:avLst/>
          </a:prstGeom>
        </p:spPr>
      </p:pic>
    </p:spTree>
    <p:extLst>
      <p:ext uri="{BB962C8B-B14F-4D97-AF65-F5344CB8AC3E}">
        <p14:creationId xmlns:p14="http://schemas.microsoft.com/office/powerpoint/2010/main" val="1481728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49360" y="1048836"/>
            <a:ext cx="761190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FORMS OF BUSINESS ORGANIZATION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62000" y="2095405"/>
            <a:ext cx="6858000" cy="3785652"/>
          </a:xfrm>
          <a:prstGeom prst="rect">
            <a:avLst/>
          </a:prstGeom>
          <a:noFill/>
        </p:spPr>
        <p:txBody>
          <a:bodyPr wrap="square" rtlCol="0">
            <a:spAutoFit/>
          </a:bodyPr>
          <a:lstStyle/>
          <a:p>
            <a:r>
              <a:rPr lang="en-US" sz="2000" b="1" dirty="0">
                <a:solidFill>
                  <a:srgbClr val="F58221"/>
                </a:solidFill>
              </a:rPr>
              <a:t>Limited Liability Company (LLC)</a:t>
            </a:r>
          </a:p>
          <a:p>
            <a:pPr>
              <a:buFont typeface="Arial" panose="020B0604020202020204" pitchFamily="34" charset="0"/>
              <a:buChar char="•"/>
            </a:pPr>
            <a:r>
              <a:rPr lang="en-US" sz="2000" b="1" dirty="0"/>
              <a:t>Hybrid Structure</a:t>
            </a:r>
            <a:r>
              <a:rPr lang="en-US" sz="2000" dirty="0"/>
              <a:t>: Combines elements of corporations and partnerships/sole proprietorships.</a:t>
            </a:r>
          </a:p>
          <a:p>
            <a:pPr>
              <a:buFont typeface="Arial" panose="020B0604020202020204" pitchFamily="34" charset="0"/>
              <a:buChar char="•"/>
            </a:pPr>
            <a:r>
              <a:rPr lang="en-US" sz="2000" b="1" dirty="0"/>
              <a:t>Limited Liability</a:t>
            </a:r>
            <a:r>
              <a:rPr lang="en-US" sz="2000" dirty="0"/>
              <a:t>: Owners (called members) are protected from personal liability for business debts.</a:t>
            </a:r>
          </a:p>
          <a:p>
            <a:pPr>
              <a:buFont typeface="Arial" panose="020B0604020202020204" pitchFamily="34" charset="0"/>
              <a:buChar char="•"/>
            </a:pPr>
            <a:r>
              <a:rPr lang="en-US" sz="2000" b="1" dirty="0"/>
              <a:t>Flexible Management</a:t>
            </a:r>
            <a:r>
              <a:rPr lang="en-US" sz="2000" dirty="0"/>
              <a:t>: Can be managed by members or designated managers.</a:t>
            </a:r>
          </a:p>
          <a:p>
            <a:pPr>
              <a:buFont typeface="Arial" panose="020B0604020202020204" pitchFamily="34" charset="0"/>
              <a:buChar char="•"/>
            </a:pPr>
            <a:r>
              <a:rPr lang="en-US" sz="2000" b="1" dirty="0"/>
              <a:t>Pass-Through Taxation</a:t>
            </a:r>
            <a:r>
              <a:rPr lang="en-US" sz="2000" dirty="0"/>
              <a:t>: Profits are passed to owners without corporate taxes, similar to a partnership or sole proprietorship.</a:t>
            </a:r>
          </a:p>
          <a:p>
            <a:pPr>
              <a:buFont typeface="Arial" panose="020B0604020202020204" pitchFamily="34" charset="0"/>
              <a:buChar char="•"/>
            </a:pPr>
            <a:r>
              <a:rPr lang="en-US" sz="2000" b="1" dirty="0"/>
              <a:t>Ownership</a:t>
            </a:r>
            <a:r>
              <a:rPr lang="en-US" sz="2000" dirty="0"/>
              <a:t>: Can be owned by one or more members (individuals, corporations, or even other LLCs).</a:t>
            </a:r>
          </a:p>
          <a:p>
            <a:r>
              <a:rPr lang="en-US" sz="2000" dirty="0">
                <a:latin typeface="Alexandria" charset="0"/>
                <a:cs typeface="Alexandria" charset="0"/>
              </a:rPr>
              <a:t>.</a:t>
            </a:r>
            <a:endParaRPr lang="en-US" sz="1600" dirty="0">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oup of people sitting at tables in a room with a cube shaped cube">
            <a:extLst>
              <a:ext uri="{FF2B5EF4-FFF2-40B4-BE49-F238E27FC236}">
                <a16:creationId xmlns:a16="http://schemas.microsoft.com/office/drawing/2014/main" id="{DE9672D2-C3C1-367E-B30F-B022C17C03D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26477" y="1832626"/>
            <a:ext cx="3738638" cy="3840250"/>
          </a:xfrm>
          <a:prstGeom prst="rect">
            <a:avLst/>
          </a:prstGeom>
        </p:spPr>
      </p:pic>
    </p:spTree>
    <p:extLst>
      <p:ext uri="{BB962C8B-B14F-4D97-AF65-F5344CB8AC3E}">
        <p14:creationId xmlns:p14="http://schemas.microsoft.com/office/powerpoint/2010/main" val="918718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49360" y="1048836"/>
            <a:ext cx="761190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FORMS OF BUSINESS ORGANIZATION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62000" y="2095405"/>
            <a:ext cx="6804780" cy="3170099"/>
          </a:xfrm>
          <a:prstGeom prst="rect">
            <a:avLst/>
          </a:prstGeom>
          <a:noFill/>
        </p:spPr>
        <p:txBody>
          <a:bodyPr wrap="square" rtlCol="0">
            <a:spAutoFit/>
          </a:bodyPr>
          <a:lstStyle/>
          <a:p>
            <a:r>
              <a:rPr lang="en-US" sz="2000" b="1" dirty="0">
                <a:solidFill>
                  <a:srgbClr val="F58221"/>
                </a:solidFill>
              </a:rPr>
              <a:t>Limited Liability Partnership (LLP)</a:t>
            </a:r>
          </a:p>
          <a:p>
            <a:pPr>
              <a:buFont typeface="Arial" panose="020B0604020202020204" pitchFamily="34" charset="0"/>
              <a:buChar char="•"/>
            </a:pPr>
            <a:r>
              <a:rPr lang="en-US" sz="2000" b="1" dirty="0"/>
              <a:t>Partnership with Limited Liability</a:t>
            </a:r>
            <a:r>
              <a:rPr lang="en-US" sz="2000" dirty="0"/>
              <a:t>: Primarily used by professionals like lawyers, doctors, accountants.</a:t>
            </a:r>
          </a:p>
          <a:p>
            <a:pPr>
              <a:buFont typeface="Arial" panose="020B0604020202020204" pitchFamily="34" charset="0"/>
              <a:buChar char="•"/>
            </a:pPr>
            <a:r>
              <a:rPr lang="en-US" sz="2000" b="1" dirty="0"/>
              <a:t>Limited Liability</a:t>
            </a:r>
            <a:r>
              <a:rPr lang="en-US" sz="2000" dirty="0"/>
              <a:t>: Partners are not personally liable for the actions or debts of other partners, though they might be liable for their own misconduct.</a:t>
            </a:r>
          </a:p>
          <a:p>
            <a:pPr>
              <a:buFont typeface="Arial" panose="020B0604020202020204" pitchFamily="34" charset="0"/>
              <a:buChar char="•"/>
            </a:pPr>
            <a:r>
              <a:rPr lang="en-US" sz="2000" b="1" dirty="0"/>
              <a:t>Pass-Through Taxation</a:t>
            </a:r>
            <a:r>
              <a:rPr lang="en-US" sz="2000" dirty="0"/>
              <a:t>: Profits pass through to partners who report them on their personal tax returns.</a:t>
            </a:r>
          </a:p>
          <a:p>
            <a:pPr>
              <a:buFont typeface="Arial" panose="020B0604020202020204" pitchFamily="34" charset="0"/>
              <a:buChar char="•"/>
            </a:pPr>
            <a:r>
              <a:rPr lang="en-US" sz="2000" b="1" dirty="0"/>
              <a:t>Flexible Structure</a:t>
            </a:r>
            <a:r>
              <a:rPr lang="en-US" sz="2000" dirty="0"/>
              <a:t>: Partners share in management but enjoy personal liability protection</a:t>
            </a:r>
            <a:r>
              <a:rPr lang="en-US" sz="2000" dirty="0">
                <a:latin typeface="Alexandria" charset="0"/>
                <a:cs typeface="Alexandria" charset="0"/>
              </a:rPr>
              <a:t>.</a:t>
            </a:r>
            <a:endParaRPr lang="en-US" sz="1600" dirty="0">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oup of people around a table&#10;&#10;Description automatically generated">
            <a:extLst>
              <a:ext uri="{FF2B5EF4-FFF2-40B4-BE49-F238E27FC236}">
                <a16:creationId xmlns:a16="http://schemas.microsoft.com/office/drawing/2014/main" id="{0B80FA8C-B4D5-6146-2889-7CA3E7833F0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66780" y="1877181"/>
            <a:ext cx="3569305" cy="3860800"/>
          </a:xfrm>
          <a:prstGeom prst="rect">
            <a:avLst/>
          </a:prstGeom>
        </p:spPr>
      </p:pic>
    </p:spTree>
    <p:extLst>
      <p:ext uri="{BB962C8B-B14F-4D97-AF65-F5344CB8AC3E}">
        <p14:creationId xmlns:p14="http://schemas.microsoft.com/office/powerpoint/2010/main" val="1704668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525898"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FORMS OF BUSINESS ORGANIZATION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62000" y="2095405"/>
            <a:ext cx="5678716" cy="3416320"/>
          </a:xfrm>
          <a:prstGeom prst="rect">
            <a:avLst/>
          </a:prstGeom>
          <a:noFill/>
        </p:spPr>
        <p:txBody>
          <a:bodyPr wrap="square" rtlCol="0">
            <a:spAutoFit/>
          </a:bodyPr>
          <a:lstStyle/>
          <a:p>
            <a:r>
              <a:rPr lang="en-US" sz="2400" b="1" dirty="0">
                <a:solidFill>
                  <a:schemeClr val="accent2"/>
                </a:solidFill>
                <a:latin typeface="Calibri" panose="020F0502020204030204" pitchFamily="34" charset="0"/>
                <a:cs typeface="Calibri" panose="020F0502020204030204" pitchFamily="34" charset="0"/>
              </a:rPr>
              <a:t>A corporation </a:t>
            </a:r>
            <a:r>
              <a:rPr lang="en-US" sz="2400" dirty="0">
                <a:latin typeface="Calibri" panose="020F0502020204030204" pitchFamily="34" charset="0"/>
                <a:cs typeface="Calibri" panose="020F0502020204030204" pitchFamily="34" charset="0"/>
              </a:rPr>
              <a:t>is a </a:t>
            </a:r>
            <a:r>
              <a:rPr lang="en-US" sz="2400" b="1" dirty="0">
                <a:latin typeface="Calibri" panose="020F0502020204030204" pitchFamily="34" charset="0"/>
                <a:cs typeface="Calibri" panose="020F0502020204030204" pitchFamily="34" charset="0"/>
              </a:rPr>
              <a:t>legal entity </a:t>
            </a:r>
            <a:r>
              <a:rPr lang="en-US" sz="2400" dirty="0">
                <a:latin typeface="Calibri" panose="020F0502020204030204" pitchFamily="34" charset="0"/>
                <a:cs typeface="Calibri" panose="020F0502020204030204" pitchFamily="34" charset="0"/>
              </a:rPr>
              <a:t>created by a state, and it is separate and distinct from its owners and managers. </a:t>
            </a:r>
            <a:endParaRPr lang="ar-EG"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It is this </a:t>
            </a:r>
            <a:r>
              <a:rPr lang="en-US" sz="2400" b="1" dirty="0">
                <a:latin typeface="Calibri" panose="020F0502020204030204" pitchFamily="34" charset="0"/>
                <a:cs typeface="Calibri" panose="020F0502020204030204" pitchFamily="34" charset="0"/>
              </a:rPr>
              <a:t>separation</a:t>
            </a:r>
            <a:r>
              <a:rPr lang="en-US" sz="2400" dirty="0">
                <a:latin typeface="Calibri" panose="020F0502020204030204" pitchFamily="34" charset="0"/>
                <a:cs typeface="Calibri" panose="020F0502020204030204" pitchFamily="34" charset="0"/>
              </a:rPr>
              <a:t> that limits stockholders’ losses to the amount they invested in the firm</a:t>
            </a:r>
            <a:r>
              <a:rPr lang="ar-EG" sz="2400" dirty="0">
                <a:latin typeface="Calibri" panose="020F0502020204030204" pitchFamily="34" charset="0"/>
                <a:cs typeface="Calibri" panose="020F0502020204030204" pitchFamily="34" charset="0"/>
              </a:rPr>
              <a:t>.</a:t>
            </a:r>
          </a:p>
          <a:p>
            <a:r>
              <a:rPr lang="en-US" sz="2400" dirty="0">
                <a:latin typeface="Calibri" panose="020F0502020204030204" pitchFamily="34" charset="0"/>
                <a:cs typeface="Calibri" panose="020F0502020204030204" pitchFamily="34" charset="0"/>
              </a:rPr>
              <a:t>the corporation can lose all of its money, but its owners can lose only the funds that they invested in the company.</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oup of people sitting at a table in a conference room&#10;&#10;Description automatically generated">
            <a:extLst>
              <a:ext uri="{FF2B5EF4-FFF2-40B4-BE49-F238E27FC236}">
                <a16:creationId xmlns:a16="http://schemas.microsoft.com/office/drawing/2014/main" id="{7C284459-D5C6-52CD-4F40-501174DAA70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83011" y="1882478"/>
            <a:ext cx="4304694" cy="4025297"/>
          </a:xfrm>
          <a:prstGeom prst="rect">
            <a:avLst/>
          </a:prstGeom>
        </p:spPr>
      </p:pic>
    </p:spTree>
    <p:extLst>
      <p:ext uri="{BB962C8B-B14F-4D97-AF65-F5344CB8AC3E}">
        <p14:creationId xmlns:p14="http://schemas.microsoft.com/office/powerpoint/2010/main" val="2533767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6330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356564"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FORMS OF BUSINESS ORGANIZATION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62001" y="2095405"/>
            <a:ext cx="6957236" cy="3785652"/>
          </a:xfrm>
          <a:prstGeom prst="rect">
            <a:avLst/>
          </a:prstGeom>
          <a:noFill/>
        </p:spPr>
        <p:txBody>
          <a:bodyPr wrap="square" rtlCol="0">
            <a:spAutoFit/>
          </a:bodyPr>
          <a:lstStyle/>
          <a:p>
            <a:r>
              <a:rPr lang="en-US" sz="2400" b="1" dirty="0">
                <a:solidFill>
                  <a:schemeClr val="accent2"/>
                </a:solidFill>
                <a:latin typeface="Calibri" panose="020F0502020204030204" pitchFamily="34" charset="0"/>
                <a:cs typeface="Calibri" panose="020F0502020204030204" pitchFamily="34" charset="0"/>
              </a:rPr>
              <a:t>Corporations </a:t>
            </a:r>
            <a:r>
              <a:rPr lang="en-US" sz="2400" dirty="0">
                <a:latin typeface="Calibri" panose="020F0502020204030204" pitchFamily="34" charset="0"/>
                <a:cs typeface="Calibri" panose="020F0502020204030204" pitchFamily="34" charset="0"/>
              </a:rPr>
              <a:t>also have unlimited lives, and it is easier to transfer shares of stock in a corporation than one’s interest in an unincorporated business.</a:t>
            </a:r>
          </a:p>
          <a:p>
            <a:r>
              <a:rPr lang="en-US" sz="2400" dirty="0">
                <a:latin typeface="Calibri" panose="020F0502020204030204" pitchFamily="34" charset="0"/>
                <a:cs typeface="Calibri" panose="020F0502020204030204" pitchFamily="34" charset="0"/>
              </a:rPr>
              <a:t>These factors make it much easier for corporations to raise the capital necessary to operate large businesses. </a:t>
            </a:r>
          </a:p>
          <a:p>
            <a:r>
              <a:rPr lang="en-US" sz="2400" dirty="0">
                <a:latin typeface="Calibri" panose="020F0502020204030204" pitchFamily="34" charset="0"/>
                <a:cs typeface="Calibri" panose="020F0502020204030204" pitchFamily="34" charset="0"/>
              </a:rPr>
              <a:t>Thus, companies such as Hewlett-Packard and Microsoft generally</a:t>
            </a:r>
          </a:p>
          <a:p>
            <a:r>
              <a:rPr lang="en-US" sz="2400" dirty="0">
                <a:latin typeface="Calibri" panose="020F0502020204030204" pitchFamily="34" charset="0"/>
                <a:cs typeface="Calibri" panose="020F0502020204030204" pitchFamily="34" charset="0"/>
              </a:rPr>
              <a:t>begin as proprietorships or partnerships, but at some point, they find it advantageous to become a corporation.</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oup of people in a room with a large screen with graphics">
            <a:extLst>
              <a:ext uri="{FF2B5EF4-FFF2-40B4-BE49-F238E27FC236}">
                <a16:creationId xmlns:a16="http://schemas.microsoft.com/office/drawing/2014/main" id="{640CBA2A-C125-FB0D-E867-23583AA8F2B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19237" y="1882478"/>
            <a:ext cx="3530454" cy="4093428"/>
          </a:xfrm>
          <a:prstGeom prst="rect">
            <a:avLst/>
          </a:prstGeom>
        </p:spPr>
      </p:pic>
    </p:spTree>
    <p:extLst>
      <p:ext uri="{BB962C8B-B14F-4D97-AF65-F5344CB8AC3E}">
        <p14:creationId xmlns:p14="http://schemas.microsoft.com/office/powerpoint/2010/main" val="3544597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01F329-59F1-73BC-A600-34A4C19E4AF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6B29415-4D9F-F5BE-5461-DBDED23C909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2761B35B-AE12-EAB4-46E8-D8249F24AF3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582E2C-A32C-943E-3B2F-16858F971B8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DC419CBB-4E09-CFA0-64D6-7AED029FD6F3}"/>
              </a:ext>
            </a:extLst>
          </p:cNvPr>
          <p:cNvSpPr txBox="1"/>
          <p:nvPr/>
        </p:nvSpPr>
        <p:spPr>
          <a:xfrm>
            <a:off x="4689258" y="1412953"/>
            <a:ext cx="546106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An Overview of Financial Management</a:t>
            </a:r>
          </a:p>
        </p:txBody>
      </p:sp>
      <p:sp>
        <p:nvSpPr>
          <p:cNvPr id="28" name="Rectangle 27">
            <a:extLst>
              <a:ext uri="{FF2B5EF4-FFF2-40B4-BE49-F238E27FC236}">
                <a16:creationId xmlns:a16="http://schemas.microsoft.com/office/drawing/2014/main" id="{2CE7C296-C6A5-D080-549D-BD74AE9B09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F2AF060-78E0-C977-38D8-66CB625E6BC9}"/>
              </a:ext>
            </a:extLst>
          </p:cNvPr>
          <p:cNvSpPr txBox="1"/>
          <p:nvPr/>
        </p:nvSpPr>
        <p:spPr>
          <a:xfrm>
            <a:off x="3616443" y="2473709"/>
            <a:ext cx="8172149" cy="4462760"/>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Introduction to Financial Management</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Areas and Roles in Finance</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rPr>
              <a:t>Finance Versus Economics and Accounting </a:t>
            </a:r>
            <a:r>
              <a:rPr lang="en-US" sz="2000" b="1" dirty="0">
                <a:solidFill>
                  <a:schemeClr val="accent1">
                    <a:lumMod val="75000"/>
                  </a:schemeClr>
                </a:solidFill>
                <a:cs typeface="Alexandria" charset="0"/>
              </a:rPr>
              <a:t>	</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Forms of Business Organization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The Main Financial Goal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Intrinsic Value vs. Market Price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Short-Run vs. Long-Run Focus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Stockholder–Manager Conflicts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Stockholder–Debtholder Conflicts</a:t>
            </a: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A645AC80-46DE-5559-8276-0EAF0455269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889513D-4D53-076A-6F66-7886D6474531}"/>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D5CDA30D-B1C6-FAA2-D460-FA0D31862C40}"/>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6" name="Graphic 21">
            <a:extLst>
              <a:ext uri="{FF2B5EF4-FFF2-40B4-BE49-F238E27FC236}">
                <a16:creationId xmlns:a16="http://schemas.microsoft.com/office/drawing/2014/main" id="{DEEEAFD6-B2FC-91FF-9275-9C026A78056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582241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1710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05200" y="1114642"/>
            <a:ext cx="8976244"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The Main Financial Goal: Creating Value for Investors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62001" y="2095405"/>
            <a:ext cx="6676030" cy="3785652"/>
          </a:xfrm>
          <a:prstGeom prst="rect">
            <a:avLst/>
          </a:prstGeom>
          <a:noFill/>
        </p:spPr>
        <p:txBody>
          <a:bodyPr wrap="square" rtlCol="0">
            <a:spAutoFit/>
          </a:bodyPr>
          <a:lstStyle/>
          <a:p>
            <a:r>
              <a:rPr lang="en-US" sz="2400" dirty="0">
                <a:latin typeface="Calibri" panose="020F0502020204030204" pitchFamily="34" charset="0"/>
                <a:cs typeface="Calibri" panose="020F0502020204030204" pitchFamily="34" charset="0"/>
              </a:rPr>
              <a:t>In public corporations, managers and employees work on behalf of the shareholders</a:t>
            </a:r>
            <a:r>
              <a:rPr lang="ar-EG" sz="2400" dirty="0">
                <a:latin typeface="Calibri" panose="020F0502020204030204" pitchFamily="34" charset="0"/>
                <a:cs typeface="Calibri" panose="020F0502020204030204" pitchFamily="34" charset="0"/>
              </a:rPr>
              <a:t> ,</a:t>
            </a:r>
            <a:r>
              <a:rPr lang="en-US" sz="2400" dirty="0">
                <a:latin typeface="Calibri" panose="020F0502020204030204" pitchFamily="34" charset="0"/>
                <a:cs typeface="Calibri" panose="020F0502020204030204" pitchFamily="34" charset="0"/>
              </a:rPr>
              <a:t>who own the business, and therefore they have an obligation to pursue policies that</a:t>
            </a:r>
            <a:r>
              <a:rPr lang="ar-EG" sz="2400" dirty="0">
                <a:latin typeface="Calibri" panose="020F0502020204030204" pitchFamily="34" charset="0"/>
                <a:cs typeface="Calibri" panose="020F0502020204030204" pitchFamily="34" charset="0"/>
              </a:rPr>
              <a:t> </a:t>
            </a:r>
            <a:r>
              <a:rPr lang="en-US" sz="2400" dirty="0">
                <a:latin typeface="Calibri" panose="020F0502020204030204" pitchFamily="34" charset="0"/>
                <a:cs typeface="Calibri" panose="020F0502020204030204" pitchFamily="34" charset="0"/>
              </a:rPr>
              <a:t>promote stockholder value. </a:t>
            </a:r>
          </a:p>
          <a:p>
            <a:endParaRPr lang="en-US"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While many companies focus on maximizing a broad</a:t>
            </a:r>
            <a:r>
              <a:rPr lang="ar-EG" sz="2400" dirty="0">
                <a:latin typeface="Calibri" panose="020F0502020204030204" pitchFamily="34" charset="0"/>
                <a:cs typeface="Calibri" panose="020F0502020204030204" pitchFamily="34" charset="0"/>
              </a:rPr>
              <a:t> </a:t>
            </a:r>
            <a:r>
              <a:rPr lang="en-US" sz="2400" dirty="0">
                <a:latin typeface="Calibri" panose="020F0502020204030204" pitchFamily="34" charset="0"/>
                <a:cs typeface="Calibri" panose="020F0502020204030204" pitchFamily="34" charset="0"/>
              </a:rPr>
              <a:t>range of financial objectives, such as growth, earnings per share, and market share,</a:t>
            </a:r>
            <a:r>
              <a:rPr lang="ar-EG" sz="2400" dirty="0">
                <a:latin typeface="Calibri" panose="020F0502020204030204" pitchFamily="34" charset="0"/>
                <a:cs typeface="Calibri" panose="020F0502020204030204" pitchFamily="34" charset="0"/>
              </a:rPr>
              <a:t> </a:t>
            </a:r>
            <a:r>
              <a:rPr lang="en-US" sz="2400" dirty="0">
                <a:latin typeface="Calibri" panose="020F0502020204030204" pitchFamily="34" charset="0"/>
                <a:cs typeface="Calibri" panose="020F0502020204030204" pitchFamily="34" charset="0"/>
              </a:rPr>
              <a:t>these goals should not take precedence over the main financial goal, which is to create value for investors.</a:t>
            </a:r>
          </a:p>
        </p:txBody>
      </p:sp>
      <p:pic>
        <p:nvPicPr>
          <p:cNvPr id="2" name="Graphic 21">
            <a:extLst>
              <a:ext uri="{FF2B5EF4-FFF2-40B4-BE49-F238E27FC236}">
                <a16:creationId xmlns:a16="http://schemas.microsoft.com/office/drawing/2014/main" id="{3E66059A-4EC6-A05F-AB53-7F3E6B460E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 name="Picture 6" descr="A group of people in a meeting&#10;&#10;Description automatically generated">
            <a:extLst>
              <a:ext uri="{FF2B5EF4-FFF2-40B4-BE49-F238E27FC236}">
                <a16:creationId xmlns:a16="http://schemas.microsoft.com/office/drawing/2014/main" id="{93C609D8-9E3D-20A8-3E5F-3447723D832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38031" y="2190328"/>
            <a:ext cx="3595806" cy="3595806"/>
          </a:xfrm>
          <a:prstGeom prst="rect">
            <a:avLst/>
          </a:prstGeom>
        </p:spPr>
      </p:pic>
    </p:spTree>
    <p:extLst>
      <p:ext uri="{BB962C8B-B14F-4D97-AF65-F5344CB8AC3E}">
        <p14:creationId xmlns:p14="http://schemas.microsoft.com/office/powerpoint/2010/main" val="3725719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6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25505" y="1092051"/>
            <a:ext cx="8078308" cy="954107"/>
          </a:xfrm>
          <a:prstGeom prst="rect">
            <a:avLst/>
          </a:prstGeom>
          <a:noFill/>
        </p:spPr>
        <p:txBody>
          <a:bodyPr wrap="square" rtlCol="0">
            <a:spAutoFit/>
          </a:bodyPr>
          <a:lstStyle/>
          <a:p>
            <a:r>
              <a:rPr lang="en-US" sz="2800" b="1" dirty="0">
                <a:solidFill>
                  <a:schemeClr val="accent1"/>
                </a:solidFill>
                <a:latin typeface="Alexandria" charset="0"/>
                <a:cs typeface="Alexandria" charset="0"/>
              </a:rPr>
              <a:t>The Main Financial Goal: Creating Value for Investors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62000" y="2095405"/>
            <a:ext cx="6867099" cy="4154984"/>
          </a:xfrm>
          <a:prstGeom prst="rect">
            <a:avLst/>
          </a:prstGeom>
          <a:noFill/>
        </p:spPr>
        <p:txBody>
          <a:bodyPr wrap="square" rtlCol="0">
            <a:spAutoFit/>
          </a:bodyPr>
          <a:lstStyle/>
          <a:p>
            <a:r>
              <a:rPr lang="en-US" sz="2400" dirty="0">
                <a:latin typeface="Calibri" panose="020F0502020204030204" pitchFamily="34" charset="0"/>
                <a:cs typeface="Calibri" panose="020F0502020204030204" pitchFamily="34" charset="0"/>
              </a:rPr>
              <a:t>If a manager is to maximize stockholder wealth, he or she must know how that wealth is determined.</a:t>
            </a:r>
          </a:p>
          <a:p>
            <a:r>
              <a:rPr lang="en-US" sz="2400" dirty="0">
                <a:latin typeface="Calibri" panose="020F0502020204030204" pitchFamily="34" charset="0"/>
                <a:cs typeface="Calibri" panose="020F0502020204030204" pitchFamily="34" charset="0"/>
              </a:rPr>
              <a:t>we shall see that the value of any asset is the present value of the stream of cash flows that the asset provides to its owners over time. </a:t>
            </a:r>
          </a:p>
          <a:p>
            <a:r>
              <a:rPr lang="en-US" sz="2400" dirty="0">
                <a:latin typeface="Calibri" panose="020F0502020204030204" pitchFamily="34" charset="0"/>
                <a:cs typeface="Calibri" panose="020F0502020204030204" pitchFamily="34" charset="0"/>
              </a:rPr>
              <a:t>stock prices are based on cash flows expected in future years, not just in the current year. Thus, stock price maximization requires us to take a long-run view of operations. At the same time, managerial actions that affect a company’s value may not immediately be reflected in the company’s stock price.</a:t>
            </a:r>
          </a:p>
        </p:txBody>
      </p:sp>
      <p:pic>
        <p:nvPicPr>
          <p:cNvPr id="2" name="Graphic 21">
            <a:extLst>
              <a:ext uri="{FF2B5EF4-FFF2-40B4-BE49-F238E27FC236}">
                <a16:creationId xmlns:a16="http://schemas.microsoft.com/office/drawing/2014/main" id="{CDFCC623-D6BC-7F51-7AC8-A0127CB32B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 name="Picture 6" descr="A person looking at a screen&#10;&#10;Description automatically generated">
            <a:extLst>
              <a:ext uri="{FF2B5EF4-FFF2-40B4-BE49-F238E27FC236}">
                <a16:creationId xmlns:a16="http://schemas.microsoft.com/office/drawing/2014/main" id="{380557BC-F406-517C-7200-D8AF0795EF3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73819" y="2202812"/>
            <a:ext cx="3391090" cy="3856793"/>
          </a:xfrm>
          <a:prstGeom prst="rect">
            <a:avLst/>
          </a:prstGeom>
        </p:spPr>
      </p:pic>
    </p:spTree>
    <p:extLst>
      <p:ext uri="{BB962C8B-B14F-4D97-AF65-F5344CB8AC3E}">
        <p14:creationId xmlns:p14="http://schemas.microsoft.com/office/powerpoint/2010/main" val="580175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2EB993-B28D-F561-0A14-1EEAC747773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AF308DF-D2F7-F6B3-8161-A25D2B2664D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2E1A96C5-B72E-44FB-6410-7BAE9FA5E9D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0CC1601B-95F9-48BD-6C3C-A88D2EFE737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B13AF35C-754A-6714-0A41-35A55AAC32BC}"/>
              </a:ext>
            </a:extLst>
          </p:cNvPr>
          <p:cNvSpPr txBox="1"/>
          <p:nvPr/>
        </p:nvSpPr>
        <p:spPr>
          <a:xfrm>
            <a:off x="4689258" y="1412953"/>
            <a:ext cx="546106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An Overview of Financial Management</a:t>
            </a:r>
          </a:p>
        </p:txBody>
      </p:sp>
      <p:sp>
        <p:nvSpPr>
          <p:cNvPr id="28" name="Rectangle 27">
            <a:extLst>
              <a:ext uri="{FF2B5EF4-FFF2-40B4-BE49-F238E27FC236}">
                <a16:creationId xmlns:a16="http://schemas.microsoft.com/office/drawing/2014/main" id="{2FC68205-A1A1-56A4-C6F6-DA708E3920E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EC40BF8-A68C-1683-9363-9F5AD8430D22}"/>
              </a:ext>
            </a:extLst>
          </p:cNvPr>
          <p:cNvSpPr txBox="1"/>
          <p:nvPr/>
        </p:nvSpPr>
        <p:spPr>
          <a:xfrm>
            <a:off x="3616443" y="2473709"/>
            <a:ext cx="8172149" cy="4462760"/>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Introduction to Financial Management</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Areas and Roles in Finance</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rPr>
              <a:t>Finance Versus Economics and Accounting </a:t>
            </a:r>
            <a:r>
              <a:rPr lang="en-US" sz="2000" b="1" dirty="0">
                <a:solidFill>
                  <a:schemeClr val="accent1">
                    <a:lumMod val="75000"/>
                  </a:schemeClr>
                </a:solidFill>
                <a:cs typeface="Alexandria" charset="0"/>
              </a:rPr>
              <a:t>	</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Forms of Business Organization	</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The Main Financial Goal</a:t>
            </a:r>
            <a:r>
              <a:rPr lang="en-US" sz="2000" b="1" dirty="0">
                <a:solidFill>
                  <a:schemeClr val="accent1">
                    <a:lumMod val="75000"/>
                  </a:schemeClr>
                </a:solidFill>
                <a:cs typeface="Alexandria" charset="0"/>
              </a:rPr>
              <a:t>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Intrinsic Value vs. Market Price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Short-Run vs. Long-Run Focus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Stockholder–Manager Conflicts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Stockholder–Debtholder Conflicts</a:t>
            </a: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39385B0B-4FAD-B989-BCA5-AC26435FF32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43DD18E4-E2B7-0E18-0C5A-E8E71D75C006}"/>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7E1A789D-3D64-5EFD-81D2-E14FF45E7945}"/>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6" name="Graphic 21">
            <a:extLst>
              <a:ext uri="{FF2B5EF4-FFF2-40B4-BE49-F238E27FC236}">
                <a16:creationId xmlns:a16="http://schemas.microsoft.com/office/drawing/2014/main" id="{A8A864EB-7ED7-6AA6-B67F-B246CB4974C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843745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385884"/>
            <a:ext cx="10812720" cy="536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53427" y="776465"/>
            <a:ext cx="8078308" cy="523220"/>
          </a:xfrm>
          <a:prstGeom prst="rect">
            <a:avLst/>
          </a:prstGeom>
          <a:noFill/>
        </p:spPr>
        <p:txBody>
          <a:bodyPr wrap="square" rtlCol="0">
            <a:spAutoFit/>
          </a:bodyPr>
          <a:lstStyle/>
          <a:p>
            <a:r>
              <a:rPr lang="en-US" sz="2800" b="1" dirty="0">
                <a:solidFill>
                  <a:schemeClr val="accent1">
                    <a:lumMod val="75000"/>
                  </a:schemeClr>
                </a:solidFill>
                <a:cs typeface="Alexandria" charset="0"/>
              </a:rPr>
              <a:t>Intrinsic Value vs. Market Price</a:t>
            </a:r>
            <a:endParaRPr lang="en-US" sz="2800" b="1" dirty="0">
              <a:solidFill>
                <a:schemeClr val="accent1"/>
              </a:solidFill>
              <a:latin typeface="Alexandria" charset="0"/>
              <a:cs typeface="Alexandria" charset="0"/>
            </a:endParaRPr>
          </a:p>
        </p:txBody>
      </p:sp>
      <p:sp>
        <p:nvSpPr>
          <p:cNvPr id="5" name="Rectangle 4"/>
          <p:cNvSpPr/>
          <p:nvPr/>
        </p:nvSpPr>
        <p:spPr>
          <a:xfrm>
            <a:off x="948970" y="5512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8246" y="591799"/>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0841" y="84761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8" name="Picture 7">
            <a:extLst>
              <a:ext uri="{FF2B5EF4-FFF2-40B4-BE49-F238E27FC236}">
                <a16:creationId xmlns:a16="http://schemas.microsoft.com/office/drawing/2014/main" id="{40DACC59-688E-84FC-E087-06AF93676832}"/>
              </a:ext>
            </a:extLst>
          </p:cNvPr>
          <p:cNvPicPr>
            <a:picLocks noChangeAspect="1"/>
          </p:cNvPicPr>
          <p:nvPr/>
        </p:nvPicPr>
        <p:blipFill>
          <a:blip r:embed="rId2"/>
          <a:stretch>
            <a:fillRect/>
          </a:stretch>
        </p:blipFill>
        <p:spPr>
          <a:xfrm>
            <a:off x="1396779" y="2101396"/>
            <a:ext cx="9398441" cy="4526794"/>
          </a:xfrm>
          <a:prstGeom prst="rect">
            <a:avLst/>
          </a:prstGeom>
        </p:spPr>
      </p:pic>
      <p:sp>
        <p:nvSpPr>
          <p:cNvPr id="9" name="TextBox 8">
            <a:extLst>
              <a:ext uri="{FF2B5EF4-FFF2-40B4-BE49-F238E27FC236}">
                <a16:creationId xmlns:a16="http://schemas.microsoft.com/office/drawing/2014/main" id="{687BBC5D-376E-D14F-3AD5-F637BD8D10E3}"/>
              </a:ext>
            </a:extLst>
          </p:cNvPr>
          <p:cNvSpPr txBox="1"/>
          <p:nvPr/>
        </p:nvSpPr>
        <p:spPr>
          <a:xfrm>
            <a:off x="2456022" y="1410725"/>
            <a:ext cx="8078308" cy="523220"/>
          </a:xfrm>
          <a:prstGeom prst="rect">
            <a:avLst/>
          </a:prstGeom>
          <a:noFill/>
        </p:spPr>
        <p:txBody>
          <a:bodyPr wrap="square" rtlCol="0">
            <a:spAutoFit/>
          </a:bodyPr>
          <a:lstStyle/>
          <a:p>
            <a:r>
              <a:rPr lang="en-US" sz="2800" b="1" dirty="0">
                <a:solidFill>
                  <a:srgbClr val="F58221"/>
                </a:solidFill>
                <a:cs typeface="Alexandria" charset="0"/>
              </a:rPr>
              <a:t>The determinants of intrinsic values and stock prices</a:t>
            </a:r>
            <a:endParaRPr lang="en-US" sz="2800" b="1" dirty="0">
              <a:solidFill>
                <a:srgbClr val="F58221"/>
              </a:solidFill>
              <a:latin typeface="Alexandria" charset="0"/>
              <a:cs typeface="Alexandria" charset="0"/>
            </a:endParaRPr>
          </a:p>
        </p:txBody>
      </p:sp>
      <p:pic>
        <p:nvPicPr>
          <p:cNvPr id="11" name="Graphic 21">
            <a:extLst>
              <a:ext uri="{FF2B5EF4-FFF2-40B4-BE49-F238E27FC236}">
                <a16:creationId xmlns:a16="http://schemas.microsoft.com/office/drawing/2014/main" id="{C4844D03-7486-586A-E74B-3AF4FFFC90E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75168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1AF7F3-4CC3-1310-B66E-C29A720F61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3CEC1F-BAE8-6F73-E7D0-B297D03CE51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6123CDD-8E0B-0BCE-C472-5A14BA41062B}"/>
              </a:ext>
            </a:extLst>
          </p:cNvPr>
          <p:cNvSpPr txBox="1"/>
          <p:nvPr/>
        </p:nvSpPr>
        <p:spPr>
          <a:xfrm>
            <a:off x="2407795" y="802093"/>
            <a:ext cx="8078308" cy="523220"/>
          </a:xfrm>
          <a:prstGeom prst="rect">
            <a:avLst/>
          </a:prstGeom>
          <a:noFill/>
        </p:spPr>
        <p:txBody>
          <a:bodyPr wrap="square" rtlCol="0">
            <a:spAutoFit/>
          </a:bodyPr>
          <a:lstStyle/>
          <a:p>
            <a:r>
              <a:rPr lang="en-US" sz="2800" b="1" dirty="0">
                <a:solidFill>
                  <a:schemeClr val="accent1">
                    <a:lumMod val="75000"/>
                  </a:schemeClr>
                </a:solidFill>
                <a:cs typeface="Alexandria" charset="0"/>
              </a:rPr>
              <a:t>Intrinsic Value vs. Market Price</a:t>
            </a:r>
            <a:endParaRPr lang="en-US" sz="2800" b="1" dirty="0">
              <a:solidFill>
                <a:schemeClr val="accent1"/>
              </a:solidFill>
              <a:latin typeface="Alexandria" charset="0"/>
              <a:cs typeface="Alexandria" charset="0"/>
            </a:endParaRPr>
          </a:p>
        </p:txBody>
      </p:sp>
      <p:sp>
        <p:nvSpPr>
          <p:cNvPr id="5" name="Rectangle 4">
            <a:extLst>
              <a:ext uri="{FF2B5EF4-FFF2-40B4-BE49-F238E27FC236}">
                <a16:creationId xmlns:a16="http://schemas.microsoft.com/office/drawing/2014/main" id="{8E35EF6B-D2B8-13BD-7BA3-9EC0B5FE16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A8E7C5-BE98-9210-6CA6-3AAFE7F0A28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1144939-F0C9-6B67-B2E3-DCB4CA81A3C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0DC619D8-6BDC-A9C9-C6C3-E9FE5FFBBFC9}"/>
              </a:ext>
            </a:extLst>
          </p:cNvPr>
          <p:cNvSpPr txBox="1"/>
          <p:nvPr/>
        </p:nvSpPr>
        <p:spPr>
          <a:xfrm>
            <a:off x="762000" y="2012015"/>
            <a:ext cx="6591905" cy="3662541"/>
          </a:xfrm>
          <a:prstGeom prst="rect">
            <a:avLst/>
          </a:prstGeom>
          <a:noFill/>
        </p:spPr>
        <p:txBody>
          <a:bodyPr wrap="square" rtlCol="0">
            <a:spAutoFit/>
          </a:bodyPr>
          <a:lstStyle/>
          <a:p>
            <a:endParaRPr lang="en-US" sz="2000" dirty="0">
              <a:latin typeface="Alexandria" charset="0"/>
              <a:cs typeface="Alexandria" charset="0"/>
            </a:endParaRPr>
          </a:p>
          <a:p>
            <a:r>
              <a:rPr lang="en-US" sz="2000" b="1" dirty="0">
                <a:solidFill>
                  <a:srgbClr val="0070C0"/>
                </a:solidFill>
              </a:rPr>
              <a:t>1</a:t>
            </a:r>
            <a:r>
              <a:rPr lang="en-US" sz="2400" b="1" dirty="0">
                <a:solidFill>
                  <a:srgbClr val="0070C0"/>
                </a:solidFill>
              </a:rPr>
              <a:t>. Managerial Actions, the Economic Environment, Taxes, and the Political Climate</a:t>
            </a:r>
          </a:p>
          <a:p>
            <a:pPr>
              <a:buFont typeface="Arial" panose="020B0604020202020204" pitchFamily="34" charset="0"/>
              <a:buChar char="•"/>
            </a:pPr>
            <a:r>
              <a:rPr lang="en-US" sz="2400" dirty="0">
                <a:solidFill>
                  <a:srgbClr val="000000"/>
                </a:solidFill>
              </a:rPr>
              <a:t>This top section represents the external factors and actions that influence investor behavior and the stock's value. These factors can change investor expectations, risks, and cash flows, ultimately affecting both the intrinsic and perceived value of the stock.</a:t>
            </a:r>
          </a:p>
          <a:p>
            <a:endParaRPr lang="en-US" sz="2000" dirty="0">
              <a:latin typeface="Alexandria" charset="0"/>
              <a:cs typeface="Alexandria" charset="0"/>
            </a:endParaRPr>
          </a:p>
        </p:txBody>
      </p:sp>
      <p:pic>
        <p:nvPicPr>
          <p:cNvPr id="2" name="Picture 1" descr="A person standing at a desk with a globe and graph&#10;&#10;Description automatically generated with medium confidence">
            <a:extLst>
              <a:ext uri="{FF2B5EF4-FFF2-40B4-BE49-F238E27FC236}">
                <a16:creationId xmlns:a16="http://schemas.microsoft.com/office/drawing/2014/main" id="{CC030BEB-70C2-1DB5-C04B-CC7FB9768A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98625" y="2096389"/>
            <a:ext cx="3662541" cy="3662541"/>
          </a:xfrm>
          <a:prstGeom prst="rect">
            <a:avLst/>
          </a:prstGeom>
        </p:spPr>
      </p:pic>
      <p:pic>
        <p:nvPicPr>
          <p:cNvPr id="4" name="Graphic 21">
            <a:extLst>
              <a:ext uri="{FF2B5EF4-FFF2-40B4-BE49-F238E27FC236}">
                <a16:creationId xmlns:a16="http://schemas.microsoft.com/office/drawing/2014/main" id="{83DC1641-5B60-ED05-D5F4-5B1925CF1DA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99053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76EF8B-C4FD-56A0-FD92-01F8E0A8D8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91F7C1-2BA8-3155-2F40-D11A0C13751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BFFC441-D396-FB4D-AB87-38054BCD2EF7}"/>
              </a:ext>
            </a:extLst>
          </p:cNvPr>
          <p:cNvSpPr txBox="1"/>
          <p:nvPr/>
        </p:nvSpPr>
        <p:spPr>
          <a:xfrm>
            <a:off x="2407795" y="802093"/>
            <a:ext cx="8078308" cy="523220"/>
          </a:xfrm>
          <a:prstGeom prst="rect">
            <a:avLst/>
          </a:prstGeom>
          <a:noFill/>
        </p:spPr>
        <p:txBody>
          <a:bodyPr wrap="square" rtlCol="0">
            <a:spAutoFit/>
          </a:bodyPr>
          <a:lstStyle/>
          <a:p>
            <a:r>
              <a:rPr lang="en-US" sz="2800" b="1" dirty="0">
                <a:solidFill>
                  <a:schemeClr val="accent1">
                    <a:lumMod val="75000"/>
                  </a:schemeClr>
                </a:solidFill>
                <a:cs typeface="Alexandria" charset="0"/>
              </a:rPr>
              <a:t>Intrinsic Value vs. Market Price</a:t>
            </a:r>
            <a:endParaRPr lang="en-US" sz="2800" b="1" dirty="0">
              <a:solidFill>
                <a:schemeClr val="accent1"/>
              </a:solidFill>
              <a:latin typeface="Alexandria" charset="0"/>
              <a:cs typeface="Alexandria" charset="0"/>
            </a:endParaRPr>
          </a:p>
        </p:txBody>
      </p:sp>
      <p:sp>
        <p:nvSpPr>
          <p:cNvPr id="5" name="Rectangle 4">
            <a:extLst>
              <a:ext uri="{FF2B5EF4-FFF2-40B4-BE49-F238E27FC236}">
                <a16:creationId xmlns:a16="http://schemas.microsoft.com/office/drawing/2014/main" id="{BEAC6C25-2101-8389-3667-9F423CE8DC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AB6D01-D475-0459-CF37-CC742407A08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7DE041A-0D61-CDD2-B97A-FB63E35FC22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A9FBB086-5DD5-DFE8-9E06-9EEFE242B05F}"/>
              </a:ext>
            </a:extLst>
          </p:cNvPr>
          <p:cNvSpPr txBox="1"/>
          <p:nvPr/>
        </p:nvSpPr>
        <p:spPr>
          <a:xfrm>
            <a:off x="762000" y="2012015"/>
            <a:ext cx="6591905" cy="3293209"/>
          </a:xfrm>
          <a:prstGeom prst="rect">
            <a:avLst/>
          </a:prstGeom>
          <a:noFill/>
        </p:spPr>
        <p:txBody>
          <a:bodyPr wrap="square" rtlCol="0">
            <a:spAutoFit/>
          </a:bodyPr>
          <a:lstStyle/>
          <a:p>
            <a:endParaRPr lang="en-US" sz="2000" dirty="0">
              <a:latin typeface="Alexandria" charset="0"/>
              <a:cs typeface="Alexandria" charset="0"/>
            </a:endParaRPr>
          </a:p>
          <a:p>
            <a:r>
              <a:rPr lang="en-US" sz="2400" b="1" dirty="0">
                <a:solidFill>
                  <a:srgbClr val="92D050"/>
                </a:solidFill>
              </a:rPr>
              <a:t>2. "True" Investor Cash Flows and "True" Risk</a:t>
            </a:r>
          </a:p>
          <a:p>
            <a:pPr>
              <a:buFont typeface="Arial" panose="020B0604020202020204" pitchFamily="34" charset="0"/>
              <a:buChar char="•"/>
            </a:pPr>
            <a:r>
              <a:rPr lang="en-US" sz="2400" dirty="0">
                <a:solidFill>
                  <a:srgbClr val="000000"/>
                </a:solidFill>
              </a:rPr>
              <a:t>These are fundamental factors related to the intrinsic value of the stock.</a:t>
            </a:r>
          </a:p>
          <a:p>
            <a:pPr>
              <a:buFont typeface="Arial" panose="020B0604020202020204" pitchFamily="34" charset="0"/>
              <a:buChar char="•"/>
            </a:pPr>
            <a:r>
              <a:rPr lang="en-US" sz="2400" b="1" dirty="0">
                <a:solidFill>
                  <a:srgbClr val="92D050"/>
                </a:solidFill>
              </a:rPr>
              <a:t>"True" Investor Cash Flows</a:t>
            </a:r>
            <a:r>
              <a:rPr lang="en-US" sz="2400" dirty="0">
                <a:solidFill>
                  <a:srgbClr val="92D050"/>
                </a:solidFill>
              </a:rPr>
              <a:t>: </a:t>
            </a:r>
            <a:r>
              <a:rPr lang="en-US" sz="2400" dirty="0">
                <a:solidFill>
                  <a:srgbClr val="000000"/>
                </a:solidFill>
              </a:rPr>
              <a:t>The actual or fundamental cash flows expected by investors.</a:t>
            </a:r>
          </a:p>
          <a:p>
            <a:pPr>
              <a:buFont typeface="Arial" panose="020B0604020202020204" pitchFamily="34" charset="0"/>
              <a:buChar char="•"/>
            </a:pPr>
            <a:r>
              <a:rPr lang="en-US" sz="2400" b="1" dirty="0">
                <a:solidFill>
                  <a:srgbClr val="92D050"/>
                </a:solidFill>
              </a:rPr>
              <a:t>"True" Risk</a:t>
            </a:r>
            <a:r>
              <a:rPr lang="en-US" sz="2400" dirty="0">
                <a:solidFill>
                  <a:srgbClr val="92D050"/>
                </a:solidFill>
              </a:rPr>
              <a:t>: </a:t>
            </a:r>
            <a:r>
              <a:rPr lang="en-US" sz="2400" dirty="0">
                <a:solidFill>
                  <a:srgbClr val="000000"/>
                </a:solidFill>
              </a:rPr>
              <a:t>The real risks associated with the stock that investors consider.</a:t>
            </a:r>
          </a:p>
          <a:p>
            <a:endParaRPr lang="en-US" sz="2000" dirty="0">
              <a:latin typeface="Alexandria" charset="0"/>
              <a:cs typeface="Alexandria" charset="0"/>
            </a:endParaRPr>
          </a:p>
        </p:txBody>
      </p:sp>
      <p:pic>
        <p:nvPicPr>
          <p:cNvPr id="4" name="Picture 3" descr="A group of people sitting at a table with a chart and icons">
            <a:extLst>
              <a:ext uri="{FF2B5EF4-FFF2-40B4-BE49-F238E27FC236}">
                <a16:creationId xmlns:a16="http://schemas.microsoft.com/office/drawing/2014/main" id="{F876F292-6C78-77F2-889E-3490618A105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78932" y="1878436"/>
            <a:ext cx="3570760" cy="3921276"/>
          </a:xfrm>
          <a:prstGeom prst="rect">
            <a:avLst/>
          </a:prstGeom>
        </p:spPr>
      </p:pic>
      <p:pic>
        <p:nvPicPr>
          <p:cNvPr id="2" name="Graphic 21">
            <a:extLst>
              <a:ext uri="{FF2B5EF4-FFF2-40B4-BE49-F238E27FC236}">
                <a16:creationId xmlns:a16="http://schemas.microsoft.com/office/drawing/2014/main" id="{651F4EF2-F973-D0F0-184C-6B6369B0FCC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54857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CB77D-236A-4DB4-4DAD-35F9E55DB2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258F61-92BE-236D-9A57-923683D65E3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3957A535-8E79-A52A-FA81-2D118EEEA981}"/>
              </a:ext>
            </a:extLst>
          </p:cNvPr>
          <p:cNvSpPr txBox="1"/>
          <p:nvPr/>
        </p:nvSpPr>
        <p:spPr>
          <a:xfrm>
            <a:off x="2407795" y="802093"/>
            <a:ext cx="8078308" cy="523220"/>
          </a:xfrm>
          <a:prstGeom prst="rect">
            <a:avLst/>
          </a:prstGeom>
          <a:noFill/>
        </p:spPr>
        <p:txBody>
          <a:bodyPr wrap="square" rtlCol="0">
            <a:spAutoFit/>
          </a:bodyPr>
          <a:lstStyle/>
          <a:p>
            <a:r>
              <a:rPr lang="en-US" sz="2800" b="1" dirty="0">
                <a:solidFill>
                  <a:schemeClr val="accent1">
                    <a:lumMod val="75000"/>
                  </a:schemeClr>
                </a:solidFill>
                <a:cs typeface="Alexandria" charset="0"/>
              </a:rPr>
              <a:t>Intrinsic Value vs. Market Price</a:t>
            </a:r>
            <a:endParaRPr lang="en-US" sz="2800" b="1" dirty="0">
              <a:solidFill>
                <a:schemeClr val="accent1"/>
              </a:solidFill>
              <a:latin typeface="Alexandria" charset="0"/>
              <a:cs typeface="Alexandria" charset="0"/>
            </a:endParaRPr>
          </a:p>
        </p:txBody>
      </p:sp>
      <p:sp>
        <p:nvSpPr>
          <p:cNvPr id="5" name="Rectangle 4">
            <a:extLst>
              <a:ext uri="{FF2B5EF4-FFF2-40B4-BE49-F238E27FC236}">
                <a16:creationId xmlns:a16="http://schemas.microsoft.com/office/drawing/2014/main" id="{1322D965-6B2D-6130-4AF9-4AFF3EB2028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AEBEAF-DDAF-A64D-5DAC-10097B0422C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3F2E382-DF7F-43EB-BB64-3A47D231EA9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BF7945EB-130A-FA67-8CEA-882C17A3EEFA}"/>
              </a:ext>
            </a:extLst>
          </p:cNvPr>
          <p:cNvSpPr txBox="1"/>
          <p:nvPr/>
        </p:nvSpPr>
        <p:spPr>
          <a:xfrm>
            <a:off x="762000" y="2012015"/>
            <a:ext cx="6591905" cy="2554545"/>
          </a:xfrm>
          <a:prstGeom prst="rect">
            <a:avLst/>
          </a:prstGeom>
          <a:noFill/>
        </p:spPr>
        <p:txBody>
          <a:bodyPr wrap="square" rtlCol="0">
            <a:spAutoFit/>
          </a:bodyPr>
          <a:lstStyle/>
          <a:p>
            <a:endParaRPr lang="en-US" sz="2000" dirty="0">
              <a:latin typeface="Alexandria" charset="0"/>
              <a:cs typeface="Alexandria" charset="0"/>
            </a:endParaRPr>
          </a:p>
          <a:p>
            <a:r>
              <a:rPr lang="en-US" sz="2400" b="1" dirty="0">
                <a:solidFill>
                  <a:srgbClr val="00B050"/>
                </a:solidFill>
              </a:rPr>
              <a:t>3. Stock’s Intrinsic Value</a:t>
            </a:r>
          </a:p>
          <a:p>
            <a:pPr>
              <a:buFont typeface="Arial" panose="020B0604020202020204" pitchFamily="34" charset="0"/>
              <a:buChar char="•"/>
            </a:pPr>
            <a:r>
              <a:rPr lang="en-US" sz="2400" dirty="0">
                <a:solidFill>
                  <a:srgbClr val="000000"/>
                </a:solidFill>
              </a:rPr>
              <a:t>Based on true cash flows and risks, this represents the actual or fundamental value of the stock. This is what the stock is theoretically worth based on all available information.</a:t>
            </a:r>
          </a:p>
          <a:p>
            <a:endParaRPr lang="en-US" sz="2000" dirty="0">
              <a:latin typeface="Alexandria" charset="0"/>
              <a:cs typeface="Alexandria" charset="0"/>
            </a:endParaRPr>
          </a:p>
        </p:txBody>
      </p:sp>
      <p:pic>
        <p:nvPicPr>
          <p:cNvPr id="8" name="Picture 7" descr="A globe with arrows and graphs&#10;&#10;Description automatically generated with medium confidence">
            <a:extLst>
              <a:ext uri="{FF2B5EF4-FFF2-40B4-BE49-F238E27FC236}">
                <a16:creationId xmlns:a16="http://schemas.microsoft.com/office/drawing/2014/main" id="{45B98205-0B6A-FD89-453B-CAEB60093D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58831" y="1878436"/>
            <a:ext cx="3890861" cy="3890861"/>
          </a:xfrm>
          <a:prstGeom prst="rect">
            <a:avLst/>
          </a:prstGeom>
        </p:spPr>
      </p:pic>
      <p:pic>
        <p:nvPicPr>
          <p:cNvPr id="2" name="Graphic 21">
            <a:extLst>
              <a:ext uri="{FF2B5EF4-FFF2-40B4-BE49-F238E27FC236}">
                <a16:creationId xmlns:a16="http://schemas.microsoft.com/office/drawing/2014/main" id="{01F9F154-5948-A350-13E7-50C2C149924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01238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F34C53-8AF6-8E89-A8E7-D5E3EE7427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3CA82E-FE82-D363-B1C7-380365EE61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F501312-B443-886F-0645-65EBFE3A3996}"/>
              </a:ext>
            </a:extLst>
          </p:cNvPr>
          <p:cNvSpPr txBox="1"/>
          <p:nvPr/>
        </p:nvSpPr>
        <p:spPr>
          <a:xfrm>
            <a:off x="2407795" y="802093"/>
            <a:ext cx="8078308" cy="523220"/>
          </a:xfrm>
          <a:prstGeom prst="rect">
            <a:avLst/>
          </a:prstGeom>
          <a:noFill/>
        </p:spPr>
        <p:txBody>
          <a:bodyPr wrap="square" rtlCol="0">
            <a:spAutoFit/>
          </a:bodyPr>
          <a:lstStyle/>
          <a:p>
            <a:r>
              <a:rPr lang="en-US" sz="2800" b="1" dirty="0">
                <a:solidFill>
                  <a:schemeClr val="accent1">
                    <a:lumMod val="75000"/>
                  </a:schemeClr>
                </a:solidFill>
                <a:cs typeface="Alexandria" charset="0"/>
              </a:rPr>
              <a:t>Intrinsic Value vs. Market Price</a:t>
            </a:r>
            <a:endParaRPr lang="en-US" sz="2800" b="1" dirty="0">
              <a:solidFill>
                <a:schemeClr val="accent1"/>
              </a:solidFill>
              <a:latin typeface="Alexandria" charset="0"/>
              <a:cs typeface="Alexandria" charset="0"/>
            </a:endParaRPr>
          </a:p>
        </p:txBody>
      </p:sp>
      <p:sp>
        <p:nvSpPr>
          <p:cNvPr id="5" name="Rectangle 4">
            <a:extLst>
              <a:ext uri="{FF2B5EF4-FFF2-40B4-BE49-F238E27FC236}">
                <a16:creationId xmlns:a16="http://schemas.microsoft.com/office/drawing/2014/main" id="{A5823398-468B-57A1-7228-39C4D320922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00DD3D-ECE0-4AA7-F7A4-A2F7E58D22D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21048E2-249C-2A92-89A9-20827971480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EA7370A5-E6E5-6D99-598D-651C3ECDC6B5}"/>
              </a:ext>
            </a:extLst>
          </p:cNvPr>
          <p:cNvSpPr txBox="1"/>
          <p:nvPr/>
        </p:nvSpPr>
        <p:spPr>
          <a:xfrm>
            <a:off x="762000" y="2012015"/>
            <a:ext cx="6591905" cy="4031873"/>
          </a:xfrm>
          <a:prstGeom prst="rect">
            <a:avLst/>
          </a:prstGeom>
          <a:noFill/>
        </p:spPr>
        <p:txBody>
          <a:bodyPr wrap="square" rtlCol="0">
            <a:spAutoFit/>
          </a:bodyPr>
          <a:lstStyle/>
          <a:p>
            <a:endParaRPr lang="en-US" sz="2000" dirty="0">
              <a:latin typeface="Alexandria" charset="0"/>
              <a:cs typeface="Alexandria" charset="0"/>
            </a:endParaRPr>
          </a:p>
          <a:p>
            <a:r>
              <a:rPr lang="en-US" sz="2400" b="1" dirty="0">
                <a:solidFill>
                  <a:srgbClr val="8E5A6D"/>
                </a:solidFill>
              </a:rPr>
              <a:t>4. "Perceived" Investor Cash Flows and "Perceived" Risk</a:t>
            </a:r>
          </a:p>
          <a:p>
            <a:pPr>
              <a:buFont typeface="Arial" panose="020B0604020202020204" pitchFamily="34" charset="0"/>
              <a:buChar char="•"/>
            </a:pPr>
            <a:r>
              <a:rPr lang="en-US" sz="2400" dirty="0">
                <a:solidFill>
                  <a:srgbClr val="000000"/>
                </a:solidFill>
              </a:rPr>
              <a:t>These represent the investors' perceptions of the stock's future cash flows and risks, which may differ from the actual or "true" values.</a:t>
            </a:r>
          </a:p>
          <a:p>
            <a:pPr>
              <a:buFont typeface="Arial" panose="020B0604020202020204" pitchFamily="34" charset="0"/>
              <a:buChar char="•"/>
            </a:pPr>
            <a:r>
              <a:rPr lang="en-US" sz="2400" b="1" dirty="0">
                <a:solidFill>
                  <a:srgbClr val="8E5A6D"/>
                </a:solidFill>
              </a:rPr>
              <a:t>"Perceived" Investor Cash Flows</a:t>
            </a:r>
            <a:r>
              <a:rPr lang="en-US" sz="2400" dirty="0">
                <a:solidFill>
                  <a:srgbClr val="8E5A6D"/>
                </a:solidFill>
              </a:rPr>
              <a:t>: </a:t>
            </a:r>
            <a:r>
              <a:rPr lang="en-US" sz="2400" dirty="0">
                <a:solidFill>
                  <a:srgbClr val="000000"/>
                </a:solidFill>
              </a:rPr>
              <a:t>What investors believe will be the future cash flows.</a:t>
            </a:r>
          </a:p>
          <a:p>
            <a:pPr>
              <a:buFont typeface="Arial" panose="020B0604020202020204" pitchFamily="34" charset="0"/>
              <a:buChar char="•"/>
            </a:pPr>
            <a:r>
              <a:rPr lang="en-US" sz="2400" b="1" dirty="0">
                <a:solidFill>
                  <a:srgbClr val="8E5A6D"/>
                </a:solidFill>
              </a:rPr>
              <a:t>"Perceived" Risk</a:t>
            </a:r>
            <a:r>
              <a:rPr lang="en-US" sz="2400" dirty="0">
                <a:solidFill>
                  <a:srgbClr val="8E5A6D"/>
                </a:solidFill>
              </a:rPr>
              <a:t>: </a:t>
            </a:r>
            <a:r>
              <a:rPr lang="en-US" sz="2400" dirty="0">
                <a:solidFill>
                  <a:srgbClr val="000000"/>
                </a:solidFill>
              </a:rPr>
              <a:t>The risks that investors think the stock carries.</a:t>
            </a:r>
          </a:p>
          <a:p>
            <a:endParaRPr lang="en-US" sz="2000" dirty="0">
              <a:latin typeface="Alexandria" charset="0"/>
              <a:cs typeface="Alexandria" charset="0"/>
            </a:endParaRPr>
          </a:p>
        </p:txBody>
      </p:sp>
      <p:pic>
        <p:nvPicPr>
          <p:cNvPr id="8" name="Picture 7" descr="A magnifying glass on a graph&#10;&#10;Description automatically generated">
            <a:extLst>
              <a:ext uri="{FF2B5EF4-FFF2-40B4-BE49-F238E27FC236}">
                <a16:creationId xmlns:a16="http://schemas.microsoft.com/office/drawing/2014/main" id="{4C1DA5A5-45F9-B741-4CD4-530ACC6588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4585" y="2012015"/>
            <a:ext cx="3765107" cy="3765107"/>
          </a:xfrm>
          <a:prstGeom prst="rect">
            <a:avLst/>
          </a:prstGeom>
        </p:spPr>
      </p:pic>
      <p:pic>
        <p:nvPicPr>
          <p:cNvPr id="2" name="Graphic 21">
            <a:extLst>
              <a:ext uri="{FF2B5EF4-FFF2-40B4-BE49-F238E27FC236}">
                <a16:creationId xmlns:a16="http://schemas.microsoft.com/office/drawing/2014/main" id="{27C64298-BE2B-3CFA-65BD-AAA413B650D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82660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6E4A3D-49C1-8B3C-D667-8D1001A420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90E5AF-3D1D-F6BF-B342-5EC9B3BF2E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D53C178-3C4A-BA9C-75FD-E9BCEB8939E5}"/>
              </a:ext>
            </a:extLst>
          </p:cNvPr>
          <p:cNvSpPr txBox="1"/>
          <p:nvPr/>
        </p:nvSpPr>
        <p:spPr>
          <a:xfrm>
            <a:off x="2407795" y="802093"/>
            <a:ext cx="8078308" cy="523220"/>
          </a:xfrm>
          <a:prstGeom prst="rect">
            <a:avLst/>
          </a:prstGeom>
          <a:noFill/>
        </p:spPr>
        <p:txBody>
          <a:bodyPr wrap="square" rtlCol="0">
            <a:spAutoFit/>
          </a:bodyPr>
          <a:lstStyle/>
          <a:p>
            <a:r>
              <a:rPr lang="en-US" sz="2800" b="1" dirty="0">
                <a:solidFill>
                  <a:schemeClr val="accent1">
                    <a:lumMod val="75000"/>
                  </a:schemeClr>
                </a:solidFill>
                <a:cs typeface="Alexandria" charset="0"/>
              </a:rPr>
              <a:t>Intrinsic Value vs. Market Price</a:t>
            </a:r>
            <a:endParaRPr lang="en-US" sz="2800" b="1" dirty="0">
              <a:solidFill>
                <a:schemeClr val="accent1"/>
              </a:solidFill>
              <a:latin typeface="Alexandria" charset="0"/>
              <a:cs typeface="Alexandria" charset="0"/>
            </a:endParaRPr>
          </a:p>
        </p:txBody>
      </p:sp>
      <p:sp>
        <p:nvSpPr>
          <p:cNvPr id="5" name="Rectangle 4">
            <a:extLst>
              <a:ext uri="{FF2B5EF4-FFF2-40B4-BE49-F238E27FC236}">
                <a16:creationId xmlns:a16="http://schemas.microsoft.com/office/drawing/2014/main" id="{D7DF80A8-2A32-659E-24FA-20F4E4D4C8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CDB062D-5674-5310-7F34-E0BB2691C72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339401E-3CAF-9855-7E0B-C81BF6B8B75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F5724643-8278-7D66-27D4-021B6EF09C96}"/>
              </a:ext>
            </a:extLst>
          </p:cNvPr>
          <p:cNvSpPr txBox="1"/>
          <p:nvPr/>
        </p:nvSpPr>
        <p:spPr>
          <a:xfrm>
            <a:off x="762000" y="2012015"/>
            <a:ext cx="6591905" cy="2554545"/>
          </a:xfrm>
          <a:prstGeom prst="rect">
            <a:avLst/>
          </a:prstGeom>
          <a:noFill/>
        </p:spPr>
        <p:txBody>
          <a:bodyPr wrap="square" rtlCol="0">
            <a:spAutoFit/>
          </a:bodyPr>
          <a:lstStyle/>
          <a:p>
            <a:endParaRPr lang="en-US" sz="2000" dirty="0">
              <a:latin typeface="Alexandria" charset="0"/>
              <a:cs typeface="Alexandria" charset="0"/>
            </a:endParaRPr>
          </a:p>
          <a:p>
            <a:r>
              <a:rPr lang="en-US" sz="2400" b="1" dirty="0">
                <a:solidFill>
                  <a:srgbClr val="FFD200"/>
                </a:solidFill>
              </a:rPr>
              <a:t>5. Stock’s Market Price</a:t>
            </a:r>
          </a:p>
          <a:p>
            <a:pPr>
              <a:buFont typeface="Arial" panose="020B0604020202020204" pitchFamily="34" charset="0"/>
              <a:buChar char="•"/>
            </a:pPr>
            <a:r>
              <a:rPr lang="en-US" sz="2400" dirty="0">
                <a:solidFill>
                  <a:srgbClr val="000000"/>
                </a:solidFill>
              </a:rPr>
              <a:t>Based on perceived investor cash flows and risks, this is the price at which the stock is currently trading in the market. It reflects the collective perceptions of all market participants.</a:t>
            </a:r>
          </a:p>
          <a:p>
            <a:endParaRPr lang="en-US" sz="2000" dirty="0">
              <a:latin typeface="Alexandria" charset="0"/>
              <a:cs typeface="Alexandria" charset="0"/>
            </a:endParaRPr>
          </a:p>
        </p:txBody>
      </p:sp>
      <p:pic>
        <p:nvPicPr>
          <p:cNvPr id="8" name="Picture 7" descr="A group of people looking at a digital screen&#10;&#10;Description automatically generated">
            <a:extLst>
              <a:ext uri="{FF2B5EF4-FFF2-40B4-BE49-F238E27FC236}">
                <a16:creationId xmlns:a16="http://schemas.microsoft.com/office/drawing/2014/main" id="{0778AAF1-DAD0-E735-FA1A-E9870C6FFED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53905" y="1993464"/>
            <a:ext cx="3754474" cy="3754474"/>
          </a:xfrm>
          <a:prstGeom prst="rect">
            <a:avLst/>
          </a:prstGeom>
        </p:spPr>
      </p:pic>
      <p:pic>
        <p:nvPicPr>
          <p:cNvPr id="2" name="Graphic 21">
            <a:extLst>
              <a:ext uri="{FF2B5EF4-FFF2-40B4-BE49-F238E27FC236}">
                <a16:creationId xmlns:a16="http://schemas.microsoft.com/office/drawing/2014/main" id="{CEA200E0-3154-D3E7-9EB3-B72DF8355F1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1374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9079CA-78FB-84B9-3B5C-C5ED693CB7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944664-6E26-24E5-FC44-7B77F680938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7D360DB-53AB-E272-7BA7-6862CE0BAA0B}"/>
              </a:ext>
            </a:extLst>
          </p:cNvPr>
          <p:cNvSpPr txBox="1"/>
          <p:nvPr/>
        </p:nvSpPr>
        <p:spPr>
          <a:xfrm>
            <a:off x="2407795" y="802093"/>
            <a:ext cx="8078308" cy="523220"/>
          </a:xfrm>
          <a:prstGeom prst="rect">
            <a:avLst/>
          </a:prstGeom>
          <a:noFill/>
        </p:spPr>
        <p:txBody>
          <a:bodyPr wrap="square" rtlCol="0">
            <a:spAutoFit/>
          </a:bodyPr>
          <a:lstStyle/>
          <a:p>
            <a:r>
              <a:rPr lang="en-US" sz="2800" b="1" dirty="0">
                <a:solidFill>
                  <a:schemeClr val="accent1">
                    <a:lumMod val="75000"/>
                  </a:schemeClr>
                </a:solidFill>
                <a:cs typeface="Alexandria" charset="0"/>
              </a:rPr>
              <a:t>Intrinsic Value vs. Market Price</a:t>
            </a:r>
            <a:endParaRPr lang="en-US" sz="2800" b="1" dirty="0">
              <a:solidFill>
                <a:schemeClr val="accent1"/>
              </a:solidFill>
              <a:latin typeface="Alexandria" charset="0"/>
              <a:cs typeface="Alexandria" charset="0"/>
            </a:endParaRPr>
          </a:p>
        </p:txBody>
      </p:sp>
      <p:sp>
        <p:nvSpPr>
          <p:cNvPr id="5" name="Rectangle 4">
            <a:extLst>
              <a:ext uri="{FF2B5EF4-FFF2-40B4-BE49-F238E27FC236}">
                <a16:creationId xmlns:a16="http://schemas.microsoft.com/office/drawing/2014/main" id="{79B95717-5DCD-7FD4-2788-0653B96BF4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0E056D-ECFB-9B53-17C7-424A0A6EB9A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78A4563-13A4-CCA3-5505-6729B417CF7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9CE0B8E2-E205-90BF-737C-500D680824AA}"/>
              </a:ext>
            </a:extLst>
          </p:cNvPr>
          <p:cNvSpPr txBox="1"/>
          <p:nvPr/>
        </p:nvSpPr>
        <p:spPr>
          <a:xfrm>
            <a:off x="762000" y="2012015"/>
            <a:ext cx="6591905" cy="2923877"/>
          </a:xfrm>
          <a:prstGeom prst="rect">
            <a:avLst/>
          </a:prstGeom>
          <a:noFill/>
        </p:spPr>
        <p:txBody>
          <a:bodyPr wrap="square" rtlCol="0">
            <a:spAutoFit/>
          </a:bodyPr>
          <a:lstStyle/>
          <a:p>
            <a:endParaRPr lang="en-US" sz="2000" dirty="0">
              <a:latin typeface="Alexandria" charset="0"/>
              <a:cs typeface="Alexandria" charset="0"/>
            </a:endParaRPr>
          </a:p>
          <a:p>
            <a:r>
              <a:rPr lang="en-US" sz="2400" b="1" dirty="0">
                <a:solidFill>
                  <a:srgbClr val="00AEEF"/>
                </a:solidFill>
              </a:rPr>
              <a:t>6. Market Equilibrium</a:t>
            </a:r>
          </a:p>
          <a:p>
            <a:pPr>
              <a:buFont typeface="Arial" panose="020B0604020202020204" pitchFamily="34" charset="0"/>
              <a:buChar char="•"/>
            </a:pPr>
            <a:r>
              <a:rPr lang="en-US" sz="2400" dirty="0">
                <a:solidFill>
                  <a:srgbClr val="000000"/>
                </a:solidFill>
              </a:rPr>
              <a:t>The diagram indicates that market equilibrium is achieved when the stock’s intrinsic value equals its market price. This means that investor perceptions align with the stock's actual value, resulting in no pressure for the price to change.</a:t>
            </a:r>
          </a:p>
          <a:p>
            <a:endParaRPr lang="en-US" sz="2000" dirty="0">
              <a:latin typeface="Alexandria" charset="0"/>
              <a:cs typeface="Alexandria" charset="0"/>
            </a:endParaRPr>
          </a:p>
        </p:txBody>
      </p:sp>
      <p:pic>
        <p:nvPicPr>
          <p:cNvPr id="8" name="Picture 7" descr="A scale with a crowd of people standing around it&#10;&#10;Description automatically generated">
            <a:extLst>
              <a:ext uri="{FF2B5EF4-FFF2-40B4-BE49-F238E27FC236}">
                <a16:creationId xmlns:a16="http://schemas.microsoft.com/office/drawing/2014/main" id="{D8B1A823-EF4F-3C8A-FCC7-20076069E47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01543" y="2096389"/>
            <a:ext cx="3648149" cy="3648149"/>
          </a:xfrm>
          <a:prstGeom prst="rect">
            <a:avLst/>
          </a:prstGeom>
        </p:spPr>
      </p:pic>
      <p:pic>
        <p:nvPicPr>
          <p:cNvPr id="2" name="Graphic 21">
            <a:extLst>
              <a:ext uri="{FF2B5EF4-FFF2-40B4-BE49-F238E27FC236}">
                <a16:creationId xmlns:a16="http://schemas.microsoft.com/office/drawing/2014/main" id="{E9EA5D55-52E7-63FF-A21A-12A8061CC9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92195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CBA45C-3977-C8B2-5A78-BB3DEFC8016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FF86F26-E567-4ED6-234A-EBC6D66BDC0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9F16D0AD-89E9-253A-7E6D-7E4DD8E249F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A9E3F1D-F328-127C-1024-959F9C63FC3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4D2634A8-1447-12B2-99D4-A61F340B3854}"/>
              </a:ext>
            </a:extLst>
          </p:cNvPr>
          <p:cNvSpPr txBox="1"/>
          <p:nvPr/>
        </p:nvSpPr>
        <p:spPr>
          <a:xfrm>
            <a:off x="4689258" y="1412953"/>
            <a:ext cx="546106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An Overview of Financial Management</a:t>
            </a:r>
          </a:p>
        </p:txBody>
      </p:sp>
      <p:sp>
        <p:nvSpPr>
          <p:cNvPr id="28" name="Rectangle 27">
            <a:extLst>
              <a:ext uri="{FF2B5EF4-FFF2-40B4-BE49-F238E27FC236}">
                <a16:creationId xmlns:a16="http://schemas.microsoft.com/office/drawing/2014/main" id="{C7D9B2C8-C71A-E225-5E4F-CCC829C89C0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672A130-6BA3-0837-B980-92D551E00E43}"/>
              </a:ext>
            </a:extLst>
          </p:cNvPr>
          <p:cNvSpPr txBox="1"/>
          <p:nvPr/>
        </p:nvSpPr>
        <p:spPr>
          <a:xfrm>
            <a:off x="3616443" y="2473709"/>
            <a:ext cx="8172149" cy="4001095"/>
          </a:xfrm>
          <a:prstGeom prst="rect">
            <a:avLst/>
          </a:prstGeom>
          <a:noFill/>
        </p:spPr>
        <p:txBody>
          <a:bodyPr wrap="square" rtlCol="0">
            <a:spAutoFit/>
          </a:bodyPr>
          <a:lstStyle/>
          <a:p>
            <a:pPr>
              <a:lnSpc>
                <a:spcPct val="150000"/>
              </a:lnSpc>
            </a:pPr>
            <a:r>
              <a:rPr lang="en-US" sz="2000" b="1" strike="sngStrike" dirty="0">
                <a:solidFill>
                  <a:schemeClr val="accent1">
                    <a:lumMod val="75000"/>
                  </a:schemeClr>
                </a:solidFill>
                <a:cs typeface="Alexandria" charset="0"/>
              </a:rPr>
              <a:t>Introduction to Financial Management</a:t>
            </a:r>
          </a:p>
          <a:p>
            <a:pPr>
              <a:lnSpc>
                <a:spcPct val="150000"/>
              </a:lnSpc>
            </a:pPr>
            <a:r>
              <a:rPr lang="en-US" sz="2000" b="1" strike="sngStrike" dirty="0">
                <a:solidFill>
                  <a:schemeClr val="accent1">
                    <a:lumMod val="75000"/>
                  </a:schemeClr>
                </a:solidFill>
                <a:cs typeface="Alexandria" charset="0"/>
              </a:rPr>
              <a:t>Areas and Roles in Finance</a:t>
            </a:r>
          </a:p>
          <a:p>
            <a:pPr>
              <a:lnSpc>
                <a:spcPct val="150000"/>
              </a:lnSpc>
            </a:pPr>
            <a:r>
              <a:rPr lang="en-US" sz="2000" b="1" strike="sngStrike" dirty="0">
                <a:solidFill>
                  <a:schemeClr val="accent1">
                    <a:lumMod val="75000"/>
                  </a:schemeClr>
                </a:solidFill>
              </a:rPr>
              <a:t>Finance Versus Economics and Accounting </a:t>
            </a:r>
            <a:r>
              <a:rPr lang="en-US" sz="2000" b="1" dirty="0">
                <a:solidFill>
                  <a:schemeClr val="accent1">
                    <a:lumMod val="75000"/>
                  </a:schemeClr>
                </a:solidFill>
                <a:cs typeface="Alexandria" charset="0"/>
              </a:rPr>
              <a:t>	</a:t>
            </a:r>
          </a:p>
          <a:p>
            <a:pPr>
              <a:lnSpc>
                <a:spcPct val="150000"/>
              </a:lnSpc>
            </a:pPr>
            <a:r>
              <a:rPr lang="en-US" sz="2000" b="1" strike="sngStrike" dirty="0">
                <a:solidFill>
                  <a:schemeClr val="accent1">
                    <a:lumMod val="75000"/>
                  </a:schemeClr>
                </a:solidFill>
                <a:cs typeface="Alexandria" charset="0"/>
              </a:rPr>
              <a:t>Forms of Business Organization</a:t>
            </a:r>
          </a:p>
          <a:p>
            <a:pPr>
              <a:lnSpc>
                <a:spcPct val="150000"/>
              </a:lnSpc>
            </a:pPr>
            <a:r>
              <a:rPr lang="en-US" sz="2000" b="1" strike="sngStrike" dirty="0">
                <a:solidFill>
                  <a:schemeClr val="accent1">
                    <a:lumMod val="75000"/>
                  </a:schemeClr>
                </a:solidFill>
                <a:cs typeface="Alexandria" charset="0"/>
              </a:rPr>
              <a:t>The Main Financial Goal</a:t>
            </a:r>
            <a:r>
              <a:rPr lang="en-US" sz="2000" b="1" dirty="0">
                <a:solidFill>
                  <a:schemeClr val="accent1">
                    <a:lumMod val="75000"/>
                  </a:schemeClr>
                </a:solidFill>
                <a:cs typeface="Alexandria" charset="0"/>
              </a:rPr>
              <a:t>	</a:t>
            </a:r>
          </a:p>
          <a:p>
            <a:pPr>
              <a:lnSpc>
                <a:spcPct val="150000"/>
              </a:lnSpc>
            </a:pPr>
            <a:r>
              <a:rPr lang="en-US" sz="2000" b="1" strike="sngStrike" dirty="0">
                <a:solidFill>
                  <a:schemeClr val="accent1">
                    <a:lumMod val="75000"/>
                  </a:schemeClr>
                </a:solidFill>
                <a:cs typeface="Alexandria" charset="0"/>
              </a:rPr>
              <a:t>Intrinsic Value vs. Market Price</a:t>
            </a:r>
            <a:endParaRPr lang="en-US" sz="2000" b="1" dirty="0">
              <a:solidFill>
                <a:schemeClr val="accent1">
                  <a:lumMod val="75000"/>
                </a:schemeClr>
              </a:solidFill>
              <a:cs typeface="Alexandria" charset="0"/>
            </a:endParaRPr>
          </a:p>
          <a:p>
            <a:pPr>
              <a:lnSpc>
                <a:spcPct val="150000"/>
              </a:lnSpc>
            </a:pPr>
            <a:r>
              <a:rPr lang="en-US" sz="2000" b="1" dirty="0">
                <a:solidFill>
                  <a:schemeClr val="accent1">
                    <a:lumMod val="75000"/>
                  </a:schemeClr>
                </a:solidFill>
                <a:cs typeface="Alexandria" charset="0"/>
              </a:rPr>
              <a:t>Stockholder–Manager Conflicts	</a:t>
            </a:r>
          </a:p>
          <a:p>
            <a:pPr>
              <a:lnSpc>
                <a:spcPct val="150000"/>
              </a:lnSpc>
            </a:pPr>
            <a:r>
              <a:rPr lang="en-US" sz="2000" b="1" dirty="0">
                <a:solidFill>
                  <a:schemeClr val="accent1">
                    <a:lumMod val="75000"/>
                  </a:schemeClr>
                </a:solidFill>
                <a:cs typeface="Alexandria" charset="0"/>
              </a:rPr>
              <a:t>Stockholder–Debtholder Conflicts</a:t>
            </a: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364B473D-9E03-475F-0A52-D6B9D59E347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D5B982-0F48-E2BF-EC06-A10CE97A5308}"/>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80296AF1-ABE6-E74C-5C39-1F4FA4546697}"/>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6" name="Graphic 21">
            <a:extLst>
              <a:ext uri="{FF2B5EF4-FFF2-40B4-BE49-F238E27FC236}">
                <a16:creationId xmlns:a16="http://schemas.microsoft.com/office/drawing/2014/main" id="{2F73DE45-1C28-8C08-78D7-561D9A7D937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8010713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4"/>
            <a:ext cx="11113445" cy="4841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07795" y="1083696"/>
            <a:ext cx="8078308"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Stockholder–Manager Conflicts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684591" y="2179974"/>
            <a:ext cx="7264400" cy="3785652"/>
          </a:xfrm>
          <a:prstGeom prst="rect">
            <a:avLst/>
          </a:prstGeom>
          <a:noFill/>
        </p:spPr>
        <p:txBody>
          <a:bodyPr wrap="square" rtlCol="0">
            <a:spAutoFit/>
          </a:bodyPr>
          <a:lstStyle/>
          <a:p>
            <a:r>
              <a:rPr lang="en-US" sz="2400" dirty="0">
                <a:latin typeface="Calibri" panose="020F0502020204030204" pitchFamily="34" charset="0"/>
                <a:cs typeface="Calibri" panose="020F0502020204030204" pitchFamily="34" charset="0"/>
              </a:rPr>
              <a:t>It has long been recognized </a:t>
            </a:r>
            <a:r>
              <a:rPr lang="en-US" sz="2400" b="1" dirty="0">
                <a:latin typeface="Calibri" panose="020F0502020204030204" pitchFamily="34" charset="0"/>
                <a:cs typeface="Calibri" panose="020F0502020204030204" pitchFamily="34" charset="0"/>
              </a:rPr>
              <a:t>that managers’ personal goals may compete with shareholder wealth maximization</a:t>
            </a:r>
            <a:r>
              <a:rPr lang="en-US" sz="2400" dirty="0">
                <a:latin typeface="Calibri" panose="020F0502020204030204" pitchFamily="34" charset="0"/>
                <a:cs typeface="Calibri" panose="020F0502020204030204" pitchFamily="34" charset="0"/>
              </a:rPr>
              <a:t>.</a:t>
            </a:r>
          </a:p>
          <a:p>
            <a:r>
              <a:rPr lang="en-US" sz="2400" dirty="0">
                <a:latin typeface="Calibri" panose="020F0502020204030204" pitchFamily="34" charset="0"/>
                <a:cs typeface="Calibri" panose="020F0502020204030204" pitchFamily="34" charset="0"/>
              </a:rPr>
              <a:t>Managers might be more interested in maximizing their own wealth than their stockholders’ wealth; therefore, managers might pay themselves excessive salaries.</a:t>
            </a:r>
          </a:p>
          <a:p>
            <a:r>
              <a:rPr lang="en-US" sz="2400" dirty="0">
                <a:latin typeface="Calibri" panose="020F0502020204030204" pitchFamily="34" charset="0"/>
                <a:cs typeface="Calibri" panose="020F0502020204030204" pitchFamily="34" charset="0"/>
              </a:rPr>
              <a:t>Effective executive compensation plans motivate managers to act in their stockholders’ best interests.</a:t>
            </a:r>
          </a:p>
          <a:p>
            <a:r>
              <a:rPr lang="en-US" sz="2400" b="1" dirty="0">
                <a:solidFill>
                  <a:schemeClr val="accent2"/>
                </a:solidFill>
                <a:latin typeface="Calibri" panose="020F0502020204030204" pitchFamily="34" charset="0"/>
                <a:cs typeface="Calibri" panose="020F0502020204030204" pitchFamily="34" charset="0"/>
              </a:rPr>
              <a:t>Agency problem: </a:t>
            </a:r>
            <a:r>
              <a:rPr lang="en-US" sz="2400" dirty="0">
                <a:latin typeface="Calibri" panose="020F0502020204030204" pitchFamily="34" charset="0"/>
                <a:cs typeface="Calibri" panose="020F0502020204030204" pitchFamily="34" charset="0"/>
              </a:rPr>
              <a:t>the likelihood that managers may place personal goals ahead of corporate goals </a:t>
            </a:r>
          </a:p>
        </p:txBody>
      </p:sp>
      <p:pic>
        <p:nvPicPr>
          <p:cNvPr id="4" name="Picture 3" descr="A person pointing at another person in a room with a large screen">
            <a:extLst>
              <a:ext uri="{FF2B5EF4-FFF2-40B4-BE49-F238E27FC236}">
                <a16:creationId xmlns:a16="http://schemas.microsoft.com/office/drawing/2014/main" id="{2657E022-5EA9-05F3-C7EB-99756E277B6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27035" y="2253661"/>
            <a:ext cx="3347686" cy="3785653"/>
          </a:xfrm>
          <a:prstGeom prst="rect">
            <a:avLst/>
          </a:prstGeom>
        </p:spPr>
      </p:pic>
      <p:pic>
        <p:nvPicPr>
          <p:cNvPr id="2" name="Graphic 21">
            <a:extLst>
              <a:ext uri="{FF2B5EF4-FFF2-40B4-BE49-F238E27FC236}">
                <a16:creationId xmlns:a16="http://schemas.microsoft.com/office/drawing/2014/main" id="{9F2AC2BB-17E2-2A84-8D8A-449777140B7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08761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46765" y="1063925"/>
            <a:ext cx="8078308"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Stockholder–Manager Conflicts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62000" y="2012015"/>
            <a:ext cx="6688667" cy="3785652"/>
          </a:xfrm>
          <a:prstGeom prst="rect">
            <a:avLst/>
          </a:prstGeom>
          <a:noFill/>
        </p:spPr>
        <p:txBody>
          <a:bodyPr wrap="square" rtlCol="0">
            <a:spAutoFit/>
          </a:bodyPr>
          <a:lstStyle/>
          <a:p>
            <a:r>
              <a:rPr lang="en-US" sz="2400" b="1" dirty="0">
                <a:solidFill>
                  <a:schemeClr val="accent2"/>
                </a:solidFill>
                <a:latin typeface="Calibri" panose="020F0502020204030204" pitchFamily="34" charset="0"/>
                <a:cs typeface="Calibri" panose="020F0502020204030204" pitchFamily="34" charset="0"/>
              </a:rPr>
              <a:t>Useful motivational tools include </a:t>
            </a:r>
          </a:p>
          <a:p>
            <a:pPr marL="457200" indent="-457200">
              <a:buAutoNum type="arabicParenBoth"/>
            </a:pPr>
            <a:r>
              <a:rPr lang="en-US" sz="2400" dirty="0">
                <a:latin typeface="Calibri" panose="020F0502020204030204" pitchFamily="34" charset="0"/>
                <a:cs typeface="Calibri" panose="020F0502020204030204" pitchFamily="34" charset="0"/>
              </a:rPr>
              <a:t>reasonable compensation packages, </a:t>
            </a:r>
          </a:p>
          <a:p>
            <a:pPr marL="457200" indent="-457200">
              <a:buAutoNum type="arabicParenBoth"/>
            </a:pPr>
            <a:r>
              <a:rPr lang="en-US" sz="2400" dirty="0">
                <a:latin typeface="Calibri" panose="020F0502020204030204" pitchFamily="34" charset="0"/>
                <a:cs typeface="Calibri" panose="020F0502020204030204" pitchFamily="34" charset="0"/>
              </a:rPr>
              <a:t>firing of managers who don’t perform well </a:t>
            </a:r>
          </a:p>
          <a:p>
            <a:pPr marL="457200" indent="-457200">
              <a:buAutoNum type="arabicParenBoth"/>
            </a:pPr>
            <a:r>
              <a:rPr lang="en-US" sz="2400" dirty="0">
                <a:latin typeface="Calibri" panose="020F0502020204030204" pitchFamily="34" charset="0"/>
                <a:cs typeface="Calibri" panose="020F0502020204030204" pitchFamily="34" charset="0"/>
              </a:rPr>
              <a:t>The threat of hostile takeovers</a:t>
            </a:r>
          </a:p>
          <a:p>
            <a:endParaRPr lang="en-US" sz="2400" b="1" dirty="0">
              <a:solidFill>
                <a:schemeClr val="accent2"/>
              </a:solidFill>
              <a:latin typeface="Calibri" panose="020F0502020204030204" pitchFamily="34" charset="0"/>
              <a:cs typeface="Calibri" panose="020F0502020204030204" pitchFamily="34" charset="0"/>
            </a:endParaRPr>
          </a:p>
          <a:p>
            <a:r>
              <a:rPr lang="en-US" sz="2400" b="1" dirty="0">
                <a:solidFill>
                  <a:schemeClr val="accent2"/>
                </a:solidFill>
                <a:latin typeface="Calibri" panose="020F0502020204030204" pitchFamily="34" charset="0"/>
                <a:cs typeface="Calibri" panose="020F0502020204030204" pitchFamily="34" charset="0"/>
              </a:rPr>
              <a:t>Compensation packages </a:t>
            </a:r>
            <a:r>
              <a:rPr lang="en-US" sz="2400" dirty="0">
                <a:latin typeface="Calibri" panose="020F0502020204030204" pitchFamily="34" charset="0"/>
                <a:cs typeface="Calibri" panose="020F0502020204030204" pitchFamily="34" charset="0"/>
              </a:rPr>
              <a:t>should be sufficient to attract and retain able managers, but they should not go beyond what is needed.</a:t>
            </a:r>
          </a:p>
          <a:p>
            <a:r>
              <a:rPr lang="en-US" sz="2400" dirty="0">
                <a:latin typeface="Calibri" panose="020F0502020204030204" pitchFamily="34" charset="0"/>
                <a:cs typeface="Calibri" panose="020F0502020204030204" pitchFamily="34" charset="0"/>
              </a:rPr>
              <a:t>Compensation policies need to be consistent over time.</a:t>
            </a:r>
          </a:p>
        </p:txBody>
      </p:sp>
      <p:pic>
        <p:nvPicPr>
          <p:cNvPr id="4" name="Picture 3" descr="A group of people sitting around a table">
            <a:extLst>
              <a:ext uri="{FF2B5EF4-FFF2-40B4-BE49-F238E27FC236}">
                <a16:creationId xmlns:a16="http://schemas.microsoft.com/office/drawing/2014/main" id="{A0A2A165-AB1E-DF23-F8DB-F4504DA3AD7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11636" y="2101396"/>
            <a:ext cx="3589143" cy="3479437"/>
          </a:xfrm>
          <a:prstGeom prst="rect">
            <a:avLst/>
          </a:prstGeom>
        </p:spPr>
      </p:pic>
      <p:pic>
        <p:nvPicPr>
          <p:cNvPr id="2" name="Graphic 21">
            <a:extLst>
              <a:ext uri="{FF2B5EF4-FFF2-40B4-BE49-F238E27FC236}">
                <a16:creationId xmlns:a16="http://schemas.microsoft.com/office/drawing/2014/main" id="{9F94DAC1-496A-C4F1-3BC2-2F56C1B1A5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34453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41BF40-14E1-822B-4B7D-725FA8F834C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1CEE8E6-0BDB-DF98-AD7F-9259D892031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F7B18E9-FA1D-AC7F-5DAD-F89F33AC3DD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53D17A2-A0A6-D958-76A1-AF7197307A5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FD33A64D-D636-C83E-4557-7C25E595863C}"/>
              </a:ext>
            </a:extLst>
          </p:cNvPr>
          <p:cNvSpPr txBox="1"/>
          <p:nvPr/>
        </p:nvSpPr>
        <p:spPr>
          <a:xfrm>
            <a:off x="4698934" y="1599946"/>
            <a:ext cx="546106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An Overview of Financial Management</a:t>
            </a:r>
          </a:p>
        </p:txBody>
      </p:sp>
      <p:sp>
        <p:nvSpPr>
          <p:cNvPr id="28" name="Rectangle 27">
            <a:extLst>
              <a:ext uri="{FF2B5EF4-FFF2-40B4-BE49-F238E27FC236}">
                <a16:creationId xmlns:a16="http://schemas.microsoft.com/office/drawing/2014/main" id="{A4E04E18-8C9E-46E6-EC7F-6306ABFB636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32D1C69-65A6-D19F-BEAA-F9B9A3C793C0}"/>
              </a:ext>
            </a:extLst>
          </p:cNvPr>
          <p:cNvSpPr txBox="1"/>
          <p:nvPr/>
        </p:nvSpPr>
        <p:spPr>
          <a:xfrm>
            <a:off x="3616443" y="2473709"/>
            <a:ext cx="8172149" cy="4001095"/>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Introduction to Financial Management</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Areas and Roles in Finance</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rPr>
              <a:t>Finance Versus Economics and Accounting </a:t>
            </a:r>
            <a:endParaRPr lang="en-US" sz="2000" b="1" strike="sngStrike" dirty="0">
              <a:solidFill>
                <a:schemeClr val="accent1">
                  <a:lumMod val="75000"/>
                </a:schemeClr>
              </a:solidFill>
              <a:cs typeface="Alexandria" charset="0"/>
            </a:endParaRP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Forms of Business Organization	</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The Main Financial Goal</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Intrinsic Value vs. Market Price</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Stockholder–Manager Conflicts	</a:t>
            </a:r>
          </a:p>
          <a:p>
            <a:pPr marL="342900" indent="-342900">
              <a:lnSpc>
                <a:spcPct val="150000"/>
              </a:lnSpc>
              <a:buFont typeface="Arial" panose="020B0604020202020204" pitchFamily="34" charset="0"/>
              <a:buChar char="•"/>
            </a:pPr>
            <a:r>
              <a:rPr lang="en-US" sz="2000" b="1" dirty="0">
                <a:solidFill>
                  <a:schemeClr val="accent1">
                    <a:lumMod val="75000"/>
                  </a:schemeClr>
                </a:solidFill>
                <a:cs typeface="Alexandria" charset="0"/>
              </a:rPr>
              <a:t>Stockholder–Debtholder Conflicts</a:t>
            </a: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1B0C267D-82EC-0BCA-993E-ECC70D80E48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E3794EC-3FC5-2C3D-0684-C6FAFF6BA86E}"/>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78F01F58-1422-3525-945F-D1F7FF1540BF}"/>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6" name="Graphic 21">
            <a:extLst>
              <a:ext uri="{FF2B5EF4-FFF2-40B4-BE49-F238E27FC236}">
                <a16:creationId xmlns:a16="http://schemas.microsoft.com/office/drawing/2014/main" id="{5B582983-01BC-6BCE-F66E-C12E100C18C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7019426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1147" y="1685494"/>
            <a:ext cx="10812720" cy="4729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46765" y="1092744"/>
            <a:ext cx="8078308"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Stockholder–Debtholder Conflicts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28133" y="2192669"/>
            <a:ext cx="6645124" cy="4154984"/>
          </a:xfrm>
          <a:prstGeom prst="rect">
            <a:avLst/>
          </a:prstGeom>
          <a:noFill/>
        </p:spPr>
        <p:txBody>
          <a:bodyPr wrap="square" rtlCol="0">
            <a:spAutoFit/>
          </a:bodyPr>
          <a:lstStyle/>
          <a:p>
            <a:r>
              <a:rPr lang="en-US" sz="2400" b="1" dirty="0">
                <a:solidFill>
                  <a:schemeClr val="accent2"/>
                </a:solidFill>
                <a:latin typeface="Calibri" panose="020F0502020204030204" pitchFamily="34" charset="0"/>
                <a:cs typeface="Calibri" panose="020F0502020204030204" pitchFamily="34" charset="0"/>
              </a:rPr>
              <a:t>Conflicts can also arise between stockholders and debtholders.</a:t>
            </a:r>
          </a:p>
          <a:p>
            <a:r>
              <a:rPr lang="en-US" sz="2400" b="1" dirty="0">
                <a:solidFill>
                  <a:schemeClr val="accent1">
                    <a:lumMod val="75000"/>
                  </a:schemeClr>
                </a:solidFill>
                <a:latin typeface="Calibri" panose="020F0502020204030204" pitchFamily="34" charset="0"/>
                <a:cs typeface="Calibri" panose="020F0502020204030204" pitchFamily="34" charset="0"/>
              </a:rPr>
              <a:t>Debtholders,</a:t>
            </a:r>
            <a:r>
              <a:rPr lang="en-US" sz="2400" dirty="0">
                <a:latin typeface="Calibri" panose="020F0502020204030204" pitchFamily="34" charset="0"/>
                <a:cs typeface="Calibri" panose="020F0502020204030204" pitchFamily="34" charset="0"/>
              </a:rPr>
              <a:t> which include the company’s bankers and its bondholders, generally receive fixed payments regardless of how well the company does, </a:t>
            </a:r>
            <a:r>
              <a:rPr lang="en-US" sz="2400" b="1" dirty="0">
                <a:solidFill>
                  <a:schemeClr val="accent1">
                    <a:lumMod val="75000"/>
                  </a:schemeClr>
                </a:solidFill>
                <a:latin typeface="Calibri" panose="020F0502020204030204" pitchFamily="34" charset="0"/>
                <a:cs typeface="Calibri" panose="020F0502020204030204" pitchFamily="34" charset="0"/>
              </a:rPr>
              <a:t>while stockholders </a:t>
            </a:r>
            <a:r>
              <a:rPr lang="en-US" sz="2400" dirty="0">
                <a:latin typeface="Calibri" panose="020F0502020204030204" pitchFamily="34" charset="0"/>
                <a:cs typeface="Calibri" panose="020F0502020204030204" pitchFamily="34" charset="0"/>
              </a:rPr>
              <a:t>do better when the company does better.</a:t>
            </a:r>
          </a:p>
          <a:p>
            <a:endParaRPr lang="en-US"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This situation leads to conflicts between these two groups, to the extent that stockholders are typically more willing to take on risky projects.</a:t>
            </a:r>
          </a:p>
        </p:txBody>
      </p:sp>
      <p:pic>
        <p:nvPicPr>
          <p:cNvPr id="4" name="Picture 3" descr="A group of men in a meeting room">
            <a:extLst>
              <a:ext uri="{FF2B5EF4-FFF2-40B4-BE49-F238E27FC236}">
                <a16:creationId xmlns:a16="http://schemas.microsoft.com/office/drawing/2014/main" id="{BBDDD11C-07FB-C205-EA77-6FC5343AAC5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95551" y="2297329"/>
            <a:ext cx="3646022" cy="3832538"/>
          </a:xfrm>
          <a:prstGeom prst="rect">
            <a:avLst/>
          </a:prstGeom>
        </p:spPr>
      </p:pic>
      <p:pic>
        <p:nvPicPr>
          <p:cNvPr id="2" name="Graphic 21">
            <a:extLst>
              <a:ext uri="{FF2B5EF4-FFF2-40B4-BE49-F238E27FC236}">
                <a16:creationId xmlns:a16="http://schemas.microsoft.com/office/drawing/2014/main" id="{5F7A3E88-F70A-38B8-2AD0-C0BBFE164CB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96088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F35124-1F13-B548-671C-C1071723641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2266DB9-8767-3D45-D0A4-288D3163ACA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B0CD5D7-CB17-568A-2635-098961961A2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775265B-63D5-F9DD-A1A9-E0D3A8BB612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D40F4BB-EC6D-6F9B-DFEB-E6B749C635DB}"/>
              </a:ext>
            </a:extLst>
          </p:cNvPr>
          <p:cNvSpPr txBox="1"/>
          <p:nvPr/>
        </p:nvSpPr>
        <p:spPr>
          <a:xfrm>
            <a:off x="4698934" y="1599946"/>
            <a:ext cx="546106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An Overview of Financial Management</a:t>
            </a:r>
          </a:p>
        </p:txBody>
      </p:sp>
      <p:sp>
        <p:nvSpPr>
          <p:cNvPr id="28" name="Rectangle 27">
            <a:extLst>
              <a:ext uri="{FF2B5EF4-FFF2-40B4-BE49-F238E27FC236}">
                <a16:creationId xmlns:a16="http://schemas.microsoft.com/office/drawing/2014/main" id="{29696645-D117-C8CA-04D7-5F8F5BBEA34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FE19CC1-946C-3BFF-BD9F-B31785F38048}"/>
              </a:ext>
            </a:extLst>
          </p:cNvPr>
          <p:cNvSpPr txBox="1"/>
          <p:nvPr/>
        </p:nvSpPr>
        <p:spPr>
          <a:xfrm>
            <a:off x="3616443" y="2473709"/>
            <a:ext cx="8172149" cy="4001095"/>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Introduction to Financial Management</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Areas and Roles in Finance</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rPr>
              <a:t>Finance Versus Economics and Accounting </a:t>
            </a:r>
            <a:endParaRPr lang="en-US" sz="2000" b="1" strike="sngStrike" dirty="0">
              <a:solidFill>
                <a:schemeClr val="accent1">
                  <a:lumMod val="75000"/>
                </a:schemeClr>
              </a:solidFill>
              <a:cs typeface="Alexandria" charset="0"/>
            </a:endParaRP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Forms of Business Organization	</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The Main Financial Goal</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Intrinsic Value vs. Market Price</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Stockholder–Manager Conflicts	</a:t>
            </a:r>
          </a:p>
          <a:p>
            <a:pPr marL="342900" indent="-342900">
              <a:lnSpc>
                <a:spcPct val="150000"/>
              </a:lnSpc>
              <a:buFont typeface="Arial" panose="020B0604020202020204" pitchFamily="34" charset="0"/>
              <a:buChar char="•"/>
            </a:pPr>
            <a:r>
              <a:rPr lang="en-US" sz="2000" b="1" strike="sngStrike" dirty="0">
                <a:solidFill>
                  <a:schemeClr val="accent1">
                    <a:lumMod val="75000"/>
                  </a:schemeClr>
                </a:solidFill>
                <a:cs typeface="Alexandria" charset="0"/>
              </a:rPr>
              <a:t>Stockholder–Debtholder Conflicts</a:t>
            </a: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F8BAA07A-3E1F-A767-0519-354CD132C86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CE71231-681F-4CB7-09A7-E52BBF46147B}"/>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3E4477DD-2C3D-1CDD-7122-E99060D16361}"/>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6" name="Graphic 21">
            <a:extLst>
              <a:ext uri="{FF2B5EF4-FFF2-40B4-BE49-F238E27FC236}">
                <a16:creationId xmlns:a16="http://schemas.microsoft.com/office/drawing/2014/main" id="{868618C8-0182-524A-68DA-F659619763A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1791638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3" name="Graphic 21">
            <a:extLst>
              <a:ext uri="{FF2B5EF4-FFF2-40B4-BE49-F238E27FC236}">
                <a16:creationId xmlns:a16="http://schemas.microsoft.com/office/drawing/2014/main" id="{3D2BACCF-792F-D266-0991-E067AA58532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875"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AA59E5AF-9D33-407C-8AD9-C9A373E9EAAB}">
  <we:reference id="b976bf9e-dd87-459f-840c-210c09b36273" version="3.0.0.2" store="EXCatalog" storeType="EXCatalog"/>
  <we:alternateReferences>
    <we:reference id="WA200005566" version="3.0.0.2" store="en-US"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aca13214-df29-4e3c-a050-857c0bf7bd8e"/>
    <ds:schemaRef ds:uri="http://purl.org/dc/elements/1.1/"/>
    <ds:schemaRef ds:uri="http://purl.org/dc/terms/"/>
    <ds:schemaRef ds:uri="http://schemas.microsoft.com/office/2006/documentManagement/types"/>
    <ds:schemaRef ds:uri="http://schemas.microsoft.com/office/infopath/2007/PartnerControls"/>
    <ds:schemaRef ds:uri="http://purl.org/dc/dcmitype/"/>
    <ds:schemaRef ds:uri="http://schemas.openxmlformats.org/package/2006/metadata/core-properties"/>
    <ds:schemaRef ds:uri="688354b5-287c-4cda-825e-1d7935aea40e"/>
    <ds:schemaRef ds:uri="http://schemas.microsoft.com/office/2006/metadata/properties"/>
    <ds:schemaRef ds:uri="http://www.w3.org/XML/1998/namespac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C91B7BBE-DC5D-4A01-ACA3-FA42EEAE56F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4100</TotalTime>
  <Words>3216</Words>
  <Application>Microsoft Macintosh PowerPoint</Application>
  <PresentationFormat>Widescreen</PresentationFormat>
  <Paragraphs>477</Paragraphs>
  <Slides>54</Slides>
  <Notes>45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54</vt:i4>
      </vt:variant>
    </vt:vector>
  </HeadingPairs>
  <TitlesOfParts>
    <vt:vector size="64" baseType="lpstr">
      <vt:lpstr>Alexandria</vt:lpstr>
      <vt:lpstr>Aptos</vt:lpstr>
      <vt:lpstr>Arial</vt:lpstr>
      <vt:lpstr>Calibri</vt:lpstr>
      <vt:lpstr>Calibri Light</vt:lpstr>
      <vt:lpstr>Liberation Sans</vt:lpstr>
      <vt:lpstr>Roboto Light</vt:lpstr>
      <vt:lpstr>Sakkal Majalla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Hussein</cp:lastModifiedBy>
  <cp:revision>77</cp:revision>
  <dcterms:created xsi:type="dcterms:W3CDTF">2023-04-29T09:08:00Z</dcterms:created>
  <dcterms:modified xsi:type="dcterms:W3CDTF">2025-10-16T13:52:42Z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2024-10-02T23:04:28Z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625c5d9c-7051-46fb-b87a-03164bf66fd8</vt:lpwstr>
  </property>
  <property fmtid="{D5CDD505-2E9C-101B-9397-08002B2CF9AE}" pid="12" name="MSIP_Label_ea4c0c79-1302-4598-89cc-fc5f9b666c02_ContentBits">
    <vt:lpwstr>0</vt:lpwstr>
  </property>
</Properties>
</file>