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74"/>
  </p:notesMasterIdLst>
  <p:sldIdLst>
    <p:sldId id="480" r:id="rId6"/>
    <p:sldId id="303" r:id="rId7"/>
    <p:sldId id="507" r:id="rId8"/>
    <p:sldId id="313" r:id="rId9"/>
    <p:sldId id="557" r:id="rId10"/>
    <p:sldId id="558" r:id="rId11"/>
    <p:sldId id="559" r:id="rId12"/>
    <p:sldId id="514" r:id="rId13"/>
    <p:sldId id="515" r:id="rId14"/>
    <p:sldId id="519" r:id="rId15"/>
    <p:sldId id="539" r:id="rId16"/>
    <p:sldId id="560" r:id="rId17"/>
    <p:sldId id="561" r:id="rId18"/>
    <p:sldId id="562" r:id="rId19"/>
    <p:sldId id="563" r:id="rId20"/>
    <p:sldId id="564" r:id="rId21"/>
    <p:sldId id="566" r:id="rId22"/>
    <p:sldId id="616" r:id="rId23"/>
    <p:sldId id="567" r:id="rId24"/>
    <p:sldId id="568" r:id="rId25"/>
    <p:sldId id="569" r:id="rId26"/>
    <p:sldId id="570" r:id="rId27"/>
    <p:sldId id="571" r:id="rId28"/>
    <p:sldId id="572" r:id="rId29"/>
    <p:sldId id="573" r:id="rId30"/>
    <p:sldId id="575" r:id="rId31"/>
    <p:sldId id="574" r:id="rId32"/>
    <p:sldId id="577" r:id="rId33"/>
    <p:sldId id="576" r:id="rId34"/>
    <p:sldId id="578" r:id="rId35"/>
    <p:sldId id="579" r:id="rId36"/>
    <p:sldId id="580" r:id="rId37"/>
    <p:sldId id="582" r:id="rId38"/>
    <p:sldId id="581" r:id="rId39"/>
    <p:sldId id="617" r:id="rId40"/>
    <p:sldId id="584" r:id="rId41"/>
    <p:sldId id="594" r:id="rId42"/>
    <p:sldId id="593" r:id="rId43"/>
    <p:sldId id="591" r:id="rId44"/>
    <p:sldId id="618" r:id="rId45"/>
    <p:sldId id="590" r:id="rId46"/>
    <p:sldId id="589" r:id="rId47"/>
    <p:sldId id="588" r:id="rId48"/>
    <p:sldId id="587" r:id="rId49"/>
    <p:sldId id="586" r:id="rId50"/>
    <p:sldId id="585" r:id="rId51"/>
    <p:sldId id="595" r:id="rId52"/>
    <p:sldId id="596" r:id="rId53"/>
    <p:sldId id="597" r:id="rId54"/>
    <p:sldId id="598" r:id="rId55"/>
    <p:sldId id="611" r:id="rId56"/>
    <p:sldId id="612" r:id="rId57"/>
    <p:sldId id="610" r:id="rId58"/>
    <p:sldId id="609" r:id="rId59"/>
    <p:sldId id="608" r:id="rId60"/>
    <p:sldId id="607" r:id="rId61"/>
    <p:sldId id="606" r:id="rId62"/>
    <p:sldId id="605" r:id="rId63"/>
    <p:sldId id="604" r:id="rId64"/>
    <p:sldId id="603" r:id="rId65"/>
    <p:sldId id="602" r:id="rId66"/>
    <p:sldId id="601" r:id="rId67"/>
    <p:sldId id="600" r:id="rId68"/>
    <p:sldId id="613" r:id="rId69"/>
    <p:sldId id="614" r:id="rId70"/>
    <p:sldId id="615" r:id="rId71"/>
    <p:sldId id="349" r:id="rId72"/>
    <p:sldId id="494" r:id="rId7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7"/>
            <p14:sldId id="313"/>
            <p14:sldId id="557"/>
            <p14:sldId id="558"/>
            <p14:sldId id="559"/>
            <p14:sldId id="514"/>
            <p14:sldId id="515"/>
            <p14:sldId id="519"/>
            <p14:sldId id="539"/>
            <p14:sldId id="560"/>
            <p14:sldId id="561"/>
            <p14:sldId id="562"/>
            <p14:sldId id="563"/>
            <p14:sldId id="564"/>
            <p14:sldId id="566"/>
            <p14:sldId id="616"/>
            <p14:sldId id="567"/>
            <p14:sldId id="568"/>
            <p14:sldId id="569"/>
            <p14:sldId id="570"/>
            <p14:sldId id="571"/>
            <p14:sldId id="572"/>
            <p14:sldId id="573"/>
            <p14:sldId id="575"/>
            <p14:sldId id="574"/>
            <p14:sldId id="577"/>
            <p14:sldId id="576"/>
            <p14:sldId id="578"/>
            <p14:sldId id="579"/>
            <p14:sldId id="580"/>
            <p14:sldId id="582"/>
            <p14:sldId id="581"/>
            <p14:sldId id="617"/>
            <p14:sldId id="584"/>
            <p14:sldId id="594"/>
            <p14:sldId id="593"/>
            <p14:sldId id="591"/>
            <p14:sldId id="618"/>
            <p14:sldId id="590"/>
            <p14:sldId id="589"/>
            <p14:sldId id="588"/>
            <p14:sldId id="587"/>
            <p14:sldId id="586"/>
            <p14:sldId id="585"/>
            <p14:sldId id="595"/>
            <p14:sldId id="596"/>
            <p14:sldId id="597"/>
            <p14:sldId id="598"/>
            <p14:sldId id="611"/>
            <p14:sldId id="612"/>
            <p14:sldId id="610"/>
            <p14:sldId id="609"/>
            <p14:sldId id="608"/>
            <p14:sldId id="607"/>
            <p14:sldId id="606"/>
            <p14:sldId id="605"/>
            <p14:sldId id="604"/>
            <p14:sldId id="603"/>
            <p14:sldId id="602"/>
            <p14:sldId id="601"/>
            <p14:sldId id="600"/>
            <p14:sldId id="613"/>
            <p14:sldId id="614"/>
            <p14:sldId id="615"/>
            <p14:sldId id="349"/>
            <p14:sldId id="494"/>
          </p14:sldIdLst>
        </p14:section>
        <p14:section name="Untitled Section" id="{2F6AD2C2-46A9-4BC4-94FF-3A698A8E8EFB}">
          <p14:sldIdLst/>
        </p14:section>
      </p14:sectionLst>
    </p:ex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0773" autoAdjust="0"/>
    <p:restoredTop sz="94402" autoAdjust="0"/>
  </p:normalViewPr>
  <p:slideViewPr>
    <p:cSldViewPr snapToGrid="0">
      <p:cViewPr varScale="1">
        <p:scale>
          <a:sx n="74" d="100"/>
          <a:sy n="74" d="100"/>
        </p:scale>
        <p:origin x="-1194"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slide" Target="slides/slide58.xml"/><Relationship Id="rId68" Type="http://schemas.openxmlformats.org/officeDocument/2006/relationships/slide" Target="slides/slide63.xml"/><Relationship Id="rId76" Type="http://schemas.openxmlformats.org/officeDocument/2006/relationships/viewProps" Target="viewProps.xml"/><Relationship Id="rId7" Type="http://schemas.openxmlformats.org/officeDocument/2006/relationships/slide" Target="slides/slide2.xml"/><Relationship Id="rId71" Type="http://schemas.openxmlformats.org/officeDocument/2006/relationships/slide" Target="slides/slide66.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74"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slide" Target="slides/slide56.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5/6/2026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1</a:t>
            </a:fld>
            <a:endParaRPr lang="en-US" dirty="0"/>
          </a:p>
        </p:txBody>
      </p:sp>
    </p:spTree>
    <p:extLst>
      <p:ext uri="{BB962C8B-B14F-4D97-AF65-F5344CB8AC3E}">
        <p14:creationId xmlns:p14="http://schemas.microsoft.com/office/powerpoint/2010/main" val="18447139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784451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3</a:t>
            </a:fld>
            <a:endParaRPr lang="en-US"/>
          </a:p>
        </p:txBody>
      </p:sp>
    </p:spTree>
    <p:extLst>
      <p:ext uri="{BB962C8B-B14F-4D97-AF65-F5344CB8AC3E}">
        <p14:creationId xmlns:p14="http://schemas.microsoft.com/office/powerpoint/2010/main" val="33978111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4</a:t>
            </a:fld>
            <a:endParaRPr lang="en-US"/>
          </a:p>
        </p:txBody>
      </p:sp>
    </p:spTree>
    <p:extLst>
      <p:ext uri="{BB962C8B-B14F-4D97-AF65-F5344CB8AC3E}">
        <p14:creationId xmlns:p14="http://schemas.microsoft.com/office/powerpoint/2010/main" val="40377947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5</a:t>
            </a:fld>
            <a:endParaRPr lang="en-US"/>
          </a:p>
        </p:txBody>
      </p:sp>
    </p:spTree>
    <p:extLst>
      <p:ext uri="{BB962C8B-B14F-4D97-AF65-F5344CB8AC3E}">
        <p14:creationId xmlns:p14="http://schemas.microsoft.com/office/powerpoint/2010/main" val="40377947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6</a:t>
            </a:fld>
            <a:endParaRPr lang="en-US"/>
          </a:p>
        </p:txBody>
      </p:sp>
    </p:spTree>
    <p:extLst>
      <p:ext uri="{BB962C8B-B14F-4D97-AF65-F5344CB8AC3E}">
        <p14:creationId xmlns:p14="http://schemas.microsoft.com/office/powerpoint/2010/main" val="40377947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7</a:t>
            </a:fld>
            <a:endParaRPr lang="en-US"/>
          </a:p>
        </p:txBody>
      </p:sp>
    </p:spTree>
    <p:extLst>
      <p:ext uri="{BB962C8B-B14F-4D97-AF65-F5344CB8AC3E}">
        <p14:creationId xmlns:p14="http://schemas.microsoft.com/office/powerpoint/2010/main" val="40377947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73680EA9-DD71-345E-E8E0-DA0AB0F8CDE0}"/>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8D6E8938-8DDC-784F-E871-88902961C16A}"/>
              </a:ext>
            </a:extLst>
          </p:cNvPr>
          <p:cNvSpPr>
            <a:spLocks noGrp="1" noRot="1" noChangeAspect="1"/>
          </p:cNvSpPr>
          <p:nvPr>
            <p:ph type="sldImg"/>
          </p:nvPr>
        </p:nvSpPr>
        <p:spPr/>
      </p:sp>
      <p:sp>
        <p:nvSpPr>
          <p:cNvPr id="3" name="Notes Placeholder 2">
            <a:extLst>
              <a:ext uri="{FF2B5EF4-FFF2-40B4-BE49-F238E27FC236}">
                <a16:creationId xmlns="" xmlns:a16="http://schemas.microsoft.com/office/drawing/2014/main" id="{7E281BD0-25A6-0517-68BE-E090C236E1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CC1B37BF-4542-DCA6-FF19-3568B17F7094}"/>
              </a:ext>
            </a:extLst>
          </p:cNvPr>
          <p:cNvSpPr>
            <a:spLocks noGrp="1"/>
          </p:cNvSpPr>
          <p:nvPr>
            <p:ph type="sldNum" sz="quarter" idx="5"/>
          </p:nvPr>
        </p:nvSpPr>
        <p:spPr/>
        <p:txBody>
          <a:bodyPr/>
          <a:lstStyle/>
          <a:p>
            <a:fld id="{E88088B5-5D3D-41C5-9929-9FAB3A249D9E}" type="slidenum">
              <a:rPr lang="en-US" smtClean="0"/>
              <a:pPr/>
              <a:t>8</a:t>
            </a:fld>
            <a:endParaRPr lang="en-US"/>
          </a:p>
        </p:txBody>
      </p:sp>
    </p:spTree>
    <p:extLst>
      <p:ext uri="{BB962C8B-B14F-4D97-AF65-F5344CB8AC3E}">
        <p14:creationId xmlns:p14="http://schemas.microsoft.com/office/powerpoint/2010/main" val="10073421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9</a:t>
            </a:fld>
            <a:endParaRPr lang="en-US"/>
          </a:p>
        </p:txBody>
      </p:sp>
    </p:spTree>
    <p:extLst>
      <p:ext uri="{BB962C8B-B14F-4D97-AF65-F5344CB8AC3E}">
        <p14:creationId xmlns:p14="http://schemas.microsoft.com/office/powerpoint/2010/main" val="15811209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pPr/>
              <a:t>5/6/2026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pPr/>
              <a:t>5/6/2026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pPr/>
              <a:t>5/6/2026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pPr/>
              <a:t>5/6/2026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pPr/>
              <a:t>5/6/2026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pPr/>
              <a:t>5/6/2026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pPr/>
              <a:t>5/6/2026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pPr/>
              <a:t>5/6/2026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pPr/>
              <a:t>5/6/2026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pPr/>
              <a:t>5/6/2026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pPr/>
              <a:t>5/6/2026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77007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pPr/>
              <a:t>5/6/2026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7007991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pPr/>
              <a:t>5/6/2026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5732363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pPr/>
              <a:t>5/6/2026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1153581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pPr/>
              <a:t>5/6/2026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2272264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pPr/>
              <a:t>5/6/2026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9713723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pPr/>
              <a:t>5/6/2026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2508524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pPr/>
              <a:t>5/6/2026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4377363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pPr/>
              <a:t>5/6/2026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92762957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pPr/>
              <a:t>5/6/2026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6049526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pPr/>
              <a:t>5/6/2026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72111233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pPr/>
              <a:t>5/6/2026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62252108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1240496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6264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430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2760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696589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3853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7489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20" Type="http://schemas.openxmlformats.org/officeDocument/2006/relationships/image" Target="../media/image1.png"/><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theme" Target="../theme/theme2.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5/6/2026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5/6/2026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1921187760"/>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8.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9.jpe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slide" Target="slide7.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hyperlink" Target="http://www.colorado.edn/IBS/GAD/spacetime/data/Polity.html"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4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 Id="rId5" Type="http://schemas.openxmlformats.org/officeDocument/2006/relationships/image" Target="../media/image12.png"/><Relationship Id="rId4" Type="http://schemas.openxmlformats.org/officeDocument/2006/relationships/image" Target="../media/image11.png"/></Relationships>
</file>

<file path=ppt/slides/_rels/slide4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4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4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5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5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5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5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19.png"/></Relationships>
</file>

<file path=ppt/slides/_rels/slide5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5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5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22.png"/></Relationships>
</file>

<file path=ppt/slides/_rels/slide5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23.png"/></Relationships>
</file>

<file path=ppt/slides/_rels/slide5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24.png"/></Relationships>
</file>

<file path=ppt/slides/_rels/slide5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25.png"/></Relationships>
</file>

<file path=ppt/slides/_rels/slide6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6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27.png"/></Relationships>
</file>

<file path=ppt/slides/_rels/slide6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28.png"/></Relationships>
</file>

<file path=ppt/slides/_rels/slide6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29.png"/></Relationships>
</file>

<file path=ppt/slides/_rels/slide6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30.png"/></Relationships>
</file>

<file path=ppt/slides/_rels/slide6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31.png"/></Relationships>
</file>

<file path=ppt/slides/_rels/slide6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 Id="rId5" Type="http://schemas.openxmlformats.org/officeDocument/2006/relationships/image" Target="../media/image33.png"/><Relationship Id="rId4" Type="http://schemas.openxmlformats.org/officeDocument/2006/relationships/image" Target="../media/image32.png"/></Relationships>
</file>

<file path=ppt/slides/_rels/slide6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4.xml"/></Relationships>
</file>

<file path=ppt/slides/_rels/slide6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96782" y="215535"/>
            <a:ext cx="6263480" cy="638373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1463871" y="2930410"/>
            <a:ext cx="1800494" cy="646331"/>
          </a:xfrm>
          <a:prstGeom prst="rect">
            <a:avLst/>
          </a:prstGeom>
          <a:noFill/>
        </p:spPr>
        <p:txBody>
          <a:bodyPr wrap="none" rtlCol="0">
            <a:spAutoFit/>
          </a:bodyPr>
          <a:lstStyle/>
          <a:p>
            <a:pPr algn="ctr"/>
            <a:r>
              <a:rPr lang="ar-EG" sz="3600" b="1" dirty="0">
                <a:latin typeface="Times New Roman" panose="02020603050405020304" pitchFamily="18" charset="0"/>
                <a:cs typeface="Times New Roman" panose="02020603050405020304" pitchFamily="18" charset="0"/>
              </a:rPr>
              <a:t>              </a:t>
            </a:r>
          </a:p>
        </p:txBody>
      </p:sp>
      <p:sp>
        <p:nvSpPr>
          <p:cNvPr id="14" name="Oval 13"/>
          <p:cNvSpPr/>
          <p:nvPr/>
        </p:nvSpPr>
        <p:spPr>
          <a:xfrm>
            <a:off x="5356110" y="543081"/>
            <a:ext cx="4924287" cy="5420990"/>
          </a:xfrm>
          <a:prstGeom prst="ellipse">
            <a:avLst/>
          </a:prstGeom>
          <a:blipFill>
            <a:blip r:embed="rId3" cstate="print"/>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6" name="TextBox 5"/>
          <p:cNvSpPr txBox="1"/>
          <p:nvPr/>
        </p:nvSpPr>
        <p:spPr>
          <a:xfrm>
            <a:off x="194617" y="2176357"/>
            <a:ext cx="5010653" cy="1077218"/>
          </a:xfrm>
          <a:prstGeom prst="rect">
            <a:avLst/>
          </a:prstGeom>
          <a:noFill/>
        </p:spPr>
        <p:txBody>
          <a:bodyPr wrap="square" rtlCol="0">
            <a:spAutoFit/>
          </a:bodyPr>
          <a:lstStyle/>
          <a:p>
            <a:pPr algn="ctr" rtl="1"/>
            <a:r>
              <a:rPr lang="ar-OM" sz="3200" b="1" dirty="0">
                <a:solidFill>
                  <a:srgbClr val="00B0F0"/>
                </a:solidFill>
                <a:latin typeface="Times New Roman" panose="02020603050405020304" pitchFamily="18" charset="0"/>
                <a:cs typeface="Times New Roman" panose="02020603050405020304" pitchFamily="18" charset="0"/>
              </a:rPr>
              <a:t>ال</a:t>
            </a:r>
            <a:r>
              <a:rPr lang="ar-EG" sz="3200" b="1" dirty="0">
                <a:solidFill>
                  <a:srgbClr val="00B0F0"/>
                </a:solidFill>
                <a:latin typeface="Times New Roman" panose="02020603050405020304" pitchFamily="18" charset="0"/>
                <a:cs typeface="Times New Roman" panose="02020603050405020304" pitchFamily="18" charset="0"/>
              </a:rPr>
              <a:t>محاضرة </a:t>
            </a:r>
            <a:r>
              <a:rPr lang="ar-OM" sz="3200" b="1" dirty="0" err="1">
                <a:solidFill>
                  <a:srgbClr val="00B0F0"/>
                </a:solidFill>
                <a:latin typeface="Times New Roman" panose="02020603050405020304" pitchFamily="18" charset="0"/>
                <a:cs typeface="Times New Roman" panose="02020603050405020304" pitchFamily="18" charset="0"/>
              </a:rPr>
              <a:t>الإستر</a:t>
            </a:r>
            <a:r>
              <a:rPr lang="ar-EG" sz="3200" b="1" dirty="0">
                <a:solidFill>
                  <a:srgbClr val="00B0F0"/>
                </a:solidFill>
                <a:latin typeface="Times New Roman" panose="02020603050405020304" pitchFamily="18" charset="0"/>
                <a:cs typeface="Times New Roman" panose="02020603050405020304" pitchFamily="18" charset="0"/>
              </a:rPr>
              <a:t>شادي</a:t>
            </a:r>
            <a:r>
              <a:rPr lang="ar-OM" sz="3200" b="1" dirty="0">
                <a:solidFill>
                  <a:srgbClr val="00B0F0"/>
                </a:solidFill>
                <a:latin typeface="Times New Roman" panose="02020603050405020304" pitchFamily="18" charset="0"/>
                <a:cs typeface="Times New Roman" panose="02020603050405020304" pitchFamily="18" charset="0"/>
              </a:rPr>
              <a:t>ة </a:t>
            </a:r>
            <a:r>
              <a:rPr lang="ar-EG" sz="3200" b="1" dirty="0">
                <a:solidFill>
                  <a:srgbClr val="00B0F0"/>
                </a:solidFill>
                <a:latin typeface="Times New Roman" panose="02020603050405020304" pitchFamily="18" charset="0"/>
                <a:cs typeface="Times New Roman" panose="02020603050405020304" pitchFamily="18" charset="0"/>
              </a:rPr>
              <a:t> لمقرر :</a:t>
            </a:r>
          </a:p>
          <a:p>
            <a:pPr algn="ctr" rtl="1"/>
            <a:r>
              <a:rPr lang="ar-EG" sz="3200" b="1" dirty="0">
                <a:solidFill>
                  <a:srgbClr val="00B0F0"/>
                </a:solidFill>
                <a:latin typeface="Times New Roman" panose="02020603050405020304" pitchFamily="18" charset="0"/>
                <a:cs typeface="Times New Roman" panose="02020603050405020304" pitchFamily="18" charset="0"/>
              </a:rPr>
              <a:t>دراسات نقدية 1</a:t>
            </a:r>
            <a:r>
              <a:rPr lang="ar-OM" sz="3200" b="1" dirty="0">
                <a:solidFill>
                  <a:srgbClr val="00B0F0"/>
                </a:solidFill>
                <a:latin typeface="Times New Roman" panose="02020603050405020304" pitchFamily="18" charset="0"/>
                <a:cs typeface="Times New Roman" panose="02020603050405020304" pitchFamily="18" charset="0"/>
              </a:rPr>
              <a:t>- برنامج </a:t>
            </a:r>
            <a:r>
              <a:rPr lang="ar-OM" sz="3200" b="1" dirty="0" err="1">
                <a:solidFill>
                  <a:srgbClr val="00B0F0"/>
                </a:solidFill>
                <a:latin typeface="Times New Roman" panose="02020603050405020304" pitchFamily="18" charset="0"/>
                <a:cs typeface="Times New Roman" panose="02020603050405020304" pitchFamily="18" charset="0"/>
              </a:rPr>
              <a:t>الدكتوراة</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9D079DC6-9F33-01B3-CD5D-FDECB94ECF5A}"/>
              </a:ext>
            </a:extLst>
          </p:cNvPr>
          <p:cNvSpPr txBox="1"/>
          <p:nvPr/>
        </p:nvSpPr>
        <p:spPr>
          <a:xfrm>
            <a:off x="427704" y="3911538"/>
            <a:ext cx="4157538" cy="1384995"/>
          </a:xfrm>
          <a:prstGeom prst="rect">
            <a:avLst/>
          </a:prstGeom>
          <a:noFill/>
        </p:spPr>
        <p:txBody>
          <a:bodyPr wrap="square" rtlCol="0">
            <a:spAutoFit/>
          </a:bodyPr>
          <a:lstStyle/>
          <a:p>
            <a:pPr algn="ctr"/>
            <a:r>
              <a:rPr lang="ar-OM" sz="2800" b="1" dirty="0"/>
              <a:t>إ</a:t>
            </a:r>
            <a:r>
              <a:rPr lang="ar-EG" sz="2800" b="1" dirty="0"/>
              <a:t>عداد</a:t>
            </a:r>
            <a:r>
              <a:rPr lang="ar-OM" sz="2800" b="1" dirty="0"/>
              <a:t>:</a:t>
            </a:r>
          </a:p>
          <a:p>
            <a:pPr algn="ctr"/>
            <a:r>
              <a:rPr lang="ar-EG" sz="2800" b="1" dirty="0">
                <a:latin typeface="Times New Roman" panose="02020603050405020304" pitchFamily="18" charset="0"/>
                <a:cs typeface="Times New Roman" panose="02020603050405020304" pitchFamily="18" charset="0"/>
              </a:rPr>
              <a:t>دكتور / عادل عصام رأفت محمد داود</a:t>
            </a:r>
          </a:p>
          <a:p>
            <a:pPr algn="ctr"/>
            <a:r>
              <a:rPr lang="ar-EG" sz="2800" b="1" dirty="0">
                <a:latin typeface="Times New Roman" panose="02020603050405020304" pitchFamily="18" charset="0"/>
                <a:cs typeface="Times New Roman" panose="02020603050405020304" pitchFamily="18" charset="0"/>
              </a:rPr>
              <a:t>أستاذ إدارة الأعمال المساعد</a:t>
            </a:r>
            <a:r>
              <a:rPr lang="ar-EG" sz="2800" b="1" dirty="0"/>
              <a:t> </a:t>
            </a:r>
          </a:p>
        </p:txBody>
      </p:sp>
    </p:spTree>
  </p:cSld>
  <p:clrMapOvr>
    <a:masterClrMapping/>
  </p:clrMapOvr>
  <mc:AlternateContent xmlns:mc="http://schemas.openxmlformats.org/markup-compatibility/2006" xmlns:p14="http://schemas.microsoft.com/office/powerpoint/2010/main">
    <mc:Choice Requires="p14">
      <p:transition spd="slow" p14:dur="2000" advTm="9999"/>
    </mc:Choice>
    <mc:Fallback xmlns="">
      <p:transition spd="slow" advTm="9999"/>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7123471" y="2138516"/>
            <a:ext cx="4417832" cy="3347886"/>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OM" sz="2800" b="1" i="0" u="none" strike="noStrike" kern="1200" cap="none" spc="0" normalizeH="0" baseline="0" noProof="0" dirty="0">
                <a:ln>
                  <a:noFill/>
                </a:ln>
                <a:solidFill>
                  <a:srgbClr val="FF0000"/>
                </a:solidFill>
                <a:effectLst/>
                <a:uLnTx/>
                <a:uFillTx/>
                <a:latin typeface="Alexandria" charset="0"/>
                <a:ea typeface="+mn-ea"/>
                <a:cs typeface="Alexandria" charset="0"/>
              </a:rPr>
              <a:t>برجاء الاطلاع على</a:t>
            </a:r>
            <a:r>
              <a:rPr kumimoji="0" lang="ar-OM" sz="2800" b="1" i="0" u="none" strike="noStrike" kern="1200" cap="none" spc="0" normalizeH="0" noProof="0" dirty="0">
                <a:ln>
                  <a:noFill/>
                </a:ln>
                <a:solidFill>
                  <a:srgbClr val="FF0000"/>
                </a:solidFill>
                <a:effectLst/>
                <a:uLnTx/>
                <a:uFillTx/>
                <a:latin typeface="Alexandria" charset="0"/>
                <a:ea typeface="+mn-ea"/>
                <a:cs typeface="Alexandria" charset="0"/>
              </a:rPr>
              <a:t> المحاضرة </a:t>
            </a:r>
            <a:r>
              <a:rPr kumimoji="0" lang="ar-OM" sz="2800" b="1" i="0" u="none" strike="noStrike" kern="1200" cap="none" spc="0" normalizeH="0" noProof="0" dirty="0" err="1">
                <a:ln>
                  <a:noFill/>
                </a:ln>
                <a:solidFill>
                  <a:srgbClr val="FF0000"/>
                </a:solidFill>
                <a:effectLst/>
                <a:uLnTx/>
                <a:uFillTx/>
                <a:latin typeface="Alexandria" charset="0"/>
                <a:ea typeface="+mn-ea"/>
                <a:cs typeface="Alexandria" charset="0"/>
              </a:rPr>
              <a:t>الإسترشادية</a:t>
            </a:r>
            <a:r>
              <a:rPr kumimoji="0" lang="ar-OM" sz="2800" b="1" i="0" u="none" strike="noStrike" kern="1200" cap="none" spc="0" normalizeH="0" noProof="0" dirty="0">
                <a:ln>
                  <a:noFill/>
                </a:ln>
                <a:solidFill>
                  <a:srgbClr val="FF0000"/>
                </a:solidFill>
                <a:effectLst/>
                <a:uLnTx/>
                <a:uFillTx/>
                <a:latin typeface="Alexandria" charset="0"/>
                <a:ea typeface="+mn-ea"/>
                <a:cs typeface="Alexandria" charset="0"/>
              </a:rPr>
              <a:t> ، حيث انها توضح أهمية دراسة مقرر الدراسات النقدية 1؛ ومدى </a:t>
            </a:r>
            <a:r>
              <a:rPr kumimoji="0" lang="ar-OM" sz="2800" b="1" i="0" u="none" strike="noStrike" kern="1200" cap="none" spc="0" normalizeH="0" noProof="0" dirty="0" err="1">
                <a:ln>
                  <a:noFill/>
                </a:ln>
                <a:solidFill>
                  <a:srgbClr val="FF0000"/>
                </a:solidFill>
                <a:effectLst/>
                <a:uLnTx/>
                <a:uFillTx/>
                <a:latin typeface="Alexandria" charset="0"/>
                <a:ea typeface="+mn-ea"/>
                <a:cs typeface="Alexandria" charset="0"/>
              </a:rPr>
              <a:t>أهميتة</a:t>
            </a:r>
            <a:r>
              <a:rPr kumimoji="0" lang="ar-OM" sz="2800" b="1" i="0" u="none" strike="noStrike" kern="1200" cap="none" spc="0" normalizeH="0" noProof="0" dirty="0">
                <a:ln>
                  <a:noFill/>
                </a:ln>
                <a:solidFill>
                  <a:srgbClr val="FF0000"/>
                </a:solidFill>
                <a:effectLst/>
                <a:uLnTx/>
                <a:uFillTx/>
                <a:latin typeface="Alexandria" charset="0"/>
                <a:ea typeface="+mn-ea"/>
                <a:cs typeface="Alexandria" charset="0"/>
              </a:rPr>
              <a:t> في البحث العلمي لباحثين مرحلة </a:t>
            </a:r>
            <a:r>
              <a:rPr kumimoji="0" lang="ar-OM" sz="2800" b="1" i="0" u="none" strike="noStrike" kern="1200" cap="none" spc="0" normalizeH="0" noProof="0" dirty="0" err="1">
                <a:ln>
                  <a:noFill/>
                </a:ln>
                <a:solidFill>
                  <a:srgbClr val="FF0000"/>
                </a:solidFill>
                <a:effectLst/>
                <a:uLnTx/>
                <a:uFillTx/>
                <a:latin typeface="Alexandria" charset="0"/>
                <a:ea typeface="+mn-ea"/>
                <a:cs typeface="Alexandria" charset="0"/>
              </a:rPr>
              <a:t>الدكتوراة</a:t>
            </a:r>
            <a:r>
              <a:rPr kumimoji="0" lang="ar-OM" sz="2800" b="1" i="0" u="none" strike="noStrike" kern="1200" cap="none" spc="0" normalizeH="0" noProof="0" dirty="0">
                <a:ln>
                  <a:noFill/>
                </a:ln>
                <a:solidFill>
                  <a:srgbClr val="FF0000"/>
                </a:solidFill>
                <a:effectLst/>
                <a:uLnTx/>
                <a:uFillTx/>
                <a:latin typeface="Alexandria" charset="0"/>
                <a:ea typeface="+mn-ea"/>
                <a:cs typeface="Alexandria" charset="0"/>
              </a:rPr>
              <a:t> ؛ كما </a:t>
            </a:r>
            <a:r>
              <a:rPr kumimoji="0" lang="ar-EG" sz="2800" b="1" i="0" u="none" strike="noStrike" kern="1200" cap="none" spc="0" normalizeH="0" noProof="0" dirty="0">
                <a:ln>
                  <a:noFill/>
                </a:ln>
                <a:solidFill>
                  <a:srgbClr val="FF0000"/>
                </a:solidFill>
                <a:effectLst/>
                <a:uLnTx/>
                <a:uFillTx/>
                <a:latin typeface="Alexandria" charset="0"/>
                <a:ea typeface="+mn-ea"/>
                <a:cs typeface="Alexandria" charset="0"/>
              </a:rPr>
              <a:t>سن</a:t>
            </a:r>
            <a:r>
              <a:rPr kumimoji="0" lang="ar-OM" sz="2800" b="1" i="0" u="none" strike="noStrike" kern="1200" cap="none" spc="0" normalizeH="0" noProof="0" dirty="0">
                <a:ln>
                  <a:noFill/>
                </a:ln>
                <a:solidFill>
                  <a:srgbClr val="FF0000"/>
                </a:solidFill>
                <a:effectLst/>
                <a:uLnTx/>
                <a:uFillTx/>
                <a:latin typeface="Alexandria" charset="0"/>
                <a:ea typeface="+mn-ea"/>
                <a:cs typeface="Alexandria" charset="0"/>
              </a:rPr>
              <a:t>وضح نموذج </a:t>
            </a:r>
            <a:r>
              <a:rPr kumimoji="0" lang="ar-OM" sz="2800" b="1" i="0" u="none" strike="noStrike" kern="1200" cap="none" spc="0" normalizeH="0" noProof="0" dirty="0" err="1">
                <a:ln>
                  <a:noFill/>
                </a:ln>
                <a:solidFill>
                  <a:srgbClr val="FF0000"/>
                </a:solidFill>
                <a:effectLst/>
                <a:uLnTx/>
                <a:uFillTx/>
                <a:latin typeface="Alexandria" charset="0"/>
                <a:ea typeface="+mn-ea"/>
                <a:cs typeface="Alexandria" charset="0"/>
              </a:rPr>
              <a:t>إسترشادي</a:t>
            </a:r>
            <a:r>
              <a:rPr kumimoji="0" lang="ar-OM" sz="2800" b="1" i="0" u="none" strike="noStrike" kern="1200" cap="none" spc="0" normalizeH="0" noProof="0" dirty="0">
                <a:ln>
                  <a:noFill/>
                </a:ln>
                <a:solidFill>
                  <a:srgbClr val="FF0000"/>
                </a:solidFill>
                <a:effectLst/>
                <a:uLnTx/>
                <a:uFillTx/>
                <a:latin typeface="Alexandria" charset="0"/>
                <a:ea typeface="+mn-ea"/>
                <a:cs typeface="Alexandria" charset="0"/>
              </a:rPr>
              <a:t> لكيفية نقد الأوراق والبحوث العلمية . </a:t>
            </a:r>
            <a:endParaRPr kumimoji="0" lang="en-US" sz="2800" b="1" i="0" u="none" strike="noStrike" kern="1200" cap="none" spc="0" normalizeH="0" baseline="0" noProof="0" dirty="0">
              <a:ln>
                <a:noFill/>
              </a:ln>
              <a:solidFill>
                <a:srgbClr val="FF0000"/>
              </a:solidFill>
              <a:effectLst/>
              <a:uLnTx/>
              <a:uFillTx/>
              <a:latin typeface="Alexandria" charset="0"/>
              <a:ea typeface="+mn-ea"/>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 xmlns:a16="http://schemas.microsoft.com/office/drawing/2014/main" id="{0EA97036-3C35-E40A-536C-AACE3DD90173}"/>
              </a:ext>
            </a:extLst>
          </p:cNvPr>
          <p:cNvSpPr txBox="1"/>
          <p:nvPr/>
        </p:nvSpPr>
        <p:spPr>
          <a:xfrm>
            <a:off x="7835705" y="6189785"/>
            <a:ext cx="409369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Calibri"/>
                <a:ea typeface="+mn-ea"/>
                <a:cs typeface="+mn-cs"/>
              </a:rPr>
              <a:t>https://midocean.edu.km</a:t>
            </a:r>
          </a:p>
        </p:txBody>
      </p:sp>
    </p:spTree>
  </p:cSld>
  <p:clrMapOvr>
    <a:masterClrMapping/>
  </p:clrMapOvr>
  <mc:AlternateContent xmlns:mc="http://schemas.openxmlformats.org/markup-compatibility/2006" xmlns:p14="http://schemas.microsoft.com/office/powerpoint/2010/main">
    <mc:Choice Requires="p14">
      <p:transition spd="slow" p14:dur="2000" advTm="4868"/>
    </mc:Choice>
    <mc:Fallback xmlns="">
      <p:transition spd="slow" advTm="4868"/>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flipH="1">
            <a:off x="-56703" y="0"/>
            <a:ext cx="59512" cy="59789"/>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flipV="1">
            <a:off x="4048253" y="629166"/>
            <a:ext cx="5619483" cy="1238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690153" y="6119633"/>
            <a:ext cx="2616200" cy="400110"/>
          </a:xfrm>
          <a:prstGeom prst="rect">
            <a:avLst/>
          </a:prstGeom>
          <a:noFill/>
        </p:spPr>
        <p:txBody>
          <a:bodyPr wrap="square" rtlCol="0">
            <a:spAutoFit/>
          </a:bodyPr>
          <a:lstStyle/>
          <a:p>
            <a:pPr algn="ctr"/>
            <a:r>
              <a:rPr lang="en-US" sz="2000" b="1" dirty="0"/>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5037" y="90994"/>
            <a:ext cx="2305141" cy="1076343"/>
          </a:xfrm>
          <a:prstGeom prst="rect">
            <a:avLst/>
          </a:prstGeom>
        </p:spPr>
      </p:pic>
      <p:pic>
        <p:nvPicPr>
          <p:cNvPr id="10" name="Picture Placeholder 4">
            <a:extLst>
              <a:ext uri="{FF2B5EF4-FFF2-40B4-BE49-F238E27FC236}">
                <a16:creationId xmlns="" xmlns:a16="http://schemas.microsoft.com/office/drawing/2014/main" id="{84E4B0F0-8564-4DE7-994D-87E501CF1B94}"/>
              </a:ext>
            </a:extLst>
          </p:cNvPr>
          <p:cNvPicPr>
            <a:picLocks noChangeAspect="1"/>
          </p:cNvPicPr>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3609348"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 xmlns:a16="http://schemas.microsoft.com/office/drawing/2014/main" id="{617C4ADA-5957-C1DC-BB1D-897BC1F83455}"/>
              </a:ext>
            </a:extLst>
          </p:cNvPr>
          <p:cNvSpPr/>
          <p:nvPr/>
        </p:nvSpPr>
        <p:spPr>
          <a:xfrm>
            <a:off x="2477729" y="899653"/>
            <a:ext cx="9320981" cy="521998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OM"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endParaRPr>
          </a:p>
          <a:p>
            <a:pPr marL="442913" marR="0" lvl="0" algn="ctr" defTabSz="914400" rtl="1" eaLnBrk="1" fontAlgn="auto" latinLnBrk="0" hangingPunct="1">
              <a:spcBef>
                <a:spcPts val="0"/>
              </a:spcBef>
              <a:spcAft>
                <a:spcPts val="0"/>
              </a:spcAft>
              <a:buClrTx/>
              <a:buSzTx/>
              <a:buFontTx/>
              <a:buNone/>
              <a:tabLst/>
              <a:defRPr/>
            </a:pPr>
            <a:r>
              <a:rPr kumimoji="0" lang="ar-EG" sz="32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 </a:t>
            </a:r>
            <a:r>
              <a:rPr kumimoji="0" lang="ar-EG" sz="2800" b="1" i="0" u="none" strike="noStrike" kern="1200" cap="none" spc="0" normalizeH="0" baseline="0" noProof="0" dirty="0">
                <a:ln>
                  <a:noFill/>
                </a:ln>
                <a:solidFill>
                  <a:srgbClr val="0070C0"/>
                </a:solidFill>
                <a:effectLst/>
                <a:uLnTx/>
                <a:uFillTx/>
                <a:latin typeface="Calibri"/>
                <a:cs typeface="Arial" panose="020B0604020202020204" pitchFamily="34" charset="0"/>
              </a:rPr>
              <a:t>أهداف المحاضرة</a:t>
            </a:r>
            <a:r>
              <a:rPr kumimoji="0" lang="ar-OM" sz="2800" b="1" i="0" u="none" strike="noStrike" kern="1200" cap="none" spc="0" normalizeH="0" baseline="0" noProof="0" dirty="0">
                <a:ln>
                  <a:noFill/>
                </a:ln>
                <a:solidFill>
                  <a:srgbClr val="0070C0"/>
                </a:solidFill>
                <a:effectLst/>
                <a:uLnTx/>
                <a:uFillTx/>
                <a:latin typeface="Calibri"/>
                <a:cs typeface="Arial" panose="020B0604020202020204" pitchFamily="34" charset="0"/>
              </a:rPr>
              <a:t>:</a:t>
            </a:r>
          </a:p>
          <a:p>
            <a:pPr marL="0" marR="0" lvl="0" indent="0" algn="ctr" defTabSz="914400" rtl="1" eaLnBrk="1" fontAlgn="auto" latinLnBrk="0" hangingPunct="1">
              <a:spcBef>
                <a:spcPts val="0"/>
              </a:spcBef>
              <a:spcAft>
                <a:spcPts val="0"/>
              </a:spcAft>
              <a:buClrTx/>
              <a:buSzTx/>
              <a:buFontTx/>
              <a:buNone/>
              <a:tabLst/>
              <a:defRPr/>
            </a:pPr>
            <a:endParaRPr kumimoji="0" lang="ar-OM" sz="2400" b="1" i="0" u="none" strike="noStrike" kern="1200" cap="none" spc="0" normalizeH="0" baseline="0" noProof="0" dirty="0">
              <a:ln>
                <a:noFill/>
              </a:ln>
              <a:solidFill>
                <a:srgbClr val="0070C0"/>
              </a:solidFill>
              <a:effectLst/>
              <a:uLnTx/>
              <a:uFillTx/>
              <a:latin typeface="Calibri"/>
              <a:cs typeface="Arial" panose="020B0604020202020204" pitchFamily="34" charset="0"/>
            </a:endParaRPr>
          </a:p>
          <a:p>
            <a:pPr marL="0" marR="0" lvl="0" indent="0" algn="just" defTabSz="914400" rtl="1" eaLnBrk="1" fontAlgn="auto" latinLnBrk="0" hangingPunct="1">
              <a:spcBef>
                <a:spcPts val="0"/>
              </a:spcBef>
              <a:spcAft>
                <a:spcPts val="0"/>
              </a:spcAft>
              <a:buClrTx/>
              <a:buSzTx/>
              <a:buFontTx/>
              <a:buNone/>
              <a:tabLst/>
              <a:defRPr/>
            </a:pPr>
            <a:r>
              <a:rPr kumimoji="0" lang="ar-OM" sz="2400" b="1" i="0" u="none" strike="noStrike" kern="1200" cap="none" spc="0" normalizeH="0" baseline="0" noProof="0" dirty="0">
                <a:ln>
                  <a:noFill/>
                </a:ln>
                <a:solidFill>
                  <a:schemeClr val="tx1"/>
                </a:solidFill>
                <a:effectLst/>
                <a:uLnTx/>
                <a:uFillTx/>
                <a:latin typeface="Calibri"/>
                <a:cs typeface="Arial" panose="020B0604020202020204" pitchFamily="34" charset="0"/>
              </a:rPr>
              <a:t>1- تنمية قدرات الباحث على تحليل ونقد الدراسات العلمية المنشورة وفقا لأسس منهجية واضحة.</a:t>
            </a:r>
          </a:p>
          <a:p>
            <a:pPr marL="0" marR="0" lvl="0" indent="0" algn="just" defTabSz="914400" rtl="1" eaLnBrk="1" fontAlgn="auto" latinLnBrk="0" hangingPunct="1">
              <a:spcBef>
                <a:spcPts val="0"/>
              </a:spcBef>
              <a:spcAft>
                <a:spcPts val="0"/>
              </a:spcAft>
              <a:buClrTx/>
              <a:buSzTx/>
              <a:buFontTx/>
              <a:buNone/>
              <a:tabLst/>
              <a:defRPr/>
            </a:pPr>
            <a:endParaRPr kumimoji="0" lang="ar-OM" sz="2400" b="1" i="0" u="none" strike="noStrike" kern="1200" cap="none" spc="0" normalizeH="0" baseline="0" noProof="0" dirty="0">
              <a:ln>
                <a:noFill/>
              </a:ln>
              <a:solidFill>
                <a:schemeClr val="tx1"/>
              </a:solidFill>
              <a:effectLst/>
              <a:uLnTx/>
              <a:uFillTx/>
              <a:latin typeface="Calibri"/>
              <a:cs typeface="Arial" panose="020B0604020202020204" pitchFamily="34" charset="0"/>
            </a:endParaRPr>
          </a:p>
          <a:p>
            <a:pPr marL="0" marR="0" lvl="0" indent="0" algn="just" defTabSz="914400" rtl="1" eaLnBrk="1" fontAlgn="auto" latinLnBrk="0" hangingPunct="1">
              <a:spcBef>
                <a:spcPts val="0"/>
              </a:spcBef>
              <a:spcAft>
                <a:spcPts val="0"/>
              </a:spcAft>
              <a:buClrTx/>
              <a:buSzTx/>
              <a:buFontTx/>
              <a:buNone/>
              <a:tabLst/>
              <a:defRPr/>
            </a:pPr>
            <a:r>
              <a:rPr lang="ar-OM" sz="2400" b="1" dirty="0">
                <a:solidFill>
                  <a:schemeClr val="tx1"/>
                </a:solidFill>
                <a:latin typeface="Calibri"/>
                <a:cs typeface="Arial" panose="020B0604020202020204" pitchFamily="34" charset="0"/>
              </a:rPr>
              <a:t>2- إكساب الباحث مهارة تقييم جودة تصميم البحوث العلمية وأدوات جمع البيانات المستخدمة فيها .</a:t>
            </a:r>
          </a:p>
          <a:p>
            <a:pPr marL="0" marR="0" lvl="0" indent="0" algn="just" defTabSz="914400" rtl="1" eaLnBrk="1" fontAlgn="auto" latinLnBrk="0" hangingPunct="1">
              <a:spcBef>
                <a:spcPts val="0"/>
              </a:spcBef>
              <a:spcAft>
                <a:spcPts val="0"/>
              </a:spcAft>
              <a:buClrTx/>
              <a:buSzTx/>
              <a:buFontTx/>
              <a:buNone/>
              <a:tabLst/>
              <a:defRPr/>
            </a:pPr>
            <a:endParaRPr lang="ar-OM" sz="2400" b="1" dirty="0">
              <a:solidFill>
                <a:schemeClr val="tx1"/>
              </a:solidFill>
              <a:latin typeface="Calibri"/>
              <a:cs typeface="Arial" panose="020B0604020202020204" pitchFamily="34" charset="0"/>
            </a:endParaRPr>
          </a:p>
          <a:p>
            <a:pPr marL="0" marR="0" lvl="0" indent="0" algn="just" defTabSz="914400" rtl="1" eaLnBrk="1" fontAlgn="auto" latinLnBrk="0" hangingPunct="1">
              <a:spcBef>
                <a:spcPts val="0"/>
              </a:spcBef>
              <a:spcAft>
                <a:spcPts val="0"/>
              </a:spcAft>
              <a:buClrTx/>
              <a:buSzTx/>
              <a:buFontTx/>
              <a:buNone/>
              <a:tabLst/>
              <a:defRPr/>
            </a:pPr>
            <a:r>
              <a:rPr kumimoji="0" lang="ar-OM" sz="2400" b="1" i="0" u="none" strike="noStrike" kern="1200" cap="none" spc="0" normalizeH="0" baseline="0" noProof="0" dirty="0">
                <a:ln>
                  <a:noFill/>
                </a:ln>
                <a:solidFill>
                  <a:schemeClr val="tx1"/>
                </a:solidFill>
                <a:effectLst/>
                <a:uLnTx/>
                <a:uFillTx/>
                <a:latin typeface="Calibri"/>
                <a:cs typeface="Arial" panose="020B0604020202020204" pitchFamily="34" charset="0"/>
              </a:rPr>
              <a:t>3- تعزيز قدرة الباحث على</a:t>
            </a:r>
            <a:r>
              <a:rPr kumimoji="0" lang="ar-OM" sz="2400" b="1" i="0" u="none" strike="noStrike" kern="1200" cap="none" spc="0" normalizeH="0" noProof="0" dirty="0">
                <a:ln>
                  <a:noFill/>
                </a:ln>
                <a:solidFill>
                  <a:schemeClr val="tx1"/>
                </a:solidFill>
                <a:effectLst/>
                <a:uLnTx/>
                <a:uFillTx/>
                <a:latin typeface="Calibri"/>
                <a:cs typeface="Arial" panose="020B0604020202020204" pitchFamily="34" charset="0"/>
              </a:rPr>
              <a:t> التمييز بين نقاط القوة والضعف في المناهج البحثية المختلفة .</a:t>
            </a:r>
          </a:p>
          <a:p>
            <a:pPr marL="0" marR="0" lvl="0" indent="0" algn="just" defTabSz="914400" rtl="1" eaLnBrk="1" fontAlgn="auto" latinLnBrk="0" hangingPunct="1">
              <a:spcBef>
                <a:spcPts val="0"/>
              </a:spcBef>
              <a:spcAft>
                <a:spcPts val="0"/>
              </a:spcAft>
              <a:buClrTx/>
              <a:buSzTx/>
              <a:buFontTx/>
              <a:buNone/>
              <a:tabLst/>
              <a:defRPr/>
            </a:pPr>
            <a:endParaRPr kumimoji="0" lang="ar-OM" sz="2400" b="1" i="0" u="none" strike="noStrike" kern="1200" cap="none" spc="0" normalizeH="0" noProof="0" dirty="0">
              <a:ln>
                <a:noFill/>
              </a:ln>
              <a:solidFill>
                <a:schemeClr val="tx1"/>
              </a:solidFill>
              <a:effectLst/>
              <a:uLnTx/>
              <a:uFillTx/>
              <a:latin typeface="Calibri"/>
              <a:cs typeface="Arial" panose="020B0604020202020204" pitchFamily="34" charset="0"/>
            </a:endParaRPr>
          </a:p>
          <a:p>
            <a:pPr lvl="0" algn="just" rtl="1">
              <a:defRPr/>
            </a:pPr>
            <a:r>
              <a:rPr lang="ar-OM" sz="2400" b="1" baseline="0" dirty="0">
                <a:solidFill>
                  <a:schemeClr val="tx1"/>
                </a:solidFill>
                <a:latin typeface="Calibri"/>
                <a:cs typeface="Arial" panose="020B0604020202020204" pitchFamily="34" charset="0"/>
              </a:rPr>
              <a:t>4-</a:t>
            </a:r>
            <a:r>
              <a:rPr lang="ar-OM" sz="2400" b="1" dirty="0">
                <a:solidFill>
                  <a:schemeClr val="tx1"/>
                </a:solidFill>
                <a:latin typeface="Calibri"/>
                <a:cs typeface="Arial" panose="020B0604020202020204" pitchFamily="34" charset="0"/>
              </a:rPr>
              <a:t> تدريب الباحثين </a:t>
            </a:r>
            <a:r>
              <a:rPr lang="ar-OM" sz="2400" b="1" dirty="0">
                <a:solidFill>
                  <a:schemeClr val="tx1"/>
                </a:solidFill>
                <a:cs typeface="Arial" panose="020B0604020202020204" pitchFamily="34" charset="0"/>
              </a:rPr>
              <a:t>على قراءة وتحليل الأدبيات العملية بصورة نقدية ومنهجية، عبر تقنيات الذكاء الاصطناعي </a:t>
            </a:r>
            <a:r>
              <a:rPr lang="ar-OM" sz="2400" b="1" dirty="0" smtClean="0">
                <a:solidFill>
                  <a:schemeClr val="tx1"/>
                </a:solidFill>
                <a:cs typeface="Arial" panose="020B0604020202020204" pitchFamily="34" charset="0"/>
              </a:rPr>
              <a:t>.</a:t>
            </a:r>
            <a:r>
              <a:rPr lang="en-US" sz="2400" b="1" dirty="0" smtClean="0">
                <a:solidFill>
                  <a:schemeClr val="tx1"/>
                </a:solidFill>
                <a:cs typeface="Arial" panose="020B0604020202020204" pitchFamily="34" charset="0"/>
              </a:rPr>
              <a:t> Chat GPT ,</a:t>
            </a:r>
            <a:r>
              <a:rPr lang="en-US" sz="2400" b="1" dirty="0" smtClean="0">
                <a:solidFill>
                  <a:schemeClr val="tx1"/>
                </a:solidFill>
                <a:cs typeface="Arial" panose="020B0604020202020204" pitchFamily="34" charset="0"/>
              </a:rPr>
              <a:t>Gemin</a:t>
            </a:r>
            <a:r>
              <a:rPr lang="en-US" sz="2400" b="1" dirty="0">
                <a:solidFill>
                  <a:schemeClr val="tx1"/>
                </a:solidFill>
                <a:cs typeface="Arial" panose="020B0604020202020204" pitchFamily="34" charset="0"/>
              </a:rPr>
              <a:t>i</a:t>
            </a:r>
            <a:endParaRPr lang="ar-OM" sz="2400" b="1" dirty="0">
              <a:solidFill>
                <a:schemeClr val="tx1"/>
              </a:solidFill>
              <a:cs typeface="Arial" panose="020B0604020202020204" pitchFamily="34" charset="0"/>
            </a:endParaRPr>
          </a:p>
          <a:p>
            <a:pPr lvl="0" algn="just" rtl="1">
              <a:defRPr/>
            </a:pPr>
            <a:endParaRPr lang="ar-OM" sz="2400" b="1" dirty="0">
              <a:solidFill>
                <a:schemeClr val="tx1"/>
              </a:solidFill>
              <a:cs typeface="Arial" panose="020B0604020202020204" pitchFamily="34" charset="0"/>
            </a:endParaRPr>
          </a:p>
          <a:p>
            <a:pPr lvl="0" algn="just" rtl="1">
              <a:defRPr/>
            </a:pPr>
            <a:r>
              <a:rPr kumimoji="0" lang="ar-OM" sz="2400" b="1" i="0" u="none" strike="noStrike" kern="1200" cap="none" spc="0" normalizeH="0" baseline="0" noProof="0" dirty="0">
                <a:ln>
                  <a:noFill/>
                </a:ln>
                <a:solidFill>
                  <a:schemeClr val="tx1"/>
                </a:solidFill>
                <a:effectLst/>
                <a:uLnTx/>
                <a:uFillTx/>
                <a:latin typeface="Calibri"/>
                <a:cs typeface="Arial" panose="020B0604020202020204" pitchFamily="34" charset="0"/>
              </a:rPr>
              <a:t>5-</a:t>
            </a:r>
            <a:r>
              <a:rPr kumimoji="0" lang="ar-OM" sz="2400" b="1" i="0" u="none" strike="noStrike" kern="1200" cap="none" spc="0" normalizeH="0" noProof="0" dirty="0">
                <a:ln>
                  <a:noFill/>
                </a:ln>
                <a:solidFill>
                  <a:schemeClr val="tx1"/>
                </a:solidFill>
                <a:effectLst/>
                <a:uLnTx/>
                <a:uFillTx/>
                <a:latin typeface="Calibri"/>
                <a:cs typeface="Arial" panose="020B0604020202020204" pitchFamily="34" charset="0"/>
              </a:rPr>
              <a:t> تنمية مهارات الربط بين الإطار النظري والنتائج البحثية ومدى اتساقها العلمي .</a:t>
            </a:r>
          </a:p>
          <a:p>
            <a:pPr lvl="0" algn="just" rtl="1">
              <a:defRPr/>
            </a:pPr>
            <a:endParaRPr kumimoji="0" lang="ar-OM" sz="2400" b="1" i="0" u="none" strike="noStrike" kern="1200" cap="none" spc="0" normalizeH="0" noProof="0" dirty="0">
              <a:ln>
                <a:noFill/>
              </a:ln>
              <a:solidFill>
                <a:schemeClr val="tx1"/>
              </a:solidFill>
              <a:effectLst/>
              <a:uLnTx/>
              <a:uFillTx/>
              <a:latin typeface="Calibri"/>
              <a:cs typeface="Arial" panose="020B0604020202020204" pitchFamily="34" charset="0"/>
            </a:endParaRPr>
          </a:p>
          <a:p>
            <a:pPr lvl="0" algn="just" rtl="1">
              <a:defRPr/>
            </a:pPr>
            <a:r>
              <a:rPr lang="ar-OM" sz="2400" b="1" baseline="0" dirty="0">
                <a:solidFill>
                  <a:schemeClr val="tx1"/>
                </a:solidFill>
                <a:latin typeface="Calibri"/>
                <a:cs typeface="Arial" panose="020B0604020202020204" pitchFamily="34" charset="0"/>
              </a:rPr>
              <a:t>6-</a:t>
            </a:r>
            <a:r>
              <a:rPr lang="ar-OM" sz="2400" b="1" dirty="0">
                <a:solidFill>
                  <a:schemeClr val="tx1"/>
                </a:solidFill>
                <a:latin typeface="Calibri"/>
                <a:cs typeface="Arial" panose="020B0604020202020204" pitchFamily="34" charset="0"/>
              </a:rPr>
              <a:t> إعداد الباحث لكتابة تقارير نقدية علمية تعتمد على المعاير الأكاديمية وأخلاقيات البحث العلمي .</a:t>
            </a:r>
            <a:endParaRPr kumimoji="0" lang="ar-OM" sz="2400" b="1" i="0" u="none" strike="noStrike" kern="1200" cap="none" spc="0" normalizeH="0" baseline="0" noProof="0" dirty="0">
              <a:ln>
                <a:noFill/>
              </a:ln>
              <a:solidFill>
                <a:schemeClr val="tx1"/>
              </a:solidFill>
              <a:effectLst/>
              <a:uLnTx/>
              <a:uFillTx/>
              <a:latin typeface="Calibri"/>
              <a:cs typeface="Arial" panose="020B0604020202020204" pitchFamily="34"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OM"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1597522907"/>
      </p:ext>
    </p:extLst>
  </p:cSld>
  <p:clrMapOvr>
    <a:masterClrMapping/>
  </p:clrMapOvr>
  <mc:AlternateContent xmlns:mc="http://schemas.openxmlformats.org/markup-compatibility/2006" xmlns:p14="http://schemas.microsoft.com/office/powerpoint/2010/main">
    <mc:Choice Requires="p14">
      <p:transition spd="slow" p14:dur="2000" advTm="25254"/>
    </mc:Choice>
    <mc:Fallback xmlns="">
      <p:transition spd="slow" advTm="25254"/>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4069991" cy="4088921"/>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326249" y="334749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18179" y="999084"/>
            <a:ext cx="8962646" cy="6494085"/>
          </a:xfrm>
          <a:prstGeom prst="rect">
            <a:avLst/>
          </a:prstGeom>
          <a:noFill/>
        </p:spPr>
        <p:txBody>
          <a:bodyPr wrap="square" rtlCol="0">
            <a:spAutoFit/>
          </a:bodyPr>
          <a:lstStyle/>
          <a:p>
            <a:pPr algn="ctr" rtl="1"/>
            <a:r>
              <a:rPr lang="ar-EG" sz="3200" b="1" u="sng" dirty="0">
                <a:solidFill>
                  <a:srgbClr val="0070C0"/>
                </a:solidFill>
              </a:rPr>
              <a:t>التمهيد للمحاضرة</a:t>
            </a:r>
            <a:endParaRPr lang="ar-OM" sz="3200" b="1" u="sng" dirty="0">
              <a:solidFill>
                <a:srgbClr val="0070C0"/>
              </a:solidFill>
            </a:endParaRPr>
          </a:p>
          <a:p>
            <a:pPr algn="r" rtl="1"/>
            <a:r>
              <a:rPr lang="ar-SA" sz="2400" b="1" dirty="0">
                <a:solidFill>
                  <a:schemeClr val="accent1">
                    <a:lumMod val="75000"/>
                  </a:schemeClr>
                </a:solidFill>
              </a:rPr>
              <a:t>1</a:t>
            </a:r>
            <a:r>
              <a:rPr lang="ar-EG" sz="2400" b="1" dirty="0">
                <a:solidFill>
                  <a:schemeClr val="accent1">
                    <a:lumMod val="75000"/>
                  </a:schemeClr>
                </a:solidFill>
              </a:rPr>
              <a:t>-</a:t>
            </a:r>
            <a:r>
              <a:rPr lang="ar-OM" sz="2400" b="1" dirty="0">
                <a:solidFill>
                  <a:schemeClr val="accent1">
                    <a:lumMod val="75000"/>
                  </a:schemeClr>
                </a:solidFill>
              </a:rPr>
              <a:t>مقدمة في النقد العلمي</a:t>
            </a:r>
            <a:r>
              <a:rPr lang="ar-EG" sz="2400" b="1" dirty="0">
                <a:solidFill>
                  <a:schemeClr val="accent1">
                    <a:lumMod val="75000"/>
                  </a:schemeClr>
                </a:solidFill>
              </a:rPr>
              <a:t> :</a:t>
            </a:r>
            <a:endParaRPr lang="ar-OM" sz="3200" b="1" u="sng" dirty="0">
              <a:solidFill>
                <a:srgbClr val="0070C0"/>
              </a:solidFill>
            </a:endParaRPr>
          </a:p>
          <a:p>
            <a:pPr lvl="0" algn="just" rtl="1"/>
            <a:r>
              <a:rPr lang="ar-OM" sz="2000" b="1" dirty="0">
                <a:solidFill>
                  <a:schemeClr val="accent1">
                    <a:lumMod val="75000"/>
                  </a:schemeClr>
                </a:solidFill>
                <a:latin typeface="Book Antiqua"/>
                <a:cs typeface="Times New Roman"/>
              </a:rPr>
              <a:t>تعريف النقد العلمي وأهميته في البحث الأكاديمي: </a:t>
            </a:r>
            <a:r>
              <a:rPr lang="ar-OM" b="1" dirty="0">
                <a:solidFill>
                  <a:prstClr val="black"/>
                </a:solidFill>
                <a:latin typeface="Book Antiqua"/>
                <a:cs typeface="Times New Roman"/>
              </a:rPr>
              <a:t>النقد العلمي هو عملية دقيقة تهدف إلى تحليل وتقييم الدراسات والأبحاث الأكاديمية بطريقة منهجية وموضوعية. تهدف هذه العملية إلى التحقق من جودة البحث، ومدى توافقه مع المعايير الأكاديمية، وتحديد ما إذا كانت نتائجه وتوصياته دقيقة وموثوقة. أهميته تتجلى في تحسين مستوى البحث العلمي، منع انتشار الأخطاء أو المعلومات المضللة، وتوجيه الباحثين نحو تقديم بحوث أكثر عمقًا وابتكارًا.</a:t>
            </a:r>
          </a:p>
          <a:p>
            <a:pPr lvl="0" algn="just" rtl="1"/>
            <a:endParaRPr lang="ar-OM" b="1" dirty="0">
              <a:solidFill>
                <a:prstClr val="black"/>
              </a:solidFill>
              <a:latin typeface="Book Antiqua"/>
              <a:cs typeface="Times New Roman"/>
            </a:endParaRPr>
          </a:p>
          <a:p>
            <a:pPr lvl="0" algn="just" rtl="1"/>
            <a:r>
              <a:rPr lang="ar-OM" sz="2000" b="1" dirty="0">
                <a:solidFill>
                  <a:schemeClr val="accent1">
                    <a:lumMod val="75000"/>
                  </a:schemeClr>
                </a:solidFill>
                <a:latin typeface="Book Antiqua"/>
                <a:cs typeface="Times New Roman"/>
              </a:rPr>
              <a:t>أنواع النقد:</a:t>
            </a:r>
          </a:p>
          <a:p>
            <a:pPr lvl="0" algn="just" rtl="1"/>
            <a:r>
              <a:rPr lang="ar-OM" b="1" dirty="0">
                <a:solidFill>
                  <a:prstClr val="black"/>
                </a:solidFill>
                <a:latin typeface="Book Antiqua"/>
                <a:cs typeface="Times New Roman"/>
              </a:rPr>
              <a:t>نقد التقييمات: هذا النوع من النقد يركز على الطريقة التي تم بها تقييم الدراسات. على سبيل المثال، هل تم استخدام معايير عادلة ومناسبة في تقييم جودة البحث؟ قد يشمل هذا نقد أدوات القياس المستخدمة، مثل الاستبيانات أو التجارب، للتأكد من أن التقييم قد تم بشكل دقيق.</a:t>
            </a:r>
          </a:p>
          <a:p>
            <a:pPr lvl="0" algn="just" rtl="1"/>
            <a:endParaRPr lang="ar-OM" b="1" dirty="0">
              <a:solidFill>
                <a:prstClr val="black"/>
              </a:solidFill>
              <a:latin typeface="Book Antiqua"/>
              <a:cs typeface="Times New Roman"/>
            </a:endParaRPr>
          </a:p>
          <a:p>
            <a:pPr lvl="0" algn="just" rtl="1"/>
            <a:r>
              <a:rPr lang="ar-OM" sz="2000" b="1" dirty="0">
                <a:solidFill>
                  <a:schemeClr val="accent1">
                    <a:lumMod val="75000"/>
                  </a:schemeClr>
                </a:solidFill>
                <a:latin typeface="Book Antiqua"/>
                <a:cs typeface="Times New Roman"/>
              </a:rPr>
              <a:t>نقد التحليل</a:t>
            </a:r>
            <a:r>
              <a:rPr lang="ar-OM" b="1" dirty="0">
                <a:solidFill>
                  <a:schemeClr val="accent1">
                    <a:lumMod val="75000"/>
                  </a:schemeClr>
                </a:solidFill>
                <a:latin typeface="Book Antiqua"/>
                <a:cs typeface="Times New Roman"/>
              </a:rPr>
              <a:t>:</a:t>
            </a:r>
            <a:r>
              <a:rPr lang="ar-OM" b="1" dirty="0">
                <a:solidFill>
                  <a:srgbClr val="873624">
                    <a:lumMod val="75000"/>
                  </a:srgbClr>
                </a:solidFill>
                <a:latin typeface="Book Antiqua"/>
                <a:cs typeface="Times New Roman"/>
              </a:rPr>
              <a:t> </a:t>
            </a:r>
            <a:r>
              <a:rPr lang="ar-OM" b="1" dirty="0">
                <a:solidFill>
                  <a:prstClr val="black"/>
                </a:solidFill>
                <a:latin typeface="Book Antiqua"/>
                <a:cs typeface="Times New Roman"/>
              </a:rPr>
              <a:t>يختص هذا النقد بالطرق التي استخدمت لتحليل البيانات أو المعلومات في الدراسة. على سبيل المثال، إذا كانت الدراسة تعتمد على التحليل الإحصائي، يتم فحص ما إذا كانت الطرق المستخدمة صحيحة، مناسبة، وتؤدي إلى نتائج موثوقة. إذا كانت الدراسة تعتمد على التحليل النوعي، يتم فحص كيفية تحليل البيانات مثل المقابلات أو الملاحظات.</a:t>
            </a:r>
          </a:p>
          <a:p>
            <a:pPr lvl="0" algn="just" rtl="1"/>
            <a:r>
              <a:rPr lang="ar-OM" b="1" dirty="0">
                <a:solidFill>
                  <a:prstClr val="black"/>
                </a:solidFill>
                <a:latin typeface="Book Antiqua"/>
                <a:cs typeface="Times New Roman"/>
              </a:rPr>
              <a:t>نقد النتائج: في هذا النوع، يتم التحقق من مدى دقة ومصداقية النتائج التي توصل إليها الباحث. هل النتائج مستندة إلى أدلة قوية؟ هل تم تفسير البيانات بطريقة صحيحة؟ كما يشمل التأكد من عدم وجود استنتاجات مبالغ فيها أو غير مدعومة بالدليل</a:t>
            </a:r>
            <a:endParaRPr lang="ar-EG" sz="3200" b="1" u="sng" dirty="0">
              <a:solidFill>
                <a:srgbClr val="0070C0"/>
              </a:solidFill>
            </a:endParaRPr>
          </a:p>
          <a:p>
            <a:pPr algn="just" rtl="1"/>
            <a:endParaRPr lang="ar-EG" sz="2200" b="1" u="sng" dirty="0"/>
          </a:p>
          <a:p>
            <a:pPr algn="just" rtl="1"/>
            <a:endParaRPr lang="ar-EG" sz="2200" dirty="0"/>
          </a:p>
          <a:p>
            <a:pPr algn="just" rtl="1"/>
            <a:endParaRPr lang="ar-EG" sz="2200" dirty="0">
              <a:cs typeface="+mj-cs"/>
            </a:endParaRPr>
          </a:p>
        </p:txBody>
      </p:sp>
      <p:sp>
        <p:nvSpPr>
          <p:cNvPr id="3" name="TextBox 2"/>
          <p:cNvSpPr txBox="1"/>
          <p:nvPr/>
        </p:nvSpPr>
        <p:spPr>
          <a:xfrm>
            <a:off x="1842723" y="6122490"/>
            <a:ext cx="2616200" cy="400110"/>
          </a:xfrm>
          <a:prstGeom prst="rect">
            <a:avLst/>
          </a:prstGeom>
          <a:noFill/>
        </p:spPr>
        <p:txBody>
          <a:bodyPr wrap="square" rtlCol="0">
            <a:spAutoFit/>
          </a:bodyPr>
          <a:lstStyle/>
          <a:p>
            <a:pPr algn="ctr"/>
            <a:r>
              <a:rPr lang="en-US" sz="2000" b="1" dirty="0"/>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3605"/>
    </mc:Choice>
    <mc:Fallback xmlns="">
      <p:transition spd="slow" advTm="33605"/>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4069991" cy="4088921"/>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326249" y="334749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18179" y="999084"/>
            <a:ext cx="8962646" cy="5570756"/>
          </a:xfrm>
          <a:prstGeom prst="rect">
            <a:avLst/>
          </a:prstGeom>
          <a:noFill/>
        </p:spPr>
        <p:txBody>
          <a:bodyPr wrap="square" rtlCol="0">
            <a:spAutoFit/>
          </a:bodyPr>
          <a:lstStyle/>
          <a:p>
            <a:pPr algn="ctr" rtl="1">
              <a:lnSpc>
                <a:spcPct val="150000"/>
              </a:lnSpc>
            </a:pPr>
            <a:r>
              <a:rPr lang="ar-EG" sz="3200" b="1" u="sng" dirty="0">
                <a:solidFill>
                  <a:srgbClr val="0070C0"/>
                </a:solidFill>
              </a:rPr>
              <a:t>التمهيد للمحاضرة</a:t>
            </a:r>
            <a:endParaRPr lang="ar-OM" sz="3200" b="1" u="sng" dirty="0">
              <a:solidFill>
                <a:srgbClr val="0070C0"/>
              </a:solidFill>
            </a:endParaRPr>
          </a:p>
          <a:p>
            <a:pPr algn="r" rtl="1"/>
            <a:r>
              <a:rPr lang="ar-OM" sz="2200" b="1" dirty="0">
                <a:solidFill>
                  <a:schemeClr val="accent1">
                    <a:lumMod val="75000"/>
                  </a:schemeClr>
                </a:solidFill>
              </a:rPr>
              <a:t>2- مناهج البحث الكمي والنوعي:</a:t>
            </a:r>
            <a:endParaRPr lang="ar-OM" sz="2200" b="1" dirty="0"/>
          </a:p>
          <a:p>
            <a:pPr algn="r" rtl="1"/>
            <a:r>
              <a:rPr lang="ar-OM" sz="2200" b="1" dirty="0">
                <a:solidFill>
                  <a:schemeClr val="accent1">
                    <a:lumMod val="75000"/>
                  </a:schemeClr>
                </a:solidFill>
              </a:rPr>
              <a:t>البحث الكمي: </a:t>
            </a:r>
            <a:r>
              <a:rPr lang="ar-OM" sz="2200" b="1" dirty="0"/>
              <a:t>يعتمد البحث الكمي على البيانات العددية والتحليل الإحصائي لاستخلاص النتائج. عادةً ما يكون هذا النوع من الأبحاث مناسبًا للعلوم الطبيعية والاجتماعية، مثل البيولوجيا، الفيزياء، أو الاقتصاد. يعتمد على جمع بيانات كبيرة الحجم من أجل الوصول إلى استنتاجات عامة.</a:t>
            </a:r>
          </a:p>
          <a:p>
            <a:pPr algn="r" rtl="1"/>
            <a:endParaRPr lang="ar-OM" sz="2200" b="1" dirty="0"/>
          </a:p>
          <a:p>
            <a:pPr algn="r" rtl="1"/>
            <a:r>
              <a:rPr lang="ar-OM" sz="2200" b="1" dirty="0">
                <a:solidFill>
                  <a:schemeClr val="accent1">
                    <a:lumMod val="75000"/>
                  </a:schemeClr>
                </a:solidFill>
              </a:rPr>
              <a:t>البحث النوعي: </a:t>
            </a:r>
            <a:r>
              <a:rPr lang="ar-OM" sz="2200" b="1" dirty="0"/>
              <a:t>يركز البحث النوعي على فهم الظواهر المعقدة من خلال استكشافها بعمق. يستخدم هذا المنهج المقابلات المفتوحة، والملاحظات الميدانية، وتحليل النصوص والأفلام. الهدف هنا ليس الوصول إلى استنتاجات عددية، بل الوصول إلى فهم معمق للموضوع قيد الدراسة.</a:t>
            </a:r>
          </a:p>
          <a:p>
            <a:pPr algn="r" rtl="1"/>
            <a:endParaRPr lang="ar-OM" sz="2200" b="1" dirty="0"/>
          </a:p>
          <a:p>
            <a:pPr algn="r" rtl="1"/>
            <a:r>
              <a:rPr lang="ar-OM" sz="2200" b="1" dirty="0">
                <a:solidFill>
                  <a:schemeClr val="accent1">
                    <a:lumMod val="75000"/>
                  </a:schemeClr>
                </a:solidFill>
              </a:rPr>
              <a:t>كيفية تقييم صلاحية وموثوقية المنهجية المستخدمة في البحوث: </a:t>
            </a:r>
            <a:r>
              <a:rPr lang="ar-OM" sz="2200" b="1" dirty="0"/>
              <a:t>تقييم صلاحية المنهجية يشير إلى مدى ملاءمة الطريقة التي تم اختيارها لتحقيق أهداف البحث. هل الطريقة المختارة هي الأنسب للإجابة على سؤال البحث؟ أما تقييم الموثوقية، فيشير إلى مدى ثبات نتائج البحث عند تكرار الدراسة بنفس الظروف. منهجية البحث التي تتمتع بصلاحية وموثوقية عاليتين تعتبر منهجية قوية وفعالة.</a:t>
            </a:r>
          </a:p>
        </p:txBody>
      </p:sp>
      <p:sp>
        <p:nvSpPr>
          <p:cNvPr id="3" name="TextBox 2"/>
          <p:cNvSpPr txBox="1"/>
          <p:nvPr/>
        </p:nvSpPr>
        <p:spPr>
          <a:xfrm>
            <a:off x="1842723" y="6122490"/>
            <a:ext cx="2616200" cy="400110"/>
          </a:xfrm>
          <a:prstGeom prst="rect">
            <a:avLst/>
          </a:prstGeom>
          <a:noFill/>
        </p:spPr>
        <p:txBody>
          <a:bodyPr wrap="square" rtlCol="0">
            <a:spAutoFit/>
          </a:bodyPr>
          <a:lstStyle/>
          <a:p>
            <a:pPr algn="ctr"/>
            <a:r>
              <a:rPr lang="en-US" sz="2000" b="1" dirty="0"/>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5274842"/>
      </p:ext>
    </p:extLst>
  </p:cSld>
  <p:clrMapOvr>
    <a:masterClrMapping/>
  </p:clrMapOvr>
  <mc:AlternateContent xmlns:mc="http://schemas.openxmlformats.org/markup-compatibility/2006" xmlns:p14="http://schemas.microsoft.com/office/powerpoint/2010/main">
    <mc:Choice Requires="p14">
      <p:transition spd="slow" p14:dur="2000" advTm="33605"/>
    </mc:Choice>
    <mc:Fallback xmlns="">
      <p:transition spd="slow" advTm="3360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4069991" cy="4088921"/>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326249" y="334749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18179" y="999084"/>
            <a:ext cx="8962646" cy="6955750"/>
          </a:xfrm>
          <a:prstGeom prst="rect">
            <a:avLst/>
          </a:prstGeom>
          <a:noFill/>
        </p:spPr>
        <p:txBody>
          <a:bodyPr wrap="square" rtlCol="0">
            <a:spAutoFit/>
          </a:bodyPr>
          <a:lstStyle/>
          <a:p>
            <a:pPr algn="ctr" rtl="1">
              <a:lnSpc>
                <a:spcPct val="150000"/>
              </a:lnSpc>
            </a:pPr>
            <a:r>
              <a:rPr lang="ar-EG" sz="2400" b="1" u="sng" dirty="0">
                <a:solidFill>
                  <a:srgbClr val="0070C0"/>
                </a:solidFill>
              </a:rPr>
              <a:t>التمهيد للمحاضرة</a:t>
            </a:r>
            <a:endParaRPr lang="ar-OM" sz="2400" b="1" u="sng" dirty="0">
              <a:solidFill>
                <a:srgbClr val="0070C0"/>
              </a:solidFill>
            </a:endParaRPr>
          </a:p>
          <a:p>
            <a:pPr algn="just" rtl="1"/>
            <a:r>
              <a:rPr lang="ar-OM" sz="2400" b="1" dirty="0">
                <a:solidFill>
                  <a:schemeClr val="accent1">
                    <a:lumMod val="75000"/>
                  </a:schemeClr>
                </a:solidFill>
              </a:rPr>
              <a:t>3. تحليل البحوث</a:t>
            </a:r>
            <a:endParaRPr lang="ar-OM" sz="2400" b="1" dirty="0"/>
          </a:p>
          <a:p>
            <a:pPr algn="just" rtl="1"/>
            <a:r>
              <a:rPr lang="ar-OM" sz="2400" b="1" dirty="0">
                <a:solidFill>
                  <a:schemeClr val="accent1">
                    <a:lumMod val="75000"/>
                  </a:schemeClr>
                </a:solidFill>
              </a:rPr>
              <a:t>كيفية تحليل الدراسات السابقة: </a:t>
            </a:r>
            <a:r>
              <a:rPr lang="ar-OM" sz="2400" b="1" dirty="0"/>
              <a:t>تحليل الدراسات السابقة هو جزء مهم من أي بحث علمي، حيث يساعد الباحث على فهم مدى التقدم الذي تم إحرازه في مجال معين، وما هي الفجوات الموجودة التي تحتاج إلى استكشاف. عملية التحليل تتضمن قراءة الدراسات بشكل نقدي لتحديد نقاط القوة والضعف، وفهم كيفية تأثير النتائج على المجال الأكاديمي. يجب على الباحثين تقييم كيفية تصميم الدراسات السابقة، ونوعية العينات المستخدمة، وتحليل البيانات.</a:t>
            </a:r>
          </a:p>
          <a:p>
            <a:pPr algn="just" rtl="1"/>
            <a:r>
              <a:rPr lang="ar-OM" sz="2400" b="1" dirty="0">
                <a:solidFill>
                  <a:schemeClr val="accent1">
                    <a:lumMod val="75000"/>
                  </a:schemeClr>
                </a:solidFill>
              </a:rPr>
              <a:t>اختيار وتقييم المصادر من أجل إنجاز أبحاث في تخصصات متنوعة: </a:t>
            </a:r>
            <a:r>
              <a:rPr lang="ar-OM" sz="2400" b="1" dirty="0"/>
              <a:t>عند إجراء بحث، يجب اختيار المصادر بناءً على موثوقيتها وصلاحيتها للأهداف المرجوة. يشمل هذا تقييم ما إذا كانت المصادر حديثة وذات صلة بالموضوع المطروح. على سبيل المثال، في العلوم الطبيعية قد تكون المقالات المحكمة هي الخيار الأفضل، بينما في العلوم الإنسانية قد تكون الكتب والأبحاث النوعية هي الأنسب. يجب أيضًا التأكد من أن المصادر مأخوذة من مؤسسات</a:t>
            </a:r>
            <a:r>
              <a:rPr lang="ar-EG" sz="2400" b="1" dirty="0"/>
              <a:t> ودوريات</a:t>
            </a:r>
            <a:r>
              <a:rPr lang="ar-OM" sz="2400" b="1" dirty="0"/>
              <a:t> معترف بها علميًا.</a:t>
            </a:r>
          </a:p>
          <a:p>
            <a:pPr lvl="0" algn="just" rtl="1"/>
            <a:endParaRPr lang="ar-EG" sz="3200" b="1" u="sng" dirty="0">
              <a:solidFill>
                <a:srgbClr val="0070C0"/>
              </a:solidFill>
            </a:endParaRPr>
          </a:p>
          <a:p>
            <a:pPr algn="just" rtl="1"/>
            <a:endParaRPr lang="ar-EG" sz="2200" b="1" u="sng" dirty="0"/>
          </a:p>
          <a:p>
            <a:pPr algn="just" rtl="1"/>
            <a:endParaRPr lang="ar-EG" sz="2200" dirty="0"/>
          </a:p>
          <a:p>
            <a:pPr algn="just" rtl="1"/>
            <a:endParaRPr lang="ar-EG" sz="2200" dirty="0">
              <a:cs typeface="+mj-cs"/>
            </a:endParaRPr>
          </a:p>
        </p:txBody>
      </p:sp>
      <p:sp>
        <p:nvSpPr>
          <p:cNvPr id="3" name="TextBox 2"/>
          <p:cNvSpPr txBox="1"/>
          <p:nvPr/>
        </p:nvSpPr>
        <p:spPr>
          <a:xfrm>
            <a:off x="1842723" y="6122490"/>
            <a:ext cx="2616200" cy="400110"/>
          </a:xfrm>
          <a:prstGeom prst="rect">
            <a:avLst/>
          </a:prstGeom>
          <a:noFill/>
        </p:spPr>
        <p:txBody>
          <a:bodyPr wrap="square" rtlCol="0">
            <a:spAutoFit/>
          </a:bodyPr>
          <a:lstStyle/>
          <a:p>
            <a:pPr algn="ctr"/>
            <a:r>
              <a:rPr lang="en-US" sz="2000" b="1" dirty="0"/>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19865731"/>
      </p:ext>
    </p:extLst>
  </p:cSld>
  <p:clrMapOvr>
    <a:masterClrMapping/>
  </p:clrMapOvr>
  <mc:AlternateContent xmlns:mc="http://schemas.openxmlformats.org/markup-compatibility/2006" xmlns:p14="http://schemas.microsoft.com/office/powerpoint/2010/main">
    <mc:Choice Requires="p14">
      <p:transition spd="slow" p14:dur="2000" advTm="33605"/>
    </mc:Choice>
    <mc:Fallback xmlns="">
      <p:transition spd="slow" advTm="33605"/>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4069991" cy="4088921"/>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326249" y="334749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18179" y="999084"/>
            <a:ext cx="8962646" cy="6617196"/>
          </a:xfrm>
          <a:prstGeom prst="rect">
            <a:avLst/>
          </a:prstGeom>
          <a:noFill/>
        </p:spPr>
        <p:txBody>
          <a:bodyPr wrap="square" rtlCol="0">
            <a:spAutoFit/>
          </a:bodyPr>
          <a:lstStyle/>
          <a:p>
            <a:pPr algn="ctr" rtl="1">
              <a:lnSpc>
                <a:spcPct val="150000"/>
              </a:lnSpc>
            </a:pPr>
            <a:r>
              <a:rPr lang="ar-EG" sz="2400" b="1" u="sng" dirty="0">
                <a:solidFill>
                  <a:srgbClr val="0070C0"/>
                </a:solidFill>
              </a:rPr>
              <a:t>التمهيد للمحاضرة</a:t>
            </a:r>
            <a:endParaRPr lang="ar-OM" sz="2400" b="1" u="sng" dirty="0">
              <a:solidFill>
                <a:srgbClr val="0070C0"/>
              </a:solidFill>
            </a:endParaRPr>
          </a:p>
          <a:p>
            <a:pPr algn="just" rtl="1"/>
            <a:r>
              <a:rPr lang="ar-OM" sz="2000" b="1" dirty="0">
                <a:solidFill>
                  <a:schemeClr val="accent1">
                    <a:lumMod val="75000"/>
                  </a:schemeClr>
                </a:solidFill>
              </a:rPr>
              <a:t>4. أخلاقيات النقد العلمي</a:t>
            </a:r>
          </a:p>
          <a:p>
            <a:pPr algn="just" rtl="1">
              <a:lnSpc>
                <a:spcPct val="150000"/>
              </a:lnSpc>
            </a:pPr>
            <a:r>
              <a:rPr lang="ar-OM" sz="2000" b="1" dirty="0">
                <a:solidFill>
                  <a:schemeClr val="accent1">
                    <a:lumMod val="75000"/>
                  </a:schemeClr>
                </a:solidFill>
              </a:rPr>
              <a:t>أهمية النزاهة العلمية: </a:t>
            </a:r>
            <a:r>
              <a:rPr lang="ar-OM" sz="2000" b="1" dirty="0"/>
              <a:t>النزاهة العلمية هي ركيزة أساسية لأي بحث علمي. تتضمن هذه النزاهة الالتزام بالصدق والشفافية في جمع البيانات وتحليلها والإبلاغ عنها. أي محاولة للتلاعب بالبيانات أو تزويرها تعتبر خرقًا لأخلاقيات البحث. النزاهة العلمية لا تقتصر على الباحث فقط، بل تشمل أيضًا كل من يشارك في عملية نشر أو تقييم الأبحاث، بما في ذلك المراجعين والمحررين.</a:t>
            </a:r>
            <a:endParaRPr lang="ar-EG" sz="2000" b="1" dirty="0"/>
          </a:p>
          <a:p>
            <a:pPr algn="just" rtl="1">
              <a:lnSpc>
                <a:spcPct val="150000"/>
              </a:lnSpc>
            </a:pPr>
            <a:endParaRPr lang="ar-OM" sz="2000" b="1" dirty="0"/>
          </a:p>
          <a:p>
            <a:pPr algn="just" rtl="1">
              <a:lnSpc>
                <a:spcPct val="150000"/>
              </a:lnSpc>
            </a:pPr>
            <a:r>
              <a:rPr lang="ar-OM" sz="2000" b="1" dirty="0">
                <a:solidFill>
                  <a:schemeClr val="accent1">
                    <a:lumMod val="75000"/>
                  </a:schemeClr>
                </a:solidFill>
              </a:rPr>
              <a:t>قواعد النقد البناء والتقييم الموضوعي للأبحاث: </a:t>
            </a:r>
            <a:r>
              <a:rPr lang="ar-OM" sz="2000" b="1" dirty="0"/>
              <a:t>النقد البناء يعني تقديم ملاحظات تساعد الباحث على تحسين عمله دون أن يكون النقد جارحًا أو عدائيًا. النقد الموضوعي يعتمد على معايير علمية محددة وموثوقة، ويهدف إلى تعزيز البحث وتطويره. يشمل ذلك تقديم اقتراحات عملية للتحسين مع توضيح النقاط التي تحتاج إلى تعديل أو تطوير، مع التركيز على العمل العلمي وليس على الشخص الذي قام به.</a:t>
            </a:r>
            <a:endParaRPr lang="en-US" sz="2000" b="1" dirty="0"/>
          </a:p>
          <a:p>
            <a:pPr lvl="0" algn="just" rtl="1"/>
            <a:endParaRPr lang="ar-EG" sz="3200" b="1" u="sng" dirty="0">
              <a:solidFill>
                <a:srgbClr val="0070C0"/>
              </a:solidFill>
            </a:endParaRPr>
          </a:p>
          <a:p>
            <a:pPr algn="just" rtl="1"/>
            <a:endParaRPr lang="ar-EG" sz="2200" b="1" u="sng" dirty="0"/>
          </a:p>
          <a:p>
            <a:pPr algn="just" rtl="1"/>
            <a:endParaRPr lang="ar-EG" sz="2200" dirty="0"/>
          </a:p>
          <a:p>
            <a:pPr algn="just" rtl="1"/>
            <a:endParaRPr lang="ar-EG" sz="2200" dirty="0">
              <a:cs typeface="+mj-cs"/>
            </a:endParaRPr>
          </a:p>
        </p:txBody>
      </p:sp>
      <p:sp>
        <p:nvSpPr>
          <p:cNvPr id="3" name="TextBox 2"/>
          <p:cNvSpPr txBox="1"/>
          <p:nvPr/>
        </p:nvSpPr>
        <p:spPr>
          <a:xfrm>
            <a:off x="1842723" y="6122490"/>
            <a:ext cx="2616200" cy="400110"/>
          </a:xfrm>
          <a:prstGeom prst="rect">
            <a:avLst/>
          </a:prstGeom>
          <a:noFill/>
        </p:spPr>
        <p:txBody>
          <a:bodyPr wrap="square" rtlCol="0">
            <a:spAutoFit/>
          </a:bodyPr>
          <a:lstStyle/>
          <a:p>
            <a:pPr algn="ctr"/>
            <a:r>
              <a:rPr lang="en-US" sz="2000" b="1" dirty="0"/>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14087206"/>
      </p:ext>
    </p:extLst>
  </p:cSld>
  <p:clrMapOvr>
    <a:masterClrMapping/>
  </p:clrMapOvr>
  <mc:AlternateContent xmlns:mc="http://schemas.openxmlformats.org/markup-compatibility/2006" xmlns:p14="http://schemas.microsoft.com/office/powerpoint/2010/main">
    <mc:Choice Requires="p14">
      <p:transition spd="slow" p14:dur="2000" advTm="33605"/>
    </mc:Choice>
    <mc:Fallback xmlns="">
      <p:transition spd="slow" advTm="33605"/>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42228EF4-CF7B-EF1F-A117-1A5010608ABE}"/>
            </a:ext>
          </a:extLst>
        </p:cNvPr>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8F282633-AF2D-AA06-D9E1-0AD8637E92A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 xmlns:a16="http://schemas.microsoft.com/office/drawing/2014/main" id="{4136E86F-A4FA-E3BB-F288-A5B596E38811}"/>
              </a:ext>
            </a:extLst>
          </p:cNvPr>
          <p:cNvSpPr/>
          <p:nvPr/>
        </p:nvSpPr>
        <p:spPr>
          <a:xfrm flipV="1">
            <a:off x="734193" y="632767"/>
            <a:ext cx="846205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 xmlns:a16="http://schemas.microsoft.com/office/drawing/2014/main" id="{20304BCA-9C61-F543-25B4-C0E09363C4AF}"/>
              </a:ext>
            </a:extLst>
          </p:cNvPr>
          <p:cNvSpPr txBox="1"/>
          <p:nvPr/>
        </p:nvSpPr>
        <p:spPr>
          <a:xfrm>
            <a:off x="210374" y="6252478"/>
            <a:ext cx="2616200" cy="400110"/>
          </a:xfrm>
          <a:prstGeom prst="rect">
            <a:avLst/>
          </a:prstGeom>
          <a:noFill/>
        </p:spPr>
        <p:txBody>
          <a:bodyPr wrap="square" rtlCol="0">
            <a:spAutoFit/>
          </a:bodyPr>
          <a:lstStyle/>
          <a:p>
            <a:pPr algn="ctr"/>
            <a:r>
              <a:rPr lang="en-US" sz="2000" b="1" dirty="0"/>
              <a:t>midocean.edu.km</a:t>
            </a:r>
          </a:p>
        </p:txBody>
      </p:sp>
      <p:pic>
        <p:nvPicPr>
          <p:cNvPr id="6" name="Graphic 21">
            <a:extLst>
              <a:ext uri="{FF2B5EF4-FFF2-40B4-BE49-F238E27FC236}">
                <a16:creationId xmlns="" xmlns:a16="http://schemas.microsoft.com/office/drawing/2014/main" id="{982BD937-0F63-AFA9-67B5-EC45AD157A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6807" y="140314"/>
            <a:ext cx="2305141" cy="1076343"/>
          </a:xfrm>
          <a:prstGeom prst="rect">
            <a:avLst/>
          </a:prstGeom>
        </p:spPr>
      </p:pic>
      <p:sp>
        <p:nvSpPr>
          <p:cNvPr id="11" name="Rectangle: Rounded Corners 10">
            <a:extLst>
              <a:ext uri="{FF2B5EF4-FFF2-40B4-BE49-F238E27FC236}">
                <a16:creationId xmlns="" xmlns:a16="http://schemas.microsoft.com/office/drawing/2014/main" id="{79F7F6B8-07C5-3BD5-18D2-6DC218E218FB}"/>
              </a:ext>
            </a:extLst>
          </p:cNvPr>
          <p:cNvSpPr/>
          <p:nvPr/>
        </p:nvSpPr>
        <p:spPr>
          <a:xfrm>
            <a:off x="734193" y="1032387"/>
            <a:ext cx="11164377" cy="52200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fontAlgn="base">
              <a:lnSpc>
                <a:spcPct val="80000"/>
              </a:lnSpc>
              <a:spcBef>
                <a:spcPct val="20000"/>
              </a:spcBef>
              <a:spcAft>
                <a:spcPct val="0"/>
              </a:spcAft>
              <a:buClr>
                <a:srgbClr val="00CCFF"/>
              </a:buClr>
              <a:buSzPct val="65000"/>
              <a:defRPr/>
            </a:pPr>
            <a:r>
              <a:rPr lang="ar-EG" b="1" dirty="0">
                <a:solidFill>
                  <a:srgbClr val="FF0000"/>
                </a:solidFill>
              </a:rPr>
              <a:t>أولاً : منهج المقرر </a:t>
            </a:r>
          </a:p>
          <a:p>
            <a:pPr marL="342900" lvl="0" indent="-342900" algn="r" rtl="1" fontAlgn="base">
              <a:lnSpc>
                <a:spcPct val="80000"/>
              </a:lnSpc>
              <a:spcBef>
                <a:spcPct val="20000"/>
              </a:spcBef>
              <a:spcAft>
                <a:spcPct val="0"/>
              </a:spcAft>
              <a:buClr>
                <a:srgbClr val="00CCFF"/>
              </a:buClr>
              <a:buSzPct val="65000"/>
              <a:defRPr/>
            </a:pPr>
            <a:r>
              <a:rPr lang="ar-EG" b="1" dirty="0">
                <a:solidFill>
                  <a:srgbClr val="FF0000"/>
                </a:solidFill>
              </a:rPr>
              <a:t>الكتابة الأكاديمية</a:t>
            </a:r>
            <a:r>
              <a:rPr lang="ar-SA" b="1" dirty="0">
                <a:solidFill>
                  <a:srgbClr val="FF0000"/>
                </a:solidFill>
              </a:rPr>
              <a:t> </a:t>
            </a:r>
            <a:r>
              <a:rPr lang="ar-EG" b="1" dirty="0">
                <a:solidFill>
                  <a:srgbClr val="FF0000"/>
                </a:solidFill>
              </a:rPr>
              <a:t>:</a:t>
            </a:r>
            <a:r>
              <a:rPr lang="ar-SA" sz="2000" b="1" dirty="0">
                <a:solidFill>
                  <a:srgbClr val="FF0000"/>
                </a:solidFill>
              </a:rPr>
              <a:t/>
            </a:r>
            <a:br>
              <a:rPr lang="ar-SA" sz="2000" b="1" dirty="0">
                <a:solidFill>
                  <a:srgbClr val="FF0000"/>
                </a:solidFill>
              </a:rPr>
            </a:br>
            <a:r>
              <a:rPr lang="ar-SA" sz="2000" b="1" dirty="0">
                <a:solidFill>
                  <a:srgbClr val="000000"/>
                </a:solidFill>
                <a:effectLst>
                  <a:outerShdw blurRad="38100" dist="38100" dir="2700000" algn="tl">
                    <a:srgbClr val="FFFFFF"/>
                  </a:outerShdw>
                </a:effectLst>
                <a:hlinkClick r:id="rId4" action="ppaction://hlinksldjump"/>
              </a:rPr>
              <a:t>مفهوم الكتابة</a:t>
            </a:r>
            <a:r>
              <a:rPr lang="ar-SA" sz="2000" b="1" dirty="0">
                <a:solidFill>
                  <a:srgbClr val="000000"/>
                </a:solidFill>
                <a:effectLst>
                  <a:outerShdw blurRad="38100" dist="38100" dir="2700000" algn="tl">
                    <a:srgbClr val="FFFFFF"/>
                  </a:outerShdw>
                </a:effectLst>
              </a:rPr>
              <a:t/>
            </a:r>
            <a:br>
              <a:rPr lang="ar-SA" sz="2000" b="1" dirty="0">
                <a:solidFill>
                  <a:srgbClr val="000000"/>
                </a:solidFill>
                <a:effectLst>
                  <a:outerShdw blurRad="38100" dist="38100" dir="2700000" algn="tl">
                    <a:srgbClr val="FFFFFF"/>
                  </a:outerShdw>
                </a:effectLst>
              </a:rPr>
            </a:br>
            <a:r>
              <a:rPr lang="ar-SA" sz="2000" b="1" dirty="0">
                <a:solidFill>
                  <a:srgbClr val="000000"/>
                </a:solidFill>
                <a:effectLst>
                  <a:outerShdw blurRad="38100" dist="38100" dir="2700000" algn="tl">
                    <a:srgbClr val="FFFFFF"/>
                  </a:outerShdw>
                </a:effectLst>
                <a:hlinkClick r:id="rId4" action="ppaction://hlinksldjump"/>
              </a:rPr>
              <a:t>أهــداف الكتابة</a:t>
            </a:r>
            <a:r>
              <a:rPr lang="ar-SA" sz="2000" b="1" dirty="0">
                <a:solidFill>
                  <a:srgbClr val="000000"/>
                </a:solidFill>
                <a:effectLst>
                  <a:outerShdw blurRad="38100" dist="38100" dir="2700000" algn="tl">
                    <a:srgbClr val="FFFFFF"/>
                  </a:outerShdw>
                </a:effectLst>
              </a:rPr>
              <a:t/>
            </a:r>
            <a:br>
              <a:rPr lang="ar-SA" sz="2000" b="1" dirty="0">
                <a:solidFill>
                  <a:srgbClr val="000000"/>
                </a:solidFill>
                <a:effectLst>
                  <a:outerShdw blurRad="38100" dist="38100" dir="2700000" algn="tl">
                    <a:srgbClr val="FFFFFF"/>
                  </a:outerShdw>
                </a:effectLst>
              </a:rPr>
            </a:br>
            <a:r>
              <a:rPr lang="ar-SA" sz="2000" b="1" dirty="0">
                <a:solidFill>
                  <a:srgbClr val="000000"/>
                </a:solidFill>
                <a:effectLst>
                  <a:outerShdw blurRad="38100" dist="38100" dir="2700000" algn="tl">
                    <a:srgbClr val="FFFFFF"/>
                  </a:outerShdw>
                </a:effectLst>
                <a:hlinkClick r:id="" action="ppaction://noaction"/>
              </a:rPr>
              <a:t>أنواع الكتابة</a:t>
            </a:r>
            <a:r>
              <a:rPr lang="ar-SA" sz="2000" b="1" dirty="0">
                <a:solidFill>
                  <a:srgbClr val="000000"/>
                </a:solidFill>
                <a:effectLst>
                  <a:outerShdw blurRad="38100" dist="38100" dir="2700000" algn="tl">
                    <a:srgbClr val="FFFFFF"/>
                  </a:outerShdw>
                </a:effectLst>
              </a:rPr>
              <a:t/>
            </a:r>
            <a:br>
              <a:rPr lang="ar-SA" sz="2000" b="1" dirty="0">
                <a:solidFill>
                  <a:srgbClr val="000000"/>
                </a:solidFill>
                <a:effectLst>
                  <a:outerShdw blurRad="38100" dist="38100" dir="2700000" algn="tl">
                    <a:srgbClr val="FFFFFF"/>
                  </a:outerShdw>
                </a:effectLst>
              </a:rPr>
            </a:br>
            <a:r>
              <a:rPr lang="ar-SA" sz="2000" b="1" dirty="0">
                <a:solidFill>
                  <a:srgbClr val="000000"/>
                </a:solidFill>
                <a:effectLst>
                  <a:outerShdw blurRad="38100" dist="38100" dir="2700000" algn="tl">
                    <a:srgbClr val="FFFFFF"/>
                  </a:outerShdw>
                </a:effectLst>
              </a:rPr>
              <a:t> </a:t>
            </a:r>
            <a:r>
              <a:rPr lang="ar-SA" sz="2000" b="1" dirty="0">
                <a:solidFill>
                  <a:srgbClr val="000000"/>
                </a:solidFill>
                <a:effectLst>
                  <a:outerShdw blurRad="38100" dist="38100" dir="2700000" algn="tl">
                    <a:srgbClr val="FFFFFF"/>
                  </a:outerShdw>
                </a:effectLst>
                <a:hlinkClick r:id="" action="ppaction://noaction"/>
              </a:rPr>
              <a:t>أنماط التفكير لكتابة </a:t>
            </a:r>
            <a:r>
              <a:rPr lang="ar-EG" sz="2000" b="1" dirty="0">
                <a:solidFill>
                  <a:schemeClr val="accent1">
                    <a:lumMod val="75000"/>
                  </a:schemeClr>
                </a:solidFill>
                <a:effectLst>
                  <a:outerShdw blurRad="38100" dist="38100" dir="2700000" algn="tl">
                    <a:srgbClr val="FFFFFF"/>
                  </a:outerShdw>
                </a:effectLst>
              </a:rPr>
              <a:t>البحث</a:t>
            </a:r>
            <a:r>
              <a:rPr lang="ar-SA" sz="2000" b="1" dirty="0">
                <a:solidFill>
                  <a:srgbClr val="000000"/>
                </a:solidFill>
                <a:effectLst>
                  <a:outerShdw blurRad="38100" dist="38100" dir="2700000" algn="tl">
                    <a:srgbClr val="FFFFFF"/>
                  </a:outerShdw>
                </a:effectLst>
              </a:rPr>
              <a:t/>
            </a:r>
            <a:br>
              <a:rPr lang="ar-SA" sz="2000" b="1" dirty="0">
                <a:solidFill>
                  <a:srgbClr val="000000"/>
                </a:solidFill>
                <a:effectLst>
                  <a:outerShdw blurRad="38100" dist="38100" dir="2700000" algn="tl">
                    <a:srgbClr val="FFFFFF"/>
                  </a:outerShdw>
                </a:effectLst>
              </a:rPr>
            </a:br>
            <a:r>
              <a:rPr lang="ar-SA" sz="2000" b="1" dirty="0">
                <a:solidFill>
                  <a:srgbClr val="000000"/>
                </a:solidFill>
                <a:effectLst>
                  <a:outerShdw blurRad="38100" dist="38100" dir="2700000" algn="tl">
                    <a:srgbClr val="FFFFFF"/>
                  </a:outerShdw>
                </a:effectLst>
                <a:hlinkClick r:id="" action="ppaction://noaction"/>
              </a:rPr>
              <a:t>كيف تكتب : المحتوى ومحطات البحث النظرية</a:t>
            </a:r>
            <a:r>
              <a:rPr lang="ar-SA" sz="2000" b="1" dirty="0"/>
              <a:t/>
            </a:r>
            <a:br>
              <a:rPr lang="ar-SA" sz="2000" b="1" dirty="0"/>
            </a:br>
            <a:r>
              <a:rPr lang="ar-EG" sz="2000" b="1" kern="0" dirty="0">
                <a:solidFill>
                  <a:srgbClr val="FF0000"/>
                </a:solidFill>
                <a:effectLst>
                  <a:outerShdw blurRad="38100" dist="38100" dir="2700000" algn="tl">
                    <a:srgbClr val="000000"/>
                  </a:outerShdw>
                </a:effectLst>
                <a:latin typeface="Tahoma"/>
              </a:rPr>
              <a:t>محتوى البحوث النظرية :</a:t>
            </a:r>
            <a:endParaRPr lang="ar-SA" sz="2000" b="1" kern="0" dirty="0">
              <a:solidFill>
                <a:srgbClr val="FF0000"/>
              </a:solidFill>
              <a:effectLst>
                <a:outerShdw blurRad="38100" dist="38100" dir="2700000" algn="tl">
                  <a:srgbClr val="000000"/>
                </a:outerShdw>
              </a:effectLst>
              <a:latin typeface="Tahoma"/>
            </a:endParaRPr>
          </a:p>
          <a:p>
            <a:pPr marL="342900" lvl="0" indent="-342900" algn="r" rtl="1" fontAlgn="base">
              <a:lnSpc>
                <a:spcPct val="80000"/>
              </a:lnSpc>
              <a:spcBef>
                <a:spcPct val="20000"/>
              </a:spcBef>
              <a:spcAft>
                <a:spcPct val="0"/>
              </a:spcAft>
              <a:buClr>
                <a:srgbClr val="00CCFF"/>
              </a:buClr>
              <a:buSzPct val="65000"/>
              <a:defRPr/>
            </a:pPr>
            <a:r>
              <a:rPr lang="ar-SA" b="1" kern="0" dirty="0">
                <a:solidFill>
                  <a:srgbClr val="CC3300"/>
                </a:solidFill>
                <a:effectLst>
                  <a:outerShdw blurRad="38100" dist="38100" dir="2700000" algn="tl">
                    <a:srgbClr val="000000"/>
                  </a:outerShdw>
                </a:effectLst>
                <a:latin typeface="Tahoma"/>
              </a:rPr>
              <a:t> </a:t>
            </a:r>
            <a:r>
              <a:rPr lang="ar-SA" b="1" kern="0" dirty="0">
                <a:solidFill>
                  <a:srgbClr val="996633"/>
                </a:solidFill>
                <a:effectLst>
                  <a:outerShdw blurRad="38100" dist="38100" dir="2700000" algn="tl">
                    <a:srgbClr val="000000"/>
                  </a:outerShdw>
                </a:effectLst>
                <a:latin typeface="Tahoma"/>
              </a:rPr>
              <a:t>الخطوة الأولى</a:t>
            </a:r>
            <a:r>
              <a:rPr lang="ar-SA" b="1" kern="0" dirty="0">
                <a:solidFill>
                  <a:srgbClr val="CC3300"/>
                </a:solidFill>
                <a:effectLst>
                  <a:outerShdw blurRad="38100" dist="38100" dir="2700000" algn="tl">
                    <a:srgbClr val="000000"/>
                  </a:outerShdw>
                </a:effectLst>
                <a:latin typeface="Tahoma"/>
              </a:rPr>
              <a:t> </a:t>
            </a:r>
            <a:r>
              <a:rPr lang="ar-SA" b="1" kern="0" dirty="0">
                <a:solidFill>
                  <a:srgbClr val="000000"/>
                </a:solidFill>
                <a:effectLst>
                  <a:outerShdw blurRad="38100" dist="38100" dir="2700000" algn="tl">
                    <a:srgbClr val="FFFFFF"/>
                  </a:outerShdw>
                </a:effectLst>
                <a:latin typeface="Tahoma"/>
              </a:rPr>
              <a:t>:</a:t>
            </a:r>
            <a:r>
              <a:rPr lang="ar-SA" b="1" kern="0" dirty="0">
                <a:solidFill>
                  <a:srgbClr val="FFFFFF"/>
                </a:solidFill>
                <a:effectLst>
                  <a:outerShdw blurRad="38100" dist="38100" dir="2700000" algn="tl">
                    <a:srgbClr val="000000"/>
                  </a:outerShdw>
                </a:effectLst>
                <a:latin typeface="Tahoma"/>
              </a:rPr>
              <a:t>  </a:t>
            </a:r>
            <a:r>
              <a:rPr lang="ar-SA" b="1" kern="0" dirty="0">
                <a:solidFill>
                  <a:srgbClr val="000000"/>
                </a:solidFill>
                <a:effectLst>
                  <a:outerShdw blurRad="38100" dist="38100" dir="2700000" algn="tl">
                    <a:srgbClr val="FFFFFF"/>
                  </a:outerShdw>
                </a:effectLst>
                <a:latin typeface="Tahoma"/>
                <a:hlinkClick r:id="" action="ppaction://noaction"/>
              </a:rPr>
              <a:t>تحديد العنوان</a:t>
            </a:r>
            <a:r>
              <a:rPr lang="ar-SA" b="1" kern="0" dirty="0">
                <a:solidFill>
                  <a:srgbClr val="FFFFFF"/>
                </a:solidFill>
                <a:effectLst>
                  <a:outerShdw blurRad="38100" dist="38100" dir="2700000" algn="tl">
                    <a:srgbClr val="000000"/>
                  </a:outerShdw>
                </a:effectLst>
                <a:latin typeface="Tahoma"/>
                <a:hlinkClick r:id="" action="ppaction://noaction"/>
              </a:rPr>
              <a:t> </a:t>
            </a:r>
            <a:endParaRPr lang="ar-SA" b="1" kern="0" dirty="0">
              <a:solidFill>
                <a:srgbClr val="FFFFFF"/>
              </a:solidFill>
              <a:effectLst>
                <a:outerShdw blurRad="38100" dist="38100" dir="2700000" algn="tl">
                  <a:srgbClr val="000000"/>
                </a:outerShdw>
              </a:effectLst>
              <a:latin typeface="Tahoma"/>
            </a:endParaRPr>
          </a:p>
          <a:p>
            <a:pPr marL="342900" lvl="0" indent="-342900" algn="r" rtl="1" fontAlgn="base">
              <a:lnSpc>
                <a:spcPct val="80000"/>
              </a:lnSpc>
              <a:spcBef>
                <a:spcPct val="20000"/>
              </a:spcBef>
              <a:spcAft>
                <a:spcPct val="0"/>
              </a:spcAft>
              <a:buClr>
                <a:srgbClr val="00CCFF"/>
              </a:buClr>
              <a:buSzPct val="65000"/>
              <a:defRPr/>
            </a:pPr>
            <a:r>
              <a:rPr lang="ar-SA" b="1" kern="0" dirty="0">
                <a:solidFill>
                  <a:srgbClr val="996633"/>
                </a:solidFill>
                <a:effectLst>
                  <a:outerShdw blurRad="38100" dist="38100" dir="2700000" algn="tl">
                    <a:srgbClr val="000000"/>
                  </a:outerShdw>
                </a:effectLst>
                <a:latin typeface="Tahoma"/>
              </a:rPr>
              <a:t>الخطوة الثانية</a:t>
            </a:r>
            <a:r>
              <a:rPr lang="ar-SA" b="1" kern="0" dirty="0">
                <a:solidFill>
                  <a:srgbClr val="000000"/>
                </a:solidFill>
                <a:effectLst>
                  <a:outerShdw blurRad="38100" dist="38100" dir="2700000" algn="tl">
                    <a:srgbClr val="FFFFFF"/>
                  </a:outerShdw>
                </a:effectLst>
                <a:latin typeface="Tahoma"/>
              </a:rPr>
              <a:t>:</a:t>
            </a:r>
            <a:r>
              <a:rPr lang="ar-SA" b="1" kern="0" dirty="0">
                <a:solidFill>
                  <a:srgbClr val="FFFFFF"/>
                </a:solidFill>
                <a:effectLst>
                  <a:outerShdw blurRad="38100" dist="38100" dir="2700000" algn="tl">
                    <a:srgbClr val="000000"/>
                  </a:outerShdw>
                </a:effectLst>
                <a:latin typeface="Tahoma"/>
              </a:rPr>
              <a:t> </a:t>
            </a:r>
            <a:r>
              <a:rPr lang="ar-SA" b="1" kern="0" dirty="0">
                <a:solidFill>
                  <a:srgbClr val="000000"/>
                </a:solidFill>
                <a:effectLst>
                  <a:outerShdw blurRad="38100" dist="38100" dir="2700000" algn="tl">
                    <a:srgbClr val="FFFFFF"/>
                  </a:outerShdw>
                </a:effectLst>
                <a:latin typeface="Tahoma"/>
                <a:hlinkClick r:id="" action="ppaction://noaction"/>
              </a:rPr>
              <a:t>كتابة ورقة الغلاف </a:t>
            </a:r>
            <a:endParaRPr lang="ar-SA" b="1" kern="0" dirty="0">
              <a:solidFill>
                <a:srgbClr val="000000"/>
              </a:solidFill>
              <a:effectLst>
                <a:outerShdw blurRad="38100" dist="38100" dir="2700000" algn="tl">
                  <a:srgbClr val="FFFFFF"/>
                </a:outerShdw>
              </a:effectLst>
              <a:latin typeface="Tahoma"/>
            </a:endParaRPr>
          </a:p>
          <a:p>
            <a:pPr marL="342900" lvl="0" indent="-342900" algn="r" rtl="1" fontAlgn="base">
              <a:lnSpc>
                <a:spcPct val="80000"/>
              </a:lnSpc>
              <a:spcBef>
                <a:spcPct val="20000"/>
              </a:spcBef>
              <a:spcAft>
                <a:spcPct val="0"/>
              </a:spcAft>
              <a:buClr>
                <a:srgbClr val="00CCFF"/>
              </a:buClr>
              <a:buSzPct val="65000"/>
              <a:defRPr/>
            </a:pPr>
            <a:r>
              <a:rPr lang="ar-SA" b="1" kern="0" dirty="0">
                <a:solidFill>
                  <a:srgbClr val="996633"/>
                </a:solidFill>
                <a:effectLst>
                  <a:outerShdw blurRad="38100" dist="38100" dir="2700000" algn="tl">
                    <a:srgbClr val="000000"/>
                  </a:outerShdw>
                </a:effectLst>
                <a:latin typeface="Tahoma"/>
              </a:rPr>
              <a:t>الخطوة الثالثة</a:t>
            </a:r>
            <a:r>
              <a:rPr lang="ar-SA" b="1" kern="0" dirty="0">
                <a:solidFill>
                  <a:srgbClr val="000000"/>
                </a:solidFill>
                <a:effectLst>
                  <a:outerShdw blurRad="38100" dist="38100" dir="2700000" algn="tl">
                    <a:srgbClr val="FFFFFF"/>
                  </a:outerShdw>
                </a:effectLst>
                <a:latin typeface="Tahoma"/>
              </a:rPr>
              <a:t>: </a:t>
            </a:r>
            <a:r>
              <a:rPr lang="ar-SA" b="1" kern="0" dirty="0">
                <a:solidFill>
                  <a:srgbClr val="000000"/>
                </a:solidFill>
                <a:effectLst>
                  <a:outerShdw blurRad="38100" dist="38100" dir="2700000" algn="tl">
                    <a:srgbClr val="FFFFFF"/>
                  </a:outerShdw>
                </a:effectLst>
                <a:latin typeface="Tahoma"/>
                <a:hlinkClick r:id="" action="ppaction://noaction"/>
              </a:rPr>
              <a:t>كتابة فهرس المحتويات</a:t>
            </a:r>
            <a:endParaRPr lang="ar-SA" b="1" kern="0" dirty="0">
              <a:solidFill>
                <a:srgbClr val="000000"/>
              </a:solidFill>
              <a:effectLst>
                <a:outerShdw blurRad="38100" dist="38100" dir="2700000" algn="tl">
                  <a:srgbClr val="FFFFFF"/>
                </a:outerShdw>
              </a:effectLst>
              <a:latin typeface="Tahoma"/>
            </a:endParaRPr>
          </a:p>
          <a:p>
            <a:pPr marL="342900" lvl="0" indent="-342900" algn="r" rtl="1" fontAlgn="base">
              <a:lnSpc>
                <a:spcPct val="80000"/>
              </a:lnSpc>
              <a:spcBef>
                <a:spcPct val="20000"/>
              </a:spcBef>
              <a:spcAft>
                <a:spcPct val="0"/>
              </a:spcAft>
              <a:buClr>
                <a:srgbClr val="00CCFF"/>
              </a:buClr>
              <a:buSzPct val="65000"/>
              <a:defRPr/>
            </a:pPr>
            <a:r>
              <a:rPr lang="ar-SA" b="1" kern="0" dirty="0">
                <a:solidFill>
                  <a:srgbClr val="000000"/>
                </a:solidFill>
                <a:effectLst>
                  <a:outerShdw blurRad="38100" dist="38100" dir="2700000" algn="tl">
                    <a:srgbClr val="FFFFFF"/>
                  </a:outerShdw>
                </a:effectLst>
                <a:latin typeface="Tahoma"/>
              </a:rPr>
              <a:t> </a:t>
            </a:r>
            <a:r>
              <a:rPr lang="ar-SA" b="1" kern="0" dirty="0">
                <a:solidFill>
                  <a:srgbClr val="996633"/>
                </a:solidFill>
                <a:effectLst>
                  <a:outerShdw blurRad="38100" dist="38100" dir="2700000" algn="tl">
                    <a:srgbClr val="000000"/>
                  </a:outerShdw>
                </a:effectLst>
                <a:latin typeface="Tahoma"/>
              </a:rPr>
              <a:t>الخطوة الرابعة</a:t>
            </a:r>
            <a:r>
              <a:rPr lang="ar-SA" b="1" kern="0" dirty="0">
                <a:solidFill>
                  <a:srgbClr val="000000"/>
                </a:solidFill>
                <a:effectLst>
                  <a:outerShdw blurRad="38100" dist="38100" dir="2700000" algn="tl">
                    <a:srgbClr val="FFFFFF"/>
                  </a:outerShdw>
                </a:effectLst>
                <a:latin typeface="Tahoma"/>
              </a:rPr>
              <a:t>: </a:t>
            </a:r>
            <a:r>
              <a:rPr lang="ar-SA" b="1" kern="0" dirty="0">
                <a:solidFill>
                  <a:srgbClr val="000000"/>
                </a:solidFill>
                <a:effectLst>
                  <a:outerShdw blurRad="38100" dist="38100" dir="2700000" algn="tl">
                    <a:srgbClr val="FFFFFF"/>
                  </a:outerShdw>
                </a:effectLst>
                <a:latin typeface="Tahoma"/>
                <a:hlinkClick r:id="" action="ppaction://noaction"/>
              </a:rPr>
              <a:t>كتابة الموجز </a:t>
            </a:r>
            <a:endParaRPr lang="ar-SA" b="1" kern="0" dirty="0">
              <a:solidFill>
                <a:srgbClr val="000000"/>
              </a:solidFill>
              <a:effectLst>
                <a:outerShdw blurRad="38100" dist="38100" dir="2700000" algn="tl">
                  <a:srgbClr val="FFFFFF"/>
                </a:outerShdw>
              </a:effectLst>
              <a:latin typeface="Tahoma"/>
            </a:endParaRPr>
          </a:p>
          <a:p>
            <a:pPr marL="342900" lvl="0" indent="-342900" algn="r" rtl="1" fontAlgn="base">
              <a:lnSpc>
                <a:spcPct val="80000"/>
              </a:lnSpc>
              <a:spcBef>
                <a:spcPct val="20000"/>
              </a:spcBef>
              <a:spcAft>
                <a:spcPct val="0"/>
              </a:spcAft>
              <a:buClr>
                <a:srgbClr val="00CCFF"/>
              </a:buClr>
              <a:buSzPct val="65000"/>
              <a:defRPr/>
            </a:pPr>
            <a:r>
              <a:rPr lang="en-US" b="1" kern="0" dirty="0">
                <a:solidFill>
                  <a:srgbClr val="000000"/>
                </a:solidFill>
                <a:effectLst>
                  <a:outerShdw blurRad="38100" dist="38100" dir="2700000" algn="tl">
                    <a:srgbClr val="FFFFFF"/>
                  </a:outerShdw>
                </a:effectLst>
                <a:latin typeface="Tahoma"/>
                <a:cs typeface="Arial"/>
              </a:rPr>
              <a:t> </a:t>
            </a:r>
            <a:r>
              <a:rPr lang="ar-SA" b="1" kern="0" dirty="0">
                <a:solidFill>
                  <a:srgbClr val="996633"/>
                </a:solidFill>
                <a:effectLst>
                  <a:outerShdw blurRad="38100" dist="38100" dir="2700000" algn="tl">
                    <a:srgbClr val="000000"/>
                  </a:outerShdw>
                </a:effectLst>
                <a:latin typeface="Tahoma"/>
              </a:rPr>
              <a:t>الخطوة الخامسة</a:t>
            </a:r>
            <a:r>
              <a:rPr lang="ar-SA" b="1" kern="0" dirty="0">
                <a:solidFill>
                  <a:srgbClr val="000000"/>
                </a:solidFill>
                <a:effectLst>
                  <a:outerShdw blurRad="38100" dist="38100" dir="2700000" algn="tl">
                    <a:srgbClr val="FFFFFF"/>
                  </a:outerShdw>
                </a:effectLst>
                <a:latin typeface="Tahoma"/>
              </a:rPr>
              <a:t> : </a:t>
            </a:r>
            <a:r>
              <a:rPr lang="ar-SA" b="1" kern="0" dirty="0">
                <a:solidFill>
                  <a:srgbClr val="000000"/>
                </a:solidFill>
                <a:effectLst>
                  <a:outerShdw blurRad="38100" dist="38100" dir="2700000" algn="tl">
                    <a:srgbClr val="FFFFFF"/>
                  </a:outerShdw>
                </a:effectLst>
                <a:latin typeface="Tahoma"/>
                <a:hlinkClick r:id="" action="ppaction://noaction"/>
              </a:rPr>
              <a:t>كتابة الافتتاحية</a:t>
            </a:r>
            <a:r>
              <a:rPr lang="ar-SA" b="1" kern="0" dirty="0">
                <a:solidFill>
                  <a:srgbClr val="000000"/>
                </a:solidFill>
                <a:effectLst>
                  <a:outerShdw blurRad="38100" dist="38100" dir="2700000" algn="tl">
                    <a:srgbClr val="FFFFFF"/>
                  </a:outerShdw>
                </a:effectLst>
                <a:latin typeface="Tahoma"/>
              </a:rPr>
              <a:t>  و  </a:t>
            </a:r>
            <a:r>
              <a:rPr lang="ar-SA" b="1" kern="0" dirty="0">
                <a:solidFill>
                  <a:srgbClr val="000000"/>
                </a:solidFill>
                <a:effectLst>
                  <a:outerShdw blurRad="38100" dist="38100" dir="2700000" algn="tl">
                    <a:srgbClr val="FFFFFF"/>
                  </a:outerShdw>
                </a:effectLst>
                <a:latin typeface="Tahoma"/>
                <a:hlinkClick r:id="" action="ppaction://noaction"/>
              </a:rPr>
              <a:t>المقدمة</a:t>
            </a:r>
            <a:endParaRPr lang="ar-SA" b="1" kern="0" dirty="0">
              <a:solidFill>
                <a:srgbClr val="000000"/>
              </a:solidFill>
              <a:effectLst>
                <a:outerShdw blurRad="38100" dist="38100" dir="2700000" algn="tl">
                  <a:srgbClr val="FFFFFF"/>
                </a:outerShdw>
              </a:effectLst>
              <a:latin typeface="Tahoma"/>
            </a:endParaRPr>
          </a:p>
          <a:p>
            <a:pPr marL="342900" lvl="0" indent="-342900" algn="r" rtl="1" fontAlgn="base">
              <a:lnSpc>
                <a:spcPct val="80000"/>
              </a:lnSpc>
              <a:spcBef>
                <a:spcPct val="20000"/>
              </a:spcBef>
              <a:spcAft>
                <a:spcPct val="0"/>
              </a:spcAft>
              <a:buClr>
                <a:srgbClr val="00CCFF"/>
              </a:buClr>
              <a:buSzPct val="65000"/>
              <a:defRPr/>
            </a:pPr>
            <a:r>
              <a:rPr lang="ar-SA" b="1" kern="0" dirty="0">
                <a:solidFill>
                  <a:srgbClr val="996633"/>
                </a:solidFill>
                <a:effectLst>
                  <a:outerShdw blurRad="38100" dist="38100" dir="2700000" algn="tl">
                    <a:srgbClr val="000000"/>
                  </a:outerShdw>
                </a:effectLst>
                <a:latin typeface="Tahoma"/>
              </a:rPr>
              <a:t>الخطوة السادسة</a:t>
            </a:r>
            <a:r>
              <a:rPr lang="ar-SA" b="1" kern="0" dirty="0">
                <a:solidFill>
                  <a:srgbClr val="000000"/>
                </a:solidFill>
                <a:effectLst>
                  <a:outerShdw blurRad="38100" dist="38100" dir="2700000" algn="tl">
                    <a:srgbClr val="FFFFFF"/>
                  </a:outerShdw>
                </a:effectLst>
                <a:latin typeface="Tahoma"/>
              </a:rPr>
              <a:t> :  </a:t>
            </a:r>
            <a:r>
              <a:rPr lang="ar-SA" b="1" kern="0" dirty="0">
                <a:solidFill>
                  <a:srgbClr val="000000"/>
                </a:solidFill>
                <a:effectLst>
                  <a:outerShdw blurRad="38100" dist="38100" dir="2700000" algn="tl">
                    <a:srgbClr val="FFFFFF"/>
                  </a:outerShdw>
                </a:effectLst>
                <a:latin typeface="Tahoma"/>
                <a:hlinkClick r:id="" action="ppaction://noaction"/>
              </a:rPr>
              <a:t>عملية جمع ودمج المعلومات الضرورية </a:t>
            </a:r>
            <a:endParaRPr lang="ar-SA" b="1" kern="0" dirty="0">
              <a:solidFill>
                <a:srgbClr val="000000"/>
              </a:solidFill>
              <a:effectLst>
                <a:outerShdw blurRad="38100" dist="38100" dir="2700000" algn="tl">
                  <a:srgbClr val="FFFFFF"/>
                </a:outerShdw>
              </a:effectLst>
              <a:latin typeface="Tahoma"/>
            </a:endParaRPr>
          </a:p>
          <a:p>
            <a:pPr marL="342900" lvl="0" indent="-342900" algn="r" rtl="1" fontAlgn="base">
              <a:lnSpc>
                <a:spcPct val="80000"/>
              </a:lnSpc>
              <a:spcBef>
                <a:spcPct val="20000"/>
              </a:spcBef>
              <a:spcAft>
                <a:spcPct val="0"/>
              </a:spcAft>
              <a:buClr>
                <a:srgbClr val="00CCFF"/>
              </a:buClr>
              <a:buSzPct val="65000"/>
              <a:defRPr/>
            </a:pPr>
            <a:r>
              <a:rPr lang="ar-SA" b="1" kern="0" dirty="0">
                <a:solidFill>
                  <a:srgbClr val="000000"/>
                </a:solidFill>
                <a:effectLst>
                  <a:outerShdw blurRad="38100" dist="38100" dir="2700000" algn="tl">
                    <a:srgbClr val="FFFFFF"/>
                  </a:outerShdw>
                </a:effectLst>
                <a:latin typeface="Tahoma"/>
              </a:rPr>
              <a:t>			 + </a:t>
            </a:r>
            <a:r>
              <a:rPr lang="ar-SA" b="1" kern="0" dirty="0">
                <a:solidFill>
                  <a:srgbClr val="000000"/>
                </a:solidFill>
                <a:effectLst>
                  <a:outerShdw blurRad="38100" dist="38100" dir="2700000" algn="tl">
                    <a:srgbClr val="FFFFFF"/>
                  </a:outerShdw>
                </a:effectLst>
                <a:latin typeface="Tahoma"/>
                <a:hlinkClick r:id="" action="ppaction://noaction"/>
              </a:rPr>
              <a:t>التوثيق والاقتباس </a:t>
            </a:r>
            <a:endParaRPr lang="ar-SA" b="1" kern="0" dirty="0">
              <a:solidFill>
                <a:srgbClr val="000000"/>
              </a:solidFill>
              <a:effectLst>
                <a:outerShdw blurRad="38100" dist="38100" dir="2700000" algn="tl">
                  <a:srgbClr val="FFFFFF"/>
                </a:outerShdw>
              </a:effectLst>
              <a:latin typeface="Tahoma"/>
            </a:endParaRPr>
          </a:p>
          <a:p>
            <a:pPr marL="342900" lvl="0" indent="-342900" algn="r" rtl="1" fontAlgn="base">
              <a:lnSpc>
                <a:spcPct val="80000"/>
              </a:lnSpc>
              <a:spcBef>
                <a:spcPct val="20000"/>
              </a:spcBef>
              <a:spcAft>
                <a:spcPct val="0"/>
              </a:spcAft>
              <a:buClr>
                <a:srgbClr val="00CCFF"/>
              </a:buClr>
              <a:buSzPct val="65000"/>
              <a:defRPr/>
            </a:pPr>
            <a:r>
              <a:rPr lang="en-US" b="1" kern="0" dirty="0">
                <a:solidFill>
                  <a:srgbClr val="996633"/>
                </a:solidFill>
                <a:effectLst>
                  <a:outerShdw blurRad="38100" dist="38100" dir="2700000" algn="tl">
                    <a:srgbClr val="000000"/>
                  </a:outerShdw>
                </a:effectLst>
                <a:latin typeface="Tahoma"/>
                <a:cs typeface="Arial"/>
              </a:rPr>
              <a:t> </a:t>
            </a:r>
            <a:r>
              <a:rPr lang="ar-SA" b="1" kern="0" dirty="0">
                <a:solidFill>
                  <a:srgbClr val="996633"/>
                </a:solidFill>
                <a:effectLst>
                  <a:outerShdw blurRad="38100" dist="38100" dir="2700000" algn="tl">
                    <a:srgbClr val="000000"/>
                  </a:outerShdw>
                </a:effectLst>
                <a:latin typeface="Tahoma"/>
              </a:rPr>
              <a:t>الخطوة السابعة</a:t>
            </a:r>
            <a:r>
              <a:rPr lang="ar-SA" b="1" kern="0" dirty="0">
                <a:solidFill>
                  <a:srgbClr val="000000"/>
                </a:solidFill>
                <a:effectLst>
                  <a:outerShdw blurRad="38100" dist="38100" dir="2700000" algn="tl">
                    <a:srgbClr val="FFFFFF"/>
                  </a:outerShdw>
                </a:effectLst>
                <a:latin typeface="Tahoma"/>
              </a:rPr>
              <a:t> :  </a:t>
            </a:r>
            <a:r>
              <a:rPr lang="ar-SA" b="1" kern="0" dirty="0">
                <a:solidFill>
                  <a:srgbClr val="000000"/>
                </a:solidFill>
                <a:effectLst>
                  <a:outerShdw blurRad="38100" dist="38100" dir="2700000" algn="tl">
                    <a:srgbClr val="FFFFFF"/>
                  </a:outerShdw>
                </a:effectLst>
                <a:latin typeface="Tahoma"/>
                <a:hlinkClick r:id="" action="ppaction://noaction"/>
              </a:rPr>
              <a:t>كتابة الخاتمة </a:t>
            </a:r>
            <a:r>
              <a:rPr lang="ar-SA" b="1" kern="0" dirty="0">
                <a:solidFill>
                  <a:srgbClr val="000000"/>
                </a:solidFill>
                <a:effectLst>
                  <a:outerShdw blurRad="38100" dist="38100" dir="2700000" algn="tl">
                    <a:srgbClr val="FFFFFF"/>
                  </a:outerShdw>
                </a:effectLst>
                <a:latin typeface="Tahoma"/>
              </a:rPr>
              <a:t> </a:t>
            </a:r>
          </a:p>
          <a:p>
            <a:pPr marL="342900" lvl="0" indent="-342900" algn="r" rtl="1" fontAlgn="base">
              <a:lnSpc>
                <a:spcPct val="80000"/>
              </a:lnSpc>
              <a:spcBef>
                <a:spcPct val="20000"/>
              </a:spcBef>
              <a:spcAft>
                <a:spcPct val="0"/>
              </a:spcAft>
              <a:buClr>
                <a:srgbClr val="00CCFF"/>
              </a:buClr>
              <a:buSzPct val="65000"/>
              <a:defRPr/>
            </a:pPr>
            <a:r>
              <a:rPr lang="ar-SA" b="1" kern="0" dirty="0">
                <a:solidFill>
                  <a:srgbClr val="996633"/>
                </a:solidFill>
                <a:effectLst>
                  <a:outerShdw blurRad="38100" dist="38100" dir="2700000" algn="tl">
                    <a:srgbClr val="000000"/>
                  </a:outerShdw>
                </a:effectLst>
                <a:latin typeface="Tahoma"/>
              </a:rPr>
              <a:t>الخطوة الثامنة</a:t>
            </a:r>
            <a:r>
              <a:rPr lang="ar-SA" b="1" kern="0" dirty="0">
                <a:solidFill>
                  <a:srgbClr val="000000"/>
                </a:solidFill>
                <a:effectLst>
                  <a:outerShdw blurRad="38100" dist="38100" dir="2700000" algn="tl">
                    <a:srgbClr val="FFFFFF"/>
                  </a:outerShdw>
                </a:effectLst>
                <a:latin typeface="Tahoma"/>
              </a:rPr>
              <a:t> : </a:t>
            </a:r>
            <a:r>
              <a:rPr lang="ar-SA" b="1" kern="0" dirty="0">
                <a:solidFill>
                  <a:srgbClr val="000000"/>
                </a:solidFill>
                <a:effectLst>
                  <a:outerShdw blurRad="38100" dist="38100" dir="2700000" algn="tl">
                    <a:srgbClr val="FFFFFF"/>
                  </a:outerShdw>
                </a:effectLst>
                <a:latin typeface="Tahoma"/>
                <a:hlinkClick r:id="" action="ppaction://noaction"/>
              </a:rPr>
              <a:t>تسجيل المصادر / المراجع</a:t>
            </a:r>
            <a:endParaRPr lang="ar-SA" b="1" kern="0" dirty="0">
              <a:solidFill>
                <a:srgbClr val="000000"/>
              </a:solidFill>
              <a:effectLst>
                <a:outerShdw blurRad="38100" dist="38100" dir="2700000" algn="tl">
                  <a:srgbClr val="FFFFFF"/>
                </a:outerShdw>
              </a:effectLst>
              <a:latin typeface="Tahoma"/>
            </a:endParaRPr>
          </a:p>
          <a:p>
            <a:pPr marL="342900" lvl="0" indent="-342900" algn="r" rtl="1" fontAlgn="base">
              <a:lnSpc>
                <a:spcPct val="80000"/>
              </a:lnSpc>
              <a:spcBef>
                <a:spcPct val="20000"/>
              </a:spcBef>
              <a:spcAft>
                <a:spcPct val="0"/>
              </a:spcAft>
              <a:buClr>
                <a:srgbClr val="00CCFF"/>
              </a:buClr>
              <a:buSzPct val="65000"/>
              <a:defRPr/>
            </a:pPr>
            <a:r>
              <a:rPr lang="ar-SA" b="1" kern="0" dirty="0">
                <a:solidFill>
                  <a:srgbClr val="996633"/>
                </a:solidFill>
                <a:effectLst>
                  <a:outerShdw blurRad="38100" dist="38100" dir="2700000" algn="tl">
                    <a:srgbClr val="000000"/>
                  </a:outerShdw>
                </a:effectLst>
                <a:latin typeface="Tahoma"/>
              </a:rPr>
              <a:t>الخطوة التاسعة</a:t>
            </a:r>
            <a:r>
              <a:rPr lang="ar-SA" b="1" kern="0" dirty="0">
                <a:solidFill>
                  <a:srgbClr val="000000"/>
                </a:solidFill>
                <a:effectLst>
                  <a:outerShdw blurRad="38100" dist="38100" dir="2700000" algn="tl">
                    <a:srgbClr val="FFFFFF"/>
                  </a:outerShdw>
                </a:effectLst>
                <a:latin typeface="Tahoma"/>
              </a:rPr>
              <a:t> : كتابة الملاحق ( استمارات ، مواد نظرية ، صور ووثائق) .</a:t>
            </a:r>
          </a:p>
          <a:p>
            <a:pPr marL="342900" lvl="0" indent="-342900" algn="r" rtl="1" fontAlgn="base">
              <a:lnSpc>
                <a:spcPct val="80000"/>
              </a:lnSpc>
              <a:spcBef>
                <a:spcPct val="20000"/>
              </a:spcBef>
              <a:spcAft>
                <a:spcPct val="0"/>
              </a:spcAft>
              <a:buClr>
                <a:srgbClr val="00CCFF"/>
              </a:buClr>
              <a:buSzPct val="65000"/>
              <a:defRPr/>
            </a:pPr>
            <a:r>
              <a:rPr lang="ar-SA" b="1" kern="0" dirty="0">
                <a:solidFill>
                  <a:srgbClr val="996633"/>
                </a:solidFill>
                <a:effectLst>
                  <a:outerShdw blurRad="38100" dist="38100" dir="2700000" algn="tl">
                    <a:srgbClr val="000000"/>
                  </a:outerShdw>
                </a:effectLst>
                <a:latin typeface="Tahoma"/>
              </a:rPr>
              <a:t>الخطوة العاشرة:</a:t>
            </a:r>
            <a:r>
              <a:rPr lang="ar-SA" b="1" kern="0" dirty="0">
                <a:solidFill>
                  <a:srgbClr val="000000"/>
                </a:solidFill>
                <a:effectLst>
                  <a:outerShdw blurRad="38100" dist="38100" dir="2700000" algn="tl">
                    <a:srgbClr val="FFFFFF"/>
                  </a:outerShdw>
                </a:effectLst>
                <a:latin typeface="Tahoma"/>
              </a:rPr>
              <a:t> </a:t>
            </a:r>
            <a:r>
              <a:rPr lang="ar-SA" b="1" kern="0" dirty="0">
                <a:solidFill>
                  <a:srgbClr val="000000"/>
                </a:solidFill>
                <a:effectLst>
                  <a:outerShdw blurRad="38100" dist="38100" dir="2700000" algn="tl">
                    <a:srgbClr val="FFFFFF"/>
                  </a:outerShdw>
                </a:effectLst>
                <a:latin typeface="Tahoma"/>
                <a:hlinkClick r:id="" action="ppaction://noaction"/>
              </a:rPr>
              <a:t>الطباعة النهائية</a:t>
            </a:r>
            <a:endParaRPr lang="ar-EG" b="1" kern="0" dirty="0">
              <a:solidFill>
                <a:srgbClr val="000000"/>
              </a:solidFill>
              <a:effectLst>
                <a:outerShdw blurRad="38100" dist="38100" dir="2700000" algn="tl">
                  <a:srgbClr val="FFFFFF"/>
                </a:outerShdw>
              </a:effectLst>
              <a:latin typeface="Tahoma"/>
            </a:endParaRPr>
          </a:p>
          <a:p>
            <a:pPr marL="342900" lvl="0" indent="-342900" algn="r" rtl="1" fontAlgn="base">
              <a:lnSpc>
                <a:spcPct val="80000"/>
              </a:lnSpc>
              <a:spcBef>
                <a:spcPct val="20000"/>
              </a:spcBef>
              <a:spcAft>
                <a:spcPct val="0"/>
              </a:spcAft>
              <a:buClr>
                <a:srgbClr val="00CCFF"/>
              </a:buClr>
              <a:buSzPct val="65000"/>
              <a:defRPr/>
            </a:pPr>
            <a:r>
              <a:rPr lang="ar-EG" b="1" kern="0" dirty="0">
                <a:solidFill>
                  <a:srgbClr val="FF0000"/>
                </a:solidFill>
                <a:effectLst>
                  <a:outerShdw blurRad="38100" dist="38100" dir="2700000" algn="tl">
                    <a:srgbClr val="FFFFFF"/>
                  </a:outerShdw>
                </a:effectLst>
                <a:latin typeface="Tahoma"/>
              </a:rPr>
              <a:t>ثانيا : نموذج لنقد ورقة بحثية .</a:t>
            </a:r>
            <a:endParaRPr lang="ar-SA" b="1" kern="0" dirty="0">
              <a:solidFill>
                <a:srgbClr val="FF0000"/>
              </a:solidFill>
              <a:effectLst>
                <a:outerShdw blurRad="38100" dist="38100" dir="2700000" algn="tl">
                  <a:srgbClr val="FFFFFF"/>
                </a:outerShdw>
              </a:effectLst>
              <a:latin typeface="Tahoma"/>
            </a:endParaRPr>
          </a:p>
        </p:txBody>
      </p:sp>
      <p:sp>
        <p:nvSpPr>
          <p:cNvPr id="5" name="Rectangle 4">
            <a:extLst>
              <a:ext uri="{FF2B5EF4-FFF2-40B4-BE49-F238E27FC236}">
                <a16:creationId xmlns="" xmlns:a16="http://schemas.microsoft.com/office/drawing/2014/main" id="{60642F16-7269-47D9-8869-6A896BC9019B}"/>
              </a:ext>
            </a:extLst>
          </p:cNvPr>
          <p:cNvSpPr/>
          <p:nvPr/>
        </p:nvSpPr>
        <p:spPr>
          <a:xfrm>
            <a:off x="4041059" y="140314"/>
            <a:ext cx="2984974" cy="388135"/>
          </a:xfrm>
          <a:prstGeom prst="rect">
            <a:avLst/>
          </a:prstGeom>
          <a:solidFill>
            <a:schemeClr val="bg1"/>
          </a:solid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2000" b="1" dirty="0">
                <a:solidFill>
                  <a:srgbClr val="2D3956"/>
                </a:solidFill>
                <a:latin typeface="Times New Roman" panose="02020603050405020304" pitchFamily="18" charset="0"/>
                <a:cs typeface="Times New Roman" panose="02020603050405020304" pitchFamily="18" charset="0"/>
              </a:rPr>
              <a:t>المحاور الرئيسية للمحاضرة</a:t>
            </a:r>
          </a:p>
        </p:txBody>
      </p:sp>
    </p:spTree>
    <p:extLst>
      <p:ext uri="{BB962C8B-B14F-4D97-AF65-F5344CB8AC3E}">
        <p14:creationId xmlns:p14="http://schemas.microsoft.com/office/powerpoint/2010/main" val="2887574145"/>
      </p:ext>
    </p:extLst>
  </p:cSld>
  <p:clrMapOvr>
    <a:masterClrMapping/>
  </p:clrMapOvr>
  <mc:AlternateContent xmlns:mc="http://schemas.openxmlformats.org/markup-compatibility/2006" xmlns:p14="http://schemas.microsoft.com/office/powerpoint/2010/main">
    <mc:Choice Requires="p14">
      <p:transition spd="slow" p14:dur="2000" advTm="31894"/>
    </mc:Choice>
    <mc:Fallback xmlns="">
      <p:transition spd="slow" advTm="31894"/>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AC12F761-2B42-9D62-92D3-6DB69F773ADD}"/>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7071BFE8-9061-454E-21D0-0A5D21D91E0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D4DAFA42-8213-0FCE-1EB5-66F5038C7390}"/>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EA8EC23F-76B1-723C-66E1-BADBFADEC1CE}"/>
              </a:ext>
            </a:extLst>
          </p:cNvPr>
          <p:cNvSpPr/>
          <p:nvPr/>
        </p:nvSpPr>
        <p:spPr>
          <a:xfrm>
            <a:off x="1121952" y="1071668"/>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 xmlns:a16="http://schemas.microsoft.com/office/drawing/2014/main" id="{76BF5ADE-F518-4759-1919-A5AF62CE8F02}"/>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 xmlns:a16="http://schemas.microsoft.com/office/drawing/2014/main" id="{E181414D-B4E4-20EE-4216-B35A4F5849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8" name="Rectangle 4"/>
          <p:cNvSpPr>
            <a:spLocks noChangeArrowheads="1"/>
          </p:cNvSpPr>
          <p:nvPr/>
        </p:nvSpPr>
        <p:spPr bwMode="auto">
          <a:xfrm>
            <a:off x="3947652" y="757955"/>
            <a:ext cx="2808288" cy="576262"/>
          </a:xfrm>
          <a:prstGeom prst="rect">
            <a:avLst/>
          </a:prstGeom>
          <a:solidFill>
            <a:schemeClr val="bg2"/>
          </a:solidFill>
          <a:ln w="9525">
            <a:solidFill>
              <a:srgbClr val="FF0000"/>
            </a:solidFill>
            <a:miter lim="800000"/>
            <a:headEnd/>
            <a:tailEnd/>
          </a:ln>
        </p:spPr>
        <p:txBody>
          <a:bodyPr wrap="none" anchor="ctr"/>
          <a:lstStyle/>
          <a:p>
            <a:pPr algn="ctr"/>
            <a:r>
              <a:rPr lang="ar-SA" sz="2800" b="1" dirty="0"/>
              <a:t>مفهوم الكتابة</a:t>
            </a:r>
            <a:endParaRPr lang="en-US" sz="2800" b="1" dirty="0"/>
          </a:p>
        </p:txBody>
      </p:sp>
      <p:sp>
        <p:nvSpPr>
          <p:cNvPr id="9" name="Rectangle 7"/>
          <p:cNvSpPr>
            <a:spLocks noChangeArrowheads="1"/>
          </p:cNvSpPr>
          <p:nvPr/>
        </p:nvSpPr>
        <p:spPr bwMode="auto">
          <a:xfrm>
            <a:off x="2639981" y="1308779"/>
            <a:ext cx="5516563" cy="1047750"/>
          </a:xfrm>
          <a:prstGeom prst="rect">
            <a:avLst/>
          </a:prstGeom>
          <a:solidFill>
            <a:schemeClr val="bg2"/>
          </a:solidFill>
          <a:ln w="9525">
            <a:solidFill>
              <a:srgbClr val="FF0000"/>
            </a:solidFill>
            <a:miter lim="800000"/>
            <a:headEnd/>
            <a:tailEnd/>
          </a:ln>
        </p:spPr>
        <p:txBody>
          <a:bodyPr anchor="ctr">
            <a:spAutoFit/>
          </a:bodyPr>
          <a:lstStyle/>
          <a:p>
            <a:pPr>
              <a:lnSpc>
                <a:spcPct val="155000"/>
              </a:lnSpc>
            </a:pPr>
            <a:r>
              <a:rPr lang="ar-SA" sz="2000" b="1" dirty="0">
                <a:solidFill>
                  <a:srgbClr val="000000"/>
                </a:solidFill>
              </a:rPr>
              <a:t>الكتابة: مهارة تعبير وتواصل وتعلم، ومهارة إرسال ينقل المرء</a:t>
            </a:r>
          </a:p>
          <a:p>
            <a:pPr algn="r">
              <a:lnSpc>
                <a:spcPct val="155000"/>
              </a:lnSpc>
            </a:pPr>
            <a:r>
              <a:rPr lang="ar-SA" sz="2000" b="1" dirty="0">
                <a:solidFill>
                  <a:srgbClr val="000000"/>
                </a:solidFill>
              </a:rPr>
              <a:t> عبرها أفكاره ومشاعره وأحاسيسه وآراءه للآخرين.</a:t>
            </a:r>
          </a:p>
        </p:txBody>
      </p:sp>
      <p:sp>
        <p:nvSpPr>
          <p:cNvPr id="10" name="Oval 9"/>
          <p:cNvSpPr>
            <a:spLocks noChangeArrowheads="1"/>
          </p:cNvSpPr>
          <p:nvPr/>
        </p:nvSpPr>
        <p:spPr bwMode="auto">
          <a:xfrm>
            <a:off x="6595683" y="2414806"/>
            <a:ext cx="1545427" cy="1449672"/>
          </a:xfrm>
          <a:prstGeom prst="ellipse">
            <a:avLst/>
          </a:prstGeom>
          <a:solidFill>
            <a:schemeClr val="bg2"/>
          </a:solidFill>
          <a:ln w="9525">
            <a:solidFill>
              <a:srgbClr val="FF0000"/>
            </a:solidFill>
            <a:round/>
            <a:headEnd/>
            <a:tailEnd/>
          </a:ln>
          <a:effectLst/>
        </p:spPr>
        <p:txBody>
          <a:bodyPr wrap="none" anchor="ctr"/>
          <a:lstStyle/>
          <a:p>
            <a:pPr algn="ctr">
              <a:defRPr/>
            </a:pPr>
            <a:r>
              <a:rPr lang="ar-SA" sz="2000" b="1" dirty="0">
                <a:solidFill>
                  <a:srgbClr val="000000"/>
                </a:solidFill>
                <a:effectLst>
                  <a:outerShdw blurRad="38100" dist="38100" dir="2700000" algn="tl">
                    <a:srgbClr val="FFFFFF"/>
                  </a:outerShdw>
                </a:effectLst>
              </a:rPr>
              <a:t>امتلاك القدرة</a:t>
            </a:r>
            <a:r>
              <a:rPr lang="ar-SA" dirty="0"/>
              <a:t> </a:t>
            </a:r>
            <a:endParaRPr lang="en-US" dirty="0"/>
          </a:p>
        </p:txBody>
      </p:sp>
      <p:sp>
        <p:nvSpPr>
          <p:cNvPr id="11" name="Oval 10"/>
          <p:cNvSpPr>
            <a:spLocks noChangeArrowheads="1"/>
          </p:cNvSpPr>
          <p:nvPr/>
        </p:nvSpPr>
        <p:spPr bwMode="auto">
          <a:xfrm>
            <a:off x="4277032" y="2400058"/>
            <a:ext cx="1505108" cy="1110058"/>
          </a:xfrm>
          <a:prstGeom prst="ellipse">
            <a:avLst/>
          </a:prstGeom>
          <a:solidFill>
            <a:schemeClr val="bg2"/>
          </a:solidFill>
          <a:ln w="9525">
            <a:solidFill>
              <a:srgbClr val="FF0000"/>
            </a:solidFill>
            <a:round/>
            <a:headEnd/>
            <a:tailEnd/>
          </a:ln>
          <a:effectLst/>
        </p:spPr>
        <p:txBody>
          <a:bodyPr wrap="none" anchor="ctr"/>
          <a:lstStyle/>
          <a:p>
            <a:pPr algn="ctr">
              <a:defRPr/>
            </a:pPr>
            <a:r>
              <a:rPr lang="ar-SA" sz="2000" b="1" dirty="0">
                <a:solidFill>
                  <a:srgbClr val="000000"/>
                </a:solidFill>
                <a:effectLst>
                  <a:outerShdw blurRad="38100" dist="38100" dir="2700000" algn="tl">
                    <a:srgbClr val="FFFFFF"/>
                  </a:outerShdw>
                </a:effectLst>
              </a:rPr>
              <a:t>باستخدام</a:t>
            </a:r>
          </a:p>
          <a:p>
            <a:pPr algn="ctr">
              <a:defRPr/>
            </a:pPr>
            <a:r>
              <a:rPr lang="ar-SA" sz="2000" b="1" dirty="0">
                <a:solidFill>
                  <a:srgbClr val="000000"/>
                </a:solidFill>
                <a:effectLst>
                  <a:outerShdw blurRad="38100" dist="38100" dir="2700000" algn="tl">
                    <a:srgbClr val="FFFFFF"/>
                  </a:outerShdw>
                </a:effectLst>
              </a:rPr>
              <a:t> مهارات لغوية</a:t>
            </a:r>
            <a:r>
              <a:rPr lang="ar-SA" dirty="0"/>
              <a:t> </a:t>
            </a:r>
            <a:endParaRPr lang="en-US" dirty="0"/>
          </a:p>
        </p:txBody>
      </p:sp>
      <p:sp>
        <p:nvSpPr>
          <p:cNvPr id="12" name="Oval 11"/>
          <p:cNvSpPr>
            <a:spLocks noChangeArrowheads="1"/>
          </p:cNvSpPr>
          <p:nvPr/>
        </p:nvSpPr>
        <p:spPr bwMode="auto">
          <a:xfrm>
            <a:off x="2639981" y="2356529"/>
            <a:ext cx="1220939" cy="1728787"/>
          </a:xfrm>
          <a:prstGeom prst="ellipse">
            <a:avLst/>
          </a:prstGeom>
          <a:solidFill>
            <a:schemeClr val="bg2"/>
          </a:solidFill>
          <a:ln w="9525">
            <a:solidFill>
              <a:srgbClr val="FF0000"/>
            </a:solidFill>
            <a:round/>
            <a:headEnd/>
            <a:tailEnd/>
          </a:ln>
          <a:effectLst/>
        </p:spPr>
        <p:txBody>
          <a:bodyPr wrap="none" anchor="ctr"/>
          <a:lstStyle/>
          <a:p>
            <a:pPr algn="ctr">
              <a:defRPr/>
            </a:pPr>
            <a:r>
              <a:rPr lang="ar-SA" sz="2000" b="1" dirty="0">
                <a:solidFill>
                  <a:srgbClr val="000000"/>
                </a:solidFill>
                <a:effectLst>
                  <a:outerShdw blurRad="38100" dist="38100" dir="2700000" algn="tl">
                    <a:srgbClr val="FFFFFF"/>
                  </a:outerShdw>
                </a:effectLst>
              </a:rPr>
              <a:t>نقل الفكرة </a:t>
            </a:r>
            <a:r>
              <a:rPr lang="ar-SA" sz="2000" b="1" dirty="0" err="1">
                <a:solidFill>
                  <a:srgbClr val="000000"/>
                </a:solidFill>
                <a:effectLst>
                  <a:outerShdw blurRad="38100" dist="38100" dir="2700000" algn="tl">
                    <a:srgbClr val="FFFFFF"/>
                  </a:outerShdw>
                </a:effectLst>
              </a:rPr>
              <a:t>او</a:t>
            </a:r>
            <a:endParaRPr lang="ar-SA" sz="2000" b="1" dirty="0">
              <a:solidFill>
                <a:srgbClr val="000000"/>
              </a:solidFill>
              <a:effectLst>
                <a:outerShdw blurRad="38100" dist="38100" dir="2700000" algn="tl">
                  <a:srgbClr val="FFFFFF"/>
                </a:outerShdw>
              </a:effectLst>
            </a:endParaRPr>
          </a:p>
          <a:p>
            <a:pPr algn="ctr">
              <a:defRPr/>
            </a:pPr>
            <a:r>
              <a:rPr lang="ar-SA" sz="2000" b="1" dirty="0">
                <a:solidFill>
                  <a:srgbClr val="000000"/>
                </a:solidFill>
                <a:effectLst>
                  <a:outerShdw blurRad="38100" dist="38100" dir="2700000" algn="tl">
                    <a:srgbClr val="FFFFFF"/>
                  </a:outerShdw>
                </a:effectLst>
              </a:rPr>
              <a:t> </a:t>
            </a:r>
            <a:r>
              <a:rPr lang="ar-SA" sz="2000" b="1" dirty="0" err="1">
                <a:solidFill>
                  <a:srgbClr val="000000"/>
                </a:solidFill>
                <a:effectLst>
                  <a:outerShdw blurRad="38100" dist="38100" dir="2700000" algn="tl">
                    <a:srgbClr val="FFFFFF"/>
                  </a:outerShdw>
                </a:effectLst>
              </a:rPr>
              <a:t>الاحساس</a:t>
            </a:r>
            <a:r>
              <a:rPr lang="ar-SA" sz="2000" b="1" dirty="0">
                <a:solidFill>
                  <a:srgbClr val="000000"/>
                </a:solidFill>
                <a:effectLst>
                  <a:outerShdw blurRad="38100" dist="38100" dir="2700000" algn="tl">
                    <a:srgbClr val="FFFFFF"/>
                  </a:outerShdw>
                </a:effectLst>
              </a:rPr>
              <a:t> </a:t>
            </a:r>
            <a:r>
              <a:rPr lang="ar-SA" sz="2000" b="1" dirty="0" err="1">
                <a:solidFill>
                  <a:srgbClr val="000000"/>
                </a:solidFill>
                <a:effectLst>
                  <a:outerShdw blurRad="38100" dist="38100" dir="2700000" algn="tl">
                    <a:srgbClr val="FFFFFF"/>
                  </a:outerShdw>
                </a:effectLst>
              </a:rPr>
              <a:t>الـى</a:t>
            </a:r>
            <a:endParaRPr lang="ar-SA" sz="2000" b="1" dirty="0">
              <a:solidFill>
                <a:srgbClr val="000000"/>
              </a:solidFill>
              <a:effectLst>
                <a:outerShdw blurRad="38100" dist="38100" dir="2700000" algn="tl">
                  <a:srgbClr val="FFFFFF"/>
                </a:outerShdw>
              </a:effectLst>
            </a:endParaRPr>
          </a:p>
          <a:p>
            <a:pPr algn="ctr">
              <a:defRPr/>
            </a:pPr>
            <a:r>
              <a:rPr lang="ar-SA" sz="2000" b="1" dirty="0">
                <a:solidFill>
                  <a:srgbClr val="000000"/>
                </a:solidFill>
                <a:effectLst>
                  <a:outerShdw blurRad="38100" dist="38100" dir="2700000" algn="tl">
                    <a:srgbClr val="FFFFFF"/>
                  </a:outerShdw>
                </a:effectLst>
              </a:rPr>
              <a:t> الآخرين</a:t>
            </a:r>
            <a:r>
              <a:rPr lang="en-US" sz="2000" b="1" dirty="0">
                <a:solidFill>
                  <a:srgbClr val="000000"/>
                </a:solidFill>
                <a:effectLst>
                  <a:outerShdw blurRad="38100" dist="38100" dir="2700000" algn="tl">
                    <a:srgbClr val="FFFFFF"/>
                  </a:outerShdw>
                </a:effectLst>
              </a:rPr>
              <a:t> </a:t>
            </a:r>
          </a:p>
        </p:txBody>
      </p:sp>
      <p:sp>
        <p:nvSpPr>
          <p:cNvPr id="14" name="Oval 13"/>
          <p:cNvSpPr>
            <a:spLocks noChangeArrowheads="1"/>
          </p:cNvSpPr>
          <p:nvPr/>
        </p:nvSpPr>
        <p:spPr bwMode="auto">
          <a:xfrm>
            <a:off x="4092961" y="4250937"/>
            <a:ext cx="1873250" cy="503238"/>
          </a:xfrm>
          <a:prstGeom prst="ellipse">
            <a:avLst/>
          </a:prstGeom>
          <a:solidFill>
            <a:schemeClr val="bg2"/>
          </a:solidFill>
          <a:ln w="9525">
            <a:solidFill>
              <a:schemeClr val="tx1"/>
            </a:solidFill>
            <a:round/>
            <a:headEnd/>
            <a:tailEnd/>
          </a:ln>
        </p:spPr>
        <p:txBody>
          <a:bodyPr wrap="none" anchor="ctr"/>
          <a:lstStyle/>
          <a:p>
            <a:pPr algn="ctr"/>
            <a:r>
              <a:rPr lang="ar-SA" sz="2000" b="1" dirty="0"/>
              <a:t>الكتابة الأكاديمية</a:t>
            </a:r>
            <a:endParaRPr lang="en-US" sz="2000" b="1" dirty="0"/>
          </a:p>
        </p:txBody>
      </p:sp>
      <p:sp>
        <p:nvSpPr>
          <p:cNvPr id="15" name="AutoShape 14"/>
          <p:cNvSpPr>
            <a:spLocks noChangeArrowheads="1"/>
          </p:cNvSpPr>
          <p:nvPr/>
        </p:nvSpPr>
        <p:spPr bwMode="auto">
          <a:xfrm>
            <a:off x="4849170" y="3530212"/>
            <a:ext cx="358775" cy="720725"/>
          </a:xfrm>
          <a:prstGeom prst="downArrow">
            <a:avLst>
              <a:gd name="adj1" fmla="val 50000"/>
              <a:gd name="adj2" fmla="val 50221"/>
            </a:avLst>
          </a:prstGeom>
          <a:solidFill>
            <a:schemeClr val="tx2"/>
          </a:solidFill>
          <a:ln w="9525">
            <a:solidFill>
              <a:srgbClr val="FF0000"/>
            </a:solidFill>
            <a:miter lim="800000"/>
            <a:headEnd/>
            <a:tailEnd/>
          </a:ln>
        </p:spPr>
        <p:txBody>
          <a:bodyPr vert="eaVert" wrap="none" anchor="ctr"/>
          <a:lstStyle/>
          <a:p>
            <a:endParaRPr lang="he-IL"/>
          </a:p>
        </p:txBody>
      </p:sp>
      <p:sp>
        <p:nvSpPr>
          <p:cNvPr id="16" name="مستطيل 15"/>
          <p:cNvSpPr/>
          <p:nvPr/>
        </p:nvSpPr>
        <p:spPr>
          <a:xfrm>
            <a:off x="2930011" y="4607626"/>
            <a:ext cx="6848169" cy="1477328"/>
          </a:xfrm>
          <a:prstGeom prst="rect">
            <a:avLst/>
          </a:prstGeom>
        </p:spPr>
        <p:txBody>
          <a:bodyPr wrap="square">
            <a:spAutoFit/>
          </a:bodyPr>
          <a:lstStyle/>
          <a:p>
            <a:pPr algn="r"/>
            <a:r>
              <a:rPr lang="ar-SA" b="1" dirty="0"/>
              <a:t>نشاط عقلي ذهني للتعبير عن الفهم والفكر والرأي.</a:t>
            </a:r>
          </a:p>
          <a:p>
            <a:pPr algn="r"/>
            <a:r>
              <a:rPr lang="ar-SA" b="1" dirty="0"/>
              <a:t>أسلوب تعليمي / تعلمي يستند إلى المعرفة والمناقشة.</a:t>
            </a:r>
          </a:p>
          <a:p>
            <a:pPr algn="r"/>
            <a:r>
              <a:rPr lang="ar-SA" b="1" dirty="0"/>
              <a:t>موقف حواري بينك وبين القارئ لتحقيق هدف محدد.</a:t>
            </a:r>
          </a:p>
          <a:p>
            <a:pPr algn="r"/>
            <a:r>
              <a:rPr lang="ar-SA" b="1" dirty="0"/>
              <a:t>طريقة لتطوير الأفكار وتنقيتها لجعلها أكثر وضوحا وأقدر على الإقناع.</a:t>
            </a:r>
          </a:p>
          <a:p>
            <a:pPr algn="r"/>
            <a:r>
              <a:rPr lang="ar-SA" b="1" dirty="0"/>
              <a:t>تدريب على تنظيم الأفكار والآراء والمعلومات بطريقة منطقية.</a:t>
            </a:r>
            <a:endParaRPr lang="en-US" b="1" dirty="0"/>
          </a:p>
        </p:txBody>
      </p:sp>
    </p:spTree>
    <p:extLst>
      <p:ext uri="{BB962C8B-B14F-4D97-AF65-F5344CB8AC3E}">
        <p14:creationId xmlns:p14="http://schemas.microsoft.com/office/powerpoint/2010/main" val="2354973758"/>
      </p:ext>
    </p:extLst>
  </p:cSld>
  <p:clrMapOvr>
    <a:masterClrMapping/>
  </p:clrMapOvr>
  <mc:AlternateContent xmlns:mc="http://schemas.openxmlformats.org/markup-compatibility/2006" xmlns:p14="http://schemas.microsoft.com/office/powerpoint/2010/main">
    <mc:Choice Requires="p14">
      <p:transition spd="slow" p14:dur="2000" advTm="69142"/>
    </mc:Choice>
    <mc:Fallback xmlns="">
      <p:transition spd="slow" advTm="69142"/>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AEDDF22E-9ED2-31B8-0203-9430E74311DA}"/>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9" name="Rectangle 4"/>
          <p:cNvSpPr>
            <a:spLocks noChangeArrowheads="1"/>
          </p:cNvSpPr>
          <p:nvPr/>
        </p:nvSpPr>
        <p:spPr bwMode="auto">
          <a:xfrm>
            <a:off x="3697493" y="855509"/>
            <a:ext cx="3097212" cy="720725"/>
          </a:xfrm>
          <a:prstGeom prst="rect">
            <a:avLst/>
          </a:prstGeom>
          <a:solidFill>
            <a:schemeClr val="bg2"/>
          </a:solidFill>
          <a:ln w="9525">
            <a:solidFill>
              <a:schemeClr val="tx1"/>
            </a:solidFill>
            <a:miter lim="800000"/>
            <a:headEnd/>
            <a:tailEnd/>
          </a:ln>
          <a:effectLst/>
        </p:spPr>
        <p:txBody>
          <a:bodyPr wrap="none" anchor="ctr"/>
          <a:lstStyle/>
          <a:p>
            <a:pPr algn="ctr">
              <a:defRPr/>
            </a:pPr>
            <a:r>
              <a:rPr lang="ar-SA" sz="2400" b="1" dirty="0">
                <a:effectLst>
                  <a:outerShdw blurRad="38100" dist="38100" dir="2700000" algn="tl">
                    <a:srgbClr val="000000"/>
                  </a:outerShdw>
                </a:effectLst>
              </a:rPr>
              <a:t>الأهداف العامة للتعبير الكتابي</a:t>
            </a:r>
            <a:r>
              <a:rPr lang="en-US" dirty="0"/>
              <a:t> </a:t>
            </a:r>
          </a:p>
        </p:txBody>
      </p:sp>
      <p:sp>
        <p:nvSpPr>
          <p:cNvPr id="10" name="Rectangle 7"/>
          <p:cNvSpPr>
            <a:spLocks noChangeArrowheads="1"/>
          </p:cNvSpPr>
          <p:nvPr/>
        </p:nvSpPr>
        <p:spPr bwMode="auto">
          <a:xfrm>
            <a:off x="1146328" y="1783224"/>
            <a:ext cx="8764587" cy="4154984"/>
          </a:xfrm>
          <a:prstGeom prst="rect">
            <a:avLst/>
          </a:prstGeom>
          <a:solidFill>
            <a:schemeClr val="bg2"/>
          </a:solidFill>
          <a:ln w="9525">
            <a:solidFill>
              <a:srgbClr val="FF0000"/>
            </a:solidFill>
            <a:miter lim="800000"/>
            <a:headEnd/>
            <a:tailEnd/>
          </a:ln>
          <a:effectLst/>
        </p:spPr>
        <p:txBody>
          <a:bodyPr wrap="square" anchor="ctr">
            <a:spAutoFit/>
          </a:bodyPr>
          <a:lstStyle/>
          <a:p>
            <a:pPr algn="r" rtl="1">
              <a:buFont typeface="Wingdings" pitchFamily="2" charset="2"/>
              <a:buChar char="v"/>
              <a:defRPr/>
            </a:pPr>
            <a:r>
              <a:rPr lang="ar-SA" sz="2400" b="1" dirty="0">
                <a:solidFill>
                  <a:srgbClr val="000000"/>
                </a:solidFill>
              </a:rPr>
              <a:t>استخدام المهارات اللغوية المختلفة التي اكتسبها من خلال تعلم فروع اللغة المختلفة.</a:t>
            </a:r>
            <a:endParaRPr lang="en-US" sz="2400" b="1" dirty="0">
              <a:solidFill>
                <a:srgbClr val="000000"/>
              </a:solidFill>
            </a:endParaRPr>
          </a:p>
          <a:p>
            <a:pPr algn="r" rtl="1">
              <a:buFont typeface="Wingdings" pitchFamily="2" charset="2"/>
              <a:buChar char="v"/>
              <a:defRPr/>
            </a:pPr>
            <a:r>
              <a:rPr lang="ar-SA" sz="2400" b="1" dirty="0">
                <a:solidFill>
                  <a:srgbClr val="000000"/>
                </a:solidFill>
              </a:rPr>
              <a:t> تحديد الفكرة واستقصاءها من جوانبها المختلفة بتعمق يتناسب مع مستوى نموه اللغوي.</a:t>
            </a:r>
            <a:endParaRPr lang="en-US" sz="2400" b="1" dirty="0">
              <a:solidFill>
                <a:srgbClr val="000000"/>
              </a:solidFill>
            </a:endParaRPr>
          </a:p>
          <a:p>
            <a:pPr algn="r" rtl="1">
              <a:buFont typeface="Wingdings" pitchFamily="2" charset="2"/>
              <a:buChar char="v"/>
              <a:defRPr/>
            </a:pPr>
            <a:r>
              <a:rPr lang="ar-SA" sz="2400" b="1" dirty="0">
                <a:solidFill>
                  <a:srgbClr val="000000"/>
                </a:solidFill>
              </a:rPr>
              <a:t> بناء الجملة فالعبارة بشكل سليم.</a:t>
            </a:r>
            <a:endParaRPr lang="en-US" sz="2400" b="1" dirty="0">
              <a:solidFill>
                <a:srgbClr val="000000"/>
              </a:solidFill>
            </a:endParaRPr>
          </a:p>
          <a:p>
            <a:pPr algn="r" rtl="1">
              <a:buFont typeface="Wingdings" pitchFamily="2" charset="2"/>
              <a:buChar char="v"/>
              <a:defRPr/>
            </a:pPr>
            <a:r>
              <a:rPr lang="ar-SA" sz="2400" b="1" dirty="0">
                <a:solidFill>
                  <a:srgbClr val="000000"/>
                </a:solidFill>
              </a:rPr>
              <a:t> ربط الفقرات بعضها ببعض بشكل متساوي يقود </a:t>
            </a:r>
            <a:r>
              <a:rPr lang="ar-SA" sz="2400" b="1" dirty="0" err="1">
                <a:solidFill>
                  <a:srgbClr val="000000"/>
                </a:solidFill>
              </a:rPr>
              <a:t>الى</a:t>
            </a:r>
            <a:r>
              <a:rPr lang="ar-SA" sz="2400" b="1" dirty="0">
                <a:solidFill>
                  <a:srgbClr val="000000"/>
                </a:solidFill>
              </a:rPr>
              <a:t> البناء الكلي للفكرة أو </a:t>
            </a:r>
            <a:r>
              <a:rPr lang="ar-SA" sz="2400" b="1" dirty="0" err="1">
                <a:solidFill>
                  <a:srgbClr val="000000"/>
                </a:solidFill>
              </a:rPr>
              <a:t>الاحساس</a:t>
            </a:r>
            <a:r>
              <a:rPr lang="ar-SA" sz="2400" b="1" dirty="0">
                <a:solidFill>
                  <a:srgbClr val="000000"/>
                </a:solidFill>
              </a:rPr>
              <a:t> المعبر عنه.</a:t>
            </a:r>
            <a:endParaRPr lang="en-US" sz="2400" b="1" dirty="0">
              <a:solidFill>
                <a:srgbClr val="000000"/>
              </a:solidFill>
            </a:endParaRPr>
          </a:p>
          <a:p>
            <a:pPr algn="r" rtl="1">
              <a:buFont typeface="Wingdings" pitchFamily="2" charset="2"/>
              <a:buChar char="v"/>
              <a:defRPr/>
            </a:pPr>
            <a:r>
              <a:rPr lang="ar-SA" sz="2400" b="1" dirty="0">
                <a:solidFill>
                  <a:srgbClr val="000000"/>
                </a:solidFill>
              </a:rPr>
              <a:t> استخدام </a:t>
            </a:r>
            <a:r>
              <a:rPr lang="ar-SA" sz="2400" b="1" dirty="0" err="1">
                <a:solidFill>
                  <a:srgbClr val="000000"/>
                </a:solidFill>
              </a:rPr>
              <a:t>الانماط</a:t>
            </a:r>
            <a:r>
              <a:rPr lang="ar-SA" sz="2400" b="1" dirty="0">
                <a:solidFill>
                  <a:srgbClr val="000000"/>
                </a:solidFill>
              </a:rPr>
              <a:t> اللغوية المختلفة القادرة على نقل ما يريد أن يعبر عنه.</a:t>
            </a:r>
            <a:endParaRPr lang="en-US" sz="2400" b="1" dirty="0">
              <a:solidFill>
                <a:srgbClr val="000000"/>
              </a:solidFill>
            </a:endParaRPr>
          </a:p>
          <a:p>
            <a:pPr algn="r" rtl="1">
              <a:buFont typeface="Wingdings" pitchFamily="2" charset="2"/>
              <a:buChar char="v"/>
              <a:defRPr/>
            </a:pPr>
            <a:r>
              <a:rPr lang="ar-SA" sz="2400" b="1" dirty="0">
                <a:solidFill>
                  <a:srgbClr val="000000"/>
                </a:solidFill>
              </a:rPr>
              <a:t> استخدام الصور الفنية الجميلة مما يضفي على الموضوع جمالا.</a:t>
            </a:r>
            <a:endParaRPr lang="en-US" sz="2400" b="1" dirty="0">
              <a:solidFill>
                <a:srgbClr val="000000"/>
              </a:solidFill>
            </a:endParaRPr>
          </a:p>
          <a:p>
            <a:pPr algn="r" rtl="1">
              <a:buFont typeface="Wingdings" pitchFamily="2" charset="2"/>
              <a:buChar char="v"/>
              <a:defRPr/>
            </a:pPr>
            <a:r>
              <a:rPr lang="ar-SA" sz="2400" b="1" dirty="0">
                <a:solidFill>
                  <a:srgbClr val="000000"/>
                </a:solidFill>
              </a:rPr>
              <a:t> الاستفادة من القراءة في </a:t>
            </a:r>
            <a:r>
              <a:rPr lang="ar-SA" sz="2400" b="1" dirty="0" err="1">
                <a:solidFill>
                  <a:srgbClr val="000000"/>
                </a:solidFill>
              </a:rPr>
              <a:t>اثراء</a:t>
            </a:r>
            <a:r>
              <a:rPr lang="ar-SA" sz="2400" b="1" dirty="0">
                <a:solidFill>
                  <a:srgbClr val="000000"/>
                </a:solidFill>
              </a:rPr>
              <a:t> مضمون الموضوع المعبر عنه.</a:t>
            </a:r>
            <a:endParaRPr lang="en-US" sz="2400" b="1" dirty="0">
              <a:solidFill>
                <a:srgbClr val="000000"/>
              </a:solidFill>
            </a:endParaRPr>
          </a:p>
          <a:p>
            <a:pPr algn="r" rtl="1">
              <a:buFont typeface="Wingdings" pitchFamily="2" charset="2"/>
              <a:buChar char="v"/>
              <a:defRPr/>
            </a:pPr>
            <a:r>
              <a:rPr lang="ar-SA" sz="2400" b="1" dirty="0">
                <a:solidFill>
                  <a:srgbClr val="000000"/>
                </a:solidFill>
              </a:rPr>
              <a:t> التوثيق والاقتباس .</a:t>
            </a:r>
            <a:endParaRPr lang="en-US" sz="2400" b="1" dirty="0">
              <a:solidFill>
                <a:srgbClr val="000000"/>
              </a:solidFill>
            </a:endParaRPr>
          </a:p>
          <a:p>
            <a:pPr algn="r" rtl="1">
              <a:buFont typeface="Wingdings" pitchFamily="2" charset="2"/>
              <a:buChar char="v"/>
              <a:defRPr/>
            </a:pPr>
            <a:r>
              <a:rPr lang="ar-SA" sz="2400" b="1" dirty="0">
                <a:solidFill>
                  <a:srgbClr val="000000"/>
                </a:solidFill>
              </a:rPr>
              <a:t> استخدام علامات الترقيم المختلفة، مما ييسر على القارئ التفاعل مع الموضوع.</a:t>
            </a:r>
          </a:p>
        </p:txBody>
      </p:sp>
    </p:spTree>
    <p:extLst>
      <p:ext uri="{BB962C8B-B14F-4D97-AF65-F5344CB8AC3E}">
        <p14:creationId xmlns:p14="http://schemas.microsoft.com/office/powerpoint/2010/main" val="3179142615"/>
      </p:ext>
    </p:extLst>
  </p:cSld>
  <p:clrMapOvr>
    <a:masterClrMapping/>
  </p:clrMapOvr>
  <mc:AlternateContent xmlns:mc="http://schemas.openxmlformats.org/markup-compatibility/2006" xmlns:p14="http://schemas.microsoft.com/office/powerpoint/2010/main">
    <mc:Choice Requires="p14">
      <p:transition spd="slow" p14:dur="2000" advTm="33088"/>
    </mc:Choice>
    <mc:Fallback xmlns="">
      <p:transition spd="slow" advTm="3308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4"/>
          <p:cNvSpPr>
            <a:spLocks noChangeArrowheads="1"/>
          </p:cNvSpPr>
          <p:nvPr/>
        </p:nvSpPr>
        <p:spPr bwMode="auto">
          <a:xfrm>
            <a:off x="7922911" y="827088"/>
            <a:ext cx="1871662" cy="649287"/>
          </a:xfrm>
          <a:prstGeom prst="rect">
            <a:avLst/>
          </a:prstGeom>
          <a:solidFill>
            <a:schemeClr val="bg2"/>
          </a:solidFill>
          <a:ln w="9525">
            <a:solidFill>
              <a:schemeClr val="tx1"/>
            </a:solidFill>
            <a:miter lim="800000"/>
            <a:headEnd/>
            <a:tailEnd/>
          </a:ln>
          <a:effectLst/>
        </p:spPr>
        <p:txBody>
          <a:bodyPr wrap="none" anchor="ctr"/>
          <a:lstStyle/>
          <a:p>
            <a:pPr algn="ctr">
              <a:defRPr/>
            </a:pPr>
            <a:r>
              <a:rPr lang="ar-SA" sz="2400" b="1" dirty="0">
                <a:effectLst>
                  <a:outerShdw blurRad="38100" dist="38100" dir="2700000" algn="tl">
                    <a:srgbClr val="000000"/>
                  </a:outerShdw>
                </a:effectLst>
              </a:rPr>
              <a:t>أنواع الكتابة</a:t>
            </a:r>
            <a:endParaRPr lang="en-US" sz="2400" b="1" dirty="0">
              <a:effectLst>
                <a:outerShdw blurRad="38100" dist="38100" dir="2700000" algn="tl">
                  <a:srgbClr val="000000"/>
                </a:outerShdw>
              </a:effectLst>
            </a:endParaRPr>
          </a:p>
        </p:txBody>
      </p:sp>
      <p:sp>
        <p:nvSpPr>
          <p:cNvPr id="10" name="Oval 5"/>
          <p:cNvSpPr>
            <a:spLocks noChangeArrowheads="1"/>
          </p:cNvSpPr>
          <p:nvPr/>
        </p:nvSpPr>
        <p:spPr bwMode="auto">
          <a:xfrm>
            <a:off x="8283273" y="1628678"/>
            <a:ext cx="1871663" cy="1655763"/>
          </a:xfrm>
          <a:prstGeom prst="ellipse">
            <a:avLst/>
          </a:prstGeom>
          <a:solidFill>
            <a:schemeClr val="bg2"/>
          </a:solidFill>
          <a:ln w="9525">
            <a:solidFill>
              <a:schemeClr val="tx1"/>
            </a:solidFill>
            <a:round/>
            <a:headEnd/>
            <a:tailEnd/>
          </a:ln>
          <a:effectLst/>
        </p:spPr>
        <p:txBody>
          <a:bodyPr wrap="none" anchor="ctr"/>
          <a:lstStyle/>
          <a:p>
            <a:pPr algn="ctr">
              <a:defRPr/>
            </a:pPr>
            <a:r>
              <a:rPr lang="ar-SA" sz="2400" b="1" dirty="0">
                <a:effectLst>
                  <a:outerShdw blurRad="38100" dist="38100" dir="2700000" algn="tl">
                    <a:srgbClr val="000000"/>
                  </a:outerShdw>
                </a:effectLst>
              </a:rPr>
              <a:t>الكتابة </a:t>
            </a:r>
            <a:r>
              <a:rPr lang="ar-EG" sz="2400" b="1" dirty="0">
                <a:effectLst>
                  <a:outerShdw blurRad="38100" dist="38100" dir="2700000" algn="tl">
                    <a:srgbClr val="000000"/>
                  </a:outerShdw>
                </a:effectLst>
              </a:rPr>
              <a:t>البحثية </a:t>
            </a:r>
            <a:endParaRPr lang="en-US" sz="2400" b="1" dirty="0">
              <a:effectLst>
                <a:outerShdw blurRad="38100" dist="38100" dir="2700000" algn="tl">
                  <a:srgbClr val="000000"/>
                </a:outerShdw>
              </a:effectLst>
            </a:endParaRPr>
          </a:p>
        </p:txBody>
      </p:sp>
      <p:sp>
        <p:nvSpPr>
          <p:cNvPr id="11" name="Rectangle 6"/>
          <p:cNvSpPr>
            <a:spLocks noChangeArrowheads="1"/>
          </p:cNvSpPr>
          <p:nvPr/>
        </p:nvSpPr>
        <p:spPr bwMode="auto">
          <a:xfrm>
            <a:off x="2109019" y="1628678"/>
            <a:ext cx="6102817" cy="1984682"/>
          </a:xfrm>
          <a:prstGeom prst="rect">
            <a:avLst/>
          </a:prstGeom>
          <a:solidFill>
            <a:schemeClr val="bg2"/>
          </a:solidFill>
          <a:ln w="9525">
            <a:solidFill>
              <a:schemeClr val="tx1"/>
            </a:solidFill>
            <a:miter lim="800000"/>
            <a:headEnd/>
            <a:tailEnd/>
          </a:ln>
          <a:effectLst/>
        </p:spPr>
        <p:txBody>
          <a:bodyPr wrap="none" anchor="ctr"/>
          <a:lstStyle/>
          <a:p>
            <a:pPr algn="r">
              <a:lnSpc>
                <a:spcPct val="125000"/>
              </a:lnSpc>
              <a:defRPr/>
            </a:pPr>
            <a:r>
              <a:rPr lang="ar-SA" sz="2000" b="1" dirty="0">
                <a:solidFill>
                  <a:srgbClr val="000000"/>
                </a:solidFill>
              </a:rPr>
              <a:t>ويهدف </a:t>
            </a:r>
            <a:r>
              <a:rPr lang="ar-SA" sz="2000" b="1" dirty="0" err="1">
                <a:solidFill>
                  <a:srgbClr val="000000"/>
                </a:solidFill>
              </a:rPr>
              <a:t>الى</a:t>
            </a:r>
            <a:r>
              <a:rPr lang="ar-SA" sz="2000" b="1" dirty="0">
                <a:solidFill>
                  <a:srgbClr val="000000"/>
                </a:solidFill>
              </a:rPr>
              <a:t> تسهيل الاتصال بالناس من أجل قضاء</a:t>
            </a:r>
          </a:p>
          <a:p>
            <a:pPr algn="r">
              <a:lnSpc>
                <a:spcPct val="125000"/>
              </a:lnSpc>
              <a:defRPr/>
            </a:pPr>
            <a:r>
              <a:rPr lang="ar-SA" sz="2000" b="1" dirty="0">
                <a:solidFill>
                  <a:srgbClr val="000000"/>
                </a:solidFill>
              </a:rPr>
              <a:t> الحاجات المعيشية مثل: كتابة الرسائل،</a:t>
            </a:r>
          </a:p>
          <a:p>
            <a:pPr algn="r">
              <a:lnSpc>
                <a:spcPct val="125000"/>
              </a:lnSpc>
              <a:defRPr/>
            </a:pPr>
            <a:r>
              <a:rPr lang="ar-SA" sz="2000" b="1" dirty="0">
                <a:solidFill>
                  <a:srgbClr val="000000"/>
                </a:solidFill>
              </a:rPr>
              <a:t> والإرشادات، والتعليمات والتقارير وغيرها.  </a:t>
            </a:r>
          </a:p>
          <a:p>
            <a:pPr algn="r">
              <a:lnSpc>
                <a:spcPct val="125000"/>
              </a:lnSpc>
              <a:defRPr/>
            </a:pPr>
            <a:r>
              <a:rPr lang="ar-SA" sz="2000" b="1" dirty="0">
                <a:solidFill>
                  <a:srgbClr val="000000"/>
                </a:solidFill>
              </a:rPr>
              <a:t> يشترط في هذا النوع من الكتابة المباشرة وإيصال</a:t>
            </a:r>
          </a:p>
          <a:p>
            <a:pPr algn="r">
              <a:lnSpc>
                <a:spcPct val="125000"/>
              </a:lnSpc>
              <a:defRPr/>
            </a:pPr>
            <a:r>
              <a:rPr lang="ar-SA" sz="2000" b="1" dirty="0">
                <a:solidFill>
                  <a:srgbClr val="000000"/>
                </a:solidFill>
              </a:rPr>
              <a:t> الرسالة بأقصر الطرق دون تطويل.</a:t>
            </a:r>
            <a:endParaRPr lang="en-US" sz="2000" b="1" dirty="0">
              <a:solidFill>
                <a:srgbClr val="000000"/>
              </a:solidFill>
            </a:endParaRPr>
          </a:p>
        </p:txBody>
      </p:sp>
      <p:sp>
        <p:nvSpPr>
          <p:cNvPr id="13" name="Oval 7"/>
          <p:cNvSpPr>
            <a:spLocks noChangeArrowheads="1"/>
          </p:cNvSpPr>
          <p:nvPr/>
        </p:nvSpPr>
        <p:spPr bwMode="auto">
          <a:xfrm>
            <a:off x="8354711" y="3642876"/>
            <a:ext cx="1871662" cy="1727200"/>
          </a:xfrm>
          <a:prstGeom prst="ellipse">
            <a:avLst/>
          </a:prstGeom>
          <a:solidFill>
            <a:schemeClr val="bg2"/>
          </a:solidFill>
          <a:ln w="9525">
            <a:solidFill>
              <a:schemeClr val="tx1"/>
            </a:solidFill>
            <a:round/>
            <a:headEnd/>
            <a:tailEnd/>
          </a:ln>
          <a:effectLst/>
        </p:spPr>
        <p:txBody>
          <a:bodyPr wrap="none" anchor="ctr"/>
          <a:lstStyle/>
          <a:p>
            <a:pPr algn="ctr">
              <a:defRPr/>
            </a:pPr>
            <a:r>
              <a:rPr lang="ar-SA" sz="2400" b="1" dirty="0">
                <a:effectLst>
                  <a:outerShdw blurRad="38100" dist="38100" dir="2700000" algn="tl">
                    <a:srgbClr val="000000"/>
                  </a:outerShdw>
                </a:effectLst>
              </a:rPr>
              <a:t>الكتابة </a:t>
            </a:r>
            <a:r>
              <a:rPr lang="ar-SA" sz="2400" b="1" dirty="0" err="1">
                <a:effectLst>
                  <a:outerShdw blurRad="38100" dist="38100" dir="2700000" algn="tl">
                    <a:srgbClr val="000000"/>
                  </a:outerShdw>
                </a:effectLst>
              </a:rPr>
              <a:t>الابداعية</a:t>
            </a:r>
            <a:r>
              <a:rPr lang="ar-SA" dirty="0"/>
              <a:t> </a:t>
            </a:r>
            <a:endParaRPr lang="en-US" dirty="0"/>
          </a:p>
        </p:txBody>
      </p:sp>
      <p:sp>
        <p:nvSpPr>
          <p:cNvPr id="14" name="Rectangle 8"/>
          <p:cNvSpPr>
            <a:spLocks noChangeArrowheads="1"/>
          </p:cNvSpPr>
          <p:nvPr/>
        </p:nvSpPr>
        <p:spPr bwMode="auto">
          <a:xfrm>
            <a:off x="2064776" y="3757843"/>
            <a:ext cx="6159506" cy="2376487"/>
          </a:xfrm>
          <a:prstGeom prst="rect">
            <a:avLst/>
          </a:prstGeom>
          <a:solidFill>
            <a:schemeClr val="bg2"/>
          </a:solidFill>
          <a:ln w="9525">
            <a:solidFill>
              <a:schemeClr val="tx1"/>
            </a:solidFill>
            <a:miter lim="800000"/>
            <a:headEnd/>
            <a:tailEnd/>
          </a:ln>
          <a:effectLst/>
        </p:spPr>
        <p:txBody>
          <a:bodyPr wrap="none" anchor="ctr"/>
          <a:lstStyle/>
          <a:p>
            <a:pPr algn="r">
              <a:lnSpc>
                <a:spcPct val="130000"/>
              </a:lnSpc>
              <a:defRPr/>
            </a:pPr>
            <a:r>
              <a:rPr lang="ar-SA" sz="2400" b="1" dirty="0">
                <a:solidFill>
                  <a:srgbClr val="000000"/>
                </a:solidFill>
                <a:effectLst>
                  <a:outerShdw blurRad="38100" dist="38100" dir="2700000" algn="tl">
                    <a:srgbClr val="FFFFFF"/>
                  </a:outerShdw>
                </a:effectLst>
              </a:rPr>
              <a:t>ويهدف </a:t>
            </a:r>
            <a:r>
              <a:rPr lang="ar-SA" sz="2400" b="1" dirty="0" err="1">
                <a:solidFill>
                  <a:srgbClr val="000000"/>
                </a:solidFill>
                <a:effectLst>
                  <a:outerShdw blurRad="38100" dist="38100" dir="2700000" algn="tl">
                    <a:srgbClr val="FFFFFF"/>
                  </a:outerShdw>
                </a:effectLst>
              </a:rPr>
              <a:t>الى</a:t>
            </a:r>
            <a:r>
              <a:rPr lang="ar-SA" sz="2400" b="1" dirty="0">
                <a:solidFill>
                  <a:srgbClr val="000000"/>
                </a:solidFill>
                <a:effectLst>
                  <a:outerShdw blurRad="38100" dist="38100" dir="2700000" algn="tl">
                    <a:srgbClr val="FFFFFF"/>
                  </a:outerShdw>
                </a:effectLst>
              </a:rPr>
              <a:t> نقل </a:t>
            </a:r>
            <a:r>
              <a:rPr lang="ar-SA" sz="2400" b="1" dirty="0" err="1">
                <a:solidFill>
                  <a:srgbClr val="000000"/>
                </a:solidFill>
                <a:effectLst>
                  <a:outerShdw blurRad="38100" dist="38100" dir="2700000" algn="tl">
                    <a:srgbClr val="FFFFFF"/>
                  </a:outerShdw>
                </a:effectLst>
              </a:rPr>
              <a:t>الافكار</a:t>
            </a:r>
            <a:r>
              <a:rPr lang="ar-SA" sz="2400" b="1" dirty="0">
                <a:solidFill>
                  <a:srgbClr val="000000"/>
                </a:solidFill>
                <a:effectLst>
                  <a:outerShdw blurRad="38100" dist="38100" dir="2700000" algn="tl">
                    <a:srgbClr val="FFFFFF"/>
                  </a:outerShdw>
                </a:effectLst>
              </a:rPr>
              <a:t> بطريقة علمية</a:t>
            </a:r>
          </a:p>
          <a:p>
            <a:pPr algn="r">
              <a:lnSpc>
                <a:spcPct val="130000"/>
              </a:lnSpc>
              <a:defRPr/>
            </a:pPr>
            <a:r>
              <a:rPr lang="ar-SA" sz="2400" b="1" dirty="0">
                <a:solidFill>
                  <a:srgbClr val="000000"/>
                </a:solidFill>
                <a:effectLst>
                  <a:outerShdw blurRad="38100" dist="38100" dir="2700000" algn="tl">
                    <a:srgbClr val="FFFFFF"/>
                  </a:outerShdw>
                </a:effectLst>
              </a:rPr>
              <a:t>شائقة تتصف بالمهنية ورقة </a:t>
            </a:r>
            <a:r>
              <a:rPr lang="ar-SA" sz="2400" b="1" dirty="0" err="1">
                <a:solidFill>
                  <a:srgbClr val="000000"/>
                </a:solidFill>
                <a:effectLst>
                  <a:outerShdw blurRad="38100" dist="38100" dir="2700000" algn="tl">
                    <a:srgbClr val="FFFFFF"/>
                  </a:outerShdw>
                </a:effectLst>
              </a:rPr>
              <a:t>الاسلوب</a:t>
            </a:r>
            <a:r>
              <a:rPr lang="ar-SA" sz="2400" b="1" dirty="0">
                <a:solidFill>
                  <a:srgbClr val="000000"/>
                </a:solidFill>
                <a:effectLst>
                  <a:outerShdw blurRad="38100" dist="38100" dir="2700000" algn="tl">
                    <a:srgbClr val="FFFFFF"/>
                  </a:outerShdw>
                </a:effectLst>
              </a:rPr>
              <a:t> </a:t>
            </a:r>
          </a:p>
          <a:p>
            <a:pPr algn="r">
              <a:lnSpc>
                <a:spcPct val="130000"/>
              </a:lnSpc>
              <a:defRPr/>
            </a:pPr>
            <a:r>
              <a:rPr lang="ar-SA" sz="2400" b="1" dirty="0">
                <a:solidFill>
                  <a:srgbClr val="000000"/>
                </a:solidFill>
                <a:effectLst>
                  <a:outerShdw blurRad="38100" dist="38100" dir="2700000" algn="tl">
                    <a:srgbClr val="FFFFFF"/>
                  </a:outerShdw>
                </a:effectLst>
              </a:rPr>
              <a:t>ومن ذلك الكتابة الفنية بأنواعها المختلفة</a:t>
            </a:r>
          </a:p>
          <a:p>
            <a:pPr algn="r">
              <a:lnSpc>
                <a:spcPct val="130000"/>
              </a:lnSpc>
              <a:defRPr/>
            </a:pPr>
            <a:r>
              <a:rPr lang="ar-SA" sz="2400" b="1" dirty="0">
                <a:solidFill>
                  <a:srgbClr val="000000"/>
                </a:solidFill>
                <a:effectLst>
                  <a:outerShdw blurRad="38100" dist="38100" dir="2700000" algn="tl">
                    <a:srgbClr val="FFFFFF"/>
                  </a:outerShdw>
                </a:effectLst>
              </a:rPr>
              <a:t>مثل:  المقالة ، والقصة القصيرة.</a:t>
            </a:r>
            <a:endParaRPr lang="en-US" sz="2400" b="1" dirty="0">
              <a:solidFill>
                <a:srgbClr val="000000"/>
              </a:solidFill>
              <a:effectLst>
                <a:outerShdw blurRad="38100" dist="38100" dir="2700000" algn="tl">
                  <a:srgbClr val="FFFFFF"/>
                </a:outerShdw>
              </a:effectLst>
            </a:endParaRPr>
          </a:p>
        </p:txBody>
      </p:sp>
    </p:spTree>
    <p:extLst>
      <p:ext uri="{BB962C8B-B14F-4D97-AF65-F5344CB8AC3E}">
        <p14:creationId xmlns:p14="http://schemas.microsoft.com/office/powerpoint/2010/main" val="1502110608"/>
      </p:ext>
    </p:extLst>
  </p:cSld>
  <p:clrMapOvr>
    <a:masterClrMapping/>
  </p:clrMapOvr>
  <p:transition spd="slow" advTm="73031">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9" y="0"/>
            <a:ext cx="2019122"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4"/>
          <p:cNvSpPr>
            <a:spLocks noChangeArrowheads="1"/>
          </p:cNvSpPr>
          <p:nvPr/>
        </p:nvSpPr>
        <p:spPr bwMode="auto">
          <a:xfrm>
            <a:off x="4365625" y="250825"/>
            <a:ext cx="3333033" cy="649288"/>
          </a:xfrm>
          <a:prstGeom prst="rect">
            <a:avLst/>
          </a:prstGeom>
          <a:solidFill>
            <a:schemeClr val="bg2"/>
          </a:solidFill>
          <a:ln w="9525">
            <a:solidFill>
              <a:srgbClr val="FF0000"/>
            </a:solidFill>
            <a:miter lim="800000"/>
            <a:headEnd/>
            <a:tailEnd/>
          </a:ln>
          <a:effectLst/>
        </p:spPr>
        <p:txBody>
          <a:bodyPr wrap="none" anchor="ctr"/>
          <a:lstStyle/>
          <a:p>
            <a:pPr algn="ctr">
              <a:defRPr/>
            </a:pPr>
            <a:r>
              <a:rPr lang="ar-EG" sz="2400" b="1" dirty="0">
                <a:effectLst>
                  <a:outerShdw blurRad="38100" dist="38100" dir="2700000" algn="tl">
                    <a:srgbClr val="000000"/>
                  </a:outerShdw>
                </a:effectLst>
              </a:rPr>
              <a:t>أنواع المقالات العلمية</a:t>
            </a:r>
            <a:endParaRPr lang="en-US" sz="2400" b="1" dirty="0">
              <a:effectLst>
                <a:outerShdw blurRad="38100" dist="38100" dir="2700000" algn="tl">
                  <a:srgbClr val="000000"/>
                </a:outerShdw>
              </a:effectLst>
            </a:endParaRPr>
          </a:p>
        </p:txBody>
      </p:sp>
      <p:sp>
        <p:nvSpPr>
          <p:cNvPr id="10" name="Rectangle 5"/>
          <p:cNvSpPr>
            <a:spLocks noChangeArrowheads="1"/>
          </p:cNvSpPr>
          <p:nvPr/>
        </p:nvSpPr>
        <p:spPr bwMode="auto">
          <a:xfrm>
            <a:off x="1571223" y="1431925"/>
            <a:ext cx="10345474" cy="4247317"/>
          </a:xfrm>
          <a:prstGeom prst="rect">
            <a:avLst/>
          </a:prstGeom>
          <a:solidFill>
            <a:schemeClr val="bg2"/>
          </a:solidFill>
          <a:ln w="9525">
            <a:solidFill>
              <a:srgbClr val="FF0000"/>
            </a:solidFill>
            <a:miter lim="800000"/>
            <a:headEnd/>
            <a:tailEnd/>
          </a:ln>
          <a:effectLst/>
        </p:spPr>
        <p:txBody>
          <a:bodyPr wrap="square" anchor="ctr">
            <a:spAutoFit/>
          </a:bodyPr>
          <a:lstStyle/>
          <a:p>
            <a:pPr algn="r" rtl="1">
              <a:lnSpc>
                <a:spcPct val="135000"/>
              </a:lnSpc>
              <a:defRPr/>
            </a:pPr>
            <a:r>
              <a:rPr lang="ar-SA" dirty="0">
                <a:solidFill>
                  <a:srgbClr val="000000"/>
                </a:solidFill>
              </a:rPr>
              <a:t> </a:t>
            </a:r>
            <a:r>
              <a:rPr lang="ar-SA" sz="2000" b="1" i="1" dirty="0">
                <a:solidFill>
                  <a:srgbClr val="000000"/>
                </a:solidFill>
              </a:rPr>
              <a:t>تنقسم المقالات العلمية  لمقالات ميدانية</a:t>
            </a:r>
            <a:r>
              <a:rPr lang="ar-SA" sz="2000" b="1" dirty="0">
                <a:solidFill>
                  <a:srgbClr val="000000"/>
                </a:solidFill>
              </a:rPr>
              <a:t>(</a:t>
            </a:r>
            <a:r>
              <a:rPr lang="en-US" sz="2000" b="1" dirty="0">
                <a:solidFill>
                  <a:srgbClr val="000000"/>
                </a:solidFill>
              </a:rPr>
              <a:t>empirical studies</a:t>
            </a:r>
            <a:r>
              <a:rPr lang="ar-SA" sz="2000" b="1" dirty="0">
                <a:solidFill>
                  <a:srgbClr val="000000"/>
                </a:solidFill>
              </a:rPr>
              <a:t>), ومقالات سردية (</a:t>
            </a:r>
            <a:r>
              <a:rPr lang="en-US" sz="2000" b="1" dirty="0">
                <a:solidFill>
                  <a:srgbClr val="000000"/>
                </a:solidFill>
              </a:rPr>
              <a:t>review articles</a:t>
            </a:r>
            <a:r>
              <a:rPr lang="ar-SA" sz="2000" b="1" dirty="0">
                <a:solidFill>
                  <a:srgbClr val="000000"/>
                </a:solidFill>
              </a:rPr>
              <a:t>), ومقالات نظرية (</a:t>
            </a:r>
            <a:r>
              <a:rPr lang="en-US" sz="2000" b="1" dirty="0">
                <a:solidFill>
                  <a:srgbClr val="000000"/>
                </a:solidFill>
              </a:rPr>
              <a:t>theoretical articles</a:t>
            </a:r>
            <a:r>
              <a:rPr lang="ar-SA" sz="2000" b="1" dirty="0">
                <a:solidFill>
                  <a:srgbClr val="000000"/>
                </a:solidFill>
              </a:rPr>
              <a:t>).</a:t>
            </a:r>
            <a:endParaRPr lang="en-US" sz="2000" b="1" dirty="0">
              <a:solidFill>
                <a:srgbClr val="000000"/>
              </a:solidFill>
            </a:endParaRPr>
          </a:p>
          <a:p>
            <a:pPr algn="r" rtl="1">
              <a:lnSpc>
                <a:spcPct val="135000"/>
              </a:lnSpc>
              <a:defRPr/>
            </a:pPr>
            <a:r>
              <a:rPr lang="ar-SA" sz="2000" b="1" dirty="0">
                <a:solidFill>
                  <a:srgbClr val="000000"/>
                </a:solidFill>
              </a:rPr>
              <a:t>(1) مقالات ميدانية: تركز على إجراء بحث أو دراسة ميدانية ( تجربة أو بحث حقل). الكاتب هو الذي نفذ البحث.</a:t>
            </a:r>
            <a:endParaRPr lang="en-US" sz="2000" b="1" dirty="0">
              <a:solidFill>
                <a:srgbClr val="000000"/>
              </a:solidFill>
            </a:endParaRPr>
          </a:p>
          <a:p>
            <a:pPr algn="r" rtl="1">
              <a:lnSpc>
                <a:spcPct val="135000"/>
              </a:lnSpc>
              <a:defRPr/>
            </a:pPr>
            <a:r>
              <a:rPr lang="ar-SA" sz="2000" b="1" dirty="0">
                <a:solidFill>
                  <a:srgbClr val="000000"/>
                </a:solidFill>
              </a:rPr>
              <a:t>(2) مقالات سردية: تعمل هذه المقالات على تلخيص للأبحاث التي نفذت في الموضوع المحدد ، وذلك بهدف التوصل لنتائج جديدة </a:t>
            </a:r>
            <a:r>
              <a:rPr lang="ar-SA" sz="2000" b="1" u="sng" dirty="0">
                <a:solidFill>
                  <a:srgbClr val="000000"/>
                </a:solidFill>
              </a:rPr>
              <a:t>.  تتطرق هذه المقالات لعناوين التالية:  </a:t>
            </a:r>
            <a:r>
              <a:rPr lang="ar-SA" sz="2000" b="1" dirty="0">
                <a:solidFill>
                  <a:srgbClr val="000000"/>
                </a:solidFill>
              </a:rPr>
              <a:t>1. تعريف المشكلة. 2. تلخيص الدراسات والأبحاث السابقة. 3. التطرق للتشابه والاختلاف بين الأبحاث, مع التركيز على إظهار نقاط الضعف والقوة في هذه الأبحاث . 4. وضع مقترحات للخطوات التالية -  كيفية تطوير الكتابة في المجال المحدد الذي نتحدث عنه.</a:t>
            </a:r>
            <a:endParaRPr lang="en-US" sz="2000" b="1" dirty="0">
              <a:solidFill>
                <a:srgbClr val="000000"/>
              </a:solidFill>
            </a:endParaRPr>
          </a:p>
          <a:p>
            <a:pPr algn="r" rtl="1">
              <a:lnSpc>
                <a:spcPct val="135000"/>
              </a:lnSpc>
              <a:defRPr/>
            </a:pPr>
            <a:r>
              <a:rPr lang="ar-SA" sz="2000" b="1" dirty="0">
                <a:solidFill>
                  <a:srgbClr val="000000"/>
                </a:solidFill>
              </a:rPr>
              <a:t>(3) مقالات نظرية: مقالات التي تقترح نظرية جديدة أو التي تقارن بين نظريات. تتشابه هذه المقالات بالمقالات السردية ولكن فيها لا نتطلب التطرق لدراسات وأبحاث ميدانية بحد ذاتها وإنما التطرق لهذه الأبحاث أو جزء منها بهدف دعم المواد النظرية. في هذا النوع من المقالات، من المتوقع إظهار تجديد.</a:t>
            </a:r>
          </a:p>
        </p:txBody>
      </p:sp>
    </p:spTree>
    <p:extLst>
      <p:ext uri="{BB962C8B-B14F-4D97-AF65-F5344CB8AC3E}">
        <p14:creationId xmlns:p14="http://schemas.microsoft.com/office/powerpoint/2010/main" val="3818420838"/>
      </p:ext>
    </p:extLst>
  </p:cSld>
  <p:clrMapOvr>
    <a:masterClrMapping/>
  </p:clrMapOvr>
  <p:transition spd="slow" advTm="73031">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019122"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4"/>
          <p:cNvSpPr>
            <a:spLocks noChangeArrowheads="1"/>
          </p:cNvSpPr>
          <p:nvPr/>
        </p:nvSpPr>
        <p:spPr bwMode="auto">
          <a:xfrm>
            <a:off x="3893399" y="603250"/>
            <a:ext cx="4832350" cy="528638"/>
          </a:xfrm>
          <a:prstGeom prst="rect">
            <a:avLst/>
          </a:prstGeom>
          <a:solidFill>
            <a:schemeClr val="bg2"/>
          </a:solidFill>
          <a:ln w="9525">
            <a:solidFill>
              <a:srgbClr val="FF0000"/>
            </a:solidFill>
            <a:miter lim="800000"/>
            <a:headEnd/>
            <a:tailEnd/>
          </a:ln>
        </p:spPr>
        <p:txBody>
          <a:bodyPr wrap="none" anchor="ctr">
            <a:spAutoFit/>
          </a:bodyPr>
          <a:lstStyle/>
          <a:p>
            <a:pPr algn="r" rtl="1"/>
            <a:r>
              <a:rPr lang="ar-SA" sz="2800" b="1" dirty="0"/>
              <a:t>التفكير وكتابة البحث أو المقالة العلمية</a:t>
            </a:r>
            <a:r>
              <a:rPr lang="ar-SA" dirty="0"/>
              <a:t> </a:t>
            </a:r>
          </a:p>
        </p:txBody>
      </p:sp>
      <p:sp>
        <p:nvSpPr>
          <p:cNvPr id="10" name="Rectangle 5"/>
          <p:cNvSpPr>
            <a:spLocks noChangeArrowheads="1"/>
          </p:cNvSpPr>
          <p:nvPr/>
        </p:nvSpPr>
        <p:spPr bwMode="auto">
          <a:xfrm>
            <a:off x="5338024" y="1258888"/>
            <a:ext cx="3836988" cy="711200"/>
          </a:xfrm>
          <a:prstGeom prst="rect">
            <a:avLst/>
          </a:prstGeom>
          <a:solidFill>
            <a:schemeClr val="bg2"/>
          </a:solidFill>
          <a:ln w="9525">
            <a:solidFill>
              <a:srgbClr val="FF0000"/>
            </a:solidFill>
            <a:miter lim="800000"/>
            <a:headEnd/>
            <a:tailEnd/>
          </a:ln>
          <a:effectLst/>
        </p:spPr>
        <p:txBody>
          <a:bodyPr anchor="ctr">
            <a:spAutoFit/>
          </a:bodyPr>
          <a:lstStyle/>
          <a:p>
            <a:pPr algn="r" rtl="1">
              <a:defRPr/>
            </a:pPr>
            <a:r>
              <a:rPr lang="ar-SA" sz="2000" b="1">
                <a:solidFill>
                  <a:srgbClr val="000000"/>
                </a:solidFill>
                <a:effectLst>
                  <a:outerShdw blurRad="38100" dist="38100" dir="2700000" algn="tl">
                    <a:srgbClr val="FFFFFF"/>
                  </a:outerShdw>
                </a:effectLst>
              </a:rPr>
              <a:t>يحتاج الكاتب إلى مجموعة من أنماط التفكير </a:t>
            </a:r>
          </a:p>
          <a:p>
            <a:pPr algn="r" rtl="1">
              <a:defRPr/>
            </a:pPr>
            <a:r>
              <a:rPr lang="ar-SA" sz="2000" b="1">
                <a:solidFill>
                  <a:srgbClr val="000000"/>
                </a:solidFill>
                <a:effectLst>
                  <a:outerShdw blurRad="38100" dist="38100" dir="2700000" algn="tl">
                    <a:srgbClr val="FFFFFF"/>
                  </a:outerShdw>
                </a:effectLst>
              </a:rPr>
              <a:t>والمهارات لكتابة وظيفة ما، وهي</a:t>
            </a:r>
            <a:r>
              <a:rPr lang="en-US"/>
              <a:t> </a:t>
            </a:r>
            <a:r>
              <a:rPr lang="en-US">
                <a:solidFill>
                  <a:srgbClr val="000000"/>
                </a:solidFill>
              </a:rPr>
              <a:t>:</a:t>
            </a:r>
          </a:p>
        </p:txBody>
      </p:sp>
      <p:sp>
        <p:nvSpPr>
          <p:cNvPr id="11" name="Rectangle 7"/>
          <p:cNvSpPr>
            <a:spLocks noChangeArrowheads="1"/>
          </p:cNvSpPr>
          <p:nvPr/>
        </p:nvSpPr>
        <p:spPr bwMode="auto">
          <a:xfrm>
            <a:off x="1740311" y="2124075"/>
            <a:ext cx="4677214" cy="2757641"/>
          </a:xfrm>
          <a:prstGeom prst="rect">
            <a:avLst/>
          </a:prstGeom>
          <a:solidFill>
            <a:schemeClr val="bg2"/>
          </a:solidFill>
          <a:ln w="9525">
            <a:solidFill>
              <a:srgbClr val="FF0000"/>
            </a:solidFill>
            <a:miter lim="800000"/>
            <a:headEnd/>
            <a:tailEnd/>
          </a:ln>
          <a:effectLst/>
        </p:spPr>
        <p:txBody>
          <a:bodyPr wrap="none" anchor="ctr"/>
          <a:lstStyle/>
          <a:p>
            <a:pPr algn="r" rtl="1">
              <a:lnSpc>
                <a:spcPct val="135000"/>
              </a:lnSpc>
              <a:defRPr/>
            </a:pPr>
            <a:r>
              <a:rPr lang="ar-SA" sz="2000" b="1" u="sng" dirty="0">
                <a:effectLst>
                  <a:outerShdw blurRad="38100" dist="38100" dir="2700000" algn="tl">
                    <a:srgbClr val="000000"/>
                  </a:outerShdw>
                </a:effectLst>
              </a:rPr>
              <a:t>تحديد من سيقرأ البحث</a:t>
            </a:r>
            <a:r>
              <a:rPr lang="ar-SA" b="1" dirty="0"/>
              <a:t> </a:t>
            </a:r>
          </a:p>
          <a:p>
            <a:pPr algn="r" rtl="1">
              <a:lnSpc>
                <a:spcPct val="135000"/>
              </a:lnSpc>
              <a:defRPr/>
            </a:pPr>
            <a:r>
              <a:rPr lang="ar-SA" sz="2000" b="1" dirty="0"/>
              <a:t>ما</a:t>
            </a:r>
            <a:r>
              <a:rPr lang="ar-SA" b="1" dirty="0"/>
              <a:t> </a:t>
            </a:r>
            <a:r>
              <a:rPr lang="ar-SA" sz="2000" b="1" dirty="0"/>
              <a:t>المعلومات التي لديهم حول</a:t>
            </a:r>
          </a:p>
          <a:p>
            <a:pPr algn="r" rtl="1">
              <a:lnSpc>
                <a:spcPct val="135000"/>
              </a:lnSpc>
              <a:defRPr/>
            </a:pPr>
            <a:r>
              <a:rPr lang="ar-SA" sz="2000" b="1" dirty="0"/>
              <a:t>موضوع  البحث  ؟</a:t>
            </a:r>
          </a:p>
          <a:p>
            <a:pPr algn="r" rtl="1">
              <a:lnSpc>
                <a:spcPct val="135000"/>
              </a:lnSpc>
              <a:defRPr/>
            </a:pPr>
            <a:r>
              <a:rPr lang="ar-SA" sz="2000" b="1" dirty="0"/>
              <a:t>ما مدى التفاصيل  التي يحتاجونها  ؟</a:t>
            </a:r>
          </a:p>
          <a:p>
            <a:pPr algn="r" rtl="1">
              <a:lnSpc>
                <a:spcPct val="135000"/>
              </a:lnSpc>
              <a:defRPr/>
            </a:pPr>
            <a:r>
              <a:rPr lang="ar-SA" sz="2000" b="1" dirty="0"/>
              <a:t>ماذا يحتاج القارئ أن يتعلمه من</a:t>
            </a:r>
          </a:p>
          <a:p>
            <a:pPr algn="r" rtl="1">
              <a:lnSpc>
                <a:spcPct val="135000"/>
              </a:lnSpc>
              <a:defRPr/>
            </a:pPr>
            <a:r>
              <a:rPr lang="ar-SA" sz="2000" b="1" dirty="0"/>
              <a:t> هذه البحث؟</a:t>
            </a:r>
            <a:endParaRPr lang="en-US" sz="2000" b="1" dirty="0"/>
          </a:p>
        </p:txBody>
      </p:sp>
      <p:sp>
        <p:nvSpPr>
          <p:cNvPr id="13" name="Rectangle 8"/>
          <p:cNvSpPr>
            <a:spLocks noChangeArrowheads="1"/>
          </p:cNvSpPr>
          <p:nvPr/>
        </p:nvSpPr>
        <p:spPr bwMode="auto">
          <a:xfrm>
            <a:off x="6902245" y="4417960"/>
            <a:ext cx="4569932" cy="2056581"/>
          </a:xfrm>
          <a:prstGeom prst="rect">
            <a:avLst/>
          </a:prstGeom>
          <a:solidFill>
            <a:schemeClr val="bg2"/>
          </a:solidFill>
          <a:ln w="9525">
            <a:solidFill>
              <a:srgbClr val="FF0000"/>
            </a:solidFill>
            <a:miter lim="800000"/>
            <a:headEnd/>
            <a:tailEnd/>
          </a:ln>
          <a:effectLst/>
        </p:spPr>
        <p:txBody>
          <a:bodyPr wrap="none" anchor="ctr"/>
          <a:lstStyle/>
          <a:p>
            <a:pPr algn="r" rtl="1">
              <a:lnSpc>
                <a:spcPct val="140000"/>
              </a:lnSpc>
              <a:defRPr/>
            </a:pPr>
            <a:r>
              <a:rPr lang="ar-SA" sz="2000" b="1" u="sng" dirty="0">
                <a:solidFill>
                  <a:srgbClr val="000000"/>
                </a:solidFill>
                <a:effectLst>
                  <a:outerShdw blurRad="38100" dist="38100" dir="2700000" algn="tl">
                    <a:srgbClr val="FFFFFF"/>
                  </a:outerShdw>
                </a:effectLst>
              </a:rPr>
              <a:t>معرفة المصادر والمعلومات  التي بحاجة لها  </a:t>
            </a:r>
            <a:r>
              <a:rPr lang="ar-SA" sz="2000" b="1" dirty="0">
                <a:solidFill>
                  <a:srgbClr val="000000"/>
                </a:solidFill>
              </a:rPr>
              <a:t> </a:t>
            </a:r>
          </a:p>
          <a:p>
            <a:pPr algn="r" rtl="1">
              <a:lnSpc>
                <a:spcPct val="140000"/>
              </a:lnSpc>
              <a:defRPr/>
            </a:pPr>
            <a:r>
              <a:rPr lang="ar-SA" sz="2000" b="1" dirty="0">
                <a:solidFill>
                  <a:srgbClr val="000000"/>
                </a:solidFill>
              </a:rPr>
              <a:t>ما حدود الوقت المتاح  وتأثيره  في اختيار المصادر ؟</a:t>
            </a:r>
          </a:p>
          <a:p>
            <a:pPr algn="r" rtl="1">
              <a:lnSpc>
                <a:spcPct val="140000"/>
              </a:lnSpc>
              <a:defRPr/>
            </a:pPr>
            <a:r>
              <a:rPr lang="ar-SA" sz="2000" b="1" dirty="0">
                <a:solidFill>
                  <a:srgbClr val="000000"/>
                </a:solidFill>
              </a:rPr>
              <a:t>ما الذي احتاج إليه ؟  ( نوعية المصادر )</a:t>
            </a:r>
          </a:p>
          <a:p>
            <a:pPr algn="r" rtl="1">
              <a:lnSpc>
                <a:spcPct val="140000"/>
              </a:lnSpc>
              <a:defRPr/>
            </a:pPr>
            <a:r>
              <a:rPr lang="ar-SA" sz="2000" b="1" dirty="0">
                <a:solidFill>
                  <a:srgbClr val="000000"/>
                </a:solidFill>
              </a:rPr>
              <a:t>أين أجد المصادر المطلوبة ؟</a:t>
            </a:r>
            <a:endParaRPr lang="en-US" sz="2000" b="1" dirty="0">
              <a:solidFill>
                <a:srgbClr val="000000"/>
              </a:solidFill>
            </a:endParaRPr>
          </a:p>
        </p:txBody>
      </p:sp>
      <p:sp>
        <p:nvSpPr>
          <p:cNvPr id="14" name="Rectangle 10"/>
          <p:cNvSpPr>
            <a:spLocks noChangeArrowheads="1"/>
          </p:cNvSpPr>
          <p:nvPr/>
        </p:nvSpPr>
        <p:spPr bwMode="auto">
          <a:xfrm>
            <a:off x="7179114" y="2284004"/>
            <a:ext cx="3764189" cy="1800225"/>
          </a:xfrm>
          <a:prstGeom prst="rect">
            <a:avLst/>
          </a:prstGeom>
          <a:solidFill>
            <a:schemeClr val="bg2"/>
          </a:solidFill>
          <a:ln w="9525">
            <a:solidFill>
              <a:srgbClr val="FF0000"/>
            </a:solidFill>
            <a:miter lim="800000"/>
            <a:headEnd/>
            <a:tailEnd/>
          </a:ln>
          <a:effectLst/>
        </p:spPr>
        <p:txBody>
          <a:bodyPr wrap="none" anchor="ctr"/>
          <a:lstStyle/>
          <a:p>
            <a:pPr algn="ctr" rtl="1">
              <a:lnSpc>
                <a:spcPct val="135000"/>
              </a:lnSpc>
              <a:defRPr/>
            </a:pPr>
            <a:r>
              <a:rPr lang="ar-SA" sz="2000" b="1" u="sng" dirty="0">
                <a:effectLst>
                  <a:outerShdw blurRad="38100" dist="38100" dir="2700000" algn="tl">
                    <a:srgbClr val="000000"/>
                  </a:outerShdw>
                </a:effectLst>
              </a:rPr>
              <a:t>تحديد ما الهدف من الكتابة</a:t>
            </a:r>
            <a:r>
              <a:rPr lang="ar-SA" b="1" dirty="0"/>
              <a:t> </a:t>
            </a:r>
          </a:p>
          <a:p>
            <a:pPr algn="ctr" rtl="1">
              <a:defRPr/>
            </a:pPr>
            <a:r>
              <a:rPr lang="ar-SA" sz="2000" b="1" dirty="0"/>
              <a:t> </a:t>
            </a:r>
            <a:r>
              <a:rPr lang="ar-SA" b="1" dirty="0"/>
              <a:t>ما الذي أريد تحقيقه </a:t>
            </a:r>
          </a:p>
          <a:p>
            <a:pPr algn="ctr" rtl="1">
              <a:defRPr/>
            </a:pPr>
            <a:r>
              <a:rPr lang="ar-SA" b="1" dirty="0"/>
              <a:t> من هذا البحث</a:t>
            </a:r>
            <a:endParaRPr lang="en-US" b="1" dirty="0"/>
          </a:p>
        </p:txBody>
      </p:sp>
    </p:spTree>
    <p:extLst>
      <p:ext uri="{BB962C8B-B14F-4D97-AF65-F5344CB8AC3E}">
        <p14:creationId xmlns:p14="http://schemas.microsoft.com/office/powerpoint/2010/main" val="172527275"/>
      </p:ext>
    </p:extLst>
  </p:cSld>
  <p:clrMapOvr>
    <a:masterClrMapping/>
  </p:clrMapOvr>
  <p:transition spd="slow" advTm="73031">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4"/>
          <p:cNvSpPr>
            <a:spLocks noChangeArrowheads="1"/>
          </p:cNvSpPr>
          <p:nvPr/>
        </p:nvSpPr>
        <p:spPr bwMode="auto">
          <a:xfrm>
            <a:off x="2551471" y="1038170"/>
            <a:ext cx="3849329" cy="2162230"/>
          </a:xfrm>
          <a:prstGeom prst="rect">
            <a:avLst/>
          </a:prstGeom>
          <a:solidFill>
            <a:schemeClr val="bg2"/>
          </a:solidFill>
          <a:ln w="9525">
            <a:solidFill>
              <a:srgbClr val="FF0000"/>
            </a:solidFill>
            <a:miter lim="800000"/>
            <a:headEnd/>
            <a:tailEnd/>
          </a:ln>
          <a:effectLst/>
        </p:spPr>
        <p:txBody>
          <a:bodyPr wrap="none" anchor="ctr"/>
          <a:lstStyle/>
          <a:p>
            <a:pPr algn="r" rtl="1">
              <a:defRPr/>
            </a:pPr>
            <a:r>
              <a:rPr lang="ar-SA" sz="2000" b="1" u="sng" dirty="0">
                <a:solidFill>
                  <a:srgbClr val="FF3300"/>
                </a:solidFill>
                <a:effectLst>
                  <a:outerShdw blurRad="38100" dist="38100" dir="2700000" algn="tl">
                    <a:srgbClr val="000000"/>
                  </a:outerShdw>
                </a:effectLst>
              </a:rPr>
              <a:t>كتابة البحث</a:t>
            </a:r>
            <a:r>
              <a:rPr lang="ar-SA" sz="2000" b="1" u="sng" dirty="0">
                <a:solidFill>
                  <a:srgbClr val="000000"/>
                </a:solidFill>
                <a:effectLst>
                  <a:outerShdw blurRad="38100" dist="38100" dir="2700000" algn="tl">
                    <a:srgbClr val="FFFFFF"/>
                  </a:outerShdw>
                </a:effectLst>
              </a:rPr>
              <a:t>  ( حسب طريقة ا</a:t>
            </a:r>
            <a:r>
              <a:rPr lang="ar-EG" sz="2000" b="1" u="sng" dirty="0">
                <a:solidFill>
                  <a:srgbClr val="000000"/>
                </a:solidFill>
                <a:effectLst>
                  <a:outerShdw blurRad="38100" dist="38100" dir="2700000" algn="tl">
                    <a:srgbClr val="FFFFFF"/>
                  </a:outerShdw>
                </a:effectLst>
              </a:rPr>
              <a:t>لمحتوى</a:t>
            </a:r>
            <a:r>
              <a:rPr lang="ar-SA" sz="2000" b="1" u="sng" dirty="0">
                <a:solidFill>
                  <a:srgbClr val="000000"/>
                </a:solidFill>
                <a:effectLst>
                  <a:outerShdw blurRad="38100" dist="38100" dir="2700000" algn="tl">
                    <a:srgbClr val="FFFFFF"/>
                  </a:outerShdw>
                </a:effectLst>
              </a:rPr>
              <a:t>)</a:t>
            </a:r>
          </a:p>
          <a:p>
            <a:pPr algn="r" rtl="1">
              <a:defRPr/>
            </a:pPr>
            <a:r>
              <a:rPr lang="ar-SA" sz="2000" b="1" dirty="0">
                <a:solidFill>
                  <a:srgbClr val="000000"/>
                </a:solidFill>
              </a:rPr>
              <a:t> </a:t>
            </a:r>
            <a:r>
              <a:rPr lang="ar-EG" sz="2000" b="1" dirty="0">
                <a:solidFill>
                  <a:srgbClr val="000000"/>
                </a:solidFill>
              </a:rPr>
              <a:t>المحتوى </a:t>
            </a:r>
            <a:r>
              <a:rPr lang="ar-SA" sz="2000" b="1" dirty="0">
                <a:solidFill>
                  <a:srgbClr val="000000"/>
                </a:solidFill>
              </a:rPr>
              <a:t>التركيبي.</a:t>
            </a:r>
          </a:p>
          <a:p>
            <a:pPr algn="r" rtl="1">
              <a:defRPr/>
            </a:pPr>
            <a:r>
              <a:rPr lang="ar-EG" sz="2000" b="1" dirty="0">
                <a:solidFill>
                  <a:srgbClr val="000000"/>
                </a:solidFill>
              </a:rPr>
              <a:t>المحتوى </a:t>
            </a:r>
            <a:r>
              <a:rPr lang="ar-SA" sz="2000" b="1" dirty="0" err="1">
                <a:solidFill>
                  <a:srgbClr val="000000"/>
                </a:solidFill>
              </a:rPr>
              <a:t>المضموني</a:t>
            </a:r>
            <a:r>
              <a:rPr lang="ar-SA" sz="2000" b="1" dirty="0">
                <a:solidFill>
                  <a:srgbClr val="000000"/>
                </a:solidFill>
              </a:rPr>
              <a:t> .</a:t>
            </a:r>
            <a:endParaRPr lang="en-US" sz="2000" dirty="0">
              <a:solidFill>
                <a:srgbClr val="000000"/>
              </a:solidFill>
            </a:endParaRPr>
          </a:p>
        </p:txBody>
      </p:sp>
      <p:sp>
        <p:nvSpPr>
          <p:cNvPr id="10" name="Rectangle 5"/>
          <p:cNvSpPr>
            <a:spLocks noChangeArrowheads="1"/>
          </p:cNvSpPr>
          <p:nvPr/>
        </p:nvSpPr>
        <p:spPr bwMode="auto">
          <a:xfrm>
            <a:off x="6622025" y="1038177"/>
            <a:ext cx="4439265" cy="2840653"/>
          </a:xfrm>
          <a:prstGeom prst="rect">
            <a:avLst/>
          </a:prstGeom>
          <a:solidFill>
            <a:schemeClr val="bg2"/>
          </a:solidFill>
          <a:ln w="9525">
            <a:solidFill>
              <a:srgbClr val="FF0000"/>
            </a:solidFill>
            <a:miter lim="800000"/>
            <a:headEnd/>
            <a:tailEnd/>
          </a:ln>
          <a:effectLst/>
        </p:spPr>
        <p:txBody>
          <a:bodyPr wrap="none" anchor="ctr"/>
          <a:lstStyle/>
          <a:p>
            <a:pPr algn="r" rtl="1">
              <a:lnSpc>
                <a:spcPct val="125000"/>
              </a:lnSpc>
              <a:defRPr/>
            </a:pPr>
            <a:r>
              <a:rPr lang="ar-SA" sz="2000" b="1" u="sng" dirty="0">
                <a:solidFill>
                  <a:srgbClr val="FF3300"/>
                </a:solidFill>
                <a:effectLst>
                  <a:outerShdw blurRad="38100" dist="38100" dir="2700000" algn="tl">
                    <a:srgbClr val="000000"/>
                  </a:outerShdw>
                </a:effectLst>
              </a:rPr>
              <a:t>جمع وتنظيم المعلومات حسب</a:t>
            </a:r>
          </a:p>
          <a:p>
            <a:pPr algn="r" rtl="1">
              <a:lnSpc>
                <a:spcPct val="125000"/>
              </a:lnSpc>
              <a:defRPr/>
            </a:pPr>
            <a:r>
              <a:rPr lang="ar-SA" sz="2000" b="1" u="sng" dirty="0">
                <a:solidFill>
                  <a:srgbClr val="FF3300"/>
                </a:solidFill>
                <a:effectLst>
                  <a:outerShdw blurRad="38100" dist="38100" dir="2700000" algn="tl">
                    <a:srgbClr val="000000"/>
                  </a:outerShdw>
                </a:effectLst>
              </a:rPr>
              <a:t> مصادرها</a:t>
            </a:r>
          </a:p>
          <a:p>
            <a:pPr algn="r" rtl="1">
              <a:lnSpc>
                <a:spcPct val="125000"/>
              </a:lnSpc>
              <a:defRPr/>
            </a:pPr>
            <a:r>
              <a:rPr lang="ar-SA" sz="2000" b="1" dirty="0">
                <a:solidFill>
                  <a:srgbClr val="000000"/>
                </a:solidFill>
              </a:rPr>
              <a:t>  قراءة المقالات وتلخيص أفكارها الأساسية.</a:t>
            </a:r>
          </a:p>
          <a:p>
            <a:pPr algn="r" rtl="1">
              <a:lnSpc>
                <a:spcPct val="125000"/>
              </a:lnSpc>
              <a:defRPr/>
            </a:pPr>
            <a:r>
              <a:rPr lang="ar-SA" sz="2000" b="1" dirty="0">
                <a:solidFill>
                  <a:srgbClr val="000000"/>
                </a:solidFill>
              </a:rPr>
              <a:t>دمج هذه الأفكار حسب عناوين.</a:t>
            </a:r>
          </a:p>
          <a:p>
            <a:pPr algn="r" rtl="1">
              <a:lnSpc>
                <a:spcPct val="125000"/>
              </a:lnSpc>
              <a:defRPr/>
            </a:pPr>
            <a:r>
              <a:rPr lang="ar-SA" sz="2000" b="1" dirty="0">
                <a:solidFill>
                  <a:srgbClr val="000000"/>
                </a:solidFill>
              </a:rPr>
              <a:t>تنظيم الأفكار المتشابهة وثم </a:t>
            </a:r>
            <a:r>
              <a:rPr lang="ar-SA" sz="2000" b="1" dirty="0" err="1">
                <a:solidFill>
                  <a:srgbClr val="000000"/>
                </a:solidFill>
              </a:rPr>
              <a:t>الأفكارالمختلفة</a:t>
            </a:r>
            <a:r>
              <a:rPr lang="ar-SA" sz="2000" b="1" dirty="0">
                <a:solidFill>
                  <a:srgbClr val="000000"/>
                </a:solidFill>
              </a:rPr>
              <a:t>.</a:t>
            </a:r>
          </a:p>
          <a:p>
            <a:pPr algn="r" rtl="1">
              <a:lnSpc>
                <a:spcPct val="135000"/>
              </a:lnSpc>
              <a:defRPr/>
            </a:pPr>
            <a:r>
              <a:rPr lang="ar-SA" b="1" dirty="0">
                <a:solidFill>
                  <a:srgbClr val="000000"/>
                </a:solidFill>
              </a:rPr>
              <a:t> </a:t>
            </a:r>
            <a:r>
              <a:rPr lang="ar-SA" sz="2000" b="1" dirty="0">
                <a:solidFill>
                  <a:srgbClr val="000000"/>
                </a:solidFill>
              </a:rPr>
              <a:t>ترتيب الأفكار بحسب أهميتها .</a:t>
            </a:r>
            <a:endParaRPr lang="en-US" sz="2000" b="1" dirty="0">
              <a:solidFill>
                <a:srgbClr val="000000"/>
              </a:solidFill>
            </a:endParaRPr>
          </a:p>
        </p:txBody>
      </p:sp>
      <p:sp>
        <p:nvSpPr>
          <p:cNvPr id="11" name="Rectangle 6"/>
          <p:cNvSpPr>
            <a:spLocks noChangeArrowheads="1"/>
          </p:cNvSpPr>
          <p:nvPr/>
        </p:nvSpPr>
        <p:spPr bwMode="auto">
          <a:xfrm>
            <a:off x="4321260" y="3974437"/>
            <a:ext cx="6740217" cy="2647595"/>
          </a:xfrm>
          <a:prstGeom prst="rect">
            <a:avLst/>
          </a:prstGeom>
          <a:solidFill>
            <a:schemeClr val="bg2"/>
          </a:solidFill>
          <a:ln w="9525">
            <a:solidFill>
              <a:srgbClr val="FF0000"/>
            </a:solidFill>
            <a:miter lim="800000"/>
            <a:headEnd/>
            <a:tailEnd/>
          </a:ln>
          <a:effectLst/>
        </p:spPr>
        <p:txBody>
          <a:bodyPr wrap="none" anchor="ctr"/>
          <a:lstStyle/>
          <a:p>
            <a:pPr algn="r" rtl="1">
              <a:lnSpc>
                <a:spcPct val="130000"/>
              </a:lnSpc>
              <a:defRPr/>
            </a:pPr>
            <a:r>
              <a:rPr lang="ar-SA" sz="2000" b="1" u="sng" dirty="0">
                <a:solidFill>
                  <a:srgbClr val="FF3300"/>
                </a:solidFill>
                <a:effectLst>
                  <a:outerShdw blurRad="38100" dist="38100" dir="2700000" algn="tl">
                    <a:srgbClr val="000000"/>
                  </a:outerShdw>
                </a:effectLst>
              </a:rPr>
              <a:t>مراجعة البحث</a:t>
            </a:r>
          </a:p>
          <a:p>
            <a:pPr algn="r" rtl="1">
              <a:lnSpc>
                <a:spcPct val="130000"/>
              </a:lnSpc>
              <a:defRPr/>
            </a:pPr>
            <a:r>
              <a:rPr lang="ar-SA" sz="2000" b="1" dirty="0">
                <a:solidFill>
                  <a:srgbClr val="000000"/>
                </a:solidFill>
              </a:rPr>
              <a:t>هل تم تحديد الهدف بدقة ؟</a:t>
            </a:r>
          </a:p>
          <a:p>
            <a:pPr algn="r" rtl="1">
              <a:lnSpc>
                <a:spcPct val="130000"/>
              </a:lnSpc>
              <a:defRPr/>
            </a:pPr>
            <a:r>
              <a:rPr lang="ar-SA" sz="2000" b="1" dirty="0">
                <a:solidFill>
                  <a:srgbClr val="000000"/>
                </a:solidFill>
              </a:rPr>
              <a:t>هل الأفكار صحيحة ؟</a:t>
            </a:r>
          </a:p>
          <a:p>
            <a:pPr algn="r" rtl="1">
              <a:lnSpc>
                <a:spcPct val="130000"/>
              </a:lnSpc>
              <a:defRPr/>
            </a:pPr>
            <a:r>
              <a:rPr lang="ar-SA" sz="2000" b="1" dirty="0">
                <a:solidFill>
                  <a:srgbClr val="000000"/>
                </a:solidFill>
              </a:rPr>
              <a:t>هل الفصل بين الحقائق واضح في البحث ؟</a:t>
            </a:r>
          </a:p>
          <a:p>
            <a:pPr algn="r" rtl="1">
              <a:lnSpc>
                <a:spcPct val="130000"/>
              </a:lnSpc>
              <a:defRPr/>
            </a:pPr>
            <a:r>
              <a:rPr lang="ar-SA" sz="2000" b="1" dirty="0">
                <a:solidFill>
                  <a:srgbClr val="000000"/>
                </a:solidFill>
              </a:rPr>
              <a:t>هل فقرات البحث وأقسامه منظمة ومتسلسلة منطقية ؟</a:t>
            </a:r>
          </a:p>
          <a:p>
            <a:pPr algn="r" rtl="1">
              <a:lnSpc>
                <a:spcPct val="130000"/>
              </a:lnSpc>
              <a:defRPr/>
            </a:pPr>
            <a:r>
              <a:rPr lang="ar-SA" sz="2000" b="1" dirty="0">
                <a:solidFill>
                  <a:srgbClr val="000000"/>
                </a:solidFill>
              </a:rPr>
              <a:t>هل التوصيات محددة بما قدمته البحث من أدلة وبيانات وأسباب ؟</a:t>
            </a:r>
          </a:p>
        </p:txBody>
      </p:sp>
    </p:spTree>
    <p:extLst>
      <p:ext uri="{BB962C8B-B14F-4D97-AF65-F5344CB8AC3E}">
        <p14:creationId xmlns:p14="http://schemas.microsoft.com/office/powerpoint/2010/main" val="3766590385"/>
      </p:ext>
    </p:extLst>
  </p:cSld>
  <p:clrMapOvr>
    <a:masterClrMapping/>
  </p:clrMapOvr>
  <p:transition spd="slow" advTm="73031">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2"/>
          <p:cNvSpPr txBox="1">
            <a:spLocks noChangeArrowheads="1"/>
          </p:cNvSpPr>
          <p:nvPr/>
        </p:nvSpPr>
        <p:spPr>
          <a:xfrm>
            <a:off x="2865489" y="781666"/>
            <a:ext cx="6237288" cy="825906"/>
          </a:xfrm>
          <a:prstGeom prst="rect">
            <a:avLst/>
          </a:prstGeom>
          <a:solidFill>
            <a:schemeClr val="bg2"/>
          </a:solidFill>
          <a:ln>
            <a:solidFill>
              <a:srgbClr val="FF6600"/>
            </a:solidFill>
          </a:ln>
        </p:spPr>
        <p:txBody>
          <a:bodyPr rtlCol="0">
            <a:normAutofit lnSpcReduction="10000"/>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ar-EG" sz="28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mj-lt"/>
                <a:ea typeface="+mj-ea"/>
                <a:cs typeface="+mj-cs"/>
              </a:rPr>
              <a:t>محتوى </a:t>
            </a:r>
            <a:r>
              <a:rPr kumimoji="0" lang="ar-SA" sz="28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mj-lt"/>
                <a:ea typeface="+mj-ea"/>
                <a:cs typeface="+mj-cs"/>
              </a:rPr>
              <a:t>البحث مقارنة </a:t>
            </a:r>
            <a:r>
              <a:rPr kumimoji="0" lang="ar-SA" sz="2800" b="1" i="0" u="none" strike="noStrike" kern="1200" cap="none" spc="0" normalizeH="0" baseline="0" noProof="0" dirty="0" err="1">
                <a:ln>
                  <a:noFill/>
                </a:ln>
                <a:solidFill>
                  <a:srgbClr val="000000"/>
                </a:solidFill>
                <a:effectLst>
                  <a:outerShdw blurRad="38100" dist="38100" dir="2700000" algn="tl">
                    <a:srgbClr val="FFFFFF"/>
                  </a:outerShdw>
                </a:effectLst>
                <a:uLnTx/>
                <a:uFillTx/>
                <a:latin typeface="+mj-lt"/>
                <a:ea typeface="+mj-ea"/>
                <a:cs typeface="+mj-cs"/>
              </a:rPr>
              <a:t>بـــ</a:t>
            </a:r>
            <a:r>
              <a:rPr kumimoji="0" lang="ar-SA" sz="28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mj-lt"/>
                <a:ea typeface="+mj-ea"/>
                <a:cs typeface="+mj-cs"/>
              </a:rPr>
              <a:t> محطات</a:t>
            </a:r>
            <a:endParaRPr kumimoji="0" lang="en-US" sz="28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mj-lt"/>
              <a:ea typeface="+mj-ea"/>
              <a:cs typeface="+mj-cs"/>
            </a:endParaRP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ar-SA" sz="28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mj-lt"/>
                <a:ea typeface="+mj-ea"/>
                <a:cs typeface="+mj-cs"/>
              </a:rPr>
              <a:t> </a:t>
            </a:r>
            <a:r>
              <a:rPr kumimoji="0" lang="ar-SA" sz="2800" b="1" i="0" u="none" strike="noStrike" kern="1200" cap="none" spc="0" normalizeH="0" baseline="0" noProof="0" dirty="0" err="1">
                <a:ln>
                  <a:noFill/>
                </a:ln>
                <a:solidFill>
                  <a:srgbClr val="000000"/>
                </a:solidFill>
                <a:effectLst>
                  <a:outerShdw blurRad="38100" dist="38100" dir="2700000" algn="tl">
                    <a:srgbClr val="FFFFFF"/>
                  </a:outerShdw>
                </a:effectLst>
                <a:uLnTx/>
                <a:uFillTx/>
                <a:latin typeface="+mj-lt"/>
                <a:ea typeface="+mj-ea"/>
                <a:cs typeface="+mj-cs"/>
              </a:rPr>
              <a:t>اعداد</a:t>
            </a:r>
            <a:r>
              <a:rPr kumimoji="0" lang="ar-SA" sz="28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mj-lt"/>
                <a:ea typeface="+mj-ea"/>
                <a:cs typeface="+mj-cs"/>
              </a:rPr>
              <a:t> البحث النظرية</a:t>
            </a:r>
            <a:endParaRPr kumimoji="0" lang="en-US" sz="28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mj-lt"/>
              <a:ea typeface="+mj-ea"/>
              <a:cs typeface="+mj-cs"/>
            </a:endParaRPr>
          </a:p>
        </p:txBody>
      </p:sp>
      <p:sp>
        <p:nvSpPr>
          <p:cNvPr id="10" name="Rectangle 5"/>
          <p:cNvSpPr>
            <a:spLocks noChangeArrowheads="1"/>
          </p:cNvSpPr>
          <p:nvPr/>
        </p:nvSpPr>
        <p:spPr bwMode="auto">
          <a:xfrm>
            <a:off x="7021016" y="2018660"/>
            <a:ext cx="3745271" cy="4618089"/>
          </a:xfrm>
          <a:prstGeom prst="rect">
            <a:avLst/>
          </a:prstGeom>
          <a:solidFill>
            <a:schemeClr val="bg2"/>
          </a:solidFill>
          <a:ln w="9525">
            <a:solidFill>
              <a:srgbClr val="FF0000"/>
            </a:solidFill>
            <a:miter lim="800000"/>
            <a:headEnd/>
            <a:tailEnd/>
          </a:ln>
        </p:spPr>
        <p:txBody>
          <a:bodyPr wrap="none" anchor="ctr"/>
          <a:lstStyle/>
          <a:p>
            <a:pPr algn="ctr"/>
            <a:r>
              <a:rPr lang="ar-EG" sz="2800" b="1" dirty="0"/>
              <a:t>محتوى </a:t>
            </a:r>
            <a:r>
              <a:rPr lang="ar-SA" sz="2800" b="1" dirty="0"/>
              <a:t>البحث </a:t>
            </a:r>
          </a:p>
          <a:p>
            <a:pPr algn="ctr"/>
            <a:r>
              <a:rPr lang="ar-SA" sz="2800" b="1" dirty="0"/>
              <a:t>1 ورقة الغلاف</a:t>
            </a:r>
          </a:p>
          <a:p>
            <a:pPr algn="ctr"/>
            <a:r>
              <a:rPr lang="ar-SA" sz="2800" b="1" dirty="0"/>
              <a:t>2 فهرس محتويات</a:t>
            </a:r>
          </a:p>
          <a:p>
            <a:pPr algn="ctr"/>
            <a:r>
              <a:rPr lang="ar-SA" sz="2800" b="1" dirty="0"/>
              <a:t>3 موجز</a:t>
            </a:r>
          </a:p>
          <a:p>
            <a:pPr algn="ctr"/>
            <a:r>
              <a:rPr lang="ar-SA" sz="2800" b="1" dirty="0"/>
              <a:t>4 افتتاحية</a:t>
            </a:r>
          </a:p>
          <a:p>
            <a:pPr algn="ctr"/>
            <a:r>
              <a:rPr lang="ar-SA" sz="2800" b="1" dirty="0"/>
              <a:t> 5 مقدمة </a:t>
            </a:r>
          </a:p>
          <a:p>
            <a:pPr algn="ctr"/>
            <a:r>
              <a:rPr lang="ar-SA" sz="2800" b="1" dirty="0"/>
              <a:t>6 دمج النصوص</a:t>
            </a:r>
          </a:p>
          <a:p>
            <a:pPr algn="ctr"/>
            <a:r>
              <a:rPr lang="ar-SA" sz="2800" b="1" dirty="0"/>
              <a:t>حسب عناوين</a:t>
            </a:r>
          </a:p>
          <a:p>
            <a:pPr algn="ctr"/>
            <a:r>
              <a:rPr lang="ar-SA" sz="2800" b="1" dirty="0"/>
              <a:t>7 خاتمة </a:t>
            </a:r>
          </a:p>
          <a:p>
            <a:pPr algn="ctr"/>
            <a:r>
              <a:rPr lang="ar-SA" sz="2800" b="1" dirty="0"/>
              <a:t>8 مراجع</a:t>
            </a:r>
          </a:p>
          <a:p>
            <a:pPr algn="ctr"/>
            <a:r>
              <a:rPr lang="ar-SA" sz="2800" b="1" dirty="0"/>
              <a:t>9 ملاحق</a:t>
            </a:r>
            <a:endParaRPr lang="en-US" sz="2800" b="1" dirty="0"/>
          </a:p>
        </p:txBody>
      </p:sp>
      <p:sp>
        <p:nvSpPr>
          <p:cNvPr id="11" name="Rectangle 6"/>
          <p:cNvSpPr>
            <a:spLocks noChangeArrowheads="1"/>
          </p:cNvSpPr>
          <p:nvPr/>
        </p:nvSpPr>
        <p:spPr bwMode="auto">
          <a:xfrm>
            <a:off x="3288882" y="1814052"/>
            <a:ext cx="3436374" cy="4793225"/>
          </a:xfrm>
          <a:prstGeom prst="rect">
            <a:avLst/>
          </a:prstGeom>
          <a:solidFill>
            <a:schemeClr val="bg2"/>
          </a:solidFill>
          <a:ln w="9525">
            <a:solidFill>
              <a:srgbClr val="FF0000"/>
            </a:solidFill>
            <a:miter lim="800000"/>
            <a:headEnd/>
            <a:tailEnd/>
          </a:ln>
        </p:spPr>
        <p:txBody>
          <a:bodyPr wrap="none" anchor="ctr"/>
          <a:lstStyle/>
          <a:p>
            <a:pPr algn="ctr"/>
            <a:r>
              <a:rPr lang="ar-SA" b="1" dirty="0"/>
              <a:t>محطات في كتابة البحث</a:t>
            </a:r>
          </a:p>
          <a:p>
            <a:pPr algn="ctr"/>
            <a:r>
              <a:rPr lang="ar-SA" b="1" dirty="0"/>
              <a:t>محطة 1: اختيار الموضوع،</a:t>
            </a:r>
          </a:p>
          <a:p>
            <a:pPr algn="ctr"/>
            <a:r>
              <a:rPr lang="ar-SA" b="1" dirty="0"/>
              <a:t>تحديده، تحديد أهداف وتحديد</a:t>
            </a:r>
          </a:p>
          <a:p>
            <a:pPr algn="ctr"/>
            <a:r>
              <a:rPr lang="ar-SA" b="1" dirty="0"/>
              <a:t>تصور أولي </a:t>
            </a:r>
            <a:r>
              <a:rPr lang="ar-EG" b="1" dirty="0" smtClean="0"/>
              <a:t>للورقة البحثية</a:t>
            </a:r>
            <a:endParaRPr lang="ar-SA" b="1" dirty="0"/>
          </a:p>
          <a:p>
            <a:pPr algn="ctr"/>
            <a:r>
              <a:rPr lang="ar-SA" b="1" dirty="0"/>
              <a:t>محطة 2: التوجه للمكتبة،</a:t>
            </a:r>
          </a:p>
          <a:p>
            <a:pPr algn="ctr"/>
            <a:r>
              <a:rPr lang="ar-SA" b="1" dirty="0"/>
              <a:t> التفتيش عن مقالات وتصوير</a:t>
            </a:r>
          </a:p>
          <a:p>
            <a:pPr algn="ctr"/>
            <a:r>
              <a:rPr lang="ar-SA" b="1" dirty="0"/>
              <a:t>المقالات الضرورية</a:t>
            </a:r>
          </a:p>
          <a:p>
            <a:pPr algn="ctr"/>
            <a:r>
              <a:rPr lang="ar-SA" b="1" dirty="0"/>
              <a:t>محطة 3: قراءة المقالات،</a:t>
            </a:r>
          </a:p>
          <a:p>
            <a:pPr algn="ctr"/>
            <a:r>
              <a:rPr lang="ar-SA" b="1" dirty="0"/>
              <a:t>عرض أفكار لكل مقال،</a:t>
            </a:r>
          </a:p>
          <a:p>
            <a:pPr algn="ctr"/>
            <a:r>
              <a:rPr lang="ar-SA" b="1" dirty="0"/>
              <a:t>تصنيف الأفكار وتنظيمها  </a:t>
            </a:r>
          </a:p>
          <a:p>
            <a:pPr algn="ctr"/>
            <a:r>
              <a:rPr lang="ar-SA" b="1" dirty="0"/>
              <a:t>محطة 4: دمج الأفكار حسب</a:t>
            </a:r>
          </a:p>
          <a:p>
            <a:pPr algn="ctr"/>
            <a:r>
              <a:rPr lang="ar-SA" b="1" dirty="0"/>
              <a:t>عناوين وحسب عملية</a:t>
            </a:r>
          </a:p>
          <a:p>
            <a:pPr algn="ctr"/>
            <a:r>
              <a:rPr lang="ar-SA" b="1" dirty="0"/>
              <a:t>التوثيق</a:t>
            </a:r>
          </a:p>
          <a:p>
            <a:pPr algn="ctr"/>
            <a:r>
              <a:rPr lang="ar-SA" b="1" dirty="0"/>
              <a:t>محطة 5: كتابة ورقة الغلاف، الفهرس،</a:t>
            </a:r>
          </a:p>
          <a:p>
            <a:pPr algn="ctr"/>
            <a:r>
              <a:rPr lang="ar-SA" b="1" dirty="0"/>
              <a:t> الموجز، الافتتاحية،</a:t>
            </a:r>
          </a:p>
          <a:p>
            <a:pPr algn="ctr"/>
            <a:r>
              <a:rPr lang="ar-SA" b="1" dirty="0"/>
              <a:t> المقدمة، الخاتمة، المراجع والملاحق</a:t>
            </a:r>
          </a:p>
          <a:p>
            <a:pPr algn="ctr"/>
            <a:r>
              <a:rPr lang="ar-SA" b="1" dirty="0"/>
              <a:t>محطة 6: طباعة البحث ومراجعتها</a:t>
            </a:r>
          </a:p>
          <a:p>
            <a:pPr algn="ctr"/>
            <a:r>
              <a:rPr lang="ar-SA" b="1" dirty="0"/>
              <a:t>لغة ومضمونا </a:t>
            </a:r>
          </a:p>
          <a:p>
            <a:pPr algn="ctr"/>
            <a:endParaRPr lang="en-US" b="1" dirty="0"/>
          </a:p>
        </p:txBody>
      </p:sp>
    </p:spTree>
    <p:extLst>
      <p:ext uri="{BB962C8B-B14F-4D97-AF65-F5344CB8AC3E}">
        <p14:creationId xmlns:p14="http://schemas.microsoft.com/office/powerpoint/2010/main" val="547285590"/>
      </p:ext>
    </p:extLst>
  </p:cSld>
  <p:clrMapOvr>
    <a:masterClrMapping/>
  </p:clrMapOvr>
  <p:transition spd="slow" advTm="73031">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2"/>
          <p:cNvSpPr txBox="1">
            <a:spLocks noChangeArrowheads="1"/>
          </p:cNvSpPr>
          <p:nvPr/>
        </p:nvSpPr>
        <p:spPr>
          <a:xfrm>
            <a:off x="4594276" y="695582"/>
            <a:ext cx="4105275" cy="646521"/>
          </a:xfrm>
          <a:prstGeom prst="rect">
            <a:avLst/>
          </a:prstGeom>
          <a:solidFill>
            <a:schemeClr val="bg2"/>
          </a:solidFill>
          <a:ln>
            <a:solidFill>
              <a:srgbClr val="FF0000"/>
            </a:solidFill>
          </a:ln>
        </p:spPr>
        <p:txBody>
          <a:bodyPr/>
          <a:lstStyle/>
          <a:p>
            <a:pPr marL="0" marR="0" lvl="0" indent="0" algn="ctr" defTabSz="914400" rtl="1" eaLnBrk="1" fontAlgn="auto" latinLnBrk="0" hangingPunct="1">
              <a:lnSpc>
                <a:spcPct val="90000"/>
              </a:lnSpc>
              <a:spcBef>
                <a:spcPct val="0"/>
              </a:spcBef>
              <a:spcAft>
                <a:spcPts val="0"/>
              </a:spcAft>
              <a:buClrTx/>
              <a:buSzTx/>
              <a:buFontTx/>
              <a:buNone/>
              <a:tabLst/>
              <a:defRPr/>
            </a:pPr>
            <a:r>
              <a:rPr kumimoji="0" lang="ar-SA" sz="3600" b="1" i="0" u="none" strike="noStrike" kern="1200" cap="none" spc="0" normalizeH="0" baseline="0" noProof="0" dirty="0">
                <a:ln>
                  <a:noFill/>
                </a:ln>
                <a:effectLst/>
                <a:uLnTx/>
                <a:uFillTx/>
                <a:latin typeface="+mj-lt"/>
                <a:ea typeface="+mj-ea"/>
                <a:cs typeface="+mj-cs"/>
              </a:rPr>
              <a:t>تحديد عنوان البحث</a:t>
            </a:r>
            <a:endParaRPr kumimoji="0" lang="en-US" sz="3600" b="1" i="0" u="none" strike="noStrike" kern="1200" cap="none" spc="0" normalizeH="0" baseline="0" noProof="0" dirty="0">
              <a:ln>
                <a:noFill/>
              </a:ln>
              <a:effectLst/>
              <a:uLnTx/>
              <a:uFillTx/>
              <a:latin typeface="+mj-lt"/>
              <a:ea typeface="+mj-ea"/>
              <a:cs typeface="Times New Roman" pitchFamily="18" charset="0"/>
            </a:endParaRPr>
          </a:p>
        </p:txBody>
      </p:sp>
      <p:sp>
        <p:nvSpPr>
          <p:cNvPr id="10" name="Rectangle 3"/>
          <p:cNvSpPr txBox="1">
            <a:spLocks noChangeArrowheads="1"/>
          </p:cNvSpPr>
          <p:nvPr/>
        </p:nvSpPr>
        <p:spPr>
          <a:xfrm>
            <a:off x="2583732" y="1356254"/>
            <a:ext cx="8126362" cy="4791331"/>
          </a:xfrm>
          <a:prstGeom prst="rect">
            <a:avLst/>
          </a:prstGeom>
          <a:solidFill>
            <a:schemeClr val="bg2"/>
          </a:solidFill>
          <a:ln>
            <a:solidFill>
              <a:srgbClr val="FF0000"/>
            </a:solidFill>
          </a:ln>
        </p:spPr>
        <p:txBody>
          <a:bodyPr rtlCol="0">
            <a:normAutofit/>
          </a:bodyPr>
          <a:lstStyle/>
          <a:p>
            <a:pPr marL="228600" marR="0" lvl="0" indent="-228600" algn="r" defTabSz="914400" rtl="1" eaLnBrk="1" fontAlgn="auto" latinLnBrk="0" hangingPunct="1">
              <a:lnSpc>
                <a:spcPct val="90000"/>
              </a:lnSpc>
              <a:spcBef>
                <a:spcPts val="1000"/>
              </a:spcBef>
              <a:spcAft>
                <a:spcPts val="0"/>
              </a:spcAft>
              <a:buClr>
                <a:schemeClr val="tx1"/>
              </a:buClr>
              <a:buSzTx/>
              <a:buFont typeface="Wingdings" pitchFamily="2" charset="2"/>
              <a:buNone/>
              <a:tabLst/>
              <a:defRPr/>
            </a:pPr>
            <a:r>
              <a:rPr kumimoji="0" lang="ar-SA" sz="2000" b="1" i="0" u="none" strike="noStrike" kern="1200" cap="none" spc="0" normalizeH="0" baseline="0" noProof="0" dirty="0">
                <a:ln>
                  <a:noFill/>
                </a:ln>
                <a:effectLst/>
                <a:uLnTx/>
                <a:uFillTx/>
                <a:latin typeface="+mn-lt"/>
                <a:ea typeface="+mn-ea"/>
                <a:cs typeface="+mn-cs"/>
              </a:rPr>
              <a:t>تعتبر هذه الخطوة أشد خطوات البحث صعوبة</a:t>
            </a:r>
            <a:r>
              <a:rPr kumimoji="0" lang="en-US" sz="2000" b="1" i="0" u="none" strike="noStrike" kern="1200" cap="none" spc="0" normalizeH="0" baseline="0" noProof="0" dirty="0">
                <a:ln>
                  <a:noFill/>
                </a:ln>
                <a:effectLst/>
                <a:uLnTx/>
                <a:uFillTx/>
                <a:latin typeface="+mn-lt"/>
                <a:ea typeface="+mn-ea"/>
                <a:cs typeface="+mn-cs"/>
              </a:rPr>
              <a:t>.</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ar-SA" sz="20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في مجال </a:t>
            </a:r>
            <a:r>
              <a:rPr kumimoji="0" lang="ar-SA" sz="2000" b="1" i="0" u="none" strike="noStrike" kern="1200" cap="none" spc="0" normalizeH="0" baseline="0" noProof="0" dirty="0" smtClean="0">
                <a:ln>
                  <a:noFill/>
                </a:ln>
                <a:effectLst>
                  <a:outerShdw blurRad="38100" dist="38100" dir="2700000" algn="tl">
                    <a:srgbClr val="FFFFFF"/>
                  </a:outerShdw>
                </a:effectLst>
                <a:uLnTx/>
                <a:uFillTx/>
                <a:latin typeface="+mn-lt"/>
                <a:ea typeface="+mn-ea"/>
                <a:cs typeface="+mn-cs"/>
              </a:rPr>
              <a:t>البحث</a:t>
            </a:r>
            <a:r>
              <a:rPr kumimoji="0" lang="ar-EG" sz="2000" b="1" i="0" u="none" strike="noStrike" kern="1200" cap="none" spc="0" normalizeH="0" baseline="0" noProof="0" dirty="0" smtClean="0">
                <a:ln>
                  <a:noFill/>
                </a:ln>
                <a:effectLst>
                  <a:outerShdw blurRad="38100" dist="38100" dir="2700000" algn="tl">
                    <a:srgbClr val="FFFFFF"/>
                  </a:outerShdw>
                </a:effectLst>
                <a:uLnTx/>
                <a:uFillTx/>
                <a:latin typeface="+mn-lt"/>
                <a:ea typeface="+mn-ea"/>
                <a:cs typeface="+mn-cs"/>
              </a:rPr>
              <a:t> العلمي</a:t>
            </a:r>
            <a:r>
              <a:rPr kumimoji="0" lang="ar-SA" sz="2000" b="1" i="0" u="none" strike="noStrike" kern="1200" cap="none" spc="0" normalizeH="0" baseline="0" noProof="0" dirty="0" smtClean="0">
                <a:ln>
                  <a:noFill/>
                </a:ln>
                <a:effectLst>
                  <a:outerShdw blurRad="38100" dist="38100" dir="2700000" algn="tl">
                    <a:srgbClr val="FFFFFF"/>
                  </a:outerShdw>
                </a:effectLst>
                <a:uLnTx/>
                <a:uFillTx/>
                <a:latin typeface="+mn-lt"/>
                <a:ea typeface="+mn-ea"/>
                <a:cs typeface="+mn-cs"/>
              </a:rPr>
              <a:t> </a:t>
            </a:r>
            <a:r>
              <a:rPr kumimoji="0" lang="ar-SA" sz="20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لا يمكن القول بأفضلية موضوع على آخر، كما لا توجد قاعدة لاختيار مشكلة دون غيرها. غير أنه قبل مباشرة هذه العملية</a:t>
            </a:r>
            <a:r>
              <a:rPr kumimoji="0" lang="ar-SA" sz="2000" b="0"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 </a:t>
            </a:r>
            <a:r>
              <a:rPr kumimoji="0" lang="ar-SA" sz="20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يحسن الباحث أن يتساءل عما إذا كانت هناك فائدة ما في دراسة</a:t>
            </a:r>
            <a:r>
              <a:rPr kumimoji="0" lang="ar-SA" sz="2000" b="1" i="0" u="none" strike="noStrike" kern="1200" cap="none" spc="0" normalizeH="0" baseline="0" noProof="0" dirty="0">
                <a:ln>
                  <a:noFill/>
                </a:ln>
                <a:effectLst/>
                <a:uLnTx/>
                <a:uFillTx/>
                <a:latin typeface="+mn-lt"/>
                <a:ea typeface="+mn-ea"/>
                <a:cs typeface="+mn-cs"/>
              </a:rPr>
              <a:t> قضية خاصة، ثم إلى أي حد تم التطرق إليها، وهل تمَّ ذلك بما فيه الكفاية.</a:t>
            </a:r>
            <a:r>
              <a:rPr kumimoji="0" lang="en-US" sz="2000" b="1" i="0" u="none" strike="noStrike" kern="1200" cap="none" spc="0" normalizeH="0" baseline="0" noProof="0" dirty="0">
                <a:ln>
                  <a:noFill/>
                </a:ln>
                <a:effectLst/>
                <a:uLnTx/>
                <a:uFillTx/>
                <a:latin typeface="+mn-lt"/>
                <a:ea typeface="+mn-ea"/>
                <a:cs typeface="+mn-cs"/>
              </a:rPr>
              <a:t>  </a:t>
            </a:r>
            <a:r>
              <a:rPr kumimoji="0" lang="ar-SA" sz="2000" b="1" i="0" u="none" strike="noStrike" kern="1200" cap="none" spc="0" normalizeH="0" baseline="0" noProof="0" dirty="0">
                <a:ln>
                  <a:noFill/>
                </a:ln>
                <a:effectLst/>
                <a:uLnTx/>
                <a:uFillTx/>
                <a:latin typeface="+mn-lt"/>
                <a:ea typeface="+mn-ea"/>
                <a:cs typeface="+mn-cs"/>
              </a:rPr>
              <a:t>أسباب اختيار الموضوع:</a:t>
            </a:r>
            <a:r>
              <a:rPr kumimoji="0" lang="ar-SA" sz="2000" b="0" i="0" u="none" strike="noStrike" kern="1200" cap="none" spc="0" normalizeH="0" baseline="0" noProof="0" dirty="0">
                <a:ln>
                  <a:noFill/>
                </a:ln>
                <a:effectLst/>
                <a:uLnTx/>
                <a:uFillTx/>
                <a:latin typeface="+mn-lt"/>
                <a:ea typeface="+mn-ea"/>
                <a:cs typeface="+mn-cs"/>
              </a:rPr>
              <a:t> </a:t>
            </a:r>
            <a:r>
              <a:rPr kumimoji="0" lang="ar-SA" sz="20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اهتمام خــاص بالموضوع، أو من الموقع الخاص لصاحب البحث. كما يمكن أن تنبع من إثارة للموضوع في محاضرة أو الوقوف عليه خلال المطالعة أو من وجود غاية عملية من البحث أو من إحساس بقصور الدراسات التي تناولته، وبالتالي إرادة المساهمة شخصيا في المسألة. أخيرا، يمكن أن يصدر اقتراح الموضوع عن أستاذ المادة</a:t>
            </a:r>
            <a:r>
              <a:rPr kumimoji="0" lang="ar-SA" sz="2000" b="0" i="0" u="none" strike="noStrike" kern="1200" cap="none" spc="0" normalizeH="0" baseline="0" noProof="0" dirty="0">
                <a:ln>
                  <a:noFill/>
                </a:ln>
                <a:effectLst/>
                <a:uLnTx/>
                <a:uFillTx/>
                <a:latin typeface="+mn-lt"/>
                <a:ea typeface="+mn-ea"/>
                <a:cs typeface="+mn-cs"/>
              </a:rPr>
              <a:t>.</a:t>
            </a:r>
            <a:r>
              <a:rPr kumimoji="0" lang="ar-SA" sz="2000" b="0" i="0" u="sng" strike="noStrike" kern="1200" cap="none" spc="0" normalizeH="0" baseline="0" noProof="0" dirty="0">
                <a:ln>
                  <a:noFill/>
                </a:ln>
                <a:effectLst/>
                <a:uLnTx/>
                <a:uFillTx/>
                <a:latin typeface="+mn-lt"/>
                <a:ea typeface="+mn-ea"/>
                <a:cs typeface="+mn-cs"/>
              </a:rPr>
              <a:t> </a:t>
            </a:r>
          </a:p>
          <a:p>
            <a:pPr marL="228600" marR="0" lvl="0" indent="-228600" algn="r" defTabSz="914400" rtl="1" eaLnBrk="1" fontAlgn="auto" latinLnBrk="0" hangingPunct="1">
              <a:lnSpc>
                <a:spcPct val="90000"/>
              </a:lnSpc>
              <a:spcBef>
                <a:spcPts val="1000"/>
              </a:spcBef>
              <a:spcAft>
                <a:spcPts val="0"/>
              </a:spcAft>
              <a:buClr>
                <a:schemeClr val="tx1"/>
              </a:buClr>
              <a:buSzTx/>
              <a:buFont typeface="Wingdings" pitchFamily="2" charset="2"/>
              <a:buNone/>
              <a:tabLst/>
              <a:defRPr/>
            </a:pPr>
            <a:r>
              <a:rPr kumimoji="0" lang="ar-SA" sz="2400" b="1" i="0" u="none" strike="noStrike" kern="1200" cap="none" spc="0" normalizeH="0" baseline="0" noProof="0" dirty="0">
                <a:ln>
                  <a:noFill/>
                </a:ln>
                <a:effectLst/>
                <a:uLnTx/>
                <a:uFillTx/>
                <a:latin typeface="+mn-lt"/>
                <a:ea typeface="+mn-ea"/>
                <a:cs typeface="+mn-cs"/>
              </a:rPr>
              <a:t>مراحل اختيار العنوان:</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ar-SA" sz="2000" b="1" i="0" u="sng" strike="noStrike" kern="1200" cap="none" spc="0" normalizeH="0" baseline="0" noProof="0" dirty="0">
                <a:ln>
                  <a:noFill/>
                </a:ln>
                <a:effectLst/>
                <a:uLnTx/>
                <a:uFillTx/>
                <a:latin typeface="+mn-lt"/>
                <a:ea typeface="+mn-ea"/>
                <a:cs typeface="+mn-cs"/>
              </a:rPr>
              <a:t>بداية من الضرورة تحديد </a:t>
            </a:r>
            <a:r>
              <a:rPr kumimoji="0" lang="ar-SA" sz="2000" b="1" i="0" u="none" strike="noStrike" kern="1200" cap="none" spc="0" normalizeH="0" baseline="0" noProof="0" dirty="0">
                <a:ln>
                  <a:noFill/>
                </a:ln>
                <a:effectLst/>
                <a:uLnTx/>
                <a:uFillTx/>
                <a:latin typeface="+mn-lt"/>
                <a:ea typeface="+mn-ea"/>
                <a:cs typeface="+mn-cs"/>
              </a:rPr>
              <a:t>الموضوع العام.</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ar-SA" sz="20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بعد مراجعة ذاتية وبعد البحث الأولي عن</a:t>
            </a:r>
            <a:r>
              <a:rPr kumimoji="0" lang="ar-SA" sz="2000" b="0" i="0" u="none" strike="noStrike" kern="1200" cap="none" spc="0" normalizeH="0" baseline="0" noProof="0" dirty="0">
                <a:ln>
                  <a:noFill/>
                </a:ln>
                <a:effectLst/>
                <a:uLnTx/>
                <a:uFillTx/>
                <a:latin typeface="+mn-lt"/>
                <a:ea typeface="+mn-ea"/>
                <a:cs typeface="+mn-cs"/>
              </a:rPr>
              <a:t> </a:t>
            </a:r>
            <a:r>
              <a:rPr kumimoji="0" lang="ar-SA" sz="2000" b="1" i="0" u="none" strike="noStrike" kern="1200" cap="none" spc="0" normalizeH="0" baseline="0" noProof="0" dirty="0">
                <a:ln>
                  <a:noFill/>
                </a:ln>
                <a:effectLst/>
                <a:uLnTx/>
                <a:uFillTx/>
                <a:latin typeface="+mn-lt"/>
                <a:ea typeface="+mn-ea"/>
                <a:cs typeface="+mn-cs"/>
              </a:rPr>
              <a:t>مواد نظرية حول هذا الموضوع</a:t>
            </a:r>
            <a:r>
              <a:rPr kumimoji="0" lang="ar-SA" sz="20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 من المتوقع التوصل للعنوان المحدد.</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ar-SA" sz="2000" b="0" i="0" u="none" strike="noStrike" kern="1200" cap="none" spc="0" normalizeH="0" baseline="0" noProof="0" dirty="0">
                <a:ln>
                  <a:noFill/>
                </a:ln>
                <a:effectLst/>
                <a:uLnTx/>
                <a:uFillTx/>
                <a:latin typeface="+mn-lt"/>
                <a:ea typeface="+mn-ea"/>
                <a:cs typeface="+mn-cs"/>
              </a:rPr>
              <a:t> </a:t>
            </a:r>
            <a:r>
              <a:rPr kumimoji="0" lang="ar-SA" sz="2000" b="1" i="0" u="none" strike="noStrike" kern="1200" cap="none" spc="0" normalizeH="0" baseline="0" noProof="0" dirty="0">
                <a:ln>
                  <a:noFill/>
                </a:ln>
                <a:effectLst/>
                <a:uLnTx/>
                <a:uFillTx/>
                <a:latin typeface="+mn-lt"/>
                <a:ea typeface="+mn-ea"/>
                <a:cs typeface="+mn-cs"/>
              </a:rPr>
              <a:t>العنوان ، يشمل</a:t>
            </a:r>
            <a:r>
              <a:rPr kumimoji="0" lang="ar-SA" sz="20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 متغيراته الأساسية / تحديد المجتمع او الظاهرة ، تحديد المكان وتحديد الزمان</a:t>
            </a:r>
            <a:r>
              <a:rPr kumimoji="0" lang="ar-SA" sz="2000" b="1" i="0" u="none" strike="noStrike" kern="1200" cap="none" spc="0" normalizeH="0" baseline="0" noProof="0" dirty="0" smtClean="0">
                <a:ln>
                  <a:noFill/>
                </a:ln>
                <a:effectLst>
                  <a:outerShdw blurRad="38100" dist="38100" dir="2700000" algn="tl">
                    <a:srgbClr val="FFFFFF"/>
                  </a:outerShdw>
                </a:effectLst>
                <a:uLnTx/>
                <a:uFillTx/>
                <a:latin typeface="+mn-lt"/>
                <a:ea typeface="+mn-ea"/>
                <a:cs typeface="+mn-cs"/>
              </a:rPr>
              <a:t>.</a:t>
            </a:r>
            <a:endParaRPr kumimoji="0" lang="ar-SA" sz="20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endParaRPr>
          </a:p>
        </p:txBody>
      </p:sp>
    </p:spTree>
    <p:extLst>
      <p:ext uri="{BB962C8B-B14F-4D97-AF65-F5344CB8AC3E}">
        <p14:creationId xmlns:p14="http://schemas.microsoft.com/office/powerpoint/2010/main" val="1563964930"/>
      </p:ext>
    </p:extLst>
  </p:cSld>
  <p:clrMapOvr>
    <a:masterClrMapping/>
  </p:clrMapOvr>
  <p:transition spd="slow" advTm="73031">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3"/>
          <p:cNvSpPr txBox="1">
            <a:spLocks noChangeArrowheads="1"/>
          </p:cNvSpPr>
          <p:nvPr/>
        </p:nvSpPr>
        <p:spPr>
          <a:xfrm>
            <a:off x="3200416" y="1117957"/>
            <a:ext cx="8318083" cy="5415577"/>
          </a:xfrm>
          <a:prstGeom prst="rect">
            <a:avLst/>
          </a:prstGeom>
          <a:solidFill>
            <a:schemeClr val="bg2"/>
          </a:solidFill>
          <a:ln>
            <a:solidFill>
              <a:srgbClr val="FF0000"/>
            </a:solidFill>
          </a:ln>
        </p:spPr>
        <p:txBody>
          <a:bodyPr rtlCol="0">
            <a:normAutofit fontScale="92500" lnSpcReduction="10000"/>
          </a:bodyPr>
          <a:lstStyle/>
          <a:p>
            <a:pPr marL="228600" marR="0" lvl="0" indent="-228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2800" b="1" i="0" u="sng" strike="noStrike" kern="1200" cap="none" spc="0" normalizeH="0" baseline="0" noProof="0" dirty="0">
                <a:ln>
                  <a:noFill/>
                </a:ln>
                <a:effectLst/>
                <a:uLnTx/>
                <a:uFillTx/>
                <a:latin typeface="+mn-lt"/>
                <a:ea typeface="+mn-ea"/>
                <a:cs typeface="+mn-cs"/>
              </a:rPr>
              <a:t>صفحة ورقة الغلاف</a:t>
            </a:r>
            <a:endParaRPr kumimoji="0" lang="ar-SA" sz="2800" b="1" i="0" u="none" strike="noStrike" kern="1200" cap="none" spc="0" normalizeH="0" baseline="0" noProof="0" dirty="0">
              <a:ln>
                <a:noFill/>
              </a:ln>
              <a:effectLst/>
              <a:uLnTx/>
              <a:uFillTx/>
              <a:latin typeface="+mn-lt"/>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ar-SA" sz="28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تعد صفحة العنوان مهمة لما لها من أثر واضح في لفت نظر القارئ وجذبه للإطلاع على موضوع البحث.</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ar-SA" sz="28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جدير </a:t>
            </a:r>
            <a:r>
              <a:rPr kumimoji="0" lang="ar-SA" sz="2800" b="1" i="0" u="none" strike="noStrike" kern="1200" cap="none" spc="0" normalizeH="0" baseline="0" noProof="0" dirty="0" smtClean="0">
                <a:ln>
                  <a:noFill/>
                </a:ln>
                <a:effectLst>
                  <a:outerShdw blurRad="38100" dist="38100" dir="2700000" algn="tl">
                    <a:srgbClr val="FFFFFF"/>
                  </a:outerShdw>
                </a:effectLst>
                <a:uLnTx/>
                <a:uFillTx/>
                <a:latin typeface="+mn-lt"/>
                <a:ea typeface="+mn-ea"/>
                <a:cs typeface="+mn-cs"/>
              </a:rPr>
              <a:t>بالباحث </a:t>
            </a:r>
            <a:r>
              <a:rPr kumimoji="0" lang="ar-SA" sz="28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أن تهتم به اهتمامها ببقية عناصر البحث إن لم يكن أكثر.</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ar-SA" sz="28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في هذه الورقة ( غير المرقمة) يعرض الكاتب المعلومات التالية</a:t>
            </a:r>
            <a:r>
              <a:rPr kumimoji="0" lang="ar-SA" sz="2800" b="1" i="0" u="none" strike="noStrike" kern="1200" cap="none" spc="0" normalizeH="0" baseline="0" noProof="0" dirty="0">
                <a:ln>
                  <a:noFill/>
                </a:ln>
                <a:effectLst/>
                <a:uLnTx/>
                <a:uFillTx/>
                <a:latin typeface="+mn-lt"/>
                <a:ea typeface="+mn-ea"/>
                <a:cs typeface="+mn-cs"/>
              </a:rPr>
              <a:t>: </a:t>
            </a:r>
          </a:p>
          <a:p>
            <a:pPr marL="228600" marR="0" lvl="0" indent="-228600" algn="r" defTabSz="914400" rtl="1" eaLnBrk="1" fontAlgn="auto" latinLnBrk="0" hangingPunct="1">
              <a:lnSpc>
                <a:spcPct val="90000"/>
              </a:lnSpc>
              <a:spcBef>
                <a:spcPts val="1000"/>
              </a:spcBef>
              <a:spcAft>
                <a:spcPts val="0"/>
              </a:spcAft>
              <a:buClrTx/>
              <a:buSzTx/>
              <a:buFont typeface="Wingdings" pitchFamily="2" charset="2"/>
              <a:buChar char="v"/>
              <a:tabLst/>
              <a:defRPr/>
            </a:pPr>
            <a:r>
              <a:rPr kumimoji="0" lang="ar-SA" sz="2800" b="1" i="0" u="none" strike="noStrike" kern="1200" cap="none" spc="0" normalizeH="0" baseline="0" noProof="0" dirty="0">
                <a:ln>
                  <a:noFill/>
                </a:ln>
                <a:effectLst/>
                <a:uLnTx/>
                <a:uFillTx/>
                <a:latin typeface="+mn-lt"/>
                <a:ea typeface="+mn-ea"/>
                <a:cs typeface="+mn-cs"/>
              </a:rPr>
              <a:t> اسم الكلية/ الجامعة.</a:t>
            </a:r>
          </a:p>
          <a:p>
            <a:pPr marL="228600" marR="0" lvl="0" indent="-228600" algn="r" defTabSz="914400" rtl="1" eaLnBrk="1" fontAlgn="auto" latinLnBrk="0" hangingPunct="1">
              <a:lnSpc>
                <a:spcPct val="90000"/>
              </a:lnSpc>
              <a:spcBef>
                <a:spcPts val="1000"/>
              </a:spcBef>
              <a:spcAft>
                <a:spcPts val="0"/>
              </a:spcAft>
              <a:buClrTx/>
              <a:buSzTx/>
              <a:buFont typeface="Wingdings" pitchFamily="2" charset="2"/>
              <a:buChar char="v"/>
              <a:tabLst/>
              <a:defRPr/>
            </a:pPr>
            <a:r>
              <a:rPr kumimoji="0" lang="ar-SA" sz="2800" b="1" i="0" u="none" strike="noStrike" kern="1200" cap="none" spc="0" normalizeH="0" baseline="0" noProof="0" dirty="0">
                <a:ln>
                  <a:noFill/>
                </a:ln>
                <a:effectLst/>
                <a:uLnTx/>
                <a:uFillTx/>
                <a:latin typeface="+mn-lt"/>
                <a:ea typeface="+mn-ea"/>
                <a:cs typeface="+mn-cs"/>
              </a:rPr>
              <a:t>نوع البحث ( </a:t>
            </a:r>
            <a:r>
              <a:rPr kumimoji="0" lang="ar-EG" sz="2800" b="1" i="0" u="none" strike="noStrike" kern="1200" cap="none" spc="0" normalizeH="0" baseline="0" noProof="0" dirty="0">
                <a:ln>
                  <a:noFill/>
                </a:ln>
                <a:effectLst/>
                <a:uLnTx/>
                <a:uFillTx/>
                <a:latin typeface="+mn-lt"/>
                <a:ea typeface="+mn-ea"/>
                <a:cs typeface="+mn-cs"/>
              </a:rPr>
              <a:t>بحوث </a:t>
            </a:r>
            <a:r>
              <a:rPr kumimoji="0" lang="ar-SA" sz="2800" b="1" i="0" u="none" strike="noStrike" kern="1200" cap="none" spc="0" normalizeH="0" baseline="0" noProof="0" dirty="0">
                <a:ln>
                  <a:noFill/>
                </a:ln>
                <a:effectLst/>
                <a:uLnTx/>
                <a:uFillTx/>
                <a:latin typeface="+mn-lt"/>
                <a:ea typeface="+mn-ea"/>
                <a:cs typeface="+mn-cs"/>
              </a:rPr>
              <a:t>نظرية، دراسة ميدانية...).</a:t>
            </a:r>
          </a:p>
          <a:p>
            <a:pPr marL="228600" marR="0" lvl="0" indent="-228600" algn="r" defTabSz="914400" rtl="1" eaLnBrk="1" fontAlgn="auto" latinLnBrk="0" hangingPunct="1">
              <a:lnSpc>
                <a:spcPct val="90000"/>
              </a:lnSpc>
              <a:spcBef>
                <a:spcPts val="1000"/>
              </a:spcBef>
              <a:spcAft>
                <a:spcPts val="0"/>
              </a:spcAft>
              <a:buClrTx/>
              <a:buSzTx/>
              <a:buFont typeface="Wingdings" pitchFamily="2" charset="2"/>
              <a:buChar char="v"/>
              <a:tabLst/>
              <a:defRPr/>
            </a:pPr>
            <a:r>
              <a:rPr kumimoji="0" lang="ar-SA" sz="2800" b="1" i="0" u="none" strike="noStrike" kern="1200" cap="none" spc="0" normalizeH="0" baseline="0" noProof="0" dirty="0">
                <a:ln>
                  <a:noFill/>
                </a:ln>
                <a:effectLst/>
                <a:uLnTx/>
                <a:uFillTx/>
                <a:latin typeface="+mn-lt"/>
                <a:ea typeface="+mn-ea"/>
                <a:cs typeface="+mn-cs"/>
              </a:rPr>
              <a:t> موضوع البحث.</a:t>
            </a:r>
          </a:p>
          <a:p>
            <a:pPr marL="228600" marR="0" lvl="0" indent="-228600" algn="r" defTabSz="914400" rtl="1" eaLnBrk="1" fontAlgn="auto" latinLnBrk="0" hangingPunct="1">
              <a:lnSpc>
                <a:spcPct val="90000"/>
              </a:lnSpc>
              <a:spcBef>
                <a:spcPts val="1000"/>
              </a:spcBef>
              <a:spcAft>
                <a:spcPts val="0"/>
              </a:spcAft>
              <a:buClrTx/>
              <a:buSzTx/>
              <a:buFont typeface="Wingdings" pitchFamily="2" charset="2"/>
              <a:buChar char="v"/>
              <a:tabLst/>
              <a:defRPr/>
            </a:pPr>
            <a:r>
              <a:rPr kumimoji="0" lang="ar-SA" sz="2800" b="1" i="0" u="none" strike="noStrike" kern="1200" cap="none" spc="0" normalizeH="0" baseline="0" noProof="0" dirty="0">
                <a:ln>
                  <a:noFill/>
                </a:ln>
                <a:effectLst/>
                <a:uLnTx/>
                <a:uFillTx/>
                <a:latin typeface="+mn-lt"/>
                <a:ea typeface="+mn-ea"/>
                <a:cs typeface="+mn-cs"/>
              </a:rPr>
              <a:t>كاتب البحث، </a:t>
            </a:r>
            <a:r>
              <a:rPr kumimoji="0" lang="ar-EG" sz="2800" b="1" i="0" u="none" strike="noStrike" kern="1200" cap="none" spc="0" normalizeH="0" baseline="0" noProof="0" dirty="0">
                <a:ln>
                  <a:noFill/>
                </a:ln>
                <a:effectLst/>
                <a:uLnTx/>
                <a:uFillTx/>
                <a:latin typeface="+mn-lt"/>
                <a:ea typeface="+mn-ea"/>
                <a:cs typeface="+mn-cs"/>
              </a:rPr>
              <a:t>الرقم الأكاديمي</a:t>
            </a:r>
            <a:r>
              <a:rPr kumimoji="0" lang="ar-SA" sz="2800" b="1" i="0" u="none" strike="noStrike" kern="1200" cap="none" spc="0" normalizeH="0" baseline="0" noProof="0" dirty="0">
                <a:ln>
                  <a:noFill/>
                </a:ln>
                <a:effectLst/>
                <a:uLnTx/>
                <a:uFillTx/>
                <a:latin typeface="+mn-lt"/>
                <a:ea typeface="+mn-ea"/>
                <a:cs typeface="+mn-cs"/>
              </a:rPr>
              <a:t>، تخصص وسنة تعليمية.</a:t>
            </a:r>
          </a:p>
          <a:p>
            <a:pPr marL="228600" marR="0" lvl="0" indent="-228600" algn="r" defTabSz="914400" rtl="1" eaLnBrk="1" fontAlgn="auto" latinLnBrk="0" hangingPunct="1">
              <a:lnSpc>
                <a:spcPct val="90000"/>
              </a:lnSpc>
              <a:spcBef>
                <a:spcPts val="1000"/>
              </a:spcBef>
              <a:spcAft>
                <a:spcPts val="0"/>
              </a:spcAft>
              <a:buClrTx/>
              <a:buSzTx/>
              <a:buFont typeface="Wingdings" pitchFamily="2" charset="2"/>
              <a:buChar char="v"/>
              <a:tabLst/>
              <a:defRPr/>
            </a:pPr>
            <a:r>
              <a:rPr kumimoji="0" lang="ar-SA" sz="2800" b="1" i="0" u="none" strike="noStrike" kern="1200" cap="none" spc="0" normalizeH="0" baseline="0" noProof="0" dirty="0">
                <a:ln>
                  <a:noFill/>
                </a:ln>
                <a:effectLst/>
                <a:uLnTx/>
                <a:uFillTx/>
                <a:latin typeface="+mn-lt"/>
                <a:ea typeface="+mn-ea"/>
                <a:cs typeface="+mn-cs"/>
              </a:rPr>
              <a:t> اسم المساق. </a:t>
            </a:r>
          </a:p>
          <a:p>
            <a:pPr marL="228600" marR="0" lvl="0" indent="-228600" algn="r" defTabSz="914400" rtl="1" eaLnBrk="1" fontAlgn="auto" latinLnBrk="0" hangingPunct="1">
              <a:lnSpc>
                <a:spcPct val="90000"/>
              </a:lnSpc>
              <a:spcBef>
                <a:spcPts val="1000"/>
              </a:spcBef>
              <a:spcAft>
                <a:spcPts val="0"/>
              </a:spcAft>
              <a:buClrTx/>
              <a:buSzTx/>
              <a:buFont typeface="Wingdings" pitchFamily="2" charset="2"/>
              <a:buChar char="v"/>
              <a:tabLst/>
              <a:defRPr/>
            </a:pPr>
            <a:r>
              <a:rPr kumimoji="0" lang="ar-SA" sz="2800" b="1" i="0" u="none" strike="noStrike" kern="1200" cap="none" spc="0" normalizeH="0" baseline="0" noProof="0" dirty="0">
                <a:ln>
                  <a:noFill/>
                </a:ln>
                <a:effectLst/>
                <a:uLnTx/>
                <a:uFillTx/>
                <a:latin typeface="+mn-lt"/>
                <a:ea typeface="+mn-ea"/>
                <a:cs typeface="+mn-cs"/>
              </a:rPr>
              <a:t>اسم </a:t>
            </a:r>
            <a:r>
              <a:rPr kumimoji="0" lang="ar-EG" sz="2800" b="1" i="0" u="none" strike="noStrike" kern="1200" cap="none" spc="0" normalizeH="0" baseline="0" noProof="0" dirty="0">
                <a:ln>
                  <a:noFill/>
                </a:ln>
                <a:effectLst/>
                <a:uLnTx/>
                <a:uFillTx/>
                <a:latin typeface="+mn-lt"/>
                <a:ea typeface="+mn-ea"/>
                <a:cs typeface="+mn-cs"/>
              </a:rPr>
              <a:t>الأستاذ </a:t>
            </a:r>
            <a:r>
              <a:rPr kumimoji="0" lang="ar-SA" sz="2800" b="1" i="0" u="none" strike="noStrike" kern="1200" cap="none" spc="0" normalizeH="0" baseline="0" noProof="0" dirty="0">
                <a:ln>
                  <a:noFill/>
                </a:ln>
                <a:effectLst/>
                <a:uLnTx/>
                <a:uFillTx/>
                <a:latin typeface="+mn-lt"/>
                <a:ea typeface="+mn-ea"/>
                <a:cs typeface="+mn-cs"/>
              </a:rPr>
              <a:t>المشرف على  الدراسة.</a:t>
            </a:r>
          </a:p>
          <a:p>
            <a:pPr marL="228600" marR="0" lvl="0" indent="-228600" algn="r" defTabSz="914400" rtl="1" eaLnBrk="1" fontAlgn="auto" latinLnBrk="0" hangingPunct="1">
              <a:lnSpc>
                <a:spcPct val="90000"/>
              </a:lnSpc>
              <a:spcBef>
                <a:spcPts val="1000"/>
              </a:spcBef>
              <a:spcAft>
                <a:spcPts val="0"/>
              </a:spcAft>
              <a:buClrTx/>
              <a:buSzTx/>
              <a:buFont typeface="Wingdings" pitchFamily="2" charset="2"/>
              <a:buChar char="v"/>
              <a:tabLst/>
              <a:defRPr/>
            </a:pPr>
            <a:r>
              <a:rPr kumimoji="0" lang="ar-SA" sz="2800" b="1" i="0" u="none" strike="noStrike" kern="1200" cap="none" spc="0" normalizeH="0" baseline="0" noProof="0" dirty="0">
                <a:ln>
                  <a:noFill/>
                </a:ln>
                <a:effectLst/>
                <a:uLnTx/>
                <a:uFillTx/>
                <a:latin typeface="+mn-lt"/>
                <a:ea typeface="+mn-ea"/>
                <a:cs typeface="+mn-cs"/>
              </a:rPr>
              <a:t>تاريخ تسليم البحث.</a:t>
            </a:r>
            <a:endParaRPr kumimoji="0" lang="en-US" sz="2800" b="1" i="0" u="none" strike="noStrike" kern="1200" cap="none" spc="0" normalizeH="0" baseline="0" noProof="0" dirty="0">
              <a:ln>
                <a:noFill/>
              </a:ln>
              <a:effectLst/>
              <a:uLnTx/>
              <a:uFillTx/>
              <a:latin typeface="+mn-lt"/>
              <a:ea typeface="+mn-ea"/>
              <a:cs typeface="+mn-cs"/>
            </a:endParaRPr>
          </a:p>
        </p:txBody>
      </p:sp>
    </p:spTree>
    <p:extLst>
      <p:ext uri="{BB962C8B-B14F-4D97-AF65-F5344CB8AC3E}">
        <p14:creationId xmlns:p14="http://schemas.microsoft.com/office/powerpoint/2010/main" val="1819092194"/>
      </p:ext>
    </p:extLst>
  </p:cSld>
  <p:clrMapOvr>
    <a:masterClrMapping/>
  </p:clrMapOvr>
  <p:transition spd="slow" advTm="73031">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7" name="Rectangle 4"/>
          <p:cNvSpPr>
            <a:spLocks noChangeArrowheads="1"/>
          </p:cNvSpPr>
          <p:nvPr/>
        </p:nvSpPr>
        <p:spPr bwMode="auto">
          <a:xfrm>
            <a:off x="5358338" y="1076469"/>
            <a:ext cx="2052638" cy="1344612"/>
          </a:xfrm>
          <a:prstGeom prst="rect">
            <a:avLst/>
          </a:prstGeom>
          <a:solidFill>
            <a:schemeClr val="accent1"/>
          </a:solidFill>
          <a:ln w="9525">
            <a:solidFill>
              <a:schemeClr val="tx1"/>
            </a:solidFill>
            <a:miter lim="800000"/>
            <a:headEnd/>
            <a:tailEnd/>
          </a:ln>
        </p:spPr>
        <p:txBody>
          <a:bodyPr wrap="none" anchor="ctr"/>
          <a:lstStyle/>
          <a:p>
            <a:pPr algn="ctr"/>
            <a:r>
              <a:rPr lang="ar-SA" sz="2800" b="1" dirty="0">
                <a:solidFill>
                  <a:srgbClr val="003300"/>
                </a:solidFill>
                <a:latin typeface="Garamond" pitchFamily="18" charset="0"/>
              </a:rPr>
              <a:t>الثلث الأول</a:t>
            </a:r>
          </a:p>
          <a:p>
            <a:pPr algn="ctr"/>
            <a:r>
              <a:rPr lang="ar-SA" sz="2800" b="1" dirty="0">
                <a:solidFill>
                  <a:srgbClr val="003300"/>
                </a:solidFill>
                <a:latin typeface="Garamond" pitchFamily="18" charset="0"/>
              </a:rPr>
              <a:t> من الصفحة</a:t>
            </a:r>
            <a:endParaRPr lang="en-US" sz="2800" b="1" dirty="0">
              <a:solidFill>
                <a:srgbClr val="003300"/>
              </a:solidFill>
              <a:latin typeface="Garamond" pitchFamily="18" charset="0"/>
            </a:endParaRPr>
          </a:p>
        </p:txBody>
      </p:sp>
      <p:sp>
        <p:nvSpPr>
          <p:cNvPr id="10" name="Rectangle 5"/>
          <p:cNvSpPr>
            <a:spLocks noChangeArrowheads="1"/>
          </p:cNvSpPr>
          <p:nvPr/>
        </p:nvSpPr>
        <p:spPr bwMode="auto">
          <a:xfrm>
            <a:off x="5310201" y="2814731"/>
            <a:ext cx="2266950" cy="1249362"/>
          </a:xfrm>
          <a:prstGeom prst="rect">
            <a:avLst/>
          </a:prstGeom>
          <a:solidFill>
            <a:schemeClr val="accent1"/>
          </a:solidFill>
          <a:ln w="9525">
            <a:solidFill>
              <a:schemeClr val="tx1"/>
            </a:solidFill>
            <a:miter lim="800000"/>
            <a:headEnd/>
            <a:tailEnd/>
          </a:ln>
        </p:spPr>
        <p:txBody>
          <a:bodyPr wrap="none" anchor="ctr"/>
          <a:lstStyle/>
          <a:p>
            <a:pPr algn="ctr"/>
            <a:r>
              <a:rPr lang="ar-SA" sz="2800" b="1">
                <a:solidFill>
                  <a:srgbClr val="003300"/>
                </a:solidFill>
                <a:latin typeface="Garamond" pitchFamily="18" charset="0"/>
              </a:rPr>
              <a:t>في نصف</a:t>
            </a:r>
          </a:p>
          <a:p>
            <a:pPr algn="ctr"/>
            <a:r>
              <a:rPr lang="ar-SA" sz="2800" b="1">
                <a:solidFill>
                  <a:srgbClr val="003300"/>
                </a:solidFill>
                <a:latin typeface="Garamond" pitchFamily="18" charset="0"/>
              </a:rPr>
              <a:t>الصفحة</a:t>
            </a:r>
            <a:endParaRPr lang="en-US" sz="2800" b="1">
              <a:solidFill>
                <a:srgbClr val="003300"/>
              </a:solidFill>
              <a:latin typeface="Garamond" pitchFamily="18" charset="0"/>
            </a:endParaRPr>
          </a:p>
        </p:txBody>
      </p:sp>
      <p:sp>
        <p:nvSpPr>
          <p:cNvPr id="11" name="Rectangle 6"/>
          <p:cNvSpPr>
            <a:spLocks noChangeArrowheads="1"/>
          </p:cNvSpPr>
          <p:nvPr/>
        </p:nvSpPr>
        <p:spPr bwMode="auto">
          <a:xfrm>
            <a:off x="5331351" y="4562721"/>
            <a:ext cx="2106612" cy="1439862"/>
          </a:xfrm>
          <a:prstGeom prst="rect">
            <a:avLst/>
          </a:prstGeom>
          <a:solidFill>
            <a:schemeClr val="accent1"/>
          </a:solidFill>
          <a:ln w="9525">
            <a:solidFill>
              <a:schemeClr val="tx1"/>
            </a:solidFill>
            <a:miter lim="800000"/>
            <a:headEnd/>
            <a:tailEnd/>
          </a:ln>
        </p:spPr>
        <p:txBody>
          <a:bodyPr wrap="none" anchor="ctr"/>
          <a:lstStyle/>
          <a:p>
            <a:pPr algn="ctr"/>
            <a:r>
              <a:rPr lang="ar-SA" sz="2800" b="1" dirty="0">
                <a:solidFill>
                  <a:srgbClr val="003300"/>
                </a:solidFill>
                <a:latin typeface="Garamond" pitchFamily="18" charset="0"/>
              </a:rPr>
              <a:t>الثلث الأخير</a:t>
            </a:r>
          </a:p>
          <a:p>
            <a:pPr algn="ctr"/>
            <a:r>
              <a:rPr lang="ar-SA" sz="2800" b="1" dirty="0">
                <a:solidFill>
                  <a:srgbClr val="003300"/>
                </a:solidFill>
                <a:latin typeface="Garamond" pitchFamily="18" charset="0"/>
              </a:rPr>
              <a:t> من الصفحة</a:t>
            </a:r>
            <a:endParaRPr lang="en-US" sz="2800" b="1" dirty="0">
              <a:solidFill>
                <a:srgbClr val="003300"/>
              </a:solidFill>
              <a:latin typeface="Garamond" pitchFamily="18" charset="0"/>
            </a:endParaRPr>
          </a:p>
        </p:txBody>
      </p:sp>
      <p:sp>
        <p:nvSpPr>
          <p:cNvPr id="16" name="Oval 3"/>
          <p:cNvSpPr>
            <a:spLocks noChangeArrowheads="1"/>
          </p:cNvSpPr>
          <p:nvPr/>
        </p:nvSpPr>
        <p:spPr bwMode="auto">
          <a:xfrm>
            <a:off x="2260805" y="842348"/>
            <a:ext cx="1493838" cy="1150937"/>
          </a:xfrm>
          <a:prstGeom prst="ellipse">
            <a:avLst/>
          </a:prstGeom>
          <a:solidFill>
            <a:schemeClr val="accent1"/>
          </a:solidFill>
          <a:ln w="9525">
            <a:solidFill>
              <a:schemeClr val="tx1"/>
            </a:solidFill>
            <a:round/>
            <a:headEnd/>
            <a:tailEnd/>
          </a:ln>
        </p:spPr>
        <p:txBody>
          <a:bodyPr wrap="none" anchor="ctr"/>
          <a:lstStyle/>
          <a:p>
            <a:pPr algn="ctr"/>
            <a:r>
              <a:rPr lang="ar-SA" sz="2800" b="1" dirty="0">
                <a:solidFill>
                  <a:srgbClr val="CC3300"/>
                </a:solidFill>
                <a:latin typeface="Garamond" pitchFamily="18" charset="0"/>
              </a:rPr>
              <a:t>ورقة الغلاف</a:t>
            </a:r>
            <a:endParaRPr lang="en-US" sz="2800" b="1" dirty="0">
              <a:solidFill>
                <a:srgbClr val="CC3300"/>
              </a:solidFill>
              <a:latin typeface="Garamond" pitchFamily="18" charset="0"/>
            </a:endParaRPr>
          </a:p>
        </p:txBody>
      </p:sp>
      <p:sp>
        <p:nvSpPr>
          <p:cNvPr id="17" name="مستطيل 16"/>
          <p:cNvSpPr/>
          <p:nvPr/>
        </p:nvSpPr>
        <p:spPr>
          <a:xfrm>
            <a:off x="10722367" y="1192511"/>
            <a:ext cx="923651" cy="313932"/>
          </a:xfrm>
          <a:prstGeom prst="rect">
            <a:avLst/>
          </a:prstGeom>
        </p:spPr>
        <p:txBody>
          <a:bodyPr wrap="none">
            <a:spAutoFit/>
          </a:bodyPr>
          <a:lstStyle/>
          <a:p>
            <a:pPr fontAlgn="auto">
              <a:lnSpc>
                <a:spcPct val="80000"/>
              </a:lnSpc>
              <a:spcAft>
                <a:spcPts val="0"/>
              </a:spcAft>
              <a:buFont typeface="Wingdings" pitchFamily="2" charset="2"/>
              <a:buNone/>
              <a:defRPr/>
            </a:pPr>
            <a:r>
              <a:rPr lang="ar-SA" b="1" dirty="0">
                <a:solidFill>
                  <a:srgbClr val="003300"/>
                </a:solidFill>
              </a:rPr>
              <a:t>اسم الكلية</a:t>
            </a:r>
          </a:p>
        </p:txBody>
      </p:sp>
      <p:sp>
        <p:nvSpPr>
          <p:cNvPr id="18" name="مستطيل 17"/>
          <p:cNvSpPr/>
          <p:nvPr/>
        </p:nvSpPr>
        <p:spPr>
          <a:xfrm>
            <a:off x="10622502" y="1664460"/>
            <a:ext cx="1152880" cy="313932"/>
          </a:xfrm>
          <a:prstGeom prst="rect">
            <a:avLst/>
          </a:prstGeom>
        </p:spPr>
        <p:txBody>
          <a:bodyPr wrap="none">
            <a:spAutoFit/>
          </a:bodyPr>
          <a:lstStyle/>
          <a:p>
            <a:pPr fontAlgn="auto">
              <a:lnSpc>
                <a:spcPct val="80000"/>
              </a:lnSpc>
              <a:spcAft>
                <a:spcPts val="0"/>
              </a:spcAft>
              <a:buFont typeface="Wingdings" pitchFamily="2" charset="2"/>
              <a:buNone/>
              <a:defRPr/>
            </a:pPr>
            <a:r>
              <a:rPr lang="ar-SA" b="1" dirty="0">
                <a:solidFill>
                  <a:srgbClr val="003300"/>
                </a:solidFill>
              </a:rPr>
              <a:t>عنوان البحث</a:t>
            </a:r>
          </a:p>
        </p:txBody>
      </p:sp>
      <p:sp>
        <p:nvSpPr>
          <p:cNvPr id="19" name="مستطيل 18"/>
          <p:cNvSpPr/>
          <p:nvPr/>
        </p:nvSpPr>
        <p:spPr>
          <a:xfrm>
            <a:off x="10563509" y="2873828"/>
            <a:ext cx="1152880" cy="313932"/>
          </a:xfrm>
          <a:prstGeom prst="rect">
            <a:avLst/>
          </a:prstGeom>
        </p:spPr>
        <p:txBody>
          <a:bodyPr wrap="none">
            <a:spAutoFit/>
          </a:bodyPr>
          <a:lstStyle/>
          <a:p>
            <a:pPr fontAlgn="auto">
              <a:lnSpc>
                <a:spcPct val="80000"/>
              </a:lnSpc>
              <a:spcAft>
                <a:spcPts val="0"/>
              </a:spcAft>
              <a:buFont typeface="Wingdings" pitchFamily="2" charset="2"/>
              <a:buNone/>
              <a:defRPr/>
            </a:pPr>
            <a:r>
              <a:rPr lang="ar-SA" b="1" dirty="0">
                <a:solidFill>
                  <a:srgbClr val="003300"/>
                </a:solidFill>
              </a:rPr>
              <a:t>عنوان البحث</a:t>
            </a:r>
          </a:p>
        </p:txBody>
      </p:sp>
      <p:sp>
        <p:nvSpPr>
          <p:cNvPr id="20" name="مستطيل 19"/>
          <p:cNvSpPr/>
          <p:nvPr/>
        </p:nvSpPr>
        <p:spPr>
          <a:xfrm>
            <a:off x="10058400" y="4532836"/>
            <a:ext cx="1710814" cy="535531"/>
          </a:xfrm>
          <a:prstGeom prst="rect">
            <a:avLst/>
          </a:prstGeom>
        </p:spPr>
        <p:txBody>
          <a:bodyPr wrap="square">
            <a:spAutoFit/>
          </a:bodyPr>
          <a:lstStyle/>
          <a:p>
            <a:pPr algn="r" rtl="1" fontAlgn="auto">
              <a:lnSpc>
                <a:spcPct val="80000"/>
              </a:lnSpc>
              <a:spcAft>
                <a:spcPts val="0"/>
              </a:spcAft>
              <a:buFont typeface="Wingdings" pitchFamily="2" charset="2"/>
              <a:buNone/>
              <a:defRPr/>
            </a:pPr>
            <a:r>
              <a:rPr lang="ar-SA" b="1" dirty="0">
                <a:solidFill>
                  <a:srgbClr val="003300"/>
                </a:solidFill>
                <a:latin typeface="Arial" pitchFamily="34" charset="0"/>
              </a:rPr>
              <a:t>اسم </a:t>
            </a:r>
            <a:r>
              <a:rPr lang="ar-EG" b="1" dirty="0">
                <a:solidFill>
                  <a:srgbClr val="003300"/>
                </a:solidFill>
                <a:latin typeface="Arial" pitchFamily="34" charset="0"/>
              </a:rPr>
              <a:t>الباحث</a:t>
            </a:r>
            <a:r>
              <a:rPr lang="ar-SA" b="1" dirty="0">
                <a:solidFill>
                  <a:srgbClr val="003300"/>
                </a:solidFill>
                <a:latin typeface="Arial" pitchFamily="34" charset="0"/>
              </a:rPr>
              <a:t>:</a:t>
            </a:r>
          </a:p>
          <a:p>
            <a:pPr algn="r" rtl="1" fontAlgn="auto">
              <a:lnSpc>
                <a:spcPct val="80000"/>
              </a:lnSpc>
              <a:spcAft>
                <a:spcPts val="0"/>
              </a:spcAft>
              <a:buFont typeface="Wingdings" pitchFamily="2" charset="2"/>
              <a:buNone/>
              <a:defRPr/>
            </a:pPr>
            <a:r>
              <a:rPr lang="ar-EG" b="1" dirty="0" err="1">
                <a:solidFill>
                  <a:srgbClr val="003300"/>
                </a:solidFill>
                <a:latin typeface="Arial" pitchFamily="34" charset="0"/>
              </a:rPr>
              <a:t>ال</a:t>
            </a:r>
            <a:r>
              <a:rPr lang="ar-SA" b="1" dirty="0">
                <a:solidFill>
                  <a:srgbClr val="003300"/>
                </a:solidFill>
                <a:latin typeface="Arial" pitchFamily="34" charset="0"/>
              </a:rPr>
              <a:t>رقم </a:t>
            </a:r>
            <a:r>
              <a:rPr lang="ar-EG" b="1" dirty="0">
                <a:solidFill>
                  <a:srgbClr val="003300"/>
                </a:solidFill>
                <a:latin typeface="Arial" pitchFamily="34" charset="0"/>
              </a:rPr>
              <a:t>الجامعي </a:t>
            </a:r>
            <a:r>
              <a:rPr lang="ar-SA" b="1" dirty="0">
                <a:solidFill>
                  <a:srgbClr val="003300"/>
                </a:solidFill>
                <a:latin typeface="Arial" pitchFamily="34" charset="0"/>
              </a:rPr>
              <a:t>:</a:t>
            </a:r>
            <a:endParaRPr lang="en-US" b="1" dirty="0">
              <a:solidFill>
                <a:srgbClr val="003300"/>
              </a:solidFill>
              <a:latin typeface="Arial" pitchFamily="34" charset="0"/>
            </a:endParaRPr>
          </a:p>
        </p:txBody>
      </p:sp>
      <p:sp>
        <p:nvSpPr>
          <p:cNvPr id="21" name="مستطيل 20"/>
          <p:cNvSpPr/>
          <p:nvPr/>
        </p:nvSpPr>
        <p:spPr>
          <a:xfrm>
            <a:off x="9615947" y="5351184"/>
            <a:ext cx="2340077" cy="757130"/>
          </a:xfrm>
          <a:prstGeom prst="rect">
            <a:avLst/>
          </a:prstGeom>
        </p:spPr>
        <p:txBody>
          <a:bodyPr wrap="square">
            <a:spAutoFit/>
          </a:bodyPr>
          <a:lstStyle/>
          <a:p>
            <a:pPr algn="r" rtl="1" fontAlgn="auto">
              <a:lnSpc>
                <a:spcPct val="80000"/>
              </a:lnSpc>
              <a:spcAft>
                <a:spcPts val="0"/>
              </a:spcAft>
              <a:buFont typeface="Wingdings" pitchFamily="2" charset="2"/>
              <a:buNone/>
              <a:defRPr/>
            </a:pPr>
            <a:r>
              <a:rPr lang="ar-SA" b="1" dirty="0">
                <a:solidFill>
                  <a:srgbClr val="003300"/>
                </a:solidFill>
              </a:rPr>
              <a:t>إشراف الأستاذ :   </a:t>
            </a:r>
            <a:endParaRPr lang="en-US" dirty="0">
              <a:solidFill>
                <a:srgbClr val="003300"/>
              </a:solidFill>
            </a:endParaRPr>
          </a:p>
          <a:p>
            <a:pPr algn="r" rtl="1" fontAlgn="auto">
              <a:lnSpc>
                <a:spcPct val="80000"/>
              </a:lnSpc>
              <a:spcAft>
                <a:spcPts val="0"/>
              </a:spcAft>
              <a:buFont typeface="Wingdings" pitchFamily="2" charset="2"/>
              <a:buNone/>
              <a:defRPr/>
            </a:pPr>
            <a:r>
              <a:rPr lang="ar-SA" b="1" dirty="0">
                <a:solidFill>
                  <a:srgbClr val="003300"/>
                </a:solidFill>
              </a:rPr>
              <a:t>في مساق: </a:t>
            </a:r>
          </a:p>
          <a:p>
            <a:pPr algn="r" rtl="1" fontAlgn="auto">
              <a:lnSpc>
                <a:spcPct val="80000"/>
              </a:lnSpc>
              <a:spcAft>
                <a:spcPts val="0"/>
              </a:spcAft>
              <a:buFont typeface="Wingdings" pitchFamily="2" charset="2"/>
              <a:buNone/>
              <a:defRPr/>
            </a:pPr>
            <a:r>
              <a:rPr lang="ar-SA" b="1" dirty="0">
                <a:solidFill>
                  <a:srgbClr val="003300"/>
                </a:solidFill>
              </a:rPr>
              <a:t>قسم:</a:t>
            </a:r>
          </a:p>
        </p:txBody>
      </p:sp>
      <p:sp>
        <p:nvSpPr>
          <p:cNvPr id="22" name="مستطيل 21"/>
          <p:cNvSpPr/>
          <p:nvPr/>
        </p:nvSpPr>
        <p:spPr>
          <a:xfrm>
            <a:off x="5835851" y="6251208"/>
            <a:ext cx="1228221" cy="313932"/>
          </a:xfrm>
          <a:prstGeom prst="rect">
            <a:avLst/>
          </a:prstGeom>
        </p:spPr>
        <p:txBody>
          <a:bodyPr wrap="none">
            <a:spAutoFit/>
          </a:bodyPr>
          <a:lstStyle/>
          <a:p>
            <a:pPr algn="ctr" fontAlgn="auto">
              <a:lnSpc>
                <a:spcPct val="80000"/>
              </a:lnSpc>
              <a:spcAft>
                <a:spcPts val="0"/>
              </a:spcAft>
              <a:buFont typeface="Wingdings" pitchFamily="2" charset="2"/>
              <a:buNone/>
              <a:defRPr/>
            </a:pPr>
            <a:r>
              <a:rPr lang="ar-SA" b="1" dirty="0">
                <a:solidFill>
                  <a:srgbClr val="003300"/>
                </a:solidFill>
              </a:rPr>
              <a:t>تاريخ التسليم </a:t>
            </a:r>
            <a:endParaRPr lang="en-US" b="1" dirty="0">
              <a:solidFill>
                <a:srgbClr val="003300"/>
              </a:solidFill>
            </a:endParaRPr>
          </a:p>
        </p:txBody>
      </p:sp>
    </p:spTree>
    <p:extLst>
      <p:ext uri="{BB962C8B-B14F-4D97-AF65-F5344CB8AC3E}">
        <p14:creationId xmlns:p14="http://schemas.microsoft.com/office/powerpoint/2010/main" val="1819092194"/>
      </p:ext>
    </p:extLst>
  </p:cSld>
  <p:clrMapOvr>
    <a:masterClrMapping/>
  </p:clrMapOvr>
  <p:transition spd="slow" advTm="73031">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2"/>
          <p:cNvSpPr txBox="1">
            <a:spLocks noChangeArrowheads="1"/>
          </p:cNvSpPr>
          <p:nvPr/>
        </p:nvSpPr>
        <p:spPr>
          <a:xfrm>
            <a:off x="4530111" y="672127"/>
            <a:ext cx="3032125" cy="610983"/>
          </a:xfrm>
          <a:prstGeom prst="rect">
            <a:avLst/>
          </a:prstGeom>
          <a:solidFill>
            <a:schemeClr val="bg2"/>
          </a:solidFill>
          <a:ln>
            <a:solidFill>
              <a:srgbClr val="FF0000"/>
            </a:solidFill>
          </a:ln>
        </p:spPr>
        <p:txBody>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ar-SA" sz="2800" b="0" i="0" u="none" strike="noStrike" kern="1200" cap="none" spc="0" normalizeH="0" baseline="0" noProof="0" dirty="0">
                <a:ln>
                  <a:noFill/>
                </a:ln>
                <a:effectLst/>
                <a:uLnTx/>
                <a:uFillTx/>
                <a:latin typeface="+mj-lt"/>
                <a:ea typeface="+mj-ea"/>
                <a:cs typeface="+mj-cs"/>
              </a:rPr>
              <a:t>فهرس المحتويات</a:t>
            </a:r>
            <a:endParaRPr kumimoji="0" lang="en-US" sz="2800" b="0" i="0" u="none" strike="noStrike" kern="1200" cap="none" spc="0" normalizeH="0" baseline="0" noProof="0" dirty="0">
              <a:ln>
                <a:noFill/>
              </a:ln>
              <a:effectLst/>
              <a:uLnTx/>
              <a:uFillTx/>
              <a:latin typeface="+mj-lt"/>
              <a:ea typeface="+mj-ea"/>
              <a:cs typeface="Times New Roman" pitchFamily="18" charset="0"/>
            </a:endParaRPr>
          </a:p>
        </p:txBody>
      </p:sp>
      <p:sp>
        <p:nvSpPr>
          <p:cNvPr id="10" name="Rectangle 4"/>
          <p:cNvSpPr>
            <a:spLocks noChangeArrowheads="1"/>
          </p:cNvSpPr>
          <p:nvPr/>
        </p:nvSpPr>
        <p:spPr bwMode="auto">
          <a:xfrm>
            <a:off x="3231159" y="2288089"/>
            <a:ext cx="1079500" cy="4038957"/>
          </a:xfrm>
          <a:prstGeom prst="rect">
            <a:avLst/>
          </a:prstGeom>
          <a:solidFill>
            <a:schemeClr val="bg2"/>
          </a:solidFill>
          <a:ln w="9525">
            <a:solidFill>
              <a:srgbClr val="FF0000"/>
            </a:solidFill>
            <a:miter lim="800000"/>
            <a:headEnd/>
            <a:tailEnd/>
          </a:ln>
        </p:spPr>
        <p:txBody>
          <a:bodyPr wrap="none" anchor="ctr"/>
          <a:lstStyle/>
          <a:p>
            <a:pPr algn="ctr"/>
            <a:r>
              <a:rPr lang="ar-SA">
                <a:solidFill>
                  <a:srgbClr val="003300"/>
                </a:solidFill>
                <a:latin typeface="Garamond" pitchFamily="18" charset="0"/>
              </a:rPr>
              <a:t>1</a:t>
            </a:r>
            <a:endParaRPr lang="ar-SA" sz="2000">
              <a:solidFill>
                <a:srgbClr val="003300"/>
              </a:solidFill>
              <a:latin typeface="Garamond" pitchFamily="18" charset="0"/>
            </a:endParaRPr>
          </a:p>
          <a:p>
            <a:pPr algn="ctr"/>
            <a:r>
              <a:rPr lang="ar-SA" sz="2000">
                <a:solidFill>
                  <a:srgbClr val="003300"/>
                </a:solidFill>
                <a:latin typeface="Garamond" pitchFamily="18" charset="0"/>
              </a:rPr>
              <a:t>2</a:t>
            </a:r>
          </a:p>
          <a:p>
            <a:pPr algn="ctr"/>
            <a:r>
              <a:rPr lang="ar-SA" sz="2000">
                <a:solidFill>
                  <a:srgbClr val="003300"/>
                </a:solidFill>
                <a:latin typeface="Garamond" pitchFamily="18" charset="0"/>
              </a:rPr>
              <a:t>3</a:t>
            </a:r>
          </a:p>
          <a:p>
            <a:pPr algn="ctr"/>
            <a:r>
              <a:rPr lang="ar-SA" sz="2000">
                <a:solidFill>
                  <a:srgbClr val="003300"/>
                </a:solidFill>
                <a:latin typeface="Garamond" pitchFamily="18" charset="0"/>
              </a:rPr>
              <a:t>4</a:t>
            </a:r>
          </a:p>
          <a:p>
            <a:pPr algn="ctr"/>
            <a:r>
              <a:rPr lang="ar-SA" sz="2000">
                <a:solidFill>
                  <a:srgbClr val="003300"/>
                </a:solidFill>
                <a:latin typeface="Garamond" pitchFamily="18" charset="0"/>
              </a:rPr>
              <a:t>5</a:t>
            </a:r>
          </a:p>
          <a:p>
            <a:pPr algn="ctr"/>
            <a:r>
              <a:rPr lang="ar-SA" sz="2000">
                <a:solidFill>
                  <a:srgbClr val="003300"/>
                </a:solidFill>
                <a:latin typeface="Garamond" pitchFamily="18" charset="0"/>
              </a:rPr>
              <a:t>6</a:t>
            </a:r>
          </a:p>
          <a:p>
            <a:pPr algn="ctr"/>
            <a:r>
              <a:rPr lang="ar-SA" sz="2000">
                <a:solidFill>
                  <a:srgbClr val="003300"/>
                </a:solidFill>
                <a:latin typeface="Garamond" pitchFamily="18" charset="0"/>
              </a:rPr>
              <a:t>7</a:t>
            </a:r>
          </a:p>
          <a:p>
            <a:pPr algn="ctr"/>
            <a:r>
              <a:rPr lang="ar-SA" sz="2000">
                <a:solidFill>
                  <a:srgbClr val="003300"/>
                </a:solidFill>
                <a:latin typeface="Garamond" pitchFamily="18" charset="0"/>
              </a:rPr>
              <a:t>8</a:t>
            </a:r>
          </a:p>
          <a:p>
            <a:pPr algn="ctr"/>
            <a:r>
              <a:rPr lang="ar-SA" sz="2000">
                <a:solidFill>
                  <a:srgbClr val="003300"/>
                </a:solidFill>
                <a:latin typeface="Garamond" pitchFamily="18" charset="0"/>
              </a:rPr>
              <a:t>9</a:t>
            </a:r>
          </a:p>
          <a:p>
            <a:pPr algn="ctr"/>
            <a:r>
              <a:rPr lang="ar-SA" sz="2000">
                <a:solidFill>
                  <a:srgbClr val="003300"/>
                </a:solidFill>
                <a:latin typeface="Garamond" pitchFamily="18" charset="0"/>
              </a:rPr>
              <a:t>10</a:t>
            </a:r>
            <a:endParaRPr lang="en-US" sz="2000">
              <a:solidFill>
                <a:srgbClr val="003300"/>
              </a:solidFill>
              <a:latin typeface="Garamond" pitchFamily="18" charset="0"/>
            </a:endParaRPr>
          </a:p>
        </p:txBody>
      </p:sp>
      <p:sp>
        <p:nvSpPr>
          <p:cNvPr id="11" name="Rectangle 6"/>
          <p:cNvSpPr>
            <a:spLocks noChangeArrowheads="1"/>
          </p:cNvSpPr>
          <p:nvPr/>
        </p:nvSpPr>
        <p:spPr bwMode="auto">
          <a:xfrm>
            <a:off x="5095694" y="2344063"/>
            <a:ext cx="2952750" cy="3938741"/>
          </a:xfrm>
          <a:prstGeom prst="rect">
            <a:avLst/>
          </a:prstGeom>
          <a:solidFill>
            <a:schemeClr val="bg2"/>
          </a:solidFill>
          <a:ln w="9525">
            <a:solidFill>
              <a:srgbClr val="FF0000"/>
            </a:solidFill>
            <a:miter lim="800000"/>
            <a:headEnd/>
            <a:tailEnd/>
          </a:ln>
          <a:effectLst/>
        </p:spPr>
        <p:txBody>
          <a:bodyPr wrap="none" anchor="ctr"/>
          <a:lstStyle/>
          <a:p>
            <a:pPr algn="ctr">
              <a:defRPr/>
            </a:pPr>
            <a:r>
              <a:rPr lang="ar-SA" sz="2000" dirty="0">
                <a:latin typeface="Garamond" pitchFamily="18" charset="0"/>
              </a:rPr>
              <a:t>الموجز</a:t>
            </a:r>
          </a:p>
          <a:p>
            <a:pPr algn="ctr">
              <a:defRPr/>
            </a:pPr>
            <a:r>
              <a:rPr lang="ar-SA" sz="2000" dirty="0">
                <a:latin typeface="Garamond" pitchFamily="18" charset="0"/>
              </a:rPr>
              <a:t>الافتتاحية</a:t>
            </a:r>
          </a:p>
          <a:p>
            <a:pPr algn="ctr">
              <a:defRPr/>
            </a:pPr>
            <a:r>
              <a:rPr lang="ar-SA" sz="2000" dirty="0">
                <a:latin typeface="Garamond" pitchFamily="18" charset="0"/>
              </a:rPr>
              <a:t>المقدمة</a:t>
            </a:r>
          </a:p>
          <a:p>
            <a:pPr algn="ctr">
              <a:defRPr/>
            </a:pPr>
            <a:r>
              <a:rPr lang="ar-SA" sz="2000" dirty="0">
                <a:latin typeface="Garamond" pitchFamily="18" charset="0"/>
              </a:rPr>
              <a:t>_____</a:t>
            </a:r>
          </a:p>
          <a:p>
            <a:pPr algn="ctr">
              <a:defRPr/>
            </a:pPr>
            <a:r>
              <a:rPr lang="ar-SA" sz="2000" dirty="0">
                <a:latin typeface="Garamond" pitchFamily="18" charset="0"/>
              </a:rPr>
              <a:t>______</a:t>
            </a:r>
          </a:p>
          <a:p>
            <a:pPr algn="ctr">
              <a:defRPr/>
            </a:pPr>
            <a:r>
              <a:rPr lang="ar-SA" sz="2000" dirty="0">
                <a:latin typeface="Garamond" pitchFamily="18" charset="0"/>
              </a:rPr>
              <a:t>_____</a:t>
            </a:r>
          </a:p>
          <a:p>
            <a:pPr algn="ctr">
              <a:defRPr/>
            </a:pPr>
            <a:r>
              <a:rPr lang="ar-SA" sz="2000" dirty="0">
                <a:latin typeface="Garamond" pitchFamily="18" charset="0"/>
              </a:rPr>
              <a:t>______</a:t>
            </a:r>
          </a:p>
          <a:p>
            <a:pPr algn="ctr">
              <a:defRPr/>
            </a:pPr>
            <a:endParaRPr lang="ar-SA" sz="2000" dirty="0">
              <a:latin typeface="Garamond" pitchFamily="18" charset="0"/>
            </a:endParaRPr>
          </a:p>
          <a:p>
            <a:pPr algn="ctr">
              <a:defRPr/>
            </a:pPr>
            <a:endParaRPr lang="ar-SA" sz="2000" dirty="0">
              <a:latin typeface="Garamond" pitchFamily="18" charset="0"/>
            </a:endParaRPr>
          </a:p>
          <a:p>
            <a:pPr algn="ctr">
              <a:defRPr/>
            </a:pPr>
            <a:endParaRPr lang="ar-SA" sz="2000" dirty="0">
              <a:latin typeface="Garamond" pitchFamily="18" charset="0"/>
            </a:endParaRPr>
          </a:p>
          <a:p>
            <a:pPr algn="ctr">
              <a:defRPr/>
            </a:pPr>
            <a:r>
              <a:rPr lang="ar-SA" sz="2000" dirty="0">
                <a:latin typeface="Garamond" pitchFamily="18" charset="0"/>
              </a:rPr>
              <a:t>الخاتمة</a:t>
            </a:r>
          </a:p>
          <a:p>
            <a:pPr algn="ctr">
              <a:defRPr/>
            </a:pPr>
            <a:r>
              <a:rPr lang="ar-SA" sz="2000" dirty="0">
                <a:latin typeface="Garamond" pitchFamily="18" charset="0"/>
              </a:rPr>
              <a:t>المراجع</a:t>
            </a:r>
          </a:p>
          <a:p>
            <a:pPr algn="ctr">
              <a:defRPr/>
            </a:pPr>
            <a:r>
              <a:rPr lang="ar-SA" sz="2000" dirty="0">
                <a:latin typeface="Garamond" pitchFamily="18" charset="0"/>
              </a:rPr>
              <a:t>الملاحق</a:t>
            </a:r>
            <a:endParaRPr lang="en-US" sz="2000" dirty="0">
              <a:latin typeface="Garamond" pitchFamily="18" charset="0"/>
            </a:endParaRPr>
          </a:p>
        </p:txBody>
      </p:sp>
      <p:sp>
        <p:nvSpPr>
          <p:cNvPr id="13" name="Rectangle 8"/>
          <p:cNvSpPr>
            <a:spLocks noChangeArrowheads="1"/>
          </p:cNvSpPr>
          <p:nvPr/>
        </p:nvSpPr>
        <p:spPr bwMode="auto">
          <a:xfrm>
            <a:off x="8913281" y="2182757"/>
            <a:ext cx="1676041" cy="4277033"/>
          </a:xfrm>
          <a:prstGeom prst="rect">
            <a:avLst/>
          </a:prstGeom>
          <a:solidFill>
            <a:schemeClr val="bg2"/>
          </a:solidFill>
          <a:ln w="9525">
            <a:solidFill>
              <a:srgbClr val="FF0000"/>
            </a:solidFill>
            <a:miter lim="800000"/>
            <a:headEnd/>
            <a:tailEnd/>
          </a:ln>
        </p:spPr>
        <p:txBody>
          <a:bodyPr wrap="none" anchor="ctr"/>
          <a:lstStyle/>
          <a:p>
            <a:pPr algn="r"/>
            <a:endParaRPr lang="ar-SA" sz="2000" dirty="0">
              <a:latin typeface="Garamond" pitchFamily="18" charset="0"/>
            </a:endParaRPr>
          </a:p>
          <a:p>
            <a:pPr algn="r"/>
            <a:endParaRPr lang="ar-SA" sz="2000" dirty="0">
              <a:latin typeface="Garamond" pitchFamily="18" charset="0"/>
            </a:endParaRPr>
          </a:p>
          <a:p>
            <a:pPr algn="r"/>
            <a:r>
              <a:rPr lang="ar-SA" sz="2000" dirty="0">
                <a:latin typeface="Garamond" pitchFamily="18" charset="0"/>
              </a:rPr>
              <a:t> </a:t>
            </a:r>
          </a:p>
          <a:p>
            <a:pPr algn="r"/>
            <a:r>
              <a:rPr lang="ar-SA" sz="2000" dirty="0">
                <a:latin typeface="Garamond" pitchFamily="18" charset="0"/>
              </a:rPr>
              <a:t> </a:t>
            </a:r>
          </a:p>
          <a:p>
            <a:pPr algn="r"/>
            <a:r>
              <a:rPr lang="ar-SA" sz="2000" dirty="0">
                <a:latin typeface="Garamond" pitchFamily="18" charset="0"/>
              </a:rPr>
              <a:t>الفصل الأول</a:t>
            </a:r>
          </a:p>
          <a:p>
            <a:pPr algn="r"/>
            <a:r>
              <a:rPr lang="ar-SA" sz="2000" dirty="0">
                <a:latin typeface="Garamond" pitchFamily="18" charset="0"/>
              </a:rPr>
              <a:t>1.1 </a:t>
            </a:r>
          </a:p>
          <a:p>
            <a:pPr algn="r"/>
            <a:r>
              <a:rPr lang="ar-SA" sz="2000" dirty="0">
                <a:latin typeface="Garamond" pitchFamily="18" charset="0"/>
              </a:rPr>
              <a:t>1,2</a:t>
            </a:r>
          </a:p>
          <a:p>
            <a:pPr algn="r"/>
            <a:r>
              <a:rPr lang="ar-SA" sz="2000" dirty="0">
                <a:latin typeface="Garamond" pitchFamily="18" charset="0"/>
              </a:rPr>
              <a:t>1,3</a:t>
            </a:r>
          </a:p>
          <a:p>
            <a:pPr algn="r"/>
            <a:r>
              <a:rPr lang="ar-SA" sz="2000" dirty="0">
                <a:latin typeface="Garamond" pitchFamily="18" charset="0"/>
              </a:rPr>
              <a:t>الفصل الثاني</a:t>
            </a:r>
          </a:p>
          <a:p>
            <a:pPr algn="r"/>
            <a:r>
              <a:rPr lang="ar-SA" sz="2000" dirty="0">
                <a:latin typeface="Garamond" pitchFamily="18" charset="0"/>
              </a:rPr>
              <a:t>2،1</a:t>
            </a:r>
          </a:p>
          <a:p>
            <a:pPr algn="r"/>
            <a:r>
              <a:rPr lang="ar-SA" sz="2000" dirty="0">
                <a:latin typeface="Garamond" pitchFamily="18" charset="0"/>
              </a:rPr>
              <a:t>2،2</a:t>
            </a:r>
          </a:p>
          <a:p>
            <a:pPr algn="r"/>
            <a:r>
              <a:rPr lang="ar-SA" sz="2000" dirty="0">
                <a:latin typeface="Garamond" pitchFamily="18" charset="0"/>
              </a:rPr>
              <a:t>2،3</a:t>
            </a:r>
          </a:p>
          <a:p>
            <a:pPr algn="r"/>
            <a:endParaRPr lang="ar-SA" sz="2000" dirty="0">
              <a:latin typeface="Garamond" pitchFamily="18" charset="0"/>
            </a:endParaRPr>
          </a:p>
          <a:p>
            <a:pPr algn="r"/>
            <a:r>
              <a:rPr lang="ar-SA" sz="2000" dirty="0">
                <a:latin typeface="Garamond" pitchFamily="18" charset="0"/>
              </a:rPr>
              <a:t> </a:t>
            </a:r>
          </a:p>
          <a:p>
            <a:pPr algn="r"/>
            <a:endParaRPr lang="en-US" sz="2000" dirty="0">
              <a:latin typeface="Garamond" pitchFamily="18" charset="0"/>
            </a:endParaRPr>
          </a:p>
        </p:txBody>
      </p:sp>
      <p:sp>
        <p:nvSpPr>
          <p:cNvPr id="14" name="Rectangle 5"/>
          <p:cNvSpPr>
            <a:spLocks noChangeArrowheads="1"/>
          </p:cNvSpPr>
          <p:nvPr/>
        </p:nvSpPr>
        <p:spPr bwMode="auto">
          <a:xfrm>
            <a:off x="2980393" y="1521213"/>
            <a:ext cx="1079500" cy="576262"/>
          </a:xfrm>
          <a:prstGeom prst="rect">
            <a:avLst/>
          </a:prstGeom>
          <a:solidFill>
            <a:schemeClr val="bg2"/>
          </a:solidFill>
          <a:ln w="9525">
            <a:solidFill>
              <a:schemeClr val="tx1"/>
            </a:solidFill>
            <a:miter lim="800000"/>
            <a:headEnd/>
            <a:tailEnd/>
          </a:ln>
        </p:spPr>
        <p:txBody>
          <a:bodyPr wrap="none" anchor="ctr"/>
          <a:lstStyle/>
          <a:p>
            <a:pPr algn="ctr"/>
            <a:r>
              <a:rPr lang="ar-SA" b="1" dirty="0">
                <a:latin typeface="Garamond" pitchFamily="18" charset="0"/>
              </a:rPr>
              <a:t>الصفحة</a:t>
            </a:r>
            <a:endParaRPr lang="en-US" b="1" dirty="0">
              <a:latin typeface="Garamond" pitchFamily="18" charset="0"/>
            </a:endParaRPr>
          </a:p>
        </p:txBody>
      </p:sp>
      <p:sp>
        <p:nvSpPr>
          <p:cNvPr id="15" name="Rectangle 7"/>
          <p:cNvSpPr>
            <a:spLocks noChangeArrowheads="1"/>
          </p:cNvSpPr>
          <p:nvPr/>
        </p:nvSpPr>
        <p:spPr bwMode="auto">
          <a:xfrm>
            <a:off x="4992410" y="1653945"/>
            <a:ext cx="2952750" cy="600075"/>
          </a:xfrm>
          <a:prstGeom prst="rect">
            <a:avLst/>
          </a:prstGeom>
          <a:solidFill>
            <a:schemeClr val="bg2"/>
          </a:solidFill>
          <a:ln w="9525">
            <a:solidFill>
              <a:schemeClr val="tx1"/>
            </a:solidFill>
            <a:miter lim="800000"/>
            <a:headEnd/>
            <a:tailEnd/>
          </a:ln>
        </p:spPr>
        <p:txBody>
          <a:bodyPr wrap="none" anchor="ctr"/>
          <a:lstStyle/>
          <a:p>
            <a:pPr algn="ctr"/>
            <a:r>
              <a:rPr lang="ar-SA" b="1" dirty="0">
                <a:latin typeface="Garamond" pitchFamily="18" charset="0"/>
              </a:rPr>
              <a:t>المواضيع</a:t>
            </a:r>
            <a:endParaRPr lang="en-US" b="1" dirty="0">
              <a:latin typeface="Garamond" pitchFamily="18" charset="0"/>
            </a:endParaRPr>
          </a:p>
        </p:txBody>
      </p:sp>
      <p:sp>
        <p:nvSpPr>
          <p:cNvPr id="16" name="Rectangle 9"/>
          <p:cNvSpPr>
            <a:spLocks noChangeArrowheads="1"/>
          </p:cNvSpPr>
          <p:nvPr/>
        </p:nvSpPr>
        <p:spPr bwMode="auto">
          <a:xfrm>
            <a:off x="8972200" y="1476969"/>
            <a:ext cx="1204912" cy="576262"/>
          </a:xfrm>
          <a:prstGeom prst="rect">
            <a:avLst/>
          </a:prstGeom>
          <a:solidFill>
            <a:schemeClr val="bg2"/>
          </a:solidFill>
          <a:ln w="9525">
            <a:solidFill>
              <a:schemeClr val="tx1"/>
            </a:solidFill>
            <a:miter lim="800000"/>
            <a:headEnd/>
            <a:tailEnd/>
          </a:ln>
        </p:spPr>
        <p:txBody>
          <a:bodyPr wrap="none" anchor="ctr"/>
          <a:lstStyle/>
          <a:p>
            <a:pPr algn="ctr"/>
            <a:r>
              <a:rPr lang="ar-SA" b="1" dirty="0">
                <a:latin typeface="Garamond" pitchFamily="18" charset="0"/>
              </a:rPr>
              <a:t>الترقيم</a:t>
            </a:r>
            <a:endParaRPr lang="en-US" b="1" dirty="0">
              <a:latin typeface="Garamond" pitchFamily="18" charset="0"/>
            </a:endParaRPr>
          </a:p>
        </p:txBody>
      </p:sp>
    </p:spTree>
    <p:extLst>
      <p:ext uri="{BB962C8B-B14F-4D97-AF65-F5344CB8AC3E}">
        <p14:creationId xmlns:p14="http://schemas.microsoft.com/office/powerpoint/2010/main" val="2223325494"/>
      </p:ext>
    </p:extLst>
  </p:cSld>
  <p:clrMapOvr>
    <a:masterClrMapping/>
  </p:clrMapOvr>
  <p:transition spd="slow" advTm="73031">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F77A9927-E9D0-550D-8798-B994F3039175}"/>
              </a:ext>
            </a:extLst>
          </p:cNvPr>
          <p:cNvSpPr/>
          <p:nvPr/>
        </p:nvSpPr>
        <p:spPr>
          <a:xfrm>
            <a:off x="738244" y="618886"/>
            <a:ext cx="8710415" cy="4571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507353" y="6065605"/>
            <a:ext cx="2616200" cy="400110"/>
          </a:xfrm>
          <a:prstGeom prst="rect">
            <a:avLst/>
          </a:prstGeom>
          <a:solidFill>
            <a:schemeClr val="bg2"/>
          </a:solid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0382" y="126434"/>
            <a:ext cx="2305141" cy="1076343"/>
          </a:xfrm>
          <a:prstGeom prst="rect">
            <a:avLst/>
          </a:prstGeom>
          <a:solidFill>
            <a:schemeClr val="bg2"/>
          </a:solidFill>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03669"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2"/>
          </a:solidFill>
        </p:spPr>
      </p:pic>
      <p:sp>
        <p:nvSpPr>
          <p:cNvPr id="9" name="Rectangle 2"/>
          <p:cNvSpPr txBox="1">
            <a:spLocks noChangeArrowheads="1"/>
          </p:cNvSpPr>
          <p:nvPr/>
        </p:nvSpPr>
        <p:spPr>
          <a:xfrm>
            <a:off x="3484052" y="1051693"/>
            <a:ext cx="4814887" cy="1184275"/>
          </a:xfrm>
          <a:prstGeom prst="rect">
            <a:avLst/>
          </a:prstGeom>
          <a:solidFill>
            <a:schemeClr val="bg2"/>
          </a:solidFill>
          <a:ln>
            <a:solidFill>
              <a:srgbClr val="FF0000"/>
            </a:solidFill>
          </a:ln>
        </p:spPr>
        <p:txBody>
          <a:bodyPr rtlCol="0">
            <a:normAutofit/>
          </a:bodyPr>
          <a:lstStyle/>
          <a:p>
            <a:pPr marL="0" marR="0" lvl="0" indent="0" algn="r" defTabSz="914400" rtl="1" eaLnBrk="1" fontAlgn="auto" latinLnBrk="0" hangingPunct="1">
              <a:lnSpc>
                <a:spcPct val="90000"/>
              </a:lnSpc>
              <a:spcBef>
                <a:spcPct val="0"/>
              </a:spcBef>
              <a:spcAft>
                <a:spcPts val="0"/>
              </a:spcAft>
              <a:buClrTx/>
              <a:buSzTx/>
              <a:buFontTx/>
              <a:buNone/>
              <a:tabLst/>
              <a:defRPr/>
            </a:pPr>
            <a:r>
              <a:rPr kumimoji="0" lang="ar-SA" sz="4400" b="1" i="0" u="none" strike="noStrike" kern="1200" cap="none" spc="0" normalizeH="0" baseline="0" noProof="0" dirty="0">
                <a:ln>
                  <a:noFill/>
                </a:ln>
                <a:effectLst/>
                <a:uLnTx/>
                <a:uFillTx/>
                <a:latin typeface="+mj-lt"/>
                <a:ea typeface="+mj-ea"/>
                <a:cs typeface="+mj-cs"/>
              </a:rPr>
              <a:t>الافتتاحية</a:t>
            </a:r>
            <a:endParaRPr kumimoji="0" lang="en-US" sz="4400" b="1" i="0" u="none" strike="noStrike" kern="1200" cap="none" spc="0" normalizeH="0" baseline="0" noProof="0" dirty="0">
              <a:ln>
                <a:noFill/>
              </a:ln>
              <a:effectLst/>
              <a:uLnTx/>
              <a:uFillTx/>
              <a:latin typeface="+mj-lt"/>
              <a:ea typeface="+mj-ea"/>
              <a:cs typeface="+mj-cs"/>
            </a:endParaRPr>
          </a:p>
        </p:txBody>
      </p:sp>
      <p:sp>
        <p:nvSpPr>
          <p:cNvPr id="10" name="Rectangle 3"/>
          <p:cNvSpPr txBox="1">
            <a:spLocks noChangeArrowheads="1"/>
          </p:cNvSpPr>
          <p:nvPr/>
        </p:nvSpPr>
        <p:spPr>
          <a:xfrm>
            <a:off x="2363429" y="2059858"/>
            <a:ext cx="6172200" cy="3957484"/>
          </a:xfrm>
          <a:prstGeom prst="rect">
            <a:avLst/>
          </a:prstGeom>
          <a:solidFill>
            <a:schemeClr val="bg2"/>
          </a:solidFill>
          <a:ln>
            <a:solidFill>
              <a:srgbClr val="FF0000"/>
            </a:solidFill>
          </a:ln>
        </p:spPr>
        <p:txBody>
          <a:bodyPr rtlCol="0">
            <a:normAutofit/>
          </a:bodyPr>
          <a:lstStyle/>
          <a:p>
            <a:pPr marL="228600" marR="0" lvl="0" indent="-228600" algn="r" defTabSz="914400" rtl="1" eaLnBrk="1" fontAlgn="auto" latinLnBrk="0" hangingPunct="1">
              <a:lnSpc>
                <a:spcPct val="90000"/>
              </a:lnSpc>
              <a:spcBef>
                <a:spcPts val="1000"/>
              </a:spcBef>
              <a:spcAft>
                <a:spcPts val="0"/>
              </a:spcAft>
              <a:buClr>
                <a:srgbClr val="CC3300"/>
              </a:buClr>
              <a:buSzTx/>
              <a:buFont typeface="Wingdings" pitchFamily="2" charset="2"/>
              <a:buNone/>
              <a:tabLst/>
              <a:defRPr/>
            </a:pPr>
            <a:r>
              <a:rPr kumimoji="0" lang="ar-SA" sz="2800" b="1" i="0" u="none" strike="noStrike" kern="1200" cap="none" spc="0" normalizeH="0" baseline="0" noProof="0" dirty="0">
                <a:ln>
                  <a:noFill/>
                </a:ln>
                <a:effectLst/>
                <a:uLnTx/>
                <a:uFillTx/>
                <a:latin typeface="+mn-lt"/>
                <a:ea typeface="+mn-ea"/>
                <a:cs typeface="+mn-cs"/>
              </a:rPr>
              <a:t>  تتطرق لــــــ: </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ar-SA" sz="28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mn-lt"/>
                <a:ea typeface="+mn-ea"/>
                <a:cs typeface="+mn-cs"/>
              </a:rPr>
              <a:t>دوافع اختيار الموضوع.</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ar-SA" sz="28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mn-lt"/>
                <a:ea typeface="+mn-ea"/>
                <a:cs typeface="+mn-cs"/>
              </a:rPr>
              <a:t>عملية الكتابة نفسها والصعوبات التي واجهتك في الكتابة.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ar-SA" sz="28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mn-lt"/>
                <a:ea typeface="+mn-ea"/>
                <a:cs typeface="+mn-cs"/>
              </a:rPr>
              <a:t> ثم كتابة شكر خاص للذين ساعدوك في إجراء هذا العمل العلمي. </a:t>
            </a:r>
          </a:p>
          <a:p>
            <a:pPr marL="228600" marR="0" lvl="0" indent="-228600" algn="r" defTabSz="914400" rtl="1" eaLnBrk="1" fontAlgn="auto" latinLnBrk="0" hangingPunct="1">
              <a:lnSpc>
                <a:spcPct val="90000"/>
              </a:lnSpc>
              <a:spcBef>
                <a:spcPts val="1000"/>
              </a:spcBef>
              <a:spcAft>
                <a:spcPts val="0"/>
              </a:spcAft>
              <a:buClr>
                <a:schemeClr val="tx1"/>
              </a:buClr>
              <a:buSzTx/>
              <a:buFont typeface="Wingdings" pitchFamily="2" charset="2"/>
              <a:buNone/>
              <a:tabLst/>
              <a:defRPr/>
            </a:pPr>
            <a:r>
              <a:rPr kumimoji="0" lang="ar-SA" sz="28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mn-lt"/>
                <a:ea typeface="+mn-ea"/>
                <a:cs typeface="+mn-cs"/>
              </a:rPr>
              <a:t> </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mn-lt"/>
              <a:ea typeface="+mn-ea"/>
              <a:cs typeface="+mn-cs"/>
            </a:endParaRPr>
          </a:p>
        </p:txBody>
      </p:sp>
    </p:spTree>
    <p:extLst>
      <p:ext uri="{BB962C8B-B14F-4D97-AF65-F5344CB8AC3E}">
        <p14:creationId xmlns:p14="http://schemas.microsoft.com/office/powerpoint/2010/main" val="4116013180"/>
      </p:ext>
    </p:extLst>
  </p:cSld>
  <p:clrMapOvr>
    <a:masterClrMapping/>
  </p:clrMapOvr>
  <p:transition spd="slow" advTm="73031">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3"/>
          <p:cNvSpPr txBox="1">
            <a:spLocks noChangeArrowheads="1"/>
          </p:cNvSpPr>
          <p:nvPr/>
        </p:nvSpPr>
        <p:spPr>
          <a:xfrm>
            <a:off x="2488477" y="977797"/>
            <a:ext cx="8830597" cy="4902405"/>
          </a:xfrm>
          <a:prstGeom prst="rect">
            <a:avLst/>
          </a:prstGeom>
          <a:solidFill>
            <a:schemeClr val="bg2"/>
          </a:solidFill>
          <a:ln>
            <a:solidFill>
              <a:srgbClr val="FF0000"/>
            </a:solidFill>
          </a:ln>
        </p:spPr>
        <p:txBody>
          <a:bodyPr rtlCol="0">
            <a:normAutofit fontScale="92500"/>
          </a:bodyPr>
          <a:lstStyle/>
          <a:p>
            <a:pPr marL="228600" marR="0" lvl="0" indent="-228600" algn="ctr" defTabSz="914400" rtl="1" eaLnBrk="1" fontAlgn="auto" latinLnBrk="0" hangingPunct="1">
              <a:lnSpc>
                <a:spcPct val="90000"/>
              </a:lnSpc>
              <a:spcBef>
                <a:spcPts val="1000"/>
              </a:spcBef>
              <a:spcAft>
                <a:spcPts val="0"/>
              </a:spcAft>
              <a:buClr>
                <a:schemeClr val="tx1"/>
              </a:buClr>
              <a:buSzTx/>
              <a:buFont typeface="Wingdings" pitchFamily="2" charset="2"/>
              <a:buNone/>
              <a:tabLst/>
              <a:defRPr/>
            </a:pPr>
            <a:r>
              <a:rPr kumimoji="0" lang="ar-SA" sz="4400" b="1" i="0" u="none" strike="noStrike" kern="1200" cap="none" spc="0" normalizeH="0" baseline="0" noProof="0" dirty="0">
                <a:ln>
                  <a:noFill/>
                </a:ln>
                <a:effectLst/>
                <a:uLnTx/>
                <a:uFillTx/>
                <a:latin typeface="+mn-lt"/>
                <a:ea typeface="+mn-ea"/>
                <a:cs typeface="+mn-cs"/>
              </a:rPr>
              <a:t>المقدمة    </a:t>
            </a:r>
            <a:endParaRPr kumimoji="0" lang="ar-SA" sz="4400" b="0" i="0" u="none" strike="noStrike" kern="1200" cap="none" spc="0" normalizeH="0" baseline="0" noProof="0" dirty="0">
              <a:ln>
                <a:noFill/>
              </a:ln>
              <a:effectLst/>
              <a:uLnTx/>
              <a:uFillTx/>
              <a:latin typeface="+mn-lt"/>
              <a:ea typeface="+mn-ea"/>
              <a:cs typeface="+mn-cs"/>
            </a:endParaRPr>
          </a:p>
          <a:p>
            <a:pPr marL="228600" marR="0" lvl="0" indent="-228600" algn="r" defTabSz="914400" rtl="1" eaLnBrk="1" fontAlgn="auto" latinLnBrk="0" hangingPunct="1">
              <a:lnSpc>
                <a:spcPct val="90000"/>
              </a:lnSpc>
              <a:spcBef>
                <a:spcPts val="1000"/>
              </a:spcBef>
              <a:spcAft>
                <a:spcPts val="0"/>
              </a:spcAft>
              <a:buClr>
                <a:schemeClr val="tx1"/>
              </a:buClr>
              <a:buSzTx/>
              <a:buFont typeface="Wingdings" pitchFamily="2" charset="2"/>
              <a:buNone/>
              <a:tabLst/>
              <a:defRPr/>
            </a:pPr>
            <a:r>
              <a:rPr kumimoji="0" lang="ar-SA" sz="2800" b="1" i="0" u="none" strike="noStrike" kern="1200" cap="none" spc="0" normalizeH="0" baseline="0" noProof="0" dirty="0">
                <a:ln>
                  <a:noFill/>
                </a:ln>
                <a:effectLst/>
                <a:uLnTx/>
                <a:uFillTx/>
                <a:latin typeface="+mn-lt"/>
                <a:ea typeface="+mn-ea"/>
                <a:cs typeface="+mn-cs"/>
              </a:rPr>
              <a:t>(1) تعريف موضوع البحث:</a:t>
            </a:r>
          </a:p>
          <a:p>
            <a:pPr marL="228600" marR="0" lvl="0" indent="-228600" algn="r" defTabSz="914400" rtl="1" eaLnBrk="1" fontAlgn="auto" latinLnBrk="0" hangingPunct="1">
              <a:lnSpc>
                <a:spcPct val="90000"/>
              </a:lnSpc>
              <a:spcBef>
                <a:spcPts val="1000"/>
              </a:spcBef>
              <a:spcAft>
                <a:spcPts val="0"/>
              </a:spcAft>
              <a:buClr>
                <a:schemeClr val="tx1"/>
              </a:buClr>
              <a:buSzTx/>
              <a:buFont typeface="Wingdings" pitchFamily="2" charset="2"/>
              <a:buNone/>
              <a:tabLst/>
              <a:defRPr/>
            </a:pPr>
            <a:r>
              <a:rPr kumimoji="0" lang="ar-SA" sz="28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من الضرورة تحديد موضوع البحث وتوضيح المفاهيم الأساسية لموضوع البحث.  </a:t>
            </a:r>
          </a:p>
          <a:p>
            <a:pPr marL="228600" marR="0" lvl="0" indent="-228600" algn="r" defTabSz="914400" rtl="1" eaLnBrk="1" fontAlgn="auto" latinLnBrk="0" hangingPunct="1">
              <a:lnSpc>
                <a:spcPct val="90000"/>
              </a:lnSpc>
              <a:spcBef>
                <a:spcPts val="1000"/>
              </a:spcBef>
              <a:spcAft>
                <a:spcPts val="0"/>
              </a:spcAft>
              <a:buClr>
                <a:schemeClr val="tx1"/>
              </a:buClr>
              <a:buSzTx/>
              <a:buFont typeface="Wingdings" pitchFamily="2" charset="2"/>
              <a:buNone/>
              <a:tabLst/>
              <a:defRPr/>
            </a:pPr>
            <a:r>
              <a:rPr kumimoji="0" lang="ar-SA" sz="28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  بعد ذلك ، يجب الربط بين هذه المفاهيم باستخدام كلمات ربط مناسبة وثم التوصل لتعريف شامل لموضوع البحث.</a:t>
            </a:r>
          </a:p>
          <a:p>
            <a:pPr marL="228600" marR="0" lvl="0" indent="-228600" algn="r" defTabSz="914400" rtl="1" eaLnBrk="1" fontAlgn="auto" latinLnBrk="0" hangingPunct="1">
              <a:lnSpc>
                <a:spcPct val="90000"/>
              </a:lnSpc>
              <a:spcBef>
                <a:spcPts val="1000"/>
              </a:spcBef>
              <a:spcAft>
                <a:spcPts val="0"/>
              </a:spcAft>
              <a:buClr>
                <a:schemeClr val="tx1"/>
              </a:buClr>
              <a:buSzTx/>
              <a:buFont typeface="Wingdings" pitchFamily="2" charset="2"/>
              <a:buNone/>
              <a:tabLst/>
              <a:defRPr/>
            </a:pPr>
            <a:endParaRPr kumimoji="0" lang="ar-SA" sz="2800" b="1" i="0" u="none" strike="noStrike" kern="1200" cap="none" spc="0" normalizeH="0" baseline="0" noProof="0" dirty="0">
              <a:ln>
                <a:noFill/>
              </a:ln>
              <a:effectLst/>
              <a:uLnTx/>
              <a:uFillTx/>
              <a:latin typeface="+mn-lt"/>
              <a:ea typeface="+mn-ea"/>
              <a:cs typeface="+mn-cs"/>
            </a:endParaRPr>
          </a:p>
          <a:p>
            <a:pPr marL="228600" marR="0" lvl="0" indent="-228600" algn="r" defTabSz="914400" rtl="1" eaLnBrk="1" fontAlgn="auto" latinLnBrk="0" hangingPunct="1">
              <a:lnSpc>
                <a:spcPct val="90000"/>
              </a:lnSpc>
              <a:spcBef>
                <a:spcPts val="1000"/>
              </a:spcBef>
              <a:spcAft>
                <a:spcPts val="0"/>
              </a:spcAft>
              <a:buClr>
                <a:schemeClr val="tx1"/>
              </a:buClr>
              <a:buSzTx/>
              <a:buFont typeface="Wingdings" pitchFamily="2" charset="2"/>
              <a:buNone/>
              <a:tabLst/>
              <a:defRPr/>
            </a:pPr>
            <a:r>
              <a:rPr kumimoji="0" lang="ar-SA" sz="2800" b="1" i="0" u="none" strike="noStrike" kern="1200" cap="none" spc="0" normalizeH="0" baseline="0" noProof="0" dirty="0">
                <a:ln>
                  <a:noFill/>
                </a:ln>
                <a:effectLst/>
                <a:uLnTx/>
                <a:uFillTx/>
                <a:latin typeface="+mn-lt"/>
                <a:ea typeface="+mn-ea"/>
                <a:cs typeface="+mn-cs"/>
              </a:rPr>
              <a:t> (2) هدف أو أهداف البحث:</a:t>
            </a:r>
          </a:p>
          <a:p>
            <a:pPr marL="228600" marR="0" lvl="0" indent="-228600" algn="r" defTabSz="914400" rtl="1" eaLnBrk="1" fontAlgn="auto" latinLnBrk="0" hangingPunct="1">
              <a:lnSpc>
                <a:spcPct val="90000"/>
              </a:lnSpc>
              <a:spcBef>
                <a:spcPts val="1000"/>
              </a:spcBef>
              <a:spcAft>
                <a:spcPts val="0"/>
              </a:spcAft>
              <a:buClr>
                <a:schemeClr val="tx1"/>
              </a:buClr>
              <a:buSzTx/>
              <a:buFont typeface="Wingdings" pitchFamily="2" charset="2"/>
              <a:buNone/>
              <a:tabLst/>
              <a:defRPr/>
            </a:pPr>
            <a:r>
              <a:rPr kumimoji="0" lang="ar-SA" sz="2800" b="0" i="0" u="none" strike="noStrike" kern="1200" cap="none" spc="0" normalizeH="0" baseline="0" noProof="0" dirty="0">
                <a:ln>
                  <a:noFill/>
                </a:ln>
                <a:effectLst/>
                <a:uLnTx/>
                <a:uFillTx/>
                <a:latin typeface="+mn-lt"/>
                <a:ea typeface="+mn-ea"/>
                <a:cs typeface="+mn-cs"/>
              </a:rPr>
              <a:t> </a:t>
            </a:r>
            <a:r>
              <a:rPr kumimoji="0" lang="ar-SA" sz="2800" b="1" i="0" u="none" strike="noStrike" kern="1200" cap="none" spc="0" normalizeH="0" baseline="0" noProof="0" dirty="0">
                <a:ln>
                  <a:noFill/>
                </a:ln>
                <a:effectLst/>
                <a:uLnTx/>
                <a:uFillTx/>
                <a:latin typeface="+mn-lt"/>
                <a:ea typeface="+mn-ea"/>
                <a:cs typeface="+mn-cs"/>
              </a:rPr>
              <a:t>التركيز على الهدف الذي أو الأهداف التي يود الكاتب الحصول عليه/عليها.</a:t>
            </a:r>
          </a:p>
          <a:p>
            <a:pPr marL="228600" marR="0" lvl="0" indent="-228600" algn="r" defTabSz="914400" rtl="1" eaLnBrk="1" fontAlgn="auto" latinLnBrk="0" hangingPunct="1">
              <a:lnSpc>
                <a:spcPct val="90000"/>
              </a:lnSpc>
              <a:spcBef>
                <a:spcPts val="1000"/>
              </a:spcBef>
              <a:spcAft>
                <a:spcPts val="0"/>
              </a:spcAft>
              <a:buClr>
                <a:schemeClr val="tx1"/>
              </a:buClr>
              <a:buSzTx/>
              <a:buFont typeface="Wingdings" pitchFamily="2" charset="2"/>
              <a:buNone/>
              <a:tabLst/>
              <a:defRPr/>
            </a:pPr>
            <a:r>
              <a:rPr kumimoji="0" lang="ar-SA" sz="2800" b="1" i="0" u="none" strike="noStrike" kern="1200" cap="none" spc="0" normalizeH="0" baseline="0" noProof="0" dirty="0">
                <a:ln>
                  <a:noFill/>
                </a:ln>
                <a:effectLst/>
                <a:uLnTx/>
                <a:uFillTx/>
                <a:latin typeface="+mn-lt"/>
                <a:ea typeface="+mn-ea"/>
                <a:cs typeface="+mn-cs"/>
              </a:rPr>
              <a:t>الهدف هو المغزى أو الرسالة.</a:t>
            </a:r>
          </a:p>
          <a:p>
            <a:pPr marL="228600" marR="0" lvl="0" indent="-228600" algn="r" defTabSz="914400" rtl="1" eaLnBrk="1" fontAlgn="auto" latinLnBrk="0" hangingPunct="1">
              <a:lnSpc>
                <a:spcPct val="90000"/>
              </a:lnSpc>
              <a:spcBef>
                <a:spcPts val="1000"/>
              </a:spcBef>
              <a:spcAft>
                <a:spcPts val="0"/>
              </a:spcAft>
              <a:buClr>
                <a:schemeClr val="tx1"/>
              </a:buClr>
              <a:buSzTx/>
              <a:buFont typeface="Wingdings" pitchFamily="2" charset="2"/>
              <a:buNone/>
              <a:tabLst/>
              <a:defRPr/>
            </a:pPr>
            <a:r>
              <a:rPr kumimoji="0" lang="ar-SA" sz="2800" b="1" i="0" u="none" strike="noStrike" kern="1200" cap="none" spc="0" normalizeH="0" baseline="0" noProof="0" dirty="0">
                <a:ln>
                  <a:noFill/>
                </a:ln>
                <a:effectLst/>
                <a:uLnTx/>
                <a:uFillTx/>
                <a:latin typeface="+mn-lt"/>
                <a:ea typeface="+mn-ea"/>
                <a:cs typeface="+mn-cs"/>
              </a:rPr>
              <a:t>البدء بكلمات: توعية، تنمية، تمكين، تقوية قدرة الخ....</a:t>
            </a:r>
            <a:endParaRPr kumimoji="0" lang="en-US" sz="2800" b="1" i="0" u="none" strike="noStrike" kern="1200" cap="none" spc="0" normalizeH="0" baseline="0" noProof="0" dirty="0">
              <a:ln>
                <a:noFill/>
              </a:ln>
              <a:effectLst/>
              <a:uLnTx/>
              <a:uFillTx/>
              <a:latin typeface="+mn-lt"/>
              <a:ea typeface="+mn-ea"/>
              <a:cs typeface="+mn-cs"/>
            </a:endParaRPr>
          </a:p>
        </p:txBody>
      </p:sp>
    </p:spTree>
    <p:extLst>
      <p:ext uri="{BB962C8B-B14F-4D97-AF65-F5344CB8AC3E}">
        <p14:creationId xmlns:p14="http://schemas.microsoft.com/office/powerpoint/2010/main" val="4042073004"/>
      </p:ext>
    </p:extLst>
  </p:cSld>
  <p:clrMapOvr>
    <a:masterClrMapping/>
  </p:clrMapOvr>
  <p:transition spd="slow" advTm="73031">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4"/>
          <p:cNvSpPr>
            <a:spLocks noChangeArrowheads="1"/>
          </p:cNvSpPr>
          <p:nvPr/>
        </p:nvSpPr>
        <p:spPr bwMode="auto">
          <a:xfrm>
            <a:off x="4094213" y="4746625"/>
            <a:ext cx="5876925" cy="2111375"/>
          </a:xfrm>
          <a:prstGeom prst="rect">
            <a:avLst/>
          </a:prstGeom>
          <a:solidFill>
            <a:schemeClr val="bg2"/>
          </a:solidFill>
          <a:ln w="9525">
            <a:solidFill>
              <a:srgbClr val="FF0000"/>
            </a:solidFill>
            <a:miter lim="800000"/>
            <a:headEnd/>
            <a:tailEnd/>
          </a:ln>
          <a:effectLst/>
        </p:spPr>
        <p:txBody>
          <a:bodyPr>
            <a:spAutoFit/>
          </a:bodyPr>
          <a:lstStyle/>
          <a:p>
            <a:pPr algn="r" rtl="1">
              <a:defRPr/>
            </a:pPr>
            <a:r>
              <a:rPr lang="ar-SA" b="1" dirty="0">
                <a:effectLst>
                  <a:outerShdw blurRad="38100" dist="38100" dir="2700000" algn="tl">
                    <a:srgbClr val="000000"/>
                  </a:outerShdw>
                </a:effectLst>
              </a:rPr>
              <a:t>  </a:t>
            </a:r>
            <a:r>
              <a:rPr lang="ar-SA" dirty="0">
                <a:effectLst>
                  <a:outerShdw blurRad="38100" dist="38100" dir="2700000" algn="tl">
                    <a:srgbClr val="000000"/>
                  </a:outerShdw>
                </a:effectLst>
              </a:rPr>
              <a:t>  </a:t>
            </a:r>
          </a:p>
          <a:p>
            <a:pPr algn="r" rtl="1">
              <a:defRPr/>
            </a:pPr>
            <a:r>
              <a:rPr lang="ar-SA" dirty="0">
                <a:effectLst>
                  <a:outerShdw blurRad="38100" dist="38100" dir="2700000" algn="tl">
                    <a:srgbClr val="000000"/>
                  </a:outerShdw>
                </a:effectLst>
              </a:rPr>
              <a:t> </a:t>
            </a:r>
            <a:r>
              <a:rPr lang="ar-SA" sz="2400" b="1" dirty="0"/>
              <a:t>(5) منهجية البحث</a:t>
            </a:r>
            <a:r>
              <a:rPr lang="en-US" dirty="0"/>
              <a:t> </a:t>
            </a:r>
          </a:p>
          <a:p>
            <a:pPr algn="r" rtl="1">
              <a:defRPr/>
            </a:pPr>
            <a:r>
              <a:rPr lang="ar-SA" sz="2400" b="1" dirty="0"/>
              <a:t>التركيز على (1) مصادر المعلومات. (2) كيفية جمع هذه المعلومات. (3) طرق تنظيم المعلومات. (4) صعوبات تم مواجهتها خلال جمع وتنظيم المعلومات.</a:t>
            </a:r>
            <a:endParaRPr lang="en-US" dirty="0"/>
          </a:p>
          <a:p>
            <a:pPr algn="r" rtl="1">
              <a:defRPr/>
            </a:pPr>
            <a:endParaRPr lang="en-US" dirty="0"/>
          </a:p>
        </p:txBody>
      </p:sp>
      <p:sp>
        <p:nvSpPr>
          <p:cNvPr id="11" name="Rectangle 5"/>
          <p:cNvSpPr>
            <a:spLocks noChangeArrowheads="1"/>
          </p:cNvSpPr>
          <p:nvPr/>
        </p:nvSpPr>
        <p:spPr bwMode="auto">
          <a:xfrm>
            <a:off x="3421830" y="664605"/>
            <a:ext cx="6549308" cy="2308324"/>
          </a:xfrm>
          <a:prstGeom prst="rect">
            <a:avLst/>
          </a:prstGeom>
          <a:solidFill>
            <a:schemeClr val="bg2"/>
          </a:solidFill>
          <a:ln w="9525">
            <a:solidFill>
              <a:srgbClr val="FF0000"/>
            </a:solidFill>
            <a:miter lim="800000"/>
            <a:headEnd/>
            <a:tailEnd/>
          </a:ln>
          <a:effectLst/>
        </p:spPr>
        <p:txBody>
          <a:bodyPr wrap="square">
            <a:spAutoFit/>
          </a:bodyPr>
          <a:lstStyle/>
          <a:p>
            <a:pPr algn="r" rtl="1">
              <a:defRPr/>
            </a:pPr>
            <a:r>
              <a:rPr lang="ar-SA" sz="2400" dirty="0"/>
              <a:t>(3</a:t>
            </a:r>
            <a:r>
              <a:rPr lang="ar-SA" sz="2400" b="1" dirty="0"/>
              <a:t>) كتابة أسئلة أو تساؤلات البحث</a:t>
            </a:r>
            <a:r>
              <a:rPr lang="ar-SA" sz="1600" b="1" dirty="0">
                <a:effectLst>
                  <a:outerShdw blurRad="38100" dist="38100" dir="2700000" algn="tl">
                    <a:srgbClr val="000000"/>
                  </a:outerShdw>
                </a:effectLst>
              </a:rPr>
              <a:t> </a:t>
            </a:r>
            <a:r>
              <a:rPr lang="ar-SA" sz="1600" dirty="0">
                <a:effectLst>
                  <a:outerShdw blurRad="38100" dist="38100" dir="2700000" algn="tl">
                    <a:srgbClr val="000000"/>
                  </a:outerShdw>
                </a:effectLst>
              </a:rPr>
              <a:t>  </a:t>
            </a:r>
          </a:p>
          <a:p>
            <a:pPr algn="r" rtl="1">
              <a:defRPr/>
            </a:pPr>
            <a:r>
              <a:rPr lang="en-US" sz="1600" dirty="0">
                <a:effectLst>
                  <a:outerShdw blurRad="38100" dist="38100" dir="2700000" algn="tl">
                    <a:srgbClr val="000000"/>
                  </a:outerShdw>
                </a:effectLst>
              </a:rPr>
              <a:t> </a:t>
            </a:r>
            <a:r>
              <a:rPr lang="en-US" sz="1600" dirty="0"/>
              <a:t> </a:t>
            </a:r>
            <a:r>
              <a:rPr lang="ar-SA" sz="2000" b="1" dirty="0"/>
              <a:t>مجموعة من الأسئلة التي جاءت البحث للإجابة عليها.</a:t>
            </a:r>
          </a:p>
          <a:p>
            <a:pPr algn="r" rtl="1">
              <a:defRPr/>
            </a:pPr>
            <a:r>
              <a:rPr lang="ar-SA" sz="2000" b="1" dirty="0"/>
              <a:t>مثل:</a:t>
            </a:r>
          </a:p>
          <a:p>
            <a:pPr algn="r" rtl="1">
              <a:defRPr/>
            </a:pPr>
            <a:r>
              <a:rPr lang="ar-SA" sz="2000" b="1" dirty="0"/>
              <a:t>ما هي....؟</a:t>
            </a:r>
          </a:p>
          <a:p>
            <a:pPr algn="r" rtl="1">
              <a:defRPr/>
            </a:pPr>
            <a:r>
              <a:rPr lang="ar-SA" sz="2000" b="1" dirty="0"/>
              <a:t>ماذا...؟</a:t>
            </a:r>
          </a:p>
          <a:p>
            <a:pPr algn="r" rtl="1">
              <a:defRPr/>
            </a:pPr>
            <a:r>
              <a:rPr lang="ar-SA" sz="2000" b="1" dirty="0"/>
              <a:t>كيف.....؟</a:t>
            </a:r>
          </a:p>
          <a:p>
            <a:pPr algn="r" rtl="1">
              <a:defRPr/>
            </a:pPr>
            <a:r>
              <a:rPr lang="ar-SA" sz="2000" b="1" dirty="0"/>
              <a:t>لماذا</a:t>
            </a:r>
            <a:r>
              <a:rPr lang="ar-SA" sz="2000" b="1" dirty="0" smtClean="0"/>
              <a:t>.....؟</a:t>
            </a:r>
            <a:endParaRPr lang="ar-SA" sz="2000" b="1" dirty="0"/>
          </a:p>
        </p:txBody>
      </p:sp>
      <p:sp>
        <p:nvSpPr>
          <p:cNvPr id="13" name="Rectangle 6"/>
          <p:cNvSpPr>
            <a:spLocks noChangeArrowheads="1"/>
          </p:cNvSpPr>
          <p:nvPr/>
        </p:nvSpPr>
        <p:spPr bwMode="auto">
          <a:xfrm>
            <a:off x="4094212" y="2953618"/>
            <a:ext cx="5876925" cy="1746250"/>
          </a:xfrm>
          <a:prstGeom prst="rect">
            <a:avLst/>
          </a:prstGeom>
          <a:solidFill>
            <a:schemeClr val="bg2"/>
          </a:solidFill>
          <a:ln w="9525">
            <a:solidFill>
              <a:srgbClr val="FF0000"/>
            </a:solidFill>
            <a:miter lim="800000"/>
            <a:headEnd/>
            <a:tailEnd/>
          </a:ln>
          <a:effectLst/>
        </p:spPr>
        <p:txBody>
          <a:bodyPr>
            <a:spAutoFit/>
          </a:bodyPr>
          <a:lstStyle/>
          <a:p>
            <a:pPr algn="r">
              <a:defRPr/>
            </a:pPr>
            <a:r>
              <a:rPr lang="ar-SA" b="1" dirty="0">
                <a:effectLst>
                  <a:outerShdw blurRad="38100" dist="38100" dir="2700000" algn="tl">
                    <a:srgbClr val="000000"/>
                  </a:outerShdw>
                </a:effectLst>
              </a:rPr>
              <a:t>  </a:t>
            </a:r>
            <a:r>
              <a:rPr lang="ar-SA" dirty="0">
                <a:effectLst>
                  <a:outerShdw blurRad="38100" dist="38100" dir="2700000" algn="tl">
                    <a:srgbClr val="000000"/>
                  </a:outerShdw>
                </a:effectLst>
              </a:rPr>
              <a:t>  </a:t>
            </a:r>
          </a:p>
          <a:p>
            <a:pPr algn="r">
              <a:defRPr/>
            </a:pPr>
            <a:r>
              <a:rPr lang="ar-SA" dirty="0">
                <a:effectLst>
                  <a:outerShdw blurRad="38100" dist="38100" dir="2700000" algn="tl">
                    <a:srgbClr val="000000"/>
                  </a:outerShdw>
                </a:effectLst>
              </a:rPr>
              <a:t> </a:t>
            </a:r>
            <a:r>
              <a:rPr lang="ar-SA" sz="2400" b="1" dirty="0"/>
              <a:t>(4) </a:t>
            </a:r>
            <a:r>
              <a:rPr lang="ar-EG" sz="2400" b="1" dirty="0"/>
              <a:t>محتوى </a:t>
            </a:r>
            <a:r>
              <a:rPr lang="ar-SA" sz="2400" b="1" dirty="0"/>
              <a:t>البحث</a:t>
            </a:r>
            <a:endParaRPr lang="en-US" dirty="0"/>
          </a:p>
          <a:p>
            <a:pPr algn="r">
              <a:defRPr/>
            </a:pPr>
            <a:r>
              <a:rPr lang="ar-SA" sz="2400" b="1" dirty="0"/>
              <a:t>التركيز على (1) </a:t>
            </a:r>
            <a:r>
              <a:rPr lang="ar-EG" sz="2400" b="1" dirty="0"/>
              <a:t>المحتوى </a:t>
            </a:r>
            <a:r>
              <a:rPr lang="ar-SA" sz="2400" b="1" dirty="0"/>
              <a:t>التركيبي. (2) لماذا يتم اختيار هذا </a:t>
            </a:r>
            <a:r>
              <a:rPr lang="ar-EG" sz="2400" b="1" dirty="0"/>
              <a:t>المحتوى </a:t>
            </a:r>
            <a:r>
              <a:rPr lang="ar-SA" sz="2400" b="1" dirty="0"/>
              <a:t>دون غيره.</a:t>
            </a:r>
            <a:endParaRPr lang="en-US" dirty="0"/>
          </a:p>
          <a:p>
            <a:pPr algn="r">
              <a:defRPr/>
            </a:pPr>
            <a:endParaRPr lang="en-US" dirty="0"/>
          </a:p>
        </p:txBody>
      </p:sp>
    </p:spTree>
    <p:extLst>
      <p:ext uri="{BB962C8B-B14F-4D97-AF65-F5344CB8AC3E}">
        <p14:creationId xmlns:p14="http://schemas.microsoft.com/office/powerpoint/2010/main" val="1217895668"/>
      </p:ext>
    </p:extLst>
  </p:cSld>
  <p:clrMapOvr>
    <a:masterClrMapping/>
  </p:clrMapOvr>
  <p:transition spd="slow" advTm="73031">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2"/>
          <p:cNvSpPr txBox="1">
            <a:spLocks noChangeArrowheads="1"/>
          </p:cNvSpPr>
          <p:nvPr/>
        </p:nvSpPr>
        <p:spPr>
          <a:xfrm>
            <a:off x="6243566" y="1331913"/>
            <a:ext cx="4227789" cy="4080745"/>
          </a:xfrm>
          <a:prstGeom prst="rect">
            <a:avLst/>
          </a:prstGeom>
          <a:solidFill>
            <a:schemeClr val="bg2"/>
          </a:solidFill>
          <a:ln>
            <a:solidFill>
              <a:srgbClr val="FF0000"/>
            </a:solidFill>
          </a:ln>
        </p:spPr>
        <p:txBody>
          <a:bodyPr/>
          <a:lstStyle/>
          <a:p>
            <a:pPr marL="447675" marR="0" lvl="0" indent="-447675"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2800" b="1" i="0" u="none" strike="noStrike" kern="1200" cap="none" spc="0" normalizeH="0" baseline="0" noProof="0" dirty="0">
                <a:ln>
                  <a:noFill/>
                </a:ln>
                <a:effectLst/>
                <a:uLnTx/>
                <a:uFillTx/>
                <a:latin typeface="+mn-lt"/>
                <a:ea typeface="+mn-ea"/>
                <a:cs typeface="+mn-cs"/>
              </a:rPr>
              <a:t>مراحل دمج  المضمون:</a:t>
            </a:r>
          </a:p>
          <a:p>
            <a:pPr marL="447675" marR="0" lvl="0" indent="-447675" algn="r" defTabSz="914400" rtl="1" eaLnBrk="1" fontAlgn="auto" latinLnBrk="0" hangingPunct="1">
              <a:lnSpc>
                <a:spcPct val="90000"/>
              </a:lnSpc>
              <a:spcBef>
                <a:spcPts val="1000"/>
              </a:spcBef>
              <a:spcAft>
                <a:spcPts val="0"/>
              </a:spcAft>
              <a:buClr>
                <a:srgbClr val="FF0066"/>
              </a:buClr>
              <a:buSzTx/>
              <a:buFontTx/>
              <a:buAutoNum type="arabicParenR"/>
              <a:tabLst/>
              <a:defRPr/>
            </a:pPr>
            <a:r>
              <a:rPr kumimoji="0" lang="ar-SA" sz="2800" b="0" i="0" u="none" strike="noStrike" kern="1200" cap="none" spc="0" normalizeH="0" baseline="0" noProof="0" dirty="0">
                <a:ln>
                  <a:noFill/>
                </a:ln>
                <a:effectLst/>
                <a:uLnTx/>
                <a:uFillTx/>
                <a:latin typeface="+mn-lt"/>
                <a:ea typeface="+mn-ea"/>
                <a:cs typeface="+mn-cs"/>
              </a:rPr>
              <a:t>ذكر الأفكار الأساسية المذكورة في كل نص، كل على حدة.</a:t>
            </a:r>
          </a:p>
          <a:p>
            <a:pPr marL="447675" marR="0" lvl="0" indent="-447675" algn="r" defTabSz="914400" rtl="1" eaLnBrk="1" fontAlgn="auto" latinLnBrk="0" hangingPunct="1">
              <a:lnSpc>
                <a:spcPct val="90000"/>
              </a:lnSpc>
              <a:spcBef>
                <a:spcPts val="1000"/>
              </a:spcBef>
              <a:spcAft>
                <a:spcPts val="0"/>
              </a:spcAft>
              <a:buClr>
                <a:srgbClr val="FF0066"/>
              </a:buClr>
              <a:buSzTx/>
              <a:buFontTx/>
              <a:buAutoNum type="arabicParenR"/>
              <a:tabLst/>
              <a:defRPr/>
            </a:pPr>
            <a:r>
              <a:rPr kumimoji="0" lang="ar-SA" sz="2800" b="0" i="0" u="none" strike="noStrike" kern="1200" cap="none" spc="0" normalizeH="0" baseline="0" noProof="0" dirty="0">
                <a:ln>
                  <a:noFill/>
                </a:ln>
                <a:effectLst/>
                <a:uLnTx/>
                <a:uFillTx/>
                <a:latin typeface="+mn-lt"/>
                <a:ea typeface="+mn-ea"/>
                <a:cs typeface="+mn-cs"/>
              </a:rPr>
              <a:t>ذكر الأفكار الأساسية المتكررة ( المتشابهة) في نصين أو أكثر وكتابتها بشكل ملخص.</a:t>
            </a:r>
          </a:p>
          <a:p>
            <a:pPr marL="447675" marR="0" lvl="0" indent="-447675" algn="r" defTabSz="914400" rtl="1" eaLnBrk="1" fontAlgn="auto" latinLnBrk="0" hangingPunct="1">
              <a:lnSpc>
                <a:spcPct val="90000"/>
              </a:lnSpc>
              <a:spcBef>
                <a:spcPts val="1000"/>
              </a:spcBef>
              <a:spcAft>
                <a:spcPts val="0"/>
              </a:spcAft>
              <a:buClr>
                <a:srgbClr val="FF0066"/>
              </a:buClr>
              <a:buSzTx/>
              <a:buFontTx/>
              <a:buAutoNum type="arabicParenR"/>
              <a:tabLst/>
              <a:defRPr/>
            </a:pPr>
            <a:r>
              <a:rPr kumimoji="0" lang="ar-SA" sz="2800" b="0" i="0" u="none" strike="noStrike" kern="1200" cap="none" spc="0" normalizeH="0" baseline="0" noProof="0" dirty="0">
                <a:ln>
                  <a:noFill/>
                </a:ln>
                <a:effectLst/>
                <a:uLnTx/>
                <a:uFillTx/>
                <a:latin typeface="+mn-lt"/>
                <a:ea typeface="+mn-ea"/>
              </a:rPr>
              <a:t>ذكر الأفكار الأساسية المختلفة أو التي ظهرت في نص واحد فقط وثم تلخيصها. </a:t>
            </a:r>
            <a:endParaRPr kumimoji="0" lang="en-US" sz="2800" b="0" i="0" u="none" strike="noStrike" kern="1200" cap="none" spc="0" normalizeH="0" baseline="0" noProof="0" dirty="0">
              <a:ln>
                <a:noFill/>
              </a:ln>
              <a:effectLst/>
              <a:uLnTx/>
              <a:uFillTx/>
              <a:latin typeface="+mn-lt"/>
              <a:ea typeface="+mn-ea"/>
              <a:cs typeface="Arial" pitchFamily="34" charset="0"/>
            </a:endParaRPr>
          </a:p>
        </p:txBody>
      </p:sp>
      <p:sp>
        <p:nvSpPr>
          <p:cNvPr id="10" name="Rectangle 8"/>
          <p:cNvSpPr>
            <a:spLocks noChangeArrowheads="1"/>
          </p:cNvSpPr>
          <p:nvPr/>
        </p:nvSpPr>
        <p:spPr bwMode="auto">
          <a:xfrm>
            <a:off x="5451403" y="250825"/>
            <a:ext cx="3890963" cy="935038"/>
          </a:xfrm>
          <a:prstGeom prst="rect">
            <a:avLst/>
          </a:prstGeom>
          <a:solidFill>
            <a:schemeClr val="bg2"/>
          </a:solidFill>
          <a:ln w="9525">
            <a:solidFill>
              <a:schemeClr val="tx1"/>
            </a:solidFill>
            <a:miter lim="800000"/>
            <a:headEnd/>
            <a:tailEnd/>
          </a:ln>
          <a:effectLst/>
        </p:spPr>
        <p:txBody>
          <a:bodyPr wrap="none" anchor="ctr"/>
          <a:lstStyle/>
          <a:p>
            <a:pPr algn="ctr">
              <a:defRPr/>
            </a:pPr>
            <a:r>
              <a:rPr lang="ar-SA" sz="3200" b="1" dirty="0">
                <a:effectLst>
                  <a:outerShdw blurRad="38100" dist="38100" dir="2700000" algn="tl">
                    <a:srgbClr val="000000"/>
                  </a:outerShdw>
                </a:effectLst>
              </a:rPr>
              <a:t> تصنيف المضمون ودمجه</a:t>
            </a:r>
            <a:r>
              <a:rPr lang="ar-SA" sz="2800" b="1" dirty="0">
                <a:effectLst>
                  <a:outerShdw blurRad="38100" dist="38100" dir="2700000" algn="tl">
                    <a:srgbClr val="000000"/>
                  </a:outerShdw>
                </a:effectLst>
              </a:rPr>
              <a:t>  </a:t>
            </a:r>
            <a:endParaRPr lang="en-US" sz="2800" b="1" dirty="0">
              <a:effectLst>
                <a:outerShdw blurRad="38100" dist="38100" dir="2700000" algn="tl">
                  <a:srgbClr val="000000"/>
                </a:outerShdw>
              </a:effectLst>
            </a:endParaRPr>
          </a:p>
        </p:txBody>
      </p:sp>
      <p:sp>
        <p:nvSpPr>
          <p:cNvPr id="11" name="Rectangle 9"/>
          <p:cNvSpPr>
            <a:spLocks noChangeArrowheads="1"/>
          </p:cNvSpPr>
          <p:nvPr/>
        </p:nvSpPr>
        <p:spPr bwMode="auto">
          <a:xfrm>
            <a:off x="2021930" y="1331914"/>
            <a:ext cx="4005737" cy="4183983"/>
          </a:xfrm>
          <a:prstGeom prst="rect">
            <a:avLst/>
          </a:prstGeom>
          <a:solidFill>
            <a:schemeClr val="bg2"/>
          </a:solidFill>
          <a:ln w="9525">
            <a:solidFill>
              <a:srgbClr val="FF0000"/>
            </a:solidFill>
            <a:miter lim="800000"/>
            <a:headEnd/>
            <a:tailEnd/>
          </a:ln>
          <a:effectLst/>
        </p:spPr>
        <p:txBody>
          <a:bodyPr/>
          <a:lstStyle/>
          <a:p>
            <a:pPr marL="447675" indent="-447675" algn="ctr" rtl="1">
              <a:lnSpc>
                <a:spcPct val="90000"/>
              </a:lnSpc>
              <a:spcBef>
                <a:spcPct val="20000"/>
              </a:spcBef>
              <a:buClr>
                <a:schemeClr val="hlink"/>
              </a:buClr>
              <a:buSzPct val="65000"/>
              <a:buFont typeface="Wingdings" pitchFamily="2" charset="2"/>
              <a:buNone/>
              <a:defRPr/>
            </a:pPr>
            <a:r>
              <a:rPr lang="ar-SA" sz="2800" b="1" dirty="0">
                <a:effectLst>
                  <a:outerShdw blurRad="38100" dist="38100" dir="2700000" algn="tl">
                    <a:srgbClr val="000000"/>
                  </a:outerShdw>
                </a:effectLst>
                <a:cs typeface="+mj-cs"/>
              </a:rPr>
              <a:t>تحديد المحتوى التركيبي:</a:t>
            </a:r>
          </a:p>
          <a:p>
            <a:pPr marL="447675" indent="-447675" algn="r" rtl="1">
              <a:lnSpc>
                <a:spcPct val="90000"/>
              </a:lnSpc>
              <a:spcBef>
                <a:spcPct val="20000"/>
              </a:spcBef>
              <a:buClr>
                <a:srgbClr val="FF0066"/>
              </a:buClr>
              <a:buSzPct val="65000"/>
              <a:buFontTx/>
              <a:buAutoNum type="arabicParenR"/>
              <a:defRPr/>
            </a:pPr>
            <a:r>
              <a:rPr lang="ar-SA" sz="2800" dirty="0">
                <a:effectLst>
                  <a:outerShdw blurRad="38100" dist="38100" dir="2700000" algn="tl">
                    <a:srgbClr val="000000"/>
                  </a:outerShdw>
                </a:effectLst>
                <a:cs typeface="+mj-cs"/>
              </a:rPr>
              <a:t>تحديد العناوين الفرعية والعناوين الجانبية </a:t>
            </a:r>
            <a:r>
              <a:rPr lang="ar-EG" sz="2800" dirty="0" smtClean="0">
                <a:effectLst>
                  <a:outerShdw blurRad="38100" dist="38100" dir="2700000" algn="tl">
                    <a:srgbClr val="000000"/>
                  </a:outerShdw>
                </a:effectLst>
                <a:cs typeface="+mj-cs"/>
              </a:rPr>
              <a:t>للورقة البحثية</a:t>
            </a:r>
            <a:r>
              <a:rPr lang="ar-SA" sz="2800" dirty="0" smtClean="0">
                <a:effectLst>
                  <a:outerShdw blurRad="38100" dist="38100" dir="2700000" algn="tl">
                    <a:srgbClr val="000000"/>
                  </a:outerShdw>
                </a:effectLst>
                <a:cs typeface="+mj-cs"/>
              </a:rPr>
              <a:t>.</a:t>
            </a:r>
            <a:endParaRPr lang="ar-SA" sz="2800" dirty="0">
              <a:effectLst>
                <a:outerShdw blurRad="38100" dist="38100" dir="2700000" algn="tl">
                  <a:srgbClr val="000000"/>
                </a:outerShdw>
              </a:effectLst>
              <a:cs typeface="+mj-cs"/>
            </a:endParaRPr>
          </a:p>
          <a:p>
            <a:pPr marL="447675" indent="-447675" algn="r" rtl="1">
              <a:lnSpc>
                <a:spcPct val="90000"/>
              </a:lnSpc>
              <a:spcBef>
                <a:spcPct val="20000"/>
              </a:spcBef>
              <a:buClr>
                <a:srgbClr val="FF0066"/>
              </a:buClr>
              <a:buSzPct val="65000"/>
              <a:buFontTx/>
              <a:buAutoNum type="arabicParenR"/>
              <a:defRPr/>
            </a:pPr>
            <a:r>
              <a:rPr lang="ar-SA" sz="2800" dirty="0">
                <a:effectLst>
                  <a:outerShdw blurRad="38100" dist="38100" dir="2700000" algn="tl">
                    <a:srgbClr val="000000"/>
                  </a:outerShdw>
                </a:effectLst>
                <a:cs typeface="+mj-cs"/>
              </a:rPr>
              <a:t>كتابة مقدمة بسيطة لكل عنوان فرعي.</a:t>
            </a:r>
          </a:p>
          <a:p>
            <a:pPr marL="447675" indent="-447675" algn="r" rtl="1">
              <a:lnSpc>
                <a:spcPct val="90000"/>
              </a:lnSpc>
              <a:spcBef>
                <a:spcPct val="20000"/>
              </a:spcBef>
              <a:buClr>
                <a:srgbClr val="FF0066"/>
              </a:buClr>
              <a:buSzPct val="65000"/>
              <a:buFontTx/>
              <a:buAutoNum type="arabicParenR"/>
              <a:defRPr/>
            </a:pPr>
            <a:r>
              <a:rPr lang="ar-SA" sz="2800" dirty="0">
                <a:effectLst>
                  <a:outerShdw blurRad="38100" dist="38100" dir="2700000" algn="tl">
                    <a:srgbClr val="000000"/>
                  </a:outerShdw>
                </a:effectLst>
                <a:cs typeface="+mj-cs"/>
              </a:rPr>
              <a:t>ذكر الأفكار الأساسية المتشابهة وثم الأفكار المختلفة وربطها بالعناوين الجانبية التابعة لنفس العنوان الفرعي</a:t>
            </a:r>
            <a:r>
              <a:rPr lang="ar-SA" sz="2800" dirty="0">
                <a:solidFill>
                  <a:srgbClr val="003300"/>
                </a:solidFill>
                <a:effectLst>
                  <a:outerShdw blurRad="38100" dist="38100" dir="2700000" algn="tl">
                    <a:srgbClr val="000000"/>
                  </a:outerShdw>
                </a:effectLst>
              </a:rPr>
              <a:t>.</a:t>
            </a:r>
          </a:p>
        </p:txBody>
      </p:sp>
      <p:sp>
        <p:nvSpPr>
          <p:cNvPr id="13" name="Line 10"/>
          <p:cNvSpPr>
            <a:spLocks noChangeShapeType="1"/>
          </p:cNvSpPr>
          <p:nvPr/>
        </p:nvSpPr>
        <p:spPr bwMode="auto">
          <a:xfrm flipH="1">
            <a:off x="5666265" y="3135779"/>
            <a:ext cx="866226" cy="586441"/>
          </a:xfrm>
          <a:prstGeom prst="line">
            <a:avLst/>
          </a:prstGeom>
          <a:noFill/>
          <a:ln w="28575">
            <a:solidFill>
              <a:srgbClr val="FF0000"/>
            </a:solidFill>
            <a:round/>
            <a:headEnd/>
            <a:tailEnd type="stealth" w="lg" len="lg"/>
          </a:ln>
        </p:spPr>
        <p:txBody>
          <a:bodyPr/>
          <a:lstStyle/>
          <a:p>
            <a:endParaRPr lang="ar-EG"/>
          </a:p>
        </p:txBody>
      </p:sp>
      <p:sp>
        <p:nvSpPr>
          <p:cNvPr id="14" name="Line 11"/>
          <p:cNvSpPr>
            <a:spLocks noChangeShapeType="1"/>
          </p:cNvSpPr>
          <p:nvPr/>
        </p:nvSpPr>
        <p:spPr bwMode="auto">
          <a:xfrm flipH="1" flipV="1">
            <a:off x="5804231" y="4205896"/>
            <a:ext cx="878670" cy="171770"/>
          </a:xfrm>
          <a:prstGeom prst="line">
            <a:avLst/>
          </a:prstGeom>
          <a:noFill/>
          <a:ln w="28575">
            <a:solidFill>
              <a:srgbClr val="FF0000"/>
            </a:solidFill>
            <a:round/>
            <a:headEnd/>
            <a:tailEnd type="stealth" w="lg" len="lg"/>
          </a:ln>
        </p:spPr>
        <p:txBody>
          <a:bodyPr/>
          <a:lstStyle/>
          <a:p>
            <a:endParaRPr lang="ar-EG"/>
          </a:p>
        </p:txBody>
      </p:sp>
      <p:sp>
        <p:nvSpPr>
          <p:cNvPr id="15" name="Rectangle 12"/>
          <p:cNvSpPr>
            <a:spLocks noChangeArrowheads="1"/>
          </p:cNvSpPr>
          <p:nvPr/>
        </p:nvSpPr>
        <p:spPr bwMode="auto">
          <a:xfrm>
            <a:off x="3153266" y="5733640"/>
            <a:ext cx="6408737" cy="1124360"/>
          </a:xfrm>
          <a:prstGeom prst="rect">
            <a:avLst/>
          </a:prstGeom>
          <a:solidFill>
            <a:schemeClr val="bg2"/>
          </a:solidFill>
          <a:ln w="9525">
            <a:solidFill>
              <a:srgbClr val="FF0000"/>
            </a:solidFill>
            <a:miter lim="800000"/>
            <a:headEnd/>
            <a:tailEnd/>
          </a:ln>
          <a:effectLst/>
        </p:spPr>
        <p:txBody>
          <a:bodyPr wrap="none" anchor="ctr"/>
          <a:lstStyle/>
          <a:p>
            <a:pPr marL="342900" indent="-342900" algn="ctr">
              <a:lnSpc>
                <a:spcPct val="90000"/>
              </a:lnSpc>
              <a:spcBef>
                <a:spcPct val="20000"/>
              </a:spcBef>
              <a:buClr>
                <a:srgbClr val="FF0066"/>
              </a:buClr>
              <a:buSzPct val="65000"/>
              <a:defRPr/>
            </a:pPr>
            <a:r>
              <a:rPr lang="ar-SA" sz="2400" dirty="0">
                <a:solidFill>
                  <a:srgbClr val="003300"/>
                </a:solidFill>
                <a:effectLst>
                  <a:outerShdw blurRad="38100" dist="38100" dir="2700000" algn="tl">
                    <a:srgbClr val="000000"/>
                  </a:outerShdw>
                </a:effectLst>
              </a:rPr>
              <a:t>كتابة وسط البحث بشكله النهائي حسب:</a:t>
            </a:r>
          </a:p>
          <a:p>
            <a:pPr marL="342900" indent="-342900" algn="ctr">
              <a:lnSpc>
                <a:spcPct val="90000"/>
              </a:lnSpc>
              <a:spcBef>
                <a:spcPct val="20000"/>
              </a:spcBef>
              <a:buClr>
                <a:srgbClr val="FF0066"/>
              </a:buClr>
              <a:buSzPct val="65000"/>
              <a:defRPr/>
            </a:pPr>
            <a:r>
              <a:rPr lang="ar-SA" sz="2400" dirty="0">
                <a:solidFill>
                  <a:srgbClr val="003300"/>
                </a:solidFill>
                <a:effectLst>
                  <a:outerShdw blurRad="38100" dist="38100" dir="2700000" algn="tl">
                    <a:srgbClr val="000000"/>
                  </a:outerShdw>
                </a:effectLst>
              </a:rPr>
              <a:t>عناوين فرعية ومقدمة لكل عنوان فرعي؛ عناوين جانبية</a:t>
            </a:r>
          </a:p>
          <a:p>
            <a:pPr marL="342900" indent="-342900" algn="ctr">
              <a:lnSpc>
                <a:spcPct val="90000"/>
              </a:lnSpc>
              <a:spcBef>
                <a:spcPct val="20000"/>
              </a:spcBef>
              <a:buClr>
                <a:srgbClr val="FF0066"/>
              </a:buClr>
              <a:buSzPct val="65000"/>
              <a:defRPr/>
            </a:pPr>
            <a:r>
              <a:rPr lang="ar-SA" sz="2400" dirty="0">
                <a:solidFill>
                  <a:srgbClr val="003300"/>
                </a:solidFill>
                <a:effectLst>
                  <a:outerShdw blurRad="38100" dist="38100" dir="2700000" algn="tl">
                    <a:srgbClr val="000000"/>
                  </a:outerShdw>
                </a:effectLst>
              </a:rPr>
              <a:t> وكل عنوان جانبي يشمل عدة فقرات مع توثيق للمضمون.</a:t>
            </a:r>
            <a:endParaRPr lang="en-US" sz="2400" dirty="0"/>
          </a:p>
        </p:txBody>
      </p:sp>
      <p:sp>
        <p:nvSpPr>
          <p:cNvPr id="16" name="AutoShape 13"/>
          <p:cNvSpPr>
            <a:spLocks noChangeArrowheads="1"/>
          </p:cNvSpPr>
          <p:nvPr/>
        </p:nvSpPr>
        <p:spPr bwMode="auto">
          <a:xfrm>
            <a:off x="5667303" y="4701594"/>
            <a:ext cx="865188" cy="858568"/>
          </a:xfrm>
          <a:prstGeom prst="downArrow">
            <a:avLst>
              <a:gd name="adj1" fmla="val 50000"/>
              <a:gd name="adj2" fmla="val 29128"/>
            </a:avLst>
          </a:prstGeom>
          <a:solidFill>
            <a:schemeClr val="bg2"/>
          </a:solidFill>
          <a:ln w="9525">
            <a:solidFill>
              <a:srgbClr val="FF0000"/>
            </a:solidFill>
            <a:miter lim="800000"/>
            <a:headEnd/>
            <a:tailEnd/>
          </a:ln>
        </p:spPr>
        <p:txBody>
          <a:bodyPr vert="eaVert" wrap="none" anchor="ctr"/>
          <a:lstStyle/>
          <a:p>
            <a:endParaRPr lang="he-IL"/>
          </a:p>
        </p:txBody>
      </p:sp>
    </p:spTree>
    <p:extLst>
      <p:ext uri="{BB962C8B-B14F-4D97-AF65-F5344CB8AC3E}">
        <p14:creationId xmlns:p14="http://schemas.microsoft.com/office/powerpoint/2010/main" val="2917374121"/>
      </p:ext>
    </p:extLst>
  </p:cSld>
  <p:clrMapOvr>
    <a:masterClrMapping/>
  </p:clrMapOvr>
  <p:transition spd="slow" advTm="73031">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2"/>
          <p:cNvSpPr>
            <a:spLocks noChangeArrowheads="1"/>
          </p:cNvSpPr>
          <p:nvPr/>
        </p:nvSpPr>
        <p:spPr bwMode="auto">
          <a:xfrm>
            <a:off x="5168174" y="71406"/>
            <a:ext cx="3671887" cy="504825"/>
          </a:xfrm>
          <a:prstGeom prst="rect">
            <a:avLst/>
          </a:prstGeom>
          <a:solidFill>
            <a:schemeClr val="bg2"/>
          </a:solidFill>
          <a:ln w="38100">
            <a:solidFill>
              <a:srgbClr val="339966"/>
            </a:solidFill>
            <a:miter lim="800000"/>
            <a:headEnd/>
            <a:tailEnd/>
          </a:ln>
          <a:effectLst/>
        </p:spPr>
        <p:txBody>
          <a:bodyPr wrap="none" anchor="ctr"/>
          <a:lstStyle/>
          <a:p>
            <a:pPr algn="ctr">
              <a:defRPr/>
            </a:pPr>
            <a:r>
              <a:rPr lang="ar-SA" sz="2800" b="1" dirty="0">
                <a:effectLst>
                  <a:outerShdw blurRad="38100" dist="38100" dir="2700000" algn="tl">
                    <a:srgbClr val="000000"/>
                  </a:outerShdw>
                </a:effectLst>
                <a:latin typeface="Garamond" pitchFamily="18" charset="0"/>
              </a:rPr>
              <a:t>دمج أفكار وعناوين</a:t>
            </a:r>
            <a:endParaRPr lang="en-US" sz="2800" b="1" dirty="0">
              <a:effectLst>
                <a:outerShdw blurRad="38100" dist="38100" dir="2700000" algn="tl">
                  <a:srgbClr val="000000"/>
                </a:outerShdw>
              </a:effectLst>
              <a:latin typeface="Garamond" pitchFamily="18" charset="0"/>
            </a:endParaRPr>
          </a:p>
        </p:txBody>
      </p:sp>
      <p:sp>
        <p:nvSpPr>
          <p:cNvPr id="10" name="Rectangle 3"/>
          <p:cNvSpPr>
            <a:spLocks noChangeArrowheads="1"/>
          </p:cNvSpPr>
          <p:nvPr/>
        </p:nvSpPr>
        <p:spPr bwMode="auto">
          <a:xfrm>
            <a:off x="6933474" y="1299986"/>
            <a:ext cx="1781175" cy="1150937"/>
          </a:xfrm>
          <a:prstGeom prst="rect">
            <a:avLst/>
          </a:prstGeom>
          <a:solidFill>
            <a:schemeClr val="bg2"/>
          </a:solidFill>
          <a:ln w="9525">
            <a:solidFill>
              <a:schemeClr val="tx1"/>
            </a:solidFill>
            <a:miter lim="800000"/>
            <a:headEnd/>
            <a:tailEnd/>
          </a:ln>
        </p:spPr>
        <p:txBody>
          <a:bodyPr wrap="none" anchor="ctr"/>
          <a:lstStyle/>
          <a:p>
            <a:pPr algn="ctr"/>
            <a:r>
              <a:rPr lang="ar-SA" sz="2000" b="1" dirty="0">
                <a:latin typeface="Garamond" pitchFamily="18" charset="0"/>
              </a:rPr>
              <a:t>أفكار أساسية</a:t>
            </a:r>
          </a:p>
          <a:p>
            <a:pPr algn="ctr"/>
            <a:r>
              <a:rPr lang="ar-SA" sz="2000" b="1" dirty="0">
                <a:latin typeface="Garamond" pitchFamily="18" charset="0"/>
              </a:rPr>
              <a:t> للمقال الأول</a:t>
            </a:r>
            <a:endParaRPr lang="en-US" sz="2000" b="1" dirty="0">
              <a:latin typeface="Garamond" pitchFamily="18" charset="0"/>
            </a:endParaRPr>
          </a:p>
        </p:txBody>
      </p:sp>
      <p:sp>
        <p:nvSpPr>
          <p:cNvPr id="11" name="Rectangle 4"/>
          <p:cNvSpPr>
            <a:spLocks noChangeArrowheads="1"/>
          </p:cNvSpPr>
          <p:nvPr/>
        </p:nvSpPr>
        <p:spPr bwMode="auto">
          <a:xfrm>
            <a:off x="5528536" y="1346024"/>
            <a:ext cx="1044575" cy="3874906"/>
          </a:xfrm>
          <a:prstGeom prst="rect">
            <a:avLst/>
          </a:prstGeom>
          <a:solidFill>
            <a:schemeClr val="bg2"/>
          </a:solidFill>
          <a:ln w="9525">
            <a:solidFill>
              <a:schemeClr val="tx1"/>
            </a:solidFill>
            <a:miter lim="800000"/>
            <a:headEnd/>
            <a:tailEnd/>
          </a:ln>
        </p:spPr>
        <p:txBody>
          <a:bodyPr wrap="none" anchor="ctr"/>
          <a:lstStyle/>
          <a:p>
            <a:pPr algn="ctr"/>
            <a:r>
              <a:rPr lang="ar-SA" sz="2000" b="1">
                <a:latin typeface="Garamond" pitchFamily="18" charset="0"/>
              </a:rPr>
              <a:t>أفكار </a:t>
            </a:r>
          </a:p>
          <a:p>
            <a:pPr algn="ctr"/>
            <a:r>
              <a:rPr lang="ar-SA" sz="2000" b="1">
                <a:latin typeface="Garamond" pitchFamily="18" charset="0"/>
              </a:rPr>
              <a:t>متشابهة</a:t>
            </a:r>
          </a:p>
          <a:p>
            <a:pPr algn="ctr"/>
            <a:r>
              <a:rPr lang="ar-SA" sz="2000" b="1">
                <a:latin typeface="Garamond" pitchFamily="18" charset="0"/>
              </a:rPr>
              <a:t> في </a:t>
            </a:r>
          </a:p>
          <a:p>
            <a:pPr algn="ctr"/>
            <a:r>
              <a:rPr lang="ar-SA" sz="2000" b="1">
                <a:latin typeface="Garamond" pitchFamily="18" charset="0"/>
              </a:rPr>
              <a:t>مقالين</a:t>
            </a:r>
          </a:p>
          <a:p>
            <a:pPr algn="ctr"/>
            <a:r>
              <a:rPr lang="ar-SA" sz="2000" b="1">
                <a:latin typeface="Garamond" pitchFamily="18" charset="0"/>
              </a:rPr>
              <a:t> أو أكثر</a:t>
            </a:r>
          </a:p>
          <a:p>
            <a:pPr algn="ctr"/>
            <a:r>
              <a:rPr lang="ar-SA" sz="2000" b="1">
                <a:latin typeface="Garamond" pitchFamily="18" charset="0"/>
              </a:rPr>
              <a:t>  +</a:t>
            </a:r>
          </a:p>
          <a:p>
            <a:pPr algn="ctr"/>
            <a:r>
              <a:rPr lang="ar-SA" b="1"/>
              <a:t>أفكار</a:t>
            </a:r>
          </a:p>
          <a:p>
            <a:pPr algn="ctr"/>
            <a:r>
              <a:rPr lang="ar-SA" b="1"/>
              <a:t> مختلفة</a:t>
            </a:r>
            <a:endParaRPr lang="he-IL" b="1"/>
          </a:p>
          <a:p>
            <a:pPr algn="ctr"/>
            <a:r>
              <a:rPr lang="ar-SA" b="1"/>
              <a:t>التي تظهر</a:t>
            </a:r>
          </a:p>
          <a:p>
            <a:pPr algn="ctr"/>
            <a:r>
              <a:rPr lang="ar-SA" b="1"/>
              <a:t>في مقال</a:t>
            </a:r>
          </a:p>
          <a:p>
            <a:pPr algn="ctr"/>
            <a:r>
              <a:rPr lang="ar-SA" b="1"/>
              <a:t> واحد فقط</a:t>
            </a:r>
            <a:endParaRPr lang="en-US" b="1"/>
          </a:p>
          <a:p>
            <a:pPr algn="ctr"/>
            <a:endParaRPr lang="en-US" sz="2000" b="1">
              <a:latin typeface="Garamond" pitchFamily="18" charset="0"/>
            </a:endParaRPr>
          </a:p>
        </p:txBody>
      </p:sp>
      <p:sp>
        <p:nvSpPr>
          <p:cNvPr id="13" name="Rectangle 5"/>
          <p:cNvSpPr>
            <a:spLocks noChangeArrowheads="1"/>
          </p:cNvSpPr>
          <p:nvPr/>
        </p:nvSpPr>
        <p:spPr bwMode="auto">
          <a:xfrm>
            <a:off x="6823936" y="4298773"/>
            <a:ext cx="1854200" cy="1512888"/>
          </a:xfrm>
          <a:prstGeom prst="rect">
            <a:avLst/>
          </a:prstGeom>
          <a:solidFill>
            <a:schemeClr val="bg2"/>
          </a:solidFill>
          <a:ln w="9525">
            <a:solidFill>
              <a:schemeClr val="tx1"/>
            </a:solidFill>
            <a:miter lim="800000"/>
            <a:headEnd/>
            <a:tailEnd/>
          </a:ln>
        </p:spPr>
        <p:txBody>
          <a:bodyPr wrap="none" anchor="ctr"/>
          <a:lstStyle/>
          <a:p>
            <a:pPr algn="ctr"/>
            <a:endParaRPr lang="ar-SA" b="1">
              <a:latin typeface="Garamond" pitchFamily="18" charset="0"/>
            </a:endParaRPr>
          </a:p>
          <a:p>
            <a:pPr algn="ctr"/>
            <a:r>
              <a:rPr lang="ar-SA" b="1">
                <a:latin typeface="Garamond" pitchFamily="18" charset="0"/>
              </a:rPr>
              <a:t>أفكار أساسية</a:t>
            </a:r>
          </a:p>
          <a:p>
            <a:pPr algn="ctr"/>
            <a:r>
              <a:rPr lang="ar-SA" b="1">
                <a:latin typeface="Garamond" pitchFamily="18" charset="0"/>
              </a:rPr>
              <a:t> للمقال الثالث</a:t>
            </a:r>
          </a:p>
          <a:p>
            <a:pPr algn="ctr"/>
            <a:r>
              <a:rPr lang="ar-SA" b="1">
                <a:latin typeface="Garamond" pitchFamily="18" charset="0"/>
              </a:rPr>
              <a:t>وهكذا حتى</a:t>
            </a:r>
          </a:p>
          <a:p>
            <a:pPr algn="ctr"/>
            <a:r>
              <a:rPr lang="ar-SA" b="1">
                <a:latin typeface="Garamond" pitchFamily="18" charset="0"/>
              </a:rPr>
              <a:t> المقال الأخير</a:t>
            </a:r>
            <a:endParaRPr lang="en-US" b="1">
              <a:latin typeface="Garamond" pitchFamily="18" charset="0"/>
            </a:endParaRPr>
          </a:p>
          <a:p>
            <a:pPr algn="ctr"/>
            <a:endParaRPr lang="en-US">
              <a:latin typeface="Garamond" pitchFamily="18" charset="0"/>
            </a:endParaRPr>
          </a:p>
        </p:txBody>
      </p:sp>
      <p:sp>
        <p:nvSpPr>
          <p:cNvPr id="14" name="Rectangle 6"/>
          <p:cNvSpPr>
            <a:spLocks noChangeArrowheads="1"/>
          </p:cNvSpPr>
          <p:nvPr/>
        </p:nvSpPr>
        <p:spPr bwMode="auto">
          <a:xfrm>
            <a:off x="6896961" y="2787473"/>
            <a:ext cx="1835150" cy="1247775"/>
          </a:xfrm>
          <a:prstGeom prst="rect">
            <a:avLst/>
          </a:prstGeom>
          <a:solidFill>
            <a:schemeClr val="bg2"/>
          </a:solidFill>
          <a:ln w="9525">
            <a:solidFill>
              <a:schemeClr val="tx1"/>
            </a:solidFill>
            <a:miter lim="800000"/>
            <a:headEnd/>
            <a:tailEnd/>
          </a:ln>
        </p:spPr>
        <p:txBody>
          <a:bodyPr wrap="none" anchor="ctr"/>
          <a:lstStyle/>
          <a:p>
            <a:pPr algn="ctr"/>
            <a:endParaRPr lang="ar-SA" b="1">
              <a:latin typeface="Garamond" pitchFamily="18" charset="0"/>
            </a:endParaRPr>
          </a:p>
          <a:p>
            <a:pPr algn="ctr"/>
            <a:r>
              <a:rPr lang="ar-SA" b="1">
                <a:latin typeface="Garamond" pitchFamily="18" charset="0"/>
              </a:rPr>
              <a:t>أفكار أساسية</a:t>
            </a:r>
          </a:p>
          <a:p>
            <a:pPr algn="ctr"/>
            <a:r>
              <a:rPr lang="ar-SA" b="1">
                <a:latin typeface="Garamond" pitchFamily="18" charset="0"/>
              </a:rPr>
              <a:t> للمقال الثاني</a:t>
            </a:r>
            <a:endParaRPr lang="en-US" b="1">
              <a:latin typeface="Garamond" pitchFamily="18" charset="0"/>
            </a:endParaRPr>
          </a:p>
          <a:p>
            <a:pPr algn="ctr"/>
            <a:endParaRPr lang="en-US">
              <a:latin typeface="Garamond" pitchFamily="18" charset="0"/>
            </a:endParaRPr>
          </a:p>
        </p:txBody>
      </p:sp>
      <p:sp>
        <p:nvSpPr>
          <p:cNvPr id="15" name="Rectangle 8"/>
          <p:cNvSpPr>
            <a:spLocks noChangeArrowheads="1"/>
          </p:cNvSpPr>
          <p:nvPr/>
        </p:nvSpPr>
        <p:spPr bwMode="auto">
          <a:xfrm>
            <a:off x="7689124" y="2282648"/>
            <a:ext cx="269875" cy="573088"/>
          </a:xfrm>
          <a:prstGeom prst="rect">
            <a:avLst/>
          </a:prstGeom>
          <a:solidFill>
            <a:schemeClr val="bg2"/>
          </a:solidFill>
          <a:ln w="9525">
            <a:solidFill>
              <a:schemeClr val="tx1"/>
            </a:solidFill>
            <a:miter lim="800000"/>
            <a:headEnd/>
            <a:tailEnd/>
          </a:ln>
        </p:spPr>
        <p:txBody>
          <a:bodyPr wrap="none" anchor="ctr"/>
          <a:lstStyle/>
          <a:p>
            <a:pPr algn="ctr"/>
            <a:r>
              <a:rPr lang="ar-SA" sz="2400" b="1" dirty="0">
                <a:latin typeface="Garamond" pitchFamily="18" charset="0"/>
              </a:rPr>
              <a:t>+</a:t>
            </a:r>
            <a:endParaRPr lang="en-US" sz="2400" b="1" dirty="0">
              <a:latin typeface="Garamond" pitchFamily="18" charset="0"/>
            </a:endParaRPr>
          </a:p>
        </p:txBody>
      </p:sp>
      <p:sp>
        <p:nvSpPr>
          <p:cNvPr id="16" name="Rectangle 9"/>
          <p:cNvSpPr>
            <a:spLocks noChangeArrowheads="1"/>
          </p:cNvSpPr>
          <p:nvPr/>
        </p:nvSpPr>
        <p:spPr bwMode="auto">
          <a:xfrm>
            <a:off x="7689124" y="3911217"/>
            <a:ext cx="269875" cy="573088"/>
          </a:xfrm>
          <a:prstGeom prst="rect">
            <a:avLst/>
          </a:prstGeom>
          <a:solidFill>
            <a:schemeClr val="bg2"/>
          </a:solidFill>
          <a:ln w="9525">
            <a:solidFill>
              <a:schemeClr val="tx1"/>
            </a:solidFill>
            <a:miter lim="800000"/>
            <a:headEnd/>
            <a:tailEnd/>
          </a:ln>
        </p:spPr>
        <p:txBody>
          <a:bodyPr wrap="none" anchor="ctr"/>
          <a:lstStyle/>
          <a:p>
            <a:pPr algn="ctr"/>
            <a:r>
              <a:rPr lang="ar-SA" sz="2400" b="1">
                <a:latin typeface="Garamond" pitchFamily="18" charset="0"/>
              </a:rPr>
              <a:t>+</a:t>
            </a:r>
            <a:endParaRPr lang="en-US" sz="2400" b="1">
              <a:latin typeface="Garamond" pitchFamily="18" charset="0"/>
            </a:endParaRPr>
          </a:p>
        </p:txBody>
      </p:sp>
      <p:sp>
        <p:nvSpPr>
          <p:cNvPr id="17" name="Rectangle 12"/>
          <p:cNvSpPr>
            <a:spLocks noChangeArrowheads="1"/>
          </p:cNvSpPr>
          <p:nvPr/>
        </p:nvSpPr>
        <p:spPr bwMode="auto">
          <a:xfrm>
            <a:off x="3282975" y="5845265"/>
            <a:ext cx="7070393" cy="1012735"/>
          </a:xfrm>
          <a:prstGeom prst="rect">
            <a:avLst/>
          </a:prstGeom>
          <a:solidFill>
            <a:schemeClr val="bg2"/>
          </a:solidFill>
          <a:ln w="9525">
            <a:solidFill>
              <a:srgbClr val="FF0000"/>
            </a:solidFill>
            <a:miter lim="800000"/>
            <a:headEnd/>
            <a:tailEnd/>
          </a:ln>
        </p:spPr>
        <p:txBody>
          <a:bodyPr wrap="none" anchor="ctr"/>
          <a:lstStyle/>
          <a:p>
            <a:pPr algn="ctr"/>
            <a:r>
              <a:rPr lang="ar-SA" sz="2000" b="1" dirty="0"/>
              <a:t>كتابة وسط البحث بشكله النهائي حسب:</a:t>
            </a:r>
          </a:p>
          <a:p>
            <a:pPr algn="ctr"/>
            <a:r>
              <a:rPr lang="ar-SA" sz="2000" b="1" dirty="0"/>
              <a:t>عناوين فرعية ومقدمة لكل عنوان ثانوي؛ عناوين فرعية</a:t>
            </a:r>
          </a:p>
          <a:p>
            <a:pPr algn="ctr"/>
            <a:r>
              <a:rPr lang="ar-SA" sz="2000" b="1" dirty="0"/>
              <a:t> وكل عنوان فرعي يشمل عدة فقرات مع توثيق للمضمون. </a:t>
            </a:r>
            <a:endParaRPr lang="en-US" sz="2000" b="1" dirty="0">
              <a:latin typeface="Garamond" pitchFamily="18" charset="0"/>
            </a:endParaRPr>
          </a:p>
        </p:txBody>
      </p:sp>
      <p:sp>
        <p:nvSpPr>
          <p:cNvPr id="18" name="Line 19"/>
          <p:cNvSpPr>
            <a:spLocks noChangeShapeType="1"/>
          </p:cNvSpPr>
          <p:nvPr/>
        </p:nvSpPr>
        <p:spPr bwMode="auto">
          <a:xfrm flipH="1" flipV="1">
            <a:off x="6392135" y="3997323"/>
            <a:ext cx="510109" cy="397695"/>
          </a:xfrm>
          <a:prstGeom prst="line">
            <a:avLst/>
          </a:prstGeom>
          <a:noFill/>
          <a:ln w="28575">
            <a:solidFill>
              <a:srgbClr val="FF0000"/>
            </a:solidFill>
            <a:round/>
            <a:headEnd/>
            <a:tailEnd type="triangle" w="lg" len="lg"/>
          </a:ln>
        </p:spPr>
        <p:txBody>
          <a:bodyPr/>
          <a:lstStyle/>
          <a:p>
            <a:endParaRPr lang="ar-EG"/>
          </a:p>
        </p:txBody>
      </p:sp>
      <p:sp>
        <p:nvSpPr>
          <p:cNvPr id="19" name="Line 20"/>
          <p:cNvSpPr>
            <a:spLocks noChangeShapeType="1"/>
          </p:cNvSpPr>
          <p:nvPr/>
        </p:nvSpPr>
        <p:spPr bwMode="auto">
          <a:xfrm flipH="1">
            <a:off x="6350195" y="2129770"/>
            <a:ext cx="863600" cy="576262"/>
          </a:xfrm>
          <a:prstGeom prst="line">
            <a:avLst/>
          </a:prstGeom>
          <a:noFill/>
          <a:ln w="28575">
            <a:solidFill>
              <a:srgbClr val="FF0000"/>
            </a:solidFill>
            <a:round/>
            <a:headEnd/>
            <a:tailEnd type="triangle" w="lg" len="lg"/>
          </a:ln>
        </p:spPr>
        <p:txBody>
          <a:bodyPr/>
          <a:lstStyle/>
          <a:p>
            <a:endParaRPr lang="ar-EG"/>
          </a:p>
        </p:txBody>
      </p:sp>
      <p:sp>
        <p:nvSpPr>
          <p:cNvPr id="20" name="Line 22"/>
          <p:cNvSpPr>
            <a:spLocks noChangeShapeType="1"/>
          </p:cNvSpPr>
          <p:nvPr/>
        </p:nvSpPr>
        <p:spPr bwMode="auto">
          <a:xfrm flipH="1">
            <a:off x="6566095" y="3280707"/>
            <a:ext cx="503237" cy="0"/>
          </a:xfrm>
          <a:prstGeom prst="line">
            <a:avLst/>
          </a:prstGeom>
          <a:noFill/>
          <a:ln w="28575">
            <a:solidFill>
              <a:srgbClr val="FF0000"/>
            </a:solidFill>
            <a:round/>
            <a:headEnd/>
            <a:tailEnd type="triangle" w="lg" len="lg"/>
          </a:ln>
        </p:spPr>
        <p:txBody>
          <a:bodyPr/>
          <a:lstStyle/>
          <a:p>
            <a:endParaRPr lang="ar-EG"/>
          </a:p>
        </p:txBody>
      </p:sp>
      <p:sp>
        <p:nvSpPr>
          <p:cNvPr id="21" name="Rectangle 23"/>
          <p:cNvSpPr>
            <a:spLocks noChangeArrowheads="1"/>
          </p:cNvSpPr>
          <p:nvPr/>
        </p:nvSpPr>
        <p:spPr bwMode="auto">
          <a:xfrm>
            <a:off x="6968399" y="786811"/>
            <a:ext cx="1655762" cy="431800"/>
          </a:xfrm>
          <a:prstGeom prst="rect">
            <a:avLst/>
          </a:prstGeom>
          <a:solidFill>
            <a:schemeClr val="bg2"/>
          </a:solidFill>
          <a:ln w="9525">
            <a:solidFill>
              <a:srgbClr val="FF0000"/>
            </a:solidFill>
            <a:miter lim="800000"/>
            <a:headEnd/>
            <a:tailEnd/>
          </a:ln>
        </p:spPr>
        <p:txBody>
          <a:bodyPr wrap="none" anchor="ctr"/>
          <a:lstStyle/>
          <a:p>
            <a:pPr algn="ctr"/>
            <a:r>
              <a:rPr lang="ar-SA" sz="2000" b="1" dirty="0"/>
              <a:t>تلخيص مضمون</a:t>
            </a:r>
            <a:endParaRPr lang="en-US" sz="2000" b="1" dirty="0"/>
          </a:p>
        </p:txBody>
      </p:sp>
      <p:sp>
        <p:nvSpPr>
          <p:cNvPr id="22" name="Rectangle 24"/>
          <p:cNvSpPr>
            <a:spLocks noChangeArrowheads="1"/>
          </p:cNvSpPr>
          <p:nvPr/>
        </p:nvSpPr>
        <p:spPr bwMode="auto">
          <a:xfrm>
            <a:off x="5457099" y="786811"/>
            <a:ext cx="1079500" cy="431800"/>
          </a:xfrm>
          <a:prstGeom prst="rect">
            <a:avLst/>
          </a:prstGeom>
          <a:solidFill>
            <a:schemeClr val="bg2"/>
          </a:solidFill>
          <a:ln w="9525">
            <a:solidFill>
              <a:srgbClr val="FF0000"/>
            </a:solidFill>
            <a:miter lim="800000"/>
            <a:headEnd/>
            <a:tailEnd/>
          </a:ln>
        </p:spPr>
        <p:txBody>
          <a:bodyPr wrap="none" anchor="ctr"/>
          <a:lstStyle/>
          <a:p>
            <a:pPr algn="ctr"/>
            <a:r>
              <a:rPr lang="ar-SA" sz="2400" b="1"/>
              <a:t>تصنيف</a:t>
            </a:r>
            <a:endParaRPr lang="en-US" sz="2400" b="1"/>
          </a:p>
        </p:txBody>
      </p:sp>
      <p:sp>
        <p:nvSpPr>
          <p:cNvPr id="23" name="Rectangle 25"/>
          <p:cNvSpPr>
            <a:spLocks noChangeArrowheads="1"/>
          </p:cNvSpPr>
          <p:nvPr/>
        </p:nvSpPr>
        <p:spPr bwMode="auto">
          <a:xfrm>
            <a:off x="2504349" y="1419048"/>
            <a:ext cx="2232025" cy="3993610"/>
          </a:xfrm>
          <a:prstGeom prst="rect">
            <a:avLst/>
          </a:prstGeom>
          <a:solidFill>
            <a:schemeClr val="bg2"/>
          </a:solidFill>
          <a:ln w="9525">
            <a:solidFill>
              <a:srgbClr val="FF0000"/>
            </a:solidFill>
            <a:miter lim="800000"/>
            <a:headEnd/>
            <a:tailEnd/>
          </a:ln>
        </p:spPr>
        <p:txBody>
          <a:bodyPr wrap="none" anchor="ctr"/>
          <a:lstStyle/>
          <a:p>
            <a:pPr algn="ctr"/>
            <a:r>
              <a:rPr lang="ar-SA" sz="2000" b="1"/>
              <a:t>عنوان ثانوي 1</a:t>
            </a:r>
          </a:p>
          <a:p>
            <a:pPr algn="ctr"/>
            <a:r>
              <a:rPr lang="ar-SA" sz="2000" b="1"/>
              <a:t>عنوان فرعي</a:t>
            </a:r>
          </a:p>
          <a:p>
            <a:pPr algn="ctr"/>
            <a:r>
              <a:rPr lang="ar-SA" sz="2000" b="1"/>
              <a:t>عنوان فرعي </a:t>
            </a:r>
          </a:p>
          <a:p>
            <a:pPr algn="ctr"/>
            <a:r>
              <a:rPr lang="ar-SA" sz="2000" b="1"/>
              <a:t>عنوان فرعي</a:t>
            </a:r>
          </a:p>
          <a:p>
            <a:pPr algn="ctr"/>
            <a:endParaRPr lang="ar-SA" sz="2000" b="1"/>
          </a:p>
          <a:p>
            <a:pPr algn="ctr"/>
            <a:r>
              <a:rPr lang="ar-SA" sz="2000" b="1"/>
              <a:t>عنوان ثانوي 2</a:t>
            </a:r>
          </a:p>
          <a:p>
            <a:pPr algn="ctr"/>
            <a:r>
              <a:rPr lang="ar-SA" sz="2000" b="1"/>
              <a:t>عنوان فرعي</a:t>
            </a:r>
          </a:p>
          <a:p>
            <a:pPr algn="ctr"/>
            <a:r>
              <a:rPr lang="ar-SA" sz="2000" b="1"/>
              <a:t>عنوان فرعي </a:t>
            </a:r>
          </a:p>
          <a:p>
            <a:pPr algn="ctr"/>
            <a:r>
              <a:rPr lang="ar-SA" sz="2000" b="1"/>
              <a:t>عنوان فرعي</a:t>
            </a:r>
          </a:p>
          <a:p>
            <a:pPr algn="ctr"/>
            <a:endParaRPr lang="ar-SA" sz="2000" b="1"/>
          </a:p>
          <a:p>
            <a:pPr algn="ctr"/>
            <a:r>
              <a:rPr lang="ar-SA" sz="2000" b="1"/>
              <a:t>عنوان ثانوي 3</a:t>
            </a:r>
          </a:p>
          <a:p>
            <a:pPr algn="ctr"/>
            <a:r>
              <a:rPr lang="ar-SA" sz="2000" b="1"/>
              <a:t>عنوان فرعي</a:t>
            </a:r>
          </a:p>
          <a:p>
            <a:pPr algn="ctr"/>
            <a:r>
              <a:rPr lang="ar-SA" sz="2000" b="1"/>
              <a:t>عنوان فرعي </a:t>
            </a:r>
          </a:p>
          <a:p>
            <a:pPr algn="ctr"/>
            <a:r>
              <a:rPr lang="ar-SA" sz="2000" b="1"/>
              <a:t>عنوان فرعي</a:t>
            </a:r>
          </a:p>
          <a:p>
            <a:pPr algn="ctr"/>
            <a:endParaRPr lang="en-US" sz="2000" b="1"/>
          </a:p>
          <a:p>
            <a:pPr algn="ctr"/>
            <a:endParaRPr lang="en-US" b="1"/>
          </a:p>
        </p:txBody>
      </p:sp>
      <p:sp>
        <p:nvSpPr>
          <p:cNvPr id="24" name="Rectangle 26"/>
          <p:cNvSpPr>
            <a:spLocks noChangeArrowheads="1"/>
          </p:cNvSpPr>
          <p:nvPr/>
        </p:nvSpPr>
        <p:spPr bwMode="auto">
          <a:xfrm>
            <a:off x="2504349" y="858249"/>
            <a:ext cx="2303462" cy="431800"/>
          </a:xfrm>
          <a:prstGeom prst="rect">
            <a:avLst/>
          </a:prstGeom>
          <a:solidFill>
            <a:schemeClr val="bg2"/>
          </a:solidFill>
          <a:ln w="9525">
            <a:solidFill>
              <a:srgbClr val="FF0000"/>
            </a:solidFill>
            <a:miter lim="800000"/>
            <a:headEnd/>
            <a:tailEnd/>
          </a:ln>
        </p:spPr>
        <p:txBody>
          <a:bodyPr wrap="none" anchor="ctr"/>
          <a:lstStyle/>
          <a:p>
            <a:pPr algn="ctr"/>
            <a:r>
              <a:rPr lang="ar-SA" sz="2400" b="1"/>
              <a:t>دمج الفكرة بالعنوان</a:t>
            </a:r>
            <a:endParaRPr lang="en-US" sz="2400" b="1"/>
          </a:p>
        </p:txBody>
      </p:sp>
      <p:sp>
        <p:nvSpPr>
          <p:cNvPr id="25" name="AutoShape 35"/>
          <p:cNvSpPr>
            <a:spLocks noChangeArrowheads="1"/>
          </p:cNvSpPr>
          <p:nvPr/>
        </p:nvSpPr>
        <p:spPr bwMode="auto">
          <a:xfrm>
            <a:off x="4880836" y="4917353"/>
            <a:ext cx="431800" cy="792162"/>
          </a:xfrm>
          <a:prstGeom prst="downArrow">
            <a:avLst>
              <a:gd name="adj1" fmla="val 50000"/>
              <a:gd name="adj2" fmla="val 45864"/>
            </a:avLst>
          </a:prstGeom>
          <a:solidFill>
            <a:schemeClr val="bg2"/>
          </a:solidFill>
          <a:ln w="9525">
            <a:solidFill>
              <a:srgbClr val="FF0000"/>
            </a:solidFill>
            <a:miter lim="800000"/>
            <a:headEnd/>
            <a:tailEnd/>
          </a:ln>
        </p:spPr>
        <p:txBody>
          <a:bodyPr vert="eaVert" wrap="none" anchor="ctr"/>
          <a:lstStyle/>
          <a:p>
            <a:endParaRPr lang="he-IL"/>
          </a:p>
        </p:txBody>
      </p:sp>
    </p:spTree>
    <p:extLst>
      <p:ext uri="{BB962C8B-B14F-4D97-AF65-F5344CB8AC3E}">
        <p14:creationId xmlns:p14="http://schemas.microsoft.com/office/powerpoint/2010/main" val="3589000894"/>
      </p:ext>
    </p:extLst>
  </p:cSld>
  <p:clrMapOvr>
    <a:masterClrMapping/>
  </p:clrMapOvr>
  <p:transition spd="slow" advTm="73031">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3"/>
          <p:cNvSpPr txBox="1">
            <a:spLocks noChangeArrowheads="1"/>
          </p:cNvSpPr>
          <p:nvPr/>
        </p:nvSpPr>
        <p:spPr>
          <a:xfrm>
            <a:off x="3156150" y="1032360"/>
            <a:ext cx="7005487" cy="5692897"/>
          </a:xfrm>
          <a:prstGeom prst="rect">
            <a:avLst/>
          </a:prstGeom>
          <a:solidFill>
            <a:schemeClr val="bg2"/>
          </a:solidFill>
          <a:ln>
            <a:solidFill>
              <a:srgbClr val="FF0000"/>
            </a:solidFill>
          </a:ln>
        </p:spPr>
        <p:txBody>
          <a:bodyPr rtlCol="0">
            <a:noAutofit/>
          </a:bodyPr>
          <a:lstStyle/>
          <a:p>
            <a:pPr marL="228600" marR="0" lvl="0" indent="-228600" algn="ct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1600" b="1" i="0" u="none" strike="noStrike" kern="1200" cap="none" spc="0" normalizeH="0" baseline="0" noProof="0" dirty="0">
                <a:ln>
                  <a:noFill/>
                </a:ln>
                <a:effectLst>
                  <a:outerShdw blurRad="38100" dist="38100" dir="2700000" algn="tl">
                    <a:srgbClr val="C0C0C0"/>
                  </a:outerShdw>
                </a:effectLst>
                <a:uLnTx/>
                <a:uFillTx/>
                <a:latin typeface="+mn-lt"/>
                <a:ea typeface="+mn-ea"/>
                <a:cs typeface="+mn-cs"/>
              </a:rPr>
              <a:t>كتابة النص بشكله النهائي ( حسب عناوين)</a:t>
            </a:r>
          </a:p>
          <a:p>
            <a:pPr algn="r" rtl="1"/>
            <a:r>
              <a:rPr lang="ar-SA" b="1" dirty="0"/>
              <a:t>العنوان الثانوي الأول</a:t>
            </a:r>
          </a:p>
          <a:p>
            <a:pPr algn="r" rtl="1"/>
            <a:r>
              <a:rPr lang="ar-SA" b="1" dirty="0"/>
              <a:t>مقدمة بسيطة حول مضمون هذا العنوان.</a:t>
            </a:r>
          </a:p>
          <a:p>
            <a:pPr algn="r" rtl="1"/>
            <a:r>
              <a:rPr lang="ar-SA" b="1" dirty="0"/>
              <a:t>العناوين الفرعية التابعة لنفس العنوان الثانوي.</a:t>
            </a:r>
          </a:p>
          <a:p>
            <a:pPr algn="r" rtl="1"/>
            <a:r>
              <a:rPr lang="ar-SA" sz="1600" b="1" dirty="0"/>
              <a:t>تلخيص لأفكار متشابهة ( ذكر مصادر هذه الأفكار) وذكر لأفكار وحيدة </a:t>
            </a:r>
            <a:r>
              <a:rPr lang="ar-EG" sz="1600" b="1" dirty="0"/>
              <a:t> </a:t>
            </a:r>
            <a:r>
              <a:rPr lang="ar-SA" sz="1600" b="1" dirty="0"/>
              <a:t>التابعة لنفس الموضوع ( ذكر المصدر).</a:t>
            </a:r>
          </a:p>
          <a:p>
            <a:pPr algn="r" rtl="1"/>
            <a:r>
              <a:rPr lang="ar-SA" b="1" dirty="0"/>
              <a:t>العنوان الثانوي الثاني</a:t>
            </a:r>
          </a:p>
          <a:p>
            <a:pPr algn="r" rtl="1"/>
            <a:r>
              <a:rPr lang="ar-SA" sz="1600" b="1" dirty="0"/>
              <a:t>مقدمة بسيطة حول مضمون هذا العنوان.</a:t>
            </a:r>
          </a:p>
          <a:p>
            <a:pPr algn="r" rtl="1"/>
            <a:r>
              <a:rPr lang="ar-SA" sz="1600" b="1" dirty="0"/>
              <a:t>العناوين الفرعية التابعة لنفس العنوان الثانوي.</a:t>
            </a:r>
          </a:p>
          <a:p>
            <a:pPr algn="r" rtl="1"/>
            <a:r>
              <a:rPr lang="ar-SA" sz="1600" b="1" dirty="0"/>
              <a:t>تلخيص لأفكار متشابهة ( ذكر مصادر هذه الأفكار) وذكر لأفكار وحيدة </a:t>
            </a:r>
            <a:r>
              <a:rPr lang="ar-EG" sz="1600" b="1" dirty="0"/>
              <a:t> </a:t>
            </a:r>
            <a:r>
              <a:rPr lang="ar-SA" sz="1600" b="1" dirty="0"/>
              <a:t>التابعة لنفس الموضوع ( ذكر المصدر).</a:t>
            </a:r>
          </a:p>
          <a:p>
            <a:pPr algn="r" rtl="1"/>
            <a:r>
              <a:rPr lang="ar-SA" b="1" dirty="0"/>
              <a:t>العنوان الثانوي الثالث</a:t>
            </a:r>
          </a:p>
          <a:p>
            <a:pPr algn="r" rtl="1"/>
            <a:r>
              <a:rPr lang="ar-SA" sz="1600" b="1" dirty="0"/>
              <a:t>مقدمة بسيطة حول مضمون هذا العنوان.</a:t>
            </a:r>
          </a:p>
          <a:p>
            <a:pPr algn="r" rtl="1"/>
            <a:r>
              <a:rPr lang="ar-SA" sz="1600" b="1" dirty="0"/>
              <a:t>العناوين الفرعية التابعة لنفس العنوان الفرعي.</a:t>
            </a:r>
          </a:p>
          <a:p>
            <a:pPr algn="r" rtl="1"/>
            <a:r>
              <a:rPr lang="ar-SA" sz="1600" b="1" dirty="0"/>
              <a:t>تلخيص لأفكار متشابهة ( ذكر مصادر هذه الأفكار) وذكر لأفكار وحيدة </a:t>
            </a:r>
          </a:p>
          <a:p>
            <a:pPr algn="r" rtl="1"/>
            <a:r>
              <a:rPr lang="ar-SA" sz="1600" b="1" dirty="0"/>
              <a:t>التابعة لنفس الموضوع ( ذكر المصدر).</a:t>
            </a:r>
          </a:p>
          <a:p>
            <a:pPr algn="r" rtl="1"/>
            <a:r>
              <a:rPr lang="ar-SA" b="1" dirty="0"/>
              <a:t>وهكذا يتم بناء وسط البحث حسب عناوين ثانوية</a:t>
            </a:r>
            <a:r>
              <a:rPr lang="ar-EG" b="1" dirty="0"/>
              <a:t> </a:t>
            </a:r>
            <a:r>
              <a:rPr lang="ar-SA" b="1" dirty="0"/>
              <a:t>وعناوين فرعية وفقرات مختلفة التابعة لكل عنوان فرعي.</a:t>
            </a:r>
          </a:p>
          <a:p>
            <a:pPr algn="r" rtl="1"/>
            <a:r>
              <a:rPr lang="ar-SA" b="1" dirty="0"/>
              <a:t>من الضرورة المحافظة على الربط بين الفقرات والفقرات</a:t>
            </a:r>
            <a:r>
              <a:rPr lang="ar-EG" b="1" dirty="0"/>
              <a:t> </a:t>
            </a:r>
            <a:r>
              <a:rPr lang="ar-SA" b="1" dirty="0"/>
              <a:t> والربط بين العناوين والعناوين خلال عملية الدمج.</a:t>
            </a:r>
          </a:p>
          <a:p>
            <a:pPr algn="r" rtl="1"/>
            <a:r>
              <a:rPr lang="ar-SA" b="1" dirty="0"/>
              <a:t>من الضرورة أيضا الربط بين الترقيم والعناوين</a:t>
            </a:r>
            <a:endParaRPr lang="en-US" b="1" dirty="0"/>
          </a:p>
        </p:txBody>
      </p:sp>
    </p:spTree>
    <p:extLst>
      <p:ext uri="{BB962C8B-B14F-4D97-AF65-F5344CB8AC3E}">
        <p14:creationId xmlns:p14="http://schemas.microsoft.com/office/powerpoint/2010/main" val="507938987"/>
      </p:ext>
    </p:extLst>
  </p:cSld>
  <p:clrMapOvr>
    <a:masterClrMapping/>
  </p:clrMapOvr>
  <p:transition spd="slow" advTm="73031">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2"/>
          <p:cNvSpPr txBox="1">
            <a:spLocks noChangeArrowheads="1"/>
          </p:cNvSpPr>
          <p:nvPr/>
        </p:nvSpPr>
        <p:spPr>
          <a:xfrm>
            <a:off x="4190818" y="678426"/>
            <a:ext cx="4684729" cy="582449"/>
          </a:xfrm>
          <a:prstGeom prst="rect">
            <a:avLst/>
          </a:prstGeom>
          <a:solidFill>
            <a:schemeClr val="bg2"/>
          </a:solidFill>
          <a:ln>
            <a:solidFill>
              <a:srgbClr val="FF0000"/>
            </a:solidFill>
          </a:ln>
        </p:spPr>
        <p:txBody>
          <a:bodyPr rtlCol="0">
            <a:normAutofit fontScale="92500" lnSpcReduction="20000"/>
          </a:bodyPr>
          <a:lstStyle/>
          <a:p>
            <a:pPr marL="0" marR="0" lvl="0" indent="0" algn="ctr" defTabSz="914400" rtl="1" eaLnBrk="1" fontAlgn="auto" latinLnBrk="0" hangingPunct="1">
              <a:lnSpc>
                <a:spcPct val="90000"/>
              </a:lnSpc>
              <a:spcBef>
                <a:spcPct val="0"/>
              </a:spcBef>
              <a:spcAft>
                <a:spcPts val="0"/>
              </a:spcAft>
              <a:buClrTx/>
              <a:buSzTx/>
              <a:buFontTx/>
              <a:buNone/>
              <a:tabLst/>
              <a:defRPr/>
            </a:pPr>
            <a:r>
              <a:rPr kumimoji="0" lang="ar-SA" sz="4400" b="1" i="0" u="none" strike="noStrike" kern="1200" cap="none" spc="0" normalizeH="0" baseline="0" noProof="0" dirty="0">
                <a:ln>
                  <a:noFill/>
                </a:ln>
                <a:effectLst/>
                <a:uLnTx/>
                <a:uFillTx/>
                <a:latin typeface="+mj-lt"/>
                <a:ea typeface="+mj-ea"/>
                <a:cs typeface="+mj-cs"/>
              </a:rPr>
              <a:t>التوثيق والاقتباس</a:t>
            </a:r>
            <a:endParaRPr kumimoji="0" lang="en-US" sz="4400" b="1" i="0" u="none" strike="noStrike" kern="1200" cap="none" spc="0" normalizeH="0" baseline="0" noProof="0" dirty="0">
              <a:ln>
                <a:noFill/>
              </a:ln>
              <a:effectLst/>
              <a:uLnTx/>
              <a:uFillTx/>
              <a:latin typeface="+mj-lt"/>
              <a:ea typeface="+mj-ea"/>
              <a:cs typeface="+mj-cs"/>
            </a:endParaRPr>
          </a:p>
        </p:txBody>
      </p:sp>
      <p:sp>
        <p:nvSpPr>
          <p:cNvPr id="10" name="Rectangle 3"/>
          <p:cNvSpPr txBox="1">
            <a:spLocks noChangeArrowheads="1"/>
          </p:cNvSpPr>
          <p:nvPr/>
        </p:nvSpPr>
        <p:spPr>
          <a:xfrm>
            <a:off x="3097161" y="1254066"/>
            <a:ext cx="7285703" cy="5544932"/>
          </a:xfrm>
          <a:prstGeom prst="rect">
            <a:avLst/>
          </a:prstGeom>
          <a:solidFill>
            <a:schemeClr val="bg2"/>
          </a:solidFill>
          <a:ln>
            <a:solidFill>
              <a:srgbClr val="FF0000"/>
            </a:solidFill>
          </a:ln>
        </p:spPr>
        <p:txBody>
          <a:bodyPr rtlCol="0">
            <a:normAutofit/>
          </a:bodyPr>
          <a:lstStyle/>
          <a:p>
            <a:pPr marL="609600" marR="0" lvl="0" indent="-609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2000" b="1" i="0" u="none" strike="noStrike" kern="1200" cap="none" spc="0" normalizeH="0" baseline="0" noProof="0" dirty="0">
                <a:ln>
                  <a:noFill/>
                </a:ln>
                <a:effectLst/>
                <a:uLnTx/>
                <a:uFillTx/>
                <a:latin typeface="+mn-lt"/>
                <a:ea typeface="+mn-ea"/>
                <a:cs typeface="+mn-cs"/>
              </a:rPr>
              <a:t>الاقتباس: </a:t>
            </a:r>
            <a:r>
              <a:rPr kumimoji="0" lang="ar-SA" sz="20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هو أخذ النص من المصدر الأصل كلمة بكلمة دون تحويل أو تغيير . </a:t>
            </a:r>
          </a:p>
          <a:p>
            <a:pPr marL="609600" marR="0" lvl="0" indent="-609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2000" b="1" i="0" u="none" strike="noStrike" kern="1200" cap="none" spc="0" normalizeH="0" baseline="0" noProof="0" dirty="0">
                <a:ln>
                  <a:noFill/>
                </a:ln>
                <a:effectLst/>
                <a:uLnTx/>
                <a:uFillTx/>
                <a:latin typeface="+mn-lt"/>
                <a:ea typeface="+mn-ea"/>
                <a:cs typeface="+mn-cs"/>
              </a:rPr>
              <a:t>إعادة الصياغة: </a:t>
            </a:r>
            <a:r>
              <a:rPr kumimoji="0" lang="ar-SA" sz="20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كتابة النص أو الفكرة المقتبسة من المصدر الأصل بكلماتك أو أسلوبك وليس حرفا بحرف .</a:t>
            </a:r>
          </a:p>
          <a:p>
            <a:pPr marL="609600" marR="0" lvl="0" indent="-609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2000" b="1" i="0" u="none" strike="noStrike" kern="1200" cap="none" spc="0" normalizeH="0" baseline="0" noProof="0" dirty="0">
                <a:ln>
                  <a:noFill/>
                </a:ln>
                <a:effectLst/>
                <a:uLnTx/>
                <a:uFillTx/>
                <a:latin typeface="+mn-lt"/>
                <a:ea typeface="+mn-ea"/>
                <a:cs typeface="+mn-cs"/>
              </a:rPr>
              <a:t>التلخيص : </a:t>
            </a:r>
            <a:r>
              <a:rPr kumimoji="0" lang="ar-SA" sz="20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اختصار الأفكار والنصوص المستقاة من المصدر الأصل دون الالتزام بكلمات النص الأصلية .</a:t>
            </a:r>
          </a:p>
          <a:p>
            <a:pPr marL="609600" marR="0" lvl="0" indent="-609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2000" b="1" i="0" u="sng" strike="noStrike" kern="1200" cap="none" spc="0" normalizeH="0" baseline="0" noProof="0" dirty="0">
                <a:ln>
                  <a:noFill/>
                </a:ln>
                <a:effectLst/>
                <a:uLnTx/>
                <a:uFillTx/>
                <a:latin typeface="+mn-lt"/>
                <a:ea typeface="+mn-ea"/>
                <a:cs typeface="+mn-cs"/>
              </a:rPr>
              <a:t>طريقة التوثيق: </a:t>
            </a:r>
            <a:endParaRPr kumimoji="0" lang="ar-SA" sz="2000" b="1" i="0" u="none" strike="noStrike" kern="1200" cap="none" spc="0" normalizeH="0" baseline="0" noProof="0" dirty="0">
              <a:ln>
                <a:noFill/>
              </a:ln>
              <a:effectLst/>
              <a:uLnTx/>
              <a:uFillTx/>
              <a:latin typeface="+mn-lt"/>
              <a:ea typeface="+mn-ea"/>
              <a:cs typeface="+mn-cs"/>
            </a:endParaRPr>
          </a:p>
          <a:p>
            <a:pPr marL="609600" marR="0" lvl="0" indent="-609600" algn="r" defTabSz="914400" rtl="1" eaLnBrk="1" fontAlgn="auto" latinLnBrk="0" hangingPunct="1">
              <a:lnSpc>
                <a:spcPct val="90000"/>
              </a:lnSpc>
              <a:spcBef>
                <a:spcPts val="1000"/>
              </a:spcBef>
              <a:spcAft>
                <a:spcPts val="0"/>
              </a:spcAft>
              <a:buClr>
                <a:schemeClr val="tx1"/>
              </a:buClr>
              <a:buSzTx/>
              <a:buFont typeface="Wingdings" pitchFamily="2" charset="2"/>
              <a:buNone/>
              <a:tabLst/>
              <a:defRPr/>
            </a:pPr>
            <a:r>
              <a:rPr kumimoji="0" lang="ar-SA" sz="2000" b="1" i="0" u="none" strike="noStrike" kern="1200" cap="none" spc="0" normalizeH="0" baseline="0" noProof="0" dirty="0">
                <a:ln>
                  <a:noFill/>
                </a:ln>
                <a:effectLst/>
                <a:uLnTx/>
                <a:uFillTx/>
                <a:latin typeface="+mn-lt"/>
                <a:ea typeface="+mn-ea"/>
                <a:cs typeface="+mn-cs"/>
              </a:rPr>
              <a:t>(1) الإشارة في النص مباشرة: لاسم الكاتب أو أسماء الكتاب وسنة/ سنوات النشر.  </a:t>
            </a:r>
            <a:r>
              <a:rPr kumimoji="0" lang="ar-SA" sz="20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 </a:t>
            </a:r>
            <a:endParaRPr kumimoji="0" lang="ar-SA" sz="2000" b="1" i="0" u="sng" strike="noStrike" kern="1200" cap="none" spc="0" normalizeH="0" baseline="0" noProof="0" dirty="0">
              <a:ln>
                <a:noFill/>
              </a:ln>
              <a:effectLst>
                <a:outerShdw blurRad="38100" dist="38100" dir="2700000" algn="tl">
                  <a:srgbClr val="FFFFFF"/>
                </a:outerShdw>
              </a:effectLst>
              <a:uLnTx/>
              <a:uFillTx/>
              <a:latin typeface="+mn-lt"/>
              <a:ea typeface="+mn-ea"/>
              <a:cs typeface="+mn-cs"/>
            </a:endParaRPr>
          </a:p>
          <a:p>
            <a:pPr marL="609600" marR="0" lvl="0" indent="-609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2400" b="1" i="0" u="sng" strike="noStrike" kern="1200" cap="none" spc="0" normalizeH="0" baseline="0" noProof="0" dirty="0">
                <a:ln>
                  <a:noFill/>
                </a:ln>
                <a:effectLst>
                  <a:outerShdw blurRad="38100" dist="38100" dir="2700000" algn="tl">
                    <a:srgbClr val="FFFFFF"/>
                  </a:outerShdw>
                </a:effectLst>
                <a:uLnTx/>
                <a:uFillTx/>
                <a:latin typeface="+mn-lt"/>
                <a:ea typeface="+mn-ea"/>
                <a:cs typeface="+mn-cs"/>
              </a:rPr>
              <a:t>أمثلة:</a:t>
            </a:r>
            <a:endParaRPr kumimoji="0" lang="ar-SA" sz="24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endParaRPr>
          </a:p>
          <a:p>
            <a:pPr marL="609600" marR="0" lvl="0" indent="-609600" algn="r" defTabSz="914400" rtl="1" eaLnBrk="1" fontAlgn="auto" latinLnBrk="0" hangingPunct="1">
              <a:lnSpc>
                <a:spcPct val="90000"/>
              </a:lnSpc>
              <a:spcBef>
                <a:spcPts val="1000"/>
              </a:spcBef>
              <a:spcAft>
                <a:spcPts val="0"/>
              </a:spcAft>
              <a:buClrTx/>
              <a:buSzTx/>
              <a:buFont typeface="Wingdings" pitchFamily="2" charset="2"/>
              <a:buChar char="q"/>
              <a:tabLst/>
              <a:defRPr/>
            </a:pPr>
            <a:r>
              <a:rPr kumimoji="0" lang="ar-SA" sz="20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الجاحظ (22:1992 ) يقول أن ____________.</a:t>
            </a:r>
          </a:p>
          <a:p>
            <a:pPr marL="609600" marR="0" lvl="0" indent="-609600" algn="r" defTabSz="914400" rtl="1" eaLnBrk="1" fontAlgn="auto" latinLnBrk="0" hangingPunct="1">
              <a:lnSpc>
                <a:spcPct val="90000"/>
              </a:lnSpc>
              <a:spcBef>
                <a:spcPts val="1000"/>
              </a:spcBef>
              <a:spcAft>
                <a:spcPts val="0"/>
              </a:spcAft>
              <a:buClrTx/>
              <a:buSzTx/>
              <a:buFont typeface="Wingdings" pitchFamily="2" charset="2"/>
              <a:buChar char="q"/>
              <a:tabLst/>
              <a:defRPr/>
            </a:pPr>
            <a:r>
              <a:rPr kumimoji="0" lang="ar-SA" sz="20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من النقاط الهامة المذكورة هي ______ (بلقيس، 2003) .</a:t>
            </a:r>
          </a:p>
          <a:p>
            <a:pPr marL="609600" marR="0" lvl="0" indent="-609600" algn="r" defTabSz="914400" rtl="1" eaLnBrk="1" fontAlgn="auto" latinLnBrk="0" hangingPunct="1">
              <a:lnSpc>
                <a:spcPct val="90000"/>
              </a:lnSpc>
              <a:spcBef>
                <a:spcPts val="1000"/>
              </a:spcBef>
              <a:spcAft>
                <a:spcPts val="0"/>
              </a:spcAft>
              <a:buClrTx/>
              <a:buSzTx/>
              <a:buFont typeface="Wingdings" pitchFamily="2" charset="2"/>
              <a:buChar char="q"/>
              <a:tabLst/>
              <a:defRPr/>
            </a:pPr>
            <a:r>
              <a:rPr kumimoji="0" lang="ar-SA" sz="20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يتم التركيز على .......... (بلقيس،2003؛ سالم،2005).</a:t>
            </a:r>
          </a:p>
          <a:p>
            <a:pPr marL="609600" marR="0" lvl="0" indent="-609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2000" b="1" i="0" u="none" strike="noStrike" kern="1200" cap="none" spc="0" normalizeH="0" baseline="0" noProof="0" dirty="0">
                <a:ln>
                  <a:noFill/>
                </a:ln>
                <a:effectLst/>
                <a:uLnTx/>
                <a:uFillTx/>
                <a:latin typeface="+mn-lt"/>
                <a:ea typeface="+mn-ea"/>
                <a:cs typeface="+mn-cs"/>
              </a:rPr>
              <a:t>(2) أو الإشارة في النص مباشرة لمصدر المعلومة في حالة عدم توفر اسم الكاتب.</a:t>
            </a:r>
          </a:p>
          <a:p>
            <a:pPr marL="609600" marR="0" lvl="0" indent="-609600" algn="r" defTabSz="914400" rtl="1" eaLnBrk="1" fontAlgn="auto" latinLnBrk="0" hangingPunct="1">
              <a:lnSpc>
                <a:spcPct val="90000"/>
              </a:lnSpc>
              <a:spcBef>
                <a:spcPts val="1000"/>
              </a:spcBef>
              <a:spcAft>
                <a:spcPts val="0"/>
              </a:spcAft>
              <a:buClrTx/>
              <a:buSzTx/>
              <a:buFont typeface="Wingdings" pitchFamily="2" charset="2"/>
              <a:buChar char="q"/>
              <a:tabLst/>
              <a:defRPr/>
            </a:pPr>
            <a:r>
              <a:rPr kumimoji="0" lang="ar-SA" sz="20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في مقال ”......“ (1999: 22)  __________ .</a:t>
            </a:r>
          </a:p>
          <a:p>
            <a:pPr marL="609600" marR="0" lvl="0" indent="-609600" algn="r" defTabSz="914400" rtl="1" eaLnBrk="1" fontAlgn="auto" latinLnBrk="0" hangingPunct="1">
              <a:lnSpc>
                <a:spcPct val="90000"/>
              </a:lnSpc>
              <a:spcBef>
                <a:spcPts val="1000"/>
              </a:spcBef>
              <a:spcAft>
                <a:spcPts val="0"/>
              </a:spcAft>
              <a:buClrTx/>
              <a:buSzTx/>
              <a:buFont typeface="Wingdings" pitchFamily="2" charset="2"/>
              <a:buChar char="q"/>
              <a:tabLst/>
              <a:defRPr/>
            </a:pPr>
            <a:r>
              <a:rPr kumimoji="0" lang="ar-SA" sz="20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 ( ”اسم المقال“، 2005: 22). </a:t>
            </a:r>
          </a:p>
          <a:p>
            <a:pPr marL="609600" marR="0" lvl="0" indent="-609600" algn="r" defTabSz="914400" rtl="1" eaLnBrk="1" fontAlgn="auto" latinLnBrk="0" hangingPunct="1">
              <a:lnSpc>
                <a:spcPct val="90000"/>
              </a:lnSpc>
              <a:spcBef>
                <a:spcPts val="1000"/>
              </a:spcBef>
              <a:spcAft>
                <a:spcPts val="0"/>
              </a:spcAft>
              <a:buClrTx/>
              <a:buSzTx/>
              <a:buFont typeface="Wingdings" pitchFamily="2" charset="2"/>
              <a:buNone/>
              <a:tabLst/>
              <a:defRPr/>
            </a:pPr>
            <a:endParaRPr kumimoji="0" lang="en-US" sz="20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endParaRPr>
          </a:p>
        </p:txBody>
      </p:sp>
    </p:spTree>
    <p:extLst>
      <p:ext uri="{BB962C8B-B14F-4D97-AF65-F5344CB8AC3E}">
        <p14:creationId xmlns:p14="http://schemas.microsoft.com/office/powerpoint/2010/main" val="2413977543"/>
      </p:ext>
    </p:extLst>
  </p:cSld>
  <p:clrMapOvr>
    <a:masterClrMapping/>
  </p:clrMapOvr>
  <p:transition spd="slow" advTm="73031">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3"/>
          <p:cNvSpPr txBox="1">
            <a:spLocks noChangeArrowheads="1"/>
          </p:cNvSpPr>
          <p:nvPr/>
        </p:nvSpPr>
        <p:spPr>
          <a:xfrm>
            <a:off x="3224058" y="988245"/>
            <a:ext cx="6627863" cy="5383058"/>
          </a:xfrm>
          <a:prstGeom prst="rect">
            <a:avLst/>
          </a:prstGeom>
          <a:solidFill>
            <a:schemeClr val="bg2"/>
          </a:solidFill>
          <a:ln>
            <a:solidFill>
              <a:srgbClr val="FF0000"/>
            </a:solidFill>
          </a:ln>
        </p:spPr>
        <p:txBody>
          <a:bodyPr rtlCol="0">
            <a:normAutofit/>
          </a:bodyPr>
          <a:lstStyle/>
          <a:p>
            <a:pPr marL="228600" marR="0" lvl="0" indent="-228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2800" b="1" i="0" u="sng" strike="noStrike" kern="1200" cap="none" spc="0" normalizeH="0" baseline="0" noProof="0" dirty="0">
                <a:ln>
                  <a:noFill/>
                </a:ln>
                <a:effectLst>
                  <a:outerShdw blurRad="38100" dist="38100" dir="2700000" algn="tl">
                    <a:srgbClr val="C0C0C0"/>
                  </a:outerShdw>
                </a:effectLst>
                <a:uLnTx/>
                <a:uFillTx/>
                <a:latin typeface="+mn-lt"/>
                <a:ea typeface="+mn-ea"/>
                <a:cs typeface="+mn-cs"/>
              </a:rPr>
              <a:t>في حالة الإشارة لمصدر معلومات ثانوي، يتم استخدام طريقة التوثيق التالية:</a:t>
            </a:r>
            <a:endParaRPr kumimoji="0" lang="ar-SA" sz="2800" b="1" i="0" u="none" strike="noStrike" kern="1200" cap="none" spc="0" normalizeH="0" baseline="0" noProof="0" dirty="0">
              <a:ln>
                <a:noFill/>
              </a:ln>
              <a:effectLst>
                <a:outerShdw blurRad="38100" dist="38100" dir="2700000" algn="tl">
                  <a:srgbClr val="C0C0C0"/>
                </a:outerShdw>
              </a:effectLst>
              <a:uLnTx/>
              <a:uFillTx/>
              <a:latin typeface="+mn-lt"/>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2800" b="1" i="0" u="none" strike="noStrike" kern="1200" cap="none" spc="0" normalizeH="0" baseline="0" noProof="0" dirty="0">
                <a:ln>
                  <a:noFill/>
                </a:ln>
                <a:effectLst>
                  <a:outerShdw blurRad="38100" dist="38100" dir="2700000" algn="tl">
                    <a:srgbClr val="C0C0C0"/>
                  </a:outerShdw>
                </a:effectLst>
                <a:uLnTx/>
                <a:uFillTx/>
                <a:latin typeface="+mn-lt"/>
                <a:ea typeface="+mn-ea"/>
                <a:cs typeface="+mn-cs"/>
              </a:rPr>
              <a:t> ذكر اسم الكاتب الأصلي وفي قوسين كتابة اسم الكاتب الأصلي وبعدها مباشرة اسم الكاتب  الذي أخذت منه المعلومة الثانوية مع ذكر سنوات النشر لكلا الكاتبين .</a:t>
            </a:r>
          </a:p>
          <a:p>
            <a:pPr marL="228600" marR="0" lvl="0" indent="-228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2800" b="1" i="0" u="none" strike="noStrike" kern="1200" cap="none" spc="0" normalizeH="0" baseline="0" noProof="0" dirty="0">
                <a:ln>
                  <a:noFill/>
                </a:ln>
                <a:effectLst>
                  <a:outerShdw blurRad="38100" dist="38100" dir="2700000" algn="tl">
                    <a:srgbClr val="C0C0C0"/>
                  </a:outerShdw>
                </a:effectLst>
                <a:uLnTx/>
                <a:uFillTx/>
                <a:latin typeface="+mn-lt"/>
                <a:ea typeface="+mn-ea"/>
                <a:cs typeface="+mn-cs"/>
              </a:rPr>
              <a:t>مثال:</a:t>
            </a:r>
          </a:p>
          <a:p>
            <a:pPr marL="228600" marR="0" lvl="0" indent="-228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2800" b="1" i="0" u="none" strike="noStrike" kern="1200" cap="none" spc="0" normalizeH="0" baseline="0" noProof="0" dirty="0">
                <a:ln>
                  <a:noFill/>
                </a:ln>
                <a:effectLst>
                  <a:outerShdw blurRad="38100" dist="38100" dir="2700000" algn="tl">
                    <a:srgbClr val="C0C0C0"/>
                  </a:outerShdw>
                </a:effectLst>
                <a:uLnTx/>
                <a:uFillTx/>
                <a:latin typeface="+mn-lt"/>
                <a:ea typeface="+mn-ea"/>
                <a:cs typeface="+mn-cs"/>
              </a:rPr>
              <a:t>يقول الجاحظ (الجاحظ، 1992 عن المتنبي، 1999) أن ________.</a:t>
            </a:r>
          </a:p>
          <a:p>
            <a:pPr marL="228600" marR="0" lvl="0" indent="-228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2800" b="1" i="0" u="none" strike="noStrike" kern="1200" cap="none" spc="0" normalizeH="0" baseline="0" noProof="0" dirty="0">
                <a:ln>
                  <a:noFill/>
                </a:ln>
                <a:effectLst>
                  <a:outerShdw blurRad="38100" dist="38100" dir="2700000" algn="tl">
                    <a:srgbClr val="C0C0C0"/>
                  </a:outerShdw>
                </a:effectLst>
                <a:uLnTx/>
                <a:uFillTx/>
                <a:latin typeface="+mn-lt"/>
                <a:ea typeface="+mn-ea"/>
                <a:cs typeface="+mn-cs"/>
              </a:rPr>
              <a:t>نقطة هامة وهي ________________ (الجاحظ، 1992 عن المتنبي، </a:t>
            </a:r>
            <a:r>
              <a:rPr kumimoji="0" lang="en-US" sz="2800" b="1" i="0" u="none" strike="noStrike" kern="1200" cap="none" spc="0" normalizeH="0" baseline="0" noProof="0" dirty="0">
                <a:ln>
                  <a:noFill/>
                </a:ln>
                <a:effectLst>
                  <a:outerShdw blurRad="38100" dist="38100" dir="2700000" algn="tl">
                    <a:srgbClr val="C0C0C0"/>
                  </a:outerShdw>
                </a:effectLst>
                <a:uLnTx/>
                <a:uFillTx/>
                <a:latin typeface="+mn-lt"/>
                <a:ea typeface="+mn-ea"/>
                <a:cs typeface="+mn-cs"/>
              </a:rPr>
              <a:t>1988</a:t>
            </a:r>
            <a:r>
              <a:rPr kumimoji="0" lang="ar-SA" sz="2800" b="1" i="0" u="none" strike="noStrike" kern="1200" cap="none" spc="0" normalizeH="0" baseline="0" noProof="0" dirty="0">
                <a:ln>
                  <a:noFill/>
                </a:ln>
                <a:effectLst>
                  <a:outerShdw blurRad="38100" dist="38100" dir="2700000" algn="tl">
                    <a:srgbClr val="C0C0C0"/>
                  </a:outerShdw>
                </a:effectLst>
                <a:uLnTx/>
                <a:uFillTx/>
                <a:latin typeface="+mn-lt"/>
                <a:ea typeface="+mn-ea"/>
                <a:cs typeface="+mn-cs"/>
              </a:rPr>
              <a:t>). </a:t>
            </a:r>
            <a:r>
              <a:rPr kumimoji="0" lang="he-IL" sz="2000" b="1" i="0" u="none" strike="noStrike" kern="1200" cap="none" spc="0" normalizeH="0" baseline="0" noProof="0" dirty="0">
                <a:ln>
                  <a:noFill/>
                </a:ln>
                <a:effectLst>
                  <a:outerShdw blurRad="38100" dist="38100" dir="2700000" algn="tl">
                    <a:srgbClr val="C0C0C0"/>
                  </a:outerShdw>
                </a:effectLst>
                <a:uLnTx/>
                <a:uFillTx/>
                <a:latin typeface="+mn-lt"/>
                <a:ea typeface="+mn-ea"/>
                <a:cs typeface="+mn-cs"/>
              </a:rPr>
              <a:t> </a:t>
            </a:r>
            <a:endParaRPr kumimoji="0" lang="en-US" sz="2000" b="1" i="0" u="none" strike="noStrike" kern="1200" cap="none" spc="0" normalizeH="0" baseline="0" noProof="0" dirty="0">
              <a:ln>
                <a:noFill/>
              </a:ln>
              <a:effectLst>
                <a:outerShdw blurRad="38100" dist="38100" dir="2700000" algn="tl">
                  <a:srgbClr val="C0C0C0"/>
                </a:outerShdw>
              </a:effectLst>
              <a:uLnTx/>
              <a:uFillTx/>
              <a:latin typeface="+mn-lt"/>
              <a:ea typeface="+mn-ea"/>
              <a:cs typeface="+mn-cs"/>
            </a:endParaRPr>
          </a:p>
        </p:txBody>
      </p:sp>
    </p:spTree>
    <p:extLst>
      <p:ext uri="{BB962C8B-B14F-4D97-AF65-F5344CB8AC3E}">
        <p14:creationId xmlns:p14="http://schemas.microsoft.com/office/powerpoint/2010/main" val="854941050"/>
      </p:ext>
    </p:extLst>
  </p:cSld>
  <p:clrMapOvr>
    <a:masterClrMapping/>
  </p:clrMapOvr>
  <p:transition spd="slow" advTm="73031">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2"/>
          <p:cNvSpPr txBox="1">
            <a:spLocks noChangeArrowheads="1"/>
          </p:cNvSpPr>
          <p:nvPr/>
        </p:nvSpPr>
        <p:spPr>
          <a:xfrm>
            <a:off x="5057437" y="928518"/>
            <a:ext cx="3240087" cy="679450"/>
          </a:xfrm>
          <a:prstGeom prst="rect">
            <a:avLst/>
          </a:prstGeom>
          <a:solidFill>
            <a:schemeClr val="bg2"/>
          </a:solidFill>
        </p:spPr>
        <p:txBody>
          <a:bodyPr rtlCol="0">
            <a:normAutofit fontScale="97500"/>
          </a:bodyPr>
          <a:lstStyle/>
          <a:p>
            <a:pPr marL="0" marR="0" lvl="0" indent="0" algn="ctr" defTabSz="914400" rtl="1" eaLnBrk="1" fontAlgn="auto" latinLnBrk="0" hangingPunct="1">
              <a:lnSpc>
                <a:spcPct val="90000"/>
              </a:lnSpc>
              <a:spcBef>
                <a:spcPct val="0"/>
              </a:spcBef>
              <a:spcAft>
                <a:spcPts val="0"/>
              </a:spcAft>
              <a:buClrTx/>
              <a:buSzTx/>
              <a:buFontTx/>
              <a:buNone/>
              <a:tabLst/>
              <a:defRPr/>
            </a:pPr>
            <a:r>
              <a:rPr kumimoji="0" lang="ar-SA" sz="4000" b="1" i="0" u="none" strike="noStrike" kern="1200" cap="none" spc="0" normalizeH="0" baseline="0" noProof="0" dirty="0">
                <a:ln>
                  <a:noFill/>
                </a:ln>
                <a:effectLst/>
                <a:uLnTx/>
                <a:uFillTx/>
                <a:latin typeface="+mj-lt"/>
                <a:ea typeface="+mj-ea"/>
                <a:cs typeface="+mj-cs"/>
              </a:rPr>
              <a:t>الاقتباس</a:t>
            </a:r>
            <a:endParaRPr kumimoji="0" lang="en-US" sz="4000" b="1" i="0" u="none" strike="noStrike" kern="1200" cap="none" spc="0" normalizeH="0" baseline="0" noProof="0" dirty="0">
              <a:ln>
                <a:noFill/>
              </a:ln>
              <a:effectLst/>
              <a:uLnTx/>
              <a:uFillTx/>
              <a:latin typeface="+mj-lt"/>
              <a:ea typeface="+mj-ea"/>
              <a:cs typeface="+mj-cs"/>
            </a:endParaRPr>
          </a:p>
        </p:txBody>
      </p:sp>
      <p:sp>
        <p:nvSpPr>
          <p:cNvPr id="10" name="Rectangle 3"/>
          <p:cNvSpPr txBox="1">
            <a:spLocks noChangeArrowheads="1"/>
          </p:cNvSpPr>
          <p:nvPr/>
        </p:nvSpPr>
        <p:spPr>
          <a:xfrm>
            <a:off x="3474699" y="1647657"/>
            <a:ext cx="6315075" cy="4531918"/>
          </a:xfrm>
          <a:prstGeom prst="rect">
            <a:avLst/>
          </a:prstGeom>
          <a:solidFill>
            <a:schemeClr val="bg2"/>
          </a:solidFill>
          <a:ln>
            <a:solidFill>
              <a:srgbClr val="FF0000"/>
            </a:solidFill>
          </a:ln>
        </p:spPr>
        <p:txBody>
          <a:bodyPr rtlCol="0">
            <a:normAutofit/>
          </a:bodyPr>
          <a:lstStyle/>
          <a:p>
            <a:pPr marL="228600" marR="0" lvl="0" indent="-228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2800" b="1" i="0" u="none" strike="noStrike" kern="1200" cap="none" spc="0" normalizeH="0" baseline="0" noProof="0" dirty="0">
                <a:ln>
                  <a:noFill/>
                </a:ln>
                <a:effectLst/>
                <a:uLnTx/>
                <a:uFillTx/>
                <a:latin typeface="+mn-lt"/>
                <a:ea typeface="+mn-ea"/>
                <a:cs typeface="+mn-cs"/>
              </a:rPr>
              <a:t>في حالة وجود اسم الكاتب:</a:t>
            </a:r>
          </a:p>
          <a:p>
            <a:pPr marL="228600" marR="0" lvl="0" indent="-228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28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1)  </a:t>
            </a:r>
            <a:r>
              <a:rPr kumimoji="0" lang="ar-SA" sz="2800" b="1" i="0" u="none" strike="noStrike" kern="1200" cap="none" spc="0" normalizeH="0" baseline="0" noProof="0" dirty="0">
                <a:ln>
                  <a:noFill/>
                </a:ln>
                <a:effectLst/>
                <a:uLnTx/>
                <a:uFillTx/>
                <a:latin typeface="+mn-lt"/>
                <a:ea typeface="+mn-ea"/>
                <a:cs typeface="+mn-cs"/>
              </a:rPr>
              <a:t>يقول الجاحظ ( 2005: 21) أن ”..........“.</a:t>
            </a:r>
          </a:p>
          <a:p>
            <a:pPr marL="228600" marR="0" lvl="0" indent="-228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2800" b="1" i="0" u="none" strike="noStrike" kern="1200" cap="none" spc="0" normalizeH="0" baseline="0" noProof="0" dirty="0">
                <a:ln>
                  <a:noFill/>
                </a:ln>
                <a:effectLst/>
                <a:uLnTx/>
                <a:uFillTx/>
                <a:latin typeface="+mn-lt"/>
                <a:ea typeface="+mn-ea"/>
                <a:cs typeface="+mn-cs"/>
              </a:rPr>
              <a:t>2) </a:t>
            </a:r>
            <a:r>
              <a:rPr kumimoji="0" lang="ar-SA" sz="28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ومن الضروري القول أن ”______“        (الجاحظ، 2005: 20) .</a:t>
            </a:r>
          </a:p>
          <a:p>
            <a:pPr marL="228600" marR="0" lvl="0" indent="-228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2800" b="1" i="0" u="none" strike="noStrike" kern="1200" cap="none" spc="0" normalizeH="0" baseline="0" noProof="0" dirty="0">
                <a:ln>
                  <a:noFill/>
                </a:ln>
                <a:effectLst/>
                <a:uLnTx/>
                <a:uFillTx/>
                <a:latin typeface="+mn-lt"/>
                <a:ea typeface="+mn-ea"/>
                <a:cs typeface="+mn-cs"/>
              </a:rPr>
              <a:t>في حالة عدم توفر اسم الكاتب، يتم كتابة اسم المقالة:</a:t>
            </a:r>
          </a:p>
          <a:p>
            <a:pPr marL="228600" marR="0" lvl="0" indent="-228600" algn="r" defTabSz="914400" rtl="1" eaLnBrk="1" fontAlgn="auto" latinLnBrk="0" hangingPunct="1">
              <a:lnSpc>
                <a:spcPct val="90000"/>
              </a:lnSpc>
              <a:spcBef>
                <a:spcPts val="1000"/>
              </a:spcBef>
              <a:spcAft>
                <a:spcPts val="0"/>
              </a:spcAft>
              <a:buClrTx/>
              <a:buSzTx/>
              <a:buFont typeface="Wingdings" pitchFamily="2" charset="2"/>
              <a:buChar char="q"/>
              <a:tabLst/>
              <a:defRPr/>
            </a:pPr>
            <a:r>
              <a:rPr kumimoji="0" lang="ar-SA" sz="28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في مقال ”اسم المقال“  (2005: 12)  ”______________“ .</a:t>
            </a:r>
          </a:p>
          <a:p>
            <a:pPr marL="228600" marR="0" lvl="0" indent="-228600" algn="r" defTabSz="914400" rtl="1" eaLnBrk="1" fontAlgn="auto" latinLnBrk="0" hangingPunct="1">
              <a:lnSpc>
                <a:spcPct val="90000"/>
              </a:lnSpc>
              <a:spcBef>
                <a:spcPts val="1000"/>
              </a:spcBef>
              <a:spcAft>
                <a:spcPts val="0"/>
              </a:spcAft>
              <a:buClrTx/>
              <a:buSzTx/>
              <a:buFont typeface="Wingdings" pitchFamily="2" charset="2"/>
              <a:buChar char="q"/>
              <a:tabLst/>
              <a:defRPr/>
            </a:pPr>
            <a:r>
              <a:rPr kumimoji="0" lang="ar-SA" sz="2800" b="1" i="0" u="none" strike="noStrike" kern="1200" cap="none" spc="0" normalizeH="0" baseline="0" noProof="0" dirty="0">
                <a:ln>
                  <a:noFill/>
                </a:ln>
                <a:effectLst>
                  <a:outerShdw blurRad="38100" dist="38100" dir="2700000" algn="tl">
                    <a:srgbClr val="FFFFFF"/>
                  </a:outerShdw>
                </a:effectLst>
                <a:uLnTx/>
                <a:uFillTx/>
                <a:latin typeface="Arial"/>
                <a:ea typeface="+mn-ea"/>
                <a:cs typeface="+mn-cs"/>
              </a:rPr>
              <a:t>”..............“ (”اسم المقال“، 2005: 22).</a:t>
            </a:r>
          </a:p>
          <a:p>
            <a:pPr marL="228600" marR="0" lvl="0" indent="-228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36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 </a:t>
            </a:r>
            <a:endParaRPr kumimoji="0" lang="en-US" sz="28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endParaRPr>
          </a:p>
        </p:txBody>
      </p:sp>
    </p:spTree>
    <p:extLst>
      <p:ext uri="{BB962C8B-B14F-4D97-AF65-F5344CB8AC3E}">
        <p14:creationId xmlns:p14="http://schemas.microsoft.com/office/powerpoint/2010/main" val="2389255462"/>
      </p:ext>
    </p:extLst>
  </p:cSld>
  <p:clrMapOvr>
    <a:masterClrMapping/>
  </p:clrMapOvr>
  <p:transition spd="slow" advTm="73031">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2"/>
          <p:cNvSpPr txBox="1">
            <a:spLocks noChangeArrowheads="1"/>
          </p:cNvSpPr>
          <p:nvPr/>
        </p:nvSpPr>
        <p:spPr>
          <a:xfrm>
            <a:off x="3126658" y="1108537"/>
            <a:ext cx="6846070" cy="5483992"/>
          </a:xfrm>
          <a:prstGeom prst="rect">
            <a:avLst/>
          </a:prstGeom>
          <a:solidFill>
            <a:schemeClr val="bg2"/>
          </a:solidFill>
          <a:ln>
            <a:solidFill>
              <a:srgbClr val="FF0000"/>
            </a:solidFill>
          </a:ln>
        </p:spPr>
        <p:txBody>
          <a:bodyPr rtlCol="0">
            <a:normAutofit fontScale="92500"/>
          </a:bodyPr>
          <a:lstStyle/>
          <a:p>
            <a:pPr marL="0" marR="0" lvl="0" indent="0" algn="r" defTabSz="914400" rtl="1" eaLnBrk="1" fontAlgn="auto" latinLnBrk="0" hangingPunct="1">
              <a:lnSpc>
                <a:spcPct val="90000"/>
              </a:lnSpc>
              <a:spcBef>
                <a:spcPct val="0"/>
              </a:spcBef>
              <a:spcAft>
                <a:spcPts val="0"/>
              </a:spcAft>
              <a:buClrTx/>
              <a:buSzTx/>
              <a:buFontTx/>
              <a:buNone/>
              <a:tabLst/>
              <a:defRPr/>
            </a:pPr>
            <a:r>
              <a:rPr kumimoji="0" lang="ar-SA" sz="4400" b="1" i="0" u="none" strike="noStrike" kern="1200" cap="none" spc="0" normalizeH="0" baseline="0" noProof="0" dirty="0">
                <a:ln>
                  <a:noFill/>
                </a:ln>
                <a:effectLst/>
                <a:uLnTx/>
                <a:uFillTx/>
                <a:latin typeface="+mj-lt"/>
                <a:ea typeface="+mj-ea"/>
                <a:cs typeface="+mj-cs"/>
              </a:rPr>
              <a:t>التلخيص</a:t>
            </a:r>
            <a:r>
              <a:rPr kumimoji="0" lang="ar-SA" sz="4400" b="0" i="0" u="none" strike="noStrike" kern="1200" cap="none" spc="0" normalizeH="0" baseline="0" noProof="0" dirty="0">
                <a:ln>
                  <a:noFill/>
                </a:ln>
                <a:effectLst/>
                <a:uLnTx/>
                <a:uFillTx/>
                <a:latin typeface="+mj-lt"/>
                <a:ea typeface="+mj-ea"/>
                <a:cs typeface="+mj-cs"/>
              </a:rPr>
              <a:t/>
            </a:r>
            <a:br>
              <a:rPr kumimoji="0" lang="ar-SA" sz="4400" b="0" i="0" u="none" strike="noStrike" kern="1200" cap="none" spc="0" normalizeH="0" baseline="0" noProof="0" dirty="0">
                <a:ln>
                  <a:noFill/>
                </a:ln>
                <a:effectLst/>
                <a:uLnTx/>
                <a:uFillTx/>
                <a:latin typeface="+mj-lt"/>
                <a:ea typeface="+mj-ea"/>
                <a:cs typeface="+mj-cs"/>
              </a:rPr>
            </a:br>
            <a:r>
              <a:rPr kumimoji="0" lang="ar-SA" sz="2800" b="0" i="0" u="none" strike="noStrike" kern="1200" cap="none" spc="0" normalizeH="0" baseline="0" noProof="0" dirty="0">
                <a:ln>
                  <a:noFill/>
                </a:ln>
                <a:effectLst>
                  <a:outerShdw blurRad="38100" dist="38100" dir="2700000" algn="tl">
                    <a:srgbClr val="FFFFFF"/>
                  </a:outerShdw>
                </a:effectLst>
                <a:uLnTx/>
                <a:uFillTx/>
                <a:latin typeface="+mj-lt"/>
                <a:ea typeface="+mj-ea"/>
                <a:cs typeface="+mj-cs"/>
              </a:rPr>
              <a:t> (1) </a:t>
            </a:r>
            <a:r>
              <a:rPr kumimoji="0" lang="ar-SA" sz="2800" b="1" i="0" u="sng" strike="noStrike" kern="1200" cap="none" spc="0" normalizeH="0" baseline="0" noProof="0" dirty="0">
                <a:ln>
                  <a:noFill/>
                </a:ln>
                <a:effectLst>
                  <a:outerShdw blurRad="38100" dist="38100" dir="2700000" algn="tl">
                    <a:srgbClr val="FFFFFF"/>
                  </a:outerShdw>
                </a:effectLst>
                <a:uLnTx/>
                <a:uFillTx/>
                <a:latin typeface="+mj-lt"/>
                <a:ea typeface="+mj-ea"/>
                <a:cs typeface="+mj-cs"/>
              </a:rPr>
              <a:t>التلخيص</a:t>
            </a:r>
            <a:r>
              <a:rPr kumimoji="0" lang="ar-SA" sz="2800" b="1" i="0" u="none" strike="noStrike" kern="1200" cap="none" spc="0" normalizeH="0" baseline="0" noProof="0" dirty="0">
                <a:ln>
                  <a:noFill/>
                </a:ln>
                <a:effectLst>
                  <a:outerShdw blurRad="38100" dist="38100" dir="2700000" algn="tl">
                    <a:srgbClr val="FFFFFF"/>
                  </a:outerShdw>
                </a:effectLst>
                <a:uLnTx/>
                <a:uFillTx/>
                <a:latin typeface="+mj-lt"/>
                <a:ea typeface="+mj-ea"/>
                <a:cs typeface="+mj-cs"/>
              </a:rPr>
              <a:t>:</a:t>
            </a:r>
            <a:r>
              <a:rPr kumimoji="0" lang="ar-SA" sz="2400" b="0" i="0" u="none" strike="noStrike" kern="1200" cap="none" spc="0" normalizeH="0" baseline="0" noProof="0" dirty="0">
                <a:ln>
                  <a:noFill/>
                </a:ln>
                <a:effectLst>
                  <a:outerShdw blurRad="38100" dist="38100" dir="2700000" algn="tl">
                    <a:srgbClr val="FFFFFF"/>
                  </a:outerShdw>
                </a:effectLst>
                <a:uLnTx/>
                <a:uFillTx/>
                <a:latin typeface="+mj-lt"/>
                <a:ea typeface="+mj-ea"/>
                <a:cs typeface="+mj-cs"/>
              </a:rPr>
              <a:t> </a:t>
            </a:r>
            <a:r>
              <a:rPr kumimoji="0" lang="ar-SA" sz="2400" b="1" i="0" u="none" strike="noStrike" kern="1200" cap="none" spc="0" normalizeH="0" baseline="0" noProof="0" dirty="0">
                <a:ln>
                  <a:noFill/>
                </a:ln>
                <a:effectLst>
                  <a:outerShdw blurRad="38100" dist="38100" dir="2700000" algn="tl">
                    <a:srgbClr val="FFFFFF"/>
                  </a:outerShdw>
                </a:effectLst>
                <a:uLnTx/>
                <a:uFillTx/>
                <a:latin typeface="+mj-lt"/>
                <a:ea typeface="+mj-ea"/>
                <a:cs typeface="+mj-cs"/>
              </a:rPr>
              <a:t>تكوين فكرة جيدة عن محتوى النص الطويل المكتوب. أي </a:t>
            </a:r>
            <a:r>
              <a:rPr kumimoji="0" lang="ar-SA" sz="2400" b="1" i="0" u="none" strike="noStrike" kern="1200" cap="none" spc="0" normalizeH="0" baseline="0" noProof="0" dirty="0" err="1">
                <a:ln>
                  <a:noFill/>
                </a:ln>
                <a:effectLst>
                  <a:outerShdw blurRad="38100" dist="38100" dir="2700000" algn="tl">
                    <a:srgbClr val="FFFFFF"/>
                  </a:outerShdw>
                </a:effectLst>
                <a:uLnTx/>
                <a:uFillTx/>
                <a:latin typeface="+mj-lt"/>
                <a:ea typeface="+mj-ea"/>
                <a:cs typeface="+mj-cs"/>
              </a:rPr>
              <a:t>اعطاء</a:t>
            </a:r>
            <a:r>
              <a:rPr kumimoji="0" lang="ar-SA" sz="2400" b="1" i="0" u="none" strike="noStrike" kern="1200" cap="none" spc="0" normalizeH="0" baseline="0" noProof="0" dirty="0">
                <a:ln>
                  <a:noFill/>
                </a:ln>
                <a:effectLst>
                  <a:outerShdw blurRad="38100" dist="38100" dir="2700000" algn="tl">
                    <a:srgbClr val="FFFFFF"/>
                  </a:outerShdw>
                </a:effectLst>
                <a:uLnTx/>
                <a:uFillTx/>
                <a:latin typeface="+mj-lt"/>
                <a:ea typeface="+mj-ea"/>
                <a:cs typeface="+mj-cs"/>
              </a:rPr>
              <a:t> فكرة شاملة عمّا هو في داخل البحث من </a:t>
            </a:r>
            <a:r>
              <a:rPr kumimoji="0" lang="ar-SA" sz="2400" b="1" i="0" u="none" strike="noStrike" kern="1200" cap="none" spc="0" normalizeH="0" baseline="0" noProof="0" dirty="0">
                <a:ln>
                  <a:noFill/>
                </a:ln>
                <a:effectLst/>
                <a:uLnTx/>
                <a:uFillTx/>
                <a:latin typeface="+mj-lt"/>
                <a:ea typeface="+mj-ea"/>
                <a:cs typeface="+mj-cs"/>
              </a:rPr>
              <a:t>أهداف</a:t>
            </a:r>
            <a:r>
              <a:rPr kumimoji="0" lang="ar-SA" sz="2400" b="1" i="0" u="none" strike="noStrike" kern="1200" cap="none" spc="0" normalizeH="0" baseline="0" noProof="0" dirty="0">
                <a:ln>
                  <a:noFill/>
                </a:ln>
                <a:effectLst>
                  <a:outerShdw blurRad="38100" dist="38100" dir="2700000" algn="tl">
                    <a:srgbClr val="FFFFFF"/>
                  </a:outerShdw>
                </a:effectLst>
                <a:uLnTx/>
                <a:uFillTx/>
                <a:latin typeface="+mj-lt"/>
                <a:ea typeface="+mj-ea"/>
                <a:cs typeface="+mj-cs"/>
              </a:rPr>
              <a:t>، و</a:t>
            </a:r>
            <a:r>
              <a:rPr kumimoji="0" lang="ar-SA" sz="2400" b="1" i="0" u="none" strike="noStrike" kern="1200" cap="none" spc="0" normalizeH="0" baseline="0" noProof="0" dirty="0">
                <a:ln>
                  <a:noFill/>
                </a:ln>
                <a:effectLst/>
                <a:uLnTx/>
                <a:uFillTx/>
                <a:latin typeface="+mj-lt"/>
                <a:ea typeface="+mj-ea"/>
                <a:cs typeface="+mj-cs"/>
              </a:rPr>
              <a:t>تساؤلات</a:t>
            </a:r>
            <a:r>
              <a:rPr kumimoji="0" lang="ar-SA" sz="2400" b="1" i="0" u="none" strike="noStrike" kern="1200" cap="none" spc="0" normalizeH="0" baseline="0" noProof="0" dirty="0">
                <a:ln>
                  <a:noFill/>
                </a:ln>
                <a:effectLst>
                  <a:outerShdw blurRad="38100" dist="38100" dir="2700000" algn="tl">
                    <a:srgbClr val="FFFFFF"/>
                  </a:outerShdw>
                </a:effectLst>
                <a:uLnTx/>
                <a:uFillTx/>
                <a:latin typeface="+mj-lt"/>
                <a:ea typeface="+mj-ea"/>
                <a:cs typeface="+mj-cs"/>
              </a:rPr>
              <a:t>، وأهم </a:t>
            </a:r>
            <a:r>
              <a:rPr kumimoji="0" lang="ar-SA" sz="2400" b="1" i="0" u="none" strike="noStrike" kern="1200" cap="none" spc="0" normalizeH="0" baseline="0" noProof="0" dirty="0">
                <a:ln>
                  <a:noFill/>
                </a:ln>
                <a:effectLst/>
                <a:uLnTx/>
                <a:uFillTx/>
                <a:latin typeface="+mj-lt"/>
                <a:ea typeface="+mj-ea"/>
                <a:cs typeface="+mj-cs"/>
              </a:rPr>
              <a:t>الأفكار النظرية</a:t>
            </a:r>
            <a:r>
              <a:rPr kumimoji="0" lang="ar-SA" sz="2400" b="1" i="0" u="none" strike="noStrike" kern="1200" cap="none" spc="0" normalizeH="0" baseline="0" noProof="0" dirty="0">
                <a:ln>
                  <a:noFill/>
                </a:ln>
                <a:effectLst>
                  <a:outerShdw blurRad="38100" dist="38100" dir="2700000" algn="tl">
                    <a:srgbClr val="FFFFFF"/>
                  </a:outerShdw>
                </a:effectLst>
                <a:uLnTx/>
                <a:uFillTx/>
                <a:latin typeface="+mj-lt"/>
                <a:ea typeface="+mj-ea"/>
                <a:cs typeface="+mj-cs"/>
              </a:rPr>
              <a:t> التي تم التركيز عليها. </a:t>
            </a:r>
            <a:br>
              <a:rPr kumimoji="0" lang="ar-SA" sz="2400" b="1" i="0" u="none" strike="noStrike" kern="1200" cap="none" spc="0" normalizeH="0" baseline="0" noProof="0" dirty="0">
                <a:ln>
                  <a:noFill/>
                </a:ln>
                <a:effectLst>
                  <a:outerShdw blurRad="38100" dist="38100" dir="2700000" algn="tl">
                    <a:srgbClr val="FFFFFF"/>
                  </a:outerShdw>
                </a:effectLst>
                <a:uLnTx/>
                <a:uFillTx/>
                <a:latin typeface="+mj-lt"/>
                <a:ea typeface="+mj-ea"/>
                <a:cs typeface="+mj-cs"/>
              </a:rPr>
            </a:br>
            <a:r>
              <a:rPr kumimoji="0" lang="ar-SA" sz="2400" b="1" i="0" u="none" strike="noStrike" kern="1200" cap="none" spc="0" normalizeH="0" baseline="0" noProof="0" dirty="0">
                <a:ln>
                  <a:noFill/>
                </a:ln>
                <a:effectLst>
                  <a:outerShdw blurRad="38100" dist="38100" dir="2700000" algn="tl">
                    <a:srgbClr val="FFFFFF"/>
                  </a:outerShdw>
                </a:effectLst>
                <a:uLnTx/>
                <a:uFillTx/>
                <a:latin typeface="+mj-lt"/>
                <a:ea typeface="+mj-ea"/>
                <a:cs typeface="+mj-cs"/>
              </a:rPr>
              <a:t>وينبغي الإشارة هنا إلى أن الملخص هو نص قائم بذاته ومستقل عن النص.</a:t>
            </a:r>
            <a:br>
              <a:rPr kumimoji="0" lang="ar-SA" sz="2400" b="1" i="0" u="none" strike="noStrike" kern="1200" cap="none" spc="0" normalizeH="0" baseline="0" noProof="0" dirty="0">
                <a:ln>
                  <a:noFill/>
                </a:ln>
                <a:effectLst>
                  <a:outerShdw blurRad="38100" dist="38100" dir="2700000" algn="tl">
                    <a:srgbClr val="FFFFFF"/>
                  </a:outerShdw>
                </a:effectLst>
                <a:uLnTx/>
                <a:uFillTx/>
                <a:latin typeface="+mj-lt"/>
                <a:ea typeface="+mj-ea"/>
                <a:cs typeface="+mj-cs"/>
              </a:rPr>
            </a:br>
            <a:r>
              <a:rPr kumimoji="0" lang="ar-SA" sz="2800" b="1" i="0" u="none" strike="noStrike" kern="1200" cap="none" spc="0" normalizeH="0" baseline="0" noProof="0" dirty="0">
                <a:ln>
                  <a:noFill/>
                </a:ln>
                <a:effectLst/>
                <a:uLnTx/>
                <a:uFillTx/>
                <a:latin typeface="+mj-lt"/>
                <a:ea typeface="+mj-ea"/>
                <a:cs typeface="+mj-cs"/>
              </a:rPr>
              <a:t>   </a:t>
            </a:r>
            <a:r>
              <a:rPr kumimoji="0" lang="ar-SA" sz="2000" b="1" i="0" u="sng" strike="noStrike" kern="1200" cap="none" spc="0" normalizeH="0" baseline="0" noProof="0" dirty="0">
                <a:ln>
                  <a:noFill/>
                </a:ln>
                <a:effectLst/>
                <a:uLnTx/>
                <a:uFillTx/>
                <a:latin typeface="+mj-lt"/>
                <a:ea typeface="+mj-ea"/>
                <a:cs typeface="+mj-cs"/>
              </a:rPr>
              <a:t>مثال حول كيفية تنظيم التلخيص:</a:t>
            </a:r>
            <a:r>
              <a:rPr kumimoji="0" lang="ar-SA" sz="2400" b="1" i="0" u="sng" strike="noStrike" kern="1200" cap="none" spc="0" normalizeH="0" baseline="0" noProof="0" dirty="0">
                <a:ln>
                  <a:noFill/>
                </a:ln>
                <a:effectLst/>
                <a:uLnTx/>
                <a:uFillTx/>
                <a:latin typeface="+mj-lt"/>
                <a:ea typeface="+mj-ea"/>
                <a:cs typeface="+mj-cs"/>
              </a:rPr>
              <a:t>   </a:t>
            </a:r>
            <a:br>
              <a:rPr kumimoji="0" lang="ar-SA" sz="2400" b="1" i="0" u="sng" strike="noStrike" kern="1200" cap="none" spc="0" normalizeH="0" baseline="0" noProof="0" dirty="0">
                <a:ln>
                  <a:noFill/>
                </a:ln>
                <a:effectLst/>
                <a:uLnTx/>
                <a:uFillTx/>
                <a:latin typeface="+mj-lt"/>
                <a:ea typeface="+mj-ea"/>
                <a:cs typeface="+mj-cs"/>
              </a:rPr>
            </a:br>
            <a:r>
              <a:rPr kumimoji="0" lang="ar-SA" sz="2400" b="1" i="0" u="none" strike="noStrike" kern="1200" cap="none" spc="0" normalizeH="0" baseline="0" noProof="0" dirty="0">
                <a:ln>
                  <a:noFill/>
                </a:ln>
                <a:effectLst>
                  <a:outerShdw blurRad="38100" dist="38100" dir="2700000" algn="tl">
                    <a:srgbClr val="FFFFFF"/>
                  </a:outerShdw>
                </a:effectLst>
                <a:uLnTx/>
                <a:uFillTx/>
                <a:latin typeface="+mj-lt"/>
                <a:ea typeface="+mj-ea"/>
                <a:cs typeface="+mj-cs"/>
              </a:rPr>
              <a:t>"في البحث الحالية تطرقت لـــ _____________. في بداية البحث كتبت حول............ وبعد ذلك كتبت عن........... . </a:t>
            </a:r>
            <a:br>
              <a:rPr kumimoji="0" lang="ar-SA" sz="2400" b="1" i="0" u="none" strike="noStrike" kern="1200" cap="none" spc="0" normalizeH="0" baseline="0" noProof="0" dirty="0">
                <a:ln>
                  <a:noFill/>
                </a:ln>
                <a:effectLst>
                  <a:outerShdw blurRad="38100" dist="38100" dir="2700000" algn="tl">
                    <a:srgbClr val="FFFFFF"/>
                  </a:outerShdw>
                </a:effectLst>
                <a:uLnTx/>
                <a:uFillTx/>
                <a:latin typeface="+mj-lt"/>
                <a:ea typeface="+mj-ea"/>
                <a:cs typeface="+mj-cs"/>
              </a:rPr>
            </a:br>
            <a:r>
              <a:rPr kumimoji="0" lang="ar-SA" sz="2400" b="1" i="0" u="none" strike="noStrike" kern="1200" cap="none" spc="0" normalizeH="0" baseline="0" noProof="0" dirty="0">
                <a:ln>
                  <a:noFill/>
                </a:ln>
                <a:effectLst>
                  <a:outerShdw blurRad="38100" dist="38100" dir="2700000" algn="tl">
                    <a:srgbClr val="FFFFFF"/>
                  </a:outerShdw>
                </a:effectLst>
                <a:uLnTx/>
                <a:uFillTx/>
                <a:latin typeface="+mj-lt"/>
                <a:ea typeface="+mj-ea"/>
                <a:cs typeface="+mj-cs"/>
              </a:rPr>
              <a:t>(2) </a:t>
            </a:r>
            <a:r>
              <a:rPr kumimoji="0" lang="ar-SA" sz="2800" b="1" i="0" u="none" strike="noStrike" kern="1200" cap="none" spc="0" normalizeH="0" baseline="0" noProof="0" dirty="0">
                <a:ln>
                  <a:noFill/>
                </a:ln>
                <a:effectLst>
                  <a:outerShdw blurRad="38100" dist="38100" dir="2700000" algn="tl">
                    <a:srgbClr val="FFFFFF"/>
                  </a:outerShdw>
                </a:effectLst>
                <a:uLnTx/>
                <a:uFillTx/>
                <a:latin typeface="+mj-lt"/>
                <a:ea typeface="+mj-ea"/>
                <a:cs typeface="+mj-cs"/>
              </a:rPr>
              <a:t>استنتاجات:</a:t>
            </a:r>
            <a:r>
              <a:rPr kumimoji="0" lang="ar-SA" sz="2400" b="1" i="0" u="none" strike="noStrike" kern="1200" cap="none" spc="0" normalizeH="0" baseline="0" noProof="0" dirty="0">
                <a:ln>
                  <a:noFill/>
                </a:ln>
                <a:effectLst>
                  <a:outerShdw blurRad="38100" dist="38100" dir="2700000" algn="tl">
                    <a:srgbClr val="FFFFFF"/>
                  </a:outerShdw>
                </a:effectLst>
                <a:uLnTx/>
                <a:uFillTx/>
                <a:latin typeface="+mj-lt"/>
                <a:ea typeface="+mj-ea"/>
                <a:cs typeface="+mj-cs"/>
              </a:rPr>
              <a:t> ما يتم استنتاجه من التلخيص.</a:t>
            </a:r>
            <a:br>
              <a:rPr kumimoji="0" lang="ar-SA" sz="2400" b="1" i="0" u="none" strike="noStrike" kern="1200" cap="none" spc="0" normalizeH="0" baseline="0" noProof="0" dirty="0">
                <a:ln>
                  <a:noFill/>
                </a:ln>
                <a:effectLst>
                  <a:outerShdw blurRad="38100" dist="38100" dir="2700000" algn="tl">
                    <a:srgbClr val="FFFFFF"/>
                  </a:outerShdw>
                </a:effectLst>
                <a:uLnTx/>
                <a:uFillTx/>
                <a:latin typeface="+mj-lt"/>
                <a:ea typeface="+mj-ea"/>
                <a:cs typeface="+mj-cs"/>
              </a:rPr>
            </a:br>
            <a:r>
              <a:rPr kumimoji="0" lang="ar-SA" sz="2400" b="1" i="0" u="none" strike="noStrike" kern="1200" cap="none" spc="0" normalizeH="0" baseline="0" noProof="0" dirty="0">
                <a:ln>
                  <a:noFill/>
                </a:ln>
                <a:effectLst>
                  <a:outerShdw blurRad="38100" dist="38100" dir="2700000" algn="tl">
                    <a:srgbClr val="FFFFFF"/>
                  </a:outerShdw>
                </a:effectLst>
                <a:uLnTx/>
                <a:uFillTx/>
                <a:latin typeface="+mj-lt"/>
                <a:ea typeface="+mj-ea"/>
                <a:cs typeface="+mj-cs"/>
              </a:rPr>
              <a:t> </a:t>
            </a:r>
            <a:r>
              <a:rPr kumimoji="0" lang="ar-SA" sz="2400" b="1" i="0" u="none" strike="noStrike" kern="1200" cap="none" spc="0" normalizeH="0" baseline="0" noProof="0" dirty="0">
                <a:ln>
                  <a:noFill/>
                </a:ln>
                <a:effectLst/>
                <a:uLnTx/>
                <a:uFillTx/>
                <a:latin typeface="+mj-lt"/>
                <a:ea typeface="+mj-ea"/>
                <a:cs typeface="+mj-cs"/>
              </a:rPr>
              <a:t>مثال: ”</a:t>
            </a:r>
            <a:r>
              <a:rPr kumimoji="0" lang="ar-SA" sz="2400" b="1" i="0" u="none" strike="noStrike" kern="1200" cap="none" spc="0" normalizeH="0" baseline="0" noProof="0" dirty="0">
                <a:ln>
                  <a:noFill/>
                </a:ln>
                <a:effectLst>
                  <a:outerShdw blurRad="38100" dist="38100" dir="2700000" algn="tl">
                    <a:srgbClr val="FFFFFF"/>
                  </a:outerShdw>
                </a:effectLst>
                <a:uLnTx/>
                <a:uFillTx/>
                <a:latin typeface="+mj-lt"/>
                <a:ea typeface="+mj-ea"/>
                <a:cs typeface="+mj-cs"/>
              </a:rPr>
              <a:t> تتوصل البحث لعدة استنتاجات أهمها أن ........“.</a:t>
            </a:r>
            <a:br>
              <a:rPr kumimoji="0" lang="ar-SA" sz="2400" b="1" i="0" u="none" strike="noStrike" kern="1200" cap="none" spc="0" normalizeH="0" baseline="0" noProof="0" dirty="0">
                <a:ln>
                  <a:noFill/>
                </a:ln>
                <a:effectLst>
                  <a:outerShdw blurRad="38100" dist="38100" dir="2700000" algn="tl">
                    <a:srgbClr val="FFFFFF"/>
                  </a:outerShdw>
                </a:effectLst>
                <a:uLnTx/>
                <a:uFillTx/>
                <a:latin typeface="+mj-lt"/>
                <a:ea typeface="+mj-ea"/>
                <a:cs typeface="+mj-cs"/>
              </a:rPr>
            </a:br>
            <a:r>
              <a:rPr kumimoji="0" lang="ar-SA" sz="2400" b="1" i="0" u="none" strike="noStrike" kern="1200" cap="none" spc="0" normalizeH="0" baseline="0" noProof="0" dirty="0">
                <a:ln>
                  <a:noFill/>
                </a:ln>
                <a:effectLst>
                  <a:outerShdw blurRad="38100" dist="38100" dir="2700000" algn="tl">
                    <a:srgbClr val="FFFFFF"/>
                  </a:outerShdw>
                </a:effectLst>
                <a:uLnTx/>
                <a:uFillTx/>
                <a:latin typeface="+mj-lt"/>
                <a:ea typeface="+mj-ea"/>
                <a:cs typeface="+mj-cs"/>
              </a:rPr>
              <a:t>(3) </a:t>
            </a:r>
            <a:r>
              <a:rPr kumimoji="0" lang="ar-SA" sz="2800" b="1" i="0" u="none" strike="noStrike" kern="1200" cap="none" spc="0" normalizeH="0" baseline="0" noProof="0" dirty="0">
                <a:ln>
                  <a:noFill/>
                </a:ln>
                <a:effectLst>
                  <a:outerShdw blurRad="38100" dist="38100" dir="2700000" algn="tl">
                    <a:srgbClr val="FFFFFF"/>
                  </a:outerShdw>
                </a:effectLst>
                <a:uLnTx/>
                <a:uFillTx/>
                <a:latin typeface="+mj-lt"/>
                <a:ea typeface="+mj-ea"/>
                <a:cs typeface="+mj-cs"/>
              </a:rPr>
              <a:t>مقترحات/ توصيات:</a:t>
            </a:r>
            <a:r>
              <a:rPr kumimoji="0" lang="ar-SA" sz="2400" b="1" i="0" u="none" strike="noStrike" kern="1200" cap="none" spc="0" normalizeH="0" baseline="0" noProof="0" dirty="0">
                <a:ln>
                  <a:noFill/>
                </a:ln>
                <a:effectLst>
                  <a:outerShdw blurRad="38100" dist="38100" dir="2700000" algn="tl">
                    <a:srgbClr val="FFFFFF"/>
                  </a:outerShdw>
                </a:effectLst>
                <a:uLnTx/>
                <a:uFillTx/>
                <a:latin typeface="+mj-lt"/>
                <a:ea typeface="+mj-ea"/>
                <a:cs typeface="+mj-cs"/>
              </a:rPr>
              <a:t> ماذا توصي البحث لدراسته مستقبلا في نفس الموضوع.</a:t>
            </a:r>
            <a:br>
              <a:rPr kumimoji="0" lang="ar-SA" sz="2400" b="1" i="0" u="none" strike="noStrike" kern="1200" cap="none" spc="0" normalizeH="0" baseline="0" noProof="0" dirty="0">
                <a:ln>
                  <a:noFill/>
                </a:ln>
                <a:effectLst>
                  <a:outerShdw blurRad="38100" dist="38100" dir="2700000" algn="tl">
                    <a:srgbClr val="FFFFFF"/>
                  </a:outerShdw>
                </a:effectLst>
                <a:uLnTx/>
                <a:uFillTx/>
                <a:latin typeface="+mj-lt"/>
                <a:ea typeface="+mj-ea"/>
                <a:cs typeface="+mj-cs"/>
              </a:rPr>
            </a:br>
            <a:r>
              <a:rPr kumimoji="0" lang="ar-SA" sz="2400" b="1" i="0" u="none" strike="noStrike" kern="1200" cap="none" spc="0" normalizeH="0" baseline="0" noProof="0" dirty="0">
                <a:ln>
                  <a:noFill/>
                </a:ln>
                <a:effectLst>
                  <a:outerShdw blurRad="38100" dist="38100" dir="2700000" algn="tl">
                    <a:srgbClr val="FFFFFF"/>
                  </a:outerShdw>
                </a:effectLst>
                <a:uLnTx/>
                <a:uFillTx/>
                <a:latin typeface="+mj-lt"/>
                <a:ea typeface="+mj-ea"/>
                <a:cs typeface="+mj-cs"/>
              </a:rPr>
              <a:t>  </a:t>
            </a:r>
            <a:r>
              <a:rPr kumimoji="0" lang="ar-SA" sz="2400" b="1" i="0" u="none" strike="noStrike" kern="1200" cap="none" spc="0" normalizeH="0" baseline="0" noProof="0" dirty="0">
                <a:ln>
                  <a:noFill/>
                </a:ln>
                <a:effectLst/>
                <a:uLnTx/>
                <a:uFillTx/>
                <a:latin typeface="+mj-lt"/>
                <a:ea typeface="+mj-ea"/>
                <a:cs typeface="+mj-cs"/>
              </a:rPr>
              <a:t>مثال: </a:t>
            </a:r>
            <a:r>
              <a:rPr kumimoji="0" lang="ar-SA" sz="2400" b="1" i="0" u="none" strike="noStrike" kern="1200" cap="none" spc="0" normalizeH="0" baseline="0" noProof="0" dirty="0">
                <a:ln>
                  <a:noFill/>
                </a:ln>
                <a:effectLst>
                  <a:outerShdw blurRad="38100" dist="38100" dir="2700000" algn="tl">
                    <a:srgbClr val="FFFFFF"/>
                  </a:outerShdw>
                </a:effectLst>
                <a:uLnTx/>
                <a:uFillTx/>
                <a:latin typeface="Arial"/>
                <a:ea typeface="+mj-ea"/>
                <a:cs typeface="+mj-cs"/>
              </a:rPr>
              <a:t>” بالتالي توصي البحث </a:t>
            </a:r>
            <a:r>
              <a:rPr kumimoji="0" lang="ar-SA" sz="2400" b="1" i="0" u="none" strike="noStrike" kern="1200" cap="none" spc="0" normalizeH="0" baseline="0" noProof="0" dirty="0" err="1">
                <a:ln>
                  <a:noFill/>
                </a:ln>
                <a:effectLst>
                  <a:outerShdw blurRad="38100" dist="38100" dir="2700000" algn="tl">
                    <a:srgbClr val="FFFFFF"/>
                  </a:outerShdw>
                </a:effectLst>
                <a:uLnTx/>
                <a:uFillTx/>
                <a:latin typeface="Arial"/>
                <a:ea typeface="+mj-ea"/>
                <a:cs typeface="+mj-cs"/>
              </a:rPr>
              <a:t>الى</a:t>
            </a:r>
            <a:r>
              <a:rPr kumimoji="0" lang="ar-SA" sz="2400" b="1" i="0" u="none" strike="noStrike" kern="1200" cap="none" spc="0" normalizeH="0" baseline="0" noProof="0" dirty="0">
                <a:ln>
                  <a:noFill/>
                </a:ln>
                <a:effectLst>
                  <a:outerShdw blurRad="38100" dist="38100" dir="2700000" algn="tl">
                    <a:srgbClr val="FFFFFF"/>
                  </a:outerShdw>
                </a:effectLst>
                <a:uLnTx/>
                <a:uFillTx/>
                <a:latin typeface="Arial"/>
                <a:ea typeface="+mj-ea"/>
                <a:cs typeface="+mj-cs"/>
              </a:rPr>
              <a:t> أن ...........“.</a:t>
            </a:r>
            <a:br>
              <a:rPr kumimoji="0" lang="ar-SA" sz="2400" b="1" i="0" u="none" strike="noStrike" kern="1200" cap="none" spc="0" normalizeH="0" baseline="0" noProof="0" dirty="0">
                <a:ln>
                  <a:noFill/>
                </a:ln>
                <a:effectLst>
                  <a:outerShdw blurRad="38100" dist="38100" dir="2700000" algn="tl">
                    <a:srgbClr val="FFFFFF"/>
                  </a:outerShdw>
                </a:effectLst>
                <a:uLnTx/>
                <a:uFillTx/>
                <a:latin typeface="Arial"/>
                <a:ea typeface="+mj-ea"/>
                <a:cs typeface="+mj-cs"/>
              </a:rPr>
            </a:br>
            <a:r>
              <a:rPr kumimoji="0" lang="ar-SA" sz="2400" b="1" i="0" u="none" strike="noStrike" kern="1200" cap="none" spc="0" normalizeH="0" baseline="0" noProof="0" dirty="0">
                <a:ln>
                  <a:noFill/>
                </a:ln>
                <a:effectLst>
                  <a:outerShdw blurRad="38100" dist="38100" dir="2700000" algn="tl">
                    <a:srgbClr val="FFFFFF"/>
                  </a:outerShdw>
                </a:effectLst>
                <a:uLnTx/>
                <a:uFillTx/>
                <a:latin typeface="Arial"/>
                <a:ea typeface="+mj-ea"/>
                <a:cs typeface="+mj-cs"/>
              </a:rPr>
              <a:t>(4) </a:t>
            </a:r>
            <a:r>
              <a:rPr kumimoji="0" lang="ar-SA" sz="2800" b="1" i="0" u="none" strike="noStrike" kern="1200" cap="none" spc="0" normalizeH="0" baseline="0" noProof="0" dirty="0">
                <a:ln>
                  <a:noFill/>
                </a:ln>
                <a:effectLst>
                  <a:outerShdw blurRad="38100" dist="38100" dir="2700000" algn="tl">
                    <a:srgbClr val="FFFFFF"/>
                  </a:outerShdw>
                </a:effectLst>
                <a:uLnTx/>
                <a:uFillTx/>
                <a:latin typeface="+mj-lt"/>
                <a:ea typeface="+mj-ea"/>
                <a:cs typeface="+mj-cs"/>
              </a:rPr>
              <a:t>مساهمة</a:t>
            </a:r>
            <a:r>
              <a:rPr kumimoji="0" lang="ar-SA" sz="2400" b="1" i="0" u="none" strike="noStrike" kern="1200" cap="none" spc="0" normalizeH="0" baseline="0" noProof="0" dirty="0">
                <a:ln>
                  <a:noFill/>
                </a:ln>
                <a:effectLst>
                  <a:outerShdw blurRad="38100" dist="38100" dir="2700000" algn="tl">
                    <a:srgbClr val="FFFFFF"/>
                  </a:outerShdw>
                </a:effectLst>
                <a:uLnTx/>
                <a:uFillTx/>
                <a:latin typeface="+mj-lt"/>
                <a:ea typeface="+mj-ea"/>
                <a:cs typeface="+mj-cs"/>
              </a:rPr>
              <a:t> البحث للموضوع الذي تم دراسته. </a:t>
            </a:r>
            <a:endParaRPr kumimoji="0" lang="ar-EG" sz="2400" b="1" i="0" u="none" strike="noStrike" kern="1200" cap="none" spc="0" normalizeH="0" baseline="0" noProof="0" dirty="0">
              <a:ln>
                <a:noFill/>
              </a:ln>
              <a:effectLst>
                <a:outerShdw blurRad="38100" dist="38100" dir="2700000" algn="tl">
                  <a:srgbClr val="FFFFFF"/>
                </a:outerShdw>
              </a:effectLst>
              <a:uLnTx/>
              <a:uFillTx/>
              <a:latin typeface="+mj-lt"/>
              <a:ea typeface="+mj-ea"/>
              <a:cs typeface="+mj-cs"/>
            </a:endParaRPr>
          </a:p>
          <a:p>
            <a:pPr marL="0" marR="0" lvl="0" indent="0" algn="r" defTabSz="914400" rtl="1" eaLnBrk="1" fontAlgn="auto" latinLnBrk="0" hangingPunct="1">
              <a:lnSpc>
                <a:spcPct val="90000"/>
              </a:lnSpc>
              <a:spcBef>
                <a:spcPct val="0"/>
              </a:spcBef>
              <a:spcAft>
                <a:spcPts val="0"/>
              </a:spcAft>
              <a:buClrTx/>
              <a:buSzTx/>
              <a:buFontTx/>
              <a:buNone/>
              <a:tabLst/>
              <a:defRPr/>
            </a:pPr>
            <a:r>
              <a:rPr kumimoji="0" lang="ar-SA" sz="2400" b="1" i="0" u="none" strike="noStrike" kern="1200" cap="none" spc="0" normalizeH="0" baseline="0" noProof="0" dirty="0">
                <a:ln>
                  <a:noFill/>
                </a:ln>
                <a:effectLst>
                  <a:outerShdw blurRad="38100" dist="38100" dir="2700000" algn="tl">
                    <a:srgbClr val="FFFFFF"/>
                  </a:outerShdw>
                </a:effectLst>
                <a:uLnTx/>
                <a:uFillTx/>
                <a:latin typeface="+mj-lt"/>
                <a:ea typeface="+mj-ea"/>
                <a:cs typeface="+mj-cs"/>
              </a:rPr>
              <a:t>  </a:t>
            </a:r>
            <a:r>
              <a:rPr kumimoji="0" lang="ar-SA" sz="2400" b="1" i="0" u="none" strike="noStrike" kern="1200" cap="none" spc="0" normalizeH="0" baseline="0" noProof="0" dirty="0">
                <a:ln>
                  <a:noFill/>
                </a:ln>
                <a:effectLst/>
                <a:uLnTx/>
                <a:uFillTx/>
                <a:latin typeface="+mj-lt"/>
                <a:ea typeface="+mj-ea"/>
                <a:cs typeface="+mj-cs"/>
              </a:rPr>
              <a:t>مثال:</a:t>
            </a:r>
            <a:r>
              <a:rPr kumimoji="0" lang="ar-SA" sz="2400" b="1" i="0" u="none" strike="noStrike" kern="1200" cap="none" spc="0" normalizeH="0" baseline="0" noProof="0" dirty="0">
                <a:ln>
                  <a:noFill/>
                </a:ln>
                <a:effectLst>
                  <a:outerShdw blurRad="38100" dist="38100" dir="2700000" algn="tl">
                    <a:srgbClr val="FFFFFF"/>
                  </a:outerShdw>
                </a:effectLst>
                <a:uLnTx/>
                <a:uFillTx/>
                <a:latin typeface="+mj-lt"/>
                <a:ea typeface="+mj-ea"/>
                <a:cs typeface="+mj-cs"/>
              </a:rPr>
              <a:t> ”</a:t>
            </a:r>
            <a:r>
              <a:rPr kumimoji="0" lang="ar-EG" sz="2400" b="1" i="0" u="none" strike="noStrike" kern="1200" cap="none" spc="0" normalizeH="0" baseline="0" noProof="0" dirty="0">
                <a:ln>
                  <a:noFill/>
                </a:ln>
                <a:effectLst>
                  <a:outerShdw blurRad="38100" dist="38100" dir="2700000" algn="tl">
                    <a:srgbClr val="FFFFFF"/>
                  </a:outerShdw>
                </a:effectLst>
                <a:uLnTx/>
                <a:uFillTx/>
                <a:latin typeface="+mj-lt"/>
                <a:ea typeface="+mj-ea"/>
                <a:cs typeface="+mj-cs"/>
              </a:rPr>
              <a:t>للبحث </a:t>
            </a:r>
            <a:r>
              <a:rPr kumimoji="0" lang="ar-SA" sz="2400" b="1" i="0" u="none" strike="noStrike" kern="1200" cap="none" spc="0" normalizeH="0" baseline="0" noProof="0" dirty="0">
                <a:ln>
                  <a:noFill/>
                </a:ln>
                <a:effectLst>
                  <a:outerShdw blurRad="38100" dist="38100" dir="2700000" algn="tl">
                    <a:srgbClr val="FFFFFF"/>
                  </a:outerShdw>
                </a:effectLst>
                <a:uLnTx/>
                <a:uFillTx/>
                <a:latin typeface="+mj-lt"/>
                <a:ea typeface="+mj-ea"/>
                <a:cs typeface="+mj-cs"/>
              </a:rPr>
              <a:t>أهمية كبيرة، حيث ساهم</a:t>
            </a:r>
            <a:r>
              <a:rPr kumimoji="0" lang="ar-EG" sz="2400" b="1" i="0" u="none" strike="noStrike" kern="1200" cap="none" spc="0" normalizeH="0" baseline="0" noProof="0" dirty="0">
                <a:ln>
                  <a:noFill/>
                </a:ln>
                <a:effectLst>
                  <a:outerShdw blurRad="38100" dist="38100" dir="2700000" algn="tl">
                    <a:srgbClr val="FFFFFF"/>
                  </a:outerShdw>
                </a:effectLst>
                <a:uLnTx/>
                <a:uFillTx/>
                <a:latin typeface="+mj-lt"/>
                <a:ea typeface="+mj-ea"/>
                <a:cs typeface="+mj-cs"/>
              </a:rPr>
              <a:t> </a:t>
            </a:r>
            <a:r>
              <a:rPr kumimoji="0" lang="ar-SA" sz="2400" b="1" i="0" u="none" strike="noStrike" kern="1200" cap="none" spc="0" normalizeH="0" baseline="0" noProof="0" dirty="0">
                <a:ln>
                  <a:noFill/>
                </a:ln>
                <a:effectLst>
                  <a:outerShdw blurRad="38100" dist="38100" dir="2700000" algn="tl">
                    <a:srgbClr val="FFFFFF"/>
                  </a:outerShdw>
                </a:effectLst>
                <a:uLnTx/>
                <a:uFillTx/>
                <a:latin typeface="+mj-lt"/>
                <a:ea typeface="+mj-ea"/>
                <a:cs typeface="+mj-cs"/>
              </a:rPr>
              <a:t> في </a:t>
            </a:r>
            <a:r>
              <a:rPr kumimoji="0" lang="ar-SA" sz="2400" b="1" i="0" u="none" strike="noStrike" kern="1200" cap="none" spc="0" normalizeH="0" baseline="0" noProof="0" dirty="0" err="1">
                <a:ln>
                  <a:noFill/>
                </a:ln>
                <a:effectLst>
                  <a:outerShdw blurRad="38100" dist="38100" dir="2700000" algn="tl">
                    <a:srgbClr val="FFFFFF"/>
                  </a:outerShdw>
                </a:effectLst>
                <a:uLnTx/>
                <a:uFillTx/>
                <a:latin typeface="+mj-lt"/>
                <a:ea typeface="+mj-ea"/>
                <a:cs typeface="+mj-cs"/>
              </a:rPr>
              <a:t>اثراء</a:t>
            </a:r>
            <a:r>
              <a:rPr kumimoji="0" lang="ar-SA" sz="2400" b="1" i="0" u="none" strike="noStrike" kern="1200" cap="none" spc="0" normalizeH="0" baseline="0" noProof="0" dirty="0">
                <a:ln>
                  <a:noFill/>
                </a:ln>
                <a:effectLst>
                  <a:outerShdw blurRad="38100" dist="38100" dir="2700000" algn="tl">
                    <a:srgbClr val="FFFFFF"/>
                  </a:outerShdw>
                </a:effectLst>
                <a:uLnTx/>
                <a:uFillTx/>
                <a:latin typeface="+mj-lt"/>
                <a:ea typeface="+mj-ea"/>
                <a:cs typeface="+mj-cs"/>
              </a:rPr>
              <a:t> المعرفة حول ......“.   </a:t>
            </a:r>
            <a:endParaRPr kumimoji="0" lang="en-US" sz="4400" b="0" i="0" u="none" strike="noStrike" kern="1200" cap="none" spc="0" normalizeH="0" baseline="0" noProof="0" dirty="0">
              <a:ln>
                <a:noFill/>
              </a:ln>
              <a:effectLst/>
              <a:uLnTx/>
              <a:uFillTx/>
              <a:latin typeface="+mj-lt"/>
              <a:ea typeface="+mj-ea"/>
              <a:cs typeface="+mj-cs"/>
            </a:endParaRPr>
          </a:p>
        </p:txBody>
      </p:sp>
    </p:spTree>
    <p:extLst>
      <p:ext uri="{BB962C8B-B14F-4D97-AF65-F5344CB8AC3E}">
        <p14:creationId xmlns:p14="http://schemas.microsoft.com/office/powerpoint/2010/main" val="2980621992"/>
      </p:ext>
    </p:extLst>
  </p:cSld>
  <p:clrMapOvr>
    <a:masterClrMapping/>
  </p:clrMapOvr>
  <p:transition spd="slow" advTm="73031">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2"/>
          <p:cNvSpPr txBox="1">
            <a:spLocks noChangeArrowheads="1"/>
          </p:cNvSpPr>
          <p:nvPr/>
        </p:nvSpPr>
        <p:spPr>
          <a:xfrm>
            <a:off x="5679954" y="697870"/>
            <a:ext cx="1543050" cy="647700"/>
          </a:xfrm>
          <a:prstGeom prst="rect">
            <a:avLst/>
          </a:prstGeom>
          <a:solidFill>
            <a:schemeClr val="bg2"/>
          </a:solidFill>
          <a:ln>
            <a:solidFill>
              <a:srgbClr val="FF0000"/>
            </a:solidFill>
          </a:ln>
        </p:spPr>
        <p:txBody>
          <a:bodyPr rtlCol="0">
            <a:normAutofit fontScale="97500"/>
          </a:bodyPr>
          <a:lstStyle/>
          <a:p>
            <a:pPr marL="0" marR="0" lvl="0" indent="0" algn="r" defTabSz="914400" rtl="1" eaLnBrk="1" fontAlgn="auto" latinLnBrk="0" hangingPunct="1">
              <a:lnSpc>
                <a:spcPct val="90000"/>
              </a:lnSpc>
              <a:spcBef>
                <a:spcPct val="0"/>
              </a:spcBef>
              <a:spcAft>
                <a:spcPts val="0"/>
              </a:spcAft>
              <a:buClrTx/>
              <a:buSzTx/>
              <a:buFontTx/>
              <a:buNone/>
              <a:tabLst/>
              <a:defRPr/>
            </a:pPr>
            <a:r>
              <a:rPr kumimoji="0" lang="ar-SA" sz="4000" b="1" i="0" u="none" strike="noStrike" kern="1200" cap="none" spc="0" normalizeH="0" baseline="0" noProof="0" dirty="0">
                <a:ln>
                  <a:noFill/>
                </a:ln>
                <a:effectLst/>
                <a:uLnTx/>
                <a:uFillTx/>
                <a:latin typeface="+mj-lt"/>
                <a:ea typeface="+mj-ea"/>
                <a:cs typeface="+mj-cs"/>
              </a:rPr>
              <a:t>الموجز</a:t>
            </a:r>
            <a:endParaRPr kumimoji="0" lang="en-US" sz="4000" b="1" i="0" u="none" strike="noStrike" kern="1200" cap="none" spc="0" normalizeH="0" baseline="0" noProof="0" dirty="0">
              <a:ln>
                <a:noFill/>
              </a:ln>
              <a:effectLst/>
              <a:uLnTx/>
              <a:uFillTx/>
              <a:latin typeface="+mj-lt"/>
              <a:ea typeface="+mj-ea"/>
              <a:cs typeface="+mj-cs"/>
            </a:endParaRPr>
          </a:p>
        </p:txBody>
      </p:sp>
      <p:sp>
        <p:nvSpPr>
          <p:cNvPr id="13" name="Rectangle 3"/>
          <p:cNvSpPr txBox="1">
            <a:spLocks noChangeArrowheads="1"/>
          </p:cNvSpPr>
          <p:nvPr/>
        </p:nvSpPr>
        <p:spPr>
          <a:xfrm>
            <a:off x="2477729" y="1330822"/>
            <a:ext cx="7433187" cy="2518492"/>
          </a:xfrm>
          <a:prstGeom prst="rect">
            <a:avLst/>
          </a:prstGeom>
          <a:solidFill>
            <a:schemeClr val="bg2"/>
          </a:solidFill>
          <a:ln>
            <a:solidFill>
              <a:srgbClr val="FF0000"/>
            </a:solidFill>
          </a:ln>
        </p:spPr>
        <p:txBody>
          <a:bodyPr rtlCol="0">
            <a:norm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ar-SA" sz="2400" b="0" i="0" u="none" strike="noStrike" kern="1200" cap="none" spc="0" normalizeH="0" baseline="0" noProof="0" dirty="0">
                <a:ln>
                  <a:noFill/>
                </a:ln>
                <a:effectLst/>
                <a:uLnTx/>
                <a:uFillTx/>
                <a:latin typeface="+mn-lt"/>
                <a:ea typeface="+mn-ea"/>
                <a:cs typeface="+mn-cs"/>
              </a:rPr>
              <a:t>أما النوع الثاني من الملخصات</a:t>
            </a:r>
            <a:r>
              <a:rPr kumimoji="0" lang="ar-SA" sz="2000" b="1" i="0" u="none" strike="noStrike" kern="1200" cap="none" spc="0" normalizeH="0" baseline="0" noProof="0" dirty="0">
                <a:ln>
                  <a:noFill/>
                </a:ln>
                <a:effectLst/>
                <a:uLnTx/>
                <a:uFillTx/>
                <a:latin typeface="+mn-lt"/>
                <a:ea typeface="+mn-ea"/>
                <a:cs typeface="+mn-cs"/>
              </a:rPr>
              <a:t>،</a:t>
            </a:r>
            <a:r>
              <a:rPr kumimoji="0" lang="ar-SA" sz="20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 </a:t>
            </a:r>
            <a:r>
              <a:rPr kumimoji="0" lang="ar-SA" sz="2000" b="1" i="0" u="none" strike="noStrike" kern="1200" cap="none" spc="0" normalizeH="0" baseline="0" noProof="0" dirty="0">
                <a:ln>
                  <a:noFill/>
                </a:ln>
                <a:effectLst/>
                <a:uLnTx/>
                <a:uFillTx/>
                <a:latin typeface="+mn-lt"/>
                <a:ea typeface="+mn-ea"/>
                <a:cs typeface="+mn-cs"/>
              </a:rPr>
              <a:t>فهو الذي</a:t>
            </a:r>
            <a:r>
              <a:rPr kumimoji="0" lang="en-US" sz="2000" b="1" i="0" u="none" strike="noStrike" kern="1200" cap="none" spc="0" normalizeH="0" baseline="0" noProof="0" dirty="0">
                <a:ln>
                  <a:noFill/>
                </a:ln>
                <a:effectLst/>
                <a:uLnTx/>
                <a:uFillTx/>
                <a:latin typeface="+mn-lt"/>
                <a:ea typeface="+mn-ea"/>
                <a:cs typeface="+mn-cs"/>
              </a:rPr>
              <a:t> </a:t>
            </a:r>
            <a:r>
              <a:rPr kumimoji="0" lang="ar-SA" sz="2000" b="1" i="0" u="none" strike="noStrike" kern="1200" cap="none" spc="0" normalizeH="0" baseline="0" noProof="0" dirty="0">
                <a:ln>
                  <a:noFill/>
                </a:ln>
                <a:effectLst/>
                <a:uLnTx/>
                <a:uFillTx/>
                <a:latin typeface="+mn-lt"/>
                <a:ea typeface="+mn-ea"/>
                <a:cs typeface="+mn-cs"/>
              </a:rPr>
              <a:t>يأتي بعد أن تكون قد اسْتكملت كتابة البحث ولكنه يوضع في بداية البحث وقبل الافتتاحية والمقدمة.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ar-SA" sz="2400" b="0" i="0" u="none" strike="noStrike" kern="1200" cap="none" spc="0" normalizeH="0" baseline="0" noProof="0" dirty="0">
                <a:ln>
                  <a:noFill/>
                </a:ln>
                <a:effectLst/>
                <a:uLnTx/>
                <a:uFillTx/>
                <a:latin typeface="+mn-lt"/>
                <a:ea typeface="+mn-ea"/>
                <a:cs typeface="+mn-cs"/>
              </a:rPr>
              <a:t> </a:t>
            </a:r>
            <a:r>
              <a:rPr kumimoji="0" lang="ar-SA" sz="2400" b="1" i="0" u="none" strike="noStrike" kern="1200" cap="none" spc="0" normalizeH="0" baseline="0" noProof="0" dirty="0">
                <a:ln>
                  <a:noFill/>
                </a:ln>
                <a:effectLst/>
                <a:uLnTx/>
                <a:uFillTx/>
                <a:latin typeface="+mn-lt"/>
                <a:ea typeface="+mn-ea"/>
                <a:cs typeface="+mn-cs"/>
              </a:rPr>
              <a:t>وهذا الملخص يخدم أغراضاً متعددة</a:t>
            </a:r>
            <a:r>
              <a:rPr kumimoji="0" lang="en-US" sz="2400" b="1" i="0" u="none" strike="noStrike" kern="1200" cap="none" spc="0" normalizeH="0" baseline="0" noProof="0" dirty="0">
                <a:ln>
                  <a:noFill/>
                </a:ln>
                <a:effectLst/>
                <a:uLnTx/>
                <a:uFillTx/>
                <a:latin typeface="+mn-lt"/>
                <a:ea typeface="+mn-ea"/>
                <a:cs typeface="+mn-cs"/>
              </a:rPr>
              <a:t> </a:t>
            </a:r>
            <a:r>
              <a:rPr kumimoji="0" lang="ar-SA" sz="2400" b="1" i="0" u="none" strike="noStrike" kern="1200" cap="none" spc="0" normalizeH="0" baseline="0" noProof="0" dirty="0">
                <a:ln>
                  <a:noFill/>
                </a:ln>
                <a:effectLst/>
                <a:uLnTx/>
                <a:uFillTx/>
                <a:latin typeface="+mn-lt"/>
                <a:ea typeface="+mn-ea"/>
                <a:cs typeface="+mn-cs"/>
              </a:rPr>
              <a:t>منها</a:t>
            </a:r>
            <a:r>
              <a:rPr kumimoji="0" lang="ar-SA" sz="2400" b="0" i="0" u="none" strike="noStrike" kern="1200" cap="none" spc="0" normalizeH="0" baseline="0" noProof="0" dirty="0">
                <a:ln>
                  <a:noFill/>
                </a:ln>
                <a:effectLst/>
                <a:uLnTx/>
                <a:uFillTx/>
                <a:latin typeface="+mn-lt"/>
                <a:ea typeface="+mn-ea"/>
                <a:cs typeface="+mn-cs"/>
              </a:rPr>
              <a:t>: </a:t>
            </a:r>
            <a:r>
              <a:rPr kumimoji="0" lang="ar-SA" sz="24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أنه </a:t>
            </a:r>
            <a:r>
              <a:rPr kumimoji="0" lang="ar-SA" sz="2000" b="1" i="0" u="none" strike="noStrike" kern="1200" cap="none" spc="0" normalizeH="0" baseline="0" noProof="0" dirty="0">
                <a:ln>
                  <a:noFill/>
                </a:ln>
                <a:effectLst/>
                <a:uLnTx/>
                <a:uFillTx/>
                <a:latin typeface="+mn-lt"/>
                <a:ea typeface="+mn-ea"/>
                <a:cs typeface="+mn-cs"/>
              </a:rPr>
              <a:t>يظهر في مستهل البحث أو البحث، ويكون بمثابة استعراض</a:t>
            </a:r>
            <a:r>
              <a:rPr kumimoji="0" lang="en-US" sz="2000" b="1" i="0" u="none" strike="noStrike" kern="1200" cap="none" spc="0" normalizeH="0" baseline="0" noProof="0" dirty="0">
                <a:ln>
                  <a:noFill/>
                </a:ln>
                <a:effectLst/>
                <a:uLnTx/>
                <a:uFillTx/>
                <a:latin typeface="+mn-lt"/>
                <a:ea typeface="+mn-ea"/>
                <a:cs typeface="+mn-cs"/>
              </a:rPr>
              <a:t> </a:t>
            </a:r>
            <a:r>
              <a:rPr kumimoji="0" lang="ar-SA" sz="2000" b="1" i="0" u="none" strike="noStrike" kern="1200" cap="none" spc="0" normalizeH="0" baseline="0" noProof="0" dirty="0">
                <a:ln>
                  <a:noFill/>
                </a:ln>
                <a:effectLst/>
                <a:uLnTx/>
                <a:uFillTx/>
                <a:latin typeface="+mn-lt"/>
                <a:ea typeface="+mn-ea"/>
                <a:cs typeface="+mn-cs"/>
              </a:rPr>
              <a:t>مسبق للبحث يدع القارئ</a:t>
            </a:r>
            <a:r>
              <a:rPr kumimoji="0" lang="ar-SA" sz="2000" b="0" i="0" u="none" strike="noStrike" kern="1200" cap="none" spc="0" normalizeH="0" baseline="0" noProof="0" dirty="0">
                <a:ln>
                  <a:noFill/>
                </a:ln>
                <a:effectLst/>
                <a:uLnTx/>
                <a:uFillTx/>
                <a:latin typeface="+mn-lt"/>
                <a:ea typeface="+mn-ea"/>
                <a:cs typeface="+mn-cs"/>
              </a:rPr>
              <a:t> </a:t>
            </a:r>
            <a:r>
              <a:rPr kumimoji="0" lang="ar-SA" sz="2000" b="1" i="0" u="none" strike="noStrike" kern="1200" cap="none" spc="0" normalizeH="0" baseline="0" noProof="0" dirty="0">
                <a:ln>
                  <a:noFill/>
                </a:ln>
                <a:effectLst/>
                <a:uLnTx/>
                <a:uFillTx/>
                <a:latin typeface="+mn-lt"/>
                <a:ea typeface="+mn-ea"/>
                <a:cs typeface="+mn-cs"/>
              </a:rPr>
              <a:t>يعرف ما يمكن أن يتوقع، وبخاصة عندما يكون البحث</a:t>
            </a:r>
            <a:r>
              <a:rPr kumimoji="0" lang="en-US" sz="2000" b="1" i="0" u="none" strike="noStrike" kern="1200" cap="none" spc="0" normalizeH="0" baseline="0" noProof="0" dirty="0">
                <a:ln>
                  <a:noFill/>
                </a:ln>
                <a:effectLst/>
                <a:uLnTx/>
                <a:uFillTx/>
                <a:latin typeface="+mn-lt"/>
                <a:ea typeface="+mn-ea"/>
                <a:cs typeface="+mn-cs"/>
              </a:rPr>
              <a:t> </a:t>
            </a:r>
            <a:r>
              <a:rPr kumimoji="0" lang="ar-SA" sz="2000" b="1" i="0" u="none" strike="noStrike" kern="1200" cap="none" spc="0" normalizeH="0" baseline="0" noProof="0" dirty="0">
                <a:ln>
                  <a:noFill/>
                </a:ln>
                <a:effectLst/>
                <a:uLnTx/>
                <a:uFillTx/>
                <a:latin typeface="+mn-lt"/>
                <a:ea typeface="+mn-ea"/>
                <a:cs typeface="+mn-cs"/>
              </a:rPr>
              <a:t>طوية وليس أمام القارئ متسعا من الوقت لقراءة البحث وأيضا يجعله</a:t>
            </a:r>
            <a:r>
              <a:rPr kumimoji="0" lang="en-US" sz="2000" b="1" i="0" u="none" strike="noStrike" kern="1200" cap="none" spc="0" normalizeH="0" baseline="0" noProof="0" dirty="0">
                <a:ln>
                  <a:noFill/>
                </a:ln>
                <a:effectLst/>
                <a:uLnTx/>
                <a:uFillTx/>
                <a:latin typeface="+mn-lt"/>
                <a:ea typeface="+mn-ea"/>
                <a:cs typeface="+mn-cs"/>
              </a:rPr>
              <a:t> </a:t>
            </a:r>
            <a:r>
              <a:rPr kumimoji="0" lang="ar-SA" sz="2000" b="1" i="0" u="none" strike="noStrike" kern="1200" cap="none" spc="0" normalizeH="0" baseline="0" noProof="0" dirty="0">
                <a:ln>
                  <a:noFill/>
                </a:ln>
                <a:effectLst/>
                <a:uLnTx/>
                <a:uFillTx/>
                <a:latin typeface="+mn-lt"/>
                <a:ea typeface="+mn-ea"/>
                <a:cs typeface="+mn-cs"/>
              </a:rPr>
              <a:t>يقرر فيما إذا كان هناك فائدة من قراءة البحث كاملاً.</a:t>
            </a:r>
            <a:r>
              <a:rPr kumimoji="0" lang="ar-SA" sz="24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  </a:t>
            </a:r>
            <a:endParaRPr kumimoji="0" lang="en-US" sz="24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endParaRPr>
          </a:p>
        </p:txBody>
      </p:sp>
      <p:sp>
        <p:nvSpPr>
          <p:cNvPr id="14" name="Rectangle 5"/>
          <p:cNvSpPr>
            <a:spLocks noChangeArrowheads="1"/>
          </p:cNvSpPr>
          <p:nvPr/>
        </p:nvSpPr>
        <p:spPr bwMode="auto">
          <a:xfrm>
            <a:off x="3324922" y="3838627"/>
            <a:ext cx="6048375" cy="1873250"/>
          </a:xfrm>
          <a:prstGeom prst="rect">
            <a:avLst/>
          </a:prstGeom>
          <a:solidFill>
            <a:schemeClr val="bg2"/>
          </a:solidFill>
          <a:ln w="9525">
            <a:solidFill>
              <a:srgbClr val="FF0000"/>
            </a:solidFill>
            <a:miter lim="800000"/>
            <a:headEnd/>
            <a:tailEnd/>
          </a:ln>
          <a:effectLst/>
        </p:spPr>
        <p:txBody>
          <a:bodyPr wrap="none" anchor="ctr"/>
          <a:lstStyle/>
          <a:p>
            <a:pPr algn="r" rtl="1">
              <a:lnSpc>
                <a:spcPct val="90000"/>
              </a:lnSpc>
              <a:spcBef>
                <a:spcPct val="20000"/>
              </a:spcBef>
              <a:buClr>
                <a:schemeClr val="hlink"/>
              </a:buClr>
              <a:buFont typeface="Wingdings" pitchFamily="2" charset="2"/>
              <a:buNone/>
              <a:defRPr/>
            </a:pPr>
            <a:r>
              <a:rPr lang="ar-SA" sz="2400" b="1" dirty="0">
                <a:effectLst>
                  <a:outerShdw blurRad="38100" dist="38100" dir="2700000" algn="tl">
                    <a:srgbClr val="C0C0C0"/>
                  </a:outerShdw>
                </a:effectLst>
              </a:rPr>
              <a:t>ماذا يشمل الموجز:</a:t>
            </a:r>
          </a:p>
          <a:p>
            <a:pPr algn="r" rtl="1">
              <a:lnSpc>
                <a:spcPct val="90000"/>
              </a:lnSpc>
              <a:spcBef>
                <a:spcPct val="20000"/>
              </a:spcBef>
              <a:buClr>
                <a:schemeClr val="hlink"/>
              </a:buClr>
              <a:buFont typeface="Wingdings" pitchFamily="2" charset="2"/>
              <a:buNone/>
              <a:defRPr/>
            </a:pPr>
            <a:r>
              <a:rPr lang="ar-SA" sz="2400" b="1" dirty="0">
                <a:effectLst>
                  <a:outerShdw blurRad="38100" dist="38100" dir="2700000" algn="tl">
                    <a:srgbClr val="C0C0C0"/>
                  </a:outerShdw>
                </a:effectLst>
              </a:rPr>
              <a:t>أهداف البحث والتساؤلات الهامة ومصادر جمع المعلومات.</a:t>
            </a:r>
          </a:p>
          <a:p>
            <a:pPr algn="r" rtl="1">
              <a:lnSpc>
                <a:spcPct val="90000"/>
              </a:lnSpc>
              <a:spcBef>
                <a:spcPct val="20000"/>
              </a:spcBef>
              <a:buClr>
                <a:schemeClr val="hlink"/>
              </a:buClr>
              <a:buFont typeface="Wingdings" pitchFamily="2" charset="2"/>
              <a:buNone/>
              <a:defRPr/>
            </a:pPr>
            <a:r>
              <a:rPr lang="ar-SA" sz="2400" b="1" dirty="0">
                <a:effectLst>
                  <a:outerShdw blurRad="38100" dist="38100" dir="2700000" algn="tl">
                    <a:srgbClr val="C0C0C0"/>
                  </a:outerShdw>
                </a:effectLst>
              </a:rPr>
              <a:t>أهم الاستنتاجات التي تتوصل اليها البحث.</a:t>
            </a:r>
          </a:p>
          <a:p>
            <a:pPr algn="r" rtl="1">
              <a:lnSpc>
                <a:spcPct val="90000"/>
              </a:lnSpc>
              <a:spcBef>
                <a:spcPct val="20000"/>
              </a:spcBef>
              <a:buClr>
                <a:schemeClr val="hlink"/>
              </a:buClr>
              <a:buFont typeface="Wingdings" pitchFamily="2" charset="2"/>
              <a:buNone/>
              <a:defRPr/>
            </a:pPr>
            <a:r>
              <a:rPr lang="ar-SA" sz="2400" b="1" dirty="0">
                <a:effectLst>
                  <a:outerShdw blurRad="38100" dist="38100" dir="2700000" algn="tl">
                    <a:srgbClr val="C0C0C0"/>
                  </a:outerShdw>
                </a:effectLst>
              </a:rPr>
              <a:t>توصيات عامة </a:t>
            </a:r>
            <a:r>
              <a:rPr lang="ar-EG" sz="2400" b="1" dirty="0">
                <a:effectLst>
                  <a:outerShdw blurRad="38100" dist="38100" dir="2700000" algn="tl">
                    <a:srgbClr val="C0C0C0"/>
                  </a:outerShdw>
                </a:effectLst>
              </a:rPr>
              <a:t>للبحث </a:t>
            </a:r>
            <a:r>
              <a:rPr lang="ar-SA" sz="2400" b="1" dirty="0">
                <a:effectLst>
                  <a:outerShdw blurRad="38100" dist="38100" dir="2700000" algn="tl">
                    <a:srgbClr val="C0C0C0"/>
                  </a:outerShdw>
                </a:effectLst>
              </a:rPr>
              <a:t>.</a:t>
            </a:r>
            <a:endParaRPr lang="en-US" sz="2400" b="1" dirty="0"/>
          </a:p>
        </p:txBody>
      </p:sp>
      <p:sp>
        <p:nvSpPr>
          <p:cNvPr id="15" name="Rectangle 6"/>
          <p:cNvSpPr>
            <a:spLocks noChangeArrowheads="1"/>
          </p:cNvSpPr>
          <p:nvPr/>
        </p:nvSpPr>
        <p:spPr bwMode="auto">
          <a:xfrm>
            <a:off x="3330030" y="5711877"/>
            <a:ext cx="6048375" cy="1146124"/>
          </a:xfrm>
          <a:prstGeom prst="rect">
            <a:avLst/>
          </a:prstGeom>
          <a:solidFill>
            <a:schemeClr val="bg2"/>
          </a:solidFill>
          <a:ln w="9525">
            <a:solidFill>
              <a:schemeClr val="tx1"/>
            </a:solidFill>
            <a:miter lim="800000"/>
            <a:headEnd/>
            <a:tailEnd/>
          </a:ln>
          <a:effectLst/>
        </p:spPr>
        <p:txBody>
          <a:bodyPr wrap="none" anchor="ctr"/>
          <a:lstStyle/>
          <a:p>
            <a:pPr algn="r" rtl="1">
              <a:lnSpc>
                <a:spcPct val="90000"/>
              </a:lnSpc>
              <a:spcBef>
                <a:spcPct val="20000"/>
              </a:spcBef>
              <a:buClr>
                <a:schemeClr val="accent2"/>
              </a:buClr>
              <a:buSzPct val="65000"/>
              <a:buFont typeface="Wingdings" pitchFamily="2" charset="2"/>
              <a:buNone/>
              <a:defRPr/>
            </a:pPr>
            <a:r>
              <a:rPr lang="ar-SA" sz="2800" b="1" dirty="0">
                <a:effectLst>
                  <a:outerShdw blurRad="38100" dist="38100" dir="2700000" algn="tl">
                    <a:srgbClr val="000000"/>
                  </a:outerShdw>
                </a:effectLst>
              </a:rPr>
              <a:t> </a:t>
            </a:r>
          </a:p>
          <a:p>
            <a:pPr algn="r" rtl="1">
              <a:lnSpc>
                <a:spcPct val="90000"/>
              </a:lnSpc>
              <a:spcBef>
                <a:spcPct val="20000"/>
              </a:spcBef>
              <a:buClr>
                <a:schemeClr val="accent2"/>
              </a:buClr>
              <a:buSzPct val="65000"/>
              <a:buFont typeface="Wingdings" pitchFamily="2" charset="2"/>
              <a:buChar char="n"/>
              <a:defRPr/>
            </a:pPr>
            <a:r>
              <a:rPr lang="ar-SA" sz="2800" b="1" dirty="0">
                <a:effectLst>
                  <a:outerShdw blurRad="38100" dist="38100" dir="2700000" algn="tl">
                    <a:srgbClr val="000000"/>
                  </a:outerShdw>
                </a:effectLst>
              </a:rPr>
              <a:t> الموجز أقصر من التلخيص، أكثر شمولا</a:t>
            </a:r>
          </a:p>
          <a:p>
            <a:pPr algn="r" rtl="1">
              <a:lnSpc>
                <a:spcPct val="90000"/>
              </a:lnSpc>
              <a:spcBef>
                <a:spcPct val="20000"/>
              </a:spcBef>
              <a:buClr>
                <a:schemeClr val="accent2"/>
              </a:buClr>
              <a:buSzPct val="65000"/>
              <a:buFont typeface="Wingdings" pitchFamily="2" charset="2"/>
              <a:buNone/>
              <a:defRPr/>
            </a:pPr>
            <a:r>
              <a:rPr lang="ar-SA" sz="2800" b="1" dirty="0">
                <a:effectLst>
                  <a:outerShdw blurRad="38100" dist="38100" dir="2700000" algn="tl">
                    <a:srgbClr val="000000"/>
                  </a:outerShdw>
                </a:effectLst>
              </a:rPr>
              <a:t> وأكثر تــركيزا ، حيث لا يتطرق الى التفاصيل.</a:t>
            </a:r>
          </a:p>
          <a:p>
            <a:pPr algn="r" rtl="1">
              <a:defRPr/>
            </a:pPr>
            <a:endParaRPr lang="en-US" sz="2800" dirty="0"/>
          </a:p>
        </p:txBody>
      </p:sp>
    </p:spTree>
    <p:extLst>
      <p:ext uri="{BB962C8B-B14F-4D97-AF65-F5344CB8AC3E}">
        <p14:creationId xmlns:p14="http://schemas.microsoft.com/office/powerpoint/2010/main" val="2815473343"/>
      </p:ext>
    </p:extLst>
  </p:cSld>
  <p:clrMapOvr>
    <a:masterClrMapping/>
  </p:clrMapOvr>
  <p:transition spd="slow" advTm="73031">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2"/>
          <p:cNvSpPr txBox="1">
            <a:spLocks noChangeArrowheads="1"/>
          </p:cNvSpPr>
          <p:nvPr/>
        </p:nvSpPr>
        <p:spPr>
          <a:xfrm>
            <a:off x="3010501" y="1587950"/>
            <a:ext cx="7696828" cy="3942684"/>
          </a:xfrm>
          <a:prstGeom prst="rect">
            <a:avLst/>
          </a:prstGeom>
          <a:solidFill>
            <a:schemeClr val="bg2"/>
          </a:solidFill>
          <a:ln>
            <a:solidFill>
              <a:srgbClr val="003300"/>
            </a:solidFill>
          </a:ln>
        </p:spPr>
        <p:txBody>
          <a:bodyPr rtlCol="0">
            <a:no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tab pos="7527925" algn="l"/>
              </a:tabLst>
              <a:defRPr/>
            </a:pPr>
            <a:endParaRPr kumimoji="0" lang="ar-SA" sz="2400" b="1" i="0" u="sng" strike="noStrike" kern="1200" cap="none" spc="0" normalizeH="0" baseline="0" noProof="0" dirty="0">
              <a:ln>
                <a:noFill/>
              </a:ln>
              <a:effectLst/>
              <a:uLnTx/>
              <a:uFillTx/>
              <a:latin typeface="+mn-lt"/>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Wingdings" pitchFamily="2" charset="2"/>
              <a:buNone/>
              <a:tabLst>
                <a:tab pos="7527925" algn="l"/>
              </a:tabLst>
              <a:defRPr/>
            </a:pPr>
            <a:r>
              <a:rPr kumimoji="0" lang="ar-SA" sz="2400" b="1" i="0" u="sng" strike="noStrike" kern="1200" cap="none" spc="0" normalizeH="0" baseline="0" noProof="0" dirty="0">
                <a:ln>
                  <a:noFill/>
                </a:ln>
                <a:effectLst/>
                <a:uLnTx/>
                <a:uFillTx/>
                <a:latin typeface="+mn-lt"/>
                <a:ea typeface="+mn-ea"/>
                <a:cs typeface="+mn-cs"/>
              </a:rPr>
              <a:t>إذا كان المرجع كتاباً تكتب بياناته وفق الترتيب التالي:</a:t>
            </a:r>
          </a:p>
          <a:p>
            <a:pPr marL="228600" marR="0" lvl="0" indent="-228600" algn="r" defTabSz="914400" rtl="1" eaLnBrk="1" fontAlgn="auto" latinLnBrk="0" hangingPunct="1">
              <a:lnSpc>
                <a:spcPct val="90000"/>
              </a:lnSpc>
              <a:spcBef>
                <a:spcPts val="1000"/>
              </a:spcBef>
              <a:spcAft>
                <a:spcPts val="0"/>
              </a:spcAft>
              <a:buClr>
                <a:schemeClr val="tx1"/>
              </a:buClr>
              <a:buSzTx/>
              <a:buFont typeface="Wingdings" pitchFamily="2" charset="2"/>
              <a:buNone/>
              <a:tabLst>
                <a:tab pos="7527925" algn="l"/>
              </a:tabLst>
              <a:defRPr/>
            </a:pPr>
            <a:r>
              <a:rPr kumimoji="0" lang="ar-SA" sz="2400" b="0" i="0" u="none" strike="noStrike" kern="1200" cap="none" spc="0" normalizeH="0" baseline="0" noProof="0" dirty="0">
                <a:ln>
                  <a:noFill/>
                </a:ln>
                <a:effectLst/>
                <a:uLnTx/>
                <a:uFillTx/>
                <a:latin typeface="+mn-lt"/>
                <a:ea typeface="+mn-ea"/>
                <a:cs typeface="+mn-cs"/>
              </a:rPr>
              <a:t>مسلم، </a:t>
            </a:r>
            <a:r>
              <a:rPr kumimoji="0" lang="ar-SA" sz="2400" b="0" i="0" u="none" strike="noStrike" kern="1200" cap="none" spc="0" normalizeH="0" baseline="0" noProof="0" dirty="0" err="1">
                <a:ln>
                  <a:noFill/>
                </a:ln>
                <a:effectLst/>
                <a:uLnTx/>
                <a:uFillTx/>
                <a:latin typeface="+mn-lt"/>
                <a:ea typeface="+mn-ea"/>
                <a:cs typeface="+mn-cs"/>
              </a:rPr>
              <a:t>ع</a:t>
            </a:r>
            <a:r>
              <a:rPr kumimoji="0" lang="ar-SA" sz="2400" b="0" i="0" u="none" strike="noStrike" kern="1200" cap="none" spc="0" normalizeH="0" baseline="0" noProof="0" dirty="0">
                <a:ln>
                  <a:noFill/>
                </a:ln>
                <a:effectLst/>
                <a:uLnTx/>
                <a:uFillTx/>
                <a:latin typeface="+mn-lt"/>
                <a:ea typeface="+mn-ea"/>
                <a:cs typeface="+mn-cs"/>
              </a:rPr>
              <a:t>. (2001). </a:t>
            </a:r>
            <a:r>
              <a:rPr kumimoji="0" lang="ar-SA" sz="2400" b="0" i="0" u="sng" strike="noStrike" kern="1200" cap="none" spc="0" normalizeH="0" baseline="0" noProof="0" dirty="0">
                <a:ln>
                  <a:noFill/>
                </a:ln>
                <a:effectLst/>
                <a:uLnTx/>
                <a:uFillTx/>
                <a:latin typeface="+mn-lt"/>
                <a:ea typeface="+mn-ea"/>
                <a:cs typeface="+mn-cs"/>
              </a:rPr>
              <a:t>أدب الكاتب</a:t>
            </a:r>
            <a:r>
              <a:rPr kumimoji="0" lang="ar-SA" sz="2400" b="0" i="0" u="none" strike="noStrike" kern="1200" cap="none" spc="0" normalizeH="0" baseline="0" noProof="0" dirty="0">
                <a:ln>
                  <a:noFill/>
                </a:ln>
                <a:effectLst/>
                <a:uLnTx/>
                <a:uFillTx/>
                <a:latin typeface="+mn-lt"/>
                <a:ea typeface="+mn-ea"/>
                <a:cs typeface="+mn-cs"/>
              </a:rPr>
              <a:t> . بيروت: دار صادر، </a:t>
            </a:r>
            <a:r>
              <a:rPr kumimoji="0" lang="ar-SA" sz="2400" b="0" i="0" u="none" strike="noStrike" kern="1200" cap="none" spc="0" normalizeH="0" baseline="0" noProof="0" dirty="0" err="1">
                <a:ln>
                  <a:noFill/>
                </a:ln>
                <a:effectLst/>
                <a:uLnTx/>
                <a:uFillTx/>
                <a:latin typeface="+mn-lt"/>
                <a:ea typeface="+mn-ea"/>
                <a:cs typeface="+mn-cs"/>
              </a:rPr>
              <a:t>ص</a:t>
            </a:r>
            <a:r>
              <a:rPr kumimoji="0" lang="ar-SA" sz="2400" b="0" i="0" u="none" strike="noStrike" kern="1200" cap="none" spc="0" normalizeH="0" baseline="0" noProof="0" dirty="0">
                <a:ln>
                  <a:noFill/>
                </a:ln>
                <a:effectLst/>
                <a:uLnTx/>
                <a:uFillTx/>
                <a:latin typeface="+mn-lt"/>
                <a:ea typeface="+mn-ea"/>
                <a:cs typeface="+mn-cs"/>
              </a:rPr>
              <a:t>.</a:t>
            </a:r>
            <a:r>
              <a:rPr kumimoji="0" lang="ar-SA" sz="2400" b="0" i="0" u="none" strike="noStrike" kern="1200" cap="none" spc="0" normalizeH="0" baseline="0" noProof="0" dirty="0" err="1">
                <a:ln>
                  <a:noFill/>
                </a:ln>
                <a:effectLst/>
                <a:uLnTx/>
                <a:uFillTx/>
                <a:latin typeface="+mn-lt"/>
                <a:ea typeface="+mn-ea"/>
                <a:cs typeface="+mn-cs"/>
              </a:rPr>
              <a:t>ص</a:t>
            </a:r>
            <a:r>
              <a:rPr kumimoji="0" lang="ar-SA" sz="2400" b="0" i="0" u="none" strike="noStrike" kern="1200" cap="none" spc="0" normalizeH="0" baseline="0" noProof="0" dirty="0">
                <a:ln>
                  <a:noFill/>
                </a:ln>
                <a:effectLst/>
                <a:uLnTx/>
                <a:uFillTx/>
                <a:latin typeface="+mn-lt"/>
                <a:ea typeface="+mn-ea"/>
                <a:cs typeface="+mn-cs"/>
              </a:rPr>
              <a:t>. 200-205 .</a:t>
            </a:r>
            <a:endParaRPr kumimoji="0" lang="en-US" sz="2400" b="0" i="0" u="none" strike="noStrike" kern="1200" cap="none" spc="0" normalizeH="0" baseline="0" noProof="0" dirty="0">
              <a:ln>
                <a:noFill/>
              </a:ln>
              <a:effectLst/>
              <a:uLnTx/>
              <a:uFillTx/>
              <a:latin typeface="+mn-lt"/>
              <a:ea typeface="+mn-ea"/>
              <a:cs typeface="+mn-cs"/>
            </a:endParaRPr>
          </a:p>
          <a:p>
            <a:pPr algn="r" rtl="1" fontAlgn="auto">
              <a:spcAft>
                <a:spcPts val="0"/>
              </a:spcAft>
              <a:buFont typeface="Wingdings" pitchFamily="2" charset="2"/>
              <a:buNone/>
              <a:defRPr/>
            </a:pPr>
            <a:r>
              <a:rPr lang="ar-SA" sz="2400" b="1" u="sng" dirty="0"/>
              <a:t>إذا كان المرجع دورية أو مجلة  تكتب بياناته وفق الترتيب التالي:</a:t>
            </a:r>
          </a:p>
          <a:p>
            <a:pPr algn="r" rtl="1" fontAlgn="auto">
              <a:spcAft>
                <a:spcPts val="0"/>
              </a:spcAft>
              <a:buFont typeface="Wingdings" pitchFamily="2" charset="2"/>
              <a:buNone/>
              <a:defRPr/>
            </a:pPr>
            <a:r>
              <a:rPr lang="ar-SA" sz="2400" b="1" dirty="0">
                <a:effectLst>
                  <a:outerShdw blurRad="38100" dist="38100" dir="2700000" algn="tl">
                    <a:srgbClr val="FFFFFF"/>
                  </a:outerShdw>
                </a:effectLst>
                <a:latin typeface="Arial"/>
              </a:rPr>
              <a:t> أمين، </a:t>
            </a:r>
            <a:r>
              <a:rPr lang="ar-SA" sz="2400" b="1" dirty="0" err="1">
                <a:effectLst>
                  <a:outerShdw blurRad="38100" dist="38100" dir="2700000" algn="tl">
                    <a:srgbClr val="FFFFFF"/>
                  </a:outerShdw>
                </a:effectLst>
                <a:latin typeface="Arial"/>
              </a:rPr>
              <a:t>أ</a:t>
            </a:r>
            <a:r>
              <a:rPr lang="ar-SA" sz="2400" b="1" dirty="0">
                <a:effectLst>
                  <a:outerShdw blurRad="38100" dist="38100" dir="2700000" algn="tl">
                    <a:srgbClr val="FFFFFF"/>
                  </a:outerShdw>
                </a:effectLst>
                <a:latin typeface="Arial"/>
              </a:rPr>
              <a:t>. (1999). </a:t>
            </a:r>
            <a:r>
              <a:rPr lang="ar-EG" sz="2400" b="1" dirty="0">
                <a:effectLst>
                  <a:outerShdw blurRad="38100" dist="38100" dir="2700000" algn="tl">
                    <a:srgbClr val="FFFFFF"/>
                  </a:outerShdw>
                </a:effectLst>
                <a:latin typeface="Arial"/>
              </a:rPr>
              <a:t>م</a:t>
            </a:r>
            <a:r>
              <a:rPr lang="ar-SA" sz="2400" b="1" dirty="0">
                <a:effectLst>
                  <a:outerShdw blurRad="38100" dist="38100" dir="2700000" algn="tl">
                    <a:srgbClr val="FFFFFF"/>
                  </a:outerShdw>
                </a:effectLst>
                <a:latin typeface="Arial"/>
              </a:rPr>
              <a:t>جمع اللغة العربية. </a:t>
            </a:r>
            <a:r>
              <a:rPr lang="ar-SA" sz="2400" b="1" u="sng" dirty="0">
                <a:effectLst>
                  <a:outerShdw blurRad="38100" dist="38100" dir="2700000" algn="tl">
                    <a:srgbClr val="FFFFFF"/>
                  </a:outerShdw>
                </a:effectLst>
              </a:rPr>
              <a:t>مجلة مجمع اللغة العربية </a:t>
            </a:r>
            <a:r>
              <a:rPr lang="ar-SA" sz="2400" b="1" dirty="0">
                <a:effectLst>
                  <a:outerShdw blurRad="38100" dist="38100" dir="2700000" algn="tl">
                    <a:srgbClr val="FFFFFF"/>
                  </a:outerShdw>
                </a:effectLst>
              </a:rPr>
              <a:t>. القاهرة: مجمع اللغة العربية ، </a:t>
            </a:r>
            <a:r>
              <a:rPr lang="ar-SA" sz="2400" b="1" dirty="0" err="1">
                <a:effectLst>
                  <a:outerShdw blurRad="38100" dist="38100" dir="2700000" algn="tl">
                    <a:srgbClr val="FFFFFF"/>
                  </a:outerShdw>
                </a:effectLst>
              </a:rPr>
              <a:t>ج</a:t>
            </a:r>
            <a:r>
              <a:rPr lang="ar-SA" sz="2400" b="1" dirty="0">
                <a:effectLst>
                  <a:outerShdw blurRad="38100" dist="38100" dir="2700000" algn="tl">
                    <a:srgbClr val="FFFFFF"/>
                  </a:outerShdw>
                </a:effectLst>
              </a:rPr>
              <a:t> 8 ، </a:t>
            </a:r>
            <a:r>
              <a:rPr lang="ar-SA" sz="2400" b="1" dirty="0" err="1">
                <a:effectLst>
                  <a:outerShdw blurRad="38100" dist="38100" dir="2700000" algn="tl">
                    <a:srgbClr val="FFFFFF"/>
                  </a:outerShdw>
                </a:effectLst>
              </a:rPr>
              <a:t>ص</a:t>
            </a:r>
            <a:r>
              <a:rPr lang="ar-SA" sz="2400" b="1" dirty="0">
                <a:effectLst>
                  <a:outerShdw blurRad="38100" dist="38100" dir="2700000" algn="tl">
                    <a:srgbClr val="FFFFFF"/>
                  </a:outerShdw>
                </a:effectLst>
              </a:rPr>
              <a:t>.</a:t>
            </a:r>
            <a:r>
              <a:rPr lang="ar-SA" sz="2400" b="1" dirty="0" err="1">
                <a:effectLst>
                  <a:outerShdw blurRad="38100" dist="38100" dir="2700000" algn="tl">
                    <a:srgbClr val="FFFFFF"/>
                  </a:outerShdw>
                </a:effectLst>
              </a:rPr>
              <a:t>ص</a:t>
            </a:r>
            <a:r>
              <a:rPr lang="ar-SA" sz="2400" b="1" dirty="0">
                <a:effectLst>
                  <a:outerShdw blurRad="38100" dist="38100" dir="2700000" algn="tl">
                    <a:srgbClr val="FFFFFF"/>
                  </a:outerShdw>
                </a:effectLst>
              </a:rPr>
              <a:t>. 200-210 .</a:t>
            </a:r>
            <a:endParaRPr lang="ar-SA" sz="2400" dirty="0"/>
          </a:p>
          <a:p>
            <a:pPr algn="r" rtl="1" fontAlgn="auto">
              <a:spcAft>
                <a:spcPts val="0"/>
              </a:spcAft>
              <a:buFont typeface="Wingdings" pitchFamily="2" charset="2"/>
              <a:buNone/>
              <a:defRPr/>
            </a:pPr>
            <a:r>
              <a:rPr lang="ar-SA" sz="2400" dirty="0"/>
              <a:t> </a:t>
            </a:r>
            <a:r>
              <a:rPr lang="en-US" sz="2400" dirty="0"/>
              <a:t>Bentley, G.C.(1987). Ethnicity and practice. </a:t>
            </a:r>
            <a:r>
              <a:rPr lang="en-US" sz="2400" u="sng" dirty="0"/>
              <a:t>Comparative Studies in Society and History</a:t>
            </a:r>
            <a:r>
              <a:rPr lang="en-US" sz="2400" dirty="0"/>
              <a:t>, 29, 24-25.</a:t>
            </a:r>
          </a:p>
          <a:p>
            <a:pPr algn="r" rtl="1" fontAlgn="auto">
              <a:spcAft>
                <a:spcPts val="0"/>
              </a:spcAft>
              <a:defRPr/>
            </a:pPr>
            <a:endParaRPr lang="en-US" sz="2400" dirty="0"/>
          </a:p>
          <a:p>
            <a:pPr marL="228600" marR="0" lvl="0" indent="-228600" algn="r" defTabSz="914400" rtl="1" eaLnBrk="1" fontAlgn="auto" latinLnBrk="0" hangingPunct="1">
              <a:lnSpc>
                <a:spcPct val="90000"/>
              </a:lnSpc>
              <a:spcBef>
                <a:spcPts val="1000"/>
              </a:spcBef>
              <a:spcAft>
                <a:spcPts val="0"/>
              </a:spcAft>
              <a:buClr>
                <a:schemeClr val="tx1"/>
              </a:buClr>
              <a:buSzTx/>
              <a:buFont typeface="Wingdings" pitchFamily="2" charset="2"/>
              <a:buNone/>
              <a:tabLst>
                <a:tab pos="7527925" algn="l"/>
              </a:tabLst>
              <a:defRPr/>
            </a:pPr>
            <a:endParaRPr kumimoji="0" lang="en-US" sz="2400" b="0" i="0" u="none" strike="noStrike" kern="1200" cap="none" spc="0" normalizeH="0" baseline="0" noProof="0" dirty="0">
              <a:ln>
                <a:noFill/>
              </a:ln>
              <a:effectLst/>
              <a:uLnTx/>
              <a:uFillTx/>
              <a:latin typeface="+mn-lt"/>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Wingdings" pitchFamily="2" charset="2"/>
              <a:buNone/>
              <a:tabLst>
                <a:tab pos="7527925" algn="l"/>
              </a:tabLst>
              <a:defRPr/>
            </a:pPr>
            <a:r>
              <a:rPr kumimoji="0" lang="en-US" sz="2400" b="0" i="0" u="none" strike="noStrike" kern="1200" cap="none" spc="0" normalizeH="0" baseline="0" noProof="0" dirty="0">
                <a:ln>
                  <a:noFill/>
                </a:ln>
                <a:effectLst/>
                <a:uLnTx/>
                <a:uFillTx/>
                <a:latin typeface="+mn-lt"/>
                <a:ea typeface="+mn-ea"/>
                <a:cs typeface="+mn-cs"/>
              </a:rPr>
              <a:t> </a:t>
            </a:r>
            <a:endParaRPr kumimoji="0" lang="ar-SA" sz="2400" b="0" i="0" u="none" strike="noStrike" kern="1200" cap="none" spc="0" normalizeH="0" baseline="0" noProof="0" dirty="0">
              <a:ln>
                <a:noFill/>
              </a:ln>
              <a:effectLst/>
              <a:uLnTx/>
              <a:uFillTx/>
              <a:latin typeface="+mn-lt"/>
              <a:ea typeface="+mn-ea"/>
              <a:cs typeface="+mn-cs"/>
            </a:endParaRPr>
          </a:p>
        </p:txBody>
      </p:sp>
      <p:sp>
        <p:nvSpPr>
          <p:cNvPr id="11" name="Rectangle 3"/>
          <p:cNvSpPr>
            <a:spLocks noChangeArrowheads="1"/>
          </p:cNvSpPr>
          <p:nvPr/>
        </p:nvSpPr>
        <p:spPr bwMode="auto">
          <a:xfrm>
            <a:off x="6574438" y="819599"/>
            <a:ext cx="2592388" cy="454989"/>
          </a:xfrm>
          <a:prstGeom prst="rect">
            <a:avLst/>
          </a:prstGeom>
          <a:solidFill>
            <a:schemeClr val="bg2"/>
          </a:solidFill>
          <a:ln w="9525">
            <a:solidFill>
              <a:srgbClr val="FF0000"/>
            </a:solidFill>
            <a:miter lim="800000"/>
            <a:headEnd/>
            <a:tailEnd/>
          </a:ln>
          <a:effectLst/>
        </p:spPr>
        <p:txBody>
          <a:bodyPr wrap="none" anchor="ctr"/>
          <a:lstStyle/>
          <a:p>
            <a:pPr algn="ctr" rtl="1">
              <a:defRPr/>
            </a:pPr>
            <a:r>
              <a:rPr lang="ar-SA" sz="2800" b="1" dirty="0">
                <a:latin typeface="Garamond" pitchFamily="18" charset="0"/>
              </a:rPr>
              <a:t>كتابة المراجع النظرية</a:t>
            </a:r>
            <a:endParaRPr lang="en-US" sz="2800" b="1" dirty="0">
              <a:latin typeface="Garamond" pitchFamily="18" charset="0"/>
            </a:endParaRPr>
          </a:p>
        </p:txBody>
      </p:sp>
    </p:spTree>
    <p:extLst>
      <p:ext uri="{BB962C8B-B14F-4D97-AF65-F5344CB8AC3E}">
        <p14:creationId xmlns:p14="http://schemas.microsoft.com/office/powerpoint/2010/main" val="390403338"/>
      </p:ext>
    </p:extLst>
  </p:cSld>
  <p:clrMapOvr>
    <a:masterClrMapping/>
  </p:clrMapOvr>
  <p:transition spd="slow" advTm="73031">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2"/>
          <p:cNvSpPr txBox="1">
            <a:spLocks noChangeArrowheads="1"/>
          </p:cNvSpPr>
          <p:nvPr/>
        </p:nvSpPr>
        <p:spPr>
          <a:xfrm>
            <a:off x="3777790" y="1108177"/>
            <a:ext cx="6588125" cy="5322119"/>
          </a:xfrm>
          <a:prstGeom prst="rect">
            <a:avLst/>
          </a:prstGeom>
          <a:solidFill>
            <a:schemeClr val="bg2"/>
          </a:solidFill>
          <a:ln>
            <a:solidFill>
              <a:schemeClr val="bg1"/>
            </a:solidFill>
          </a:ln>
        </p:spPr>
        <p:txBody>
          <a:bodyPr rtlCol="0">
            <a:normAutofit/>
          </a:bodyPr>
          <a:lstStyle/>
          <a:p>
            <a:pPr marL="228600" marR="0" lvl="0" indent="-228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2800" b="1" i="0" u="sng" strike="noStrike" kern="1200" cap="none" spc="0" normalizeH="0" baseline="0" noProof="0">
                <a:ln>
                  <a:noFill/>
                </a:ln>
                <a:solidFill>
                  <a:srgbClr val="003300"/>
                </a:solidFill>
                <a:effectLst/>
                <a:uLnTx/>
                <a:uFillTx/>
                <a:latin typeface="+mn-lt"/>
                <a:ea typeface="+mn-ea"/>
                <a:cs typeface="+mn-cs"/>
              </a:rPr>
              <a:t>موقع انترنت:</a:t>
            </a:r>
          </a:p>
          <a:p>
            <a:pPr marL="228600" marR="0" lvl="0" indent="-228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2800" b="0" i="0" u="none" strike="noStrike" kern="1200" cap="none" spc="0" normalizeH="0" baseline="0" noProof="0">
                <a:ln>
                  <a:noFill/>
                </a:ln>
                <a:solidFill>
                  <a:srgbClr val="003300"/>
                </a:solidFill>
                <a:effectLst/>
                <a:uLnTx/>
                <a:uFillTx/>
                <a:latin typeface="+mn-lt"/>
                <a:ea typeface="+mn-ea"/>
                <a:cs typeface="+mn-cs"/>
              </a:rPr>
              <a:t>يجب اظهار اسم المؤلف( أو مؤسسة الموقع)، عنوان المقال</a:t>
            </a:r>
            <a:r>
              <a:rPr kumimoji="0" lang="he-IL" sz="2800" b="0" i="0" u="none" strike="noStrike" kern="1200" cap="none" spc="0" normalizeH="0" baseline="0" noProof="0">
                <a:ln>
                  <a:noFill/>
                </a:ln>
                <a:solidFill>
                  <a:srgbClr val="003300"/>
                </a:solidFill>
                <a:effectLst/>
                <a:uLnTx/>
                <a:uFillTx/>
                <a:latin typeface="+mn-lt"/>
                <a:ea typeface="+mn-ea"/>
                <a:cs typeface="+mn-cs"/>
              </a:rPr>
              <a:t> </a:t>
            </a:r>
            <a:r>
              <a:rPr kumimoji="0" lang="ar-SA" sz="2800" b="0" i="0" u="none" strike="noStrike" kern="1200" cap="none" spc="0" normalizeH="0" baseline="0" noProof="0">
                <a:ln>
                  <a:noFill/>
                </a:ln>
                <a:solidFill>
                  <a:srgbClr val="003300"/>
                </a:solidFill>
                <a:effectLst/>
                <a:uLnTx/>
                <a:uFillTx/>
                <a:latin typeface="+mn-lt"/>
                <a:ea typeface="+mn-ea"/>
                <a:cs typeface="+mn-cs"/>
              </a:rPr>
              <a:t>وعنوان الموقع في الانترنت، تاريخ النشر أو تاريخ زيارة الموقع.</a:t>
            </a:r>
            <a:r>
              <a:rPr kumimoji="0" lang="he-IL" sz="2800" b="1" i="0" u="sng" strike="noStrike" kern="1200" cap="none" spc="0" normalizeH="0" baseline="0" noProof="0">
                <a:ln>
                  <a:noFill/>
                </a:ln>
                <a:solidFill>
                  <a:srgbClr val="003300"/>
                </a:solidFill>
                <a:effectLst/>
                <a:uLnTx/>
                <a:uFillTx/>
                <a:latin typeface="+mn-lt"/>
                <a:ea typeface="+mn-ea"/>
                <a:cs typeface="+mn-cs"/>
              </a:rPr>
              <a:t> </a:t>
            </a:r>
            <a:endParaRPr kumimoji="0" lang="ar-SA" sz="2800" b="1" i="0" u="none" strike="noStrike" kern="1200" cap="none" spc="0" normalizeH="0" baseline="0" noProof="0">
              <a:ln>
                <a:noFill/>
              </a:ln>
              <a:solidFill>
                <a:srgbClr val="003300"/>
              </a:solidFill>
              <a:effectLst/>
              <a:uLnTx/>
              <a:uFillTx/>
              <a:latin typeface="+mn-lt"/>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2800" b="1" i="0" u="none" strike="noStrike" kern="1200" cap="none" spc="0" normalizeH="0" baseline="0" noProof="0">
                <a:ln>
                  <a:noFill/>
                </a:ln>
                <a:solidFill>
                  <a:srgbClr val="003300"/>
                </a:solidFill>
                <a:effectLst/>
                <a:uLnTx/>
                <a:uFillTx/>
                <a:latin typeface="+mn-lt"/>
                <a:ea typeface="+mn-ea"/>
                <a:cs typeface="+mn-cs"/>
              </a:rPr>
              <a:t>مسلم، ع. (2003). أدب الكاتب. من موقع الانترنت: </a:t>
            </a:r>
            <a:r>
              <a:rPr kumimoji="0" lang="en-US" sz="2800" b="1" i="0" u="sng" strike="noStrike" kern="1200" cap="none" spc="0" normalizeH="0" baseline="0" noProof="0">
                <a:ln>
                  <a:noFill/>
                </a:ln>
                <a:solidFill>
                  <a:srgbClr val="003300"/>
                </a:solidFill>
                <a:effectLst/>
                <a:uLnTx/>
                <a:uFillTx/>
                <a:latin typeface="+mn-lt"/>
                <a:ea typeface="+mn-ea"/>
                <a:cs typeface="+mn-cs"/>
              </a:rPr>
              <a:t>ww.gff.com/jh.html</a:t>
            </a:r>
            <a:r>
              <a:rPr kumimoji="0" lang="en-US" sz="2800" b="1" i="0" u="none" strike="noStrike" kern="1200" cap="none" spc="0" normalizeH="0" baseline="0" noProof="0">
                <a:ln>
                  <a:noFill/>
                </a:ln>
                <a:solidFill>
                  <a:srgbClr val="003300"/>
                </a:solidFill>
                <a:effectLst/>
                <a:uLnTx/>
                <a:uFillTx/>
                <a:latin typeface="+mn-lt"/>
                <a:ea typeface="+mn-ea"/>
                <a:cs typeface="+mn-cs"/>
              </a:rPr>
              <a:t>  </a:t>
            </a:r>
            <a:r>
              <a:rPr kumimoji="0" lang="ar-SA" sz="2800" b="1" i="0" u="none" strike="noStrike" kern="1200" cap="none" spc="0" normalizeH="0" baseline="0" noProof="0">
                <a:ln>
                  <a:noFill/>
                </a:ln>
                <a:solidFill>
                  <a:srgbClr val="003300"/>
                </a:solidFill>
                <a:effectLst/>
                <a:uLnTx/>
                <a:uFillTx/>
                <a:latin typeface="+mn-lt"/>
                <a:ea typeface="+mn-ea"/>
                <a:cs typeface="+mn-cs"/>
              </a:rPr>
              <a:t> (من تاريخ/2/3/2004</a:t>
            </a:r>
            <a:r>
              <a:rPr kumimoji="0" lang="en-US" sz="2800" b="1" i="0" u="none" strike="noStrike" kern="1200" cap="none" spc="0" normalizeH="0" baseline="0" noProof="0">
                <a:ln>
                  <a:noFill/>
                </a:ln>
                <a:solidFill>
                  <a:srgbClr val="003300"/>
                </a:solidFill>
                <a:effectLst/>
                <a:uLnTx/>
                <a:uFillTx/>
                <a:latin typeface="+mn-lt"/>
                <a:ea typeface="+mn-ea"/>
                <a:cs typeface="+mn-cs"/>
              </a:rPr>
              <a:t> .(</a:t>
            </a:r>
          </a:p>
          <a:p>
            <a:pPr marL="228600" marR="0" lvl="0" indent="-228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en-US" sz="2400" b="0" i="0" u="none" strike="noStrike" kern="1200" cap="none" spc="0" normalizeH="0" baseline="0" noProof="0">
                <a:ln>
                  <a:noFill/>
                </a:ln>
                <a:solidFill>
                  <a:srgbClr val="003300"/>
                </a:solidFill>
                <a:effectLst/>
                <a:uLnTx/>
                <a:uFillTx/>
                <a:latin typeface="+mn-lt"/>
                <a:ea typeface="+mn-ea"/>
                <a:cs typeface="+mn-cs"/>
              </a:rPr>
              <a:t>Gurr, T.(undated). Polity Codebook. University of Colorado: Colorado Press. Available at: </a:t>
            </a:r>
            <a:endParaRPr kumimoji="0" lang="en-US" sz="2400" b="0" i="0" u="none" strike="noStrike" kern="1200" cap="none" spc="0" normalizeH="0" baseline="0" noProof="0">
              <a:ln>
                <a:noFill/>
              </a:ln>
              <a:solidFill>
                <a:srgbClr val="003300"/>
              </a:solidFill>
              <a:effectLst/>
              <a:uLnTx/>
              <a:uFillTx/>
              <a:latin typeface="+mn-lt"/>
              <a:ea typeface="+mn-ea"/>
              <a:cs typeface="+mn-cs"/>
              <a:hlinkClick r:id="rId4"/>
            </a:endParaRPr>
          </a:p>
          <a:p>
            <a:pPr marL="228600" marR="0" lvl="0" indent="-228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en-US" sz="2400" b="0" i="0" u="none" strike="noStrike" kern="1200" cap="none" spc="0" normalizeH="0" baseline="0" noProof="0">
                <a:ln>
                  <a:noFill/>
                </a:ln>
                <a:solidFill>
                  <a:srgbClr val="003300"/>
                </a:solidFill>
                <a:effectLst/>
                <a:uLnTx/>
                <a:uFillTx/>
                <a:latin typeface="+mn-lt"/>
                <a:ea typeface="+mn-ea"/>
                <a:cs typeface="+mn-cs"/>
              </a:rPr>
              <a:t>http://www.colorado.edn/IBS/GAD/spacetime/data/Polity.html</a:t>
            </a:r>
            <a:endParaRPr kumimoji="0" lang="en-US" sz="2400" b="0" i="0" u="none" strike="noStrike" kern="1200" cap="none" spc="0" normalizeH="0" baseline="0" noProof="0" dirty="0">
              <a:ln>
                <a:noFill/>
              </a:ln>
              <a:solidFill>
                <a:srgbClr val="003300"/>
              </a:solidFill>
              <a:effectLst/>
              <a:uLnTx/>
              <a:uFillTx/>
              <a:latin typeface="+mn-lt"/>
              <a:ea typeface="+mn-ea"/>
              <a:cs typeface="+mn-cs"/>
            </a:endParaRPr>
          </a:p>
        </p:txBody>
      </p:sp>
    </p:spTree>
    <p:extLst>
      <p:ext uri="{BB962C8B-B14F-4D97-AF65-F5344CB8AC3E}">
        <p14:creationId xmlns:p14="http://schemas.microsoft.com/office/powerpoint/2010/main" val="1474141939"/>
      </p:ext>
    </p:extLst>
  </p:cSld>
  <p:clrMapOvr>
    <a:masterClrMapping/>
  </p:clrMapOvr>
  <p:transition spd="slow" advTm="73031">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2"/>
          <p:cNvSpPr txBox="1">
            <a:spLocks noChangeArrowheads="1"/>
          </p:cNvSpPr>
          <p:nvPr/>
        </p:nvSpPr>
        <p:spPr>
          <a:xfrm>
            <a:off x="3646540" y="890476"/>
            <a:ext cx="5246687" cy="1039813"/>
          </a:xfrm>
          <a:prstGeom prst="rect">
            <a:avLst/>
          </a:prstGeom>
          <a:solidFill>
            <a:schemeClr val="bg2"/>
          </a:solidFill>
          <a:ln>
            <a:solidFill>
              <a:srgbClr val="FF0000"/>
            </a:solidFill>
          </a:ln>
        </p:spPr>
        <p:txBody>
          <a:bodyPr/>
          <a:lstStyle/>
          <a:p>
            <a:pPr marL="0" marR="0" lvl="0" indent="0" algn="ctr" defTabSz="914400" rtl="1" eaLnBrk="1" fontAlgn="auto" latinLnBrk="0" hangingPunct="1">
              <a:lnSpc>
                <a:spcPct val="90000"/>
              </a:lnSpc>
              <a:spcBef>
                <a:spcPct val="0"/>
              </a:spcBef>
              <a:spcAft>
                <a:spcPts val="0"/>
              </a:spcAft>
              <a:buClrTx/>
              <a:buSzTx/>
              <a:buFontTx/>
              <a:buNone/>
              <a:tabLst/>
              <a:defRPr/>
            </a:pPr>
            <a:r>
              <a:rPr kumimoji="0" lang="ar-SA" sz="3600" b="1" i="0" u="none" strike="noStrike" kern="1200" cap="none" spc="0" normalizeH="0" baseline="0" noProof="0" dirty="0">
                <a:ln>
                  <a:noFill/>
                </a:ln>
                <a:effectLst/>
                <a:uLnTx/>
                <a:uFillTx/>
                <a:latin typeface="+mj-lt"/>
                <a:ea typeface="+mj-ea"/>
                <a:cs typeface="+mj-cs"/>
              </a:rPr>
              <a:t>قواعد عامة لطباعة </a:t>
            </a:r>
            <a:r>
              <a:rPr kumimoji="0" lang="ar-EG" sz="3600" b="1" i="0" u="none" strike="noStrike" kern="1200" cap="none" spc="0" normalizeH="0" baseline="0" noProof="0" dirty="0">
                <a:ln>
                  <a:noFill/>
                </a:ln>
                <a:effectLst/>
                <a:uLnTx/>
                <a:uFillTx/>
                <a:latin typeface="+mj-lt"/>
                <a:ea typeface="+mj-ea"/>
                <a:cs typeface="+mj-cs"/>
              </a:rPr>
              <a:t>الأبحاث</a:t>
            </a:r>
            <a:endParaRPr kumimoji="0" lang="en-US" sz="4400" b="0" i="0" u="none" strike="noStrike" kern="1200" cap="none" spc="0" normalizeH="0" baseline="0" noProof="0" dirty="0">
              <a:ln>
                <a:noFill/>
              </a:ln>
              <a:effectLst/>
              <a:uLnTx/>
              <a:uFillTx/>
              <a:latin typeface="+mj-lt"/>
              <a:ea typeface="+mj-ea"/>
              <a:cs typeface="Times New Roman" pitchFamily="18" charset="0"/>
            </a:endParaRPr>
          </a:p>
        </p:txBody>
      </p:sp>
      <p:sp>
        <p:nvSpPr>
          <p:cNvPr id="10" name="Rectangle 3"/>
          <p:cNvSpPr txBox="1">
            <a:spLocks noChangeArrowheads="1"/>
          </p:cNvSpPr>
          <p:nvPr/>
        </p:nvSpPr>
        <p:spPr>
          <a:xfrm>
            <a:off x="2068415" y="2095792"/>
            <a:ext cx="8402939" cy="3715074"/>
          </a:xfrm>
          <a:prstGeom prst="rect">
            <a:avLst/>
          </a:prstGeom>
          <a:solidFill>
            <a:schemeClr val="bg2"/>
          </a:solidFill>
          <a:ln>
            <a:solidFill>
              <a:srgbClr val="FF0000"/>
            </a:solidFill>
          </a:ln>
        </p:spPr>
        <p:txBody>
          <a:bodyPr rtlCol="0">
            <a:normAutofit/>
          </a:bodyPr>
          <a:lstStyle/>
          <a:p>
            <a:pPr marL="609600" marR="0" lvl="0" indent="-609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ar-SA" sz="28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تطبع البحث على ورق أبيض مقاس (</a:t>
            </a:r>
            <a:r>
              <a:rPr kumimoji="0" lang="en-US" sz="28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A4</a:t>
            </a:r>
            <a:r>
              <a:rPr kumimoji="0" lang="ar-SA" sz="28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 وعلى وجه واحد فقط من الورقة بطريقة طباعة متتالية.</a:t>
            </a:r>
          </a:p>
          <a:p>
            <a:pPr marL="609600" marR="0" lvl="0" indent="-609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ar-SA" sz="2800" b="1" i="0" u="none" strike="noStrike" kern="1200" cap="none" spc="0" normalizeH="0" baseline="0" noProof="0" dirty="0">
                <a:ln>
                  <a:noFill/>
                </a:ln>
                <a:effectLst/>
                <a:uLnTx/>
                <a:uFillTx/>
                <a:latin typeface="+mn-lt"/>
                <a:ea typeface="+mn-ea"/>
                <a:cs typeface="+mn-cs"/>
              </a:rPr>
              <a:t>تستخدم اللغة العربية أو اللغة </a:t>
            </a:r>
            <a:r>
              <a:rPr kumimoji="0" lang="ar-EG" sz="2800" b="1" i="0" u="none" strike="noStrike" kern="1200" cap="none" spc="0" normalizeH="0" baseline="0" noProof="0" dirty="0">
                <a:ln>
                  <a:noFill/>
                </a:ln>
                <a:effectLst/>
                <a:uLnTx/>
                <a:uFillTx/>
                <a:latin typeface="+mn-lt"/>
                <a:ea typeface="+mn-ea"/>
                <a:cs typeface="+mn-cs"/>
              </a:rPr>
              <a:t>الإنجليزية</a:t>
            </a:r>
            <a:r>
              <a:rPr kumimoji="0" lang="ar-SA" sz="2800" b="1" i="0" u="none" strike="noStrike" kern="1200" cap="none" spc="0" normalizeH="0" baseline="0" noProof="0" dirty="0">
                <a:ln>
                  <a:noFill/>
                </a:ln>
                <a:effectLst/>
                <a:uLnTx/>
                <a:uFillTx/>
                <a:latin typeface="+mn-lt"/>
                <a:ea typeface="+mn-ea"/>
                <a:cs typeface="+mn-cs"/>
              </a:rPr>
              <a:t> في إعداد </a:t>
            </a:r>
            <a:r>
              <a:rPr kumimoji="0" lang="ar-EG" sz="2800" b="1" i="0" u="none" strike="noStrike" kern="1200" cap="none" spc="0" normalizeH="0" baseline="0" noProof="0" dirty="0">
                <a:ln>
                  <a:noFill/>
                </a:ln>
                <a:effectLst/>
                <a:uLnTx/>
                <a:uFillTx/>
                <a:latin typeface="+mn-lt"/>
                <a:ea typeface="+mn-ea"/>
                <a:cs typeface="+mn-cs"/>
              </a:rPr>
              <a:t>الأبحاث </a:t>
            </a:r>
            <a:r>
              <a:rPr kumimoji="0" lang="ar-SA" sz="2800" b="1" i="0" u="none" strike="noStrike" kern="1200" cap="none" spc="0" normalizeH="0" baseline="0" noProof="0" dirty="0">
                <a:ln>
                  <a:noFill/>
                </a:ln>
                <a:effectLst/>
                <a:uLnTx/>
                <a:uFillTx/>
                <a:latin typeface="+mn-lt"/>
                <a:ea typeface="+mn-ea"/>
                <a:cs typeface="+mn-cs"/>
              </a:rPr>
              <a:t>إلا في الحالات التي يتم فيها الاتفاق على غير ذلك.</a:t>
            </a:r>
          </a:p>
          <a:p>
            <a:pPr marL="609600" marR="0" lvl="0" indent="-609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ar-SA" sz="2800" b="1" i="0" u="none" strike="noStrike" kern="1200" cap="none" spc="0" normalizeH="0" baseline="0" noProof="0" dirty="0">
                <a:ln>
                  <a:noFill/>
                </a:ln>
                <a:effectLst/>
                <a:uLnTx/>
                <a:uFillTx/>
                <a:latin typeface="+mn-lt"/>
                <a:ea typeface="+mn-ea"/>
                <a:cs typeface="+mn-cs"/>
              </a:rPr>
              <a:t>تكون الطباعة واضحة مع ترك هوامش كافية (3) على الجانب الأيمن والأيسر من الصفحة. كما يجب في نفس الوقت ترك هامش أقل (2.5) لبقية أطراف الصفحة ( الأعلى والأسفل).</a:t>
            </a:r>
            <a:endParaRPr kumimoji="0" lang="en-US" sz="2800" b="1" i="0" u="none" strike="noStrike" kern="1200" cap="none" spc="0" normalizeH="0" baseline="0" noProof="0" dirty="0">
              <a:ln>
                <a:noFill/>
              </a:ln>
              <a:effectLst/>
              <a:uLnTx/>
              <a:uFillTx/>
              <a:latin typeface="+mn-lt"/>
              <a:ea typeface="+mn-ea"/>
              <a:cs typeface="+mn-cs"/>
            </a:endParaRPr>
          </a:p>
        </p:txBody>
      </p:sp>
    </p:spTree>
    <p:extLst>
      <p:ext uri="{BB962C8B-B14F-4D97-AF65-F5344CB8AC3E}">
        <p14:creationId xmlns:p14="http://schemas.microsoft.com/office/powerpoint/2010/main" val="2379674809"/>
      </p:ext>
    </p:extLst>
  </p:cSld>
  <p:clrMapOvr>
    <a:masterClrMapping/>
  </p:clrMapOvr>
  <p:transition spd="slow" advTm="73031">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a:ln>
                <a:noFill/>
              </a:ln>
              <a:solidFill>
                <a:prstClr val="white"/>
              </a:solidFill>
              <a:effectLst/>
              <a:uLnTx/>
              <a:uFillTx/>
              <a:latin typeface="Calibri"/>
              <a:ea typeface="+mn-ea"/>
              <a:cs typeface="+mn-cs"/>
            </a:endParaRP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3"/>
          <p:cNvSpPr txBox="1">
            <a:spLocks noChangeArrowheads="1"/>
          </p:cNvSpPr>
          <p:nvPr/>
        </p:nvSpPr>
        <p:spPr>
          <a:xfrm>
            <a:off x="2253804" y="1651923"/>
            <a:ext cx="8494084" cy="3996710"/>
          </a:xfrm>
          <a:prstGeom prst="rect">
            <a:avLst/>
          </a:prstGeom>
          <a:solidFill>
            <a:schemeClr val="bg2"/>
          </a:solidFill>
          <a:ln>
            <a:solidFill>
              <a:srgbClr val="FF0000"/>
            </a:solidFill>
          </a:ln>
        </p:spPr>
        <p:txBody>
          <a:bodyPr rtlCol="0">
            <a:noAutofit/>
          </a:bodyPr>
          <a:lstStyle/>
          <a:p>
            <a:pPr marL="609600" marR="0" lvl="0" indent="-609600" algn="r" defTabSz="914400" rtl="1" eaLnBrk="1" fontAlgn="auto" latinLnBrk="0" hangingPunct="1">
              <a:spcBef>
                <a:spcPts val="1000"/>
              </a:spcBef>
              <a:spcAft>
                <a:spcPts val="0"/>
              </a:spcAft>
              <a:buClrTx/>
              <a:buSzTx/>
              <a:buFont typeface="Arial" panose="020B0604020202020204" pitchFamily="34" charset="0"/>
              <a:buChar char="•"/>
              <a:tabLst/>
              <a:defRPr/>
            </a:pPr>
            <a:r>
              <a:rPr kumimoji="0" lang="ar-SA" sz="1600" b="1" i="0" u="none" strike="noStrike" kern="1200" cap="none" spc="0" normalizeH="0" baseline="0" noProof="0" dirty="0">
                <a:ln>
                  <a:noFill/>
                </a:ln>
                <a:effectLst>
                  <a:outerShdw blurRad="38100" dist="38100" dir="2700000" algn="tl">
                    <a:srgbClr val="FFFFFF"/>
                  </a:outerShdw>
                </a:effectLst>
                <a:uLnTx/>
                <a:uFillTx/>
                <a:latin typeface="+mn-lt"/>
                <a:ea typeface="+mn-ea"/>
                <a:cs typeface="+mj-cs"/>
              </a:rPr>
              <a:t>ينبغي كتابة عناوين الأبواب الرئيسة والملاحق باستخدام النمط الأسود الثقيل (</a:t>
            </a:r>
            <a:r>
              <a:rPr kumimoji="0" lang="en-US" sz="1600" b="1" i="0" u="none" strike="noStrike" kern="1200" cap="none" spc="0" normalizeH="0" baseline="0" noProof="0" dirty="0">
                <a:ln>
                  <a:noFill/>
                </a:ln>
                <a:effectLst>
                  <a:outerShdw blurRad="38100" dist="38100" dir="2700000" algn="tl">
                    <a:srgbClr val="FFFFFF"/>
                  </a:outerShdw>
                </a:effectLst>
                <a:uLnTx/>
                <a:uFillTx/>
                <a:latin typeface="+mn-lt"/>
                <a:ea typeface="+mn-ea"/>
                <a:cs typeface="+mj-cs"/>
              </a:rPr>
              <a:t>Bold</a:t>
            </a:r>
            <a:r>
              <a:rPr kumimoji="0" lang="ar-SA" sz="1600" b="1" i="0" u="none" strike="noStrike" kern="1200" cap="none" spc="0" normalizeH="0" baseline="0" noProof="0" dirty="0">
                <a:ln>
                  <a:noFill/>
                </a:ln>
                <a:effectLst>
                  <a:outerShdw blurRad="38100" dist="38100" dir="2700000" algn="tl">
                    <a:srgbClr val="FFFFFF"/>
                  </a:outerShdw>
                </a:effectLst>
                <a:uLnTx/>
                <a:uFillTx/>
                <a:latin typeface="+mn-lt"/>
                <a:ea typeface="+mn-ea"/>
                <a:cs typeface="+mj-cs"/>
              </a:rPr>
              <a:t>) بمقاس 16 على أن تتوسط أعلى الصفحة</a:t>
            </a:r>
            <a:r>
              <a:rPr kumimoji="0" lang="ar-SA" sz="1600" b="1" i="0" u="none" strike="noStrike" kern="1200" cap="none" spc="0" normalizeH="0" baseline="0" noProof="0" dirty="0" smtClean="0">
                <a:ln>
                  <a:noFill/>
                </a:ln>
                <a:effectLst>
                  <a:outerShdw blurRad="38100" dist="38100" dir="2700000" algn="tl">
                    <a:srgbClr val="FFFFFF"/>
                  </a:outerShdw>
                </a:effectLst>
                <a:uLnTx/>
                <a:uFillTx/>
                <a:latin typeface="+mn-lt"/>
                <a:ea typeface="+mn-ea"/>
                <a:cs typeface="+mj-cs"/>
              </a:rPr>
              <a:t>.</a:t>
            </a:r>
            <a:endParaRPr kumimoji="0" lang="en-US" sz="1600" b="1" i="0" u="none" strike="noStrike" kern="1200" cap="none" spc="0" normalizeH="0" baseline="0" noProof="0" dirty="0" smtClean="0">
              <a:ln>
                <a:noFill/>
              </a:ln>
              <a:effectLst>
                <a:outerShdw blurRad="38100" dist="38100" dir="2700000" algn="tl">
                  <a:srgbClr val="FFFFFF"/>
                </a:outerShdw>
              </a:effectLst>
              <a:uLnTx/>
              <a:uFillTx/>
              <a:latin typeface="+mn-lt"/>
              <a:ea typeface="+mn-ea"/>
              <a:cs typeface="+mj-cs"/>
            </a:endParaRPr>
          </a:p>
          <a:p>
            <a:pPr marR="0" lvl="0" algn="r" defTabSz="914400" rtl="1" eaLnBrk="1" fontAlgn="auto" latinLnBrk="0" hangingPunct="1">
              <a:spcBef>
                <a:spcPts val="1000"/>
              </a:spcBef>
              <a:spcAft>
                <a:spcPts val="0"/>
              </a:spcAft>
              <a:buClrTx/>
              <a:buSzTx/>
              <a:tabLst/>
              <a:defRPr/>
            </a:pPr>
            <a:endParaRPr kumimoji="0" lang="ar-SA" sz="1600" b="1" i="0" u="none" strike="noStrike" kern="1200" cap="none" spc="0" normalizeH="0" baseline="0" noProof="0" dirty="0">
              <a:ln>
                <a:noFill/>
              </a:ln>
              <a:effectLst>
                <a:outerShdw blurRad="38100" dist="38100" dir="2700000" algn="tl">
                  <a:srgbClr val="FFFFFF"/>
                </a:outerShdw>
              </a:effectLst>
              <a:uLnTx/>
              <a:uFillTx/>
              <a:latin typeface="+mn-lt"/>
              <a:ea typeface="+mn-ea"/>
              <a:cs typeface="+mj-cs"/>
            </a:endParaRPr>
          </a:p>
          <a:p>
            <a:pPr marL="609600" marR="0" lvl="0" indent="-609600" algn="r" defTabSz="914400" rtl="1" eaLnBrk="1" fontAlgn="auto" latinLnBrk="0" hangingPunct="1">
              <a:spcBef>
                <a:spcPts val="1000"/>
              </a:spcBef>
              <a:spcAft>
                <a:spcPts val="0"/>
              </a:spcAft>
              <a:buClrTx/>
              <a:buSzTx/>
              <a:buFont typeface="Arial" panose="020B0604020202020204" pitchFamily="34" charset="0"/>
              <a:buChar char="•"/>
              <a:tabLst/>
              <a:defRPr/>
            </a:pPr>
            <a:r>
              <a:rPr kumimoji="0" lang="ar-SA" sz="1600" b="1" i="0" u="none" strike="noStrike" kern="1200" cap="none" spc="0" normalizeH="0" baseline="0" noProof="0" dirty="0">
                <a:ln>
                  <a:noFill/>
                </a:ln>
                <a:effectLst>
                  <a:outerShdw blurRad="38100" dist="38100" dir="2700000" algn="tl">
                    <a:srgbClr val="FFFFFF"/>
                  </a:outerShdw>
                </a:effectLst>
                <a:uLnTx/>
                <a:uFillTx/>
                <a:latin typeface="+mn-lt"/>
                <a:ea typeface="+mn-ea"/>
                <a:cs typeface="+mj-cs"/>
              </a:rPr>
              <a:t> أما فيما يختص بعناوين الفصول والفصول الفرعية فيتعين كتابتها على الطرف الأيمن (للغة العربية أو </a:t>
            </a:r>
            <a:r>
              <a:rPr kumimoji="0" lang="ar-EG" sz="1600" b="1" i="0" u="none" strike="noStrike" kern="1200" cap="none" spc="0" normalizeH="0" baseline="0" noProof="0" dirty="0">
                <a:ln>
                  <a:noFill/>
                </a:ln>
                <a:effectLst>
                  <a:outerShdw blurRad="38100" dist="38100" dir="2700000" algn="tl">
                    <a:srgbClr val="FFFFFF"/>
                  </a:outerShdw>
                </a:effectLst>
                <a:uLnTx/>
                <a:uFillTx/>
                <a:latin typeface="+mn-lt"/>
                <a:ea typeface="+mn-ea"/>
                <a:cs typeface="+mj-cs"/>
              </a:rPr>
              <a:t>الإنجليزية</a:t>
            </a:r>
            <a:r>
              <a:rPr kumimoji="0" lang="ar-SA" sz="1600" b="1" i="0" u="none" strike="noStrike" kern="1200" cap="none" spc="0" normalizeH="0" baseline="0" noProof="0" dirty="0">
                <a:ln>
                  <a:noFill/>
                </a:ln>
                <a:effectLst>
                  <a:outerShdw blurRad="38100" dist="38100" dir="2700000" algn="tl">
                    <a:srgbClr val="FFFFFF"/>
                  </a:outerShdw>
                </a:effectLst>
                <a:uLnTx/>
                <a:uFillTx/>
                <a:latin typeface="+mn-lt"/>
                <a:ea typeface="+mn-ea"/>
                <a:cs typeface="+mj-cs"/>
              </a:rPr>
              <a:t>) أو الأيسر من الصفحة  ( للغة الانجليزية) وبالنمط الأسود الثقيل وبمقاسات تنازلية تتراوح 14 للغة العربية أو اللغة الإنجليزية.</a:t>
            </a:r>
          </a:p>
          <a:p>
            <a:pPr marL="609600" marR="0" lvl="0" indent="-609600" algn="r" defTabSz="914400" rtl="1" eaLnBrk="1" fontAlgn="auto" latinLnBrk="0" hangingPunct="1">
              <a:spcBef>
                <a:spcPts val="1000"/>
              </a:spcBef>
              <a:spcAft>
                <a:spcPts val="0"/>
              </a:spcAft>
              <a:buClrTx/>
              <a:buSzTx/>
              <a:buFont typeface="Wingdings" pitchFamily="2" charset="2"/>
              <a:buNone/>
              <a:tabLst/>
              <a:defRPr/>
            </a:pPr>
            <a:endParaRPr kumimoji="0" lang="ar-SA" sz="1600" b="1" i="0" u="none" strike="noStrike" kern="1200" cap="none" spc="0" normalizeH="0" baseline="0" noProof="0" dirty="0">
              <a:ln>
                <a:noFill/>
              </a:ln>
              <a:effectLst>
                <a:outerShdw blurRad="38100" dist="38100" dir="2700000" algn="tl">
                  <a:srgbClr val="FFFFFF"/>
                </a:outerShdw>
              </a:effectLst>
              <a:uLnTx/>
              <a:uFillTx/>
              <a:latin typeface="+mn-lt"/>
              <a:ea typeface="+mn-ea"/>
              <a:cs typeface="+mj-cs"/>
            </a:endParaRPr>
          </a:p>
          <a:p>
            <a:pPr marL="609600" marR="0" lvl="0" indent="-609600" algn="r" defTabSz="914400" rtl="1" eaLnBrk="1" fontAlgn="auto" latinLnBrk="0" hangingPunct="1">
              <a:spcBef>
                <a:spcPts val="1000"/>
              </a:spcBef>
              <a:spcAft>
                <a:spcPts val="0"/>
              </a:spcAft>
              <a:buClrTx/>
              <a:buSzTx/>
              <a:buFont typeface="Arial" panose="020B0604020202020204" pitchFamily="34" charset="0"/>
              <a:buChar char="•"/>
              <a:tabLst/>
              <a:defRPr/>
            </a:pPr>
            <a:r>
              <a:rPr kumimoji="0" lang="ar-SA" sz="1600" b="1" i="0" u="none" strike="noStrike" kern="1200" cap="none" spc="0" normalizeH="0" baseline="0" noProof="0" dirty="0">
                <a:ln>
                  <a:noFill/>
                </a:ln>
                <a:effectLst/>
                <a:uLnTx/>
                <a:uFillTx/>
                <a:latin typeface="+mn-lt"/>
                <a:ea typeface="+mn-ea"/>
                <a:cs typeface="+mj-cs"/>
              </a:rPr>
              <a:t> ينبغي ألا تترك أي فراغات بين الفقرة والفقرة التي تليها</a:t>
            </a:r>
            <a:r>
              <a:rPr kumimoji="0" lang="ar-SA" sz="1600" b="1" i="0" u="none" strike="noStrike" kern="1200" cap="none" spc="0" normalizeH="0" baseline="0" noProof="0" dirty="0" smtClean="0">
                <a:ln>
                  <a:noFill/>
                </a:ln>
                <a:effectLst/>
                <a:uLnTx/>
                <a:uFillTx/>
                <a:latin typeface="+mn-lt"/>
                <a:ea typeface="+mn-ea"/>
                <a:cs typeface="+mj-cs"/>
              </a:rPr>
              <a:t>.</a:t>
            </a:r>
            <a:endParaRPr kumimoji="0" lang="en-US" sz="1600" b="1" i="0" u="none" strike="noStrike" kern="1200" cap="none" spc="0" normalizeH="0" baseline="0" noProof="0" dirty="0" smtClean="0">
              <a:ln>
                <a:noFill/>
              </a:ln>
              <a:effectLst/>
              <a:uLnTx/>
              <a:uFillTx/>
              <a:latin typeface="+mn-lt"/>
              <a:ea typeface="+mn-ea"/>
              <a:cs typeface="+mj-cs"/>
            </a:endParaRPr>
          </a:p>
          <a:p>
            <a:pPr marR="0" lvl="0" algn="r" defTabSz="914400" rtl="1" eaLnBrk="1" fontAlgn="auto" latinLnBrk="0" hangingPunct="1">
              <a:spcBef>
                <a:spcPts val="1000"/>
              </a:spcBef>
              <a:spcAft>
                <a:spcPts val="0"/>
              </a:spcAft>
              <a:buClrTx/>
              <a:buSzTx/>
              <a:tabLst/>
              <a:defRPr/>
            </a:pPr>
            <a:endParaRPr kumimoji="0" lang="ar-SA" sz="1600" b="1" i="0" u="none" strike="noStrike" kern="1200" cap="none" spc="0" normalizeH="0" baseline="0" noProof="0" dirty="0">
              <a:ln>
                <a:noFill/>
              </a:ln>
              <a:effectLst/>
              <a:uLnTx/>
              <a:uFillTx/>
              <a:latin typeface="+mn-lt"/>
              <a:ea typeface="+mn-ea"/>
              <a:cs typeface="+mj-cs"/>
            </a:endParaRPr>
          </a:p>
          <a:p>
            <a:pPr marL="609600" marR="0" lvl="0" indent="-609600" algn="r" defTabSz="914400" rtl="1" eaLnBrk="1" fontAlgn="auto" latinLnBrk="0" hangingPunct="1">
              <a:spcBef>
                <a:spcPts val="1000"/>
              </a:spcBef>
              <a:spcAft>
                <a:spcPts val="0"/>
              </a:spcAft>
              <a:buClrTx/>
              <a:buSzTx/>
              <a:buFont typeface="Arial" panose="020B0604020202020204" pitchFamily="34" charset="0"/>
              <a:buChar char="•"/>
              <a:tabLst/>
              <a:defRPr/>
            </a:pPr>
            <a:r>
              <a:rPr kumimoji="0" lang="ar-SA" sz="1600" b="1" i="0" u="none" strike="noStrike" kern="1200" cap="none" spc="0" normalizeH="0" baseline="0" noProof="0" dirty="0">
                <a:ln>
                  <a:noFill/>
                </a:ln>
                <a:effectLst/>
                <a:uLnTx/>
                <a:uFillTx/>
                <a:latin typeface="+mn-lt"/>
                <a:ea typeface="+mn-ea"/>
                <a:cs typeface="+mj-cs"/>
              </a:rPr>
              <a:t>يترك فراغ سطرين بعد عناوين الأبواب وما يتبعها من المتن، أما عناوين الفصول الرئيسة أو الفرعية فيترك فراغ بمقدار سطر واحد قبلها فقط. أما بين السطر والسطر فيترك الفراغ بمقدار 1,5 فراغا.</a:t>
            </a:r>
          </a:p>
          <a:p>
            <a:pPr marL="609600" marR="0" lvl="0" indent="-609600" algn="r" defTabSz="914400" rtl="1" eaLnBrk="1" fontAlgn="auto" latinLnBrk="0" hangingPunct="1">
              <a:spcBef>
                <a:spcPts val="1000"/>
              </a:spcBef>
              <a:spcAft>
                <a:spcPts val="0"/>
              </a:spcAft>
              <a:buClrTx/>
              <a:buSzTx/>
              <a:buFont typeface="Arial" panose="020B0604020202020204" pitchFamily="34" charset="0"/>
              <a:buChar char="•"/>
              <a:tabLst/>
              <a:defRPr/>
            </a:pPr>
            <a:endParaRPr kumimoji="0" lang="ar-SA" sz="1050" b="1" i="0" u="none" strike="noStrike" kern="1200" cap="none" spc="0" normalizeH="0" baseline="0" noProof="0" dirty="0">
              <a:ln>
                <a:noFill/>
              </a:ln>
              <a:effectLst/>
              <a:uLnTx/>
              <a:uFillTx/>
              <a:latin typeface="+mn-lt"/>
              <a:ea typeface="+mn-ea"/>
              <a:cs typeface="+mn-cs"/>
            </a:endParaRPr>
          </a:p>
          <a:p>
            <a:pPr marL="609600" marR="0" lvl="0" indent="-609600" algn="r" defTabSz="914400" rtl="1" eaLnBrk="1" fontAlgn="auto" latinLnBrk="0" hangingPunct="1">
              <a:spcBef>
                <a:spcPts val="1000"/>
              </a:spcBef>
              <a:spcAft>
                <a:spcPts val="0"/>
              </a:spcAft>
              <a:buClrTx/>
              <a:buSzTx/>
              <a:buFont typeface="Wingdings" pitchFamily="2" charset="2"/>
              <a:buNone/>
              <a:tabLst/>
              <a:defRPr/>
            </a:pPr>
            <a:r>
              <a:rPr kumimoji="0" lang="ar-SA" sz="1050" b="1" i="0" u="none" strike="noStrike" kern="1200" cap="none" spc="0" normalizeH="0" baseline="0" noProof="0" dirty="0">
                <a:ln>
                  <a:noFill/>
                </a:ln>
                <a:effectLst/>
                <a:uLnTx/>
                <a:uFillTx/>
                <a:latin typeface="+mn-lt"/>
                <a:ea typeface="+mn-ea"/>
                <a:cs typeface="+mn-cs"/>
              </a:rPr>
              <a:t>  </a:t>
            </a:r>
            <a:endParaRPr kumimoji="0" lang="en-US" sz="1050" b="1" i="0" u="none" strike="noStrike" kern="1200" cap="none" spc="0" normalizeH="0" baseline="0" noProof="0" dirty="0">
              <a:ln>
                <a:noFill/>
              </a:ln>
              <a:effectLst/>
              <a:uLnTx/>
              <a:uFillTx/>
              <a:latin typeface="+mn-lt"/>
              <a:ea typeface="+mn-ea"/>
              <a:cs typeface="+mn-cs"/>
            </a:endParaRPr>
          </a:p>
        </p:txBody>
      </p:sp>
      <p:sp>
        <p:nvSpPr>
          <p:cNvPr id="35841" name="Rectangle 1"/>
          <p:cNvSpPr>
            <a:spLocks noChangeArrowheads="1"/>
          </p:cNvSpPr>
          <p:nvPr/>
        </p:nvSpPr>
        <p:spPr bwMode="auto">
          <a:xfrm>
            <a:off x="5397916" y="752174"/>
            <a:ext cx="4154129"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EG" sz="2800" b="1" i="0" u="none" strike="noStrike" cap="none" normalizeH="0" baseline="0" dirty="0">
                <a:ln>
                  <a:noFill/>
                </a:ln>
                <a:solidFill>
                  <a:schemeClr val="tx1"/>
                </a:solidFill>
                <a:effectLst/>
                <a:latin typeface="Arial" pitchFamily="34" charset="0"/>
                <a:ea typeface="Times New Roman" pitchFamily="18" charset="0"/>
                <a:cs typeface="Arial" pitchFamily="34" charset="0"/>
              </a:rPr>
              <a:t>أما العناوين</a:t>
            </a:r>
            <a:endParaRPr kumimoji="0" lang="ar-EG" sz="3600" b="1" i="0" u="none" strike="noStrike" cap="none" normalizeH="0" baseline="0" dirty="0">
              <a:ln>
                <a:noFill/>
              </a:ln>
              <a:solidFill>
                <a:schemeClr val="tx1"/>
              </a:solidFill>
              <a:effectLst/>
              <a:latin typeface="Arial" pitchFamily="34" charset="0"/>
              <a:cs typeface="Arial" pitchFamily="34" charset="0"/>
            </a:endParaRPr>
          </a:p>
        </p:txBody>
      </p:sp>
      <p:sp>
        <p:nvSpPr>
          <p:cNvPr id="10"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spTree>
    <p:extLst>
      <p:ext uri="{BB962C8B-B14F-4D97-AF65-F5344CB8AC3E}">
        <p14:creationId xmlns:p14="http://schemas.microsoft.com/office/powerpoint/2010/main" val="1567138179"/>
      </p:ext>
    </p:extLst>
  </p:cSld>
  <p:clrMapOvr>
    <a:masterClrMapping/>
  </p:clrMapOvr>
  <p:transition spd="slow" advTm="73031">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a:ln>
                <a:noFill/>
              </a:ln>
              <a:solidFill>
                <a:prstClr val="white"/>
              </a:solidFill>
              <a:effectLst/>
              <a:uLnTx/>
              <a:uFillTx/>
              <a:latin typeface="Calibri"/>
              <a:ea typeface="+mn-ea"/>
              <a:cs typeface="+mn-cs"/>
            </a:endParaRP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sp>
        <p:nvSpPr>
          <p:cNvPr id="11" name="Rectangle 3"/>
          <p:cNvSpPr txBox="1">
            <a:spLocks noChangeArrowheads="1"/>
          </p:cNvSpPr>
          <p:nvPr/>
        </p:nvSpPr>
        <p:spPr>
          <a:xfrm>
            <a:off x="3401039" y="987528"/>
            <a:ext cx="6172200" cy="5442770"/>
          </a:xfrm>
          <a:prstGeom prst="rect">
            <a:avLst/>
          </a:prstGeom>
          <a:solidFill>
            <a:schemeClr val="bg2"/>
          </a:solidFill>
          <a:ln>
            <a:solidFill>
              <a:srgbClr val="FF0000"/>
            </a:solidFill>
          </a:ln>
        </p:spPr>
        <p:txBody>
          <a:bodyPr/>
          <a:lstStyle/>
          <a:p>
            <a:pPr marL="609600" marR="0" lvl="0" indent="-609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ar-SA" sz="2400" b="1" i="0" u="none" strike="noStrike" kern="1200" cap="none" spc="0" normalizeH="0" baseline="0" noProof="0" dirty="0">
                <a:ln>
                  <a:noFill/>
                </a:ln>
                <a:effectLst/>
                <a:uLnTx/>
                <a:uFillTx/>
                <a:latin typeface="+mn-lt"/>
                <a:ea typeface="+mn-ea"/>
                <a:cs typeface="+mn-cs"/>
              </a:rPr>
              <a:t>ينبغي ألا تجزأ أو تقسم الكلمات ذات المقطع الواحد. ويمكن أن تجزأ الكلمة إلى قسمين إذا جاءت في نهاية السطر ولم تكن هناك مسافة كافية لكتابتها كاملة. ولا يجوز أن تجزأ الكلمة بأي حال من الأحوال عند نهاية الصفحة.</a:t>
            </a:r>
          </a:p>
          <a:p>
            <a:pPr marL="609600" marR="0" lvl="0" indent="-609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ar-SA" sz="2400" b="1" i="0" u="none" strike="noStrike" kern="1200" cap="none" spc="0" normalizeH="0" baseline="0" noProof="0" dirty="0">
                <a:ln>
                  <a:noFill/>
                </a:ln>
                <a:effectLst/>
                <a:uLnTx/>
                <a:uFillTx/>
                <a:latin typeface="+mn-lt"/>
                <a:ea typeface="+mn-ea"/>
                <a:cs typeface="+mn-cs"/>
              </a:rPr>
              <a:t>ترقم جميع الصفحات تسلسلياً على أن يتوسط الرقم أسفل الصفحة ( التذييل) في حالة إعداد البحث باللغة العربية أو أن يكون في الركن الأيمن العلوي للصفحة في حال إعداد البحث باللغة الإنجليزية.  </a:t>
            </a:r>
          </a:p>
          <a:p>
            <a:pPr marL="609600" marR="0" lvl="0" indent="-609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ar-SA" sz="2400" b="1" i="0" u="none" strike="noStrike" kern="1200" cap="none" spc="0" normalizeH="0" baseline="0" noProof="0" dirty="0">
                <a:ln>
                  <a:noFill/>
                </a:ln>
                <a:effectLst/>
                <a:uLnTx/>
                <a:uFillTx/>
                <a:latin typeface="+mn-lt"/>
                <a:ea typeface="+mn-ea"/>
                <a:cs typeface="+mn-cs"/>
              </a:rPr>
              <a:t>لون كتابة النص هو أسود فقط، بدون استخدام الألوان أو البراويز أو الصور خلا </a:t>
            </a:r>
            <a:r>
              <a:rPr kumimoji="0" lang="ar-SA" sz="2400" b="1" i="0" u="none" strike="noStrike" kern="1200" cap="none" spc="0" normalizeH="0" baseline="0" noProof="0" dirty="0" err="1">
                <a:ln>
                  <a:noFill/>
                </a:ln>
                <a:effectLst/>
                <a:uLnTx/>
                <a:uFillTx/>
                <a:latin typeface="+mn-lt"/>
                <a:ea typeface="+mn-ea"/>
                <a:cs typeface="+mn-cs"/>
              </a:rPr>
              <a:t>ل</a:t>
            </a:r>
            <a:r>
              <a:rPr kumimoji="0" lang="ar-SA" sz="2400" b="1" i="0" u="none" strike="noStrike" kern="1200" cap="none" spc="0" normalizeH="0" baseline="0" noProof="0" dirty="0">
                <a:ln>
                  <a:noFill/>
                </a:ln>
                <a:effectLst/>
                <a:uLnTx/>
                <a:uFillTx/>
                <a:latin typeface="+mn-lt"/>
                <a:ea typeface="+mn-ea"/>
                <a:cs typeface="+mn-cs"/>
              </a:rPr>
              <a:t> الكتابة. </a:t>
            </a:r>
          </a:p>
          <a:p>
            <a:pPr marL="609600" marR="0" lvl="0" indent="-609600" algn="r" defTabSz="914400" rtl="1" eaLnBrk="1" fontAlgn="auto" latinLnBrk="0" hangingPunct="1">
              <a:lnSpc>
                <a:spcPct val="90000"/>
              </a:lnSpc>
              <a:spcBef>
                <a:spcPts val="1000"/>
              </a:spcBef>
              <a:spcAft>
                <a:spcPts val="0"/>
              </a:spcAft>
              <a:buClrTx/>
              <a:buSzTx/>
              <a:buFont typeface="Wingdings" pitchFamily="2" charset="2"/>
              <a:buNone/>
              <a:tabLst/>
              <a:defRPr/>
            </a:pPr>
            <a:endParaRPr kumimoji="0" lang="ar-SA" sz="2400" b="1" i="0" u="none" strike="noStrike" kern="1200" cap="none" spc="0" normalizeH="0" baseline="0" noProof="0" dirty="0">
              <a:ln>
                <a:noFill/>
              </a:ln>
              <a:effectLst/>
              <a:uLnTx/>
              <a:uFillTx/>
              <a:latin typeface="+mn-lt"/>
              <a:ea typeface="+mn-ea"/>
              <a:cs typeface="+mn-cs"/>
            </a:endParaRPr>
          </a:p>
          <a:p>
            <a:pPr marL="609600" marR="0" lvl="0" indent="-609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ar-SA" sz="2400" b="1" i="0" u="none" strike="noStrike" kern="1200" cap="none" spc="0" normalizeH="0" baseline="0" noProof="0" dirty="0">
                <a:ln>
                  <a:noFill/>
                </a:ln>
                <a:effectLst/>
                <a:uLnTx/>
                <a:uFillTx/>
                <a:latin typeface="+mn-lt"/>
                <a:ea typeface="+mn-ea"/>
                <a:cs typeface="+mn-cs"/>
              </a:rPr>
              <a:t>يراعى مراجعة البحث لغوياً وكذلك مراجعة جودة وكيفية الطباعة قبل تسليمها.</a:t>
            </a:r>
            <a:endParaRPr kumimoji="0" lang="en-US" sz="2400" b="1" i="0" u="none" strike="noStrike" kern="1200" cap="none" spc="0" normalizeH="0" baseline="0" noProof="0" dirty="0">
              <a:ln>
                <a:noFill/>
              </a:ln>
              <a:effectLst/>
              <a:uLnTx/>
              <a:uFillTx/>
              <a:latin typeface="+mn-lt"/>
              <a:ea typeface="+mn-ea"/>
              <a:cs typeface="Arial" pitchFamily="34" charset="0"/>
            </a:endParaRPr>
          </a:p>
        </p:txBody>
      </p:sp>
    </p:spTree>
    <p:extLst>
      <p:ext uri="{BB962C8B-B14F-4D97-AF65-F5344CB8AC3E}">
        <p14:creationId xmlns:p14="http://schemas.microsoft.com/office/powerpoint/2010/main" val="1567138179"/>
      </p:ext>
    </p:extLst>
  </p:cSld>
  <p:clrMapOvr>
    <a:masterClrMapping/>
  </p:clrMapOvr>
  <p:transition spd="slow" advTm="73031">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4"/>
          <p:cNvSpPr>
            <a:spLocks noChangeArrowheads="1"/>
          </p:cNvSpPr>
          <p:nvPr/>
        </p:nvSpPr>
        <p:spPr bwMode="auto">
          <a:xfrm>
            <a:off x="4129548" y="3490042"/>
            <a:ext cx="6215165" cy="955675"/>
          </a:xfrm>
          <a:prstGeom prst="rect">
            <a:avLst/>
          </a:prstGeom>
          <a:solidFill>
            <a:schemeClr val="bg2"/>
          </a:solidFill>
          <a:ln w="9525">
            <a:miter lim="800000"/>
            <a:headEnd/>
            <a:tailEnd/>
          </a:ln>
          <a:scene3d>
            <a:camera prst="legacyObliqueBottomLeft"/>
            <a:lightRig rig="legacyFlat3" dir="t"/>
          </a:scene3d>
          <a:sp3d extrusionH="430200" prstMaterial="legacyMatte">
            <a:bevelT w="13500" h="13500" prst="angle"/>
            <a:bevelB w="13500" h="13500" prst="angle"/>
            <a:extrusionClr>
              <a:schemeClr val="accent1"/>
            </a:extrusionClr>
          </a:sp3d>
        </p:spPr>
        <p:txBody>
          <a:bodyPr wrap="square" anchor="ctr">
            <a:spAutoFit/>
            <a:flatTx/>
          </a:bodyPr>
          <a:lstStyle/>
          <a:p>
            <a:pPr algn="r"/>
            <a:r>
              <a:rPr lang="ar-SA" sz="2800" b="1" dirty="0">
                <a:latin typeface="Arial" pitchFamily="34" charset="0"/>
              </a:rPr>
              <a:t>في هذه الفعالية يتم تجربة كتابة البحث النظرية</a:t>
            </a:r>
          </a:p>
          <a:p>
            <a:pPr algn="r"/>
            <a:r>
              <a:rPr lang="ar-SA" sz="2800" b="1" dirty="0">
                <a:latin typeface="Arial" pitchFamily="34" charset="0"/>
              </a:rPr>
              <a:t> حسب مراحلها.</a:t>
            </a:r>
          </a:p>
        </p:txBody>
      </p:sp>
      <p:sp>
        <p:nvSpPr>
          <p:cNvPr id="34817" name="Rectangle 1"/>
          <p:cNvSpPr>
            <a:spLocks noChangeArrowheads="1"/>
          </p:cNvSpPr>
          <p:nvPr/>
        </p:nvSpPr>
        <p:spPr bwMode="auto">
          <a:xfrm>
            <a:off x="3865875" y="1401097"/>
            <a:ext cx="5759910" cy="92333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EG" sz="5400" b="1" i="0" u="none" strike="noStrike" cap="none" normalizeH="0" baseline="0" dirty="0">
                <a:ln>
                  <a:noFill/>
                </a:ln>
                <a:solidFill>
                  <a:schemeClr val="tx1"/>
                </a:solidFill>
                <a:effectLst/>
                <a:latin typeface="Arial" pitchFamily="34" charset="0"/>
                <a:ea typeface="Times New Roman" pitchFamily="18" charset="0"/>
                <a:cs typeface="Arial" pitchFamily="34" charset="0"/>
              </a:rPr>
              <a:t>مثال خطوات كتابة البحث</a:t>
            </a:r>
            <a:endParaRPr kumimoji="0" lang="ar-EG" sz="6600" b="1" i="0" u="none" strike="noStrike" cap="none" normalizeH="0" baseline="0" dirty="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981646163"/>
      </p:ext>
    </p:extLst>
  </p:cSld>
  <p:clrMapOvr>
    <a:masterClrMapping/>
  </p:clrMapOvr>
  <p:transition spd="slow" advTm="73031">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33793" name="Rectangle 1"/>
          <p:cNvSpPr>
            <a:spLocks noChangeArrowheads="1"/>
          </p:cNvSpPr>
          <p:nvPr/>
        </p:nvSpPr>
        <p:spPr bwMode="auto">
          <a:xfrm>
            <a:off x="2816942" y="1533833"/>
            <a:ext cx="8652386" cy="34163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Char char="•"/>
              <a:tabLst>
                <a:tab pos="457200" algn="l"/>
              </a:tabLst>
            </a:pPr>
            <a:r>
              <a:rPr kumimoji="0" lang="ar-SA" sz="2400" b="1" i="0" u="sng" strike="noStrike" cap="none" normalizeH="0" baseline="0" dirty="0">
                <a:ln>
                  <a:noFill/>
                </a:ln>
                <a:solidFill>
                  <a:schemeClr val="tx1"/>
                </a:solidFill>
                <a:effectLst/>
                <a:latin typeface="Arial" pitchFamily="34" charset="0"/>
                <a:ea typeface="Times New Roman" pitchFamily="18" charset="0"/>
                <a:cs typeface="Arial" pitchFamily="34" charset="0"/>
              </a:rPr>
              <a:t>الخطوة الأولى</a:t>
            </a:r>
            <a:r>
              <a:rPr kumimoji="0" lang="en-US" sz="2400" b="1" i="0" u="sng"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ar-SA" sz="2400" b="1" i="0" u="sng" strike="noStrike" cap="none" normalizeH="0" baseline="0" dirty="0">
                <a:ln>
                  <a:noFill/>
                </a:ln>
                <a:solidFill>
                  <a:schemeClr val="tx1"/>
                </a:solidFill>
                <a:effectLst/>
                <a:latin typeface="Arial" pitchFamily="34" charset="0"/>
                <a:ea typeface="Times New Roman" pitchFamily="18" charset="0"/>
                <a:cs typeface="Arial" pitchFamily="34" charset="0"/>
              </a:rPr>
              <a:t>تحديد الموضوع</a:t>
            </a:r>
            <a:r>
              <a:rPr kumimoji="0" lang="en-US" sz="2400" b="1" i="0" u="sng" strike="noStrike" cap="none" normalizeH="0" baseline="0" dirty="0">
                <a:ln>
                  <a:noFill/>
                </a:ln>
                <a:solidFill>
                  <a:schemeClr val="tx1"/>
                </a:solidFill>
                <a:effectLst/>
                <a:latin typeface="Arial" pitchFamily="34" charset="0"/>
                <a:ea typeface="Times New Roman" pitchFamily="18" charset="0"/>
                <a:cs typeface="Arial" pitchFamily="34" charset="0"/>
              </a:rPr>
              <a:t>:</a:t>
            </a:r>
            <a:endParaRPr kumimoji="0" lang="en-US" sz="2000" b="0" i="0" u="none" strike="noStrike" cap="none" normalizeH="0" baseline="0" dirty="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457200" algn="l"/>
              </a:tabLst>
            </a:pPr>
            <a:r>
              <a:rPr kumimoji="0" lang="ar-SA" sz="2400" b="1" i="0" u="none" strike="noStrike" cap="none" normalizeH="0" baseline="0" dirty="0">
                <a:ln>
                  <a:noFill/>
                </a:ln>
                <a:solidFill>
                  <a:schemeClr val="tx1"/>
                </a:solidFill>
                <a:effectLst/>
                <a:latin typeface="Arial" pitchFamily="34" charset="0"/>
                <a:ea typeface="Times New Roman" pitchFamily="18" charset="0"/>
                <a:cs typeface="Arial" pitchFamily="34" charset="0"/>
              </a:rPr>
              <a:t>الموضوع العام: إدارة </a:t>
            </a:r>
            <a:r>
              <a:rPr kumimoji="0" lang="ar-SA" sz="2400" b="1" i="0" u="none" strike="noStrike" cap="none" normalizeH="0" baseline="0" dirty="0" err="1">
                <a:ln>
                  <a:noFill/>
                </a:ln>
                <a:solidFill>
                  <a:schemeClr val="tx1"/>
                </a:solidFill>
                <a:effectLst/>
                <a:latin typeface="Arial" pitchFamily="34" charset="0"/>
                <a:ea typeface="Times New Roman" pitchFamily="18" charset="0"/>
                <a:cs typeface="Arial" pitchFamily="34" charset="0"/>
              </a:rPr>
              <a:t>الاعمال</a:t>
            </a:r>
            <a:r>
              <a:rPr kumimoji="0" lang="en-US" sz="2400" b="1"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endParaRPr kumimoji="0" lang="en-US" sz="2000" b="0" i="0" u="none" strike="noStrike" cap="none" normalizeH="0" baseline="0" dirty="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457200" algn="l"/>
              </a:tabLst>
            </a:pPr>
            <a:r>
              <a:rPr kumimoji="0" lang="ar-SA" sz="2400" b="1" i="0" u="none" strike="noStrike" cap="none" normalizeH="0" baseline="0" dirty="0">
                <a:ln>
                  <a:noFill/>
                </a:ln>
                <a:solidFill>
                  <a:schemeClr val="tx1"/>
                </a:solidFill>
                <a:effectLst/>
                <a:latin typeface="Arial" pitchFamily="34" charset="0"/>
                <a:ea typeface="Times New Roman" pitchFamily="18" charset="0"/>
                <a:cs typeface="Arial" pitchFamily="34" charset="0"/>
              </a:rPr>
              <a:t>الموضوع الضيق: الجامعة</a:t>
            </a:r>
            <a:r>
              <a:rPr kumimoji="0" lang="en-US" sz="2400" b="1" i="0" u="none" strike="noStrike" cap="none" normalizeH="0" baseline="0" dirty="0">
                <a:ln>
                  <a:noFill/>
                </a:ln>
                <a:solidFill>
                  <a:schemeClr val="tx1"/>
                </a:solidFill>
                <a:effectLst/>
                <a:latin typeface="Arial" pitchFamily="34" charset="0"/>
                <a:ea typeface="Times New Roman" pitchFamily="18" charset="0"/>
                <a:cs typeface="Arial" pitchFamily="34" charset="0"/>
              </a:rPr>
              <a:t>.</a:t>
            </a:r>
            <a:endParaRPr kumimoji="0" lang="en-US" sz="2000" b="0" i="0" u="none" strike="noStrike" cap="none" normalizeH="0" baseline="0" dirty="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457200" algn="l"/>
              </a:tabLst>
            </a:pPr>
            <a:r>
              <a:rPr kumimoji="0" lang="ar-SA" sz="2400" b="1" i="0" u="none" strike="noStrike" cap="none" normalizeH="0" baseline="0" dirty="0">
                <a:ln>
                  <a:noFill/>
                </a:ln>
                <a:solidFill>
                  <a:schemeClr val="tx1"/>
                </a:solidFill>
                <a:effectLst/>
                <a:latin typeface="Arial" pitchFamily="34" charset="0"/>
                <a:ea typeface="Times New Roman" pitchFamily="18" charset="0"/>
                <a:cs typeface="Arial" pitchFamily="34" charset="0"/>
              </a:rPr>
              <a:t>التحديد: الجامعة كعنصر </a:t>
            </a:r>
            <a:r>
              <a:rPr kumimoji="0" lang="ar-EG" sz="2400" b="1" i="0" u="none" strike="noStrike" cap="none" normalizeH="0" baseline="0" dirty="0">
                <a:ln>
                  <a:noFill/>
                </a:ln>
                <a:solidFill>
                  <a:schemeClr val="tx1"/>
                </a:solidFill>
                <a:effectLst/>
                <a:latin typeface="Arial" pitchFamily="34" charset="0"/>
                <a:ea typeface="Times New Roman" pitchFamily="18" charset="0"/>
                <a:cs typeface="Arial" pitchFamily="34" charset="0"/>
              </a:rPr>
              <a:t>أكاديمي</a:t>
            </a:r>
            <a:r>
              <a:rPr kumimoji="0" lang="en-US" sz="2400" b="1" i="0" u="none" strike="noStrike" cap="none" normalizeH="0" baseline="0" dirty="0">
                <a:ln>
                  <a:noFill/>
                </a:ln>
                <a:solidFill>
                  <a:schemeClr val="tx1"/>
                </a:solidFill>
                <a:effectLst/>
                <a:latin typeface="Arial" pitchFamily="34" charset="0"/>
                <a:ea typeface="Times New Roman" pitchFamily="18" charset="0"/>
                <a:cs typeface="Arial" pitchFamily="34" charset="0"/>
              </a:rPr>
              <a:t>.</a:t>
            </a:r>
            <a:endParaRPr kumimoji="0" lang="en-US" sz="2000" b="0" i="0" u="none" strike="noStrike" cap="none" normalizeH="0" baseline="0" dirty="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457200" algn="l"/>
              </a:tabLst>
            </a:pPr>
            <a:r>
              <a:rPr kumimoji="0" lang="ar-SA" sz="2400" b="1" i="0" u="none" strike="noStrike" cap="none" normalizeH="0" baseline="0" dirty="0">
                <a:ln>
                  <a:noFill/>
                </a:ln>
                <a:solidFill>
                  <a:schemeClr val="tx1"/>
                </a:solidFill>
                <a:effectLst/>
                <a:latin typeface="Arial" pitchFamily="34" charset="0"/>
                <a:ea typeface="Times New Roman" pitchFamily="18" charset="0"/>
                <a:cs typeface="Arial" pitchFamily="34" charset="0"/>
              </a:rPr>
              <a:t>بعد مراجعة ذاتية وبعد البحث الأولي عن مواد نظرية حول هذا الموضوع، من الممكن التوصل للموضوع التالي</a:t>
            </a:r>
            <a:r>
              <a:rPr kumimoji="0" lang="en-US" sz="2400" b="1" i="0" u="none" strike="noStrike" cap="none" normalizeH="0" baseline="0" dirty="0">
                <a:ln>
                  <a:noFill/>
                </a:ln>
                <a:solidFill>
                  <a:schemeClr val="tx1"/>
                </a:solidFill>
                <a:effectLst/>
                <a:latin typeface="Arial" pitchFamily="34" charset="0"/>
                <a:ea typeface="Times New Roman" pitchFamily="18" charset="0"/>
                <a:cs typeface="Arial" pitchFamily="34" charset="0"/>
              </a:rPr>
              <a:t>:</a:t>
            </a:r>
            <a:endParaRPr kumimoji="0" lang="en-US" sz="2000" b="0" i="0" u="none" strike="noStrike" cap="none" normalizeH="0" baseline="0" dirty="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457200" algn="l"/>
              </a:tabLst>
            </a:pPr>
            <a:r>
              <a:rPr kumimoji="0" lang="ar-SA" sz="2400" b="1" i="0" u="none" strike="noStrike" cap="none" normalizeH="0" baseline="0" dirty="0">
                <a:ln>
                  <a:noFill/>
                </a:ln>
                <a:solidFill>
                  <a:schemeClr val="tx1"/>
                </a:solidFill>
                <a:effectLst/>
                <a:latin typeface="Arial" pitchFamily="34" charset="0"/>
                <a:ea typeface="Times New Roman" pitchFamily="18" charset="0"/>
                <a:cs typeface="Arial" pitchFamily="34" charset="0"/>
              </a:rPr>
              <a:t>دور </a:t>
            </a:r>
            <a:r>
              <a:rPr kumimoji="0" lang="ar-EG" sz="2400" b="1" i="0" u="none" strike="noStrike" cap="none" normalizeH="0" baseline="0" dirty="0">
                <a:ln>
                  <a:noFill/>
                </a:ln>
                <a:solidFill>
                  <a:schemeClr val="tx1"/>
                </a:solidFill>
                <a:effectLst/>
                <a:latin typeface="Arial" pitchFamily="34" charset="0"/>
                <a:ea typeface="Times New Roman" pitchFamily="18" charset="0"/>
                <a:cs typeface="Arial" pitchFamily="34" charset="0"/>
              </a:rPr>
              <a:t>الجامعة في البحث العلمي </a:t>
            </a:r>
            <a:r>
              <a:rPr kumimoji="0" lang="ar-EG" sz="2400" b="1" i="0" u="none" strike="noStrike" cap="none" normalizeH="0" baseline="0" dirty="0" err="1">
                <a:ln>
                  <a:noFill/>
                </a:ln>
                <a:solidFill>
                  <a:schemeClr val="tx1"/>
                </a:solidFill>
                <a:effectLst/>
                <a:latin typeface="Arial" pitchFamily="34" charset="0"/>
                <a:ea typeface="Times New Roman" pitchFamily="18" charset="0"/>
                <a:cs typeface="Arial" pitchFamily="34" charset="0"/>
              </a:rPr>
              <a:t>و</a:t>
            </a:r>
            <a:r>
              <a:rPr kumimoji="0" lang="ar-EG" sz="2400" b="1" i="0" u="none" strike="noStrike" cap="none" normalizeH="0" baseline="0" dirty="0">
                <a:ln>
                  <a:noFill/>
                </a:ln>
                <a:solidFill>
                  <a:schemeClr val="tx1"/>
                </a:solidFill>
                <a:effectLst/>
                <a:latin typeface="Arial" pitchFamily="34" charset="0"/>
                <a:ea typeface="Times New Roman" pitchFamily="18" charset="0"/>
                <a:cs typeface="Arial" pitchFamily="34" charset="0"/>
              </a:rPr>
              <a:t> النشر الدولي</a:t>
            </a:r>
            <a:r>
              <a:rPr kumimoji="0" lang="en-US" sz="2400" b="1" i="0" u="none" strike="noStrike" cap="none" normalizeH="0" baseline="0" dirty="0">
                <a:ln>
                  <a:noFill/>
                </a:ln>
                <a:solidFill>
                  <a:schemeClr val="tx1"/>
                </a:solidFill>
                <a:effectLst/>
                <a:latin typeface="Arial" pitchFamily="34" charset="0"/>
                <a:ea typeface="Times New Roman" pitchFamily="18" charset="0"/>
                <a:cs typeface="Arial" pitchFamily="34" charset="0"/>
              </a:rPr>
              <a:t>.</a:t>
            </a:r>
            <a:endParaRPr kumimoji="0" lang="en-US" sz="2000" b="0" i="0" u="none" strike="noStrike" cap="none" normalizeH="0" baseline="0" dirty="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tab pos="457200" algn="l"/>
              </a:tabLst>
            </a:pPr>
            <a:r>
              <a:rPr kumimoji="0" lang="ar-SA" sz="2400" b="1" i="0" u="none" strike="noStrike" cap="none" normalizeH="0" baseline="0" dirty="0">
                <a:ln>
                  <a:noFill/>
                </a:ln>
                <a:solidFill>
                  <a:schemeClr val="tx1"/>
                </a:solidFill>
                <a:effectLst/>
                <a:latin typeface="Arial" pitchFamily="34" charset="0"/>
                <a:ea typeface="Times New Roman" pitchFamily="18" charset="0"/>
                <a:cs typeface="Arial" pitchFamily="34" charset="0"/>
              </a:rPr>
              <a:t>بعد تحديد هذا الموضوع وبعد مراجعة المواد النظرية بشكل أولي، نتوجه لتحديد الافتتاحية والمقدمة</a:t>
            </a:r>
            <a:r>
              <a:rPr kumimoji="0" lang="en-US" sz="2400" b="1" i="0" u="none" strike="noStrike" cap="none" normalizeH="0" baseline="0" dirty="0">
                <a:ln>
                  <a:noFill/>
                </a:ln>
                <a:solidFill>
                  <a:schemeClr val="tx1"/>
                </a:solidFill>
                <a:effectLst/>
                <a:latin typeface="Arial" pitchFamily="34" charset="0"/>
                <a:ea typeface="Times New Roman" pitchFamily="18" charset="0"/>
                <a:cs typeface="Arial" pitchFamily="34" charset="0"/>
              </a:rPr>
              <a:t>.</a:t>
            </a:r>
            <a:endParaRPr kumimoji="0" lang="en-US" sz="3200" b="0" i="0" u="none" strike="noStrike" cap="none" normalizeH="0" baseline="0" dirty="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728721452"/>
      </p:ext>
    </p:extLst>
  </p:cSld>
  <p:clrMapOvr>
    <a:masterClrMapping/>
  </p:clrMapOvr>
  <p:transition spd="slow" advTm="73031">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2"/>
          <p:cNvSpPr txBox="1">
            <a:spLocks noChangeArrowheads="1"/>
          </p:cNvSpPr>
          <p:nvPr/>
        </p:nvSpPr>
        <p:spPr>
          <a:xfrm>
            <a:off x="4155922" y="822325"/>
            <a:ext cx="6172200" cy="6035675"/>
          </a:xfrm>
          <a:prstGeom prst="rect">
            <a:avLst/>
          </a:prstGeom>
          <a:solidFill>
            <a:schemeClr val="bg2"/>
          </a:solidFill>
          <a:ln>
            <a:solidFill>
              <a:srgbClr val="FF0000"/>
            </a:solidFill>
          </a:ln>
          <a:effectLst>
            <a:outerShdw dist="107763" dir="13500000" sx="75000" sy="75000" algn="tl" rotWithShape="0">
              <a:schemeClr val="bg2">
                <a:alpha val="50000"/>
              </a:schemeClr>
            </a:outerShdw>
          </a:effectLst>
        </p:spPr>
        <p:txBody>
          <a:bodyPr rtlCol="0">
            <a:normAutofit lnSpcReduction="10000"/>
          </a:bodyPr>
          <a:lstStyle/>
          <a:p>
            <a:pPr marL="228600" marR="0" lvl="0" indent="-228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2800" b="1" i="0" u="sng" strike="noStrike" kern="1200" cap="none" spc="0" normalizeH="0" baseline="0" noProof="0">
                <a:ln>
                  <a:noFill/>
                </a:ln>
                <a:effectLst/>
                <a:uLnTx/>
                <a:uFillTx/>
                <a:latin typeface="+mn-lt"/>
                <a:ea typeface="+mn-ea"/>
                <a:cs typeface="+mn-cs"/>
              </a:rPr>
              <a:t>الخطوة الثانية</a:t>
            </a:r>
            <a:r>
              <a:rPr kumimoji="0" lang="ar-SA" sz="2800" b="1" i="0" u="none" strike="noStrike" kern="1200" cap="none" spc="0" normalizeH="0" baseline="0" noProof="0">
                <a:ln>
                  <a:noFill/>
                </a:ln>
                <a:effectLst/>
                <a:uLnTx/>
                <a:uFillTx/>
                <a:latin typeface="+mn-lt"/>
                <a:ea typeface="+mn-ea"/>
                <a:cs typeface="+mn-cs"/>
              </a:rPr>
              <a:t>: كتابة ورقة الغلاف.</a:t>
            </a:r>
            <a:endParaRPr kumimoji="0" lang="ar-SA" sz="2800" b="1" i="0" u="sng" strike="noStrike" kern="1200" cap="none" spc="0" normalizeH="0" baseline="0" noProof="0">
              <a:ln>
                <a:noFill/>
              </a:ln>
              <a:effectLst/>
              <a:uLnTx/>
              <a:uFillTx/>
              <a:latin typeface="+mn-lt"/>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2800" b="1" i="0" u="sng" strike="noStrike" kern="1200" cap="none" spc="0" normalizeH="0" baseline="0" noProof="0">
                <a:ln>
                  <a:noFill/>
                </a:ln>
                <a:effectLst/>
                <a:uLnTx/>
                <a:uFillTx/>
                <a:latin typeface="+mn-lt"/>
                <a:ea typeface="+mn-ea"/>
                <a:cs typeface="+mn-cs"/>
              </a:rPr>
              <a:t>الخطوة الثالثة</a:t>
            </a:r>
            <a:r>
              <a:rPr kumimoji="0" lang="ar-SA" sz="2800" b="1" i="0" u="none" strike="noStrike" kern="1200" cap="none" spc="0" normalizeH="0" baseline="0" noProof="0">
                <a:ln>
                  <a:noFill/>
                </a:ln>
                <a:effectLst/>
                <a:uLnTx/>
                <a:uFillTx/>
                <a:latin typeface="+mn-lt"/>
                <a:ea typeface="+mn-ea"/>
                <a:cs typeface="+mn-cs"/>
              </a:rPr>
              <a:t>: كتابة فهرس المحتويات</a:t>
            </a:r>
          </a:p>
          <a:p>
            <a:pPr marL="228600" marR="0" lvl="0" indent="-228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2800" b="1" i="0" u="none" strike="noStrike" kern="1200" cap="none" spc="0" normalizeH="0" baseline="0" noProof="0">
                <a:ln>
                  <a:noFill/>
                </a:ln>
                <a:effectLst/>
                <a:uLnTx/>
                <a:uFillTx/>
                <a:latin typeface="+mn-lt"/>
                <a:ea typeface="+mn-ea"/>
                <a:cs typeface="+mn-cs"/>
              </a:rPr>
              <a:t> </a:t>
            </a:r>
            <a:r>
              <a:rPr kumimoji="0" lang="ar-SA" sz="2800" b="1" i="0" u="sng" strike="noStrike" kern="1200" cap="none" spc="0" normalizeH="0" baseline="0" noProof="0">
                <a:ln>
                  <a:noFill/>
                </a:ln>
                <a:effectLst/>
                <a:uLnTx/>
                <a:uFillTx/>
                <a:latin typeface="+mn-lt"/>
                <a:ea typeface="+mn-ea"/>
                <a:cs typeface="+mn-cs"/>
              </a:rPr>
              <a:t>الخطوة الرابعة</a:t>
            </a:r>
            <a:r>
              <a:rPr kumimoji="0" lang="ar-SA" sz="2800" b="1" i="0" u="none" strike="noStrike" kern="1200" cap="none" spc="0" normalizeH="0" baseline="0" noProof="0">
                <a:ln>
                  <a:noFill/>
                </a:ln>
                <a:effectLst/>
                <a:uLnTx/>
                <a:uFillTx/>
                <a:latin typeface="+mn-lt"/>
                <a:ea typeface="+mn-ea"/>
                <a:cs typeface="+mn-cs"/>
              </a:rPr>
              <a:t>: كتابة الموجز –</a:t>
            </a:r>
          </a:p>
          <a:p>
            <a:pPr marL="228600" marR="0" lvl="0" indent="-228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2800" b="1" i="0" u="none" strike="noStrike" kern="1200" cap="none" spc="0" normalizeH="0" baseline="0" noProof="0">
                <a:ln>
                  <a:noFill/>
                </a:ln>
                <a:effectLst>
                  <a:outerShdw blurRad="38100" dist="38100" dir="2700000" algn="tl">
                    <a:srgbClr val="FFFFFF"/>
                  </a:outerShdw>
                </a:effectLst>
                <a:uLnTx/>
                <a:uFillTx/>
                <a:latin typeface="+mn-lt"/>
                <a:ea typeface="+mn-ea"/>
                <a:cs typeface="+mn-cs"/>
              </a:rPr>
              <a:t>مثال : </a:t>
            </a:r>
            <a:r>
              <a:rPr kumimoji="0" lang="ar-SA" sz="2800" b="0" i="0" u="none" strike="noStrike" kern="1200" cap="none" spc="0" normalizeH="0" baseline="0" noProof="0">
                <a:ln>
                  <a:noFill/>
                </a:ln>
                <a:effectLst>
                  <a:outerShdw blurRad="38100" dist="38100" dir="2700000" algn="tl">
                    <a:srgbClr val="FFFFFF"/>
                  </a:outerShdw>
                </a:effectLst>
                <a:uLnTx/>
                <a:uFillTx/>
                <a:latin typeface="+mn-lt"/>
                <a:ea typeface="+mn-ea"/>
                <a:cs typeface="+mn-cs"/>
              </a:rPr>
              <a:t>تم تحديد موضوع البحث بـــ ......... والتي تهدف التركيز على ...... وقد تم طرح عدة تساؤلات هامة...... . كان الاتجاه هو جمع معلومات من المصادر...... . حسب المواد العلمية التي تم جمعها يتضح أن ............ وبالتالي نتوصل لاستنتاجات أساسية ....... .</a:t>
            </a:r>
            <a:endParaRPr kumimoji="0" lang="ar-SA" sz="2800" b="1" i="0" u="sng" strike="noStrike" kern="1200" cap="none" spc="0" normalizeH="0" baseline="0" noProof="0">
              <a:ln>
                <a:noFill/>
              </a:ln>
              <a:effectLst>
                <a:outerShdw blurRad="38100" dist="38100" dir="2700000" algn="tl">
                  <a:srgbClr val="FFFFFF"/>
                </a:outerShdw>
              </a:effectLst>
              <a:uLnTx/>
              <a:uFillTx/>
              <a:latin typeface="+mn-lt"/>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2800" b="1" i="0" u="sng" strike="noStrike" kern="1200" cap="none" spc="0" normalizeH="0" baseline="0" noProof="0">
                <a:ln>
                  <a:noFill/>
                </a:ln>
                <a:effectLst>
                  <a:outerShdw blurRad="38100" dist="38100" dir="2700000" algn="tl">
                    <a:srgbClr val="FFFFFF"/>
                  </a:outerShdw>
                </a:effectLst>
                <a:uLnTx/>
                <a:uFillTx/>
                <a:latin typeface="+mn-lt"/>
                <a:ea typeface="+mn-ea"/>
                <a:cs typeface="+mn-cs"/>
              </a:rPr>
              <a:t> </a:t>
            </a:r>
            <a:r>
              <a:rPr kumimoji="0" lang="ar-SA" sz="2800" b="1" i="0" u="sng" strike="noStrike" kern="1200" cap="none" spc="0" normalizeH="0" baseline="0" noProof="0">
                <a:ln>
                  <a:noFill/>
                </a:ln>
                <a:effectLst/>
                <a:uLnTx/>
                <a:uFillTx/>
                <a:latin typeface="+mn-lt"/>
                <a:ea typeface="+mn-ea"/>
                <a:cs typeface="+mn-cs"/>
              </a:rPr>
              <a:t>الخطوة الخامسة - كتابة الافتتاحية والمقدمة</a:t>
            </a:r>
          </a:p>
          <a:p>
            <a:pPr marL="228600" marR="0" lvl="0" indent="-228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2800" b="1" i="0" u="sng" strike="noStrike" kern="1200" cap="none" spc="0" normalizeH="0" baseline="0" noProof="0">
                <a:ln>
                  <a:noFill/>
                </a:ln>
                <a:effectLst/>
                <a:uLnTx/>
                <a:uFillTx/>
                <a:latin typeface="+mn-lt"/>
                <a:ea typeface="+mn-ea"/>
                <a:cs typeface="+mn-cs"/>
              </a:rPr>
              <a:t>الافتتاحية</a:t>
            </a:r>
            <a:r>
              <a:rPr kumimoji="0" lang="ar-SA" sz="2800" b="0" i="0" u="none" strike="noStrike" kern="1200" cap="none" spc="0" normalizeH="0" baseline="0" noProof="0">
                <a:ln>
                  <a:noFill/>
                </a:ln>
                <a:effectLst/>
                <a:uLnTx/>
                <a:uFillTx/>
                <a:latin typeface="+mn-lt"/>
                <a:ea typeface="+mn-ea"/>
                <a:cs typeface="+mn-cs"/>
              </a:rPr>
              <a:t>:</a:t>
            </a:r>
            <a:r>
              <a:rPr kumimoji="0" lang="ar-SA" sz="2800" b="0" i="0" u="none" strike="noStrike" kern="1200" cap="none" spc="0" normalizeH="0" baseline="0" noProof="0">
                <a:ln>
                  <a:noFill/>
                </a:ln>
                <a:effectLst>
                  <a:outerShdw blurRad="38100" dist="38100" dir="2700000" algn="tl">
                    <a:srgbClr val="FFFFFF"/>
                  </a:outerShdw>
                </a:effectLst>
                <a:uLnTx/>
                <a:uFillTx/>
                <a:latin typeface="+mn-lt"/>
                <a:ea typeface="+mn-ea"/>
                <a:cs typeface="+mn-cs"/>
              </a:rPr>
              <a:t> تتطرق الافتتاحية لدوافع اختيار الموضوع، لعملية الكتابة نفسها وللصعوبات التي واجهتك في الكتابة، ثم كتابة شكر خاص للذين ساعدوك في إجراء هذا العمل العلم</a:t>
            </a:r>
            <a:r>
              <a:rPr kumimoji="0" lang="en-US" sz="2800" b="0" i="0" u="none" strike="noStrike" kern="1200" cap="none" spc="0" normalizeH="0" baseline="0" noProof="0">
                <a:ln>
                  <a:noFill/>
                </a:ln>
                <a:effectLst>
                  <a:outerShdw blurRad="38100" dist="38100" dir="2700000" algn="tl">
                    <a:srgbClr val="FFFFFF"/>
                  </a:outerShdw>
                </a:effectLst>
                <a:uLnTx/>
                <a:uFillTx/>
                <a:latin typeface="+mn-lt"/>
                <a:ea typeface="+mn-ea"/>
                <a:cs typeface="+mn-cs"/>
              </a:rPr>
              <a:t> </a:t>
            </a:r>
            <a:endParaRPr kumimoji="0" lang="en-US" sz="2800" b="0" i="0" u="none" strike="noStrike" kern="1200" cap="none" spc="0" normalizeH="0" baseline="0" noProof="0" dirty="0">
              <a:ln>
                <a:noFill/>
              </a:ln>
              <a:effectLst>
                <a:outerShdw blurRad="38100" dist="38100" dir="2700000" algn="tl">
                  <a:srgbClr val="FFFFFF"/>
                </a:outerShdw>
              </a:effectLst>
              <a:uLnTx/>
              <a:uFillTx/>
              <a:latin typeface="+mn-lt"/>
              <a:ea typeface="+mn-ea"/>
              <a:cs typeface="+mn-cs"/>
            </a:endParaRPr>
          </a:p>
        </p:txBody>
      </p:sp>
    </p:spTree>
    <p:extLst>
      <p:ext uri="{BB962C8B-B14F-4D97-AF65-F5344CB8AC3E}">
        <p14:creationId xmlns:p14="http://schemas.microsoft.com/office/powerpoint/2010/main" val="3588754078"/>
      </p:ext>
    </p:extLst>
  </p:cSld>
  <p:clrMapOvr>
    <a:masterClrMapping/>
  </p:clrMapOvr>
  <p:transition spd="slow" advTm="73031">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مستطيل 9"/>
          <p:cNvSpPr/>
          <p:nvPr/>
        </p:nvSpPr>
        <p:spPr>
          <a:xfrm>
            <a:off x="3229897" y="1198474"/>
            <a:ext cx="8082116" cy="4742837"/>
          </a:xfrm>
          <a:prstGeom prst="rect">
            <a:avLst/>
          </a:prstGeom>
        </p:spPr>
        <p:txBody>
          <a:bodyPr wrap="square">
            <a:spAutoFit/>
          </a:bodyPr>
          <a:lstStyle/>
          <a:p>
            <a:pPr marL="228600" lvl="0" indent="-228600" algn="r">
              <a:lnSpc>
                <a:spcPct val="90000"/>
              </a:lnSpc>
              <a:spcBef>
                <a:spcPts val="1000"/>
              </a:spcBef>
              <a:defRPr/>
            </a:pPr>
            <a:r>
              <a:rPr lang="ar-SA" sz="2800" b="1" u="sng" dirty="0"/>
              <a:t>الخطوة السادسة -  تحديد مصادر المعلومات وعملية جمع وكتابة المعلومات الضرورية</a:t>
            </a:r>
            <a:r>
              <a:rPr lang="ar-SA" sz="2800" b="1" u="sng" dirty="0">
                <a:effectLst>
                  <a:outerShdw blurRad="38100" dist="38100" dir="2700000" algn="tl">
                    <a:srgbClr val="FFFFFF"/>
                  </a:outerShdw>
                </a:effectLst>
              </a:rPr>
              <a:t>:</a:t>
            </a:r>
            <a:endParaRPr lang="ar-SA" sz="2800" b="1" dirty="0">
              <a:effectLst>
                <a:outerShdw blurRad="38100" dist="38100" dir="2700000" algn="tl">
                  <a:srgbClr val="FFFFFF"/>
                </a:outerShdw>
              </a:effectLst>
            </a:endParaRPr>
          </a:p>
          <a:p>
            <a:pPr marL="228600" lvl="0" indent="-228600" algn="r">
              <a:lnSpc>
                <a:spcPct val="90000"/>
              </a:lnSpc>
              <a:spcBef>
                <a:spcPts val="1000"/>
              </a:spcBef>
              <a:defRPr/>
            </a:pPr>
            <a:r>
              <a:rPr lang="ar-SA" sz="2800" dirty="0">
                <a:effectLst>
                  <a:outerShdw blurRad="38100" dist="38100" dir="2700000" algn="tl">
                    <a:srgbClr val="FFFFFF"/>
                  </a:outerShdw>
                </a:effectLst>
              </a:rPr>
              <a:t>بعد بناء الموضوع وكتابة الافتتاحية والمقدمة،  نتوجه للمكتبية ( كتب ومجلات ... ) أو مواقع انترنت للتفتيش عن مقالات ودراسات / أبحاث حول "في</a:t>
            </a:r>
            <a:r>
              <a:rPr lang="ar-EG" sz="2800" dirty="0">
                <a:effectLst>
                  <a:outerShdw blurRad="38100" dist="38100" dir="2700000" algn="tl">
                    <a:srgbClr val="FFFFFF"/>
                  </a:outerShdw>
                </a:effectLst>
              </a:rPr>
              <a:t> أخلاقيات </a:t>
            </a:r>
            <a:r>
              <a:rPr lang="ar-SA" sz="2800" dirty="0">
                <a:effectLst>
                  <a:outerShdw blurRad="38100" dist="38100" dir="2700000" algn="tl">
                    <a:srgbClr val="FFFFFF"/>
                  </a:outerShdw>
                </a:effectLst>
              </a:rPr>
              <a:t> إدارة </a:t>
            </a:r>
            <a:r>
              <a:rPr lang="ar-SA" sz="2800" dirty="0" err="1">
                <a:effectLst>
                  <a:outerShdw blurRad="38100" dist="38100" dir="2700000" algn="tl">
                    <a:srgbClr val="FFFFFF"/>
                  </a:outerShdw>
                </a:effectLst>
              </a:rPr>
              <a:t>الاعمال</a:t>
            </a:r>
            <a:r>
              <a:rPr lang="ar-SA" sz="2800" dirty="0">
                <a:effectLst>
                  <a:outerShdw blurRad="38100" dist="38100" dir="2700000" algn="tl">
                    <a:srgbClr val="FFFFFF"/>
                  </a:outerShdw>
                </a:effectLst>
              </a:rPr>
              <a:t>  وإدارة </a:t>
            </a:r>
            <a:r>
              <a:rPr lang="ar-SA" sz="2800" dirty="0" err="1">
                <a:effectLst>
                  <a:outerShdw blurRad="38100" dist="38100" dir="2700000" algn="tl">
                    <a:srgbClr val="FFFFFF"/>
                  </a:outerShdw>
                </a:effectLst>
              </a:rPr>
              <a:t>الاعمال</a:t>
            </a:r>
            <a:r>
              <a:rPr lang="ar-SA" sz="2800" dirty="0">
                <a:effectLst>
                  <a:outerShdw blurRad="38100" dist="38100" dir="2700000" algn="tl">
                    <a:srgbClr val="FFFFFF"/>
                  </a:outerShdw>
                </a:effectLst>
              </a:rPr>
              <a:t>  الدولية ". بشكل عام، تمر عملية البحث عن المواد النظرية بمرحلتين:</a:t>
            </a:r>
          </a:p>
          <a:p>
            <a:pPr marL="228600" lvl="0" indent="-228600" algn="r">
              <a:lnSpc>
                <a:spcPct val="90000"/>
              </a:lnSpc>
              <a:spcBef>
                <a:spcPts val="1000"/>
              </a:spcBef>
              <a:defRPr/>
            </a:pPr>
            <a:r>
              <a:rPr lang="ar-SA" sz="2800" dirty="0">
                <a:effectLst>
                  <a:outerShdw blurRad="38100" dist="38100" dir="2700000" algn="tl">
                    <a:srgbClr val="FFFFFF"/>
                  </a:outerShdw>
                </a:effectLst>
              </a:rPr>
              <a:t>الكشف عن مصادر المعلومات:جمع مصادر المعلومات المرتبطة بموضوع البحث.</a:t>
            </a:r>
          </a:p>
          <a:p>
            <a:pPr marL="228600" lvl="0" indent="-228600" algn="r">
              <a:lnSpc>
                <a:spcPct val="90000"/>
              </a:lnSpc>
              <a:spcBef>
                <a:spcPts val="1000"/>
              </a:spcBef>
              <a:defRPr/>
            </a:pPr>
            <a:r>
              <a:rPr lang="ar-SA" sz="2800" dirty="0">
                <a:effectLst>
                  <a:outerShdw blurRad="38100" dist="38100" dir="2700000" algn="tl">
                    <a:srgbClr val="FFFFFF"/>
                  </a:outerShdw>
                </a:effectLst>
              </a:rPr>
              <a:t>استخراج المعلومات الضرورية: بعد جمع مصادر المعلومات، يتم قراءة هذه المعلومات واستخراج المواد الضرورية والمرتبطة بموضوع البحث.</a:t>
            </a:r>
            <a:endParaRPr lang="en-US" sz="2800" dirty="0">
              <a:effectLst>
                <a:outerShdw blurRad="38100" dist="38100" dir="2700000" algn="tl">
                  <a:srgbClr val="FFFFFF"/>
                </a:outerShdw>
              </a:effectLst>
            </a:endParaRPr>
          </a:p>
        </p:txBody>
      </p:sp>
    </p:spTree>
    <p:extLst>
      <p:ext uri="{BB962C8B-B14F-4D97-AF65-F5344CB8AC3E}">
        <p14:creationId xmlns:p14="http://schemas.microsoft.com/office/powerpoint/2010/main" val="1195072035"/>
      </p:ext>
    </p:extLst>
  </p:cSld>
  <p:clrMapOvr>
    <a:masterClrMapping/>
  </p:clrMapOvr>
  <p:transition spd="slow" advTm="73031">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مستطيل 9"/>
          <p:cNvSpPr/>
          <p:nvPr/>
        </p:nvSpPr>
        <p:spPr>
          <a:xfrm>
            <a:off x="3229897" y="1198474"/>
            <a:ext cx="8082116" cy="480131"/>
          </a:xfrm>
          <a:prstGeom prst="rect">
            <a:avLst/>
          </a:prstGeom>
        </p:spPr>
        <p:txBody>
          <a:bodyPr wrap="square">
            <a:spAutoFit/>
          </a:bodyPr>
          <a:lstStyle/>
          <a:p>
            <a:pPr marL="228600" lvl="0" indent="-228600" algn="r">
              <a:lnSpc>
                <a:spcPct val="90000"/>
              </a:lnSpc>
              <a:spcBef>
                <a:spcPts val="1000"/>
              </a:spcBef>
              <a:defRPr/>
            </a:pPr>
            <a:endParaRPr lang="en-US" sz="2800" dirty="0">
              <a:effectLst>
                <a:outerShdw blurRad="38100" dist="38100" dir="2700000" algn="tl">
                  <a:srgbClr val="FFFFFF"/>
                </a:outerShdw>
              </a:effectLst>
            </a:endParaRPr>
          </a:p>
        </p:txBody>
      </p:sp>
      <p:sp>
        <p:nvSpPr>
          <p:cNvPr id="7" name="مستطيل 6"/>
          <p:cNvSpPr/>
          <p:nvPr/>
        </p:nvSpPr>
        <p:spPr>
          <a:xfrm>
            <a:off x="3047999" y="1056043"/>
            <a:ext cx="7202129" cy="4524315"/>
          </a:xfrm>
          <a:prstGeom prst="rect">
            <a:avLst/>
          </a:prstGeom>
        </p:spPr>
        <p:txBody>
          <a:bodyPr wrap="square">
            <a:spAutoFit/>
          </a:bodyPr>
          <a:lstStyle/>
          <a:p>
            <a:pPr algn="r" rtl="1">
              <a:lnSpc>
                <a:spcPct val="80000"/>
              </a:lnSpc>
              <a:buFont typeface="Wingdings" pitchFamily="2" charset="2"/>
              <a:buNone/>
            </a:pPr>
            <a:r>
              <a:rPr lang="ar-SA" b="1" u="sng" dirty="0"/>
              <a:t>المقدمة:   </a:t>
            </a:r>
            <a:endParaRPr lang="ar-SA" b="1" dirty="0"/>
          </a:p>
          <a:p>
            <a:pPr algn="r" rtl="1">
              <a:lnSpc>
                <a:spcPct val="80000"/>
              </a:lnSpc>
              <a:buFont typeface="Wingdings" pitchFamily="2" charset="2"/>
              <a:buNone/>
            </a:pPr>
            <a:r>
              <a:rPr lang="ar-SA" b="1" dirty="0"/>
              <a:t>(1) تعريف موضوع البحث:</a:t>
            </a:r>
          </a:p>
          <a:p>
            <a:pPr algn="r" rtl="1">
              <a:lnSpc>
                <a:spcPct val="80000"/>
              </a:lnSpc>
              <a:buFont typeface="Wingdings" pitchFamily="2" charset="2"/>
              <a:buNone/>
            </a:pPr>
            <a:r>
              <a:rPr lang="ar-SA" b="1" dirty="0"/>
              <a:t>من الضرورة تعريف كل مفهوم الذي يتكون منه موضوع البحث. لهذا الغرض، من الممكن التوجه لقاموس. المفاهيم هي:</a:t>
            </a:r>
          </a:p>
          <a:p>
            <a:pPr algn="r" rtl="1">
              <a:lnSpc>
                <a:spcPct val="80000"/>
              </a:lnSpc>
              <a:buFont typeface="Wingdings" pitchFamily="2" charset="2"/>
              <a:buNone/>
            </a:pPr>
            <a:r>
              <a:rPr lang="ar-SA" b="1" dirty="0"/>
              <a:t>الجامعة.</a:t>
            </a:r>
          </a:p>
          <a:p>
            <a:pPr algn="r" rtl="1">
              <a:lnSpc>
                <a:spcPct val="80000"/>
              </a:lnSpc>
              <a:buFont typeface="Wingdings" pitchFamily="2" charset="2"/>
              <a:buNone/>
            </a:pPr>
            <a:r>
              <a:rPr lang="ar-EG" b="1" dirty="0"/>
              <a:t>أخلاقيات  الأعمال </a:t>
            </a:r>
            <a:r>
              <a:rPr lang="ar-SA" b="1" dirty="0"/>
              <a:t>.</a:t>
            </a:r>
            <a:endParaRPr lang="ar-EG" b="1" dirty="0"/>
          </a:p>
          <a:p>
            <a:pPr algn="r" rtl="1">
              <a:lnSpc>
                <a:spcPct val="80000"/>
              </a:lnSpc>
              <a:buFont typeface="Wingdings" pitchFamily="2" charset="2"/>
              <a:buNone/>
            </a:pPr>
            <a:r>
              <a:rPr lang="ar-EG" b="1" dirty="0"/>
              <a:t>إدارة الأعمال الدولية </a:t>
            </a:r>
          </a:p>
          <a:p>
            <a:pPr algn="r" rtl="1">
              <a:lnSpc>
                <a:spcPct val="80000"/>
              </a:lnSpc>
              <a:buFont typeface="Wingdings" pitchFamily="2" charset="2"/>
              <a:buNone/>
            </a:pPr>
            <a:r>
              <a:rPr lang="ar-SA" b="1" dirty="0"/>
              <a:t> بعد ذلك ، يجب الربط بين هذه المفاهيم باستخدام كلمات ربط مناسبة وثم التوصل لتعريف شامل لموضوع البحث.</a:t>
            </a:r>
          </a:p>
          <a:p>
            <a:pPr algn="r" rtl="1">
              <a:lnSpc>
                <a:spcPct val="80000"/>
              </a:lnSpc>
              <a:buFont typeface="Wingdings" pitchFamily="2" charset="2"/>
              <a:buNone/>
            </a:pPr>
            <a:r>
              <a:rPr lang="ar-SA" b="1" dirty="0"/>
              <a:t>(2) هدف البحث:</a:t>
            </a:r>
          </a:p>
          <a:p>
            <a:pPr algn="r" rtl="1">
              <a:lnSpc>
                <a:spcPct val="80000"/>
              </a:lnSpc>
              <a:buFont typeface="Wingdings" pitchFamily="2" charset="2"/>
              <a:buNone/>
            </a:pPr>
            <a:r>
              <a:rPr lang="ar-SA" b="1" dirty="0"/>
              <a:t>فحص </a:t>
            </a:r>
            <a:r>
              <a:rPr lang="ar-SA" b="1" dirty="0" smtClean="0"/>
              <a:t>أهمية</a:t>
            </a:r>
            <a:r>
              <a:rPr lang="ar-EG" b="1" dirty="0" smtClean="0"/>
              <a:t> دور</a:t>
            </a:r>
            <a:r>
              <a:rPr lang="ar-SA" b="1" dirty="0" smtClean="0"/>
              <a:t> </a:t>
            </a:r>
            <a:r>
              <a:rPr lang="ar-SA" b="1" dirty="0"/>
              <a:t>الجامعة من ناحية </a:t>
            </a:r>
            <a:r>
              <a:rPr lang="ar-SA" b="1" dirty="0" smtClean="0"/>
              <a:t>من </a:t>
            </a:r>
            <a:r>
              <a:rPr lang="ar-SA" b="1" dirty="0"/>
              <a:t>ناحية أخرى في مجال إدارة الاعمال </a:t>
            </a:r>
            <a:r>
              <a:rPr lang="ar-SA" b="1" dirty="0" smtClean="0"/>
              <a:t>الأخلاقية </a:t>
            </a:r>
            <a:r>
              <a:rPr lang="ar-SA" b="1" dirty="0"/>
              <a:t>وإدارة الاعمال  الدولية </a:t>
            </a:r>
            <a:r>
              <a:rPr lang="ar-SA" b="1" dirty="0" smtClean="0"/>
              <a:t>.</a:t>
            </a:r>
            <a:r>
              <a:rPr lang="ar-EG" b="1" dirty="0" smtClean="0"/>
              <a:t> هذا على سبيل المثال .</a:t>
            </a:r>
            <a:endParaRPr lang="ar-SA" b="1" dirty="0"/>
          </a:p>
          <a:p>
            <a:pPr algn="r" rtl="1">
              <a:lnSpc>
                <a:spcPct val="80000"/>
              </a:lnSpc>
              <a:buFont typeface="Wingdings" pitchFamily="2" charset="2"/>
              <a:buNone/>
            </a:pPr>
            <a:r>
              <a:rPr lang="ar-SA" b="1" dirty="0"/>
              <a:t>(3) كتابة أسئلة أو تساؤلات البحث: للإجابة على هذا البند، يجب التطرق لعنصرين وللعلاقة بينهما:</a:t>
            </a:r>
          </a:p>
          <a:p>
            <a:pPr algn="r" rtl="1">
              <a:lnSpc>
                <a:spcPct val="80000"/>
              </a:lnSpc>
              <a:buFont typeface="Wingdings" pitchFamily="2" charset="2"/>
              <a:buNone/>
            </a:pPr>
            <a:r>
              <a:rPr lang="ar-SA" b="1" dirty="0"/>
              <a:t>كيف تتعامل الجامعة  مع إدارة </a:t>
            </a:r>
            <a:r>
              <a:rPr lang="ar-SA" b="1" dirty="0" err="1"/>
              <a:t>الاعمال</a:t>
            </a:r>
            <a:r>
              <a:rPr lang="ar-SA" b="1" dirty="0"/>
              <a:t>  </a:t>
            </a:r>
            <a:r>
              <a:rPr lang="ar-EG" b="1" dirty="0"/>
              <a:t>الدولية </a:t>
            </a:r>
            <a:r>
              <a:rPr lang="ar-EG" b="1" dirty="0" err="1"/>
              <a:t>و</a:t>
            </a:r>
            <a:r>
              <a:rPr lang="ar-EG" b="1" dirty="0"/>
              <a:t> النشر الدولي للأبحاث</a:t>
            </a:r>
            <a:r>
              <a:rPr lang="ar-SA" b="1" dirty="0"/>
              <a:t>  ؟</a:t>
            </a:r>
          </a:p>
          <a:p>
            <a:pPr algn="r" rtl="1">
              <a:lnSpc>
                <a:spcPct val="80000"/>
              </a:lnSpc>
              <a:buFont typeface="Wingdings" pitchFamily="2" charset="2"/>
              <a:buNone/>
            </a:pPr>
            <a:r>
              <a:rPr lang="ar-SA" b="1" dirty="0"/>
              <a:t>كيف يتم توزيع الأدوار بين الجامعة والباحث</a:t>
            </a:r>
            <a:r>
              <a:rPr lang="ar-EG" b="1" dirty="0"/>
              <a:t> </a:t>
            </a:r>
            <a:r>
              <a:rPr lang="ar-SA" b="1" dirty="0"/>
              <a:t>في مجال </a:t>
            </a:r>
            <a:r>
              <a:rPr lang="ar-EG" b="1" dirty="0"/>
              <a:t> أخلاقيات </a:t>
            </a:r>
            <a:r>
              <a:rPr lang="ar-SA" b="1" dirty="0"/>
              <a:t>إدارة </a:t>
            </a:r>
            <a:r>
              <a:rPr lang="ar-SA" b="1" dirty="0" err="1"/>
              <a:t>الاعمال</a:t>
            </a:r>
            <a:r>
              <a:rPr lang="ar-SA" b="1" dirty="0"/>
              <a:t>  وإدارة </a:t>
            </a:r>
            <a:r>
              <a:rPr lang="ar-SA" b="1" dirty="0" err="1"/>
              <a:t>الاعمال</a:t>
            </a:r>
            <a:r>
              <a:rPr lang="ar-SA" b="1" dirty="0"/>
              <a:t>  الدولية ؟</a:t>
            </a:r>
          </a:p>
          <a:p>
            <a:pPr algn="r" rtl="1">
              <a:lnSpc>
                <a:spcPct val="80000"/>
              </a:lnSpc>
              <a:buFont typeface="Wingdings" pitchFamily="2" charset="2"/>
              <a:buNone/>
            </a:pPr>
            <a:r>
              <a:rPr lang="ar-SA" b="1" dirty="0"/>
              <a:t>(4) خلفية عن </a:t>
            </a:r>
            <a:r>
              <a:rPr lang="ar-EG" b="1" dirty="0"/>
              <a:t>المحتوى </a:t>
            </a:r>
            <a:r>
              <a:rPr lang="ar-SA" b="1" dirty="0"/>
              <a:t>التركيبي </a:t>
            </a:r>
            <a:r>
              <a:rPr lang="ar-EG" b="1" dirty="0"/>
              <a:t>للبحث</a:t>
            </a:r>
            <a:r>
              <a:rPr lang="ar-SA" b="1" dirty="0"/>
              <a:t>: ” تتألف البحث من 3 عناوين أساسية، حيث تم اختيارها لأنها......“. </a:t>
            </a:r>
          </a:p>
          <a:p>
            <a:pPr algn="r" rtl="1">
              <a:lnSpc>
                <a:spcPct val="80000"/>
              </a:lnSpc>
              <a:buFont typeface="Wingdings" pitchFamily="2" charset="2"/>
              <a:buNone/>
            </a:pPr>
            <a:r>
              <a:rPr lang="ar-SA" b="1" dirty="0"/>
              <a:t>(5) منهجية البحث: تم جمع المعلومات من عدة مصادر : ______ ، ______ ..... .</a:t>
            </a:r>
            <a:endParaRPr lang="en-US" b="1" dirty="0">
              <a:cs typeface="Arial" pitchFamily="34" charset="0"/>
            </a:endParaRPr>
          </a:p>
        </p:txBody>
      </p:sp>
    </p:spTree>
    <p:extLst>
      <p:ext uri="{BB962C8B-B14F-4D97-AF65-F5344CB8AC3E}">
        <p14:creationId xmlns:p14="http://schemas.microsoft.com/office/powerpoint/2010/main" val="1195072035"/>
      </p:ext>
    </p:extLst>
  </p:cSld>
  <p:clrMapOvr>
    <a:masterClrMapping/>
  </p:clrMapOvr>
  <p:transition spd="slow" advTm="73031">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2"/>
          <p:cNvSpPr txBox="1">
            <a:spLocks noChangeArrowheads="1"/>
          </p:cNvSpPr>
          <p:nvPr/>
        </p:nvSpPr>
        <p:spPr>
          <a:xfrm>
            <a:off x="3513804" y="971397"/>
            <a:ext cx="6172200" cy="1524000"/>
          </a:xfrm>
          <a:prstGeom prst="rect">
            <a:avLst/>
          </a:prstGeom>
          <a:solidFill>
            <a:schemeClr val="bg2"/>
          </a:solidFill>
          <a:ln>
            <a:solidFill>
              <a:srgbClr val="FF0000"/>
            </a:solidFill>
          </a:ln>
        </p:spPr>
        <p:txBody>
          <a:bodyPr rtlCol="0">
            <a:normAutofit/>
          </a:bodyPr>
          <a:lstStyle/>
          <a:p>
            <a:pPr marL="0" marR="0" lvl="0" indent="0" algn="r" defTabSz="914400" rtl="1" eaLnBrk="1" fontAlgn="auto" latinLnBrk="0" hangingPunct="1">
              <a:lnSpc>
                <a:spcPct val="90000"/>
              </a:lnSpc>
              <a:spcBef>
                <a:spcPct val="0"/>
              </a:spcBef>
              <a:spcAft>
                <a:spcPts val="0"/>
              </a:spcAft>
              <a:buClrTx/>
              <a:buSzTx/>
              <a:buFontTx/>
              <a:buNone/>
              <a:tabLst/>
              <a:defRPr/>
            </a:pPr>
            <a:r>
              <a:rPr kumimoji="0" lang="ar-SA" sz="2800" b="1" i="0" u="sng" strike="noStrike" kern="1200" cap="none" spc="0" normalizeH="0" baseline="0" noProof="0">
                <a:ln>
                  <a:noFill/>
                </a:ln>
                <a:effectLst/>
                <a:uLnTx/>
                <a:uFillTx/>
                <a:latin typeface="+mj-lt"/>
                <a:ea typeface="+mj-ea"/>
                <a:cs typeface="+mj-cs"/>
              </a:rPr>
              <a:t>مثال : </a:t>
            </a:r>
            <a:br>
              <a:rPr kumimoji="0" lang="ar-SA" sz="2800" b="1" i="0" u="sng" strike="noStrike" kern="1200" cap="none" spc="0" normalizeH="0" baseline="0" noProof="0">
                <a:ln>
                  <a:noFill/>
                </a:ln>
                <a:effectLst/>
                <a:uLnTx/>
                <a:uFillTx/>
                <a:latin typeface="+mj-lt"/>
                <a:ea typeface="+mj-ea"/>
                <a:cs typeface="+mj-cs"/>
              </a:rPr>
            </a:br>
            <a:r>
              <a:rPr kumimoji="0" lang="ar-SA" sz="2800" b="1" i="0" u="none" strike="noStrike" kern="1200" cap="none" spc="0" normalizeH="0" baseline="0" noProof="0">
                <a:ln>
                  <a:noFill/>
                </a:ln>
                <a:effectLst>
                  <a:outerShdw blurRad="38100" dist="38100" dir="2700000" algn="tl">
                    <a:srgbClr val="FFFFFF"/>
                  </a:outerShdw>
                </a:effectLst>
                <a:uLnTx/>
                <a:uFillTx/>
                <a:latin typeface="+mj-lt"/>
                <a:ea typeface="+mj-ea"/>
                <a:cs typeface="+mj-cs"/>
              </a:rPr>
              <a:t>لكتابة نظام متسلسل حول موضوع " دور الجامعة </a:t>
            </a:r>
            <a:r>
              <a:rPr kumimoji="0" lang="ar-EG" sz="2800" b="1" i="0" u="none" strike="noStrike" kern="1200" cap="none" spc="0" normalizeH="0" baseline="0" noProof="0">
                <a:ln>
                  <a:noFill/>
                </a:ln>
                <a:effectLst>
                  <a:outerShdw blurRad="38100" dist="38100" dir="2700000" algn="tl">
                    <a:srgbClr val="FFFFFF"/>
                  </a:outerShdw>
                </a:effectLst>
                <a:uLnTx/>
                <a:uFillTx/>
                <a:latin typeface="+mj-lt"/>
                <a:ea typeface="+mj-ea"/>
                <a:cs typeface="+mj-cs"/>
              </a:rPr>
              <a:t>كداعم للبحث والنشر الدولي </a:t>
            </a:r>
            <a:r>
              <a:rPr kumimoji="0" lang="ar-SA" sz="2800" b="1" i="0" u="none" strike="noStrike" kern="1200" cap="none" spc="0" normalizeH="0" baseline="0" noProof="0">
                <a:ln>
                  <a:noFill/>
                </a:ln>
                <a:effectLst>
                  <a:outerShdw blurRad="38100" dist="38100" dir="2700000" algn="tl">
                    <a:srgbClr val="FFFFFF"/>
                  </a:outerShdw>
                </a:effectLst>
                <a:uLnTx/>
                <a:uFillTx/>
                <a:latin typeface="+mj-lt"/>
                <a:ea typeface="+mj-ea"/>
                <a:cs typeface="+mj-cs"/>
              </a:rPr>
              <a:t>بالتعاون مع الباحث</a:t>
            </a:r>
            <a:endParaRPr kumimoji="0" lang="en-US" sz="2800" b="1" i="0" u="sng" strike="noStrike" kern="1200" cap="none" spc="0" normalizeH="0" baseline="0" noProof="0" dirty="0">
              <a:ln>
                <a:noFill/>
              </a:ln>
              <a:effectLst>
                <a:outerShdw blurRad="38100" dist="38100" dir="2700000" algn="tl">
                  <a:srgbClr val="FFFFFF"/>
                </a:outerShdw>
              </a:effectLst>
              <a:uLnTx/>
              <a:uFillTx/>
              <a:latin typeface="+mj-lt"/>
              <a:ea typeface="+mj-ea"/>
              <a:cs typeface="+mj-cs"/>
            </a:endParaRPr>
          </a:p>
        </p:txBody>
      </p:sp>
      <p:sp>
        <p:nvSpPr>
          <p:cNvPr id="10" name="Rectangle 3"/>
          <p:cNvSpPr txBox="1">
            <a:spLocks noChangeArrowheads="1"/>
          </p:cNvSpPr>
          <p:nvPr/>
        </p:nvSpPr>
        <p:spPr>
          <a:xfrm>
            <a:off x="3576023" y="2659473"/>
            <a:ext cx="6172200" cy="3416863"/>
          </a:xfrm>
          <a:prstGeom prst="rect">
            <a:avLst/>
          </a:prstGeom>
          <a:solidFill>
            <a:schemeClr val="bg2"/>
          </a:solidFill>
          <a:ln>
            <a:solidFill>
              <a:srgbClr val="800000"/>
            </a:solidFill>
          </a:ln>
        </p:spPr>
        <p:txBody>
          <a:bodyPr rtlCol="0">
            <a:normAutofit/>
          </a:bodyPr>
          <a:lstStyle/>
          <a:p>
            <a:pPr marL="228600" marR="0" lvl="0" indent="-228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en-US" sz="2800" b="0" i="0" u="none" strike="noStrike" kern="1200" cap="none" spc="0" normalizeH="0" baseline="0" noProof="0">
                <a:ln>
                  <a:noFill/>
                </a:ln>
                <a:effectLst/>
                <a:uLnTx/>
                <a:uFillTx/>
                <a:latin typeface="+mn-lt"/>
                <a:ea typeface="+mn-ea"/>
                <a:cs typeface="+mn-cs"/>
              </a:rPr>
              <a:t> </a:t>
            </a:r>
            <a:r>
              <a:rPr kumimoji="0" lang="ar-SA" sz="2800" b="1" i="0" u="none" strike="noStrike" kern="1200" cap="none" spc="0" normalizeH="0" baseline="0" noProof="0">
                <a:ln>
                  <a:noFill/>
                </a:ln>
                <a:effectLst>
                  <a:outerShdw blurRad="38100" dist="38100" dir="2700000" algn="tl">
                    <a:srgbClr val="FFFFFF"/>
                  </a:outerShdw>
                </a:effectLst>
                <a:uLnTx/>
                <a:uFillTx/>
                <a:latin typeface="+mn-lt"/>
                <a:ea typeface="+mn-ea"/>
                <a:cs typeface="+mn-cs"/>
              </a:rPr>
              <a:t>المقبول هو كتابة وسط</a:t>
            </a:r>
            <a:r>
              <a:rPr kumimoji="0" lang="ar-SA" sz="2800" b="1" i="0" u="sng" strike="noStrike" kern="1200" cap="none" spc="0" normalizeH="0" baseline="0" noProof="0">
                <a:ln>
                  <a:noFill/>
                </a:ln>
                <a:effectLst>
                  <a:outerShdw blurRad="38100" dist="38100" dir="2700000" algn="tl">
                    <a:srgbClr val="FFFFFF"/>
                  </a:outerShdw>
                </a:effectLst>
                <a:uLnTx/>
                <a:uFillTx/>
                <a:latin typeface="+mn-lt"/>
                <a:ea typeface="+mn-ea"/>
                <a:cs typeface="+mn-cs"/>
              </a:rPr>
              <a:t> البحث</a:t>
            </a:r>
            <a:r>
              <a:rPr kumimoji="0" lang="ar-SA" sz="2800" b="1" i="0" u="none" strike="noStrike" kern="1200" cap="none" spc="0" normalizeH="0" baseline="0" noProof="0">
                <a:ln>
                  <a:noFill/>
                </a:ln>
                <a:effectLst>
                  <a:outerShdw blurRad="38100" dist="38100" dir="2700000" algn="tl">
                    <a:srgbClr val="FFFFFF"/>
                  </a:outerShdw>
                </a:effectLst>
                <a:uLnTx/>
                <a:uFillTx/>
                <a:latin typeface="+mn-lt"/>
                <a:ea typeface="+mn-ea"/>
                <a:cs typeface="+mn-cs"/>
              </a:rPr>
              <a:t> حسب النموذج التالي:</a:t>
            </a:r>
          </a:p>
          <a:p>
            <a:pPr marL="228600" marR="0" lvl="0" indent="-228600" algn="r" defTabSz="914400" rtl="1" eaLnBrk="1" fontAlgn="auto" latinLnBrk="0" hangingPunct="1">
              <a:lnSpc>
                <a:spcPct val="90000"/>
              </a:lnSpc>
              <a:spcBef>
                <a:spcPts val="1000"/>
              </a:spcBef>
              <a:spcAft>
                <a:spcPts val="0"/>
              </a:spcAft>
              <a:buClr>
                <a:schemeClr val="tx1"/>
              </a:buClr>
              <a:buSzTx/>
              <a:buFont typeface="Wingdings" pitchFamily="2" charset="2"/>
              <a:buNone/>
              <a:tabLst/>
              <a:defRPr/>
            </a:pPr>
            <a:r>
              <a:rPr kumimoji="0" lang="ar-SA" sz="2800" b="1" i="0" u="none" strike="noStrike" kern="1200" cap="none" spc="0" normalizeH="0" baseline="0" noProof="0">
                <a:ln>
                  <a:noFill/>
                </a:ln>
                <a:effectLst/>
                <a:uLnTx/>
                <a:uFillTx/>
                <a:latin typeface="+mn-lt"/>
                <a:ea typeface="+mn-ea"/>
                <a:cs typeface="+mn-cs"/>
              </a:rPr>
              <a:t>1 أدوار الجامعة بشكل عام</a:t>
            </a:r>
          </a:p>
          <a:p>
            <a:pPr marL="228600" marR="0" lvl="0" indent="-228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2800" b="1" i="0" u="none" strike="noStrike" kern="1200" cap="none" spc="0" normalizeH="0" baseline="0" noProof="0">
                <a:ln>
                  <a:noFill/>
                </a:ln>
                <a:effectLst>
                  <a:outerShdw blurRad="38100" dist="38100" dir="2700000" algn="tl">
                    <a:srgbClr val="FFFFFF"/>
                  </a:outerShdw>
                </a:effectLst>
                <a:uLnTx/>
                <a:uFillTx/>
                <a:latin typeface="+mn-lt"/>
                <a:ea typeface="+mn-ea"/>
                <a:cs typeface="+mn-cs"/>
              </a:rPr>
              <a:t>1.1 دور الجامعة </a:t>
            </a:r>
            <a:r>
              <a:rPr kumimoji="0" lang="ar-EG" sz="2800" b="1" i="0" u="none" strike="noStrike" kern="1200" cap="none" spc="0" normalizeH="0" baseline="0" noProof="0">
                <a:ln>
                  <a:noFill/>
                </a:ln>
                <a:effectLst>
                  <a:outerShdw blurRad="38100" dist="38100" dir="2700000" algn="tl">
                    <a:srgbClr val="FFFFFF"/>
                  </a:outerShdw>
                </a:effectLst>
                <a:uLnTx/>
                <a:uFillTx/>
                <a:latin typeface="+mn-lt"/>
                <a:ea typeface="+mn-ea"/>
                <a:cs typeface="+mn-cs"/>
              </a:rPr>
              <a:t>في البحث العملي </a:t>
            </a:r>
            <a:endParaRPr kumimoji="0" lang="ar-SA" sz="2800" b="1" i="0" u="none" strike="noStrike" kern="1200" cap="none" spc="0" normalizeH="0" baseline="0" noProof="0">
              <a:ln>
                <a:noFill/>
              </a:ln>
              <a:effectLst>
                <a:outerShdw blurRad="38100" dist="38100" dir="2700000" algn="tl">
                  <a:srgbClr val="FFFFFF"/>
                </a:outerShdw>
              </a:effectLst>
              <a:uLnTx/>
              <a:uFillTx/>
              <a:latin typeface="+mn-lt"/>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2800" b="1" i="0" u="none" strike="noStrike" kern="1200" cap="none" spc="0" normalizeH="0" baseline="0" noProof="0">
                <a:ln>
                  <a:noFill/>
                </a:ln>
                <a:effectLst>
                  <a:outerShdw blurRad="38100" dist="38100" dir="2700000" algn="tl">
                    <a:srgbClr val="FFFFFF"/>
                  </a:outerShdw>
                </a:effectLst>
                <a:uLnTx/>
                <a:uFillTx/>
                <a:latin typeface="+mn-lt"/>
                <a:ea typeface="+mn-ea"/>
                <a:cs typeface="+mn-cs"/>
              </a:rPr>
              <a:t>1.2 دور الجامعة </a:t>
            </a:r>
            <a:r>
              <a:rPr kumimoji="0" lang="ar-EG" sz="2800" b="1" i="0" u="none" strike="noStrike" kern="1200" cap="none" spc="0" normalizeH="0" baseline="0" noProof="0">
                <a:ln>
                  <a:noFill/>
                </a:ln>
                <a:effectLst>
                  <a:outerShdw blurRad="38100" dist="38100" dir="2700000" algn="tl">
                    <a:srgbClr val="FFFFFF"/>
                  </a:outerShdw>
                </a:effectLst>
                <a:uLnTx/>
                <a:uFillTx/>
                <a:latin typeface="+mn-lt"/>
                <a:ea typeface="+mn-ea"/>
                <a:cs typeface="+mn-cs"/>
              </a:rPr>
              <a:t>سوق العمل</a:t>
            </a:r>
            <a:endParaRPr kumimoji="0" lang="ar-SA" sz="28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endParaRPr>
          </a:p>
        </p:txBody>
      </p:sp>
    </p:spTree>
    <p:extLst>
      <p:ext uri="{BB962C8B-B14F-4D97-AF65-F5344CB8AC3E}">
        <p14:creationId xmlns:p14="http://schemas.microsoft.com/office/powerpoint/2010/main" val="423205880"/>
      </p:ext>
    </p:extLst>
  </p:cSld>
  <p:clrMapOvr>
    <a:masterClrMapping/>
  </p:clrMapOvr>
  <p:transition spd="slow" advTm="73031">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2"/>
          <p:cNvSpPr txBox="1">
            <a:spLocks noChangeArrowheads="1"/>
          </p:cNvSpPr>
          <p:nvPr/>
        </p:nvSpPr>
        <p:spPr>
          <a:xfrm>
            <a:off x="4150903" y="1732065"/>
            <a:ext cx="6218237" cy="3840162"/>
          </a:xfrm>
          <a:prstGeom prst="rect">
            <a:avLst/>
          </a:prstGeom>
          <a:solidFill>
            <a:schemeClr val="bg2"/>
          </a:solidFill>
          <a:ln>
            <a:solidFill>
              <a:srgbClr val="FF0000"/>
            </a:solidFill>
          </a:ln>
        </p:spPr>
        <p:txBody>
          <a:bodyPr rtlCol="0">
            <a:normAutofit/>
          </a:bodyPr>
          <a:lstStyle/>
          <a:p>
            <a:pPr marL="228600" marR="0" lvl="0" indent="-228600" algn="r" defTabSz="914400" rtl="1" eaLnBrk="1" fontAlgn="auto" latinLnBrk="0" hangingPunct="1">
              <a:lnSpc>
                <a:spcPct val="90000"/>
              </a:lnSpc>
              <a:spcBef>
                <a:spcPts val="1000"/>
              </a:spcBef>
              <a:spcAft>
                <a:spcPts val="0"/>
              </a:spcAft>
              <a:buClr>
                <a:schemeClr val="tx1"/>
              </a:buClr>
              <a:buSzTx/>
              <a:buFont typeface="Wingdings" pitchFamily="2" charset="2"/>
              <a:buNone/>
              <a:tabLst/>
              <a:defRPr/>
            </a:pPr>
            <a:r>
              <a:rPr kumimoji="0" lang="ar-SA" sz="2800" b="1" i="0" u="none" strike="noStrike" kern="1200" cap="none" spc="0" normalizeH="0" baseline="0" noProof="0" dirty="0">
                <a:ln>
                  <a:noFill/>
                </a:ln>
                <a:effectLst/>
                <a:uLnTx/>
                <a:uFillTx/>
                <a:latin typeface="+mn-lt"/>
                <a:ea typeface="+mn-ea"/>
                <a:cs typeface="+mn-cs"/>
              </a:rPr>
              <a:t>3. </a:t>
            </a:r>
            <a:r>
              <a:rPr kumimoji="0" lang="ar-EG" sz="2800" b="1" i="0" u="none" strike="noStrike" kern="1200" cap="none" spc="0" normalizeH="0" baseline="0" noProof="0" dirty="0" smtClean="0">
                <a:ln>
                  <a:noFill/>
                </a:ln>
                <a:effectLst/>
                <a:uLnTx/>
                <a:uFillTx/>
                <a:latin typeface="+mn-lt"/>
                <a:ea typeface="+mn-ea"/>
                <a:cs typeface="+mn-cs"/>
              </a:rPr>
              <a:t>ا</a:t>
            </a:r>
            <a:r>
              <a:rPr kumimoji="0" lang="ar-SA" sz="2800" b="1" i="0" u="none" strike="noStrike" kern="1200" cap="none" spc="0" normalizeH="0" baseline="0" noProof="0" dirty="0" smtClean="0">
                <a:ln>
                  <a:noFill/>
                </a:ln>
                <a:effectLst/>
                <a:uLnTx/>
                <a:uFillTx/>
                <a:latin typeface="+mn-lt"/>
                <a:ea typeface="+mn-ea"/>
                <a:cs typeface="+mn-cs"/>
              </a:rPr>
              <a:t>لتعاون </a:t>
            </a:r>
            <a:r>
              <a:rPr kumimoji="0" lang="ar-SA" sz="2800" b="1" i="0" u="none" strike="noStrike" kern="1200" cap="none" spc="0" normalizeH="0" baseline="0" noProof="0" dirty="0">
                <a:ln>
                  <a:noFill/>
                </a:ln>
                <a:effectLst/>
                <a:uLnTx/>
                <a:uFillTx/>
                <a:latin typeface="+mn-lt"/>
                <a:ea typeface="+mn-ea"/>
                <a:cs typeface="+mn-cs"/>
              </a:rPr>
              <a:t>بين </a:t>
            </a:r>
            <a:r>
              <a:rPr kumimoji="0" lang="ar-EG" sz="2800" b="1" i="0" u="none" strike="noStrike" kern="1200" cap="none" spc="0" normalizeH="0" baseline="0" noProof="0" dirty="0">
                <a:ln>
                  <a:noFill/>
                </a:ln>
                <a:effectLst/>
                <a:uLnTx/>
                <a:uFillTx/>
                <a:latin typeface="+mn-lt"/>
                <a:ea typeface="+mn-ea"/>
                <a:cs typeface="+mn-cs"/>
              </a:rPr>
              <a:t>الباحث </a:t>
            </a:r>
            <a:r>
              <a:rPr kumimoji="0" lang="ar-SA" sz="2800" b="1" i="0" u="none" strike="noStrike" kern="1200" cap="none" spc="0" normalizeH="0" baseline="0" noProof="0" dirty="0">
                <a:ln>
                  <a:noFill/>
                </a:ln>
                <a:effectLst/>
                <a:uLnTx/>
                <a:uFillTx/>
                <a:latin typeface="+mn-lt"/>
                <a:ea typeface="+mn-ea"/>
                <a:cs typeface="+mn-cs"/>
              </a:rPr>
              <a:t>والجامعة في مجال إدارة الاعمال </a:t>
            </a:r>
          </a:p>
          <a:p>
            <a:pPr marL="228600" marR="0" lvl="0" indent="-228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2800" b="0"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3.1 </a:t>
            </a:r>
            <a:r>
              <a:rPr kumimoji="0" lang="ar-SA" sz="28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التعاون بين </a:t>
            </a:r>
            <a:r>
              <a:rPr kumimoji="0" lang="ar-EG" sz="28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الباحث </a:t>
            </a:r>
            <a:r>
              <a:rPr kumimoji="0" lang="ar-SA" sz="28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والجامعة في مجال إدارة الاعمال   </a:t>
            </a:r>
            <a:r>
              <a:rPr kumimoji="0" lang="ar-EG" sz="28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a:t>
            </a:r>
            <a:endParaRPr kumimoji="0" lang="ar-SA" sz="28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28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3.2 التعاون بين </a:t>
            </a:r>
            <a:r>
              <a:rPr kumimoji="0" lang="ar-EG" sz="28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البحاث </a:t>
            </a:r>
            <a:r>
              <a:rPr kumimoji="0" lang="ar-SA" sz="28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والجامعة في مجال إدارة الاعمال  لحياة </a:t>
            </a:r>
            <a:r>
              <a:rPr kumimoji="0" lang="ar-EG" sz="28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أكاديمية أكثر فاعلية .</a:t>
            </a:r>
            <a:endParaRPr kumimoji="0" lang="ar-SA" sz="28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1" i="0" u="none" strike="noStrike" kern="1200" cap="none" spc="0" normalizeH="0" baseline="0" noProof="0" dirty="0">
              <a:ln>
                <a:noFill/>
              </a:ln>
              <a:effectLst/>
              <a:uLnTx/>
              <a:uFillTx/>
              <a:latin typeface="+mn-lt"/>
              <a:ea typeface="+mn-ea"/>
              <a:cs typeface="+mn-cs"/>
            </a:endParaRPr>
          </a:p>
        </p:txBody>
      </p:sp>
    </p:spTree>
    <p:extLst>
      <p:ext uri="{BB962C8B-B14F-4D97-AF65-F5344CB8AC3E}">
        <p14:creationId xmlns:p14="http://schemas.microsoft.com/office/powerpoint/2010/main" val="2643109348"/>
      </p:ext>
    </p:extLst>
  </p:cSld>
  <p:clrMapOvr>
    <a:masterClrMapping/>
  </p:clrMapOvr>
  <p:transition spd="slow" advTm="73031">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2"/>
          <p:cNvSpPr txBox="1">
            <a:spLocks noChangeArrowheads="1"/>
          </p:cNvSpPr>
          <p:nvPr/>
        </p:nvSpPr>
        <p:spPr>
          <a:xfrm>
            <a:off x="3156155" y="1002890"/>
            <a:ext cx="8775265" cy="5855109"/>
          </a:xfrm>
          <a:prstGeom prst="rect">
            <a:avLst/>
          </a:prstGeom>
          <a:solidFill>
            <a:schemeClr val="bg2"/>
          </a:solidFill>
          <a:ln>
            <a:solidFill>
              <a:srgbClr val="FF0000"/>
            </a:solidFill>
          </a:ln>
        </p:spPr>
        <p:txBody>
          <a:bodyPr rtlCol="0">
            <a:noAutofit/>
          </a:bodyPr>
          <a:lstStyle/>
          <a:p>
            <a:pPr marL="228600" marR="0" lvl="0" indent="-228600" algn="r" defTabSz="914400" rtl="1" eaLnBrk="1" fontAlgn="auto" latinLnBrk="0" hangingPunct="1">
              <a:lnSpc>
                <a:spcPct val="135000"/>
              </a:lnSpc>
              <a:spcBef>
                <a:spcPts val="1000"/>
              </a:spcBef>
              <a:spcAft>
                <a:spcPts val="0"/>
              </a:spcAft>
              <a:buClrTx/>
              <a:buSzTx/>
              <a:buFont typeface="Wingdings" pitchFamily="2" charset="2"/>
              <a:buNone/>
              <a:tabLst/>
              <a:defRPr/>
            </a:pPr>
            <a:r>
              <a:rPr kumimoji="0" lang="ar-SA" sz="1400" b="1" i="0" u="sng" strike="noStrike" kern="1200" cap="none" spc="0" normalizeH="0" baseline="0" noProof="0" dirty="0">
                <a:ln>
                  <a:noFill/>
                </a:ln>
                <a:effectLst/>
                <a:uLnTx/>
                <a:uFillTx/>
                <a:latin typeface="+mn-lt"/>
                <a:ea typeface="+mn-ea"/>
                <a:cs typeface="+mn-cs"/>
              </a:rPr>
              <a:t>الخطوة السابعة -  الخاتمة</a:t>
            </a:r>
            <a:endParaRPr kumimoji="0" lang="ar-SA" sz="1400" b="1" i="0" u="none" strike="noStrike" kern="1200" cap="none" spc="0" normalizeH="0" baseline="0" noProof="0" dirty="0">
              <a:ln>
                <a:noFill/>
              </a:ln>
              <a:effectLst/>
              <a:uLnTx/>
              <a:uFillTx/>
              <a:latin typeface="+mn-lt"/>
              <a:ea typeface="+mn-ea"/>
              <a:cs typeface="+mn-cs"/>
            </a:endParaRPr>
          </a:p>
          <a:p>
            <a:pPr marL="228600" marR="0" lvl="0" indent="-228600" algn="r" defTabSz="914400" rtl="1" eaLnBrk="1" fontAlgn="auto" latinLnBrk="0" hangingPunct="1">
              <a:lnSpc>
                <a:spcPct val="135000"/>
              </a:lnSpc>
              <a:spcBef>
                <a:spcPts val="1000"/>
              </a:spcBef>
              <a:spcAft>
                <a:spcPts val="0"/>
              </a:spcAft>
              <a:buClrTx/>
              <a:buSzTx/>
              <a:buFont typeface="Wingdings" pitchFamily="2" charset="2"/>
              <a:buNone/>
              <a:tabLst/>
              <a:defRPr/>
            </a:pPr>
            <a:r>
              <a:rPr kumimoji="0" lang="ar-SA" sz="14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 التلخيص</a:t>
            </a:r>
          </a:p>
          <a:p>
            <a:pPr marL="228600" marR="0" lvl="0" indent="-228600" algn="r" defTabSz="914400" rtl="1" eaLnBrk="1" fontAlgn="auto" latinLnBrk="0" hangingPunct="1">
              <a:lnSpc>
                <a:spcPct val="135000"/>
              </a:lnSpc>
              <a:spcBef>
                <a:spcPts val="1000"/>
              </a:spcBef>
              <a:spcAft>
                <a:spcPts val="0"/>
              </a:spcAft>
              <a:buClrTx/>
              <a:buSzTx/>
              <a:buFont typeface="Wingdings" pitchFamily="2" charset="2"/>
              <a:buNone/>
              <a:tabLst/>
              <a:defRPr/>
            </a:pPr>
            <a:r>
              <a:rPr kumimoji="0" lang="ar-SA" sz="14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الاستنتاجات</a:t>
            </a:r>
          </a:p>
          <a:p>
            <a:pPr marL="228600" marR="0" lvl="0" indent="-228600" algn="r" defTabSz="914400" rtl="1" eaLnBrk="1" fontAlgn="auto" latinLnBrk="0" hangingPunct="1">
              <a:lnSpc>
                <a:spcPct val="135000"/>
              </a:lnSpc>
              <a:spcBef>
                <a:spcPts val="1000"/>
              </a:spcBef>
              <a:spcAft>
                <a:spcPts val="0"/>
              </a:spcAft>
              <a:buClrTx/>
              <a:buSzTx/>
              <a:buFont typeface="Wingdings" pitchFamily="2" charset="2"/>
              <a:buNone/>
              <a:tabLst/>
              <a:defRPr/>
            </a:pPr>
            <a:r>
              <a:rPr kumimoji="0" lang="ar-SA" sz="14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التوصيات</a:t>
            </a:r>
          </a:p>
          <a:p>
            <a:pPr marL="228600" marR="0" lvl="0" indent="-228600" algn="r" defTabSz="914400" rtl="1" eaLnBrk="1" fontAlgn="auto" latinLnBrk="0" hangingPunct="1">
              <a:lnSpc>
                <a:spcPct val="135000"/>
              </a:lnSpc>
              <a:spcBef>
                <a:spcPts val="1000"/>
              </a:spcBef>
              <a:spcAft>
                <a:spcPts val="0"/>
              </a:spcAft>
              <a:buClrTx/>
              <a:buSzTx/>
              <a:buFont typeface="Wingdings" pitchFamily="2" charset="2"/>
              <a:buNone/>
              <a:tabLst/>
              <a:defRPr/>
            </a:pPr>
            <a:r>
              <a:rPr kumimoji="0" lang="ar-SA" sz="14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rPr>
              <a:t>مساهمة البحث</a:t>
            </a:r>
          </a:p>
          <a:p>
            <a:pPr marL="228600" marR="0" lvl="0" indent="-228600" algn="r" defTabSz="914400" rtl="1" eaLnBrk="1" fontAlgn="auto" latinLnBrk="0" hangingPunct="1">
              <a:lnSpc>
                <a:spcPct val="135000"/>
              </a:lnSpc>
              <a:spcBef>
                <a:spcPts val="1000"/>
              </a:spcBef>
              <a:spcAft>
                <a:spcPts val="0"/>
              </a:spcAft>
              <a:buClrTx/>
              <a:buSzTx/>
              <a:buFont typeface="Wingdings" pitchFamily="2" charset="2"/>
              <a:buNone/>
              <a:tabLst/>
              <a:defRPr/>
            </a:pPr>
            <a:r>
              <a:rPr kumimoji="0" lang="ar-SA" b="1" i="0" u="none" strike="noStrike" kern="1200" cap="none" spc="0" normalizeH="0" baseline="0" noProof="0" dirty="0">
                <a:ln>
                  <a:noFill/>
                </a:ln>
                <a:effectLst/>
                <a:uLnTx/>
                <a:uFillTx/>
                <a:latin typeface="+mn-lt"/>
                <a:ea typeface="+mn-ea"/>
                <a:cs typeface="+mn-cs"/>
              </a:rPr>
              <a:t>مثال:</a:t>
            </a:r>
          </a:p>
          <a:p>
            <a:pPr marL="228600" marR="0" lvl="0" indent="-228600" algn="r" defTabSz="914400" rtl="1" eaLnBrk="1" fontAlgn="auto" latinLnBrk="0" hangingPunct="1">
              <a:lnSpc>
                <a:spcPct val="135000"/>
              </a:lnSpc>
              <a:spcBef>
                <a:spcPts val="1000"/>
              </a:spcBef>
              <a:spcAft>
                <a:spcPts val="0"/>
              </a:spcAft>
              <a:buClrTx/>
              <a:buSzTx/>
              <a:buFont typeface="Wingdings" pitchFamily="2" charset="2"/>
              <a:buNone/>
              <a:tabLst/>
              <a:defRPr/>
            </a:pPr>
            <a:r>
              <a:rPr kumimoji="0" lang="ar-SA" sz="1400" b="1" i="0" u="none" strike="noStrike" kern="1200" cap="none" spc="0" normalizeH="0" baseline="0" noProof="0" dirty="0">
                <a:ln>
                  <a:noFill/>
                </a:ln>
                <a:effectLst/>
                <a:uLnTx/>
                <a:uFillTx/>
                <a:latin typeface="+mn-lt"/>
                <a:ea typeface="+mn-ea"/>
                <a:cs typeface="+mn-cs"/>
              </a:rPr>
              <a:t>"في البحث الحالية تطرقت لأدوار الجامعة </a:t>
            </a:r>
            <a:r>
              <a:rPr kumimoji="0" lang="ar-EG" sz="1400" b="1" i="0" u="none" strike="noStrike" kern="1200" cap="none" spc="0" normalizeH="0" baseline="0" noProof="0" dirty="0">
                <a:ln>
                  <a:noFill/>
                </a:ln>
                <a:effectLst/>
                <a:uLnTx/>
                <a:uFillTx/>
                <a:latin typeface="+mn-lt"/>
                <a:ea typeface="+mn-ea"/>
                <a:cs typeface="+mn-cs"/>
              </a:rPr>
              <a:t>و الباحث </a:t>
            </a:r>
            <a:r>
              <a:rPr kumimoji="0" lang="ar-SA" sz="1400" b="1" i="0" u="none" strike="noStrike" kern="1200" cap="none" spc="0" normalizeH="0" baseline="0" noProof="0" dirty="0">
                <a:ln>
                  <a:noFill/>
                </a:ln>
                <a:effectLst/>
                <a:uLnTx/>
                <a:uFillTx/>
                <a:latin typeface="+mn-lt"/>
                <a:ea typeface="+mn-ea"/>
                <a:cs typeface="+mn-cs"/>
              </a:rPr>
              <a:t>في مجال إدارة </a:t>
            </a:r>
            <a:r>
              <a:rPr kumimoji="0" lang="ar-SA" sz="1400" b="1" i="0" u="none" strike="noStrike" kern="1200" cap="none" spc="0" normalizeH="0" baseline="0" noProof="0" dirty="0" err="1">
                <a:ln>
                  <a:noFill/>
                </a:ln>
                <a:effectLst/>
                <a:uLnTx/>
                <a:uFillTx/>
                <a:latin typeface="+mn-lt"/>
                <a:ea typeface="+mn-ea"/>
                <a:cs typeface="+mn-cs"/>
              </a:rPr>
              <a:t>الاعمال</a:t>
            </a:r>
            <a:r>
              <a:rPr kumimoji="0" lang="ar-SA" sz="1400" b="1" i="0" u="none" strike="noStrike" kern="1200" cap="none" spc="0" normalizeH="0" baseline="0" noProof="0" dirty="0">
                <a:ln>
                  <a:noFill/>
                </a:ln>
                <a:effectLst/>
                <a:uLnTx/>
                <a:uFillTx/>
                <a:latin typeface="+mn-lt"/>
                <a:ea typeface="+mn-ea"/>
                <a:cs typeface="+mn-cs"/>
              </a:rPr>
              <a:t>  وفي مجال إدارة </a:t>
            </a:r>
            <a:r>
              <a:rPr kumimoji="0" lang="ar-SA" sz="1400" b="1" i="0" u="none" strike="noStrike" kern="1200" cap="none" spc="0" normalizeH="0" baseline="0" noProof="0" dirty="0" err="1">
                <a:ln>
                  <a:noFill/>
                </a:ln>
                <a:effectLst/>
                <a:uLnTx/>
                <a:uFillTx/>
                <a:latin typeface="+mn-lt"/>
                <a:ea typeface="+mn-ea"/>
                <a:cs typeface="+mn-cs"/>
              </a:rPr>
              <a:t>الاعمال</a:t>
            </a:r>
            <a:r>
              <a:rPr kumimoji="0" lang="ar-EG" sz="1400" b="1" i="0" u="none" strike="noStrike" kern="1200" cap="none" spc="0" normalizeH="0" baseline="0" noProof="0" dirty="0">
                <a:ln>
                  <a:noFill/>
                </a:ln>
                <a:effectLst/>
                <a:uLnTx/>
                <a:uFillTx/>
                <a:latin typeface="+mn-lt"/>
                <a:ea typeface="+mn-ea"/>
                <a:cs typeface="+mn-cs"/>
              </a:rPr>
              <a:t> الدولية</a:t>
            </a:r>
            <a:r>
              <a:rPr kumimoji="0" lang="ar-SA" sz="1400" b="1" i="0" u="none" strike="noStrike" kern="1200" cap="none" spc="0" normalizeH="0" baseline="0" noProof="0" dirty="0">
                <a:ln>
                  <a:noFill/>
                </a:ln>
                <a:effectLst/>
                <a:uLnTx/>
                <a:uFillTx/>
                <a:latin typeface="+mn-lt"/>
                <a:ea typeface="+mn-ea"/>
                <a:cs typeface="+mn-cs"/>
              </a:rPr>
              <a:t>. في بداية البحث كتب</a:t>
            </a:r>
            <a:r>
              <a:rPr kumimoji="0" lang="ar-EG" sz="1400" b="1" i="0" u="none" strike="noStrike" kern="1200" cap="none" spc="0" normalizeH="0" baseline="0" noProof="0" dirty="0">
                <a:ln>
                  <a:noFill/>
                </a:ln>
                <a:effectLst/>
                <a:uLnTx/>
                <a:uFillTx/>
                <a:latin typeface="+mn-lt"/>
                <a:ea typeface="+mn-ea"/>
                <a:cs typeface="+mn-cs"/>
              </a:rPr>
              <a:t> </a:t>
            </a:r>
            <a:r>
              <a:rPr kumimoji="0" lang="ar-SA" sz="1400" b="1" i="0" u="none" strike="noStrike" kern="1200" cap="none" spc="0" normalizeH="0" baseline="0" noProof="0" dirty="0">
                <a:ln>
                  <a:noFill/>
                </a:ln>
                <a:effectLst/>
                <a:uLnTx/>
                <a:uFillTx/>
                <a:latin typeface="+mn-lt"/>
                <a:ea typeface="+mn-ea"/>
                <a:cs typeface="+mn-cs"/>
              </a:rPr>
              <a:t>حول............ وبعد ذلك كتبت عن........... .</a:t>
            </a:r>
          </a:p>
          <a:p>
            <a:pPr marL="228600" marR="0" lvl="0" indent="-228600" algn="r" defTabSz="914400" rtl="1" eaLnBrk="1" fontAlgn="auto" latinLnBrk="0" hangingPunct="1">
              <a:lnSpc>
                <a:spcPct val="135000"/>
              </a:lnSpc>
              <a:spcBef>
                <a:spcPts val="1000"/>
              </a:spcBef>
              <a:spcAft>
                <a:spcPts val="0"/>
              </a:spcAft>
              <a:buClrTx/>
              <a:buSzTx/>
              <a:buFont typeface="Wingdings" pitchFamily="2" charset="2"/>
              <a:buNone/>
              <a:tabLst/>
              <a:defRPr/>
            </a:pPr>
            <a:r>
              <a:rPr kumimoji="0" lang="ar-SA" sz="1400" b="1" i="0" u="none" strike="noStrike" kern="1200" cap="none" spc="0" normalizeH="0" baseline="0" noProof="0" dirty="0">
                <a:ln>
                  <a:noFill/>
                </a:ln>
                <a:effectLst/>
                <a:uLnTx/>
                <a:uFillTx/>
                <a:latin typeface="+mn-lt"/>
                <a:ea typeface="+mn-ea"/>
                <a:cs typeface="+mn-cs"/>
              </a:rPr>
              <a:t>توصل البحث لعدة استنتاجات أهمها أن التعاون بين الجامعة </a:t>
            </a:r>
            <a:r>
              <a:rPr kumimoji="0" lang="ar-EG" sz="1400" b="1" i="0" u="none" strike="noStrike" kern="1200" cap="none" spc="0" normalizeH="0" baseline="0" noProof="0" dirty="0">
                <a:ln>
                  <a:noFill/>
                </a:ln>
                <a:effectLst/>
                <a:uLnTx/>
                <a:uFillTx/>
                <a:latin typeface="+mn-lt"/>
                <a:ea typeface="+mn-ea"/>
                <a:cs typeface="+mn-cs"/>
              </a:rPr>
              <a:t>و الباحث </a:t>
            </a:r>
            <a:r>
              <a:rPr kumimoji="0" lang="ar-SA" sz="1400" b="1" i="0" u="none" strike="noStrike" kern="1200" cap="none" spc="0" normalizeH="0" baseline="0" noProof="0" dirty="0">
                <a:ln>
                  <a:noFill/>
                </a:ln>
                <a:effectLst/>
                <a:uLnTx/>
                <a:uFillTx/>
                <a:latin typeface="+mn-lt"/>
                <a:ea typeface="+mn-ea"/>
                <a:cs typeface="+mn-cs"/>
              </a:rPr>
              <a:t>هو </a:t>
            </a:r>
            <a:r>
              <a:rPr kumimoji="0" lang="ar-SA" sz="1400" b="1" i="0" u="none" strike="noStrike" kern="1200" cap="none" spc="0" normalizeH="0" baseline="0" noProof="0" dirty="0" err="1">
                <a:ln>
                  <a:noFill/>
                </a:ln>
                <a:effectLst/>
                <a:uLnTx/>
                <a:uFillTx/>
                <a:latin typeface="+mn-lt"/>
                <a:ea typeface="+mn-ea"/>
                <a:cs typeface="+mn-cs"/>
              </a:rPr>
              <a:t>ه</a:t>
            </a:r>
            <a:r>
              <a:rPr kumimoji="0" lang="ar-EG" sz="1400" b="1" i="0" u="none" strike="noStrike" kern="1200" cap="none" spc="0" normalizeH="0" baseline="0" noProof="0" dirty="0">
                <a:ln>
                  <a:noFill/>
                </a:ln>
                <a:effectLst/>
                <a:uLnTx/>
                <a:uFillTx/>
                <a:latin typeface="+mn-lt"/>
                <a:ea typeface="+mn-ea"/>
                <a:cs typeface="+mn-cs"/>
              </a:rPr>
              <a:t>ا</a:t>
            </a:r>
            <a:r>
              <a:rPr kumimoji="0" lang="ar-SA" sz="1400" b="1" i="0" u="none" strike="noStrike" kern="1200" cap="none" spc="0" normalizeH="0" baseline="0" noProof="0" dirty="0">
                <a:ln>
                  <a:noFill/>
                </a:ln>
                <a:effectLst/>
                <a:uLnTx/>
                <a:uFillTx/>
                <a:latin typeface="+mn-lt"/>
                <a:ea typeface="+mn-ea"/>
                <a:cs typeface="+mn-cs"/>
              </a:rPr>
              <a:t>م جدا وخاصة حين الحديث عن إدارة </a:t>
            </a:r>
            <a:r>
              <a:rPr kumimoji="0" lang="ar-SA" sz="1400" b="1" i="0" u="none" strike="noStrike" kern="1200" cap="none" spc="0" normalizeH="0" baseline="0" noProof="0" dirty="0" err="1">
                <a:ln>
                  <a:noFill/>
                </a:ln>
                <a:effectLst/>
                <a:uLnTx/>
                <a:uFillTx/>
                <a:latin typeface="+mn-lt"/>
                <a:ea typeface="+mn-ea"/>
                <a:cs typeface="+mn-cs"/>
              </a:rPr>
              <a:t>الاعمال</a:t>
            </a:r>
            <a:r>
              <a:rPr kumimoji="0" lang="ar-SA" sz="1400" b="1" i="0" u="none" strike="noStrike" kern="1200" cap="none" spc="0" normalizeH="0" baseline="0" noProof="0" dirty="0">
                <a:ln>
                  <a:noFill/>
                </a:ln>
                <a:effectLst/>
                <a:uLnTx/>
                <a:uFillTx/>
                <a:latin typeface="+mn-lt"/>
                <a:ea typeface="+mn-ea"/>
                <a:cs typeface="+mn-cs"/>
              </a:rPr>
              <a:t>  وإدارة </a:t>
            </a:r>
            <a:r>
              <a:rPr kumimoji="0" lang="ar-SA" sz="1400" b="1" i="0" u="none" strike="noStrike" kern="1200" cap="none" spc="0" normalizeH="0" baseline="0" noProof="0" dirty="0" err="1">
                <a:ln>
                  <a:noFill/>
                </a:ln>
                <a:effectLst/>
                <a:uLnTx/>
                <a:uFillTx/>
                <a:latin typeface="+mn-lt"/>
                <a:ea typeface="+mn-ea"/>
                <a:cs typeface="+mn-cs"/>
              </a:rPr>
              <a:t>الاعمال</a:t>
            </a:r>
            <a:r>
              <a:rPr kumimoji="0" lang="ar-SA" sz="1400" b="1" i="0" u="none" strike="noStrike" kern="1200" cap="none" spc="0" normalizeH="0" baseline="0" noProof="0" dirty="0">
                <a:ln>
                  <a:noFill/>
                </a:ln>
                <a:effectLst/>
                <a:uLnTx/>
                <a:uFillTx/>
                <a:latin typeface="+mn-lt"/>
                <a:ea typeface="+mn-ea"/>
                <a:cs typeface="+mn-cs"/>
              </a:rPr>
              <a:t>  </a:t>
            </a:r>
            <a:r>
              <a:rPr kumimoji="0" lang="ar-EG" sz="1400" b="1" i="0" u="none" strike="noStrike" kern="1200" cap="none" spc="0" normalizeH="0" baseline="0" noProof="0" dirty="0">
                <a:ln>
                  <a:noFill/>
                </a:ln>
                <a:effectLst/>
                <a:uLnTx/>
                <a:uFillTx/>
                <a:latin typeface="+mn-lt"/>
                <a:ea typeface="+mn-ea"/>
                <a:cs typeface="+mn-cs"/>
              </a:rPr>
              <a:t>الدولية </a:t>
            </a:r>
            <a:r>
              <a:rPr kumimoji="0" lang="ar-SA" sz="1400" b="1" i="0" u="none" strike="noStrike" kern="1200" cap="none" spc="0" normalizeH="0" baseline="0" noProof="0" dirty="0">
                <a:ln>
                  <a:noFill/>
                </a:ln>
                <a:effectLst/>
                <a:uLnTx/>
                <a:uFillTx/>
                <a:latin typeface="+mn-lt"/>
                <a:ea typeface="+mn-ea"/>
                <a:cs typeface="+mn-cs"/>
              </a:rPr>
              <a:t>. ......................................................</a:t>
            </a:r>
          </a:p>
          <a:p>
            <a:pPr marL="228600" marR="0" lvl="0" indent="-228600" algn="r" defTabSz="914400" rtl="1" eaLnBrk="1" fontAlgn="auto" latinLnBrk="0" hangingPunct="1">
              <a:lnSpc>
                <a:spcPct val="135000"/>
              </a:lnSpc>
              <a:spcBef>
                <a:spcPts val="1000"/>
              </a:spcBef>
              <a:spcAft>
                <a:spcPts val="0"/>
              </a:spcAft>
              <a:buClrTx/>
              <a:buSzTx/>
              <a:buFont typeface="Wingdings" pitchFamily="2" charset="2"/>
              <a:buNone/>
              <a:tabLst/>
              <a:defRPr/>
            </a:pPr>
            <a:r>
              <a:rPr kumimoji="0" lang="ar-SA" sz="1400" b="1" i="0" u="none" strike="noStrike" kern="1200" cap="none" spc="0" normalizeH="0" baseline="0" noProof="0" dirty="0">
                <a:ln>
                  <a:noFill/>
                </a:ln>
                <a:effectLst/>
                <a:uLnTx/>
                <a:uFillTx/>
                <a:latin typeface="+mn-lt"/>
                <a:ea typeface="+mn-ea"/>
                <a:cs typeface="+mn-cs"/>
              </a:rPr>
              <a:t>بالتالي، </a:t>
            </a:r>
            <a:r>
              <a:rPr kumimoji="0" lang="ar-EG" sz="1400" b="1" i="0" u="none" strike="noStrike" kern="1200" cap="none" spc="0" normalizeH="0" baseline="0" noProof="0" dirty="0">
                <a:ln>
                  <a:noFill/>
                </a:ln>
                <a:effectLst/>
                <a:uLnTx/>
                <a:uFillTx/>
                <a:latin typeface="+mn-lt"/>
                <a:ea typeface="+mn-ea"/>
                <a:cs typeface="+mn-cs"/>
              </a:rPr>
              <a:t>ي</a:t>
            </a:r>
            <a:r>
              <a:rPr kumimoji="0" lang="ar-SA" sz="1400" b="1" i="0" u="none" strike="noStrike" kern="1200" cap="none" spc="0" normalizeH="0" baseline="0" noProof="0" dirty="0" err="1">
                <a:ln>
                  <a:noFill/>
                </a:ln>
                <a:effectLst/>
                <a:uLnTx/>
                <a:uFillTx/>
                <a:latin typeface="+mn-lt"/>
                <a:ea typeface="+mn-ea"/>
                <a:cs typeface="+mn-cs"/>
              </a:rPr>
              <a:t>قترح</a:t>
            </a:r>
            <a:r>
              <a:rPr kumimoji="0" lang="ar-SA" sz="1400" b="1" i="0" u="none" strike="noStrike" kern="1200" cap="none" spc="0" normalizeH="0" baseline="0" noProof="0" dirty="0">
                <a:ln>
                  <a:noFill/>
                </a:ln>
                <a:effectLst/>
                <a:uLnTx/>
                <a:uFillTx/>
                <a:latin typeface="+mn-lt"/>
                <a:ea typeface="+mn-ea"/>
                <a:cs typeface="+mn-cs"/>
              </a:rPr>
              <a:t> الدراسة التوصيات التالية والتي تهدف إلى توثيق العلاقة ما بين الجامعة والباحث</a:t>
            </a:r>
            <a:r>
              <a:rPr kumimoji="0" lang="ar-EG" sz="1400" b="1" i="0" u="none" strike="noStrike" kern="1200" cap="none" spc="0" normalizeH="0" baseline="0" noProof="0" dirty="0">
                <a:ln>
                  <a:noFill/>
                </a:ln>
                <a:effectLst/>
                <a:uLnTx/>
                <a:uFillTx/>
                <a:latin typeface="+mn-lt"/>
                <a:ea typeface="+mn-ea"/>
                <a:cs typeface="+mn-cs"/>
              </a:rPr>
              <a:t> </a:t>
            </a:r>
            <a:r>
              <a:rPr kumimoji="0" lang="ar-SA" sz="1400" b="1" i="0" u="none" strike="noStrike" kern="1200" cap="none" spc="0" normalizeH="0" baseline="0" noProof="0" dirty="0">
                <a:ln>
                  <a:noFill/>
                </a:ln>
                <a:effectLst/>
                <a:uLnTx/>
                <a:uFillTx/>
                <a:latin typeface="+mn-lt"/>
                <a:ea typeface="+mn-ea"/>
                <a:cs typeface="+mn-cs"/>
              </a:rPr>
              <a:t>في مجال</a:t>
            </a:r>
            <a:r>
              <a:rPr kumimoji="0" lang="ar-EG" sz="1400" b="1" i="0" u="none" strike="noStrike" kern="1200" cap="none" spc="0" normalizeH="0" baseline="0" noProof="0" dirty="0">
                <a:ln>
                  <a:noFill/>
                </a:ln>
                <a:effectLst/>
                <a:uLnTx/>
                <a:uFillTx/>
                <a:latin typeface="+mn-lt"/>
                <a:ea typeface="+mn-ea"/>
                <a:cs typeface="+mn-cs"/>
              </a:rPr>
              <a:t> أخلاقيات </a:t>
            </a:r>
            <a:r>
              <a:rPr kumimoji="0" lang="ar-SA" sz="1400" b="1" i="0" u="none" strike="noStrike" kern="1200" cap="none" spc="0" normalizeH="0" baseline="0" noProof="0" dirty="0">
                <a:ln>
                  <a:noFill/>
                </a:ln>
                <a:effectLst/>
                <a:uLnTx/>
                <a:uFillTx/>
                <a:latin typeface="+mn-lt"/>
                <a:ea typeface="+mn-ea"/>
                <a:cs typeface="+mn-cs"/>
              </a:rPr>
              <a:t> إدارة </a:t>
            </a:r>
            <a:r>
              <a:rPr kumimoji="0" lang="ar-SA" sz="1400" b="1" i="0" u="none" strike="noStrike" kern="1200" cap="none" spc="0" normalizeH="0" baseline="0" noProof="0" dirty="0" err="1">
                <a:ln>
                  <a:noFill/>
                </a:ln>
                <a:effectLst/>
                <a:uLnTx/>
                <a:uFillTx/>
                <a:latin typeface="+mn-lt"/>
                <a:ea typeface="+mn-ea"/>
                <a:cs typeface="+mn-cs"/>
              </a:rPr>
              <a:t>الاعمال</a:t>
            </a:r>
            <a:r>
              <a:rPr kumimoji="0" lang="ar-SA" sz="1400" b="1" i="0" u="none" strike="noStrike" kern="1200" cap="none" spc="0" normalizeH="0" baseline="0" noProof="0" dirty="0">
                <a:ln>
                  <a:noFill/>
                </a:ln>
                <a:effectLst/>
                <a:uLnTx/>
                <a:uFillTx/>
                <a:latin typeface="+mn-lt"/>
                <a:ea typeface="+mn-ea"/>
                <a:cs typeface="+mn-cs"/>
              </a:rPr>
              <a:t> </a:t>
            </a:r>
            <a:r>
              <a:rPr kumimoji="0" lang="ar-EG" sz="1400" b="1" i="0" u="none" strike="noStrike" kern="1200" cap="none" spc="0" normalizeH="0" baseline="0" noProof="0" dirty="0">
                <a:ln>
                  <a:noFill/>
                </a:ln>
                <a:effectLst/>
                <a:uLnTx/>
                <a:uFillTx/>
                <a:latin typeface="+mn-lt"/>
                <a:ea typeface="+mn-ea"/>
                <a:cs typeface="+mn-cs"/>
              </a:rPr>
              <a:t>الدولية </a:t>
            </a:r>
            <a:r>
              <a:rPr kumimoji="0" lang="ar-SA" sz="1400" b="1" i="0" u="none" strike="noStrike" kern="1200" cap="none" spc="0" normalizeH="0" baseline="0" noProof="0" dirty="0">
                <a:ln>
                  <a:noFill/>
                </a:ln>
                <a:effectLst/>
                <a:uLnTx/>
                <a:uFillTx/>
                <a:latin typeface="+mn-lt"/>
                <a:ea typeface="+mn-ea"/>
                <a:cs typeface="+mn-cs"/>
              </a:rPr>
              <a:t>: </a:t>
            </a:r>
          </a:p>
          <a:p>
            <a:pPr marL="228600" marR="0" lvl="0" indent="-228600" algn="r" defTabSz="914400" rtl="1" eaLnBrk="1" fontAlgn="auto" latinLnBrk="0" hangingPunct="1">
              <a:lnSpc>
                <a:spcPct val="135000"/>
              </a:lnSpc>
              <a:spcBef>
                <a:spcPts val="1000"/>
              </a:spcBef>
              <a:spcAft>
                <a:spcPts val="0"/>
              </a:spcAft>
              <a:buClrTx/>
              <a:buSzTx/>
              <a:buFont typeface="Wingdings" pitchFamily="2" charset="2"/>
              <a:buNone/>
              <a:tabLst/>
              <a:defRPr/>
            </a:pPr>
            <a:r>
              <a:rPr kumimoji="0" lang="ar-SA" sz="1400" b="1" i="0" u="none" strike="noStrike" kern="1200" cap="none" spc="0" normalizeH="0" baseline="0" noProof="0" dirty="0">
                <a:ln>
                  <a:noFill/>
                </a:ln>
                <a:effectLst/>
                <a:uLnTx/>
                <a:uFillTx/>
                <a:latin typeface="+mn-lt"/>
                <a:ea typeface="+mn-ea"/>
                <a:cs typeface="+mn-cs"/>
              </a:rPr>
              <a:t>(1)............................................................  .</a:t>
            </a:r>
          </a:p>
          <a:p>
            <a:pPr marL="228600" marR="0" lvl="0" indent="-228600" algn="r" defTabSz="914400" rtl="1" eaLnBrk="1" fontAlgn="auto" latinLnBrk="0" hangingPunct="1">
              <a:lnSpc>
                <a:spcPct val="135000"/>
              </a:lnSpc>
              <a:spcBef>
                <a:spcPts val="1000"/>
              </a:spcBef>
              <a:spcAft>
                <a:spcPts val="0"/>
              </a:spcAft>
              <a:buClrTx/>
              <a:buSzTx/>
              <a:buFont typeface="Wingdings" pitchFamily="2" charset="2"/>
              <a:buNone/>
              <a:tabLst/>
              <a:defRPr/>
            </a:pPr>
            <a:r>
              <a:rPr kumimoji="0" lang="ar-SA" sz="1400" b="1" i="0" u="none" strike="noStrike" kern="1200" cap="none" spc="0" normalizeH="0" baseline="0" noProof="0" dirty="0">
                <a:ln>
                  <a:noFill/>
                </a:ln>
                <a:effectLst/>
                <a:uLnTx/>
                <a:uFillTx/>
                <a:latin typeface="+mn-lt"/>
                <a:ea typeface="+mn-ea"/>
                <a:cs typeface="+mn-cs"/>
              </a:rPr>
              <a:t>(2).................................................................</a:t>
            </a:r>
          </a:p>
          <a:p>
            <a:pPr marL="228600" marR="0" lvl="0" indent="-228600" algn="r" defTabSz="914400" rtl="1" eaLnBrk="1" fontAlgn="auto" latinLnBrk="0" hangingPunct="1">
              <a:lnSpc>
                <a:spcPct val="135000"/>
              </a:lnSpc>
              <a:spcBef>
                <a:spcPts val="1000"/>
              </a:spcBef>
              <a:spcAft>
                <a:spcPts val="0"/>
              </a:spcAft>
              <a:buClrTx/>
              <a:buSzTx/>
              <a:buFont typeface="Wingdings" pitchFamily="2" charset="2"/>
              <a:buNone/>
              <a:tabLst/>
              <a:defRPr/>
            </a:pPr>
            <a:r>
              <a:rPr kumimoji="0" lang="ar-SA" sz="1400" b="1" i="0" u="none" strike="noStrike" kern="1200" cap="none" spc="0" normalizeH="0" baseline="0" noProof="0" dirty="0">
                <a:ln>
                  <a:noFill/>
                </a:ln>
                <a:effectLst/>
                <a:uLnTx/>
                <a:uFillTx/>
                <a:latin typeface="+mn-lt"/>
                <a:ea typeface="+mn-ea"/>
                <a:cs typeface="+mn-cs"/>
              </a:rPr>
              <a:t>من الواضح أن هذه البحث ساهم</a:t>
            </a:r>
            <a:r>
              <a:rPr kumimoji="0" lang="ar-EG" sz="1400" b="1" i="0" u="none" strike="noStrike" kern="1200" cap="none" spc="0" normalizeH="0" baseline="0" noProof="0" dirty="0">
                <a:ln>
                  <a:noFill/>
                </a:ln>
                <a:effectLst/>
                <a:uLnTx/>
                <a:uFillTx/>
                <a:latin typeface="+mn-lt"/>
                <a:ea typeface="+mn-ea"/>
                <a:cs typeface="+mn-cs"/>
              </a:rPr>
              <a:t> </a:t>
            </a:r>
            <a:r>
              <a:rPr kumimoji="0" lang="ar-SA" sz="1400" b="1" i="0" u="none" strike="noStrike" kern="1200" cap="none" spc="0" normalizeH="0" baseline="0" noProof="0" dirty="0">
                <a:ln>
                  <a:noFill/>
                </a:ln>
                <a:effectLst/>
                <a:uLnTx/>
                <a:uFillTx/>
                <a:latin typeface="+mn-lt"/>
                <a:ea typeface="+mn-ea"/>
                <a:cs typeface="+mn-cs"/>
              </a:rPr>
              <a:t> في توضيح كثير من أدوار الجامعة .......... .</a:t>
            </a:r>
          </a:p>
        </p:txBody>
      </p:sp>
    </p:spTree>
    <p:extLst>
      <p:ext uri="{BB962C8B-B14F-4D97-AF65-F5344CB8AC3E}">
        <p14:creationId xmlns:p14="http://schemas.microsoft.com/office/powerpoint/2010/main" val="4277659078"/>
      </p:ext>
    </p:extLst>
  </p:cSld>
  <p:clrMapOvr>
    <a:masterClrMapping/>
  </p:clrMapOvr>
  <p:transition spd="slow" advTm="73031">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2"/>
          <p:cNvSpPr txBox="1">
            <a:spLocks noChangeArrowheads="1"/>
          </p:cNvSpPr>
          <p:nvPr/>
        </p:nvSpPr>
        <p:spPr>
          <a:xfrm>
            <a:off x="4020472" y="1704873"/>
            <a:ext cx="6172200" cy="3073604"/>
          </a:xfrm>
          <a:prstGeom prst="rect">
            <a:avLst/>
          </a:prstGeom>
          <a:solidFill>
            <a:schemeClr val="bg2"/>
          </a:solidFill>
          <a:ln>
            <a:solidFill>
              <a:srgbClr val="FF0000"/>
            </a:solidFill>
          </a:ln>
        </p:spPr>
        <p:txBody>
          <a:bodyPr rtlCol="0">
            <a:normAutofit/>
          </a:bodyPr>
          <a:lstStyle/>
          <a:p>
            <a:pPr marL="228600" marR="0" lvl="0" indent="-228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2800" b="1" i="0" u="sng" strike="noStrike" kern="1200" cap="none" spc="0" normalizeH="0" baseline="0" noProof="0">
                <a:ln>
                  <a:noFill/>
                </a:ln>
                <a:effectLst/>
                <a:uLnTx/>
                <a:uFillTx/>
                <a:latin typeface="+mn-lt"/>
                <a:ea typeface="+mn-ea"/>
                <a:cs typeface="+mn-cs"/>
              </a:rPr>
              <a:t>الخطوة الثامنة :</a:t>
            </a:r>
            <a:r>
              <a:rPr kumimoji="0" lang="ar-SA" sz="2800" b="1" i="0" u="none" strike="noStrike" kern="1200" cap="none" spc="0" normalizeH="0" baseline="0" noProof="0">
                <a:ln>
                  <a:noFill/>
                </a:ln>
                <a:effectLst/>
                <a:uLnTx/>
                <a:uFillTx/>
                <a:latin typeface="+mn-lt"/>
                <a:ea typeface="+mn-ea"/>
                <a:cs typeface="+mn-cs"/>
              </a:rPr>
              <a:t> تسجيل المراجع </a:t>
            </a:r>
            <a:r>
              <a:rPr kumimoji="0" lang="ar-SA" sz="2800" b="1" i="0" u="none" strike="noStrike" kern="1200" cap="none" spc="0" normalizeH="0" baseline="0" noProof="0">
                <a:ln>
                  <a:noFill/>
                </a:ln>
                <a:effectLst>
                  <a:outerShdw blurRad="38100" dist="38100" dir="2700000" algn="tl">
                    <a:srgbClr val="FFFFFF"/>
                  </a:outerShdw>
                </a:effectLst>
                <a:uLnTx/>
                <a:uFillTx/>
                <a:latin typeface="+mn-lt"/>
                <a:ea typeface="+mn-ea"/>
                <a:cs typeface="+mn-cs"/>
              </a:rPr>
              <a:t>يتم كتابة مراجع البحث حسب الأصول التي تم تعلمها. </a:t>
            </a:r>
            <a:endParaRPr kumimoji="0" lang="ar-SA" sz="2800" b="1" i="0" u="sng" strike="noStrike" kern="1200" cap="none" spc="0" normalizeH="0" baseline="0" noProof="0">
              <a:ln>
                <a:noFill/>
              </a:ln>
              <a:effectLst>
                <a:outerShdw blurRad="38100" dist="38100" dir="2700000" algn="tl">
                  <a:srgbClr val="FFFFFF"/>
                </a:outerShdw>
              </a:effectLst>
              <a:uLnTx/>
              <a:uFillTx/>
              <a:latin typeface="+mn-lt"/>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2800" b="1" i="0" u="sng" strike="noStrike" kern="1200" cap="none" spc="0" normalizeH="0" baseline="0" noProof="0">
                <a:ln>
                  <a:noFill/>
                </a:ln>
                <a:effectLst/>
                <a:uLnTx/>
                <a:uFillTx/>
                <a:latin typeface="+mn-lt"/>
                <a:ea typeface="+mn-ea"/>
                <a:cs typeface="+mn-cs"/>
              </a:rPr>
              <a:t>الخطوة التاسعة</a:t>
            </a:r>
            <a:r>
              <a:rPr kumimoji="0" lang="ar-SA" sz="2800" b="1" i="0" u="none" strike="noStrike" kern="1200" cap="none" spc="0" normalizeH="0" baseline="0" noProof="0">
                <a:ln>
                  <a:noFill/>
                </a:ln>
                <a:effectLst/>
                <a:uLnTx/>
                <a:uFillTx/>
                <a:latin typeface="+mn-lt"/>
                <a:ea typeface="+mn-ea"/>
                <a:cs typeface="+mn-cs"/>
              </a:rPr>
              <a:t> : ارفاق الملاحق</a:t>
            </a:r>
          </a:p>
          <a:p>
            <a:pPr marL="228600" marR="0" lvl="0" indent="-228600" algn="r" defTabSz="914400" rtl="1" eaLnBrk="1" fontAlgn="auto" latinLnBrk="0" hangingPunct="1">
              <a:lnSpc>
                <a:spcPct val="90000"/>
              </a:lnSpc>
              <a:spcBef>
                <a:spcPts val="1000"/>
              </a:spcBef>
              <a:spcAft>
                <a:spcPts val="0"/>
              </a:spcAft>
              <a:buClrTx/>
              <a:buSzTx/>
              <a:buFont typeface="Wingdings" pitchFamily="2" charset="2"/>
              <a:buNone/>
              <a:tabLst/>
              <a:defRPr/>
            </a:pPr>
            <a:r>
              <a:rPr kumimoji="0" lang="ar-SA" sz="2800" b="1" i="0" u="none" strike="noStrike" kern="1200" cap="none" spc="0" normalizeH="0" baseline="0" noProof="0">
                <a:ln>
                  <a:noFill/>
                </a:ln>
                <a:effectLst/>
                <a:uLnTx/>
                <a:uFillTx/>
                <a:latin typeface="+mn-lt"/>
                <a:ea typeface="+mn-ea"/>
                <a:cs typeface="+mn-cs"/>
              </a:rPr>
              <a:t> </a:t>
            </a:r>
            <a:r>
              <a:rPr kumimoji="0" lang="ar-SA" sz="2800" b="1" i="0" u="none" strike="noStrike" kern="1200" cap="none" spc="0" normalizeH="0" baseline="0" noProof="0">
                <a:ln>
                  <a:noFill/>
                </a:ln>
                <a:effectLst>
                  <a:outerShdw blurRad="38100" dist="38100" dir="2700000" algn="tl">
                    <a:srgbClr val="FFFFFF"/>
                  </a:outerShdw>
                </a:effectLst>
                <a:uLnTx/>
                <a:uFillTx/>
                <a:latin typeface="+mn-lt"/>
                <a:ea typeface="+mn-ea"/>
                <a:cs typeface="+mn-cs"/>
              </a:rPr>
              <a:t>( استمارات ، مواد نظرية ، صور ووثائق).</a:t>
            </a:r>
            <a:endParaRPr kumimoji="0" lang="en-US" sz="2800" b="1" i="0" u="none" strike="noStrike" kern="1200" cap="none" spc="0" normalizeH="0" baseline="0" noProof="0" dirty="0">
              <a:ln>
                <a:noFill/>
              </a:ln>
              <a:effectLst>
                <a:outerShdw blurRad="38100" dist="38100" dir="2700000" algn="tl">
                  <a:srgbClr val="FFFFFF"/>
                </a:outerShdw>
              </a:effectLst>
              <a:uLnTx/>
              <a:uFillTx/>
              <a:latin typeface="+mn-lt"/>
              <a:ea typeface="+mn-ea"/>
              <a:cs typeface="+mn-cs"/>
            </a:endParaRPr>
          </a:p>
        </p:txBody>
      </p:sp>
    </p:spTree>
    <p:extLst>
      <p:ext uri="{BB962C8B-B14F-4D97-AF65-F5344CB8AC3E}">
        <p14:creationId xmlns:p14="http://schemas.microsoft.com/office/powerpoint/2010/main" val="805917051"/>
      </p:ext>
    </p:extLst>
  </p:cSld>
  <p:clrMapOvr>
    <a:masterClrMapping/>
  </p:clrMapOvr>
  <p:transition spd="slow" advTm="73031">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941913"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3789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07915" y="863397"/>
            <a:ext cx="3734335" cy="5402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23"/>
          <p:cNvSpPr txBox="1"/>
          <p:nvPr/>
        </p:nvSpPr>
        <p:spPr>
          <a:xfrm>
            <a:off x="473764" y="694904"/>
            <a:ext cx="8417320" cy="557075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pPr algn="r"/>
            <a:r>
              <a:rPr lang="ar-SA" sz="2000" dirty="0">
                <a:solidFill>
                  <a:srgbClr val="2D3956"/>
                </a:solidFill>
                <a:latin typeface="Times New Roman" panose="02020603050405020304" pitchFamily="18" charset="0"/>
                <a:cs typeface="Times New Roman" panose="02020603050405020304" pitchFamily="18" charset="0"/>
              </a:rPr>
              <a:t> </a:t>
            </a:r>
            <a:r>
              <a:rPr lang="ar-SA" sz="2400" b="1" dirty="0">
                <a:solidFill>
                  <a:srgbClr val="2D3956"/>
                </a:solidFill>
                <a:latin typeface="Times New Roman" panose="02020603050405020304" pitchFamily="18" charset="0"/>
                <a:cs typeface="Times New Roman" panose="02020603050405020304" pitchFamily="18" charset="0"/>
              </a:rPr>
              <a:t>التكليف الأول : نقد ورقة بحثية من حيث : ( العنوان – المستخلص –المقدمة )</a:t>
            </a:r>
          </a:p>
          <a:p>
            <a:pPr algn="r"/>
            <a:r>
              <a:rPr lang="ar-SA" sz="2400" b="1" dirty="0">
                <a:solidFill>
                  <a:srgbClr val="2D3956"/>
                </a:solidFill>
                <a:latin typeface="Times New Roman" panose="02020603050405020304" pitchFamily="18" charset="0"/>
                <a:cs typeface="Times New Roman" panose="02020603050405020304" pitchFamily="18" charset="0"/>
              </a:rPr>
              <a:t>التكليف الثاني : نقد ورقة بحثية من حيث مصطلحات الدراسة والدراسات السابقة </a:t>
            </a:r>
          </a:p>
          <a:p>
            <a:pPr algn="r" rtl="1"/>
            <a:r>
              <a:rPr lang="ar-SA" sz="2400" b="1" dirty="0">
                <a:solidFill>
                  <a:srgbClr val="2D3956"/>
                </a:solidFill>
                <a:latin typeface="Times New Roman" panose="02020603050405020304" pitchFamily="18" charset="0"/>
                <a:cs typeface="Times New Roman" panose="02020603050405020304" pitchFamily="18" charset="0"/>
              </a:rPr>
              <a:t>التكليف الثالث : نقد ورقة بحثية من حيث : مشكلة البحث وتساؤلاته .</a:t>
            </a:r>
          </a:p>
          <a:p>
            <a:pPr algn="r" rtl="1"/>
            <a:r>
              <a:rPr lang="ar-SA" sz="2400" b="1" dirty="0">
                <a:solidFill>
                  <a:srgbClr val="2D3956"/>
                </a:solidFill>
                <a:latin typeface="Times New Roman" panose="02020603050405020304" pitchFamily="18" charset="0"/>
                <a:cs typeface="Times New Roman" panose="02020603050405020304" pitchFamily="18" charset="0"/>
              </a:rPr>
              <a:t>التكليف الرابع :نقد ورقة بحثية من حيث أهداف البحث .</a:t>
            </a:r>
          </a:p>
          <a:p>
            <a:pPr algn="r" rtl="1"/>
            <a:r>
              <a:rPr lang="ar-SA" sz="2400" b="1" dirty="0">
                <a:solidFill>
                  <a:srgbClr val="2D3956"/>
                </a:solidFill>
                <a:latin typeface="Times New Roman" panose="02020603050405020304" pitchFamily="18" charset="0"/>
                <a:cs typeface="Times New Roman" panose="02020603050405020304" pitchFamily="18" charset="0"/>
              </a:rPr>
              <a:t>التكليف الخامس : نقد ورقة بحثية من حيث أهمية البحث .</a:t>
            </a:r>
          </a:p>
          <a:p>
            <a:pPr algn="r" rtl="1"/>
            <a:r>
              <a:rPr lang="ar-SA" sz="2400" b="1" dirty="0">
                <a:solidFill>
                  <a:srgbClr val="2D3956"/>
                </a:solidFill>
                <a:latin typeface="Times New Roman" panose="02020603050405020304" pitchFamily="18" charset="0"/>
                <a:cs typeface="Times New Roman" panose="02020603050405020304" pitchFamily="18" charset="0"/>
              </a:rPr>
              <a:t>التكليف السادس : نقد ورقة بحثية من حيث فروض البحث .</a:t>
            </a:r>
          </a:p>
          <a:p>
            <a:pPr algn="r" rtl="1"/>
            <a:r>
              <a:rPr lang="ar-SA" sz="2400" b="1" dirty="0">
                <a:solidFill>
                  <a:srgbClr val="2D3956"/>
                </a:solidFill>
                <a:latin typeface="Times New Roman" panose="02020603050405020304" pitchFamily="18" charset="0"/>
                <a:cs typeface="Times New Roman" panose="02020603050405020304" pitchFamily="18" charset="0"/>
              </a:rPr>
              <a:t>التكليف السابع : نقد ورقة بحثية من حيث منهج البحث والدراسة الميدانية .</a:t>
            </a:r>
          </a:p>
          <a:p>
            <a:pPr algn="r" rtl="1"/>
            <a:r>
              <a:rPr lang="ar-SA" sz="2400" b="1" dirty="0">
                <a:solidFill>
                  <a:srgbClr val="2D3956"/>
                </a:solidFill>
                <a:latin typeface="Times New Roman" panose="02020603050405020304" pitchFamily="18" charset="0"/>
                <a:cs typeface="Times New Roman" panose="02020603050405020304" pitchFamily="18" charset="0"/>
              </a:rPr>
              <a:t>التكليف الثامن : نقد ورقة بحثية من حيث اختبار صحة الفروض .</a:t>
            </a:r>
          </a:p>
          <a:p>
            <a:pPr algn="r" rtl="1"/>
            <a:r>
              <a:rPr lang="ar-SA" sz="2400" b="1" dirty="0">
                <a:solidFill>
                  <a:srgbClr val="2D3956"/>
                </a:solidFill>
                <a:latin typeface="Times New Roman" panose="02020603050405020304" pitchFamily="18" charset="0"/>
                <a:cs typeface="Times New Roman" panose="02020603050405020304" pitchFamily="18" charset="0"/>
              </a:rPr>
              <a:t>التكليف التاسع : نقد ورقة بحثية من حيث النتائج والتوصيات .</a:t>
            </a:r>
          </a:p>
          <a:p>
            <a:pPr algn="r" rtl="1"/>
            <a:r>
              <a:rPr lang="ar-SA" sz="2400" b="1" dirty="0">
                <a:solidFill>
                  <a:srgbClr val="2D3956"/>
                </a:solidFill>
                <a:latin typeface="Times New Roman" panose="02020603050405020304" pitchFamily="18" charset="0"/>
                <a:cs typeface="Times New Roman" panose="02020603050405020304" pitchFamily="18" charset="0"/>
              </a:rPr>
              <a:t>التكليف العاشر / نقد ورقة بحثية من حيث المراجع المستخدمة في كتابة البحث . </a:t>
            </a:r>
          </a:p>
          <a:p>
            <a:pPr algn="r" rtl="1"/>
            <a:r>
              <a:rPr lang="ar-SA" sz="2400" b="1" dirty="0">
                <a:solidFill>
                  <a:srgbClr val="2D3956"/>
                </a:solidFill>
                <a:latin typeface="Times New Roman" panose="02020603050405020304" pitchFamily="18" charset="0"/>
                <a:cs typeface="Times New Roman" panose="02020603050405020304" pitchFamily="18" charset="0"/>
              </a:rPr>
              <a:t>على أن يقوم كل باحث بتسليم ملفين منفصلين كتالي :</a:t>
            </a:r>
          </a:p>
          <a:p>
            <a:pPr algn="r" rtl="1"/>
            <a:r>
              <a:rPr lang="ar-SA" sz="2400" b="1" dirty="0">
                <a:solidFill>
                  <a:srgbClr val="2D3956"/>
                </a:solidFill>
                <a:latin typeface="Times New Roman" panose="02020603050405020304" pitchFamily="18" charset="0"/>
                <a:cs typeface="Times New Roman" panose="02020603050405020304" pitchFamily="18" charset="0"/>
              </a:rPr>
              <a:t>1- مقطع فيديو يقوم </a:t>
            </a:r>
            <a:r>
              <a:rPr lang="ar-SA" sz="2400" b="1" dirty="0" err="1">
                <a:solidFill>
                  <a:srgbClr val="2D3956"/>
                </a:solidFill>
                <a:latin typeface="Times New Roman" panose="02020603050405020304" pitchFamily="18" charset="0"/>
                <a:cs typeface="Times New Roman" panose="02020603050405020304" pitchFamily="18" charset="0"/>
              </a:rPr>
              <a:t>فية</a:t>
            </a:r>
            <a:r>
              <a:rPr lang="ar-SA" sz="2400" b="1" dirty="0">
                <a:solidFill>
                  <a:srgbClr val="2D3956"/>
                </a:solidFill>
                <a:latin typeface="Times New Roman" panose="02020603050405020304" pitchFamily="18" charset="0"/>
                <a:cs typeface="Times New Roman" panose="02020603050405020304" pitchFamily="18" charset="0"/>
              </a:rPr>
              <a:t> بشرح نقد الورقة العلمية في كل تكليف على حدى في غضون خمسة دقائق.</a:t>
            </a:r>
          </a:p>
          <a:p>
            <a:pPr algn="r" rtl="1"/>
            <a:r>
              <a:rPr lang="ar-SA" sz="2400" b="1" dirty="0">
                <a:solidFill>
                  <a:srgbClr val="2D3956"/>
                </a:solidFill>
                <a:latin typeface="Times New Roman" panose="02020603050405020304" pitchFamily="18" charset="0"/>
                <a:cs typeface="Times New Roman" panose="02020603050405020304" pitchFamily="18" charset="0"/>
              </a:rPr>
              <a:t>2- ملف </a:t>
            </a:r>
            <a:r>
              <a:rPr lang="ar-EG" sz="2400" b="1" dirty="0">
                <a:solidFill>
                  <a:srgbClr val="2D3956"/>
                </a:solidFill>
                <a:latin typeface="Times New Roman" panose="02020603050405020304" pitchFamily="18" charset="0"/>
                <a:cs typeface="Times New Roman" panose="02020603050405020304" pitchFamily="18" charset="0"/>
              </a:rPr>
              <a:t> </a:t>
            </a:r>
            <a:r>
              <a:rPr lang="en-GB" sz="2400" b="1" dirty="0" err="1">
                <a:solidFill>
                  <a:srgbClr val="2D3956"/>
                </a:solidFill>
                <a:latin typeface="Times New Roman" panose="02020603050405020304" pitchFamily="18" charset="0"/>
                <a:cs typeface="Times New Roman" panose="02020603050405020304" pitchFamily="18" charset="0"/>
              </a:rPr>
              <a:t>pdf</a:t>
            </a:r>
            <a:r>
              <a:rPr lang="en-GB" sz="2400" b="1" dirty="0">
                <a:solidFill>
                  <a:srgbClr val="2D3956"/>
                </a:solidFill>
                <a:latin typeface="Times New Roman" panose="02020603050405020304" pitchFamily="18" charset="0"/>
                <a:cs typeface="Times New Roman" panose="02020603050405020304" pitchFamily="18" charset="0"/>
              </a:rPr>
              <a:t>  </a:t>
            </a:r>
            <a:r>
              <a:rPr lang="ar-OM" sz="2400" b="1" dirty="0">
                <a:solidFill>
                  <a:srgbClr val="2D3956"/>
                </a:solidFill>
                <a:latin typeface="Times New Roman" panose="02020603050405020304" pitchFamily="18" charset="0"/>
                <a:cs typeface="Times New Roman" panose="02020603050405020304" pitchFamily="18" charset="0"/>
              </a:rPr>
              <a:t> يوضح من </a:t>
            </a:r>
            <a:r>
              <a:rPr lang="ar-OM" sz="2400" b="1" dirty="0" err="1">
                <a:solidFill>
                  <a:srgbClr val="2D3956"/>
                </a:solidFill>
                <a:latin typeface="Times New Roman" panose="02020603050405020304" pitchFamily="18" charset="0"/>
                <a:cs typeface="Times New Roman" panose="02020603050405020304" pitchFamily="18" charset="0"/>
              </a:rPr>
              <a:t>خلالة</a:t>
            </a:r>
            <a:r>
              <a:rPr lang="ar-OM" sz="2400" b="1" dirty="0">
                <a:solidFill>
                  <a:srgbClr val="2D3956"/>
                </a:solidFill>
                <a:latin typeface="Times New Roman" panose="02020603050405020304" pitchFamily="18" charset="0"/>
                <a:cs typeface="Times New Roman" panose="02020603050405020304" pitchFamily="18" charset="0"/>
              </a:rPr>
              <a:t> الباحث ما تم نقدة في كل تكليف على حدى .</a:t>
            </a:r>
            <a:endParaRPr lang="ar-SA" sz="2400" b="1"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0232098"/>
      </p:ext>
    </p:extLst>
  </p:cSld>
  <p:clrMapOvr>
    <a:masterClrMapping/>
  </p:clrMapOvr>
  <p:transition spd="slow" advTm="73031">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3891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42385" y="863397"/>
            <a:ext cx="3973606" cy="5402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891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43549" y="863397"/>
            <a:ext cx="6946490" cy="5202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51870123"/>
      </p:ext>
    </p:extLst>
  </p:cSld>
  <p:clrMapOvr>
    <a:masterClrMapping/>
  </p:clrMapOvr>
  <p:transition spd="slow" advTm="73031">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3993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67013" y="742950"/>
            <a:ext cx="6662737" cy="5370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89148855"/>
      </p:ext>
    </p:extLst>
  </p:cSld>
  <p:clrMapOvr>
    <a:masterClrMapping/>
  </p:clrMapOvr>
  <p:transition spd="slow" advTm="73031">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4096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89200" y="904875"/>
            <a:ext cx="7218363" cy="5048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05598661"/>
      </p:ext>
    </p:extLst>
  </p:cSld>
  <p:clrMapOvr>
    <a:masterClrMapping/>
  </p:clrMapOvr>
  <p:transition spd="slow" advTm="73031">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4198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27338" y="1169988"/>
            <a:ext cx="6542087" cy="48956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44945341"/>
      </p:ext>
    </p:extLst>
  </p:cSld>
  <p:clrMapOvr>
    <a:masterClrMapping/>
  </p:clrMapOvr>
  <p:transition spd="slow" advTm="73031">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430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47950" y="646113"/>
            <a:ext cx="6900863" cy="556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33277453"/>
      </p:ext>
    </p:extLst>
  </p:cSld>
  <p:clrMapOvr>
    <a:masterClrMapping/>
  </p:clrMapOvr>
  <p:transition spd="slow" advTm="73031">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4403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16175" y="950913"/>
            <a:ext cx="7364413" cy="4956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42095279"/>
      </p:ext>
    </p:extLst>
  </p:cSld>
  <p:clrMapOvr>
    <a:masterClrMapping/>
  </p:clrMapOvr>
  <p:transition spd="slow" advTm="73031">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4505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70138" y="669925"/>
            <a:ext cx="7456487" cy="5518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43697500"/>
      </p:ext>
    </p:extLst>
  </p:cSld>
  <p:clrMapOvr>
    <a:masterClrMapping/>
  </p:clrMapOvr>
  <p:transition spd="slow" advTm="73031">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4608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84400" y="882650"/>
            <a:ext cx="7827963" cy="51829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65399888"/>
      </p:ext>
    </p:extLst>
  </p:cSld>
  <p:clrMapOvr>
    <a:masterClrMapping/>
  </p:clrMapOvr>
  <p:transition spd="slow" advTm="73031">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4710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41550" y="639763"/>
            <a:ext cx="7712075" cy="5578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99999550"/>
      </p:ext>
    </p:extLst>
  </p:cSld>
  <p:clrMapOvr>
    <a:masterClrMapping/>
  </p:clrMapOvr>
  <p:transition spd="slow" advTm="73031">
    <p:comb/>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4813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4413" y="815975"/>
            <a:ext cx="7626350" cy="5224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57429485"/>
      </p:ext>
    </p:extLst>
  </p:cSld>
  <p:clrMapOvr>
    <a:masterClrMapping/>
  </p:clrMapOvr>
  <p:transition spd="slow" advTm="73031">
    <p:comb/>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4915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82838" y="693738"/>
            <a:ext cx="7431087" cy="5468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10042624"/>
      </p:ext>
    </p:extLst>
  </p:cSld>
  <p:clrMapOvr>
    <a:masterClrMapping/>
  </p:clrMapOvr>
  <p:transition spd="slow" advTm="73031">
    <p:comb/>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017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01838" y="838199"/>
            <a:ext cx="8193087" cy="5227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60578129"/>
      </p:ext>
    </p:extLst>
  </p:cSld>
  <p:clrMapOvr>
    <a:masterClrMapping/>
  </p:clrMapOvr>
  <p:transition spd="slow" advTm="73031">
    <p:comb/>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120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65349" y="377592"/>
            <a:ext cx="7864475" cy="5688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81339153"/>
      </p:ext>
    </p:extLst>
  </p:cSld>
  <p:clrMapOvr>
    <a:masterClrMapping/>
  </p:clrMapOvr>
  <p:transition spd="slow" advTm="73031">
    <p:comb/>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22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59000" y="971550"/>
            <a:ext cx="7877175" cy="4913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76504644"/>
      </p:ext>
    </p:extLst>
  </p:cSld>
  <p:clrMapOvr>
    <a:masterClrMapping/>
  </p:clrMapOvr>
  <p:transition spd="slow" advTm="73031">
    <p:comb/>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32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49450" y="727075"/>
            <a:ext cx="8297863" cy="5402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47713622"/>
      </p:ext>
    </p:extLst>
  </p:cSld>
  <p:clrMapOvr>
    <a:masterClrMapping/>
  </p:clrMapOvr>
  <p:transition spd="slow" advTm="73031">
    <p:comb/>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42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22463" y="788988"/>
            <a:ext cx="8351837" cy="52766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11015337"/>
      </p:ext>
    </p:extLst>
  </p:cSld>
  <p:clrMapOvr>
    <a:masterClrMapping/>
  </p:clrMapOvr>
  <p:transition spd="slow" advTm="73031">
    <p:comb/>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52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60550" y="642938"/>
            <a:ext cx="8474075" cy="557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73699668"/>
      </p:ext>
    </p:extLst>
  </p:cSld>
  <p:clrMapOvr>
    <a:masterClrMapping/>
  </p:clrMapOvr>
  <p:transition spd="slow" advTm="73031">
    <p:comb/>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63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66950" y="898525"/>
            <a:ext cx="7662863" cy="51670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45124072"/>
      </p:ext>
    </p:extLst>
  </p:cSld>
  <p:clrMapOvr>
    <a:masterClrMapping/>
  </p:clrMapOvr>
  <p:transition spd="slow" advTm="73031">
    <p:comb/>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73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97063" y="762000"/>
            <a:ext cx="8401050" cy="53036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5979724"/>
      </p:ext>
    </p:extLst>
  </p:cSld>
  <p:clrMapOvr>
    <a:masterClrMapping/>
  </p:clrMapOvr>
  <p:transition spd="slow" advTm="73031">
    <p:comb/>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837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35188" y="666750"/>
            <a:ext cx="7924800" cy="5522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16232014"/>
      </p:ext>
    </p:extLst>
  </p:cSld>
  <p:clrMapOvr>
    <a:masterClrMapping/>
  </p:clrMapOvr>
  <p:transition spd="slow" advTm="73031">
    <p:comb/>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8">
            <a:extLst>
              <a:ext uri="{FF2B5EF4-FFF2-40B4-BE49-F238E27FC236}">
                <a16:creationId xmlns=""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939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89136" y="1063451"/>
            <a:ext cx="3301304" cy="5402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939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00225" y="577647"/>
            <a:ext cx="7034059" cy="5688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46262026"/>
      </p:ext>
    </p:extLst>
  </p:cSld>
  <p:clrMapOvr>
    <a:masterClrMapping/>
  </p:clrMapOvr>
  <p:transition spd="slow" advTm="73031">
    <p:comb/>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718"/>
    </mc:Choice>
    <mc:Fallback xmlns="">
      <p:transition spd="slow" advTm="3718"/>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6757670" y="777875"/>
            <a:ext cx="3002915" cy="2002155"/>
          </a:xfrm>
          <a:prstGeom prst="rect">
            <a:avLst/>
          </a:prstGeom>
        </p:spPr>
      </p:pic>
      <p:pic>
        <p:nvPicPr>
          <p:cNvPr id="3" name="Picture 2" descr="Midocean 02-03"/>
          <p:cNvPicPr>
            <a:picLocks noChangeAspect="1"/>
          </p:cNvPicPr>
          <p:nvPr/>
        </p:nvPicPr>
        <p:blipFill>
          <a:blip r:embed="rId3"/>
          <a:stretch>
            <a:fillRect/>
          </a:stretch>
        </p:blipFill>
        <p:spPr>
          <a:xfrm>
            <a:off x="2225040" y="635000"/>
            <a:ext cx="3479800" cy="23202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620"/>
    </mc:Choice>
    <mc:Fallback xmlns="">
      <p:transition spd="slow" advTm="362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D76652D-945C-4BBB-93EC-AAA9B94F6AE3}">
  <ds:schemaRefs>
    <ds:schemaRef ds:uri="http://schemas.microsoft.com/office/2006/documentManagement/types"/>
    <ds:schemaRef ds:uri="http://purl.org/dc/terms/"/>
    <ds:schemaRef ds:uri="d13aca44-ef33-4cf4-9980-7f0b00e6eeb9"/>
    <ds:schemaRef ds:uri="http://purl.org/dc/dcmitype/"/>
    <ds:schemaRef ds:uri="http://schemas.microsoft.com/office/infopath/2007/PartnerControls"/>
    <ds:schemaRef ds:uri="http://schemas.openxmlformats.org/package/2006/metadata/core-properties"/>
    <ds:schemaRef ds:uri="49100919-8a76-4266-be0c-7dc583902cb4"/>
    <ds:schemaRef ds:uri="http://schemas.microsoft.com/office/2006/metadata/properties"/>
    <ds:schemaRef ds:uri="http://www.w3.org/XML/1998/namespace"/>
    <ds:schemaRef ds:uri="http://purl.org/dc/elements/1.1/"/>
  </ds:schemaRefs>
</ds:datastoreItem>
</file>

<file path=customXml/itemProps2.xml><?xml version="1.0" encoding="utf-8"?>
<ds:datastoreItem xmlns:ds="http://schemas.openxmlformats.org/officeDocument/2006/customXml" ds:itemID="{025DDDB4-4875-43DF-B79D-36C9081106B2}">
  <ds:schemaRefs>
    <ds:schemaRef ds:uri="http://schemas.microsoft.com/sharepoint/v3/contenttype/forms"/>
  </ds:schemaRefs>
</ds:datastoreItem>
</file>

<file path=customXml/itemProps3.xml><?xml version="1.0" encoding="utf-8"?>
<ds:datastoreItem xmlns:ds="http://schemas.openxmlformats.org/officeDocument/2006/customXml" ds:itemID="{DE320DB2-05C9-4D9C-B7DB-89EA6E35BB99}">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5503</TotalTime>
  <Words>4247</Words>
  <Application>Microsoft Office PowerPoint</Application>
  <PresentationFormat>Custom</PresentationFormat>
  <Paragraphs>564</Paragraphs>
  <Slides>68</Slides>
  <Notes>9</Notes>
  <HiddenSlides>0</HiddenSlides>
  <MMClips>0</MMClips>
  <ScaleCrop>false</ScaleCrop>
  <HeadingPairs>
    <vt:vector size="4" baseType="variant">
      <vt:variant>
        <vt:lpstr>Theme</vt:lpstr>
      </vt:variant>
      <vt:variant>
        <vt:i4>2</vt:i4>
      </vt:variant>
      <vt:variant>
        <vt:lpstr>Slide Titles</vt:lpstr>
      </vt:variant>
      <vt:variant>
        <vt:i4>68</vt:i4>
      </vt:variant>
    </vt:vector>
  </HeadingPairs>
  <TitlesOfParts>
    <vt:vector size="70" baseType="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Megasoft</cp:lastModifiedBy>
  <cp:revision>298</cp:revision>
  <dcterms:created xsi:type="dcterms:W3CDTF">2023-04-29T09:08:00Z</dcterms:created>
  <dcterms:modified xsi:type="dcterms:W3CDTF">2026-05-06T06:19:11Z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