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5"/>
  </p:notesMasterIdLst>
  <p:sldIdLst>
    <p:sldId id="480" r:id="rId5"/>
    <p:sldId id="303" r:id="rId6"/>
    <p:sldId id="633" r:id="rId7"/>
    <p:sldId id="638" r:id="rId8"/>
    <p:sldId id="746" r:id="rId9"/>
    <p:sldId id="775" r:id="rId10"/>
    <p:sldId id="776" r:id="rId11"/>
    <p:sldId id="777" r:id="rId12"/>
    <p:sldId id="778" r:id="rId13"/>
    <p:sldId id="779" r:id="rId14"/>
    <p:sldId id="780" r:id="rId15"/>
    <p:sldId id="809" r:id="rId16"/>
    <p:sldId id="781" r:id="rId17"/>
    <p:sldId id="782" r:id="rId18"/>
    <p:sldId id="783" r:id="rId19"/>
    <p:sldId id="810" r:id="rId20"/>
    <p:sldId id="784" r:id="rId21"/>
    <p:sldId id="785" r:id="rId22"/>
    <p:sldId id="786" r:id="rId23"/>
    <p:sldId id="787" r:id="rId24"/>
    <p:sldId id="788" r:id="rId25"/>
    <p:sldId id="789" r:id="rId26"/>
    <p:sldId id="790" r:id="rId27"/>
    <p:sldId id="811" r:id="rId28"/>
    <p:sldId id="791" r:id="rId29"/>
    <p:sldId id="792" r:id="rId30"/>
    <p:sldId id="793" r:id="rId31"/>
    <p:sldId id="794" r:id="rId32"/>
    <p:sldId id="795" r:id="rId33"/>
    <p:sldId id="812" r:id="rId34"/>
    <p:sldId id="816" r:id="rId35"/>
    <p:sldId id="817" r:id="rId36"/>
    <p:sldId id="818" r:id="rId37"/>
    <p:sldId id="797" r:id="rId38"/>
    <p:sldId id="796" r:id="rId39"/>
    <p:sldId id="798" r:id="rId40"/>
    <p:sldId id="799" r:id="rId41"/>
    <p:sldId id="800" r:id="rId42"/>
    <p:sldId id="813" r:id="rId43"/>
    <p:sldId id="801" r:id="rId44"/>
    <p:sldId id="802" r:id="rId45"/>
    <p:sldId id="803" r:id="rId46"/>
    <p:sldId id="814" r:id="rId47"/>
    <p:sldId id="804" r:id="rId48"/>
    <p:sldId id="815" r:id="rId49"/>
    <p:sldId id="819" r:id="rId50"/>
    <p:sldId id="821" r:id="rId51"/>
    <p:sldId id="823" r:id="rId52"/>
    <p:sldId id="824" r:id="rId53"/>
    <p:sldId id="349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33"/>
            <p14:sldId id="638"/>
            <p14:sldId id="746"/>
            <p14:sldId id="775"/>
            <p14:sldId id="776"/>
            <p14:sldId id="777"/>
            <p14:sldId id="778"/>
            <p14:sldId id="779"/>
            <p14:sldId id="780"/>
            <p14:sldId id="809"/>
            <p14:sldId id="781"/>
            <p14:sldId id="782"/>
            <p14:sldId id="783"/>
            <p14:sldId id="810"/>
            <p14:sldId id="784"/>
            <p14:sldId id="785"/>
            <p14:sldId id="786"/>
            <p14:sldId id="787"/>
            <p14:sldId id="788"/>
            <p14:sldId id="789"/>
            <p14:sldId id="790"/>
            <p14:sldId id="811"/>
            <p14:sldId id="791"/>
            <p14:sldId id="792"/>
            <p14:sldId id="793"/>
            <p14:sldId id="794"/>
            <p14:sldId id="795"/>
            <p14:sldId id="812"/>
            <p14:sldId id="816"/>
            <p14:sldId id="817"/>
            <p14:sldId id="818"/>
            <p14:sldId id="797"/>
            <p14:sldId id="796"/>
            <p14:sldId id="798"/>
            <p14:sldId id="799"/>
            <p14:sldId id="800"/>
            <p14:sldId id="813"/>
            <p14:sldId id="801"/>
            <p14:sldId id="802"/>
            <p14:sldId id="803"/>
            <p14:sldId id="814"/>
            <p14:sldId id="804"/>
            <p14:sldId id="815"/>
            <p14:sldId id="819"/>
            <p14:sldId id="821"/>
            <p14:sldId id="823"/>
            <p14:sldId id="82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52F4A"/>
    <a:srgbClr val="8E5A6D"/>
    <a:srgbClr val="00AEEF"/>
    <a:srgbClr val="FFD200"/>
    <a:srgbClr val="203E5F"/>
    <a:srgbClr val="F58221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48" autoAdjust="0"/>
    <p:restoredTop sz="81438" autoAdjust="0"/>
  </p:normalViewPr>
  <p:slideViewPr>
    <p:cSldViewPr snapToGrid="0">
      <p:cViewPr varScale="1">
        <p:scale>
          <a:sx n="67" d="100"/>
          <a:sy n="67" d="100"/>
        </p:scale>
        <p:origin x="1133" y="5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187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C93D1D-DC3B-1936-9D3F-19F98375AE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5CCCBE-E928-1A12-762A-56CEEFC8F7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007E5C-75D5-FBCF-19F3-081468799D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29D168-5984-EFB1-9195-5B21788A68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2097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993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F3061A-0E3B-0852-F90C-C348CC0458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A68060-8F05-8A86-F58B-FB6BAF06D0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AF57C7-CD10-9588-BF3D-4E4465DD1A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06518D-D51F-0F85-04B2-3DBBC05F32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843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42C6C3-6B63-BAF4-B123-57D7B847A2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F4D072-68F0-F2E9-3A61-C2EF754DF1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8C3D04-337E-9596-AA26-AD4AF782B2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10D366-7D9E-B19C-1196-354A5E9CEC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4038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300D76-8A3E-10A9-2E64-6A168679C6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D5E3DD-016B-B16A-3806-E9F8C6CAB2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F9EAB4-DFE3-C91D-6F7C-DA6C4E0E65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D7877F-B4E6-2CD5-DF79-EA3F21A606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2983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920301-F03D-C3B9-AD27-C3950FCCDD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D91984-2260-6A16-77CE-EC44085A4F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0D0AA3-8D4E-BBA2-BABF-597686E6F9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0DD2F8-6B37-7B34-BB5D-2D04BA84E2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8227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5D3F4F-9E6E-58B9-19A7-FBC8C4F4B8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A602A2-2E53-F2B5-321E-606C03324B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DF846A-50DC-204E-0ACF-FF1D82E5D7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8DD69F-1B0E-0E0E-5F76-32E60B2C86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7446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AC5B77-9F85-CE49-8DE8-BD56A2075E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7FAB03-5DF1-91DF-75DA-7912AD6AE2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7B719B-68F2-C4B0-841B-2992F9E9F1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1AD200-D908-7657-C33B-7DDDDE7B18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41020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B8F1DF-0DEE-6F28-653C-8AE6E00EC1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DA3695-E114-902E-5BCA-C9E58191FE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C1917B-9A7B-2115-4EB5-AF193616D9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B94E75-CEDB-050C-6E48-83C1CBF695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6297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38A3A1-D1BD-2CEA-1D17-D80A8ED5BC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2B3800-7177-C566-360F-D0AC6B75AF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583383-49C3-B8B5-59C4-81D5B63B84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FF3865-21C5-501F-8A24-ED4565518D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8310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79BF73-3041-3538-3604-4C26127A1B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C4F9C7-7C19-A6FA-0BAB-CD4C2C5DFD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A447C0-A1B3-680F-42FA-B96D1B6A68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6B699F-B7BA-E14C-352F-293738BCB1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4570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5505D6-B79C-C43A-2413-4F29A38226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A4C31D-7A74-D7C6-E9BD-C57B9527A4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C13A88-2E4A-81C3-7991-7053BD9D6C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7CB626-20A8-C7BA-A406-5889694557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31831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01FBC3-140F-1F2D-6C6E-2F783F2CC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A7BD3B-5189-9827-D8A9-6503283CB5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2EA335-B902-A616-7044-C1E73A9B53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E3ABF3-72AB-FCBD-B789-4FBD24EB11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2030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A01461-4FF0-9E8A-76F7-FB06085BD6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9C0377-F72F-6C95-C907-4D443D2BF5B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8BE44B3-6824-401F-8008-F5F20BE068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161B32-8282-0ADB-45C3-EE7E3352D3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2122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8DFF47-77BE-4225-C6AE-DBB393B10B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831310-86DD-508B-63F3-A09FDA913D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0123CC-A405-9B7B-6B68-AF96DFA7F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990299-B75E-1152-05C3-B683D47C99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3836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1F8EF9-ED78-5122-10DD-FB98D9AAEB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6EDFD4-F1E4-B8AB-080B-5F4F789EA1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E09CD8-00ED-6C1C-50FA-D77BE820DD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860ADA-7B80-6D8A-6A5C-2E15E93031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3965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AF7ACE-646F-B403-BC64-96C15C0D29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9B22CC-51BD-6D39-E2A2-E0B4D34264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9EA2D0-B14C-D5E0-599D-BCBA75ECBD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893777-AFDA-4ECD-AF2C-5D1131AA39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1463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7ED28-C49A-5009-A321-6260C6DBE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23F245-13D0-DCC0-FAF0-F39A346A10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E23665-86EE-DCD7-91F3-DFC247BB39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0B264C-115A-2CB3-384E-076A4B6CD7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0137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B6685B-C161-78F3-4C50-303A132EA7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1FE5C4-B379-E8F7-17CD-15DD58BFD2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6723F7-826B-6E3C-25A7-03810577B5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1759CF-3867-797A-70C2-46CC76BAD4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0501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4E53E-6149-9BFE-EB0A-BBB4FED750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086638-DF1B-8B9C-4749-483DBA05B5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0E7F0F-B36A-840E-69DD-15443CE67C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D3C392-282D-0B02-930F-7A9B25EA15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80343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56D9EB-0B95-FD30-3C16-157CF37CD9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C29773-B858-5DD7-8DDC-6D15B6C2CD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9A3E1C-0E98-8DFC-C663-928E886E0A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619544-ACE5-F7B8-CDAB-36DE72A259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09026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DC42A-33E4-E111-7BE6-746978DD15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097D1F-0D8E-E53F-4C1D-1FF3D04FB4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FF060B-9BA6-257B-E56D-3BA4295E19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F6ADA3-A06A-8263-F11A-10103E14B4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29581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661AAF-FB8A-2601-A94B-A1BAF94644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FAB401-CCD0-1528-E3EC-A3DCFEFCCA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BA368B-36B8-46AD-A1FC-5A84A6059D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D3DE4C-5776-4265-9988-C2042C5EB9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08987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A2D9CC-5AF6-66E0-1C40-8C5CC2CF8F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0970EF-8897-AF83-19B7-C4A05F0695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38E2AE-AE55-8890-5E80-B0C3B68A99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F8AE69-CE63-B14E-1E0B-74EAC03AFB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46595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BEE961-006C-DACF-232D-9217626F90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C7B2E9-709C-25C4-42BB-6AC3F25EDC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12AFC0-98E2-9CA6-0FE8-2B644FAF41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552281-A8B9-FE43-8B2B-7DF722AA35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79889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C55564-3575-0DAF-E823-37DF1F1146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EE8947-B10C-C069-4AC2-47EFFDCADA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59C4AC-A2FE-64FA-93CD-44BB288BB9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EC86C6-4D30-3B66-1F7A-F1CE9B5A35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911019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E416DB-75B9-0D17-7940-823289483C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9A86F8-F7FD-0F59-1FF3-CD902F653F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8ED979-038F-7370-722F-A84ACB3E8E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B38784-1AA4-326D-1AFC-765324B60D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36883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495B27-EB14-51A5-F521-303B6B8892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B3B7CE-3189-30DB-EB96-2CC676831B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51BCEB-055F-9AC2-C8C8-2EC5DFED39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652D43-9605-314C-1106-F08E078AA7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37922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91BAB0-5B63-901D-0B9E-201045C84E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807E4D-7606-FFCE-B6F1-DABDF369E0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3CAB8C-5892-81F2-D825-33E0BCE237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0BFEF9-65DA-86A0-F13B-0922D52FE6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79247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4EDBA3-1B7C-9194-3434-55EB14C354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87E71F-94D5-5F04-3D57-565425470A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80D8AC-F92E-F093-40E8-9031B08DA2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DCF495-C619-CDD6-13DF-50CC43F98F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19195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800A6C-0608-F354-302C-DFABBF4539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1F373C-58A7-BBB7-09D2-E5C5BE9013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C66633-AA82-4008-FCE1-3C413094BC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D70CA3-50FD-ED70-AEC1-A6E1374E8B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54323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553905-864F-632D-7B30-1E62C280B0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137F35-B67F-F130-E1C1-E0EA3A48B1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281A2B-A2FB-5384-503B-B95A9AD411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28A026-E918-698E-E94F-CA1DDD77EA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64666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31AED3-B190-C856-5464-F2B3EADF42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3594EA-C318-7C3D-FA63-3AAC554AB7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E682348-B8AE-7B65-F024-CF017C3DAF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559DFB-58D5-4D7C-6414-A7A63D8D38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47378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F3D299-B64B-3870-6FA4-410DAAC8D4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E097D5-9EE8-977A-E748-890F62833D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6A457D-129C-2417-91D8-57B83710B2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707EF2-DE43-9DC2-293E-1D7562E77B4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39429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3911FF-0E5E-D215-76D3-ACCB81D8BB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57B280-DD91-135B-3654-428D159D70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DDD2DD-9888-EA86-ED9C-DEBBF0E636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99A70A-16E7-1875-40FB-B5AE7DC387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679938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9D70A3-336A-1A14-43D8-CFD3CF5B7F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A4E413-B7D8-63A9-BAB4-4D7F14061B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E55A81-7249-607A-75E8-FD1182352D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82F1AC-E219-1EA7-1F89-8C86321590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31012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E79650-867B-F08D-8668-653FE4E5B2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2FB797-5057-DAE9-C9EE-110054522A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7F0875-DA85-DCD1-E565-F6993411F8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B6E845-9686-B208-E976-7C42AC8CAF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38105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2560CD-4797-A854-A702-7B51A3162D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21A086-B9AF-62D7-2BF4-FEF209A25D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6638DC-31FA-4786-A50D-25BF81D8F4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CF607F-232E-9AFD-A79F-F94050E5EE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0026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DB12B2-932E-0339-49C0-542D74455B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8C03B3-F832-91A7-E784-7EB6B99E81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CC6F32-76FD-1DB0-F338-B5667DAD52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6889A6-3288-13EA-6ED2-C1668D7CB2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191195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7AF4C0-B09C-F910-4858-499E1DF8A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CB4F57-24B5-DC16-F1F5-B704755CAB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52E9E1-3EDD-AEFD-C4A1-6AB218122E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7F821C-45DB-B56D-3A61-8649980EC0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81449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844C5A-46BE-3DB8-AD7E-97C7DF8147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D90D56-5950-90DA-EA84-08E802AE40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5D74BB-0B49-7BF5-FD67-BFC8216472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C564CC-2D6F-2DEE-BCA1-AAAC4D8D9C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150559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CDA914-A73B-992E-7E96-F79BF59220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46D01E-1131-52E6-1386-851598D157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C8004D-9A65-EFB1-AF7C-5084B9E026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AD413A-4DFD-7575-FF3A-989967DF0D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86916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81AE4B-8007-31BB-6DBD-307E2095CA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FBA558-4EAC-FE26-BEF6-9B66506142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27CA6E-5894-28D8-6816-5184420AF5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87D859-F8E2-ED7B-7A22-F1D74D5CCA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46543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2BB3CE-F402-264D-5209-F741D07109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A95D86-3451-F112-FD6C-1DAE8E1F46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C529B1-1C30-1E56-9A11-57963FB0F0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178ABB-5203-8DF8-5ECC-C89CCE7882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78749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365D54-D757-AD5A-3736-39622D9760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107108-18A1-6996-FA29-0C4783FFE1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4A3462-38F6-AD42-B3CC-746E2BE10D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F420CA-925C-9BE8-9B85-9DE3BF2FE2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1857390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774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6023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70" r:id="rId15"/>
    <p:sldLayoutId id="2147483672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9.png"/><Relationship Id="rId5" Type="http://schemas.openxmlformats.org/officeDocument/2006/relationships/image" Target="../media/image48.svg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54628" y="2564100"/>
            <a:ext cx="50972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3136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IQ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IT403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58058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242459" y="2864682"/>
            <a:ext cx="66437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66983" y="3930835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ar-IQ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8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4329832" y="4610049"/>
            <a:ext cx="75909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charset="0"/>
                <a:cs typeface="Alexandria" charset="0"/>
              </a:rPr>
              <a:t>IT403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</a:p>
          <a:p>
            <a:pPr algn="ctr"/>
            <a:r>
              <a:rPr lang="en-US" sz="2200" dirty="0">
                <a:latin typeface="Alexandria" charset="0"/>
                <a:cs typeface="Alexandria" charset="0"/>
              </a:rPr>
              <a:t>Business Continuity and Storage Backup technologies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1029024" y="1975331"/>
            <a:ext cx="10400976" cy="2399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module, you will be able to: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Understand the importance and challenges of Business Continuity.</a:t>
            </a:r>
            <a:endParaRPr lang="ar-IQ" sz="2000" dirty="0"/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Understand the definition, standards, and the cost–risk relationship.</a:t>
            </a:r>
            <a:endParaRPr lang="ar-IQ" sz="2000" dirty="0"/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Know the common Business Continuity solutions, including Backup vs Disaster Recovery.</a:t>
            </a:r>
            <a:endParaRPr lang="ar-IQ" sz="2000" dirty="0"/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Understand Huawei Business Continuity and Storage Backup technologies in Datacenters.</a:t>
            </a:r>
            <a:endParaRPr lang="en-US" sz="2000" b="0" i="0" u="none" strike="noStrike" baseline="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987885-304F-CB2F-6E3B-2E9AB5DAF3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546602" y="1028817"/>
            <a:ext cx="1436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322498" y="62116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ar-IQ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8</a:t>
              </a:r>
              <a:endPara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2708794" y="1943162"/>
            <a:ext cx="6096000" cy="48363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/>
              <a:t>Challenges of Business Continuity.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/>
              <a:t>Definition of Business Continuity.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/>
              <a:t>Overview of Business Continuity Solutions.</a:t>
            </a:r>
            <a:endParaRPr lang="ar-IQ" sz="23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/>
              <a:t>Overview Of Backup Solutions.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/>
              <a:t>Architecture Of Backup Solutions.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/>
              <a:t>Common Backup Networks.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/>
              <a:t>Common Backup Technologies.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300" dirty="0"/>
          </a:p>
          <a:p>
            <a:pPr>
              <a:lnSpc>
                <a:spcPct val="150000"/>
              </a:lnSpc>
            </a:pPr>
            <a:endParaRPr lang="fr-FR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5AE5B-1980-19CF-6DC8-9AA9E4377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865E442-B999-43EB-5C2E-5F6DB0ECAD0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76B2D3F-7A20-A54C-8EF6-DD974D974AC2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0B392A7-5BE1-11B6-15DA-44165CF427F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5609FBB-0971-F99D-E525-671D5A8166F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88DBBA-607C-8337-553B-DA5EF7880CF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EB50A33-10A6-F8F8-8FAB-B5CC071DBD70}"/>
              </a:ext>
            </a:extLst>
          </p:cNvPr>
          <p:cNvSpPr txBox="1"/>
          <p:nvPr/>
        </p:nvSpPr>
        <p:spPr>
          <a:xfrm>
            <a:off x="6103302" y="1276857"/>
            <a:ext cx="57687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sz="3200" dirty="0"/>
              <a:t>Challenges of Business Continuity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75F8CBE-4ADD-A4AB-09C7-8319933A71E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D1763C6-2370-2E9E-5789-2FE3ECE02F5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BD35190-E187-1B41-9F0F-8FA35BBD9BF1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5214A1A-75B0-B61A-4FE5-3AEC6074C94E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970916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433882" y="1053034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Unpredictable Natural Disasters and Man</a:t>
            </a:r>
            <a:r>
              <a:rPr lang="ar-IQ" sz="3000" b="1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Made Disasters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AA372A8-D8CD-704F-A8F9-5B7C88B69B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3158" y="1856953"/>
            <a:ext cx="7276670" cy="4210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038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811B70-2D75-05F1-EF84-91A49B520C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8C31A33-7954-2858-C668-46D569E61202}"/>
              </a:ext>
            </a:extLst>
          </p:cNvPr>
          <p:cNvSpPr/>
          <p:nvPr/>
        </p:nvSpPr>
        <p:spPr>
          <a:xfrm>
            <a:off x="617280" y="1685495"/>
            <a:ext cx="9112246" cy="45642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9C07B6-96CC-9B36-D475-71D698B4E1EE}"/>
              </a:ext>
            </a:extLst>
          </p:cNvPr>
          <p:cNvSpPr txBox="1"/>
          <p:nvPr/>
        </p:nvSpPr>
        <p:spPr>
          <a:xfrm>
            <a:off x="617280" y="608277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Why We Need Business Continuity and Disaster Recovery?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1E7667-C9B5-8210-C25F-AAD4CB2A123A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0139051-5429-A5BE-54E5-B2770BD7FD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AAFA77D-E06A-06FF-4E3E-F850C0FB6C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3930" y="1847279"/>
            <a:ext cx="6430272" cy="4229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39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F1D7D-B422-627C-09EA-3FB3A9ED4F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03DBF55-5A0B-F07E-4BB1-67FC9F23D5FD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5145EE-64D5-5720-AACF-848DD46D16C9}"/>
              </a:ext>
            </a:extLst>
          </p:cNvPr>
          <p:cNvSpPr txBox="1"/>
          <p:nvPr/>
        </p:nvSpPr>
        <p:spPr>
          <a:xfrm>
            <a:off x="759894" y="619246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Types of Incidents That Affects Business Continuity of IT Systems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197D38-CBF4-7492-2944-E88B33A7412E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750942-80E1-D9E1-253D-5EBDBBC41B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587BD29-5F94-19AF-C08E-E084C847B0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7115" y="1968679"/>
            <a:ext cx="8227585" cy="398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109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477DBB-0C45-ECA0-E007-2562368B18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81FC544-3181-56FC-FEA1-AC0985364C87}"/>
              </a:ext>
            </a:extLst>
          </p:cNvPr>
          <p:cNvSpPr/>
          <p:nvPr/>
        </p:nvSpPr>
        <p:spPr>
          <a:xfrm>
            <a:off x="617280" y="1590491"/>
            <a:ext cx="9730487" cy="46482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BA1296-C691-E49C-9E5A-D98CA761109C}"/>
              </a:ext>
            </a:extLst>
          </p:cNvPr>
          <p:cNvSpPr txBox="1"/>
          <p:nvPr/>
        </p:nvSpPr>
        <p:spPr>
          <a:xfrm>
            <a:off x="748320" y="909412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Requirements of Business Continuity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4F96DE-5222-5A1F-52D7-97038FA37ED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B928163-C01D-867D-73FE-23FE690BC4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8FF6AEC-99BA-FFAF-F594-B881EB191C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1478" y="1693219"/>
            <a:ext cx="7141581" cy="4345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23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9E95BA-C1FD-EB69-B7C5-2D67FF7704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050DE1-F00A-5AF6-39AF-CB7CF4F6A791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7BA05A-7009-BD51-6611-637EBEB25EB6}"/>
              </a:ext>
            </a:extLst>
          </p:cNvPr>
          <p:cNvSpPr txBox="1"/>
          <p:nvPr/>
        </p:nvSpPr>
        <p:spPr>
          <a:xfrm>
            <a:off x="713595" y="608277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Challenges Faced By Business Continuity and Disaster Recovery (1)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85D4CC-4036-8413-4F60-BD27D0C5781D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4345D5-FA01-576E-476B-1849BA62A51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89443FC-DFD7-F850-FE2C-77271CAD3D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5475" y="1854437"/>
            <a:ext cx="7639130" cy="421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15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6E4AFD-73DA-1C65-2C26-68AC434939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B36E46-EC29-86D9-01E4-BAD1DED1E0CD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07ACD4-143B-EB0E-BC9B-4117CC495C14}"/>
              </a:ext>
            </a:extLst>
          </p:cNvPr>
          <p:cNvSpPr txBox="1"/>
          <p:nvPr/>
        </p:nvSpPr>
        <p:spPr>
          <a:xfrm>
            <a:off x="617280" y="608277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Challenges Faced By Business Continuity and Disaster Recovery (2)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F003AB-E21D-DA57-E82B-4447285A1820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4F01AA5-E2F2-6B38-0AE7-EA3A78633C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919B23E-738C-A416-6B23-A0FEB5E2A8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089" y="1918606"/>
            <a:ext cx="8569460" cy="4257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068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D801D-109B-06F9-2719-E3B2FFFA6B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0F3362F-B1C8-FD99-857B-78E049EABDB1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030724E-42BF-534E-631A-3D8989D72C44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03583E4-EF1D-0870-72E4-F6113D77DDA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453D2BB-D6DF-6F39-A726-FA96D3BD8114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B7C15C8-8800-734D-DEF0-05F2CB1FC44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AB090A9-9BB8-6CD7-C013-F756BB5ACD6D}"/>
              </a:ext>
            </a:extLst>
          </p:cNvPr>
          <p:cNvSpPr txBox="1"/>
          <p:nvPr/>
        </p:nvSpPr>
        <p:spPr>
          <a:xfrm>
            <a:off x="6103302" y="1276857"/>
            <a:ext cx="57687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sz="3200" dirty="0"/>
              <a:t>Definition of Business Continuity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06EED8D-EC0E-A2EF-58BD-E99015EEE16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B447604-A764-6FE2-E37B-9B2FF2439A2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EB17B7E-9A13-0533-8B5E-B683C328B7E1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1F89FEE-B67D-8CAA-F49A-50938B4AE88C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101716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698914-F85F-4C95-7120-CC0F184A77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2551B8F-2CE9-8F5A-B129-0689925922B2}"/>
              </a:ext>
            </a:extLst>
          </p:cNvPr>
          <p:cNvSpPr/>
          <p:nvPr/>
        </p:nvSpPr>
        <p:spPr>
          <a:xfrm>
            <a:off x="617280" y="1685495"/>
            <a:ext cx="9112246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A906B2-77BD-FA20-D0BD-DDC841754069}"/>
              </a:ext>
            </a:extLst>
          </p:cNvPr>
          <p:cNvSpPr txBox="1"/>
          <p:nvPr/>
        </p:nvSpPr>
        <p:spPr>
          <a:xfrm>
            <a:off x="617280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What is Business Continuity?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5D63D4-AAE1-E7B9-63E2-464A9CF79783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7A790D-84BB-CD3D-F1AB-6B1BC0240D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B600AD5-3913-FF0A-D35C-686AF5630A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663" y="1784542"/>
            <a:ext cx="8441979" cy="4787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874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4C0260-23DE-4B12-EB00-50971163AA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3F5BFE7-2ABB-7A47-0EBC-B6088092149B}"/>
              </a:ext>
            </a:extLst>
          </p:cNvPr>
          <p:cNvSpPr/>
          <p:nvPr/>
        </p:nvSpPr>
        <p:spPr>
          <a:xfrm>
            <a:off x="617280" y="1685495"/>
            <a:ext cx="9279074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E61344-8BE1-6936-C7BA-5831E4E44DF3}"/>
              </a:ext>
            </a:extLst>
          </p:cNvPr>
          <p:cNvSpPr txBox="1"/>
          <p:nvPr/>
        </p:nvSpPr>
        <p:spPr>
          <a:xfrm>
            <a:off x="617280" y="619246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Key Indicators To Measure Disaster Recovery Systems: RTO and RPO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1BF8AD-3DEF-1B38-DD79-1C821B032905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7FF5517-E11D-B95B-8FF5-7E3899816D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E114A38-674F-4DD5-1F7C-5A9A4B1CD6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2450" y="1928974"/>
            <a:ext cx="7201905" cy="4077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585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0AC66F-CC5F-999D-AD7C-9966378C8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734447-EC34-BCDA-C09A-737F79CCCC05}"/>
              </a:ext>
            </a:extLst>
          </p:cNvPr>
          <p:cNvSpPr/>
          <p:nvPr/>
        </p:nvSpPr>
        <p:spPr>
          <a:xfrm>
            <a:off x="617280" y="1685495"/>
            <a:ext cx="8885535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5A0DB8-2655-B4EC-ED88-4BA23474C770}"/>
              </a:ext>
            </a:extLst>
          </p:cNvPr>
          <p:cNvSpPr txBox="1"/>
          <p:nvPr/>
        </p:nvSpPr>
        <p:spPr>
          <a:xfrm>
            <a:off x="702021" y="608277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International Standards For Business Continuity System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2153C0-34EF-8785-2D5F-AC3EB788E41C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B9EA17B-E71C-5707-2FD2-34CBF47F55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D5C3249-F4BC-B59C-C3FA-F9E6F8093F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5342" y="1785358"/>
            <a:ext cx="7325747" cy="4353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884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D29202-FB0F-9A05-41E1-3D2756E2B5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5C42070-C3F8-9CF0-CA81-6A64B915A9A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C151A5E-3B3F-892B-4AF4-569A60C12B9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B26CC5F-8B8D-BE6B-B06C-D1D12F53A82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4280371-4552-61C5-4A30-9ECBC1EF1FCE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D7986AE-A878-5069-58E7-11264539550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F15E0FB-291F-34DC-DF0D-6A0E5AAA1580}"/>
              </a:ext>
            </a:extLst>
          </p:cNvPr>
          <p:cNvSpPr txBox="1"/>
          <p:nvPr/>
        </p:nvSpPr>
        <p:spPr>
          <a:xfrm>
            <a:off x="6609243" y="953717"/>
            <a:ext cx="381963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sz="3200" dirty="0"/>
              <a:t>Overview of Business </a:t>
            </a:r>
          </a:p>
          <a:p>
            <a:pPr algn="ctr">
              <a:defRPr/>
            </a:pPr>
            <a:r>
              <a:rPr lang="en-US" sz="3200" dirty="0"/>
              <a:t>Continuity Solutions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B307AC8-A1E1-3BDF-E3D0-B57A2595916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93F250F-A063-3083-61F4-DC71176D5A7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A69CEA6-2256-D3A5-A442-6394B96958DA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14CDB89-682D-BEDF-147C-31DE074E1E8A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16116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C6B091-58F6-91A4-7FB7-0A7ECB8CBF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4B51CD-875C-4147-39F5-E4112A2E99C0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73A040-66F7-4555-3AF0-95DD4F4D2DBE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DR Classification Based on DR Effect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29D2DE-F116-B4E9-4EA2-3F6DEE1419A9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8FA1DE-CAED-27B4-A520-25A91C8D0F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5F8DE5-AB39-B5E8-9D03-88A2C548F3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0284" y="1930679"/>
            <a:ext cx="9275356" cy="413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983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3D671E-2470-DC3F-0983-D33ECD21C3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CCA380-9FC0-B359-7332-2E4A92147F04}"/>
              </a:ext>
            </a:extLst>
          </p:cNvPr>
          <p:cNvSpPr/>
          <p:nvPr/>
        </p:nvSpPr>
        <p:spPr>
          <a:xfrm>
            <a:off x="617280" y="1685495"/>
            <a:ext cx="90474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7B555F-CF44-208B-E574-1F034F594375}"/>
              </a:ext>
            </a:extLst>
          </p:cNvPr>
          <p:cNvSpPr txBox="1"/>
          <p:nvPr/>
        </p:nvSpPr>
        <p:spPr>
          <a:xfrm>
            <a:off x="617280" y="1067999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Main Challenges of Building A DR System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A089EF-757C-75C2-6140-82AF91A5774A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09A608-F665-1991-B95F-E96320D6D9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BE3151-9DAB-D3AC-9BBC-003055D66E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664" y="1930679"/>
            <a:ext cx="7884441" cy="3982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935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576EDB-17B8-4670-B442-E5AE714941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90B594-8EFB-2CA6-F83F-84097CD45889}"/>
              </a:ext>
            </a:extLst>
          </p:cNvPr>
          <p:cNvSpPr/>
          <p:nvPr/>
        </p:nvSpPr>
        <p:spPr>
          <a:xfrm>
            <a:off x="617280" y="1685495"/>
            <a:ext cx="8781364" cy="470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E628C4-699C-A90A-E849-BA1D63C5A54D}"/>
              </a:ext>
            </a:extLst>
          </p:cNvPr>
          <p:cNvSpPr txBox="1"/>
          <p:nvPr/>
        </p:nvSpPr>
        <p:spPr>
          <a:xfrm>
            <a:off x="617280" y="1041631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DR Solution Architecture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BCF8C3-6258-C959-C8DC-688CD0E64F07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52697C-B96A-25C9-C34C-6509359457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9347D02-5BC7-2600-4288-493D85DA70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664" y="1803672"/>
            <a:ext cx="7985180" cy="4435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624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B8307-22EC-28FC-C11C-6659572B2C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4B9ADAD-8906-3E66-589D-93015A9F0552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E829B1-7D2B-71F9-B34E-D68657379EAA}"/>
              </a:ext>
            </a:extLst>
          </p:cNvPr>
          <p:cNvSpPr txBox="1"/>
          <p:nvPr/>
        </p:nvSpPr>
        <p:spPr>
          <a:xfrm>
            <a:off x="584866" y="1131497"/>
            <a:ext cx="110222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Continuous Improvement Method for DR Construction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86E45A6-DFD2-22D5-C6AA-8198F055CC51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DACDB1-68FF-56C7-53DB-E566AFD385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76A6211-871B-2751-2089-02C7597026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1176" y="1906602"/>
            <a:ext cx="7847778" cy="4259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191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1BFD6-FB88-117A-688C-A6607C3BC5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CE8947-EF7D-51A2-9F86-481A517E9ED9}"/>
              </a:ext>
            </a:extLst>
          </p:cNvPr>
          <p:cNvSpPr/>
          <p:nvPr/>
        </p:nvSpPr>
        <p:spPr>
          <a:xfrm>
            <a:off x="617280" y="1685495"/>
            <a:ext cx="924435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CAA1FA-6E19-E83E-FB76-0B5D17F2F2EA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Huawei Integrated End-to-End DR Service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D5F15F4-330E-A418-FCC7-375ABF7CE0E9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F307AC-0F45-D2E6-B77E-B77DB8E00C7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1CB9F8-0EC1-A05D-F710-C1D14FC82E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1717" y="1823834"/>
            <a:ext cx="7155475" cy="4330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867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49A723-2454-84B8-25A2-944221FB51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454737B-5A40-69E7-CBDD-23B6922B8990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1C2547-EAAB-61B9-2C3A-7B8E659F504B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Panorama Of Huawei Integrated DR Solution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6AB139-4A2B-428E-2BDE-94A56936E5D3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1566AB-B758-2ECD-895D-6691640653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CF02614-FCDC-7491-4837-6A490745FF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2318" y="1814519"/>
            <a:ext cx="8459268" cy="4295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255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506E15-F205-3C01-F06F-3B88C3545B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6FD570-F30E-989F-CF5A-EEBE247992C9}"/>
              </a:ext>
            </a:extLst>
          </p:cNvPr>
          <p:cNvSpPr/>
          <p:nvPr/>
        </p:nvSpPr>
        <p:spPr>
          <a:xfrm>
            <a:off x="617280" y="1685495"/>
            <a:ext cx="9707338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FC3E1F-9E0C-DCC3-335C-4451C55F9913}"/>
              </a:ext>
            </a:extLst>
          </p:cNvPr>
          <p:cNvSpPr txBox="1"/>
          <p:nvPr/>
        </p:nvSpPr>
        <p:spPr>
          <a:xfrm>
            <a:off x="968238" y="608277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Application Case: Industry Best Practice Combined Multivendor Solution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E0CFA9-F04D-E6F5-92B9-DA328FEBF47D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9BB95BF-3640-E138-D237-B608CB79C7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0F12DFB-B435-2E02-8ABA-FE1B7DB266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2384" y="1841209"/>
            <a:ext cx="7437731" cy="4241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200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DF48BF-01BB-DCAD-5FC9-4D2DC4B781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EB1F4A7-0EAC-5FDE-28AC-8BF6361FA844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40A78E5-CE22-2445-8F34-80774C415E50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D94C8FAD-96E6-B8BA-F7B8-C94424C531A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0FDC6F5-5E3D-578D-D722-6DE80A611BC9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3A69B6A-31BE-623C-7598-8E38190E49B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2015D82-16A3-C1C8-496E-9EB85BAA5AEA}"/>
              </a:ext>
            </a:extLst>
          </p:cNvPr>
          <p:cNvSpPr txBox="1"/>
          <p:nvPr/>
        </p:nvSpPr>
        <p:spPr>
          <a:xfrm>
            <a:off x="6265451" y="1298656"/>
            <a:ext cx="51898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sz="3200" dirty="0"/>
              <a:t>Overview Of Backup Solutions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AA1F36D-06E6-5E12-F7B5-934FBEF261F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919ECC2-3D3E-A594-9FC6-EAFF0164B87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AEBAF6F-ABDE-400B-5460-C26475DB9F8A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B7EFD76-AF7F-99E4-2540-0829D34064FC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497334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EF1F2B-9890-1FC1-0849-9833C670DD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9F526C-DD4B-D5C0-7CBE-0A06046E91FF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2F2C20-1201-AC4B-AB24-C1DD76F2D521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Why Do We Need Backup 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D20E82-2642-328B-9BC4-5C4DD912F44F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E71A13-0D01-D5A5-2344-02ED8816FF0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BC09FDC-B04C-DD0F-723E-BFD346F15A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1155" y="1739372"/>
            <a:ext cx="7487695" cy="448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027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B930F2-D2D9-E481-17FE-978282B006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AE2206F-51A0-6219-BED9-510E94E9A193}"/>
              </a:ext>
            </a:extLst>
          </p:cNvPr>
          <p:cNvSpPr/>
          <p:nvPr/>
        </p:nvSpPr>
        <p:spPr>
          <a:xfrm>
            <a:off x="617280" y="1685495"/>
            <a:ext cx="9857809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E44B23-2891-F129-AA2D-C4D2046F787C}"/>
              </a:ext>
            </a:extLst>
          </p:cNvPr>
          <p:cNvSpPr txBox="1"/>
          <p:nvPr/>
        </p:nvSpPr>
        <p:spPr>
          <a:xfrm>
            <a:off x="617280" y="1131497"/>
            <a:ext cx="103555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Challenges Faced By Backups: Variety of Data Types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975A7D-BEA7-856D-1C89-818EC5C6ABB5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30BEF76-307E-F624-DC73-A753F855F3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7049283-DEB6-E39A-CCD8-672E92FF98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3284" y="1883615"/>
            <a:ext cx="7525800" cy="4305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322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4798ED-BC38-3032-89AB-CAF8EC5181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709D69-BBDB-5154-11F8-0446C248BBF2}"/>
              </a:ext>
            </a:extLst>
          </p:cNvPr>
          <p:cNvSpPr/>
          <p:nvPr/>
        </p:nvSpPr>
        <p:spPr>
          <a:xfrm>
            <a:off x="617280" y="1685495"/>
            <a:ext cx="8491996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18EFEA-4FA6-8949-04E8-E899D8860374}"/>
              </a:ext>
            </a:extLst>
          </p:cNvPr>
          <p:cNvSpPr txBox="1"/>
          <p:nvPr/>
        </p:nvSpPr>
        <p:spPr>
          <a:xfrm>
            <a:off x="748319" y="1026279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What is Backup 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BC4A2F0-9170-6DCB-A761-85173DEA04E7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29A134D-6150-108F-ACD6-09E6DC547A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712F25-B379-8204-4EE4-2A7DC27671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6261" y="1885938"/>
            <a:ext cx="7252787" cy="4206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540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03D76C-A03F-06D9-9AEE-ABC089642B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0D6BE9-AE90-7358-8962-E647F908EA08}"/>
              </a:ext>
            </a:extLst>
          </p:cNvPr>
          <p:cNvSpPr/>
          <p:nvPr/>
        </p:nvSpPr>
        <p:spPr>
          <a:xfrm>
            <a:off x="617280" y="1808394"/>
            <a:ext cx="9684188" cy="44303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698470-7C9C-1228-BC29-E005790D1F0C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Backup VS Disaster Recovery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839A6D-9C00-6D7B-162A-85D3C202535D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79C65F-A1D4-9BEE-BD83-2E6E71AF2E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CC058AE-C6E5-60C7-11BF-4DDFBC76D6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9703" y="1930679"/>
            <a:ext cx="8159147" cy="4239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189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49EC13-146E-6506-51D4-A9F2B434D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56844D0-072E-3896-A7DA-B6A51BCC1455}"/>
              </a:ext>
            </a:extLst>
          </p:cNvPr>
          <p:cNvSpPr/>
          <p:nvPr/>
        </p:nvSpPr>
        <p:spPr>
          <a:xfrm>
            <a:off x="617280" y="1678329"/>
            <a:ext cx="9730487" cy="45604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74A89B5-E679-EB01-B235-32DD93F0FEBD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Backup VS Archiving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5B865D-99D5-F174-67F7-D9EBC3F2B7AF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816153-DC07-2D37-022E-338E0929C8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7ADD412-17DE-FF91-3A82-D6B50B8230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4158" y="1828943"/>
            <a:ext cx="7498186" cy="4211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83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8202F-9CEB-7BD4-3E07-48C35174FF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9F7390A-56B3-727B-A92B-AC07BCC6ACEC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A346F15-D784-B286-F377-3ED269D379E9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D6FF7D1B-BF7E-32AD-4B66-9D6FC985DDB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AA61057-3F85-191D-1153-0054BD43D080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87DD18B-C315-567B-1798-F7C8227B556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8AF3FF6-F18B-A2CA-0D6A-98BDEBF4430B}"/>
              </a:ext>
            </a:extLst>
          </p:cNvPr>
          <p:cNvSpPr txBox="1"/>
          <p:nvPr/>
        </p:nvSpPr>
        <p:spPr>
          <a:xfrm>
            <a:off x="6023782" y="1298656"/>
            <a:ext cx="56731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sz="3200" dirty="0"/>
              <a:t>Architecture Of Backup Solutions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628856C-ADEB-490D-4E8A-13EB6E032C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FC2FACC-F1EC-D9B5-FE8C-8BDFD70BB84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E7DF9E5-2E35-5CFD-4A3F-2EF745DBF1DB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3C7A1B8-D9F9-AFD0-AF10-B045DFBA21C4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46828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C6E25C-E9FF-7D30-3C3C-A45780886A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CF5B67-C7C4-2394-0CE9-5CBFF36E5483}"/>
              </a:ext>
            </a:extLst>
          </p:cNvPr>
          <p:cNvSpPr/>
          <p:nvPr/>
        </p:nvSpPr>
        <p:spPr>
          <a:xfrm>
            <a:off x="617279" y="1405287"/>
            <a:ext cx="10378669" cy="4833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2FD7C1A-41B1-809B-F9D1-64649F042783}"/>
              </a:ext>
            </a:extLst>
          </p:cNvPr>
          <p:cNvSpPr txBox="1"/>
          <p:nvPr/>
        </p:nvSpPr>
        <p:spPr>
          <a:xfrm>
            <a:off x="817768" y="820511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Components of Backup Systems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C9EF1F-976B-167A-C930-1B94F3135F82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B0B5002-F93B-D627-9147-41744C8F1D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3297E7-86CC-A0A8-D891-F46CEC313B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9411" y="1552612"/>
            <a:ext cx="7531912" cy="4568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925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80BB90-A0BB-417D-050E-D6B531C258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EC7F91E-F78F-9842-006D-89C4314F77F7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C4E38D-52E6-CFDD-9142-551C452A0962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Main Elements Of Backup Systems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6A3AA1-E40C-62A2-0644-FD25DD4EBCD8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AEBFF4A-571B-1D89-AF8F-35312866C7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58DCEC4-749B-4871-15C8-630F659285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0141" y="1861793"/>
            <a:ext cx="9079692" cy="4200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73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51A446-57E2-7D02-90B1-150BBEBE3C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9C4912-88C9-C50B-4C4E-CBBAB91AF874}"/>
              </a:ext>
            </a:extLst>
          </p:cNvPr>
          <p:cNvSpPr/>
          <p:nvPr/>
        </p:nvSpPr>
        <p:spPr>
          <a:xfrm>
            <a:off x="617280" y="1685495"/>
            <a:ext cx="9112246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B9BD52-EDC8-6F17-1882-00C3B087ADF0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Backup Strategy &amp; Policies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9B1BBB-D1EF-011A-9032-A75D5A9E7737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DCD073-201F-CC37-B462-D456AC9E0F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A7606DC-EB01-89D2-17E6-BE6BD18003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5398" y="1766305"/>
            <a:ext cx="6516009" cy="4391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966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758BD8-2E45-C5BC-6A83-FC44E0E1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36D3CD-D053-B3EF-446C-E0F141B759FC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D984AA-45C3-B21E-D936-AE56F7F89AE9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Architecture of Backup Solutions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85DC0C-9C89-CD16-108B-E867D0A49498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AFB89A-FF11-8571-D68B-86A30B9515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E280561-B070-002C-0CE1-BE3851FD4F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3180" y="1930679"/>
            <a:ext cx="8465730" cy="4211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642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1E2BE3-18CF-3417-C0EB-DEE4FF7068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B280236-798C-11F1-727A-203C6FF11F24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1A308A-143A-AE14-5A1B-14DFF3F87279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Local Centralized Backup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6AACCC-6399-79A7-FFED-FFF2AD5B0E31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F53C077-D9B8-CEA2-CED2-54C396D1C30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56768AD-69CB-C7C4-EBD7-BB59282C47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9933" y="1782501"/>
            <a:ext cx="7044867" cy="4351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865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ADA3CC-C292-18CD-83D7-16FB6535BD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5B076C-80F3-2271-F2B5-77156280D638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1F6259-2057-0E57-7631-B6586DF45FA3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Unified Backup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062E31-DA0A-D348-FB42-760634D5CA79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9767B2-5ED4-CAFE-5473-E43D58B5A5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ACA4BB-16FE-E34D-F027-4151DFB9C4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682" y="1752015"/>
            <a:ext cx="7297168" cy="442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147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AF6D3C-3B11-C8A1-B6DC-1D2224B5CF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423971-3026-3BD6-3C51-4F134EB10EBF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115707-D3DF-230F-4A62-17713606A0F7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Local and Remote Centralized Backup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6639F9-B2B3-F4EA-D17B-9E527453335E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339EF3-0DD9-A10B-6BD7-CD84D7E72E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52E50-E8D7-B507-7AF2-6288EFA2FC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0957" y="1793611"/>
            <a:ext cx="7448166" cy="433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693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E6C9C5-F6DB-D9AF-9ABA-2F6F53500A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A7C110-92FF-2C21-2E4B-FF6309241B7E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FBE02B-8EBD-EE45-8533-CA0E363744A2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Multi Branch Centralized Backup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D02F322-B641-A3A0-33AE-D73973CC907C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DAFBE4D-55D2-F4EE-FE7B-AA84353068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1BF0905-B214-0E20-F08B-869DB44025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6010" y="1740557"/>
            <a:ext cx="7298690" cy="442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982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5A0D47-FB99-5227-56AF-1890DEC2E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8EE2DEE-3D6F-710C-0EAC-C4AB8EBA3E2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43475D0-9E27-FC35-D478-EC4ACA892A00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8CAF16B0-6AE5-586B-19E5-B8262812ADE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72B1B33-2E16-A2CC-A892-FA35645C5A55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401B7EB-C7CF-C695-E504-8418804F2D8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FE8E309-B341-B5D9-A10F-C2DDBF05BC04}"/>
              </a:ext>
            </a:extLst>
          </p:cNvPr>
          <p:cNvSpPr txBox="1"/>
          <p:nvPr/>
        </p:nvSpPr>
        <p:spPr>
          <a:xfrm>
            <a:off x="6511255" y="1298656"/>
            <a:ext cx="46982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sz="3200" dirty="0"/>
              <a:t>Common Backup Networks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A7EB5F2-D06D-9EFA-917C-C274E1B6273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069963-F7C5-9F2B-FBAE-BBFDB5EFFD9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E331914-0CB3-E07A-E657-C4362BB0F74F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1F1C4E5-74A9-E03C-1185-25DC7E50AE7C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644627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23B0C0-BEB2-AC34-4371-191FAB3AFB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026E32-0D43-525A-47F9-DA2A2E942961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D93D37-917F-DF10-4EBC-BBAA0801E7D5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LAN - Base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2FB67ED-1D34-638D-FC55-2D6666B0DB38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D3D56B-5655-6201-98C5-7990DE6F0C8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1E50FC6-759D-5069-102E-AB9FEE478B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6922" y="1775831"/>
            <a:ext cx="7278116" cy="4372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310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AA4B2E-FCE5-8429-7CA4-78B878C892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F5C8BFE-43C3-C281-CCE1-823F48890218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B805D11-66FA-2FFB-71A3-F75FCE747566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LAN - Free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D5A486-9032-3915-70E4-2BD576F7228F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1726593-31BE-97D3-FD44-177BCB7BD2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91CBBF6-6B24-E24F-8D1F-61D82DF431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9817" y="1813936"/>
            <a:ext cx="6992326" cy="429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38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34E4CE-1714-5566-9012-011A1C6199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5BD7D21-13E1-1178-10DD-28FA90F2B9FC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1EC9A8-09A5-1FCC-C63B-179372C19722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Server - Free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8229BC-B981-AC6B-267B-994A82387146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B4F7288-339F-5C8B-4474-CED280A958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9C61EE-6881-5F56-94B4-35A08A3CBD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6008" y="1775831"/>
            <a:ext cx="7078063" cy="4372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83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683893-C01A-D475-158A-EB394ACF1B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C4197DE-A92D-A7E2-7D3E-E66BD3B926B5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650F390-9FE6-095B-79AF-E61F8FFA45F1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B854AC2-CC85-B9E7-0308-217CE336B1D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5BCF3DD-1293-6671-8545-B228CC43494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467DF4-6920-71AC-65A8-6B3AC5134F7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62EFFDF-F04C-6A9D-815C-6EDA962A3495}"/>
              </a:ext>
            </a:extLst>
          </p:cNvPr>
          <p:cNvSpPr txBox="1"/>
          <p:nvPr/>
        </p:nvSpPr>
        <p:spPr>
          <a:xfrm>
            <a:off x="6232076" y="1298656"/>
            <a:ext cx="52565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sz="3200" dirty="0"/>
              <a:t>Common Backup Technologies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D19D63-2C5F-62E3-5899-E768F7E4EFF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AA0F940-95B0-5F01-4A26-6A59CECD41F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2A0CE6C-6EAF-98A2-F2D9-FD94F2D96CB2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BAB2717-F95E-D12F-D6B4-1F4A4232F2E2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044004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979B58-C566-5F34-7478-8F50F4A54F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8258EE-4BC6-4474-7687-29C64A2BE48E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5A332F-1B06-747C-53A6-C6F569421EE0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The Many Features Of Backup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13F34B-C79C-CA35-BD36-0E9D4998B825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4D4B05B-07C2-EE68-C3AE-14D91B93AFA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D4ED88-2E17-D92B-A4C3-3C35DCBDEC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1937548"/>
            <a:ext cx="9375731" cy="3857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22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98434C-2FAE-55E6-6237-58BC04B28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C2EE3A-39EB-2690-97CD-E205E1CA3A17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9CE06E5-20F2-4F91-0982-437218ABDA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882EE86-AA75-54DF-FBBA-9350EADD04B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C0F77D4-7904-8ED8-B6FE-3033EC75C307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E96DCD-4649-C65D-6C21-8BF50296E26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5B7BDFB-D76C-9DCA-7BD7-E22AA77D3370}"/>
              </a:ext>
            </a:extLst>
          </p:cNvPr>
          <p:cNvSpPr txBox="1"/>
          <p:nvPr/>
        </p:nvSpPr>
        <p:spPr>
          <a:xfrm>
            <a:off x="6265451" y="1298656"/>
            <a:ext cx="51898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sz="3200" dirty="0"/>
              <a:t>Overview Of Backup Solutions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60A19FE-D085-13BC-1A6C-38D156A769C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52D7A16-E0D1-6E00-971D-F3D7D426791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147AEBD-39F6-56F6-334C-15777FCE928E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81EAA5D-F6B0-8304-E600-94948C3B6095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45749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8133E8-0783-4755-B514-528F935CF7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54F291F-3CA5-DC72-DD6D-32C29F6FFCC4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9543ED-F4D4-72AE-9374-354302CD7656}"/>
              </a:ext>
            </a:extLst>
          </p:cNvPr>
          <p:cNvSpPr txBox="1"/>
          <p:nvPr/>
        </p:nvSpPr>
        <p:spPr>
          <a:xfrm>
            <a:off x="617280" y="629512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Easy Expansion: Easy Scale Out Expansion For Single Backup Domain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81D380-B05E-04C1-DCF9-8FA9D019AD43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BD5CF9C-02C1-1DCC-5EAF-FC892644E0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33760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505E16-5008-0CB3-D728-6B884DF468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5963" y="1807188"/>
            <a:ext cx="6873737" cy="4309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244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83D7EC-8396-5B36-8010-98C5D1930C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AD54A7-06CC-3437-16FD-B2DF25527875}"/>
              </a:ext>
            </a:extLst>
          </p:cNvPr>
          <p:cNvSpPr/>
          <p:nvPr/>
        </p:nvSpPr>
        <p:spPr>
          <a:xfrm>
            <a:off x="617280" y="1685495"/>
            <a:ext cx="1035552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E1BCE1-C2F7-DEDC-52C5-1431E84EB430}"/>
              </a:ext>
            </a:extLst>
          </p:cNvPr>
          <p:cNvSpPr txBox="1"/>
          <p:nvPr/>
        </p:nvSpPr>
        <p:spPr>
          <a:xfrm>
            <a:off x="659649" y="1005782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Snapshot Backup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F27199-F25A-1D48-0ACF-13EAD1F7BE36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4C2306-71E9-2E62-1A07-064BAEF56F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B20DCE0-B0D6-5B06-FC56-A54E53F975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2659" y="1800397"/>
            <a:ext cx="6895642" cy="4343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611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B4B6C7-6451-7D8D-8ED4-1D3A4A0F2E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CBABED-3E1E-306E-65CA-0C13C3C37163}"/>
              </a:ext>
            </a:extLst>
          </p:cNvPr>
          <p:cNvSpPr/>
          <p:nvPr/>
        </p:nvSpPr>
        <p:spPr>
          <a:xfrm>
            <a:off x="617280" y="1685495"/>
            <a:ext cx="980688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3C61EC-CAEF-6530-F447-722753D20A4E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Case 1:</a:t>
            </a:r>
            <a:r>
              <a:rPr lang="ar-IQ" sz="3200" b="1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Library Backup of XX University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0DEC8F-786B-E85A-648C-A7758990FC3E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7BF1035-9330-44B4-B7DA-79B5360F245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542178C-963D-3D68-3031-F394DFD04B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1071" y="1841700"/>
            <a:ext cx="7561532" cy="4227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8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6BAF2B-5127-AAD9-F302-238271B8A3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62605B-1F2E-A9BB-1FD2-FF455EF3380C}"/>
              </a:ext>
            </a:extLst>
          </p:cNvPr>
          <p:cNvSpPr/>
          <p:nvPr/>
        </p:nvSpPr>
        <p:spPr>
          <a:xfrm>
            <a:off x="617280" y="1685495"/>
            <a:ext cx="926967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23FED5-8716-6C81-90B9-58DF0567AECC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Case </a:t>
            </a:r>
            <a:r>
              <a:rPr kumimoji="0" lang="ar-IQ" sz="32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2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:</a:t>
            </a:r>
            <a:r>
              <a:rPr kumimoji="0" lang="ar-IQ" sz="32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XX Remote Backup Solution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8A415B-4235-E9D8-9BED-B9F3A42D7CF3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124F9B-F032-8FDE-93D4-D93D489B21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C240903-85F0-56FD-194D-3A8D8FC367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6339" y="1787669"/>
            <a:ext cx="4943171" cy="434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212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710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d13aca44-ef33-4cf4-9980-7f0b00e6eeb9"/>
    <ds:schemaRef ds:uri="http://schemas.microsoft.com/office/infopath/2007/PartnerControls"/>
    <ds:schemaRef ds:uri="49100919-8a76-4266-be0c-7dc583902cb4"/>
    <ds:schemaRef ds:uri="http://schemas.microsoft.com/office/2006/documentManagement/types"/>
    <ds:schemaRef ds:uri="http://purl.org/dc/elements/1.1/"/>
    <ds:schemaRef ds:uri="http://www.w3.org/XML/1998/namespace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14554</TotalTime>
  <Words>674</Words>
  <Application>Microsoft Office PowerPoint</Application>
  <PresentationFormat>Widescreen</PresentationFormat>
  <Paragraphs>187</Paragraphs>
  <Slides>50</Slides>
  <Notes>50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9" baseType="lpstr">
      <vt:lpstr>Alexandria</vt:lpstr>
      <vt:lpstr>Arial</vt:lpstr>
      <vt:lpstr>Calibri</vt:lpstr>
      <vt:lpstr>Calibri Light</vt:lpstr>
      <vt:lpstr>Nunito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304</cp:revision>
  <dcterms:created xsi:type="dcterms:W3CDTF">2023-04-29T09:08:00Z</dcterms:created>
  <dcterms:modified xsi:type="dcterms:W3CDTF">2025-11-27T08:34:24Z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