
<file path=[Content_Types].xml><?xml version="1.0" encoding="utf-8"?>
<Types xmlns="http://schemas.openxmlformats.org/package/2006/content-types">
  <Default Extension="glb" ContentType="model/gltf.binary"/>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4.xml" ContentType="application/vnd.openxmlformats-officedocument.themeOverride+xml"/>
  <Override PartName="/ppt/theme/themeOverride5.xml" ContentType="application/vnd.openxmlformats-officedocument.themeOverride+xml"/>
  <Override PartName="/ppt/notesSlides/notesSlide2.xml" ContentType="application/vnd.openxmlformats-officedocument.presentationml.notesSlide+xml"/>
  <Override PartName="/ppt/theme/themeOverride6.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48"/>
  </p:notesMasterIdLst>
  <p:sldIdLst>
    <p:sldId id="546" r:id="rId6"/>
    <p:sldId id="609" r:id="rId7"/>
    <p:sldId id="531" r:id="rId8"/>
    <p:sldId id="502" r:id="rId9"/>
    <p:sldId id="639" r:id="rId10"/>
    <p:sldId id="700" r:id="rId11"/>
    <p:sldId id="673" r:id="rId12"/>
    <p:sldId id="576" r:id="rId13"/>
    <p:sldId id="674" r:id="rId14"/>
    <p:sldId id="714" r:id="rId15"/>
    <p:sldId id="715" r:id="rId16"/>
    <p:sldId id="732" r:id="rId17"/>
    <p:sldId id="678" r:id="rId18"/>
    <p:sldId id="735" r:id="rId19"/>
    <p:sldId id="717" r:id="rId20"/>
    <p:sldId id="718" r:id="rId21"/>
    <p:sldId id="720" r:id="rId22"/>
    <p:sldId id="721" r:id="rId23"/>
    <p:sldId id="722" r:id="rId24"/>
    <p:sldId id="737" r:id="rId25"/>
    <p:sldId id="738" r:id="rId26"/>
    <p:sldId id="739" r:id="rId27"/>
    <p:sldId id="740" r:id="rId28"/>
    <p:sldId id="743" r:id="rId29"/>
    <p:sldId id="741" r:id="rId30"/>
    <p:sldId id="744" r:id="rId31"/>
    <p:sldId id="724" r:id="rId32"/>
    <p:sldId id="745" r:id="rId33"/>
    <p:sldId id="747" r:id="rId34"/>
    <p:sldId id="748" r:id="rId35"/>
    <p:sldId id="749" r:id="rId36"/>
    <p:sldId id="728" r:id="rId37"/>
    <p:sldId id="750" r:id="rId38"/>
    <p:sldId id="751" r:id="rId39"/>
    <p:sldId id="710" r:id="rId40"/>
    <p:sldId id="713" r:id="rId41"/>
    <p:sldId id="607" r:id="rId42"/>
    <p:sldId id="606" r:id="rId43"/>
    <p:sldId id="513" r:id="rId44"/>
    <p:sldId id="699" r:id="rId45"/>
    <p:sldId id="733" r:id="rId46"/>
    <p:sldId id="545"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6"/>
            <p14:sldId id="609"/>
            <p14:sldId id="531"/>
            <p14:sldId id="502"/>
            <p14:sldId id="639"/>
            <p14:sldId id="700"/>
            <p14:sldId id="673"/>
            <p14:sldId id="576"/>
            <p14:sldId id="674"/>
            <p14:sldId id="714"/>
            <p14:sldId id="715"/>
            <p14:sldId id="732"/>
            <p14:sldId id="678"/>
            <p14:sldId id="735"/>
            <p14:sldId id="717"/>
            <p14:sldId id="718"/>
            <p14:sldId id="720"/>
            <p14:sldId id="721"/>
            <p14:sldId id="722"/>
            <p14:sldId id="737"/>
            <p14:sldId id="738"/>
            <p14:sldId id="739"/>
            <p14:sldId id="740"/>
            <p14:sldId id="743"/>
            <p14:sldId id="741"/>
            <p14:sldId id="744"/>
            <p14:sldId id="724"/>
            <p14:sldId id="745"/>
            <p14:sldId id="747"/>
            <p14:sldId id="748"/>
            <p14:sldId id="749"/>
            <p14:sldId id="728"/>
            <p14:sldId id="750"/>
            <p14:sldId id="751"/>
            <p14:sldId id="710"/>
            <p14:sldId id="713"/>
            <p14:sldId id="607"/>
            <p14:sldId id="606"/>
            <p14:sldId id="513"/>
            <p14:sldId id="699"/>
            <p14:sldId id="733"/>
            <p14:sldId id="54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AEEF"/>
    <a:srgbClr val="006C92"/>
    <a:srgbClr val="FFD200"/>
    <a:srgbClr val="203E5F"/>
    <a:srgbClr val="F58221"/>
    <a:srgbClr val="000000"/>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08" autoAdjust="0"/>
    <p:restoredTop sz="94660"/>
  </p:normalViewPr>
  <p:slideViewPr>
    <p:cSldViewPr snapToGrid="0">
      <p:cViewPr varScale="1">
        <p:scale>
          <a:sx n="102" d="100"/>
          <a:sy n="102" d="100"/>
        </p:scale>
        <p:origin x="96" y="76"/>
      </p:cViewPr>
      <p:guideLst/>
    </p:cSldViewPr>
  </p:slideViewPr>
  <p:notesTextViewPr>
    <p:cViewPr>
      <p:scale>
        <a:sx n="1" d="1"/>
        <a:sy n="1" d="1"/>
      </p:scale>
      <p:origin x="0" y="0"/>
    </p:cViewPr>
  </p:notesTextViewPr>
  <p:sorterViewPr>
    <p:cViewPr>
      <p:scale>
        <a:sx n="100" d="100"/>
        <a:sy n="100" d="100"/>
      </p:scale>
      <p:origin x="0" y="-648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86B637-38B5-43AE-8DB3-205B34896714}" type="doc">
      <dgm:prSet loTypeId="urn:microsoft.com/office/officeart/2005/8/layout/process2" loCatId="process" qsTypeId="urn:microsoft.com/office/officeart/2005/8/quickstyle/3d3" qsCatId="3D" csTypeId="urn:microsoft.com/office/officeart/2005/8/colors/accent1_2" csCatId="accent1" phldr="1"/>
      <dgm:spPr/>
      <dgm:t>
        <a:bodyPr/>
        <a:lstStyle/>
        <a:p>
          <a:endParaRPr lang="en-US"/>
        </a:p>
      </dgm:t>
    </dgm:pt>
    <dgm:pt modelId="{48E659A7-5BF7-4636-88C1-A47272FD6245}">
      <dgm:prSet phldrT="[Text]" custT="1"/>
      <dgm:spPr/>
      <dgm:t>
        <a:bodyPr/>
        <a:lstStyle/>
        <a:p>
          <a:r>
            <a:rPr lang="ar-EG" sz="2800" b="1" dirty="0"/>
            <a:t>مرحلة ما قبل الإنتاج</a:t>
          </a:r>
          <a:endParaRPr lang="en-US" sz="2800" dirty="0"/>
        </a:p>
      </dgm:t>
    </dgm:pt>
    <dgm:pt modelId="{78B7004F-7752-4E5F-A158-1ABA8890F8D1}" type="parTrans" cxnId="{67B6EFE7-E4A2-4BAE-ABC1-1980F17AD836}">
      <dgm:prSet/>
      <dgm:spPr/>
      <dgm:t>
        <a:bodyPr/>
        <a:lstStyle/>
        <a:p>
          <a:endParaRPr lang="en-US"/>
        </a:p>
      </dgm:t>
    </dgm:pt>
    <dgm:pt modelId="{0ACD8E97-1C78-46D9-BE02-CB3E3D58CD84}" type="sibTrans" cxnId="{67B6EFE7-E4A2-4BAE-ABC1-1980F17AD836}">
      <dgm:prSet custT="1"/>
      <dgm:spPr/>
      <dgm:t>
        <a:bodyPr/>
        <a:lstStyle/>
        <a:p>
          <a:endParaRPr lang="en-US" sz="2800"/>
        </a:p>
      </dgm:t>
    </dgm:pt>
    <dgm:pt modelId="{B3191C3F-E040-4BE8-805B-0A059BBC50C7}">
      <dgm:prSet phldrT="[Text]" custT="1"/>
      <dgm:spPr/>
      <dgm:t>
        <a:bodyPr/>
        <a:lstStyle/>
        <a:p>
          <a:pPr>
            <a:buNone/>
          </a:pPr>
          <a:r>
            <a:rPr lang="ar-SA" sz="2800" b="1" dirty="0"/>
            <a:t>مرحلة ما بعد الإنتاج</a:t>
          </a:r>
          <a:endParaRPr lang="en-US" sz="2800" dirty="0"/>
        </a:p>
      </dgm:t>
    </dgm:pt>
    <dgm:pt modelId="{84002386-326F-47D1-8DC9-ACC0AA8093AF}" type="parTrans" cxnId="{E968B0DA-CB13-4E32-96ED-1E6907F9A915}">
      <dgm:prSet/>
      <dgm:spPr/>
      <dgm:t>
        <a:bodyPr/>
        <a:lstStyle/>
        <a:p>
          <a:endParaRPr lang="en-US"/>
        </a:p>
      </dgm:t>
    </dgm:pt>
    <dgm:pt modelId="{533D9466-2C93-49E7-8E0F-99B9D73C263D}" type="sibTrans" cxnId="{E968B0DA-CB13-4E32-96ED-1E6907F9A915}">
      <dgm:prSet custT="1"/>
      <dgm:spPr/>
      <dgm:t>
        <a:bodyPr/>
        <a:lstStyle/>
        <a:p>
          <a:endParaRPr lang="en-US" sz="2800"/>
        </a:p>
      </dgm:t>
    </dgm:pt>
    <dgm:pt modelId="{2E69CFB8-B9FF-4140-89DA-CFC7788146C1}">
      <dgm:prSet phldrT="[Text]" custT="1"/>
      <dgm:spPr/>
      <dgm:t>
        <a:bodyPr/>
        <a:lstStyle/>
        <a:p>
          <a:pPr>
            <a:buNone/>
          </a:pPr>
          <a:r>
            <a:rPr lang="ar-SA" sz="2800" b="1" dirty="0"/>
            <a:t>مرحلة التوزيع والعرض</a:t>
          </a:r>
          <a:endParaRPr lang="en-US" sz="2800" dirty="0"/>
        </a:p>
      </dgm:t>
    </dgm:pt>
    <dgm:pt modelId="{FF2FE611-BE81-4A70-AA0D-87FFB42F3A51}" type="parTrans" cxnId="{16C124BD-6EF1-488C-AE08-ABB7C6AB9336}">
      <dgm:prSet/>
      <dgm:spPr/>
      <dgm:t>
        <a:bodyPr/>
        <a:lstStyle/>
        <a:p>
          <a:endParaRPr lang="en-US"/>
        </a:p>
      </dgm:t>
    </dgm:pt>
    <dgm:pt modelId="{0BC39987-6273-415F-B8EB-7060285F16DA}" type="sibTrans" cxnId="{16C124BD-6EF1-488C-AE08-ABB7C6AB9336}">
      <dgm:prSet/>
      <dgm:spPr/>
      <dgm:t>
        <a:bodyPr/>
        <a:lstStyle/>
        <a:p>
          <a:endParaRPr lang="en-US"/>
        </a:p>
      </dgm:t>
    </dgm:pt>
    <dgm:pt modelId="{2AC327E5-4CF8-4120-AEBA-BEA48704CF76}">
      <dgm:prSet custT="1"/>
      <dgm:spPr/>
      <dgm:t>
        <a:bodyPr/>
        <a:lstStyle/>
        <a:p>
          <a:r>
            <a:rPr lang="ar-SA" sz="2800" b="1" dirty="0"/>
            <a:t>مرحلة</a:t>
          </a:r>
          <a:r>
            <a:rPr lang="ar-EG" sz="2800" b="1" dirty="0"/>
            <a:t> </a:t>
          </a:r>
          <a:r>
            <a:rPr lang="ar-SA" sz="2800" b="1" dirty="0"/>
            <a:t>الإنتاج </a:t>
          </a:r>
          <a:endParaRPr lang="en-US" sz="2800" dirty="0"/>
        </a:p>
      </dgm:t>
    </dgm:pt>
    <dgm:pt modelId="{BD3D279E-C497-4E14-82B7-8959E92CD6B8}" type="parTrans" cxnId="{AC15F7C8-397A-4871-BC47-827A1E11048B}">
      <dgm:prSet/>
      <dgm:spPr/>
      <dgm:t>
        <a:bodyPr/>
        <a:lstStyle/>
        <a:p>
          <a:endParaRPr lang="en-US"/>
        </a:p>
      </dgm:t>
    </dgm:pt>
    <dgm:pt modelId="{22863312-FC87-4AE8-BCD0-9B73A595FEA2}" type="sibTrans" cxnId="{AC15F7C8-397A-4871-BC47-827A1E11048B}">
      <dgm:prSet custT="1"/>
      <dgm:spPr/>
      <dgm:t>
        <a:bodyPr/>
        <a:lstStyle/>
        <a:p>
          <a:endParaRPr lang="en-US" sz="2800"/>
        </a:p>
      </dgm:t>
    </dgm:pt>
    <dgm:pt modelId="{EDBD798D-6AC7-4772-B012-CF7784F85675}" type="pres">
      <dgm:prSet presAssocID="{FF86B637-38B5-43AE-8DB3-205B34896714}" presName="linearFlow" presStyleCnt="0">
        <dgm:presLayoutVars>
          <dgm:resizeHandles val="exact"/>
        </dgm:presLayoutVars>
      </dgm:prSet>
      <dgm:spPr/>
    </dgm:pt>
    <dgm:pt modelId="{FC47E22E-99AA-4F7D-B0F3-8D444D510759}" type="pres">
      <dgm:prSet presAssocID="{48E659A7-5BF7-4636-88C1-A47272FD6245}" presName="node" presStyleLbl="node1" presStyleIdx="0" presStyleCnt="4" custScaleX="232965" custScaleY="124643" custLinFactNeighborX="-627" custLinFactNeighborY="-3580">
        <dgm:presLayoutVars>
          <dgm:bulletEnabled val="1"/>
        </dgm:presLayoutVars>
      </dgm:prSet>
      <dgm:spPr/>
    </dgm:pt>
    <dgm:pt modelId="{A1378CE9-0AC2-46D2-A904-732DD3FFA3BC}" type="pres">
      <dgm:prSet presAssocID="{0ACD8E97-1C78-46D9-BE02-CB3E3D58CD84}" presName="sibTrans" presStyleLbl="sibTrans2D1" presStyleIdx="0" presStyleCnt="3"/>
      <dgm:spPr/>
    </dgm:pt>
    <dgm:pt modelId="{C7FE813B-57FA-4EB4-BB43-768CBB74926A}" type="pres">
      <dgm:prSet presAssocID="{0ACD8E97-1C78-46D9-BE02-CB3E3D58CD84}" presName="connectorText" presStyleLbl="sibTrans2D1" presStyleIdx="0" presStyleCnt="3"/>
      <dgm:spPr/>
    </dgm:pt>
    <dgm:pt modelId="{5C426000-9FE7-4568-98F3-AA23B695977D}" type="pres">
      <dgm:prSet presAssocID="{2AC327E5-4CF8-4120-AEBA-BEA48704CF76}" presName="node" presStyleLbl="node1" presStyleIdx="1" presStyleCnt="4" custScaleX="232965" custScaleY="124643">
        <dgm:presLayoutVars>
          <dgm:bulletEnabled val="1"/>
        </dgm:presLayoutVars>
      </dgm:prSet>
      <dgm:spPr/>
    </dgm:pt>
    <dgm:pt modelId="{69F73CA3-C2AD-46BD-940D-E1D0F2A6B24B}" type="pres">
      <dgm:prSet presAssocID="{22863312-FC87-4AE8-BCD0-9B73A595FEA2}" presName="sibTrans" presStyleLbl="sibTrans2D1" presStyleIdx="1" presStyleCnt="3"/>
      <dgm:spPr/>
    </dgm:pt>
    <dgm:pt modelId="{5FB1C82C-8594-4056-8EC4-508649A6A00E}" type="pres">
      <dgm:prSet presAssocID="{22863312-FC87-4AE8-BCD0-9B73A595FEA2}" presName="connectorText" presStyleLbl="sibTrans2D1" presStyleIdx="1" presStyleCnt="3"/>
      <dgm:spPr/>
    </dgm:pt>
    <dgm:pt modelId="{90485791-194C-4D72-8B4F-3C4C731D6EB6}" type="pres">
      <dgm:prSet presAssocID="{B3191C3F-E040-4BE8-805B-0A059BBC50C7}" presName="node" presStyleLbl="node1" presStyleIdx="2" presStyleCnt="4" custScaleX="232965" custScaleY="124643" custLinFactNeighborY="1031">
        <dgm:presLayoutVars>
          <dgm:bulletEnabled val="1"/>
        </dgm:presLayoutVars>
      </dgm:prSet>
      <dgm:spPr/>
    </dgm:pt>
    <dgm:pt modelId="{49B91EDC-3F84-4582-9503-18AEA1A82BD1}" type="pres">
      <dgm:prSet presAssocID="{533D9466-2C93-49E7-8E0F-99B9D73C263D}" presName="sibTrans" presStyleLbl="sibTrans2D1" presStyleIdx="2" presStyleCnt="3"/>
      <dgm:spPr/>
    </dgm:pt>
    <dgm:pt modelId="{2C627819-6E56-4A99-B9B8-9DE049571212}" type="pres">
      <dgm:prSet presAssocID="{533D9466-2C93-49E7-8E0F-99B9D73C263D}" presName="connectorText" presStyleLbl="sibTrans2D1" presStyleIdx="2" presStyleCnt="3"/>
      <dgm:spPr/>
    </dgm:pt>
    <dgm:pt modelId="{573EFC4A-D16B-4566-B5D2-51746F8D68BC}" type="pres">
      <dgm:prSet presAssocID="{2E69CFB8-B9FF-4140-89DA-CFC7788146C1}" presName="node" presStyleLbl="node1" presStyleIdx="3" presStyleCnt="4" custScaleX="232965" custScaleY="124643">
        <dgm:presLayoutVars>
          <dgm:bulletEnabled val="1"/>
        </dgm:presLayoutVars>
      </dgm:prSet>
      <dgm:spPr/>
    </dgm:pt>
  </dgm:ptLst>
  <dgm:cxnLst>
    <dgm:cxn modelId="{24BEEF35-A66C-45CE-9FA0-E0E1D07BBF6C}" type="presOf" srcId="{2AC327E5-4CF8-4120-AEBA-BEA48704CF76}" destId="{5C426000-9FE7-4568-98F3-AA23B695977D}" srcOrd="0" destOrd="0" presId="urn:microsoft.com/office/officeart/2005/8/layout/process2"/>
    <dgm:cxn modelId="{D4410E42-5F33-44F0-9347-6324B53C92F4}" type="presOf" srcId="{533D9466-2C93-49E7-8E0F-99B9D73C263D}" destId="{2C627819-6E56-4A99-B9B8-9DE049571212}" srcOrd="1" destOrd="0" presId="urn:microsoft.com/office/officeart/2005/8/layout/process2"/>
    <dgm:cxn modelId="{031ED946-970B-4F8C-8865-132412091D95}" type="presOf" srcId="{0ACD8E97-1C78-46D9-BE02-CB3E3D58CD84}" destId="{C7FE813B-57FA-4EB4-BB43-768CBB74926A}" srcOrd="1" destOrd="0" presId="urn:microsoft.com/office/officeart/2005/8/layout/process2"/>
    <dgm:cxn modelId="{E5BE9148-3873-4254-A4ED-F69BD652B902}" type="presOf" srcId="{48E659A7-5BF7-4636-88C1-A47272FD6245}" destId="{FC47E22E-99AA-4F7D-B0F3-8D444D510759}" srcOrd="0" destOrd="0" presId="urn:microsoft.com/office/officeart/2005/8/layout/process2"/>
    <dgm:cxn modelId="{0A06824D-1B36-41B3-83F6-0C3F3C27AFF5}" type="presOf" srcId="{2E69CFB8-B9FF-4140-89DA-CFC7788146C1}" destId="{573EFC4A-D16B-4566-B5D2-51746F8D68BC}" srcOrd="0" destOrd="0" presId="urn:microsoft.com/office/officeart/2005/8/layout/process2"/>
    <dgm:cxn modelId="{E9ABB077-64CC-41F4-B38A-5AE80757A8C1}" type="presOf" srcId="{533D9466-2C93-49E7-8E0F-99B9D73C263D}" destId="{49B91EDC-3F84-4582-9503-18AEA1A82BD1}" srcOrd="0" destOrd="0" presId="urn:microsoft.com/office/officeart/2005/8/layout/process2"/>
    <dgm:cxn modelId="{350A537B-E31B-40A2-9CA2-C2F76D9939B8}" type="presOf" srcId="{B3191C3F-E040-4BE8-805B-0A059BBC50C7}" destId="{90485791-194C-4D72-8B4F-3C4C731D6EB6}" srcOrd="0" destOrd="0" presId="urn:microsoft.com/office/officeart/2005/8/layout/process2"/>
    <dgm:cxn modelId="{3004FAB0-5365-4D70-9835-E114716229D6}" type="presOf" srcId="{0ACD8E97-1C78-46D9-BE02-CB3E3D58CD84}" destId="{A1378CE9-0AC2-46D2-A904-732DD3FFA3BC}" srcOrd="0" destOrd="0" presId="urn:microsoft.com/office/officeart/2005/8/layout/process2"/>
    <dgm:cxn modelId="{16C124BD-6EF1-488C-AE08-ABB7C6AB9336}" srcId="{FF86B637-38B5-43AE-8DB3-205B34896714}" destId="{2E69CFB8-B9FF-4140-89DA-CFC7788146C1}" srcOrd="3" destOrd="0" parTransId="{FF2FE611-BE81-4A70-AA0D-87FFB42F3A51}" sibTransId="{0BC39987-6273-415F-B8EB-7060285F16DA}"/>
    <dgm:cxn modelId="{5CFBE3C6-E9BE-402A-A117-CF62D1967D50}" type="presOf" srcId="{FF86B637-38B5-43AE-8DB3-205B34896714}" destId="{EDBD798D-6AC7-4772-B012-CF7784F85675}" srcOrd="0" destOrd="0" presId="urn:microsoft.com/office/officeart/2005/8/layout/process2"/>
    <dgm:cxn modelId="{AC15F7C8-397A-4871-BC47-827A1E11048B}" srcId="{FF86B637-38B5-43AE-8DB3-205B34896714}" destId="{2AC327E5-4CF8-4120-AEBA-BEA48704CF76}" srcOrd="1" destOrd="0" parTransId="{BD3D279E-C497-4E14-82B7-8959E92CD6B8}" sibTransId="{22863312-FC87-4AE8-BCD0-9B73A595FEA2}"/>
    <dgm:cxn modelId="{E968B0DA-CB13-4E32-96ED-1E6907F9A915}" srcId="{FF86B637-38B5-43AE-8DB3-205B34896714}" destId="{B3191C3F-E040-4BE8-805B-0A059BBC50C7}" srcOrd="2" destOrd="0" parTransId="{84002386-326F-47D1-8DC9-ACC0AA8093AF}" sibTransId="{533D9466-2C93-49E7-8E0F-99B9D73C263D}"/>
    <dgm:cxn modelId="{67B6EFE7-E4A2-4BAE-ABC1-1980F17AD836}" srcId="{FF86B637-38B5-43AE-8DB3-205B34896714}" destId="{48E659A7-5BF7-4636-88C1-A47272FD6245}" srcOrd="0" destOrd="0" parTransId="{78B7004F-7752-4E5F-A158-1ABA8890F8D1}" sibTransId="{0ACD8E97-1C78-46D9-BE02-CB3E3D58CD84}"/>
    <dgm:cxn modelId="{EDBFA4F0-9469-40CA-B62F-8D88B9B218FA}" type="presOf" srcId="{22863312-FC87-4AE8-BCD0-9B73A595FEA2}" destId="{5FB1C82C-8594-4056-8EC4-508649A6A00E}" srcOrd="1" destOrd="0" presId="urn:microsoft.com/office/officeart/2005/8/layout/process2"/>
    <dgm:cxn modelId="{EA0A06F3-B995-4108-BC35-560BDC9839A0}" type="presOf" srcId="{22863312-FC87-4AE8-BCD0-9B73A595FEA2}" destId="{69F73CA3-C2AD-46BD-940D-E1D0F2A6B24B}" srcOrd="0" destOrd="0" presId="urn:microsoft.com/office/officeart/2005/8/layout/process2"/>
    <dgm:cxn modelId="{6CDCDA88-1728-47C2-9186-0725D6987322}" type="presParOf" srcId="{EDBD798D-6AC7-4772-B012-CF7784F85675}" destId="{FC47E22E-99AA-4F7D-B0F3-8D444D510759}" srcOrd="0" destOrd="0" presId="urn:microsoft.com/office/officeart/2005/8/layout/process2"/>
    <dgm:cxn modelId="{4DFA34EF-FC5F-4BFC-BFCF-C96F2A98C1A4}" type="presParOf" srcId="{EDBD798D-6AC7-4772-B012-CF7784F85675}" destId="{A1378CE9-0AC2-46D2-A904-732DD3FFA3BC}" srcOrd="1" destOrd="0" presId="urn:microsoft.com/office/officeart/2005/8/layout/process2"/>
    <dgm:cxn modelId="{7CECF45F-BFD1-48BD-85B4-4150F9D661E6}" type="presParOf" srcId="{A1378CE9-0AC2-46D2-A904-732DD3FFA3BC}" destId="{C7FE813B-57FA-4EB4-BB43-768CBB74926A}" srcOrd="0" destOrd="0" presId="urn:microsoft.com/office/officeart/2005/8/layout/process2"/>
    <dgm:cxn modelId="{A1EA401A-CF70-43C7-B89D-5C43648C2A3E}" type="presParOf" srcId="{EDBD798D-6AC7-4772-B012-CF7784F85675}" destId="{5C426000-9FE7-4568-98F3-AA23B695977D}" srcOrd="2" destOrd="0" presId="urn:microsoft.com/office/officeart/2005/8/layout/process2"/>
    <dgm:cxn modelId="{A8AFDBE5-4E46-4E60-9516-55604C2ADA76}" type="presParOf" srcId="{EDBD798D-6AC7-4772-B012-CF7784F85675}" destId="{69F73CA3-C2AD-46BD-940D-E1D0F2A6B24B}" srcOrd="3" destOrd="0" presId="urn:microsoft.com/office/officeart/2005/8/layout/process2"/>
    <dgm:cxn modelId="{9BA1A179-BDEF-4A28-8FFB-199260A5AC91}" type="presParOf" srcId="{69F73CA3-C2AD-46BD-940D-E1D0F2A6B24B}" destId="{5FB1C82C-8594-4056-8EC4-508649A6A00E}" srcOrd="0" destOrd="0" presId="urn:microsoft.com/office/officeart/2005/8/layout/process2"/>
    <dgm:cxn modelId="{8EE5A564-47FB-4840-9286-F6BE6D84A1A1}" type="presParOf" srcId="{EDBD798D-6AC7-4772-B012-CF7784F85675}" destId="{90485791-194C-4D72-8B4F-3C4C731D6EB6}" srcOrd="4" destOrd="0" presId="urn:microsoft.com/office/officeart/2005/8/layout/process2"/>
    <dgm:cxn modelId="{EF80859A-2CE2-4F8E-80F6-DB6F4EAA4F21}" type="presParOf" srcId="{EDBD798D-6AC7-4772-B012-CF7784F85675}" destId="{49B91EDC-3F84-4582-9503-18AEA1A82BD1}" srcOrd="5" destOrd="0" presId="urn:microsoft.com/office/officeart/2005/8/layout/process2"/>
    <dgm:cxn modelId="{0BFB88A9-2B57-43FA-93EB-4448CA570396}" type="presParOf" srcId="{49B91EDC-3F84-4582-9503-18AEA1A82BD1}" destId="{2C627819-6E56-4A99-B9B8-9DE049571212}" srcOrd="0" destOrd="0" presId="urn:microsoft.com/office/officeart/2005/8/layout/process2"/>
    <dgm:cxn modelId="{9D52C1BD-8CB9-4FB3-8EF2-5EB6EA4B4154}" type="presParOf" srcId="{EDBD798D-6AC7-4772-B012-CF7784F85675}" destId="{573EFC4A-D16B-4566-B5D2-51746F8D68BC}" srcOrd="6"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47E22E-99AA-4F7D-B0F3-8D444D510759}">
      <dsp:nvSpPr>
        <dsp:cNvPr id="0" name=""/>
        <dsp:cNvSpPr/>
      </dsp:nvSpPr>
      <dsp:spPr>
        <a:xfrm>
          <a:off x="1634798" y="0"/>
          <a:ext cx="4994079" cy="667994"/>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kern="1200" dirty="0"/>
            <a:t>مرحلة ما قبل الإنتاج</a:t>
          </a:r>
          <a:endParaRPr lang="en-US" sz="2800" kern="1200" dirty="0"/>
        </a:p>
      </dsp:txBody>
      <dsp:txXfrm>
        <a:off x="1654363" y="19565"/>
        <a:ext cx="4954949" cy="628864"/>
      </dsp:txXfrm>
    </dsp:sp>
    <dsp:sp modelId="{A1378CE9-0AC2-46D2-A904-732DD3FFA3BC}">
      <dsp:nvSpPr>
        <dsp:cNvPr id="0" name=""/>
        <dsp:cNvSpPr/>
      </dsp:nvSpPr>
      <dsp:spPr>
        <a:xfrm rot="5350803">
          <a:off x="4036865" y="682987"/>
          <a:ext cx="203386" cy="241166"/>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rot="-5400000">
        <a:off x="4065771" y="701880"/>
        <a:ext cx="144700" cy="142370"/>
      </dsp:txXfrm>
    </dsp:sp>
    <dsp:sp modelId="{5C426000-9FE7-4568-98F3-AA23B695977D}">
      <dsp:nvSpPr>
        <dsp:cNvPr id="0" name=""/>
        <dsp:cNvSpPr/>
      </dsp:nvSpPr>
      <dsp:spPr>
        <a:xfrm>
          <a:off x="1648239" y="939148"/>
          <a:ext cx="4994079" cy="667994"/>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SA" sz="2800" b="1" kern="1200" dirty="0"/>
            <a:t>مرحلة</a:t>
          </a:r>
          <a:r>
            <a:rPr lang="ar-EG" sz="2800" b="1" kern="1200" dirty="0"/>
            <a:t> </a:t>
          </a:r>
          <a:r>
            <a:rPr lang="ar-SA" sz="2800" b="1" kern="1200" dirty="0"/>
            <a:t>الإنتاج </a:t>
          </a:r>
          <a:endParaRPr lang="en-US" sz="2800" kern="1200" dirty="0"/>
        </a:p>
      </dsp:txBody>
      <dsp:txXfrm>
        <a:off x="1667804" y="958713"/>
        <a:ext cx="4954949" cy="628864"/>
      </dsp:txXfrm>
    </dsp:sp>
    <dsp:sp modelId="{69F73CA3-C2AD-46BD-940D-E1D0F2A6B24B}">
      <dsp:nvSpPr>
        <dsp:cNvPr id="0" name=""/>
        <dsp:cNvSpPr/>
      </dsp:nvSpPr>
      <dsp:spPr>
        <a:xfrm rot="5400000">
          <a:off x="4043757" y="1621922"/>
          <a:ext cx="203044" cy="241166"/>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rot="-5400000">
        <a:off x="4072930" y="1640983"/>
        <a:ext cx="144700" cy="142131"/>
      </dsp:txXfrm>
    </dsp:sp>
    <dsp:sp modelId="{90485791-194C-4D72-8B4F-3C4C731D6EB6}">
      <dsp:nvSpPr>
        <dsp:cNvPr id="0" name=""/>
        <dsp:cNvSpPr/>
      </dsp:nvSpPr>
      <dsp:spPr>
        <a:xfrm>
          <a:off x="1648239" y="1877868"/>
          <a:ext cx="4994079" cy="667994"/>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SA" sz="2800" b="1" kern="1200" dirty="0"/>
            <a:t>مرحلة ما بعد الإنتاج</a:t>
          </a:r>
          <a:endParaRPr lang="en-US" sz="2800" kern="1200" dirty="0"/>
        </a:p>
      </dsp:txBody>
      <dsp:txXfrm>
        <a:off x="1667804" y="1897433"/>
        <a:ext cx="4954949" cy="628864"/>
      </dsp:txXfrm>
    </dsp:sp>
    <dsp:sp modelId="{49B91EDC-3F84-4582-9503-18AEA1A82BD1}">
      <dsp:nvSpPr>
        <dsp:cNvPr id="0" name=""/>
        <dsp:cNvSpPr/>
      </dsp:nvSpPr>
      <dsp:spPr>
        <a:xfrm rot="5400000">
          <a:off x="4045829" y="2557879"/>
          <a:ext cx="198900" cy="241166"/>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rot="-5400000">
        <a:off x="4072929" y="2579012"/>
        <a:ext cx="144700" cy="139230"/>
      </dsp:txXfrm>
    </dsp:sp>
    <dsp:sp modelId="{573EFC4A-D16B-4566-B5D2-51746F8D68BC}">
      <dsp:nvSpPr>
        <dsp:cNvPr id="0" name=""/>
        <dsp:cNvSpPr/>
      </dsp:nvSpPr>
      <dsp:spPr>
        <a:xfrm>
          <a:off x="1648239" y="2811062"/>
          <a:ext cx="4994079" cy="667994"/>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SA" sz="2800" b="1" kern="1200" dirty="0"/>
            <a:t>مرحلة التوزيع والعرض</a:t>
          </a:r>
          <a:endParaRPr lang="en-US" sz="2800" kern="1200" dirty="0"/>
        </a:p>
      </dsp:txBody>
      <dsp:txXfrm>
        <a:off x="1667804" y="2830627"/>
        <a:ext cx="4954949" cy="628864"/>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945155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538375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49931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45949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10197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80522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8676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29430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05229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848761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56538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907315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28262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35429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3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734333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8940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56593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image" Target="../media/image2.JPG"/><Relationship Id="rId2" Type="http://schemas.openxmlformats.org/officeDocument/2006/relationships/slideLayout" Target="../slideLayouts/slideLayout14.xml"/><Relationship Id="rId16" Type="http://schemas.openxmlformats.org/officeDocument/2006/relationships/theme" Target="../theme/theme2.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8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8301039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80" r:id="rId12"/>
    <p:sldLayoutId id="2147483681" r:id="rId13"/>
    <p:sldLayoutId id="2147483682" r:id="rId14"/>
    <p:sldLayoutId id="214748368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microsoft.com/office/2017/06/relationships/model3d" Target="../media/model3d1.glb"/><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1.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17/06/relationships/model3d" Target="../media/model3d4.glb"/><Relationship Id="rId18" Type="http://schemas.openxmlformats.org/officeDocument/2006/relationships/image" Target="../media/image14.png"/><Relationship Id="rId3" Type="http://schemas.openxmlformats.org/officeDocument/2006/relationships/image" Target="../media/image2.JPG"/><Relationship Id="rId7" Type="http://schemas.openxmlformats.org/officeDocument/2006/relationships/diagramColors" Target="../diagrams/colors1.xml"/><Relationship Id="rId12" Type="http://schemas.openxmlformats.org/officeDocument/2006/relationships/image" Target="../media/image11.png"/><Relationship Id="rId17" Type="http://schemas.microsoft.com/office/2017/06/relationships/model3d" Target="../media/model3d6.glb"/><Relationship Id="rId2" Type="http://schemas.openxmlformats.org/officeDocument/2006/relationships/slideLayout" Target="../slideLayouts/slideLayout13.xml"/><Relationship Id="rId16" Type="http://schemas.openxmlformats.org/officeDocument/2006/relationships/image" Target="../media/image13.png"/><Relationship Id="rId1" Type="http://schemas.openxmlformats.org/officeDocument/2006/relationships/themeOverride" Target="../theme/themeOverride3.xml"/><Relationship Id="rId6" Type="http://schemas.openxmlformats.org/officeDocument/2006/relationships/diagramQuickStyle" Target="../diagrams/quickStyle1.xml"/><Relationship Id="rId11" Type="http://schemas.microsoft.com/office/2017/06/relationships/model3d" Target="../media/model3d3.glb"/><Relationship Id="rId5" Type="http://schemas.openxmlformats.org/officeDocument/2006/relationships/diagramLayout" Target="../diagrams/layout1.xml"/><Relationship Id="rId15" Type="http://schemas.microsoft.com/office/2017/06/relationships/model3d" Target="../media/model3d5.glb"/><Relationship Id="rId10" Type="http://schemas.openxmlformats.org/officeDocument/2006/relationships/image" Target="../media/image10.png"/><Relationship Id="rId4" Type="http://schemas.openxmlformats.org/officeDocument/2006/relationships/diagramData" Target="../diagrams/data1.xml"/><Relationship Id="rId9" Type="http://schemas.microsoft.com/office/2017/06/relationships/model3d" Target="../media/model3d2.glb"/><Relationship Id="rId1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4.xml"/><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5.xml"/><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hyperlink" Target="https://www.youtube.com/watch?v=u4HgEez9Aak" TargetMode="External"/><Relationship Id="rId2" Type="http://schemas.openxmlformats.org/officeDocument/2006/relationships/image" Target="../media/image30.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hyperlink" Target="https://www.youtube.com/watch?v=aauOrnhKtcg&amp;list=PLNpP_nSVC0yqbXzgDB0Tc3H8OneU3GUYY&amp;index=1" TargetMode="External"/><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2.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hyperlink" Target="https://studio.youtube.com/" TargetMode="External"/><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hyperlink" Target="https://doc.aljazeera.net/video/2025/1/6/%D9%87%D8%B0%D8%A7-%D8%A3%D9%86%D8%A7-%D8%B5%D9%88%D8%B1-%D9%88%D8%AD%D9%83%D8%A7%D9%8A%D8%A7%D8%AA-%D9%85%D9%86-%D8%B2%D9%85%D9%86-%D8%A2%D8%AA" TargetMode="External"/><Relationship Id="rId4" Type="http://schemas.openxmlformats.org/officeDocument/2006/relationships/image" Target="../media/image34.png"/></Relationships>
</file>

<file path=ppt/slides/_rels/slide2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hyperlink" Target="https://www.blackmagicdesign.com/products/davinciresolve" TargetMode="Externa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hyperlink" Target="https://www.capcut.com/tools/desktop-video-editor" TargetMode="Externa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hyperlink" Target="https://www.capcut.com/tools/desktop-video-editor" TargetMode="External"/><Relationship Id="rId2" Type="http://schemas.openxmlformats.org/officeDocument/2006/relationships/image" Target="../media/image37.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hyperlink" Target="https://frame.io/" TargetMode="External"/><Relationship Id="rId2" Type="http://schemas.openxmlformats.org/officeDocument/2006/relationships/image" Target="../media/image41.png"/><Relationship Id="rId1" Type="http://schemas.openxmlformats.org/officeDocument/2006/relationships/slideLayout" Target="../slideLayouts/slideLayout13.xml"/><Relationship Id="rId4" Type="http://schemas.openxmlformats.org/officeDocument/2006/relationships/image" Target="../media/image42.pn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6.xml"/><Relationship Id="rId4" Type="http://schemas.openxmlformats.org/officeDocument/2006/relationships/image" Target="../media/image6.jpe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3" Type="http://schemas.openxmlformats.org/officeDocument/2006/relationships/hyperlink" Target="https://doi.org/10.1088/1742-6596/1744/4/042073" TargetMode="External"/><Relationship Id="rId7" Type="http://schemas.openxmlformats.org/officeDocument/2006/relationships/hyperlink" Target="https://doi.org/10.23977/mediacr.2024.050219" TargetMode="External"/><Relationship Id="rId2" Type="http://schemas.openxmlformats.org/officeDocument/2006/relationships/hyperlink" Target="https://doi.org/10.34680/beneficium.2023.4(49).74-84" TargetMode="External"/><Relationship Id="rId1" Type="http://schemas.openxmlformats.org/officeDocument/2006/relationships/slideLayout" Target="../slideLayouts/slideLayout13.xml"/><Relationship Id="rId6" Type="http://schemas.openxmlformats.org/officeDocument/2006/relationships/hyperlink" Target="https://doi.org/10.6007/ijarbss/v15-i2/24624" TargetMode="External"/><Relationship Id="rId5" Type="http://schemas.openxmlformats.org/officeDocument/2006/relationships/hyperlink" Target="https://doi.org/10.2478/amns-2024-2424" TargetMode="External"/><Relationship Id="rId4" Type="http://schemas.openxmlformats.org/officeDocument/2006/relationships/hyperlink" Target="https://doi.org/10.1088/1742-6596/1966/1/012039" TargetMode="External"/></Relationships>
</file>

<file path=ppt/slides/_rels/slide41.xml.rels><?xml version="1.0" encoding="UTF-8" standalone="yes"?>
<Relationships xmlns="http://schemas.openxmlformats.org/package/2006/relationships"><Relationship Id="rId3" Type="http://schemas.openxmlformats.org/officeDocument/2006/relationships/hyperlink" Target="https://doi.org/10.63367/199115992025023601013" TargetMode="External"/><Relationship Id="rId2" Type="http://schemas.openxmlformats.org/officeDocument/2006/relationships/hyperlink" Target="https://doi.org/10.53106/199115992024043502012" TargetMode="External"/><Relationship Id="rId1" Type="http://schemas.openxmlformats.org/officeDocument/2006/relationships/slideLayout" Target="../slideLayouts/slideLayout13.xml"/><Relationship Id="rId6" Type="http://schemas.openxmlformats.org/officeDocument/2006/relationships/hyperlink" Target="https://doi.org/10.1109/ICICACS57338.2023.10100148" TargetMode="External"/><Relationship Id="rId5" Type="http://schemas.openxmlformats.org/officeDocument/2006/relationships/hyperlink" Target="https://doi.org/10.1088/1742-6596/1852/4/042012" TargetMode="External"/><Relationship Id="rId4" Type="http://schemas.openxmlformats.org/officeDocument/2006/relationships/hyperlink" Target="https://www.webofproceedings.org/proceedings_series/ESSP/SOSHU%202020/SOSHU20201.pdf"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24.xml"/><Relationship Id="rId5" Type="http://schemas.openxmlformats.org/officeDocument/2006/relationships/image" Target="../media/image46.png"/><Relationship Id="rId4" Type="http://schemas.openxmlformats.org/officeDocument/2006/relationships/image" Target="../media/image4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2630" y="3740305"/>
            <a:ext cx="5029756" cy="398780"/>
          </a:xfrm>
          <a:prstGeom prst="rect">
            <a:avLst/>
          </a:prstGeom>
          <a:noFill/>
        </p:spPr>
        <p:txBody>
          <a:bodyPr wrap="square" rtlCol="0">
            <a:spAutoFit/>
          </a:bodyPr>
          <a:lstStyle/>
          <a:p>
            <a:pPr algn="ctr" rtl="1"/>
            <a:r>
              <a:rPr lang="ar-EG" sz="2000" b="1" dirty="0">
                <a:latin typeface="Alexandria" charset="0"/>
                <a:cs typeface="Alexandria" charset="0"/>
              </a:rPr>
              <a:t>إعداد: </a:t>
            </a:r>
            <a:r>
              <a:rPr lang="ar-EG" sz="2000" b="1" dirty="0">
                <a:solidFill>
                  <a:srgbClr val="00AEEF"/>
                </a:solidFill>
                <a:effectLst>
                  <a:outerShdw blurRad="38100" dist="38100" dir="2700000" algn="tl">
                    <a:srgbClr val="000000">
                      <a:alpha val="43137"/>
                    </a:srgbClr>
                  </a:outerShdw>
                </a:effectLst>
                <a:latin typeface="Alexandria" charset="0"/>
                <a:cs typeface="Alexandria" charset="0"/>
              </a:rPr>
              <a:t>د. علياء قمر</a:t>
            </a:r>
            <a:endParaRPr lang="en-US" sz="2000" b="1"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38615" y="5725363"/>
            <a:ext cx="3187888" cy="59735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t>مرحلة ما بعد الإنتاج</a:t>
            </a:r>
            <a:endParaRPr lang="en-US" sz="3200" b="1" dirty="0">
              <a:solidFill>
                <a:schemeClr val="bg1"/>
              </a:solidFill>
              <a:latin typeface="Alexandria" charset="0"/>
              <a:cs typeface="Alexandria" charset="0"/>
            </a:endParaRPr>
          </a:p>
        </p:txBody>
      </p:sp>
      <p:sp>
        <p:nvSpPr>
          <p:cNvPr id="46" name="TextBox 45"/>
          <p:cNvSpPr txBox="1"/>
          <p:nvPr/>
        </p:nvSpPr>
        <p:spPr>
          <a:xfrm>
            <a:off x="903369" y="4973822"/>
            <a:ext cx="1260281"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DGM 41</a:t>
            </a:r>
            <a:r>
              <a:rPr lang="ar-EG" sz="2000" b="1">
                <a:latin typeface="Times New Roman" panose="02020603050405020304" pitchFamily="18" charset="0"/>
                <a:cs typeface="Times New Roman" panose="02020603050405020304" pitchFamily="18" charset="0"/>
              </a:rPr>
              <a:t>4</a:t>
            </a:r>
            <a:endParaRPr lang="en-US" sz="2000" b="1" dirty="0">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1106348" y="2928860"/>
            <a:ext cx="2801921" cy="584775"/>
          </a:xfrm>
          <a:prstGeom prst="rect">
            <a:avLst/>
          </a:prstGeom>
          <a:noFill/>
        </p:spPr>
        <p:txBody>
          <a:bodyPr wrap="none" rtlCol="0">
            <a:spAutoFit/>
          </a:bodyPr>
          <a:lstStyle/>
          <a:p>
            <a:r>
              <a:rPr lang="en-US" sz="3200" b="1" dirty="0">
                <a:latin typeface="Times New Roman" panose="02020603050405020304" pitchFamily="18" charset="0"/>
                <a:cs typeface="Times New Roman" panose="02020603050405020304" pitchFamily="18" charset="0"/>
              </a:rPr>
              <a:t>TV Production</a:t>
            </a:r>
          </a:p>
        </p:txBody>
      </p:sp>
      <p:sp>
        <p:nvSpPr>
          <p:cNvPr id="2" name="TextBox 1">
            <a:extLst>
              <a:ext uri="{FF2B5EF4-FFF2-40B4-BE49-F238E27FC236}">
                <a16:creationId xmlns:a16="http://schemas.microsoft.com/office/drawing/2014/main" id="{F3709298-8B98-8FAF-83F5-E566848C865E}"/>
              </a:ext>
            </a:extLst>
          </p:cNvPr>
          <p:cNvSpPr txBox="1"/>
          <p:nvPr/>
        </p:nvSpPr>
        <p:spPr>
          <a:xfrm>
            <a:off x="812032" y="2184296"/>
            <a:ext cx="3344185" cy="769441"/>
          </a:xfrm>
          <a:prstGeom prst="rect">
            <a:avLst/>
          </a:prstGeom>
          <a:noFill/>
        </p:spPr>
        <p:txBody>
          <a:bodyPr wrap="none" rtlCol="0">
            <a:spAutoFit/>
          </a:bodyPr>
          <a:lstStyle/>
          <a:p>
            <a:pPr algn="ctr"/>
            <a:r>
              <a:rPr lang="ar-SA" sz="4400" b="1" dirty="0">
                <a:solidFill>
                  <a:srgbClr val="00B0F0"/>
                </a:solidFill>
                <a:effectLst>
                  <a:outerShdw blurRad="38100" dist="38100" dir="2700000" algn="tl">
                    <a:srgbClr val="000000">
                      <a:alpha val="43137"/>
                    </a:srgbClr>
                  </a:outerShdw>
                </a:effectLst>
                <a:latin typeface="Alexandria" charset="0"/>
                <a:cs typeface="Alexandria" charset="0"/>
              </a:rPr>
              <a:t>الإنتاج التلفزيوني</a:t>
            </a:r>
            <a:endParaRPr lang="en-US" sz="4400" b="1" dirty="0">
              <a:solidFill>
                <a:srgbClr val="00B0F0"/>
              </a:solidFill>
              <a:effectLst>
                <a:outerShdw blurRad="38100" dist="38100" dir="2700000" algn="tl">
                  <a:srgbClr val="000000">
                    <a:alpha val="43137"/>
                  </a:srgbClr>
                </a:outerShdw>
              </a:effectLst>
              <a:latin typeface="Alexandria" charset="0"/>
              <a:cs typeface="Alexandria" charset="0"/>
            </a:endParaRPr>
          </a:p>
        </p:txBody>
      </p:sp>
      <p:sp>
        <p:nvSpPr>
          <p:cNvPr id="7" name="TextBox 6">
            <a:extLst>
              <a:ext uri="{FF2B5EF4-FFF2-40B4-BE49-F238E27FC236}">
                <a16:creationId xmlns:a16="http://schemas.microsoft.com/office/drawing/2014/main" id="{D6FC0227-EA99-D5EE-20A6-7BAD0EB86DE3}"/>
              </a:ext>
            </a:extLst>
          </p:cNvPr>
          <p:cNvSpPr txBox="1"/>
          <p:nvPr/>
        </p:nvSpPr>
        <p:spPr>
          <a:xfrm>
            <a:off x="-75804" y="6350813"/>
            <a:ext cx="3332398" cy="369332"/>
          </a:xfrm>
          <a:prstGeom prst="rect">
            <a:avLst/>
          </a:prstGeom>
          <a:noFill/>
        </p:spPr>
        <p:txBody>
          <a:bodyPr wrap="square" rtlCol="0">
            <a:spAutoFit/>
          </a:bodyPr>
          <a:lstStyle/>
          <a:p>
            <a:pPr algn="ctr"/>
            <a:r>
              <a:rPr lang="ar-EG" dirty="0">
                <a:solidFill>
                  <a:srgbClr val="2E3957"/>
                </a:solidFill>
                <a:latin typeface="Alexandria"/>
                <a:cs typeface="+mj-cs"/>
              </a:rPr>
              <a:t>ل</a:t>
            </a:r>
            <a:r>
              <a:rPr lang="ar-SA" dirty="0">
                <a:solidFill>
                  <a:srgbClr val="2E3957"/>
                </a:solidFill>
                <a:latin typeface="Alexandria"/>
                <a:cs typeface="+mj-cs"/>
              </a:rPr>
              <a:t>ط</a:t>
            </a:r>
            <a:r>
              <a:rPr lang="ar-EG" dirty="0">
                <a:solidFill>
                  <a:srgbClr val="2E3957"/>
                </a:solidFill>
                <a:latin typeface="Alexandria"/>
                <a:cs typeface="+mj-cs"/>
              </a:rPr>
              <a:t>ُ</a:t>
            </a:r>
            <a:r>
              <a:rPr lang="ar-SA" dirty="0">
                <a:solidFill>
                  <a:srgbClr val="2E3957"/>
                </a:solidFill>
                <a:latin typeface="Alexandria"/>
                <a:cs typeface="+mj-cs"/>
              </a:rPr>
              <a:t>لاب الإعلام</a:t>
            </a:r>
            <a:r>
              <a:rPr lang="ar-EG" dirty="0">
                <a:solidFill>
                  <a:srgbClr val="2E3957"/>
                </a:solidFill>
                <a:latin typeface="Alexandria"/>
                <a:cs typeface="+mj-cs"/>
              </a:rPr>
              <a:t> الرقمي</a:t>
            </a:r>
          </a:p>
        </p:txBody>
      </p:sp>
      <p:sp>
        <p:nvSpPr>
          <p:cNvPr id="3" name="TextBox 2">
            <a:extLst>
              <a:ext uri="{FF2B5EF4-FFF2-40B4-BE49-F238E27FC236}">
                <a16:creationId xmlns:a16="http://schemas.microsoft.com/office/drawing/2014/main" id="{2D7F5230-6030-DF98-99F4-F3E8D2218140}"/>
              </a:ext>
            </a:extLst>
          </p:cNvPr>
          <p:cNvSpPr txBox="1"/>
          <p:nvPr/>
        </p:nvSpPr>
        <p:spPr>
          <a:xfrm>
            <a:off x="890044" y="5373610"/>
            <a:ext cx="1327608" cy="338554"/>
          </a:xfrm>
          <a:prstGeom prst="rect">
            <a:avLst/>
          </a:prstGeom>
          <a:noFill/>
        </p:spPr>
        <p:txBody>
          <a:bodyPr wrap="none" rtlCol="0">
            <a:spAutoFit/>
          </a:bodyPr>
          <a:lstStyle/>
          <a:p>
            <a:pPr algn="ctr"/>
            <a:r>
              <a:rPr lang="ar-EG" sz="1600" dirty="0">
                <a:effectLst>
                  <a:outerShdw blurRad="38100" dist="38100" dir="2700000" algn="tl">
                    <a:srgbClr val="000000">
                      <a:alpha val="43137"/>
                    </a:srgbClr>
                  </a:outerShdw>
                </a:effectLst>
                <a:latin typeface="Alexandria" charset="0"/>
              </a:rPr>
              <a:t>المُحاضرة الرابعة</a:t>
            </a:r>
            <a:endParaRPr lang="en-US" sz="1600" dirty="0">
              <a:effectLst>
                <a:outerShdw blurRad="38100" dist="38100" dir="2700000" algn="tl">
                  <a:srgbClr val="000000">
                    <a:alpha val="43137"/>
                  </a:srgbClr>
                </a:outerShdw>
              </a:effectLst>
              <a:latin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30700"/>
    </mc:Choice>
    <mc:Fallback xmlns="">
      <p:transition spd="slow" advClick="0" advTm="307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200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2000"/>
                                        <p:tgtEl>
                                          <p:spTgt spid="4"/>
                                        </p:tgtEl>
                                      </p:cBhvr>
                                    </p:animEffect>
                                  </p:childTnLst>
                                </p:cTn>
                              </p:par>
                              <p:par>
                                <p:cTn id="8" presetID="42" presetClass="entr" presetSubtype="0" fill="hold" grpId="0"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2000"/>
                                        <p:tgtEl>
                                          <p:spTgt spid="3"/>
                                        </p:tgtEl>
                                      </p:cBhvr>
                                    </p:animEffect>
                                    <p:anim calcmode="lin" valueType="num">
                                      <p:cBhvr>
                                        <p:cTn id="11" dur="2000" fill="hold"/>
                                        <p:tgtEl>
                                          <p:spTgt spid="3"/>
                                        </p:tgtEl>
                                        <p:attrNameLst>
                                          <p:attrName>ppt_x</p:attrName>
                                        </p:attrNameLst>
                                      </p:cBhvr>
                                      <p:tavLst>
                                        <p:tav tm="0">
                                          <p:val>
                                            <p:strVal val="#ppt_x"/>
                                          </p:val>
                                        </p:tav>
                                        <p:tav tm="100000">
                                          <p:val>
                                            <p:strVal val="#ppt_x"/>
                                          </p:val>
                                        </p:tav>
                                      </p:tavLst>
                                    </p:anim>
                                    <p:anim calcmode="lin" valueType="num">
                                      <p:cBhvr>
                                        <p:cTn id="12" dur="2000" fill="hold"/>
                                        <p:tgtEl>
                                          <p:spTgt spid="3"/>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300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ppt_x</p:attrName>
                                        </p:attrNameLst>
                                      </p:cBhvr>
                                      <p:tavLst>
                                        <p:tav tm="0">
                                          <p:val>
                                            <p:strVal val="#ppt_x"/>
                                          </p:val>
                                        </p:tav>
                                        <p:tav tm="100000">
                                          <p:val>
                                            <p:strVal val="#ppt_x"/>
                                          </p:val>
                                        </p:tav>
                                      </p:tavLst>
                                    </p:anim>
                                    <p:anim calcmode="lin" valueType="num">
                                      <p:cBhvr>
                                        <p:cTn id="17" dur="2000" fill="hold"/>
                                        <p:tgtEl>
                                          <p:spTgt spid="2"/>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4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5000"/>
                                  </p:stCondLst>
                                  <p:childTnLst>
                                    <p:set>
                                      <p:cBhvr>
                                        <p:cTn id="24" dur="1" fill="hold">
                                          <p:stCondLst>
                                            <p:cond delay="0"/>
                                          </p:stCondLst>
                                        </p:cTn>
                                        <p:tgtEl>
                                          <p:spTgt spid="46"/>
                                        </p:tgtEl>
                                        <p:attrNameLst>
                                          <p:attrName>style.visibility</p:attrName>
                                        </p:attrNameLst>
                                      </p:cBhvr>
                                      <p:to>
                                        <p:strVal val="visible"/>
                                      </p:to>
                                    </p:set>
                                    <p:animEffect transition="in" filter="fade">
                                      <p:cBhvr>
                                        <p:cTn id="25" dur="2000"/>
                                        <p:tgtEl>
                                          <p:spTgt spid="46"/>
                                        </p:tgtEl>
                                      </p:cBhvr>
                                    </p:animEffect>
                                    <p:anim calcmode="lin" valueType="num">
                                      <p:cBhvr>
                                        <p:cTn id="26" dur="2000" fill="hold"/>
                                        <p:tgtEl>
                                          <p:spTgt spid="46"/>
                                        </p:tgtEl>
                                        <p:attrNameLst>
                                          <p:attrName>ppt_x</p:attrName>
                                        </p:attrNameLst>
                                      </p:cBhvr>
                                      <p:tavLst>
                                        <p:tav tm="0">
                                          <p:val>
                                            <p:strVal val="#ppt_x"/>
                                          </p:val>
                                        </p:tav>
                                        <p:tav tm="100000">
                                          <p:val>
                                            <p:strVal val="#ppt_x"/>
                                          </p:val>
                                        </p:tav>
                                      </p:tavLst>
                                    </p:anim>
                                    <p:anim calcmode="lin" valueType="num">
                                      <p:cBhvr>
                                        <p:cTn id="27" dur="2000" fill="hold"/>
                                        <p:tgtEl>
                                          <p:spTgt spid="46"/>
                                        </p:tgtEl>
                                        <p:attrNameLst>
                                          <p:attrName>ppt_y</p:attrName>
                                        </p:attrNameLst>
                                      </p:cBhvr>
                                      <p:tavLst>
                                        <p:tav tm="0">
                                          <p:val>
                                            <p:strVal val="#ppt_y+.1"/>
                                          </p:val>
                                        </p:tav>
                                        <p:tav tm="100000">
                                          <p:val>
                                            <p:strVal val="#ppt_y"/>
                                          </p:val>
                                        </p:tav>
                                      </p:tavLst>
                                    </p:anim>
                                  </p:childTnLst>
                                </p:cTn>
                              </p:par>
                              <p:par>
                                <p:cTn id="28" presetID="31" presetClass="entr" presetSubtype="0" fill="hold" grpId="0" nodeType="withEffect">
                                  <p:stCondLst>
                                    <p:cond delay="5000"/>
                                  </p:stCondLst>
                                  <p:childTnLst>
                                    <p:set>
                                      <p:cBhvr>
                                        <p:cTn id="29" dur="1" fill="hold">
                                          <p:stCondLst>
                                            <p:cond delay="0"/>
                                          </p:stCondLst>
                                        </p:cTn>
                                        <p:tgtEl>
                                          <p:spTgt spid="14"/>
                                        </p:tgtEl>
                                        <p:attrNameLst>
                                          <p:attrName>style.visibility</p:attrName>
                                        </p:attrNameLst>
                                      </p:cBhvr>
                                      <p:to>
                                        <p:strVal val="visible"/>
                                      </p:to>
                                    </p:set>
                                    <p:anim calcmode="lin" valueType="num">
                                      <p:cBhvr>
                                        <p:cTn id="30" dur="1000" fill="hold"/>
                                        <p:tgtEl>
                                          <p:spTgt spid="14"/>
                                        </p:tgtEl>
                                        <p:attrNameLst>
                                          <p:attrName>ppt_w</p:attrName>
                                        </p:attrNameLst>
                                      </p:cBhvr>
                                      <p:tavLst>
                                        <p:tav tm="0">
                                          <p:val>
                                            <p:fltVal val="0"/>
                                          </p:val>
                                        </p:tav>
                                        <p:tav tm="100000">
                                          <p:val>
                                            <p:strVal val="#ppt_w"/>
                                          </p:val>
                                        </p:tav>
                                      </p:tavLst>
                                    </p:anim>
                                    <p:anim calcmode="lin" valueType="num">
                                      <p:cBhvr>
                                        <p:cTn id="31" dur="1000" fill="hold"/>
                                        <p:tgtEl>
                                          <p:spTgt spid="14"/>
                                        </p:tgtEl>
                                        <p:attrNameLst>
                                          <p:attrName>ppt_h</p:attrName>
                                        </p:attrNameLst>
                                      </p:cBhvr>
                                      <p:tavLst>
                                        <p:tav tm="0">
                                          <p:val>
                                            <p:fltVal val="0"/>
                                          </p:val>
                                        </p:tav>
                                        <p:tav tm="100000">
                                          <p:val>
                                            <p:strVal val="#ppt_h"/>
                                          </p:val>
                                        </p:tav>
                                      </p:tavLst>
                                    </p:anim>
                                    <p:anim calcmode="lin" valueType="num">
                                      <p:cBhvr>
                                        <p:cTn id="32" dur="1000" fill="hold"/>
                                        <p:tgtEl>
                                          <p:spTgt spid="14"/>
                                        </p:tgtEl>
                                        <p:attrNameLst>
                                          <p:attrName>style.rotation</p:attrName>
                                        </p:attrNameLst>
                                      </p:cBhvr>
                                      <p:tavLst>
                                        <p:tav tm="0">
                                          <p:val>
                                            <p:fltVal val="90"/>
                                          </p:val>
                                        </p:tav>
                                        <p:tav tm="100000">
                                          <p:val>
                                            <p:fltVal val="0"/>
                                          </p:val>
                                        </p:tav>
                                      </p:tavLst>
                                    </p:anim>
                                    <p:animEffect transition="in" filter="fade">
                                      <p:cBhvr>
                                        <p:cTn id="33" dur="1000"/>
                                        <p:tgtEl>
                                          <p:spTgt spid="14"/>
                                        </p:tgtEl>
                                      </p:cBhvr>
                                    </p:animEffect>
                                  </p:childTnLst>
                                </p:cTn>
                              </p:par>
                              <p:par>
                                <p:cTn id="34" presetID="42" presetClass="entr" presetSubtype="0" fill="hold" grpId="0" nodeType="withEffect">
                                  <p:stCondLst>
                                    <p:cond delay="700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2000"/>
                                        <p:tgtEl>
                                          <p:spTgt spid="7"/>
                                        </p:tgtEl>
                                      </p:cBhvr>
                                    </p:animEffect>
                                    <p:anim calcmode="lin" valueType="num">
                                      <p:cBhvr>
                                        <p:cTn id="37" dur="2000" fill="hold"/>
                                        <p:tgtEl>
                                          <p:spTgt spid="7"/>
                                        </p:tgtEl>
                                        <p:attrNameLst>
                                          <p:attrName>ppt_x</p:attrName>
                                        </p:attrNameLst>
                                      </p:cBhvr>
                                      <p:tavLst>
                                        <p:tav tm="0">
                                          <p:val>
                                            <p:strVal val="#ppt_x"/>
                                          </p:val>
                                        </p:tav>
                                        <p:tav tm="100000">
                                          <p:val>
                                            <p:strVal val="#ppt_x"/>
                                          </p:val>
                                        </p:tav>
                                      </p:tavLst>
                                    </p:anim>
                                    <p:anim calcmode="lin" valueType="num">
                                      <p:cBhvr>
                                        <p:cTn id="38" dur="2000" fill="hold"/>
                                        <p:tgtEl>
                                          <p:spTgt spid="7"/>
                                        </p:tgtEl>
                                        <p:attrNameLst>
                                          <p:attrName>ppt_y</p:attrName>
                                        </p:attrNameLst>
                                      </p:cBhvr>
                                      <p:tavLst>
                                        <p:tav tm="0">
                                          <p:val>
                                            <p:strVal val="#ppt_y+.1"/>
                                          </p:val>
                                        </p:tav>
                                        <p:tav tm="100000">
                                          <p:val>
                                            <p:strVal val="#ppt_y"/>
                                          </p:val>
                                        </p:tav>
                                      </p:tavLst>
                                    </p:anim>
                                  </p:childTnLst>
                                </p:cTn>
                              </p:par>
                              <p:par>
                                <p:cTn id="39" presetID="26" presetClass="emph" presetSubtype="0" fill="hold" grpId="1" nodeType="withEffect">
                                  <p:stCondLst>
                                    <p:cond delay="5000"/>
                                  </p:stCondLst>
                                  <p:childTnLst>
                                    <p:animEffect transition="out" filter="fade">
                                      <p:cBhvr>
                                        <p:cTn id="40" dur="17000" tmFilter="0, 0; .2, .5; .8, .5; 1, 0"/>
                                        <p:tgtEl>
                                          <p:spTgt spid="14"/>
                                        </p:tgtEl>
                                      </p:cBhvr>
                                    </p:animEffect>
                                    <p:animScale>
                                      <p:cBhvr>
                                        <p:cTn id="41" dur="8500" autoRev="1" fill="hold"/>
                                        <p:tgtEl>
                                          <p:spTgt spid="14"/>
                                        </p:tgtEl>
                                      </p:cBhvr>
                                      <p:by x="105000" y="105000"/>
                                    </p:animScale>
                                  </p:childTnLst>
                                </p:cTn>
                              </p:par>
                              <p:par>
                                <p:cTn id="42" presetID="31" presetClass="entr" presetSubtype="0" fill="hold" grpId="0" nodeType="withEffect">
                                  <p:stCondLst>
                                    <p:cond delay="10000"/>
                                  </p:stCondLst>
                                  <p:childTnLst>
                                    <p:set>
                                      <p:cBhvr>
                                        <p:cTn id="43" dur="1" fill="hold">
                                          <p:stCondLst>
                                            <p:cond delay="0"/>
                                          </p:stCondLst>
                                        </p:cTn>
                                        <p:tgtEl>
                                          <p:spTgt spid="34"/>
                                        </p:tgtEl>
                                        <p:attrNameLst>
                                          <p:attrName>style.visibility</p:attrName>
                                        </p:attrNameLst>
                                      </p:cBhvr>
                                      <p:to>
                                        <p:strVal val="visible"/>
                                      </p:to>
                                    </p:set>
                                    <p:anim calcmode="lin" valueType="num">
                                      <p:cBhvr>
                                        <p:cTn id="44" dur="2000" fill="hold"/>
                                        <p:tgtEl>
                                          <p:spTgt spid="34"/>
                                        </p:tgtEl>
                                        <p:attrNameLst>
                                          <p:attrName>ppt_w</p:attrName>
                                        </p:attrNameLst>
                                      </p:cBhvr>
                                      <p:tavLst>
                                        <p:tav tm="0">
                                          <p:val>
                                            <p:fltVal val="0"/>
                                          </p:val>
                                        </p:tav>
                                        <p:tav tm="100000">
                                          <p:val>
                                            <p:strVal val="#ppt_w"/>
                                          </p:val>
                                        </p:tav>
                                      </p:tavLst>
                                    </p:anim>
                                    <p:anim calcmode="lin" valueType="num">
                                      <p:cBhvr>
                                        <p:cTn id="45" dur="2000" fill="hold"/>
                                        <p:tgtEl>
                                          <p:spTgt spid="34"/>
                                        </p:tgtEl>
                                        <p:attrNameLst>
                                          <p:attrName>ppt_h</p:attrName>
                                        </p:attrNameLst>
                                      </p:cBhvr>
                                      <p:tavLst>
                                        <p:tav tm="0">
                                          <p:val>
                                            <p:fltVal val="0"/>
                                          </p:val>
                                        </p:tav>
                                        <p:tav tm="100000">
                                          <p:val>
                                            <p:strVal val="#ppt_h"/>
                                          </p:val>
                                        </p:tav>
                                      </p:tavLst>
                                    </p:anim>
                                    <p:anim calcmode="lin" valueType="num">
                                      <p:cBhvr>
                                        <p:cTn id="46" dur="2000" fill="hold"/>
                                        <p:tgtEl>
                                          <p:spTgt spid="34"/>
                                        </p:tgtEl>
                                        <p:attrNameLst>
                                          <p:attrName>style.rotation</p:attrName>
                                        </p:attrNameLst>
                                      </p:cBhvr>
                                      <p:tavLst>
                                        <p:tav tm="0">
                                          <p:val>
                                            <p:fltVal val="90"/>
                                          </p:val>
                                        </p:tav>
                                        <p:tav tm="100000">
                                          <p:val>
                                            <p:fltVal val="0"/>
                                          </p:val>
                                        </p:tav>
                                      </p:tavLst>
                                    </p:anim>
                                    <p:animEffect transition="in" filter="fade">
                                      <p:cBhvr>
                                        <p:cTn id="47" dur="2000"/>
                                        <p:tgtEl>
                                          <p:spTgt spid="34"/>
                                        </p:tgtEl>
                                      </p:cBhvr>
                                    </p:animEffect>
                                  </p:childTnLst>
                                </p:cTn>
                              </p:par>
                              <p:par>
                                <p:cTn id="48" presetID="42" presetClass="entr" presetSubtype="0" fill="hold" grpId="0" nodeType="withEffect">
                                  <p:stCondLst>
                                    <p:cond delay="15000"/>
                                  </p:stCondLst>
                                  <p:childTnLst>
                                    <p:set>
                                      <p:cBhvr>
                                        <p:cTn id="49" dur="1" fill="hold">
                                          <p:stCondLst>
                                            <p:cond delay="0"/>
                                          </p:stCondLst>
                                        </p:cTn>
                                        <p:tgtEl>
                                          <p:spTgt spid="30"/>
                                        </p:tgtEl>
                                        <p:attrNameLst>
                                          <p:attrName>style.visibility</p:attrName>
                                        </p:attrNameLst>
                                      </p:cBhvr>
                                      <p:to>
                                        <p:strVal val="visible"/>
                                      </p:to>
                                    </p:set>
                                    <p:animEffect transition="in" filter="fade">
                                      <p:cBhvr>
                                        <p:cTn id="50" dur="1000"/>
                                        <p:tgtEl>
                                          <p:spTgt spid="30"/>
                                        </p:tgtEl>
                                      </p:cBhvr>
                                    </p:animEffect>
                                    <p:anim calcmode="lin" valueType="num">
                                      <p:cBhvr>
                                        <p:cTn id="51" dur="1000" fill="hold"/>
                                        <p:tgtEl>
                                          <p:spTgt spid="30"/>
                                        </p:tgtEl>
                                        <p:attrNameLst>
                                          <p:attrName>ppt_x</p:attrName>
                                        </p:attrNameLst>
                                      </p:cBhvr>
                                      <p:tavLst>
                                        <p:tav tm="0">
                                          <p:val>
                                            <p:strVal val="#ppt_x"/>
                                          </p:val>
                                        </p:tav>
                                        <p:tav tm="100000">
                                          <p:val>
                                            <p:strVal val="#ppt_x"/>
                                          </p:val>
                                        </p:tav>
                                      </p:tavLst>
                                    </p:anim>
                                    <p:anim calcmode="lin" valueType="num">
                                      <p:cBhvr>
                                        <p:cTn id="52"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4" grpId="0" animBg="1"/>
      <p:bldP spid="46" grpId="0"/>
      <p:bldP spid="14" grpId="0" animBg="1"/>
      <p:bldP spid="14" grpId="1" animBg="1"/>
      <p:bldP spid="9" grpId="0"/>
      <p:bldP spid="2" grpId="0"/>
      <p:bldP spid="7"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E03C1-32F4-6E05-BD3A-75F3857857FE}"/>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C5C958C-E1FB-0CBB-B4EC-2E18F2A8A675}"/>
              </a:ext>
            </a:extLst>
          </p:cNvPr>
          <p:cNvSpPr txBox="1"/>
          <p:nvPr/>
        </p:nvSpPr>
        <p:spPr>
          <a:xfrm>
            <a:off x="3668917" y="2251184"/>
            <a:ext cx="7135255"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تناولنا في المُحاضرة السابقة:</a:t>
            </a:r>
          </a:p>
        </p:txBody>
      </p:sp>
      <p:sp>
        <p:nvSpPr>
          <p:cNvPr id="5" name="TextBox 4">
            <a:extLst>
              <a:ext uri="{FF2B5EF4-FFF2-40B4-BE49-F238E27FC236}">
                <a16:creationId xmlns:a16="http://schemas.microsoft.com/office/drawing/2014/main" id="{BB3B5A3B-8212-BC93-329C-251E5FA3059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mc:AlternateContent xmlns:mc="http://schemas.openxmlformats.org/markup-compatibility/2006">
        <mc:Choice xmlns:am3d="http://schemas.microsoft.com/office/drawing/2017/model3d" Requires="am3d">
          <p:graphicFrame>
            <p:nvGraphicFramePr>
              <p:cNvPr id="2" name="3D Model 1" descr="Checklist">
                <a:extLst>
                  <a:ext uri="{FF2B5EF4-FFF2-40B4-BE49-F238E27FC236}">
                    <a16:creationId xmlns:a16="http://schemas.microsoft.com/office/drawing/2014/main" id="{421804BE-B612-B988-702C-8B070F108337}"/>
                  </a:ext>
                </a:extLst>
              </p:cNvPr>
              <p:cNvGraphicFramePr>
                <a:graphicFrameLocks noChangeAspect="1"/>
              </p:cNvGraphicFramePr>
              <p:nvPr>
                <p:extLst>
                  <p:ext uri="{D42A27DB-BD31-4B8C-83A1-F6EECF244321}">
                    <p14:modId xmlns:p14="http://schemas.microsoft.com/office/powerpoint/2010/main" val="706018708"/>
                  </p:ext>
                </p:extLst>
              </p:nvPr>
            </p:nvGraphicFramePr>
            <p:xfrm>
              <a:off x="1082832" y="988246"/>
              <a:ext cx="3662538" cy="4504295"/>
            </p:xfrm>
            <a:graphic>
              <a:graphicData uri="http://schemas.microsoft.com/office/drawing/2017/model3d">
                <am3d:model3d r:embed="rId2">
                  <am3d:spPr>
                    <a:xfrm>
                      <a:off x="0" y="0"/>
                      <a:ext cx="3662538" cy="4504295"/>
                    </a:xfrm>
                    <a:prstGeom prst="rect">
                      <a:avLst/>
                    </a:prstGeom>
                  </am3d:spPr>
                  <am3d:camera>
                    <am3d:pos x="0" y="0" z="61616842"/>
                    <am3d:up dx="0" dy="36000000" dz="0"/>
                    <am3d:lookAt x="0" y="0" z="0"/>
                    <am3d:perspective fov="2700000"/>
                  </am3d:camera>
                  <am3d:trans>
                    <am3d:meterPerModelUnit n="83313" d="1000000"/>
                    <am3d:preTrans dx="-2" dy="-8018320" dz="-1001795"/>
                    <am3d:scale>
                      <am3d:sx n="1000000" d="1000000"/>
                      <am3d:sy n="1000000" d="1000000"/>
                      <am3d:sz n="1000000" d="1000000"/>
                    </am3d:scale>
                    <am3d:rot ax="3810879" ay="1128212" az="1973900"/>
                    <am3d:postTrans dx="0" dy="0" dz="0"/>
                  </am3d:trans>
                  <am3d:raster rName="Office3DRenderer" rVer="16.0.8326">
                    <am3d:blip r:embed="rId3"/>
                  </am3d:raster>
                  <am3d:objViewport viewportSz="5005767"/>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2" name="3D Model 1" descr="Checklist">
                <a:extLst>
                  <a:ext uri="{FF2B5EF4-FFF2-40B4-BE49-F238E27FC236}">
                    <a16:creationId xmlns:a16="http://schemas.microsoft.com/office/drawing/2014/main" id="{421804BE-B612-B988-702C-8B070F108337}"/>
                  </a:ext>
                </a:extLst>
              </p:cNvPr>
              <p:cNvPicPr>
                <a:picLocks noGrp="1" noRot="1" noChangeAspect="1" noMove="1" noResize="1" noEditPoints="1" noAdjustHandles="1" noChangeArrowheads="1" noChangeShapeType="1" noCrop="1"/>
              </p:cNvPicPr>
              <p:nvPr/>
            </p:nvPicPr>
            <p:blipFill>
              <a:blip r:embed="rId3"/>
              <a:stretch>
                <a:fillRect/>
              </a:stretch>
            </p:blipFill>
            <p:spPr>
              <a:xfrm>
                <a:off x="1082832" y="988246"/>
                <a:ext cx="3662538" cy="4504295"/>
              </a:xfrm>
              <a:prstGeom prst="rect">
                <a:avLst/>
              </a:prstGeom>
            </p:spPr>
          </p:pic>
        </mc:Fallback>
      </mc:AlternateContent>
      <p:sp>
        <p:nvSpPr>
          <p:cNvPr id="3" name="TextBox 2">
            <a:extLst>
              <a:ext uri="{FF2B5EF4-FFF2-40B4-BE49-F238E27FC236}">
                <a16:creationId xmlns:a16="http://schemas.microsoft.com/office/drawing/2014/main" id="{43E768A0-96D9-4D7A-4D46-B8A8FDCC967C}"/>
              </a:ext>
            </a:extLst>
          </p:cNvPr>
          <p:cNvSpPr txBox="1"/>
          <p:nvPr/>
        </p:nvSpPr>
        <p:spPr>
          <a:xfrm>
            <a:off x="5222847" y="2845663"/>
            <a:ext cx="5678240" cy="2123658"/>
          </a:xfrm>
          <a:prstGeom prst="rect">
            <a:avLst/>
          </a:prstGeom>
          <a:noFill/>
        </p:spPr>
        <p:txBody>
          <a:bodyPr wrap="square" rtlCol="0">
            <a:spAutoFit/>
          </a:bodyPr>
          <a:lstStyle/>
          <a:p>
            <a:pPr algn="just" rtl="1"/>
            <a:r>
              <a:rPr lang="ar-EG" sz="2200" b="1" dirty="0">
                <a:solidFill>
                  <a:srgbClr val="2E3957"/>
                </a:solidFill>
                <a:effectLst>
                  <a:outerShdw blurRad="38100" dist="38100" dir="2700000" algn="tl">
                    <a:srgbClr val="000000">
                      <a:alpha val="43137"/>
                    </a:srgbClr>
                  </a:outerShdw>
                </a:effectLst>
                <a:latin typeface="Alexandria"/>
                <a:cs typeface="+mj-cs"/>
              </a:rPr>
              <a:t>1) مرحلة الإنتاج التلفزيوني:</a:t>
            </a:r>
          </a:p>
          <a:p>
            <a:pPr marL="342900" indent="-342900" algn="just" rtl="1">
              <a:buFont typeface="Arial" panose="020B0604020202020204" pitchFamily="34" charset="0"/>
              <a:buChar char="•"/>
            </a:pPr>
            <a:r>
              <a:rPr lang="ar-EG" sz="2000" b="1" dirty="0">
                <a:solidFill>
                  <a:srgbClr val="2E3957"/>
                </a:solidFill>
                <a:latin typeface="Alexandria"/>
                <a:cs typeface="+mj-cs"/>
              </a:rPr>
              <a:t>ما الذي يتم في مرحلة الإنتاج التلفزيوني الرقمي؟</a:t>
            </a:r>
          </a:p>
          <a:p>
            <a:pPr marL="457200" indent="-457200" algn="just" rtl="1">
              <a:buFont typeface="+mj-lt"/>
              <a:buAutoNum type="arabicPeriod"/>
            </a:pPr>
            <a:r>
              <a:rPr lang="ar-EG" b="1" dirty="0">
                <a:solidFill>
                  <a:srgbClr val="2E3957"/>
                </a:solidFill>
                <a:latin typeface="Alexandria"/>
                <a:cs typeface="+mj-cs"/>
              </a:rPr>
              <a:t>التصوير بالكاميرات الرقمية فائقة الدقة.</a:t>
            </a:r>
          </a:p>
          <a:p>
            <a:pPr marL="457200" indent="-457200" algn="just" rtl="1">
              <a:buFont typeface="+mj-lt"/>
              <a:buAutoNum type="arabicPeriod"/>
            </a:pPr>
            <a:r>
              <a:rPr lang="ar-EG" b="1" dirty="0">
                <a:solidFill>
                  <a:srgbClr val="2E3957"/>
                </a:solidFill>
                <a:latin typeface="Alexandria"/>
                <a:cs typeface="+mj-cs"/>
              </a:rPr>
              <a:t>دمج العناصر الافتراضية والمؤثرات أثناء التصوير.</a:t>
            </a:r>
            <a:endParaRPr lang="en-US" b="1" dirty="0">
              <a:solidFill>
                <a:srgbClr val="2E3957"/>
              </a:solidFill>
              <a:latin typeface="Alexandria"/>
              <a:cs typeface="+mj-cs"/>
            </a:endParaRPr>
          </a:p>
          <a:p>
            <a:pPr marL="457200" indent="-457200" algn="just" rtl="1">
              <a:buFont typeface="+mj-lt"/>
              <a:buAutoNum type="arabicPeriod"/>
            </a:pPr>
            <a:r>
              <a:rPr lang="ar-EG" b="1" dirty="0">
                <a:solidFill>
                  <a:srgbClr val="2E3957"/>
                </a:solidFill>
                <a:latin typeface="Alexandria"/>
                <a:cs typeface="+mj-cs"/>
              </a:rPr>
              <a:t>إدارة الصوت والإضاءة رقميًا.</a:t>
            </a:r>
            <a:endParaRPr lang="en-US" b="1" dirty="0">
              <a:solidFill>
                <a:srgbClr val="2E3957"/>
              </a:solidFill>
              <a:latin typeface="Alexandria"/>
              <a:cs typeface="+mj-cs"/>
            </a:endParaRPr>
          </a:p>
          <a:p>
            <a:pPr marL="457200" indent="-457200" algn="just" rtl="1">
              <a:buFont typeface="+mj-lt"/>
              <a:buAutoNum type="arabicPeriod"/>
            </a:pPr>
            <a:r>
              <a:rPr lang="ar-EG" b="1" dirty="0">
                <a:solidFill>
                  <a:srgbClr val="2E3957"/>
                </a:solidFill>
                <a:latin typeface="Alexandria"/>
                <a:cs typeface="+mj-cs"/>
              </a:rPr>
              <a:t>تعدد المنصات وتكييف المُحتوى.</a:t>
            </a:r>
          </a:p>
          <a:p>
            <a:pPr marL="457200" indent="-457200" algn="just" rtl="1">
              <a:buFont typeface="+mj-lt"/>
              <a:buAutoNum type="arabicPeriod"/>
            </a:pPr>
            <a:r>
              <a:rPr lang="ar-EG" b="1" dirty="0">
                <a:solidFill>
                  <a:srgbClr val="2E3957"/>
                </a:solidFill>
                <a:latin typeface="Alexandria"/>
                <a:cs typeface="+mj-cs"/>
              </a:rPr>
              <a:t>المُراقبة الفورية للجودة.</a:t>
            </a:r>
            <a:endParaRPr lang="en-US" b="1" dirty="0">
              <a:solidFill>
                <a:srgbClr val="2E3957"/>
              </a:solidFill>
              <a:latin typeface="Alexandria"/>
              <a:cs typeface="+mj-cs"/>
            </a:endParaRPr>
          </a:p>
        </p:txBody>
      </p:sp>
    </p:spTree>
    <p:extLst>
      <p:ext uri="{BB962C8B-B14F-4D97-AF65-F5344CB8AC3E}">
        <p14:creationId xmlns:p14="http://schemas.microsoft.com/office/powerpoint/2010/main" val="176983110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25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250"/>
                            </p:stCondLst>
                            <p:childTnLst>
                              <p:par>
                                <p:cTn id="11" presetID="42" presetClass="entr" presetSubtype="0" fill="hold" grpId="0" nodeType="afterEffect">
                                  <p:stCondLst>
                                    <p:cond delay="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SA" sz="3200" b="1" dirty="0">
                <a:effectLst>
                  <a:outerShdw blurRad="38100" dist="38100" dir="2700000" algn="tl">
                    <a:srgbClr val="000000">
                      <a:alpha val="43137"/>
                    </a:srgbClr>
                  </a:outerShdw>
                </a:effectLst>
                <a:latin typeface="Alexandria" charset="0"/>
                <a:cs typeface="Alexandria" charset="0"/>
              </a:rPr>
              <a:t>محاور الم</a:t>
            </a:r>
            <a:r>
              <a:rPr lang="ar-EG" sz="3200" b="1" dirty="0">
                <a:effectLst>
                  <a:outerShdw blurRad="38100" dist="38100" dir="2700000" algn="tl">
                    <a:srgbClr val="000000">
                      <a:alpha val="43137"/>
                    </a:srgbClr>
                  </a:outerShdw>
                </a:effectLst>
                <a:latin typeface="Alexandria" charset="0"/>
                <a:cs typeface="Alexandria" charset="0"/>
              </a:rPr>
              <a:t>ُ</a:t>
            </a:r>
            <a:r>
              <a:rPr lang="ar-SA" sz="3200" b="1" dirty="0">
                <a:effectLst>
                  <a:outerShdw blurRad="38100" dist="38100" dir="2700000" algn="tl">
                    <a:srgbClr val="000000">
                      <a:alpha val="43137"/>
                    </a:srgbClr>
                  </a:outerShdw>
                </a:effectLst>
                <a:latin typeface="Alexandria" charset="0"/>
                <a:cs typeface="Alexandria" charset="0"/>
              </a:rPr>
              <a:t>حاضرة</a:t>
            </a:r>
            <a:endParaRPr lang="en-US" sz="3200" b="1" dirty="0">
              <a:effectLst>
                <a:outerShdw blurRad="38100" dist="38100" dir="2700000" algn="tl">
                  <a:srgbClr val="000000">
                    <a:alpha val="43137"/>
                  </a:srgbClr>
                </a:outerShdw>
              </a:effectLst>
              <a:latin typeface="Alexandria" charset="0"/>
              <a:cs typeface="Alexandria" charset="0"/>
            </a:endParaRPr>
          </a:p>
        </p:txBody>
      </p:sp>
      <p:sp>
        <p:nvSpPr>
          <p:cNvPr id="8" name="TextBox 7">
            <a:extLst>
              <a:ext uri="{FF2B5EF4-FFF2-40B4-BE49-F238E27FC236}">
                <a16:creationId xmlns:a16="http://schemas.microsoft.com/office/drawing/2014/main" id="{39872AC9-0280-78B2-70E9-9CC01B505468}"/>
              </a:ext>
            </a:extLst>
          </p:cNvPr>
          <p:cNvSpPr txBox="1"/>
          <p:nvPr/>
        </p:nvSpPr>
        <p:spPr>
          <a:xfrm>
            <a:off x="3345602" y="1921889"/>
            <a:ext cx="7653343" cy="584775"/>
          </a:xfrm>
          <a:prstGeom prst="rect">
            <a:avLst/>
          </a:prstGeom>
          <a:noFill/>
        </p:spPr>
        <p:txBody>
          <a:bodyPr wrap="square" rtlCol="0">
            <a:spAutoFit/>
          </a:bodyPr>
          <a:lstStyle/>
          <a:p>
            <a:pPr algn="just" rtl="1"/>
            <a:r>
              <a:rPr lang="ar-EG" sz="3200" b="1" u="sng" dirty="0">
                <a:solidFill>
                  <a:schemeClr val="accent5">
                    <a:lumMod val="75000"/>
                  </a:schemeClr>
                </a:solidFill>
                <a:effectLst>
                  <a:outerShdw blurRad="38100" dist="38100" dir="2700000" algn="tl">
                    <a:srgbClr val="000000">
                      <a:alpha val="43137"/>
                    </a:srgbClr>
                  </a:outerShdw>
                </a:effectLst>
                <a:latin typeface="Alexandria"/>
                <a:cs typeface="+mj-cs"/>
              </a:rPr>
              <a:t>مرحلة ما بعد ال</a:t>
            </a:r>
            <a:r>
              <a:rPr lang="ar-SA" sz="3200" b="1" u="sng" dirty="0">
                <a:solidFill>
                  <a:schemeClr val="accent5">
                    <a:lumMod val="75000"/>
                  </a:schemeClr>
                </a:solidFill>
                <a:effectLst>
                  <a:outerShdw blurRad="38100" dist="38100" dir="2700000" algn="tl">
                    <a:srgbClr val="000000">
                      <a:alpha val="43137"/>
                    </a:srgbClr>
                  </a:outerShdw>
                </a:effectLst>
                <a:latin typeface="Alexandria"/>
                <a:cs typeface="+mj-cs"/>
              </a:rPr>
              <a:t>إنتاج</a:t>
            </a:r>
            <a:r>
              <a:rPr lang="ar-EG" sz="3200" b="1" u="sng" dirty="0">
                <a:solidFill>
                  <a:schemeClr val="accent5">
                    <a:lumMod val="75000"/>
                  </a:schemeClr>
                </a:solidFill>
                <a:effectLst>
                  <a:outerShdw blurRad="38100" dist="38100" dir="2700000" algn="tl">
                    <a:srgbClr val="000000">
                      <a:alpha val="43137"/>
                    </a:srgbClr>
                  </a:outerShdw>
                </a:effectLst>
                <a:latin typeface="Alexandria"/>
                <a:cs typeface="+mj-cs"/>
              </a:rPr>
              <a:t>:</a:t>
            </a:r>
            <a:endParaRPr lang="ar-EG" sz="2400" b="1" dirty="0">
              <a:solidFill>
                <a:srgbClr val="2E3957"/>
              </a:solidFill>
              <a:effectLst>
                <a:outerShdw blurRad="38100" dist="38100" dir="2700000" algn="tl">
                  <a:srgbClr val="000000">
                    <a:alpha val="43137"/>
                  </a:srgbClr>
                </a:outerShdw>
              </a:effectLst>
              <a:latin typeface="Alexandria"/>
              <a:cs typeface="+mj-cs"/>
            </a:endParaRPr>
          </a:p>
        </p:txBody>
      </p:sp>
      <p:sp>
        <p:nvSpPr>
          <p:cNvPr id="9" name="TextBox 8">
            <a:extLst>
              <a:ext uri="{FF2B5EF4-FFF2-40B4-BE49-F238E27FC236}">
                <a16:creationId xmlns:a16="http://schemas.microsoft.com/office/drawing/2014/main" id="{089BC710-3AAE-596A-C8F5-0823083F9CAC}"/>
              </a:ext>
            </a:extLst>
          </p:cNvPr>
          <p:cNvSpPr txBox="1"/>
          <p:nvPr/>
        </p:nvSpPr>
        <p:spPr>
          <a:xfrm>
            <a:off x="5080000" y="2823548"/>
            <a:ext cx="6072364" cy="2708434"/>
          </a:xfrm>
          <a:prstGeom prst="rect">
            <a:avLst/>
          </a:prstGeom>
          <a:noFill/>
        </p:spPr>
        <p:txBody>
          <a:bodyPr wrap="square" rtlCol="0">
            <a:spAutoFit/>
          </a:bodyPr>
          <a:lstStyle/>
          <a:p>
            <a:pPr marL="457200" indent="-457200" algn="just" rtl="1">
              <a:buFont typeface="+mj-lt"/>
              <a:buAutoNum type="arabicPeriod"/>
            </a:pPr>
            <a:r>
              <a:rPr lang="ar-EG" sz="2400" b="1" dirty="0">
                <a:solidFill>
                  <a:srgbClr val="2E3957"/>
                </a:solidFill>
                <a:effectLst>
                  <a:outerShdw blurRad="38100" dist="38100" dir="2700000" algn="tl">
                    <a:srgbClr val="000000">
                      <a:alpha val="43137"/>
                    </a:srgbClr>
                  </a:outerShdw>
                </a:effectLst>
                <a:latin typeface="Alexandria"/>
                <a:cs typeface="+mj-cs"/>
              </a:rPr>
              <a:t>مُقدمة.</a:t>
            </a:r>
          </a:p>
          <a:p>
            <a:pPr marL="457200" indent="-457200" algn="just" rtl="1">
              <a:buFont typeface="+mj-lt"/>
              <a:buAutoNum type="arabicPeriod"/>
            </a:pPr>
            <a:r>
              <a:rPr lang="ar-EG" sz="2400" b="1" dirty="0">
                <a:solidFill>
                  <a:srgbClr val="2E3957"/>
                </a:solidFill>
                <a:effectLst>
                  <a:outerShdw blurRad="38100" dist="38100" dir="2700000" algn="tl">
                    <a:srgbClr val="000000">
                      <a:alpha val="43137"/>
                    </a:srgbClr>
                  </a:outerShdw>
                </a:effectLst>
                <a:latin typeface="Alexandria"/>
                <a:cs typeface="+mj-cs"/>
              </a:rPr>
              <a:t>مرحلة ما بعد الإنتاج التلفزيوني.</a:t>
            </a:r>
          </a:p>
          <a:p>
            <a:pPr marL="342900" indent="-342900" algn="just" rtl="1">
              <a:buFont typeface="Arial" panose="020B0604020202020204" pitchFamily="34" charset="0"/>
              <a:buChar char="•"/>
            </a:pPr>
            <a:r>
              <a:rPr lang="ar-EG" sz="2400" b="1" dirty="0">
                <a:solidFill>
                  <a:srgbClr val="2E3957"/>
                </a:solidFill>
                <a:latin typeface="Alexandria"/>
                <a:cs typeface="+mj-cs"/>
              </a:rPr>
              <a:t>لماذا تُعد مرحلة ما بعد الإنتاج مهمة؟</a:t>
            </a:r>
          </a:p>
          <a:p>
            <a:pPr marL="342900" indent="-342900" algn="just" rtl="1">
              <a:buFont typeface="Arial" panose="020B0604020202020204" pitchFamily="34" charset="0"/>
              <a:buChar char="•"/>
            </a:pPr>
            <a:r>
              <a:rPr lang="ar-EG" sz="2400" b="1" dirty="0">
                <a:solidFill>
                  <a:srgbClr val="2E3957"/>
                </a:solidFill>
                <a:latin typeface="Alexandria"/>
                <a:cs typeface="+mj-cs"/>
              </a:rPr>
              <a:t>ما الذي يتم في مرحلة ما بعد الإنتاج في العصر الرقمي؟</a:t>
            </a:r>
            <a:endParaRPr lang="en-US" sz="2400" b="1" dirty="0">
              <a:solidFill>
                <a:srgbClr val="2E3957"/>
              </a:solidFill>
              <a:latin typeface="Alexandria"/>
              <a:cs typeface="+mj-cs"/>
            </a:endParaRPr>
          </a:p>
          <a:p>
            <a:pPr marL="342900" indent="-342900" algn="just" rtl="1">
              <a:buFont typeface="Arial" panose="020B0604020202020204" pitchFamily="34" charset="0"/>
              <a:buChar char="•"/>
            </a:pPr>
            <a:endParaRPr lang="ar-EG" sz="1200" b="1" dirty="0">
              <a:solidFill>
                <a:srgbClr val="2E3957"/>
              </a:solidFill>
              <a:latin typeface="Alexandria"/>
              <a:cs typeface="+mj-cs"/>
            </a:endParaRPr>
          </a:p>
          <a:p>
            <a:pPr marL="457200" indent="-457200" algn="just" rtl="1">
              <a:buFont typeface="+mj-lt"/>
              <a:buAutoNum type="arabicPeriod" startAt="2"/>
            </a:pPr>
            <a:r>
              <a:rPr lang="ar-EG" sz="2400" b="1" dirty="0">
                <a:solidFill>
                  <a:srgbClr val="2E3957"/>
                </a:solidFill>
                <a:effectLst>
                  <a:outerShdw blurRad="38100" dist="38100" dir="2700000" algn="tl">
                    <a:srgbClr val="000000">
                      <a:alpha val="43137"/>
                    </a:srgbClr>
                  </a:outerShdw>
                </a:effectLst>
                <a:latin typeface="Alexandria"/>
                <a:cs typeface="+mj-cs"/>
              </a:rPr>
              <a:t>الخُلاصة</a:t>
            </a:r>
            <a:r>
              <a:rPr lang="en-US" sz="2400" b="1" dirty="0">
                <a:solidFill>
                  <a:srgbClr val="2E3957"/>
                </a:solidFill>
                <a:effectLst>
                  <a:outerShdw blurRad="38100" dist="38100" dir="2700000" algn="tl">
                    <a:srgbClr val="000000">
                      <a:alpha val="43137"/>
                    </a:srgbClr>
                  </a:outerShdw>
                </a:effectLst>
                <a:latin typeface="Alexandria"/>
                <a:cs typeface="+mj-cs"/>
              </a:rPr>
              <a:t>.</a:t>
            </a:r>
            <a:endParaRPr lang="ar-EG" sz="2400" b="1" dirty="0">
              <a:solidFill>
                <a:srgbClr val="2E3957"/>
              </a:solidFill>
              <a:effectLst>
                <a:outerShdw blurRad="38100" dist="38100" dir="2700000" algn="tl">
                  <a:srgbClr val="000000">
                    <a:alpha val="43137"/>
                  </a:srgbClr>
                </a:outerShdw>
              </a:effectLst>
              <a:latin typeface="Alexandria"/>
              <a:cs typeface="+mj-cs"/>
            </a:endParaRPr>
          </a:p>
          <a:p>
            <a:pPr marL="457200" indent="-457200" algn="just" rtl="1">
              <a:buFont typeface="+mj-lt"/>
              <a:buAutoNum type="arabicPeriod" startAt="2"/>
            </a:pPr>
            <a:endParaRPr lang="en-US" sz="1400" b="1" dirty="0">
              <a:solidFill>
                <a:srgbClr val="2E3957"/>
              </a:solidFill>
              <a:effectLst>
                <a:outerShdw blurRad="38100" dist="38100" dir="2700000" algn="tl">
                  <a:srgbClr val="000000">
                    <a:alpha val="43137"/>
                  </a:srgbClr>
                </a:outerShdw>
              </a:effectLst>
              <a:latin typeface="Alexandria"/>
              <a:cs typeface="+mj-cs"/>
            </a:endParaRPr>
          </a:p>
          <a:p>
            <a:pPr marL="457200" indent="-457200" algn="just" rtl="1">
              <a:buFont typeface="+mj-lt"/>
              <a:buAutoNum type="arabicPeriod" startAt="2"/>
            </a:pPr>
            <a:r>
              <a:rPr lang="ar-EG" sz="2400" b="1" dirty="0">
                <a:solidFill>
                  <a:srgbClr val="2E3957"/>
                </a:solidFill>
                <a:effectLst>
                  <a:outerShdw blurRad="38100" dist="38100" dir="2700000" algn="tl">
                    <a:srgbClr val="000000">
                      <a:alpha val="43137"/>
                    </a:srgbClr>
                  </a:outerShdw>
                </a:effectLst>
                <a:latin typeface="Alexandria"/>
                <a:cs typeface="+mj-cs"/>
              </a:rPr>
              <a:t>المَراجِع.</a:t>
            </a:r>
          </a:p>
        </p:txBody>
      </p:sp>
      <p:pic>
        <p:nvPicPr>
          <p:cNvPr id="3" name="Picture 2" descr="A person standing in front of a screen showing a diagram&#10;&#10;AI-generated content may be incorrect.">
            <a:extLst>
              <a:ext uri="{FF2B5EF4-FFF2-40B4-BE49-F238E27FC236}">
                <a16:creationId xmlns:a16="http://schemas.microsoft.com/office/drawing/2014/main" id="{363A93E3-9543-5315-F1DB-D0B49BD2761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055" y="2849564"/>
            <a:ext cx="3585492" cy="239032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71158596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2" presetClass="entr" presetSubtype="0" fill="hold" grpId="0" nodeType="afterEffect">
                                  <p:stCondLst>
                                    <p:cond delay="25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2790576" y="5100000"/>
            <a:ext cx="1167307" cy="707886"/>
          </a:xfrm>
          <a:prstGeom prst="rect">
            <a:avLst/>
          </a:prstGeom>
          <a:noFill/>
        </p:spPr>
        <p:txBody>
          <a:bodyPr wrap="none" rtlCol="0">
            <a:spAutoFit/>
          </a:bodyPr>
          <a:lstStyle/>
          <a:p>
            <a:pPr algn="ctr" rtl="1"/>
            <a:r>
              <a:rPr lang="ar-EG" sz="4000" b="1" dirty="0">
                <a:solidFill>
                  <a:schemeClr val="accent5">
                    <a:lumMod val="75000"/>
                  </a:schemeClr>
                </a:solidFill>
                <a:effectLst>
                  <a:outerShdw blurRad="38100" dist="38100" dir="2700000" algn="tl">
                    <a:srgbClr val="000000">
                      <a:alpha val="43137"/>
                    </a:srgbClr>
                  </a:outerShdw>
                </a:effectLst>
                <a:latin typeface="Alexandria" charset="0"/>
                <a:cs typeface="+mj-cs"/>
              </a:rPr>
              <a:t>مُقدمة</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22" presetClass="entr" presetSubtype="4" fill="hold" grpId="0" nodeType="withEffect">
                                  <p:stCondLst>
                                    <p:cond delay="250"/>
                                  </p:stCondLst>
                                  <p:childTnLst>
                                    <p:set>
                                      <p:cBhvr>
                                        <p:cTn id="12" dur="1" fill="hold">
                                          <p:stCondLst>
                                            <p:cond delay="0"/>
                                          </p:stCondLst>
                                        </p:cTn>
                                        <p:tgtEl>
                                          <p:spTgt spid="43"/>
                                        </p:tgtEl>
                                        <p:attrNameLst>
                                          <p:attrName>style.visibility</p:attrName>
                                        </p:attrNameLst>
                                      </p:cBhvr>
                                      <p:to>
                                        <p:strVal val="visible"/>
                                      </p:to>
                                    </p:set>
                                    <p:animEffect transition="in" filter="wipe(down)">
                                      <p:cBhvr>
                                        <p:cTn id="13" dur="500"/>
                                        <p:tgtEl>
                                          <p:spTgt spid="43"/>
                                        </p:tgtEl>
                                      </p:cBhvr>
                                    </p:animEffect>
                                  </p:childTnLst>
                                </p:cTn>
                              </p:par>
                              <p:par>
                                <p:cTn id="14" presetID="22" presetClass="entr" presetSubtype="4" fill="hold" grpId="0" nodeType="withEffect">
                                  <p:stCondLst>
                                    <p:cond delay="250"/>
                                  </p:stCondLst>
                                  <p:childTnLst>
                                    <p:set>
                                      <p:cBhvr>
                                        <p:cTn id="15" dur="1" fill="hold">
                                          <p:stCondLst>
                                            <p:cond delay="0"/>
                                          </p:stCondLst>
                                        </p:cTn>
                                        <p:tgtEl>
                                          <p:spTgt spid="41"/>
                                        </p:tgtEl>
                                        <p:attrNameLst>
                                          <p:attrName>style.visibility</p:attrName>
                                        </p:attrNameLst>
                                      </p:cBhvr>
                                      <p:to>
                                        <p:strVal val="visible"/>
                                      </p:to>
                                    </p:set>
                                    <p:animEffect transition="in" filter="wipe(down)">
                                      <p:cBhvr>
                                        <p:cTn id="16"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FF96A5A-56D9-B9FD-559C-06D5A905E55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6FA0EA2-1E63-1D8B-43CB-EBD7C1ADD5E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4947791E-5EB9-5B0B-2CD7-41C168005D80}"/>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مُقدمة:</a:t>
            </a:r>
          </a:p>
        </p:txBody>
      </p:sp>
      <p:sp>
        <p:nvSpPr>
          <p:cNvPr id="10" name="TextBox 9">
            <a:extLst>
              <a:ext uri="{FF2B5EF4-FFF2-40B4-BE49-F238E27FC236}">
                <a16:creationId xmlns:a16="http://schemas.microsoft.com/office/drawing/2014/main" id="{8F7ED60A-CE53-354E-06E5-54E618EE5683}"/>
              </a:ext>
            </a:extLst>
          </p:cNvPr>
          <p:cNvSpPr txBox="1"/>
          <p:nvPr/>
        </p:nvSpPr>
        <p:spPr>
          <a:xfrm>
            <a:off x="4915666" y="2123667"/>
            <a:ext cx="6338969" cy="3724096"/>
          </a:xfrm>
          <a:prstGeom prst="rect">
            <a:avLst/>
          </a:prstGeom>
          <a:noFill/>
        </p:spPr>
        <p:txBody>
          <a:bodyPr wrap="square">
            <a:spAutoFit/>
          </a:bodyPr>
          <a:lstStyle/>
          <a:p>
            <a:pPr algn="just" rtl="1"/>
            <a:r>
              <a:rPr lang="ar-EG" sz="3600" b="1" dirty="0">
                <a:solidFill>
                  <a:schemeClr val="accent1"/>
                </a:solidFill>
                <a:effectLst>
                  <a:outerShdw blurRad="38100" dist="38100" dir="2700000" algn="tl">
                    <a:srgbClr val="000000">
                      <a:alpha val="43137"/>
                    </a:srgbClr>
                  </a:outerShdw>
                </a:effectLst>
              </a:rPr>
              <a:t>مُقدمة:</a:t>
            </a:r>
          </a:p>
          <a:p>
            <a:pPr algn="just" rtl="1"/>
            <a:endParaRPr lang="ar-EG" sz="2000" dirty="0"/>
          </a:p>
          <a:p>
            <a:pPr marL="342900" indent="-342900" algn="just" rtl="1">
              <a:buFont typeface="Arial" panose="020B0604020202020204" pitchFamily="34" charset="0"/>
              <a:buChar char="•"/>
            </a:pPr>
            <a:r>
              <a:rPr lang="ar-EG" sz="2000" dirty="0"/>
              <a:t>في المُحاضرات السابقة، استعرضنا أربعة مراحل رئيسة لابد من المرور بها لإنتاج أي مُحتوى تلفزيوني.</a:t>
            </a:r>
          </a:p>
          <a:p>
            <a:pPr marL="342900" indent="-342900" algn="just" rtl="1">
              <a:buFont typeface="Arial" panose="020B0604020202020204" pitchFamily="34" charset="0"/>
              <a:buChar char="•"/>
            </a:pPr>
            <a:r>
              <a:rPr lang="ar-EG" sz="2000" dirty="0"/>
              <a:t>تناولنا المرحلة الأولى، وهي مرحلة "ما قبل الإنتاج"، والمرحلة الثانية، وهي "مرحلة الإنتاج".</a:t>
            </a:r>
          </a:p>
          <a:p>
            <a:pPr marL="342900" indent="-342900" algn="just" rtl="1">
              <a:buFont typeface="Arial" panose="020B0604020202020204" pitchFamily="34" charset="0"/>
              <a:buChar char="•"/>
            </a:pPr>
            <a:r>
              <a:rPr lang="ar-EG" sz="2000" dirty="0"/>
              <a:t>وفي مُحاضرة اليوم، سننتقل للمرحلة الثالثة، وهي "مرحلة ما بعد الإنتاج".</a:t>
            </a:r>
          </a:p>
          <a:p>
            <a:pPr marL="342900" indent="-342900" algn="just" rtl="1">
              <a:buFont typeface="Arial" panose="020B0604020202020204" pitchFamily="34" charset="0"/>
              <a:buChar char="•"/>
            </a:pPr>
            <a:r>
              <a:rPr lang="ar-EG" sz="2000" dirty="0"/>
              <a:t>اليوم سنستعرض أبرز الملامح التي باتت مُرتبطة بمرحلة ما بعد الإنتاج، في العصر الرقمي، مع عرض بعض النصائح الهامّة للمُنتِج أو صانع المُحتوى الرقمي.</a:t>
            </a:r>
          </a:p>
        </p:txBody>
      </p:sp>
      <p:pic>
        <p:nvPicPr>
          <p:cNvPr id="3" name="Picture 2" descr="A person standing in front of a screen with a group of people&#10;&#10;AI-generated content may be incorrect.">
            <a:extLst>
              <a:ext uri="{FF2B5EF4-FFF2-40B4-BE49-F238E27FC236}">
                <a16:creationId xmlns:a16="http://schemas.microsoft.com/office/drawing/2014/main" id="{E273A177-97DD-C239-7D46-5D5D179DECF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3311" y="3053726"/>
            <a:ext cx="3538547" cy="235903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44204280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EC976CA-1FA6-790F-A2BC-3EB0F95C3FB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D1D0A04-959A-F363-5B04-D18EDC464C0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B52CEEE-95B4-5F54-0A03-50A6DBD6A0D9}"/>
              </a:ext>
            </a:extLst>
          </p:cNvPr>
          <p:cNvSpPr txBox="1"/>
          <p:nvPr/>
        </p:nvSpPr>
        <p:spPr>
          <a:xfrm>
            <a:off x="1657530" y="1833594"/>
            <a:ext cx="8512171" cy="400110"/>
          </a:xfrm>
          <a:prstGeom prst="rect">
            <a:avLst/>
          </a:prstGeom>
          <a:noFill/>
        </p:spPr>
        <p:txBody>
          <a:bodyPr wrap="square">
            <a:spAutoFit/>
          </a:bodyPr>
          <a:lstStyle/>
          <a:p>
            <a:pPr algn="ctr" rtl="1"/>
            <a:r>
              <a:rPr lang="ar-EG" sz="2000" u="sng" dirty="0"/>
              <a:t>وتتكون عملية الإنتاج التلفزيوني من عدد من المراحل، التي يُمكن إجمالها فيما يلي:</a:t>
            </a:r>
          </a:p>
        </p:txBody>
      </p:sp>
      <p:sp>
        <p:nvSpPr>
          <p:cNvPr id="9" name="TextBox 8">
            <a:extLst>
              <a:ext uri="{FF2B5EF4-FFF2-40B4-BE49-F238E27FC236}">
                <a16:creationId xmlns:a16="http://schemas.microsoft.com/office/drawing/2014/main" id="{D6057AA6-231A-DE37-7D71-C3C5FFAAF590}"/>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مُقدمة:</a:t>
            </a:r>
          </a:p>
        </p:txBody>
      </p:sp>
      <p:graphicFrame>
        <p:nvGraphicFramePr>
          <p:cNvPr id="11" name="Diagram 10">
            <a:extLst>
              <a:ext uri="{FF2B5EF4-FFF2-40B4-BE49-F238E27FC236}">
                <a16:creationId xmlns:a16="http://schemas.microsoft.com/office/drawing/2014/main" id="{A13CBAF9-F398-6D2E-FADE-CB49C2CDC1AC}"/>
              </a:ext>
            </a:extLst>
          </p:cNvPr>
          <p:cNvGraphicFramePr/>
          <p:nvPr/>
        </p:nvGraphicFramePr>
        <p:xfrm>
          <a:off x="1950720" y="2495105"/>
          <a:ext cx="8290559" cy="348224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mc:AlternateContent xmlns:mc="http://schemas.openxmlformats.org/markup-compatibility/2006">
        <mc:Choice xmlns:am3d="http://schemas.microsoft.com/office/drawing/2017/model3d" Requires="am3d">
          <p:graphicFrame>
            <p:nvGraphicFramePr>
              <p:cNvPr id="12" name="3D Model 11" descr="3">
                <a:extLst>
                  <a:ext uri="{FF2B5EF4-FFF2-40B4-BE49-F238E27FC236}">
                    <a16:creationId xmlns:a16="http://schemas.microsoft.com/office/drawing/2014/main" id="{55704CD5-3E57-BC1E-63D5-3F06D2A13A60}"/>
                  </a:ext>
                </a:extLst>
              </p:cNvPr>
              <p:cNvGraphicFramePr>
                <a:graphicFrameLocks noChangeAspect="1"/>
              </p:cNvGraphicFramePr>
              <p:nvPr>
                <p:extLst>
                  <p:ext uri="{D42A27DB-BD31-4B8C-83A1-F6EECF244321}">
                    <p14:modId xmlns:p14="http://schemas.microsoft.com/office/powerpoint/2010/main" val="1748272505"/>
                  </p:ext>
                </p:extLst>
              </p:nvPr>
            </p:nvGraphicFramePr>
            <p:xfrm>
              <a:off x="7773152" y="4335677"/>
              <a:ext cx="533670" cy="703984"/>
            </p:xfrm>
            <a:graphic>
              <a:graphicData uri="http://schemas.microsoft.com/office/drawing/2017/model3d">
                <am3d:model3d r:embed="rId9">
                  <am3d:spPr>
                    <a:xfrm>
                      <a:off x="0" y="0"/>
                      <a:ext cx="533670" cy="703984"/>
                    </a:xfrm>
                    <a:prstGeom prst="rect">
                      <a:avLst/>
                    </a:prstGeom>
                  </am3d:spPr>
                  <am3d:camera>
                    <am3d:pos x="0" y="0" z="62797456"/>
                    <am3d:up dx="0" dy="36000000" dz="0"/>
                    <am3d:lookAt x="0" y="0" z="0"/>
                    <am3d:perspective fov="2700000"/>
                  </am3d:camera>
                  <am3d:trans>
                    <am3d:meterPerModelUnit n="12332865" d="1000000"/>
                    <am3d:preTrans dx="-13" dy="-17566164" dz="0"/>
                    <am3d:scale>
                      <am3d:sx n="1000000" d="1000000"/>
                      <am3d:sy n="1000000" d="1000000"/>
                      <am3d:sz n="1000000" d="1000000"/>
                    </am3d:scale>
                    <am3d:rot ax="925806" ay="-1794929" az="-470257"/>
                    <am3d:postTrans dx="0" dy="0" dz="0"/>
                  </am3d:trans>
                  <am3d:raster rName="Office3DRenderer" rVer="16.0.8326">
                    <am3d:blip r:embed="rId10"/>
                  </am3d:raster>
                  <am3d:objViewport viewportSz="799115"/>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2" name="3D Model 11" descr="3">
                <a:extLst>
                  <a:ext uri="{FF2B5EF4-FFF2-40B4-BE49-F238E27FC236}">
                    <a16:creationId xmlns:a16="http://schemas.microsoft.com/office/drawing/2014/main" id="{55704CD5-3E57-BC1E-63D5-3F06D2A13A60}"/>
                  </a:ext>
                </a:extLst>
              </p:cNvPr>
              <p:cNvPicPr>
                <a:picLocks noGrp="1" noRot="1" noChangeAspect="1" noMove="1" noResize="1" noEditPoints="1" noAdjustHandles="1" noChangeArrowheads="1" noChangeShapeType="1" noCrop="1"/>
              </p:cNvPicPr>
              <p:nvPr/>
            </p:nvPicPr>
            <p:blipFill>
              <a:blip r:embed="rId10"/>
              <a:stretch>
                <a:fillRect/>
              </a:stretch>
            </p:blipFill>
            <p:spPr>
              <a:xfrm>
                <a:off x="7773152" y="4335677"/>
                <a:ext cx="533670" cy="703984"/>
              </a:xfrm>
              <a:prstGeom prst="rect">
                <a:avLst/>
              </a:prstGeom>
            </p:spPr>
          </p:pic>
        </mc:Fallback>
      </mc:AlternateContent>
      <mc:AlternateContent xmlns:mc="http://schemas.openxmlformats.org/markup-compatibility/2006">
        <mc:Choice xmlns:am3d="http://schemas.microsoft.com/office/drawing/2017/model3d" Requires="am3d">
          <p:graphicFrame>
            <p:nvGraphicFramePr>
              <p:cNvPr id="13" name="3D Model 12" descr="4">
                <a:extLst>
                  <a:ext uri="{FF2B5EF4-FFF2-40B4-BE49-F238E27FC236}">
                    <a16:creationId xmlns:a16="http://schemas.microsoft.com/office/drawing/2014/main" id="{7501D8E7-7B6D-BC5D-F31D-8F97C7A8B138}"/>
                  </a:ext>
                </a:extLst>
              </p:cNvPr>
              <p:cNvGraphicFramePr>
                <a:graphicFrameLocks noChangeAspect="1"/>
              </p:cNvGraphicFramePr>
              <p:nvPr>
                <p:extLst>
                  <p:ext uri="{D42A27DB-BD31-4B8C-83A1-F6EECF244321}">
                    <p14:modId xmlns:p14="http://schemas.microsoft.com/office/powerpoint/2010/main" val="3269913880"/>
                  </p:ext>
                </p:extLst>
              </p:nvPr>
            </p:nvGraphicFramePr>
            <p:xfrm>
              <a:off x="7771074" y="5315065"/>
              <a:ext cx="506049" cy="666398"/>
            </p:xfrm>
            <a:graphic>
              <a:graphicData uri="http://schemas.microsoft.com/office/drawing/2017/model3d">
                <am3d:model3d r:embed="rId11">
                  <am3d:spPr>
                    <a:xfrm>
                      <a:off x="0" y="0"/>
                      <a:ext cx="506049" cy="666398"/>
                    </a:xfrm>
                    <a:prstGeom prst="rect">
                      <a:avLst/>
                    </a:prstGeom>
                  </am3d:spPr>
                  <am3d:camera>
                    <am3d:pos x="0" y="0" z="64772154"/>
                    <am3d:up dx="0" dy="36000000" dz="0"/>
                    <am3d:lookAt x="0" y="0" z="0"/>
                    <am3d:perspective fov="2700000"/>
                  </am3d:camera>
                  <am3d:trans>
                    <am3d:meterPerModelUnit n="12485176" d="1000000"/>
                    <am3d:preTrans dx="0" dy="-18031856" dz="0"/>
                    <am3d:scale>
                      <am3d:sx n="1000000" d="1000000"/>
                      <am3d:sy n="1000000" d="1000000"/>
                      <am3d:sz n="1000000" d="1000000"/>
                    </am3d:scale>
                    <am3d:rot ay="-1800001"/>
                    <am3d:postTrans dx="0" dy="0" dz="0"/>
                  </am3d:trans>
                  <am3d:raster rName="Office3DRenderer" rVer="16.0.8326">
                    <am3d:blip r:embed="rId12"/>
                  </am3d:raster>
                  <am3d:objViewport viewportSz="780364"/>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3" name="3D Model 12" descr="4">
                <a:extLst>
                  <a:ext uri="{FF2B5EF4-FFF2-40B4-BE49-F238E27FC236}">
                    <a16:creationId xmlns:a16="http://schemas.microsoft.com/office/drawing/2014/main" id="{7501D8E7-7B6D-BC5D-F31D-8F97C7A8B138}"/>
                  </a:ext>
                </a:extLst>
              </p:cNvPr>
              <p:cNvPicPr>
                <a:picLocks noGrp="1" noRot="1" noChangeAspect="1" noMove="1" noResize="1" noEditPoints="1" noAdjustHandles="1" noChangeArrowheads="1" noChangeShapeType="1" noCrop="1"/>
              </p:cNvPicPr>
              <p:nvPr/>
            </p:nvPicPr>
            <p:blipFill>
              <a:blip r:embed="rId12"/>
              <a:stretch>
                <a:fillRect/>
              </a:stretch>
            </p:blipFill>
            <p:spPr>
              <a:xfrm>
                <a:off x="7771074" y="5315065"/>
                <a:ext cx="506049" cy="666398"/>
              </a:xfrm>
              <a:prstGeom prst="rect">
                <a:avLst/>
              </a:prstGeom>
            </p:spPr>
          </p:pic>
        </mc:Fallback>
      </mc:AlternateContent>
      <mc:AlternateContent xmlns:mc="http://schemas.openxmlformats.org/markup-compatibility/2006">
        <mc:Choice xmlns:am3d="http://schemas.microsoft.com/office/drawing/2017/model3d" Requires="am3d">
          <p:graphicFrame>
            <p:nvGraphicFramePr>
              <p:cNvPr id="14" name="3D Model 13" descr="1">
                <a:extLst>
                  <a:ext uri="{FF2B5EF4-FFF2-40B4-BE49-F238E27FC236}">
                    <a16:creationId xmlns:a16="http://schemas.microsoft.com/office/drawing/2014/main" id="{CB531A19-FED4-BBB1-E567-0793BAEBFEAA}"/>
                  </a:ext>
                </a:extLst>
              </p:cNvPr>
              <p:cNvGraphicFramePr>
                <a:graphicFrameLocks noChangeAspect="1"/>
              </p:cNvGraphicFramePr>
              <p:nvPr>
                <p:extLst>
                  <p:ext uri="{D42A27DB-BD31-4B8C-83A1-F6EECF244321}">
                    <p14:modId xmlns:p14="http://schemas.microsoft.com/office/powerpoint/2010/main" val="3311542132"/>
                  </p:ext>
                </p:extLst>
              </p:nvPr>
            </p:nvGraphicFramePr>
            <p:xfrm>
              <a:off x="7938811" y="2514027"/>
              <a:ext cx="356443" cy="625465"/>
            </p:xfrm>
            <a:graphic>
              <a:graphicData uri="http://schemas.microsoft.com/office/drawing/2017/model3d">
                <am3d:model3d r:embed="rId13">
                  <am3d:spPr>
                    <a:xfrm>
                      <a:off x="0" y="0"/>
                      <a:ext cx="356443" cy="625465"/>
                    </a:xfrm>
                    <a:prstGeom prst="rect">
                      <a:avLst/>
                    </a:prstGeom>
                    <a:noFill/>
                  </am3d:spPr>
                  <am3d:camera>
                    <am3d:pos x="0" y="0" z="57437888"/>
                    <am3d:up dx="0" dy="36000000" dz="0"/>
                    <am3d:lookAt x="0" y="0" z="0"/>
                    <am3d:perspective fov="2700000"/>
                  </am3d:camera>
                  <am3d:trans>
                    <am3d:meterPerModelUnit n="12410527" d="1000000"/>
                    <am3d:preTrans dx="0" dy="-17999797" dz="0"/>
                    <am3d:scale>
                      <am3d:sx n="1000000" d="1000000"/>
                      <am3d:sy n="1000000" d="1000000"/>
                      <am3d:sz n="1000000" d="1000000"/>
                    </am3d:scale>
                    <am3d:rot ay="-1800001"/>
                    <am3d:postTrans dx="0" dy="0" dz="0"/>
                  </am3d:trans>
                  <am3d:raster rName="Office3DRenderer" rVer="16.0.8326">
                    <am3d:blip r:embed="rId14"/>
                  </am3d:raster>
                  <am3d:objViewport viewportSz="663391"/>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4" name="3D Model 13" descr="1">
                <a:extLst>
                  <a:ext uri="{FF2B5EF4-FFF2-40B4-BE49-F238E27FC236}">
                    <a16:creationId xmlns:a16="http://schemas.microsoft.com/office/drawing/2014/main" id="{CB531A19-FED4-BBB1-E567-0793BAEBFEAA}"/>
                  </a:ext>
                </a:extLst>
              </p:cNvPr>
              <p:cNvPicPr>
                <a:picLocks noGrp="1" noRot="1" noChangeAspect="1" noMove="1" noResize="1" noEditPoints="1" noAdjustHandles="1" noChangeArrowheads="1" noChangeShapeType="1" noCrop="1"/>
              </p:cNvPicPr>
              <p:nvPr/>
            </p:nvPicPr>
            <p:blipFill>
              <a:blip r:embed="rId14"/>
              <a:stretch>
                <a:fillRect/>
              </a:stretch>
            </p:blipFill>
            <p:spPr>
              <a:xfrm>
                <a:off x="7938811" y="2514027"/>
                <a:ext cx="356443" cy="625465"/>
              </a:xfrm>
              <a:prstGeom prst="rect">
                <a:avLst/>
              </a:prstGeom>
              <a:noFill/>
            </p:spPr>
          </p:pic>
        </mc:Fallback>
      </mc:AlternateContent>
      <mc:AlternateContent xmlns:mc="http://schemas.openxmlformats.org/markup-compatibility/2006">
        <mc:Choice xmlns:am3d="http://schemas.microsoft.com/office/drawing/2017/model3d" Requires="am3d">
          <p:graphicFrame>
            <p:nvGraphicFramePr>
              <p:cNvPr id="15" name="3D Model 14" descr="2">
                <a:extLst>
                  <a:ext uri="{FF2B5EF4-FFF2-40B4-BE49-F238E27FC236}">
                    <a16:creationId xmlns:a16="http://schemas.microsoft.com/office/drawing/2014/main" id="{7D4F89F6-8359-EAE6-4C07-614E76613D42}"/>
                  </a:ext>
                </a:extLst>
              </p:cNvPr>
              <p:cNvGraphicFramePr>
                <a:graphicFrameLocks noChangeAspect="1"/>
              </p:cNvGraphicFramePr>
              <p:nvPr>
                <p:extLst>
                  <p:ext uri="{D42A27DB-BD31-4B8C-83A1-F6EECF244321}">
                    <p14:modId xmlns:p14="http://schemas.microsoft.com/office/powerpoint/2010/main" val="4262471135"/>
                  </p:ext>
                </p:extLst>
              </p:nvPr>
            </p:nvGraphicFramePr>
            <p:xfrm>
              <a:off x="7817712" y="3428111"/>
              <a:ext cx="461489" cy="636155"/>
            </p:xfrm>
            <a:graphic>
              <a:graphicData uri="http://schemas.microsoft.com/office/drawing/2017/model3d">
                <am3d:model3d r:embed="rId15">
                  <am3d:spPr>
                    <a:xfrm>
                      <a:off x="0" y="0"/>
                      <a:ext cx="461489" cy="636155"/>
                    </a:xfrm>
                    <a:prstGeom prst="rect">
                      <a:avLst/>
                    </a:prstGeom>
                  </am3d:spPr>
                  <am3d:camera>
                    <am3d:pos x="0" y="0" z="63452126"/>
                    <am3d:up dx="0" dy="36000000" dz="0"/>
                    <am3d:lookAt x="0" y="0" z="0"/>
                    <am3d:perspective fov="2700000"/>
                  </am3d:camera>
                  <am3d:trans>
                    <am3d:meterPerModelUnit n="12440630" d="1000000"/>
                    <am3d:preTrans dx="-4" dy="-18000000" dz="0"/>
                    <am3d:scale>
                      <am3d:sx n="1000000" d="1000000"/>
                      <am3d:sy n="1000000" d="1000000"/>
                      <am3d:sz n="1000000" d="1000000"/>
                    </am3d:scale>
                    <am3d:rot ay="-1800001"/>
                    <am3d:postTrans dx="0" dy="0" dz="0"/>
                  </am3d:trans>
                  <am3d:raster rName="Office3DRenderer" rVer="16.0.8326">
                    <am3d:blip r:embed="rId16"/>
                  </am3d:raster>
                  <am3d:objViewport viewportSz="731867"/>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5" name="3D Model 14" descr="2">
                <a:extLst>
                  <a:ext uri="{FF2B5EF4-FFF2-40B4-BE49-F238E27FC236}">
                    <a16:creationId xmlns:a16="http://schemas.microsoft.com/office/drawing/2014/main" id="{7D4F89F6-8359-EAE6-4C07-614E76613D42}"/>
                  </a:ext>
                </a:extLst>
              </p:cNvPr>
              <p:cNvPicPr>
                <a:picLocks noGrp="1" noRot="1" noChangeAspect="1" noMove="1" noResize="1" noEditPoints="1" noAdjustHandles="1" noChangeArrowheads="1" noChangeShapeType="1" noCrop="1"/>
              </p:cNvPicPr>
              <p:nvPr/>
            </p:nvPicPr>
            <p:blipFill>
              <a:blip r:embed="rId16"/>
              <a:stretch>
                <a:fillRect/>
              </a:stretch>
            </p:blipFill>
            <p:spPr>
              <a:xfrm>
                <a:off x="7817712" y="3428111"/>
                <a:ext cx="461489" cy="636155"/>
              </a:xfrm>
              <a:prstGeom prst="rect">
                <a:avLst/>
              </a:prstGeom>
            </p:spPr>
          </p:pic>
        </mc:Fallback>
      </mc:AlternateContent>
      <mc:AlternateContent xmlns:mc="http://schemas.openxmlformats.org/markup-compatibility/2006">
        <mc:Choice xmlns:am3d="http://schemas.microsoft.com/office/drawing/2017/model3d" Requires="am3d">
          <p:graphicFrame>
            <p:nvGraphicFramePr>
              <p:cNvPr id="16" name="3D Model 15" descr="Pointing Arrow">
                <a:extLst>
                  <a:ext uri="{FF2B5EF4-FFF2-40B4-BE49-F238E27FC236}">
                    <a16:creationId xmlns:a16="http://schemas.microsoft.com/office/drawing/2014/main" id="{0B9B86F0-CC20-C005-9D29-EF227F0F146E}"/>
                  </a:ext>
                </a:extLst>
              </p:cNvPr>
              <p:cNvGraphicFramePr>
                <a:graphicFrameLocks noChangeAspect="1"/>
              </p:cNvGraphicFramePr>
              <p:nvPr>
                <p:extLst>
                  <p:ext uri="{D42A27DB-BD31-4B8C-83A1-F6EECF244321}">
                    <p14:modId xmlns:p14="http://schemas.microsoft.com/office/powerpoint/2010/main" val="2926625744"/>
                  </p:ext>
                </p:extLst>
              </p:nvPr>
            </p:nvGraphicFramePr>
            <p:xfrm rot="5400000">
              <a:off x="8934270" y="4143905"/>
              <a:ext cx="546184" cy="1144654"/>
            </p:xfrm>
            <a:graphic>
              <a:graphicData uri="http://schemas.microsoft.com/office/drawing/2017/model3d">
                <am3d:model3d r:embed="rId17">
                  <am3d:spPr>
                    <a:xfrm rot="5400000">
                      <a:off x="0" y="0"/>
                      <a:ext cx="546184" cy="1144654"/>
                    </a:xfrm>
                    <a:prstGeom prst="rect">
                      <a:avLst/>
                    </a:prstGeom>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139181" ay="1555062" az="60858"/>
                    <am3d:postTrans dx="0" dy="0" dz="0"/>
                  </am3d:trans>
                  <am3d:raster rName="Office3DRenderer" rVer="16.0.8326">
                    <am3d:blip r:embed="rId18"/>
                  </am3d:raster>
                  <am3d:objViewport viewportSz="1227878"/>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6" name="3D Model 15" descr="Pointing Arrow">
                <a:extLst>
                  <a:ext uri="{FF2B5EF4-FFF2-40B4-BE49-F238E27FC236}">
                    <a16:creationId xmlns:a16="http://schemas.microsoft.com/office/drawing/2014/main" id="{0B9B86F0-CC20-C005-9D29-EF227F0F146E}"/>
                  </a:ext>
                </a:extLst>
              </p:cNvPr>
              <p:cNvPicPr>
                <a:picLocks noGrp="1" noRot="1" noChangeAspect="1" noMove="1" noResize="1" noEditPoints="1" noAdjustHandles="1" noChangeArrowheads="1" noChangeShapeType="1" noCrop="1"/>
              </p:cNvPicPr>
              <p:nvPr/>
            </p:nvPicPr>
            <p:blipFill>
              <a:blip r:embed="rId18"/>
              <a:stretch>
                <a:fillRect/>
              </a:stretch>
            </p:blipFill>
            <p:spPr>
              <a:xfrm rot="5400000">
                <a:off x="8934270" y="4143905"/>
                <a:ext cx="546184" cy="1144654"/>
              </a:xfrm>
              <a:prstGeom prst="rect">
                <a:avLst/>
              </a:prstGeom>
            </p:spPr>
          </p:pic>
        </mc:Fallback>
      </mc:AlternateContent>
    </p:spTree>
    <p:extLst>
      <p:ext uri="{BB962C8B-B14F-4D97-AF65-F5344CB8AC3E}">
        <p14:creationId xmlns:p14="http://schemas.microsoft.com/office/powerpoint/2010/main" val="378811478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1000"/>
                                        <p:tgtEl>
                                          <p:spTgt spid="15"/>
                                        </p:tgtEl>
                                      </p:cBhvr>
                                    </p:animEffect>
                                    <p:anim calcmode="lin" valueType="num">
                                      <p:cBhvr>
                                        <p:cTn id="23" dur="1000" fill="hold"/>
                                        <p:tgtEl>
                                          <p:spTgt spid="15"/>
                                        </p:tgtEl>
                                        <p:attrNameLst>
                                          <p:attrName>ppt_x</p:attrName>
                                        </p:attrNameLst>
                                      </p:cBhvr>
                                      <p:tavLst>
                                        <p:tav tm="0">
                                          <p:val>
                                            <p:strVal val="#ppt_x"/>
                                          </p:val>
                                        </p:tav>
                                        <p:tav tm="100000">
                                          <p:val>
                                            <p:strVal val="#ppt_x"/>
                                          </p:val>
                                        </p:tav>
                                      </p:tavLst>
                                    </p:anim>
                                    <p:anim calcmode="lin" valueType="num">
                                      <p:cBhvr>
                                        <p:cTn id="24" dur="1000" fill="hold"/>
                                        <p:tgtEl>
                                          <p:spTgt spid="1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anim calcmode="lin" valueType="num">
                                      <p:cBhvr>
                                        <p:cTn id="33" dur="1000" fill="hold"/>
                                        <p:tgtEl>
                                          <p:spTgt spid="13"/>
                                        </p:tgtEl>
                                        <p:attrNameLst>
                                          <p:attrName>ppt_x</p:attrName>
                                        </p:attrNameLst>
                                      </p:cBhvr>
                                      <p:tavLst>
                                        <p:tav tm="0">
                                          <p:val>
                                            <p:strVal val="#ppt_x"/>
                                          </p:val>
                                        </p:tav>
                                        <p:tav tm="100000">
                                          <p:val>
                                            <p:strVal val="#ppt_x"/>
                                          </p:val>
                                        </p:tav>
                                      </p:tavLst>
                                    </p:anim>
                                    <p:anim calcmode="lin" valueType="num">
                                      <p:cBhvr>
                                        <p:cTn id="34" dur="1000" fill="hold"/>
                                        <p:tgtEl>
                                          <p:spTgt spid="13"/>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1000"/>
                                        <p:tgtEl>
                                          <p:spTgt spid="16"/>
                                        </p:tgtEl>
                                      </p:cBhvr>
                                    </p:animEffect>
                                    <p:anim calcmode="lin" valueType="num">
                                      <p:cBhvr>
                                        <p:cTn id="38" dur="1000" fill="hold"/>
                                        <p:tgtEl>
                                          <p:spTgt spid="16"/>
                                        </p:tgtEl>
                                        <p:attrNameLst>
                                          <p:attrName>ppt_x</p:attrName>
                                        </p:attrNameLst>
                                      </p:cBhvr>
                                      <p:tavLst>
                                        <p:tav tm="0">
                                          <p:val>
                                            <p:strVal val="#ppt_x"/>
                                          </p:val>
                                        </p:tav>
                                        <p:tav tm="100000">
                                          <p:val>
                                            <p:strVal val="#ppt_x"/>
                                          </p:val>
                                        </p:tav>
                                      </p:tavLst>
                                    </p:anim>
                                    <p:anim calcmode="lin" valueType="num">
                                      <p:cBhvr>
                                        <p:cTn id="3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Graphic spid="11"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2A3826-8AE8-51B5-C124-630F66DB98AF}"/>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FE4D4334-1D92-3250-9B88-8284B6C05CB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6BFCCDC5-6742-E8D2-AF60-B031923213AB}"/>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AB401AFD-8C39-BE2D-2F5E-B3EDE3890156}"/>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8DBC37AD-7866-449B-F50E-9FA3BB9DB29E}"/>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4A9448E2-96EE-D6A3-12CD-F89DC9DB63E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7B58E84C-04CB-C86E-844F-891B9D1C307B}"/>
              </a:ext>
            </a:extLst>
          </p:cNvPr>
          <p:cNvSpPr txBox="1"/>
          <p:nvPr/>
        </p:nvSpPr>
        <p:spPr>
          <a:xfrm>
            <a:off x="1360697" y="5087474"/>
            <a:ext cx="4027064" cy="553998"/>
          </a:xfrm>
          <a:prstGeom prst="rect">
            <a:avLst/>
          </a:prstGeom>
          <a:noFill/>
        </p:spPr>
        <p:txBody>
          <a:bodyPr wrap="none" rtlCol="0">
            <a:spAutoFit/>
          </a:bodyPr>
          <a:lstStyle/>
          <a:p>
            <a:pPr algn="ctr" rtl="1"/>
            <a:r>
              <a:rPr lang="ar-EG" sz="3000" b="1" dirty="0">
                <a:solidFill>
                  <a:schemeClr val="accent5">
                    <a:lumMod val="75000"/>
                  </a:schemeClr>
                </a:solidFill>
                <a:effectLst>
                  <a:outerShdw blurRad="38100" dist="38100" dir="2700000" algn="tl">
                    <a:srgbClr val="000000">
                      <a:alpha val="43137"/>
                    </a:srgbClr>
                  </a:outerShdw>
                </a:effectLst>
                <a:latin typeface="Alexandria" charset="0"/>
                <a:cs typeface="+mj-cs"/>
              </a:rPr>
              <a:t>مرحلة ما بعد الإنتاج التلفزيوني</a:t>
            </a:r>
          </a:p>
        </p:txBody>
      </p:sp>
      <p:sp>
        <p:nvSpPr>
          <p:cNvPr id="43" name="TextBox 42">
            <a:extLst>
              <a:ext uri="{FF2B5EF4-FFF2-40B4-BE49-F238E27FC236}">
                <a16:creationId xmlns:a16="http://schemas.microsoft.com/office/drawing/2014/main" id="{EA8CC3B3-0ED6-B9DF-E1DF-17B99DC5271B}"/>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CBBA94A7-83F5-26AC-0245-17A3540190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88120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22" presetClass="entr" presetSubtype="4" fill="hold" grpId="0" nodeType="withEffect">
                                  <p:stCondLst>
                                    <p:cond delay="250"/>
                                  </p:stCondLst>
                                  <p:childTnLst>
                                    <p:set>
                                      <p:cBhvr>
                                        <p:cTn id="12" dur="1" fill="hold">
                                          <p:stCondLst>
                                            <p:cond delay="0"/>
                                          </p:stCondLst>
                                        </p:cTn>
                                        <p:tgtEl>
                                          <p:spTgt spid="43"/>
                                        </p:tgtEl>
                                        <p:attrNameLst>
                                          <p:attrName>style.visibility</p:attrName>
                                        </p:attrNameLst>
                                      </p:cBhvr>
                                      <p:to>
                                        <p:strVal val="visible"/>
                                      </p:to>
                                    </p:set>
                                    <p:animEffect transition="in" filter="wipe(down)">
                                      <p:cBhvr>
                                        <p:cTn id="13" dur="500"/>
                                        <p:tgtEl>
                                          <p:spTgt spid="43"/>
                                        </p:tgtEl>
                                      </p:cBhvr>
                                    </p:animEffect>
                                  </p:childTnLst>
                                </p:cTn>
                              </p:par>
                              <p:par>
                                <p:cTn id="14" presetID="22" presetClass="entr" presetSubtype="4" fill="hold" grpId="0" nodeType="withEffect">
                                  <p:stCondLst>
                                    <p:cond delay="250"/>
                                  </p:stCondLst>
                                  <p:childTnLst>
                                    <p:set>
                                      <p:cBhvr>
                                        <p:cTn id="15" dur="1" fill="hold">
                                          <p:stCondLst>
                                            <p:cond delay="0"/>
                                          </p:stCondLst>
                                        </p:cTn>
                                        <p:tgtEl>
                                          <p:spTgt spid="41"/>
                                        </p:tgtEl>
                                        <p:attrNameLst>
                                          <p:attrName>style.visibility</p:attrName>
                                        </p:attrNameLst>
                                      </p:cBhvr>
                                      <p:to>
                                        <p:strVal val="visible"/>
                                      </p:to>
                                    </p:set>
                                    <p:animEffect transition="in" filter="wipe(down)">
                                      <p:cBhvr>
                                        <p:cTn id="16"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DD65DE-ABDB-7EF0-DCDB-FDAC79113E2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F439D08-127F-B166-95BD-281E1263F80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1" name="TextBox 10">
            <a:extLst>
              <a:ext uri="{FF2B5EF4-FFF2-40B4-BE49-F238E27FC236}">
                <a16:creationId xmlns:a16="http://schemas.microsoft.com/office/drawing/2014/main" id="{B978F8E8-9EA7-6570-E48B-EA1EAE4430C1}"/>
              </a:ext>
            </a:extLst>
          </p:cNvPr>
          <p:cNvSpPr txBox="1"/>
          <p:nvPr/>
        </p:nvSpPr>
        <p:spPr>
          <a:xfrm>
            <a:off x="3989540" y="1855376"/>
            <a:ext cx="7214253"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200" dirty="0"/>
              <a:t>مرحلة ما بعد الإنتاج (</a:t>
            </a:r>
            <a:r>
              <a:rPr lang="en-US" sz="3200" dirty="0"/>
              <a:t>Post-Production Phase</a:t>
            </a:r>
            <a:r>
              <a:rPr lang="ar-EG" sz="3200" dirty="0"/>
              <a:t>)</a:t>
            </a:r>
            <a:r>
              <a:rPr lang="ar-EG" sz="3200" dirty="0">
                <a:solidFill>
                  <a:schemeClr val="accent5">
                    <a:lumMod val="75000"/>
                  </a:schemeClr>
                </a:solidFill>
                <a:latin typeface="Alexandria" charset="0"/>
              </a:rPr>
              <a:t>:</a:t>
            </a:r>
          </a:p>
        </p:txBody>
      </p:sp>
      <p:sp>
        <p:nvSpPr>
          <p:cNvPr id="13" name="TextBox 12">
            <a:extLst>
              <a:ext uri="{FF2B5EF4-FFF2-40B4-BE49-F238E27FC236}">
                <a16:creationId xmlns:a16="http://schemas.microsoft.com/office/drawing/2014/main" id="{9634894A-0D87-0DA5-5CE1-AF0ACCEF65D8}"/>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ما بعد الإنتاج التلفزيوني:</a:t>
            </a:r>
          </a:p>
        </p:txBody>
      </p:sp>
      <p:sp>
        <p:nvSpPr>
          <p:cNvPr id="10" name="TextBox 9">
            <a:extLst>
              <a:ext uri="{FF2B5EF4-FFF2-40B4-BE49-F238E27FC236}">
                <a16:creationId xmlns:a16="http://schemas.microsoft.com/office/drawing/2014/main" id="{B5C7FE28-85F3-C0A2-7403-AED1C980057F}"/>
              </a:ext>
            </a:extLst>
          </p:cNvPr>
          <p:cNvSpPr txBox="1"/>
          <p:nvPr/>
        </p:nvSpPr>
        <p:spPr>
          <a:xfrm>
            <a:off x="4433118" y="2562891"/>
            <a:ext cx="6770675" cy="3477875"/>
          </a:xfrm>
          <a:prstGeom prst="rect">
            <a:avLst/>
          </a:prstGeom>
          <a:noFill/>
        </p:spPr>
        <p:txBody>
          <a:bodyPr wrap="square">
            <a:spAutoFit/>
          </a:bodyPr>
          <a:lstStyle/>
          <a:p>
            <a:pPr marL="342900" indent="-342900" algn="just" rtl="1">
              <a:buFont typeface="Arial" panose="020B0604020202020204" pitchFamily="34" charset="0"/>
              <a:buChar char="•"/>
            </a:pPr>
            <a:r>
              <a:rPr lang="ar-EG" sz="2000" dirty="0"/>
              <a:t>مرحلة ما بعد الإنتاج التلفزيوني في العصر الرقمي هي </a:t>
            </a:r>
            <a:r>
              <a:rPr lang="ar-EG" sz="2000" b="1" dirty="0"/>
              <a:t>المرحلة الثالثة</a:t>
            </a:r>
            <a:r>
              <a:rPr lang="ar-EG" sz="2000" dirty="0"/>
              <a:t> في دورة إنتاج العمل التلفزيوني، وتأتي بعد التصوير وتسجيل المواد الأولية في صناعة المُحتوى التلفزيوني (بعد مرحلة الإنتاج الفعلي)، وقبل مرحلة التوزيع والعرض.</a:t>
            </a:r>
          </a:p>
          <a:p>
            <a:pPr marL="342900" indent="-342900" algn="just" rtl="1">
              <a:buFont typeface="Arial" panose="020B0604020202020204" pitchFamily="34" charset="0"/>
              <a:buChar char="•"/>
            </a:pPr>
            <a:r>
              <a:rPr lang="ar-EG" sz="2000" dirty="0"/>
              <a:t>في هذه المرحلة يتم </a:t>
            </a:r>
            <a:r>
              <a:rPr lang="ar-EG" sz="2000" b="1" dirty="0"/>
              <a:t>تحويل المواد المُصوّرة الخام إلى مُنتَج تلفزيوني مُتكامل وجاهز للعرض على الجُمهور.</a:t>
            </a:r>
          </a:p>
          <a:p>
            <a:pPr marL="342900" indent="-342900" algn="just" rtl="1">
              <a:buFont typeface="Arial" panose="020B0604020202020204" pitchFamily="34" charset="0"/>
              <a:buChar char="•"/>
            </a:pPr>
            <a:r>
              <a:rPr lang="ar-EG" sz="2000" dirty="0"/>
              <a:t>في العصر الرقمي، أصبحت هذه المرحلة أكثر كفاءة ومرونة بفضل التقنيات الرقمية والأدوات السحابية، مما يتيح تحسين جودة المُحتوى وتخصيصه لتلبية احتياجات الجمهور عبر منصات مُتعددة.</a:t>
            </a:r>
          </a:p>
          <a:p>
            <a:pPr marL="342900" indent="-342900" algn="just" rtl="1">
              <a:buFont typeface="Arial" panose="020B0604020202020204" pitchFamily="34" charset="0"/>
              <a:buChar char="•"/>
            </a:pPr>
            <a:r>
              <a:rPr lang="ar-EG" sz="2000" dirty="0"/>
              <a:t>تركز هذه المرحلة على معالجة المواد المُصورة والصوتية لإنتاج مُحتوى عالي الجودة، دون أن تشمل عمليات التوزيع أو النشر النهائي.</a:t>
            </a:r>
          </a:p>
        </p:txBody>
      </p:sp>
      <p:pic>
        <p:nvPicPr>
          <p:cNvPr id="3" name="Picture 2" descr="A person looking at a computer screen&#10;&#10;AI-generated content may be incorrect.">
            <a:extLst>
              <a:ext uri="{FF2B5EF4-FFF2-40B4-BE49-F238E27FC236}">
                <a16:creationId xmlns:a16="http://schemas.microsoft.com/office/drawing/2014/main" id="{1E7AC6FD-2BB3-E41C-0388-4C3A628C025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7488" y="3149622"/>
            <a:ext cx="3456617" cy="2304411"/>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49198244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B53660-670B-B64C-D0BE-9E1CF7B961D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20C15A0-D046-F3B3-2BD7-F7579927B4D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B609606-CD87-520C-85D2-F00FFD095E36}"/>
              </a:ext>
            </a:extLst>
          </p:cNvPr>
          <p:cNvSpPr txBox="1"/>
          <p:nvPr/>
        </p:nvSpPr>
        <p:spPr>
          <a:xfrm>
            <a:off x="983312" y="2297945"/>
            <a:ext cx="10289375" cy="3785652"/>
          </a:xfrm>
          <a:prstGeom prst="rect">
            <a:avLst/>
          </a:prstGeom>
          <a:noFill/>
        </p:spPr>
        <p:txBody>
          <a:bodyPr wrap="square">
            <a:spAutoFit/>
          </a:bodyPr>
          <a:lstStyle/>
          <a:p>
            <a:pPr algn="justLow" rtl="1"/>
            <a:r>
              <a:rPr lang="ar-EG" sz="2000" u="sng" dirty="0"/>
              <a:t>يتشابه الأمر مع القيام بإعداد طبق سلطة فواكه:</a:t>
            </a:r>
          </a:p>
          <a:p>
            <a:pPr marL="342900" indent="-342900" algn="justLow" rtl="1">
              <a:buFont typeface="Arial" panose="020B0604020202020204" pitchFamily="34" charset="0"/>
              <a:buChar char="•"/>
            </a:pPr>
            <a:r>
              <a:rPr lang="ar-EG" sz="2000" b="1" dirty="0"/>
              <a:t>مرحلة التحضير (الإنتاج):</a:t>
            </a:r>
            <a:r>
              <a:rPr lang="ar-EG" sz="2000" dirty="0"/>
              <a:t> في هذه المرحلة، أنت فقط تقوم </a:t>
            </a:r>
            <a:r>
              <a:rPr lang="ar-EG" sz="2000" b="1" dirty="0"/>
              <a:t>بتقطيع</a:t>
            </a:r>
            <a:r>
              <a:rPr lang="ar-EG" sz="2000" dirty="0"/>
              <a:t> الفواكه (التفاح، والموز، والفراولة) ووضعها في وعاء. المكونات موجودة، لكنها غير مُنسقة بعد.</a:t>
            </a:r>
          </a:p>
          <a:p>
            <a:pPr marL="342900" indent="-342900" algn="justLow" rtl="1">
              <a:buFont typeface="Arial" panose="020B0604020202020204" pitchFamily="34" charset="0"/>
              <a:buChar char="•"/>
            </a:pPr>
            <a:r>
              <a:rPr lang="ar-EG" sz="2000" b="1" dirty="0"/>
              <a:t>مرحلة التقديم (ما بعد الإنتاج):</a:t>
            </a:r>
            <a:r>
              <a:rPr lang="ar-EG" sz="2000" dirty="0"/>
              <a:t> الآن، تأخذ الوعاء وتضيف إليه بعض اللمسات الفنية: تضع العسل أو الشوكولاتة، وتزين الطبق بقطع النعناع، ثم تقدمه بشكل جميل وجذاب.</a:t>
            </a:r>
          </a:p>
          <a:p>
            <a:pPr marL="342900" indent="-342900" algn="justLow" rtl="1">
              <a:buFont typeface="Arial" panose="020B0604020202020204" pitchFamily="34" charset="0"/>
              <a:buChar char="•"/>
            </a:pPr>
            <a:endParaRPr lang="ar-EG" sz="2000" dirty="0"/>
          </a:p>
          <a:p>
            <a:pPr marL="342900" indent="-342900" algn="justLow" rtl="1">
              <a:buFont typeface="Arial" panose="020B0604020202020204" pitchFamily="34" charset="0"/>
              <a:buChar char="•"/>
            </a:pPr>
            <a:endParaRPr lang="ar-EG" sz="2000" dirty="0"/>
          </a:p>
          <a:p>
            <a:pPr marL="342900" indent="-342900" algn="justLow" rtl="1">
              <a:buFont typeface="Arial" panose="020B0604020202020204" pitchFamily="34" charset="0"/>
              <a:buChar char="•"/>
            </a:pPr>
            <a:endParaRPr lang="ar-EG" sz="2000" dirty="0"/>
          </a:p>
          <a:p>
            <a:pPr algn="justLow" rtl="1"/>
            <a:r>
              <a:rPr lang="ar-EG" sz="2000" u="sng" dirty="0"/>
              <a:t>هكذا تعمل عملية الإنتاج التلفزيوني:</a:t>
            </a:r>
          </a:p>
          <a:p>
            <a:pPr marL="342900" indent="-342900" algn="justLow" rtl="1">
              <a:buFont typeface="Arial" panose="020B0604020202020204" pitchFamily="34" charset="0"/>
              <a:buChar char="•"/>
            </a:pPr>
            <a:r>
              <a:rPr lang="ar-EG" sz="2000" b="1" dirty="0"/>
              <a:t>مرحلة التصوير</a:t>
            </a:r>
            <a:r>
              <a:rPr lang="ar-EG" sz="2000" dirty="0"/>
              <a:t> هي جمع "المُكونات الخام" (اللقطات، والمَشاهد، والصوت، والديكور، والاكسسوارات).</a:t>
            </a:r>
          </a:p>
          <a:p>
            <a:pPr marL="342900" indent="-342900" algn="justLow" rtl="1">
              <a:buFont typeface="Arial" panose="020B0604020202020204" pitchFamily="34" charset="0"/>
              <a:buChar char="•"/>
            </a:pPr>
            <a:r>
              <a:rPr lang="ar-EG" sz="2000" b="1" dirty="0"/>
              <a:t>مرحلة ما بعد الإنتاج</a:t>
            </a:r>
            <a:r>
              <a:rPr lang="ar-EG" sz="2000" dirty="0"/>
              <a:t> هي "تنسيق المُكونات" بشكل جميل (المونتاج، والمؤثرات الصوتية، والألوان) لتقديمها كحلقة برنامج أو عمل تلفزيوني مُتكامل وجاذب للجمهور.</a:t>
            </a:r>
          </a:p>
        </p:txBody>
      </p:sp>
      <p:sp>
        <p:nvSpPr>
          <p:cNvPr id="3" name="TextBox 2">
            <a:extLst>
              <a:ext uri="{FF2B5EF4-FFF2-40B4-BE49-F238E27FC236}">
                <a16:creationId xmlns:a16="http://schemas.microsoft.com/office/drawing/2014/main" id="{4E63CB06-55B6-8B8F-7BBF-CD3898A51500}"/>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ما بعد الإنتاج التلفزيوني:</a:t>
            </a:r>
          </a:p>
        </p:txBody>
      </p:sp>
      <p:sp>
        <p:nvSpPr>
          <p:cNvPr id="4" name="TextBox 3">
            <a:extLst>
              <a:ext uri="{FF2B5EF4-FFF2-40B4-BE49-F238E27FC236}">
                <a16:creationId xmlns:a16="http://schemas.microsoft.com/office/drawing/2014/main" id="{8383F6A2-6654-F618-A8FD-ED0CF515B293}"/>
              </a:ext>
            </a:extLst>
          </p:cNvPr>
          <p:cNvSpPr txBox="1"/>
          <p:nvPr/>
        </p:nvSpPr>
        <p:spPr>
          <a:xfrm>
            <a:off x="3989540" y="1722377"/>
            <a:ext cx="7214253"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200" dirty="0"/>
              <a:t>مرحلة ما بعد الإنتاج (</a:t>
            </a:r>
            <a:r>
              <a:rPr lang="en-US" sz="3200" dirty="0"/>
              <a:t>Post-Production Phase</a:t>
            </a:r>
            <a:r>
              <a:rPr lang="ar-EG" sz="3200" dirty="0"/>
              <a:t>)</a:t>
            </a:r>
            <a:r>
              <a:rPr lang="ar-EG" sz="3200" dirty="0">
                <a:solidFill>
                  <a:schemeClr val="accent5">
                    <a:lumMod val="75000"/>
                  </a:schemeClr>
                </a:solidFill>
                <a:latin typeface="Alexandria" charset="0"/>
              </a:rPr>
              <a:t>:</a:t>
            </a:r>
          </a:p>
        </p:txBody>
      </p:sp>
      <p:pic>
        <p:nvPicPr>
          <p:cNvPr id="6" name="Picture 5" descr="A person cutting a banana with a knife&#10;&#10;AI-generated content may be incorrect.">
            <a:extLst>
              <a:ext uri="{FF2B5EF4-FFF2-40B4-BE49-F238E27FC236}">
                <a16:creationId xmlns:a16="http://schemas.microsoft.com/office/drawing/2014/main" id="{A15AC02B-2C09-A865-DC5C-1383FE9B3CC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62942" y="3614579"/>
            <a:ext cx="2044816" cy="136321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45168676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6F6197-B8A8-F6F6-9FBF-E4FE00E5248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C1545F5-53E9-E960-703D-BB5EC30DAC9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36D2046-2B7A-8B9A-06E6-F8E41ADD3D78}"/>
              </a:ext>
            </a:extLst>
          </p:cNvPr>
          <p:cNvSpPr txBox="1"/>
          <p:nvPr/>
        </p:nvSpPr>
        <p:spPr>
          <a:xfrm>
            <a:off x="4433118" y="2632009"/>
            <a:ext cx="6770675" cy="3170099"/>
          </a:xfrm>
          <a:prstGeom prst="rect">
            <a:avLst/>
          </a:prstGeom>
          <a:noFill/>
        </p:spPr>
        <p:txBody>
          <a:bodyPr wrap="square">
            <a:spAutoFit/>
          </a:bodyPr>
          <a:lstStyle/>
          <a:p>
            <a:pPr algn="just" rtl="1"/>
            <a:r>
              <a:rPr lang="en-US" sz="2000" dirty="0"/>
              <a:t>🔍 </a:t>
            </a:r>
            <a:r>
              <a:rPr lang="ar-EG" sz="2000" b="1" dirty="0">
                <a:solidFill>
                  <a:schemeClr val="accent1"/>
                </a:solidFill>
                <a:effectLst>
                  <a:outerShdw blurRad="38100" dist="38100" dir="2700000" algn="tl">
                    <a:srgbClr val="000000">
                      <a:alpha val="43137"/>
                    </a:srgbClr>
                  </a:outerShdw>
                </a:effectLst>
              </a:rPr>
              <a:t>لماذا تُعد مرحلة ما بعد الإنتاج مهمة؟</a:t>
            </a:r>
          </a:p>
          <a:p>
            <a:pPr marL="342900" indent="-342900" algn="just" rtl="1">
              <a:buFont typeface="Arial" panose="020B0604020202020204" pitchFamily="34" charset="0"/>
              <a:buChar char="•"/>
            </a:pPr>
            <a:r>
              <a:rPr lang="ar-EG" sz="2000" dirty="0"/>
              <a:t>لأنها المرحلة التي تُحدد الشكل النهائي للعمل وتُضفي عليه قيمته الاحترافية والإبداعية، </a:t>
            </a:r>
            <a:r>
              <a:rPr lang="ar-EG" sz="2000" u="sng" dirty="0"/>
              <a:t>وذلك لأنها تقوم بعدة مهام رئيسة، من أبرزها:</a:t>
            </a:r>
          </a:p>
          <a:p>
            <a:pPr algn="just" rtl="1"/>
            <a:endParaRPr lang="ar-EG" sz="1100" dirty="0"/>
          </a:p>
          <a:p>
            <a:pPr marL="342900" indent="-342900" algn="just" rtl="1">
              <a:buAutoNum type="arabicPeriod"/>
            </a:pPr>
            <a:r>
              <a:rPr lang="ar-EG" sz="2000" b="1" dirty="0">
                <a:effectLst>
                  <a:outerShdw blurRad="38100" dist="38100" dir="2700000" algn="tl">
                    <a:srgbClr val="000000">
                      <a:alpha val="43137"/>
                    </a:srgbClr>
                  </a:outerShdw>
                </a:effectLst>
              </a:rPr>
              <a:t>صياغة الهوية الفنية للعمل:</a:t>
            </a:r>
          </a:p>
          <a:p>
            <a:pPr algn="just" rtl="1"/>
            <a:endParaRPr lang="ar-EG" sz="900" b="1" dirty="0"/>
          </a:p>
          <a:p>
            <a:pPr marL="342900" indent="-342900" algn="just" rtl="1">
              <a:buFont typeface="Arial" panose="020B0604020202020204" pitchFamily="34" charset="0"/>
              <a:buChar char="•"/>
            </a:pPr>
            <a:r>
              <a:rPr lang="ar-EG" sz="2000" dirty="0"/>
              <a:t>هذه المرحلة ليست مُجرد "تجميع لقطات"، بل هي عملية إبداعية تُحدِّد </a:t>
            </a:r>
            <a:r>
              <a:rPr lang="ar-EG" sz="2000" b="1" dirty="0"/>
              <a:t>الإيقاع</a:t>
            </a:r>
            <a:r>
              <a:rPr lang="ar-EG" sz="2000" dirty="0"/>
              <a:t>، و</a:t>
            </a:r>
            <a:r>
              <a:rPr lang="ar-EG" sz="2000" b="1" dirty="0"/>
              <a:t>المزاج</a:t>
            </a:r>
            <a:r>
              <a:rPr lang="ar-EG" sz="2000" dirty="0"/>
              <a:t>، و</a:t>
            </a:r>
            <a:r>
              <a:rPr lang="ar-EG" sz="2000" b="1" dirty="0"/>
              <a:t>الرسالة</a:t>
            </a:r>
            <a:r>
              <a:rPr lang="ar-EG" sz="2000" dirty="0"/>
              <a:t> التي سيتم توصيلها للجمهور.</a:t>
            </a:r>
          </a:p>
          <a:p>
            <a:pPr marL="342900" indent="-342900" algn="just" rtl="1">
              <a:buFont typeface="Arial" panose="020B0604020202020204" pitchFamily="34" charset="0"/>
              <a:buChar char="•"/>
            </a:pPr>
            <a:r>
              <a:rPr lang="ar-EG" sz="2000" dirty="0"/>
              <a:t>فمن خلال </a:t>
            </a:r>
            <a:r>
              <a:rPr lang="ar-EG" sz="2000" b="1" dirty="0"/>
              <a:t>المونتاج</a:t>
            </a:r>
            <a:r>
              <a:rPr lang="ar-EG" sz="2000" dirty="0"/>
              <a:t>، يتم تحديد سرعة السرد القصصي. ومن خلال </a:t>
            </a:r>
            <a:r>
              <a:rPr lang="ar-EG" sz="2000" b="1" dirty="0"/>
              <a:t>تعديل الألوان،</a:t>
            </a:r>
            <a:r>
              <a:rPr lang="ar-EG" sz="2000" dirty="0"/>
              <a:t> يتم صناعة الحالة المزاجية للمَشهد. ومن خلال </a:t>
            </a:r>
            <a:r>
              <a:rPr lang="ar-EG" sz="2000" b="1" dirty="0"/>
              <a:t>المؤثرات الصوتية والموسيقى</a:t>
            </a:r>
            <a:r>
              <a:rPr lang="ar-EG" sz="2000" dirty="0"/>
              <a:t>، يتم تعميق الشعور العاطفي لدى المُشاهِد.</a:t>
            </a:r>
          </a:p>
        </p:txBody>
      </p:sp>
      <p:sp>
        <p:nvSpPr>
          <p:cNvPr id="3" name="TextBox 2">
            <a:extLst>
              <a:ext uri="{FF2B5EF4-FFF2-40B4-BE49-F238E27FC236}">
                <a16:creationId xmlns:a16="http://schemas.microsoft.com/office/drawing/2014/main" id="{1F99C873-BA00-88C0-9BBA-952A47FF1E61}"/>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ما بعد الإنتاج التلفزيوني:</a:t>
            </a:r>
          </a:p>
        </p:txBody>
      </p:sp>
      <p:sp>
        <p:nvSpPr>
          <p:cNvPr id="2" name="TextBox 1">
            <a:extLst>
              <a:ext uri="{FF2B5EF4-FFF2-40B4-BE49-F238E27FC236}">
                <a16:creationId xmlns:a16="http://schemas.microsoft.com/office/drawing/2014/main" id="{F874838C-996E-262F-75E3-E19D3A723ABB}"/>
              </a:ext>
            </a:extLst>
          </p:cNvPr>
          <p:cNvSpPr txBox="1"/>
          <p:nvPr/>
        </p:nvSpPr>
        <p:spPr>
          <a:xfrm>
            <a:off x="3989540" y="1855376"/>
            <a:ext cx="7214253"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200" dirty="0"/>
              <a:t>مرحلة ما بعد الإنتاج (</a:t>
            </a:r>
            <a:r>
              <a:rPr lang="en-US" sz="3200" dirty="0"/>
              <a:t>Post-Production Phase</a:t>
            </a:r>
            <a:r>
              <a:rPr lang="ar-EG" sz="3200" dirty="0"/>
              <a:t>)</a:t>
            </a:r>
            <a:r>
              <a:rPr lang="ar-EG" sz="3200" dirty="0">
                <a:solidFill>
                  <a:schemeClr val="accent5">
                    <a:lumMod val="75000"/>
                  </a:schemeClr>
                </a:solidFill>
                <a:latin typeface="Alexandria" charset="0"/>
              </a:rPr>
              <a:t>:</a:t>
            </a:r>
          </a:p>
        </p:txBody>
      </p:sp>
      <p:pic>
        <p:nvPicPr>
          <p:cNvPr id="8" name="Picture 7">
            <a:extLst>
              <a:ext uri="{FF2B5EF4-FFF2-40B4-BE49-F238E27FC236}">
                <a16:creationId xmlns:a16="http://schemas.microsoft.com/office/drawing/2014/main" id="{B14DACD8-554B-EAE8-6A99-C36825DAB50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0896" y="3111415"/>
            <a:ext cx="3562478" cy="237498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51640601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C9515E-95F9-BAA6-5BFF-AF4780EE63E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B21544F-0A3E-2E2F-24F3-D5FD6302F04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01F9F35-53AC-DA92-8288-69AA59D0719E}"/>
              </a:ext>
            </a:extLst>
          </p:cNvPr>
          <p:cNvSpPr txBox="1"/>
          <p:nvPr/>
        </p:nvSpPr>
        <p:spPr>
          <a:xfrm>
            <a:off x="4433118" y="2783051"/>
            <a:ext cx="6770675" cy="3077766"/>
          </a:xfrm>
          <a:prstGeom prst="rect">
            <a:avLst/>
          </a:prstGeom>
          <a:noFill/>
        </p:spPr>
        <p:txBody>
          <a:bodyPr wrap="square">
            <a:spAutoFit/>
          </a:bodyPr>
          <a:lstStyle/>
          <a:p>
            <a:pPr algn="just" rtl="1"/>
            <a:r>
              <a:rPr lang="ar-EG" sz="2000" b="1" dirty="0"/>
              <a:t>2</a:t>
            </a:r>
            <a:r>
              <a:rPr lang="ar-EG" sz="2000" b="1" dirty="0">
                <a:effectLst>
                  <a:outerShdw blurRad="38100" dist="38100" dir="2700000" algn="tl">
                    <a:srgbClr val="000000">
                      <a:alpha val="43137"/>
                    </a:srgbClr>
                  </a:outerShdw>
                </a:effectLst>
              </a:rPr>
              <a:t>. تحويل اللقطات الخام إلى مُنتج احترافي:</a:t>
            </a:r>
          </a:p>
          <a:p>
            <a:pPr algn="just" rtl="1"/>
            <a:endParaRPr lang="ar-EG" sz="1400" b="1" dirty="0"/>
          </a:p>
          <a:p>
            <a:pPr algn="just" rtl="1"/>
            <a:r>
              <a:rPr lang="ar-EG" sz="2000" dirty="0"/>
              <a:t>لا توجد مادة خام مثالية. لذا، </a:t>
            </a:r>
            <a:r>
              <a:rPr lang="ar-EG" sz="2000" u="sng" dirty="0"/>
              <a:t>يأتي دور مرحلة ما بعد الإنتاج في:</a:t>
            </a:r>
          </a:p>
          <a:p>
            <a:pPr marL="342900" indent="-342900" algn="just" rtl="1">
              <a:buFont typeface="Arial" panose="020B0604020202020204" pitchFamily="34" charset="0"/>
              <a:buChar char="•"/>
            </a:pPr>
            <a:r>
              <a:rPr lang="ar-EG" sz="2000" b="1" dirty="0"/>
              <a:t>تنقية الصوت:</a:t>
            </a:r>
            <a:r>
              <a:rPr lang="ar-EG" sz="2000" dirty="0"/>
              <a:t> إزالة الضوضاء والأصوات غير المرغوبة.</a:t>
            </a:r>
          </a:p>
          <a:p>
            <a:pPr marL="342900" indent="-342900" algn="just" rtl="1">
              <a:buFont typeface="Arial" panose="020B0604020202020204" pitchFamily="34" charset="0"/>
              <a:buChar char="•"/>
            </a:pPr>
            <a:r>
              <a:rPr lang="ar-EG" sz="2000" b="1" dirty="0"/>
              <a:t>تحسين الصورة:</a:t>
            </a:r>
            <a:r>
              <a:rPr lang="ar-EG" sz="2000" dirty="0"/>
              <a:t> تصحيح الألوان والتباين وإضافة المؤثرات البصرية.</a:t>
            </a:r>
          </a:p>
          <a:p>
            <a:pPr marL="342900" indent="-342900" algn="just" rtl="1">
              <a:buFont typeface="Arial" panose="020B0604020202020204" pitchFamily="34" charset="0"/>
              <a:buChar char="•"/>
            </a:pPr>
            <a:r>
              <a:rPr lang="ar-EG" sz="2000" b="1" dirty="0"/>
              <a:t>بناء السرد:</a:t>
            </a:r>
            <a:r>
              <a:rPr lang="ar-EG" sz="2000" dirty="0"/>
              <a:t> اختيار أفضل اللقطات وربطها ببعضها البعض لخلق قصة واضحة ومُتماسكة.</a:t>
            </a:r>
          </a:p>
          <a:p>
            <a:pPr marL="342900" indent="-342900" algn="just" rtl="1">
              <a:buFont typeface="Arial" panose="020B0604020202020204" pitchFamily="34" charset="0"/>
              <a:buChar char="•"/>
            </a:pPr>
            <a:endParaRPr lang="ar-EG" sz="2000" dirty="0"/>
          </a:p>
          <a:p>
            <a:pPr algn="just" rtl="1"/>
            <a:r>
              <a:rPr lang="ar-EG" sz="2000" dirty="0"/>
              <a:t>هذه الخطوات هي التي تُحوّل مئات الجيجابايت من اللقطات المُتفرقة إلى مُنتَج تلفزيوني احترافي يبدو مصقولًا وجذابًا للعين.</a:t>
            </a:r>
          </a:p>
        </p:txBody>
      </p:sp>
      <p:sp>
        <p:nvSpPr>
          <p:cNvPr id="3" name="TextBox 2">
            <a:extLst>
              <a:ext uri="{FF2B5EF4-FFF2-40B4-BE49-F238E27FC236}">
                <a16:creationId xmlns:a16="http://schemas.microsoft.com/office/drawing/2014/main" id="{9F390B10-E9FF-9BCC-663B-CFD1BE20C181}"/>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ما بعد الإنتاج التلفزيوني:</a:t>
            </a:r>
          </a:p>
        </p:txBody>
      </p:sp>
      <p:sp>
        <p:nvSpPr>
          <p:cNvPr id="2" name="TextBox 1">
            <a:extLst>
              <a:ext uri="{FF2B5EF4-FFF2-40B4-BE49-F238E27FC236}">
                <a16:creationId xmlns:a16="http://schemas.microsoft.com/office/drawing/2014/main" id="{234395C1-88A7-1F1B-8724-B8785378E67E}"/>
              </a:ext>
            </a:extLst>
          </p:cNvPr>
          <p:cNvSpPr txBox="1"/>
          <p:nvPr/>
        </p:nvSpPr>
        <p:spPr>
          <a:xfrm>
            <a:off x="3989540" y="1855376"/>
            <a:ext cx="7214253"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200" dirty="0"/>
              <a:t>مرحلة ما بعد الإنتاج (</a:t>
            </a:r>
            <a:r>
              <a:rPr lang="en-US" sz="3200" dirty="0"/>
              <a:t>Post-Production Phase</a:t>
            </a:r>
            <a:r>
              <a:rPr lang="ar-EG" sz="3200" dirty="0"/>
              <a:t>)</a:t>
            </a:r>
            <a:r>
              <a:rPr lang="ar-EG" sz="3200" dirty="0">
                <a:solidFill>
                  <a:schemeClr val="accent5">
                    <a:lumMod val="75000"/>
                  </a:schemeClr>
                </a:solidFill>
                <a:latin typeface="Alexandria" charset="0"/>
              </a:rPr>
              <a:t>:</a:t>
            </a:r>
          </a:p>
        </p:txBody>
      </p:sp>
      <p:pic>
        <p:nvPicPr>
          <p:cNvPr id="6" name="Picture 5" descr="A group of colorful rectangular signs&#10;&#10;AI-generated content may be incorrect.">
            <a:extLst>
              <a:ext uri="{FF2B5EF4-FFF2-40B4-BE49-F238E27FC236}">
                <a16:creationId xmlns:a16="http://schemas.microsoft.com/office/drawing/2014/main" id="{C7390EF8-9F41-14AF-BAA6-CFE0D133A9F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6583" y="3062319"/>
            <a:ext cx="3336947" cy="2224631"/>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316214827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C9515E-95F9-BAA6-5BFF-AF4780EE63E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B21544F-0A3E-2E2F-24F3-D5FD6302F04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01F9F35-53AC-DA92-8288-69AA59D0719E}"/>
              </a:ext>
            </a:extLst>
          </p:cNvPr>
          <p:cNvSpPr txBox="1"/>
          <p:nvPr/>
        </p:nvSpPr>
        <p:spPr>
          <a:xfrm>
            <a:off x="4792929" y="2679494"/>
            <a:ext cx="6410864" cy="3170099"/>
          </a:xfrm>
          <a:prstGeom prst="rect">
            <a:avLst/>
          </a:prstGeom>
          <a:noFill/>
        </p:spPr>
        <p:txBody>
          <a:bodyPr wrap="square">
            <a:spAutoFit/>
          </a:bodyPr>
          <a:lstStyle/>
          <a:p>
            <a:pPr algn="just" rtl="1"/>
            <a:r>
              <a:rPr lang="ar-EG" sz="2000" b="1" dirty="0">
                <a:effectLst>
                  <a:outerShdw blurRad="38100" dist="38100" dir="2700000" algn="tl">
                    <a:srgbClr val="000000">
                      <a:alpha val="43137"/>
                    </a:srgbClr>
                  </a:outerShdw>
                </a:effectLst>
              </a:rPr>
              <a:t>3. بناء بيئة إبداعية مُتكاملة في العصر الرقمي:</a:t>
            </a:r>
          </a:p>
          <a:p>
            <a:pPr algn="just" rtl="1"/>
            <a:endParaRPr lang="ar-EG" sz="2000" b="1" dirty="0"/>
          </a:p>
          <a:p>
            <a:pPr algn="just" rtl="1"/>
            <a:r>
              <a:rPr lang="ar-EG" sz="2000" dirty="0"/>
              <a:t>في الماضي، كانت مرحلة ما بعد الإنتاج عملية تقنية بحتة، أما الآن فقد أصبحت بيئة إبداعية مُتكاملة. أصبح </a:t>
            </a:r>
            <a:r>
              <a:rPr lang="ar-EG" sz="2000" b="1" dirty="0"/>
              <a:t>المُحرر</a:t>
            </a:r>
            <a:r>
              <a:rPr lang="ar-EG" sz="2000" dirty="0"/>
              <a:t> أو </a:t>
            </a:r>
            <a:r>
              <a:rPr lang="ar-EG" sz="2000" b="1" dirty="0"/>
              <a:t>المونتير</a:t>
            </a:r>
            <a:r>
              <a:rPr lang="ar-EG" sz="2000" dirty="0"/>
              <a:t> ليس مُجرد "مُشغّل أدوات"، بل هو </a:t>
            </a:r>
            <a:r>
              <a:rPr lang="ar-EG" sz="2000" b="1" dirty="0"/>
              <a:t>شريك إبداعي</a:t>
            </a:r>
            <a:r>
              <a:rPr lang="ar-EG" sz="2000" dirty="0"/>
              <a:t> يعمل جنبًا إلى جنب مع المُخرج والمُصور لإيجاد أفضل طريقة لسرد القصة.</a:t>
            </a:r>
          </a:p>
          <a:p>
            <a:pPr algn="just" rtl="1"/>
            <a:endParaRPr lang="ar-EG" sz="2000" dirty="0"/>
          </a:p>
          <a:p>
            <a:pPr algn="just" rtl="1"/>
            <a:r>
              <a:rPr lang="ar-EG" sz="2000" dirty="0"/>
              <a:t>بعبارة أُخرى، يُمكن تشبيه مرحلة التصوير بأنها "التقاط المُكونات"، أما مرحلة ما بعد الإنتاج فهي "الطبخ والإخراج الفني" الذي يُقدّم للجُمهور طبقًا شهيًا مُتكاملًا، وهي المرحلة التي يُصنع فيها السحر (</a:t>
            </a:r>
            <a:r>
              <a:rPr lang="en-US" sz="2000" dirty="0"/>
              <a:t>Magic</a:t>
            </a:r>
            <a:r>
              <a:rPr lang="ar-EG" sz="2000" dirty="0"/>
              <a:t>).</a:t>
            </a:r>
          </a:p>
        </p:txBody>
      </p:sp>
      <p:sp>
        <p:nvSpPr>
          <p:cNvPr id="3" name="TextBox 2">
            <a:extLst>
              <a:ext uri="{FF2B5EF4-FFF2-40B4-BE49-F238E27FC236}">
                <a16:creationId xmlns:a16="http://schemas.microsoft.com/office/drawing/2014/main" id="{9F390B10-E9FF-9BCC-663B-CFD1BE20C181}"/>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مرحلة ما بعد الإنتاج التلفزيوني:</a:t>
            </a:r>
          </a:p>
        </p:txBody>
      </p:sp>
      <p:sp>
        <p:nvSpPr>
          <p:cNvPr id="2" name="TextBox 1">
            <a:extLst>
              <a:ext uri="{FF2B5EF4-FFF2-40B4-BE49-F238E27FC236}">
                <a16:creationId xmlns:a16="http://schemas.microsoft.com/office/drawing/2014/main" id="{234395C1-88A7-1F1B-8724-B8785378E67E}"/>
              </a:ext>
            </a:extLst>
          </p:cNvPr>
          <p:cNvSpPr txBox="1"/>
          <p:nvPr/>
        </p:nvSpPr>
        <p:spPr>
          <a:xfrm>
            <a:off x="3989540" y="1855376"/>
            <a:ext cx="7214253"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200" dirty="0"/>
              <a:t>مرحلة ما بعد الإنتاج (</a:t>
            </a:r>
            <a:r>
              <a:rPr lang="en-US" sz="3200" dirty="0"/>
              <a:t>Post-Production Phase</a:t>
            </a:r>
            <a:r>
              <a:rPr lang="ar-EG" sz="3200" dirty="0"/>
              <a:t>)</a:t>
            </a:r>
            <a:r>
              <a:rPr lang="ar-EG" sz="3200" dirty="0">
                <a:solidFill>
                  <a:schemeClr val="accent5">
                    <a:lumMod val="75000"/>
                  </a:schemeClr>
                </a:solidFill>
                <a:latin typeface="Alexandria" charset="0"/>
              </a:rPr>
              <a:t>:</a:t>
            </a:r>
          </a:p>
        </p:txBody>
      </p:sp>
      <p:pic>
        <p:nvPicPr>
          <p:cNvPr id="6" name="Picture 5" descr="A poster of a video production process&#10;&#10;AI-generated content may be incorrect.">
            <a:extLst>
              <a:ext uri="{FF2B5EF4-FFF2-40B4-BE49-F238E27FC236}">
                <a16:creationId xmlns:a16="http://schemas.microsoft.com/office/drawing/2014/main" id="{F3259F2F-6B65-4628-A89B-7AFFA635B52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0225" y="3086682"/>
            <a:ext cx="3533583" cy="2355722"/>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71979218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668C0-A8CE-72E8-4762-1A10C40EB5D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683BC50-DCE2-DC0A-FE0D-3E8202B0A67C}"/>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1" name="TextBox 10">
            <a:extLst>
              <a:ext uri="{FF2B5EF4-FFF2-40B4-BE49-F238E27FC236}">
                <a16:creationId xmlns:a16="http://schemas.microsoft.com/office/drawing/2014/main" id="{3905C72B-D72F-6F4E-E967-547AEB11D11B}"/>
              </a:ext>
            </a:extLst>
          </p:cNvPr>
          <p:cNvSpPr txBox="1"/>
          <p:nvPr/>
        </p:nvSpPr>
        <p:spPr>
          <a:xfrm>
            <a:off x="3755767" y="1895776"/>
            <a:ext cx="7589151" cy="553998"/>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en-US" sz="3000" dirty="0"/>
              <a:t>🔍 </a:t>
            </a:r>
            <a:r>
              <a:rPr lang="ar-EG" sz="3000" dirty="0"/>
              <a:t>ما الذي يتم في مرحلة ما بعد الإنتاج في العصر الرقمي؟</a:t>
            </a:r>
            <a:endParaRPr lang="ar-EG" sz="3000" dirty="0">
              <a:solidFill>
                <a:schemeClr val="accent5">
                  <a:lumMod val="75000"/>
                </a:schemeClr>
              </a:solidFill>
              <a:latin typeface="Alexandria" charset="0"/>
            </a:endParaRPr>
          </a:p>
        </p:txBody>
      </p:sp>
      <p:sp>
        <p:nvSpPr>
          <p:cNvPr id="10" name="TextBox 9">
            <a:extLst>
              <a:ext uri="{FF2B5EF4-FFF2-40B4-BE49-F238E27FC236}">
                <a16:creationId xmlns:a16="http://schemas.microsoft.com/office/drawing/2014/main" id="{CB58710E-0956-F265-AE7A-F1022C093079}"/>
              </a:ext>
            </a:extLst>
          </p:cNvPr>
          <p:cNvSpPr txBox="1"/>
          <p:nvPr/>
        </p:nvSpPr>
        <p:spPr>
          <a:xfrm>
            <a:off x="4467828" y="2659073"/>
            <a:ext cx="6877090" cy="3231654"/>
          </a:xfrm>
          <a:prstGeom prst="rect">
            <a:avLst/>
          </a:prstGeom>
          <a:noFill/>
        </p:spPr>
        <p:txBody>
          <a:bodyPr wrap="square">
            <a:spAutoFit/>
          </a:bodyPr>
          <a:lstStyle/>
          <a:p>
            <a:pPr algn="just" rtl="1"/>
            <a:r>
              <a:rPr lang="ar-EG" sz="2000" dirty="0"/>
              <a:t>مرحلة ما بعد الإنتاج هي المرحلة التي تُحوَّل فيها اللقطات الخام (ما صوّرناه في موقع التصوير أو الأستوديو) إلى مادة نهائية جاهزة للبث أو النشر. ويتم هذا الأمر بتوظيف عدد من العناصر، </a:t>
            </a:r>
            <a:r>
              <a:rPr lang="ar-EG" sz="2000" u="sng" dirty="0"/>
              <a:t>منها:</a:t>
            </a:r>
          </a:p>
          <a:p>
            <a:pPr algn="just" rtl="1"/>
            <a:endParaRPr lang="ar-EG" sz="2000" dirty="0"/>
          </a:p>
          <a:p>
            <a:pPr algn="just" rtl="1"/>
            <a:r>
              <a:rPr lang="ar-EG" sz="2400" b="1" dirty="0">
                <a:effectLst>
                  <a:outerShdw blurRad="38100" dist="38100" dir="2700000" algn="tl">
                    <a:srgbClr val="000000">
                      <a:alpha val="43137"/>
                    </a:srgbClr>
                  </a:outerShdw>
                </a:effectLst>
              </a:rPr>
              <a:t>1) التحرير الرقمي غير الخطي </a:t>
            </a:r>
            <a:r>
              <a:rPr lang="en-US" sz="2400" b="1" dirty="0">
                <a:effectLst>
                  <a:outerShdw blurRad="38100" dist="38100" dir="2700000" algn="tl">
                    <a:srgbClr val="000000">
                      <a:alpha val="43137"/>
                    </a:srgbClr>
                  </a:outerShdw>
                </a:effectLst>
              </a:rPr>
              <a:t>(Non-Linear Editing — NLE)</a:t>
            </a:r>
            <a:r>
              <a:rPr lang="ar-EG" sz="2400" b="1" dirty="0">
                <a:effectLst>
                  <a:outerShdw blurRad="38100" dist="38100" dir="2700000" algn="tl">
                    <a:srgbClr val="000000">
                      <a:alpha val="43137"/>
                    </a:srgbClr>
                  </a:outerShdw>
                </a:effectLst>
              </a:rPr>
              <a:t>:</a:t>
            </a:r>
          </a:p>
          <a:p>
            <a:pPr algn="just" rtl="1"/>
            <a:endParaRPr lang="ar-EG" sz="1200" b="1" dirty="0"/>
          </a:p>
          <a:p>
            <a:pPr algn="just" rtl="1"/>
            <a:r>
              <a:rPr lang="ar-EG" sz="2000" b="1" dirty="0">
                <a:solidFill>
                  <a:srgbClr val="0070C0"/>
                </a:solidFill>
                <a:effectLst>
                  <a:outerShdw blurRad="38100" dist="38100" dir="2700000" algn="tl">
                    <a:srgbClr val="000000">
                      <a:alpha val="43137"/>
                    </a:srgbClr>
                  </a:outerShdw>
                </a:effectLst>
              </a:rPr>
              <a:t>ما معنى «التحرير غير الخطي»؟</a:t>
            </a:r>
          </a:p>
          <a:p>
            <a:pPr marL="342900" indent="-342900" algn="just" rtl="1">
              <a:buFont typeface="Arial" panose="020B0604020202020204" pitchFamily="34" charset="0"/>
              <a:buChar char="•"/>
            </a:pPr>
            <a:r>
              <a:rPr lang="ar-EG" sz="2000" dirty="0"/>
              <a:t>في الماضي، كان المونتير يحرّر الفيديو على شرائط فيديو حقيقية (شرائط مغناطيسية)، وكان لا يستطيع القفز إلى أي جزء يريده بسهولة؛ بل عليه أن يُشاهد الشريط بالتسلسل (خطّيًا).</a:t>
            </a:r>
          </a:p>
        </p:txBody>
      </p:sp>
      <p:sp>
        <p:nvSpPr>
          <p:cNvPr id="2" name="TextBox 1">
            <a:extLst>
              <a:ext uri="{FF2B5EF4-FFF2-40B4-BE49-F238E27FC236}">
                <a16:creationId xmlns:a16="http://schemas.microsoft.com/office/drawing/2014/main" id="{823093E2-948C-3AB7-AC00-A149674D56E5}"/>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4" name="Picture 3" descr="A screen shot of a computer&#10;&#10;AI-generated content may be incorrect.">
            <a:extLst>
              <a:ext uri="{FF2B5EF4-FFF2-40B4-BE49-F238E27FC236}">
                <a16:creationId xmlns:a16="http://schemas.microsoft.com/office/drawing/2014/main" id="{19662F97-579F-81A0-1B62-3F8C41D3B1A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9181" y="2924857"/>
            <a:ext cx="3538477" cy="235898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141574863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834A8C-26F0-EC77-30F1-3D38C4218DF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7DF4E25-6DCB-E0AE-C02B-75B72D5C22AF}"/>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1" name="TextBox 10">
            <a:extLst>
              <a:ext uri="{FF2B5EF4-FFF2-40B4-BE49-F238E27FC236}">
                <a16:creationId xmlns:a16="http://schemas.microsoft.com/office/drawing/2014/main" id="{2225ED1B-2C16-36B2-E985-6FF6C5D89C97}"/>
              </a:ext>
            </a:extLst>
          </p:cNvPr>
          <p:cNvSpPr txBox="1"/>
          <p:nvPr/>
        </p:nvSpPr>
        <p:spPr>
          <a:xfrm>
            <a:off x="3614642" y="1855376"/>
            <a:ext cx="7589151" cy="553998"/>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en-US" sz="3000" dirty="0"/>
              <a:t>🔍 </a:t>
            </a:r>
            <a:r>
              <a:rPr lang="ar-EG" sz="3000" dirty="0"/>
              <a:t>ما الذي يتم في مرحلة ما بعد الإنتاج في العصر الرقمي؟</a:t>
            </a:r>
            <a:endParaRPr lang="ar-EG" sz="3000" dirty="0">
              <a:solidFill>
                <a:schemeClr val="accent5">
                  <a:lumMod val="75000"/>
                </a:schemeClr>
              </a:solidFill>
              <a:latin typeface="Alexandria" charset="0"/>
            </a:endParaRPr>
          </a:p>
        </p:txBody>
      </p:sp>
      <p:sp>
        <p:nvSpPr>
          <p:cNvPr id="10" name="TextBox 9">
            <a:extLst>
              <a:ext uri="{FF2B5EF4-FFF2-40B4-BE49-F238E27FC236}">
                <a16:creationId xmlns:a16="http://schemas.microsoft.com/office/drawing/2014/main" id="{3CF1EF56-76B4-2EFB-6122-EB2A8F59079C}"/>
              </a:ext>
            </a:extLst>
          </p:cNvPr>
          <p:cNvSpPr txBox="1"/>
          <p:nvPr/>
        </p:nvSpPr>
        <p:spPr>
          <a:xfrm>
            <a:off x="4415743" y="2491241"/>
            <a:ext cx="6877090" cy="3547125"/>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1) التحرير الرقمي غير الخطي </a:t>
            </a:r>
            <a:r>
              <a:rPr lang="en-US" sz="2400" b="1" dirty="0">
                <a:effectLst>
                  <a:outerShdw blurRad="38100" dist="38100" dir="2700000" algn="tl">
                    <a:srgbClr val="000000">
                      <a:alpha val="43137"/>
                    </a:srgbClr>
                  </a:outerShdw>
                </a:effectLst>
              </a:rPr>
              <a:t>(Non-Linear Editing — NLE)</a:t>
            </a:r>
            <a:r>
              <a:rPr lang="ar-EG" sz="2400" b="1" dirty="0">
                <a:effectLst>
                  <a:outerShdw blurRad="38100" dist="38100" dir="2700000" algn="tl">
                    <a:srgbClr val="000000">
                      <a:alpha val="43137"/>
                    </a:srgbClr>
                  </a:outerShdw>
                </a:effectLst>
              </a:rPr>
              <a:t>:</a:t>
            </a:r>
          </a:p>
          <a:p>
            <a:pPr algn="just" rtl="1"/>
            <a:endParaRPr lang="ar-EG" sz="1000" b="1" dirty="0"/>
          </a:p>
          <a:p>
            <a:pPr marL="342900" indent="-342900" algn="just" rtl="1">
              <a:buFont typeface="Wingdings" panose="05000000000000000000" pitchFamily="2" charset="2"/>
              <a:buChar char="q"/>
            </a:pPr>
            <a:r>
              <a:rPr lang="ar-EG" sz="2000" b="1" dirty="0">
                <a:solidFill>
                  <a:srgbClr val="0070C0"/>
                </a:solidFill>
                <a:effectLst>
                  <a:outerShdw blurRad="38100" dist="38100" dir="2700000" algn="tl">
                    <a:srgbClr val="000000">
                      <a:alpha val="43137"/>
                    </a:srgbClr>
                  </a:outerShdw>
                </a:effectLst>
              </a:rPr>
              <a:t>ما معنى «التحرير غير الخطي»؟</a:t>
            </a:r>
          </a:p>
          <a:p>
            <a:pPr algn="just" rtl="1"/>
            <a:endParaRPr lang="ar-EG" sz="1000" dirty="0"/>
          </a:p>
          <a:p>
            <a:pPr marL="342900" indent="-342900" algn="just" rtl="1">
              <a:buFont typeface="Arial" panose="020B0604020202020204" pitchFamily="34" charset="0"/>
              <a:buChar char="•"/>
            </a:pPr>
            <a:r>
              <a:rPr lang="ar-EG" sz="2000" dirty="0"/>
              <a:t>لكن اليوم، في التحرير الرقمي غير الخطي، كل اللقطات تكون على شكل ملفات رقمية داخل الحاسب الآلي. </a:t>
            </a:r>
            <a:r>
              <a:rPr lang="ar-EG" sz="2000" u="sng" dirty="0"/>
              <a:t>هذا يسمح للمونتير أن:</a:t>
            </a:r>
          </a:p>
          <a:p>
            <a:pPr algn="just" rtl="1"/>
            <a:r>
              <a:rPr lang="ar-EG" sz="2000" dirty="0"/>
              <a:t>	- يفتح أي لقطة في أي وقت دون ترتيب زمني.</a:t>
            </a:r>
          </a:p>
          <a:p>
            <a:pPr algn="just" rtl="1"/>
            <a:r>
              <a:rPr lang="ar-EG" sz="2000" dirty="0"/>
              <a:t>	- ينسخ ويقص ويلصق اللقطات بسهولة.</a:t>
            </a:r>
          </a:p>
          <a:p>
            <a:pPr algn="just" rtl="1"/>
            <a:r>
              <a:rPr lang="ar-EG" sz="2000" dirty="0"/>
              <a:t>	- يُجرب ترتيبًا جديدًا للمَشاهِد دون أن يُتلف النُسَخ الأصلية.</a:t>
            </a:r>
          </a:p>
          <a:p>
            <a:pPr algn="just" rtl="1"/>
            <a:endParaRPr lang="ar-EG" sz="1400" dirty="0"/>
          </a:p>
          <a:p>
            <a:pPr marL="342900" indent="-342900" algn="just" rtl="1">
              <a:buFont typeface="Arial" panose="020B0604020202020204" pitchFamily="34" charset="0"/>
              <a:buChar char="•"/>
            </a:pPr>
            <a:r>
              <a:rPr lang="ar-EG" sz="2000" dirty="0"/>
              <a:t>بعبارة أُخرى، </a:t>
            </a:r>
            <a:r>
              <a:rPr lang="ar-EG" sz="2000" b="1" dirty="0"/>
              <a:t>التحرير غير الخطي يشبه تحرير نص على برنامج </a:t>
            </a:r>
            <a:r>
              <a:rPr lang="en-US" sz="2000" b="1" dirty="0"/>
              <a:t>Word</a:t>
            </a:r>
            <a:r>
              <a:rPr lang="en-US" sz="2000" dirty="0"/>
              <a:t>؛ </a:t>
            </a:r>
            <a:r>
              <a:rPr lang="ar-EG" sz="2000" dirty="0"/>
              <a:t>يمكنك القفز لأي سطر وتعديله بحرّية، بدلًا من إعادة كتابة النص كله من البداية.</a:t>
            </a:r>
          </a:p>
        </p:txBody>
      </p:sp>
      <p:sp>
        <p:nvSpPr>
          <p:cNvPr id="2" name="TextBox 1">
            <a:extLst>
              <a:ext uri="{FF2B5EF4-FFF2-40B4-BE49-F238E27FC236}">
                <a16:creationId xmlns:a16="http://schemas.microsoft.com/office/drawing/2014/main" id="{ABD9022D-A501-C029-ABC4-4A996D0D18B8}"/>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4" name="Picture 3" descr="A screen shot of a computer&#10;&#10;AI-generated content may be incorrect.">
            <a:extLst>
              <a:ext uri="{FF2B5EF4-FFF2-40B4-BE49-F238E27FC236}">
                <a16:creationId xmlns:a16="http://schemas.microsoft.com/office/drawing/2014/main" id="{8270B0F1-ADC7-4C43-4733-642B9BAB64C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9181" y="2924857"/>
            <a:ext cx="3538477" cy="235898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61080437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6168F2B0-8E65-866C-AEA4-B8686220BFD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9FBF9A47-C160-CD0F-F76C-3F0477257274}"/>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C33AFDF-55E5-8DF9-F489-FE7B972689A7}"/>
              </a:ext>
            </a:extLst>
          </p:cNvPr>
          <p:cNvSpPr txBox="1"/>
          <p:nvPr/>
        </p:nvSpPr>
        <p:spPr>
          <a:xfrm>
            <a:off x="4450465" y="2208939"/>
            <a:ext cx="6933236" cy="3616375"/>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1) التحرير الرقمي غير الخطي (</a:t>
            </a:r>
            <a:r>
              <a:rPr lang="en-US" sz="2400" b="1" dirty="0">
                <a:effectLst>
                  <a:outerShdw blurRad="38100" dist="38100" dir="2700000" algn="tl">
                    <a:srgbClr val="000000">
                      <a:alpha val="43137"/>
                    </a:srgbClr>
                  </a:outerShdw>
                </a:effectLst>
              </a:rPr>
              <a:t>(Non-Linear Editing — NLE</a:t>
            </a:r>
            <a:r>
              <a:rPr lang="ar-EG"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p>
            <a:pPr algn="just" rtl="1"/>
            <a:endParaRPr lang="ar-EG" sz="1000" b="1" dirty="0"/>
          </a:p>
          <a:p>
            <a:pPr marL="342900" indent="-342900" algn="r" rtl="1">
              <a:buFont typeface="Wingdings" panose="05000000000000000000" pitchFamily="2" charset="2"/>
              <a:buChar char="q"/>
            </a:pPr>
            <a:r>
              <a:rPr lang="ar-EG" sz="2000" b="1" dirty="0">
                <a:solidFill>
                  <a:srgbClr val="0070C0"/>
                </a:solidFill>
                <a:effectLst>
                  <a:outerShdw blurRad="38100" dist="38100" dir="2700000" algn="tl">
                    <a:srgbClr val="000000">
                      <a:alpha val="43137"/>
                    </a:srgbClr>
                  </a:outerShdw>
                </a:effectLst>
              </a:rPr>
              <a:t>كيف يعمل عمليًا؟ </a:t>
            </a:r>
          </a:p>
          <a:p>
            <a:pPr algn="r" rtl="1"/>
            <a:r>
              <a:rPr lang="ar-EG" sz="2000" u="sng" dirty="0"/>
              <a:t>تتكون عملية التحرير الرقمي غير الخطي من عدد من الخُطوات، منها:</a:t>
            </a:r>
          </a:p>
          <a:p>
            <a:pPr algn="r" rtl="1"/>
            <a:endParaRPr lang="ar-EG" sz="500" dirty="0"/>
          </a:p>
          <a:p>
            <a:pPr algn="just" rtl="1"/>
            <a:r>
              <a:rPr lang="ar-EG" sz="2000" b="1" dirty="0"/>
              <a:t>1. الاستيراد </a:t>
            </a:r>
            <a:r>
              <a:rPr lang="en-US" sz="2000" b="1" dirty="0"/>
              <a:t>Ingest)</a:t>
            </a:r>
            <a:r>
              <a:rPr lang="ar-EG" sz="2000" b="1" dirty="0"/>
              <a:t>): </a:t>
            </a:r>
            <a:r>
              <a:rPr lang="ar-EG" sz="2000" dirty="0"/>
              <a:t>هي الخُطوة الأولى بعد الانتهاء من التصوير.</a:t>
            </a:r>
          </a:p>
          <a:p>
            <a:pPr algn="just" rtl="1"/>
            <a:r>
              <a:rPr lang="ar-EG" sz="2000" dirty="0"/>
              <a:t>يتم فيها </a:t>
            </a:r>
            <a:r>
              <a:rPr lang="ar-EG" sz="2000" b="1" dirty="0"/>
              <a:t>نقل جميع الملفات الخام</a:t>
            </a:r>
            <a:r>
              <a:rPr lang="ar-EG" sz="2000" dirty="0"/>
              <a:t> (فيديو، وصوت، وصور، ورسوم، وشعارات، وموسيقى خام) من الكاميرات أو أجهزة التسجيل إلى:</a:t>
            </a:r>
          </a:p>
          <a:p>
            <a:pPr marL="800100" lvl="1" indent="-342900" algn="just" rtl="1">
              <a:buFont typeface="Arial" panose="020B0604020202020204" pitchFamily="34" charset="0"/>
              <a:buChar char="•"/>
            </a:pPr>
            <a:r>
              <a:rPr lang="ar-EG" sz="2000" dirty="0"/>
              <a:t>إما </a:t>
            </a:r>
            <a:r>
              <a:rPr lang="ar-EG" sz="2000" b="1" dirty="0"/>
              <a:t>جهاز الحاسب الآلي الخاص بالمونتير (</a:t>
            </a:r>
            <a:r>
              <a:rPr lang="en-US" sz="2000" b="1" dirty="0"/>
              <a:t>Workstation</a:t>
            </a:r>
            <a:r>
              <a:rPr lang="ar-EG" sz="2000" b="1" dirty="0"/>
              <a:t>).</a:t>
            </a:r>
            <a:endParaRPr lang="en-US" sz="2000" dirty="0"/>
          </a:p>
          <a:p>
            <a:pPr marL="800100" lvl="1" indent="-342900" algn="just" rtl="1">
              <a:buFont typeface="Arial" panose="020B0604020202020204" pitchFamily="34" charset="0"/>
              <a:buChar char="•"/>
            </a:pPr>
            <a:r>
              <a:rPr lang="ar-EG" sz="2000" dirty="0"/>
              <a:t>أو </a:t>
            </a:r>
            <a:r>
              <a:rPr lang="ar-EG" sz="2000" b="1" dirty="0"/>
              <a:t>خادم مركزي</a:t>
            </a:r>
            <a:r>
              <a:rPr lang="en-US" sz="2000" b="1" dirty="0"/>
              <a:t>Server)</a:t>
            </a:r>
            <a:r>
              <a:rPr lang="en-US" sz="2000" dirty="0"/>
              <a:t> </a:t>
            </a:r>
            <a:r>
              <a:rPr lang="ar-EG" sz="2000" b="1" dirty="0"/>
              <a:t>)</a:t>
            </a:r>
            <a:r>
              <a:rPr lang="ar-EG" sz="2000" dirty="0"/>
              <a:t> إذا كان هناك فريق كامل يعمل على المشروع.</a:t>
            </a:r>
          </a:p>
          <a:p>
            <a:pPr lvl="1" algn="just" rtl="1"/>
            <a:endParaRPr lang="ar-EG" sz="1000" dirty="0"/>
          </a:p>
          <a:p>
            <a:pPr algn="just" rtl="1"/>
            <a:r>
              <a:rPr lang="ar-EG" sz="2000" dirty="0">
                <a:effectLst>
                  <a:outerShdw blurRad="38100" dist="38100" dir="2700000" algn="tl">
                    <a:srgbClr val="000000">
                      <a:alpha val="43137"/>
                    </a:srgbClr>
                  </a:outerShdw>
                </a:effectLst>
              </a:rPr>
              <a:t>الهدف من خُطوة الاستيراد هو تجميع كل المواد في مكان واحد منظّم، حتى يسهل الوصول إليها والعمل عليها دون فقدان أي ملف</a:t>
            </a:r>
            <a:r>
              <a:rPr lang="ar-EG" sz="2000" dirty="0"/>
              <a:t>.</a:t>
            </a:r>
          </a:p>
        </p:txBody>
      </p:sp>
      <p:sp>
        <p:nvSpPr>
          <p:cNvPr id="2" name="TextBox 1">
            <a:extLst>
              <a:ext uri="{FF2B5EF4-FFF2-40B4-BE49-F238E27FC236}">
                <a16:creationId xmlns:a16="http://schemas.microsoft.com/office/drawing/2014/main" id="{D247342D-3BBB-B9EC-1540-2396B128854D}"/>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7" name="Picture 6" descr="A person using a computer&#10;&#10;AI-generated content may be incorrect.">
            <a:extLst>
              <a:ext uri="{FF2B5EF4-FFF2-40B4-BE49-F238E27FC236}">
                <a16:creationId xmlns:a16="http://schemas.microsoft.com/office/drawing/2014/main" id="{16F77D5C-DFA3-84F5-132B-AC69DE6D039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9168" y="2561953"/>
            <a:ext cx="3279293" cy="32792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9063019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A9571214-ADE5-B02D-6CFC-36DC787BD98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55D17DC-1142-0808-1209-5A2F742A188B}"/>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3CD1ECC-FB17-C1E6-41D9-46FE7018E3C9}"/>
              </a:ext>
            </a:extLst>
          </p:cNvPr>
          <p:cNvSpPr txBox="1"/>
          <p:nvPr/>
        </p:nvSpPr>
        <p:spPr>
          <a:xfrm>
            <a:off x="3614642" y="2442145"/>
            <a:ext cx="7530903" cy="3231654"/>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1) التحرير الرقمي غير الخطي </a:t>
            </a:r>
            <a:r>
              <a:rPr lang="en-US" sz="2400" b="1" dirty="0">
                <a:effectLst>
                  <a:outerShdw blurRad="38100" dist="38100" dir="2700000" algn="tl">
                    <a:srgbClr val="000000">
                      <a:alpha val="43137"/>
                    </a:srgbClr>
                  </a:outerShdw>
                </a:effectLst>
              </a:rPr>
              <a:t>(Non-Linear Editing — NLE)</a:t>
            </a:r>
            <a:r>
              <a:rPr lang="ar-EG"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p>
            <a:pPr algn="just" rtl="1"/>
            <a:endParaRPr lang="ar-EG" sz="2000" b="1" dirty="0"/>
          </a:p>
          <a:p>
            <a:pPr algn="just" rtl="1"/>
            <a:r>
              <a:rPr lang="ar-EG" sz="2000" b="1" dirty="0"/>
              <a:t>2. تنظيم الملفات (</a:t>
            </a:r>
            <a:r>
              <a:rPr lang="en-US" sz="2000" b="1" dirty="0"/>
              <a:t>Logging</a:t>
            </a:r>
            <a:r>
              <a:rPr lang="ar-EG" sz="2000" b="1" dirty="0"/>
              <a:t>): </a:t>
            </a:r>
            <a:r>
              <a:rPr lang="ar-EG" sz="2000" dirty="0"/>
              <a:t>هذه المرحلة تُعد بمثابة </a:t>
            </a:r>
            <a:r>
              <a:rPr lang="ar-EG" sz="2000" b="1" dirty="0"/>
              <a:t>فهرسة لكل المُحتوى</a:t>
            </a:r>
            <a:r>
              <a:rPr lang="ar-EG" sz="2000" dirty="0"/>
              <a:t>. يقوم المُحرر بإنشاء مُجلدات مُنظمة، وتسمية اللقطات بأسماء واضحة، </a:t>
            </a:r>
            <a:r>
              <a:rPr lang="ar-EG" sz="2000" u="sng" dirty="0"/>
              <a:t>مثل:</a:t>
            </a:r>
          </a:p>
          <a:p>
            <a:pPr marL="800100" lvl="1" indent="-342900" algn="just" rtl="1">
              <a:buFont typeface="Arial" panose="020B0604020202020204" pitchFamily="34" charset="0"/>
              <a:buChar char="•"/>
            </a:pPr>
            <a:r>
              <a:rPr lang="ar-EG" sz="2000" dirty="0"/>
              <a:t>«لقطة دخول المُذيع.</a:t>
            </a:r>
            <a:r>
              <a:rPr lang="en-US" sz="2000" dirty="0"/>
              <a:t>«mp4</a:t>
            </a:r>
            <a:r>
              <a:rPr lang="ar-EG" sz="2000" dirty="0"/>
              <a:t>.</a:t>
            </a:r>
          </a:p>
          <a:p>
            <a:pPr marL="800100" lvl="1" indent="-342900" algn="just" rtl="1">
              <a:buFont typeface="Arial" panose="020B0604020202020204" pitchFamily="34" charset="0"/>
              <a:buChar char="•"/>
            </a:pPr>
            <a:r>
              <a:rPr lang="ar-EG" sz="2000" dirty="0"/>
              <a:t>«صوت المُذيع مُقابلة.</a:t>
            </a:r>
            <a:r>
              <a:rPr lang="en-US" sz="2000" dirty="0"/>
              <a:t>«mp3</a:t>
            </a:r>
            <a:r>
              <a:rPr lang="ar-EG" sz="2000" dirty="0"/>
              <a:t>.</a:t>
            </a:r>
          </a:p>
          <a:p>
            <a:pPr lvl="1" algn="just" rtl="1"/>
            <a:endParaRPr lang="ar-EG" sz="2000" dirty="0"/>
          </a:p>
          <a:p>
            <a:pPr algn="just" rtl="1"/>
            <a:r>
              <a:rPr lang="ar-EG" sz="2000" dirty="0"/>
              <a:t>كما يتم إضافة مُلاحظات زمنية</a:t>
            </a:r>
            <a:r>
              <a:rPr lang="en-US" sz="2000" dirty="0"/>
              <a:t>Timecodes) </a:t>
            </a:r>
            <a:r>
              <a:rPr lang="ar-EG" sz="2000" dirty="0"/>
              <a:t>)، ووصف للمُحتوى أو علامات</a:t>
            </a:r>
            <a:r>
              <a:rPr lang="en-US" sz="2000" dirty="0"/>
              <a:t>Markers) </a:t>
            </a:r>
            <a:r>
              <a:rPr lang="ar-EG" sz="2000" dirty="0"/>
              <a:t>) على اللقطات المهمة بهدف تسهيل عملية البحث عنها لاحقًا أثناء التحرير، بدلًا من إضاعة الوقت في فتح كل ملف لمعرفة مُحتواه.</a:t>
            </a:r>
          </a:p>
        </p:txBody>
      </p:sp>
      <p:sp>
        <p:nvSpPr>
          <p:cNvPr id="2" name="TextBox 1">
            <a:extLst>
              <a:ext uri="{FF2B5EF4-FFF2-40B4-BE49-F238E27FC236}">
                <a16:creationId xmlns:a16="http://schemas.microsoft.com/office/drawing/2014/main" id="{86DC6CA0-DB03-EC8B-08A2-28C81078647B}"/>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4" name="Picture 3" descr="A person using a computer&#10;&#10;AI-generated content may be incorrect.">
            <a:extLst>
              <a:ext uri="{FF2B5EF4-FFF2-40B4-BE49-F238E27FC236}">
                <a16:creationId xmlns:a16="http://schemas.microsoft.com/office/drawing/2014/main" id="{41AADDA1-284F-AC1D-5B03-91469509371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7945" y="2409374"/>
            <a:ext cx="2277358" cy="34160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0750836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B4AB1-146E-D66E-5D82-B46F4DAD982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A3CEA47-49F8-6FFB-FC4A-FD51A2788E42}"/>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4D12076-6632-93BD-F239-E2C267D9AC32}"/>
              </a:ext>
            </a:extLst>
          </p:cNvPr>
          <p:cNvSpPr txBox="1"/>
          <p:nvPr/>
        </p:nvSpPr>
        <p:spPr>
          <a:xfrm>
            <a:off x="3811023" y="2055514"/>
            <a:ext cx="7481809" cy="4016484"/>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1) التحرير الرقمي غير الخطي </a:t>
            </a:r>
            <a:r>
              <a:rPr lang="en-US" sz="2400" b="1" dirty="0">
                <a:effectLst>
                  <a:outerShdw blurRad="38100" dist="38100" dir="2700000" algn="tl">
                    <a:srgbClr val="000000">
                      <a:alpha val="43137"/>
                    </a:srgbClr>
                  </a:outerShdw>
                </a:effectLst>
              </a:rPr>
              <a:t>(Non-Linear Editing — NLE)</a:t>
            </a:r>
            <a:r>
              <a:rPr lang="ar-EG"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p>
            <a:pPr algn="just" rtl="1"/>
            <a:endParaRPr lang="ar-EG" sz="1100" b="1" dirty="0"/>
          </a:p>
          <a:p>
            <a:pPr algn="just" rtl="1"/>
            <a:r>
              <a:rPr lang="ar-EG" sz="2000" b="1" dirty="0"/>
              <a:t>3. المونتاج المبدئي </a:t>
            </a:r>
            <a:r>
              <a:rPr lang="en-US" sz="2000" b="1" dirty="0"/>
              <a:t>(Rough Cut)</a:t>
            </a:r>
            <a:r>
              <a:rPr lang="ar-EG" sz="2000" b="1" dirty="0"/>
              <a:t>: </a:t>
            </a:r>
            <a:r>
              <a:rPr lang="ar-SA" sz="2000" dirty="0"/>
              <a:t>هو </a:t>
            </a:r>
            <a:r>
              <a:rPr lang="ar-SA" sz="2000" dirty="0">
                <a:effectLst>
                  <a:outerShdw blurRad="38100" dist="38100" dir="2700000" algn="tl">
                    <a:srgbClr val="000000">
                      <a:alpha val="43137"/>
                    </a:srgbClr>
                  </a:outerShdw>
                </a:effectLst>
              </a:rPr>
              <a:t>أول نسخة "شبه كاملة" من المشروع</a:t>
            </a:r>
            <a:r>
              <a:rPr lang="ar-EG" sz="2000" dirty="0">
                <a:effectLst>
                  <a:outerShdw blurRad="38100" dist="38100" dir="2700000" algn="tl">
                    <a:srgbClr val="000000">
                      <a:alpha val="43137"/>
                    </a:srgbClr>
                  </a:outerShdw>
                </a:effectLst>
              </a:rPr>
              <a:t> التلفزيوني</a:t>
            </a:r>
            <a:r>
              <a:rPr lang="ar-SA" sz="2000" dirty="0">
                <a:effectLst>
                  <a:outerShdw blurRad="38100" dist="38100" dir="2700000" algn="tl">
                    <a:srgbClr val="000000">
                      <a:alpha val="43137"/>
                    </a:srgbClr>
                  </a:outerShdw>
                </a:effectLst>
              </a:rPr>
              <a:t> </a:t>
            </a:r>
            <a:r>
              <a:rPr lang="ar-SA" sz="2000" dirty="0"/>
              <a:t>يتم ت</a:t>
            </a:r>
            <a:r>
              <a:rPr lang="ar-EG" sz="2000" dirty="0"/>
              <a:t>جميعها</a:t>
            </a:r>
            <a:r>
              <a:rPr lang="ar-SA" sz="2000" dirty="0"/>
              <a:t> بعد </a:t>
            </a:r>
            <a:r>
              <a:rPr lang="ar-EG" sz="2000" dirty="0"/>
              <a:t>مرحلتيّ ال</a:t>
            </a:r>
            <a:r>
              <a:rPr lang="ar-SA" sz="2000" dirty="0"/>
              <a:t>استيراد و</a:t>
            </a:r>
            <a:r>
              <a:rPr lang="ar-EG" sz="2000" dirty="0"/>
              <a:t>تنظيم الملفات. يتم فيها </a:t>
            </a:r>
            <a:r>
              <a:rPr lang="ar-SA" sz="2000" dirty="0"/>
              <a:t>ترتيب جميع اللقطات الم</a:t>
            </a:r>
            <a:r>
              <a:rPr lang="ar-EG" sz="2000" dirty="0"/>
              <a:t>ُ</a:t>
            </a:r>
            <a:r>
              <a:rPr lang="ar-SA" sz="2000" dirty="0"/>
              <a:t>صوَّرة</a:t>
            </a:r>
            <a:r>
              <a:rPr lang="ar-EG" sz="2000" dirty="0"/>
              <a:t> بحيث </a:t>
            </a:r>
            <a:r>
              <a:rPr lang="ar-SA" sz="2000" dirty="0"/>
              <a:t>يُركِّز الم</a:t>
            </a:r>
            <a:r>
              <a:rPr lang="ar-EG" sz="2000" dirty="0"/>
              <a:t>ُ</a:t>
            </a:r>
            <a:r>
              <a:rPr lang="ar-SA" sz="2000" dirty="0"/>
              <a:t>حرر فقط على ترتيب اللقطات وفق </a:t>
            </a:r>
            <a:r>
              <a:rPr lang="ar-SA" sz="2000" b="1" dirty="0"/>
              <a:t>القصة أو السيناريو </a:t>
            </a:r>
            <a:r>
              <a:rPr lang="ar-EG" sz="2000" b="1" dirty="0"/>
              <a:t>أو السكربت </a:t>
            </a:r>
            <a:r>
              <a:rPr lang="ar-SA" sz="2000" b="1" dirty="0"/>
              <a:t>الزمني</a:t>
            </a:r>
            <a:r>
              <a:rPr lang="ar-SA" sz="2000" dirty="0"/>
              <a:t>، دون الاهتمام بالجماليات أو المؤثرات أو التوقيتات الدقيقة</a:t>
            </a:r>
            <a:r>
              <a:rPr lang="ar-EG" sz="2000" dirty="0"/>
              <a:t> أو الانتقالات. هذه المرحلة تُشبه </a:t>
            </a:r>
            <a:r>
              <a:rPr lang="ar-EG" sz="2000" dirty="0">
                <a:effectLst>
                  <a:outerShdw blurRad="38100" dist="38100" dir="2700000" algn="tl">
                    <a:srgbClr val="000000">
                      <a:alpha val="43137"/>
                    </a:srgbClr>
                  </a:outerShdw>
                </a:effectLst>
              </a:rPr>
              <a:t>بناء "الهيكل العظمي" </a:t>
            </a:r>
            <a:r>
              <a:rPr lang="ar-EG" sz="2000" dirty="0"/>
              <a:t>للفيلم أو البرنامج.</a:t>
            </a:r>
          </a:p>
          <a:p>
            <a:pPr algn="just" rtl="1"/>
            <a:endParaRPr lang="ar-EG" sz="2000" dirty="0"/>
          </a:p>
          <a:p>
            <a:pPr algn="just" rtl="1"/>
            <a:r>
              <a:rPr lang="ar-EG" sz="2000" b="1" dirty="0"/>
              <a:t>4. المونتاج النهائي (</a:t>
            </a:r>
            <a:r>
              <a:rPr lang="en-GB" sz="2000" b="1" dirty="0"/>
              <a:t>(</a:t>
            </a:r>
            <a:r>
              <a:rPr lang="en-US" sz="2000" b="1" dirty="0"/>
              <a:t>Fine Cut</a:t>
            </a:r>
            <a:r>
              <a:rPr lang="ar-EG" sz="2000" b="1" dirty="0"/>
              <a:t>: </a:t>
            </a:r>
            <a:r>
              <a:rPr lang="ar-EG" sz="2000" dirty="0"/>
              <a:t>هو ال</a:t>
            </a:r>
            <a:r>
              <a:rPr lang="ar-SA" sz="2000" dirty="0"/>
              <a:t>نسخة </a:t>
            </a:r>
            <a:r>
              <a:rPr lang="ar-EG" sz="2000" dirty="0"/>
              <a:t>النهائية </a:t>
            </a:r>
            <a:r>
              <a:rPr lang="ar-SA" sz="2000" dirty="0"/>
              <a:t>من العمل </a:t>
            </a:r>
            <a:r>
              <a:rPr lang="ar-EG" sz="2000" dirty="0"/>
              <a:t>التي </a:t>
            </a:r>
            <a:r>
              <a:rPr lang="ar-SA" sz="2000" dirty="0"/>
              <a:t>تحتوي على </a:t>
            </a:r>
            <a:r>
              <a:rPr lang="ar-SA" sz="2000" b="1" dirty="0"/>
              <a:t>كل اللقطات الصحيحة والنهائية بتوقيتات دقيقة</a:t>
            </a:r>
            <a:r>
              <a:rPr lang="ar-SA" sz="2000" dirty="0"/>
              <a:t>، ويكون الاهتمام بالتفاصيل عاليًا جدًا</a:t>
            </a:r>
            <a:r>
              <a:rPr lang="ar-EG" sz="2000" dirty="0"/>
              <a:t> لأنها </a:t>
            </a:r>
            <a:r>
              <a:rPr lang="ar-SA" sz="2000" dirty="0"/>
              <a:t>المرحلة التي تُحوِّل الهيكل العظمي إلى </a:t>
            </a:r>
            <a:r>
              <a:rPr lang="ar-SA" sz="2000" b="1" dirty="0"/>
              <a:t>جسم متكامل ينبض بالحياة</a:t>
            </a:r>
            <a:r>
              <a:rPr lang="en-US" sz="2000" dirty="0"/>
              <a:t>.</a:t>
            </a:r>
          </a:p>
          <a:p>
            <a:pPr algn="just" rtl="1"/>
            <a:r>
              <a:rPr lang="en-US" sz="2000" dirty="0"/>
              <a:t> </a:t>
            </a:r>
            <a:r>
              <a:rPr lang="ar-EG" sz="2000" dirty="0"/>
              <a:t>يتم فيها </a:t>
            </a:r>
            <a:r>
              <a:rPr lang="ar-EG" sz="2000" b="1" dirty="0"/>
              <a:t>ضبط الإيقاع</a:t>
            </a:r>
            <a:r>
              <a:rPr lang="ar-EG" sz="2000" dirty="0"/>
              <a:t>، وتقصير اللقطات أو إطالتها لخلق تدفق سلس، واختيار </a:t>
            </a:r>
            <a:r>
              <a:rPr lang="ar-EG" sz="2000" b="1" dirty="0"/>
              <a:t>الانتقالات الدقيقة</a:t>
            </a:r>
            <a:r>
              <a:rPr lang="ar-EG" sz="2000" dirty="0"/>
              <a:t> بين المَشاهِد.</a:t>
            </a:r>
          </a:p>
        </p:txBody>
      </p:sp>
      <p:sp>
        <p:nvSpPr>
          <p:cNvPr id="2" name="TextBox 1">
            <a:extLst>
              <a:ext uri="{FF2B5EF4-FFF2-40B4-BE49-F238E27FC236}">
                <a16:creationId xmlns:a16="http://schemas.microsoft.com/office/drawing/2014/main" id="{B465A887-69DB-8386-0316-234477F61853}"/>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7" name="Picture 6">
            <a:extLst>
              <a:ext uri="{FF2B5EF4-FFF2-40B4-BE49-F238E27FC236}">
                <a16:creationId xmlns:a16="http://schemas.microsoft.com/office/drawing/2014/main" id="{1F20443B-2E3E-0FA1-4E28-34976BCA675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87677" y="2175458"/>
            <a:ext cx="2320827" cy="348124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81935389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4101F7-6057-D79E-6814-DB8D586022B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DDB7374-9D5F-842C-3D3B-65922AF9CEAD}"/>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A18174D-E4F5-CF69-044F-48D7D7C9A760}"/>
              </a:ext>
            </a:extLst>
          </p:cNvPr>
          <p:cNvSpPr txBox="1"/>
          <p:nvPr/>
        </p:nvSpPr>
        <p:spPr>
          <a:xfrm>
            <a:off x="4387893" y="2244834"/>
            <a:ext cx="6886530" cy="3447098"/>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2) إضافة المؤثرات البصرية (</a:t>
            </a:r>
            <a:r>
              <a:rPr lang="en-GB" sz="2400" b="1" dirty="0">
                <a:effectLst>
                  <a:outerShdw blurRad="38100" dist="38100" dir="2700000" algn="tl">
                    <a:srgbClr val="000000">
                      <a:alpha val="43137"/>
                    </a:srgbClr>
                  </a:outerShdw>
                </a:effectLst>
              </a:rPr>
              <a:t>(</a:t>
            </a:r>
            <a:r>
              <a:rPr lang="en-US" sz="2400" b="1" dirty="0">
                <a:effectLst>
                  <a:outerShdw blurRad="38100" dist="38100" dir="2700000" algn="tl">
                    <a:srgbClr val="000000">
                      <a:alpha val="43137"/>
                    </a:srgbClr>
                  </a:outerShdw>
                </a:effectLst>
              </a:rPr>
              <a:t>Visual Effects</a:t>
            </a:r>
            <a:r>
              <a:rPr lang="ar-EG" sz="2400" b="1" dirty="0">
                <a:effectLst>
                  <a:outerShdw blurRad="38100" dist="38100" dir="2700000" algn="tl">
                    <a:srgbClr val="000000">
                      <a:alpha val="43137"/>
                    </a:srgbClr>
                  </a:outerShdw>
                </a:effectLst>
              </a:rPr>
              <a:t>:</a:t>
            </a:r>
            <a:endParaRPr lang="ar-EG" sz="2000" b="1" dirty="0">
              <a:effectLst>
                <a:outerShdw blurRad="38100" dist="38100" dir="2700000" algn="tl">
                  <a:srgbClr val="000000">
                    <a:alpha val="43137"/>
                  </a:srgbClr>
                </a:outerShdw>
              </a:effectLst>
            </a:endParaRPr>
          </a:p>
          <a:p>
            <a:pPr algn="just" rtl="1"/>
            <a:endParaRPr lang="ar-EG" sz="1400" b="1" dirty="0">
              <a:effectLst>
                <a:outerShdw blurRad="38100" dist="38100" dir="2700000" algn="tl">
                  <a:srgbClr val="000000">
                    <a:alpha val="43137"/>
                  </a:srgbClr>
                </a:outerShdw>
              </a:effectLst>
            </a:endParaRPr>
          </a:p>
          <a:p>
            <a:pPr marL="342900" indent="-342900" algn="just" rtl="1">
              <a:buFont typeface="Arial" panose="020B0604020202020204" pitchFamily="34" charset="0"/>
              <a:buChar char="•"/>
            </a:pPr>
            <a:r>
              <a:rPr lang="ar-EG" sz="2000" dirty="0"/>
              <a:t>هي </a:t>
            </a:r>
            <a:r>
              <a:rPr lang="ar-SA" sz="2000" dirty="0"/>
              <a:t>عناصر رقمية يتم إنشاؤها بواسطة</a:t>
            </a:r>
            <a:r>
              <a:rPr lang="ar-EG" sz="2000" dirty="0"/>
              <a:t> برامج</a:t>
            </a:r>
            <a:r>
              <a:rPr lang="ar-SA" sz="2000" dirty="0"/>
              <a:t> الحاسب</a:t>
            </a:r>
            <a:r>
              <a:rPr lang="ar-EG" sz="2000" dirty="0"/>
              <a:t> الآلي</a:t>
            </a:r>
            <a:r>
              <a:rPr lang="ar-SA" sz="2000" dirty="0"/>
              <a:t> وإضافتها إلى الم</a:t>
            </a:r>
            <a:r>
              <a:rPr lang="ar-EG" sz="2000" dirty="0"/>
              <a:t>َ</a:t>
            </a:r>
            <a:r>
              <a:rPr lang="ar-SA" sz="2000" dirty="0"/>
              <a:t>شاه</a:t>
            </a:r>
            <a:r>
              <a:rPr lang="ar-EG" sz="2000" dirty="0"/>
              <a:t>ِ</a:t>
            </a:r>
            <a:r>
              <a:rPr lang="ar-SA" sz="2000" dirty="0"/>
              <a:t>د الم</a:t>
            </a:r>
            <a:r>
              <a:rPr lang="ar-EG" sz="2000" dirty="0"/>
              <a:t>ُ</a:t>
            </a:r>
            <a:r>
              <a:rPr lang="ar-SA" sz="2000" dirty="0"/>
              <a:t>صوَّرة</a:t>
            </a:r>
            <a:r>
              <a:rPr lang="ar-SA" sz="2000" b="1" dirty="0"/>
              <a:t> بعد التصوير الفعلي</a:t>
            </a:r>
            <a:r>
              <a:rPr lang="ar-EG" sz="2000" b="1" dirty="0"/>
              <a:t>، ب</a:t>
            </a:r>
            <a:r>
              <a:rPr lang="ar-SA" sz="2000" b="1" dirty="0"/>
              <a:t>هدف </a:t>
            </a:r>
            <a:r>
              <a:rPr lang="ar-EG" sz="2000" b="1" dirty="0"/>
              <a:t>إضافة</a:t>
            </a:r>
            <a:r>
              <a:rPr lang="ar-SA" sz="2000" b="1" dirty="0"/>
              <a:t> عناصر </a:t>
            </a:r>
            <a:r>
              <a:rPr lang="ar-EG" sz="2000" b="1" dirty="0"/>
              <a:t>لم تكن</a:t>
            </a:r>
            <a:r>
              <a:rPr lang="ar-SA" sz="2000" b="1" dirty="0"/>
              <a:t> موجودة أثناء التصوير أو </a:t>
            </a:r>
            <a:r>
              <a:rPr lang="ar-EG" sz="2000" b="1" dirty="0"/>
              <a:t>تحسين جودة المَشهَد بصريًا </a:t>
            </a:r>
            <a:r>
              <a:rPr lang="ar-SA" sz="2000" dirty="0"/>
              <a:t>بطريقة لا ي</a:t>
            </a:r>
            <a:r>
              <a:rPr lang="ar-EG" sz="2000" dirty="0"/>
              <a:t>ُ</a:t>
            </a:r>
            <a:r>
              <a:rPr lang="ar-SA" sz="2000" dirty="0"/>
              <a:t>مكن تنفيذها عمليًا أو ت</a:t>
            </a:r>
            <a:r>
              <a:rPr lang="ar-EG" sz="2000" dirty="0"/>
              <a:t>ُ</a:t>
            </a:r>
            <a:r>
              <a:rPr lang="ar-SA" sz="2000" dirty="0"/>
              <a:t>كلف كثيرًا</a:t>
            </a:r>
            <a:r>
              <a:rPr lang="en-US" sz="2000" dirty="0"/>
              <a:t>.</a:t>
            </a:r>
          </a:p>
          <a:p>
            <a:pPr marL="342900" indent="-342900" algn="just" rtl="1">
              <a:buFont typeface="Arial" panose="020B0604020202020204" pitchFamily="34" charset="0"/>
              <a:buChar char="•"/>
            </a:pPr>
            <a:r>
              <a:rPr lang="ar-EG" sz="2000" dirty="0"/>
              <a:t>كما يُعرف البعض المؤثرات البصرية بوصفها </a:t>
            </a:r>
            <a:r>
              <a:rPr lang="ar-EG" sz="2000" b="1" dirty="0"/>
              <a:t>فن خداع بصري رقمي</a:t>
            </a:r>
            <a:r>
              <a:rPr lang="ar-EG" sz="2000" dirty="0"/>
              <a:t> يجعل ما هو خيالي يبدو واقعيًا للمُشاهِد، ويُنفَّذ في </a:t>
            </a:r>
            <a:r>
              <a:rPr lang="ar-EG" sz="2000" b="1" dirty="0"/>
              <a:t>مرحلة ما بعد الإنتاج</a:t>
            </a:r>
            <a:r>
              <a:rPr lang="ar-EG" sz="2000" dirty="0"/>
              <a:t>.</a:t>
            </a:r>
          </a:p>
          <a:p>
            <a:pPr marL="342900" indent="-342900" algn="just" rtl="1">
              <a:buFont typeface="Arial" panose="020B0604020202020204" pitchFamily="34" charset="0"/>
              <a:buChar char="•"/>
            </a:pPr>
            <a:r>
              <a:rPr lang="en-US" sz="2000" dirty="0"/>
              <a:t> </a:t>
            </a:r>
            <a:r>
              <a:rPr lang="ar-EG" sz="2000" dirty="0"/>
              <a:t>تُستخدم لإنتاج مَشاهِد يَصعُب أو يستحيل تصويرها واقعيًا، </a:t>
            </a:r>
            <a:r>
              <a:rPr lang="ar-EG" sz="2000" u="sng" dirty="0"/>
              <a:t>مثل:</a:t>
            </a:r>
            <a:r>
              <a:rPr lang="ar-EG" sz="2000" dirty="0"/>
              <a:t> الانفجارات، والكوارث الطبيعية، والمدن الخيالية، أو الشخصيات غير الواقعية.</a:t>
            </a:r>
          </a:p>
          <a:p>
            <a:pPr marL="342900" indent="-342900" algn="just" rtl="1">
              <a:buFont typeface="Arial" panose="020B0604020202020204" pitchFamily="34" charset="0"/>
              <a:buChar char="•"/>
            </a:pPr>
            <a:r>
              <a:rPr lang="en-US" sz="2000" dirty="0"/>
              <a:t> </a:t>
            </a:r>
            <a:r>
              <a:rPr lang="ar-EG" sz="2000" dirty="0"/>
              <a:t>الهدف منها هو </a:t>
            </a:r>
            <a:r>
              <a:rPr lang="ar-EG" sz="2000" b="1" dirty="0"/>
              <a:t>إقناع المُشاهِد بأن ما يراه حقيقي</a:t>
            </a:r>
            <a:r>
              <a:rPr lang="ar-EG" sz="2000" dirty="0"/>
              <a:t> رغم أنه تم إنشاؤه رقميًا.</a:t>
            </a:r>
            <a:endParaRPr lang="en-US" sz="2000" dirty="0"/>
          </a:p>
        </p:txBody>
      </p:sp>
      <p:sp>
        <p:nvSpPr>
          <p:cNvPr id="2" name="TextBox 1">
            <a:extLst>
              <a:ext uri="{FF2B5EF4-FFF2-40B4-BE49-F238E27FC236}">
                <a16:creationId xmlns:a16="http://schemas.microsoft.com/office/drawing/2014/main" id="{7E97C35D-44FA-4146-2D47-B94C306FA517}"/>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6" name="Picture 5" descr="A person in a hoodie sitting at a computer screen&#10;&#10;AI-generated content may be incorrect.">
            <a:extLst>
              <a:ext uri="{FF2B5EF4-FFF2-40B4-BE49-F238E27FC236}">
                <a16:creationId xmlns:a16="http://schemas.microsoft.com/office/drawing/2014/main" id="{029F0C13-4CFC-948B-1BD4-FB9707085ED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3312" y="2404120"/>
            <a:ext cx="3128527" cy="3128527"/>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4113993002"/>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EF550-D154-8D9B-B037-55996285254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2EABF56-0C2D-B2ED-6B72-EBB0D7A49EA1}"/>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8638828-2826-6608-D69F-16BAF8028C1F}"/>
              </a:ext>
            </a:extLst>
          </p:cNvPr>
          <p:cNvSpPr txBox="1"/>
          <p:nvPr/>
        </p:nvSpPr>
        <p:spPr>
          <a:xfrm>
            <a:off x="4276680" y="1952261"/>
            <a:ext cx="6770675" cy="3816429"/>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2) إضافة المؤثرات البصرية (</a:t>
            </a:r>
            <a:r>
              <a:rPr lang="en-GB" sz="2400" b="1" dirty="0">
                <a:effectLst>
                  <a:outerShdw blurRad="38100" dist="38100" dir="2700000" algn="tl">
                    <a:srgbClr val="000000">
                      <a:alpha val="43137"/>
                    </a:srgbClr>
                  </a:outerShdw>
                </a:effectLst>
              </a:rPr>
              <a:t>(</a:t>
            </a:r>
            <a:r>
              <a:rPr lang="en-US" sz="2400" b="1" dirty="0">
                <a:effectLst>
                  <a:outerShdw blurRad="38100" dist="38100" dir="2700000" algn="tl">
                    <a:srgbClr val="000000">
                      <a:alpha val="43137"/>
                    </a:srgbClr>
                  </a:outerShdw>
                </a:effectLst>
              </a:rPr>
              <a:t>Visual Effects</a:t>
            </a:r>
            <a:r>
              <a:rPr lang="ar-EG" sz="2400" b="1" dirty="0">
                <a:effectLst>
                  <a:outerShdw blurRad="38100" dist="38100" dir="2700000" algn="tl">
                    <a:srgbClr val="000000">
                      <a:alpha val="43137"/>
                    </a:srgbClr>
                  </a:outerShdw>
                </a:effectLst>
              </a:rPr>
              <a:t>:</a:t>
            </a:r>
            <a:endParaRPr lang="ar-EG" sz="2000" b="1" dirty="0">
              <a:effectLst>
                <a:outerShdw blurRad="38100" dist="38100" dir="2700000" algn="tl">
                  <a:srgbClr val="000000">
                    <a:alpha val="43137"/>
                  </a:srgbClr>
                </a:outerShdw>
              </a:effectLst>
            </a:endParaRPr>
          </a:p>
          <a:p>
            <a:pPr algn="just" rtl="1"/>
            <a:endParaRPr lang="ar-EG" sz="2400" b="1" dirty="0">
              <a:solidFill>
                <a:srgbClr val="0070C0"/>
              </a:solidFill>
              <a:effectLst>
                <a:outerShdw blurRad="38100" dist="38100" dir="2700000" algn="tl">
                  <a:srgbClr val="000000">
                    <a:alpha val="43137"/>
                  </a:srgbClr>
                </a:outerShdw>
              </a:effectLst>
            </a:endParaRPr>
          </a:p>
          <a:p>
            <a:pPr marL="342900" indent="-342900" algn="just" rtl="1">
              <a:buFont typeface="Wingdings" panose="05000000000000000000" pitchFamily="2" charset="2"/>
              <a:buChar char="q"/>
            </a:pPr>
            <a:r>
              <a:rPr lang="ar-EG" sz="2000" b="1" dirty="0">
                <a:solidFill>
                  <a:srgbClr val="0070C0"/>
                </a:solidFill>
                <a:effectLst>
                  <a:outerShdw blurRad="38100" dist="38100" dir="2700000" algn="tl">
                    <a:srgbClr val="000000">
                      <a:alpha val="43137"/>
                    </a:srgbClr>
                  </a:outerShdw>
                </a:effectLst>
              </a:rPr>
              <a:t>أهم المهام في مجال المؤثرات البصرية:</a:t>
            </a:r>
          </a:p>
          <a:p>
            <a:pPr algn="just" rtl="1"/>
            <a:endParaRPr lang="ar-EG" sz="1400" b="1" dirty="0">
              <a:solidFill>
                <a:srgbClr val="0070C0"/>
              </a:solidFill>
              <a:effectLst>
                <a:outerShdw blurRad="38100" dist="38100" dir="2700000" algn="tl">
                  <a:srgbClr val="000000">
                    <a:alpha val="43137"/>
                  </a:srgbClr>
                </a:outerShdw>
              </a:effectLst>
            </a:endParaRPr>
          </a:p>
          <a:p>
            <a:pPr marL="457200" indent="-457200" algn="just" rtl="1">
              <a:buAutoNum type="arabicPeriod"/>
            </a:pPr>
            <a:r>
              <a:rPr lang="ar-EG" sz="2000" b="1" dirty="0"/>
              <a:t>التتبع (</a:t>
            </a:r>
            <a:r>
              <a:rPr lang="en-US" sz="2000" b="1" dirty="0"/>
              <a:t>Tracking</a:t>
            </a:r>
            <a:r>
              <a:rPr lang="ar-EG" sz="2000" b="1" dirty="0"/>
              <a:t>): </a:t>
            </a:r>
            <a:r>
              <a:rPr lang="ar-EG" sz="2000" dirty="0"/>
              <a:t>يُقصّد به تحليل حركة الكاميرا الحقيقية في المَشهَد، ثم تطبيق نفس الحركة على العناصر الرقمية التي ستُضاف للمَشهَد.</a:t>
            </a:r>
          </a:p>
          <a:p>
            <a:pPr marL="457200" indent="-457200" algn="just" rtl="1">
              <a:buAutoNum type="arabicPeriod"/>
            </a:pPr>
            <a:endParaRPr lang="ar-EG" sz="2000" dirty="0"/>
          </a:p>
          <a:p>
            <a:pPr marL="342900" indent="-342900" algn="just" rtl="1">
              <a:buFont typeface="Arial" panose="020B0604020202020204" pitchFamily="34" charset="0"/>
              <a:buChar char="•"/>
            </a:pPr>
            <a:r>
              <a:rPr lang="ar-EG" sz="2000" b="1" dirty="0"/>
              <a:t>الهدف:</a:t>
            </a:r>
            <a:r>
              <a:rPr lang="ar-EG" sz="2000" dirty="0"/>
              <a:t> جعل العنصر الرقمي يتحرك ويندمج بشكل طبيعي داخل المشهد وكأنه تم تصويره فعليًا.</a:t>
            </a:r>
          </a:p>
          <a:p>
            <a:pPr marL="342900" indent="-342900" algn="just" rtl="1">
              <a:buFont typeface="Arial" panose="020B0604020202020204" pitchFamily="34" charset="0"/>
              <a:buChar char="•"/>
            </a:pPr>
            <a:endParaRPr lang="ar-EG" sz="2000" dirty="0"/>
          </a:p>
          <a:p>
            <a:pPr marL="342900" indent="-342900" algn="just" rtl="1">
              <a:buFont typeface="Wingdings" panose="05000000000000000000" pitchFamily="2" charset="2"/>
              <a:buChar char="ü"/>
            </a:pPr>
            <a:r>
              <a:rPr lang="ar-EG" sz="2000" u="sng" dirty="0">
                <a:solidFill>
                  <a:schemeClr val="accent1"/>
                </a:solidFill>
                <a:effectLst>
                  <a:outerShdw blurRad="38100" dist="38100" dir="2700000" algn="tl">
                    <a:srgbClr val="000000">
                      <a:alpha val="43137"/>
                    </a:srgbClr>
                  </a:outerShdw>
                </a:effectLst>
              </a:rPr>
              <a:t>مثال:</a:t>
            </a:r>
            <a:r>
              <a:rPr lang="ar-EG" sz="2000" dirty="0">
                <a:solidFill>
                  <a:schemeClr val="accent1"/>
                </a:solidFill>
                <a:effectLst>
                  <a:outerShdw blurRad="38100" dist="38100" dir="2700000" algn="tl">
                    <a:srgbClr val="000000">
                      <a:alpha val="43137"/>
                    </a:srgbClr>
                  </a:outerShdw>
                </a:effectLst>
              </a:rPr>
              <a:t> </a:t>
            </a:r>
            <a:r>
              <a:rPr lang="ar-EG" sz="2000" dirty="0"/>
              <a:t>عند إضافة لافتة رقمية على جدار في لقطة تتحرك فيها الكاميرا، يجب أن تتحرك اللافتة الرقمية بنفس حركة الكاميرا بدقة.</a:t>
            </a:r>
          </a:p>
        </p:txBody>
      </p:sp>
      <p:sp>
        <p:nvSpPr>
          <p:cNvPr id="2" name="TextBox 1">
            <a:extLst>
              <a:ext uri="{FF2B5EF4-FFF2-40B4-BE49-F238E27FC236}">
                <a16:creationId xmlns:a16="http://schemas.microsoft.com/office/drawing/2014/main" id="{EF1970D9-4602-BCD2-C482-ABC93FBDD00B}"/>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6" name="Picture 5" descr="A person working on a computer&#10;&#10;AI-generated content may be incorrect.">
            <a:extLst>
              <a:ext uri="{FF2B5EF4-FFF2-40B4-BE49-F238E27FC236}">
                <a16:creationId xmlns:a16="http://schemas.microsoft.com/office/drawing/2014/main" id="{857DC8DD-D67B-938B-4C98-6909A069508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2646" y="2235825"/>
            <a:ext cx="2244065" cy="3366097"/>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697475872"/>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868E23-4453-EB2A-01E7-383AD9D00E2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363831C-BEBD-2B9D-AB8C-74A47FC5E5E9}"/>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DC45778-252C-6140-127E-E03E6A99EF4F}"/>
              </a:ext>
            </a:extLst>
          </p:cNvPr>
          <p:cNvSpPr txBox="1"/>
          <p:nvPr/>
        </p:nvSpPr>
        <p:spPr>
          <a:xfrm>
            <a:off x="4219418" y="1998696"/>
            <a:ext cx="6770675" cy="3816429"/>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2) إضافة المؤثرات البصرية (</a:t>
            </a:r>
            <a:r>
              <a:rPr lang="en-GB" sz="2400" b="1" dirty="0">
                <a:effectLst>
                  <a:outerShdw blurRad="38100" dist="38100" dir="2700000" algn="tl">
                    <a:srgbClr val="000000">
                      <a:alpha val="43137"/>
                    </a:srgbClr>
                  </a:outerShdw>
                </a:effectLst>
              </a:rPr>
              <a:t>(</a:t>
            </a:r>
            <a:r>
              <a:rPr lang="en-US" sz="2400" b="1" dirty="0">
                <a:effectLst>
                  <a:outerShdw blurRad="38100" dist="38100" dir="2700000" algn="tl">
                    <a:srgbClr val="000000">
                      <a:alpha val="43137"/>
                    </a:srgbClr>
                  </a:outerShdw>
                </a:effectLst>
              </a:rPr>
              <a:t>Visual Effects</a:t>
            </a:r>
            <a:r>
              <a:rPr lang="ar-EG" sz="2400" b="1" dirty="0">
                <a:effectLst>
                  <a:outerShdw blurRad="38100" dist="38100" dir="2700000" algn="tl">
                    <a:srgbClr val="000000">
                      <a:alpha val="43137"/>
                    </a:srgbClr>
                  </a:outerShdw>
                </a:effectLst>
              </a:rPr>
              <a:t>:</a:t>
            </a:r>
            <a:endParaRPr lang="ar-EG" sz="2000" b="1" dirty="0">
              <a:effectLst>
                <a:outerShdw blurRad="38100" dist="38100" dir="2700000" algn="tl">
                  <a:srgbClr val="000000">
                    <a:alpha val="43137"/>
                  </a:srgbClr>
                </a:outerShdw>
              </a:effectLst>
            </a:endParaRPr>
          </a:p>
          <a:p>
            <a:pPr algn="just" rtl="1"/>
            <a:endParaRPr lang="ar-EG" sz="2400" b="1" dirty="0">
              <a:solidFill>
                <a:srgbClr val="0070C0"/>
              </a:solidFill>
              <a:effectLst>
                <a:outerShdw blurRad="38100" dist="38100" dir="2700000" algn="tl">
                  <a:srgbClr val="000000">
                    <a:alpha val="43137"/>
                  </a:srgbClr>
                </a:outerShdw>
              </a:effectLst>
            </a:endParaRPr>
          </a:p>
          <a:p>
            <a:pPr marL="342900" indent="-342900" algn="just" rtl="1">
              <a:buFont typeface="Wingdings" panose="05000000000000000000" pitchFamily="2" charset="2"/>
              <a:buChar char="q"/>
            </a:pPr>
            <a:r>
              <a:rPr lang="ar-EG" sz="2000" b="1" dirty="0">
                <a:solidFill>
                  <a:srgbClr val="0070C0"/>
                </a:solidFill>
                <a:effectLst>
                  <a:outerShdw blurRad="38100" dist="38100" dir="2700000" algn="tl">
                    <a:srgbClr val="000000">
                      <a:alpha val="43137"/>
                    </a:srgbClr>
                  </a:outerShdw>
                </a:effectLst>
              </a:rPr>
              <a:t>أهم المهام في مجال المؤثرات البصرية:</a:t>
            </a:r>
          </a:p>
          <a:p>
            <a:pPr algn="just" rtl="1"/>
            <a:endParaRPr lang="ar-EG" sz="1400" b="1" dirty="0">
              <a:solidFill>
                <a:srgbClr val="0070C0"/>
              </a:solidFill>
              <a:effectLst>
                <a:outerShdw blurRad="38100" dist="38100" dir="2700000" algn="tl">
                  <a:srgbClr val="000000">
                    <a:alpha val="43137"/>
                  </a:srgbClr>
                </a:outerShdw>
              </a:effectLst>
            </a:endParaRPr>
          </a:p>
          <a:p>
            <a:pPr algn="just" rtl="1"/>
            <a:r>
              <a:rPr lang="en-US" sz="2000" b="1" dirty="0"/>
              <a:t>2</a:t>
            </a:r>
            <a:r>
              <a:rPr lang="ar-EG" sz="2000" b="1" dirty="0"/>
              <a:t>. القص الدقيق (</a:t>
            </a:r>
            <a:r>
              <a:rPr lang="en-US" sz="2000" b="1" dirty="0"/>
              <a:t>Rotoscoping</a:t>
            </a:r>
            <a:r>
              <a:rPr lang="ar-EG" sz="2000" b="1" dirty="0"/>
              <a:t>):</a:t>
            </a:r>
            <a:r>
              <a:rPr lang="ar-EG" sz="2000" dirty="0"/>
              <a:t> يُقصّد به فصل عُنصر مُحدد (شخص أو جسم) عن خلفيته الأصلية إطارًا بإطار.</a:t>
            </a:r>
          </a:p>
          <a:p>
            <a:pPr algn="just" rtl="1"/>
            <a:endParaRPr lang="ar-EG" sz="2000" b="1" dirty="0"/>
          </a:p>
          <a:p>
            <a:pPr marL="342900" indent="-342900" algn="just" rtl="1">
              <a:buFont typeface="Arial" panose="020B0604020202020204" pitchFamily="34" charset="0"/>
              <a:buChar char="•"/>
            </a:pPr>
            <a:r>
              <a:rPr lang="ar-EG" sz="2000" b="1" dirty="0"/>
              <a:t>الهدف:</a:t>
            </a:r>
            <a:r>
              <a:rPr lang="ar-EG" sz="2000" dirty="0"/>
              <a:t> استبدال الخلفية، أو وضع خلفيات رقمية جديدة، أو إدخال العنصر في بيئة مُختلفة.</a:t>
            </a:r>
          </a:p>
          <a:p>
            <a:pPr marL="342900" indent="-342900" algn="just" rtl="1">
              <a:buFont typeface="Arial" panose="020B0604020202020204" pitchFamily="34" charset="0"/>
              <a:buChar char="•"/>
            </a:pPr>
            <a:endParaRPr lang="ar-EG" sz="2000" dirty="0"/>
          </a:p>
          <a:p>
            <a:pPr marL="342900" indent="-342900" algn="just" rtl="1">
              <a:buFont typeface="Wingdings" panose="05000000000000000000" pitchFamily="2" charset="2"/>
              <a:buChar char="ü"/>
            </a:pPr>
            <a:r>
              <a:rPr lang="ar-EG" sz="2000" u="sng" dirty="0">
                <a:solidFill>
                  <a:schemeClr val="accent1"/>
                </a:solidFill>
                <a:effectLst>
                  <a:outerShdw blurRad="38100" dist="38100" dir="2700000" algn="tl">
                    <a:srgbClr val="000000">
                      <a:alpha val="43137"/>
                    </a:srgbClr>
                  </a:outerShdw>
                </a:effectLst>
              </a:rPr>
              <a:t>مثال:</a:t>
            </a:r>
            <a:r>
              <a:rPr lang="ar-EG" sz="2000" dirty="0">
                <a:solidFill>
                  <a:schemeClr val="accent1"/>
                </a:solidFill>
                <a:effectLst>
                  <a:outerShdw blurRad="38100" dist="38100" dir="2700000" algn="tl">
                    <a:srgbClr val="000000">
                      <a:alpha val="43137"/>
                    </a:srgbClr>
                  </a:outerShdw>
                </a:effectLst>
              </a:rPr>
              <a:t> </a:t>
            </a:r>
            <a:r>
              <a:rPr lang="ar-EG" sz="2000" dirty="0"/>
              <a:t>فصل المُذيع من خلفية الأستوديو الخضراء ووضعه داخل بيئة افتراضية أو أمام خريطة طقس رقمية.</a:t>
            </a:r>
          </a:p>
        </p:txBody>
      </p:sp>
      <p:sp>
        <p:nvSpPr>
          <p:cNvPr id="2" name="TextBox 1">
            <a:extLst>
              <a:ext uri="{FF2B5EF4-FFF2-40B4-BE49-F238E27FC236}">
                <a16:creationId xmlns:a16="http://schemas.microsoft.com/office/drawing/2014/main" id="{9955446D-84FC-36C0-0700-AED1E6D0A5AA}"/>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4" name="Picture 3" descr="A person sitting at a desk using a computer&#10;&#10;AI-generated content may be incorrect.">
            <a:extLst>
              <a:ext uri="{FF2B5EF4-FFF2-40B4-BE49-F238E27FC236}">
                <a16:creationId xmlns:a16="http://schemas.microsoft.com/office/drawing/2014/main" id="{8A1E81F8-56D0-47B4-610B-263669A9FB8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63276" y="2207752"/>
            <a:ext cx="2265544" cy="3398316"/>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152821179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9F4289-CD61-F0EC-7D9A-A699FFD616A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414BB3E-4684-D82B-97DF-105DFB81B9D2}"/>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719D480-6067-9A34-5D73-AC0B626ECD52}"/>
              </a:ext>
            </a:extLst>
          </p:cNvPr>
          <p:cNvSpPr txBox="1"/>
          <p:nvPr/>
        </p:nvSpPr>
        <p:spPr>
          <a:xfrm>
            <a:off x="4179674" y="1962564"/>
            <a:ext cx="6770675" cy="3816429"/>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2) إضافة المؤثرات البصرية (</a:t>
            </a:r>
            <a:r>
              <a:rPr lang="en-GB" sz="2400" b="1" dirty="0">
                <a:effectLst>
                  <a:outerShdw blurRad="38100" dist="38100" dir="2700000" algn="tl">
                    <a:srgbClr val="000000">
                      <a:alpha val="43137"/>
                    </a:srgbClr>
                  </a:outerShdw>
                </a:effectLst>
              </a:rPr>
              <a:t>(</a:t>
            </a:r>
            <a:r>
              <a:rPr lang="en-US" sz="2400" b="1" dirty="0">
                <a:effectLst>
                  <a:outerShdw blurRad="38100" dist="38100" dir="2700000" algn="tl">
                    <a:srgbClr val="000000">
                      <a:alpha val="43137"/>
                    </a:srgbClr>
                  </a:outerShdw>
                </a:effectLst>
              </a:rPr>
              <a:t>Visual Effects</a:t>
            </a:r>
            <a:r>
              <a:rPr lang="ar-EG" sz="2400" b="1" dirty="0">
                <a:effectLst>
                  <a:outerShdw blurRad="38100" dist="38100" dir="2700000" algn="tl">
                    <a:srgbClr val="000000">
                      <a:alpha val="43137"/>
                    </a:srgbClr>
                  </a:outerShdw>
                </a:effectLst>
              </a:rPr>
              <a:t>:</a:t>
            </a:r>
            <a:endParaRPr lang="ar-EG" sz="2000" b="1" dirty="0">
              <a:effectLst>
                <a:outerShdw blurRad="38100" dist="38100" dir="2700000" algn="tl">
                  <a:srgbClr val="000000">
                    <a:alpha val="43137"/>
                  </a:srgbClr>
                </a:outerShdw>
              </a:effectLst>
            </a:endParaRPr>
          </a:p>
          <a:p>
            <a:pPr algn="just" rtl="1"/>
            <a:endParaRPr lang="ar-EG" sz="2400" b="1" dirty="0">
              <a:solidFill>
                <a:srgbClr val="0070C0"/>
              </a:solidFill>
              <a:effectLst>
                <a:outerShdw blurRad="38100" dist="38100" dir="2700000" algn="tl">
                  <a:srgbClr val="000000">
                    <a:alpha val="43137"/>
                  </a:srgbClr>
                </a:outerShdw>
              </a:effectLst>
            </a:endParaRPr>
          </a:p>
          <a:p>
            <a:pPr marL="342900" indent="-342900" algn="just" rtl="1">
              <a:buFont typeface="Wingdings" panose="05000000000000000000" pitchFamily="2" charset="2"/>
              <a:buChar char="q"/>
            </a:pPr>
            <a:r>
              <a:rPr lang="ar-EG" sz="2000" b="1" dirty="0">
                <a:solidFill>
                  <a:srgbClr val="0070C0"/>
                </a:solidFill>
                <a:effectLst>
                  <a:outerShdw blurRad="38100" dist="38100" dir="2700000" algn="tl">
                    <a:srgbClr val="000000">
                      <a:alpha val="43137"/>
                    </a:srgbClr>
                  </a:outerShdw>
                </a:effectLst>
              </a:rPr>
              <a:t>أهم المهام في مجال المؤثرات البصرية:</a:t>
            </a:r>
          </a:p>
          <a:p>
            <a:pPr algn="just" rtl="1"/>
            <a:endParaRPr lang="ar-EG" sz="1400" b="1" dirty="0">
              <a:solidFill>
                <a:srgbClr val="0070C0"/>
              </a:solidFill>
              <a:effectLst>
                <a:outerShdw blurRad="38100" dist="38100" dir="2700000" algn="tl">
                  <a:srgbClr val="000000">
                    <a:alpha val="43137"/>
                  </a:srgbClr>
                </a:outerShdw>
              </a:effectLst>
            </a:endParaRPr>
          </a:p>
          <a:p>
            <a:pPr algn="just" rtl="1"/>
            <a:r>
              <a:rPr lang="ar-EG" sz="2000" b="1" dirty="0"/>
              <a:t>3. التركيب (</a:t>
            </a:r>
            <a:r>
              <a:rPr lang="en-US" sz="2000" b="1" dirty="0"/>
              <a:t>Compositing</a:t>
            </a:r>
            <a:r>
              <a:rPr lang="ar-EG" sz="2000" b="1" dirty="0"/>
              <a:t>):</a:t>
            </a:r>
            <a:r>
              <a:rPr lang="ar-EG" sz="2000" dirty="0"/>
              <a:t> يُقصّد به دمج عدة طبقات من الصور والفيديوهات والمؤثرات في مَشهَد واحد مُتكامل ومُتناسق بصريًا.</a:t>
            </a:r>
          </a:p>
          <a:p>
            <a:pPr algn="just" rtl="1"/>
            <a:endParaRPr lang="ar-EG" sz="2000" b="1" dirty="0"/>
          </a:p>
          <a:p>
            <a:pPr marL="342900" indent="-342900" algn="just" rtl="1">
              <a:buFont typeface="Arial" panose="020B0604020202020204" pitchFamily="34" charset="0"/>
              <a:buChar char="•"/>
            </a:pPr>
            <a:r>
              <a:rPr lang="ar-EG" sz="2000" b="1" dirty="0"/>
              <a:t>الهدف:</a:t>
            </a:r>
            <a:r>
              <a:rPr lang="ar-EG" sz="2000" dirty="0"/>
              <a:t> جعل كل العناصر (الحقيقية والرقمية) تبدو وكأنها صُوّرت في الوقت والمكان نفسيهما.</a:t>
            </a:r>
          </a:p>
          <a:p>
            <a:pPr marL="342900" indent="-342900" algn="just" rtl="1">
              <a:buFont typeface="Arial" panose="020B0604020202020204" pitchFamily="34" charset="0"/>
              <a:buChar char="•"/>
            </a:pPr>
            <a:endParaRPr lang="ar-EG" sz="2000" dirty="0"/>
          </a:p>
          <a:p>
            <a:pPr marL="342900" indent="-342900" algn="just" rtl="1">
              <a:buFont typeface="Wingdings" panose="05000000000000000000" pitchFamily="2" charset="2"/>
              <a:buChar char="ü"/>
            </a:pPr>
            <a:r>
              <a:rPr lang="ar-EG" sz="2000" u="sng" dirty="0">
                <a:solidFill>
                  <a:schemeClr val="accent1"/>
                </a:solidFill>
                <a:effectLst>
                  <a:outerShdw blurRad="38100" dist="38100" dir="2700000" algn="tl">
                    <a:srgbClr val="000000">
                      <a:alpha val="43137"/>
                    </a:srgbClr>
                  </a:outerShdw>
                </a:effectLst>
              </a:rPr>
              <a:t>مثال:</a:t>
            </a:r>
            <a:r>
              <a:rPr lang="ar-EG" sz="2000" dirty="0">
                <a:solidFill>
                  <a:schemeClr val="accent1"/>
                </a:solidFill>
                <a:effectLst>
                  <a:outerShdw blurRad="38100" dist="38100" dir="2700000" algn="tl">
                    <a:srgbClr val="000000">
                      <a:alpha val="43137"/>
                    </a:srgbClr>
                  </a:outerShdw>
                </a:effectLst>
              </a:rPr>
              <a:t> </a:t>
            </a:r>
            <a:r>
              <a:rPr lang="ar-EG" sz="2000" dirty="0"/>
              <a:t>دمج لقطات لمُمثل أمام شاشة خضراء مع خلفية مدينة خيالية تم تصميمها بالحاسب الآلي.</a:t>
            </a:r>
          </a:p>
        </p:txBody>
      </p:sp>
      <p:sp>
        <p:nvSpPr>
          <p:cNvPr id="2" name="TextBox 1">
            <a:extLst>
              <a:ext uri="{FF2B5EF4-FFF2-40B4-BE49-F238E27FC236}">
                <a16:creationId xmlns:a16="http://schemas.microsoft.com/office/drawing/2014/main" id="{BAE2B8C0-57D9-65BB-88EE-82A8BCD9E8E2}"/>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4" name="Picture 3" descr="A person looking at a computer screen&#10;&#10;AI-generated content may be incorrect.">
            <a:extLst>
              <a:ext uri="{FF2B5EF4-FFF2-40B4-BE49-F238E27FC236}">
                <a16:creationId xmlns:a16="http://schemas.microsoft.com/office/drawing/2014/main" id="{C93590B3-06A5-3D0D-4ED4-0D158908AA9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18413" y="2184740"/>
            <a:ext cx="2320776" cy="3481164"/>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18560765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113BF5-D80C-DB0C-504B-268ACD92931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072F804-516A-4DA1-AC79-327D5BC6EA48}"/>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4C1C57E-90B3-A3A1-01ED-CB6670A99B85}"/>
              </a:ext>
            </a:extLst>
          </p:cNvPr>
          <p:cNvSpPr txBox="1"/>
          <p:nvPr/>
        </p:nvSpPr>
        <p:spPr>
          <a:xfrm>
            <a:off x="3651463" y="2104612"/>
            <a:ext cx="7481809" cy="3508653"/>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2) إضافة المؤثرات البصرية (</a:t>
            </a:r>
            <a:r>
              <a:rPr lang="en-GB" sz="2400" b="1" dirty="0">
                <a:effectLst>
                  <a:outerShdw blurRad="38100" dist="38100" dir="2700000" algn="tl">
                    <a:srgbClr val="000000">
                      <a:alpha val="43137"/>
                    </a:srgbClr>
                  </a:outerShdw>
                </a:effectLst>
              </a:rPr>
              <a:t>(</a:t>
            </a:r>
            <a:r>
              <a:rPr lang="en-US" sz="2400" b="1" dirty="0">
                <a:effectLst>
                  <a:outerShdw blurRad="38100" dist="38100" dir="2700000" algn="tl">
                    <a:srgbClr val="000000">
                      <a:alpha val="43137"/>
                    </a:srgbClr>
                  </a:outerShdw>
                </a:effectLst>
              </a:rPr>
              <a:t>Visual Effects</a:t>
            </a:r>
            <a:r>
              <a:rPr lang="ar-EG" sz="2400" b="1" dirty="0">
                <a:effectLst>
                  <a:outerShdw blurRad="38100" dist="38100" dir="2700000" algn="tl">
                    <a:srgbClr val="000000">
                      <a:alpha val="43137"/>
                    </a:srgbClr>
                  </a:outerShdw>
                </a:effectLst>
              </a:rPr>
              <a:t>:</a:t>
            </a:r>
            <a:endParaRPr lang="ar-EG" sz="2000" b="1" dirty="0">
              <a:effectLst>
                <a:outerShdw blurRad="38100" dist="38100" dir="2700000" algn="tl">
                  <a:srgbClr val="000000">
                    <a:alpha val="43137"/>
                  </a:srgbClr>
                </a:outerShdw>
              </a:effectLst>
            </a:endParaRPr>
          </a:p>
          <a:p>
            <a:pPr algn="just" rtl="1"/>
            <a:endParaRPr lang="ar-EG" sz="2400" b="1" dirty="0">
              <a:solidFill>
                <a:srgbClr val="0070C0"/>
              </a:solidFill>
              <a:effectLst>
                <a:outerShdw blurRad="38100" dist="38100" dir="2700000" algn="tl">
                  <a:srgbClr val="000000">
                    <a:alpha val="43137"/>
                  </a:srgbClr>
                </a:outerShdw>
              </a:effectLst>
            </a:endParaRPr>
          </a:p>
          <a:p>
            <a:pPr marL="342900" indent="-342900" algn="just" rtl="1">
              <a:buFont typeface="Wingdings" panose="05000000000000000000" pitchFamily="2" charset="2"/>
              <a:buChar char="q"/>
            </a:pPr>
            <a:r>
              <a:rPr lang="ar-EG" sz="2000" b="1" dirty="0">
                <a:solidFill>
                  <a:srgbClr val="0070C0"/>
                </a:solidFill>
                <a:effectLst>
                  <a:outerShdw blurRad="38100" dist="38100" dir="2700000" algn="tl">
                    <a:srgbClr val="000000">
                      <a:alpha val="43137"/>
                    </a:srgbClr>
                  </a:outerShdw>
                </a:effectLst>
              </a:rPr>
              <a:t>أهم المهام في مجال المؤثرات البصرية:</a:t>
            </a:r>
          </a:p>
          <a:p>
            <a:pPr algn="just" rtl="1"/>
            <a:endParaRPr lang="ar-EG" sz="1400" b="1" dirty="0">
              <a:solidFill>
                <a:srgbClr val="0070C0"/>
              </a:solidFill>
              <a:effectLst>
                <a:outerShdw blurRad="38100" dist="38100" dir="2700000" algn="tl">
                  <a:srgbClr val="000000">
                    <a:alpha val="43137"/>
                  </a:srgbClr>
                </a:outerShdw>
              </a:effectLst>
            </a:endParaRPr>
          </a:p>
          <a:p>
            <a:pPr algn="just" rtl="1"/>
            <a:r>
              <a:rPr lang="ar-EG" sz="2000" b="1" dirty="0"/>
              <a:t>4. النمذجة ثُلاثية الأبعاد والرسوم المُتحركة (</a:t>
            </a:r>
            <a:r>
              <a:rPr lang="en-US" sz="2000" b="1" dirty="0"/>
              <a:t>D Modeling &amp; Animation</a:t>
            </a:r>
            <a:r>
              <a:rPr lang="ar-EG" sz="2000" b="1" dirty="0"/>
              <a:t>3): </a:t>
            </a:r>
            <a:r>
              <a:rPr lang="ar-EG" sz="2000" dirty="0"/>
              <a:t>يُقصّد به تصميم مُجسمات وشخصيات وأشياء ثُلاثية الأبعاد ببرامج الحاسب الآلي، ثم تحريكها.</a:t>
            </a:r>
          </a:p>
          <a:p>
            <a:pPr algn="just" rtl="1"/>
            <a:endParaRPr lang="ar-EG" sz="2000" b="1" dirty="0"/>
          </a:p>
          <a:p>
            <a:pPr marL="342900" indent="-342900" algn="just" rtl="1">
              <a:buFont typeface="Arial" panose="020B0604020202020204" pitchFamily="34" charset="0"/>
              <a:buChar char="•"/>
            </a:pPr>
            <a:r>
              <a:rPr lang="ar-EG" sz="2000" b="1" dirty="0"/>
              <a:t>الهدف:</a:t>
            </a:r>
            <a:r>
              <a:rPr lang="ar-EG" sz="2000" dirty="0"/>
              <a:t> إدخال عناصر جديدة لم تكن موجودة أثناء التصوير لتكون جزءًا من القصة البصرية.</a:t>
            </a:r>
          </a:p>
          <a:p>
            <a:pPr marL="342900" indent="-342900" algn="just" rtl="1">
              <a:buFont typeface="Arial" panose="020B0604020202020204" pitchFamily="34" charset="0"/>
              <a:buChar char="•"/>
            </a:pPr>
            <a:endParaRPr lang="ar-EG" sz="2000" dirty="0"/>
          </a:p>
          <a:p>
            <a:pPr marL="342900" indent="-342900" algn="just" rtl="1">
              <a:buFont typeface="Wingdings" panose="05000000000000000000" pitchFamily="2" charset="2"/>
              <a:buChar char="ü"/>
            </a:pPr>
            <a:r>
              <a:rPr lang="ar-EG" sz="2000" u="sng" dirty="0">
                <a:solidFill>
                  <a:schemeClr val="accent1"/>
                </a:solidFill>
                <a:effectLst>
                  <a:outerShdw blurRad="38100" dist="38100" dir="2700000" algn="tl">
                    <a:srgbClr val="000000">
                      <a:alpha val="43137"/>
                    </a:srgbClr>
                  </a:outerShdw>
                </a:effectLst>
              </a:rPr>
              <a:t>مثال:</a:t>
            </a:r>
            <a:r>
              <a:rPr lang="ar-EG" sz="2000" dirty="0">
                <a:solidFill>
                  <a:schemeClr val="accent1"/>
                </a:solidFill>
                <a:effectLst>
                  <a:outerShdw blurRad="38100" dist="38100" dir="2700000" algn="tl">
                    <a:srgbClr val="000000">
                      <a:alpha val="43137"/>
                    </a:srgbClr>
                  </a:outerShdw>
                </a:effectLst>
              </a:rPr>
              <a:t> </a:t>
            </a:r>
            <a:r>
              <a:rPr lang="ar-EG" sz="2000" dirty="0"/>
              <a:t>تصميم شخصية تنين ثلاثي الأبعاد يطير بجانب المُذيع داخل </a:t>
            </a:r>
            <a:r>
              <a:rPr lang="ar-EG" sz="2000" dirty="0" err="1"/>
              <a:t>الأوستوديو</a:t>
            </a:r>
            <a:r>
              <a:rPr lang="ar-EG" sz="2000" dirty="0"/>
              <a:t>.</a:t>
            </a:r>
          </a:p>
        </p:txBody>
      </p:sp>
      <p:sp>
        <p:nvSpPr>
          <p:cNvPr id="2" name="TextBox 1">
            <a:extLst>
              <a:ext uri="{FF2B5EF4-FFF2-40B4-BE49-F238E27FC236}">
                <a16:creationId xmlns:a16="http://schemas.microsoft.com/office/drawing/2014/main" id="{ED12DD47-03F4-38F1-E061-72F9CF41EB30}"/>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4" name="Picture 3" descr="A person sitting at a computer&#10;&#10;AI-generated content may be incorrect.">
            <a:extLst>
              <a:ext uri="{FF2B5EF4-FFF2-40B4-BE49-F238E27FC236}">
                <a16:creationId xmlns:a16="http://schemas.microsoft.com/office/drawing/2014/main" id="{5DD44168-83CF-90F8-27ED-A011762DC12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3312" y="2171058"/>
            <a:ext cx="2339102" cy="350865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36099295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4E0C5-A033-4C5C-C6FD-90F812FA855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992C268-ABB0-9FCE-1218-AD6003F7DD6B}"/>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FDD3E19-4D50-1AC5-0A46-82943DD1B56D}"/>
              </a:ext>
            </a:extLst>
          </p:cNvPr>
          <p:cNvSpPr txBox="1"/>
          <p:nvPr/>
        </p:nvSpPr>
        <p:spPr>
          <a:xfrm>
            <a:off x="3614642" y="1820887"/>
            <a:ext cx="7512494" cy="4216539"/>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2) إضافة المؤثرات البصرية (</a:t>
            </a:r>
            <a:r>
              <a:rPr lang="en-GB" sz="2400" b="1" dirty="0">
                <a:effectLst>
                  <a:outerShdw blurRad="38100" dist="38100" dir="2700000" algn="tl">
                    <a:srgbClr val="000000">
                      <a:alpha val="43137"/>
                    </a:srgbClr>
                  </a:outerShdw>
                </a:effectLst>
              </a:rPr>
              <a:t>(</a:t>
            </a:r>
            <a:r>
              <a:rPr lang="en-US" sz="2400" b="1" dirty="0">
                <a:effectLst>
                  <a:outerShdw blurRad="38100" dist="38100" dir="2700000" algn="tl">
                    <a:srgbClr val="000000">
                      <a:alpha val="43137"/>
                    </a:srgbClr>
                  </a:outerShdw>
                </a:effectLst>
              </a:rPr>
              <a:t>Visual Effects</a:t>
            </a:r>
            <a:r>
              <a:rPr lang="ar-EG" sz="2400" b="1" dirty="0">
                <a:effectLst>
                  <a:outerShdw blurRad="38100" dist="38100" dir="2700000" algn="tl">
                    <a:srgbClr val="000000">
                      <a:alpha val="43137"/>
                    </a:srgbClr>
                  </a:outerShdw>
                </a:effectLst>
              </a:rPr>
              <a:t>:</a:t>
            </a:r>
            <a:endParaRPr lang="ar-EG" sz="2000" b="1" dirty="0">
              <a:effectLst>
                <a:outerShdw blurRad="38100" dist="38100" dir="2700000" algn="tl">
                  <a:srgbClr val="000000">
                    <a:alpha val="43137"/>
                  </a:srgbClr>
                </a:outerShdw>
              </a:effectLst>
            </a:endParaRPr>
          </a:p>
          <a:p>
            <a:pPr algn="just" rtl="1"/>
            <a:endParaRPr lang="ar-EG" sz="1000" b="1" dirty="0">
              <a:solidFill>
                <a:srgbClr val="0070C0"/>
              </a:solidFill>
              <a:effectLst>
                <a:outerShdw blurRad="38100" dist="38100" dir="2700000" algn="tl">
                  <a:srgbClr val="000000">
                    <a:alpha val="43137"/>
                  </a:srgbClr>
                </a:outerShdw>
              </a:effectLst>
            </a:endParaRPr>
          </a:p>
          <a:p>
            <a:pPr marL="342900" indent="-342900" algn="just" rtl="1">
              <a:buFont typeface="Wingdings" panose="05000000000000000000" pitchFamily="2" charset="2"/>
              <a:buChar char="q"/>
            </a:pPr>
            <a:r>
              <a:rPr lang="ar-EG" sz="2000" b="1" dirty="0">
                <a:solidFill>
                  <a:srgbClr val="0070C0"/>
                </a:solidFill>
                <a:effectLst>
                  <a:outerShdw blurRad="38100" dist="38100" dir="2700000" algn="tl">
                    <a:srgbClr val="000000">
                      <a:alpha val="43137"/>
                    </a:srgbClr>
                  </a:outerShdw>
                </a:effectLst>
              </a:rPr>
              <a:t>استخدامات المؤثرات البصرية لدعم الرسالة الإعلامية:</a:t>
            </a:r>
          </a:p>
          <a:p>
            <a:pPr marL="342900" indent="-342900" algn="just" rtl="1">
              <a:buFont typeface="Wingdings" panose="05000000000000000000" pitchFamily="2" charset="2"/>
              <a:buChar char="q"/>
            </a:pPr>
            <a:endParaRPr lang="ar-EG" sz="800" b="1" dirty="0">
              <a:solidFill>
                <a:srgbClr val="0070C0"/>
              </a:solidFill>
              <a:effectLst>
                <a:outerShdw blurRad="38100" dist="38100" dir="2700000" algn="tl">
                  <a:srgbClr val="000000">
                    <a:alpha val="43137"/>
                  </a:srgbClr>
                </a:outerShdw>
              </a:effectLst>
            </a:endParaRPr>
          </a:p>
          <a:p>
            <a:pPr algn="just" rtl="1"/>
            <a:r>
              <a:rPr lang="ar-EG" sz="2000" u="sng" dirty="0"/>
              <a:t>تتعدد استخدامات المؤثرات البصرية لدعم الرسالة الإعلامية، ومنها:</a:t>
            </a:r>
          </a:p>
          <a:p>
            <a:pPr algn="just" rtl="1"/>
            <a:endParaRPr lang="ar-EG" sz="1000" b="1" dirty="0"/>
          </a:p>
          <a:p>
            <a:pPr algn="just" rtl="1"/>
            <a:r>
              <a:rPr lang="ar-EG" sz="2000" b="1" dirty="0"/>
              <a:t>1. عناوين البداية والنهاية:</a:t>
            </a:r>
            <a:r>
              <a:rPr lang="ar-EG" sz="2000" dirty="0"/>
              <a:t> نصوص مُتحركة تعرض اسم البرنامج وفريق العمل.</a:t>
            </a:r>
          </a:p>
          <a:p>
            <a:pPr algn="just" rtl="1"/>
            <a:r>
              <a:rPr lang="ar-EG" sz="2000" b="1" dirty="0"/>
              <a:t>2. شعارات القناة، والبرنامج، وشريط التعريف السُفلي: </a:t>
            </a:r>
            <a:r>
              <a:rPr lang="ar-EG" sz="2000" dirty="0"/>
              <a:t>شريط صغير أسفل الشاشة باسم الضيف أو المُراسل أو عنوان التقرير.</a:t>
            </a:r>
          </a:p>
          <a:p>
            <a:pPr algn="just" rtl="1"/>
            <a:r>
              <a:rPr lang="ar-EG" sz="2000" b="1" dirty="0"/>
              <a:t>3. الرسوم التوضيحية والخرائط:</a:t>
            </a:r>
            <a:r>
              <a:rPr lang="ar-EG" sz="2000" dirty="0"/>
              <a:t> لتبسيط البيانات أو الأحداث المُعقدة بصريًا.</a:t>
            </a:r>
          </a:p>
          <a:p>
            <a:pPr algn="just" rtl="1"/>
            <a:r>
              <a:rPr lang="ar-EG" sz="2000" b="1" dirty="0"/>
              <a:t>4. الخلفيات الرقمية:</a:t>
            </a:r>
            <a:r>
              <a:rPr lang="ar-EG" sz="2000" dirty="0"/>
              <a:t> استبدال خلفية </a:t>
            </a:r>
            <a:r>
              <a:rPr lang="ar-EG" sz="2000" dirty="0" err="1"/>
              <a:t>الأوستوديو</a:t>
            </a:r>
            <a:r>
              <a:rPr lang="ar-EG" sz="2000" dirty="0"/>
              <a:t> الحقيقية بخلفية رقمية جذابة أو خلفية افتراضية بالكامل.</a:t>
            </a:r>
          </a:p>
          <a:p>
            <a:pPr algn="just" rtl="1"/>
            <a:endParaRPr lang="ar-EG" sz="1400" dirty="0"/>
          </a:p>
          <a:p>
            <a:pPr marL="342900" indent="-342900" algn="just" rtl="1">
              <a:buFont typeface="Arial" panose="020B0604020202020204" pitchFamily="34" charset="0"/>
              <a:buChar char="•"/>
            </a:pPr>
            <a:r>
              <a:rPr lang="ar-EG" sz="2000" dirty="0"/>
              <a:t>ويتم إضافة كافة هذه العناصر </a:t>
            </a:r>
            <a:r>
              <a:rPr lang="ar-EG" sz="2000" dirty="0">
                <a:effectLst>
                  <a:outerShdw blurRad="38100" dist="38100" dir="2700000" algn="tl">
                    <a:srgbClr val="000000">
                      <a:alpha val="43137"/>
                    </a:srgbClr>
                  </a:outerShdw>
                </a:effectLst>
              </a:rPr>
              <a:t>بهدف جعل الفيديو أكثر وضوحًا وجاذبية وسهولة في إيصال المعلومة للمُشاهِد</a:t>
            </a:r>
            <a:r>
              <a:rPr lang="ar-EG" sz="2000" dirty="0"/>
              <a:t>.</a:t>
            </a:r>
          </a:p>
        </p:txBody>
      </p:sp>
      <p:sp>
        <p:nvSpPr>
          <p:cNvPr id="2" name="TextBox 1">
            <a:extLst>
              <a:ext uri="{FF2B5EF4-FFF2-40B4-BE49-F238E27FC236}">
                <a16:creationId xmlns:a16="http://schemas.microsoft.com/office/drawing/2014/main" id="{5A633E86-FF39-5D8E-51ED-4A231BC46F57}"/>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6" name="Picture 5" descr="A collage of two people&#10;&#10;AI-generated content may be incorrect.">
            <a:extLst>
              <a:ext uri="{FF2B5EF4-FFF2-40B4-BE49-F238E27FC236}">
                <a16:creationId xmlns:a16="http://schemas.microsoft.com/office/drawing/2014/main" id="{F6DDA8ED-BCFD-E6CA-5DE0-663EF269E38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4306" y="2313615"/>
            <a:ext cx="2211334" cy="3317001"/>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344373391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BB549-FB2B-8840-CC03-828A0D890BD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6EC30B5-5876-489D-D74F-49592FD2C745}"/>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70FD76-37B6-6390-14C9-CA64C4824D67}"/>
              </a:ext>
            </a:extLst>
          </p:cNvPr>
          <p:cNvSpPr txBox="1"/>
          <p:nvPr/>
        </p:nvSpPr>
        <p:spPr>
          <a:xfrm>
            <a:off x="5958941" y="1999165"/>
            <a:ext cx="5320705" cy="4001095"/>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2) إضافة المؤثرات البصرية (</a:t>
            </a:r>
            <a:r>
              <a:rPr lang="en-GB" sz="2400" b="1" dirty="0">
                <a:effectLst>
                  <a:outerShdw blurRad="38100" dist="38100" dir="2700000" algn="tl">
                    <a:srgbClr val="000000">
                      <a:alpha val="43137"/>
                    </a:srgbClr>
                  </a:outerShdw>
                </a:effectLst>
              </a:rPr>
              <a:t>(</a:t>
            </a:r>
            <a:r>
              <a:rPr lang="en-US" sz="2400" b="1" dirty="0">
                <a:effectLst>
                  <a:outerShdw blurRad="38100" dist="38100" dir="2700000" algn="tl">
                    <a:srgbClr val="000000">
                      <a:alpha val="43137"/>
                    </a:srgbClr>
                  </a:outerShdw>
                </a:effectLst>
              </a:rPr>
              <a:t>Visual Effects</a:t>
            </a:r>
            <a:r>
              <a:rPr lang="ar-EG" sz="2400" b="1" dirty="0">
                <a:effectLst>
                  <a:outerShdw blurRad="38100" dist="38100" dir="2700000" algn="tl">
                    <a:srgbClr val="000000">
                      <a:alpha val="43137"/>
                    </a:srgbClr>
                  </a:outerShdw>
                </a:effectLst>
              </a:rPr>
              <a:t>:</a:t>
            </a:r>
            <a:endParaRPr lang="ar-EG" sz="2000" b="1" dirty="0">
              <a:effectLst>
                <a:outerShdw blurRad="38100" dist="38100" dir="2700000" algn="tl">
                  <a:srgbClr val="000000">
                    <a:alpha val="43137"/>
                  </a:srgbClr>
                </a:outerShdw>
              </a:effectLst>
            </a:endParaRPr>
          </a:p>
          <a:p>
            <a:pPr algn="just" rtl="1"/>
            <a:endParaRPr lang="ar-EG" sz="1000" b="1" dirty="0">
              <a:solidFill>
                <a:srgbClr val="0070C0"/>
              </a:solidFill>
              <a:effectLst>
                <a:outerShdw blurRad="38100" dist="38100" dir="2700000" algn="tl">
                  <a:srgbClr val="000000">
                    <a:alpha val="43137"/>
                  </a:srgbClr>
                </a:outerShdw>
              </a:effectLst>
            </a:endParaRPr>
          </a:p>
          <a:p>
            <a:pPr marL="342900" indent="-342900" algn="just" rtl="1">
              <a:buFont typeface="Wingdings" panose="05000000000000000000" pitchFamily="2" charset="2"/>
              <a:buChar char="q"/>
            </a:pPr>
            <a:r>
              <a:rPr lang="ar-EG" sz="2000" b="1" dirty="0">
                <a:solidFill>
                  <a:srgbClr val="0070C0"/>
                </a:solidFill>
                <a:effectLst>
                  <a:outerShdw blurRad="38100" dist="38100" dir="2700000" algn="tl">
                    <a:srgbClr val="000000">
                      <a:alpha val="43137"/>
                    </a:srgbClr>
                  </a:outerShdw>
                </a:effectLst>
              </a:rPr>
              <a:t>أمثلة تطبيقية على استخدامات المؤثرات البصرية:</a:t>
            </a:r>
          </a:p>
          <a:p>
            <a:pPr marL="342900" indent="-342900" algn="just" rtl="1">
              <a:buFont typeface="Wingdings" panose="05000000000000000000" pitchFamily="2" charset="2"/>
              <a:buChar char="q"/>
            </a:pPr>
            <a:endParaRPr lang="ar-EG" sz="2000" b="1" dirty="0">
              <a:solidFill>
                <a:srgbClr val="0070C0"/>
              </a:solidFill>
              <a:effectLst>
                <a:outerShdw blurRad="38100" dist="38100" dir="2700000" algn="tl">
                  <a:srgbClr val="000000">
                    <a:alpha val="43137"/>
                  </a:srgbClr>
                </a:outerShdw>
              </a:effectLst>
            </a:endParaRPr>
          </a:p>
          <a:p>
            <a:pPr marL="342900" indent="-342900" algn="just" rtl="1">
              <a:buFont typeface="Arial" panose="020B0604020202020204" pitchFamily="34" charset="0"/>
              <a:buChar char="•"/>
            </a:pPr>
            <a:r>
              <a:rPr lang="ar-EG" sz="2000" b="1" dirty="0"/>
              <a:t>البرامج الحوارية في الأستوديو الافتراضي:</a:t>
            </a:r>
            <a:r>
              <a:rPr lang="ar-EG" sz="2000" dirty="0"/>
              <a:t> الخلفية والشاشات كلها تكون رقمية وتُعرض على جدران</a:t>
            </a:r>
            <a:r>
              <a:rPr lang="en-US" sz="2000" dirty="0"/>
              <a:t>LED </a:t>
            </a:r>
            <a:r>
              <a:rPr lang="ar-EG" sz="2000" dirty="0"/>
              <a:t>، دون وجود ديكور حقيقي.</a:t>
            </a:r>
          </a:p>
          <a:p>
            <a:pPr marL="342900" indent="-342900" algn="just" rtl="1">
              <a:buFont typeface="Arial" panose="020B0604020202020204" pitchFamily="34" charset="0"/>
              <a:buChar char="•"/>
            </a:pPr>
            <a:r>
              <a:rPr lang="ar-EG" sz="2000" b="1" dirty="0"/>
              <a:t>أفلام الأبطال الخارقين</a:t>
            </a:r>
            <a:r>
              <a:rPr lang="en-US" sz="2000" b="1" dirty="0"/>
              <a:t>:</a:t>
            </a:r>
            <a:r>
              <a:rPr lang="ar-EG" sz="2000" b="1" dirty="0"/>
              <a:t> </a:t>
            </a:r>
            <a:r>
              <a:rPr lang="ar-EG" sz="2000" dirty="0"/>
              <a:t>حيث يتم ظهور مُدُن خيالية بالكامل أو شخصيات عملاقة غير واقعية.</a:t>
            </a:r>
          </a:p>
          <a:p>
            <a:pPr marL="342900" indent="-342900" algn="just" rtl="1">
              <a:buFont typeface="Arial" panose="020B0604020202020204" pitchFamily="34" charset="0"/>
              <a:buChar char="•"/>
            </a:pPr>
            <a:r>
              <a:rPr lang="ar-EG" sz="2000" b="1" dirty="0"/>
              <a:t>برامج الرياضة:</a:t>
            </a:r>
            <a:r>
              <a:rPr lang="ar-EG" sz="2000" dirty="0"/>
              <a:t> حيث يتم إعادة تمثيل حركة الكرة أو الهدف باستخدام رسوم ثُلاثية الأبعاد على الشاشة.</a:t>
            </a:r>
          </a:p>
          <a:p>
            <a:pPr marL="342900" indent="-342900" algn="just" rtl="1">
              <a:buFont typeface="Arial" panose="020B0604020202020204" pitchFamily="34" charset="0"/>
              <a:buChar char="•"/>
            </a:pPr>
            <a:r>
              <a:rPr lang="ar-EG" sz="2000" b="1" dirty="0"/>
              <a:t>الإعلانات التجارية: </a:t>
            </a:r>
            <a:r>
              <a:rPr lang="ar-EG" sz="2000" dirty="0"/>
              <a:t>مثل جعل منتج يدور في الهواء أو يطفو فوق الماء بشكل يستحيل حدوثه في الواقع.</a:t>
            </a:r>
          </a:p>
        </p:txBody>
      </p:sp>
      <p:sp>
        <p:nvSpPr>
          <p:cNvPr id="2" name="TextBox 1">
            <a:extLst>
              <a:ext uri="{FF2B5EF4-FFF2-40B4-BE49-F238E27FC236}">
                <a16:creationId xmlns:a16="http://schemas.microsoft.com/office/drawing/2014/main" id="{1D199E56-0347-1C68-536D-371DDB013C8C}"/>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6" name="Picture 5">
            <a:extLst>
              <a:ext uri="{FF2B5EF4-FFF2-40B4-BE49-F238E27FC236}">
                <a16:creationId xmlns:a16="http://schemas.microsoft.com/office/drawing/2014/main" id="{C14D96B3-0143-5B69-AB5B-4110EC3FB366}"/>
              </a:ext>
            </a:extLst>
          </p:cNvPr>
          <p:cNvPicPr>
            <a:picLocks noChangeAspect="1"/>
          </p:cNvPicPr>
          <p:nvPr/>
        </p:nvPicPr>
        <p:blipFill>
          <a:blip r:embed="rId2"/>
          <a:srcRect l="402" t="742" b="608"/>
          <a:stretch>
            <a:fillRect/>
          </a:stretch>
        </p:blipFill>
        <p:spPr>
          <a:xfrm>
            <a:off x="736427" y="2491759"/>
            <a:ext cx="4916517" cy="27307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TextBox 8">
            <a:extLst>
              <a:ext uri="{FF2B5EF4-FFF2-40B4-BE49-F238E27FC236}">
                <a16:creationId xmlns:a16="http://schemas.microsoft.com/office/drawing/2014/main" id="{C921E8B6-3C97-E0F5-9579-1CA972D38A55}"/>
              </a:ext>
            </a:extLst>
          </p:cNvPr>
          <p:cNvSpPr txBox="1"/>
          <p:nvPr/>
        </p:nvSpPr>
        <p:spPr>
          <a:xfrm>
            <a:off x="1090841" y="5426518"/>
            <a:ext cx="3978253" cy="307777"/>
          </a:xfrm>
          <a:prstGeom prst="rect">
            <a:avLst/>
          </a:prstGeom>
          <a:noFill/>
        </p:spPr>
        <p:txBody>
          <a:bodyPr wrap="square">
            <a:spAutoFit/>
          </a:bodyPr>
          <a:lstStyle/>
          <a:p>
            <a:pPr algn="ctr"/>
            <a:r>
              <a:rPr lang="en-US" sz="1400" dirty="0">
                <a:hlinkClick r:id="rId3"/>
              </a:rPr>
              <a:t>https://www.youtube.com/watch?v=u4HgEez9Aak</a:t>
            </a:r>
            <a:endParaRPr lang="en-US" sz="1400" dirty="0"/>
          </a:p>
        </p:txBody>
      </p:sp>
    </p:spTree>
    <p:extLst>
      <p:ext uri="{BB962C8B-B14F-4D97-AF65-F5344CB8AC3E}">
        <p14:creationId xmlns:p14="http://schemas.microsoft.com/office/powerpoint/2010/main" val="427832132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18AC60-6F42-2C9D-F7DF-9781F3E4C4D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629FF1D8-D2DA-6A2C-374D-26696F5FE5BC}"/>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FD05449-79ED-5C0E-0800-86352712BBDE}"/>
              </a:ext>
            </a:extLst>
          </p:cNvPr>
          <p:cNvSpPr txBox="1"/>
          <p:nvPr/>
        </p:nvSpPr>
        <p:spPr>
          <a:xfrm>
            <a:off x="5958941" y="2201686"/>
            <a:ext cx="5320705" cy="3170099"/>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2) إضافة المؤثرات البصرية (</a:t>
            </a:r>
            <a:r>
              <a:rPr lang="en-GB" sz="2400" b="1" dirty="0">
                <a:effectLst>
                  <a:outerShdw blurRad="38100" dist="38100" dir="2700000" algn="tl">
                    <a:srgbClr val="000000">
                      <a:alpha val="43137"/>
                    </a:srgbClr>
                  </a:outerShdw>
                </a:effectLst>
              </a:rPr>
              <a:t>(</a:t>
            </a:r>
            <a:r>
              <a:rPr lang="en-US" sz="2400" b="1" dirty="0">
                <a:effectLst>
                  <a:outerShdw blurRad="38100" dist="38100" dir="2700000" algn="tl">
                    <a:srgbClr val="000000">
                      <a:alpha val="43137"/>
                    </a:srgbClr>
                  </a:outerShdw>
                </a:effectLst>
              </a:rPr>
              <a:t>Visual Effects</a:t>
            </a:r>
            <a:r>
              <a:rPr lang="ar-EG" sz="2400" b="1" dirty="0">
                <a:effectLst>
                  <a:outerShdw blurRad="38100" dist="38100" dir="2700000" algn="tl">
                    <a:srgbClr val="000000">
                      <a:alpha val="43137"/>
                    </a:srgbClr>
                  </a:outerShdw>
                </a:effectLst>
              </a:rPr>
              <a:t>:</a:t>
            </a:r>
            <a:endParaRPr lang="ar-EG" sz="2000" b="1" dirty="0">
              <a:effectLst>
                <a:outerShdw blurRad="38100" dist="38100" dir="2700000" algn="tl">
                  <a:srgbClr val="000000">
                    <a:alpha val="43137"/>
                  </a:srgbClr>
                </a:outerShdw>
              </a:effectLst>
            </a:endParaRPr>
          </a:p>
          <a:p>
            <a:pPr algn="just" rtl="1"/>
            <a:endParaRPr lang="ar-EG" b="1" dirty="0">
              <a:solidFill>
                <a:srgbClr val="0070C0"/>
              </a:solidFill>
              <a:effectLst>
                <a:outerShdw blurRad="38100" dist="38100" dir="2700000" algn="tl">
                  <a:srgbClr val="000000">
                    <a:alpha val="43137"/>
                  </a:srgbClr>
                </a:outerShdw>
              </a:effectLst>
            </a:endParaRPr>
          </a:p>
          <a:p>
            <a:pPr marL="342900" indent="-342900" algn="just" rtl="1">
              <a:buFont typeface="Wingdings" panose="05000000000000000000" pitchFamily="2" charset="2"/>
              <a:buChar char="q"/>
            </a:pPr>
            <a:r>
              <a:rPr lang="ar-EG" sz="2000" b="1" dirty="0">
                <a:solidFill>
                  <a:srgbClr val="0070C0"/>
                </a:solidFill>
                <a:effectLst>
                  <a:outerShdw blurRad="38100" dist="38100" dir="2700000" algn="tl">
                    <a:srgbClr val="000000">
                      <a:alpha val="43137"/>
                    </a:srgbClr>
                  </a:outerShdw>
                </a:effectLst>
              </a:rPr>
              <a:t>أمثلة تطبيقية على استخدامات المؤثرات البصرية:</a:t>
            </a:r>
          </a:p>
          <a:p>
            <a:pPr marL="342900" indent="-342900" algn="just" rtl="1">
              <a:buFont typeface="Wingdings" panose="05000000000000000000" pitchFamily="2" charset="2"/>
              <a:buChar char="q"/>
            </a:pPr>
            <a:endParaRPr lang="ar-EG" sz="2000" b="1" dirty="0">
              <a:solidFill>
                <a:srgbClr val="0070C0"/>
              </a:solidFill>
              <a:effectLst>
                <a:outerShdw blurRad="38100" dist="38100" dir="2700000" algn="tl">
                  <a:srgbClr val="000000">
                    <a:alpha val="43137"/>
                  </a:srgbClr>
                </a:outerShdw>
              </a:effectLst>
            </a:endParaRPr>
          </a:p>
          <a:p>
            <a:pPr marL="342900" indent="-342900" algn="just" rtl="1">
              <a:buFont typeface="Arial" panose="020B0604020202020204" pitchFamily="34" charset="0"/>
              <a:buChar char="•"/>
            </a:pPr>
            <a:r>
              <a:rPr lang="ar-EG" sz="2000" b="1" dirty="0"/>
              <a:t>نشرات الطقس:</a:t>
            </a:r>
            <a:r>
              <a:rPr lang="ar-EG" sz="2000" dirty="0"/>
              <a:t> حيث يتم عرض مُجسمات سحابية وخرائط ثلاثية الأبعاد حول المُذيع باستخدام شاشة خضراء.</a:t>
            </a:r>
          </a:p>
          <a:p>
            <a:pPr algn="just" rtl="1"/>
            <a:endParaRPr lang="ar-EG" sz="2000" dirty="0"/>
          </a:p>
          <a:p>
            <a:pPr marL="342900" indent="-342900" algn="just" rtl="1">
              <a:buFont typeface="Wingdings" panose="05000000000000000000" pitchFamily="2" charset="2"/>
              <a:buChar char="ü"/>
            </a:pPr>
            <a:r>
              <a:rPr lang="ar-EG" sz="2000" u="sng" dirty="0">
                <a:solidFill>
                  <a:schemeClr val="accent1"/>
                </a:solidFill>
                <a:effectLst>
                  <a:outerShdw blurRad="38100" dist="38100" dir="2700000" algn="tl">
                    <a:srgbClr val="000000">
                      <a:alpha val="43137"/>
                    </a:srgbClr>
                  </a:outerShdw>
                </a:effectLst>
              </a:rPr>
              <a:t>مثال:</a:t>
            </a:r>
            <a:r>
              <a:rPr lang="ar-EG" sz="2000" dirty="0"/>
              <a:t> عرض نشرات طقس بتقنية ثُلاثية الأبعاد حول المُذيع، باستخدام الخلفية الخضراء لإنشاء خرائط ثُلاثية الأبعاد وتفاعلية، كما في بث بعض القنوات التلفزيونية الأمريكية.</a:t>
            </a:r>
          </a:p>
        </p:txBody>
      </p:sp>
      <p:sp>
        <p:nvSpPr>
          <p:cNvPr id="2" name="TextBox 1">
            <a:extLst>
              <a:ext uri="{FF2B5EF4-FFF2-40B4-BE49-F238E27FC236}">
                <a16:creationId xmlns:a16="http://schemas.microsoft.com/office/drawing/2014/main" id="{122CBF0C-460A-43BB-6781-E93CC8140FAA}"/>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4" name="Picture 3">
            <a:extLst>
              <a:ext uri="{FF2B5EF4-FFF2-40B4-BE49-F238E27FC236}">
                <a16:creationId xmlns:a16="http://schemas.microsoft.com/office/drawing/2014/main" id="{0EB51429-9EBE-E5BA-360E-648B790916DC}"/>
              </a:ext>
            </a:extLst>
          </p:cNvPr>
          <p:cNvPicPr>
            <a:picLocks noChangeAspect="1"/>
          </p:cNvPicPr>
          <p:nvPr/>
        </p:nvPicPr>
        <p:blipFill>
          <a:blip r:embed="rId2"/>
          <a:srcRect l="915" t="1520" r="948" b="1029"/>
          <a:stretch>
            <a:fillRect/>
          </a:stretch>
        </p:blipFill>
        <p:spPr>
          <a:xfrm>
            <a:off x="983312" y="2442491"/>
            <a:ext cx="4680420" cy="2632736"/>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7" name="TextBox 6">
            <a:extLst>
              <a:ext uri="{FF2B5EF4-FFF2-40B4-BE49-F238E27FC236}">
                <a16:creationId xmlns:a16="http://schemas.microsoft.com/office/drawing/2014/main" id="{F4DAA9DA-5CF3-D009-9F24-5CD0198365AF}"/>
              </a:ext>
            </a:extLst>
          </p:cNvPr>
          <p:cNvSpPr txBox="1"/>
          <p:nvPr/>
        </p:nvSpPr>
        <p:spPr>
          <a:xfrm>
            <a:off x="983312" y="5529842"/>
            <a:ext cx="4680420" cy="400110"/>
          </a:xfrm>
          <a:prstGeom prst="rect">
            <a:avLst/>
          </a:prstGeom>
          <a:noFill/>
        </p:spPr>
        <p:txBody>
          <a:bodyPr wrap="square">
            <a:spAutoFit/>
          </a:bodyPr>
          <a:lstStyle/>
          <a:p>
            <a:pPr algn="ctr"/>
            <a:r>
              <a:rPr lang="en-US" sz="1000" dirty="0">
                <a:hlinkClick r:id="rId3"/>
              </a:rPr>
              <a:t>https://www.youtube.com/watch?v=aauOrnhKtcg&amp;list=PLNpP_nSVC0yqbXzgDB0Tc3H8OneU3GUYY&amp;index=1</a:t>
            </a:r>
            <a:endParaRPr lang="en-US" sz="1000" dirty="0"/>
          </a:p>
        </p:txBody>
      </p:sp>
    </p:spTree>
    <p:extLst>
      <p:ext uri="{BB962C8B-B14F-4D97-AF65-F5344CB8AC3E}">
        <p14:creationId xmlns:p14="http://schemas.microsoft.com/office/powerpoint/2010/main" val="377623670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43ABC5-2B09-DDC1-E13D-80B6B7DA782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23BD00B-11C7-40C1-9182-2D685C47B058}"/>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F34B4B-C59A-2542-2277-2DEA01D89743}"/>
              </a:ext>
            </a:extLst>
          </p:cNvPr>
          <p:cNvSpPr txBox="1"/>
          <p:nvPr/>
        </p:nvSpPr>
        <p:spPr>
          <a:xfrm>
            <a:off x="4216059" y="2195386"/>
            <a:ext cx="6738331" cy="3662541"/>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2) إضافة المؤثرات البصرية (</a:t>
            </a:r>
            <a:r>
              <a:rPr lang="en-GB" sz="2400" b="1" dirty="0">
                <a:effectLst>
                  <a:outerShdw blurRad="38100" dist="38100" dir="2700000" algn="tl">
                    <a:srgbClr val="000000">
                      <a:alpha val="43137"/>
                    </a:srgbClr>
                  </a:outerShdw>
                </a:effectLst>
              </a:rPr>
              <a:t>(</a:t>
            </a:r>
            <a:r>
              <a:rPr lang="en-US" sz="2400" b="1" dirty="0">
                <a:effectLst>
                  <a:outerShdw blurRad="38100" dist="38100" dir="2700000" algn="tl">
                    <a:srgbClr val="000000">
                      <a:alpha val="43137"/>
                    </a:srgbClr>
                  </a:outerShdw>
                </a:effectLst>
              </a:rPr>
              <a:t>Visual Effects</a:t>
            </a:r>
            <a:r>
              <a:rPr lang="ar-EG" sz="2400" b="1" dirty="0">
                <a:effectLst>
                  <a:outerShdw blurRad="38100" dist="38100" dir="2700000" algn="tl">
                    <a:srgbClr val="000000">
                      <a:alpha val="43137"/>
                    </a:srgbClr>
                  </a:outerShdw>
                </a:effectLst>
              </a:rPr>
              <a:t>:</a:t>
            </a:r>
            <a:endParaRPr lang="ar-EG" sz="2000" b="1" dirty="0">
              <a:effectLst>
                <a:outerShdw blurRad="38100" dist="38100" dir="2700000" algn="tl">
                  <a:srgbClr val="000000">
                    <a:alpha val="43137"/>
                  </a:srgbClr>
                </a:outerShdw>
              </a:effectLst>
            </a:endParaRPr>
          </a:p>
          <a:p>
            <a:pPr algn="just" rtl="1"/>
            <a:endParaRPr lang="ar-EG" b="1" dirty="0">
              <a:solidFill>
                <a:srgbClr val="0070C0"/>
              </a:solidFill>
              <a:effectLst>
                <a:outerShdw blurRad="38100" dist="38100" dir="2700000" algn="tl">
                  <a:srgbClr val="000000">
                    <a:alpha val="43137"/>
                  </a:srgbClr>
                </a:outerShdw>
              </a:effectLst>
            </a:endParaRPr>
          </a:p>
          <a:p>
            <a:pPr marL="342900" indent="-342900" algn="just" rtl="1">
              <a:buFont typeface="Wingdings" panose="05000000000000000000" pitchFamily="2" charset="2"/>
              <a:buChar char="q"/>
            </a:pPr>
            <a:r>
              <a:rPr lang="ar-EG" sz="2000" b="1" dirty="0">
                <a:solidFill>
                  <a:srgbClr val="0070C0"/>
                </a:solidFill>
                <a:effectLst>
                  <a:outerShdw blurRad="38100" dist="38100" dir="2700000" algn="tl">
                    <a:srgbClr val="000000">
                      <a:alpha val="43137"/>
                    </a:srgbClr>
                  </a:outerShdw>
                </a:effectLst>
              </a:rPr>
              <a:t>مزايا الاعتماد على المؤثرات البصرية:</a:t>
            </a:r>
          </a:p>
          <a:p>
            <a:pPr marL="342900" indent="-342900" algn="just" rtl="1">
              <a:buFont typeface="Wingdings" panose="05000000000000000000" pitchFamily="2" charset="2"/>
              <a:buChar char="q"/>
            </a:pPr>
            <a:endParaRPr lang="ar-EG" sz="1000" b="1" dirty="0">
              <a:solidFill>
                <a:srgbClr val="0070C0"/>
              </a:solidFill>
              <a:effectLst>
                <a:outerShdw blurRad="38100" dist="38100" dir="2700000" algn="tl">
                  <a:srgbClr val="000000">
                    <a:alpha val="43137"/>
                  </a:srgbClr>
                </a:outerShdw>
              </a:effectLst>
            </a:endParaRPr>
          </a:p>
          <a:p>
            <a:pPr marL="342900" indent="-342900" algn="just" rtl="1">
              <a:buFont typeface="Arial" panose="020B0604020202020204" pitchFamily="34" charset="0"/>
              <a:buChar char="•"/>
            </a:pPr>
            <a:r>
              <a:rPr lang="ar-EG" sz="2000" b="1" dirty="0"/>
              <a:t>خلق مَشاهِد واقعية دون بناء ديكورات باهظة التكاليف</a:t>
            </a:r>
            <a:r>
              <a:rPr lang="ar-EG" sz="2000" dirty="0"/>
              <a:t>.</a:t>
            </a:r>
          </a:p>
          <a:p>
            <a:pPr marL="342900" indent="-342900" algn="just" rtl="1">
              <a:buFont typeface="Arial" panose="020B0604020202020204" pitchFamily="34" charset="0"/>
              <a:buChar char="•"/>
            </a:pPr>
            <a:r>
              <a:rPr lang="ar-EG" sz="2000" b="1" dirty="0"/>
              <a:t>توفّير الوقت والجهد وتُسريع عملية الإنتاج</a:t>
            </a:r>
            <a:r>
              <a:rPr lang="ar-EG" sz="2000" dirty="0"/>
              <a:t> مُقارنة بالطرق التقليدية.</a:t>
            </a:r>
          </a:p>
          <a:p>
            <a:pPr marL="342900" indent="-342900" algn="just" rtl="1">
              <a:buFont typeface="Arial" panose="020B0604020202020204" pitchFamily="34" charset="0"/>
              <a:buChar char="•"/>
            </a:pPr>
            <a:r>
              <a:rPr lang="ar-EG" sz="2000" dirty="0"/>
              <a:t>تُمكّن من </a:t>
            </a:r>
            <a:r>
              <a:rPr lang="ar-EG" sz="2000" b="1" dirty="0"/>
              <a:t>العمل ضمن فرق إنتاج رقمية عن بُعد</a:t>
            </a:r>
            <a:r>
              <a:rPr lang="ar-EG" sz="2000" dirty="0"/>
              <a:t> باستخدام أدوات حديثة.</a:t>
            </a:r>
          </a:p>
          <a:p>
            <a:pPr marL="342900" indent="-342900" algn="just" rtl="1">
              <a:buFont typeface="Arial" panose="020B0604020202020204" pitchFamily="34" charset="0"/>
              <a:buChar char="•"/>
            </a:pPr>
            <a:r>
              <a:rPr lang="ar-EG" sz="2000" dirty="0"/>
              <a:t>ترفع من </a:t>
            </a:r>
            <a:r>
              <a:rPr lang="ar-EG" sz="2000" b="1" dirty="0"/>
              <a:t>القيمة الجمالية والاحترافية</a:t>
            </a:r>
            <a:r>
              <a:rPr lang="ar-EG" sz="2000" dirty="0"/>
              <a:t> لأي محتوى مرئي رقمي يتم إنتاجه.</a:t>
            </a: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endParaRPr lang="ar-EG" sz="2000" dirty="0"/>
          </a:p>
          <a:p>
            <a:pPr marL="342900" indent="-342900" algn="just" rtl="1">
              <a:buFont typeface="Wingdings" panose="05000000000000000000" pitchFamily="2" charset="2"/>
              <a:buChar char="q"/>
            </a:pPr>
            <a:r>
              <a:rPr lang="ar-EG" sz="2000" dirty="0"/>
              <a:t>ويمكن الاعتماد على العديد من البرامج لتصميم وإضافة المؤثرات البصرية، مثل </a:t>
            </a:r>
            <a:r>
              <a:rPr lang="en-US" sz="2000" dirty="0">
                <a:effectLst>
                  <a:outerShdw blurRad="38100" dist="38100" dir="2700000" algn="tl">
                    <a:srgbClr val="000000">
                      <a:alpha val="43137"/>
                    </a:srgbClr>
                  </a:outerShdw>
                </a:effectLst>
              </a:rPr>
              <a:t>Adobe After Effects</a:t>
            </a:r>
            <a:r>
              <a:rPr lang="ar-EG" sz="2000" dirty="0"/>
              <a:t>.</a:t>
            </a:r>
          </a:p>
        </p:txBody>
      </p:sp>
      <p:sp>
        <p:nvSpPr>
          <p:cNvPr id="2" name="TextBox 1">
            <a:extLst>
              <a:ext uri="{FF2B5EF4-FFF2-40B4-BE49-F238E27FC236}">
                <a16:creationId xmlns:a16="http://schemas.microsoft.com/office/drawing/2014/main" id="{A79E2CB3-939E-DC3F-9E88-D82B01EC638A}"/>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6" name="Picture 5" descr="A screenshot of a video game&#10;&#10;AI-generated content may be incorrect.">
            <a:extLst>
              <a:ext uri="{FF2B5EF4-FFF2-40B4-BE49-F238E27FC236}">
                <a16:creationId xmlns:a16="http://schemas.microsoft.com/office/drawing/2014/main" id="{868A1051-A1B5-5DDC-86A7-9EDBF7D5084F}"/>
              </a:ext>
            </a:extLst>
          </p:cNvPr>
          <p:cNvPicPr>
            <a:picLocks noChangeAspect="1"/>
          </p:cNvPicPr>
          <p:nvPr/>
        </p:nvPicPr>
        <p:blipFill>
          <a:blip r:embed="rId2" cstate="print">
            <a:extLst>
              <a:ext uri="{BEBA8EAE-BF5A-486C-A8C5-ECC9F3942E4B}">
                <a14:imgProps xmlns:a14="http://schemas.microsoft.com/office/drawing/2010/main">
                  <a14:imgLayer r:embed="rId3">
                    <a14:imgEffect>
                      <a14:artisticCement/>
                    </a14:imgEffect>
                  </a14:imgLayer>
                </a14:imgProps>
              </a:ext>
              <a:ext uri="{28A0092B-C50C-407E-A947-70E740481C1C}">
                <a14:useLocalDpi xmlns:a14="http://schemas.microsoft.com/office/drawing/2010/main" val="0"/>
              </a:ext>
            </a:extLst>
          </a:blip>
          <a:stretch>
            <a:fillRect/>
          </a:stretch>
        </p:blipFill>
        <p:spPr>
          <a:xfrm>
            <a:off x="1289038" y="2195386"/>
            <a:ext cx="2373579" cy="35603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435488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8A93F6-9EC6-B5E7-FC9D-F94FA9B24F2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CB257C7-E480-D23A-5542-A283517FCAC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14DBF9-0CA9-9423-8A07-18FCA2009FCA}"/>
              </a:ext>
            </a:extLst>
          </p:cNvPr>
          <p:cNvSpPr txBox="1"/>
          <p:nvPr/>
        </p:nvSpPr>
        <p:spPr>
          <a:xfrm>
            <a:off x="4293557" y="1799091"/>
            <a:ext cx="6770675" cy="4154984"/>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3) توظيف تقنيات الذكاء الاصطناعي والتعلّم العميق:</a:t>
            </a:r>
          </a:p>
          <a:p>
            <a:pPr algn="just" rtl="1"/>
            <a:endParaRPr lang="ar-EG" sz="2000" b="1" dirty="0">
              <a:effectLst>
                <a:outerShdw blurRad="38100" dist="38100" dir="2700000" algn="tl">
                  <a:srgbClr val="000000">
                    <a:alpha val="43137"/>
                  </a:srgbClr>
                </a:outerShdw>
              </a:effectLst>
            </a:endParaRPr>
          </a:p>
          <a:p>
            <a:pPr algn="justLow" rtl="1"/>
            <a:r>
              <a:rPr lang="ar-EG" sz="2000" dirty="0"/>
              <a:t>في مرحلة </a:t>
            </a:r>
            <a:r>
              <a:rPr lang="ar-EG" sz="2000" b="1" dirty="0"/>
              <a:t>ما بعد الإنتاج</a:t>
            </a:r>
            <a:r>
              <a:rPr lang="ar-EG" sz="2000" dirty="0"/>
              <a:t>، تتم جميع عمليات </a:t>
            </a:r>
            <a:r>
              <a:rPr lang="ar-EG" sz="2000" b="1" dirty="0"/>
              <a:t>المونتاج والمُعالجة النهائية للصوت والصورة</a:t>
            </a:r>
            <a:r>
              <a:rPr lang="ar-EG" sz="2000" dirty="0"/>
              <a:t>، مثل قص اللقطات، وترتيبها، وإضافة المؤثرات، وتعديل الألوان، وتحسين جودة الصوت والصورة.</a:t>
            </a:r>
          </a:p>
          <a:p>
            <a:pPr algn="justLow" rtl="1"/>
            <a:br>
              <a:rPr lang="ar-EG" sz="2000" dirty="0"/>
            </a:br>
            <a:r>
              <a:rPr lang="ar-EG" sz="2000" dirty="0"/>
              <a:t>في الماضي، كانت هذه المهام تستهلك وقتًا وجهدًا كبيرين من المُحررين والفنيين. لكن اليوم أصبح </a:t>
            </a:r>
            <a:r>
              <a:rPr lang="ar-EG" sz="2000" b="1" dirty="0"/>
              <a:t>الذكاء الاصطناعي (ِ</a:t>
            </a:r>
            <a:r>
              <a:rPr lang="en-US" sz="2000" b="1" dirty="0"/>
              <a:t>AI</a:t>
            </a:r>
            <a:r>
              <a:rPr lang="ar-EG" sz="2000" b="1" dirty="0"/>
              <a:t>) </a:t>
            </a:r>
            <a:r>
              <a:rPr lang="ar-EG" sz="2000" dirty="0"/>
              <a:t>و</a:t>
            </a:r>
            <a:r>
              <a:rPr lang="ar-EG" sz="2000" b="1" dirty="0"/>
              <a:t>التعلّم العميق</a:t>
            </a:r>
            <a:r>
              <a:rPr lang="en-US" sz="2000" b="1" dirty="0"/>
              <a:t>(Deep Learning)</a:t>
            </a:r>
            <a:r>
              <a:rPr lang="en-US" sz="2000" dirty="0"/>
              <a:t> </a:t>
            </a:r>
            <a:r>
              <a:rPr lang="ar-EG" sz="2000" dirty="0"/>
              <a:t> أدوات أساسية تُستخدم لتسريع هذه العمليات وتحسين جودتها.</a:t>
            </a:r>
          </a:p>
          <a:p>
            <a:pPr algn="justLow" rtl="1"/>
            <a:endParaRPr lang="ar-EG" sz="2000" dirty="0"/>
          </a:p>
          <a:p>
            <a:pPr algn="justLow" rtl="1"/>
            <a:r>
              <a:rPr lang="ar-EG" sz="2000" dirty="0"/>
              <a:t>لكن، يجب الأخذ في الاعتبار أنه رغم قوة الإمكانات التي تتيحها أدوات الذكاء الاصطناعي، إلا أنه ليس معصومًا؛ فقد ينتج أخطاءً أو تحيّزات. لذلك، </a:t>
            </a:r>
            <a:r>
              <a:rPr lang="ar-EG" sz="2000" b="1" dirty="0"/>
              <a:t>التحقق البشري</a:t>
            </a:r>
            <a:r>
              <a:rPr lang="ar-EG" sz="2000" dirty="0"/>
              <a:t> ضروري دائمًا، ولاسيّما فيما يتعلق بالمواد الإخبارية والوثائقية.</a:t>
            </a:r>
          </a:p>
        </p:txBody>
      </p:sp>
      <p:sp>
        <p:nvSpPr>
          <p:cNvPr id="3" name="TextBox 2">
            <a:extLst>
              <a:ext uri="{FF2B5EF4-FFF2-40B4-BE49-F238E27FC236}">
                <a16:creationId xmlns:a16="http://schemas.microsoft.com/office/drawing/2014/main" id="{DE5578D5-F550-3D99-EC32-6D91F1641533}"/>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8" name="Picture 7" descr="A computer screen with a scissor and icons&#10;&#10;AI-generated content may be incorrect.">
            <a:extLst>
              <a:ext uri="{FF2B5EF4-FFF2-40B4-BE49-F238E27FC236}">
                <a16:creationId xmlns:a16="http://schemas.microsoft.com/office/drawing/2014/main" id="{3A1A385B-6185-E296-84B1-9F2D4BC0CFB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82294" y="2171699"/>
            <a:ext cx="2432252" cy="3648379"/>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97669128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461DDF-9C45-F5FD-7DBB-A327CD1EAF0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C740941-B722-E0CF-4B7C-8C11D743F28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3780819-A639-0FF4-66D5-0CB9AA985956}"/>
              </a:ext>
            </a:extLst>
          </p:cNvPr>
          <p:cNvSpPr txBox="1"/>
          <p:nvPr/>
        </p:nvSpPr>
        <p:spPr>
          <a:xfrm>
            <a:off x="4533901" y="1729241"/>
            <a:ext cx="6758932" cy="4539704"/>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3) توظيف تقنيات الذكاء الاصطناعي والتعلّم العميق:</a:t>
            </a:r>
          </a:p>
          <a:p>
            <a:pPr algn="just" rtl="1"/>
            <a:endParaRPr lang="ar-EG" sz="1100" b="1" dirty="0">
              <a:effectLst>
                <a:outerShdw blurRad="38100" dist="38100" dir="2700000" algn="tl">
                  <a:srgbClr val="000000">
                    <a:alpha val="43137"/>
                  </a:srgbClr>
                </a:outerShdw>
              </a:effectLst>
            </a:endParaRPr>
          </a:p>
          <a:p>
            <a:pPr algn="justLow" rtl="1"/>
            <a:r>
              <a:rPr lang="ar-EG" sz="2000" u="sng" dirty="0"/>
              <a:t>ومن أبرز المجالات التي يُستخدم فيها الذكاء الاصطناعي في مرحلة ما بعد الإنتاج:</a:t>
            </a:r>
          </a:p>
          <a:p>
            <a:pPr algn="justLow" rtl="1"/>
            <a:endParaRPr lang="ar-EG" sz="1400" u="sng" dirty="0"/>
          </a:p>
          <a:p>
            <a:pPr algn="just" rtl="1"/>
            <a:r>
              <a:rPr lang="ar-EG" sz="2000" b="1" dirty="0"/>
              <a:t>1.</a:t>
            </a:r>
            <a:r>
              <a:rPr lang="en-US" sz="2000" b="1" dirty="0"/>
              <a:t> </a:t>
            </a:r>
            <a:r>
              <a:rPr lang="ar-EG" sz="2000" b="1" dirty="0"/>
              <a:t>التفريغ التلقائي للنُصوص (</a:t>
            </a:r>
            <a:r>
              <a:rPr lang="en-US" sz="2000" b="1" dirty="0"/>
              <a:t>Transcription</a:t>
            </a:r>
            <a:r>
              <a:rPr lang="ar-EG" sz="2000" b="1" dirty="0"/>
              <a:t>):</a:t>
            </a:r>
            <a:endParaRPr lang="en-US" sz="2000" dirty="0"/>
          </a:p>
          <a:p>
            <a:pPr marL="285750" indent="-285750" algn="just" rtl="1">
              <a:buFont typeface="Arial" panose="020B0604020202020204" pitchFamily="34" charset="0"/>
              <a:buChar char="•"/>
            </a:pPr>
            <a:r>
              <a:rPr lang="ar-SA" sz="2000" dirty="0"/>
              <a:t>هذه العملية كانت تُنفّذ يدويًا في السابق وتستغرق ساعات طويلة، أما الآن فتتم في دقائق</a:t>
            </a:r>
            <a:r>
              <a:rPr lang="ar-EG" sz="2000" dirty="0"/>
              <a:t> إذ </a:t>
            </a:r>
            <a:r>
              <a:rPr lang="ar-SA" sz="2000" dirty="0"/>
              <a:t>تعتمد أنظمة الذكاء الاصطناعي على التعرّف التلقائي على الكلام</a:t>
            </a:r>
            <a:r>
              <a:rPr lang="en-US" sz="2000" dirty="0"/>
              <a:t> (Speech Recognition) </a:t>
            </a:r>
            <a:r>
              <a:rPr lang="ar-EG" sz="2000" dirty="0"/>
              <a:t>، </a:t>
            </a:r>
            <a:r>
              <a:rPr lang="ar-SA" sz="2000" dirty="0"/>
              <a:t>لتحويل الكلام المنطوق في الفيديو</a:t>
            </a:r>
            <a:r>
              <a:rPr lang="ar-EG" sz="2000" dirty="0"/>
              <a:t> أو الملف الصوتي</a:t>
            </a:r>
            <a:r>
              <a:rPr lang="ar-SA" sz="2000" dirty="0"/>
              <a:t> إلى نص مكتوب بشكل آلي</a:t>
            </a:r>
            <a:r>
              <a:rPr lang="ar-EG" sz="2000" dirty="0"/>
              <a:t> وباستخدام بعد الأدوات المجانية مثل </a:t>
            </a:r>
            <a:r>
              <a:rPr lang="en-US" sz="2000" b="1" dirty="0"/>
              <a:t>YouTube Studio</a:t>
            </a:r>
            <a:r>
              <a:rPr lang="ar-EG" sz="2000" dirty="0"/>
              <a:t>: </a:t>
            </a:r>
            <a:r>
              <a:rPr lang="en-US" sz="2000" dirty="0">
                <a:hlinkClick r:id="rId3"/>
              </a:rPr>
              <a:t>https://studio.youtube.com</a:t>
            </a:r>
            <a:r>
              <a:rPr lang="ar-EG" sz="2000" dirty="0"/>
              <a:t>.</a:t>
            </a:r>
          </a:p>
          <a:p>
            <a:pPr marL="285750" lvl="0" indent="-285750" algn="just" rtl="1">
              <a:buFont typeface="Arial" panose="020B0604020202020204" pitchFamily="34" charset="0"/>
              <a:buChar char="•"/>
            </a:pPr>
            <a:endParaRPr lang="en-US" sz="1050" dirty="0"/>
          </a:p>
          <a:p>
            <a:pPr lvl="0" algn="just" rtl="1"/>
            <a:r>
              <a:rPr lang="ar-EG" sz="2000" u="sng" dirty="0"/>
              <a:t>و</a:t>
            </a:r>
            <a:r>
              <a:rPr lang="ar-SA" sz="2000" u="sng" dirty="0"/>
              <a:t>يمكن </a:t>
            </a:r>
            <a:r>
              <a:rPr lang="ar-EG" sz="2000" u="sng" dirty="0"/>
              <a:t>الاعتماد على هذه الميزة ف</a:t>
            </a:r>
            <a:r>
              <a:rPr lang="ar-SA" sz="2000" u="sng" dirty="0"/>
              <a:t>ي</a:t>
            </a:r>
            <a:r>
              <a:rPr lang="en-US" sz="2000" u="sng" dirty="0"/>
              <a:t>:</a:t>
            </a:r>
          </a:p>
          <a:p>
            <a:pPr marL="742950" lvl="1" indent="-285750" algn="just" rtl="1">
              <a:buFont typeface="Courier New" panose="02070309020205020404" pitchFamily="49" charset="0"/>
              <a:buChar char="o"/>
            </a:pPr>
            <a:r>
              <a:rPr lang="ar-SA" sz="2000" dirty="0"/>
              <a:t>إضافة الترجمة إلى الفيديوهات</a:t>
            </a:r>
            <a:r>
              <a:rPr lang="en-US" sz="2000" dirty="0"/>
              <a:t>.</a:t>
            </a:r>
          </a:p>
          <a:p>
            <a:pPr marL="742950" lvl="1" indent="-285750" algn="just" rtl="1">
              <a:buFont typeface="Courier New" panose="02070309020205020404" pitchFamily="49" charset="0"/>
              <a:buChar char="o"/>
            </a:pPr>
            <a:r>
              <a:rPr lang="ar-SA" sz="2000" dirty="0"/>
              <a:t>كتابة وصف الم</a:t>
            </a:r>
            <a:r>
              <a:rPr lang="ar-EG" sz="2000" dirty="0"/>
              <a:t>ُ</a:t>
            </a:r>
            <a:r>
              <a:rPr lang="ar-SA" sz="2000" dirty="0" err="1"/>
              <a:t>حتوى</a:t>
            </a:r>
            <a:r>
              <a:rPr lang="en-US" sz="2000" dirty="0"/>
              <a:t> (Metadata) </a:t>
            </a:r>
            <a:r>
              <a:rPr lang="ar-SA" sz="2000" dirty="0"/>
              <a:t>ليسهل البحث عنه</a:t>
            </a:r>
            <a:r>
              <a:rPr lang="en-US" sz="2000" dirty="0"/>
              <a:t>.</a:t>
            </a:r>
          </a:p>
          <a:p>
            <a:pPr marL="742950" lvl="1" indent="-285750" algn="just" rtl="1">
              <a:buFont typeface="Courier New" panose="02070309020205020404" pitchFamily="49" charset="0"/>
              <a:buChar char="o"/>
            </a:pPr>
            <a:r>
              <a:rPr lang="ar-SA" sz="2000" dirty="0"/>
              <a:t>البحث داخل الحوارات </a:t>
            </a:r>
            <a:r>
              <a:rPr lang="ar-EG" sz="2000" dirty="0"/>
              <a:t>المُسجّلة </a:t>
            </a:r>
            <a:r>
              <a:rPr lang="ar-SA" sz="2000" dirty="0"/>
              <a:t>وتحديد مواقع الجُمل المهمة بسرعة</a:t>
            </a:r>
            <a:r>
              <a:rPr lang="en-US" sz="2000" dirty="0"/>
              <a:t>.</a:t>
            </a:r>
          </a:p>
        </p:txBody>
      </p:sp>
      <p:sp>
        <p:nvSpPr>
          <p:cNvPr id="3" name="TextBox 2">
            <a:extLst>
              <a:ext uri="{FF2B5EF4-FFF2-40B4-BE49-F238E27FC236}">
                <a16:creationId xmlns:a16="http://schemas.microsoft.com/office/drawing/2014/main" id="{5F33325E-5504-8772-D733-70DDE8383194}"/>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7" name="Picture 6">
            <a:extLst>
              <a:ext uri="{FF2B5EF4-FFF2-40B4-BE49-F238E27FC236}">
                <a16:creationId xmlns:a16="http://schemas.microsoft.com/office/drawing/2014/main" id="{2D95E386-6F79-2BC8-2F46-C2910A12A8EA}"/>
              </a:ext>
            </a:extLst>
          </p:cNvPr>
          <p:cNvPicPr>
            <a:picLocks noChangeAspect="1"/>
          </p:cNvPicPr>
          <p:nvPr/>
        </p:nvPicPr>
        <p:blipFill>
          <a:blip r:embed="rId4"/>
          <a:srcRect l="1997" t="6204" r="1824" b="5741"/>
          <a:stretch>
            <a:fillRect/>
          </a:stretch>
        </p:blipFill>
        <p:spPr>
          <a:xfrm>
            <a:off x="826770" y="3022917"/>
            <a:ext cx="3543300" cy="2018981"/>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6" name="TextBox 5">
            <a:extLst>
              <a:ext uri="{FF2B5EF4-FFF2-40B4-BE49-F238E27FC236}">
                <a16:creationId xmlns:a16="http://schemas.microsoft.com/office/drawing/2014/main" id="{2FE4ED59-FD64-7901-F8F4-93CCC31BEF77}"/>
              </a:ext>
            </a:extLst>
          </p:cNvPr>
          <p:cNvSpPr txBox="1"/>
          <p:nvPr/>
        </p:nvSpPr>
        <p:spPr>
          <a:xfrm>
            <a:off x="774700" y="5606786"/>
            <a:ext cx="3543300" cy="246221"/>
          </a:xfrm>
          <a:prstGeom prst="rect">
            <a:avLst/>
          </a:prstGeom>
          <a:noFill/>
        </p:spPr>
        <p:txBody>
          <a:bodyPr wrap="square">
            <a:spAutoFit/>
          </a:bodyPr>
          <a:lstStyle/>
          <a:p>
            <a:pPr algn="ctr"/>
            <a:r>
              <a:rPr lang="en-US" sz="500" dirty="0">
                <a:hlinkClick r:id="rId5"/>
              </a:rPr>
              <a:t>https://doc.aljazeera.net/video/2025/1/6/%D9%87%D8%B0%D8%A7-%D8%A3%D9%86%D8%A7-%D8%B5%D9%88%D8%B1-%D9%88%D8%AD%D9%83%D8%A7%D9%8A%D8%A7%D8%AA-%D9%85%D9%86-%D8%B2%D9%85%D9%86-%D8%A2%D8%AA</a:t>
            </a:r>
            <a:endParaRPr lang="en-US" sz="500" dirty="0"/>
          </a:p>
        </p:txBody>
      </p:sp>
    </p:spTree>
    <p:extLst>
      <p:ext uri="{BB962C8B-B14F-4D97-AF65-F5344CB8AC3E}">
        <p14:creationId xmlns:p14="http://schemas.microsoft.com/office/powerpoint/2010/main" val="81516193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524375-F2B2-29C1-7CFE-7757A03DD7F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DC56CB9-87BD-0EA1-7DEA-F0034B29241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9B7726C-B040-9941-4B25-F43EB19906FD}"/>
              </a:ext>
            </a:extLst>
          </p:cNvPr>
          <p:cNvSpPr txBox="1"/>
          <p:nvPr/>
        </p:nvSpPr>
        <p:spPr>
          <a:xfrm>
            <a:off x="4476750" y="1696679"/>
            <a:ext cx="6809732" cy="4508927"/>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3) توظيف تقنيات الذكاء الاصطناعي والتعلّم العميق:</a:t>
            </a:r>
          </a:p>
          <a:p>
            <a:pPr algn="just" rtl="1"/>
            <a:endParaRPr lang="ar-EG" sz="300" b="1" dirty="0">
              <a:effectLst>
                <a:outerShdw blurRad="38100" dist="38100" dir="2700000" algn="tl">
                  <a:srgbClr val="000000">
                    <a:alpha val="43137"/>
                  </a:srgbClr>
                </a:outerShdw>
              </a:effectLst>
            </a:endParaRPr>
          </a:p>
          <a:p>
            <a:pPr algn="justLow" rtl="1"/>
            <a:r>
              <a:rPr lang="ar-EG" sz="2000" u="sng" dirty="0"/>
              <a:t>ومن أبرز المجالات التي يُستخدم فيها الذكاء الاصطناعي في مرحلة ما بعد الإنتاج:</a:t>
            </a:r>
          </a:p>
          <a:p>
            <a:pPr algn="justLow" rtl="1"/>
            <a:endParaRPr lang="ar-EG" sz="500" u="sng" dirty="0"/>
          </a:p>
          <a:p>
            <a:pPr algn="just" rtl="1"/>
            <a:r>
              <a:rPr lang="ar-EG" sz="2000" b="1" dirty="0"/>
              <a:t>2. تقسيم المَشاهِد تلقائيًا (</a:t>
            </a:r>
            <a:r>
              <a:rPr lang="en-US" sz="2000" b="1" dirty="0"/>
              <a:t>(Scene Detection</a:t>
            </a:r>
            <a:r>
              <a:rPr lang="ar-EG" sz="2000" b="1" dirty="0"/>
              <a:t>:</a:t>
            </a:r>
            <a:endParaRPr lang="en-US" sz="2000" b="1" dirty="0"/>
          </a:p>
          <a:p>
            <a:pPr marL="342900" indent="-342900" algn="just" rtl="1">
              <a:buFont typeface="Arial" panose="020B0604020202020204" pitchFamily="34" charset="0"/>
              <a:buChar char="•"/>
            </a:pPr>
            <a:r>
              <a:rPr lang="ar-SA" sz="2000" dirty="0"/>
              <a:t>بدلًا من أن يقوم الم</a:t>
            </a:r>
            <a:r>
              <a:rPr lang="ar-EG" sz="2000" dirty="0"/>
              <a:t>ُ</a:t>
            </a:r>
            <a:r>
              <a:rPr lang="ar-SA" sz="2000" dirty="0"/>
              <a:t>حرر بم</a:t>
            </a:r>
            <a:r>
              <a:rPr lang="ar-EG" sz="2000" dirty="0"/>
              <a:t>ُ</a:t>
            </a:r>
            <a:r>
              <a:rPr lang="ar-SA" sz="2000" dirty="0"/>
              <a:t>شاهدة كل اللقطات وتحديد حدود كل م</a:t>
            </a:r>
            <a:r>
              <a:rPr lang="ar-EG" sz="2000" dirty="0"/>
              <a:t>َ</a:t>
            </a:r>
            <a:r>
              <a:rPr lang="ar-SA" sz="2000" dirty="0"/>
              <a:t>شهد يدويًا، يقوم الذكاء الاصطناعي بذلك تلقائيًا</a:t>
            </a:r>
            <a:r>
              <a:rPr lang="en-US" sz="2000" dirty="0"/>
              <a:t>.</a:t>
            </a:r>
            <a:endParaRPr lang="ar-EG" sz="2000" dirty="0"/>
          </a:p>
          <a:p>
            <a:pPr marL="342900" indent="-342900" algn="just" rtl="1">
              <a:buFont typeface="Arial" panose="020B0604020202020204" pitchFamily="34" charset="0"/>
              <a:buChar char="•"/>
            </a:pPr>
            <a:r>
              <a:rPr lang="ar-SA" sz="2000" dirty="0"/>
              <a:t>يستطيع الذكاء الاصطناعي تحليل الفيديو واكتشاف الفواصل بين اللقطات الم</a:t>
            </a:r>
            <a:r>
              <a:rPr lang="ar-EG" sz="2000" dirty="0"/>
              <a:t>ُ</a:t>
            </a:r>
            <a:r>
              <a:rPr lang="ar-SA" sz="2000" dirty="0" err="1"/>
              <a:t>ختلفة</a:t>
            </a:r>
            <a:r>
              <a:rPr lang="ar-SA" sz="2000" dirty="0"/>
              <a:t> بشكل آل</a:t>
            </a:r>
            <a:r>
              <a:rPr lang="ar-EG" sz="2000" dirty="0"/>
              <a:t>ي باستخدام أدوات مثل </a:t>
            </a:r>
            <a:r>
              <a:rPr lang="en-US" sz="2000" b="1" dirty="0"/>
              <a:t>DaVinci Resolve</a:t>
            </a:r>
            <a:r>
              <a:rPr lang="ar-EG" sz="2000" dirty="0"/>
              <a:t>: </a:t>
            </a:r>
            <a:r>
              <a:rPr lang="en-US" dirty="0">
                <a:hlinkClick r:id="rId2"/>
              </a:rPr>
              <a:t>https://www.blackmagicdesign.com/products/davinciresolve</a:t>
            </a:r>
            <a:r>
              <a:rPr lang="ar-EG" sz="2000" dirty="0"/>
              <a:t>.</a:t>
            </a:r>
          </a:p>
          <a:p>
            <a:pPr marL="342900" lvl="0" indent="-342900" algn="just" rtl="1">
              <a:buFont typeface="Arial" panose="020B0604020202020204" pitchFamily="34" charset="0"/>
              <a:buChar char="•"/>
            </a:pPr>
            <a:endParaRPr lang="en-US" sz="900" dirty="0"/>
          </a:p>
          <a:p>
            <a:pPr lvl="0" algn="just" rtl="1"/>
            <a:r>
              <a:rPr lang="ar-EG" sz="2000" u="sng" dirty="0"/>
              <a:t>و</a:t>
            </a:r>
            <a:r>
              <a:rPr lang="ar-SA" sz="2000" u="sng" dirty="0"/>
              <a:t>يُفيد هذا في</a:t>
            </a:r>
            <a:r>
              <a:rPr lang="en-US" sz="2000" u="sng" dirty="0"/>
              <a:t>:</a:t>
            </a:r>
          </a:p>
          <a:p>
            <a:pPr marL="800100" lvl="1" indent="-342900" algn="just" rtl="1">
              <a:buFont typeface="Courier New" panose="02070309020205020404" pitchFamily="49" charset="0"/>
              <a:buChar char="o"/>
            </a:pPr>
            <a:r>
              <a:rPr lang="ar-SA" sz="2000" dirty="0"/>
              <a:t>تسهيل عملية المونتاج</a:t>
            </a:r>
            <a:r>
              <a:rPr lang="en-US" sz="2000" dirty="0"/>
              <a:t>.</a:t>
            </a:r>
          </a:p>
          <a:p>
            <a:pPr marL="800100" lvl="1" indent="-342900" algn="just" rtl="1">
              <a:buFont typeface="Courier New" panose="02070309020205020404" pitchFamily="49" charset="0"/>
              <a:buChar char="o"/>
            </a:pPr>
            <a:r>
              <a:rPr lang="ar-SA" sz="2000" dirty="0"/>
              <a:t>تنظيم اللقطات الطويلة أو المبعثرة </a:t>
            </a:r>
            <a:r>
              <a:rPr lang="ar-EG" sz="2000" dirty="0"/>
              <a:t>وتحويلها </a:t>
            </a:r>
            <a:r>
              <a:rPr lang="ar-SA" sz="2000" dirty="0"/>
              <a:t>إلى م</a:t>
            </a:r>
            <a:r>
              <a:rPr lang="ar-EG" sz="2000" dirty="0"/>
              <a:t>َ</a:t>
            </a:r>
            <a:r>
              <a:rPr lang="ar-SA" sz="2000" dirty="0"/>
              <a:t>شاه</a:t>
            </a:r>
            <a:r>
              <a:rPr lang="ar-EG" sz="2000" dirty="0"/>
              <a:t>ِ</a:t>
            </a:r>
            <a:r>
              <a:rPr lang="ar-SA" sz="2000" dirty="0"/>
              <a:t>د م</a:t>
            </a:r>
            <a:r>
              <a:rPr lang="ar-EG" sz="2000" dirty="0"/>
              <a:t>ُ</a:t>
            </a:r>
            <a:r>
              <a:rPr lang="ar-SA" sz="2000" dirty="0"/>
              <a:t>رتّبة</a:t>
            </a:r>
            <a:r>
              <a:rPr lang="en-US" sz="2000" dirty="0"/>
              <a:t>.</a:t>
            </a:r>
            <a:endParaRPr lang="ar-EG" sz="2000" dirty="0"/>
          </a:p>
          <a:p>
            <a:pPr marL="800100" lvl="1" indent="-342900" algn="just" rtl="1">
              <a:buFont typeface="Courier New" panose="02070309020205020404" pitchFamily="49" charset="0"/>
              <a:buChar char="o"/>
            </a:pPr>
            <a:r>
              <a:rPr lang="ar-EG" sz="2000" dirty="0"/>
              <a:t>تحقيق دقة أعلى، حيث قد يكتشف الذكاء الاصطناعي التغيرات البصرية أو الصوتية الصغيرة التي قد لا يلتفت إليها المُحرر بسهولة.</a:t>
            </a:r>
            <a:endParaRPr lang="en-US" sz="2000" dirty="0"/>
          </a:p>
        </p:txBody>
      </p:sp>
      <p:sp>
        <p:nvSpPr>
          <p:cNvPr id="3" name="TextBox 2">
            <a:extLst>
              <a:ext uri="{FF2B5EF4-FFF2-40B4-BE49-F238E27FC236}">
                <a16:creationId xmlns:a16="http://schemas.microsoft.com/office/drawing/2014/main" id="{2FBB4DB5-D21D-F47C-978F-50CEA1241644}"/>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9" name="Picture 8" descr="A person sitting at a desk using a computer&#10;&#10;AI-generated content may be incorrect.">
            <a:extLst>
              <a:ext uri="{FF2B5EF4-FFF2-40B4-BE49-F238E27FC236}">
                <a16:creationId xmlns:a16="http://schemas.microsoft.com/office/drawing/2014/main" id="{62DAFCD4-65AF-72D8-10F4-05B485879B3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0745" y="3056466"/>
            <a:ext cx="3435350" cy="229023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411358052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BDA124-2E08-621E-4200-C53D235E466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8B66A5D-8927-DA25-8D63-DE9516006B3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9AE3311-9547-E0F1-CD5E-122D3D62B2AA}"/>
              </a:ext>
            </a:extLst>
          </p:cNvPr>
          <p:cNvSpPr txBox="1"/>
          <p:nvPr/>
        </p:nvSpPr>
        <p:spPr>
          <a:xfrm>
            <a:off x="4283566" y="1680055"/>
            <a:ext cx="7070424" cy="4555093"/>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3) توظيف تقنيات الذكاء الاصطناعي والتعلّم العميق:</a:t>
            </a:r>
          </a:p>
          <a:p>
            <a:pPr algn="just" rtl="1"/>
            <a:endParaRPr lang="ar-EG" sz="300" b="1" dirty="0">
              <a:effectLst>
                <a:outerShdw blurRad="38100" dist="38100" dir="2700000" algn="tl">
                  <a:srgbClr val="000000">
                    <a:alpha val="43137"/>
                  </a:srgbClr>
                </a:outerShdw>
              </a:effectLst>
            </a:endParaRPr>
          </a:p>
          <a:p>
            <a:pPr algn="justLow" rtl="1"/>
            <a:r>
              <a:rPr lang="ar-EG" sz="2000" u="sng" dirty="0"/>
              <a:t>ومن أبرز المجالات التي يُستخدم فيها الذكاء الاصطناعي في مرحلة ما بعد الإنتاج:</a:t>
            </a:r>
          </a:p>
          <a:p>
            <a:pPr algn="justLow" rtl="1"/>
            <a:endParaRPr lang="ar-EG" sz="700" u="sng" dirty="0"/>
          </a:p>
          <a:p>
            <a:pPr algn="just" rtl="1"/>
            <a:r>
              <a:rPr lang="ar-EG" sz="2000" b="1" dirty="0"/>
              <a:t>3. </a:t>
            </a:r>
            <a:r>
              <a:rPr lang="ar-EG" sz="2000" dirty="0"/>
              <a:t>ا</a:t>
            </a:r>
            <a:r>
              <a:rPr lang="ar-EG" sz="2000" b="1" dirty="0"/>
              <a:t>لاختيار التلقائي للقطات (</a:t>
            </a:r>
            <a:r>
              <a:rPr lang="en-US" sz="2000" b="1" dirty="0"/>
              <a:t>Auto-assembly</a:t>
            </a:r>
            <a:r>
              <a:rPr lang="ar-EG" sz="2000" b="1" dirty="0"/>
              <a:t>):</a:t>
            </a:r>
            <a:endParaRPr lang="en-US" sz="2000" b="1" dirty="0"/>
          </a:p>
          <a:p>
            <a:pPr marL="342900" lvl="0" indent="-342900" algn="just" rtl="1">
              <a:buFont typeface="Arial" panose="020B0604020202020204" pitchFamily="34" charset="0"/>
              <a:buChar char="•"/>
            </a:pPr>
            <a:r>
              <a:rPr lang="ar-SA" sz="2000" dirty="0"/>
              <a:t>يقوم النظام بتحليل ك</a:t>
            </a:r>
            <a:r>
              <a:rPr lang="ar-EG" sz="2000" dirty="0"/>
              <a:t>ُ</a:t>
            </a:r>
            <a:r>
              <a:rPr lang="ar-SA" sz="2000" dirty="0"/>
              <a:t>ل اللقطات الم</a:t>
            </a:r>
            <a:r>
              <a:rPr lang="ar-EG" sz="2000" dirty="0"/>
              <a:t>ُ</a:t>
            </a:r>
            <a:r>
              <a:rPr lang="ar-SA" sz="2000" dirty="0"/>
              <a:t>صوَّرة واختيار أفضل اللقطات </a:t>
            </a:r>
            <a:r>
              <a:rPr lang="ar-SA" sz="2000" u="sng" dirty="0"/>
              <a:t>وفق معايير م</a:t>
            </a:r>
            <a:r>
              <a:rPr lang="ar-EG" sz="2000" u="sng" dirty="0"/>
              <a:t>ُ</a:t>
            </a:r>
            <a:r>
              <a:rPr lang="ar-SA" sz="2000" u="sng" dirty="0" err="1"/>
              <a:t>حددة</a:t>
            </a:r>
            <a:r>
              <a:rPr lang="ar-EG" sz="2000" u="sng" dirty="0"/>
              <a:t>،</a:t>
            </a:r>
            <a:r>
              <a:rPr lang="ar-SA" sz="2000" u="sng" dirty="0"/>
              <a:t> مثل</a:t>
            </a:r>
            <a:r>
              <a:rPr lang="en-US" sz="2000" u="sng" dirty="0"/>
              <a:t>:</a:t>
            </a:r>
          </a:p>
          <a:p>
            <a:pPr marL="800100" lvl="1" indent="-342900" algn="just" rtl="1">
              <a:buFont typeface="Courier New" panose="02070309020205020404" pitchFamily="49" charset="0"/>
              <a:buChar char="o"/>
            </a:pPr>
            <a:r>
              <a:rPr lang="ar-SA" sz="2000" b="1" dirty="0"/>
              <a:t>جودة الإضاءة</a:t>
            </a:r>
            <a:r>
              <a:rPr lang="ar-EG" sz="2000" b="1" dirty="0"/>
              <a:t>: </a:t>
            </a:r>
            <a:r>
              <a:rPr lang="ar-EG" sz="2000" dirty="0"/>
              <a:t>هل الإضاءة واضحة ومتوازنة؟</a:t>
            </a:r>
            <a:endParaRPr lang="en-US" sz="2000" dirty="0"/>
          </a:p>
          <a:p>
            <a:pPr marL="800100" lvl="1" indent="-342900" algn="just" rtl="1">
              <a:buFont typeface="Courier New" panose="02070309020205020404" pitchFamily="49" charset="0"/>
              <a:buChar char="o"/>
            </a:pPr>
            <a:r>
              <a:rPr lang="ar-SA" sz="2000" b="1" dirty="0"/>
              <a:t>وضوح الصوت</a:t>
            </a:r>
            <a:r>
              <a:rPr lang="ar-EG" sz="2000" b="1" dirty="0"/>
              <a:t>: </a:t>
            </a:r>
            <a:r>
              <a:rPr lang="ar-EG" sz="2000" dirty="0"/>
              <a:t>هل الصوت مسموع ونقي، دون تشويش؟</a:t>
            </a:r>
            <a:endParaRPr lang="en-US" sz="2000" dirty="0"/>
          </a:p>
          <a:p>
            <a:pPr marL="800100" lvl="1" indent="-342900" algn="just" rtl="1">
              <a:buFont typeface="Courier New" panose="02070309020205020404" pitchFamily="49" charset="0"/>
              <a:buChar char="o"/>
            </a:pPr>
            <a:r>
              <a:rPr lang="ar-SA" sz="2000" b="1" dirty="0"/>
              <a:t>التكوين البصري للّقطة</a:t>
            </a:r>
            <a:r>
              <a:rPr lang="ar-EG" sz="2000" b="1" dirty="0"/>
              <a:t>: </a:t>
            </a:r>
            <a:r>
              <a:rPr lang="ar-EG" sz="2000" dirty="0"/>
              <a:t>هل عناصر اللّقطة (</a:t>
            </a:r>
            <a:r>
              <a:rPr lang="ar-EG" sz="2000" u="sng" dirty="0"/>
              <a:t>مثل:</a:t>
            </a:r>
            <a:r>
              <a:rPr lang="ar-EG" sz="2000" dirty="0"/>
              <a:t> الأشخاص، والخلفية، والكادر) موزعة بشكل صحيح بصريًا؟</a:t>
            </a:r>
            <a:endParaRPr lang="ar-EG" sz="2000" b="1" dirty="0"/>
          </a:p>
          <a:p>
            <a:pPr marL="800100" lvl="1" indent="-342900" algn="just" rtl="1">
              <a:buFont typeface="Courier New" panose="02070309020205020404" pitchFamily="49" charset="0"/>
              <a:buChar char="o"/>
            </a:pPr>
            <a:endParaRPr lang="en-US" sz="900" dirty="0"/>
          </a:p>
          <a:p>
            <a:pPr marL="342900" indent="-342900" algn="just" rtl="1">
              <a:buFont typeface="Arial" panose="020B0604020202020204" pitchFamily="34" charset="0"/>
              <a:buChar char="•"/>
            </a:pPr>
            <a:r>
              <a:rPr lang="ar-EG" sz="2000" dirty="0"/>
              <a:t>وقد </a:t>
            </a:r>
            <a:r>
              <a:rPr lang="ar-SA" sz="2000" dirty="0"/>
              <a:t>يوفّر </a:t>
            </a:r>
            <a:r>
              <a:rPr lang="ar-EG" sz="2000" dirty="0"/>
              <a:t>النظام </a:t>
            </a:r>
            <a:r>
              <a:rPr lang="ar-SA" sz="2000" dirty="0"/>
              <a:t>للم</a:t>
            </a:r>
            <a:r>
              <a:rPr lang="ar-EG" sz="2000" dirty="0"/>
              <a:t>ُ</a:t>
            </a:r>
            <a:r>
              <a:rPr lang="ar-SA" sz="2000" dirty="0"/>
              <a:t>حرر ن</a:t>
            </a:r>
            <a:r>
              <a:rPr lang="ar-EG" sz="2000" dirty="0"/>
              <a:t>ُ</a:t>
            </a:r>
            <a:r>
              <a:rPr lang="ar-SA" sz="2000" dirty="0" err="1"/>
              <a:t>سخة</a:t>
            </a:r>
            <a:r>
              <a:rPr lang="ar-SA" sz="2000" dirty="0"/>
              <a:t> أولية جاهزة تقريبًا من الفيديو يمكنه تعديلها لاحقًا بدلًا من البدء من الصفر، مما يختصر وقت العمل بشكل كبير</a:t>
            </a:r>
            <a:r>
              <a:rPr lang="en-US" sz="2000" dirty="0"/>
              <a:t>.</a:t>
            </a:r>
            <a:r>
              <a:rPr lang="ar-EG" sz="2000" dirty="0"/>
              <a:t> ويمكن القيام بذلك باستخدام بعض الأدوات البسيطة مثل </a:t>
            </a:r>
            <a:r>
              <a:rPr lang="en-US" sz="2000" b="1" dirty="0" err="1"/>
              <a:t>CapCut</a:t>
            </a:r>
            <a:r>
              <a:rPr lang="ar-EG" sz="2000" dirty="0"/>
              <a:t>: </a:t>
            </a:r>
            <a:r>
              <a:rPr lang="en-US" sz="2000" dirty="0">
                <a:hlinkClick r:id="rId2"/>
              </a:rPr>
              <a:t>https://www.capcut.com/tools/desktop-video-editor</a:t>
            </a:r>
            <a:r>
              <a:rPr lang="ar-EG" sz="2000" dirty="0"/>
              <a:t>.</a:t>
            </a:r>
            <a:endParaRPr lang="en-US" sz="2000" dirty="0"/>
          </a:p>
        </p:txBody>
      </p:sp>
      <p:sp>
        <p:nvSpPr>
          <p:cNvPr id="3" name="TextBox 2">
            <a:extLst>
              <a:ext uri="{FF2B5EF4-FFF2-40B4-BE49-F238E27FC236}">
                <a16:creationId xmlns:a16="http://schemas.microsoft.com/office/drawing/2014/main" id="{4E04C66C-C5BD-88AD-3B59-600E732870A4}"/>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12" name="Picture 11" descr="A person sitting at a desk looking at a computer screen&#10;&#10;AI-generated content may be incorrect.">
            <a:extLst>
              <a:ext uri="{FF2B5EF4-FFF2-40B4-BE49-F238E27FC236}">
                <a16:creationId xmlns:a16="http://schemas.microsoft.com/office/drawing/2014/main" id="{1E751D17-29A2-1D7E-C534-07B59EC16B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8230" y="2977553"/>
            <a:ext cx="3387083" cy="225805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071496706"/>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04AA29-854D-2E45-A804-D661D858AB6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6069A2B-B94A-928E-07C7-E672F59CA1EF}"/>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C1E056F-CBDC-B092-8ABA-909A5E85F93E}"/>
              </a:ext>
            </a:extLst>
          </p:cNvPr>
          <p:cNvSpPr txBox="1"/>
          <p:nvPr/>
        </p:nvSpPr>
        <p:spPr>
          <a:xfrm>
            <a:off x="626529" y="1701631"/>
            <a:ext cx="10714486" cy="2569934"/>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3) توظيف تقنيات الذكاء الاصطناعي والتعلّم العميق:</a:t>
            </a:r>
          </a:p>
          <a:p>
            <a:pPr algn="just" rtl="1"/>
            <a:endParaRPr lang="ar-EG" sz="700" b="1" dirty="0">
              <a:effectLst>
                <a:outerShdw blurRad="38100" dist="38100" dir="2700000" algn="tl">
                  <a:srgbClr val="000000">
                    <a:alpha val="43137"/>
                  </a:srgbClr>
                </a:outerShdw>
              </a:effectLst>
            </a:endParaRPr>
          </a:p>
          <a:p>
            <a:pPr algn="justLow" rtl="1"/>
            <a:r>
              <a:rPr lang="ar-EG" sz="2000" u="sng" dirty="0"/>
              <a:t>ومن أبرز المجالات التي يُستخدم فيها الذكاء الاصطناعي في مرحلة ما بعد الإنتاج:</a:t>
            </a:r>
          </a:p>
          <a:p>
            <a:pPr algn="justLow" rtl="1"/>
            <a:endParaRPr lang="ar-EG" sz="700" u="sng" dirty="0"/>
          </a:p>
          <a:p>
            <a:pPr algn="just" rtl="1"/>
            <a:r>
              <a:rPr lang="ar-EG" sz="2000" b="1" dirty="0"/>
              <a:t>4. تحسين جودة الصورة (</a:t>
            </a:r>
            <a:r>
              <a:rPr lang="en-US" sz="2000" b="1" dirty="0"/>
              <a:t>Image Enhancement</a:t>
            </a:r>
            <a:r>
              <a:rPr lang="ar-EG" sz="2000" b="1" dirty="0"/>
              <a:t>):</a:t>
            </a:r>
          </a:p>
          <a:p>
            <a:pPr algn="just" rtl="1"/>
            <a:endParaRPr lang="ar-EG" sz="300" dirty="0"/>
          </a:p>
          <a:p>
            <a:pPr algn="just" rtl="1"/>
            <a:r>
              <a:rPr lang="ar-SA" sz="2000" dirty="0"/>
              <a:t>ي</a:t>
            </a:r>
            <a:r>
              <a:rPr lang="ar-EG" sz="2000" dirty="0"/>
              <a:t>ُ</a:t>
            </a:r>
            <a:r>
              <a:rPr lang="ar-SA" sz="2000" dirty="0"/>
              <a:t>مكن </a:t>
            </a:r>
            <a:r>
              <a:rPr lang="ar-EG" sz="2000" dirty="0"/>
              <a:t>الاعتماد على العديد من البرامج مثل </a:t>
            </a:r>
            <a:r>
              <a:rPr lang="en-US" sz="2000" dirty="0" err="1"/>
              <a:t>Capcut</a:t>
            </a:r>
            <a:r>
              <a:rPr lang="ar-EG" sz="2000" dirty="0"/>
              <a:t> </a:t>
            </a:r>
            <a:r>
              <a:rPr lang="ar-EG" sz="2000" u="sng" dirty="0"/>
              <a:t>ل</a:t>
            </a:r>
            <a:r>
              <a:rPr lang="ar-SA" sz="2000" u="sng" dirty="0"/>
              <a:t>تحسين جودة الصور والفيديوهات بطرق م</a:t>
            </a:r>
            <a:r>
              <a:rPr lang="ar-EG" sz="2000" u="sng" dirty="0"/>
              <a:t>ُ</a:t>
            </a:r>
            <a:r>
              <a:rPr lang="ar-SA" sz="2000" u="sng" dirty="0"/>
              <a:t>تعدد</a:t>
            </a:r>
            <a:r>
              <a:rPr lang="ar-EG" sz="2000" u="sng" dirty="0"/>
              <a:t>ة، منها:</a:t>
            </a:r>
          </a:p>
          <a:p>
            <a:pPr marL="342900" lvl="0" indent="-342900" algn="just" rtl="1">
              <a:buFont typeface="Arial" panose="020B0604020202020204" pitchFamily="34" charset="0"/>
              <a:buChar char="•"/>
            </a:pPr>
            <a:r>
              <a:rPr lang="ar-SA" sz="2000" b="1" dirty="0"/>
              <a:t>إزالة الضجيج البصري</a:t>
            </a:r>
            <a:r>
              <a:rPr lang="ar-EG" sz="2000" b="1" dirty="0"/>
              <a:t> </a:t>
            </a:r>
            <a:r>
              <a:rPr lang="en-US" sz="2000" b="1" dirty="0"/>
              <a:t>(Noise Reduction)</a:t>
            </a:r>
            <a:r>
              <a:rPr lang="ar-EG" sz="2000" b="1" dirty="0"/>
              <a:t>:</a:t>
            </a:r>
            <a:r>
              <a:rPr lang="en-US" sz="2000" b="1" dirty="0"/>
              <a:t> </a:t>
            </a:r>
            <a:r>
              <a:rPr lang="ar-SA" sz="2000" dirty="0"/>
              <a:t>تن</a:t>
            </a:r>
            <a:r>
              <a:rPr lang="ar-EG" sz="2000" dirty="0" err="1"/>
              <a:t>قية</a:t>
            </a:r>
            <a:r>
              <a:rPr lang="ar-SA" sz="2000" dirty="0"/>
              <a:t> الصورة من التشويش الناتج عن </a:t>
            </a:r>
            <a:r>
              <a:rPr lang="ar-EG" sz="2000" dirty="0"/>
              <a:t>سوء </a:t>
            </a:r>
            <a:r>
              <a:rPr lang="ar-SA" sz="2000" dirty="0"/>
              <a:t>الإضاءة أو</a:t>
            </a:r>
            <a:r>
              <a:rPr lang="ar-EG" sz="2000" dirty="0"/>
              <a:t> قلة جودة</a:t>
            </a:r>
            <a:r>
              <a:rPr lang="ar-SA" sz="2000" dirty="0"/>
              <a:t> الكاميرا</a:t>
            </a:r>
            <a:r>
              <a:rPr lang="ar-EG" sz="2000" dirty="0"/>
              <a:t>.</a:t>
            </a:r>
            <a:endParaRPr lang="en-US" sz="2000" dirty="0"/>
          </a:p>
          <a:p>
            <a:pPr marL="342900" lvl="0" indent="-342900" algn="just" rtl="1">
              <a:buFont typeface="Arial" panose="020B0604020202020204" pitchFamily="34" charset="0"/>
              <a:buChar char="•"/>
            </a:pPr>
            <a:r>
              <a:rPr lang="ar-SA" sz="2000" b="1" dirty="0"/>
              <a:t>ترقية الدقة</a:t>
            </a:r>
            <a:r>
              <a:rPr lang="ar-EG" sz="2000" b="1" dirty="0"/>
              <a:t> </a:t>
            </a:r>
            <a:r>
              <a:rPr lang="en-US" sz="2000" b="1" dirty="0"/>
              <a:t>(Upscaling)</a:t>
            </a:r>
            <a:r>
              <a:rPr lang="ar-EG" sz="2000" b="1" dirty="0"/>
              <a:t>:</a:t>
            </a:r>
            <a:r>
              <a:rPr lang="en-US" sz="2000" b="1" dirty="0"/>
              <a:t> </a:t>
            </a:r>
            <a:r>
              <a:rPr lang="ar-SA" sz="2000" dirty="0"/>
              <a:t>رفع </a:t>
            </a:r>
            <a:r>
              <a:rPr lang="ar-EG" sz="2000" dirty="0"/>
              <a:t>جودة</a:t>
            </a:r>
            <a:r>
              <a:rPr lang="ar-SA" sz="2000" dirty="0"/>
              <a:t> الفيديو من جودة منخفضة إلى جودة عالية</a:t>
            </a:r>
            <a:r>
              <a:rPr lang="en-US" sz="2000" dirty="0"/>
              <a:t> </a:t>
            </a:r>
            <a:r>
              <a:rPr lang="ar-EG" sz="2000" dirty="0"/>
              <a:t>(</a:t>
            </a:r>
            <a:r>
              <a:rPr lang="ar-SA" sz="2000" u="sng" dirty="0"/>
              <a:t>مثل</a:t>
            </a:r>
            <a:r>
              <a:rPr lang="ar-EG" sz="2000" u="sng" dirty="0"/>
              <a:t>ًا:</a:t>
            </a:r>
            <a:r>
              <a:rPr lang="ar-SA" sz="2000" dirty="0"/>
              <a:t> من</a:t>
            </a:r>
            <a:r>
              <a:rPr lang="en-US" sz="2000" dirty="0"/>
              <a:t> HD </a:t>
            </a:r>
            <a:r>
              <a:rPr lang="ar-SA" sz="2000" dirty="0"/>
              <a:t>إلى </a:t>
            </a:r>
            <a:r>
              <a:rPr lang="en-US" sz="2000" dirty="0"/>
              <a:t>4K</a:t>
            </a:r>
            <a:r>
              <a:rPr lang="ar-EG" sz="2000" dirty="0"/>
              <a:t>)، </a:t>
            </a:r>
            <a:r>
              <a:rPr lang="ar-SA" sz="2000" dirty="0"/>
              <a:t>دون فقدان التفاصيل</a:t>
            </a:r>
            <a:r>
              <a:rPr lang="en-US" sz="2000" dirty="0"/>
              <a:t>.</a:t>
            </a:r>
          </a:p>
          <a:p>
            <a:pPr marL="342900" indent="-342900" algn="just" rtl="1">
              <a:buFont typeface="Arial" panose="020B0604020202020204" pitchFamily="34" charset="0"/>
              <a:buChar char="•"/>
            </a:pPr>
            <a:r>
              <a:rPr lang="ar-SA" sz="2000" b="1" dirty="0"/>
              <a:t>تثبيت الاهتزاز</a:t>
            </a:r>
            <a:r>
              <a:rPr lang="ar-EG" sz="2000" b="1" dirty="0"/>
              <a:t> </a:t>
            </a:r>
            <a:r>
              <a:rPr lang="en-US" sz="2000" b="1" dirty="0"/>
              <a:t>(Stabilization)</a:t>
            </a:r>
            <a:r>
              <a:rPr lang="ar-EG" sz="2000" b="1" dirty="0"/>
              <a:t>:</a:t>
            </a:r>
            <a:r>
              <a:rPr lang="en-US" sz="2000" b="1" dirty="0"/>
              <a:t> </a:t>
            </a:r>
            <a:r>
              <a:rPr lang="ar-SA" sz="2000" dirty="0"/>
              <a:t>تقليل اهتزاز الكاميرا وجعل الحركة تبدو أكثر </a:t>
            </a:r>
            <a:r>
              <a:rPr lang="ar-EG" sz="2000" dirty="0"/>
              <a:t>ثباتًا</a:t>
            </a:r>
            <a:r>
              <a:rPr lang="ar-SA" sz="2000" dirty="0"/>
              <a:t> واستقرارًا</a:t>
            </a:r>
            <a:r>
              <a:rPr lang="ar-EG" sz="2000" dirty="0"/>
              <a:t> واحترافية.</a:t>
            </a:r>
          </a:p>
        </p:txBody>
      </p:sp>
      <p:sp>
        <p:nvSpPr>
          <p:cNvPr id="3" name="TextBox 2">
            <a:extLst>
              <a:ext uri="{FF2B5EF4-FFF2-40B4-BE49-F238E27FC236}">
                <a16:creationId xmlns:a16="http://schemas.microsoft.com/office/drawing/2014/main" id="{A65116A9-EC2A-283A-5B44-3D899FC84F55}"/>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4" name="Picture 3">
            <a:extLst>
              <a:ext uri="{FF2B5EF4-FFF2-40B4-BE49-F238E27FC236}">
                <a16:creationId xmlns:a16="http://schemas.microsoft.com/office/drawing/2014/main" id="{F3C766A7-D4D9-A341-DF33-00D405F74471}"/>
              </a:ext>
            </a:extLst>
          </p:cNvPr>
          <p:cNvPicPr>
            <a:picLocks noChangeAspect="1"/>
          </p:cNvPicPr>
          <p:nvPr/>
        </p:nvPicPr>
        <p:blipFill>
          <a:blip r:embed="rId2"/>
          <a:stretch>
            <a:fillRect/>
          </a:stretch>
        </p:blipFill>
        <p:spPr>
          <a:xfrm>
            <a:off x="3739440" y="4307068"/>
            <a:ext cx="4389270" cy="16986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a:extLst>
              <a:ext uri="{FF2B5EF4-FFF2-40B4-BE49-F238E27FC236}">
                <a16:creationId xmlns:a16="http://schemas.microsoft.com/office/drawing/2014/main" id="{4B22A8E8-5A22-0BBF-F7A3-FEA238FC27E6}"/>
              </a:ext>
            </a:extLst>
          </p:cNvPr>
          <p:cNvSpPr txBox="1"/>
          <p:nvPr/>
        </p:nvSpPr>
        <p:spPr>
          <a:xfrm>
            <a:off x="3905250" y="6155809"/>
            <a:ext cx="4057650" cy="307777"/>
          </a:xfrm>
          <a:prstGeom prst="rect">
            <a:avLst/>
          </a:prstGeom>
          <a:noFill/>
          <a:ln w="15875">
            <a:solidFill>
              <a:srgbClr val="C00000"/>
            </a:solidFill>
          </a:ln>
        </p:spPr>
        <p:txBody>
          <a:bodyPr wrap="square">
            <a:spAutoFit/>
          </a:bodyPr>
          <a:lstStyle/>
          <a:p>
            <a:pPr algn="ctr"/>
            <a:r>
              <a:rPr lang="en-US" sz="1400" dirty="0">
                <a:hlinkClick r:id="rId3"/>
              </a:rPr>
              <a:t>https://www.capcut.com/tools/desktop-video-editor</a:t>
            </a:r>
            <a:endParaRPr lang="en-US" sz="1400" dirty="0"/>
          </a:p>
        </p:txBody>
      </p:sp>
    </p:spTree>
    <p:extLst>
      <p:ext uri="{BB962C8B-B14F-4D97-AF65-F5344CB8AC3E}">
        <p14:creationId xmlns:p14="http://schemas.microsoft.com/office/powerpoint/2010/main" val="171036487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9C2070-3AD2-B879-DC6E-106D1F4F8E1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54BEB91-A2F7-29E2-ABA0-D530F59BC4C4}"/>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AF2689C-94B4-EFCA-76ED-2DB69548B004}"/>
              </a:ext>
            </a:extLst>
          </p:cNvPr>
          <p:cNvSpPr txBox="1"/>
          <p:nvPr/>
        </p:nvSpPr>
        <p:spPr>
          <a:xfrm>
            <a:off x="3917950" y="1818141"/>
            <a:ext cx="7355833" cy="4154984"/>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4) التخزين </a:t>
            </a:r>
            <a:r>
              <a:rPr lang="ar-SA" sz="2400" b="1" dirty="0">
                <a:effectLst>
                  <a:outerShdw blurRad="38100" dist="38100" dir="2700000" algn="tl">
                    <a:srgbClr val="000000">
                      <a:alpha val="43137"/>
                    </a:srgbClr>
                  </a:outerShdw>
                </a:effectLst>
              </a:rPr>
              <a:t>وال</a:t>
            </a:r>
            <a:r>
              <a:rPr lang="ar-EG" sz="2400" b="1" dirty="0">
                <a:effectLst>
                  <a:outerShdw blurRad="38100" dist="38100" dir="2700000" algn="tl">
                    <a:srgbClr val="000000">
                      <a:alpha val="43137"/>
                    </a:srgbClr>
                  </a:outerShdw>
                </a:effectLst>
              </a:rPr>
              <a:t>مُعالجة</a:t>
            </a:r>
            <a:r>
              <a:rPr lang="ar-SA" sz="2400" b="1" dirty="0">
                <a:effectLst>
                  <a:outerShdw blurRad="38100" dist="38100" dir="2700000" algn="tl">
                    <a:srgbClr val="000000">
                      <a:alpha val="43137"/>
                    </a:srgbClr>
                  </a:outerShdw>
                </a:effectLst>
              </a:rPr>
              <a:t> </a:t>
            </a:r>
            <a:r>
              <a:rPr lang="ar-EG" sz="2400" b="1" dirty="0">
                <a:effectLst>
                  <a:outerShdw blurRad="38100" dist="38100" dir="2700000" algn="tl">
                    <a:srgbClr val="000000">
                      <a:alpha val="43137"/>
                    </a:srgbClr>
                  </a:outerShdw>
                </a:effectLst>
              </a:rPr>
              <a:t>السحابية:</a:t>
            </a:r>
            <a:endParaRPr lang="en-US" sz="2400" b="1" dirty="0">
              <a:effectLst>
                <a:outerShdw blurRad="38100" dist="38100" dir="2700000" algn="tl">
                  <a:srgbClr val="000000">
                    <a:alpha val="43137"/>
                  </a:srgbClr>
                </a:outerShdw>
              </a:effectLst>
            </a:endParaRPr>
          </a:p>
          <a:p>
            <a:pPr algn="just" rtl="1"/>
            <a:endParaRPr lang="en-US" sz="1200" b="1" dirty="0"/>
          </a:p>
          <a:p>
            <a:pPr algn="just" rtl="1"/>
            <a:r>
              <a:rPr lang="ar-EG" sz="2000" b="1" dirty="0">
                <a:solidFill>
                  <a:schemeClr val="accent1"/>
                </a:solidFill>
                <a:effectLst>
                  <a:outerShdw blurRad="38100" dist="38100" dir="2700000" algn="tl">
                    <a:srgbClr val="000000">
                      <a:alpha val="43137"/>
                    </a:srgbClr>
                  </a:outerShdw>
                </a:effectLst>
              </a:rPr>
              <a:t>☁️ ما معنى «العمل </a:t>
            </a:r>
            <a:r>
              <a:rPr lang="ar-EG" sz="2000" b="1" dirty="0" err="1">
                <a:solidFill>
                  <a:schemeClr val="accent1"/>
                </a:solidFill>
                <a:effectLst>
                  <a:outerShdw blurRad="38100" dist="38100" dir="2700000" algn="tl">
                    <a:srgbClr val="000000">
                      <a:alpha val="43137"/>
                    </a:srgbClr>
                  </a:outerShdw>
                </a:effectLst>
              </a:rPr>
              <a:t>السحابي</a:t>
            </a:r>
            <a:r>
              <a:rPr lang="ar-EG" sz="2000" b="1" dirty="0">
                <a:solidFill>
                  <a:schemeClr val="accent1"/>
                </a:solidFill>
                <a:effectLst>
                  <a:outerShdw blurRad="38100" dist="38100" dir="2700000" algn="tl">
                    <a:srgbClr val="000000">
                      <a:alpha val="43137"/>
                    </a:srgbClr>
                  </a:outerShdw>
                </a:effectLst>
              </a:rPr>
              <a:t>» في المونتاج؟</a:t>
            </a:r>
          </a:p>
          <a:p>
            <a:pPr algn="just" rtl="1"/>
            <a:endParaRPr lang="ar-EG" sz="1400" b="1" dirty="0">
              <a:solidFill>
                <a:schemeClr val="accent1"/>
              </a:solidFill>
              <a:effectLst>
                <a:outerShdw blurRad="38100" dist="38100" dir="2700000" algn="tl">
                  <a:srgbClr val="000000">
                    <a:alpha val="43137"/>
                  </a:srgbClr>
                </a:outerShdw>
              </a:effectLst>
            </a:endParaRPr>
          </a:p>
          <a:p>
            <a:pPr algn="just" rtl="1"/>
            <a:r>
              <a:rPr lang="ar-EG" sz="2000" u="sng" dirty="0"/>
              <a:t>تخيّل أنك تقوم بتحرير (مونتاج) فيديو على جهازك الشخصي:</a:t>
            </a:r>
          </a:p>
          <a:p>
            <a:pPr algn="just" rtl="1"/>
            <a:endParaRPr lang="ar-EG" sz="1400" u="sng" dirty="0"/>
          </a:p>
          <a:p>
            <a:pPr marL="342900" indent="-342900" algn="just" rtl="1">
              <a:buFont typeface="Arial" panose="020B0604020202020204" pitchFamily="34" charset="0"/>
              <a:buChar char="•"/>
            </a:pPr>
            <a:r>
              <a:rPr lang="ar-EG" sz="2000" dirty="0"/>
              <a:t>في الوضع التقليدي، تكون كل ملفات الفيديو محفوظة </a:t>
            </a:r>
            <a:r>
              <a:rPr lang="ar-EG" sz="2000" dirty="0">
                <a:effectLst>
                  <a:outerShdw blurRad="38100" dist="38100" dir="2700000" algn="tl">
                    <a:srgbClr val="000000">
                      <a:alpha val="43137"/>
                    </a:srgbClr>
                  </a:outerShdw>
                </a:effectLst>
              </a:rPr>
              <a:t>على جهازك فقط</a:t>
            </a:r>
            <a:r>
              <a:rPr lang="ar-EG" sz="2000" dirty="0"/>
              <a:t>، ولا يمكنك العمل عليها </a:t>
            </a:r>
            <a:r>
              <a:rPr lang="ar-EG" sz="2000" dirty="0">
                <a:effectLst>
                  <a:outerShdw blurRad="38100" dist="38100" dir="2700000" algn="tl">
                    <a:srgbClr val="000000">
                      <a:alpha val="43137"/>
                    </a:srgbClr>
                  </a:outerShdw>
                </a:effectLst>
              </a:rPr>
              <a:t>إلا من خلال نفس الجهاز</a:t>
            </a:r>
            <a:r>
              <a:rPr lang="ar-EG" sz="2000" dirty="0"/>
              <a:t>.</a:t>
            </a:r>
          </a:p>
          <a:p>
            <a:pPr marL="342900" indent="-342900" algn="just" rtl="1">
              <a:buFont typeface="Arial" panose="020B0604020202020204" pitchFamily="34" charset="0"/>
              <a:buChar char="•"/>
            </a:pPr>
            <a:r>
              <a:rPr lang="ar-EG" sz="2000" u="sng" dirty="0"/>
              <a:t>لكن مع </a:t>
            </a:r>
            <a:r>
              <a:rPr lang="ar-EG" sz="2000" u="sng" dirty="0">
                <a:effectLst>
                  <a:outerShdw blurRad="38100" dist="38100" dir="2700000" algn="tl">
                    <a:srgbClr val="000000">
                      <a:alpha val="43137"/>
                    </a:srgbClr>
                  </a:outerShdw>
                </a:effectLst>
              </a:rPr>
              <a:t>العمل </a:t>
            </a:r>
            <a:r>
              <a:rPr lang="ar-EG" sz="2000" u="sng" dirty="0" err="1">
                <a:effectLst>
                  <a:outerShdw blurRad="38100" dist="38100" dir="2700000" algn="tl">
                    <a:srgbClr val="000000">
                      <a:alpha val="43137"/>
                    </a:srgbClr>
                  </a:outerShdw>
                </a:effectLst>
              </a:rPr>
              <a:t>السحابي</a:t>
            </a:r>
            <a:r>
              <a:rPr lang="ar-EG" sz="2000" u="sng" dirty="0">
                <a:effectLst>
                  <a:outerShdw blurRad="38100" dist="38100" dir="2700000" algn="tl">
                    <a:srgbClr val="000000">
                      <a:alpha val="43137"/>
                    </a:srgbClr>
                  </a:outerShdw>
                </a:effectLst>
              </a:rPr>
              <a:t>، </a:t>
            </a:r>
            <a:r>
              <a:rPr lang="ar-EG" sz="2000" u="sng" dirty="0"/>
              <a:t>يصبح الأمر مُختلفًا:</a:t>
            </a:r>
          </a:p>
          <a:p>
            <a:pPr algn="just" rtl="1"/>
            <a:r>
              <a:rPr lang="ar-EG" sz="2000" dirty="0"/>
              <a:t>	بدلًا من حفظ الملفات على جهازك فقط، تقوم </a:t>
            </a:r>
            <a:r>
              <a:rPr lang="ar-EG" sz="2000" dirty="0">
                <a:effectLst>
                  <a:outerShdw blurRad="38100" dist="38100" dir="2700000" algn="tl">
                    <a:srgbClr val="000000">
                      <a:alpha val="43137"/>
                    </a:srgbClr>
                  </a:outerShdw>
                </a:effectLst>
              </a:rPr>
              <a:t>برفعها إلى الإنترنت</a:t>
            </a:r>
            <a:r>
              <a:rPr lang="ar-EG" sz="2000" b="1" dirty="0"/>
              <a:t> </a:t>
            </a:r>
            <a:r>
              <a:rPr lang="ar-EG" sz="2000" dirty="0"/>
              <a:t>(إلى ما يُسمّى بـ «السحابة»).</a:t>
            </a:r>
          </a:p>
          <a:p>
            <a:pPr algn="just" rtl="1"/>
            <a:endParaRPr lang="ar-EG" dirty="0"/>
          </a:p>
          <a:p>
            <a:pPr algn="just" rtl="1"/>
            <a:r>
              <a:rPr lang="ar-EG" sz="2000" dirty="0"/>
              <a:t>«</a:t>
            </a:r>
            <a:r>
              <a:rPr lang="ar-EG" sz="2000" b="1" dirty="0"/>
              <a:t>السحابة</a:t>
            </a:r>
            <a:r>
              <a:rPr lang="ar-EG" sz="2000" dirty="0"/>
              <a:t>» تعني ببساطة </a:t>
            </a:r>
            <a:r>
              <a:rPr lang="ar-EG" sz="2000" dirty="0">
                <a:effectLst>
                  <a:outerShdw blurRad="38100" dist="38100" dir="2700000" algn="tl">
                    <a:srgbClr val="000000">
                      <a:alpha val="43137"/>
                    </a:srgbClr>
                  </a:outerShdw>
                </a:effectLst>
              </a:rPr>
              <a:t>أجهزة حاسب آلي قوية موجودة في أماكن أُخرى حول العالم تقوم بحفظ ملفاتك وتمكّنك من الوصول إليها عبر الإنترنت</a:t>
            </a:r>
            <a:r>
              <a:rPr lang="ar-EG" sz="2000" dirty="0"/>
              <a:t>.</a:t>
            </a:r>
          </a:p>
        </p:txBody>
      </p:sp>
      <p:pic>
        <p:nvPicPr>
          <p:cNvPr id="3" name="Picture 2">
            <a:extLst>
              <a:ext uri="{FF2B5EF4-FFF2-40B4-BE49-F238E27FC236}">
                <a16:creationId xmlns:a16="http://schemas.microsoft.com/office/drawing/2014/main" id="{EC22392F-8DB7-B79C-45A9-668C633E1F5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3312" y="2258709"/>
            <a:ext cx="2251724" cy="337758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4" name="TextBox 3">
            <a:extLst>
              <a:ext uri="{FF2B5EF4-FFF2-40B4-BE49-F238E27FC236}">
                <a16:creationId xmlns:a16="http://schemas.microsoft.com/office/drawing/2014/main" id="{D84B9A4D-E94D-8FC8-63FC-7E82865A7F76}"/>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spTree>
    <p:extLst>
      <p:ext uri="{BB962C8B-B14F-4D97-AF65-F5344CB8AC3E}">
        <p14:creationId xmlns:p14="http://schemas.microsoft.com/office/powerpoint/2010/main" val="201488910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4DCE5D-0C42-394E-402B-F7BF14FD608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EE9956D-4D30-15F6-6EA8-CBD1226B3AEF}"/>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ADED675-C068-65D6-DBC3-742A020E890A}"/>
              </a:ext>
            </a:extLst>
          </p:cNvPr>
          <p:cNvSpPr txBox="1"/>
          <p:nvPr/>
        </p:nvSpPr>
        <p:spPr>
          <a:xfrm>
            <a:off x="3917950" y="1818141"/>
            <a:ext cx="7355833" cy="3893374"/>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4) التخزين </a:t>
            </a:r>
            <a:r>
              <a:rPr lang="ar-SA" sz="2400" b="1" dirty="0">
                <a:effectLst>
                  <a:outerShdw blurRad="38100" dist="38100" dir="2700000" algn="tl">
                    <a:srgbClr val="000000">
                      <a:alpha val="43137"/>
                    </a:srgbClr>
                  </a:outerShdw>
                </a:effectLst>
              </a:rPr>
              <a:t>وال</a:t>
            </a:r>
            <a:r>
              <a:rPr lang="ar-EG" sz="2400" b="1" dirty="0">
                <a:effectLst>
                  <a:outerShdw blurRad="38100" dist="38100" dir="2700000" algn="tl">
                    <a:srgbClr val="000000">
                      <a:alpha val="43137"/>
                    </a:srgbClr>
                  </a:outerShdw>
                </a:effectLst>
              </a:rPr>
              <a:t>مُعالجة</a:t>
            </a:r>
            <a:r>
              <a:rPr lang="ar-SA" sz="2400" b="1" dirty="0">
                <a:effectLst>
                  <a:outerShdw blurRad="38100" dist="38100" dir="2700000" algn="tl">
                    <a:srgbClr val="000000">
                      <a:alpha val="43137"/>
                    </a:srgbClr>
                  </a:outerShdw>
                </a:effectLst>
              </a:rPr>
              <a:t> </a:t>
            </a:r>
            <a:r>
              <a:rPr lang="ar-EG" sz="2400" b="1" dirty="0">
                <a:effectLst>
                  <a:outerShdw blurRad="38100" dist="38100" dir="2700000" algn="tl">
                    <a:srgbClr val="000000">
                      <a:alpha val="43137"/>
                    </a:srgbClr>
                  </a:outerShdw>
                </a:effectLst>
              </a:rPr>
              <a:t>السحابية:</a:t>
            </a:r>
            <a:endParaRPr lang="en-US" sz="2400" b="1" dirty="0">
              <a:effectLst>
                <a:outerShdw blurRad="38100" dist="38100" dir="2700000" algn="tl">
                  <a:srgbClr val="000000">
                    <a:alpha val="43137"/>
                  </a:srgbClr>
                </a:outerShdw>
              </a:effectLst>
            </a:endParaRPr>
          </a:p>
          <a:p>
            <a:pPr algn="just" rtl="1"/>
            <a:endParaRPr lang="en-US" sz="1200" b="1" dirty="0"/>
          </a:p>
          <a:p>
            <a:pPr algn="just" rtl="1"/>
            <a:r>
              <a:rPr lang="ar-EG" sz="2000" b="1" dirty="0">
                <a:solidFill>
                  <a:schemeClr val="accent1"/>
                </a:solidFill>
                <a:effectLst>
                  <a:outerShdw blurRad="38100" dist="38100" dir="2700000" algn="tl">
                    <a:srgbClr val="000000">
                      <a:alpha val="43137"/>
                    </a:srgbClr>
                  </a:outerShdw>
                </a:effectLst>
              </a:rPr>
              <a:t>☁️ مزايا الحوسبة السحابية في المؤسسات الإعلامية الكُبرى:</a:t>
            </a:r>
          </a:p>
          <a:p>
            <a:pPr algn="just" rtl="1"/>
            <a:endParaRPr lang="ar-EG" sz="1100" dirty="0"/>
          </a:p>
          <a:p>
            <a:pPr algn="just" rtl="1"/>
            <a:r>
              <a:rPr lang="ar-EG" sz="2000" u="sng" dirty="0"/>
              <a:t>بذلك يصبح بإمكانك:</a:t>
            </a:r>
          </a:p>
          <a:p>
            <a:pPr marL="342900" indent="-342900" algn="just" rtl="1">
              <a:buFont typeface="Arial" panose="020B0604020202020204" pitchFamily="34" charset="0"/>
              <a:buChar char="•"/>
            </a:pPr>
            <a:r>
              <a:rPr lang="ar-EG" sz="2000" b="1" dirty="0"/>
              <a:t>فتح مشروع المونتاج من أي جهاز</a:t>
            </a:r>
            <a:r>
              <a:rPr lang="ar-EG" sz="2000" dirty="0"/>
              <a:t> مُتصل بالإنترنت، وليس فقط من جهازك الشخصي.</a:t>
            </a:r>
          </a:p>
          <a:p>
            <a:pPr marL="342900" indent="-342900" algn="just" rtl="1">
              <a:buFont typeface="Arial" panose="020B0604020202020204" pitchFamily="34" charset="0"/>
              <a:buChar char="•"/>
            </a:pPr>
            <a:r>
              <a:rPr lang="ar-EG" sz="2000" b="1" dirty="0"/>
              <a:t>العمل مع زملائك في الوقت نفسه</a:t>
            </a:r>
            <a:r>
              <a:rPr lang="ar-EG" sz="2000" dirty="0"/>
              <a:t> على نفس المشروع حتى لو كنتم في أماكن مُختلفة.</a:t>
            </a:r>
          </a:p>
          <a:p>
            <a:pPr marL="342900" indent="-342900" algn="just" rtl="1">
              <a:buFont typeface="Arial" panose="020B0604020202020204" pitchFamily="34" charset="0"/>
              <a:buChar char="•"/>
            </a:pPr>
            <a:r>
              <a:rPr lang="ar-EG" sz="2000" b="1" dirty="0"/>
              <a:t>حماية وأمان البيانات</a:t>
            </a:r>
            <a:r>
              <a:rPr lang="ar-EG" sz="2000" dirty="0"/>
              <a:t> حيث تحفظ الملفات تلقائيًا في خوادم سحابية آمنة، مما يقلل من احتمالات ضياعها أو تلفها عند حدوث أعطال في الأجهزة المحلية.</a:t>
            </a:r>
          </a:p>
          <a:p>
            <a:pPr marL="342900" indent="-342900" algn="just" rtl="1">
              <a:buFont typeface="Arial" panose="020B0604020202020204" pitchFamily="34" charset="0"/>
              <a:buChar char="•"/>
            </a:pPr>
            <a:r>
              <a:rPr lang="ar-EG" sz="2000" b="1" dirty="0"/>
              <a:t>تحقيق أداء أسرع وُمعالجة أقوى</a:t>
            </a:r>
            <a:r>
              <a:rPr lang="ar-EG" sz="2000" dirty="0"/>
              <a:t> حيث  تُنفَّذ عمليات المُعالجة الثقيلة (مثل التصدير وتحسين الجودة) على خوادم سحابية عالية الكفاءة، مما يخفف العبء عن الأجهزة المحلية ويُسرّع إنجاز المهام.</a:t>
            </a:r>
          </a:p>
        </p:txBody>
      </p:sp>
      <p:sp>
        <p:nvSpPr>
          <p:cNvPr id="4" name="TextBox 3">
            <a:extLst>
              <a:ext uri="{FF2B5EF4-FFF2-40B4-BE49-F238E27FC236}">
                <a16:creationId xmlns:a16="http://schemas.microsoft.com/office/drawing/2014/main" id="{E3166CD6-313A-8A63-91E4-9F116C7C6F17}"/>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2" name="Picture 1" descr="A group of people sitting at desks with laptops&#10;&#10;AI-generated content may be incorrect.">
            <a:extLst>
              <a:ext uri="{FF2B5EF4-FFF2-40B4-BE49-F238E27FC236}">
                <a16:creationId xmlns:a16="http://schemas.microsoft.com/office/drawing/2014/main" id="{F4DD2E33-8545-E663-F2BA-3A5A7DFB87F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2406" y="3200399"/>
            <a:ext cx="3460494" cy="230699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202182101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7542D6-E35C-BF39-1115-5244D80AF70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623E550-7786-C3F6-E3F1-0FA281E36F97}"/>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089A99-1B40-8A8B-9514-ABAF46D5378F}"/>
              </a:ext>
            </a:extLst>
          </p:cNvPr>
          <p:cNvSpPr txBox="1"/>
          <p:nvPr/>
        </p:nvSpPr>
        <p:spPr>
          <a:xfrm>
            <a:off x="3917950" y="1952261"/>
            <a:ext cx="7355833" cy="3893374"/>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4) التخزين </a:t>
            </a:r>
            <a:r>
              <a:rPr lang="ar-SA" sz="2400" b="1" dirty="0">
                <a:effectLst>
                  <a:outerShdw blurRad="38100" dist="38100" dir="2700000" algn="tl">
                    <a:srgbClr val="000000">
                      <a:alpha val="43137"/>
                    </a:srgbClr>
                  </a:outerShdw>
                </a:effectLst>
              </a:rPr>
              <a:t>وال</a:t>
            </a:r>
            <a:r>
              <a:rPr lang="ar-EG" sz="2400" b="1" dirty="0">
                <a:effectLst>
                  <a:outerShdw blurRad="38100" dist="38100" dir="2700000" algn="tl">
                    <a:srgbClr val="000000">
                      <a:alpha val="43137"/>
                    </a:srgbClr>
                  </a:outerShdw>
                </a:effectLst>
              </a:rPr>
              <a:t>مُعالجة</a:t>
            </a:r>
            <a:r>
              <a:rPr lang="ar-SA" sz="2400" b="1" dirty="0">
                <a:effectLst>
                  <a:outerShdw blurRad="38100" dist="38100" dir="2700000" algn="tl">
                    <a:srgbClr val="000000">
                      <a:alpha val="43137"/>
                    </a:srgbClr>
                  </a:outerShdw>
                </a:effectLst>
              </a:rPr>
              <a:t> </a:t>
            </a:r>
            <a:r>
              <a:rPr lang="ar-EG" sz="2400" b="1" dirty="0">
                <a:effectLst>
                  <a:outerShdw blurRad="38100" dist="38100" dir="2700000" algn="tl">
                    <a:srgbClr val="000000">
                      <a:alpha val="43137"/>
                    </a:srgbClr>
                  </a:outerShdw>
                </a:effectLst>
              </a:rPr>
              <a:t>السحابية:</a:t>
            </a:r>
            <a:endParaRPr lang="en-US" sz="2400" b="1" dirty="0">
              <a:effectLst>
                <a:outerShdw blurRad="38100" dist="38100" dir="2700000" algn="tl">
                  <a:srgbClr val="000000">
                    <a:alpha val="43137"/>
                  </a:srgbClr>
                </a:outerShdw>
              </a:effectLst>
            </a:endParaRPr>
          </a:p>
          <a:p>
            <a:pPr algn="just" rtl="1"/>
            <a:endParaRPr lang="en-US" sz="1200" b="1" dirty="0"/>
          </a:p>
          <a:p>
            <a:pPr algn="just" rtl="1"/>
            <a:r>
              <a:rPr lang="ar-EG" sz="2000" b="1" dirty="0">
                <a:solidFill>
                  <a:schemeClr val="accent1"/>
                </a:solidFill>
                <a:effectLst>
                  <a:outerShdw blurRad="38100" dist="38100" dir="2700000" algn="tl">
                    <a:srgbClr val="000000">
                      <a:alpha val="43137"/>
                    </a:srgbClr>
                  </a:outerShdw>
                </a:effectLst>
              </a:rPr>
              <a:t>☁️ مزايا الحوسبة السحابية في المؤسسات الإعلامية الكُبرى:</a:t>
            </a:r>
          </a:p>
          <a:p>
            <a:pPr algn="just" rtl="1"/>
            <a:endParaRPr lang="ar-EG" sz="1100" dirty="0"/>
          </a:p>
          <a:p>
            <a:pPr algn="just" rtl="1"/>
            <a:r>
              <a:rPr lang="ar-EG" sz="2000" u="sng" dirty="0"/>
              <a:t>بذلك يصبح بإمكانك:</a:t>
            </a:r>
          </a:p>
          <a:p>
            <a:pPr marL="342900" indent="-342900" algn="just" rtl="1">
              <a:buFont typeface="Arial" panose="020B0604020202020204" pitchFamily="34" charset="0"/>
              <a:buChar char="•"/>
            </a:pPr>
            <a:r>
              <a:rPr lang="ar-EG" sz="2000" b="1" dirty="0"/>
              <a:t>تقليل النفقات التشغيلية </a:t>
            </a:r>
            <a:r>
              <a:rPr lang="ar-EG" sz="2000" dirty="0"/>
              <a:t>حيث يُسهم في تقليل عدد العاملين المطلوبين لصيانة الأنظمة والخوادم داخل مقرات القنوات، الأمر الذي يخفّض التكاليف التشغيلية ويرفع كفاءة الإدارة التقنية.</a:t>
            </a:r>
          </a:p>
          <a:p>
            <a:pPr marL="342900" indent="-342900" algn="just" rtl="1">
              <a:buFont typeface="Arial" panose="020B0604020202020204" pitchFamily="34" charset="0"/>
              <a:buChar char="•"/>
            </a:pPr>
            <a:r>
              <a:rPr lang="ar-EG" sz="2000" b="1" dirty="0"/>
              <a:t>زيادة السعة التخزينية والموارد التقنية بشكل مرن</a:t>
            </a:r>
            <a:r>
              <a:rPr lang="ar-EG" sz="2000" dirty="0"/>
              <a:t> يواكب التوسع السريع في إنتاج المُحتوى الرقمي عالي الجودة مثل الفيديوهات بجودة </a:t>
            </a:r>
            <a:r>
              <a:rPr lang="en-US" sz="2000" dirty="0"/>
              <a:t>4K</a:t>
            </a:r>
            <a:r>
              <a:rPr lang="ar-EG" sz="2000" dirty="0"/>
              <a:t> ‎و</a:t>
            </a:r>
            <a:r>
              <a:rPr lang="en-US" sz="2000" dirty="0"/>
              <a:t>8K</a:t>
            </a:r>
            <a:r>
              <a:rPr lang="ar-EG" sz="2000" dirty="0"/>
              <a:t>، والتي تحتاج لسعات تخزينية أكبر.</a:t>
            </a:r>
          </a:p>
          <a:p>
            <a:pPr marL="342900" indent="-342900" algn="just" rtl="1">
              <a:buFont typeface="Arial" panose="020B0604020202020204" pitchFamily="34" charset="0"/>
              <a:buChar char="•"/>
            </a:pPr>
            <a:r>
              <a:rPr lang="ar-EG" sz="2000" b="1" dirty="0"/>
              <a:t>المُساهمة في الحفاظ على البيئة</a:t>
            </a:r>
            <a:r>
              <a:rPr lang="ar-EG" sz="2000" dirty="0"/>
              <a:t> من خلال تقليل الاعتماد على أجهزة محلية كثيرة واستهلاك الطاقة داخل مراكز البث.</a:t>
            </a:r>
          </a:p>
        </p:txBody>
      </p:sp>
      <p:sp>
        <p:nvSpPr>
          <p:cNvPr id="4" name="TextBox 3">
            <a:extLst>
              <a:ext uri="{FF2B5EF4-FFF2-40B4-BE49-F238E27FC236}">
                <a16:creationId xmlns:a16="http://schemas.microsoft.com/office/drawing/2014/main" id="{62B739BE-650F-82F0-526C-B36A300D747E}"/>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pic>
        <p:nvPicPr>
          <p:cNvPr id="2" name="Picture 1" descr="A group of people sitting at desks with laptops&#10;&#10;AI-generated content may be incorrect.">
            <a:extLst>
              <a:ext uri="{FF2B5EF4-FFF2-40B4-BE49-F238E27FC236}">
                <a16:creationId xmlns:a16="http://schemas.microsoft.com/office/drawing/2014/main" id="{C0D64502-06DC-7C99-ADF7-157CB0DE606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2406" y="3200399"/>
            <a:ext cx="3460494" cy="230699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45315519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8302A5-B561-F9B1-352A-01EB41A330E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0102481-9B94-954A-1CF5-7FDA78F66314}"/>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E2EF2E1-DAB1-C96A-F387-FE07F2E54C0E}"/>
              </a:ext>
            </a:extLst>
          </p:cNvPr>
          <p:cNvSpPr txBox="1"/>
          <p:nvPr/>
        </p:nvSpPr>
        <p:spPr>
          <a:xfrm>
            <a:off x="4389537" y="2177132"/>
            <a:ext cx="6770675" cy="3539430"/>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4) التخزين </a:t>
            </a:r>
            <a:r>
              <a:rPr lang="ar-SA" sz="2400" b="1" dirty="0">
                <a:effectLst>
                  <a:outerShdw blurRad="38100" dist="38100" dir="2700000" algn="tl">
                    <a:srgbClr val="000000">
                      <a:alpha val="43137"/>
                    </a:srgbClr>
                  </a:outerShdw>
                </a:effectLst>
              </a:rPr>
              <a:t>وال</a:t>
            </a:r>
            <a:r>
              <a:rPr lang="ar-EG" sz="2400" b="1" dirty="0">
                <a:effectLst>
                  <a:outerShdw blurRad="38100" dist="38100" dir="2700000" algn="tl">
                    <a:srgbClr val="000000">
                      <a:alpha val="43137"/>
                    </a:srgbClr>
                  </a:outerShdw>
                </a:effectLst>
              </a:rPr>
              <a:t>مُعالجة</a:t>
            </a:r>
            <a:r>
              <a:rPr lang="ar-SA" sz="2400" b="1" dirty="0">
                <a:effectLst>
                  <a:outerShdw blurRad="38100" dist="38100" dir="2700000" algn="tl">
                    <a:srgbClr val="000000">
                      <a:alpha val="43137"/>
                    </a:srgbClr>
                  </a:outerShdw>
                </a:effectLst>
              </a:rPr>
              <a:t> </a:t>
            </a:r>
            <a:r>
              <a:rPr lang="ar-EG" sz="2400" b="1" dirty="0">
                <a:effectLst>
                  <a:outerShdw blurRad="38100" dist="38100" dir="2700000" algn="tl">
                    <a:srgbClr val="000000">
                      <a:alpha val="43137"/>
                    </a:srgbClr>
                  </a:outerShdw>
                </a:effectLst>
              </a:rPr>
              <a:t>السحابية:</a:t>
            </a:r>
            <a:endParaRPr lang="en-US" sz="2400" b="1" dirty="0">
              <a:effectLst>
                <a:outerShdw blurRad="38100" dist="38100" dir="2700000" algn="tl">
                  <a:srgbClr val="000000">
                    <a:alpha val="43137"/>
                  </a:srgbClr>
                </a:outerShdw>
              </a:effectLst>
            </a:endParaRPr>
          </a:p>
          <a:p>
            <a:pPr algn="just" rtl="1"/>
            <a:endParaRPr lang="ar-EG" sz="2000" b="1" dirty="0"/>
          </a:p>
          <a:p>
            <a:pPr marL="342900" indent="-342900" algn="just" rtl="1">
              <a:buFont typeface="Arial" panose="020B0604020202020204" pitchFamily="34" charset="0"/>
              <a:buChar char="•"/>
            </a:pPr>
            <a:r>
              <a:rPr lang="ar-EG" sz="2000" dirty="0"/>
              <a:t>وبذلك، تُمكِّن الحوسبة السحابية المؤسسات الإعلامية من </a:t>
            </a:r>
            <a:r>
              <a:rPr lang="ar-EG" sz="2000" b="1" dirty="0"/>
              <a:t>التحول نحو بيئات إنتاج رقمية مرنة، آمنة، وقابلة للتوسع</a:t>
            </a:r>
            <a:r>
              <a:rPr lang="ar-EG" sz="2000" dirty="0"/>
              <a:t>، وهو ما يعزز من قدرتها التنافسية في سوق الإعلام العالمي شديد السرعة والتغير.</a:t>
            </a: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r>
              <a:rPr lang="ar-EG" sz="2000" dirty="0"/>
              <a:t>ومع ذلك، فإن هذا الشكل من التعاون الرقمي يثير عددًا من </a:t>
            </a:r>
            <a:r>
              <a:rPr lang="ar-EG" sz="2000" b="1" dirty="0"/>
              <a:t>القضايا الأخلاقية والقانونية المُتعلقة بخصوصية البيانات</a:t>
            </a:r>
            <a:r>
              <a:rPr lang="ar-EG" sz="2000" dirty="0"/>
              <a:t>، إذ يتطلب الالتزام الصارم بمعايير حماية البيانات، فضلًا عن القوانين الوطنية في الدول العربية مثل </a:t>
            </a:r>
            <a:r>
              <a:rPr lang="ar-EG" sz="2000" b="1" dirty="0"/>
              <a:t>قانون حماية البيانات في الإمارات (2021)</a:t>
            </a:r>
            <a:r>
              <a:rPr lang="ar-EG" sz="2000" dirty="0"/>
              <a:t>، لمنع تسريب المواد الإنتاجية أو استغلالها بشكل غير أخلاقي.</a:t>
            </a:r>
          </a:p>
        </p:txBody>
      </p:sp>
      <p:pic>
        <p:nvPicPr>
          <p:cNvPr id="8" name="Picture 7" descr="A hand holding a cloud with arrows&#10;&#10;AI-generated content may be incorrect.">
            <a:extLst>
              <a:ext uri="{FF2B5EF4-FFF2-40B4-BE49-F238E27FC236}">
                <a16:creationId xmlns:a16="http://schemas.microsoft.com/office/drawing/2014/main" id="{E8089B61-BDE2-BDCD-8013-EB6781B4BD2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7567" y="2359291"/>
            <a:ext cx="2470974" cy="316427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3" name="TextBox 2">
            <a:extLst>
              <a:ext uri="{FF2B5EF4-FFF2-40B4-BE49-F238E27FC236}">
                <a16:creationId xmlns:a16="http://schemas.microsoft.com/office/drawing/2014/main" id="{D1286A4B-5DB7-F037-5ED3-B0D994994CFB}"/>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spTree>
    <p:extLst>
      <p:ext uri="{BB962C8B-B14F-4D97-AF65-F5344CB8AC3E}">
        <p14:creationId xmlns:p14="http://schemas.microsoft.com/office/powerpoint/2010/main" val="36179149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DF6098-0A29-DA60-4E9B-3BC2DB1B29E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6E89EA09-9E85-C3CF-70F9-BBDCF2CBE899}"/>
              </a:ext>
            </a:extLst>
          </p:cNvPr>
          <p:cNvSpPr txBox="1"/>
          <p:nvPr/>
        </p:nvSpPr>
        <p:spPr>
          <a:xfrm>
            <a:off x="983312" y="1121264"/>
            <a:ext cx="1351367" cy="830997"/>
          </a:xfrm>
          <a:prstGeom prst="rect">
            <a:avLst/>
          </a:prstGeom>
          <a:noFill/>
        </p:spPr>
        <p:txBody>
          <a:bodyPr wrap="square" rtlCol="0">
            <a:spAutoFit/>
          </a:bodyPr>
          <a:lstStyle/>
          <a:p>
            <a:pPr algn="ctr"/>
            <a:r>
              <a:rPr lang="ar-EG" sz="2400" b="1">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3AAF82D-73EE-ADA6-9F53-982E7EBF6E2A}"/>
              </a:ext>
            </a:extLst>
          </p:cNvPr>
          <p:cNvSpPr txBox="1"/>
          <p:nvPr/>
        </p:nvSpPr>
        <p:spPr>
          <a:xfrm>
            <a:off x="809697" y="1786244"/>
            <a:ext cx="10580856" cy="1938992"/>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4) التخزين </a:t>
            </a:r>
            <a:r>
              <a:rPr lang="ar-SA" sz="2400" b="1" dirty="0">
                <a:effectLst>
                  <a:outerShdw blurRad="38100" dist="38100" dir="2700000" algn="tl">
                    <a:srgbClr val="000000">
                      <a:alpha val="43137"/>
                    </a:srgbClr>
                  </a:outerShdw>
                </a:effectLst>
              </a:rPr>
              <a:t>وال</a:t>
            </a:r>
            <a:r>
              <a:rPr lang="ar-EG" sz="2400" b="1" dirty="0">
                <a:effectLst>
                  <a:outerShdw blurRad="38100" dist="38100" dir="2700000" algn="tl">
                    <a:srgbClr val="000000">
                      <a:alpha val="43137"/>
                    </a:srgbClr>
                  </a:outerShdw>
                </a:effectLst>
              </a:rPr>
              <a:t>مُعالجة</a:t>
            </a:r>
            <a:r>
              <a:rPr lang="ar-SA" sz="2400" b="1" dirty="0">
                <a:effectLst>
                  <a:outerShdw blurRad="38100" dist="38100" dir="2700000" algn="tl">
                    <a:srgbClr val="000000">
                      <a:alpha val="43137"/>
                    </a:srgbClr>
                  </a:outerShdw>
                </a:effectLst>
              </a:rPr>
              <a:t> </a:t>
            </a:r>
            <a:r>
              <a:rPr lang="ar-EG" sz="2400" b="1" dirty="0">
                <a:effectLst>
                  <a:outerShdw blurRad="38100" dist="38100" dir="2700000" algn="tl">
                    <a:srgbClr val="000000">
                      <a:alpha val="43137"/>
                    </a:srgbClr>
                  </a:outerShdw>
                </a:effectLst>
              </a:rPr>
              <a:t>السحابية:</a:t>
            </a:r>
            <a:endParaRPr lang="en-US" sz="2400" b="1" dirty="0">
              <a:effectLst>
                <a:outerShdw blurRad="38100" dist="38100" dir="2700000" algn="tl">
                  <a:srgbClr val="000000">
                    <a:alpha val="43137"/>
                  </a:srgbClr>
                </a:outerShdw>
              </a:effectLst>
            </a:endParaRPr>
          </a:p>
          <a:p>
            <a:pPr algn="just" rtl="1"/>
            <a:endParaRPr lang="ar-EG" sz="2000" b="1" dirty="0"/>
          </a:p>
          <a:p>
            <a:pPr marL="342900" indent="-342900" algn="just" rtl="1">
              <a:buFont typeface="Wingdings" panose="05000000000000000000" pitchFamily="2" charset="2"/>
              <a:buChar char="ü"/>
            </a:pPr>
            <a:r>
              <a:rPr lang="ar-SA" sz="2000" u="sng" dirty="0">
                <a:solidFill>
                  <a:schemeClr val="accent1"/>
                </a:solidFill>
                <a:effectLst>
                  <a:outerShdw blurRad="38100" dist="38100" dir="2700000" algn="tl">
                    <a:srgbClr val="000000">
                      <a:alpha val="43137"/>
                    </a:srgbClr>
                  </a:outerShdw>
                </a:effectLst>
              </a:rPr>
              <a:t>على سبيل المثال</a:t>
            </a:r>
            <a:r>
              <a:rPr lang="ar-EG" sz="2000" u="sng" dirty="0">
                <a:solidFill>
                  <a:schemeClr val="accent1"/>
                </a:solidFill>
                <a:effectLst>
                  <a:outerShdw blurRad="38100" dist="38100" dir="2700000" algn="tl">
                    <a:srgbClr val="000000">
                      <a:alpha val="43137"/>
                    </a:srgbClr>
                  </a:outerShdw>
                </a:effectLst>
              </a:rPr>
              <a:t>:</a:t>
            </a:r>
            <a:r>
              <a:rPr lang="ar-EG" sz="2000" b="1" dirty="0">
                <a:solidFill>
                  <a:schemeClr val="accent1"/>
                </a:solidFill>
                <a:effectLst>
                  <a:outerShdw blurRad="38100" dist="38100" dir="2700000" algn="tl">
                    <a:srgbClr val="000000">
                      <a:alpha val="43137"/>
                    </a:srgbClr>
                  </a:outerShdw>
                </a:effectLst>
              </a:rPr>
              <a:t> </a:t>
            </a:r>
            <a:r>
              <a:rPr lang="ar-EG" sz="2000" dirty="0"/>
              <a:t>خلال جائحة كورونا، اعتمدت قنوات عالمية كُبرى مثل </a:t>
            </a:r>
            <a:r>
              <a:rPr lang="en-US" sz="2000" b="1" dirty="0"/>
              <a:t>CNN</a:t>
            </a:r>
            <a:r>
              <a:rPr lang="ar-EG" sz="2000" dirty="0"/>
              <a:t> على منصات تحرير سحابية مثل </a:t>
            </a:r>
            <a:r>
              <a:rPr lang="en-US" sz="2000" b="1" dirty="0"/>
              <a:t>Frame.io</a:t>
            </a:r>
            <a:r>
              <a:rPr lang="en-US" sz="2000" dirty="0"/>
              <a:t>، </a:t>
            </a:r>
            <a:r>
              <a:rPr lang="ar-EG" sz="2000" dirty="0"/>
              <a:t>حيث عمل </a:t>
            </a:r>
            <a:r>
              <a:rPr lang="ar-EG" dirty="0"/>
              <a:t>المُحررون من منازلهم. وسمحت المنصة بتخزين ومزامنة المواد المصورة عبر الإنترنت بشكل فوري، مما أتاح استمرار الإنتاج دون توقف كبير رغم الإغلاقات والتباعد الاجتماعي. هذا الاعتماد كان جزءًا من تحول أوسع في صناعة الإعلام نحو التعاون </a:t>
            </a:r>
            <a:r>
              <a:rPr lang="ar-EG" dirty="0" err="1"/>
              <a:t>السحابي</a:t>
            </a:r>
            <a:r>
              <a:rPr lang="ar-EG" dirty="0"/>
              <a:t>، حيث أصبحت </a:t>
            </a:r>
            <a:r>
              <a:rPr lang="en-US" dirty="0"/>
              <a:t>Frame.io </a:t>
            </a:r>
            <a:r>
              <a:rPr lang="ar-EG" dirty="0"/>
              <a:t> أداة قياسية للإنتاج عن بعد.</a:t>
            </a:r>
            <a:endParaRPr lang="ar-EG" sz="2000" dirty="0"/>
          </a:p>
        </p:txBody>
      </p:sp>
      <p:pic>
        <p:nvPicPr>
          <p:cNvPr id="12" name="Picture 11">
            <a:extLst>
              <a:ext uri="{FF2B5EF4-FFF2-40B4-BE49-F238E27FC236}">
                <a16:creationId xmlns:a16="http://schemas.microsoft.com/office/drawing/2014/main" id="{40F557D5-5EB5-3A78-1806-B136BD28A875}"/>
              </a:ext>
            </a:extLst>
          </p:cNvPr>
          <p:cNvPicPr>
            <a:picLocks noChangeAspect="1"/>
          </p:cNvPicPr>
          <p:nvPr/>
        </p:nvPicPr>
        <p:blipFill>
          <a:blip r:embed="rId2"/>
          <a:stretch>
            <a:fillRect/>
          </a:stretch>
        </p:blipFill>
        <p:spPr>
          <a:xfrm>
            <a:off x="1994928" y="3741712"/>
            <a:ext cx="4616330" cy="21162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4" name="TextBox 13">
            <a:extLst>
              <a:ext uri="{FF2B5EF4-FFF2-40B4-BE49-F238E27FC236}">
                <a16:creationId xmlns:a16="http://schemas.microsoft.com/office/drawing/2014/main" id="{0E555924-465A-6E16-DE6A-0A43E8F974C2}"/>
              </a:ext>
            </a:extLst>
          </p:cNvPr>
          <p:cNvSpPr txBox="1"/>
          <p:nvPr/>
        </p:nvSpPr>
        <p:spPr>
          <a:xfrm>
            <a:off x="4368412" y="6225488"/>
            <a:ext cx="2988668" cy="369332"/>
          </a:xfrm>
          <a:prstGeom prst="rect">
            <a:avLst/>
          </a:prstGeom>
          <a:noFill/>
          <a:ln w="22225">
            <a:solidFill>
              <a:srgbClr val="C00000"/>
            </a:solidFill>
          </a:ln>
        </p:spPr>
        <p:txBody>
          <a:bodyPr wrap="square">
            <a:spAutoFit/>
          </a:bodyPr>
          <a:lstStyle/>
          <a:p>
            <a:pPr algn="ctr"/>
            <a:r>
              <a:rPr lang="en-US" dirty="0">
                <a:hlinkClick r:id="rId3"/>
              </a:rPr>
              <a:t>https://frame.io/</a:t>
            </a:r>
            <a:endParaRPr lang="en-US" dirty="0"/>
          </a:p>
        </p:txBody>
      </p:sp>
      <p:pic>
        <p:nvPicPr>
          <p:cNvPr id="16" name="Picture 15">
            <a:extLst>
              <a:ext uri="{FF2B5EF4-FFF2-40B4-BE49-F238E27FC236}">
                <a16:creationId xmlns:a16="http://schemas.microsoft.com/office/drawing/2014/main" id="{CBCA7FB0-E32D-051D-C6FC-A0576364B922}"/>
              </a:ext>
            </a:extLst>
          </p:cNvPr>
          <p:cNvPicPr>
            <a:picLocks noChangeAspect="1"/>
          </p:cNvPicPr>
          <p:nvPr/>
        </p:nvPicPr>
        <p:blipFill>
          <a:blip r:embed="rId4"/>
          <a:stretch>
            <a:fillRect/>
          </a:stretch>
        </p:blipFill>
        <p:spPr>
          <a:xfrm>
            <a:off x="7722840" y="3802741"/>
            <a:ext cx="1609797" cy="19899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Box 2">
            <a:extLst>
              <a:ext uri="{FF2B5EF4-FFF2-40B4-BE49-F238E27FC236}">
                <a16:creationId xmlns:a16="http://schemas.microsoft.com/office/drawing/2014/main" id="{B7E6CCBC-9E65-EB5F-5934-27FD04B351AA}"/>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2. مرحلة ما بعد الإنتاج التلفزيوني:</a:t>
            </a:r>
          </a:p>
        </p:txBody>
      </p:sp>
    </p:spTree>
    <p:extLst>
      <p:ext uri="{BB962C8B-B14F-4D97-AF65-F5344CB8AC3E}">
        <p14:creationId xmlns:p14="http://schemas.microsoft.com/office/powerpoint/2010/main" val="409491994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BB7DD-AF9B-4FB5-C516-4A31153E100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74B253B-6C2F-84C2-79E9-4F5B5F615C3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4DFDCC51-B5A6-9393-7011-187CA4E0F54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840BA46D-849F-F351-1462-2FF7DF121091}"/>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C04B36A8-C53A-01AF-31E9-A1A8BA89566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F5F960C7-3AAD-4C75-E4B2-7C6C446449E1}"/>
              </a:ext>
            </a:extLst>
          </p:cNvPr>
          <p:cNvSpPr txBox="1"/>
          <p:nvPr/>
        </p:nvSpPr>
        <p:spPr>
          <a:xfrm>
            <a:off x="2467306" y="5027146"/>
            <a:ext cx="1888659" cy="954107"/>
          </a:xfrm>
          <a:prstGeom prst="rect">
            <a:avLst/>
          </a:prstGeom>
          <a:noFill/>
        </p:spPr>
        <p:txBody>
          <a:bodyPr wrap="none" rtlCol="0">
            <a:spAutoFit/>
          </a:bodyPr>
          <a:lstStyle/>
          <a:p>
            <a:pPr algn="ctr" rtl="1"/>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الخُلاصة</a:t>
            </a:r>
          </a:p>
          <a:p>
            <a:pPr algn="ctr" rtl="1"/>
            <a:r>
              <a:rPr lang="en-US" sz="2800" b="1" dirty="0">
                <a:solidFill>
                  <a:schemeClr val="accent5">
                    <a:lumMod val="75000"/>
                  </a:schemeClr>
                </a:solidFill>
                <a:effectLst>
                  <a:outerShdw blurRad="38100" dist="38100" dir="2700000" algn="tl">
                    <a:srgbClr val="000000">
                      <a:alpha val="43137"/>
                    </a:srgbClr>
                  </a:outerShdw>
                </a:effectLst>
                <a:latin typeface="Alexandria" charset="0"/>
              </a:rPr>
              <a:t>Conclusion </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endParaRPr>
          </a:p>
        </p:txBody>
      </p:sp>
      <p:pic>
        <p:nvPicPr>
          <p:cNvPr id="5" name="Graphic 21">
            <a:extLst>
              <a:ext uri="{FF2B5EF4-FFF2-40B4-BE49-F238E27FC236}">
                <a16:creationId xmlns:a16="http://schemas.microsoft.com/office/drawing/2014/main" id="{79EC08AD-4F80-E683-4E91-06EB8DCD12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27739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1"/>
                                        </p:tgtEl>
                                        <p:attrNameLst>
                                          <p:attrName>style.visibility</p:attrName>
                                        </p:attrNameLst>
                                      </p:cBhvr>
                                      <p:to>
                                        <p:strVal val="visible"/>
                                      </p:to>
                                    </p:set>
                                    <p:animEffect transition="in" filter="wipe(down)">
                                      <p:cBhvr>
                                        <p:cTn id="14"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EG" sz="3200" b="1" dirty="0">
                <a:effectLst>
                  <a:outerShdw blurRad="38100" dist="38100" dir="2700000" algn="tl">
                    <a:srgbClr val="000000">
                      <a:alpha val="43137"/>
                    </a:srgbClr>
                  </a:outerShdw>
                </a:effectLst>
                <a:latin typeface="Alexandria" charset="0"/>
                <a:cs typeface="Alexandria" charset="0"/>
              </a:rPr>
              <a:t>الخُلاصة</a:t>
            </a:r>
            <a:endParaRPr lang="en-US" sz="32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9E3AA004-4E1A-E876-7E16-F2CDCEF6D177}"/>
              </a:ext>
            </a:extLst>
          </p:cNvPr>
          <p:cNvSpPr txBox="1"/>
          <p:nvPr/>
        </p:nvSpPr>
        <p:spPr>
          <a:xfrm>
            <a:off x="3345602" y="1799149"/>
            <a:ext cx="7653343" cy="584775"/>
          </a:xfrm>
          <a:prstGeom prst="rect">
            <a:avLst/>
          </a:prstGeom>
          <a:noFill/>
        </p:spPr>
        <p:txBody>
          <a:bodyPr wrap="square" rtlCol="0">
            <a:spAutoFit/>
          </a:bodyPr>
          <a:lstStyle/>
          <a:p>
            <a:pPr algn="just" rtl="1"/>
            <a:r>
              <a:rPr lang="ar-EG" sz="3200" b="1" u="sng" dirty="0">
                <a:solidFill>
                  <a:schemeClr val="accent5">
                    <a:lumMod val="75000"/>
                  </a:schemeClr>
                </a:solidFill>
                <a:effectLst>
                  <a:outerShdw blurRad="38100" dist="38100" dir="2700000" algn="tl">
                    <a:srgbClr val="000000">
                      <a:alpha val="43137"/>
                    </a:srgbClr>
                  </a:outerShdw>
                </a:effectLst>
                <a:latin typeface="Alexandria"/>
                <a:cs typeface="+mj-cs"/>
              </a:rPr>
              <a:t>مرحلة ما بعد ال</a:t>
            </a:r>
            <a:r>
              <a:rPr lang="ar-SA" sz="3200" b="1" u="sng" dirty="0">
                <a:solidFill>
                  <a:schemeClr val="accent5">
                    <a:lumMod val="75000"/>
                  </a:schemeClr>
                </a:solidFill>
                <a:effectLst>
                  <a:outerShdw blurRad="38100" dist="38100" dir="2700000" algn="tl">
                    <a:srgbClr val="000000">
                      <a:alpha val="43137"/>
                    </a:srgbClr>
                  </a:outerShdw>
                </a:effectLst>
                <a:latin typeface="Alexandria"/>
                <a:cs typeface="+mj-cs"/>
              </a:rPr>
              <a:t>إنتاج</a:t>
            </a:r>
            <a:r>
              <a:rPr lang="ar-EG" sz="3200" b="1" u="sng" dirty="0">
                <a:solidFill>
                  <a:schemeClr val="accent5">
                    <a:lumMod val="75000"/>
                  </a:schemeClr>
                </a:solidFill>
                <a:effectLst>
                  <a:outerShdw blurRad="38100" dist="38100" dir="2700000" algn="tl">
                    <a:srgbClr val="000000">
                      <a:alpha val="43137"/>
                    </a:srgbClr>
                  </a:outerShdw>
                </a:effectLst>
                <a:latin typeface="Alexandria"/>
                <a:cs typeface="+mj-cs"/>
              </a:rPr>
              <a:t>:</a:t>
            </a:r>
            <a:endParaRPr lang="ar-EG" sz="2400" b="1" dirty="0">
              <a:solidFill>
                <a:srgbClr val="2E3957"/>
              </a:solidFill>
              <a:effectLst>
                <a:outerShdw blurRad="38100" dist="38100" dir="2700000" algn="tl">
                  <a:srgbClr val="000000">
                    <a:alpha val="43137"/>
                  </a:srgbClr>
                </a:outerShdw>
              </a:effectLst>
              <a:latin typeface="Alexandria"/>
              <a:cs typeface="+mj-cs"/>
            </a:endParaRPr>
          </a:p>
        </p:txBody>
      </p:sp>
      <p:pic>
        <p:nvPicPr>
          <p:cNvPr id="8" name="Picture 7" descr="A person standing in front of a screen showing a diagram&#10;&#10;AI-generated content may be incorrect.">
            <a:extLst>
              <a:ext uri="{FF2B5EF4-FFF2-40B4-BE49-F238E27FC236}">
                <a16:creationId xmlns:a16="http://schemas.microsoft.com/office/drawing/2014/main" id="{2EA2EB36-2C42-2053-A49A-ED6D0CE41D1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055" y="2849564"/>
            <a:ext cx="3585492" cy="239032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4" name="TextBox 3">
            <a:extLst>
              <a:ext uri="{FF2B5EF4-FFF2-40B4-BE49-F238E27FC236}">
                <a16:creationId xmlns:a16="http://schemas.microsoft.com/office/drawing/2014/main" id="{758FC32E-6A1D-D494-96C7-2783A8E462BE}"/>
              </a:ext>
            </a:extLst>
          </p:cNvPr>
          <p:cNvSpPr txBox="1"/>
          <p:nvPr/>
        </p:nvSpPr>
        <p:spPr>
          <a:xfrm>
            <a:off x="5222847" y="2526540"/>
            <a:ext cx="5678240" cy="3293209"/>
          </a:xfrm>
          <a:prstGeom prst="rect">
            <a:avLst/>
          </a:prstGeom>
          <a:noFill/>
        </p:spPr>
        <p:txBody>
          <a:bodyPr wrap="square" rtlCol="0">
            <a:spAutoFit/>
          </a:bodyPr>
          <a:lstStyle/>
          <a:p>
            <a:pPr algn="just" rtl="1"/>
            <a:r>
              <a:rPr lang="ar-EG" sz="2200" b="1" dirty="0">
                <a:solidFill>
                  <a:srgbClr val="2E3957"/>
                </a:solidFill>
                <a:effectLst>
                  <a:outerShdw blurRad="38100" dist="38100" dir="2700000" algn="tl">
                    <a:srgbClr val="000000">
                      <a:alpha val="43137"/>
                    </a:srgbClr>
                  </a:outerShdw>
                </a:effectLst>
                <a:latin typeface="Alexandria"/>
                <a:cs typeface="+mj-cs"/>
              </a:rPr>
              <a:t>1) مرحلة ما بعد الإنتاج التلفزيوني:</a:t>
            </a:r>
          </a:p>
          <a:p>
            <a:pPr marL="342900" indent="-342900" algn="just" rtl="1">
              <a:buFont typeface="Arial" panose="020B0604020202020204" pitchFamily="34" charset="0"/>
              <a:buChar char="•"/>
            </a:pPr>
            <a:r>
              <a:rPr lang="ar-EG" sz="2000" b="1" dirty="0">
                <a:solidFill>
                  <a:srgbClr val="2E3957"/>
                </a:solidFill>
                <a:latin typeface="Alexandria"/>
              </a:rPr>
              <a:t>لماذا تُعد مرحلة ما بعد الإنتاج مهمة</a:t>
            </a:r>
            <a:r>
              <a:rPr lang="ar-EG" sz="2000" b="1" dirty="0">
                <a:solidFill>
                  <a:srgbClr val="2E3957"/>
                </a:solidFill>
                <a:latin typeface="Alexandria"/>
                <a:cs typeface="+mj-cs"/>
              </a:rPr>
              <a:t>؟</a:t>
            </a:r>
          </a:p>
          <a:p>
            <a:pPr marL="914400" lvl="1" indent="-457200" algn="just" rtl="1">
              <a:buFont typeface="+mj-lt"/>
              <a:buAutoNum type="arabicPeriod"/>
            </a:pPr>
            <a:r>
              <a:rPr lang="ar-EG" b="1" dirty="0">
                <a:solidFill>
                  <a:srgbClr val="2E3957"/>
                </a:solidFill>
                <a:latin typeface="Alexandria"/>
                <a:cs typeface="+mj-cs"/>
              </a:rPr>
              <a:t>صياغة الهوية الفنية للعمل.</a:t>
            </a:r>
          </a:p>
          <a:p>
            <a:pPr marL="914400" lvl="1" indent="-457200" algn="just" rtl="1">
              <a:buFont typeface="+mj-lt"/>
              <a:buAutoNum type="arabicPeriod"/>
            </a:pPr>
            <a:r>
              <a:rPr lang="ar-EG" b="1" dirty="0">
                <a:solidFill>
                  <a:srgbClr val="2E3957"/>
                </a:solidFill>
                <a:latin typeface="Alexandria"/>
                <a:cs typeface="+mj-cs"/>
              </a:rPr>
              <a:t>تحويل اللقطات الخام إلى مُنتج احترافي.</a:t>
            </a:r>
          </a:p>
          <a:p>
            <a:pPr marL="914400" lvl="1" indent="-457200" algn="just" rtl="1">
              <a:buFont typeface="+mj-lt"/>
              <a:buAutoNum type="arabicPeriod"/>
            </a:pPr>
            <a:r>
              <a:rPr lang="ar-EG" b="1" dirty="0">
                <a:solidFill>
                  <a:srgbClr val="2E3957"/>
                </a:solidFill>
                <a:latin typeface="Alexandria"/>
                <a:cs typeface="+mj-cs"/>
              </a:rPr>
              <a:t>بناء بيئة إبداعية مُتكاملة في العصر الرقمي.</a:t>
            </a:r>
          </a:p>
          <a:p>
            <a:pPr marL="914400" lvl="1" indent="-457200" algn="just" rtl="1">
              <a:buFont typeface="+mj-lt"/>
              <a:buAutoNum type="arabicPeriod"/>
            </a:pPr>
            <a:endParaRPr lang="ar-EG" sz="1400" dirty="0"/>
          </a:p>
          <a:p>
            <a:pPr marL="342900" indent="-342900" algn="just" rtl="1">
              <a:buFont typeface="Arial" panose="020B0604020202020204" pitchFamily="34" charset="0"/>
              <a:buChar char="•"/>
            </a:pPr>
            <a:r>
              <a:rPr lang="ar-EG" sz="2000" b="1" dirty="0">
                <a:solidFill>
                  <a:srgbClr val="2E3957"/>
                </a:solidFill>
                <a:latin typeface="Alexandria"/>
              </a:rPr>
              <a:t>ما الذي يتم في مرحلة ما بعد الإنتاج في العصر الرقمي؟</a:t>
            </a:r>
            <a:endParaRPr lang="en-US" sz="2000" b="1" dirty="0">
              <a:solidFill>
                <a:srgbClr val="2E3957"/>
              </a:solidFill>
              <a:latin typeface="Alexandria"/>
            </a:endParaRPr>
          </a:p>
          <a:p>
            <a:pPr marL="457200" indent="-457200" algn="just" rtl="1">
              <a:buFont typeface="+mj-lt"/>
              <a:buAutoNum type="arabicPeriod"/>
            </a:pPr>
            <a:r>
              <a:rPr lang="ar-EG" b="1" dirty="0">
                <a:solidFill>
                  <a:srgbClr val="2E3957"/>
                </a:solidFill>
                <a:latin typeface="Alexandria"/>
                <a:cs typeface="+mj-cs"/>
              </a:rPr>
              <a:t>التحرير الرقمي غير الخطي.</a:t>
            </a:r>
          </a:p>
          <a:p>
            <a:pPr marL="457200" indent="-457200" algn="just" rtl="1">
              <a:buFont typeface="+mj-lt"/>
              <a:buAutoNum type="arabicPeriod"/>
            </a:pPr>
            <a:r>
              <a:rPr lang="ar-EG" b="1" dirty="0">
                <a:solidFill>
                  <a:srgbClr val="2E3957"/>
                </a:solidFill>
                <a:latin typeface="Alexandria"/>
                <a:cs typeface="+mj-cs"/>
              </a:rPr>
              <a:t>إضافة المؤثرات البصرية.</a:t>
            </a:r>
            <a:endParaRPr lang="en-US" b="1" dirty="0">
              <a:solidFill>
                <a:srgbClr val="2E3957"/>
              </a:solidFill>
              <a:latin typeface="Alexandria"/>
              <a:cs typeface="+mj-cs"/>
            </a:endParaRPr>
          </a:p>
          <a:p>
            <a:pPr marL="457200" indent="-457200" algn="just" rtl="1">
              <a:buFont typeface="+mj-lt"/>
              <a:buAutoNum type="arabicPeriod"/>
            </a:pPr>
            <a:r>
              <a:rPr lang="ar-EG" b="1" dirty="0">
                <a:solidFill>
                  <a:srgbClr val="2E3957"/>
                </a:solidFill>
                <a:latin typeface="Alexandria"/>
                <a:cs typeface="+mj-cs"/>
              </a:rPr>
              <a:t>توظيف تقنيات الذكاء الاصطناعي والتعلّم العميق.</a:t>
            </a:r>
            <a:endParaRPr lang="en-US" b="1" dirty="0">
              <a:solidFill>
                <a:srgbClr val="2E3957"/>
              </a:solidFill>
              <a:latin typeface="Alexandria"/>
              <a:cs typeface="+mj-cs"/>
            </a:endParaRPr>
          </a:p>
          <a:p>
            <a:pPr marL="457200" indent="-457200" algn="just" rtl="1">
              <a:buFont typeface="+mj-lt"/>
              <a:buAutoNum type="arabicPeriod"/>
            </a:pPr>
            <a:r>
              <a:rPr lang="ar-EG" b="1" dirty="0">
                <a:solidFill>
                  <a:srgbClr val="2E3957"/>
                </a:solidFill>
                <a:latin typeface="Alexandria"/>
                <a:cs typeface="+mj-cs"/>
              </a:rPr>
              <a:t>التخزين </a:t>
            </a:r>
            <a:r>
              <a:rPr lang="ar-SA" b="1" dirty="0">
                <a:solidFill>
                  <a:srgbClr val="2E3957"/>
                </a:solidFill>
                <a:latin typeface="Alexandria"/>
                <a:cs typeface="+mj-cs"/>
              </a:rPr>
              <a:t>وال</a:t>
            </a:r>
            <a:r>
              <a:rPr lang="ar-EG" b="1" dirty="0">
                <a:solidFill>
                  <a:srgbClr val="2E3957"/>
                </a:solidFill>
                <a:latin typeface="Alexandria"/>
                <a:cs typeface="+mj-cs"/>
              </a:rPr>
              <a:t>مُعالجة</a:t>
            </a:r>
            <a:r>
              <a:rPr lang="ar-SA" b="1" dirty="0">
                <a:solidFill>
                  <a:srgbClr val="2E3957"/>
                </a:solidFill>
                <a:latin typeface="Alexandria"/>
                <a:cs typeface="+mj-cs"/>
              </a:rPr>
              <a:t> </a:t>
            </a:r>
            <a:r>
              <a:rPr lang="ar-EG" b="1" dirty="0">
                <a:solidFill>
                  <a:srgbClr val="2E3957"/>
                </a:solidFill>
                <a:latin typeface="Alexandria"/>
                <a:cs typeface="+mj-cs"/>
              </a:rPr>
              <a:t>السحابية.</a:t>
            </a:r>
          </a:p>
        </p:txBody>
      </p:sp>
    </p:spTree>
    <p:extLst>
      <p:ext uri="{BB962C8B-B14F-4D97-AF65-F5344CB8AC3E}">
        <p14:creationId xmlns:p14="http://schemas.microsoft.com/office/powerpoint/2010/main" val="39927243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2" presetClass="entr" presetSubtype="0" fill="hold" grpId="0" nodeType="afterEffect">
                                  <p:stCondLst>
                                    <p:cond delay="25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A5357-7AFB-4E31-619F-FE2D06CCDC4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96683A1F-DF9B-4AF8-1CC3-C9D66A7CEA2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21474ED7-6C49-E61E-2778-7625BD27221F}"/>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BE502080-5282-D847-B5E8-A19D4378EE2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9349279-F1AC-633B-C7B8-58335E245909}"/>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FB763918-655F-B6E5-8982-072DD6332F0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EDBB785D-DF5B-012A-7E6A-3D0376B60A5B}"/>
              </a:ext>
            </a:extLst>
          </p:cNvPr>
          <p:cNvSpPr txBox="1"/>
          <p:nvPr/>
        </p:nvSpPr>
        <p:spPr>
          <a:xfrm>
            <a:off x="2479189" y="5027146"/>
            <a:ext cx="1820756"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المَراجِع</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rPr>
              <a:t>References</a:t>
            </a:r>
            <a:endParaRPr lang="ar-EG" sz="2400" b="1" dirty="0">
              <a:solidFill>
                <a:schemeClr val="accent5">
                  <a:lumMod val="75000"/>
                </a:schemeClr>
              </a:solidFill>
              <a:effectLst>
                <a:outerShdw blurRad="38100" dist="38100" dir="2700000" algn="tl">
                  <a:srgbClr val="000000">
                    <a:alpha val="43137"/>
                  </a:srgbClr>
                </a:outerShdw>
              </a:effectLst>
              <a:latin typeface="Alexandria" charset="0"/>
            </a:endParaRPr>
          </a:p>
        </p:txBody>
      </p:sp>
      <p:sp>
        <p:nvSpPr>
          <p:cNvPr id="43" name="TextBox 42">
            <a:extLst>
              <a:ext uri="{FF2B5EF4-FFF2-40B4-BE49-F238E27FC236}">
                <a16:creationId xmlns:a16="http://schemas.microsoft.com/office/drawing/2014/main" id="{25505965-86C9-E9E8-7F75-27F4582C3E48}"/>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8316BE84-A0C0-C6D1-F9CA-71C9B35982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1919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22" presetClass="entr" presetSubtype="4" fill="hold" grpId="0" nodeType="withEffect">
                                  <p:stCondLst>
                                    <p:cond delay="250"/>
                                  </p:stCondLst>
                                  <p:childTnLst>
                                    <p:set>
                                      <p:cBhvr>
                                        <p:cTn id="12" dur="1" fill="hold">
                                          <p:stCondLst>
                                            <p:cond delay="0"/>
                                          </p:stCondLst>
                                        </p:cTn>
                                        <p:tgtEl>
                                          <p:spTgt spid="43"/>
                                        </p:tgtEl>
                                        <p:attrNameLst>
                                          <p:attrName>style.visibility</p:attrName>
                                        </p:attrNameLst>
                                      </p:cBhvr>
                                      <p:to>
                                        <p:strVal val="visible"/>
                                      </p:to>
                                    </p:set>
                                    <p:animEffect transition="in" filter="wipe(down)">
                                      <p:cBhvr>
                                        <p:cTn id="13" dur="500"/>
                                        <p:tgtEl>
                                          <p:spTgt spid="43"/>
                                        </p:tgtEl>
                                      </p:cBhvr>
                                    </p:animEffect>
                                  </p:childTnLst>
                                </p:cTn>
                              </p:par>
                              <p:par>
                                <p:cTn id="14" presetID="22" presetClass="entr" presetSubtype="4" fill="hold" grpId="0" nodeType="withEffect">
                                  <p:stCondLst>
                                    <p:cond delay="250"/>
                                  </p:stCondLst>
                                  <p:childTnLst>
                                    <p:set>
                                      <p:cBhvr>
                                        <p:cTn id="15" dur="1" fill="hold">
                                          <p:stCondLst>
                                            <p:cond delay="0"/>
                                          </p:stCondLst>
                                        </p:cTn>
                                        <p:tgtEl>
                                          <p:spTgt spid="41"/>
                                        </p:tgtEl>
                                        <p:attrNameLst>
                                          <p:attrName>style.visibility</p:attrName>
                                        </p:attrNameLst>
                                      </p:cBhvr>
                                      <p:to>
                                        <p:strVal val="visible"/>
                                      </p:to>
                                    </p:set>
                                    <p:animEffect transition="in" filter="wipe(down)">
                                      <p:cBhvr>
                                        <p:cTn id="16"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FF045617-8576-1810-91F6-A6A003C8C18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4. ال</a:t>
            </a:r>
            <a:r>
              <a:rPr lang="ar-SA" sz="2800" b="1" dirty="0">
                <a:solidFill>
                  <a:srgbClr val="2E3957"/>
                </a:solidFill>
                <a:effectLst>
                  <a:outerShdw blurRad="38100" dist="38100" dir="2700000" algn="tl">
                    <a:srgbClr val="000000">
                      <a:alpha val="43137"/>
                    </a:srgbClr>
                  </a:outerShdw>
                </a:effectLst>
                <a:latin typeface="Alexandria"/>
              </a:rPr>
              <a:t>مراجع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F153C5A4-DF81-E067-C874-7A0CBB753AB5}"/>
              </a:ext>
            </a:extLst>
          </p:cNvPr>
          <p:cNvSpPr txBox="1"/>
          <p:nvPr/>
        </p:nvSpPr>
        <p:spPr>
          <a:xfrm>
            <a:off x="912354" y="1919132"/>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مراجع أجنبية:</a:t>
            </a:r>
            <a:endParaRPr lang="en-US" sz="2400"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DAA32275-CB85-9DF7-B988-EAE6F8600355}"/>
              </a:ext>
            </a:extLst>
          </p:cNvPr>
          <p:cNvSpPr txBox="1"/>
          <p:nvPr/>
        </p:nvSpPr>
        <p:spPr>
          <a:xfrm>
            <a:off x="842589" y="2281869"/>
            <a:ext cx="10520735" cy="738664"/>
          </a:xfrm>
          <a:prstGeom prst="rect">
            <a:avLst/>
          </a:prstGeom>
          <a:noFill/>
        </p:spPr>
        <p:txBody>
          <a:bodyPr wrap="square" rtlCol="0">
            <a:spAutoFit/>
          </a:bodyPr>
          <a:lstStyle/>
          <a:p>
            <a:pPr marL="285750" lvl="0" indent="-285750">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lvl="0"/>
            <a:endParaRPr lang="en-US" sz="1200" dirty="0">
              <a:latin typeface="Times New Roman" panose="02020603050405020304" pitchFamily="18" charset="0"/>
              <a:cs typeface="Times New Roman" panose="02020603050405020304" pitchFamily="18" charset="0"/>
            </a:endParaRPr>
          </a:p>
          <a:p>
            <a:endParaRPr lang="en-US" sz="12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32147B8-6305-6030-3A27-CF8123DDEBC7}"/>
              </a:ext>
            </a:extLst>
          </p:cNvPr>
          <p:cNvSpPr txBox="1"/>
          <p:nvPr/>
        </p:nvSpPr>
        <p:spPr>
          <a:xfrm>
            <a:off x="837035" y="2439723"/>
            <a:ext cx="10446972" cy="3631763"/>
          </a:xfrm>
          <a:prstGeom prst="rect">
            <a:avLst/>
          </a:prstGeom>
          <a:noFill/>
        </p:spPr>
        <p:txBody>
          <a:bodyPr wrap="square" rtlCol="0">
            <a:spAutoFit/>
          </a:bodyPr>
          <a:lstStyle/>
          <a:p>
            <a:pPr marL="285750" indent="-285750" algn="just">
              <a:buFont typeface="Arial" panose="020B0604020202020204" pitchFamily="34" charset="0"/>
              <a:buChar char="•"/>
            </a:pPr>
            <a:r>
              <a:rPr lang="en-US" dirty="0"/>
              <a:t>Fomina, A. (2023). Cloud TV Production In The Context of Innovative Development Of The Digital TV Industry. </a:t>
            </a:r>
            <a:r>
              <a:rPr lang="en-US" i="1" dirty="0"/>
              <a:t>Beneficium</a:t>
            </a:r>
            <a:r>
              <a:rPr lang="en-US" dirty="0"/>
              <a:t>. </a:t>
            </a:r>
            <a:r>
              <a:rPr lang="en-US" sz="1400" u="sng" dirty="0">
                <a:solidFill>
                  <a:srgbClr val="FF0000"/>
                </a:solidFill>
                <a:hlinkClick r:id="rId2"/>
              </a:rPr>
              <a:t>https://doi.org/10.34680/beneficium.2023.4(49).74-84</a:t>
            </a:r>
            <a:endParaRPr lang="en-US" sz="1400" u="sng" dirty="0">
              <a:solidFill>
                <a:srgbClr val="FF0000"/>
              </a:solidFill>
            </a:endParaRPr>
          </a:p>
          <a:p>
            <a:pPr marL="285750" indent="-285750" algn="just">
              <a:buFont typeface="Arial" panose="020B0604020202020204" pitchFamily="34" charset="0"/>
              <a:buChar char="•"/>
            </a:pPr>
            <a:r>
              <a:rPr lang="en-US" dirty="0"/>
              <a:t>Lin, Y. (2021). On the Application of Computer Combined with Multimedia Technology in Post-production of Film and Television. </a:t>
            </a:r>
            <a:r>
              <a:rPr lang="en-US" i="1" dirty="0"/>
              <a:t>Journal of Physics: Conference Series</a:t>
            </a:r>
            <a:r>
              <a:rPr lang="en-US" dirty="0"/>
              <a:t>, 1744. </a:t>
            </a:r>
            <a:r>
              <a:rPr lang="en-US" sz="1400" u="sng" dirty="0">
                <a:hlinkClick r:id="rId3"/>
              </a:rPr>
              <a:t>https://doi.org/10.1088/1742-6596/1744/4/042073</a:t>
            </a:r>
            <a:endParaRPr lang="en-US" sz="1400" dirty="0"/>
          </a:p>
          <a:p>
            <a:pPr marL="285750" indent="-285750" algn="just">
              <a:buFont typeface="Arial" panose="020B0604020202020204" pitchFamily="34" charset="0"/>
              <a:buChar char="•"/>
            </a:pPr>
            <a:r>
              <a:rPr lang="en-US" dirty="0"/>
              <a:t>Li, F., &amp; Wang, Z. (2021). Application of Digital Media Interactive Technology in Post-production of Film and Television Animation. </a:t>
            </a:r>
            <a:r>
              <a:rPr lang="en-US" i="1" dirty="0"/>
              <a:t>Journal of Physics: Conference Series</a:t>
            </a:r>
            <a:r>
              <a:rPr lang="en-US" dirty="0"/>
              <a:t>, 1966. </a:t>
            </a:r>
            <a:r>
              <a:rPr lang="en-US" sz="1400" u="sng" dirty="0">
                <a:hlinkClick r:id="rId4"/>
              </a:rPr>
              <a:t>https://doi.org/10.1088/1742-6596/1966/1/012039</a:t>
            </a:r>
            <a:endParaRPr lang="en-US" sz="1400" dirty="0"/>
          </a:p>
          <a:p>
            <a:pPr marL="285750" indent="-285750" algn="just">
              <a:buFont typeface="Arial" panose="020B0604020202020204" pitchFamily="34" charset="0"/>
              <a:buChar char="•"/>
            </a:pPr>
            <a:r>
              <a:rPr lang="en-US" dirty="0"/>
              <a:t>Liu, J. (2024). Analysis of the Impact of AI Editing on Film and Television Post-Production in Digital Transformation. </a:t>
            </a:r>
            <a:r>
              <a:rPr lang="en-US" i="1" dirty="0"/>
              <a:t>Applied Mathematics and Nonlinear Sciences</a:t>
            </a:r>
            <a:r>
              <a:rPr lang="en-US" dirty="0"/>
              <a:t>, 9. </a:t>
            </a:r>
            <a:r>
              <a:rPr lang="en-US" sz="1400" u="sng" dirty="0">
                <a:hlinkClick r:id="rId5"/>
              </a:rPr>
              <a:t>https://doi.org/10.2478/amns-2024-2424</a:t>
            </a:r>
            <a:endParaRPr lang="en-US" sz="1400" u="sng" dirty="0"/>
          </a:p>
          <a:p>
            <a:pPr marL="285750" indent="-285750" algn="just">
              <a:buFont typeface="Arial" panose="020B0604020202020204" pitchFamily="34" charset="0"/>
              <a:buChar char="•"/>
            </a:pPr>
            <a:r>
              <a:rPr lang="en-US" dirty="0"/>
              <a:t>Ming, X., &amp; Mohamed, F. (2025). The Post-Production of Digital in Tim Yip’s Scenery Design of Film. </a:t>
            </a:r>
            <a:r>
              <a:rPr lang="en-US" i="1" dirty="0"/>
              <a:t>International Journal of Academic Research in Business and Social Sciences</a:t>
            </a:r>
            <a:r>
              <a:rPr lang="en-US" dirty="0"/>
              <a:t>. 1110- 118. </a:t>
            </a:r>
            <a:br>
              <a:rPr lang="en-US" sz="1400" dirty="0"/>
            </a:br>
            <a:r>
              <a:rPr lang="en-US" sz="1400" u="sng" dirty="0">
                <a:hlinkClick r:id="rId6"/>
              </a:rPr>
              <a:t>https://doi.org/10.6007/ijarbss/v15-i2/24624</a:t>
            </a:r>
            <a:endParaRPr lang="en-US" sz="1400" u="sng" dirty="0"/>
          </a:p>
          <a:p>
            <a:pPr marL="285750" indent="-285750" algn="just">
              <a:buFont typeface="Arial" panose="020B0604020202020204" pitchFamily="34" charset="0"/>
              <a:buChar char="•"/>
            </a:pPr>
            <a:r>
              <a:rPr lang="en-US" dirty="0"/>
              <a:t>Peng, M. (2024). The Application Of Digital Media Technology in The Post-production of Film and Television Animation. </a:t>
            </a:r>
            <a:r>
              <a:rPr lang="en-US" i="1" dirty="0"/>
              <a:t>Media and Communication Research</a:t>
            </a:r>
            <a:r>
              <a:rPr lang="en-US" dirty="0"/>
              <a:t>. 5 (2). 129-134</a:t>
            </a:r>
            <a:r>
              <a:rPr lang="en-US" sz="1400" dirty="0"/>
              <a:t>. </a:t>
            </a:r>
            <a:r>
              <a:rPr lang="en-US" sz="1400" u="sng" dirty="0">
                <a:hlinkClick r:id="rId7"/>
              </a:rPr>
              <a:t>https://doi.org/10.23977/mediacr.2024.050219</a:t>
            </a:r>
            <a:endParaRPr lang="en-US" sz="1200" u="sng" dirty="0"/>
          </a:p>
        </p:txBody>
      </p:sp>
    </p:spTree>
    <p:extLst>
      <p:ext uri="{BB962C8B-B14F-4D97-AF65-F5344CB8AC3E}">
        <p14:creationId xmlns:p14="http://schemas.microsoft.com/office/powerpoint/2010/main" val="415118940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nodePh="1">
                                  <p:stCondLst>
                                    <p:cond delay="1000"/>
                                  </p:stCondLst>
                                  <p:endCondLst>
                                    <p:cond evt="begin" delay="0">
                                      <p:tn val="17"/>
                                    </p:cond>
                                  </p:end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FF045617-8576-1810-91F6-A6A003C8C18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4. ال</a:t>
            </a:r>
            <a:r>
              <a:rPr lang="ar-SA" sz="2800" b="1" dirty="0">
                <a:solidFill>
                  <a:srgbClr val="2E3957"/>
                </a:solidFill>
                <a:effectLst>
                  <a:outerShdw blurRad="38100" dist="38100" dir="2700000" algn="tl">
                    <a:srgbClr val="000000">
                      <a:alpha val="43137"/>
                    </a:srgbClr>
                  </a:outerShdw>
                </a:effectLst>
                <a:latin typeface="Alexandria"/>
              </a:rPr>
              <a:t>مراجع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F153C5A4-DF81-E067-C874-7A0CBB753AB5}"/>
              </a:ext>
            </a:extLst>
          </p:cNvPr>
          <p:cNvSpPr txBox="1"/>
          <p:nvPr/>
        </p:nvSpPr>
        <p:spPr>
          <a:xfrm>
            <a:off x="912354" y="199891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مراجع أجنبية:</a:t>
            </a:r>
            <a:endParaRPr lang="en-US" sz="2400"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DAA32275-CB85-9DF7-B988-EAE6F8600355}"/>
              </a:ext>
            </a:extLst>
          </p:cNvPr>
          <p:cNvSpPr txBox="1"/>
          <p:nvPr/>
        </p:nvSpPr>
        <p:spPr>
          <a:xfrm>
            <a:off x="842589" y="2281869"/>
            <a:ext cx="10520735" cy="738664"/>
          </a:xfrm>
          <a:prstGeom prst="rect">
            <a:avLst/>
          </a:prstGeom>
          <a:noFill/>
        </p:spPr>
        <p:txBody>
          <a:bodyPr wrap="square" rtlCol="0">
            <a:spAutoFit/>
          </a:bodyPr>
          <a:lstStyle/>
          <a:p>
            <a:pPr marL="285750" lvl="0" indent="-285750">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lvl="0"/>
            <a:endParaRPr lang="en-US" sz="1200" dirty="0">
              <a:latin typeface="Times New Roman" panose="02020603050405020304" pitchFamily="18" charset="0"/>
              <a:cs typeface="Times New Roman" panose="02020603050405020304" pitchFamily="18" charset="0"/>
            </a:endParaRPr>
          </a:p>
          <a:p>
            <a:endParaRPr lang="en-US" sz="12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32147B8-6305-6030-3A27-CF8123DDEBC7}"/>
              </a:ext>
            </a:extLst>
          </p:cNvPr>
          <p:cNvSpPr txBox="1"/>
          <p:nvPr/>
        </p:nvSpPr>
        <p:spPr>
          <a:xfrm>
            <a:off x="842589" y="2507230"/>
            <a:ext cx="10446972" cy="3293209"/>
          </a:xfrm>
          <a:prstGeom prst="rect">
            <a:avLst/>
          </a:prstGeom>
          <a:noFill/>
        </p:spPr>
        <p:txBody>
          <a:bodyPr wrap="square" rtlCol="0">
            <a:spAutoFit/>
          </a:bodyPr>
          <a:lstStyle/>
          <a:p>
            <a:pPr marL="285750" indent="-285750" algn="just">
              <a:buFont typeface="Arial" panose="020B0604020202020204" pitchFamily="34" charset="0"/>
              <a:buChar char="•"/>
            </a:pPr>
            <a:r>
              <a:rPr lang="en-US" dirty="0"/>
              <a:t>Wan, J. (2024). The Application Strategy of Intelligent Computer Multimedia Technology in Film and Television Post Production</a:t>
            </a:r>
            <a:r>
              <a:rPr lang="en-US" i="1" dirty="0"/>
              <a:t>. Journal of Computers. </a:t>
            </a:r>
            <a:r>
              <a:rPr lang="en-US" dirty="0"/>
              <a:t>35(2). 183- 197. </a:t>
            </a:r>
            <a:r>
              <a:rPr lang="en-US" sz="1400" u="sng" dirty="0">
                <a:hlinkClick r:id="rId2"/>
              </a:rPr>
              <a:t>https://doi.org/10.53106/199115992024043502012</a:t>
            </a:r>
            <a:endParaRPr lang="en-US" sz="1400" dirty="0"/>
          </a:p>
          <a:p>
            <a:pPr marL="285750" indent="-285750" algn="just">
              <a:buFont typeface="Arial" panose="020B0604020202020204" pitchFamily="34" charset="0"/>
              <a:buChar char="•"/>
            </a:pPr>
            <a:r>
              <a:rPr lang="en-US" dirty="0"/>
              <a:t>Wang, H. (2025). Application Methods of Deep Learning in Enhancing Visual Effects in Film and Television Post-production. </a:t>
            </a:r>
            <a:r>
              <a:rPr lang="en-US" i="1" dirty="0"/>
              <a:t>Journal of Computers</a:t>
            </a:r>
            <a:r>
              <a:rPr lang="en-US" dirty="0"/>
              <a:t>. 36(1). 191-204. </a:t>
            </a:r>
            <a:r>
              <a:rPr lang="en-US" sz="1600" u="sng" dirty="0">
                <a:hlinkClick r:id="rId3"/>
              </a:rPr>
              <a:t>https://doi.org/10.63367/199115992025023601013</a:t>
            </a:r>
            <a:endParaRPr lang="en-US" dirty="0"/>
          </a:p>
          <a:p>
            <a:pPr marL="285750" indent="-285750" algn="just">
              <a:buFont typeface="Arial" panose="020B0604020202020204" pitchFamily="34" charset="0"/>
              <a:buChar char="•"/>
            </a:pPr>
            <a:r>
              <a:rPr lang="en-US" dirty="0" err="1"/>
              <a:t>Xie</a:t>
            </a:r>
            <a:r>
              <a:rPr lang="en-US" dirty="0"/>
              <a:t>, F. (2020). </a:t>
            </a:r>
            <a:r>
              <a:rPr lang="en-US" i="1" dirty="0"/>
              <a:t>Research on Late-stage Technology of Film and Television Based on Digital Media. 3rd International Conference on Interdisciplinary Social Sciences &amp; Humanities. </a:t>
            </a:r>
            <a:r>
              <a:rPr lang="en-US" dirty="0"/>
              <a:t>(SOSHU 2020). 959-962. </a:t>
            </a:r>
            <a:r>
              <a:rPr lang="en-US" sz="1400" u="sng" dirty="0">
                <a:hlinkClick r:id="rId4"/>
              </a:rPr>
              <a:t>https://www.webofproceedings.org/proceedings_series/ESSP/SOSHU%202020/SOSHU20201.pdf</a:t>
            </a:r>
            <a:endParaRPr lang="en-US" sz="1400" u="sng" dirty="0"/>
          </a:p>
          <a:p>
            <a:pPr marL="285750" indent="-285750" algn="just">
              <a:buFont typeface="Arial" panose="020B0604020202020204" pitchFamily="34" charset="0"/>
              <a:buChar char="•"/>
            </a:pPr>
            <a:r>
              <a:rPr lang="en-US" dirty="0"/>
              <a:t>Xu, Q. (2021). Big Data Processing Technology in Film and Television Post Production. </a:t>
            </a:r>
            <a:r>
              <a:rPr lang="en-US" i="1" dirty="0"/>
              <a:t>Journal of Physics: Conference Series</a:t>
            </a:r>
            <a:r>
              <a:rPr lang="en-US" dirty="0"/>
              <a:t>, 1852. </a:t>
            </a:r>
            <a:r>
              <a:rPr lang="en-US" sz="1400" u="sng" dirty="0">
                <a:hlinkClick r:id="rId5"/>
              </a:rPr>
              <a:t>https://doi.org/10.1088/1742-6596/1852/4/042012</a:t>
            </a:r>
            <a:endParaRPr lang="en-US" sz="1400" dirty="0"/>
          </a:p>
          <a:p>
            <a:pPr marL="285750" indent="-285750" algn="just">
              <a:buFont typeface="Arial" panose="020B0604020202020204" pitchFamily="34" charset="0"/>
              <a:buChar char="•"/>
            </a:pPr>
            <a:r>
              <a:rPr lang="en-US" dirty="0"/>
              <a:t>Zhang, C., &amp; R, K. (2023). Deep Learning Technology in Film and Television Post-Production. </a:t>
            </a:r>
            <a:r>
              <a:rPr lang="en-US" i="1" dirty="0"/>
              <a:t>2023 IEEE International Conference on Integrated Circuits and Communication Systems (ICICACS)</a:t>
            </a:r>
            <a:r>
              <a:rPr lang="en-US" dirty="0"/>
              <a:t>, 1-5. </a:t>
            </a:r>
            <a:r>
              <a:rPr lang="en-US" sz="1400" u="sng" dirty="0">
                <a:hlinkClick r:id="rId6"/>
              </a:rPr>
              <a:t>https://doi.org/10.1109/ICICACS57338.2023.10100148</a:t>
            </a:r>
            <a:endParaRPr lang="en-US" sz="1200" u="sng" dirty="0"/>
          </a:p>
        </p:txBody>
      </p:sp>
    </p:spTree>
    <p:extLst>
      <p:ext uri="{BB962C8B-B14F-4D97-AF65-F5344CB8AC3E}">
        <p14:creationId xmlns:p14="http://schemas.microsoft.com/office/powerpoint/2010/main" val="91076182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nodePh="1">
                                  <p:stCondLst>
                                    <p:cond delay="1000"/>
                                  </p:stCondLst>
                                  <p:endCondLst>
                                    <p:cond evt="begin" delay="0">
                                      <p:tn val="17"/>
                                    </p:cond>
                                  </p:end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Click="0" advTm="14010"/>
    </mc:Choice>
    <mc:Fallback xmlns="">
      <p:transition spd="slow" advClick="0" advTm="140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7000" fill="hold"/>
                                        <p:tgtEl>
                                          <p:spTgt spid="9"/>
                                        </p:tgtEl>
                                        <p:attrNameLst>
                                          <p:attrName>ppt_w</p:attrName>
                                        </p:attrNameLst>
                                      </p:cBhvr>
                                      <p:tavLst>
                                        <p:tav tm="0">
                                          <p:val>
                                            <p:fltVal val="0"/>
                                          </p:val>
                                        </p:tav>
                                        <p:tav tm="100000">
                                          <p:val>
                                            <p:strVal val="#ppt_w"/>
                                          </p:val>
                                        </p:tav>
                                      </p:tavLst>
                                    </p:anim>
                                    <p:anim calcmode="lin" valueType="num">
                                      <p:cBhvr>
                                        <p:cTn id="8" dur="7000" fill="hold"/>
                                        <p:tgtEl>
                                          <p:spTgt spid="9"/>
                                        </p:tgtEl>
                                        <p:attrNameLst>
                                          <p:attrName>ppt_h</p:attrName>
                                        </p:attrNameLst>
                                      </p:cBhvr>
                                      <p:tavLst>
                                        <p:tav tm="0">
                                          <p:val>
                                            <p:fltVal val="0"/>
                                          </p:val>
                                        </p:tav>
                                        <p:tav tm="100000">
                                          <p:val>
                                            <p:strVal val="#ppt_h"/>
                                          </p:val>
                                        </p:tav>
                                      </p:tavLst>
                                    </p:anim>
                                    <p:anim calcmode="lin" valueType="num">
                                      <p:cBhvr>
                                        <p:cTn id="9" dur="7000" fill="hold"/>
                                        <p:tgtEl>
                                          <p:spTgt spid="9"/>
                                        </p:tgtEl>
                                        <p:attrNameLst>
                                          <p:attrName>style.rotation</p:attrName>
                                        </p:attrNameLst>
                                      </p:cBhvr>
                                      <p:tavLst>
                                        <p:tav tm="0">
                                          <p:val>
                                            <p:fltVal val="90"/>
                                          </p:val>
                                        </p:tav>
                                        <p:tav tm="100000">
                                          <p:val>
                                            <p:fltVal val="0"/>
                                          </p:val>
                                        </p:tav>
                                      </p:tavLst>
                                    </p:anim>
                                    <p:animEffect transition="in" filter="fade">
                                      <p:cBhvr>
                                        <p:cTn id="10" dur="7000"/>
                                        <p:tgtEl>
                                          <p:spTgt spid="9"/>
                                        </p:tgtEl>
                                      </p:cBhvr>
                                    </p:animEffect>
                                  </p:childTnLst>
                                </p:cTn>
                              </p:par>
                              <p:par>
                                <p:cTn id="11" presetID="2" presetClass="entr" presetSubtype="4" fill="hold" grpId="0" nodeType="withEffect">
                                  <p:stCondLst>
                                    <p:cond delay="10000"/>
                                  </p:stCondLst>
                                  <p:iterate type="lt">
                                    <p:tmPct val="0"/>
                                  </p:iterate>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7000" fill="hold"/>
                                        <p:tgtEl>
                                          <p:spTgt spid="10"/>
                                        </p:tgtEl>
                                        <p:attrNameLst>
                                          <p:attrName>ppt_x</p:attrName>
                                        </p:attrNameLst>
                                      </p:cBhvr>
                                      <p:tavLst>
                                        <p:tav tm="0">
                                          <p:val>
                                            <p:strVal val="#ppt_x"/>
                                          </p:val>
                                        </p:tav>
                                        <p:tav tm="100000">
                                          <p:val>
                                            <p:strVal val="#ppt_x"/>
                                          </p:val>
                                        </p:tav>
                                      </p:tavLst>
                                    </p:anim>
                                    <p:anim calcmode="lin" valueType="num">
                                      <p:cBhvr additive="base">
                                        <p:cTn id="14" dur="7000" fill="hold"/>
                                        <p:tgtEl>
                                          <p:spTgt spid="10"/>
                                        </p:tgtEl>
                                        <p:attrNameLst>
                                          <p:attrName>ppt_y</p:attrName>
                                        </p:attrNameLst>
                                      </p:cBhvr>
                                      <p:tavLst>
                                        <p:tav tm="0">
                                          <p:val>
                                            <p:strVal val="1+#ppt_h/2"/>
                                          </p:val>
                                        </p:tav>
                                        <p:tav tm="100000">
                                          <p:val>
                                            <p:strVal val="#ppt_y"/>
                                          </p:val>
                                        </p:tav>
                                      </p:tavLst>
                                    </p:anim>
                                  </p:childTnLst>
                                </p:cTn>
                              </p:par>
                              <p:par>
                                <p:cTn id="15" presetID="34" presetClass="emph" presetSubtype="0" fill="hold" grpId="1" nodeType="withEffect">
                                  <p:stCondLst>
                                    <p:cond delay="7000"/>
                                  </p:stCondLst>
                                  <p:iterate type="lt">
                                    <p:tmPct val="10000"/>
                                  </p:iterate>
                                  <p:childTnLst>
                                    <p:animMotion origin="layout" path="M 0.0 0.0 L 0.0 -0.07213" pathEditMode="relative" ptsTypes="">
                                      <p:cBhvr>
                                        <p:cTn id="16" dur="5000" accel="50000" decel="50000" autoRev="1" fill="hold">
                                          <p:stCondLst>
                                            <p:cond delay="0"/>
                                          </p:stCondLst>
                                        </p:cTn>
                                        <p:tgtEl>
                                          <p:spTgt spid="10"/>
                                        </p:tgtEl>
                                        <p:attrNameLst>
                                          <p:attrName>ppt_x</p:attrName>
                                          <p:attrName>ppt_y</p:attrName>
                                        </p:attrNameLst>
                                      </p:cBhvr>
                                    </p:animMotion>
                                    <p:animRot by="1500000">
                                      <p:cBhvr>
                                        <p:cTn id="17" dur="2500" fill="hold">
                                          <p:stCondLst>
                                            <p:cond delay="0"/>
                                          </p:stCondLst>
                                        </p:cTn>
                                        <p:tgtEl>
                                          <p:spTgt spid="10"/>
                                        </p:tgtEl>
                                        <p:attrNameLst>
                                          <p:attrName>r</p:attrName>
                                        </p:attrNameLst>
                                      </p:cBhvr>
                                    </p:animRot>
                                    <p:animRot by="-1500000">
                                      <p:cBhvr>
                                        <p:cTn id="18" dur="2500" fill="hold">
                                          <p:stCondLst>
                                            <p:cond delay="2500"/>
                                          </p:stCondLst>
                                        </p:cTn>
                                        <p:tgtEl>
                                          <p:spTgt spid="10"/>
                                        </p:tgtEl>
                                        <p:attrNameLst>
                                          <p:attrName>r</p:attrName>
                                        </p:attrNameLst>
                                      </p:cBhvr>
                                    </p:animRot>
                                    <p:animRot by="-1500000">
                                      <p:cBhvr>
                                        <p:cTn id="19" dur="2500" fill="hold">
                                          <p:stCondLst>
                                            <p:cond delay="5000"/>
                                          </p:stCondLst>
                                        </p:cTn>
                                        <p:tgtEl>
                                          <p:spTgt spid="10"/>
                                        </p:tgtEl>
                                        <p:attrNameLst>
                                          <p:attrName>r</p:attrName>
                                        </p:attrNameLst>
                                      </p:cBhvr>
                                    </p:animRot>
                                    <p:animRot by="1500000">
                                      <p:cBhvr>
                                        <p:cTn id="20" dur="2500" fill="hold">
                                          <p:stCondLst>
                                            <p:cond delay="750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F85BA60-5BE8-4BD3-B9EE-FED13432366B}"/>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http://purl.org/dc/terms/"/>
    <ds:schemaRef ds:uri="http://schemas.microsoft.com/office/2006/documentManagement/types"/>
    <ds:schemaRef ds:uri="http://schemas.microsoft.com/office/2006/metadata/properties"/>
    <ds:schemaRef ds:uri="http://schemas.microsoft.com/office/infopath/2007/PartnerControls"/>
    <ds:schemaRef ds:uri="http://purl.org/dc/elements/1.1/"/>
    <ds:schemaRef ds:uri="688354b5-287c-4cda-825e-1d7935aea40e"/>
    <ds:schemaRef ds:uri="aca13214-df29-4e3c-a050-857c0bf7bd8e"/>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11827</TotalTime>
  <Words>4296</Words>
  <Application>Microsoft Office PowerPoint</Application>
  <PresentationFormat>Widescreen</PresentationFormat>
  <Paragraphs>396</Paragraphs>
  <Slides>42</Slides>
  <Notes>2</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42</vt:i4>
      </vt:variant>
    </vt:vector>
  </HeadingPairs>
  <TitlesOfParts>
    <vt:vector size="52" baseType="lpstr">
      <vt:lpstr>Alexandria</vt:lpstr>
      <vt:lpstr>Arial</vt:lpstr>
      <vt:lpstr>Calibri</vt:lpstr>
      <vt:lpstr>Calibri Light</vt:lpstr>
      <vt:lpstr>Courier New</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Aliaa Qamer</cp:lastModifiedBy>
  <cp:revision>244</cp:revision>
  <dcterms:created xsi:type="dcterms:W3CDTF">2023-04-29T09:08:00Z</dcterms:created>
  <dcterms:modified xsi:type="dcterms:W3CDTF">2025-10-03T15:43:55Z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