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2"/>
  </p:notesMasterIdLst>
  <p:sldIdLst>
    <p:sldId id="303" r:id="rId3"/>
    <p:sldId id="276" r:id="rId4"/>
    <p:sldId id="484" r:id="rId5"/>
    <p:sldId id="506" r:id="rId6"/>
    <p:sldId id="502" r:id="rId7"/>
    <p:sldId id="503" r:id="rId8"/>
    <p:sldId id="504" r:id="rId9"/>
    <p:sldId id="505" r:id="rId10"/>
    <p:sldId id="48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AFEF"/>
    <a:srgbClr val="FF0000"/>
    <a:srgbClr val="E2F0D9"/>
    <a:srgbClr val="FF8B8B"/>
    <a:srgbClr val="E4EEF4"/>
    <a:srgbClr val="B9D2E1"/>
    <a:srgbClr val="669BBC"/>
    <a:srgbClr val="784658"/>
    <a:srgbClr val="7F4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912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238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3373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454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5031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6556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036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18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557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2081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3346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5682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8692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657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695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07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27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744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599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g"/><Relationship Id="rId7" Type="http://schemas.openxmlformats.org/officeDocument/2006/relationships/image" Target="../media/image11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29521" y="3388530"/>
            <a:ext cx="50987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CompTIA Security+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8421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SY0-701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Course Outlines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Khaled ELMenshawy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79026"/>
            <a:ext cx="4890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360FED3-E2F8-BFBB-E332-6D342BDFF62F}"/>
              </a:ext>
            </a:extLst>
          </p:cNvPr>
          <p:cNvSpPr txBox="1">
            <a:spLocks/>
          </p:cNvSpPr>
          <p:nvPr/>
        </p:nvSpPr>
        <p:spPr>
          <a:xfrm>
            <a:off x="1365225" y="2200569"/>
            <a:ext cx="9768940" cy="319618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this course, students will implement, monitor, and troubleshoot infrastructure, application, information, and operational security.</a:t>
            </a:r>
          </a:p>
          <a:p>
            <a:pPr marR="0" lvl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attacks and vulnerabilities to mitigate them before they infiltrate IS.</a:t>
            </a:r>
          </a:p>
          <a:p>
            <a:pPr marR="0" lvl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Establishes the core knowledge required of any cybersecurity role.</a:t>
            </a:r>
          </a:p>
          <a:p>
            <a:pPr marR="0" lvl="0" algn="justLow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Students will prepare for the CompTIA Security+ certification examination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 SY0-701)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299656C-E577-D80B-7B5C-FED40162FD4F}"/>
              </a:ext>
            </a:extLst>
          </p:cNvPr>
          <p:cNvSpPr/>
          <p:nvPr/>
        </p:nvSpPr>
        <p:spPr>
          <a:xfrm>
            <a:off x="939295" y="874862"/>
            <a:ext cx="1415186" cy="114861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</a:t>
            </a:r>
            <a:endParaRPr lang="en-US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1760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Instructor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19355-A330-8800-C67A-F5EEBC7BD765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731D528-740D-CB8A-0816-2E38F79D6AD3}"/>
              </a:ext>
            </a:extLst>
          </p:cNvPr>
          <p:cNvSpPr/>
          <p:nvPr/>
        </p:nvSpPr>
        <p:spPr>
          <a:xfrm>
            <a:off x="-358391" y="1347590"/>
            <a:ext cx="3507726" cy="4162819"/>
          </a:xfrm>
          <a:prstGeom prst="roundRect">
            <a:avLst>
              <a:gd name="adj" fmla="val 6140"/>
            </a:avLst>
          </a:prstGeom>
          <a:solidFill>
            <a:srgbClr val="00AFEF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6C3E0D2-219F-F792-5934-AFBE96E3E703}"/>
              </a:ext>
            </a:extLst>
          </p:cNvPr>
          <p:cNvSpPr txBox="1">
            <a:spLocks/>
          </p:cNvSpPr>
          <p:nvPr/>
        </p:nvSpPr>
        <p:spPr>
          <a:xfrm>
            <a:off x="4556991" y="1271031"/>
            <a:ext cx="5694218" cy="480131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solidFill>
                  <a:srgbClr val="784658"/>
                </a:solidFill>
              </a:rPr>
              <a:t>Dr. Khaled ELMenshawy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D162169-0F92-48AC-BAB1-31A03B42637C}"/>
              </a:ext>
            </a:extLst>
          </p:cNvPr>
          <p:cNvSpPr/>
          <p:nvPr/>
        </p:nvSpPr>
        <p:spPr>
          <a:xfrm>
            <a:off x="1628503" y="1884317"/>
            <a:ext cx="2516777" cy="3089365"/>
          </a:xfrm>
          <a:prstGeom prst="roundRect">
            <a:avLst>
              <a:gd name="adj" fmla="val 8294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rgbClr val="7846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43B0168E-EC1E-0C76-8363-CD69EEDE883D}"/>
              </a:ext>
            </a:extLst>
          </p:cNvPr>
          <p:cNvSpPr txBox="1">
            <a:spLocks/>
          </p:cNvSpPr>
          <p:nvPr/>
        </p:nvSpPr>
        <p:spPr>
          <a:xfrm>
            <a:off x="4307264" y="1823382"/>
            <a:ext cx="7695795" cy="3264483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sz="2400" b="1" i="1" dirty="0">
                <a:solidFill>
                  <a:srgbClr val="0000FF"/>
                </a:solidFill>
              </a:rPr>
              <a:t>Stuff member of department of Cybersecurity Department - Faculty of Informatics-Midocean University.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i="1" dirty="0">
                <a:solidFill>
                  <a:srgbClr val="0000FF"/>
                </a:solidFill>
              </a:rPr>
              <a:t>Head of Networks Technology Department of faculty of Information Systems and Computer Science-October 6 University –Egypt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i="1" dirty="0">
                <a:solidFill>
                  <a:srgbClr val="0000FF"/>
                </a:solidFill>
              </a:rPr>
              <a:t>Manager of Quality Assurance Unit.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i="1" dirty="0">
                <a:solidFill>
                  <a:srgbClr val="0000FF"/>
                </a:solidFill>
              </a:rPr>
              <a:t>Manager of Huawei ICT Academy.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i="1" dirty="0">
                <a:solidFill>
                  <a:srgbClr val="0000FF"/>
                </a:solidFill>
              </a:rPr>
              <a:t>Manager of CISCO Networking Academy.</a:t>
            </a:r>
          </a:p>
        </p:txBody>
      </p:sp>
      <p:pic>
        <p:nvPicPr>
          <p:cNvPr id="21" name="صورة 2">
            <a:extLst>
              <a:ext uri="{FF2B5EF4-FFF2-40B4-BE49-F238E27FC236}">
                <a16:creationId xmlns:a16="http://schemas.microsoft.com/office/drawing/2014/main" id="{35106CAC-1DFE-93AB-AC78-AB52B7E646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5669992"/>
            <a:ext cx="1002643" cy="49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صورة 6">
            <a:extLst>
              <a:ext uri="{FF2B5EF4-FFF2-40B4-BE49-F238E27FC236}">
                <a16:creationId xmlns:a16="http://schemas.microsoft.com/office/drawing/2014/main" id="{0DDF9CA2-D43D-B785-F42F-7D949B1DCC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905" y="5638672"/>
            <a:ext cx="1219200" cy="556260"/>
          </a:xfrm>
          <a:prstGeom prst="rect">
            <a:avLst/>
          </a:prstGeom>
        </p:spPr>
      </p:pic>
      <p:pic>
        <p:nvPicPr>
          <p:cNvPr id="23" name="صورة 8">
            <a:extLst>
              <a:ext uri="{FF2B5EF4-FFF2-40B4-BE49-F238E27FC236}">
                <a16:creationId xmlns:a16="http://schemas.microsoft.com/office/drawing/2014/main" id="{A55E32D5-AE45-D10D-630A-C8EE888C20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77" b="16052"/>
          <a:stretch/>
        </p:blipFill>
        <p:spPr bwMode="auto">
          <a:xfrm>
            <a:off x="6358496" y="5672962"/>
            <a:ext cx="752475" cy="5219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صورة 9">
            <a:extLst>
              <a:ext uri="{FF2B5EF4-FFF2-40B4-BE49-F238E27FC236}">
                <a16:creationId xmlns:a16="http://schemas.microsoft.com/office/drawing/2014/main" id="{9F4CDF15-49CE-7225-B8FB-8753D83439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362" y="5638672"/>
            <a:ext cx="685800" cy="513080"/>
          </a:xfrm>
          <a:prstGeom prst="rect">
            <a:avLst/>
          </a:prstGeom>
        </p:spPr>
      </p:pic>
      <p:pic>
        <p:nvPicPr>
          <p:cNvPr id="25" name="Picture 24" descr="Digitech Talent">
            <a:extLst>
              <a:ext uri="{FF2B5EF4-FFF2-40B4-BE49-F238E27FC236}">
                <a16:creationId xmlns:a16="http://schemas.microsoft.com/office/drawing/2014/main" id="{A116AD4C-FEF8-D473-B4C7-4B1F175D88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553" y="5485733"/>
            <a:ext cx="846918" cy="846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صورة 4">
            <a:extLst>
              <a:ext uri="{FF2B5EF4-FFF2-40B4-BE49-F238E27FC236}">
                <a16:creationId xmlns:a16="http://schemas.microsoft.com/office/drawing/2014/main" id="{706199D2-AD45-2601-31EE-469B6906005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419" y="5570905"/>
            <a:ext cx="752475" cy="75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NAQAAE - YouTube">
            <a:extLst>
              <a:ext uri="{FF2B5EF4-FFF2-40B4-BE49-F238E27FC236}">
                <a16:creationId xmlns:a16="http://schemas.microsoft.com/office/drawing/2014/main" id="{B22F2AC3-2B2C-FF21-4B89-9F0D086B7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285" y="5510488"/>
            <a:ext cx="846918" cy="846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631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284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Course Overview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19355-A330-8800-C67A-F5EEBC7BD765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EFF64-202C-BA20-946C-EA3C90DFFDC1}"/>
              </a:ext>
            </a:extLst>
          </p:cNvPr>
          <p:cNvSpPr txBox="1">
            <a:spLocks/>
          </p:cNvSpPr>
          <p:nvPr/>
        </p:nvSpPr>
        <p:spPr>
          <a:xfrm>
            <a:off x="298615" y="1572659"/>
            <a:ext cx="11312434" cy="448872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Attacks, Threats, and Vulnerabilities 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Compare and contrast different methods of social engineering techniques.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potential indicators to determine the type of attack.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different threat actors, intelligence sources, and Vectors.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security-related concerns associated with different types of vulnerabilities.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Summarize techniques used in security assessments.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strategies that are used in penetration testing.</a:t>
            </a:r>
          </a:p>
        </p:txBody>
      </p:sp>
    </p:spTree>
    <p:extLst>
      <p:ext uri="{BB962C8B-B14F-4D97-AF65-F5344CB8AC3E}">
        <p14:creationId xmlns:p14="http://schemas.microsoft.com/office/powerpoint/2010/main" val="2629158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284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Course Overview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19355-A330-8800-C67A-F5EEBC7BD765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EFF64-202C-BA20-946C-EA3C90DFFDC1}"/>
              </a:ext>
            </a:extLst>
          </p:cNvPr>
          <p:cNvSpPr txBox="1">
            <a:spLocks/>
          </p:cNvSpPr>
          <p:nvPr/>
        </p:nvSpPr>
        <p:spPr>
          <a:xfrm>
            <a:off x="298615" y="1798656"/>
            <a:ext cx="11312434" cy="299601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Architecture and Design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security concepts in an organization environment.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Summarize authentication and authorization design concepts and the basics of cryptographic concepts.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security implications of physical security.</a:t>
            </a:r>
          </a:p>
        </p:txBody>
      </p:sp>
    </p:spTree>
    <p:extLst>
      <p:ext uri="{BB962C8B-B14F-4D97-AF65-F5344CB8AC3E}">
        <p14:creationId xmlns:p14="http://schemas.microsoft.com/office/powerpoint/2010/main" val="4207476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284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Course Overview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19355-A330-8800-C67A-F5EEBC7BD765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EFF64-202C-BA20-946C-EA3C90DFFDC1}"/>
              </a:ext>
            </a:extLst>
          </p:cNvPr>
          <p:cNvSpPr txBox="1">
            <a:spLocks/>
          </p:cNvSpPr>
          <p:nvPr/>
        </p:nvSpPr>
        <p:spPr>
          <a:xfrm>
            <a:off x="298615" y="1398823"/>
            <a:ext cx="11312434" cy="478624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secure protocols, host or application security solutions, and secure network designs.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Comprehend how to install and configure wireless security settings and how to apply cybersecurity solutions to the cloud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authentication and authorization solutions and identity and account management controls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implementing public key infrastructure (PKI).</a:t>
            </a:r>
          </a:p>
        </p:txBody>
      </p:sp>
    </p:spTree>
    <p:extLst>
      <p:ext uri="{BB962C8B-B14F-4D97-AF65-F5344CB8AC3E}">
        <p14:creationId xmlns:p14="http://schemas.microsoft.com/office/powerpoint/2010/main" val="3360838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284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Course Overview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19355-A330-8800-C67A-F5EEBC7BD765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EFF64-202C-BA20-946C-EA3C90DFFDC1}"/>
              </a:ext>
            </a:extLst>
          </p:cNvPr>
          <p:cNvSpPr txBox="1">
            <a:spLocks/>
          </p:cNvSpPr>
          <p:nvPr/>
        </p:nvSpPr>
        <p:spPr>
          <a:xfrm>
            <a:off x="298615" y="1661326"/>
            <a:ext cx="11312434" cy="367825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 and Incident Response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appropriate tool for assessing the organizational Security.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the importance of policies, processes, and procedures for incident response.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implement mitigation techniques or controls to secure an environment.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key aspects of digital forensics.</a:t>
            </a:r>
          </a:p>
        </p:txBody>
      </p:sp>
    </p:spTree>
    <p:extLst>
      <p:ext uri="{BB962C8B-B14F-4D97-AF65-F5344CB8AC3E}">
        <p14:creationId xmlns:p14="http://schemas.microsoft.com/office/powerpoint/2010/main" val="3958355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284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Course Overview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0C419355-A330-8800-C67A-F5EEBC7BD765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EFF64-202C-BA20-946C-EA3C90DFFDC1}"/>
              </a:ext>
            </a:extLst>
          </p:cNvPr>
          <p:cNvSpPr txBox="1">
            <a:spLocks/>
          </p:cNvSpPr>
          <p:nvPr/>
        </p:nvSpPr>
        <p:spPr>
          <a:xfrm>
            <a:off x="298615" y="1661326"/>
            <a:ext cx="11312434" cy="367825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Compare and contrast different types of controls.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necessity of standards or frameworks, applicable regulations that impact the organizational security posture.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Summarize risk management processes and concepts.</a:t>
            </a:r>
          </a:p>
          <a:p>
            <a:pPr marL="539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privacy and sensitive data concepts about Security.</a:t>
            </a:r>
          </a:p>
        </p:txBody>
      </p:sp>
    </p:spTree>
    <p:extLst>
      <p:ext uri="{BB962C8B-B14F-4D97-AF65-F5344CB8AC3E}">
        <p14:creationId xmlns:p14="http://schemas.microsoft.com/office/powerpoint/2010/main" val="3054346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2">
            <a:extLst>
              <a:ext uri="{FF2B5EF4-FFF2-40B4-BE49-F238E27FC236}">
                <a16:creationId xmlns:a16="http://schemas.microsoft.com/office/drawing/2014/main" id="{161873F8-66F5-4650-3231-B015F578F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8940" y="186613"/>
            <a:ext cx="2075109" cy="979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1F85D6-5047-0383-BC98-7FE69029BA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333725-385F-EFD5-2FD8-2D33987B4D2C}"/>
              </a:ext>
            </a:extLst>
          </p:cNvPr>
          <p:cNvSpPr/>
          <p:nvPr/>
        </p:nvSpPr>
        <p:spPr>
          <a:xfrm>
            <a:off x="5860968" y="757962"/>
            <a:ext cx="40187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7E0E84-BF97-FF20-46D0-ECC9060D6A01}"/>
              </a:ext>
            </a:extLst>
          </p:cNvPr>
          <p:cNvSpPr txBox="1"/>
          <p:nvPr/>
        </p:nvSpPr>
        <p:spPr>
          <a:xfrm>
            <a:off x="1520334" y="495261"/>
            <a:ext cx="1880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800" dirty="0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Thank You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BE4D1F-22F1-962C-A396-345DF0907AB3}"/>
              </a:ext>
            </a:extLst>
          </p:cNvPr>
          <p:cNvSpPr/>
          <p:nvPr/>
        </p:nvSpPr>
        <p:spPr>
          <a:xfrm>
            <a:off x="298615" y="26019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endParaRPr lang="en-US" sz="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F89865F-DE53-85B4-1A93-D329F64D15D1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9872787-5409-5FD8-E228-66991C9FF264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2" name="Frame 1">
                <a:extLst>
                  <a:ext uri="{FF2B5EF4-FFF2-40B4-BE49-F238E27FC236}">
                    <a16:creationId xmlns:a16="http://schemas.microsoft.com/office/drawing/2014/main" id="{514CAC97-327B-53E9-011F-A4775D74E85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frame">
                <a:avLst>
                  <a:gd name="adj1" fmla="val 2850"/>
                </a:avLst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80CD255-4F68-E01C-6E2A-721D7731D841}"/>
                  </a:ext>
                </a:extLst>
              </p:cNvPr>
              <p:cNvSpPr/>
              <p:nvPr/>
            </p:nvSpPr>
            <p:spPr>
              <a:xfrm>
                <a:off x="0" y="6457890"/>
                <a:ext cx="12192000" cy="40011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ar-EG"/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F3890D9-BB63-AE53-5334-02C7F3AEA664}"/>
                </a:ext>
              </a:extLst>
            </p:cNvPr>
            <p:cNvSpPr txBox="1"/>
            <p:nvPr/>
          </p:nvSpPr>
          <p:spPr>
            <a:xfrm>
              <a:off x="4787900" y="6457890"/>
              <a:ext cx="261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www.midocean.ae</a:t>
              </a:r>
            </a:p>
          </p:txBody>
        </p:sp>
      </p:grpSp>
      <p:pic>
        <p:nvPicPr>
          <p:cNvPr id="3" name="Picture 2" descr="A chalkboard with writing on it">
            <a:extLst>
              <a:ext uri="{FF2B5EF4-FFF2-40B4-BE49-F238E27FC236}">
                <a16:creationId xmlns:a16="http://schemas.microsoft.com/office/drawing/2014/main" id="{A7D46E23-843D-23B9-046D-49175032E8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" t="5538" b="5145"/>
          <a:stretch/>
        </p:blipFill>
        <p:spPr>
          <a:xfrm>
            <a:off x="2419020" y="1403718"/>
            <a:ext cx="6883897" cy="455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54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5607</TotalTime>
  <Words>478</Words>
  <Application>Microsoft Office PowerPoint</Application>
  <PresentationFormat>Widescreen</PresentationFormat>
  <Paragraphs>83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Khaled ELMenshawy</cp:lastModifiedBy>
  <cp:revision>66</cp:revision>
  <dcterms:created xsi:type="dcterms:W3CDTF">2023-05-27T09:20:30Z</dcterms:created>
  <dcterms:modified xsi:type="dcterms:W3CDTF">2024-01-25T15:11:17Z</dcterms:modified>
</cp:coreProperties>
</file>