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12" r:id="rId5"/>
    <p:sldId id="502" r:id="rId6"/>
    <p:sldId id="503" r:id="rId7"/>
    <p:sldId id="513" r:id="rId8"/>
    <p:sldId id="514" r:id="rId9"/>
    <p:sldId id="523" r:id="rId10"/>
    <p:sldId id="524" r:id="rId11"/>
    <p:sldId id="526" r:id="rId12"/>
    <p:sldId id="527" r:id="rId13"/>
    <p:sldId id="529" r:id="rId14"/>
    <p:sldId id="528" r:id="rId15"/>
    <p:sldId id="517" r:id="rId16"/>
    <p:sldId id="530" r:id="rId17"/>
    <p:sldId id="540" r:id="rId18"/>
    <p:sldId id="520" r:id="rId19"/>
    <p:sldId id="521" r:id="rId20"/>
    <p:sldId id="522" r:id="rId21"/>
    <p:sldId id="541" r:id="rId22"/>
    <p:sldId id="531" r:id="rId23"/>
    <p:sldId id="532" r:id="rId24"/>
    <p:sldId id="533" r:id="rId25"/>
    <p:sldId id="534" r:id="rId26"/>
    <p:sldId id="535" r:id="rId27"/>
    <p:sldId id="539" r:id="rId28"/>
    <p:sldId id="542" r:id="rId29"/>
    <p:sldId id="543" r:id="rId30"/>
    <p:sldId id="544" r:id="rId31"/>
    <p:sldId id="545" r:id="rId32"/>
    <p:sldId id="546" r:id="rId33"/>
    <p:sldId id="547" r:id="rId34"/>
    <p:sldId id="548" r:id="rId35"/>
    <p:sldId id="549" r:id="rId36"/>
    <p:sldId id="551" r:id="rId37"/>
    <p:sldId id="550" r:id="rId38"/>
    <p:sldId id="552" r:id="rId39"/>
    <p:sldId id="553" r:id="rId40"/>
    <p:sldId id="554" r:id="rId41"/>
    <p:sldId id="555" r:id="rId42"/>
    <p:sldId id="556" r:id="rId43"/>
    <p:sldId id="557" r:id="rId44"/>
    <p:sldId id="51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02"/>
            <p14:sldId id="503"/>
            <p14:sldId id="513"/>
            <p14:sldId id="514"/>
            <p14:sldId id="523"/>
            <p14:sldId id="524"/>
            <p14:sldId id="526"/>
            <p14:sldId id="527"/>
            <p14:sldId id="529"/>
            <p14:sldId id="528"/>
            <p14:sldId id="517"/>
            <p14:sldId id="530"/>
            <p14:sldId id="540"/>
            <p14:sldId id="520"/>
            <p14:sldId id="521"/>
            <p14:sldId id="522"/>
            <p14:sldId id="541"/>
            <p14:sldId id="531"/>
            <p14:sldId id="532"/>
            <p14:sldId id="533"/>
            <p14:sldId id="534"/>
            <p14:sldId id="535"/>
            <p14:sldId id="539"/>
            <p14:sldId id="542"/>
            <p14:sldId id="543"/>
            <p14:sldId id="544"/>
            <p14:sldId id="545"/>
            <p14:sldId id="546"/>
            <p14:sldId id="547"/>
            <p14:sldId id="548"/>
            <p14:sldId id="549"/>
            <p14:sldId id="551"/>
            <p14:sldId id="550"/>
            <p14:sldId id="552"/>
            <p14:sldId id="553"/>
            <p14:sldId id="554"/>
            <p14:sldId id="555"/>
            <p14:sldId id="556"/>
            <p14:sldId id="557"/>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915"/>
    <p:restoredTop sz="93785" autoAdjust="0"/>
  </p:normalViewPr>
  <p:slideViewPr>
    <p:cSldViewPr snapToGrid="0">
      <p:cViewPr varScale="1">
        <p:scale>
          <a:sx n="110" d="100"/>
          <a:sy n="110" d="100"/>
        </p:scale>
        <p:origin x="192"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2C52CD-EA69-DE41-AB2A-66EB859A633F}" type="doc">
      <dgm:prSet loTypeId="urn:microsoft.com/office/officeart/2008/layout/LinedList" loCatId="" qsTypeId="urn:microsoft.com/office/officeart/2005/8/quickstyle/simple1" qsCatId="simple" csTypeId="urn:microsoft.com/office/officeart/2005/8/colors/accent1_2" csCatId="accent1" phldr="1"/>
      <dgm:spPr/>
      <dgm:t>
        <a:bodyPr/>
        <a:lstStyle/>
        <a:p>
          <a:endParaRPr lang="en-US"/>
        </a:p>
      </dgm:t>
    </dgm:pt>
    <dgm:pt modelId="{4C223F0E-968E-9442-B94E-424FC7779439}">
      <dgm:prSet phldrT="[Text]" custT="1"/>
      <dgm:spPr/>
      <dgm:t>
        <a:bodyPr/>
        <a:lstStyle/>
        <a:p>
          <a:pPr rtl="1"/>
          <a:r>
            <a:rPr lang="ar-SA" sz="1600" b="1" dirty="0">
              <a:latin typeface="Alexandria" pitchFamily="2" charset="-78"/>
              <a:cs typeface="Alexandria" pitchFamily="2" charset="-78"/>
            </a:rPr>
            <a:t>حدث مفاجئ وغير متوقع تهدد سمعة المنظمة أو أصحاب المصالح.  </a:t>
          </a:r>
          <a:endParaRPr lang="en-US" sz="1600" b="1" dirty="0">
            <a:latin typeface="Alexandria" pitchFamily="2" charset="-78"/>
            <a:cs typeface="Alexandria" pitchFamily="2" charset="-78"/>
          </a:endParaRPr>
        </a:p>
      </dgm:t>
    </dgm:pt>
    <dgm:pt modelId="{0F360938-DA25-FC46-9BE1-3883FBA54F32}" type="parTrans" cxnId="{80447CA0-8DB6-864B-BC48-E578B069918B}">
      <dgm:prSet/>
      <dgm:spPr/>
      <dgm:t>
        <a:bodyPr/>
        <a:lstStyle/>
        <a:p>
          <a:endParaRPr lang="en-US" sz="1600" b="1">
            <a:latin typeface="Alexandria" pitchFamily="2" charset="-78"/>
            <a:cs typeface="Alexandria" pitchFamily="2" charset="-78"/>
          </a:endParaRPr>
        </a:p>
      </dgm:t>
    </dgm:pt>
    <dgm:pt modelId="{66DBF2DE-42D4-634A-AD71-BAC41538A20B}" type="sibTrans" cxnId="{80447CA0-8DB6-864B-BC48-E578B069918B}">
      <dgm:prSet/>
      <dgm:spPr/>
      <dgm:t>
        <a:bodyPr/>
        <a:lstStyle/>
        <a:p>
          <a:endParaRPr lang="en-US" sz="1600" b="1">
            <a:latin typeface="Alexandria" pitchFamily="2" charset="-78"/>
            <a:cs typeface="Alexandria" pitchFamily="2" charset="-78"/>
          </a:endParaRPr>
        </a:p>
      </dgm:t>
    </dgm:pt>
    <dgm:pt modelId="{238C0EBF-E443-2446-97CA-E1087CD05683}">
      <dgm:prSet phldrT="[Text]" custT="1"/>
      <dgm:spPr/>
      <dgm:t>
        <a:bodyPr/>
        <a:lstStyle/>
        <a:p>
          <a:pPr rtl="1"/>
          <a:r>
            <a:rPr lang="ar-SA" sz="1600" b="1" dirty="0">
              <a:latin typeface="Alexandria" pitchFamily="2" charset="-78"/>
              <a:cs typeface="Alexandria" pitchFamily="2" charset="-78"/>
            </a:rPr>
            <a:t>غالبا تتسم الأزمة بالغموض والضغط الزمني وارتفاع المخاطر. </a:t>
          </a:r>
          <a:endParaRPr lang="en-US" sz="1600" b="1" dirty="0">
            <a:latin typeface="Alexandria" pitchFamily="2" charset="-78"/>
            <a:cs typeface="Alexandria" pitchFamily="2" charset="-78"/>
          </a:endParaRPr>
        </a:p>
      </dgm:t>
    </dgm:pt>
    <dgm:pt modelId="{D29905C3-2ABD-5C4D-A21E-B38E199D7A2B}" type="parTrans" cxnId="{63045D2B-5924-474B-97C0-C11F7A42CDBB}">
      <dgm:prSet/>
      <dgm:spPr/>
      <dgm:t>
        <a:bodyPr/>
        <a:lstStyle/>
        <a:p>
          <a:endParaRPr lang="en-US" sz="1600" b="1">
            <a:latin typeface="Alexandria" pitchFamily="2" charset="-78"/>
            <a:cs typeface="Alexandria" pitchFamily="2" charset="-78"/>
          </a:endParaRPr>
        </a:p>
      </dgm:t>
    </dgm:pt>
    <dgm:pt modelId="{1480F6D5-BB7D-1F47-8185-F90C8C743FE5}" type="sibTrans" cxnId="{63045D2B-5924-474B-97C0-C11F7A42CDBB}">
      <dgm:prSet/>
      <dgm:spPr/>
      <dgm:t>
        <a:bodyPr/>
        <a:lstStyle/>
        <a:p>
          <a:endParaRPr lang="en-US" sz="1600" b="1">
            <a:latin typeface="Alexandria" pitchFamily="2" charset="-78"/>
            <a:cs typeface="Alexandria" pitchFamily="2" charset="-78"/>
          </a:endParaRPr>
        </a:p>
      </dgm:t>
    </dgm:pt>
    <dgm:pt modelId="{E7400C2F-7422-DE4F-8F21-2A38CFAF4436}">
      <dgm:prSet phldrT="[Text]" custT="1"/>
      <dgm:spPr/>
      <dgm:t>
        <a:bodyPr/>
        <a:lstStyle/>
        <a:p>
          <a:pPr rtl="1"/>
          <a:r>
            <a:rPr lang="ar-SA" sz="1600" b="1" dirty="0">
              <a:latin typeface="Alexandria" pitchFamily="2" charset="-78"/>
              <a:cs typeface="Alexandria" pitchFamily="2" charset="-78"/>
            </a:rPr>
            <a:t>تحدث اضطرابا كبيرا في بيئة العمل وتتطلب استجابة فورية.</a:t>
          </a:r>
          <a:endParaRPr lang="en-US" sz="1600" b="1" dirty="0">
            <a:latin typeface="Alexandria" pitchFamily="2" charset="-78"/>
            <a:cs typeface="Alexandria" pitchFamily="2" charset="-78"/>
          </a:endParaRPr>
        </a:p>
      </dgm:t>
    </dgm:pt>
    <dgm:pt modelId="{93552285-CB50-4841-B0F5-07660905F0BB}" type="parTrans" cxnId="{50A82984-F179-0D44-B12E-9E78474DEA4F}">
      <dgm:prSet/>
      <dgm:spPr/>
      <dgm:t>
        <a:bodyPr/>
        <a:lstStyle/>
        <a:p>
          <a:endParaRPr lang="en-US" sz="1600" b="1">
            <a:latin typeface="Alexandria" pitchFamily="2" charset="-78"/>
            <a:cs typeface="Alexandria" pitchFamily="2" charset="-78"/>
          </a:endParaRPr>
        </a:p>
      </dgm:t>
    </dgm:pt>
    <dgm:pt modelId="{27152667-109C-ED40-A249-49346A5F4146}" type="sibTrans" cxnId="{50A82984-F179-0D44-B12E-9E78474DEA4F}">
      <dgm:prSet/>
      <dgm:spPr/>
      <dgm:t>
        <a:bodyPr/>
        <a:lstStyle/>
        <a:p>
          <a:endParaRPr lang="en-US" sz="1600" b="1">
            <a:latin typeface="Alexandria" pitchFamily="2" charset="-78"/>
            <a:cs typeface="Alexandria" pitchFamily="2" charset="-78"/>
          </a:endParaRPr>
        </a:p>
      </dgm:t>
    </dgm:pt>
    <dgm:pt modelId="{D2F37D43-72E3-6048-B150-76B1CD5E4FF7}">
      <dgm:prSet phldrT="[Text]" custT="1"/>
      <dgm:spPr/>
      <dgm:t>
        <a:bodyPr/>
        <a:lstStyle/>
        <a:p>
          <a:pPr rtl="1"/>
          <a:r>
            <a:rPr lang="ar-SA" sz="1600" b="1" dirty="0">
              <a:latin typeface="Alexandria" pitchFamily="2" charset="-78"/>
              <a:cs typeface="Alexandria" pitchFamily="2" charset="-78"/>
            </a:rPr>
            <a:t>...</a:t>
          </a:r>
          <a:endParaRPr lang="en-US" sz="1600" b="1" dirty="0">
            <a:latin typeface="Alexandria" pitchFamily="2" charset="-78"/>
            <a:cs typeface="Alexandria" pitchFamily="2" charset="-78"/>
          </a:endParaRPr>
        </a:p>
      </dgm:t>
    </dgm:pt>
    <dgm:pt modelId="{AA999638-C1DA-B348-A8A1-80C668EF7C84}" type="sibTrans" cxnId="{45831991-F963-4F47-BDFF-9733DDD99903}">
      <dgm:prSet/>
      <dgm:spPr/>
      <dgm:t>
        <a:bodyPr/>
        <a:lstStyle/>
        <a:p>
          <a:endParaRPr lang="en-US" sz="1600" b="1">
            <a:latin typeface="Alexandria" pitchFamily="2" charset="-78"/>
            <a:cs typeface="Alexandria" pitchFamily="2" charset="-78"/>
          </a:endParaRPr>
        </a:p>
      </dgm:t>
    </dgm:pt>
    <dgm:pt modelId="{2AA1FC61-D4BB-7043-95F0-71C4D447725C}" type="parTrans" cxnId="{45831991-F963-4F47-BDFF-9733DDD99903}">
      <dgm:prSet/>
      <dgm:spPr/>
      <dgm:t>
        <a:bodyPr/>
        <a:lstStyle/>
        <a:p>
          <a:endParaRPr lang="en-US" sz="1600" b="1">
            <a:latin typeface="Alexandria" pitchFamily="2" charset="-78"/>
            <a:cs typeface="Alexandria" pitchFamily="2" charset="-78"/>
          </a:endParaRPr>
        </a:p>
      </dgm:t>
    </dgm:pt>
    <dgm:pt modelId="{73F5E422-6265-434F-BCEA-3908DE9CB95B}" type="pres">
      <dgm:prSet presAssocID="{2D2C52CD-EA69-DE41-AB2A-66EB859A633F}" presName="vert0" presStyleCnt="0">
        <dgm:presLayoutVars>
          <dgm:dir/>
          <dgm:animOne val="branch"/>
          <dgm:animLvl val="lvl"/>
        </dgm:presLayoutVars>
      </dgm:prSet>
      <dgm:spPr/>
    </dgm:pt>
    <dgm:pt modelId="{2FB8101E-1926-3B43-B668-0320342F715C}" type="pres">
      <dgm:prSet presAssocID="{D2F37D43-72E3-6048-B150-76B1CD5E4FF7}" presName="thickLine" presStyleLbl="alignNode1" presStyleIdx="0" presStyleCnt="1"/>
      <dgm:spPr/>
    </dgm:pt>
    <dgm:pt modelId="{8E9F15ED-85DF-9B44-A84F-3AA4AF1A5A4C}" type="pres">
      <dgm:prSet presAssocID="{D2F37D43-72E3-6048-B150-76B1CD5E4FF7}" presName="horz1" presStyleCnt="0"/>
      <dgm:spPr/>
    </dgm:pt>
    <dgm:pt modelId="{053A09CA-3F9F-1B4E-B31B-168A6F2512A1}" type="pres">
      <dgm:prSet presAssocID="{D2F37D43-72E3-6048-B150-76B1CD5E4FF7}" presName="tx1" presStyleLbl="revTx" presStyleIdx="0" presStyleCnt="4" custFlipHor="1" custScaleX="2174"/>
      <dgm:spPr/>
    </dgm:pt>
    <dgm:pt modelId="{8C7748BD-7793-2C4A-972B-2D940AB6A135}" type="pres">
      <dgm:prSet presAssocID="{D2F37D43-72E3-6048-B150-76B1CD5E4FF7}" presName="vert1" presStyleCnt="0"/>
      <dgm:spPr/>
    </dgm:pt>
    <dgm:pt modelId="{90C540D6-C37C-1F47-8AA0-36B75C58DADD}" type="pres">
      <dgm:prSet presAssocID="{4C223F0E-968E-9442-B94E-424FC7779439}" presName="vertSpace2a" presStyleCnt="0"/>
      <dgm:spPr/>
    </dgm:pt>
    <dgm:pt modelId="{F47CEC65-1162-0C40-9400-393F886718E6}" type="pres">
      <dgm:prSet presAssocID="{4C223F0E-968E-9442-B94E-424FC7779439}" presName="horz2" presStyleCnt="0"/>
      <dgm:spPr/>
    </dgm:pt>
    <dgm:pt modelId="{5826A24B-4130-9248-A94F-B5CB42EECEB4}" type="pres">
      <dgm:prSet presAssocID="{4C223F0E-968E-9442-B94E-424FC7779439}" presName="horzSpace2" presStyleCnt="0"/>
      <dgm:spPr/>
    </dgm:pt>
    <dgm:pt modelId="{F3BEB381-97BD-2D40-B1C3-11BD03DA484A}" type="pres">
      <dgm:prSet presAssocID="{4C223F0E-968E-9442-B94E-424FC7779439}" presName="tx2" presStyleLbl="revTx" presStyleIdx="1" presStyleCnt="4"/>
      <dgm:spPr/>
    </dgm:pt>
    <dgm:pt modelId="{8B0EC570-9F94-464A-BAD8-11195DE5F8B7}" type="pres">
      <dgm:prSet presAssocID="{4C223F0E-968E-9442-B94E-424FC7779439}" presName="vert2" presStyleCnt="0"/>
      <dgm:spPr/>
    </dgm:pt>
    <dgm:pt modelId="{E9E4252B-C692-E644-AF70-9D1CAD559D04}" type="pres">
      <dgm:prSet presAssocID="{4C223F0E-968E-9442-B94E-424FC7779439}" presName="thinLine2b" presStyleLbl="callout" presStyleIdx="0" presStyleCnt="3"/>
      <dgm:spPr/>
    </dgm:pt>
    <dgm:pt modelId="{25B3FB8F-0364-464D-B227-15BBC96D3BF9}" type="pres">
      <dgm:prSet presAssocID="{4C223F0E-968E-9442-B94E-424FC7779439}" presName="vertSpace2b" presStyleCnt="0"/>
      <dgm:spPr/>
    </dgm:pt>
    <dgm:pt modelId="{1BCB4D8C-06FE-4049-B86C-2DA7656B9E95}" type="pres">
      <dgm:prSet presAssocID="{238C0EBF-E443-2446-97CA-E1087CD05683}" presName="horz2" presStyleCnt="0"/>
      <dgm:spPr/>
    </dgm:pt>
    <dgm:pt modelId="{763F70EE-A87D-A741-ACE2-F54930A4C4E1}" type="pres">
      <dgm:prSet presAssocID="{238C0EBF-E443-2446-97CA-E1087CD05683}" presName="horzSpace2" presStyleCnt="0"/>
      <dgm:spPr/>
    </dgm:pt>
    <dgm:pt modelId="{752FC577-0230-1644-B72C-EE0EA1470A01}" type="pres">
      <dgm:prSet presAssocID="{238C0EBF-E443-2446-97CA-E1087CD05683}" presName="tx2" presStyleLbl="revTx" presStyleIdx="2" presStyleCnt="4"/>
      <dgm:spPr/>
    </dgm:pt>
    <dgm:pt modelId="{9BE21EA2-DF44-8244-A8D5-92CE69B5A9CC}" type="pres">
      <dgm:prSet presAssocID="{238C0EBF-E443-2446-97CA-E1087CD05683}" presName="vert2" presStyleCnt="0"/>
      <dgm:spPr/>
    </dgm:pt>
    <dgm:pt modelId="{80DC6108-FF37-1643-816C-B9113DD04DA1}" type="pres">
      <dgm:prSet presAssocID="{238C0EBF-E443-2446-97CA-E1087CD05683}" presName="thinLine2b" presStyleLbl="callout" presStyleIdx="1" presStyleCnt="3"/>
      <dgm:spPr/>
    </dgm:pt>
    <dgm:pt modelId="{753F960F-4EDB-5D4D-96F5-C64B1F7D200E}" type="pres">
      <dgm:prSet presAssocID="{238C0EBF-E443-2446-97CA-E1087CD05683}" presName="vertSpace2b" presStyleCnt="0"/>
      <dgm:spPr/>
    </dgm:pt>
    <dgm:pt modelId="{984668E9-2E75-C943-AB11-43C3F633B85B}" type="pres">
      <dgm:prSet presAssocID="{E7400C2F-7422-DE4F-8F21-2A38CFAF4436}" presName="horz2" presStyleCnt="0"/>
      <dgm:spPr/>
    </dgm:pt>
    <dgm:pt modelId="{3B94896C-FA08-0B47-B6C3-271361D0B42D}" type="pres">
      <dgm:prSet presAssocID="{E7400C2F-7422-DE4F-8F21-2A38CFAF4436}" presName="horzSpace2" presStyleCnt="0"/>
      <dgm:spPr/>
    </dgm:pt>
    <dgm:pt modelId="{1C81A9C5-ED93-3240-80A0-FB25BD3D5C0D}" type="pres">
      <dgm:prSet presAssocID="{E7400C2F-7422-DE4F-8F21-2A38CFAF4436}" presName="tx2" presStyleLbl="revTx" presStyleIdx="3" presStyleCnt="4"/>
      <dgm:spPr/>
    </dgm:pt>
    <dgm:pt modelId="{F59DFBD8-1260-2E4B-BB1A-B3A4E026BD16}" type="pres">
      <dgm:prSet presAssocID="{E7400C2F-7422-DE4F-8F21-2A38CFAF4436}" presName="vert2" presStyleCnt="0"/>
      <dgm:spPr/>
    </dgm:pt>
    <dgm:pt modelId="{97B0391E-B14E-914B-A2B3-3DF604B8578C}" type="pres">
      <dgm:prSet presAssocID="{E7400C2F-7422-DE4F-8F21-2A38CFAF4436}" presName="thinLine2b" presStyleLbl="callout" presStyleIdx="2" presStyleCnt="3"/>
      <dgm:spPr/>
    </dgm:pt>
    <dgm:pt modelId="{1D244178-F548-4E49-8BCC-B5312C1E8BB1}" type="pres">
      <dgm:prSet presAssocID="{E7400C2F-7422-DE4F-8F21-2A38CFAF4436}" presName="vertSpace2b" presStyleCnt="0"/>
      <dgm:spPr/>
    </dgm:pt>
  </dgm:ptLst>
  <dgm:cxnLst>
    <dgm:cxn modelId="{5196DC07-6386-554B-B40F-4EEDF2F2691E}" type="presOf" srcId="{E7400C2F-7422-DE4F-8F21-2A38CFAF4436}" destId="{1C81A9C5-ED93-3240-80A0-FB25BD3D5C0D}" srcOrd="0" destOrd="0" presId="urn:microsoft.com/office/officeart/2008/layout/LinedList"/>
    <dgm:cxn modelId="{63045D2B-5924-474B-97C0-C11F7A42CDBB}" srcId="{D2F37D43-72E3-6048-B150-76B1CD5E4FF7}" destId="{238C0EBF-E443-2446-97CA-E1087CD05683}" srcOrd="1" destOrd="0" parTransId="{D29905C3-2ABD-5C4D-A21E-B38E199D7A2B}" sibTransId="{1480F6D5-BB7D-1F47-8185-F90C8C743FE5}"/>
    <dgm:cxn modelId="{C510E64B-4B54-B244-BC4C-A56680F0AC8E}" type="presOf" srcId="{2D2C52CD-EA69-DE41-AB2A-66EB859A633F}" destId="{73F5E422-6265-434F-BCEA-3908DE9CB95B}" srcOrd="0" destOrd="0" presId="urn:microsoft.com/office/officeart/2008/layout/LinedList"/>
    <dgm:cxn modelId="{12DEAC4D-BF92-F942-B031-35D720FE159B}" type="presOf" srcId="{4C223F0E-968E-9442-B94E-424FC7779439}" destId="{F3BEB381-97BD-2D40-B1C3-11BD03DA484A}" srcOrd="0" destOrd="0" presId="urn:microsoft.com/office/officeart/2008/layout/LinedList"/>
    <dgm:cxn modelId="{50A82984-F179-0D44-B12E-9E78474DEA4F}" srcId="{D2F37D43-72E3-6048-B150-76B1CD5E4FF7}" destId="{E7400C2F-7422-DE4F-8F21-2A38CFAF4436}" srcOrd="2" destOrd="0" parTransId="{93552285-CB50-4841-B0F5-07660905F0BB}" sibTransId="{27152667-109C-ED40-A249-49346A5F4146}"/>
    <dgm:cxn modelId="{45831991-F963-4F47-BDFF-9733DDD99903}" srcId="{2D2C52CD-EA69-DE41-AB2A-66EB859A633F}" destId="{D2F37D43-72E3-6048-B150-76B1CD5E4FF7}" srcOrd="0" destOrd="0" parTransId="{2AA1FC61-D4BB-7043-95F0-71C4D447725C}" sibTransId="{AA999638-C1DA-B348-A8A1-80C668EF7C84}"/>
    <dgm:cxn modelId="{80447CA0-8DB6-864B-BC48-E578B069918B}" srcId="{D2F37D43-72E3-6048-B150-76B1CD5E4FF7}" destId="{4C223F0E-968E-9442-B94E-424FC7779439}" srcOrd="0" destOrd="0" parTransId="{0F360938-DA25-FC46-9BE1-3883FBA54F32}" sibTransId="{66DBF2DE-42D4-634A-AD71-BAC41538A20B}"/>
    <dgm:cxn modelId="{373EBAAF-EFD7-F148-B401-38988F165D6F}" type="presOf" srcId="{238C0EBF-E443-2446-97CA-E1087CD05683}" destId="{752FC577-0230-1644-B72C-EE0EA1470A01}" srcOrd="0" destOrd="0" presId="urn:microsoft.com/office/officeart/2008/layout/LinedList"/>
    <dgm:cxn modelId="{2A1159E7-1D51-614C-B7D1-250841D1BAF9}" type="presOf" srcId="{D2F37D43-72E3-6048-B150-76B1CD5E4FF7}" destId="{053A09CA-3F9F-1B4E-B31B-168A6F2512A1}" srcOrd="0" destOrd="0" presId="urn:microsoft.com/office/officeart/2008/layout/LinedList"/>
    <dgm:cxn modelId="{BDA16B57-C671-684D-9D72-99ECAEC4DEEC}" type="presParOf" srcId="{73F5E422-6265-434F-BCEA-3908DE9CB95B}" destId="{2FB8101E-1926-3B43-B668-0320342F715C}" srcOrd="0" destOrd="0" presId="urn:microsoft.com/office/officeart/2008/layout/LinedList"/>
    <dgm:cxn modelId="{FDF24C04-3284-AF46-80A9-853320AF45B7}" type="presParOf" srcId="{73F5E422-6265-434F-BCEA-3908DE9CB95B}" destId="{8E9F15ED-85DF-9B44-A84F-3AA4AF1A5A4C}" srcOrd="1" destOrd="0" presId="urn:microsoft.com/office/officeart/2008/layout/LinedList"/>
    <dgm:cxn modelId="{5F2401E5-9874-0D4E-BCB4-0076467E7D51}" type="presParOf" srcId="{8E9F15ED-85DF-9B44-A84F-3AA4AF1A5A4C}" destId="{053A09CA-3F9F-1B4E-B31B-168A6F2512A1}" srcOrd="0" destOrd="0" presId="urn:microsoft.com/office/officeart/2008/layout/LinedList"/>
    <dgm:cxn modelId="{2102D02E-CF15-5A45-AC5D-74F6F4ECE721}" type="presParOf" srcId="{8E9F15ED-85DF-9B44-A84F-3AA4AF1A5A4C}" destId="{8C7748BD-7793-2C4A-972B-2D940AB6A135}" srcOrd="1" destOrd="0" presId="urn:microsoft.com/office/officeart/2008/layout/LinedList"/>
    <dgm:cxn modelId="{2513B119-DD16-4644-A30C-D65946A9984C}" type="presParOf" srcId="{8C7748BD-7793-2C4A-972B-2D940AB6A135}" destId="{90C540D6-C37C-1F47-8AA0-36B75C58DADD}" srcOrd="0" destOrd="0" presId="urn:microsoft.com/office/officeart/2008/layout/LinedList"/>
    <dgm:cxn modelId="{D6B8712E-58A3-1B42-9AE2-ABD9193928B6}" type="presParOf" srcId="{8C7748BD-7793-2C4A-972B-2D940AB6A135}" destId="{F47CEC65-1162-0C40-9400-393F886718E6}" srcOrd="1" destOrd="0" presId="urn:microsoft.com/office/officeart/2008/layout/LinedList"/>
    <dgm:cxn modelId="{D160D282-C9DB-7B40-8C60-DF0EEA3D7D07}" type="presParOf" srcId="{F47CEC65-1162-0C40-9400-393F886718E6}" destId="{5826A24B-4130-9248-A94F-B5CB42EECEB4}" srcOrd="0" destOrd="0" presId="urn:microsoft.com/office/officeart/2008/layout/LinedList"/>
    <dgm:cxn modelId="{4B093E35-2516-F74F-8092-1B393FABBF22}" type="presParOf" srcId="{F47CEC65-1162-0C40-9400-393F886718E6}" destId="{F3BEB381-97BD-2D40-B1C3-11BD03DA484A}" srcOrd="1" destOrd="0" presId="urn:microsoft.com/office/officeart/2008/layout/LinedList"/>
    <dgm:cxn modelId="{FF48D3EE-A391-9944-91B2-B7E80CF00777}" type="presParOf" srcId="{F47CEC65-1162-0C40-9400-393F886718E6}" destId="{8B0EC570-9F94-464A-BAD8-11195DE5F8B7}" srcOrd="2" destOrd="0" presId="urn:microsoft.com/office/officeart/2008/layout/LinedList"/>
    <dgm:cxn modelId="{5396827B-FA12-0043-8148-78BA6248495D}" type="presParOf" srcId="{8C7748BD-7793-2C4A-972B-2D940AB6A135}" destId="{E9E4252B-C692-E644-AF70-9D1CAD559D04}" srcOrd="2" destOrd="0" presId="urn:microsoft.com/office/officeart/2008/layout/LinedList"/>
    <dgm:cxn modelId="{B3D9F183-CE11-0C4C-ACA5-A7DECF4E2BF6}" type="presParOf" srcId="{8C7748BD-7793-2C4A-972B-2D940AB6A135}" destId="{25B3FB8F-0364-464D-B227-15BBC96D3BF9}" srcOrd="3" destOrd="0" presId="urn:microsoft.com/office/officeart/2008/layout/LinedList"/>
    <dgm:cxn modelId="{1D634429-DAA6-F14F-8FB4-D80A938B0458}" type="presParOf" srcId="{8C7748BD-7793-2C4A-972B-2D940AB6A135}" destId="{1BCB4D8C-06FE-4049-B86C-2DA7656B9E95}" srcOrd="4" destOrd="0" presId="urn:microsoft.com/office/officeart/2008/layout/LinedList"/>
    <dgm:cxn modelId="{FB8B0368-A951-8148-BFB9-B5F16555D1D1}" type="presParOf" srcId="{1BCB4D8C-06FE-4049-B86C-2DA7656B9E95}" destId="{763F70EE-A87D-A741-ACE2-F54930A4C4E1}" srcOrd="0" destOrd="0" presId="urn:microsoft.com/office/officeart/2008/layout/LinedList"/>
    <dgm:cxn modelId="{67E5FE47-D15D-4341-9E4E-0901A7C12954}" type="presParOf" srcId="{1BCB4D8C-06FE-4049-B86C-2DA7656B9E95}" destId="{752FC577-0230-1644-B72C-EE0EA1470A01}" srcOrd="1" destOrd="0" presId="urn:microsoft.com/office/officeart/2008/layout/LinedList"/>
    <dgm:cxn modelId="{DBC11D6C-8232-FD43-A18F-6BFA67E47A22}" type="presParOf" srcId="{1BCB4D8C-06FE-4049-B86C-2DA7656B9E95}" destId="{9BE21EA2-DF44-8244-A8D5-92CE69B5A9CC}" srcOrd="2" destOrd="0" presId="urn:microsoft.com/office/officeart/2008/layout/LinedList"/>
    <dgm:cxn modelId="{D9C914BB-32EA-BD48-9159-0A1CF5C88659}" type="presParOf" srcId="{8C7748BD-7793-2C4A-972B-2D940AB6A135}" destId="{80DC6108-FF37-1643-816C-B9113DD04DA1}" srcOrd="5" destOrd="0" presId="urn:microsoft.com/office/officeart/2008/layout/LinedList"/>
    <dgm:cxn modelId="{D5489E7C-9B73-9248-A4C8-FD9BA22D5889}" type="presParOf" srcId="{8C7748BD-7793-2C4A-972B-2D940AB6A135}" destId="{753F960F-4EDB-5D4D-96F5-C64B1F7D200E}" srcOrd="6" destOrd="0" presId="urn:microsoft.com/office/officeart/2008/layout/LinedList"/>
    <dgm:cxn modelId="{ABAA769D-B645-D240-8F4D-0088B1B4E365}" type="presParOf" srcId="{8C7748BD-7793-2C4A-972B-2D940AB6A135}" destId="{984668E9-2E75-C943-AB11-43C3F633B85B}" srcOrd="7" destOrd="0" presId="urn:microsoft.com/office/officeart/2008/layout/LinedList"/>
    <dgm:cxn modelId="{D94E3A1C-A062-B34D-8734-EAC51D8A4856}" type="presParOf" srcId="{984668E9-2E75-C943-AB11-43C3F633B85B}" destId="{3B94896C-FA08-0B47-B6C3-271361D0B42D}" srcOrd="0" destOrd="0" presId="urn:microsoft.com/office/officeart/2008/layout/LinedList"/>
    <dgm:cxn modelId="{1CF0A0CC-2C9B-684B-927C-003EBDABB29A}" type="presParOf" srcId="{984668E9-2E75-C943-AB11-43C3F633B85B}" destId="{1C81A9C5-ED93-3240-80A0-FB25BD3D5C0D}" srcOrd="1" destOrd="0" presId="urn:microsoft.com/office/officeart/2008/layout/LinedList"/>
    <dgm:cxn modelId="{12CB91B3-E80E-E849-A719-79837038EF4F}" type="presParOf" srcId="{984668E9-2E75-C943-AB11-43C3F633B85B}" destId="{F59DFBD8-1260-2E4B-BB1A-B3A4E026BD16}" srcOrd="2" destOrd="0" presId="urn:microsoft.com/office/officeart/2008/layout/LinedList"/>
    <dgm:cxn modelId="{F0BDBFC1-F87C-EC41-98C1-E8268817A041}" type="presParOf" srcId="{8C7748BD-7793-2C4A-972B-2D940AB6A135}" destId="{97B0391E-B14E-914B-A2B3-3DF604B8578C}" srcOrd="8" destOrd="0" presId="urn:microsoft.com/office/officeart/2008/layout/LinedList"/>
    <dgm:cxn modelId="{A2B22115-9CEE-6D44-AA8A-5223019D5EC4}" type="presParOf" srcId="{8C7748BD-7793-2C4A-972B-2D940AB6A135}" destId="{1D244178-F548-4E49-8BCC-B5312C1E8BB1}" srcOrd="9"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4C59B5D-3EF3-D844-90F5-58E6654E85E5}" type="doc">
      <dgm:prSet loTypeId="urn:microsoft.com/office/officeart/2005/8/layout/default" loCatId="" qsTypeId="urn:microsoft.com/office/officeart/2005/8/quickstyle/simple3" qsCatId="simple" csTypeId="urn:microsoft.com/office/officeart/2005/8/colors/accent1_2" csCatId="accent1" phldr="1"/>
      <dgm:spPr/>
      <dgm:t>
        <a:bodyPr/>
        <a:lstStyle/>
        <a:p>
          <a:endParaRPr lang="en-US"/>
        </a:p>
      </dgm:t>
    </dgm:pt>
    <dgm:pt modelId="{8A4F8309-C698-DF4C-9436-6B163EBC3AA1}">
      <dgm:prSet phldrT="[Text]" custT="1"/>
      <dgm:spPr/>
      <dgm:t>
        <a:bodyPr/>
        <a:lstStyle/>
        <a:p>
          <a:pPr rtl="1">
            <a:lnSpc>
              <a:spcPct val="150000"/>
            </a:lnSpc>
          </a:pPr>
          <a:r>
            <a:rPr lang="ar-SA" sz="1600" b="1" dirty="0">
              <a:latin typeface="Alexandria" pitchFamily="2" charset="-78"/>
              <a:cs typeface="Alexandria" pitchFamily="2" charset="-78"/>
            </a:rPr>
            <a:t>تقليل الخسائر المالية والقانونية حيث أن الاستجابة الفعالة تقلل من التعويضات المحتملة والغرامات</a:t>
          </a:r>
          <a:endParaRPr lang="en-US" sz="1600" b="1" dirty="0">
            <a:latin typeface="Alexandria" pitchFamily="2" charset="-78"/>
            <a:cs typeface="Alexandria" pitchFamily="2" charset="-78"/>
          </a:endParaRPr>
        </a:p>
      </dgm:t>
    </dgm:pt>
    <dgm:pt modelId="{0C0743CA-BE2E-124D-A3B5-CC34E5CBD347}" type="parTrans" cxnId="{1E5876FB-DF21-B84C-B109-66DAB111177D}">
      <dgm:prSet/>
      <dgm:spPr/>
      <dgm:t>
        <a:bodyPr/>
        <a:lstStyle/>
        <a:p>
          <a:pPr>
            <a:lnSpc>
              <a:spcPct val="150000"/>
            </a:lnSpc>
          </a:pPr>
          <a:endParaRPr lang="en-US" sz="1600" b="1">
            <a:latin typeface="Alexandria" pitchFamily="2" charset="-78"/>
            <a:cs typeface="Alexandria" pitchFamily="2" charset="-78"/>
          </a:endParaRPr>
        </a:p>
      </dgm:t>
    </dgm:pt>
    <dgm:pt modelId="{0B07E872-68AA-EB4D-AA77-70F3A570DD9B}" type="sibTrans" cxnId="{1E5876FB-DF21-B84C-B109-66DAB111177D}">
      <dgm:prSet/>
      <dgm:spPr/>
      <dgm:t>
        <a:bodyPr/>
        <a:lstStyle/>
        <a:p>
          <a:pPr>
            <a:lnSpc>
              <a:spcPct val="150000"/>
            </a:lnSpc>
          </a:pPr>
          <a:endParaRPr lang="en-US" sz="1600" b="1">
            <a:latin typeface="Alexandria" pitchFamily="2" charset="-78"/>
            <a:cs typeface="Alexandria" pitchFamily="2" charset="-78"/>
          </a:endParaRPr>
        </a:p>
      </dgm:t>
    </dgm:pt>
    <dgm:pt modelId="{FC900699-589E-874F-805D-2869549BC565}">
      <dgm:prSet phldrT="[Text]" custT="1"/>
      <dgm:spPr/>
      <dgm:t>
        <a:bodyPr/>
        <a:lstStyle/>
        <a:p>
          <a:pPr rtl="1">
            <a:lnSpc>
              <a:spcPct val="150000"/>
            </a:lnSpc>
          </a:pPr>
          <a:r>
            <a:rPr lang="ar-SA" sz="1600" b="1" dirty="0">
              <a:latin typeface="Alexandria" pitchFamily="2" charset="-78"/>
              <a:cs typeface="Alexandria" pitchFamily="2" charset="-78"/>
            </a:rPr>
            <a:t>ضمان استمرارية الأعمال وضمان عودة الأعمال بأسرع وقت. </a:t>
          </a:r>
          <a:endParaRPr lang="en-US" sz="1600" b="1" dirty="0">
            <a:latin typeface="Alexandria" pitchFamily="2" charset="-78"/>
            <a:cs typeface="Alexandria" pitchFamily="2" charset="-78"/>
          </a:endParaRPr>
        </a:p>
      </dgm:t>
    </dgm:pt>
    <dgm:pt modelId="{674BEFBD-F98E-964A-90E7-C6B8533A935F}" type="parTrans" cxnId="{51B98200-E991-6A43-9838-574A0F672898}">
      <dgm:prSet/>
      <dgm:spPr/>
      <dgm:t>
        <a:bodyPr/>
        <a:lstStyle/>
        <a:p>
          <a:pPr>
            <a:lnSpc>
              <a:spcPct val="150000"/>
            </a:lnSpc>
          </a:pPr>
          <a:endParaRPr lang="en-US" sz="1600" b="1">
            <a:latin typeface="Alexandria" pitchFamily="2" charset="-78"/>
            <a:cs typeface="Alexandria" pitchFamily="2" charset="-78"/>
          </a:endParaRPr>
        </a:p>
      </dgm:t>
    </dgm:pt>
    <dgm:pt modelId="{E7BF5F0D-DB65-EA49-8869-C5764F948DFE}" type="sibTrans" cxnId="{51B98200-E991-6A43-9838-574A0F672898}">
      <dgm:prSet/>
      <dgm:spPr/>
      <dgm:t>
        <a:bodyPr/>
        <a:lstStyle/>
        <a:p>
          <a:pPr>
            <a:lnSpc>
              <a:spcPct val="150000"/>
            </a:lnSpc>
          </a:pPr>
          <a:endParaRPr lang="en-US" sz="1600" b="1">
            <a:latin typeface="Alexandria" pitchFamily="2" charset="-78"/>
            <a:cs typeface="Alexandria" pitchFamily="2" charset="-78"/>
          </a:endParaRPr>
        </a:p>
      </dgm:t>
    </dgm:pt>
    <dgm:pt modelId="{47FAB351-9BD6-384F-BA4A-C9214AAAC757}">
      <dgm:prSet phldrT="[Text]" custT="1"/>
      <dgm:spPr/>
      <dgm:t>
        <a:bodyPr/>
        <a:lstStyle/>
        <a:p>
          <a:pPr rtl="1">
            <a:lnSpc>
              <a:spcPct val="150000"/>
            </a:lnSpc>
          </a:pPr>
          <a:r>
            <a:rPr lang="ar-SA" sz="1600" b="1" dirty="0">
              <a:latin typeface="Alexandria" pitchFamily="2" charset="-78"/>
              <a:cs typeface="Alexandria" pitchFamily="2" charset="-78"/>
            </a:rPr>
            <a:t>الحفاظ على السمعة والثقة والتي تشكل الأزمة تهديدا مباشرا عليهما. </a:t>
          </a:r>
          <a:endParaRPr lang="en-US" sz="1600" b="1" dirty="0">
            <a:latin typeface="Alexandria" pitchFamily="2" charset="-78"/>
            <a:cs typeface="Alexandria" pitchFamily="2" charset="-78"/>
          </a:endParaRPr>
        </a:p>
      </dgm:t>
    </dgm:pt>
    <dgm:pt modelId="{A2F17B6E-CE8B-994B-B40F-A9D10213C37A}" type="parTrans" cxnId="{470990DA-0E81-E841-B49C-7CDD45D6FE69}">
      <dgm:prSet/>
      <dgm:spPr/>
      <dgm:t>
        <a:bodyPr/>
        <a:lstStyle/>
        <a:p>
          <a:pPr>
            <a:lnSpc>
              <a:spcPct val="150000"/>
            </a:lnSpc>
          </a:pPr>
          <a:endParaRPr lang="en-US" sz="1600" b="1">
            <a:latin typeface="Alexandria" pitchFamily="2" charset="-78"/>
            <a:cs typeface="Alexandria" pitchFamily="2" charset="-78"/>
          </a:endParaRPr>
        </a:p>
      </dgm:t>
    </dgm:pt>
    <dgm:pt modelId="{A2ABC51A-CC6F-1C4F-B3AD-9D8F2B37C98A}" type="sibTrans" cxnId="{470990DA-0E81-E841-B49C-7CDD45D6FE69}">
      <dgm:prSet/>
      <dgm:spPr/>
      <dgm:t>
        <a:bodyPr/>
        <a:lstStyle/>
        <a:p>
          <a:pPr>
            <a:lnSpc>
              <a:spcPct val="150000"/>
            </a:lnSpc>
          </a:pPr>
          <a:endParaRPr lang="en-US" sz="1600" b="1">
            <a:latin typeface="Alexandria" pitchFamily="2" charset="-78"/>
            <a:cs typeface="Alexandria" pitchFamily="2" charset="-78"/>
          </a:endParaRPr>
        </a:p>
      </dgm:t>
    </dgm:pt>
    <dgm:pt modelId="{A84E1DAA-79B9-4444-8E76-4A6899365445}">
      <dgm:prSet phldrT="[Text]" custT="1"/>
      <dgm:spPr/>
      <dgm:t>
        <a:bodyPr/>
        <a:lstStyle/>
        <a:p>
          <a:pPr rtl="1">
            <a:lnSpc>
              <a:spcPct val="150000"/>
            </a:lnSpc>
          </a:pPr>
          <a:r>
            <a:rPr lang="ar-SA" sz="1600" b="1" dirty="0">
              <a:latin typeface="Alexandria" pitchFamily="2" charset="-78"/>
              <a:cs typeface="Alexandria" pitchFamily="2" charset="-78"/>
            </a:rPr>
            <a:t>حماية الأرواح والأصول في بعض الأزمات.</a:t>
          </a:r>
          <a:endParaRPr lang="en-US" sz="1600" b="1" dirty="0">
            <a:latin typeface="Alexandria" pitchFamily="2" charset="-78"/>
            <a:cs typeface="Alexandria" pitchFamily="2" charset="-78"/>
          </a:endParaRPr>
        </a:p>
      </dgm:t>
    </dgm:pt>
    <dgm:pt modelId="{F3D4D952-8A09-C44E-9681-40B83D58DFE2}" type="parTrans" cxnId="{293AB634-76E5-234B-97B2-97F229670E93}">
      <dgm:prSet/>
      <dgm:spPr/>
      <dgm:t>
        <a:bodyPr/>
        <a:lstStyle/>
        <a:p>
          <a:pPr>
            <a:lnSpc>
              <a:spcPct val="150000"/>
            </a:lnSpc>
          </a:pPr>
          <a:endParaRPr lang="en-US" sz="1600" b="1">
            <a:latin typeface="Alexandria" pitchFamily="2" charset="-78"/>
            <a:cs typeface="Alexandria" pitchFamily="2" charset="-78"/>
          </a:endParaRPr>
        </a:p>
      </dgm:t>
    </dgm:pt>
    <dgm:pt modelId="{963DFBF5-CF12-4340-BD4C-B52EAF1CA846}" type="sibTrans" cxnId="{293AB634-76E5-234B-97B2-97F229670E93}">
      <dgm:prSet/>
      <dgm:spPr/>
      <dgm:t>
        <a:bodyPr/>
        <a:lstStyle/>
        <a:p>
          <a:pPr>
            <a:lnSpc>
              <a:spcPct val="150000"/>
            </a:lnSpc>
          </a:pPr>
          <a:endParaRPr lang="en-US" sz="1600" b="1">
            <a:latin typeface="Alexandria" pitchFamily="2" charset="-78"/>
            <a:cs typeface="Alexandria" pitchFamily="2" charset="-78"/>
          </a:endParaRPr>
        </a:p>
      </dgm:t>
    </dgm:pt>
    <dgm:pt modelId="{6DB41AC0-E1FC-C444-BC70-C2242A0179AF}">
      <dgm:prSet phldrT="[Text]" custT="1"/>
      <dgm:spPr/>
      <dgm:t>
        <a:bodyPr/>
        <a:lstStyle/>
        <a:p>
          <a:pPr rtl="1">
            <a:lnSpc>
              <a:spcPct val="150000"/>
            </a:lnSpc>
          </a:pPr>
          <a:r>
            <a:rPr lang="ar-SA" sz="1600" b="1" dirty="0">
              <a:latin typeface="Alexandria" pitchFamily="2" charset="-78"/>
              <a:cs typeface="Alexandria" pitchFamily="2" charset="-78"/>
            </a:rPr>
            <a:t>تعزيز المرونة المؤسسية</a:t>
          </a:r>
        </a:p>
        <a:p>
          <a:pPr rtl="1">
            <a:lnSpc>
              <a:spcPct val="150000"/>
            </a:lnSpc>
          </a:pPr>
          <a:r>
            <a:rPr lang="ar-SA" sz="1600" b="1" dirty="0">
              <a:latin typeface="Alexandria" pitchFamily="2" charset="-78"/>
              <a:cs typeface="Alexandria" pitchFamily="2" charset="-78"/>
            </a:rPr>
            <a:t>فالمؤسسات التي تدير الأزمات بفعالية تكون أكثر نجاحا وقوة في المستقبل.</a:t>
          </a:r>
          <a:endParaRPr lang="en-US" sz="1600" b="1" dirty="0">
            <a:latin typeface="Alexandria" pitchFamily="2" charset="-78"/>
            <a:cs typeface="Alexandria" pitchFamily="2" charset="-78"/>
          </a:endParaRPr>
        </a:p>
      </dgm:t>
    </dgm:pt>
    <dgm:pt modelId="{6FC455E3-321A-5F4E-935A-5EF04BCB1457}" type="parTrans" cxnId="{49EFB328-899F-EE4C-A0E0-53A915739D12}">
      <dgm:prSet/>
      <dgm:spPr/>
      <dgm:t>
        <a:bodyPr/>
        <a:lstStyle/>
        <a:p>
          <a:pPr>
            <a:lnSpc>
              <a:spcPct val="150000"/>
            </a:lnSpc>
          </a:pPr>
          <a:endParaRPr lang="en-US" sz="1600" b="1">
            <a:latin typeface="Alexandria" pitchFamily="2" charset="-78"/>
            <a:cs typeface="Alexandria" pitchFamily="2" charset="-78"/>
          </a:endParaRPr>
        </a:p>
      </dgm:t>
    </dgm:pt>
    <dgm:pt modelId="{2D4F99C8-7484-0545-A688-2D21C228EBA5}" type="sibTrans" cxnId="{49EFB328-899F-EE4C-A0E0-53A915739D12}">
      <dgm:prSet/>
      <dgm:spPr/>
      <dgm:t>
        <a:bodyPr/>
        <a:lstStyle/>
        <a:p>
          <a:pPr>
            <a:lnSpc>
              <a:spcPct val="150000"/>
            </a:lnSpc>
          </a:pPr>
          <a:endParaRPr lang="en-US" sz="1600" b="1">
            <a:latin typeface="Alexandria" pitchFamily="2" charset="-78"/>
            <a:cs typeface="Alexandria" pitchFamily="2" charset="-78"/>
          </a:endParaRPr>
        </a:p>
      </dgm:t>
    </dgm:pt>
    <dgm:pt modelId="{EBEF240E-C30E-D948-ABDF-00467E25400E}" type="pres">
      <dgm:prSet presAssocID="{A4C59B5D-3EF3-D844-90F5-58E6654E85E5}" presName="diagram" presStyleCnt="0">
        <dgm:presLayoutVars>
          <dgm:dir/>
          <dgm:resizeHandles val="exact"/>
        </dgm:presLayoutVars>
      </dgm:prSet>
      <dgm:spPr/>
    </dgm:pt>
    <dgm:pt modelId="{D8A7C561-ED84-DA4B-B4ED-B9EACEE3D5E3}" type="pres">
      <dgm:prSet presAssocID="{8A4F8309-C698-DF4C-9436-6B163EBC3AA1}" presName="node" presStyleLbl="node1" presStyleIdx="0" presStyleCnt="5">
        <dgm:presLayoutVars>
          <dgm:bulletEnabled val="1"/>
        </dgm:presLayoutVars>
      </dgm:prSet>
      <dgm:spPr/>
    </dgm:pt>
    <dgm:pt modelId="{81E5D6BA-4E30-6242-A6B0-F07CCE0D3C3D}" type="pres">
      <dgm:prSet presAssocID="{0B07E872-68AA-EB4D-AA77-70F3A570DD9B}" presName="sibTrans" presStyleCnt="0"/>
      <dgm:spPr/>
    </dgm:pt>
    <dgm:pt modelId="{E81E5BA4-516C-594F-AB01-391DD6037B68}" type="pres">
      <dgm:prSet presAssocID="{FC900699-589E-874F-805D-2869549BC565}" presName="node" presStyleLbl="node1" presStyleIdx="1" presStyleCnt="5">
        <dgm:presLayoutVars>
          <dgm:bulletEnabled val="1"/>
        </dgm:presLayoutVars>
      </dgm:prSet>
      <dgm:spPr/>
    </dgm:pt>
    <dgm:pt modelId="{F0E16995-9A93-6F41-9FE1-2A21083072B0}" type="pres">
      <dgm:prSet presAssocID="{E7BF5F0D-DB65-EA49-8869-C5764F948DFE}" presName="sibTrans" presStyleCnt="0"/>
      <dgm:spPr/>
    </dgm:pt>
    <dgm:pt modelId="{526E3503-4296-8241-B11A-55873F9C457E}" type="pres">
      <dgm:prSet presAssocID="{47FAB351-9BD6-384F-BA4A-C9214AAAC757}" presName="node" presStyleLbl="node1" presStyleIdx="2" presStyleCnt="5">
        <dgm:presLayoutVars>
          <dgm:bulletEnabled val="1"/>
        </dgm:presLayoutVars>
      </dgm:prSet>
      <dgm:spPr/>
    </dgm:pt>
    <dgm:pt modelId="{C0B74EAD-10E9-F94C-88F8-E13D8E3057ED}" type="pres">
      <dgm:prSet presAssocID="{A2ABC51A-CC6F-1C4F-B3AD-9D8F2B37C98A}" presName="sibTrans" presStyleCnt="0"/>
      <dgm:spPr/>
    </dgm:pt>
    <dgm:pt modelId="{C83EF1B6-D44C-E142-9411-581BE9D45725}" type="pres">
      <dgm:prSet presAssocID="{A84E1DAA-79B9-4444-8E76-4A6899365445}" presName="node" presStyleLbl="node1" presStyleIdx="3" presStyleCnt="5">
        <dgm:presLayoutVars>
          <dgm:bulletEnabled val="1"/>
        </dgm:presLayoutVars>
      </dgm:prSet>
      <dgm:spPr/>
    </dgm:pt>
    <dgm:pt modelId="{DF17ECDA-5820-ED4D-A570-5A19563F9A67}" type="pres">
      <dgm:prSet presAssocID="{963DFBF5-CF12-4340-BD4C-B52EAF1CA846}" presName="sibTrans" presStyleCnt="0"/>
      <dgm:spPr/>
    </dgm:pt>
    <dgm:pt modelId="{AA3D4C4F-F501-B344-9703-07702AF5DB8E}" type="pres">
      <dgm:prSet presAssocID="{6DB41AC0-E1FC-C444-BC70-C2242A0179AF}" presName="node" presStyleLbl="node1" presStyleIdx="4" presStyleCnt="5">
        <dgm:presLayoutVars>
          <dgm:bulletEnabled val="1"/>
        </dgm:presLayoutVars>
      </dgm:prSet>
      <dgm:spPr/>
    </dgm:pt>
  </dgm:ptLst>
  <dgm:cxnLst>
    <dgm:cxn modelId="{51B98200-E991-6A43-9838-574A0F672898}" srcId="{A4C59B5D-3EF3-D844-90F5-58E6654E85E5}" destId="{FC900699-589E-874F-805D-2869549BC565}" srcOrd="1" destOrd="0" parTransId="{674BEFBD-F98E-964A-90E7-C6B8533A935F}" sibTransId="{E7BF5F0D-DB65-EA49-8869-C5764F948DFE}"/>
    <dgm:cxn modelId="{49EFB328-899F-EE4C-A0E0-53A915739D12}" srcId="{A4C59B5D-3EF3-D844-90F5-58E6654E85E5}" destId="{6DB41AC0-E1FC-C444-BC70-C2242A0179AF}" srcOrd="4" destOrd="0" parTransId="{6FC455E3-321A-5F4E-935A-5EF04BCB1457}" sibTransId="{2D4F99C8-7484-0545-A688-2D21C228EBA5}"/>
    <dgm:cxn modelId="{293AB634-76E5-234B-97B2-97F229670E93}" srcId="{A4C59B5D-3EF3-D844-90F5-58E6654E85E5}" destId="{A84E1DAA-79B9-4444-8E76-4A6899365445}" srcOrd="3" destOrd="0" parTransId="{F3D4D952-8A09-C44E-9681-40B83D58DFE2}" sibTransId="{963DFBF5-CF12-4340-BD4C-B52EAF1CA846}"/>
    <dgm:cxn modelId="{B227895A-8D8D-814A-8FA6-68786A90B8ED}" type="presOf" srcId="{8A4F8309-C698-DF4C-9436-6B163EBC3AA1}" destId="{D8A7C561-ED84-DA4B-B4ED-B9EACEE3D5E3}" srcOrd="0" destOrd="0" presId="urn:microsoft.com/office/officeart/2005/8/layout/default"/>
    <dgm:cxn modelId="{DE442D73-75A8-C54E-9FCB-7AE5264EE550}" type="presOf" srcId="{6DB41AC0-E1FC-C444-BC70-C2242A0179AF}" destId="{AA3D4C4F-F501-B344-9703-07702AF5DB8E}" srcOrd="0" destOrd="0" presId="urn:microsoft.com/office/officeart/2005/8/layout/default"/>
    <dgm:cxn modelId="{A29B627B-6085-C245-87C3-57C99C4CC7FD}" type="presOf" srcId="{A4C59B5D-3EF3-D844-90F5-58E6654E85E5}" destId="{EBEF240E-C30E-D948-ABDF-00467E25400E}" srcOrd="0" destOrd="0" presId="urn:microsoft.com/office/officeart/2005/8/layout/default"/>
    <dgm:cxn modelId="{F3A2CCAB-1F5E-314E-8420-ECBFD0576E58}" type="presOf" srcId="{FC900699-589E-874F-805D-2869549BC565}" destId="{E81E5BA4-516C-594F-AB01-391DD6037B68}" srcOrd="0" destOrd="0" presId="urn:microsoft.com/office/officeart/2005/8/layout/default"/>
    <dgm:cxn modelId="{F65B55BB-856E-7C44-8C22-071B0ABA6F8E}" type="presOf" srcId="{A84E1DAA-79B9-4444-8E76-4A6899365445}" destId="{C83EF1B6-D44C-E142-9411-581BE9D45725}" srcOrd="0" destOrd="0" presId="urn:microsoft.com/office/officeart/2005/8/layout/default"/>
    <dgm:cxn modelId="{470990DA-0E81-E841-B49C-7CDD45D6FE69}" srcId="{A4C59B5D-3EF3-D844-90F5-58E6654E85E5}" destId="{47FAB351-9BD6-384F-BA4A-C9214AAAC757}" srcOrd="2" destOrd="0" parTransId="{A2F17B6E-CE8B-994B-B40F-A9D10213C37A}" sibTransId="{A2ABC51A-CC6F-1C4F-B3AD-9D8F2B37C98A}"/>
    <dgm:cxn modelId="{2189EADC-07D3-0A4A-AC2D-45096079B1F6}" type="presOf" srcId="{47FAB351-9BD6-384F-BA4A-C9214AAAC757}" destId="{526E3503-4296-8241-B11A-55873F9C457E}" srcOrd="0" destOrd="0" presId="urn:microsoft.com/office/officeart/2005/8/layout/default"/>
    <dgm:cxn modelId="{1E5876FB-DF21-B84C-B109-66DAB111177D}" srcId="{A4C59B5D-3EF3-D844-90F5-58E6654E85E5}" destId="{8A4F8309-C698-DF4C-9436-6B163EBC3AA1}" srcOrd="0" destOrd="0" parTransId="{0C0743CA-BE2E-124D-A3B5-CC34E5CBD347}" sibTransId="{0B07E872-68AA-EB4D-AA77-70F3A570DD9B}"/>
    <dgm:cxn modelId="{DE1A23E5-F665-784E-99E1-247BEFF5DF6E}" type="presParOf" srcId="{EBEF240E-C30E-D948-ABDF-00467E25400E}" destId="{D8A7C561-ED84-DA4B-B4ED-B9EACEE3D5E3}" srcOrd="0" destOrd="0" presId="urn:microsoft.com/office/officeart/2005/8/layout/default"/>
    <dgm:cxn modelId="{E2355B95-4C05-C04D-BFB1-647B674F10F7}" type="presParOf" srcId="{EBEF240E-C30E-D948-ABDF-00467E25400E}" destId="{81E5D6BA-4E30-6242-A6B0-F07CCE0D3C3D}" srcOrd="1" destOrd="0" presId="urn:microsoft.com/office/officeart/2005/8/layout/default"/>
    <dgm:cxn modelId="{C2CF5621-AE12-494B-8BD1-F66350867726}" type="presParOf" srcId="{EBEF240E-C30E-D948-ABDF-00467E25400E}" destId="{E81E5BA4-516C-594F-AB01-391DD6037B68}" srcOrd="2" destOrd="0" presId="urn:microsoft.com/office/officeart/2005/8/layout/default"/>
    <dgm:cxn modelId="{709F2576-261D-2C43-8AB7-25ABDED99238}" type="presParOf" srcId="{EBEF240E-C30E-D948-ABDF-00467E25400E}" destId="{F0E16995-9A93-6F41-9FE1-2A21083072B0}" srcOrd="3" destOrd="0" presId="urn:microsoft.com/office/officeart/2005/8/layout/default"/>
    <dgm:cxn modelId="{66D426A4-9018-6844-A8EA-D2BF18AD082C}" type="presParOf" srcId="{EBEF240E-C30E-D948-ABDF-00467E25400E}" destId="{526E3503-4296-8241-B11A-55873F9C457E}" srcOrd="4" destOrd="0" presId="urn:microsoft.com/office/officeart/2005/8/layout/default"/>
    <dgm:cxn modelId="{74250EA2-5CBB-B942-9B2F-AFE489F075B8}" type="presParOf" srcId="{EBEF240E-C30E-D948-ABDF-00467E25400E}" destId="{C0B74EAD-10E9-F94C-88F8-E13D8E3057ED}" srcOrd="5" destOrd="0" presId="urn:microsoft.com/office/officeart/2005/8/layout/default"/>
    <dgm:cxn modelId="{A10F4743-33D7-4E44-8519-12800D93E121}" type="presParOf" srcId="{EBEF240E-C30E-D948-ABDF-00467E25400E}" destId="{C83EF1B6-D44C-E142-9411-581BE9D45725}" srcOrd="6" destOrd="0" presId="urn:microsoft.com/office/officeart/2005/8/layout/default"/>
    <dgm:cxn modelId="{63BC5586-96CE-AF44-B890-FE62C1BCED26}" type="presParOf" srcId="{EBEF240E-C30E-D948-ABDF-00467E25400E}" destId="{DF17ECDA-5820-ED4D-A570-5A19563F9A67}" srcOrd="7" destOrd="0" presId="urn:microsoft.com/office/officeart/2005/8/layout/default"/>
    <dgm:cxn modelId="{504AAB6B-EDE9-364B-A48D-3AE56708D86C}" type="presParOf" srcId="{EBEF240E-C30E-D948-ABDF-00467E25400E}" destId="{AA3D4C4F-F501-B344-9703-07702AF5DB8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1E3253B-CDB5-9E44-89FD-4FB719E5C398}" type="doc">
      <dgm:prSet loTypeId="urn:microsoft.com/office/officeart/2005/8/layout/hierarchy3" loCatId="" qsTypeId="urn:microsoft.com/office/officeart/2005/8/quickstyle/3d4" qsCatId="3D" csTypeId="urn:microsoft.com/office/officeart/2005/8/colors/accent1_2" csCatId="accent1" phldr="1"/>
      <dgm:spPr/>
      <dgm:t>
        <a:bodyPr/>
        <a:lstStyle/>
        <a:p>
          <a:endParaRPr lang="en-US"/>
        </a:p>
      </dgm:t>
    </dgm:pt>
    <dgm:pt modelId="{8AF3DFAC-B9E3-9441-9488-1C8CBC36052B}">
      <dgm:prSet phldrT="[Text]" custT="1"/>
      <dgm:spPr/>
      <dgm:t>
        <a:bodyPr/>
        <a:lstStyle/>
        <a:p>
          <a:pPr rtl="1">
            <a:lnSpc>
              <a:spcPct val="100000"/>
            </a:lnSpc>
          </a:pPr>
          <a:r>
            <a:rPr lang="ar-SA" sz="1400" b="1" dirty="0">
              <a:latin typeface="Alexandria" pitchFamily="2" charset="-78"/>
              <a:cs typeface="Alexandria" pitchFamily="2" charset="-78"/>
            </a:rPr>
            <a:t>٢- مرحلة الأزمة</a:t>
          </a:r>
          <a:endParaRPr lang="en-US" sz="1400" b="1" dirty="0">
            <a:latin typeface="Alexandria" pitchFamily="2" charset="-78"/>
            <a:cs typeface="Alexandria" pitchFamily="2" charset="-78"/>
          </a:endParaRPr>
        </a:p>
      </dgm:t>
    </dgm:pt>
    <dgm:pt modelId="{1F9B68F5-ECDD-5E40-846A-E3FBEB4B1998}" type="parTrans" cxnId="{6A366A04-053A-E24B-A2B0-5D7E05D0D18F}">
      <dgm:prSet/>
      <dgm:spPr/>
      <dgm:t>
        <a:bodyPr/>
        <a:lstStyle/>
        <a:p>
          <a:pPr>
            <a:lnSpc>
              <a:spcPct val="100000"/>
            </a:lnSpc>
          </a:pPr>
          <a:endParaRPr lang="en-US" sz="1400">
            <a:latin typeface="Alexandria" pitchFamily="2" charset="-78"/>
            <a:cs typeface="Alexandria" pitchFamily="2" charset="-78"/>
          </a:endParaRPr>
        </a:p>
      </dgm:t>
    </dgm:pt>
    <dgm:pt modelId="{37DBE3D7-F8F6-0E4A-849E-886141A87CF8}" type="sibTrans" cxnId="{6A366A04-053A-E24B-A2B0-5D7E05D0D18F}">
      <dgm:prSet/>
      <dgm:spPr/>
      <dgm:t>
        <a:bodyPr/>
        <a:lstStyle/>
        <a:p>
          <a:pPr>
            <a:lnSpc>
              <a:spcPct val="100000"/>
            </a:lnSpc>
          </a:pPr>
          <a:endParaRPr lang="en-US" sz="1400">
            <a:latin typeface="Alexandria" pitchFamily="2" charset="-78"/>
            <a:cs typeface="Alexandria" pitchFamily="2" charset="-78"/>
          </a:endParaRPr>
        </a:p>
      </dgm:t>
    </dgm:pt>
    <dgm:pt modelId="{602486E7-2BC0-AC4C-8A1C-7D8D36FAD2E3}">
      <dgm:prSet phldrT="[Text]" custT="1"/>
      <dgm:spPr/>
      <dgm:t>
        <a:bodyPr/>
        <a:lstStyle/>
        <a:p>
          <a:pPr rtl="1">
            <a:lnSpc>
              <a:spcPct val="100000"/>
            </a:lnSpc>
          </a:pPr>
          <a:r>
            <a:rPr lang="ar-SA" sz="1400" dirty="0">
              <a:latin typeface="Alexandria" pitchFamily="2" charset="-78"/>
              <a:cs typeface="Alexandria" pitchFamily="2" charset="-78"/>
            </a:rPr>
            <a:t>وقت الأزمة والفوضى</a:t>
          </a:r>
          <a:endParaRPr lang="en-US" sz="1400" dirty="0">
            <a:latin typeface="Alexandria" pitchFamily="2" charset="-78"/>
            <a:cs typeface="Alexandria" pitchFamily="2" charset="-78"/>
          </a:endParaRPr>
        </a:p>
      </dgm:t>
    </dgm:pt>
    <dgm:pt modelId="{3C6B177A-D94B-2849-ACC8-D6D75203A051}" type="parTrans" cxnId="{CB642913-038A-AB42-8FDD-0BBA3F77ED59}">
      <dgm:prSet/>
      <dgm:spPr/>
      <dgm:t>
        <a:bodyPr/>
        <a:lstStyle/>
        <a:p>
          <a:pPr>
            <a:lnSpc>
              <a:spcPct val="100000"/>
            </a:lnSpc>
          </a:pPr>
          <a:endParaRPr lang="en-US" sz="1400">
            <a:latin typeface="Alexandria" pitchFamily="2" charset="-78"/>
            <a:cs typeface="Alexandria" pitchFamily="2" charset="-78"/>
          </a:endParaRPr>
        </a:p>
      </dgm:t>
    </dgm:pt>
    <dgm:pt modelId="{91B085AC-F8B9-684D-BAC3-BDF3B155BDD8}" type="sibTrans" cxnId="{CB642913-038A-AB42-8FDD-0BBA3F77ED59}">
      <dgm:prSet/>
      <dgm:spPr/>
      <dgm:t>
        <a:bodyPr/>
        <a:lstStyle/>
        <a:p>
          <a:pPr>
            <a:lnSpc>
              <a:spcPct val="100000"/>
            </a:lnSpc>
          </a:pPr>
          <a:endParaRPr lang="en-US" sz="1400">
            <a:latin typeface="Alexandria" pitchFamily="2" charset="-78"/>
            <a:cs typeface="Alexandria" pitchFamily="2" charset="-78"/>
          </a:endParaRPr>
        </a:p>
      </dgm:t>
    </dgm:pt>
    <dgm:pt modelId="{E40F52B2-739F-D447-BD00-4A34ABB69255}">
      <dgm:prSet phldrT="[Text]" custT="1"/>
      <dgm:spPr/>
      <dgm:t>
        <a:bodyPr/>
        <a:lstStyle/>
        <a:p>
          <a:pPr rtl="1">
            <a:lnSpc>
              <a:spcPct val="100000"/>
            </a:lnSpc>
          </a:pPr>
          <a:r>
            <a:rPr lang="ar-SA" sz="1400" dirty="0">
              <a:latin typeface="Alexandria" pitchFamily="2" charset="-78"/>
              <a:cs typeface="Alexandria" pitchFamily="2" charset="-78"/>
            </a:rPr>
            <a:t>لابد من الاستجابة الفورية واحتواء الضرر </a:t>
          </a:r>
          <a:endParaRPr lang="en-US" sz="1400" dirty="0">
            <a:latin typeface="Alexandria" pitchFamily="2" charset="-78"/>
            <a:cs typeface="Alexandria" pitchFamily="2" charset="-78"/>
          </a:endParaRPr>
        </a:p>
      </dgm:t>
    </dgm:pt>
    <dgm:pt modelId="{5A400056-C1B2-8949-A941-147953018DD1}" type="parTrans" cxnId="{97CF3960-2316-4A42-AEF3-63B743141A2E}">
      <dgm:prSet/>
      <dgm:spPr/>
      <dgm:t>
        <a:bodyPr/>
        <a:lstStyle/>
        <a:p>
          <a:pPr>
            <a:lnSpc>
              <a:spcPct val="100000"/>
            </a:lnSpc>
          </a:pPr>
          <a:endParaRPr lang="en-US" sz="1400">
            <a:latin typeface="Alexandria" pitchFamily="2" charset="-78"/>
            <a:cs typeface="Alexandria" pitchFamily="2" charset="-78"/>
          </a:endParaRPr>
        </a:p>
      </dgm:t>
    </dgm:pt>
    <dgm:pt modelId="{23EA198B-DA1B-2349-B27E-2C8BA6E55A80}" type="sibTrans" cxnId="{97CF3960-2316-4A42-AEF3-63B743141A2E}">
      <dgm:prSet/>
      <dgm:spPr/>
      <dgm:t>
        <a:bodyPr/>
        <a:lstStyle/>
        <a:p>
          <a:pPr>
            <a:lnSpc>
              <a:spcPct val="100000"/>
            </a:lnSpc>
          </a:pPr>
          <a:endParaRPr lang="en-US" sz="1400">
            <a:latin typeface="Alexandria" pitchFamily="2" charset="-78"/>
            <a:cs typeface="Alexandria" pitchFamily="2" charset="-78"/>
          </a:endParaRPr>
        </a:p>
      </dgm:t>
    </dgm:pt>
    <dgm:pt modelId="{10658FE4-FFD4-D340-97D3-011F64809F34}">
      <dgm:prSet phldrT="[Text]" custT="1"/>
      <dgm:spPr/>
      <dgm:t>
        <a:bodyPr/>
        <a:lstStyle/>
        <a:p>
          <a:pPr rtl="1">
            <a:lnSpc>
              <a:spcPct val="100000"/>
            </a:lnSpc>
          </a:pPr>
          <a:r>
            <a:rPr lang="ar-SA" sz="1400" b="1" dirty="0">
              <a:latin typeface="Alexandria" pitchFamily="2" charset="-78"/>
              <a:cs typeface="Alexandria" pitchFamily="2" charset="-78"/>
            </a:rPr>
            <a:t>١- مرحلة ما قبل الأزمة</a:t>
          </a:r>
          <a:endParaRPr lang="en-US" sz="1400" b="1" dirty="0">
            <a:latin typeface="Alexandria" pitchFamily="2" charset="-78"/>
            <a:cs typeface="Alexandria" pitchFamily="2" charset="-78"/>
          </a:endParaRPr>
        </a:p>
      </dgm:t>
    </dgm:pt>
    <dgm:pt modelId="{8DF19338-3293-0947-8667-19EA0A932C95}" type="parTrans" cxnId="{21732613-E610-C240-9BBD-894B96FACAEC}">
      <dgm:prSet/>
      <dgm:spPr/>
      <dgm:t>
        <a:bodyPr/>
        <a:lstStyle/>
        <a:p>
          <a:pPr>
            <a:lnSpc>
              <a:spcPct val="100000"/>
            </a:lnSpc>
          </a:pPr>
          <a:endParaRPr lang="en-US" sz="1400">
            <a:latin typeface="Alexandria" pitchFamily="2" charset="-78"/>
            <a:cs typeface="Alexandria" pitchFamily="2" charset="-78"/>
          </a:endParaRPr>
        </a:p>
      </dgm:t>
    </dgm:pt>
    <dgm:pt modelId="{644ED8B4-EC47-E946-A14C-18C65093D314}" type="sibTrans" cxnId="{21732613-E610-C240-9BBD-894B96FACAEC}">
      <dgm:prSet/>
      <dgm:spPr/>
      <dgm:t>
        <a:bodyPr/>
        <a:lstStyle/>
        <a:p>
          <a:pPr>
            <a:lnSpc>
              <a:spcPct val="100000"/>
            </a:lnSpc>
          </a:pPr>
          <a:endParaRPr lang="en-US" sz="1400">
            <a:latin typeface="Alexandria" pitchFamily="2" charset="-78"/>
            <a:cs typeface="Alexandria" pitchFamily="2" charset="-78"/>
          </a:endParaRPr>
        </a:p>
      </dgm:t>
    </dgm:pt>
    <dgm:pt modelId="{D74BAA75-E8EC-E040-8F9B-0CABB95CF5AF}">
      <dgm:prSet phldrT="[Text]" custT="1"/>
      <dgm:spPr/>
      <dgm:t>
        <a:bodyPr/>
        <a:lstStyle/>
        <a:p>
          <a:pPr rtl="1">
            <a:lnSpc>
              <a:spcPct val="100000"/>
            </a:lnSpc>
          </a:pPr>
          <a:r>
            <a:rPr lang="ar-SA" sz="1400" dirty="0">
              <a:latin typeface="Alexandria" pitchFamily="2" charset="-78"/>
              <a:cs typeface="Alexandria" pitchFamily="2" charset="-78"/>
            </a:rPr>
            <a:t>ظهور علامات تحذيرية مبكرة</a:t>
          </a:r>
        </a:p>
        <a:p>
          <a:pPr rtl="1">
            <a:lnSpc>
              <a:spcPct val="100000"/>
            </a:lnSpc>
          </a:pPr>
          <a:r>
            <a:rPr lang="ar-SA" sz="1400" dirty="0">
              <a:latin typeface="Alexandria" pitchFamily="2" charset="-78"/>
              <a:cs typeface="Alexandria" pitchFamily="2" charset="-78"/>
            </a:rPr>
            <a:t>مثل زيادة الشكوى</a:t>
          </a:r>
          <a:endParaRPr lang="en-US" sz="1400" dirty="0">
            <a:latin typeface="Alexandria" pitchFamily="2" charset="-78"/>
            <a:cs typeface="Alexandria" pitchFamily="2" charset="-78"/>
          </a:endParaRPr>
        </a:p>
      </dgm:t>
    </dgm:pt>
    <dgm:pt modelId="{D8956A87-965A-EA41-8AE2-C2D75EFD1C3F}" type="parTrans" cxnId="{F404B920-5FC2-054F-AC33-BD373830B6F1}">
      <dgm:prSet/>
      <dgm:spPr/>
      <dgm:t>
        <a:bodyPr/>
        <a:lstStyle/>
        <a:p>
          <a:pPr>
            <a:lnSpc>
              <a:spcPct val="100000"/>
            </a:lnSpc>
          </a:pPr>
          <a:endParaRPr lang="en-US" sz="1400">
            <a:latin typeface="Alexandria" pitchFamily="2" charset="-78"/>
            <a:cs typeface="Alexandria" pitchFamily="2" charset="-78"/>
          </a:endParaRPr>
        </a:p>
      </dgm:t>
    </dgm:pt>
    <dgm:pt modelId="{CD25F9E8-3FBF-2841-879F-EA980A2E8A46}" type="sibTrans" cxnId="{F404B920-5FC2-054F-AC33-BD373830B6F1}">
      <dgm:prSet/>
      <dgm:spPr/>
      <dgm:t>
        <a:bodyPr/>
        <a:lstStyle/>
        <a:p>
          <a:pPr>
            <a:lnSpc>
              <a:spcPct val="100000"/>
            </a:lnSpc>
          </a:pPr>
          <a:endParaRPr lang="en-US" sz="1400">
            <a:latin typeface="Alexandria" pitchFamily="2" charset="-78"/>
            <a:cs typeface="Alexandria" pitchFamily="2" charset="-78"/>
          </a:endParaRPr>
        </a:p>
      </dgm:t>
    </dgm:pt>
    <dgm:pt modelId="{5BBC277A-D532-B648-9D33-4167A91FC35E}">
      <dgm:prSet phldrT="[Text]" custT="1"/>
      <dgm:spPr/>
      <dgm:t>
        <a:bodyPr/>
        <a:lstStyle/>
        <a:p>
          <a:pPr rtl="1">
            <a:lnSpc>
              <a:spcPct val="100000"/>
            </a:lnSpc>
          </a:pPr>
          <a:r>
            <a:rPr lang="ar-SA" sz="1400" dirty="0">
              <a:latin typeface="Alexandria" pitchFamily="2" charset="-78"/>
              <a:cs typeface="Alexandria" pitchFamily="2" charset="-78"/>
            </a:rPr>
            <a:t>لابد من تخطيط وقائي</a:t>
          </a:r>
          <a:endParaRPr lang="en-US" sz="1400" dirty="0">
            <a:latin typeface="Alexandria" pitchFamily="2" charset="-78"/>
            <a:cs typeface="Alexandria" pitchFamily="2" charset="-78"/>
          </a:endParaRPr>
        </a:p>
      </dgm:t>
    </dgm:pt>
    <dgm:pt modelId="{3F453AD0-D453-EF48-A840-033952BB5E3F}" type="parTrans" cxnId="{682B3E22-1577-9B47-AC2F-F0319788285D}">
      <dgm:prSet/>
      <dgm:spPr/>
      <dgm:t>
        <a:bodyPr/>
        <a:lstStyle/>
        <a:p>
          <a:pPr>
            <a:lnSpc>
              <a:spcPct val="100000"/>
            </a:lnSpc>
          </a:pPr>
          <a:endParaRPr lang="en-US" sz="1400">
            <a:latin typeface="Alexandria" pitchFamily="2" charset="-78"/>
            <a:cs typeface="Alexandria" pitchFamily="2" charset="-78"/>
          </a:endParaRPr>
        </a:p>
      </dgm:t>
    </dgm:pt>
    <dgm:pt modelId="{8919A26B-3D53-CD4F-9858-AA32C9C7626B}" type="sibTrans" cxnId="{682B3E22-1577-9B47-AC2F-F0319788285D}">
      <dgm:prSet/>
      <dgm:spPr/>
      <dgm:t>
        <a:bodyPr/>
        <a:lstStyle/>
        <a:p>
          <a:pPr>
            <a:lnSpc>
              <a:spcPct val="100000"/>
            </a:lnSpc>
          </a:pPr>
          <a:endParaRPr lang="en-US" sz="1400">
            <a:latin typeface="Alexandria" pitchFamily="2" charset="-78"/>
            <a:cs typeface="Alexandria" pitchFamily="2" charset="-78"/>
          </a:endParaRPr>
        </a:p>
      </dgm:t>
    </dgm:pt>
    <dgm:pt modelId="{BF1273A8-9D12-044C-9FF2-1EA6E11BD604}" type="pres">
      <dgm:prSet presAssocID="{A1E3253B-CDB5-9E44-89FD-4FB719E5C398}" presName="diagram" presStyleCnt="0">
        <dgm:presLayoutVars>
          <dgm:chPref val="1"/>
          <dgm:dir/>
          <dgm:animOne val="branch"/>
          <dgm:animLvl val="lvl"/>
          <dgm:resizeHandles/>
        </dgm:presLayoutVars>
      </dgm:prSet>
      <dgm:spPr/>
    </dgm:pt>
    <dgm:pt modelId="{4CBA0EFC-E1E8-2849-A8D7-730F9920A02C}" type="pres">
      <dgm:prSet presAssocID="{8AF3DFAC-B9E3-9441-9488-1C8CBC36052B}" presName="root" presStyleCnt="0"/>
      <dgm:spPr/>
    </dgm:pt>
    <dgm:pt modelId="{A6B3CE4A-F84B-9941-8200-14DF1C8A010F}" type="pres">
      <dgm:prSet presAssocID="{8AF3DFAC-B9E3-9441-9488-1C8CBC36052B}" presName="rootComposite" presStyleCnt="0"/>
      <dgm:spPr/>
    </dgm:pt>
    <dgm:pt modelId="{6822DCD8-CC67-B34E-BAFC-44E461F57E66}" type="pres">
      <dgm:prSet presAssocID="{8AF3DFAC-B9E3-9441-9488-1C8CBC36052B}" presName="rootText" presStyleLbl="node1" presStyleIdx="0" presStyleCnt="2"/>
      <dgm:spPr/>
    </dgm:pt>
    <dgm:pt modelId="{33A62FE7-7B7F-5443-9771-326EDCC416F9}" type="pres">
      <dgm:prSet presAssocID="{8AF3DFAC-B9E3-9441-9488-1C8CBC36052B}" presName="rootConnector" presStyleLbl="node1" presStyleIdx="0" presStyleCnt="2"/>
      <dgm:spPr/>
    </dgm:pt>
    <dgm:pt modelId="{6CEBD5D9-96CB-6345-B07D-14AD618FC4DF}" type="pres">
      <dgm:prSet presAssocID="{8AF3DFAC-B9E3-9441-9488-1C8CBC36052B}" presName="childShape" presStyleCnt="0"/>
      <dgm:spPr/>
    </dgm:pt>
    <dgm:pt modelId="{8214A280-0C57-C04A-B625-084EB8263C35}" type="pres">
      <dgm:prSet presAssocID="{3C6B177A-D94B-2849-ACC8-D6D75203A051}" presName="Name13" presStyleLbl="parChTrans1D2" presStyleIdx="0" presStyleCnt="4"/>
      <dgm:spPr/>
    </dgm:pt>
    <dgm:pt modelId="{13FE4245-ABCF-8C44-9147-767A2F7144B3}" type="pres">
      <dgm:prSet presAssocID="{602486E7-2BC0-AC4C-8A1C-7D8D36FAD2E3}" presName="childText" presStyleLbl="bgAcc1" presStyleIdx="0" presStyleCnt="4">
        <dgm:presLayoutVars>
          <dgm:bulletEnabled val="1"/>
        </dgm:presLayoutVars>
      </dgm:prSet>
      <dgm:spPr/>
    </dgm:pt>
    <dgm:pt modelId="{22C30299-B738-A64A-B4D1-E72F9D4B7991}" type="pres">
      <dgm:prSet presAssocID="{5A400056-C1B2-8949-A941-147953018DD1}" presName="Name13" presStyleLbl="parChTrans1D2" presStyleIdx="1" presStyleCnt="4"/>
      <dgm:spPr/>
    </dgm:pt>
    <dgm:pt modelId="{1DE69DA7-40EB-924C-B941-30D45192BB28}" type="pres">
      <dgm:prSet presAssocID="{E40F52B2-739F-D447-BD00-4A34ABB69255}" presName="childText" presStyleLbl="bgAcc1" presStyleIdx="1" presStyleCnt="4">
        <dgm:presLayoutVars>
          <dgm:bulletEnabled val="1"/>
        </dgm:presLayoutVars>
      </dgm:prSet>
      <dgm:spPr/>
    </dgm:pt>
    <dgm:pt modelId="{F2ABC8D3-4691-FA4E-B104-0A4E160BE891}" type="pres">
      <dgm:prSet presAssocID="{10658FE4-FFD4-D340-97D3-011F64809F34}" presName="root" presStyleCnt="0"/>
      <dgm:spPr/>
    </dgm:pt>
    <dgm:pt modelId="{94799EBD-79A0-9446-93F8-F6360F758AB9}" type="pres">
      <dgm:prSet presAssocID="{10658FE4-FFD4-D340-97D3-011F64809F34}" presName="rootComposite" presStyleCnt="0"/>
      <dgm:spPr/>
    </dgm:pt>
    <dgm:pt modelId="{094EE142-FD2F-7A4B-98A0-8E8BB1CF8D3C}" type="pres">
      <dgm:prSet presAssocID="{10658FE4-FFD4-D340-97D3-011F64809F34}" presName="rootText" presStyleLbl="node1" presStyleIdx="1" presStyleCnt="2"/>
      <dgm:spPr/>
    </dgm:pt>
    <dgm:pt modelId="{AC1689B3-5FA4-6649-8700-23EEED6A40D7}" type="pres">
      <dgm:prSet presAssocID="{10658FE4-FFD4-D340-97D3-011F64809F34}" presName="rootConnector" presStyleLbl="node1" presStyleIdx="1" presStyleCnt="2"/>
      <dgm:spPr/>
    </dgm:pt>
    <dgm:pt modelId="{E827D7C9-3FC7-4448-AC3C-F999B585C6C3}" type="pres">
      <dgm:prSet presAssocID="{10658FE4-FFD4-D340-97D3-011F64809F34}" presName="childShape" presStyleCnt="0"/>
      <dgm:spPr/>
    </dgm:pt>
    <dgm:pt modelId="{17A97D89-0146-F84F-87D3-4DF058A4AD09}" type="pres">
      <dgm:prSet presAssocID="{D8956A87-965A-EA41-8AE2-C2D75EFD1C3F}" presName="Name13" presStyleLbl="parChTrans1D2" presStyleIdx="2" presStyleCnt="4"/>
      <dgm:spPr/>
    </dgm:pt>
    <dgm:pt modelId="{704B1338-D0E2-1448-BB47-2DB1080EBFC0}" type="pres">
      <dgm:prSet presAssocID="{D74BAA75-E8EC-E040-8F9B-0CABB95CF5AF}" presName="childText" presStyleLbl="bgAcc1" presStyleIdx="2" presStyleCnt="4">
        <dgm:presLayoutVars>
          <dgm:bulletEnabled val="1"/>
        </dgm:presLayoutVars>
      </dgm:prSet>
      <dgm:spPr/>
    </dgm:pt>
    <dgm:pt modelId="{659EA2A7-5B28-AB45-93FC-E30DD8D40D33}" type="pres">
      <dgm:prSet presAssocID="{3F453AD0-D453-EF48-A840-033952BB5E3F}" presName="Name13" presStyleLbl="parChTrans1D2" presStyleIdx="3" presStyleCnt="4"/>
      <dgm:spPr/>
    </dgm:pt>
    <dgm:pt modelId="{F2A3FE8F-2BC0-9140-BB24-84262FE6580D}" type="pres">
      <dgm:prSet presAssocID="{5BBC277A-D532-B648-9D33-4167A91FC35E}" presName="childText" presStyleLbl="bgAcc1" presStyleIdx="3" presStyleCnt="4">
        <dgm:presLayoutVars>
          <dgm:bulletEnabled val="1"/>
        </dgm:presLayoutVars>
      </dgm:prSet>
      <dgm:spPr/>
    </dgm:pt>
  </dgm:ptLst>
  <dgm:cxnLst>
    <dgm:cxn modelId="{6A366A04-053A-E24B-A2B0-5D7E05D0D18F}" srcId="{A1E3253B-CDB5-9E44-89FD-4FB719E5C398}" destId="{8AF3DFAC-B9E3-9441-9488-1C8CBC36052B}" srcOrd="0" destOrd="0" parTransId="{1F9B68F5-ECDD-5E40-846A-E3FBEB4B1998}" sibTransId="{37DBE3D7-F8F6-0E4A-849E-886141A87CF8}"/>
    <dgm:cxn modelId="{67B8060B-8E2A-FE45-B799-953F1ACF3D98}" type="presOf" srcId="{3F453AD0-D453-EF48-A840-033952BB5E3F}" destId="{659EA2A7-5B28-AB45-93FC-E30DD8D40D33}" srcOrd="0" destOrd="0" presId="urn:microsoft.com/office/officeart/2005/8/layout/hierarchy3"/>
    <dgm:cxn modelId="{21732613-E610-C240-9BBD-894B96FACAEC}" srcId="{A1E3253B-CDB5-9E44-89FD-4FB719E5C398}" destId="{10658FE4-FFD4-D340-97D3-011F64809F34}" srcOrd="1" destOrd="0" parTransId="{8DF19338-3293-0947-8667-19EA0A932C95}" sibTransId="{644ED8B4-EC47-E946-A14C-18C65093D314}"/>
    <dgm:cxn modelId="{CB642913-038A-AB42-8FDD-0BBA3F77ED59}" srcId="{8AF3DFAC-B9E3-9441-9488-1C8CBC36052B}" destId="{602486E7-2BC0-AC4C-8A1C-7D8D36FAD2E3}" srcOrd="0" destOrd="0" parTransId="{3C6B177A-D94B-2849-ACC8-D6D75203A051}" sibTransId="{91B085AC-F8B9-684D-BAC3-BDF3B155BDD8}"/>
    <dgm:cxn modelId="{F404B920-5FC2-054F-AC33-BD373830B6F1}" srcId="{10658FE4-FFD4-D340-97D3-011F64809F34}" destId="{D74BAA75-E8EC-E040-8F9B-0CABB95CF5AF}" srcOrd="0" destOrd="0" parTransId="{D8956A87-965A-EA41-8AE2-C2D75EFD1C3F}" sibTransId="{CD25F9E8-3FBF-2841-879F-EA980A2E8A46}"/>
    <dgm:cxn modelId="{682B3E22-1577-9B47-AC2F-F0319788285D}" srcId="{10658FE4-FFD4-D340-97D3-011F64809F34}" destId="{5BBC277A-D532-B648-9D33-4167A91FC35E}" srcOrd="1" destOrd="0" parTransId="{3F453AD0-D453-EF48-A840-033952BB5E3F}" sibTransId="{8919A26B-3D53-CD4F-9858-AA32C9C7626B}"/>
    <dgm:cxn modelId="{DF152227-D73C-694C-AB59-2014CAE85F5F}" type="presOf" srcId="{8AF3DFAC-B9E3-9441-9488-1C8CBC36052B}" destId="{6822DCD8-CC67-B34E-BAFC-44E461F57E66}" srcOrd="0" destOrd="0" presId="urn:microsoft.com/office/officeart/2005/8/layout/hierarchy3"/>
    <dgm:cxn modelId="{58E3F52A-0B1C-2940-971F-20C7C4443B46}" type="presOf" srcId="{D74BAA75-E8EC-E040-8F9B-0CABB95CF5AF}" destId="{704B1338-D0E2-1448-BB47-2DB1080EBFC0}" srcOrd="0" destOrd="0" presId="urn:microsoft.com/office/officeart/2005/8/layout/hierarchy3"/>
    <dgm:cxn modelId="{EA87AB5F-1FF8-5A4F-8C77-474D95AC957A}" type="presOf" srcId="{D8956A87-965A-EA41-8AE2-C2D75EFD1C3F}" destId="{17A97D89-0146-F84F-87D3-4DF058A4AD09}" srcOrd="0" destOrd="0" presId="urn:microsoft.com/office/officeart/2005/8/layout/hierarchy3"/>
    <dgm:cxn modelId="{97CF3960-2316-4A42-AEF3-63B743141A2E}" srcId="{8AF3DFAC-B9E3-9441-9488-1C8CBC36052B}" destId="{E40F52B2-739F-D447-BD00-4A34ABB69255}" srcOrd="1" destOrd="0" parTransId="{5A400056-C1B2-8949-A941-147953018DD1}" sibTransId="{23EA198B-DA1B-2349-B27E-2C8BA6E55A80}"/>
    <dgm:cxn modelId="{4C743076-B006-DC4E-BD28-26FB0A5DEF87}" type="presOf" srcId="{A1E3253B-CDB5-9E44-89FD-4FB719E5C398}" destId="{BF1273A8-9D12-044C-9FF2-1EA6E11BD604}" srcOrd="0" destOrd="0" presId="urn:microsoft.com/office/officeart/2005/8/layout/hierarchy3"/>
    <dgm:cxn modelId="{A9B4CB77-B497-8F4A-A7D5-0D61DF74DAD1}" type="presOf" srcId="{10658FE4-FFD4-D340-97D3-011F64809F34}" destId="{094EE142-FD2F-7A4B-98A0-8E8BB1CF8D3C}" srcOrd="0" destOrd="0" presId="urn:microsoft.com/office/officeart/2005/8/layout/hierarchy3"/>
    <dgm:cxn modelId="{31B90984-B077-D84A-AFBB-7D65D750B48E}" type="presOf" srcId="{3C6B177A-D94B-2849-ACC8-D6D75203A051}" destId="{8214A280-0C57-C04A-B625-084EB8263C35}" srcOrd="0" destOrd="0" presId="urn:microsoft.com/office/officeart/2005/8/layout/hierarchy3"/>
    <dgm:cxn modelId="{4D5D4F8F-4CF1-2642-BCFF-8B22A7FA7B61}" type="presOf" srcId="{8AF3DFAC-B9E3-9441-9488-1C8CBC36052B}" destId="{33A62FE7-7B7F-5443-9771-326EDCC416F9}" srcOrd="1" destOrd="0" presId="urn:microsoft.com/office/officeart/2005/8/layout/hierarchy3"/>
    <dgm:cxn modelId="{5D6C8FB3-D8F4-4744-BD91-70E6B0D5D8BD}" type="presOf" srcId="{602486E7-2BC0-AC4C-8A1C-7D8D36FAD2E3}" destId="{13FE4245-ABCF-8C44-9147-767A2F7144B3}" srcOrd="0" destOrd="0" presId="urn:microsoft.com/office/officeart/2005/8/layout/hierarchy3"/>
    <dgm:cxn modelId="{A07B0DB7-D315-FF49-B473-E67980CF2AAB}" type="presOf" srcId="{E40F52B2-739F-D447-BD00-4A34ABB69255}" destId="{1DE69DA7-40EB-924C-B941-30D45192BB28}" srcOrd="0" destOrd="0" presId="urn:microsoft.com/office/officeart/2005/8/layout/hierarchy3"/>
    <dgm:cxn modelId="{338846C1-979B-E44A-9692-0F03B2722331}" type="presOf" srcId="{5A400056-C1B2-8949-A941-147953018DD1}" destId="{22C30299-B738-A64A-B4D1-E72F9D4B7991}" srcOrd="0" destOrd="0" presId="urn:microsoft.com/office/officeart/2005/8/layout/hierarchy3"/>
    <dgm:cxn modelId="{25373DF7-D2DC-5F41-9997-4BD56E775FE1}" type="presOf" srcId="{10658FE4-FFD4-D340-97D3-011F64809F34}" destId="{AC1689B3-5FA4-6649-8700-23EEED6A40D7}" srcOrd="1" destOrd="0" presId="urn:microsoft.com/office/officeart/2005/8/layout/hierarchy3"/>
    <dgm:cxn modelId="{8E77C2FD-0FF6-BE49-8BC1-E5C785AC576E}" type="presOf" srcId="{5BBC277A-D532-B648-9D33-4167A91FC35E}" destId="{F2A3FE8F-2BC0-9140-BB24-84262FE6580D}" srcOrd="0" destOrd="0" presId="urn:microsoft.com/office/officeart/2005/8/layout/hierarchy3"/>
    <dgm:cxn modelId="{DC0F7AD7-D2FD-8F45-A463-003832755BDC}" type="presParOf" srcId="{BF1273A8-9D12-044C-9FF2-1EA6E11BD604}" destId="{4CBA0EFC-E1E8-2849-A8D7-730F9920A02C}" srcOrd="0" destOrd="0" presId="urn:microsoft.com/office/officeart/2005/8/layout/hierarchy3"/>
    <dgm:cxn modelId="{92CC563F-6562-E04C-8867-2D3E3C702739}" type="presParOf" srcId="{4CBA0EFC-E1E8-2849-A8D7-730F9920A02C}" destId="{A6B3CE4A-F84B-9941-8200-14DF1C8A010F}" srcOrd="0" destOrd="0" presId="urn:microsoft.com/office/officeart/2005/8/layout/hierarchy3"/>
    <dgm:cxn modelId="{A37990F9-166A-874E-A1FB-A63B426122CF}" type="presParOf" srcId="{A6B3CE4A-F84B-9941-8200-14DF1C8A010F}" destId="{6822DCD8-CC67-B34E-BAFC-44E461F57E66}" srcOrd="0" destOrd="0" presId="urn:microsoft.com/office/officeart/2005/8/layout/hierarchy3"/>
    <dgm:cxn modelId="{A6212B8E-8F06-964A-9AD0-BC71E22392AA}" type="presParOf" srcId="{A6B3CE4A-F84B-9941-8200-14DF1C8A010F}" destId="{33A62FE7-7B7F-5443-9771-326EDCC416F9}" srcOrd="1" destOrd="0" presId="urn:microsoft.com/office/officeart/2005/8/layout/hierarchy3"/>
    <dgm:cxn modelId="{E13774B0-D575-9C4A-8497-837EA3FF8E9C}" type="presParOf" srcId="{4CBA0EFC-E1E8-2849-A8D7-730F9920A02C}" destId="{6CEBD5D9-96CB-6345-B07D-14AD618FC4DF}" srcOrd="1" destOrd="0" presId="urn:microsoft.com/office/officeart/2005/8/layout/hierarchy3"/>
    <dgm:cxn modelId="{1DEF9173-1761-BC49-9456-E6253CCD3876}" type="presParOf" srcId="{6CEBD5D9-96CB-6345-B07D-14AD618FC4DF}" destId="{8214A280-0C57-C04A-B625-084EB8263C35}" srcOrd="0" destOrd="0" presId="urn:microsoft.com/office/officeart/2005/8/layout/hierarchy3"/>
    <dgm:cxn modelId="{E4B5D743-5DB3-C04B-91D9-7755A55B966C}" type="presParOf" srcId="{6CEBD5D9-96CB-6345-B07D-14AD618FC4DF}" destId="{13FE4245-ABCF-8C44-9147-767A2F7144B3}" srcOrd="1" destOrd="0" presId="urn:microsoft.com/office/officeart/2005/8/layout/hierarchy3"/>
    <dgm:cxn modelId="{6633845B-B2DA-744E-B4B8-1387FA3F6751}" type="presParOf" srcId="{6CEBD5D9-96CB-6345-B07D-14AD618FC4DF}" destId="{22C30299-B738-A64A-B4D1-E72F9D4B7991}" srcOrd="2" destOrd="0" presId="urn:microsoft.com/office/officeart/2005/8/layout/hierarchy3"/>
    <dgm:cxn modelId="{89BBCF28-33EC-7948-87F1-35CE0A99F293}" type="presParOf" srcId="{6CEBD5D9-96CB-6345-B07D-14AD618FC4DF}" destId="{1DE69DA7-40EB-924C-B941-30D45192BB28}" srcOrd="3" destOrd="0" presId="urn:microsoft.com/office/officeart/2005/8/layout/hierarchy3"/>
    <dgm:cxn modelId="{B7B7ED06-7B8C-4346-96BC-453758833BFA}" type="presParOf" srcId="{BF1273A8-9D12-044C-9FF2-1EA6E11BD604}" destId="{F2ABC8D3-4691-FA4E-B104-0A4E160BE891}" srcOrd="1" destOrd="0" presId="urn:microsoft.com/office/officeart/2005/8/layout/hierarchy3"/>
    <dgm:cxn modelId="{40DAB21A-B375-2F4C-A054-0A801AFFAFEE}" type="presParOf" srcId="{F2ABC8D3-4691-FA4E-B104-0A4E160BE891}" destId="{94799EBD-79A0-9446-93F8-F6360F758AB9}" srcOrd="0" destOrd="0" presId="urn:microsoft.com/office/officeart/2005/8/layout/hierarchy3"/>
    <dgm:cxn modelId="{B1BCD624-6E47-5846-9070-F6806795B67B}" type="presParOf" srcId="{94799EBD-79A0-9446-93F8-F6360F758AB9}" destId="{094EE142-FD2F-7A4B-98A0-8E8BB1CF8D3C}" srcOrd="0" destOrd="0" presId="urn:microsoft.com/office/officeart/2005/8/layout/hierarchy3"/>
    <dgm:cxn modelId="{33627AF2-0FB1-E342-9A7F-3D6EBA3A6095}" type="presParOf" srcId="{94799EBD-79A0-9446-93F8-F6360F758AB9}" destId="{AC1689B3-5FA4-6649-8700-23EEED6A40D7}" srcOrd="1" destOrd="0" presId="urn:microsoft.com/office/officeart/2005/8/layout/hierarchy3"/>
    <dgm:cxn modelId="{7378A239-AAB8-7345-B24F-E8773D460F9A}" type="presParOf" srcId="{F2ABC8D3-4691-FA4E-B104-0A4E160BE891}" destId="{E827D7C9-3FC7-4448-AC3C-F999B585C6C3}" srcOrd="1" destOrd="0" presId="urn:microsoft.com/office/officeart/2005/8/layout/hierarchy3"/>
    <dgm:cxn modelId="{F4E2DA46-016A-3F43-96FE-56501E5142F8}" type="presParOf" srcId="{E827D7C9-3FC7-4448-AC3C-F999B585C6C3}" destId="{17A97D89-0146-F84F-87D3-4DF058A4AD09}" srcOrd="0" destOrd="0" presId="urn:microsoft.com/office/officeart/2005/8/layout/hierarchy3"/>
    <dgm:cxn modelId="{3EDE9256-6A5B-9045-8974-5DD3C9B6097C}" type="presParOf" srcId="{E827D7C9-3FC7-4448-AC3C-F999B585C6C3}" destId="{704B1338-D0E2-1448-BB47-2DB1080EBFC0}" srcOrd="1" destOrd="0" presId="urn:microsoft.com/office/officeart/2005/8/layout/hierarchy3"/>
    <dgm:cxn modelId="{AC970009-C7C6-144C-AED7-7CB413383D7D}" type="presParOf" srcId="{E827D7C9-3FC7-4448-AC3C-F999B585C6C3}" destId="{659EA2A7-5B28-AB45-93FC-E30DD8D40D33}" srcOrd="2" destOrd="0" presId="urn:microsoft.com/office/officeart/2005/8/layout/hierarchy3"/>
    <dgm:cxn modelId="{210D2B85-34F6-B045-AA66-76CB7679E9DB}" type="presParOf" srcId="{E827D7C9-3FC7-4448-AC3C-F999B585C6C3}" destId="{F2A3FE8F-2BC0-9140-BB24-84262FE6580D}"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E3253B-CDB5-9E44-89FD-4FB719E5C398}" type="doc">
      <dgm:prSet loTypeId="urn:microsoft.com/office/officeart/2005/8/layout/hierarchy3" loCatId="" qsTypeId="urn:microsoft.com/office/officeart/2005/8/quickstyle/3d4" qsCatId="3D" csTypeId="urn:microsoft.com/office/officeart/2005/8/colors/accent1_2" csCatId="accent1" phldr="1"/>
      <dgm:spPr/>
      <dgm:t>
        <a:bodyPr/>
        <a:lstStyle/>
        <a:p>
          <a:endParaRPr lang="en-US"/>
        </a:p>
      </dgm:t>
    </dgm:pt>
    <dgm:pt modelId="{8AF3DFAC-B9E3-9441-9488-1C8CBC36052B}">
      <dgm:prSet phldrT="[Text]" custT="1"/>
      <dgm:spPr/>
      <dgm:t>
        <a:bodyPr/>
        <a:lstStyle/>
        <a:p>
          <a:pPr rtl="1">
            <a:lnSpc>
              <a:spcPct val="100000"/>
            </a:lnSpc>
          </a:pPr>
          <a:r>
            <a:rPr lang="ar-SA" sz="1400" b="1" dirty="0">
              <a:latin typeface="Alexandria" pitchFamily="2" charset="-78"/>
              <a:cs typeface="Alexandria" pitchFamily="2" charset="-78"/>
            </a:rPr>
            <a:t>٤- مرحلة  حل الأزمة</a:t>
          </a:r>
          <a:endParaRPr lang="en-US" sz="1400" b="1" dirty="0">
            <a:latin typeface="Alexandria" pitchFamily="2" charset="-78"/>
            <a:cs typeface="Alexandria" pitchFamily="2" charset="-78"/>
          </a:endParaRPr>
        </a:p>
      </dgm:t>
    </dgm:pt>
    <dgm:pt modelId="{1F9B68F5-ECDD-5E40-846A-E3FBEB4B1998}" type="parTrans" cxnId="{6A366A04-053A-E24B-A2B0-5D7E05D0D18F}">
      <dgm:prSet/>
      <dgm:spPr/>
      <dgm:t>
        <a:bodyPr/>
        <a:lstStyle/>
        <a:p>
          <a:pPr>
            <a:lnSpc>
              <a:spcPct val="100000"/>
            </a:lnSpc>
          </a:pPr>
          <a:endParaRPr lang="en-US" sz="1400">
            <a:latin typeface="Alexandria" pitchFamily="2" charset="-78"/>
            <a:cs typeface="Alexandria" pitchFamily="2" charset="-78"/>
          </a:endParaRPr>
        </a:p>
      </dgm:t>
    </dgm:pt>
    <dgm:pt modelId="{37DBE3D7-F8F6-0E4A-849E-886141A87CF8}" type="sibTrans" cxnId="{6A366A04-053A-E24B-A2B0-5D7E05D0D18F}">
      <dgm:prSet/>
      <dgm:spPr/>
      <dgm:t>
        <a:bodyPr/>
        <a:lstStyle/>
        <a:p>
          <a:pPr>
            <a:lnSpc>
              <a:spcPct val="100000"/>
            </a:lnSpc>
          </a:pPr>
          <a:endParaRPr lang="en-US" sz="1400">
            <a:latin typeface="Alexandria" pitchFamily="2" charset="-78"/>
            <a:cs typeface="Alexandria" pitchFamily="2" charset="-78"/>
          </a:endParaRPr>
        </a:p>
      </dgm:t>
    </dgm:pt>
    <dgm:pt modelId="{602486E7-2BC0-AC4C-8A1C-7D8D36FAD2E3}">
      <dgm:prSet phldrT="[Text]" custT="1"/>
      <dgm:spPr/>
      <dgm:t>
        <a:bodyPr/>
        <a:lstStyle/>
        <a:p>
          <a:pPr rtl="1">
            <a:lnSpc>
              <a:spcPct val="100000"/>
            </a:lnSpc>
          </a:pPr>
          <a:r>
            <a:rPr lang="ar-SA" sz="1400" dirty="0">
              <a:latin typeface="Alexandria" pitchFamily="2" charset="-78"/>
              <a:cs typeface="Alexandria" pitchFamily="2" charset="-78"/>
            </a:rPr>
            <a:t>الأزمة انتهت</a:t>
          </a:r>
          <a:endParaRPr lang="en-US" sz="1400" dirty="0">
            <a:latin typeface="Alexandria" pitchFamily="2" charset="-78"/>
            <a:cs typeface="Alexandria" pitchFamily="2" charset="-78"/>
          </a:endParaRPr>
        </a:p>
      </dgm:t>
    </dgm:pt>
    <dgm:pt modelId="{3C6B177A-D94B-2849-ACC8-D6D75203A051}" type="parTrans" cxnId="{CB642913-038A-AB42-8FDD-0BBA3F77ED59}">
      <dgm:prSet/>
      <dgm:spPr/>
      <dgm:t>
        <a:bodyPr/>
        <a:lstStyle/>
        <a:p>
          <a:pPr>
            <a:lnSpc>
              <a:spcPct val="100000"/>
            </a:lnSpc>
          </a:pPr>
          <a:endParaRPr lang="en-US" sz="1400">
            <a:latin typeface="Alexandria" pitchFamily="2" charset="-78"/>
            <a:cs typeface="Alexandria" pitchFamily="2" charset="-78"/>
          </a:endParaRPr>
        </a:p>
      </dgm:t>
    </dgm:pt>
    <dgm:pt modelId="{91B085AC-F8B9-684D-BAC3-BDF3B155BDD8}" type="sibTrans" cxnId="{CB642913-038A-AB42-8FDD-0BBA3F77ED59}">
      <dgm:prSet/>
      <dgm:spPr/>
      <dgm:t>
        <a:bodyPr/>
        <a:lstStyle/>
        <a:p>
          <a:pPr>
            <a:lnSpc>
              <a:spcPct val="100000"/>
            </a:lnSpc>
          </a:pPr>
          <a:endParaRPr lang="en-US" sz="1400">
            <a:latin typeface="Alexandria" pitchFamily="2" charset="-78"/>
            <a:cs typeface="Alexandria" pitchFamily="2" charset="-78"/>
          </a:endParaRPr>
        </a:p>
      </dgm:t>
    </dgm:pt>
    <dgm:pt modelId="{E40F52B2-739F-D447-BD00-4A34ABB69255}">
      <dgm:prSet phldrT="[Text]" custT="1"/>
      <dgm:spPr/>
      <dgm:t>
        <a:bodyPr/>
        <a:lstStyle/>
        <a:p>
          <a:pPr rtl="1">
            <a:lnSpc>
              <a:spcPct val="100000"/>
            </a:lnSpc>
          </a:pPr>
          <a:r>
            <a:rPr lang="ar-SA" sz="1400" dirty="0">
              <a:latin typeface="Alexandria" pitchFamily="2" charset="-78"/>
              <a:cs typeface="Alexandria" pitchFamily="2" charset="-78"/>
            </a:rPr>
            <a:t>تقييم الأداء وخطط إدارة السمعة على المدى الطويل</a:t>
          </a:r>
          <a:endParaRPr lang="en-US" sz="1400" dirty="0">
            <a:latin typeface="Alexandria" pitchFamily="2" charset="-78"/>
            <a:cs typeface="Alexandria" pitchFamily="2" charset="-78"/>
          </a:endParaRPr>
        </a:p>
      </dgm:t>
    </dgm:pt>
    <dgm:pt modelId="{5A400056-C1B2-8949-A941-147953018DD1}" type="parTrans" cxnId="{97CF3960-2316-4A42-AEF3-63B743141A2E}">
      <dgm:prSet/>
      <dgm:spPr/>
      <dgm:t>
        <a:bodyPr/>
        <a:lstStyle/>
        <a:p>
          <a:pPr>
            <a:lnSpc>
              <a:spcPct val="100000"/>
            </a:lnSpc>
          </a:pPr>
          <a:endParaRPr lang="en-US" sz="1400">
            <a:latin typeface="Alexandria" pitchFamily="2" charset="-78"/>
            <a:cs typeface="Alexandria" pitchFamily="2" charset="-78"/>
          </a:endParaRPr>
        </a:p>
      </dgm:t>
    </dgm:pt>
    <dgm:pt modelId="{23EA198B-DA1B-2349-B27E-2C8BA6E55A80}" type="sibTrans" cxnId="{97CF3960-2316-4A42-AEF3-63B743141A2E}">
      <dgm:prSet/>
      <dgm:spPr/>
      <dgm:t>
        <a:bodyPr/>
        <a:lstStyle/>
        <a:p>
          <a:pPr>
            <a:lnSpc>
              <a:spcPct val="100000"/>
            </a:lnSpc>
          </a:pPr>
          <a:endParaRPr lang="en-US" sz="1400">
            <a:latin typeface="Alexandria" pitchFamily="2" charset="-78"/>
            <a:cs typeface="Alexandria" pitchFamily="2" charset="-78"/>
          </a:endParaRPr>
        </a:p>
      </dgm:t>
    </dgm:pt>
    <dgm:pt modelId="{10658FE4-FFD4-D340-97D3-011F64809F34}">
      <dgm:prSet phldrT="[Text]" custT="1"/>
      <dgm:spPr/>
      <dgm:t>
        <a:bodyPr/>
        <a:lstStyle/>
        <a:p>
          <a:pPr rtl="1">
            <a:lnSpc>
              <a:spcPct val="100000"/>
            </a:lnSpc>
          </a:pPr>
          <a:r>
            <a:rPr lang="ar-SA" sz="1400" b="1" dirty="0">
              <a:latin typeface="Alexandria" pitchFamily="2" charset="-78"/>
              <a:cs typeface="Alexandria" pitchFamily="2" charset="-78"/>
            </a:rPr>
            <a:t>٣- مرحلة الأزمة المزمنة</a:t>
          </a:r>
          <a:endParaRPr lang="en-US" sz="1400" b="1" dirty="0">
            <a:latin typeface="Alexandria" pitchFamily="2" charset="-78"/>
            <a:cs typeface="Alexandria" pitchFamily="2" charset="-78"/>
          </a:endParaRPr>
        </a:p>
      </dgm:t>
    </dgm:pt>
    <dgm:pt modelId="{8DF19338-3293-0947-8667-19EA0A932C95}" type="parTrans" cxnId="{21732613-E610-C240-9BBD-894B96FACAEC}">
      <dgm:prSet/>
      <dgm:spPr/>
      <dgm:t>
        <a:bodyPr/>
        <a:lstStyle/>
        <a:p>
          <a:pPr>
            <a:lnSpc>
              <a:spcPct val="100000"/>
            </a:lnSpc>
          </a:pPr>
          <a:endParaRPr lang="en-US" sz="1400">
            <a:latin typeface="Alexandria" pitchFamily="2" charset="-78"/>
            <a:cs typeface="Alexandria" pitchFamily="2" charset="-78"/>
          </a:endParaRPr>
        </a:p>
      </dgm:t>
    </dgm:pt>
    <dgm:pt modelId="{644ED8B4-EC47-E946-A14C-18C65093D314}" type="sibTrans" cxnId="{21732613-E610-C240-9BBD-894B96FACAEC}">
      <dgm:prSet/>
      <dgm:spPr/>
      <dgm:t>
        <a:bodyPr/>
        <a:lstStyle/>
        <a:p>
          <a:pPr>
            <a:lnSpc>
              <a:spcPct val="100000"/>
            </a:lnSpc>
          </a:pPr>
          <a:endParaRPr lang="en-US" sz="1400">
            <a:latin typeface="Alexandria" pitchFamily="2" charset="-78"/>
            <a:cs typeface="Alexandria" pitchFamily="2" charset="-78"/>
          </a:endParaRPr>
        </a:p>
      </dgm:t>
    </dgm:pt>
    <dgm:pt modelId="{D74BAA75-E8EC-E040-8F9B-0CABB95CF5AF}">
      <dgm:prSet phldrT="[Text]" custT="1"/>
      <dgm:spPr/>
      <dgm:t>
        <a:bodyPr/>
        <a:lstStyle/>
        <a:p>
          <a:pPr rtl="1">
            <a:lnSpc>
              <a:spcPct val="100000"/>
            </a:lnSpc>
          </a:pPr>
          <a:r>
            <a:rPr lang="ar-SA" sz="1400" dirty="0">
              <a:latin typeface="Alexandria" pitchFamily="2" charset="-78"/>
              <a:cs typeface="Alexandria" pitchFamily="2" charset="-78"/>
            </a:rPr>
            <a:t>مازالت الأزمة قائمة ولكن حدتها أقل</a:t>
          </a:r>
          <a:endParaRPr lang="en-US" sz="1400" dirty="0">
            <a:latin typeface="Alexandria" pitchFamily="2" charset="-78"/>
            <a:cs typeface="Alexandria" pitchFamily="2" charset="-78"/>
          </a:endParaRPr>
        </a:p>
      </dgm:t>
    </dgm:pt>
    <dgm:pt modelId="{D8956A87-965A-EA41-8AE2-C2D75EFD1C3F}" type="parTrans" cxnId="{F404B920-5FC2-054F-AC33-BD373830B6F1}">
      <dgm:prSet/>
      <dgm:spPr/>
      <dgm:t>
        <a:bodyPr/>
        <a:lstStyle/>
        <a:p>
          <a:pPr>
            <a:lnSpc>
              <a:spcPct val="100000"/>
            </a:lnSpc>
          </a:pPr>
          <a:endParaRPr lang="en-US" sz="1400">
            <a:latin typeface="Alexandria" pitchFamily="2" charset="-78"/>
            <a:cs typeface="Alexandria" pitchFamily="2" charset="-78"/>
          </a:endParaRPr>
        </a:p>
      </dgm:t>
    </dgm:pt>
    <dgm:pt modelId="{CD25F9E8-3FBF-2841-879F-EA980A2E8A46}" type="sibTrans" cxnId="{F404B920-5FC2-054F-AC33-BD373830B6F1}">
      <dgm:prSet/>
      <dgm:spPr/>
      <dgm:t>
        <a:bodyPr/>
        <a:lstStyle/>
        <a:p>
          <a:pPr>
            <a:lnSpc>
              <a:spcPct val="100000"/>
            </a:lnSpc>
          </a:pPr>
          <a:endParaRPr lang="en-US" sz="1400">
            <a:latin typeface="Alexandria" pitchFamily="2" charset="-78"/>
            <a:cs typeface="Alexandria" pitchFamily="2" charset="-78"/>
          </a:endParaRPr>
        </a:p>
      </dgm:t>
    </dgm:pt>
    <dgm:pt modelId="{5BBC277A-D532-B648-9D33-4167A91FC35E}">
      <dgm:prSet phldrT="[Text]" custT="1"/>
      <dgm:spPr/>
      <dgm:t>
        <a:bodyPr/>
        <a:lstStyle/>
        <a:p>
          <a:pPr rtl="1">
            <a:lnSpc>
              <a:spcPct val="100000"/>
            </a:lnSpc>
          </a:pPr>
          <a:r>
            <a:rPr lang="ar-SA" sz="1400" dirty="0">
              <a:latin typeface="Alexandria" pitchFamily="2" charset="-78"/>
              <a:cs typeface="Alexandria" pitchFamily="2" charset="-78"/>
            </a:rPr>
            <a:t>يكون التركيز على استعادة السمعة</a:t>
          </a:r>
          <a:endParaRPr lang="en-US" sz="1400" dirty="0">
            <a:latin typeface="Alexandria" pitchFamily="2" charset="-78"/>
            <a:cs typeface="Alexandria" pitchFamily="2" charset="-78"/>
          </a:endParaRPr>
        </a:p>
      </dgm:t>
    </dgm:pt>
    <dgm:pt modelId="{3F453AD0-D453-EF48-A840-033952BB5E3F}" type="parTrans" cxnId="{682B3E22-1577-9B47-AC2F-F0319788285D}">
      <dgm:prSet/>
      <dgm:spPr/>
      <dgm:t>
        <a:bodyPr/>
        <a:lstStyle/>
        <a:p>
          <a:pPr>
            <a:lnSpc>
              <a:spcPct val="100000"/>
            </a:lnSpc>
          </a:pPr>
          <a:endParaRPr lang="en-US" sz="1400">
            <a:latin typeface="Alexandria" pitchFamily="2" charset="-78"/>
            <a:cs typeface="Alexandria" pitchFamily="2" charset="-78"/>
          </a:endParaRPr>
        </a:p>
      </dgm:t>
    </dgm:pt>
    <dgm:pt modelId="{8919A26B-3D53-CD4F-9858-AA32C9C7626B}" type="sibTrans" cxnId="{682B3E22-1577-9B47-AC2F-F0319788285D}">
      <dgm:prSet/>
      <dgm:spPr/>
      <dgm:t>
        <a:bodyPr/>
        <a:lstStyle/>
        <a:p>
          <a:pPr>
            <a:lnSpc>
              <a:spcPct val="100000"/>
            </a:lnSpc>
          </a:pPr>
          <a:endParaRPr lang="en-US" sz="1400">
            <a:latin typeface="Alexandria" pitchFamily="2" charset="-78"/>
            <a:cs typeface="Alexandria" pitchFamily="2" charset="-78"/>
          </a:endParaRPr>
        </a:p>
      </dgm:t>
    </dgm:pt>
    <dgm:pt modelId="{BF1273A8-9D12-044C-9FF2-1EA6E11BD604}" type="pres">
      <dgm:prSet presAssocID="{A1E3253B-CDB5-9E44-89FD-4FB719E5C398}" presName="diagram" presStyleCnt="0">
        <dgm:presLayoutVars>
          <dgm:chPref val="1"/>
          <dgm:dir/>
          <dgm:animOne val="branch"/>
          <dgm:animLvl val="lvl"/>
          <dgm:resizeHandles/>
        </dgm:presLayoutVars>
      </dgm:prSet>
      <dgm:spPr/>
    </dgm:pt>
    <dgm:pt modelId="{4CBA0EFC-E1E8-2849-A8D7-730F9920A02C}" type="pres">
      <dgm:prSet presAssocID="{8AF3DFAC-B9E3-9441-9488-1C8CBC36052B}" presName="root" presStyleCnt="0"/>
      <dgm:spPr/>
    </dgm:pt>
    <dgm:pt modelId="{A6B3CE4A-F84B-9941-8200-14DF1C8A010F}" type="pres">
      <dgm:prSet presAssocID="{8AF3DFAC-B9E3-9441-9488-1C8CBC36052B}" presName="rootComposite" presStyleCnt="0"/>
      <dgm:spPr/>
    </dgm:pt>
    <dgm:pt modelId="{6822DCD8-CC67-B34E-BAFC-44E461F57E66}" type="pres">
      <dgm:prSet presAssocID="{8AF3DFAC-B9E3-9441-9488-1C8CBC36052B}" presName="rootText" presStyleLbl="node1" presStyleIdx="0" presStyleCnt="2" custLinFactNeighborX="-1696"/>
      <dgm:spPr/>
    </dgm:pt>
    <dgm:pt modelId="{33A62FE7-7B7F-5443-9771-326EDCC416F9}" type="pres">
      <dgm:prSet presAssocID="{8AF3DFAC-B9E3-9441-9488-1C8CBC36052B}" presName="rootConnector" presStyleLbl="node1" presStyleIdx="0" presStyleCnt="2"/>
      <dgm:spPr/>
    </dgm:pt>
    <dgm:pt modelId="{6CEBD5D9-96CB-6345-B07D-14AD618FC4DF}" type="pres">
      <dgm:prSet presAssocID="{8AF3DFAC-B9E3-9441-9488-1C8CBC36052B}" presName="childShape" presStyleCnt="0"/>
      <dgm:spPr/>
    </dgm:pt>
    <dgm:pt modelId="{8214A280-0C57-C04A-B625-084EB8263C35}" type="pres">
      <dgm:prSet presAssocID="{3C6B177A-D94B-2849-ACC8-D6D75203A051}" presName="Name13" presStyleLbl="parChTrans1D2" presStyleIdx="0" presStyleCnt="4"/>
      <dgm:spPr/>
    </dgm:pt>
    <dgm:pt modelId="{13FE4245-ABCF-8C44-9147-767A2F7144B3}" type="pres">
      <dgm:prSet presAssocID="{602486E7-2BC0-AC4C-8A1C-7D8D36FAD2E3}" presName="childText" presStyleLbl="bgAcc1" presStyleIdx="0" presStyleCnt="4">
        <dgm:presLayoutVars>
          <dgm:bulletEnabled val="1"/>
        </dgm:presLayoutVars>
      </dgm:prSet>
      <dgm:spPr/>
    </dgm:pt>
    <dgm:pt modelId="{22C30299-B738-A64A-B4D1-E72F9D4B7991}" type="pres">
      <dgm:prSet presAssocID="{5A400056-C1B2-8949-A941-147953018DD1}" presName="Name13" presStyleLbl="parChTrans1D2" presStyleIdx="1" presStyleCnt="4"/>
      <dgm:spPr/>
    </dgm:pt>
    <dgm:pt modelId="{1DE69DA7-40EB-924C-B941-30D45192BB28}" type="pres">
      <dgm:prSet presAssocID="{E40F52B2-739F-D447-BD00-4A34ABB69255}" presName="childText" presStyleLbl="bgAcc1" presStyleIdx="1" presStyleCnt="4">
        <dgm:presLayoutVars>
          <dgm:bulletEnabled val="1"/>
        </dgm:presLayoutVars>
      </dgm:prSet>
      <dgm:spPr/>
    </dgm:pt>
    <dgm:pt modelId="{F2ABC8D3-4691-FA4E-B104-0A4E160BE891}" type="pres">
      <dgm:prSet presAssocID="{10658FE4-FFD4-D340-97D3-011F64809F34}" presName="root" presStyleCnt="0"/>
      <dgm:spPr/>
    </dgm:pt>
    <dgm:pt modelId="{94799EBD-79A0-9446-93F8-F6360F758AB9}" type="pres">
      <dgm:prSet presAssocID="{10658FE4-FFD4-D340-97D3-011F64809F34}" presName="rootComposite" presStyleCnt="0"/>
      <dgm:spPr/>
    </dgm:pt>
    <dgm:pt modelId="{094EE142-FD2F-7A4B-98A0-8E8BB1CF8D3C}" type="pres">
      <dgm:prSet presAssocID="{10658FE4-FFD4-D340-97D3-011F64809F34}" presName="rootText" presStyleLbl="node1" presStyleIdx="1" presStyleCnt="2"/>
      <dgm:spPr/>
    </dgm:pt>
    <dgm:pt modelId="{AC1689B3-5FA4-6649-8700-23EEED6A40D7}" type="pres">
      <dgm:prSet presAssocID="{10658FE4-FFD4-D340-97D3-011F64809F34}" presName="rootConnector" presStyleLbl="node1" presStyleIdx="1" presStyleCnt="2"/>
      <dgm:spPr/>
    </dgm:pt>
    <dgm:pt modelId="{E827D7C9-3FC7-4448-AC3C-F999B585C6C3}" type="pres">
      <dgm:prSet presAssocID="{10658FE4-FFD4-D340-97D3-011F64809F34}" presName="childShape" presStyleCnt="0"/>
      <dgm:spPr/>
    </dgm:pt>
    <dgm:pt modelId="{17A97D89-0146-F84F-87D3-4DF058A4AD09}" type="pres">
      <dgm:prSet presAssocID="{D8956A87-965A-EA41-8AE2-C2D75EFD1C3F}" presName="Name13" presStyleLbl="parChTrans1D2" presStyleIdx="2" presStyleCnt="4"/>
      <dgm:spPr/>
    </dgm:pt>
    <dgm:pt modelId="{704B1338-D0E2-1448-BB47-2DB1080EBFC0}" type="pres">
      <dgm:prSet presAssocID="{D74BAA75-E8EC-E040-8F9B-0CABB95CF5AF}" presName="childText" presStyleLbl="bgAcc1" presStyleIdx="2" presStyleCnt="4">
        <dgm:presLayoutVars>
          <dgm:bulletEnabled val="1"/>
        </dgm:presLayoutVars>
      </dgm:prSet>
      <dgm:spPr/>
    </dgm:pt>
    <dgm:pt modelId="{659EA2A7-5B28-AB45-93FC-E30DD8D40D33}" type="pres">
      <dgm:prSet presAssocID="{3F453AD0-D453-EF48-A840-033952BB5E3F}" presName="Name13" presStyleLbl="parChTrans1D2" presStyleIdx="3" presStyleCnt="4"/>
      <dgm:spPr/>
    </dgm:pt>
    <dgm:pt modelId="{F2A3FE8F-2BC0-9140-BB24-84262FE6580D}" type="pres">
      <dgm:prSet presAssocID="{5BBC277A-D532-B648-9D33-4167A91FC35E}" presName="childText" presStyleLbl="bgAcc1" presStyleIdx="3" presStyleCnt="4">
        <dgm:presLayoutVars>
          <dgm:bulletEnabled val="1"/>
        </dgm:presLayoutVars>
      </dgm:prSet>
      <dgm:spPr/>
    </dgm:pt>
  </dgm:ptLst>
  <dgm:cxnLst>
    <dgm:cxn modelId="{6A366A04-053A-E24B-A2B0-5D7E05D0D18F}" srcId="{A1E3253B-CDB5-9E44-89FD-4FB719E5C398}" destId="{8AF3DFAC-B9E3-9441-9488-1C8CBC36052B}" srcOrd="0" destOrd="0" parTransId="{1F9B68F5-ECDD-5E40-846A-E3FBEB4B1998}" sibTransId="{37DBE3D7-F8F6-0E4A-849E-886141A87CF8}"/>
    <dgm:cxn modelId="{67B8060B-8E2A-FE45-B799-953F1ACF3D98}" type="presOf" srcId="{3F453AD0-D453-EF48-A840-033952BB5E3F}" destId="{659EA2A7-5B28-AB45-93FC-E30DD8D40D33}" srcOrd="0" destOrd="0" presId="urn:microsoft.com/office/officeart/2005/8/layout/hierarchy3"/>
    <dgm:cxn modelId="{21732613-E610-C240-9BBD-894B96FACAEC}" srcId="{A1E3253B-CDB5-9E44-89FD-4FB719E5C398}" destId="{10658FE4-FFD4-D340-97D3-011F64809F34}" srcOrd="1" destOrd="0" parTransId="{8DF19338-3293-0947-8667-19EA0A932C95}" sibTransId="{644ED8B4-EC47-E946-A14C-18C65093D314}"/>
    <dgm:cxn modelId="{CB642913-038A-AB42-8FDD-0BBA3F77ED59}" srcId="{8AF3DFAC-B9E3-9441-9488-1C8CBC36052B}" destId="{602486E7-2BC0-AC4C-8A1C-7D8D36FAD2E3}" srcOrd="0" destOrd="0" parTransId="{3C6B177A-D94B-2849-ACC8-D6D75203A051}" sibTransId="{91B085AC-F8B9-684D-BAC3-BDF3B155BDD8}"/>
    <dgm:cxn modelId="{F404B920-5FC2-054F-AC33-BD373830B6F1}" srcId="{10658FE4-FFD4-D340-97D3-011F64809F34}" destId="{D74BAA75-E8EC-E040-8F9B-0CABB95CF5AF}" srcOrd="0" destOrd="0" parTransId="{D8956A87-965A-EA41-8AE2-C2D75EFD1C3F}" sibTransId="{CD25F9E8-3FBF-2841-879F-EA980A2E8A46}"/>
    <dgm:cxn modelId="{682B3E22-1577-9B47-AC2F-F0319788285D}" srcId="{10658FE4-FFD4-D340-97D3-011F64809F34}" destId="{5BBC277A-D532-B648-9D33-4167A91FC35E}" srcOrd="1" destOrd="0" parTransId="{3F453AD0-D453-EF48-A840-033952BB5E3F}" sibTransId="{8919A26B-3D53-CD4F-9858-AA32C9C7626B}"/>
    <dgm:cxn modelId="{DF152227-D73C-694C-AB59-2014CAE85F5F}" type="presOf" srcId="{8AF3DFAC-B9E3-9441-9488-1C8CBC36052B}" destId="{6822DCD8-CC67-B34E-BAFC-44E461F57E66}" srcOrd="0" destOrd="0" presId="urn:microsoft.com/office/officeart/2005/8/layout/hierarchy3"/>
    <dgm:cxn modelId="{58E3F52A-0B1C-2940-971F-20C7C4443B46}" type="presOf" srcId="{D74BAA75-E8EC-E040-8F9B-0CABB95CF5AF}" destId="{704B1338-D0E2-1448-BB47-2DB1080EBFC0}" srcOrd="0" destOrd="0" presId="urn:microsoft.com/office/officeart/2005/8/layout/hierarchy3"/>
    <dgm:cxn modelId="{EA87AB5F-1FF8-5A4F-8C77-474D95AC957A}" type="presOf" srcId="{D8956A87-965A-EA41-8AE2-C2D75EFD1C3F}" destId="{17A97D89-0146-F84F-87D3-4DF058A4AD09}" srcOrd="0" destOrd="0" presId="urn:microsoft.com/office/officeart/2005/8/layout/hierarchy3"/>
    <dgm:cxn modelId="{97CF3960-2316-4A42-AEF3-63B743141A2E}" srcId="{8AF3DFAC-B9E3-9441-9488-1C8CBC36052B}" destId="{E40F52B2-739F-D447-BD00-4A34ABB69255}" srcOrd="1" destOrd="0" parTransId="{5A400056-C1B2-8949-A941-147953018DD1}" sibTransId="{23EA198B-DA1B-2349-B27E-2C8BA6E55A80}"/>
    <dgm:cxn modelId="{4C743076-B006-DC4E-BD28-26FB0A5DEF87}" type="presOf" srcId="{A1E3253B-CDB5-9E44-89FD-4FB719E5C398}" destId="{BF1273A8-9D12-044C-9FF2-1EA6E11BD604}" srcOrd="0" destOrd="0" presId="urn:microsoft.com/office/officeart/2005/8/layout/hierarchy3"/>
    <dgm:cxn modelId="{A9B4CB77-B497-8F4A-A7D5-0D61DF74DAD1}" type="presOf" srcId="{10658FE4-FFD4-D340-97D3-011F64809F34}" destId="{094EE142-FD2F-7A4B-98A0-8E8BB1CF8D3C}" srcOrd="0" destOrd="0" presId="urn:microsoft.com/office/officeart/2005/8/layout/hierarchy3"/>
    <dgm:cxn modelId="{31B90984-B077-D84A-AFBB-7D65D750B48E}" type="presOf" srcId="{3C6B177A-D94B-2849-ACC8-D6D75203A051}" destId="{8214A280-0C57-C04A-B625-084EB8263C35}" srcOrd="0" destOrd="0" presId="urn:microsoft.com/office/officeart/2005/8/layout/hierarchy3"/>
    <dgm:cxn modelId="{4D5D4F8F-4CF1-2642-BCFF-8B22A7FA7B61}" type="presOf" srcId="{8AF3DFAC-B9E3-9441-9488-1C8CBC36052B}" destId="{33A62FE7-7B7F-5443-9771-326EDCC416F9}" srcOrd="1" destOrd="0" presId="urn:microsoft.com/office/officeart/2005/8/layout/hierarchy3"/>
    <dgm:cxn modelId="{5D6C8FB3-D8F4-4744-BD91-70E6B0D5D8BD}" type="presOf" srcId="{602486E7-2BC0-AC4C-8A1C-7D8D36FAD2E3}" destId="{13FE4245-ABCF-8C44-9147-767A2F7144B3}" srcOrd="0" destOrd="0" presId="urn:microsoft.com/office/officeart/2005/8/layout/hierarchy3"/>
    <dgm:cxn modelId="{A07B0DB7-D315-FF49-B473-E67980CF2AAB}" type="presOf" srcId="{E40F52B2-739F-D447-BD00-4A34ABB69255}" destId="{1DE69DA7-40EB-924C-B941-30D45192BB28}" srcOrd="0" destOrd="0" presId="urn:microsoft.com/office/officeart/2005/8/layout/hierarchy3"/>
    <dgm:cxn modelId="{338846C1-979B-E44A-9692-0F03B2722331}" type="presOf" srcId="{5A400056-C1B2-8949-A941-147953018DD1}" destId="{22C30299-B738-A64A-B4D1-E72F9D4B7991}" srcOrd="0" destOrd="0" presId="urn:microsoft.com/office/officeart/2005/8/layout/hierarchy3"/>
    <dgm:cxn modelId="{25373DF7-D2DC-5F41-9997-4BD56E775FE1}" type="presOf" srcId="{10658FE4-FFD4-D340-97D3-011F64809F34}" destId="{AC1689B3-5FA4-6649-8700-23EEED6A40D7}" srcOrd="1" destOrd="0" presId="urn:microsoft.com/office/officeart/2005/8/layout/hierarchy3"/>
    <dgm:cxn modelId="{8E77C2FD-0FF6-BE49-8BC1-E5C785AC576E}" type="presOf" srcId="{5BBC277A-D532-B648-9D33-4167A91FC35E}" destId="{F2A3FE8F-2BC0-9140-BB24-84262FE6580D}" srcOrd="0" destOrd="0" presId="urn:microsoft.com/office/officeart/2005/8/layout/hierarchy3"/>
    <dgm:cxn modelId="{DC0F7AD7-D2FD-8F45-A463-003832755BDC}" type="presParOf" srcId="{BF1273A8-9D12-044C-9FF2-1EA6E11BD604}" destId="{4CBA0EFC-E1E8-2849-A8D7-730F9920A02C}" srcOrd="0" destOrd="0" presId="urn:microsoft.com/office/officeart/2005/8/layout/hierarchy3"/>
    <dgm:cxn modelId="{92CC563F-6562-E04C-8867-2D3E3C702739}" type="presParOf" srcId="{4CBA0EFC-E1E8-2849-A8D7-730F9920A02C}" destId="{A6B3CE4A-F84B-9941-8200-14DF1C8A010F}" srcOrd="0" destOrd="0" presId="urn:microsoft.com/office/officeart/2005/8/layout/hierarchy3"/>
    <dgm:cxn modelId="{A37990F9-166A-874E-A1FB-A63B426122CF}" type="presParOf" srcId="{A6B3CE4A-F84B-9941-8200-14DF1C8A010F}" destId="{6822DCD8-CC67-B34E-BAFC-44E461F57E66}" srcOrd="0" destOrd="0" presId="urn:microsoft.com/office/officeart/2005/8/layout/hierarchy3"/>
    <dgm:cxn modelId="{A6212B8E-8F06-964A-9AD0-BC71E22392AA}" type="presParOf" srcId="{A6B3CE4A-F84B-9941-8200-14DF1C8A010F}" destId="{33A62FE7-7B7F-5443-9771-326EDCC416F9}" srcOrd="1" destOrd="0" presId="urn:microsoft.com/office/officeart/2005/8/layout/hierarchy3"/>
    <dgm:cxn modelId="{E13774B0-D575-9C4A-8497-837EA3FF8E9C}" type="presParOf" srcId="{4CBA0EFC-E1E8-2849-A8D7-730F9920A02C}" destId="{6CEBD5D9-96CB-6345-B07D-14AD618FC4DF}" srcOrd="1" destOrd="0" presId="urn:microsoft.com/office/officeart/2005/8/layout/hierarchy3"/>
    <dgm:cxn modelId="{1DEF9173-1761-BC49-9456-E6253CCD3876}" type="presParOf" srcId="{6CEBD5D9-96CB-6345-B07D-14AD618FC4DF}" destId="{8214A280-0C57-C04A-B625-084EB8263C35}" srcOrd="0" destOrd="0" presId="urn:microsoft.com/office/officeart/2005/8/layout/hierarchy3"/>
    <dgm:cxn modelId="{E4B5D743-5DB3-C04B-91D9-7755A55B966C}" type="presParOf" srcId="{6CEBD5D9-96CB-6345-B07D-14AD618FC4DF}" destId="{13FE4245-ABCF-8C44-9147-767A2F7144B3}" srcOrd="1" destOrd="0" presId="urn:microsoft.com/office/officeart/2005/8/layout/hierarchy3"/>
    <dgm:cxn modelId="{6633845B-B2DA-744E-B4B8-1387FA3F6751}" type="presParOf" srcId="{6CEBD5D9-96CB-6345-B07D-14AD618FC4DF}" destId="{22C30299-B738-A64A-B4D1-E72F9D4B7991}" srcOrd="2" destOrd="0" presId="urn:microsoft.com/office/officeart/2005/8/layout/hierarchy3"/>
    <dgm:cxn modelId="{89BBCF28-33EC-7948-87F1-35CE0A99F293}" type="presParOf" srcId="{6CEBD5D9-96CB-6345-B07D-14AD618FC4DF}" destId="{1DE69DA7-40EB-924C-B941-30D45192BB28}" srcOrd="3" destOrd="0" presId="urn:microsoft.com/office/officeart/2005/8/layout/hierarchy3"/>
    <dgm:cxn modelId="{B7B7ED06-7B8C-4346-96BC-453758833BFA}" type="presParOf" srcId="{BF1273A8-9D12-044C-9FF2-1EA6E11BD604}" destId="{F2ABC8D3-4691-FA4E-B104-0A4E160BE891}" srcOrd="1" destOrd="0" presId="urn:microsoft.com/office/officeart/2005/8/layout/hierarchy3"/>
    <dgm:cxn modelId="{40DAB21A-B375-2F4C-A054-0A801AFFAFEE}" type="presParOf" srcId="{F2ABC8D3-4691-FA4E-B104-0A4E160BE891}" destId="{94799EBD-79A0-9446-93F8-F6360F758AB9}" srcOrd="0" destOrd="0" presId="urn:microsoft.com/office/officeart/2005/8/layout/hierarchy3"/>
    <dgm:cxn modelId="{B1BCD624-6E47-5846-9070-F6806795B67B}" type="presParOf" srcId="{94799EBD-79A0-9446-93F8-F6360F758AB9}" destId="{094EE142-FD2F-7A4B-98A0-8E8BB1CF8D3C}" srcOrd="0" destOrd="0" presId="urn:microsoft.com/office/officeart/2005/8/layout/hierarchy3"/>
    <dgm:cxn modelId="{33627AF2-0FB1-E342-9A7F-3D6EBA3A6095}" type="presParOf" srcId="{94799EBD-79A0-9446-93F8-F6360F758AB9}" destId="{AC1689B3-5FA4-6649-8700-23EEED6A40D7}" srcOrd="1" destOrd="0" presId="urn:microsoft.com/office/officeart/2005/8/layout/hierarchy3"/>
    <dgm:cxn modelId="{7378A239-AAB8-7345-B24F-E8773D460F9A}" type="presParOf" srcId="{F2ABC8D3-4691-FA4E-B104-0A4E160BE891}" destId="{E827D7C9-3FC7-4448-AC3C-F999B585C6C3}" srcOrd="1" destOrd="0" presId="urn:microsoft.com/office/officeart/2005/8/layout/hierarchy3"/>
    <dgm:cxn modelId="{F4E2DA46-016A-3F43-96FE-56501E5142F8}" type="presParOf" srcId="{E827D7C9-3FC7-4448-AC3C-F999B585C6C3}" destId="{17A97D89-0146-F84F-87D3-4DF058A4AD09}" srcOrd="0" destOrd="0" presId="urn:microsoft.com/office/officeart/2005/8/layout/hierarchy3"/>
    <dgm:cxn modelId="{3EDE9256-6A5B-9045-8974-5DD3C9B6097C}" type="presParOf" srcId="{E827D7C9-3FC7-4448-AC3C-F999B585C6C3}" destId="{704B1338-D0E2-1448-BB47-2DB1080EBFC0}" srcOrd="1" destOrd="0" presId="urn:microsoft.com/office/officeart/2005/8/layout/hierarchy3"/>
    <dgm:cxn modelId="{AC970009-C7C6-144C-AED7-7CB413383D7D}" type="presParOf" srcId="{E827D7C9-3FC7-4448-AC3C-F999B585C6C3}" destId="{659EA2A7-5B28-AB45-93FC-E30DD8D40D33}" srcOrd="2" destOrd="0" presId="urn:microsoft.com/office/officeart/2005/8/layout/hierarchy3"/>
    <dgm:cxn modelId="{210D2B85-34F6-B045-AA66-76CB7679E9DB}" type="presParOf" srcId="{E827D7C9-3FC7-4448-AC3C-F999B585C6C3}" destId="{F2A3FE8F-2BC0-9140-BB24-84262FE6580D}" srcOrd="3"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7BBAE2-1CDE-7342-8A70-352AB8CA667E}" type="doc">
      <dgm:prSet loTypeId="urn:microsoft.com/office/officeart/2005/8/layout/pyramid2" loCatId="" qsTypeId="urn:microsoft.com/office/officeart/2005/8/quickstyle/3d4" qsCatId="3D" csTypeId="urn:microsoft.com/office/officeart/2005/8/colors/accent1_2" csCatId="accent1" phldr="1"/>
      <dgm:spPr/>
    </dgm:pt>
    <dgm:pt modelId="{592FC101-E60C-2B4A-B0AE-58B2FD418EED}">
      <dgm:prSet phldrT="[Text]" custT="1"/>
      <dgm:spPr/>
      <dgm:t>
        <a:bodyPr/>
        <a:lstStyle/>
        <a:p>
          <a:pPr rtl="1"/>
          <a:r>
            <a:rPr lang="ar-SA" sz="1600" b="1" dirty="0">
              <a:latin typeface="Alexandria" pitchFamily="2" charset="-78"/>
              <a:cs typeface="Alexandria" pitchFamily="2" charset="-78"/>
            </a:rPr>
            <a:t>١- ما قبل الأزمة</a:t>
          </a:r>
        </a:p>
        <a:p>
          <a:pPr rtl="1"/>
          <a:r>
            <a:rPr lang="ar-SA" sz="1600" b="1" dirty="0">
              <a:latin typeface="Alexandria" pitchFamily="2" charset="-78"/>
              <a:cs typeface="Alexandria" pitchFamily="2" charset="-78"/>
            </a:rPr>
            <a:t>وهي مرحلة الاستعداد والتخطيط</a:t>
          </a:r>
          <a:endParaRPr lang="en-US" sz="1600" b="1" dirty="0">
            <a:latin typeface="Alexandria" pitchFamily="2" charset="-78"/>
            <a:cs typeface="Alexandria" pitchFamily="2" charset="-78"/>
          </a:endParaRPr>
        </a:p>
      </dgm:t>
    </dgm:pt>
    <dgm:pt modelId="{F2DAAB1D-6092-1845-813A-0160D721B623}" type="parTrans" cxnId="{5FDFA5A4-316A-784D-AD2B-B38ECFD2357B}">
      <dgm:prSet/>
      <dgm:spPr/>
      <dgm:t>
        <a:bodyPr/>
        <a:lstStyle/>
        <a:p>
          <a:endParaRPr lang="en-US" sz="1600" b="1">
            <a:latin typeface="Alexandria" pitchFamily="2" charset="-78"/>
            <a:cs typeface="Alexandria" pitchFamily="2" charset="-78"/>
          </a:endParaRPr>
        </a:p>
      </dgm:t>
    </dgm:pt>
    <dgm:pt modelId="{C2CBAD23-0557-DB48-B6A1-2FBF0946897A}" type="sibTrans" cxnId="{5FDFA5A4-316A-784D-AD2B-B38ECFD2357B}">
      <dgm:prSet/>
      <dgm:spPr/>
      <dgm:t>
        <a:bodyPr/>
        <a:lstStyle/>
        <a:p>
          <a:endParaRPr lang="en-US" sz="1600" b="1">
            <a:latin typeface="Alexandria" pitchFamily="2" charset="-78"/>
            <a:cs typeface="Alexandria" pitchFamily="2" charset="-78"/>
          </a:endParaRPr>
        </a:p>
      </dgm:t>
    </dgm:pt>
    <dgm:pt modelId="{17886BDE-02CA-BC42-A9AF-09FFC57C6B1A}">
      <dgm:prSet phldrT="[Text]" custT="1"/>
      <dgm:spPr/>
      <dgm:t>
        <a:bodyPr/>
        <a:lstStyle/>
        <a:p>
          <a:pPr rtl="1"/>
          <a:r>
            <a:rPr lang="ar-SA" sz="1600" b="1" dirty="0">
              <a:latin typeface="Alexandria" pitchFamily="2" charset="-78"/>
              <a:cs typeface="Alexandria" pitchFamily="2" charset="-78"/>
            </a:rPr>
            <a:t>٢- الاستجابة اللازمة </a:t>
          </a:r>
        </a:p>
        <a:p>
          <a:pPr rtl="1"/>
          <a:r>
            <a:rPr lang="ar-SA" sz="1600" b="1" dirty="0">
              <a:latin typeface="Alexandria" pitchFamily="2" charset="-78"/>
              <a:cs typeface="Alexandria" pitchFamily="2" charset="-78"/>
            </a:rPr>
            <a:t>وهي مرحلة التعامل الفعلي مع الأزمة</a:t>
          </a:r>
          <a:endParaRPr lang="en-US" sz="1600" b="1" dirty="0">
            <a:latin typeface="Alexandria" pitchFamily="2" charset="-78"/>
            <a:cs typeface="Alexandria" pitchFamily="2" charset="-78"/>
          </a:endParaRPr>
        </a:p>
      </dgm:t>
    </dgm:pt>
    <dgm:pt modelId="{8976473C-AC67-A445-A10E-F1BEA9F00D94}" type="parTrans" cxnId="{886341C9-EFCF-0E45-8B5C-423BC27FA92A}">
      <dgm:prSet/>
      <dgm:spPr/>
      <dgm:t>
        <a:bodyPr/>
        <a:lstStyle/>
        <a:p>
          <a:endParaRPr lang="en-US" sz="1600" b="1">
            <a:latin typeface="Alexandria" pitchFamily="2" charset="-78"/>
            <a:cs typeface="Alexandria" pitchFamily="2" charset="-78"/>
          </a:endParaRPr>
        </a:p>
      </dgm:t>
    </dgm:pt>
    <dgm:pt modelId="{68DC91F7-9663-6B49-80E3-F1F1E19376A1}" type="sibTrans" cxnId="{886341C9-EFCF-0E45-8B5C-423BC27FA92A}">
      <dgm:prSet/>
      <dgm:spPr/>
      <dgm:t>
        <a:bodyPr/>
        <a:lstStyle/>
        <a:p>
          <a:endParaRPr lang="en-US" sz="1600" b="1">
            <a:latin typeface="Alexandria" pitchFamily="2" charset="-78"/>
            <a:cs typeface="Alexandria" pitchFamily="2" charset="-78"/>
          </a:endParaRPr>
        </a:p>
      </dgm:t>
    </dgm:pt>
    <dgm:pt modelId="{6CBA459D-181A-7149-BCDC-8452773C90CB}">
      <dgm:prSet phldrT="[Text]" custT="1"/>
      <dgm:spPr/>
      <dgm:t>
        <a:bodyPr/>
        <a:lstStyle/>
        <a:p>
          <a:pPr rtl="1"/>
          <a:r>
            <a:rPr lang="ar-SA" sz="1600" b="1" dirty="0">
              <a:latin typeface="Alexandria" pitchFamily="2" charset="-78"/>
              <a:cs typeface="Alexandria" pitchFamily="2" charset="-78"/>
            </a:rPr>
            <a:t>٣- ما بعد الأزمة</a:t>
          </a:r>
        </a:p>
        <a:p>
          <a:pPr rtl="1"/>
          <a:r>
            <a:rPr lang="ar-SA" sz="1600" b="1" dirty="0">
              <a:latin typeface="Alexandria" pitchFamily="2" charset="-78"/>
              <a:cs typeface="Alexandria" pitchFamily="2" charset="-78"/>
            </a:rPr>
            <a:t>وهي مرحلة التعافي</a:t>
          </a:r>
          <a:endParaRPr lang="en-US" sz="1600" b="1" dirty="0">
            <a:latin typeface="Alexandria" pitchFamily="2" charset="-78"/>
            <a:cs typeface="Alexandria" pitchFamily="2" charset="-78"/>
          </a:endParaRPr>
        </a:p>
      </dgm:t>
    </dgm:pt>
    <dgm:pt modelId="{5C0028B0-664E-F94C-80AF-4CD92B96D3E3}" type="parTrans" cxnId="{EC80E726-CD57-B644-B0AB-4FBE79CCA07E}">
      <dgm:prSet/>
      <dgm:spPr/>
      <dgm:t>
        <a:bodyPr/>
        <a:lstStyle/>
        <a:p>
          <a:endParaRPr lang="en-US" sz="1600" b="1">
            <a:latin typeface="Alexandria" pitchFamily="2" charset="-78"/>
            <a:cs typeface="Alexandria" pitchFamily="2" charset="-78"/>
          </a:endParaRPr>
        </a:p>
      </dgm:t>
    </dgm:pt>
    <dgm:pt modelId="{4660E759-F0EE-9849-BC7E-15E84547D601}" type="sibTrans" cxnId="{EC80E726-CD57-B644-B0AB-4FBE79CCA07E}">
      <dgm:prSet/>
      <dgm:spPr/>
      <dgm:t>
        <a:bodyPr/>
        <a:lstStyle/>
        <a:p>
          <a:endParaRPr lang="en-US" sz="1600" b="1">
            <a:latin typeface="Alexandria" pitchFamily="2" charset="-78"/>
            <a:cs typeface="Alexandria" pitchFamily="2" charset="-78"/>
          </a:endParaRPr>
        </a:p>
      </dgm:t>
    </dgm:pt>
    <dgm:pt modelId="{0588FC78-B2B9-3545-ACE2-770A48441CD1}" type="pres">
      <dgm:prSet presAssocID="{737BBAE2-1CDE-7342-8A70-352AB8CA667E}" presName="compositeShape" presStyleCnt="0">
        <dgm:presLayoutVars>
          <dgm:dir/>
          <dgm:resizeHandles/>
        </dgm:presLayoutVars>
      </dgm:prSet>
      <dgm:spPr/>
    </dgm:pt>
    <dgm:pt modelId="{2087CCF3-BABF-3A41-9267-81C07263543A}" type="pres">
      <dgm:prSet presAssocID="{737BBAE2-1CDE-7342-8A70-352AB8CA667E}" presName="pyramid" presStyleLbl="node1" presStyleIdx="0" presStyleCnt="1"/>
      <dgm:spPr/>
    </dgm:pt>
    <dgm:pt modelId="{152D2080-57B7-6E4B-B695-A61BBFA5E91E}" type="pres">
      <dgm:prSet presAssocID="{737BBAE2-1CDE-7342-8A70-352AB8CA667E}" presName="theList" presStyleCnt="0"/>
      <dgm:spPr/>
    </dgm:pt>
    <dgm:pt modelId="{D2FB860A-B30D-9147-9FFB-955948E187A3}" type="pres">
      <dgm:prSet presAssocID="{592FC101-E60C-2B4A-B0AE-58B2FD418EED}" presName="aNode" presStyleLbl="fgAcc1" presStyleIdx="0" presStyleCnt="3">
        <dgm:presLayoutVars>
          <dgm:bulletEnabled val="1"/>
        </dgm:presLayoutVars>
      </dgm:prSet>
      <dgm:spPr/>
    </dgm:pt>
    <dgm:pt modelId="{F22CBCE2-0B7E-4F49-8C23-7DA319398F94}" type="pres">
      <dgm:prSet presAssocID="{592FC101-E60C-2B4A-B0AE-58B2FD418EED}" presName="aSpace" presStyleCnt="0"/>
      <dgm:spPr/>
    </dgm:pt>
    <dgm:pt modelId="{90F71107-DFA9-1541-AF49-3716F3419059}" type="pres">
      <dgm:prSet presAssocID="{17886BDE-02CA-BC42-A9AF-09FFC57C6B1A}" presName="aNode" presStyleLbl="fgAcc1" presStyleIdx="1" presStyleCnt="3">
        <dgm:presLayoutVars>
          <dgm:bulletEnabled val="1"/>
        </dgm:presLayoutVars>
      </dgm:prSet>
      <dgm:spPr/>
    </dgm:pt>
    <dgm:pt modelId="{84B44056-1F4A-A144-B97A-C749536B9190}" type="pres">
      <dgm:prSet presAssocID="{17886BDE-02CA-BC42-A9AF-09FFC57C6B1A}" presName="aSpace" presStyleCnt="0"/>
      <dgm:spPr/>
    </dgm:pt>
    <dgm:pt modelId="{00052F16-09A8-BF49-908A-37CCE55E0451}" type="pres">
      <dgm:prSet presAssocID="{6CBA459D-181A-7149-BCDC-8452773C90CB}" presName="aNode" presStyleLbl="fgAcc1" presStyleIdx="2" presStyleCnt="3">
        <dgm:presLayoutVars>
          <dgm:bulletEnabled val="1"/>
        </dgm:presLayoutVars>
      </dgm:prSet>
      <dgm:spPr/>
    </dgm:pt>
    <dgm:pt modelId="{2D3EEFF9-F118-BB4A-80CC-0E49DE9E985E}" type="pres">
      <dgm:prSet presAssocID="{6CBA459D-181A-7149-BCDC-8452773C90CB}" presName="aSpace" presStyleCnt="0"/>
      <dgm:spPr/>
    </dgm:pt>
  </dgm:ptLst>
  <dgm:cxnLst>
    <dgm:cxn modelId="{EC80E726-CD57-B644-B0AB-4FBE79CCA07E}" srcId="{737BBAE2-1CDE-7342-8A70-352AB8CA667E}" destId="{6CBA459D-181A-7149-BCDC-8452773C90CB}" srcOrd="2" destOrd="0" parTransId="{5C0028B0-664E-F94C-80AF-4CD92B96D3E3}" sibTransId="{4660E759-F0EE-9849-BC7E-15E84547D601}"/>
    <dgm:cxn modelId="{A583122F-CA14-1949-846D-ECA3D479BE97}" type="presOf" srcId="{6CBA459D-181A-7149-BCDC-8452773C90CB}" destId="{00052F16-09A8-BF49-908A-37CCE55E0451}" srcOrd="0" destOrd="0" presId="urn:microsoft.com/office/officeart/2005/8/layout/pyramid2"/>
    <dgm:cxn modelId="{32E86C82-F7D8-7943-AAC0-80464CC6CBAA}" type="presOf" srcId="{737BBAE2-1CDE-7342-8A70-352AB8CA667E}" destId="{0588FC78-B2B9-3545-ACE2-770A48441CD1}" srcOrd="0" destOrd="0" presId="urn:microsoft.com/office/officeart/2005/8/layout/pyramid2"/>
    <dgm:cxn modelId="{4C2B52A2-BEED-004B-95C8-584DBCFC11BC}" type="presOf" srcId="{592FC101-E60C-2B4A-B0AE-58B2FD418EED}" destId="{D2FB860A-B30D-9147-9FFB-955948E187A3}" srcOrd="0" destOrd="0" presId="urn:microsoft.com/office/officeart/2005/8/layout/pyramid2"/>
    <dgm:cxn modelId="{5FDFA5A4-316A-784D-AD2B-B38ECFD2357B}" srcId="{737BBAE2-1CDE-7342-8A70-352AB8CA667E}" destId="{592FC101-E60C-2B4A-B0AE-58B2FD418EED}" srcOrd="0" destOrd="0" parTransId="{F2DAAB1D-6092-1845-813A-0160D721B623}" sibTransId="{C2CBAD23-0557-DB48-B6A1-2FBF0946897A}"/>
    <dgm:cxn modelId="{886341C9-EFCF-0E45-8B5C-423BC27FA92A}" srcId="{737BBAE2-1CDE-7342-8A70-352AB8CA667E}" destId="{17886BDE-02CA-BC42-A9AF-09FFC57C6B1A}" srcOrd="1" destOrd="0" parTransId="{8976473C-AC67-A445-A10E-F1BEA9F00D94}" sibTransId="{68DC91F7-9663-6B49-80E3-F1F1E19376A1}"/>
    <dgm:cxn modelId="{8D9BA8DA-4B16-004F-9294-10D08CF2150D}" type="presOf" srcId="{17886BDE-02CA-BC42-A9AF-09FFC57C6B1A}" destId="{90F71107-DFA9-1541-AF49-3716F3419059}" srcOrd="0" destOrd="0" presId="urn:microsoft.com/office/officeart/2005/8/layout/pyramid2"/>
    <dgm:cxn modelId="{7B8CE347-49D1-0841-A6DB-51FD9BA12198}" type="presParOf" srcId="{0588FC78-B2B9-3545-ACE2-770A48441CD1}" destId="{2087CCF3-BABF-3A41-9267-81C07263543A}" srcOrd="0" destOrd="0" presId="urn:microsoft.com/office/officeart/2005/8/layout/pyramid2"/>
    <dgm:cxn modelId="{7DEFCCF7-976A-5F46-ABA7-391C0C8AFEA8}" type="presParOf" srcId="{0588FC78-B2B9-3545-ACE2-770A48441CD1}" destId="{152D2080-57B7-6E4B-B695-A61BBFA5E91E}" srcOrd="1" destOrd="0" presId="urn:microsoft.com/office/officeart/2005/8/layout/pyramid2"/>
    <dgm:cxn modelId="{A1075E08-207B-4645-A801-5BEAAD4FBD7C}" type="presParOf" srcId="{152D2080-57B7-6E4B-B695-A61BBFA5E91E}" destId="{D2FB860A-B30D-9147-9FFB-955948E187A3}" srcOrd="0" destOrd="0" presId="urn:microsoft.com/office/officeart/2005/8/layout/pyramid2"/>
    <dgm:cxn modelId="{C4EB194F-FC30-994C-B2BD-A3DDD3266236}" type="presParOf" srcId="{152D2080-57B7-6E4B-B695-A61BBFA5E91E}" destId="{F22CBCE2-0B7E-4F49-8C23-7DA319398F94}" srcOrd="1" destOrd="0" presId="urn:microsoft.com/office/officeart/2005/8/layout/pyramid2"/>
    <dgm:cxn modelId="{91FD8047-EDEE-9846-9870-9B350BFE9F3F}" type="presParOf" srcId="{152D2080-57B7-6E4B-B695-A61BBFA5E91E}" destId="{90F71107-DFA9-1541-AF49-3716F3419059}" srcOrd="2" destOrd="0" presId="urn:microsoft.com/office/officeart/2005/8/layout/pyramid2"/>
    <dgm:cxn modelId="{5FD1231F-FBA5-8641-A7C2-35FB3CF94672}" type="presParOf" srcId="{152D2080-57B7-6E4B-B695-A61BBFA5E91E}" destId="{84B44056-1F4A-A144-B97A-C749536B9190}" srcOrd="3" destOrd="0" presId="urn:microsoft.com/office/officeart/2005/8/layout/pyramid2"/>
    <dgm:cxn modelId="{99A86076-303C-7E49-B0E0-B950F70FDBEE}" type="presParOf" srcId="{152D2080-57B7-6E4B-B695-A61BBFA5E91E}" destId="{00052F16-09A8-BF49-908A-37CCE55E0451}" srcOrd="4" destOrd="0" presId="urn:microsoft.com/office/officeart/2005/8/layout/pyramid2"/>
    <dgm:cxn modelId="{96671849-12FF-2A40-8A22-A921561C6782}" type="presParOf" srcId="{152D2080-57B7-6E4B-B695-A61BBFA5E91E}" destId="{2D3EEFF9-F118-BB4A-80CC-0E49DE9E985E}"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A81930B-1F09-7E43-B7A3-DD2DAEB31E6B}" type="doc">
      <dgm:prSet loTypeId="urn:microsoft.com/office/officeart/2008/layout/HorizontalMultiLevelHierarchy" loCatId="" qsTypeId="urn:microsoft.com/office/officeart/2005/8/quickstyle/3d3" qsCatId="3D" csTypeId="urn:microsoft.com/office/officeart/2005/8/colors/accent1_2" csCatId="accent1" phldr="1"/>
      <dgm:spPr/>
      <dgm:t>
        <a:bodyPr/>
        <a:lstStyle/>
        <a:p>
          <a:endParaRPr lang="en-US"/>
        </a:p>
      </dgm:t>
    </dgm:pt>
    <dgm:pt modelId="{F963825E-D129-2249-9339-92A263D5DD9E}">
      <dgm:prSet phldrT="[Text]" custT="1"/>
      <dgm:spPr/>
      <dgm:t>
        <a:bodyPr/>
        <a:lstStyle/>
        <a:p>
          <a:pPr rtl="1"/>
          <a:r>
            <a:rPr lang="ar-SA" sz="1400" b="1" dirty="0">
              <a:latin typeface="Alexandria" pitchFamily="2" charset="-78"/>
              <a:cs typeface="Alexandria" pitchFamily="2" charset="-78"/>
            </a:rPr>
            <a:t>أنواع الأزمات</a:t>
          </a:r>
          <a:endParaRPr lang="en-US" sz="1400" b="1" dirty="0">
            <a:latin typeface="Alexandria" pitchFamily="2" charset="-78"/>
            <a:cs typeface="Alexandria" pitchFamily="2" charset="-78"/>
          </a:endParaRPr>
        </a:p>
      </dgm:t>
    </dgm:pt>
    <dgm:pt modelId="{F7960F2C-0FF8-7241-B262-BC4F983334CD}" type="parTrans" cxnId="{1B0B74DC-4840-A344-890C-65AADDD0F0FF}">
      <dgm:prSet/>
      <dgm:spPr/>
      <dgm:t>
        <a:bodyPr/>
        <a:lstStyle/>
        <a:p>
          <a:endParaRPr lang="en-US" sz="1400" b="1">
            <a:latin typeface="Alexandria" pitchFamily="2" charset="-78"/>
            <a:cs typeface="Alexandria" pitchFamily="2" charset="-78"/>
          </a:endParaRPr>
        </a:p>
      </dgm:t>
    </dgm:pt>
    <dgm:pt modelId="{EDCA25E8-759D-A747-85CF-81F1331AA6B5}" type="sibTrans" cxnId="{1B0B74DC-4840-A344-890C-65AADDD0F0FF}">
      <dgm:prSet/>
      <dgm:spPr/>
      <dgm:t>
        <a:bodyPr/>
        <a:lstStyle/>
        <a:p>
          <a:endParaRPr lang="en-US" sz="1400" b="1">
            <a:latin typeface="Alexandria" pitchFamily="2" charset="-78"/>
            <a:cs typeface="Alexandria" pitchFamily="2" charset="-78"/>
          </a:endParaRPr>
        </a:p>
      </dgm:t>
    </dgm:pt>
    <dgm:pt modelId="{6E988D58-58ED-754E-A9E7-7021E8E98045}">
      <dgm:prSet phldrT="[Text]" custT="1"/>
      <dgm:spPr/>
      <dgm:t>
        <a:bodyPr/>
        <a:lstStyle/>
        <a:p>
          <a:pPr rtl="1"/>
          <a:r>
            <a:rPr lang="ar-EG" sz="1400" b="1" u="sng" dirty="0">
              <a:latin typeface="Alexandria" pitchFamily="2" charset="-78"/>
              <a:cs typeface="Alexandria" pitchFamily="2" charset="-78"/>
            </a:rPr>
            <a:t>أزمة الضحايا</a:t>
          </a:r>
          <a:r>
            <a:rPr lang="ar-EG" sz="1400" b="1" dirty="0">
              <a:latin typeface="Alexandria" pitchFamily="2" charset="-78"/>
              <a:cs typeface="Alexandria" pitchFamily="2" charset="-78"/>
            </a:rPr>
            <a:t>: المنظمة (ضحية )الأزمة، وإسناد المسؤولية لها منخفض (مثلاً: كوارث طبيعية، أعمال تخريب).</a:t>
          </a:r>
        </a:p>
        <a:p>
          <a:pPr rtl="1"/>
          <a:r>
            <a:rPr lang="ar-EG" sz="1400" b="1" dirty="0">
              <a:latin typeface="Alexandria" pitchFamily="2" charset="-78"/>
              <a:cs typeface="Alexandria" pitchFamily="2" charset="-78"/>
            </a:rPr>
            <a:t>الاستجابات الموصى بها: التعبير عن التعاطف، وتقديم معلومات حول الضحايا.</a:t>
          </a:r>
          <a:endParaRPr lang="en-US" sz="1400" b="1" dirty="0">
            <a:latin typeface="Alexandria" pitchFamily="2" charset="-78"/>
            <a:cs typeface="Alexandria" pitchFamily="2" charset="-78"/>
          </a:endParaRPr>
        </a:p>
      </dgm:t>
    </dgm:pt>
    <dgm:pt modelId="{4128D29D-0B0D-A444-A2B2-FAB54BE236B6}" type="parTrans" cxnId="{8227C765-43BC-DE47-8E1D-89B67F4449A2}">
      <dgm:prSet custT="1"/>
      <dgm:spPr/>
      <dgm:t>
        <a:bodyPr/>
        <a:lstStyle/>
        <a:p>
          <a:endParaRPr lang="en-US" sz="1400" b="1">
            <a:latin typeface="Alexandria" pitchFamily="2" charset="-78"/>
            <a:cs typeface="Alexandria" pitchFamily="2" charset="-78"/>
          </a:endParaRPr>
        </a:p>
      </dgm:t>
    </dgm:pt>
    <dgm:pt modelId="{66D3D4FF-8794-2848-8F00-8FBA0DA864CD}" type="sibTrans" cxnId="{8227C765-43BC-DE47-8E1D-89B67F4449A2}">
      <dgm:prSet/>
      <dgm:spPr/>
      <dgm:t>
        <a:bodyPr/>
        <a:lstStyle/>
        <a:p>
          <a:endParaRPr lang="en-US" sz="1400" b="1">
            <a:latin typeface="Alexandria" pitchFamily="2" charset="-78"/>
            <a:cs typeface="Alexandria" pitchFamily="2" charset="-78"/>
          </a:endParaRPr>
        </a:p>
      </dgm:t>
    </dgm:pt>
    <dgm:pt modelId="{9F4515B1-7AB6-D14A-8325-32BE6E7BF1DF}">
      <dgm:prSet phldrT="[Text]" custT="1"/>
      <dgm:spPr/>
      <dgm:t>
        <a:bodyPr/>
        <a:lstStyle/>
        <a:p>
          <a:pPr rtl="1"/>
          <a:r>
            <a:rPr lang="ar-EG" sz="1400" b="1" u="sng" dirty="0">
              <a:latin typeface="Alexandria" pitchFamily="2" charset="-78"/>
              <a:cs typeface="Alexandria" pitchFamily="2" charset="-78"/>
            </a:rPr>
            <a:t>أزمة عرضية </a:t>
          </a:r>
          <a:r>
            <a:rPr lang="ar-EG" sz="1400" b="1" dirty="0">
              <a:latin typeface="Alexandria" pitchFamily="2" charset="-78"/>
              <a:cs typeface="Alexandria" pitchFamily="2" charset="-78"/>
            </a:rPr>
            <a:t>: المنظمة مسؤولة ولكن الأزمة لم تكن متعمدة أو قابلة للسيطرة الكاملة (مثلاً: عطل فني غير مقصود، حوادث).</a:t>
          </a:r>
        </a:p>
        <a:p>
          <a:pPr rtl="1"/>
          <a:r>
            <a:rPr lang="ar-EG" sz="1400" b="1" dirty="0">
              <a:latin typeface="Alexandria" pitchFamily="2" charset="-78"/>
              <a:cs typeface="Alexandria" pitchFamily="2" charset="-78"/>
            </a:rPr>
            <a:t>الاستجابات الموصى بها: التعاطف، تقديم معلومات واقعية، إظهار الإجراءات التصحيحية.</a:t>
          </a:r>
          <a:endParaRPr lang="en-US" sz="1400" b="1" dirty="0">
            <a:latin typeface="Alexandria" pitchFamily="2" charset="-78"/>
            <a:cs typeface="Alexandria" pitchFamily="2" charset="-78"/>
          </a:endParaRPr>
        </a:p>
      </dgm:t>
    </dgm:pt>
    <dgm:pt modelId="{63351590-F82B-6B4C-99A8-667CDF470A29}" type="parTrans" cxnId="{3D9214AE-0813-964C-86B8-57A3A4297ACD}">
      <dgm:prSet custT="1"/>
      <dgm:spPr/>
      <dgm:t>
        <a:bodyPr/>
        <a:lstStyle/>
        <a:p>
          <a:endParaRPr lang="en-US" sz="1400" b="1">
            <a:latin typeface="Alexandria" pitchFamily="2" charset="-78"/>
            <a:cs typeface="Alexandria" pitchFamily="2" charset="-78"/>
          </a:endParaRPr>
        </a:p>
      </dgm:t>
    </dgm:pt>
    <dgm:pt modelId="{70E3D15F-B962-DD4B-AEF1-11E61B3C96A2}" type="sibTrans" cxnId="{3D9214AE-0813-964C-86B8-57A3A4297ACD}">
      <dgm:prSet/>
      <dgm:spPr/>
      <dgm:t>
        <a:bodyPr/>
        <a:lstStyle/>
        <a:p>
          <a:endParaRPr lang="en-US" sz="1400" b="1">
            <a:latin typeface="Alexandria" pitchFamily="2" charset="-78"/>
            <a:cs typeface="Alexandria" pitchFamily="2" charset="-78"/>
          </a:endParaRPr>
        </a:p>
      </dgm:t>
    </dgm:pt>
    <dgm:pt modelId="{11CD5282-1AEA-CE48-9642-18CC0B7618B1}">
      <dgm:prSet phldrT="[Text]" custT="1"/>
      <dgm:spPr/>
      <dgm:t>
        <a:bodyPr/>
        <a:lstStyle/>
        <a:p>
          <a:pPr rtl="1"/>
          <a:r>
            <a:rPr lang="ar-EG" sz="1400" b="1" u="sng" dirty="0">
              <a:latin typeface="Alexandria" pitchFamily="2" charset="-78"/>
              <a:cs typeface="Alexandria" pitchFamily="2" charset="-78"/>
            </a:rPr>
            <a:t>أزمة يمكن تجنبها</a:t>
          </a:r>
          <a:r>
            <a:rPr lang="ar-EG" sz="1400" b="1" dirty="0">
              <a:latin typeface="Alexandria" pitchFamily="2" charset="-78"/>
              <a:cs typeface="Alexandria" pitchFamily="2" charset="-78"/>
            </a:rPr>
            <a:t>: الأزمة ناتجة عن أخطاء المنظمة، إهمال، أو سلوك غير أخلاقي (مثلاً: انتهاكات للسلامة، فساد). إسناد المسؤولية للمنظمة عالٍ. </a:t>
          </a:r>
        </a:p>
        <a:p>
          <a:pPr rtl="1"/>
          <a:r>
            <a:rPr lang="ar-EG" sz="1400" b="1" dirty="0">
              <a:latin typeface="Alexandria" pitchFamily="2" charset="-78"/>
              <a:cs typeface="Alexandria" pitchFamily="2" charset="-78"/>
            </a:rPr>
            <a:t>الاستجابات الموصى بها: الاعتذار الكامل – التعويض إجراءات تصحيحية  لمنع تكرار الأزمة.</a:t>
          </a:r>
        </a:p>
        <a:p>
          <a:pPr rtl="1"/>
          <a:endParaRPr lang="en-US" sz="1400" b="1" dirty="0">
            <a:latin typeface="Alexandria" pitchFamily="2" charset="-78"/>
            <a:cs typeface="Alexandria" pitchFamily="2" charset="-78"/>
          </a:endParaRPr>
        </a:p>
      </dgm:t>
    </dgm:pt>
    <dgm:pt modelId="{2F6F3299-F4D1-3441-9F2B-0FCDE3F1C139}" type="parTrans" cxnId="{9B74F7C9-3A95-B140-AA12-D4CFDC87CC35}">
      <dgm:prSet custT="1"/>
      <dgm:spPr/>
      <dgm:t>
        <a:bodyPr/>
        <a:lstStyle/>
        <a:p>
          <a:endParaRPr lang="en-US" sz="1400" b="1">
            <a:latin typeface="Alexandria" pitchFamily="2" charset="-78"/>
            <a:cs typeface="Alexandria" pitchFamily="2" charset="-78"/>
          </a:endParaRPr>
        </a:p>
      </dgm:t>
    </dgm:pt>
    <dgm:pt modelId="{22F771F5-9119-4A42-8B30-F864E8791D98}" type="sibTrans" cxnId="{9B74F7C9-3A95-B140-AA12-D4CFDC87CC35}">
      <dgm:prSet/>
      <dgm:spPr/>
      <dgm:t>
        <a:bodyPr/>
        <a:lstStyle/>
        <a:p>
          <a:endParaRPr lang="en-US" sz="1400" b="1">
            <a:latin typeface="Alexandria" pitchFamily="2" charset="-78"/>
            <a:cs typeface="Alexandria" pitchFamily="2" charset="-78"/>
          </a:endParaRPr>
        </a:p>
      </dgm:t>
    </dgm:pt>
    <dgm:pt modelId="{9024131F-C9AF-134D-96F4-5A1E482F42AE}" type="pres">
      <dgm:prSet presAssocID="{FA81930B-1F09-7E43-B7A3-DD2DAEB31E6B}" presName="Name0" presStyleCnt="0">
        <dgm:presLayoutVars>
          <dgm:chPref val="1"/>
          <dgm:dir/>
          <dgm:animOne val="branch"/>
          <dgm:animLvl val="lvl"/>
          <dgm:resizeHandles val="exact"/>
        </dgm:presLayoutVars>
      </dgm:prSet>
      <dgm:spPr/>
    </dgm:pt>
    <dgm:pt modelId="{546D9D8F-00AE-4A46-AFE5-55F7224E32A6}" type="pres">
      <dgm:prSet presAssocID="{F963825E-D129-2249-9339-92A263D5DD9E}" presName="root1" presStyleCnt="0"/>
      <dgm:spPr/>
    </dgm:pt>
    <dgm:pt modelId="{2D14C3A3-DB34-C547-9A88-6D8D22940E82}" type="pres">
      <dgm:prSet presAssocID="{F963825E-D129-2249-9339-92A263D5DD9E}" presName="LevelOneTextNode" presStyleLbl="node0" presStyleIdx="0" presStyleCnt="1">
        <dgm:presLayoutVars>
          <dgm:chPref val="3"/>
        </dgm:presLayoutVars>
      </dgm:prSet>
      <dgm:spPr/>
    </dgm:pt>
    <dgm:pt modelId="{86CD0DC6-E020-594F-9469-428860E9FF59}" type="pres">
      <dgm:prSet presAssocID="{F963825E-D129-2249-9339-92A263D5DD9E}" presName="level2hierChild" presStyleCnt="0"/>
      <dgm:spPr/>
    </dgm:pt>
    <dgm:pt modelId="{66D945BE-CE0C-0445-8AFA-CF9F73EBAFC7}" type="pres">
      <dgm:prSet presAssocID="{4128D29D-0B0D-A444-A2B2-FAB54BE236B6}" presName="conn2-1" presStyleLbl="parChTrans1D2" presStyleIdx="0" presStyleCnt="3"/>
      <dgm:spPr/>
    </dgm:pt>
    <dgm:pt modelId="{38294734-6EDC-6B48-B92A-91A0D2C0D58C}" type="pres">
      <dgm:prSet presAssocID="{4128D29D-0B0D-A444-A2B2-FAB54BE236B6}" presName="connTx" presStyleLbl="parChTrans1D2" presStyleIdx="0" presStyleCnt="3"/>
      <dgm:spPr/>
    </dgm:pt>
    <dgm:pt modelId="{43B62008-467C-6442-AA19-AE418986C9F6}" type="pres">
      <dgm:prSet presAssocID="{6E988D58-58ED-754E-A9E7-7021E8E98045}" presName="root2" presStyleCnt="0"/>
      <dgm:spPr/>
    </dgm:pt>
    <dgm:pt modelId="{31E6C5BA-DEBF-624C-9F0E-9411735F4FA9}" type="pres">
      <dgm:prSet presAssocID="{6E988D58-58ED-754E-A9E7-7021E8E98045}" presName="LevelTwoTextNode" presStyleLbl="node2" presStyleIdx="0" presStyleCnt="3" custScaleX="289086">
        <dgm:presLayoutVars>
          <dgm:chPref val="3"/>
        </dgm:presLayoutVars>
      </dgm:prSet>
      <dgm:spPr/>
    </dgm:pt>
    <dgm:pt modelId="{1A9CD465-A413-E94A-A07B-85EA9503C45F}" type="pres">
      <dgm:prSet presAssocID="{6E988D58-58ED-754E-A9E7-7021E8E98045}" presName="level3hierChild" presStyleCnt="0"/>
      <dgm:spPr/>
    </dgm:pt>
    <dgm:pt modelId="{0421752C-55E5-DB49-BF94-8059513E261C}" type="pres">
      <dgm:prSet presAssocID="{63351590-F82B-6B4C-99A8-667CDF470A29}" presName="conn2-1" presStyleLbl="parChTrans1D2" presStyleIdx="1" presStyleCnt="3"/>
      <dgm:spPr/>
    </dgm:pt>
    <dgm:pt modelId="{475699DB-B347-F540-A992-D263B467D2C2}" type="pres">
      <dgm:prSet presAssocID="{63351590-F82B-6B4C-99A8-667CDF470A29}" presName="connTx" presStyleLbl="parChTrans1D2" presStyleIdx="1" presStyleCnt="3"/>
      <dgm:spPr/>
    </dgm:pt>
    <dgm:pt modelId="{7E3CF5CA-6977-8844-A17A-304A9795F82F}" type="pres">
      <dgm:prSet presAssocID="{9F4515B1-7AB6-D14A-8325-32BE6E7BF1DF}" presName="root2" presStyleCnt="0"/>
      <dgm:spPr/>
    </dgm:pt>
    <dgm:pt modelId="{1629A5EB-50D2-6E41-AA1B-2D7AFA39326D}" type="pres">
      <dgm:prSet presAssocID="{9F4515B1-7AB6-D14A-8325-32BE6E7BF1DF}" presName="LevelTwoTextNode" presStyleLbl="node2" presStyleIdx="1" presStyleCnt="3" custScaleX="289894">
        <dgm:presLayoutVars>
          <dgm:chPref val="3"/>
        </dgm:presLayoutVars>
      </dgm:prSet>
      <dgm:spPr/>
    </dgm:pt>
    <dgm:pt modelId="{156A1760-3D0D-B149-866D-541F8F1E05B1}" type="pres">
      <dgm:prSet presAssocID="{9F4515B1-7AB6-D14A-8325-32BE6E7BF1DF}" presName="level3hierChild" presStyleCnt="0"/>
      <dgm:spPr/>
    </dgm:pt>
    <dgm:pt modelId="{EBF4181C-89C7-0049-BAB8-CFFF73805056}" type="pres">
      <dgm:prSet presAssocID="{2F6F3299-F4D1-3441-9F2B-0FCDE3F1C139}" presName="conn2-1" presStyleLbl="parChTrans1D2" presStyleIdx="2" presStyleCnt="3"/>
      <dgm:spPr/>
    </dgm:pt>
    <dgm:pt modelId="{A377A9D3-BDBE-8148-997B-64FD29FAB3C7}" type="pres">
      <dgm:prSet presAssocID="{2F6F3299-F4D1-3441-9F2B-0FCDE3F1C139}" presName="connTx" presStyleLbl="parChTrans1D2" presStyleIdx="2" presStyleCnt="3"/>
      <dgm:spPr/>
    </dgm:pt>
    <dgm:pt modelId="{238B0082-A50A-5F4C-B940-887FC72E227A}" type="pres">
      <dgm:prSet presAssocID="{11CD5282-1AEA-CE48-9642-18CC0B7618B1}" presName="root2" presStyleCnt="0"/>
      <dgm:spPr/>
    </dgm:pt>
    <dgm:pt modelId="{7FBC5626-6FAC-5640-B5D8-05D09A9ACC19}" type="pres">
      <dgm:prSet presAssocID="{11CD5282-1AEA-CE48-9642-18CC0B7618B1}" presName="LevelTwoTextNode" presStyleLbl="node2" presStyleIdx="2" presStyleCnt="3" custScaleX="291730" custScaleY="144136">
        <dgm:presLayoutVars>
          <dgm:chPref val="3"/>
        </dgm:presLayoutVars>
      </dgm:prSet>
      <dgm:spPr/>
    </dgm:pt>
    <dgm:pt modelId="{A61E10A3-0786-1B41-BBFF-72ED24C3B313}" type="pres">
      <dgm:prSet presAssocID="{11CD5282-1AEA-CE48-9642-18CC0B7618B1}" presName="level3hierChild" presStyleCnt="0"/>
      <dgm:spPr/>
    </dgm:pt>
  </dgm:ptLst>
  <dgm:cxnLst>
    <dgm:cxn modelId="{FC5ACE01-351C-4847-9B16-C0753906EEF5}" type="presOf" srcId="{6E988D58-58ED-754E-A9E7-7021E8E98045}" destId="{31E6C5BA-DEBF-624C-9F0E-9411735F4FA9}" srcOrd="0" destOrd="0" presId="urn:microsoft.com/office/officeart/2008/layout/HorizontalMultiLevelHierarchy"/>
    <dgm:cxn modelId="{3E05402B-939E-6A44-9979-7E7EE7250897}" type="presOf" srcId="{FA81930B-1F09-7E43-B7A3-DD2DAEB31E6B}" destId="{9024131F-C9AF-134D-96F4-5A1E482F42AE}" srcOrd="0" destOrd="0" presId="urn:microsoft.com/office/officeart/2008/layout/HorizontalMultiLevelHierarchy"/>
    <dgm:cxn modelId="{DF40FB43-8237-4548-80E0-32095C878951}" type="presOf" srcId="{63351590-F82B-6B4C-99A8-667CDF470A29}" destId="{475699DB-B347-F540-A992-D263B467D2C2}" srcOrd="1" destOrd="0" presId="urn:microsoft.com/office/officeart/2008/layout/HorizontalMultiLevelHierarchy"/>
    <dgm:cxn modelId="{F1EC7349-7797-DA48-978C-B37629A5D6A7}" type="presOf" srcId="{2F6F3299-F4D1-3441-9F2B-0FCDE3F1C139}" destId="{A377A9D3-BDBE-8148-997B-64FD29FAB3C7}" srcOrd="1" destOrd="0" presId="urn:microsoft.com/office/officeart/2008/layout/HorizontalMultiLevelHierarchy"/>
    <dgm:cxn modelId="{2FFFBD50-611C-E145-8EDF-026D5DC53280}" type="presOf" srcId="{F963825E-D129-2249-9339-92A263D5DD9E}" destId="{2D14C3A3-DB34-C547-9A88-6D8D22940E82}" srcOrd="0" destOrd="0" presId="urn:microsoft.com/office/officeart/2008/layout/HorizontalMultiLevelHierarchy"/>
    <dgm:cxn modelId="{8227C765-43BC-DE47-8E1D-89B67F4449A2}" srcId="{F963825E-D129-2249-9339-92A263D5DD9E}" destId="{6E988D58-58ED-754E-A9E7-7021E8E98045}" srcOrd="0" destOrd="0" parTransId="{4128D29D-0B0D-A444-A2B2-FAB54BE236B6}" sibTransId="{66D3D4FF-8794-2848-8F00-8FBA0DA864CD}"/>
    <dgm:cxn modelId="{A146A791-97FF-9B47-9050-01C032B2D687}" type="presOf" srcId="{11CD5282-1AEA-CE48-9642-18CC0B7618B1}" destId="{7FBC5626-6FAC-5640-B5D8-05D09A9ACC19}" srcOrd="0" destOrd="0" presId="urn:microsoft.com/office/officeart/2008/layout/HorizontalMultiLevelHierarchy"/>
    <dgm:cxn modelId="{06ACBDA9-42D0-F34B-9E25-B8C7B912FA5B}" type="presOf" srcId="{4128D29D-0B0D-A444-A2B2-FAB54BE236B6}" destId="{66D945BE-CE0C-0445-8AFA-CF9F73EBAFC7}" srcOrd="0" destOrd="0" presId="urn:microsoft.com/office/officeart/2008/layout/HorizontalMultiLevelHierarchy"/>
    <dgm:cxn modelId="{3D9214AE-0813-964C-86B8-57A3A4297ACD}" srcId="{F963825E-D129-2249-9339-92A263D5DD9E}" destId="{9F4515B1-7AB6-D14A-8325-32BE6E7BF1DF}" srcOrd="1" destOrd="0" parTransId="{63351590-F82B-6B4C-99A8-667CDF470A29}" sibTransId="{70E3D15F-B962-DD4B-AEF1-11E61B3C96A2}"/>
    <dgm:cxn modelId="{9B74F7C9-3A95-B140-AA12-D4CFDC87CC35}" srcId="{F963825E-D129-2249-9339-92A263D5DD9E}" destId="{11CD5282-1AEA-CE48-9642-18CC0B7618B1}" srcOrd="2" destOrd="0" parTransId="{2F6F3299-F4D1-3441-9F2B-0FCDE3F1C139}" sibTransId="{22F771F5-9119-4A42-8B30-F864E8791D98}"/>
    <dgm:cxn modelId="{5803A5CA-1423-574F-966B-308031034067}" type="presOf" srcId="{9F4515B1-7AB6-D14A-8325-32BE6E7BF1DF}" destId="{1629A5EB-50D2-6E41-AA1B-2D7AFA39326D}" srcOrd="0" destOrd="0" presId="urn:microsoft.com/office/officeart/2008/layout/HorizontalMultiLevelHierarchy"/>
    <dgm:cxn modelId="{FCE845CC-5620-A249-B075-B9C6E7D50A89}" type="presOf" srcId="{4128D29D-0B0D-A444-A2B2-FAB54BE236B6}" destId="{38294734-6EDC-6B48-B92A-91A0D2C0D58C}" srcOrd="1" destOrd="0" presId="urn:microsoft.com/office/officeart/2008/layout/HorizontalMultiLevelHierarchy"/>
    <dgm:cxn modelId="{6B605AD4-ACE5-F748-AD10-7AE6B96A1B79}" type="presOf" srcId="{2F6F3299-F4D1-3441-9F2B-0FCDE3F1C139}" destId="{EBF4181C-89C7-0049-BAB8-CFFF73805056}" srcOrd="0" destOrd="0" presId="urn:microsoft.com/office/officeart/2008/layout/HorizontalMultiLevelHierarchy"/>
    <dgm:cxn modelId="{1B0B74DC-4840-A344-890C-65AADDD0F0FF}" srcId="{FA81930B-1F09-7E43-B7A3-DD2DAEB31E6B}" destId="{F963825E-D129-2249-9339-92A263D5DD9E}" srcOrd="0" destOrd="0" parTransId="{F7960F2C-0FF8-7241-B262-BC4F983334CD}" sibTransId="{EDCA25E8-759D-A747-85CF-81F1331AA6B5}"/>
    <dgm:cxn modelId="{43EFE3F4-C1CB-D04D-9C01-D52DD2AD0152}" type="presOf" srcId="{63351590-F82B-6B4C-99A8-667CDF470A29}" destId="{0421752C-55E5-DB49-BF94-8059513E261C}" srcOrd="0" destOrd="0" presId="urn:microsoft.com/office/officeart/2008/layout/HorizontalMultiLevelHierarchy"/>
    <dgm:cxn modelId="{231D8A5D-5D53-6D42-9202-AF59D0610581}" type="presParOf" srcId="{9024131F-C9AF-134D-96F4-5A1E482F42AE}" destId="{546D9D8F-00AE-4A46-AFE5-55F7224E32A6}" srcOrd="0" destOrd="0" presId="urn:microsoft.com/office/officeart/2008/layout/HorizontalMultiLevelHierarchy"/>
    <dgm:cxn modelId="{513F7C13-C1D6-564E-9315-B39C512A9EBE}" type="presParOf" srcId="{546D9D8F-00AE-4A46-AFE5-55F7224E32A6}" destId="{2D14C3A3-DB34-C547-9A88-6D8D22940E82}" srcOrd="0" destOrd="0" presId="urn:microsoft.com/office/officeart/2008/layout/HorizontalMultiLevelHierarchy"/>
    <dgm:cxn modelId="{1897F42B-8FD0-2842-B5CC-01CB5D12C8A1}" type="presParOf" srcId="{546D9D8F-00AE-4A46-AFE5-55F7224E32A6}" destId="{86CD0DC6-E020-594F-9469-428860E9FF59}" srcOrd="1" destOrd="0" presId="urn:microsoft.com/office/officeart/2008/layout/HorizontalMultiLevelHierarchy"/>
    <dgm:cxn modelId="{CE243D56-0DF8-AD42-A159-07CD78298C20}" type="presParOf" srcId="{86CD0DC6-E020-594F-9469-428860E9FF59}" destId="{66D945BE-CE0C-0445-8AFA-CF9F73EBAFC7}" srcOrd="0" destOrd="0" presId="urn:microsoft.com/office/officeart/2008/layout/HorizontalMultiLevelHierarchy"/>
    <dgm:cxn modelId="{834192F4-0171-A74B-B4B7-FDAF2E318926}" type="presParOf" srcId="{66D945BE-CE0C-0445-8AFA-CF9F73EBAFC7}" destId="{38294734-6EDC-6B48-B92A-91A0D2C0D58C}" srcOrd="0" destOrd="0" presId="urn:microsoft.com/office/officeart/2008/layout/HorizontalMultiLevelHierarchy"/>
    <dgm:cxn modelId="{FCA7BAE5-63D4-934B-8B58-7C7FFB3293EC}" type="presParOf" srcId="{86CD0DC6-E020-594F-9469-428860E9FF59}" destId="{43B62008-467C-6442-AA19-AE418986C9F6}" srcOrd="1" destOrd="0" presId="urn:microsoft.com/office/officeart/2008/layout/HorizontalMultiLevelHierarchy"/>
    <dgm:cxn modelId="{FF0B70C5-FD72-654B-81B8-7FB7114A2DDF}" type="presParOf" srcId="{43B62008-467C-6442-AA19-AE418986C9F6}" destId="{31E6C5BA-DEBF-624C-9F0E-9411735F4FA9}" srcOrd="0" destOrd="0" presId="urn:microsoft.com/office/officeart/2008/layout/HorizontalMultiLevelHierarchy"/>
    <dgm:cxn modelId="{9881E9D9-F8F9-4144-AB2E-E424D08C8378}" type="presParOf" srcId="{43B62008-467C-6442-AA19-AE418986C9F6}" destId="{1A9CD465-A413-E94A-A07B-85EA9503C45F}" srcOrd="1" destOrd="0" presId="urn:microsoft.com/office/officeart/2008/layout/HorizontalMultiLevelHierarchy"/>
    <dgm:cxn modelId="{7F96DB64-4262-A44B-9C17-F4481D27DC17}" type="presParOf" srcId="{86CD0DC6-E020-594F-9469-428860E9FF59}" destId="{0421752C-55E5-DB49-BF94-8059513E261C}" srcOrd="2" destOrd="0" presId="urn:microsoft.com/office/officeart/2008/layout/HorizontalMultiLevelHierarchy"/>
    <dgm:cxn modelId="{E46680CC-46C6-B448-B26B-DC5151CFECD1}" type="presParOf" srcId="{0421752C-55E5-DB49-BF94-8059513E261C}" destId="{475699DB-B347-F540-A992-D263B467D2C2}" srcOrd="0" destOrd="0" presId="urn:microsoft.com/office/officeart/2008/layout/HorizontalMultiLevelHierarchy"/>
    <dgm:cxn modelId="{DDC21F25-9F48-9C48-8405-8D06B55B7CB7}" type="presParOf" srcId="{86CD0DC6-E020-594F-9469-428860E9FF59}" destId="{7E3CF5CA-6977-8844-A17A-304A9795F82F}" srcOrd="3" destOrd="0" presId="urn:microsoft.com/office/officeart/2008/layout/HorizontalMultiLevelHierarchy"/>
    <dgm:cxn modelId="{93CE0448-9DC7-5747-BB91-EFAA81E6122B}" type="presParOf" srcId="{7E3CF5CA-6977-8844-A17A-304A9795F82F}" destId="{1629A5EB-50D2-6E41-AA1B-2D7AFA39326D}" srcOrd="0" destOrd="0" presId="urn:microsoft.com/office/officeart/2008/layout/HorizontalMultiLevelHierarchy"/>
    <dgm:cxn modelId="{73B8FE3C-3A55-C74D-A514-B458209E3EF0}" type="presParOf" srcId="{7E3CF5CA-6977-8844-A17A-304A9795F82F}" destId="{156A1760-3D0D-B149-866D-541F8F1E05B1}" srcOrd="1" destOrd="0" presId="urn:microsoft.com/office/officeart/2008/layout/HorizontalMultiLevelHierarchy"/>
    <dgm:cxn modelId="{A6E4C486-0364-8A4C-B13A-8D96C24F3ADD}" type="presParOf" srcId="{86CD0DC6-E020-594F-9469-428860E9FF59}" destId="{EBF4181C-89C7-0049-BAB8-CFFF73805056}" srcOrd="4" destOrd="0" presId="urn:microsoft.com/office/officeart/2008/layout/HorizontalMultiLevelHierarchy"/>
    <dgm:cxn modelId="{1024440C-8690-2647-842F-A81D6D48CD92}" type="presParOf" srcId="{EBF4181C-89C7-0049-BAB8-CFFF73805056}" destId="{A377A9D3-BDBE-8148-997B-64FD29FAB3C7}" srcOrd="0" destOrd="0" presId="urn:microsoft.com/office/officeart/2008/layout/HorizontalMultiLevelHierarchy"/>
    <dgm:cxn modelId="{151B5F18-FBAD-F04B-9E86-07904E67FD46}" type="presParOf" srcId="{86CD0DC6-E020-594F-9469-428860E9FF59}" destId="{238B0082-A50A-5F4C-B940-887FC72E227A}" srcOrd="5" destOrd="0" presId="urn:microsoft.com/office/officeart/2008/layout/HorizontalMultiLevelHierarchy"/>
    <dgm:cxn modelId="{DD8A8885-82A8-374A-B38B-51793CBC317F}" type="presParOf" srcId="{238B0082-A50A-5F4C-B940-887FC72E227A}" destId="{7FBC5626-6FAC-5640-B5D8-05D09A9ACC19}" srcOrd="0" destOrd="0" presId="urn:microsoft.com/office/officeart/2008/layout/HorizontalMultiLevelHierarchy"/>
    <dgm:cxn modelId="{9A54C052-9D2C-7546-A5D4-4C6696735637}" type="presParOf" srcId="{238B0082-A50A-5F4C-B940-887FC72E227A}" destId="{A61E10A3-0786-1B41-BBFF-72ED24C3B313}"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B8101E-1926-3B43-B668-0320342F715C}">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3A09CA-3F9F-1B4E-B31B-168A6F2512A1}">
      <dsp:nvSpPr>
        <dsp:cNvPr id="0" name=""/>
        <dsp:cNvSpPr/>
      </dsp:nvSpPr>
      <dsp:spPr>
        <a:xfrm flipH="1">
          <a:off x="0" y="2124"/>
          <a:ext cx="45721" cy="4347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a:t>
          </a:r>
          <a:endParaRPr lang="en-US" sz="1600" b="1" kern="1200" dirty="0">
            <a:latin typeface="Alexandria" pitchFamily="2" charset="-78"/>
            <a:cs typeface="Alexandria" pitchFamily="2" charset="-78"/>
          </a:endParaRPr>
        </a:p>
      </dsp:txBody>
      <dsp:txXfrm>
        <a:off x="0" y="2124"/>
        <a:ext cx="45721" cy="4347088"/>
      </dsp:txXfrm>
    </dsp:sp>
    <dsp:sp modelId="{F3BEB381-97BD-2D40-B1C3-11BD03DA484A}">
      <dsp:nvSpPr>
        <dsp:cNvPr id="0" name=""/>
        <dsp:cNvSpPr/>
      </dsp:nvSpPr>
      <dsp:spPr>
        <a:xfrm>
          <a:off x="203455" y="70047"/>
          <a:ext cx="8254746" cy="1358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حدث مفاجئ وغير متوقع تهدد سمعة المنظمة أو أصحاب المصالح.  </a:t>
          </a:r>
          <a:endParaRPr lang="en-US" sz="1600" b="1" kern="1200" dirty="0">
            <a:latin typeface="Alexandria" pitchFamily="2" charset="-78"/>
            <a:cs typeface="Alexandria" pitchFamily="2" charset="-78"/>
          </a:endParaRPr>
        </a:p>
      </dsp:txBody>
      <dsp:txXfrm>
        <a:off x="203455" y="70047"/>
        <a:ext cx="8254746" cy="1358465"/>
      </dsp:txXfrm>
    </dsp:sp>
    <dsp:sp modelId="{E9E4252B-C692-E644-AF70-9D1CAD559D04}">
      <dsp:nvSpPr>
        <dsp:cNvPr id="0" name=""/>
        <dsp:cNvSpPr/>
      </dsp:nvSpPr>
      <dsp:spPr>
        <a:xfrm>
          <a:off x="45721" y="1428513"/>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2FC577-0230-1644-B72C-EE0EA1470A01}">
      <dsp:nvSpPr>
        <dsp:cNvPr id="0" name=""/>
        <dsp:cNvSpPr/>
      </dsp:nvSpPr>
      <dsp:spPr>
        <a:xfrm>
          <a:off x="203455" y="1496436"/>
          <a:ext cx="8254746" cy="1358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غالبا تتسم الأزمة بالغموض والضغط الزمني وارتفاع المخاطر. </a:t>
          </a:r>
          <a:endParaRPr lang="en-US" sz="1600" b="1" kern="1200" dirty="0">
            <a:latin typeface="Alexandria" pitchFamily="2" charset="-78"/>
            <a:cs typeface="Alexandria" pitchFamily="2" charset="-78"/>
          </a:endParaRPr>
        </a:p>
      </dsp:txBody>
      <dsp:txXfrm>
        <a:off x="203455" y="1496436"/>
        <a:ext cx="8254746" cy="1358465"/>
      </dsp:txXfrm>
    </dsp:sp>
    <dsp:sp modelId="{80DC6108-FF37-1643-816C-B9113DD04DA1}">
      <dsp:nvSpPr>
        <dsp:cNvPr id="0" name=""/>
        <dsp:cNvSpPr/>
      </dsp:nvSpPr>
      <dsp:spPr>
        <a:xfrm>
          <a:off x="45721" y="2854901"/>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81A9C5-ED93-3240-80A0-FB25BD3D5C0D}">
      <dsp:nvSpPr>
        <dsp:cNvPr id="0" name=""/>
        <dsp:cNvSpPr/>
      </dsp:nvSpPr>
      <dsp:spPr>
        <a:xfrm>
          <a:off x="203455" y="2922824"/>
          <a:ext cx="8254746" cy="1358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تحدث اضطرابا كبيرا في بيئة العمل وتتطلب استجابة فورية.</a:t>
          </a:r>
          <a:endParaRPr lang="en-US" sz="1600" b="1" kern="1200" dirty="0">
            <a:latin typeface="Alexandria" pitchFamily="2" charset="-78"/>
            <a:cs typeface="Alexandria" pitchFamily="2" charset="-78"/>
          </a:endParaRPr>
        </a:p>
      </dsp:txBody>
      <dsp:txXfrm>
        <a:off x="203455" y="2922824"/>
        <a:ext cx="8254746" cy="1358465"/>
      </dsp:txXfrm>
    </dsp:sp>
    <dsp:sp modelId="{97B0391E-B14E-914B-A2B3-3DF604B8578C}">
      <dsp:nvSpPr>
        <dsp:cNvPr id="0" name=""/>
        <dsp:cNvSpPr/>
      </dsp:nvSpPr>
      <dsp:spPr>
        <a:xfrm>
          <a:off x="45721" y="4281290"/>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A7C561-ED84-DA4B-B4ED-B9EACEE3D5E3}">
      <dsp:nvSpPr>
        <dsp:cNvPr id="0" name=""/>
        <dsp:cNvSpPr/>
      </dsp:nvSpPr>
      <dsp:spPr>
        <a:xfrm>
          <a:off x="0"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تقليل الخسائر المالية والقانونية حيث أن الاستجابة الفعالة تقلل من التعويضات المحتملة والغرامات</a:t>
          </a:r>
          <a:endParaRPr lang="en-US" sz="1600" b="1" kern="1200" dirty="0">
            <a:latin typeface="Alexandria" pitchFamily="2" charset="-78"/>
            <a:cs typeface="Alexandria" pitchFamily="2" charset="-78"/>
          </a:endParaRPr>
        </a:p>
      </dsp:txBody>
      <dsp:txXfrm>
        <a:off x="0" y="39687"/>
        <a:ext cx="3286125" cy="1971675"/>
      </dsp:txXfrm>
    </dsp:sp>
    <dsp:sp modelId="{E81E5BA4-516C-594F-AB01-391DD6037B68}">
      <dsp:nvSpPr>
        <dsp:cNvPr id="0" name=""/>
        <dsp:cNvSpPr/>
      </dsp:nvSpPr>
      <dsp:spPr>
        <a:xfrm>
          <a:off x="3614737"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ضمان استمرارية الأعمال وضمان عودة الأعمال بأسرع وقت. </a:t>
          </a:r>
          <a:endParaRPr lang="en-US" sz="1600" b="1" kern="1200" dirty="0">
            <a:latin typeface="Alexandria" pitchFamily="2" charset="-78"/>
            <a:cs typeface="Alexandria" pitchFamily="2" charset="-78"/>
          </a:endParaRPr>
        </a:p>
      </dsp:txBody>
      <dsp:txXfrm>
        <a:off x="3614737" y="39687"/>
        <a:ext cx="3286125" cy="1971675"/>
      </dsp:txXfrm>
    </dsp:sp>
    <dsp:sp modelId="{526E3503-4296-8241-B11A-55873F9C457E}">
      <dsp:nvSpPr>
        <dsp:cNvPr id="0" name=""/>
        <dsp:cNvSpPr/>
      </dsp:nvSpPr>
      <dsp:spPr>
        <a:xfrm>
          <a:off x="7229475" y="39687"/>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الحفاظ على السمعة والثقة والتي تشكل الأزمة تهديدا مباشرا عليهما. </a:t>
          </a:r>
          <a:endParaRPr lang="en-US" sz="1600" b="1" kern="1200" dirty="0">
            <a:latin typeface="Alexandria" pitchFamily="2" charset="-78"/>
            <a:cs typeface="Alexandria" pitchFamily="2" charset="-78"/>
          </a:endParaRPr>
        </a:p>
      </dsp:txBody>
      <dsp:txXfrm>
        <a:off x="7229475" y="39687"/>
        <a:ext cx="3286125" cy="1971675"/>
      </dsp:txXfrm>
    </dsp:sp>
    <dsp:sp modelId="{C83EF1B6-D44C-E142-9411-581BE9D45725}">
      <dsp:nvSpPr>
        <dsp:cNvPr id="0" name=""/>
        <dsp:cNvSpPr/>
      </dsp:nvSpPr>
      <dsp:spPr>
        <a:xfrm>
          <a:off x="1807368" y="2339975"/>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حماية الأرواح والأصول في بعض الأزمات.</a:t>
          </a:r>
          <a:endParaRPr lang="en-US" sz="1600" b="1" kern="1200" dirty="0">
            <a:latin typeface="Alexandria" pitchFamily="2" charset="-78"/>
            <a:cs typeface="Alexandria" pitchFamily="2" charset="-78"/>
          </a:endParaRPr>
        </a:p>
      </dsp:txBody>
      <dsp:txXfrm>
        <a:off x="1807368" y="2339975"/>
        <a:ext cx="3286125" cy="1971675"/>
      </dsp:txXfrm>
    </dsp:sp>
    <dsp:sp modelId="{AA3D4C4F-F501-B344-9703-07702AF5DB8E}">
      <dsp:nvSpPr>
        <dsp:cNvPr id="0" name=""/>
        <dsp:cNvSpPr/>
      </dsp:nvSpPr>
      <dsp:spPr>
        <a:xfrm>
          <a:off x="5422106" y="2339975"/>
          <a:ext cx="3286125" cy="19716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تعزيز المرونة المؤسسية</a:t>
          </a:r>
        </a:p>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فالمؤسسات التي تدير الأزمات بفعالية تكون أكثر نجاحا وقوة في المستقبل.</a:t>
          </a:r>
          <a:endParaRPr lang="en-US" sz="1600" b="1" kern="1200" dirty="0">
            <a:latin typeface="Alexandria" pitchFamily="2" charset="-78"/>
            <a:cs typeface="Alexandria" pitchFamily="2" charset="-78"/>
          </a:endParaRPr>
        </a:p>
      </dsp:txBody>
      <dsp:txXfrm>
        <a:off x="5422106"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2DCD8-CC67-B34E-BAFC-44E461F57E66}">
      <dsp:nvSpPr>
        <dsp:cNvPr id="0" name=""/>
        <dsp:cNvSpPr/>
      </dsp:nvSpPr>
      <dsp:spPr>
        <a:xfrm>
          <a:off x="689107" y="879"/>
          <a:ext cx="1798766" cy="89938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٢- مرحلة الأزمة</a:t>
          </a:r>
          <a:endParaRPr lang="en-US" sz="1400" b="1" kern="1200" dirty="0">
            <a:latin typeface="Alexandria" pitchFamily="2" charset="-78"/>
            <a:cs typeface="Alexandria" pitchFamily="2" charset="-78"/>
          </a:endParaRPr>
        </a:p>
      </dsp:txBody>
      <dsp:txXfrm>
        <a:off x="715449" y="27221"/>
        <a:ext cx="1746082" cy="846699"/>
      </dsp:txXfrm>
    </dsp:sp>
    <dsp:sp modelId="{8214A280-0C57-C04A-B625-084EB8263C35}">
      <dsp:nvSpPr>
        <dsp:cNvPr id="0" name=""/>
        <dsp:cNvSpPr/>
      </dsp:nvSpPr>
      <dsp:spPr>
        <a:xfrm>
          <a:off x="868984" y="900262"/>
          <a:ext cx="179876" cy="674537"/>
        </a:xfrm>
        <a:custGeom>
          <a:avLst/>
          <a:gdLst/>
          <a:ahLst/>
          <a:cxnLst/>
          <a:rect l="0" t="0" r="0" b="0"/>
          <a:pathLst>
            <a:path>
              <a:moveTo>
                <a:pt x="0" y="0"/>
              </a:moveTo>
              <a:lnTo>
                <a:pt x="0" y="674537"/>
              </a:lnTo>
              <a:lnTo>
                <a:pt x="179876" y="674537"/>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3FE4245-ABCF-8C44-9147-767A2F7144B3}">
      <dsp:nvSpPr>
        <dsp:cNvPr id="0" name=""/>
        <dsp:cNvSpPr/>
      </dsp:nvSpPr>
      <dsp:spPr>
        <a:xfrm>
          <a:off x="1048861" y="1125108"/>
          <a:ext cx="1439013" cy="89938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وقت الأزمة والفوضى</a:t>
          </a:r>
          <a:endParaRPr lang="en-US" sz="1400" kern="1200" dirty="0">
            <a:latin typeface="Alexandria" pitchFamily="2" charset="-78"/>
            <a:cs typeface="Alexandria" pitchFamily="2" charset="-78"/>
          </a:endParaRPr>
        </a:p>
      </dsp:txBody>
      <dsp:txXfrm>
        <a:off x="1075203" y="1151450"/>
        <a:ext cx="1386329" cy="846699"/>
      </dsp:txXfrm>
    </dsp:sp>
    <dsp:sp modelId="{22C30299-B738-A64A-B4D1-E72F9D4B7991}">
      <dsp:nvSpPr>
        <dsp:cNvPr id="0" name=""/>
        <dsp:cNvSpPr/>
      </dsp:nvSpPr>
      <dsp:spPr>
        <a:xfrm>
          <a:off x="868984" y="900262"/>
          <a:ext cx="179876" cy="1798766"/>
        </a:xfrm>
        <a:custGeom>
          <a:avLst/>
          <a:gdLst/>
          <a:ahLst/>
          <a:cxnLst/>
          <a:rect l="0" t="0" r="0" b="0"/>
          <a:pathLst>
            <a:path>
              <a:moveTo>
                <a:pt x="0" y="0"/>
              </a:moveTo>
              <a:lnTo>
                <a:pt x="0" y="1798766"/>
              </a:lnTo>
              <a:lnTo>
                <a:pt x="179876" y="179876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DE69DA7-40EB-924C-B941-30D45192BB28}">
      <dsp:nvSpPr>
        <dsp:cNvPr id="0" name=""/>
        <dsp:cNvSpPr/>
      </dsp:nvSpPr>
      <dsp:spPr>
        <a:xfrm>
          <a:off x="1048861" y="2249337"/>
          <a:ext cx="1439013" cy="89938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لابد من الاستجابة الفورية واحتواء الضرر </a:t>
          </a:r>
          <a:endParaRPr lang="en-US" sz="1400" kern="1200" dirty="0">
            <a:latin typeface="Alexandria" pitchFamily="2" charset="-78"/>
            <a:cs typeface="Alexandria" pitchFamily="2" charset="-78"/>
          </a:endParaRPr>
        </a:p>
      </dsp:txBody>
      <dsp:txXfrm>
        <a:off x="1075203" y="2275679"/>
        <a:ext cx="1386329" cy="846699"/>
      </dsp:txXfrm>
    </dsp:sp>
    <dsp:sp modelId="{094EE142-FD2F-7A4B-98A0-8E8BB1CF8D3C}">
      <dsp:nvSpPr>
        <dsp:cNvPr id="0" name=""/>
        <dsp:cNvSpPr/>
      </dsp:nvSpPr>
      <dsp:spPr>
        <a:xfrm>
          <a:off x="2937565" y="879"/>
          <a:ext cx="1798766" cy="89938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١- مرحلة ما قبل الأزمة</a:t>
          </a:r>
          <a:endParaRPr lang="en-US" sz="1400" b="1" kern="1200" dirty="0">
            <a:latin typeface="Alexandria" pitchFamily="2" charset="-78"/>
            <a:cs typeface="Alexandria" pitchFamily="2" charset="-78"/>
          </a:endParaRPr>
        </a:p>
      </dsp:txBody>
      <dsp:txXfrm>
        <a:off x="2963907" y="27221"/>
        <a:ext cx="1746082" cy="846699"/>
      </dsp:txXfrm>
    </dsp:sp>
    <dsp:sp modelId="{17A97D89-0146-F84F-87D3-4DF058A4AD09}">
      <dsp:nvSpPr>
        <dsp:cNvPr id="0" name=""/>
        <dsp:cNvSpPr/>
      </dsp:nvSpPr>
      <dsp:spPr>
        <a:xfrm>
          <a:off x="3117442" y="900262"/>
          <a:ext cx="179876" cy="674537"/>
        </a:xfrm>
        <a:custGeom>
          <a:avLst/>
          <a:gdLst/>
          <a:ahLst/>
          <a:cxnLst/>
          <a:rect l="0" t="0" r="0" b="0"/>
          <a:pathLst>
            <a:path>
              <a:moveTo>
                <a:pt x="0" y="0"/>
              </a:moveTo>
              <a:lnTo>
                <a:pt x="0" y="674537"/>
              </a:lnTo>
              <a:lnTo>
                <a:pt x="179876" y="674537"/>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704B1338-D0E2-1448-BB47-2DB1080EBFC0}">
      <dsp:nvSpPr>
        <dsp:cNvPr id="0" name=""/>
        <dsp:cNvSpPr/>
      </dsp:nvSpPr>
      <dsp:spPr>
        <a:xfrm>
          <a:off x="3297319" y="1125108"/>
          <a:ext cx="1439013" cy="89938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ظهور علامات تحذيرية مبكرة</a:t>
          </a:r>
        </a:p>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مثل زيادة الشكوى</a:t>
          </a:r>
          <a:endParaRPr lang="en-US" sz="1400" kern="1200" dirty="0">
            <a:latin typeface="Alexandria" pitchFamily="2" charset="-78"/>
            <a:cs typeface="Alexandria" pitchFamily="2" charset="-78"/>
          </a:endParaRPr>
        </a:p>
      </dsp:txBody>
      <dsp:txXfrm>
        <a:off x="3323661" y="1151450"/>
        <a:ext cx="1386329" cy="846699"/>
      </dsp:txXfrm>
    </dsp:sp>
    <dsp:sp modelId="{659EA2A7-5B28-AB45-93FC-E30DD8D40D33}">
      <dsp:nvSpPr>
        <dsp:cNvPr id="0" name=""/>
        <dsp:cNvSpPr/>
      </dsp:nvSpPr>
      <dsp:spPr>
        <a:xfrm>
          <a:off x="3117442" y="900262"/>
          <a:ext cx="179876" cy="1798766"/>
        </a:xfrm>
        <a:custGeom>
          <a:avLst/>
          <a:gdLst/>
          <a:ahLst/>
          <a:cxnLst/>
          <a:rect l="0" t="0" r="0" b="0"/>
          <a:pathLst>
            <a:path>
              <a:moveTo>
                <a:pt x="0" y="0"/>
              </a:moveTo>
              <a:lnTo>
                <a:pt x="0" y="1798766"/>
              </a:lnTo>
              <a:lnTo>
                <a:pt x="179876" y="179876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F2A3FE8F-2BC0-9140-BB24-84262FE6580D}">
      <dsp:nvSpPr>
        <dsp:cNvPr id="0" name=""/>
        <dsp:cNvSpPr/>
      </dsp:nvSpPr>
      <dsp:spPr>
        <a:xfrm>
          <a:off x="3297319" y="2249337"/>
          <a:ext cx="1439013" cy="89938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لابد من تخطيط وقائي</a:t>
          </a:r>
          <a:endParaRPr lang="en-US" sz="1400" kern="1200" dirty="0">
            <a:latin typeface="Alexandria" pitchFamily="2" charset="-78"/>
            <a:cs typeface="Alexandria" pitchFamily="2" charset="-78"/>
          </a:endParaRPr>
        </a:p>
      </dsp:txBody>
      <dsp:txXfrm>
        <a:off x="3323661" y="2275679"/>
        <a:ext cx="1386329" cy="8466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2DCD8-CC67-B34E-BAFC-44E461F57E66}">
      <dsp:nvSpPr>
        <dsp:cNvPr id="0" name=""/>
        <dsp:cNvSpPr/>
      </dsp:nvSpPr>
      <dsp:spPr>
        <a:xfrm>
          <a:off x="690474" y="1947"/>
          <a:ext cx="1797546" cy="89877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٤- مرحلة  حل الأزمة</a:t>
          </a:r>
          <a:endParaRPr lang="en-US" sz="1400" b="1" kern="1200" dirty="0">
            <a:latin typeface="Alexandria" pitchFamily="2" charset="-78"/>
            <a:cs typeface="Alexandria" pitchFamily="2" charset="-78"/>
          </a:endParaRPr>
        </a:p>
      </dsp:txBody>
      <dsp:txXfrm>
        <a:off x="716798" y="28271"/>
        <a:ext cx="1744898" cy="846125"/>
      </dsp:txXfrm>
    </dsp:sp>
    <dsp:sp modelId="{8214A280-0C57-C04A-B625-084EB8263C35}">
      <dsp:nvSpPr>
        <dsp:cNvPr id="0" name=""/>
        <dsp:cNvSpPr/>
      </dsp:nvSpPr>
      <dsp:spPr>
        <a:xfrm>
          <a:off x="870228" y="900720"/>
          <a:ext cx="210240" cy="674079"/>
        </a:xfrm>
        <a:custGeom>
          <a:avLst/>
          <a:gdLst/>
          <a:ahLst/>
          <a:cxnLst/>
          <a:rect l="0" t="0" r="0" b="0"/>
          <a:pathLst>
            <a:path>
              <a:moveTo>
                <a:pt x="0" y="0"/>
              </a:moveTo>
              <a:lnTo>
                <a:pt x="0" y="674079"/>
              </a:lnTo>
              <a:lnTo>
                <a:pt x="210240" y="674079"/>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3FE4245-ABCF-8C44-9147-767A2F7144B3}">
      <dsp:nvSpPr>
        <dsp:cNvPr id="0" name=""/>
        <dsp:cNvSpPr/>
      </dsp:nvSpPr>
      <dsp:spPr>
        <a:xfrm>
          <a:off x="1080469" y="1125413"/>
          <a:ext cx="1438036" cy="8987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الأزمة انتهت</a:t>
          </a:r>
          <a:endParaRPr lang="en-US" sz="1400" kern="1200" dirty="0">
            <a:latin typeface="Alexandria" pitchFamily="2" charset="-78"/>
            <a:cs typeface="Alexandria" pitchFamily="2" charset="-78"/>
          </a:endParaRPr>
        </a:p>
      </dsp:txBody>
      <dsp:txXfrm>
        <a:off x="1106793" y="1151737"/>
        <a:ext cx="1385388" cy="846125"/>
      </dsp:txXfrm>
    </dsp:sp>
    <dsp:sp modelId="{22C30299-B738-A64A-B4D1-E72F9D4B7991}">
      <dsp:nvSpPr>
        <dsp:cNvPr id="0" name=""/>
        <dsp:cNvSpPr/>
      </dsp:nvSpPr>
      <dsp:spPr>
        <a:xfrm>
          <a:off x="870228" y="900720"/>
          <a:ext cx="210240" cy="1797546"/>
        </a:xfrm>
        <a:custGeom>
          <a:avLst/>
          <a:gdLst/>
          <a:ahLst/>
          <a:cxnLst/>
          <a:rect l="0" t="0" r="0" b="0"/>
          <a:pathLst>
            <a:path>
              <a:moveTo>
                <a:pt x="0" y="0"/>
              </a:moveTo>
              <a:lnTo>
                <a:pt x="0" y="1797546"/>
              </a:lnTo>
              <a:lnTo>
                <a:pt x="210240" y="179754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DE69DA7-40EB-924C-B941-30D45192BB28}">
      <dsp:nvSpPr>
        <dsp:cNvPr id="0" name=""/>
        <dsp:cNvSpPr/>
      </dsp:nvSpPr>
      <dsp:spPr>
        <a:xfrm>
          <a:off x="1080469" y="2248879"/>
          <a:ext cx="1438036" cy="8987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تقييم الأداء وخطط إدارة السمعة على المدى الطويل</a:t>
          </a:r>
          <a:endParaRPr lang="en-US" sz="1400" kern="1200" dirty="0">
            <a:latin typeface="Alexandria" pitchFamily="2" charset="-78"/>
            <a:cs typeface="Alexandria" pitchFamily="2" charset="-78"/>
          </a:endParaRPr>
        </a:p>
      </dsp:txBody>
      <dsp:txXfrm>
        <a:off x="1106793" y="2275203"/>
        <a:ext cx="1385388" cy="846125"/>
      </dsp:txXfrm>
    </dsp:sp>
    <dsp:sp modelId="{094EE142-FD2F-7A4B-98A0-8E8BB1CF8D3C}">
      <dsp:nvSpPr>
        <dsp:cNvPr id="0" name=""/>
        <dsp:cNvSpPr/>
      </dsp:nvSpPr>
      <dsp:spPr>
        <a:xfrm>
          <a:off x="2967893" y="1947"/>
          <a:ext cx="1797546" cy="898773"/>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b="1" kern="1200" dirty="0">
              <a:latin typeface="Alexandria" pitchFamily="2" charset="-78"/>
              <a:cs typeface="Alexandria" pitchFamily="2" charset="-78"/>
            </a:rPr>
            <a:t>٣- مرحلة الأزمة المزمنة</a:t>
          </a:r>
          <a:endParaRPr lang="en-US" sz="1400" b="1" kern="1200" dirty="0">
            <a:latin typeface="Alexandria" pitchFamily="2" charset="-78"/>
            <a:cs typeface="Alexandria" pitchFamily="2" charset="-78"/>
          </a:endParaRPr>
        </a:p>
      </dsp:txBody>
      <dsp:txXfrm>
        <a:off x="2994217" y="28271"/>
        <a:ext cx="1744898" cy="846125"/>
      </dsp:txXfrm>
    </dsp:sp>
    <dsp:sp modelId="{17A97D89-0146-F84F-87D3-4DF058A4AD09}">
      <dsp:nvSpPr>
        <dsp:cNvPr id="0" name=""/>
        <dsp:cNvSpPr/>
      </dsp:nvSpPr>
      <dsp:spPr>
        <a:xfrm>
          <a:off x="3147647" y="900720"/>
          <a:ext cx="179754" cy="674079"/>
        </a:xfrm>
        <a:custGeom>
          <a:avLst/>
          <a:gdLst/>
          <a:ahLst/>
          <a:cxnLst/>
          <a:rect l="0" t="0" r="0" b="0"/>
          <a:pathLst>
            <a:path>
              <a:moveTo>
                <a:pt x="0" y="0"/>
              </a:moveTo>
              <a:lnTo>
                <a:pt x="0" y="674079"/>
              </a:lnTo>
              <a:lnTo>
                <a:pt x="179754" y="674079"/>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704B1338-D0E2-1448-BB47-2DB1080EBFC0}">
      <dsp:nvSpPr>
        <dsp:cNvPr id="0" name=""/>
        <dsp:cNvSpPr/>
      </dsp:nvSpPr>
      <dsp:spPr>
        <a:xfrm>
          <a:off x="3327402" y="1125413"/>
          <a:ext cx="1438036" cy="8987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مازالت الأزمة قائمة ولكن حدتها أقل</a:t>
          </a:r>
          <a:endParaRPr lang="en-US" sz="1400" kern="1200" dirty="0">
            <a:latin typeface="Alexandria" pitchFamily="2" charset="-78"/>
            <a:cs typeface="Alexandria" pitchFamily="2" charset="-78"/>
          </a:endParaRPr>
        </a:p>
      </dsp:txBody>
      <dsp:txXfrm>
        <a:off x="3353726" y="1151737"/>
        <a:ext cx="1385388" cy="846125"/>
      </dsp:txXfrm>
    </dsp:sp>
    <dsp:sp modelId="{659EA2A7-5B28-AB45-93FC-E30DD8D40D33}">
      <dsp:nvSpPr>
        <dsp:cNvPr id="0" name=""/>
        <dsp:cNvSpPr/>
      </dsp:nvSpPr>
      <dsp:spPr>
        <a:xfrm>
          <a:off x="3147647" y="900720"/>
          <a:ext cx="179754" cy="1797546"/>
        </a:xfrm>
        <a:custGeom>
          <a:avLst/>
          <a:gdLst/>
          <a:ahLst/>
          <a:cxnLst/>
          <a:rect l="0" t="0" r="0" b="0"/>
          <a:pathLst>
            <a:path>
              <a:moveTo>
                <a:pt x="0" y="0"/>
              </a:moveTo>
              <a:lnTo>
                <a:pt x="0" y="1797546"/>
              </a:lnTo>
              <a:lnTo>
                <a:pt x="179754" y="179754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F2A3FE8F-2BC0-9140-BB24-84262FE6580D}">
      <dsp:nvSpPr>
        <dsp:cNvPr id="0" name=""/>
        <dsp:cNvSpPr/>
      </dsp:nvSpPr>
      <dsp:spPr>
        <a:xfrm>
          <a:off x="3327402" y="2248879"/>
          <a:ext cx="1438036" cy="898773"/>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rtl="1">
            <a:lnSpc>
              <a:spcPct val="100000"/>
            </a:lnSpc>
            <a:spcBef>
              <a:spcPct val="0"/>
            </a:spcBef>
            <a:spcAft>
              <a:spcPct val="35000"/>
            </a:spcAft>
            <a:buNone/>
          </a:pPr>
          <a:r>
            <a:rPr lang="ar-SA" sz="1400" kern="1200" dirty="0">
              <a:latin typeface="Alexandria" pitchFamily="2" charset="-78"/>
              <a:cs typeface="Alexandria" pitchFamily="2" charset="-78"/>
            </a:rPr>
            <a:t>يكون التركيز على استعادة السمعة</a:t>
          </a:r>
          <a:endParaRPr lang="en-US" sz="1400" kern="1200" dirty="0">
            <a:latin typeface="Alexandria" pitchFamily="2" charset="-78"/>
            <a:cs typeface="Alexandria" pitchFamily="2" charset="-78"/>
          </a:endParaRPr>
        </a:p>
      </dsp:txBody>
      <dsp:txXfrm>
        <a:off x="3353726" y="2275203"/>
        <a:ext cx="1385388" cy="8461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87CCF3-BABF-3A41-9267-81C07263543A}">
      <dsp:nvSpPr>
        <dsp:cNvPr id="0" name=""/>
        <dsp:cNvSpPr/>
      </dsp:nvSpPr>
      <dsp:spPr>
        <a:xfrm>
          <a:off x="1852262" y="0"/>
          <a:ext cx="4584204" cy="4584204"/>
        </a:xfrm>
        <a:prstGeom prst="triangl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D2FB860A-B30D-9147-9FFB-955948E187A3}">
      <dsp:nvSpPr>
        <dsp:cNvPr id="0" name=""/>
        <dsp:cNvSpPr/>
      </dsp:nvSpPr>
      <dsp:spPr>
        <a:xfrm>
          <a:off x="4144364" y="460882"/>
          <a:ext cx="2979732" cy="1085167"/>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١- ما قبل الأزمة</a:t>
          </a:r>
        </a:p>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وهي مرحلة الاستعداد والتخطيط</a:t>
          </a:r>
          <a:endParaRPr lang="en-US" sz="1600" b="1" kern="1200" dirty="0">
            <a:latin typeface="Alexandria" pitchFamily="2" charset="-78"/>
            <a:cs typeface="Alexandria" pitchFamily="2" charset="-78"/>
          </a:endParaRPr>
        </a:p>
      </dsp:txBody>
      <dsp:txXfrm>
        <a:off x="4197337" y="513855"/>
        <a:ext cx="2873786" cy="979221"/>
      </dsp:txXfrm>
    </dsp:sp>
    <dsp:sp modelId="{90F71107-DFA9-1541-AF49-3716F3419059}">
      <dsp:nvSpPr>
        <dsp:cNvPr id="0" name=""/>
        <dsp:cNvSpPr/>
      </dsp:nvSpPr>
      <dsp:spPr>
        <a:xfrm>
          <a:off x="4144364" y="1681695"/>
          <a:ext cx="2979732" cy="1085167"/>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٢- الاستجابة اللازمة </a:t>
          </a:r>
        </a:p>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وهي مرحلة التعامل الفعلي مع الأزمة</a:t>
          </a:r>
          <a:endParaRPr lang="en-US" sz="1600" b="1" kern="1200" dirty="0">
            <a:latin typeface="Alexandria" pitchFamily="2" charset="-78"/>
            <a:cs typeface="Alexandria" pitchFamily="2" charset="-78"/>
          </a:endParaRPr>
        </a:p>
      </dsp:txBody>
      <dsp:txXfrm>
        <a:off x="4197337" y="1734668"/>
        <a:ext cx="2873786" cy="979221"/>
      </dsp:txXfrm>
    </dsp:sp>
    <dsp:sp modelId="{00052F16-09A8-BF49-908A-37CCE55E0451}">
      <dsp:nvSpPr>
        <dsp:cNvPr id="0" name=""/>
        <dsp:cNvSpPr/>
      </dsp:nvSpPr>
      <dsp:spPr>
        <a:xfrm>
          <a:off x="4144364" y="2902508"/>
          <a:ext cx="2979732" cy="1085167"/>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٣- ما بعد الأزمة</a:t>
          </a:r>
        </a:p>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وهي مرحلة التعافي</a:t>
          </a:r>
          <a:endParaRPr lang="en-US" sz="1600" b="1" kern="1200" dirty="0">
            <a:latin typeface="Alexandria" pitchFamily="2" charset="-78"/>
            <a:cs typeface="Alexandria" pitchFamily="2" charset="-78"/>
          </a:endParaRPr>
        </a:p>
      </dsp:txBody>
      <dsp:txXfrm>
        <a:off x="4197337" y="2955481"/>
        <a:ext cx="2873786" cy="9792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F4181C-89C7-0049-BAB8-CFFF73805056}">
      <dsp:nvSpPr>
        <dsp:cNvPr id="0" name=""/>
        <dsp:cNvSpPr/>
      </dsp:nvSpPr>
      <dsp:spPr>
        <a:xfrm>
          <a:off x="1076198" y="2659821"/>
          <a:ext cx="661745" cy="1260948"/>
        </a:xfrm>
        <a:custGeom>
          <a:avLst/>
          <a:gdLst/>
          <a:ahLst/>
          <a:cxnLst/>
          <a:rect l="0" t="0" r="0" b="0"/>
          <a:pathLst>
            <a:path>
              <a:moveTo>
                <a:pt x="0" y="0"/>
              </a:moveTo>
              <a:lnTo>
                <a:pt x="330872" y="0"/>
              </a:lnTo>
              <a:lnTo>
                <a:pt x="330872" y="1260948"/>
              </a:lnTo>
              <a:lnTo>
                <a:pt x="661745" y="1260948"/>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b="1" kern="1200">
            <a:latin typeface="Alexandria" pitchFamily="2" charset="-78"/>
            <a:cs typeface="Alexandria" pitchFamily="2" charset="-78"/>
          </a:endParaRPr>
        </a:p>
      </dsp:txBody>
      <dsp:txXfrm>
        <a:off x="1371469" y="3254694"/>
        <a:ext cx="71202" cy="71202"/>
      </dsp:txXfrm>
    </dsp:sp>
    <dsp:sp modelId="{0421752C-55E5-DB49-BF94-8059513E261C}">
      <dsp:nvSpPr>
        <dsp:cNvPr id="0" name=""/>
        <dsp:cNvSpPr/>
      </dsp:nvSpPr>
      <dsp:spPr>
        <a:xfrm>
          <a:off x="1076198" y="2437208"/>
          <a:ext cx="661745" cy="222612"/>
        </a:xfrm>
        <a:custGeom>
          <a:avLst/>
          <a:gdLst/>
          <a:ahLst/>
          <a:cxnLst/>
          <a:rect l="0" t="0" r="0" b="0"/>
          <a:pathLst>
            <a:path>
              <a:moveTo>
                <a:pt x="0" y="222612"/>
              </a:moveTo>
              <a:lnTo>
                <a:pt x="330872" y="222612"/>
              </a:lnTo>
              <a:lnTo>
                <a:pt x="330872" y="0"/>
              </a:lnTo>
              <a:lnTo>
                <a:pt x="661745"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b="1" kern="1200">
            <a:latin typeface="Alexandria" pitchFamily="2" charset="-78"/>
            <a:cs typeface="Alexandria" pitchFamily="2" charset="-78"/>
          </a:endParaRPr>
        </a:p>
      </dsp:txBody>
      <dsp:txXfrm>
        <a:off x="1389616" y="2531060"/>
        <a:ext cx="34909" cy="34909"/>
      </dsp:txXfrm>
    </dsp:sp>
    <dsp:sp modelId="{66D945BE-CE0C-0445-8AFA-CF9F73EBAFC7}">
      <dsp:nvSpPr>
        <dsp:cNvPr id="0" name=""/>
        <dsp:cNvSpPr/>
      </dsp:nvSpPr>
      <dsp:spPr>
        <a:xfrm>
          <a:off x="1076198" y="1176259"/>
          <a:ext cx="661745" cy="1483561"/>
        </a:xfrm>
        <a:custGeom>
          <a:avLst/>
          <a:gdLst/>
          <a:ahLst/>
          <a:cxnLst/>
          <a:rect l="0" t="0" r="0" b="0"/>
          <a:pathLst>
            <a:path>
              <a:moveTo>
                <a:pt x="0" y="1483561"/>
              </a:moveTo>
              <a:lnTo>
                <a:pt x="330872" y="1483561"/>
              </a:lnTo>
              <a:lnTo>
                <a:pt x="330872" y="0"/>
              </a:lnTo>
              <a:lnTo>
                <a:pt x="661745" y="0"/>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b="1" kern="1200">
            <a:latin typeface="Alexandria" pitchFamily="2" charset="-78"/>
            <a:cs typeface="Alexandria" pitchFamily="2" charset="-78"/>
          </a:endParaRPr>
        </a:p>
      </dsp:txBody>
      <dsp:txXfrm>
        <a:off x="1366459" y="1877429"/>
        <a:ext cx="81222" cy="81222"/>
      </dsp:txXfrm>
    </dsp:sp>
    <dsp:sp modelId="{2D14C3A3-DB34-C547-9A88-6D8D22940E82}">
      <dsp:nvSpPr>
        <dsp:cNvPr id="0" name=""/>
        <dsp:cNvSpPr/>
      </dsp:nvSpPr>
      <dsp:spPr>
        <a:xfrm rot="16200000">
          <a:off x="-2082810" y="2155441"/>
          <a:ext cx="5309258" cy="100875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أنواع الأزمات</a:t>
          </a:r>
          <a:endParaRPr lang="en-US" sz="1400" b="1" kern="1200" dirty="0">
            <a:latin typeface="Alexandria" pitchFamily="2" charset="-78"/>
            <a:cs typeface="Alexandria" pitchFamily="2" charset="-78"/>
          </a:endParaRPr>
        </a:p>
      </dsp:txBody>
      <dsp:txXfrm>
        <a:off x="-2082810" y="2155441"/>
        <a:ext cx="5309258" cy="1008759"/>
      </dsp:txXfrm>
    </dsp:sp>
    <dsp:sp modelId="{31E6C5BA-DEBF-624C-9F0E-9411735F4FA9}">
      <dsp:nvSpPr>
        <dsp:cNvPr id="0" name=""/>
        <dsp:cNvSpPr/>
      </dsp:nvSpPr>
      <dsp:spPr>
        <a:xfrm>
          <a:off x="1737943" y="671880"/>
          <a:ext cx="9565074" cy="100875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1" u="sng" kern="1200" dirty="0">
              <a:latin typeface="Alexandria" pitchFamily="2" charset="-78"/>
              <a:cs typeface="Alexandria" pitchFamily="2" charset="-78"/>
            </a:rPr>
            <a:t>أزمة الضحايا</a:t>
          </a:r>
          <a:r>
            <a:rPr lang="ar-EG" sz="1400" b="1" kern="1200" dirty="0">
              <a:latin typeface="Alexandria" pitchFamily="2" charset="-78"/>
              <a:cs typeface="Alexandria" pitchFamily="2" charset="-78"/>
            </a:rPr>
            <a:t>: المنظمة (ضحية )الأزمة، وإسناد المسؤولية لها منخفض (مثلاً: كوارث طبيعية، أعمال تخريب).</a:t>
          </a:r>
        </a:p>
        <a:p>
          <a:pPr marL="0" lvl="0" indent="0" algn="ctr" defTabSz="622300" rtl="1">
            <a:lnSpc>
              <a:spcPct val="90000"/>
            </a:lnSpc>
            <a:spcBef>
              <a:spcPct val="0"/>
            </a:spcBef>
            <a:spcAft>
              <a:spcPct val="35000"/>
            </a:spcAft>
            <a:buNone/>
          </a:pPr>
          <a:r>
            <a:rPr lang="ar-EG" sz="1400" b="1" kern="1200" dirty="0">
              <a:latin typeface="Alexandria" pitchFamily="2" charset="-78"/>
              <a:cs typeface="Alexandria" pitchFamily="2" charset="-78"/>
            </a:rPr>
            <a:t>الاستجابات الموصى بها: التعبير عن التعاطف، وتقديم معلومات حول الضحايا.</a:t>
          </a:r>
          <a:endParaRPr lang="en-US" sz="1400" b="1" kern="1200" dirty="0">
            <a:latin typeface="Alexandria" pitchFamily="2" charset="-78"/>
            <a:cs typeface="Alexandria" pitchFamily="2" charset="-78"/>
          </a:endParaRPr>
        </a:p>
      </dsp:txBody>
      <dsp:txXfrm>
        <a:off x="1737943" y="671880"/>
        <a:ext cx="9565074" cy="1008759"/>
      </dsp:txXfrm>
    </dsp:sp>
    <dsp:sp modelId="{1629A5EB-50D2-6E41-AA1B-2D7AFA39326D}">
      <dsp:nvSpPr>
        <dsp:cNvPr id="0" name=""/>
        <dsp:cNvSpPr/>
      </dsp:nvSpPr>
      <dsp:spPr>
        <a:xfrm>
          <a:off x="1737943" y="1932829"/>
          <a:ext cx="9591808" cy="1008759"/>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1" u="sng" kern="1200" dirty="0">
              <a:latin typeface="Alexandria" pitchFamily="2" charset="-78"/>
              <a:cs typeface="Alexandria" pitchFamily="2" charset="-78"/>
            </a:rPr>
            <a:t>أزمة عرضية </a:t>
          </a:r>
          <a:r>
            <a:rPr lang="ar-EG" sz="1400" b="1" kern="1200" dirty="0">
              <a:latin typeface="Alexandria" pitchFamily="2" charset="-78"/>
              <a:cs typeface="Alexandria" pitchFamily="2" charset="-78"/>
            </a:rPr>
            <a:t>: المنظمة مسؤولة ولكن الأزمة لم تكن متعمدة أو قابلة للسيطرة الكاملة (مثلاً: عطل فني غير مقصود، حوادث).</a:t>
          </a:r>
        </a:p>
        <a:p>
          <a:pPr marL="0" lvl="0" indent="0" algn="ctr" defTabSz="622300" rtl="1">
            <a:lnSpc>
              <a:spcPct val="90000"/>
            </a:lnSpc>
            <a:spcBef>
              <a:spcPct val="0"/>
            </a:spcBef>
            <a:spcAft>
              <a:spcPct val="35000"/>
            </a:spcAft>
            <a:buNone/>
          </a:pPr>
          <a:r>
            <a:rPr lang="ar-EG" sz="1400" b="1" kern="1200" dirty="0">
              <a:latin typeface="Alexandria" pitchFamily="2" charset="-78"/>
              <a:cs typeface="Alexandria" pitchFamily="2" charset="-78"/>
            </a:rPr>
            <a:t>الاستجابات الموصى بها: التعاطف، تقديم معلومات واقعية، إظهار الإجراءات التصحيحية.</a:t>
          </a:r>
          <a:endParaRPr lang="en-US" sz="1400" b="1" kern="1200" dirty="0">
            <a:latin typeface="Alexandria" pitchFamily="2" charset="-78"/>
            <a:cs typeface="Alexandria" pitchFamily="2" charset="-78"/>
          </a:endParaRPr>
        </a:p>
      </dsp:txBody>
      <dsp:txXfrm>
        <a:off x="1737943" y="1932829"/>
        <a:ext cx="9591808" cy="1008759"/>
      </dsp:txXfrm>
    </dsp:sp>
    <dsp:sp modelId="{7FBC5626-6FAC-5640-B5D8-05D09A9ACC19}">
      <dsp:nvSpPr>
        <dsp:cNvPr id="0" name=""/>
        <dsp:cNvSpPr/>
      </dsp:nvSpPr>
      <dsp:spPr>
        <a:xfrm>
          <a:off x="1737943" y="3193777"/>
          <a:ext cx="9652557" cy="145398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EG" sz="1400" b="1" u="sng" kern="1200" dirty="0">
              <a:latin typeface="Alexandria" pitchFamily="2" charset="-78"/>
              <a:cs typeface="Alexandria" pitchFamily="2" charset="-78"/>
            </a:rPr>
            <a:t>أزمة يمكن تجنبها</a:t>
          </a:r>
          <a:r>
            <a:rPr lang="ar-EG" sz="1400" b="1" kern="1200" dirty="0">
              <a:latin typeface="Alexandria" pitchFamily="2" charset="-78"/>
              <a:cs typeface="Alexandria" pitchFamily="2" charset="-78"/>
            </a:rPr>
            <a:t>: الأزمة ناتجة عن أخطاء المنظمة، إهمال، أو سلوك غير أخلاقي (مثلاً: انتهاكات للسلامة، فساد). إسناد المسؤولية للمنظمة عالٍ. </a:t>
          </a:r>
        </a:p>
        <a:p>
          <a:pPr marL="0" lvl="0" indent="0" algn="ctr" defTabSz="622300" rtl="1">
            <a:lnSpc>
              <a:spcPct val="90000"/>
            </a:lnSpc>
            <a:spcBef>
              <a:spcPct val="0"/>
            </a:spcBef>
            <a:spcAft>
              <a:spcPct val="35000"/>
            </a:spcAft>
            <a:buNone/>
          </a:pPr>
          <a:r>
            <a:rPr lang="ar-EG" sz="1400" b="1" kern="1200" dirty="0">
              <a:latin typeface="Alexandria" pitchFamily="2" charset="-78"/>
              <a:cs typeface="Alexandria" pitchFamily="2" charset="-78"/>
            </a:rPr>
            <a:t>الاستجابات الموصى بها: الاعتذار الكامل – التعويض إجراءات تصحيحية  لمنع تكرار الأزمة.</a:t>
          </a:r>
        </a:p>
        <a:p>
          <a:pPr marL="0" lvl="0" indent="0" algn="ctr" defTabSz="622300" rtl="1">
            <a:lnSpc>
              <a:spcPct val="90000"/>
            </a:lnSpc>
            <a:spcBef>
              <a:spcPct val="0"/>
            </a:spcBef>
            <a:spcAft>
              <a:spcPct val="35000"/>
            </a:spcAft>
            <a:buNone/>
          </a:pPr>
          <a:endParaRPr lang="en-US" sz="1400" b="1" kern="1200" dirty="0">
            <a:latin typeface="Alexandria" pitchFamily="2" charset="-78"/>
            <a:cs typeface="Alexandria" pitchFamily="2" charset="-78"/>
          </a:endParaRPr>
        </a:p>
      </dsp:txBody>
      <dsp:txXfrm>
        <a:off x="1737943" y="3193777"/>
        <a:ext cx="9652557" cy="145398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rb.gy/vwxvud"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السادسة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935443" y="3880584"/>
            <a:ext cx="2522760" cy="10669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18996" y="4247055"/>
            <a:ext cx="2471864"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الخامسة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نظريات وأطر بناء الصورة الذهنية:</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6171218-6408-444F-A5B0-599068395538}"/>
              </a:ext>
            </a:extLst>
          </p:cNvPr>
          <p:cNvSpPr txBox="1"/>
          <p:nvPr/>
        </p:nvSpPr>
        <p:spPr>
          <a:xfrm>
            <a:off x="180431" y="2041060"/>
            <a:ext cx="5702932" cy="3959482"/>
          </a:xfrm>
          <a:prstGeom prst="rect">
            <a:avLst/>
          </a:prstGeom>
          <a:noFill/>
        </p:spPr>
        <p:txBody>
          <a:bodyPr wrap="square" rtlCol="0">
            <a:spAutoFit/>
          </a:bodyPr>
          <a:lstStyle/>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مفهوم الصورة الذهنية وكيفية تكوينها </a:t>
            </a:r>
            <a:r>
              <a:rPr lang="ar-SA" sz="1600" dirty="0">
                <a:latin typeface="Alexandria" pitchFamily="2" charset="-78"/>
                <a:cs typeface="Alexandria" pitchFamily="2" charset="-78"/>
              </a:rPr>
              <a:t>لدى الجمهور</a:t>
            </a:r>
            <a:r>
              <a:rPr lang="en-EG" sz="1600" dirty="0">
                <a:latin typeface="Alexandria" pitchFamily="2" charset="-78"/>
                <a:cs typeface="Alexandria" pitchFamily="2" charset="-78"/>
              </a:rPr>
              <a:t>.</a:t>
            </a:r>
            <a:endParaRPr lang="ar-SA" sz="1600" dirty="0">
              <a:latin typeface="Alexandria" pitchFamily="2" charset="-78"/>
              <a:cs typeface="Alexandria" pitchFamily="2" charset="-78"/>
            </a:endParaRPr>
          </a:p>
          <a:p>
            <a:pPr marL="28575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دور الاتصالات في تشكيل وتعديل الصورة الذهنية.</a:t>
            </a:r>
            <a:endParaRPr lang="en-US" sz="1600" dirty="0">
              <a:latin typeface="Alexandria" pitchFamily="2" charset="-78"/>
              <a:cs typeface="Alexandria" pitchFamily="2" charset="-78"/>
            </a:endParaRPr>
          </a:p>
          <a:p>
            <a:pPr marL="285750" lvl="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تأثير الصورة الذهنية على سلوك الجمهور وقراراته.</a:t>
            </a:r>
          </a:p>
          <a:p>
            <a:pPr marL="285750" lvl="0" indent="-285750" algn="r" rtl="1">
              <a:lnSpc>
                <a:spcPct val="200000"/>
              </a:lnSpc>
              <a:buSzPts val="1000"/>
              <a:buFont typeface="Wingdings" pitchFamily="2" charset="2"/>
              <a:buChar char="ü"/>
              <a:tabLst>
                <a:tab pos="457200" algn="l"/>
              </a:tabLst>
            </a:pPr>
            <a:r>
              <a:rPr lang="ar-SA" sz="1600" dirty="0">
                <a:latin typeface="Alexandria" pitchFamily="2" charset="-78"/>
                <a:cs typeface="Alexandria" pitchFamily="2" charset="-78"/>
              </a:rPr>
              <a:t>ن</a:t>
            </a:r>
            <a:r>
              <a:rPr lang="ar-EG" sz="1600" dirty="0">
                <a:latin typeface="Alexandria" pitchFamily="2" charset="-78"/>
                <a:cs typeface="Alexandria" pitchFamily="2" charset="-78"/>
              </a:rPr>
              <a:t>ظرية تهديد الصورة النمطية.</a:t>
            </a:r>
          </a:p>
          <a:p>
            <a:pPr marL="285750" lvl="0" indent="-285750" algn="r" rtl="1">
              <a:lnSpc>
                <a:spcPct val="200000"/>
              </a:lnSpc>
              <a:buSzPts val="1000"/>
              <a:buFont typeface="Wingdings" pitchFamily="2" charset="2"/>
              <a:buChar char="ü"/>
              <a:tabLst>
                <a:tab pos="457200" algn="l"/>
              </a:tabLst>
            </a:pPr>
            <a:r>
              <a:rPr lang="ar-EG" sz="1600" dirty="0">
                <a:latin typeface="Alexandria" pitchFamily="2" charset="-78"/>
                <a:cs typeface="Alexandria" pitchFamily="2" charset="-78"/>
              </a:rPr>
              <a:t>دور العلاقات العامة في التقليل من التهديد النمطي، </a:t>
            </a:r>
          </a:p>
          <a:p>
            <a:pPr algn="r" rtl="1">
              <a:lnSpc>
                <a:spcPct val="200000"/>
              </a:lnSpc>
            </a:pPr>
            <a:r>
              <a:rPr lang="ar-EG" sz="1600" dirty="0">
                <a:latin typeface="Alexandria" pitchFamily="2" charset="-78"/>
                <a:cs typeface="Alexandria" pitchFamily="2" charset="-78"/>
              </a:rPr>
              <a:t>     أو للتخفيف من آثاره السلبية</a:t>
            </a:r>
          </a:p>
          <a:p>
            <a:pPr marL="285750" lvl="0" indent="-285750" algn="r" rtl="1">
              <a:lnSpc>
                <a:spcPct val="200000"/>
              </a:lnSpc>
              <a:buSzPts val="1000"/>
              <a:buFont typeface="Wingdings" pitchFamily="2" charset="2"/>
              <a:buChar char="v"/>
              <a:tabLst>
                <a:tab pos="457200" algn="l"/>
              </a:tabLst>
            </a:pPr>
            <a:endParaRPr lang="en-EG" sz="1600" dirty="0">
              <a:effectLst/>
              <a:latin typeface="Alexandria" pitchFamily="2" charset="-78"/>
              <a:ea typeface="Times New Roman" panose="02020603050405020304" pitchFamily="18" charset="0"/>
              <a:cs typeface="Alexandria" pitchFamily="2" charset="-78"/>
            </a:endParaRPr>
          </a:p>
          <a:p>
            <a:pPr marL="285750" indent="-285750" algn="r">
              <a:lnSpc>
                <a:spcPct val="200000"/>
              </a:lnSpc>
              <a:buFont typeface="Wingdings" pitchFamily="2" charset="2"/>
              <a:buChar char="v"/>
            </a:pP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72D8682-D4F6-C342-9792-0C949E2AA76D}"/>
              </a:ext>
            </a:extLst>
          </p:cNvPr>
          <p:cNvSpPr txBox="1"/>
          <p:nvPr/>
        </p:nvSpPr>
        <p:spPr>
          <a:xfrm>
            <a:off x="5127304" y="5188977"/>
            <a:ext cx="234360" cy="369332"/>
          </a:xfrm>
          <a:prstGeom prst="rect">
            <a:avLst/>
          </a:prstGeom>
          <a:noFill/>
        </p:spPr>
        <p:txBody>
          <a:bodyPr wrap="none" rtlCol="0">
            <a:spAutoFit/>
          </a:bodyPr>
          <a:lstStyle/>
          <a:p>
            <a:pPr lvl="0" algn="r" rtl="1">
              <a:buSzPts val="1000"/>
              <a:tabLst>
                <a:tab pos="457200" algn="l"/>
              </a:tabLst>
            </a:pPr>
            <a:r>
              <a:rPr lang="en-EG" sz="18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2204629313"/>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884636" y="3893230"/>
            <a:ext cx="2900136" cy="12176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133295" y="4247055"/>
            <a:ext cx="2651476"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السادسة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460126"/>
          </a:xfrm>
          <a:prstGeom prst="rect">
            <a:avLst/>
          </a:prstGeom>
          <a:noFill/>
        </p:spPr>
        <p:txBody>
          <a:bodyPr wrap="square" rtlCol="0">
            <a:spAutoFit/>
          </a:bodyPr>
          <a:lstStyle/>
          <a:p>
            <a:pPr algn="r" rtl="1">
              <a:lnSpc>
                <a:spcPct val="150000"/>
              </a:lnSpc>
            </a:pPr>
            <a:r>
              <a:rPr lang="ar-SA" sz="1800" b="1" kern="0" dirty="0">
                <a:effectLst/>
                <a:latin typeface="Alexandria" pitchFamily="2" charset="-78"/>
                <a:ea typeface="Times New Roman" panose="02020603050405020304" pitchFamily="18" charset="0"/>
                <a:cs typeface="Alexandria" pitchFamily="2" charset="-78"/>
              </a:rPr>
              <a:t>نظريات وأطر إدارة الأزمات</a:t>
            </a:r>
            <a:endParaRPr lang="en-US" sz="1600" b="1"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EBBBD64A-39A2-6240-830A-6BE8DC380375}"/>
              </a:ext>
            </a:extLst>
          </p:cNvPr>
          <p:cNvPicPr>
            <a:picLocks noChangeAspect="1"/>
          </p:cNvPicPr>
          <p:nvPr/>
        </p:nvPicPr>
        <p:blipFill rotWithShape="1">
          <a:blip r:embed="rId4">
            <a:extLst>
              <a:ext uri="{28A0092B-C50C-407E-A947-70E740481C1C}">
                <a14:useLocalDpi xmlns:a14="http://schemas.microsoft.com/office/drawing/2010/main" val="0"/>
              </a:ext>
            </a:extLst>
          </a:blip>
          <a:srcRect r="50217" b="-711"/>
          <a:stretch/>
        </p:blipFill>
        <p:spPr>
          <a:xfrm>
            <a:off x="1534829" y="2454599"/>
            <a:ext cx="3104904" cy="1438631"/>
          </a:xfrm>
          <a:prstGeom prst="rect">
            <a:avLst/>
          </a:prstGeom>
        </p:spPr>
      </p:pic>
      <p:sp>
        <p:nvSpPr>
          <p:cNvPr id="2" name="TextBox 1">
            <a:extLst>
              <a:ext uri="{FF2B5EF4-FFF2-40B4-BE49-F238E27FC236}">
                <a16:creationId xmlns:a16="http://schemas.microsoft.com/office/drawing/2014/main" id="{602AB243-6B81-A847-82A5-A56717F16963}"/>
              </a:ext>
            </a:extLst>
          </p:cNvPr>
          <p:cNvSpPr txBox="1"/>
          <p:nvPr/>
        </p:nvSpPr>
        <p:spPr>
          <a:xfrm>
            <a:off x="3175458" y="3699128"/>
            <a:ext cx="2286001" cy="2082045"/>
          </a:xfrm>
          <a:prstGeom prst="rect">
            <a:avLst/>
          </a:prstGeom>
          <a:noFill/>
        </p:spPr>
        <p:txBody>
          <a:bodyPr wrap="square" rtlCol="0">
            <a:spAutoFit/>
          </a:bodyPr>
          <a:lstStyle/>
          <a:p>
            <a:pPr marL="342900" lvl="0" indent="-342900" algn="r" rtl="1">
              <a:lnSpc>
                <a:spcPct val="150000"/>
              </a:lnSpc>
              <a:buSzPts val="1000"/>
              <a:buFont typeface="Symbol" pitchFamily="2" charset="2"/>
              <a:buChar char=""/>
              <a:tabLst>
                <a:tab pos="457200" algn="l"/>
              </a:tabLst>
            </a:pPr>
            <a:r>
              <a:rPr lang="ar-SA" sz="1800" dirty="0">
                <a:effectLst/>
                <a:latin typeface="Alexandria" pitchFamily="2" charset="-78"/>
                <a:ea typeface="Times New Roman" panose="02020603050405020304" pitchFamily="18" charset="0"/>
                <a:cs typeface="Alexandria" pitchFamily="2" charset="-78"/>
              </a:rPr>
              <a:t>نماذج مراحل الأزمة وكيفية التعامل مع كل مرحلة اتصاليًا</a:t>
            </a:r>
            <a:r>
              <a:rPr lang="en-EG" sz="1800" dirty="0">
                <a:effectLst/>
                <a:latin typeface="Alexandria" pitchFamily="2" charset="-78"/>
                <a:ea typeface="Times New Roman" panose="02020603050405020304" pitchFamily="18" charset="0"/>
                <a:cs typeface="Alexandria" pitchFamily="2" charset="-78"/>
              </a:rPr>
              <a:t>.</a:t>
            </a:r>
          </a:p>
          <a:p>
            <a:pPr algn="r" rtl="1">
              <a:lnSpc>
                <a:spcPct val="150000"/>
              </a:lnSpc>
            </a:pP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D463AAC-C337-834B-ACD9-2B7EE615D5B3}"/>
              </a:ext>
            </a:extLst>
          </p:cNvPr>
          <p:cNvSpPr txBox="1"/>
          <p:nvPr/>
        </p:nvSpPr>
        <p:spPr>
          <a:xfrm>
            <a:off x="714023" y="3636866"/>
            <a:ext cx="2388810" cy="2122953"/>
          </a:xfrm>
          <a:prstGeom prst="rect">
            <a:avLst/>
          </a:prstGeom>
          <a:noFill/>
        </p:spPr>
        <p:txBody>
          <a:bodyPr wrap="square" rtlCol="0">
            <a:spAutoFit/>
          </a:bodyPr>
          <a:lstStyle/>
          <a:p>
            <a:pPr marL="342900" lvl="0" indent="-342900" algn="r" rtl="1">
              <a:lnSpc>
                <a:spcPct val="150000"/>
              </a:lnSpc>
              <a:buSzPts val="1000"/>
              <a:buFont typeface="Symbol" pitchFamily="2" charset="2"/>
              <a:buChar char=""/>
              <a:tabLst>
                <a:tab pos="457200" algn="l"/>
              </a:tabLst>
            </a:pPr>
            <a:r>
              <a:rPr lang="ar-SA" sz="1800" dirty="0">
                <a:effectLst/>
                <a:latin typeface="Alexandria" pitchFamily="2" charset="-78"/>
                <a:ea typeface="Times New Roman" panose="02020603050405020304" pitchFamily="18" charset="0"/>
                <a:cs typeface="Alexandria" pitchFamily="2" charset="-78"/>
              </a:rPr>
              <a:t>استراتيجيات التواصل الفعال مع الجمهور ووسائل الإعلام أثناء الأزمات</a:t>
            </a:r>
            <a:r>
              <a:rPr lang="en-EG" sz="18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64671221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a:xfrm>
            <a:off x="838200" y="614345"/>
            <a:ext cx="10515600" cy="1076343"/>
          </a:xfrm>
        </p:spPr>
        <p:txBody>
          <a:bodyPr>
            <a:normAutofit/>
          </a:bodyPr>
          <a:lstStyle/>
          <a:p>
            <a:pPr algn="r" rtl="1"/>
            <a:r>
              <a:rPr lang="ar-EG" sz="2400" b="1" dirty="0">
                <a:solidFill>
                  <a:srgbClr val="00AEEF"/>
                </a:solidFill>
                <a:latin typeface="Alexandria" pitchFamily="2" charset="-78"/>
                <a:cs typeface="Alexandria" pitchFamily="2" charset="-78"/>
              </a:rPr>
              <a:t>مفهوم الأزمة وأهمية إدارتها:</a:t>
            </a:r>
            <a:endParaRPr lang="en-EG" sz="2400" b="1" dirty="0">
              <a:solidFill>
                <a:srgbClr val="00AEEF"/>
              </a:solidFill>
              <a:latin typeface="Alexandria" pitchFamily="2" charset="-78"/>
              <a:cs typeface="Alexandria" pitchFamily="2" charset="-78"/>
            </a:endParaRPr>
          </a:p>
        </p:txBody>
      </p:sp>
      <p:graphicFrame>
        <p:nvGraphicFramePr>
          <p:cNvPr id="13" name="Content Placeholder 12">
            <a:extLst>
              <a:ext uri="{FF2B5EF4-FFF2-40B4-BE49-F238E27FC236}">
                <a16:creationId xmlns:a16="http://schemas.microsoft.com/office/drawing/2014/main" id="{7D84516E-7ABD-82DA-D9F1-3102F416057A}"/>
              </a:ext>
            </a:extLst>
          </p:cNvPr>
          <p:cNvGraphicFramePr>
            <a:graphicFrameLocks noGrp="1"/>
          </p:cNvGraphicFramePr>
          <p:nvPr>
            <p:ph idx="1"/>
            <p:extLst>
              <p:ext uri="{D42A27DB-BD31-4B8C-83A1-F6EECF244321}">
                <p14:modId xmlns:p14="http://schemas.microsoft.com/office/powerpoint/2010/main" val="2533064198"/>
              </p:ext>
            </p:extLst>
          </p:nvPr>
        </p:nvGraphicFramePr>
        <p:xfrm>
          <a:off x="838200" y="1848774"/>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5279760"/>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أهمية إدارة الأزمات:</a:t>
            </a:r>
            <a:endParaRPr lang="en-EG" sz="2400" b="1" dirty="0">
              <a:solidFill>
                <a:srgbClr val="00AEEF"/>
              </a:solidFill>
              <a:latin typeface="Alexandria" pitchFamily="2" charset="-78"/>
              <a:cs typeface="Alexandria" pitchFamily="2" charset="-78"/>
            </a:endParaRPr>
          </a:p>
        </p:txBody>
      </p:sp>
      <p:graphicFrame>
        <p:nvGraphicFramePr>
          <p:cNvPr id="2" name="Content Placeholder 1">
            <a:extLst>
              <a:ext uri="{FF2B5EF4-FFF2-40B4-BE49-F238E27FC236}">
                <a16:creationId xmlns:a16="http://schemas.microsoft.com/office/drawing/2014/main" id="{BE6A43D8-546E-42AB-A529-AD70F75E28D3}"/>
              </a:ext>
            </a:extLst>
          </p:cNvPr>
          <p:cNvGraphicFramePr>
            <a:graphicFrameLocks noGrp="1"/>
          </p:cNvGraphicFramePr>
          <p:nvPr>
            <p:ph idx="1"/>
            <p:extLst>
              <p:ext uri="{D42A27DB-BD31-4B8C-83A1-F6EECF244321}">
                <p14:modId xmlns:p14="http://schemas.microsoft.com/office/powerpoint/2010/main" val="24131609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014108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a:xfrm>
            <a:off x="838200" y="770946"/>
            <a:ext cx="10515600" cy="563533"/>
          </a:xfrm>
        </p:spPr>
        <p:txBody>
          <a:bodyPr>
            <a:normAutofit/>
          </a:bodyPr>
          <a:lstStyle/>
          <a:p>
            <a:pPr algn="r" rtl="1"/>
            <a:r>
              <a:rPr lang="ar-SA" sz="2400" b="1" dirty="0">
                <a:solidFill>
                  <a:srgbClr val="00AEEF"/>
                </a:solidFill>
                <a:latin typeface="Alexandria" pitchFamily="2" charset="-78"/>
                <a:cs typeface="Alexandria" pitchFamily="2" charset="-78"/>
              </a:rPr>
              <a:t>أبعاد الأزمة وتأثيراتها:</a:t>
            </a:r>
            <a:endParaRPr lang="en-EG" sz="2400" b="1" dirty="0">
              <a:solidFill>
                <a:srgbClr val="00AEEF"/>
              </a:solidFill>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289560" y="1601700"/>
            <a:ext cx="11610340" cy="5176774"/>
          </a:xfrm>
        </p:spPr>
        <p:txBody>
          <a:bodyPr>
            <a:noAutofit/>
          </a:bodyPr>
          <a:lstStyle/>
          <a:p>
            <a:pPr marL="0" indent="0" algn="r" rtl="1">
              <a:lnSpc>
                <a:spcPct val="200000"/>
              </a:lnSpc>
              <a:buNone/>
            </a:pPr>
            <a:r>
              <a:rPr lang="ar-EG" sz="1400" b="1" dirty="0">
                <a:latin typeface="Alexandria" pitchFamily="2" charset="-78"/>
                <a:cs typeface="Alexandria" pitchFamily="2" charset="-78"/>
              </a:rPr>
              <a:t>1. البعد المادي:</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تدمير الممتلكات، توقف الإنتاج، تعطل سلاسل الإمداد.</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انهيار مصنع، انقطاع خدمة الإنترنت الرئيسية، تسرب كيماوي.</a:t>
            </a:r>
          </a:p>
          <a:p>
            <a:pPr marL="0" indent="0" algn="r" rtl="1">
              <a:lnSpc>
                <a:spcPct val="200000"/>
              </a:lnSpc>
              <a:buNone/>
            </a:pPr>
            <a:r>
              <a:rPr lang="ar-EG" sz="1400" b="1" dirty="0">
                <a:latin typeface="Alexandria" pitchFamily="2" charset="-78"/>
                <a:cs typeface="Alexandria" pitchFamily="2" charset="-78"/>
              </a:rPr>
              <a:t>2. البعد المالي:</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خسائر في الأرباح، انخفاض أسعار الأسهم، تكاليف إصلاح، غرامات، تعويضات.</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سحب منتج مكلف، دعاوى قضائية بمليارات، فقدان عقود كبيرة.</a:t>
            </a:r>
          </a:p>
          <a:p>
            <a:pPr marL="0" indent="0" algn="r" rtl="1">
              <a:lnSpc>
                <a:spcPct val="200000"/>
              </a:lnSpc>
              <a:buNone/>
            </a:pPr>
            <a:r>
              <a:rPr lang="ar-EG" sz="1400" b="1" dirty="0">
                <a:latin typeface="Alexandria" pitchFamily="2" charset="-78"/>
                <a:cs typeface="Alexandria" pitchFamily="2" charset="-78"/>
              </a:rPr>
              <a:t>3. البعد البشري/الاجتماعي:</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إصابات، وفيات، ضغوط نفسية على الموظفين، قلق الجمهور، احتجاجات اجتماعية.</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حوادث عمل، تفشي مرض، غضب شعبي بسبب قرار.</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49393208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838200" y="1371600"/>
            <a:ext cx="10515600" cy="4805363"/>
          </a:xfrm>
        </p:spPr>
        <p:txBody>
          <a:bodyPr>
            <a:normAutofit/>
          </a:bodyPr>
          <a:lstStyle/>
          <a:p>
            <a:pPr marL="0" indent="0" algn="r" rtl="1">
              <a:lnSpc>
                <a:spcPct val="200000"/>
              </a:lnSpc>
              <a:buNone/>
            </a:pPr>
            <a:r>
              <a:rPr lang="ar-EG" sz="1400" b="1" dirty="0">
                <a:latin typeface="Alexandria" pitchFamily="2" charset="-78"/>
                <a:cs typeface="Alexandria" pitchFamily="2" charset="-78"/>
              </a:rPr>
              <a:t>4. البعد النفسي/السمعة:</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فقدان الثقة، تدهور الصورة الذهنية، تشويه السمعة.</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تغطية إعلامية سلبية مكثفة، حملات تشهير على وسائل التواصل الاجتماعي.</a:t>
            </a:r>
          </a:p>
          <a:p>
            <a:pPr marL="0" indent="0" algn="r" rtl="1">
              <a:lnSpc>
                <a:spcPct val="200000"/>
              </a:lnSpc>
              <a:buNone/>
            </a:pP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5. البعد القانوني/التنظيمي:</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التأثير:</a:t>
            </a:r>
            <a:r>
              <a:rPr lang="ar-EG" sz="1400" dirty="0">
                <a:latin typeface="Alexandria" pitchFamily="2" charset="-78"/>
                <a:cs typeface="Alexandria" pitchFamily="2" charset="-78"/>
              </a:rPr>
              <a:t> تحقيقات حكومية، دعاوى قضائية، عقوبات وغرامات، تغييرات في التشريعات.</a:t>
            </a:r>
          </a:p>
          <a:p>
            <a:pPr marL="0" indent="0" algn="r" rtl="1">
              <a:lnSpc>
                <a:spcPct val="200000"/>
              </a:lnSpc>
              <a:buNone/>
            </a:pPr>
            <a:r>
              <a:rPr lang="ar-EG" sz="1400" b="1" dirty="0">
                <a:latin typeface="Alexandria" pitchFamily="2" charset="-78"/>
                <a:cs typeface="Alexandria" pitchFamily="2" charset="-78"/>
              </a:rPr>
              <a:t>أمثلة:</a:t>
            </a:r>
            <a:r>
              <a:rPr lang="ar-EG" sz="1400" dirty="0">
                <a:latin typeface="Alexandria" pitchFamily="2" charset="-78"/>
                <a:cs typeface="Alexandria" pitchFamily="2" charset="-78"/>
              </a:rPr>
              <a:t> سحب تراخيص، أوامر قضائية، قوانين جديدة تُقيد العمل.</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83297113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a:xfrm>
            <a:off x="838200" y="592338"/>
            <a:ext cx="10515600" cy="1098350"/>
          </a:xfrm>
        </p:spPr>
        <p:txBody>
          <a:bodyPr>
            <a:normAutofit/>
          </a:bodyPr>
          <a:lstStyle/>
          <a:p>
            <a:pPr algn="r" rtl="1"/>
            <a:r>
              <a:rPr lang="ar-EG" sz="2400" b="1" dirty="0">
                <a:solidFill>
                  <a:srgbClr val="00AEEF"/>
                </a:solidFill>
                <a:latin typeface="Alexandria" pitchFamily="2" charset="-78"/>
                <a:cs typeface="Alexandria" pitchFamily="2" charset="-78"/>
              </a:rPr>
              <a:t>أطر إدارة الأزمات</a:t>
            </a:r>
            <a:endParaRPr lang="en-EG" sz="2400" b="1" dirty="0">
              <a:solidFill>
                <a:srgbClr val="00AEEF"/>
              </a:solidFill>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356360"/>
            <a:ext cx="11719469" cy="5422114"/>
          </a:xfrm>
        </p:spPr>
        <p:txBody>
          <a:bodyPr>
            <a:normAutofit fontScale="92500" lnSpcReduction="10000"/>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تُقدم الأطر هياكل تنظيمية وإجرائية للتعامل مع الأزمات.</a:t>
            </a:r>
          </a:p>
          <a:p>
            <a:pPr marL="0" indent="0" algn="r" rtl="1">
              <a:lnSpc>
                <a:spcPct val="200000"/>
              </a:lnSpc>
              <a:buNone/>
            </a:pPr>
            <a:r>
              <a:rPr lang="ar-EG" sz="1600" b="1" u="sng" dirty="0">
                <a:solidFill>
                  <a:srgbClr val="00AEEF"/>
                </a:solidFill>
                <a:latin typeface="Alexandria" pitchFamily="2" charset="-78"/>
                <a:cs typeface="Alexandria" pitchFamily="2" charset="-78"/>
              </a:rPr>
              <a:t>إطار إدارة الأزمات الشامل</a:t>
            </a:r>
            <a:endParaRPr lang="ar-EG" sz="1600" u="sng" dirty="0">
              <a:solidFill>
                <a:srgbClr val="00AEEF"/>
              </a:solidFill>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التعريف:</a:t>
            </a:r>
            <a:r>
              <a:rPr lang="ar-EG" sz="1600" dirty="0">
                <a:latin typeface="Alexandria" pitchFamily="2" charset="-78"/>
                <a:cs typeface="Alexandria" pitchFamily="2" charset="-78"/>
              </a:rPr>
              <a:t> نهج يرى إدارة الأزمات كعملية مستمرة ومتكاملة تُغطي جميع مراحل دورة حياة الأزمة. لا يقتصر على الاستجابة فقط، بل يشمل الوقاية والتخطيط والتعافي.</a:t>
            </a:r>
          </a:p>
          <a:p>
            <a:pPr marL="0" indent="0" algn="r" rtl="1">
              <a:lnSpc>
                <a:spcPct val="200000"/>
              </a:lnSpc>
              <a:buNone/>
            </a:pPr>
            <a:r>
              <a:rPr lang="ar-EG" sz="1600" b="1" dirty="0">
                <a:latin typeface="Alexandria" pitchFamily="2" charset="-78"/>
                <a:cs typeface="Alexandria" pitchFamily="2" charset="-78"/>
              </a:rPr>
              <a:t>المكونات الأساسية:</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الوقاية : </a:t>
            </a:r>
            <a:r>
              <a:rPr lang="ar-EG" sz="1600" dirty="0">
                <a:latin typeface="Alexandria" pitchFamily="2" charset="-78"/>
                <a:cs typeface="Alexandria" pitchFamily="2" charset="-78"/>
              </a:rPr>
              <a:t>تحديد المخاطر المحتملة وتقليل احتمالية حدوثها (مثلاً: تدقيق السلامة، برامج تدريب).</a:t>
            </a:r>
          </a:p>
          <a:p>
            <a:pPr marL="457200" lvl="1" indent="0" algn="r" rtl="1">
              <a:lnSpc>
                <a:spcPct val="200000"/>
              </a:lnSpc>
              <a:buNone/>
            </a:pPr>
            <a:r>
              <a:rPr lang="ar-EG" sz="1600" b="1" dirty="0">
                <a:latin typeface="Alexandria" pitchFamily="2" charset="-78"/>
                <a:cs typeface="Alexandria" pitchFamily="2" charset="-78"/>
              </a:rPr>
              <a:t>التخطيط والإعداد : </a:t>
            </a:r>
            <a:r>
              <a:rPr lang="ar-EG" sz="1600" dirty="0">
                <a:latin typeface="Alexandria" pitchFamily="2" charset="-78"/>
                <a:cs typeface="Alexandria" pitchFamily="2" charset="-78"/>
              </a:rPr>
              <a:t>وضع خطط استجابة للأزمات، تشكيل فرق إدارة الأزمات، تدريب الموظفين، وضع خطط للاتصال في الأزمات.</a:t>
            </a:r>
          </a:p>
          <a:p>
            <a:pPr marL="457200" lvl="1" indent="0" algn="r" rtl="1">
              <a:lnSpc>
                <a:spcPct val="200000"/>
              </a:lnSpc>
              <a:buNone/>
            </a:pPr>
            <a:r>
              <a:rPr lang="ar-EG" sz="1600" b="1" dirty="0">
                <a:latin typeface="Alexandria" pitchFamily="2" charset="-78"/>
                <a:cs typeface="Alexandria" pitchFamily="2" charset="-78"/>
              </a:rPr>
              <a:t>الاستجابة : </a:t>
            </a:r>
            <a:r>
              <a:rPr lang="ar-EG" sz="1600" dirty="0">
                <a:latin typeface="Alexandria" pitchFamily="2" charset="-78"/>
                <a:cs typeface="Alexandria" pitchFamily="2" charset="-78"/>
              </a:rPr>
              <a:t>الإجراءات الفورية المتخذة للتعامل مع الأزمة عند وقوعها (إنقاذ الأرواح، احتواء الضرر، التواصل الفوري).</a:t>
            </a:r>
          </a:p>
          <a:p>
            <a:pPr marL="457200" lvl="1" indent="0" algn="r" rtl="1">
              <a:lnSpc>
                <a:spcPct val="200000"/>
              </a:lnSpc>
              <a:buNone/>
            </a:pPr>
            <a:r>
              <a:rPr lang="ar-EG" sz="1600" b="1" dirty="0">
                <a:latin typeface="Alexandria" pitchFamily="2" charset="-78"/>
                <a:cs typeface="Alexandria" pitchFamily="2" charset="-78"/>
              </a:rPr>
              <a:t>التعافي: </a:t>
            </a:r>
            <a:r>
              <a:rPr lang="ar-EG" sz="1600" dirty="0">
                <a:latin typeface="Alexandria" pitchFamily="2" charset="-78"/>
                <a:cs typeface="Alexandria" pitchFamily="2" charset="-78"/>
              </a:rPr>
              <a:t>إعادة العمليات إلى طبيعتها، إصلاح الأضرار، تقييم الأداء، التعلم من الأزمة، استعادة السمعة.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بناء منظمة قادرة على توقع الأزمات، التخفيف من حدتها، الاستجابة بفعالية، والتعافي بشكل أسرع وأقوى.</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9596789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396240" y="1005840"/>
            <a:ext cx="11353800" cy="5572760"/>
          </a:xfrm>
        </p:spPr>
        <p:txBody>
          <a:bodyPr>
            <a:normAutofit fontScale="92500" lnSpcReduction="20000"/>
          </a:bodyPr>
          <a:lstStyle/>
          <a:p>
            <a:pPr marL="0" indent="0" algn="r" rtl="1">
              <a:lnSpc>
                <a:spcPct val="200000"/>
              </a:lnSpc>
              <a:buNone/>
            </a:pPr>
            <a:r>
              <a:rPr lang="ar-EG" sz="1600" b="1" dirty="0">
                <a:latin typeface="Alexandria" pitchFamily="2" charset="-78"/>
                <a:cs typeface="Alexandria" pitchFamily="2" charset="-78"/>
              </a:rPr>
              <a:t>إطار فريق إدارة الأزمات</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وهو </a:t>
            </a:r>
            <a:r>
              <a:rPr lang="ar-EG" sz="1600" dirty="0">
                <a:latin typeface="Alexandria" pitchFamily="2" charset="-78"/>
                <a:cs typeface="Alexandria" pitchFamily="2" charset="-78"/>
              </a:rPr>
              <a:t>يُحدد الهيكل التنظيمي والمسؤوليات لفريق متخصص يُعنى بإدارة الأزمات من داخل المنظمة.</a:t>
            </a:r>
          </a:p>
          <a:p>
            <a:pPr marL="0" indent="0" algn="r" rtl="1">
              <a:lnSpc>
                <a:spcPct val="200000"/>
              </a:lnSpc>
              <a:buNone/>
            </a:pPr>
            <a:r>
              <a:rPr lang="ar-EG" sz="1600" b="1" dirty="0">
                <a:latin typeface="Alexandria" pitchFamily="2" charset="-78"/>
                <a:cs typeface="Alexandria" pitchFamily="2" charset="-78"/>
              </a:rPr>
              <a:t>الأعضاء الرئيسيون:</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قائد الفريق:</a:t>
            </a:r>
            <a:r>
              <a:rPr lang="ar-EG" sz="1600" dirty="0">
                <a:latin typeface="Alexandria" pitchFamily="2" charset="-78"/>
                <a:cs typeface="Alexandria" pitchFamily="2" charset="-78"/>
              </a:rPr>
              <a:t> عادةً ما يكون من الإدارة العليا.</a:t>
            </a:r>
          </a:p>
          <a:p>
            <a:pPr marL="457200" lvl="1" indent="0" algn="r" rtl="1">
              <a:lnSpc>
                <a:spcPct val="200000"/>
              </a:lnSpc>
              <a:buNone/>
            </a:pPr>
            <a:r>
              <a:rPr lang="ar-EG" sz="1600" b="1" dirty="0">
                <a:latin typeface="Alexandria" pitchFamily="2" charset="-78"/>
                <a:cs typeface="Alexandria" pitchFamily="2" charset="-78"/>
              </a:rPr>
              <a:t>ممثل عن الإدارة العليا:</a:t>
            </a:r>
            <a:r>
              <a:rPr lang="ar-EG" sz="1600" dirty="0">
                <a:latin typeface="Alexandria" pitchFamily="2" charset="-78"/>
                <a:cs typeface="Alexandria" pitchFamily="2" charset="-78"/>
              </a:rPr>
              <a:t> لضمان الدعم والقرارات الاستراتيجية.</a:t>
            </a:r>
          </a:p>
          <a:p>
            <a:pPr marL="457200" lvl="1" indent="0" algn="r" rtl="1">
              <a:lnSpc>
                <a:spcPct val="200000"/>
              </a:lnSpc>
              <a:buNone/>
            </a:pPr>
            <a:r>
              <a:rPr lang="ar-EG" sz="1600" b="1" dirty="0">
                <a:latin typeface="Alexandria" pitchFamily="2" charset="-78"/>
                <a:cs typeface="Alexandria" pitchFamily="2" charset="-78"/>
              </a:rPr>
              <a:t>مسؤول العلاقات العامة/الاتصال:</a:t>
            </a:r>
            <a:r>
              <a:rPr lang="ar-EG" sz="1600" dirty="0">
                <a:latin typeface="Alexandria" pitchFamily="2" charset="-78"/>
                <a:cs typeface="Alexandria" pitchFamily="2" charset="-78"/>
              </a:rPr>
              <a:t> للتعامل مع الجمهور والإعلام.</a:t>
            </a:r>
          </a:p>
          <a:p>
            <a:pPr marL="457200" lvl="1" indent="0" algn="r" rtl="1">
              <a:lnSpc>
                <a:spcPct val="200000"/>
              </a:lnSpc>
              <a:buNone/>
            </a:pPr>
            <a:r>
              <a:rPr lang="ar-EG" sz="1600" b="1" dirty="0">
                <a:latin typeface="Alexandria" pitchFamily="2" charset="-78"/>
                <a:cs typeface="Alexandria" pitchFamily="2" charset="-78"/>
              </a:rPr>
              <a:t>مسؤول العمليات:</a:t>
            </a:r>
            <a:r>
              <a:rPr lang="ar-EG" sz="1600" dirty="0">
                <a:latin typeface="Alexandria" pitchFamily="2" charset="-78"/>
                <a:cs typeface="Alexandria" pitchFamily="2" charset="-78"/>
              </a:rPr>
              <a:t> لفهم تأثير الأزمة على العمليات اليومية.</a:t>
            </a:r>
          </a:p>
          <a:p>
            <a:pPr marL="457200" lvl="1" indent="0" algn="r" rtl="1">
              <a:lnSpc>
                <a:spcPct val="200000"/>
              </a:lnSpc>
              <a:buNone/>
            </a:pPr>
            <a:r>
              <a:rPr lang="ar-EG" sz="1600" b="1" dirty="0">
                <a:latin typeface="Alexandria" pitchFamily="2" charset="-78"/>
                <a:cs typeface="Alexandria" pitchFamily="2" charset="-78"/>
              </a:rPr>
              <a:t>مسؤول قانوني:</a:t>
            </a:r>
            <a:r>
              <a:rPr lang="ar-EG" sz="1600" dirty="0">
                <a:latin typeface="Alexandria" pitchFamily="2" charset="-78"/>
                <a:cs typeface="Alexandria" pitchFamily="2" charset="-78"/>
              </a:rPr>
              <a:t> لتقديم المشورة القانونية.</a:t>
            </a:r>
          </a:p>
          <a:p>
            <a:pPr marL="457200" lvl="1" indent="0" algn="r" rtl="1">
              <a:lnSpc>
                <a:spcPct val="200000"/>
              </a:lnSpc>
              <a:buNone/>
            </a:pPr>
            <a:r>
              <a:rPr lang="ar-EG" sz="1600" b="1" dirty="0">
                <a:latin typeface="Alexandria" pitchFamily="2" charset="-78"/>
                <a:cs typeface="Alexandria" pitchFamily="2" charset="-78"/>
              </a:rPr>
              <a:t>مسؤول الموارد البشرية:</a:t>
            </a:r>
            <a:r>
              <a:rPr lang="ar-EG" sz="1600" dirty="0">
                <a:latin typeface="Alexandria" pitchFamily="2" charset="-78"/>
                <a:cs typeface="Alexandria" pitchFamily="2" charset="-78"/>
              </a:rPr>
              <a:t> لدعم الموظفين والتعامل مع قضاياهم.</a:t>
            </a:r>
          </a:p>
          <a:p>
            <a:pPr marL="457200" lvl="1" indent="0" algn="r" rtl="1">
              <a:lnSpc>
                <a:spcPct val="200000"/>
              </a:lnSpc>
              <a:buNone/>
            </a:pPr>
            <a:r>
              <a:rPr lang="ar-EG" sz="1600" b="1" dirty="0">
                <a:latin typeface="Alexandria" pitchFamily="2" charset="-78"/>
                <a:cs typeface="Alexandria" pitchFamily="2" charset="-78"/>
              </a:rPr>
              <a:t>مسؤول مالي:</a:t>
            </a:r>
            <a:r>
              <a:rPr lang="ar-EG" sz="1600" dirty="0">
                <a:latin typeface="Alexandria" pitchFamily="2" charset="-78"/>
                <a:cs typeface="Alexandria" pitchFamily="2" charset="-78"/>
              </a:rPr>
              <a:t> لتقدير التكاليف وإدارة الموارد المالية.</a:t>
            </a:r>
          </a:p>
          <a:p>
            <a:pPr marL="457200" lvl="1" indent="0" algn="r" rtl="1">
              <a:lnSpc>
                <a:spcPct val="200000"/>
              </a:lnSpc>
              <a:buNone/>
            </a:pPr>
            <a:r>
              <a:rPr lang="ar-EG" sz="1600" b="1" dirty="0">
                <a:latin typeface="Alexandria" pitchFamily="2" charset="-78"/>
                <a:cs typeface="Alexandria" pitchFamily="2" charset="-78"/>
              </a:rPr>
              <a:t>مسؤول أمن المعلومات/التكنولوجيا:</a:t>
            </a:r>
            <a:r>
              <a:rPr lang="ar-EG" sz="1600" dirty="0">
                <a:latin typeface="Alexandria" pitchFamily="2" charset="-78"/>
                <a:cs typeface="Alexandria" pitchFamily="2" charset="-78"/>
              </a:rPr>
              <a:t> في الأزمات التقنية.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3020452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396240" y="1155868"/>
            <a:ext cx="10957560" cy="5422731"/>
          </a:xfrm>
        </p:spPr>
        <p:txBody>
          <a:bodyPr>
            <a:normAutofit/>
          </a:bodyPr>
          <a:lstStyle/>
          <a:p>
            <a:pPr marL="0" indent="0" algn="r" rtl="1">
              <a:lnSpc>
                <a:spcPct val="200000"/>
              </a:lnSpc>
              <a:buNone/>
            </a:pPr>
            <a:r>
              <a:rPr lang="ar-EG" sz="1600" b="1" dirty="0">
                <a:latin typeface="Alexandria" pitchFamily="2" charset="-78"/>
                <a:cs typeface="Alexandria" pitchFamily="2" charset="-78"/>
              </a:rPr>
              <a:t>المسؤوليات الرئيسية: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تقييم الأزمة وتصنيفها.</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اتخاذ القرارات الاستراتيجية.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تنسيق الاستجابة الداخلية والخارجية.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إدارة الاتصال بالأزمات.</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الإشراف على جهود التعافي.</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تقييم الأداء بعد الأزمة.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5651668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a:xfrm>
            <a:off x="838200" y="660064"/>
            <a:ext cx="10515600" cy="1030624"/>
          </a:xfrm>
        </p:spPr>
        <p:txBody>
          <a:bodyPr>
            <a:normAutofit/>
          </a:bodyPr>
          <a:lstStyle/>
          <a:p>
            <a:pPr algn="r" rtl="1"/>
            <a:r>
              <a:rPr lang="ar-EG" sz="2400" b="1" dirty="0">
                <a:solidFill>
                  <a:srgbClr val="00AEEF"/>
                </a:solidFill>
                <a:latin typeface="Alexandria" pitchFamily="2" charset="-78"/>
                <a:cs typeface="Alexandria" pitchFamily="2" charset="-78"/>
              </a:rPr>
              <a:t>نماذج مراحل الأزمة</a:t>
            </a:r>
            <a:endParaRPr lang="en-EG" sz="2400" b="1" dirty="0">
              <a:solidFill>
                <a:srgbClr val="00AEEF"/>
              </a:solidFill>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838200" y="1536532"/>
            <a:ext cx="10515600" cy="5241941"/>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تُقدم هذه النماذج تسلسلاً زمنياً للأزمة، مما يُساعد على فهم تطورها والتخطيط للاستجابة في كل مرحلة.</a:t>
            </a:r>
          </a:p>
          <a:p>
            <a:pPr marL="0" indent="0" algn="r" rtl="1">
              <a:lnSpc>
                <a:spcPct val="200000"/>
              </a:lnSpc>
              <a:buNone/>
            </a:pPr>
            <a:r>
              <a:rPr lang="ar-EG" sz="1600" b="1" u="sng" dirty="0">
                <a:solidFill>
                  <a:srgbClr val="00AEEF"/>
                </a:solidFill>
                <a:latin typeface="Alexandria" pitchFamily="2" charset="-78"/>
                <a:cs typeface="Alexandria" pitchFamily="2" charset="-78"/>
              </a:rPr>
              <a:t>١- نموذج فينكلر </a:t>
            </a:r>
            <a:r>
              <a:rPr lang="en-US" sz="1600" b="1" u="sng" dirty="0">
                <a:solidFill>
                  <a:srgbClr val="00AEEF"/>
                </a:solidFill>
                <a:latin typeface="Alexandria" pitchFamily="2" charset="-78"/>
                <a:cs typeface="Alexandria" pitchFamily="2" charset="-78"/>
              </a:rPr>
              <a:t>Fink's Crisis Life Cycle</a:t>
            </a:r>
            <a:r>
              <a:rPr lang="ar-SA" sz="1600" b="1" u="sng" dirty="0">
                <a:solidFill>
                  <a:srgbClr val="00AEEF"/>
                </a:solidFill>
                <a:latin typeface="Alexandria" pitchFamily="2" charset="-78"/>
                <a:cs typeface="Alexandria" pitchFamily="2" charset="-78"/>
              </a:rPr>
              <a:t>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التعريف:</a:t>
            </a:r>
            <a:r>
              <a:rPr lang="ar-EG" sz="1600" dirty="0">
                <a:latin typeface="Alexandria" pitchFamily="2" charset="-78"/>
                <a:cs typeface="Alexandria" pitchFamily="2" charset="-78"/>
              </a:rPr>
              <a:t> من أوائل النماذج وأكثرها شيوعاً، يُقسم دورة حياة الأزمة إلى أربع مراحل متميزة.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93825EFA-49FA-D9E7-65E5-A4C128086491}"/>
              </a:ext>
            </a:extLst>
          </p:cNvPr>
          <p:cNvGraphicFramePr/>
          <p:nvPr>
            <p:extLst>
              <p:ext uri="{D42A27DB-BD31-4B8C-83A1-F6EECF244321}">
                <p14:modId xmlns:p14="http://schemas.microsoft.com/office/powerpoint/2010/main" val="4020668940"/>
              </p:ext>
            </p:extLst>
          </p:nvPr>
        </p:nvGraphicFramePr>
        <p:xfrm>
          <a:off x="6324600" y="3429000"/>
          <a:ext cx="5425440" cy="3149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 3">
            <a:extLst>
              <a:ext uri="{FF2B5EF4-FFF2-40B4-BE49-F238E27FC236}">
                <a16:creationId xmlns:a16="http://schemas.microsoft.com/office/drawing/2014/main" id="{EEE6C177-6C58-9618-C2B2-636756FC28BC}"/>
              </a:ext>
            </a:extLst>
          </p:cNvPr>
          <p:cNvGraphicFramePr/>
          <p:nvPr>
            <p:extLst>
              <p:ext uri="{D42A27DB-BD31-4B8C-83A1-F6EECF244321}">
                <p14:modId xmlns:p14="http://schemas.microsoft.com/office/powerpoint/2010/main" val="4008990820"/>
              </p:ext>
            </p:extLst>
          </p:nvPr>
        </p:nvGraphicFramePr>
        <p:xfrm>
          <a:off x="1844040" y="3429000"/>
          <a:ext cx="5486400" cy="31496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8216512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838200" y="944879"/>
            <a:ext cx="10515600" cy="5232084"/>
          </a:xfrm>
        </p:spPr>
        <p:txBody>
          <a:bodyPr>
            <a:normAutofit/>
          </a:bodyPr>
          <a:lstStyle/>
          <a:p>
            <a:pPr marL="0" indent="0" algn="r" defTabSz="914400" rtl="1" eaLnBrk="1" latinLnBrk="0" hangingPunct="1">
              <a:lnSpc>
                <a:spcPct val="90000"/>
              </a:lnSpc>
              <a:spcBef>
                <a:spcPts val="1000"/>
              </a:spcBef>
              <a:buNone/>
            </a:pPr>
            <a:r>
              <a:rPr lang="ar-EG" sz="1600" b="1" u="sng" dirty="0">
                <a:solidFill>
                  <a:srgbClr val="00AEEF"/>
                </a:solidFill>
                <a:latin typeface="Alexandria" pitchFamily="2" charset="-78"/>
                <a:cs typeface="Alexandria" pitchFamily="2" charset="-78"/>
              </a:rPr>
              <a:t>٢- نموذج ستيفنز </a:t>
            </a:r>
            <a:r>
              <a:rPr lang="en-US" sz="1600" b="1" u="sng" dirty="0">
                <a:solidFill>
                  <a:srgbClr val="00AEEF"/>
                </a:solidFill>
                <a:latin typeface="Alexandria" pitchFamily="2" charset="-78"/>
                <a:cs typeface="Alexandria" pitchFamily="2" charset="-78"/>
              </a:rPr>
              <a:t>Stevens' Crisis Stages</a:t>
            </a:r>
            <a:endParaRPr lang="ar-SA" sz="1600" b="1" u="sng" dirty="0">
              <a:solidFill>
                <a:srgbClr val="00AEEF"/>
              </a:solidFill>
              <a:latin typeface="Alexandria" pitchFamily="2" charset="-78"/>
              <a:cs typeface="Alexandria" pitchFamily="2" charset="-78"/>
            </a:endParaRPr>
          </a:p>
          <a:p>
            <a:pPr marL="0" indent="0" algn="r" defTabSz="914400" rtl="1" eaLnBrk="1" latinLnBrk="0" hangingPunct="1">
              <a:lnSpc>
                <a:spcPct val="90000"/>
              </a:lnSpc>
              <a:spcBef>
                <a:spcPts val="1000"/>
              </a:spcBef>
              <a:buNone/>
            </a:pPr>
            <a:r>
              <a:rPr lang="ar-EG" sz="1600" dirty="0">
                <a:latin typeface="Alexandria" pitchFamily="2" charset="-78"/>
                <a:cs typeface="Alexandria" pitchFamily="2" charset="-78"/>
              </a:rPr>
              <a:t>يُقدم نموذجاً مُبسطاً يركز على الفروق في الاستجابة خلال ثلاث مراحل رئيسية للأزمة.</a:t>
            </a:r>
            <a:endParaRPr lang="ar-SA" sz="1600" b="1" u="sng" dirty="0">
              <a:solidFill>
                <a:srgbClr val="00AEEF"/>
              </a:solidFill>
              <a:latin typeface="Alexandria" pitchFamily="2" charset="-78"/>
              <a:cs typeface="Alexandria" pitchFamily="2" charset="-78"/>
            </a:endParaRPr>
          </a:p>
          <a:p>
            <a:pPr marL="0" indent="0" algn="r" defTabSz="914400" rtl="1" eaLnBrk="1" latinLnBrk="0" hangingPunct="1">
              <a:lnSpc>
                <a:spcPct val="90000"/>
              </a:lnSpc>
              <a:spcBef>
                <a:spcPts val="1000"/>
              </a:spcBef>
              <a:buNone/>
            </a:pPr>
            <a:endParaRPr lang="en-EG" sz="1600" b="1" u="sng" dirty="0">
              <a:solidFill>
                <a:srgbClr val="00AEEF"/>
              </a:solidFill>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A3199495-3A82-E5A4-D2BA-1E6C949907F2}"/>
              </a:ext>
            </a:extLst>
          </p:cNvPr>
          <p:cNvGraphicFramePr/>
          <p:nvPr>
            <p:extLst>
              <p:ext uri="{D42A27DB-BD31-4B8C-83A1-F6EECF244321}">
                <p14:modId xmlns:p14="http://schemas.microsoft.com/office/powerpoint/2010/main" val="3801412490"/>
              </p:ext>
            </p:extLst>
          </p:nvPr>
        </p:nvGraphicFramePr>
        <p:xfrm>
          <a:off x="838200" y="1554129"/>
          <a:ext cx="8976360" cy="45842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003814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9BF0363F-911F-BADB-BDDF-22B7876902E2}"/>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الاتصال في مراحل الأزمة</a:t>
            </a:r>
            <a:endParaRPr lang="en-EG" sz="2400" b="1" dirty="0">
              <a:solidFill>
                <a:srgbClr val="00AEEF"/>
              </a:solidFill>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291644"/>
            <a:ext cx="11719469" cy="5486830"/>
          </a:xfrm>
        </p:spPr>
        <p:txBody>
          <a:bodyPr>
            <a:normAutofit/>
          </a:bodyPr>
          <a:lstStyle/>
          <a:p>
            <a:pPr marL="0" indent="0" algn="r" rtl="1">
              <a:lnSpc>
                <a:spcPct val="200000"/>
              </a:lnSpc>
              <a:buNone/>
            </a:pPr>
            <a:r>
              <a:rPr lang="ar-EG" sz="1600" dirty="0">
                <a:latin typeface="Alexandria" pitchFamily="2" charset="-78"/>
                <a:cs typeface="Alexandria" pitchFamily="2" charset="-78"/>
              </a:rPr>
              <a:t>لكل مرحلة من مراحل الأزمة، هناك أهداف اتصالية محددة واستراتيجيات مختلفة.</a:t>
            </a:r>
          </a:p>
          <a:p>
            <a:pPr marL="0" indent="0" algn="r" rtl="1">
              <a:lnSpc>
                <a:spcPct val="200000"/>
              </a:lnSpc>
              <a:buNone/>
            </a:pPr>
            <a:r>
              <a:rPr lang="ar-EG" sz="1600" b="1" u="sng" dirty="0">
                <a:solidFill>
                  <a:srgbClr val="00AEEF"/>
                </a:solidFill>
                <a:latin typeface="Alexandria" pitchFamily="2" charset="-78"/>
                <a:cs typeface="Alexandria" pitchFamily="2" charset="-78"/>
              </a:rPr>
              <a:t>١- مرحلة ما قبل الأزمة : الاتصال الوقائي</a:t>
            </a:r>
            <a:endParaRPr lang="ar-EG" sz="1600" u="sng"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الأهداف الاتصالية: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b="1" dirty="0">
                <a:latin typeface="Alexandria" pitchFamily="2" charset="-78"/>
                <a:cs typeface="Alexandria" pitchFamily="2" charset="-78"/>
              </a:rPr>
              <a:t>بناء سمعة قوية:</a:t>
            </a:r>
            <a:r>
              <a:rPr lang="ar-EG" sz="1600" dirty="0">
                <a:latin typeface="Alexandria" pitchFamily="2" charset="-78"/>
                <a:cs typeface="Alexandria" pitchFamily="2" charset="-78"/>
              </a:rPr>
              <a:t> بناء علاقات قوية وإيجابية مع أصحاب المصلحة (الجمهور، الإعلام، الموظفين، الشركاء) في الأوقات العادية.</a:t>
            </a:r>
          </a:p>
          <a:p>
            <a:pPr lvl="1" algn="r" rtl="1">
              <a:lnSpc>
                <a:spcPct val="200000"/>
              </a:lnSpc>
              <a:buFont typeface="Wingdings" pitchFamily="2" charset="2"/>
              <a:buChar char="ü"/>
            </a:pPr>
            <a:r>
              <a:rPr lang="ar-EG" sz="1600" dirty="0">
                <a:latin typeface="Alexandria" pitchFamily="2" charset="-78"/>
                <a:cs typeface="Alexandria" pitchFamily="2" charset="-78"/>
              </a:rPr>
              <a:t>تطوير خطط الاتصال في الأزمات، تدريب المتحدثين الرسميين، إعداد بيانات ومواد جاهزة.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1472690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291644"/>
            <a:ext cx="11719469" cy="5486830"/>
          </a:xfrm>
        </p:spPr>
        <p:txBody>
          <a:bodyPr>
            <a:normAutofit/>
          </a:bodyPr>
          <a:lstStyle/>
          <a:p>
            <a:pPr marL="0" indent="0" algn="r" rtl="1">
              <a:lnSpc>
                <a:spcPct val="200000"/>
              </a:lnSpc>
              <a:buNone/>
            </a:pPr>
            <a:r>
              <a:rPr lang="ar-EG" sz="1600" b="1" dirty="0">
                <a:latin typeface="Alexandria" pitchFamily="2" charset="-78"/>
                <a:cs typeface="Alexandria" pitchFamily="2" charset="-78"/>
              </a:rPr>
              <a:t>الاستراتيجيات الاتصالية:</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1. الاستماع والرصد:</a:t>
            </a:r>
            <a:endParaRPr lang="ar-EG" sz="1600" dirty="0">
              <a:latin typeface="Alexandria" pitchFamily="2" charset="-78"/>
              <a:cs typeface="Alexandria" pitchFamily="2" charset="-78"/>
            </a:endParaRPr>
          </a:p>
          <a:p>
            <a:pPr lvl="2" algn="r" rtl="1">
              <a:lnSpc>
                <a:spcPct val="200000"/>
              </a:lnSpc>
            </a:pPr>
            <a:r>
              <a:rPr lang="ar-EG" sz="1600" dirty="0">
                <a:latin typeface="Alexandria" pitchFamily="2" charset="-78"/>
                <a:cs typeface="Alexandria" pitchFamily="2" charset="-78"/>
              </a:rPr>
              <a:t>مراقبة وسائل الإعلام التقليدية والرقمية، وسائل التواصل الاجتماعي، والمنتديات لمعرفة ما يُقال عن المنظمة وعن القطاع ككل.</a:t>
            </a:r>
          </a:p>
          <a:p>
            <a:pPr lvl="2" algn="r" rtl="1">
              <a:lnSpc>
                <a:spcPct val="200000"/>
              </a:lnSpc>
            </a:pPr>
            <a:r>
              <a:rPr lang="ar-EG" sz="1600" dirty="0">
                <a:latin typeface="Alexandria" pitchFamily="2" charset="-78"/>
                <a:cs typeface="Alexandria" pitchFamily="2" charset="-78"/>
              </a:rPr>
              <a:t>تحليل المشاعر لتحديد أي إشارات سلبية مبكرة.</a:t>
            </a:r>
          </a:p>
          <a:p>
            <a:pPr lvl="2" algn="r" rtl="1">
              <a:lnSpc>
                <a:spcPct val="200000"/>
              </a:lnSpc>
            </a:pPr>
            <a:r>
              <a:rPr lang="ar-EG" sz="1600" dirty="0">
                <a:latin typeface="Alexandria" pitchFamily="2" charset="-78"/>
                <a:cs typeface="Alexandria" pitchFamily="2" charset="-78"/>
              </a:rPr>
              <a:t>القيام باستطلاعات رأي دورية لقياس السمعة والصورة الذهنية.</a:t>
            </a:r>
          </a:p>
          <a:p>
            <a:pPr marL="914400" lvl="2" indent="0" algn="r" rtl="1">
              <a:lnSpc>
                <a:spcPct val="200000"/>
              </a:lnSpc>
              <a:buNone/>
            </a:pPr>
            <a:endParaRPr lang="ar-EG" sz="1600"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اكتشاف "الأعراض" مبكراً وتحديد المخاطر المحتملة.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43941710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548640" y="770950"/>
            <a:ext cx="11140440" cy="5961804"/>
          </a:xfrm>
        </p:spPr>
        <p:txBody>
          <a:bodyPr>
            <a:normAutofit fontScale="92500" lnSpcReduction="20000"/>
          </a:bodyPr>
          <a:lstStyle/>
          <a:p>
            <a:pPr marL="0" indent="0" algn="r" rtl="1">
              <a:lnSpc>
                <a:spcPct val="200000"/>
              </a:lnSpc>
              <a:buNone/>
            </a:pPr>
            <a:r>
              <a:rPr lang="ar-EG" sz="1600" b="1" dirty="0">
                <a:latin typeface="Alexandria" pitchFamily="2" charset="-78"/>
                <a:cs typeface="Alexandria" pitchFamily="2" charset="-78"/>
              </a:rPr>
              <a:t>2. بناء العلاقات الاستباقية:</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إقامة علاقات قوية مع الصحفيين، المدونين، المؤثرين، والقادة المجتمعيين.</a:t>
            </a:r>
          </a:p>
          <a:p>
            <a:pPr algn="r" rtl="1">
              <a:lnSpc>
                <a:spcPct val="200000"/>
              </a:lnSpc>
            </a:pPr>
            <a:r>
              <a:rPr lang="ar-EG" sz="1600" dirty="0">
                <a:latin typeface="Alexandria" pitchFamily="2" charset="-78"/>
                <a:cs typeface="Alexandria" pitchFamily="2" charset="-78"/>
              </a:rPr>
              <a:t>توفير معلومات دقيقة وشفافة عن المنظمة وإنجازاتها.</a:t>
            </a:r>
          </a:p>
          <a:p>
            <a:pPr algn="r" rtl="1">
              <a:lnSpc>
                <a:spcPct val="200000"/>
              </a:lnSpc>
            </a:pPr>
            <a:r>
              <a:rPr lang="ar-EG" sz="1600" dirty="0">
                <a:latin typeface="Alexandria" pitchFamily="2" charset="-78"/>
                <a:cs typeface="Alexandria" pitchFamily="2" charset="-78"/>
              </a:rPr>
              <a:t>التعاون مع المنظمات غير الربحية والمبادرات المجتمعية.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بناء الثقة والمصداقية التي ستُصبح درعاً في وقت الأزمة.</a:t>
            </a:r>
          </a:p>
          <a:p>
            <a:pPr marL="0" indent="0" algn="r" rtl="1">
              <a:lnSpc>
                <a:spcPct val="200000"/>
              </a:lnSpc>
              <a:buNone/>
            </a:pPr>
            <a:r>
              <a:rPr lang="ar-EG" sz="1600" b="1" dirty="0">
                <a:latin typeface="Alexandria" pitchFamily="2" charset="-78"/>
                <a:cs typeface="Alexandria" pitchFamily="2" charset="-78"/>
              </a:rPr>
              <a:t>3. تطوير خطة الاتصال في الأزمات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تحديد فريق الاتصال بالأزمات والمسؤوليات.</a:t>
            </a:r>
          </a:p>
          <a:p>
            <a:pPr algn="r" rtl="1">
              <a:lnSpc>
                <a:spcPct val="200000"/>
              </a:lnSpc>
            </a:pPr>
            <a:r>
              <a:rPr lang="ar-EG" sz="1600" dirty="0">
                <a:latin typeface="Alexandria" pitchFamily="2" charset="-78"/>
                <a:cs typeface="Alexandria" pitchFamily="2" charset="-78"/>
              </a:rPr>
              <a:t>وضع بروتوكولات الاتصال الداخلية والخارجية.</a:t>
            </a:r>
          </a:p>
          <a:p>
            <a:pPr algn="r" rtl="1">
              <a:lnSpc>
                <a:spcPct val="200000"/>
              </a:lnSpc>
            </a:pPr>
            <a:r>
              <a:rPr lang="ar-EG" sz="1600" dirty="0">
                <a:latin typeface="Alexandria" pitchFamily="2" charset="-78"/>
                <a:cs typeface="Alexandria" pitchFamily="2" charset="-78"/>
              </a:rPr>
              <a:t>إعداد قائمة بجهات الاتصال الرئيسية (الإعلام، الجهات الحكومية، الموردين).</a:t>
            </a:r>
          </a:p>
          <a:p>
            <a:pPr algn="r" rtl="1">
              <a:lnSpc>
                <a:spcPct val="200000"/>
              </a:lnSpc>
            </a:pPr>
            <a:r>
              <a:rPr lang="ar-EG" sz="1600" dirty="0">
                <a:latin typeface="Alexandria" pitchFamily="2" charset="-78"/>
                <a:cs typeface="Alexandria" pitchFamily="2" charset="-78"/>
              </a:rPr>
              <a:t>تحديد الرسائل الأساسية المحتملة لكل نوع من الأزمات.</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ضمان الاستجابة المنظمة والفعالة عند وقوع الأزمة.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69706262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82038"/>
            <a:ext cx="11584849" cy="5496561"/>
          </a:xfrm>
        </p:spPr>
        <p:txBody>
          <a:bodyPr>
            <a:normAutofit/>
          </a:bodyPr>
          <a:lstStyle/>
          <a:p>
            <a:pPr marL="0" indent="0" algn="r" rtl="1">
              <a:lnSpc>
                <a:spcPct val="200000"/>
              </a:lnSpc>
              <a:buNone/>
            </a:pPr>
            <a:r>
              <a:rPr lang="ar-EG" sz="1600" b="1" dirty="0">
                <a:latin typeface="Alexandria" pitchFamily="2" charset="-78"/>
                <a:cs typeface="Alexandria" pitchFamily="2" charset="-78"/>
              </a:rPr>
              <a:t>4. تدريب المتحدثين الرسميين:</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تدريب الأفراد المعينين للتعامل مع وسائل الإعلام والجمهور أثناء الأزمات.</a:t>
            </a:r>
          </a:p>
          <a:p>
            <a:pPr algn="r" rtl="1">
              <a:lnSpc>
                <a:spcPct val="200000"/>
              </a:lnSpc>
            </a:pPr>
            <a:r>
              <a:rPr lang="ar-EG" sz="1600" dirty="0">
                <a:latin typeface="Alexandria" pitchFamily="2" charset="-78"/>
                <a:cs typeface="Alexandria" pitchFamily="2" charset="-78"/>
              </a:rPr>
              <a:t>يتضمن التدريب على كيفية الإجابة على الأسئلة الصعبة، الحفاظ على الهدوء، وتوصيل الرسائل بفعالية.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ضمان وجود متحدثين مؤهلين وموثوقين يُمثلون المنظمة.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5. إعداد مواد اتصال مسبقة:</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إعداد قوالب للبيانات الصحفية، الأسئلة الشائعة والرسائل الداخلية.</a:t>
            </a:r>
          </a:p>
          <a:p>
            <a:pPr algn="r" rtl="1">
              <a:lnSpc>
                <a:spcPct val="200000"/>
              </a:lnSpc>
            </a:pPr>
            <a:r>
              <a:rPr lang="ar-EG" sz="1600" dirty="0">
                <a:latin typeface="Alexandria" pitchFamily="2" charset="-78"/>
                <a:cs typeface="Alexandria" pitchFamily="2" charset="-78"/>
              </a:rPr>
              <a:t>تجهيز معلومات عن المنظمة لوسائل الإعلام.</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تسريع الاستجابة عند وقوع الأزمة وتقليل الوقت الضائع في إعداد المواد.</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0149909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u="sng" dirty="0">
                <a:solidFill>
                  <a:srgbClr val="00AEEF"/>
                </a:solidFill>
                <a:latin typeface="Alexandria" pitchFamily="2" charset="-78"/>
                <a:cs typeface="Alexandria" pitchFamily="2" charset="-78"/>
              </a:rPr>
              <a:t>٢- مرحلة الأزمة القوية : الاتصال الفوري</a:t>
            </a:r>
            <a:endParaRPr lang="ar-EG" sz="1600" b="1"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الأهداف الاتصالية: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b="1" dirty="0">
                <a:latin typeface="Alexandria" pitchFamily="2" charset="-78"/>
                <a:cs typeface="Alexandria" pitchFamily="2" charset="-78"/>
              </a:rPr>
              <a:t>حماية الأرواح والأصول:</a:t>
            </a:r>
            <a:r>
              <a:rPr lang="ar-EG" sz="1600" dirty="0">
                <a:latin typeface="Alexandria" pitchFamily="2" charset="-78"/>
                <a:cs typeface="Alexandria" pitchFamily="2" charset="-78"/>
              </a:rPr>
              <a:t> إبلاغ المتضررين والموظفين بالإجراءات الواجب اتخاذها لسلامتهم.</a:t>
            </a:r>
          </a:p>
          <a:p>
            <a:pPr lvl="1" algn="r" rtl="1">
              <a:lnSpc>
                <a:spcPct val="200000"/>
              </a:lnSpc>
              <a:buFont typeface="Wingdings" pitchFamily="2" charset="2"/>
              <a:buChar char="ü"/>
            </a:pPr>
            <a:r>
              <a:rPr lang="ar-EG" sz="1600" b="1" dirty="0">
                <a:latin typeface="Alexandria" pitchFamily="2" charset="-78"/>
                <a:cs typeface="Alexandria" pitchFamily="2" charset="-78"/>
              </a:rPr>
              <a:t>احتواء الشائعات والمعلومات المضللة:</a:t>
            </a:r>
            <a:r>
              <a:rPr lang="ar-EG" sz="1600" dirty="0">
                <a:latin typeface="Alexandria" pitchFamily="2" charset="-78"/>
                <a:cs typeface="Alexandria" pitchFamily="2" charset="-78"/>
              </a:rPr>
              <a:t> منع انتشار المعلومات غير الدقيقة.</a:t>
            </a:r>
          </a:p>
          <a:p>
            <a:pPr lvl="1" algn="r" rtl="1">
              <a:lnSpc>
                <a:spcPct val="200000"/>
              </a:lnSpc>
              <a:buFont typeface="Wingdings" pitchFamily="2" charset="2"/>
              <a:buChar char="ü"/>
            </a:pPr>
            <a:r>
              <a:rPr lang="ar-EG" sz="1600" b="1" dirty="0">
                <a:latin typeface="Alexandria" pitchFamily="2" charset="-78"/>
                <a:cs typeface="Alexandria" pitchFamily="2" charset="-78"/>
              </a:rPr>
              <a:t>إظهار السيطرة والمسؤولية:</a:t>
            </a:r>
            <a:r>
              <a:rPr lang="ar-EG" sz="1600" dirty="0">
                <a:latin typeface="Alexandria" pitchFamily="2" charset="-78"/>
                <a:cs typeface="Alexandria" pitchFamily="2" charset="-78"/>
              </a:rPr>
              <a:t> إعطاء انطباع بأن المنظمة تتعامل بجدية مع الوضع.</a:t>
            </a:r>
          </a:p>
          <a:p>
            <a:pPr lvl="1" algn="r" rtl="1">
              <a:lnSpc>
                <a:spcPct val="200000"/>
              </a:lnSpc>
              <a:buFont typeface="Wingdings" pitchFamily="2" charset="2"/>
              <a:buChar char="ü"/>
            </a:pPr>
            <a:r>
              <a:rPr lang="ar-EG" sz="1600" b="1" dirty="0">
                <a:latin typeface="Alexandria" pitchFamily="2" charset="-78"/>
                <a:cs typeface="Alexandria" pitchFamily="2" charset="-78"/>
              </a:rPr>
              <a:t>الحفاظ على ثقة أصحاب المصلحة:</a:t>
            </a:r>
            <a:r>
              <a:rPr lang="ar-EG" sz="1600" dirty="0">
                <a:latin typeface="Alexandria" pitchFamily="2" charset="-78"/>
                <a:cs typeface="Alexandria" pitchFamily="2" charset="-78"/>
              </a:rPr>
              <a:t> تقليل القلق والخوف لدى الجمهور.</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4138317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lnSpcReduction="10000"/>
          </a:bodyPr>
          <a:lstStyle/>
          <a:p>
            <a:pPr marL="0" indent="0" algn="r" rtl="1">
              <a:lnSpc>
                <a:spcPct val="200000"/>
              </a:lnSpc>
              <a:buNone/>
            </a:pPr>
            <a:r>
              <a:rPr lang="ar-EG" sz="1600" b="1" dirty="0">
                <a:latin typeface="Alexandria" pitchFamily="2" charset="-78"/>
                <a:cs typeface="Alexandria" pitchFamily="2" charset="-78"/>
              </a:rPr>
              <a:t>الاستراتيجيات الاتصالية:</a:t>
            </a:r>
          </a:p>
          <a:p>
            <a:pPr marL="0" indent="0" algn="r" rtl="1">
              <a:lnSpc>
                <a:spcPct val="200000"/>
              </a:lnSpc>
              <a:buNone/>
            </a:pPr>
            <a:r>
              <a:rPr lang="ar-EG" sz="1600" b="1" dirty="0">
                <a:latin typeface="Alexandria" pitchFamily="2" charset="-78"/>
                <a:cs typeface="Alexandria" pitchFamily="2" charset="-78"/>
              </a:rPr>
              <a:t>١. الاستجابة السريعة والتحقق:</a:t>
            </a:r>
            <a:endParaRPr lang="ar-EG" sz="1600" dirty="0">
              <a:latin typeface="Alexandria" pitchFamily="2" charset="-78"/>
              <a:cs typeface="Alexandria" pitchFamily="2" charset="-78"/>
            </a:endParaRPr>
          </a:p>
          <a:p>
            <a:pPr lvl="2" algn="r" rtl="1">
              <a:lnSpc>
                <a:spcPct val="200000"/>
              </a:lnSpc>
            </a:pPr>
            <a:r>
              <a:rPr lang="ar-EG" sz="1600" dirty="0">
                <a:latin typeface="Alexandria" pitchFamily="2" charset="-78"/>
                <a:cs typeface="Alexandria" pitchFamily="2" charset="-78"/>
              </a:rPr>
              <a:t>إصدار بيان أولي في أقرب وقت ممكن (خلال ساعة من تأكيد الأزمة إن أمكن).</a:t>
            </a:r>
          </a:p>
          <a:p>
            <a:pPr lvl="2" algn="r" rtl="1">
              <a:lnSpc>
                <a:spcPct val="200000"/>
              </a:lnSpc>
            </a:pPr>
            <a:r>
              <a:rPr lang="ar-EG" sz="1600" dirty="0">
                <a:latin typeface="Alexandria" pitchFamily="2" charset="-78"/>
                <a:cs typeface="Alexandria" pitchFamily="2" charset="-78"/>
              </a:rPr>
              <a:t>الاعتراف بوقوع الأزمة والالتزام بتقديم المزيد من المعلومات.</a:t>
            </a:r>
          </a:p>
          <a:p>
            <a:pPr lvl="2" algn="r" rtl="1">
              <a:lnSpc>
                <a:spcPct val="200000"/>
              </a:lnSpc>
            </a:pPr>
            <a:r>
              <a:rPr lang="ar-EG" sz="1600" dirty="0">
                <a:latin typeface="Alexandria" pitchFamily="2" charset="-78"/>
                <a:cs typeface="Alexandria" pitchFamily="2" charset="-78"/>
              </a:rPr>
              <a:t>التأكيد على أن المنظمة تُحقق في الأمر وتتعامل معه بجدية.</a:t>
            </a:r>
          </a:p>
          <a:p>
            <a:pPr marL="914400" lvl="2"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أن تكون مصدر المعلومات قبل أن ينشر الآخرون.</a:t>
            </a:r>
          </a:p>
          <a:p>
            <a:pPr marL="0" indent="0" algn="r" rtl="1">
              <a:lnSpc>
                <a:spcPct val="200000"/>
              </a:lnSpc>
              <a:buNone/>
            </a:pPr>
            <a:r>
              <a:rPr lang="ar-EG" sz="1600" b="1" dirty="0">
                <a:latin typeface="Alexandria" pitchFamily="2" charset="-78"/>
                <a:cs typeface="Alexandria" pitchFamily="2" charset="-78"/>
              </a:rPr>
              <a:t>2. التعاطف والاعتذار (إذا لزم الأمر):</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التعبير عن التعاطف مع المتضررين أو المتأثرين بالأزمة.</a:t>
            </a:r>
          </a:p>
          <a:p>
            <a:pPr algn="r" rtl="1">
              <a:lnSpc>
                <a:spcPct val="200000"/>
              </a:lnSpc>
            </a:pPr>
            <a:r>
              <a:rPr lang="ar-EG" sz="1600" dirty="0">
                <a:latin typeface="Alexandria" pitchFamily="2" charset="-78"/>
                <a:cs typeface="Alexandria" pitchFamily="2" charset="-78"/>
              </a:rPr>
              <a:t>إذا كانت المنظمة مسؤولة (أو يُنظر إليها على أنها مسؤولة)، تقديم اعتذار صادق ومسؤول.</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تخفيف الغضب العام، واستعادة التعاطف، وتجنب ظهور المنظمة بمظهر غير مبالٍ.</a:t>
            </a:r>
          </a:p>
          <a:p>
            <a:pPr marL="914400" lvl="2" indent="0" algn="r" rtl="1">
              <a:lnSpc>
                <a:spcPct val="200000"/>
              </a:lnSpc>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3430402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latin typeface="Alexandria" pitchFamily="2" charset="-78"/>
                <a:cs typeface="Alexandria" pitchFamily="2" charset="-78"/>
              </a:rPr>
              <a:t>3. توحيد واتساق الرسائل:</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التأكد من أن جميع التصريحات الرسمية والرسائل الصادرة عن المنظمة (من القيادة، الموظفين، المتحدثين الرسميين) متسقة وموحدة.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منع تضارب المعلومات الذي يُربك الجمهور ويُضر بالمصداقية.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4. التواصل المستمر والمنتظم:</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توفير تحديثات منتظمة (كل بضع ساعات في البداية) حتى لو لم تكن هناك معلومات جديدة مهمة.</a:t>
            </a:r>
          </a:p>
          <a:p>
            <a:pPr algn="r" rtl="1">
              <a:lnSpc>
                <a:spcPct val="200000"/>
              </a:lnSpc>
            </a:pPr>
            <a:r>
              <a:rPr lang="ar-EG" sz="1600" dirty="0">
                <a:latin typeface="Alexandria" pitchFamily="2" charset="-78"/>
                <a:cs typeface="Alexandria" pitchFamily="2" charset="-78"/>
              </a:rPr>
              <a:t>إنشاء مركز معلومات للأزمة (موقع إلكتروني، صفحة على التواصل الاجتماعي) ليكون مصدراً واحداً للمعلومات.</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إبقاء الجمهور على اطلاع، وتقليل القلق، وإظهار أن المنظمة تُسيطر على الوضع.</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064114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latin typeface="Alexandria" pitchFamily="2" charset="-78"/>
                <a:cs typeface="Alexandria" pitchFamily="2" charset="-78"/>
              </a:rPr>
              <a:t>5. التركيز على الإجراءات والحلول:</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الحديث عن الخطوات التي تُتخذ لحل المشكلة، ومعالجة الأسباب الجذرية، ومنع تكرارها.</a:t>
            </a:r>
          </a:p>
          <a:p>
            <a:pPr algn="r" rtl="1">
              <a:lnSpc>
                <a:spcPct val="200000"/>
              </a:lnSpc>
            </a:pPr>
            <a:r>
              <a:rPr lang="ar-EG" sz="1600" dirty="0">
                <a:latin typeface="Alexandria" pitchFamily="2" charset="-78"/>
                <a:cs typeface="Alexandria" pitchFamily="2" charset="-78"/>
              </a:rPr>
              <a:t>تجنب التكهنات والتركيز على الحقائق والإجراءات.</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تحويل التركيز من الأزمة نفسها إلى الحلول والالتزام بالجودة والأمان، وبناء الأمل في التعافي.</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6. الاستماع الفعال وإدارة ردود الفعل:</a:t>
            </a:r>
            <a:endParaRPr lang="ar-EG"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مراقبة مكثفة لوسائل الإعلام ووسائل التواصل الاجتماعي لفهم ردود فعل الجمهور.</a:t>
            </a:r>
          </a:p>
          <a:p>
            <a:pPr algn="r" rtl="1">
              <a:lnSpc>
                <a:spcPct val="200000"/>
              </a:lnSpc>
            </a:pPr>
            <a:r>
              <a:rPr lang="ar-EG" sz="1600" dirty="0">
                <a:latin typeface="Alexandria" pitchFamily="2" charset="-78"/>
                <a:cs typeface="Alexandria" pitchFamily="2" charset="-78"/>
              </a:rPr>
              <a:t>الاستجابة للتعليقات والشكاوى والأسئلة بفعالية ومهنية.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معالجة المخاوف مباشرة، وتصحيح المعلومات الخاطئة فوراً.</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4163467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u="sng" dirty="0">
                <a:solidFill>
                  <a:srgbClr val="00AEEF"/>
                </a:solidFill>
                <a:latin typeface="Alexandria" pitchFamily="2" charset="-78"/>
                <a:cs typeface="Alexandria" pitchFamily="2" charset="-78"/>
              </a:rPr>
              <a:t>٣- مرحلة ما بعد الأزمة </a:t>
            </a:r>
            <a:r>
              <a:rPr lang="en-US" sz="1600" b="1" u="sng" dirty="0">
                <a:solidFill>
                  <a:srgbClr val="00AEEF"/>
                </a:solidFill>
                <a:latin typeface="Alexandria" pitchFamily="2" charset="-78"/>
                <a:cs typeface="Alexandria" pitchFamily="2" charset="-78"/>
              </a:rPr>
              <a:t>: </a:t>
            </a:r>
            <a:r>
              <a:rPr lang="ar-EG" sz="1600" b="1" u="sng" dirty="0">
                <a:solidFill>
                  <a:srgbClr val="00AEEF"/>
                </a:solidFill>
                <a:latin typeface="Alexandria" pitchFamily="2" charset="-78"/>
                <a:cs typeface="Alexandria" pitchFamily="2" charset="-78"/>
              </a:rPr>
              <a:t>اتصال التعافي</a:t>
            </a:r>
          </a:p>
          <a:p>
            <a:pPr marL="0" indent="0" algn="r" rtl="1">
              <a:lnSpc>
                <a:spcPct val="200000"/>
              </a:lnSpc>
              <a:buNone/>
            </a:pPr>
            <a:endParaRPr lang="ar-EG" sz="1600" b="1"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الأهداف الاتصالية: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b="1" dirty="0">
                <a:latin typeface="Alexandria" pitchFamily="2" charset="-78"/>
                <a:cs typeface="Alexandria" pitchFamily="2" charset="-78"/>
              </a:rPr>
              <a:t>استعادة الثقة والسمعة:</a:t>
            </a:r>
            <a:r>
              <a:rPr lang="ar-EG" sz="1600" dirty="0">
                <a:latin typeface="Alexandria" pitchFamily="2" charset="-78"/>
                <a:cs typeface="Alexandria" pitchFamily="2" charset="-78"/>
              </a:rPr>
              <a:t> إعادة بناء المصداقية التي تضررت خلال الأزمة.</a:t>
            </a:r>
          </a:p>
          <a:p>
            <a:pPr lvl="1" algn="r" rtl="1">
              <a:lnSpc>
                <a:spcPct val="200000"/>
              </a:lnSpc>
              <a:buFont typeface="Wingdings" pitchFamily="2" charset="2"/>
              <a:buChar char="ü"/>
            </a:pPr>
            <a:r>
              <a:rPr lang="ar-EG" sz="1600" b="1" dirty="0">
                <a:latin typeface="Alexandria" pitchFamily="2" charset="-78"/>
                <a:cs typeface="Alexandria" pitchFamily="2" charset="-78"/>
              </a:rPr>
              <a:t>تعزيز الدروس المستفادة:</a:t>
            </a:r>
            <a:r>
              <a:rPr lang="ar-EG" sz="1600" dirty="0">
                <a:latin typeface="Alexandria" pitchFamily="2" charset="-78"/>
                <a:cs typeface="Alexandria" pitchFamily="2" charset="-78"/>
              </a:rPr>
              <a:t> إبلاغ الجمهور بالإجراءات التصحيحية والتحسينات.</a:t>
            </a:r>
          </a:p>
          <a:p>
            <a:pPr lvl="1" algn="r" rtl="1">
              <a:lnSpc>
                <a:spcPct val="200000"/>
              </a:lnSpc>
              <a:buFont typeface="Wingdings" pitchFamily="2" charset="2"/>
              <a:buChar char="ü"/>
            </a:pPr>
            <a:r>
              <a:rPr lang="ar-EG" sz="1600" b="1" dirty="0">
                <a:latin typeface="Alexandria" pitchFamily="2" charset="-78"/>
                <a:cs typeface="Alexandria" pitchFamily="2" charset="-78"/>
              </a:rPr>
              <a:t>تحويل الأزمة إلى فرصة:</a:t>
            </a:r>
            <a:r>
              <a:rPr lang="ar-EG" sz="1600" dirty="0">
                <a:latin typeface="Alexandria" pitchFamily="2" charset="-78"/>
                <a:cs typeface="Alexandria" pitchFamily="2" charset="-78"/>
              </a:rPr>
              <a:t> إظهار المرونة والقدرة على التكيف والنمو من التجربة.</a:t>
            </a:r>
          </a:p>
          <a:p>
            <a:pPr lvl="1" algn="r" rtl="1">
              <a:lnSpc>
                <a:spcPct val="200000"/>
              </a:lnSpc>
              <a:buFont typeface="Wingdings" pitchFamily="2" charset="2"/>
              <a:buChar char="ü"/>
            </a:pPr>
            <a:r>
              <a:rPr lang="ar-EG" sz="1600" b="1" dirty="0">
                <a:latin typeface="Alexandria" pitchFamily="2" charset="-78"/>
                <a:cs typeface="Alexandria" pitchFamily="2" charset="-78"/>
              </a:rPr>
              <a:t>تكريم المجهودات:</a:t>
            </a:r>
            <a:r>
              <a:rPr lang="ar-EG" sz="1600" dirty="0">
                <a:latin typeface="Alexandria" pitchFamily="2" charset="-78"/>
                <a:cs typeface="Alexandria" pitchFamily="2" charset="-78"/>
              </a:rPr>
              <a:t> الاعتراف بجهود الموظفين والشركاء في تجاوز الأزمة.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02244018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lnSpcReduction="10000"/>
          </a:bodyPr>
          <a:lstStyle/>
          <a:p>
            <a:pPr marL="0" indent="0" algn="r" rtl="1">
              <a:lnSpc>
                <a:spcPct val="200000"/>
              </a:lnSpc>
              <a:buNone/>
            </a:pPr>
            <a:r>
              <a:rPr lang="ar-EG" sz="1600" b="1" dirty="0">
                <a:latin typeface="Alexandria" pitchFamily="2" charset="-78"/>
                <a:cs typeface="Alexandria" pitchFamily="2" charset="-78"/>
              </a:rPr>
              <a:t>الاستراتيجيات الاتصالية:</a:t>
            </a:r>
          </a:p>
          <a:p>
            <a:pPr marL="0" indent="0" algn="r" rtl="1">
              <a:lnSpc>
                <a:spcPct val="200000"/>
              </a:lnSpc>
              <a:buNone/>
            </a:pPr>
            <a:r>
              <a:rPr lang="ar-EG" sz="1600" b="1" dirty="0">
                <a:latin typeface="Alexandria" pitchFamily="2" charset="-78"/>
                <a:cs typeface="Alexandria" pitchFamily="2" charset="-78"/>
              </a:rPr>
              <a:t>١. التواصل المستمر حول التعافي:</a:t>
            </a:r>
            <a:endParaRPr lang="ar-EG" sz="1600" dirty="0">
              <a:latin typeface="Alexandria" pitchFamily="2" charset="-78"/>
              <a:cs typeface="Alexandria" pitchFamily="2" charset="-78"/>
            </a:endParaRPr>
          </a:p>
          <a:p>
            <a:pPr lvl="2" algn="r" rtl="1">
              <a:lnSpc>
                <a:spcPct val="200000"/>
              </a:lnSpc>
            </a:pPr>
            <a:r>
              <a:rPr lang="ar-EG" sz="1600" dirty="0">
                <a:latin typeface="Alexandria" pitchFamily="2" charset="-78"/>
                <a:cs typeface="Alexandria" pitchFamily="2" charset="-78"/>
              </a:rPr>
              <a:t>إصدار تحديثات دورية حول التقدم في جهود التعافي وحل الأزمة.</a:t>
            </a:r>
          </a:p>
          <a:p>
            <a:pPr lvl="2" algn="r" rtl="1">
              <a:lnSpc>
                <a:spcPct val="200000"/>
              </a:lnSpc>
            </a:pPr>
            <a:r>
              <a:rPr lang="ar-EG" sz="1600" dirty="0">
                <a:latin typeface="Alexandria" pitchFamily="2" charset="-78"/>
                <a:cs typeface="Alexandria" pitchFamily="2" charset="-78"/>
              </a:rPr>
              <a:t>تسليط الضوء على الإجراءات التصحيحية الملموسة التي تم اتخاذها (مثلاً: تغيير السياسات، استثمارات جديدة في السلامة).</a:t>
            </a:r>
          </a:p>
          <a:p>
            <a:pPr marL="914400" lvl="2"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إظهار الالتزام بالتحسين وتقديم أدلة على التعافي.</a:t>
            </a:r>
          </a:p>
          <a:p>
            <a:pPr marL="0" indent="0" algn="r" rtl="1">
              <a:lnSpc>
                <a:spcPct val="200000"/>
              </a:lnSpc>
              <a:buNone/>
            </a:pPr>
            <a:r>
              <a:rPr lang="ar-EG" sz="1600" b="1" dirty="0">
                <a:latin typeface="Alexandria" pitchFamily="2" charset="-78"/>
                <a:cs typeface="Alexandria" pitchFamily="2" charset="-78"/>
              </a:rPr>
              <a:t>2. حملات بناء السمعة</a:t>
            </a:r>
            <a:r>
              <a:rPr lang="ar-SA" sz="1600" b="1" dirty="0">
                <a:latin typeface="Alexandria" pitchFamily="2" charset="-78"/>
                <a:cs typeface="Alexandria" pitchFamily="2" charset="-78"/>
              </a:rPr>
              <a:t>:</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إطلاق حملات علاقات عامة وتسويقية جديدة تُركز على القيم الأساسية للمنظمة، جودة المنتجات، أو المسؤولية الاجتماعية.</a:t>
            </a:r>
          </a:p>
          <a:p>
            <a:pPr algn="r" rtl="1">
              <a:lnSpc>
                <a:spcPct val="200000"/>
              </a:lnSpc>
            </a:pPr>
            <a:r>
              <a:rPr lang="ar-EG" sz="1600" dirty="0">
                <a:latin typeface="Alexandria" pitchFamily="2" charset="-78"/>
                <a:cs typeface="Alexandria" pitchFamily="2" charset="-78"/>
              </a:rPr>
              <a:t>التركيز على قصص النجاح التي تلي الأزمة، وكيف أصبحت المنظمة أقوى.</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إعادة توجيه الانتباه نحو الجوانب الإيجابية للمنظمة وإعادة بناء صورتها الذهنية.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11109381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latin typeface="Alexandria" pitchFamily="2" charset="-78"/>
                <a:cs typeface="Alexandria" pitchFamily="2" charset="-78"/>
              </a:rPr>
              <a:t>3. الشفافية بشأن الدروس المستفادة:</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نشر تقارير أو بيانات توضح كيف تعلمت المنظمة من الأزمة وما هي التغييرات التي طرأت نتيجة لذلك.</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إظهار المسؤولية والالتزام بالتحسين المستمر.</a:t>
            </a:r>
          </a:p>
          <a:p>
            <a:pPr marL="0" indent="0" algn="r" rtl="1">
              <a:lnSpc>
                <a:spcPct val="200000"/>
              </a:lnSpc>
              <a:buNone/>
            </a:pPr>
            <a:r>
              <a:rPr lang="ar-EG" sz="1600" b="1" dirty="0">
                <a:latin typeface="Alexandria" pitchFamily="2" charset="-78"/>
                <a:cs typeface="Alexandria" pitchFamily="2" charset="-78"/>
              </a:rPr>
              <a:t>4. الاعتراف بالمساهمات:</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شكر الموظفين، الشركاء، وأصحاب المصلحة على دعمهم خلال الأزمة.</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تعزيز الروح المعنوية الداخلية والخارجية.</a:t>
            </a:r>
          </a:p>
          <a:p>
            <a:pPr marL="0" indent="0" algn="r" rtl="1">
              <a:lnSpc>
                <a:spcPct val="200000"/>
              </a:lnSpc>
              <a:buNone/>
            </a:pPr>
            <a:r>
              <a:rPr lang="ar-EG" sz="1600" b="1" dirty="0">
                <a:latin typeface="Alexandria" pitchFamily="2" charset="-78"/>
                <a:cs typeface="Alexandria" pitchFamily="2" charset="-78"/>
              </a:rPr>
              <a:t>5. المشاركة المجتمعية:</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الانخراط في مبادرات تُظهر التزام المنظمة بالمجتمع وتعوض عن أي ضرر حدث.</a:t>
            </a:r>
          </a:p>
          <a:p>
            <a:pPr marL="0" indent="0" algn="r" rtl="1">
              <a:lnSpc>
                <a:spcPct val="200000"/>
              </a:lnSpc>
              <a:buNone/>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بناء جسور الثقة مع المجتمعات المحلية.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0587002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725229"/>
            <a:ext cx="11719469" cy="6053245"/>
          </a:xfrm>
        </p:spPr>
        <p:txBody>
          <a:bodyPr>
            <a:noAutofit/>
          </a:bodyPr>
          <a:lstStyle/>
          <a:p>
            <a:pPr marL="0" indent="0" algn="ctr" rtl="1">
              <a:lnSpc>
                <a:spcPct val="200000"/>
              </a:lnSpc>
              <a:buNone/>
            </a:pPr>
            <a:r>
              <a:rPr lang="ar-EG" sz="1600" b="1" u="sng" dirty="0">
                <a:solidFill>
                  <a:srgbClr val="00AEEF"/>
                </a:solidFill>
                <a:latin typeface="Alexandria" pitchFamily="2" charset="-78"/>
                <a:cs typeface="Alexandria" pitchFamily="2" charset="-78"/>
              </a:rPr>
              <a:t>الرسائل الرئيسية وقت الأزمات</a:t>
            </a:r>
          </a:p>
          <a:p>
            <a:pPr marL="0" indent="0" algn="r" rtl="1">
              <a:lnSpc>
                <a:spcPct val="200000"/>
              </a:lnSpc>
              <a:buNone/>
            </a:pPr>
            <a:r>
              <a:rPr lang="ar-EG" sz="1400" dirty="0">
                <a:latin typeface="Alexandria" pitchFamily="2" charset="-78"/>
                <a:cs typeface="Alexandria" pitchFamily="2" charset="-78"/>
              </a:rPr>
              <a:t>أولا لابد تحديد أهم جوانب الأزمة للجمهور ثم : </a:t>
            </a:r>
            <a:endParaRPr lang="ar-EG" sz="1400" dirty="0">
              <a:solidFill>
                <a:srgbClr val="00AEEF"/>
              </a:solidFill>
              <a:latin typeface="Alexandria" pitchFamily="2" charset="-78"/>
              <a:cs typeface="Alexandria" pitchFamily="2" charset="-78"/>
            </a:endParaRPr>
          </a:p>
          <a:p>
            <a:pPr lvl="1" algn="r" rtl="1">
              <a:lnSpc>
                <a:spcPct val="200000"/>
              </a:lnSpc>
              <a:buFont typeface="Courier New" panose="02070309020205020404" pitchFamily="49" charset="0"/>
              <a:buChar char="o"/>
            </a:pPr>
            <a:r>
              <a:rPr lang="ar-EG" sz="1400" dirty="0">
                <a:latin typeface="Alexandria" pitchFamily="2" charset="-78"/>
                <a:cs typeface="Alexandria" pitchFamily="2" charset="-78"/>
              </a:rPr>
              <a:t>صياغة رسائل واضحة، موجزة، ومتسقة تتناول الجوانب الأساسية للأزمة..</a:t>
            </a:r>
          </a:p>
          <a:p>
            <a:pPr lvl="1" algn="r" rtl="1">
              <a:lnSpc>
                <a:spcPct val="200000"/>
              </a:lnSpc>
              <a:buFont typeface="Courier New" panose="02070309020205020404" pitchFamily="49" charset="0"/>
              <a:buChar char="o"/>
            </a:pPr>
            <a:r>
              <a:rPr lang="ar-EG" sz="1400" dirty="0">
                <a:latin typeface="Alexandria" pitchFamily="2" charset="-78"/>
                <a:cs typeface="Alexandria" pitchFamily="2" charset="-78"/>
              </a:rPr>
              <a:t>صياغة رسائل مُخصصة لكل جمهور (العملاء، الموظفين، المستثمرين، الإعلام).</a:t>
            </a:r>
          </a:p>
          <a:p>
            <a:pPr lvl="1" algn="r" rtl="1">
              <a:lnSpc>
                <a:spcPct val="200000"/>
              </a:lnSpc>
              <a:buFont typeface="Courier New" panose="02070309020205020404" pitchFamily="49" charset="0"/>
              <a:buChar char="o"/>
            </a:pPr>
            <a:r>
              <a:rPr lang="ar-EG" sz="1400" dirty="0">
                <a:latin typeface="Alexandria" pitchFamily="2" charset="-78"/>
                <a:cs typeface="Alexandria" pitchFamily="2" charset="-78"/>
              </a:rPr>
              <a:t>تدريب المتحدثين الرسميين على توصيل هذه الرسائل بفعالية.</a:t>
            </a:r>
          </a:p>
          <a:p>
            <a:pPr marL="0" indent="0" algn="r" rtl="1">
              <a:lnSpc>
                <a:spcPct val="200000"/>
              </a:lnSpc>
              <a:buNone/>
            </a:pPr>
            <a:r>
              <a:rPr lang="ar-EG" sz="1400" b="1" dirty="0">
                <a:latin typeface="Alexandria" pitchFamily="2" charset="-78"/>
                <a:cs typeface="Alexandria" pitchFamily="2" charset="-78"/>
              </a:rPr>
              <a:t>خصائص الرسائل الفعالة:</a:t>
            </a:r>
            <a:endParaRPr lang="ar-EG" sz="1400" dirty="0">
              <a:latin typeface="Alexandria" pitchFamily="2" charset="-78"/>
              <a:cs typeface="Alexandria" pitchFamily="2" charset="-78"/>
            </a:endParaRPr>
          </a:p>
          <a:p>
            <a:pPr marL="457200" lvl="1" indent="0" algn="r" rtl="1">
              <a:lnSpc>
                <a:spcPct val="200000"/>
              </a:lnSpc>
              <a:buNone/>
            </a:pPr>
            <a:r>
              <a:rPr lang="ar-EG" sz="1400" b="1" dirty="0">
                <a:latin typeface="Alexandria" pitchFamily="2" charset="-78"/>
                <a:cs typeface="Alexandria" pitchFamily="2" charset="-78"/>
              </a:rPr>
              <a:t>الصدق والشفافية:</a:t>
            </a:r>
            <a:r>
              <a:rPr lang="ar-EG" sz="1400" dirty="0">
                <a:latin typeface="Alexandria" pitchFamily="2" charset="-78"/>
                <a:cs typeface="Alexandria" pitchFamily="2" charset="-78"/>
              </a:rPr>
              <a:t> لا تُخفِ المعلومات الحيوية، حتى لو كانت سلبية.</a:t>
            </a:r>
          </a:p>
          <a:p>
            <a:pPr marL="457200" lvl="1" indent="0" algn="r" rtl="1">
              <a:lnSpc>
                <a:spcPct val="200000"/>
              </a:lnSpc>
              <a:buNone/>
            </a:pPr>
            <a:r>
              <a:rPr lang="ar-EG" sz="1400" b="1" dirty="0">
                <a:latin typeface="Alexandria" pitchFamily="2" charset="-78"/>
                <a:cs typeface="Alexandria" pitchFamily="2" charset="-78"/>
              </a:rPr>
              <a:t>التعاطف:</a:t>
            </a:r>
            <a:r>
              <a:rPr lang="ar-EG" sz="1400" dirty="0">
                <a:latin typeface="Alexandria" pitchFamily="2" charset="-78"/>
                <a:cs typeface="Alexandria" pitchFamily="2" charset="-78"/>
              </a:rPr>
              <a:t> التعبير عن الأسف والتعاطف مع المتضررين.</a:t>
            </a:r>
          </a:p>
          <a:p>
            <a:pPr marL="457200" lvl="1" indent="0" algn="r" rtl="1">
              <a:lnSpc>
                <a:spcPct val="200000"/>
              </a:lnSpc>
              <a:buNone/>
            </a:pPr>
            <a:r>
              <a:rPr lang="ar-EG" sz="1400" b="1" dirty="0">
                <a:latin typeface="Alexandria" pitchFamily="2" charset="-78"/>
                <a:cs typeface="Alexandria" pitchFamily="2" charset="-78"/>
              </a:rPr>
              <a:t>المسؤولية:</a:t>
            </a:r>
            <a:r>
              <a:rPr lang="ar-EG" sz="1400" dirty="0">
                <a:latin typeface="Alexandria" pitchFamily="2" charset="-78"/>
                <a:cs typeface="Alexandria" pitchFamily="2" charset="-78"/>
              </a:rPr>
              <a:t> قبول المسؤولية إذا كانت المنظمة هي السبب، أو إظهار الالتزام بالمساعدة إذا كانت الأزمة خارجة عن السيطرة.</a:t>
            </a:r>
          </a:p>
          <a:p>
            <a:pPr marL="457200" lvl="1" indent="0" algn="r" rtl="1">
              <a:lnSpc>
                <a:spcPct val="200000"/>
              </a:lnSpc>
              <a:buNone/>
            </a:pPr>
            <a:r>
              <a:rPr lang="ar-EG" sz="1400" b="1" dirty="0">
                <a:latin typeface="Alexandria" pitchFamily="2" charset="-78"/>
                <a:cs typeface="Alexandria" pitchFamily="2" charset="-78"/>
              </a:rPr>
              <a:t>الإجراءات:</a:t>
            </a:r>
            <a:r>
              <a:rPr lang="ar-EG" sz="1400" dirty="0">
                <a:latin typeface="Alexandria" pitchFamily="2" charset="-78"/>
                <a:cs typeface="Alexandria" pitchFamily="2" charset="-78"/>
              </a:rPr>
              <a:t> ماذا تفعل المنظمة لحل المشكلة ومنع تكرارها؟ (التركيز على الحلول).</a:t>
            </a:r>
          </a:p>
          <a:p>
            <a:pPr marL="457200" lvl="1" indent="0" algn="r" rtl="1">
              <a:lnSpc>
                <a:spcPct val="200000"/>
              </a:lnSpc>
              <a:buNone/>
            </a:pPr>
            <a:r>
              <a:rPr lang="ar-EG" sz="1400" b="1" dirty="0">
                <a:latin typeface="Alexandria" pitchFamily="2" charset="-78"/>
                <a:cs typeface="Alexandria" pitchFamily="2" charset="-78"/>
              </a:rPr>
              <a:t>التوقعات:</a:t>
            </a:r>
            <a:r>
              <a:rPr lang="ar-EG" sz="1400" dirty="0">
                <a:latin typeface="Alexandria" pitchFamily="2" charset="-78"/>
                <a:cs typeface="Alexandria" pitchFamily="2" charset="-78"/>
              </a:rPr>
              <a:t> تحديد ما يمكن للجمهور توقعه (مثلاً: "سنُقدم تحديثاً كل 4 ساعات").</a:t>
            </a:r>
          </a:p>
          <a:p>
            <a:pPr marL="457200" lvl="1" indent="0" algn="r" rtl="1">
              <a:lnSpc>
                <a:spcPct val="200000"/>
              </a:lnSpc>
              <a:buNone/>
            </a:pPr>
            <a:r>
              <a:rPr lang="ar-EG" sz="1400" b="1" dirty="0">
                <a:latin typeface="Alexandria" pitchFamily="2" charset="-78"/>
                <a:cs typeface="Alexandria" pitchFamily="2" charset="-78"/>
              </a:rPr>
              <a:t>الموثوقية:</a:t>
            </a:r>
            <a:r>
              <a:rPr lang="ar-EG" sz="1400" dirty="0">
                <a:latin typeface="Alexandria" pitchFamily="2" charset="-78"/>
                <a:cs typeface="Alexandria" pitchFamily="2" charset="-78"/>
              </a:rPr>
              <a:t> يجب أن تكون الرسائل مدعومة بالحقائق والأدلة.</a:t>
            </a:r>
          </a:p>
          <a:p>
            <a:pPr marL="0" indent="0" algn="r" rtl="1">
              <a:lnSpc>
                <a:spcPct val="200000"/>
              </a:lnSpc>
              <a:buNone/>
            </a:pPr>
            <a:endParaRPr lang="ar-EG" sz="1400" b="1" dirty="0">
              <a:latin typeface="Alexandria" pitchFamily="2" charset="-78"/>
              <a:cs typeface="Alexandria" pitchFamily="2" charset="-78"/>
            </a:endParaRPr>
          </a:p>
          <a:p>
            <a:pPr marL="0" indent="0" algn="r" rtl="1">
              <a:lnSpc>
                <a:spcPct val="200000"/>
              </a:lnSpc>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92142354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770948"/>
            <a:ext cx="11719469" cy="6007526"/>
          </a:xfrm>
        </p:spPr>
        <p:txBody>
          <a:bodyPr>
            <a:normAutofit fontScale="85000" lnSpcReduction="10000"/>
          </a:bodyPr>
          <a:lstStyle/>
          <a:p>
            <a:pPr marL="0" indent="0" algn="ctr" rtl="1">
              <a:lnSpc>
                <a:spcPct val="200000"/>
              </a:lnSpc>
              <a:buNone/>
            </a:pPr>
            <a:r>
              <a:rPr lang="ar-EG" sz="1900" b="1" u="sng" dirty="0">
                <a:solidFill>
                  <a:srgbClr val="00AEEF"/>
                </a:solidFill>
                <a:latin typeface="Alexandria" pitchFamily="2" charset="-78"/>
                <a:cs typeface="Alexandria" pitchFamily="2" charset="-78"/>
              </a:rPr>
              <a:t>تحديد القنوات الاتصالية وقت الأزمات</a:t>
            </a:r>
            <a:endParaRPr lang="ar-EG" sz="1900" u="sng" dirty="0">
              <a:solidFill>
                <a:srgbClr val="00AEEF"/>
              </a:solidFill>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الأهمية:</a:t>
            </a:r>
            <a:r>
              <a:rPr lang="ar-EG" sz="1600" dirty="0">
                <a:latin typeface="Alexandria" pitchFamily="2" charset="-78"/>
                <a:cs typeface="Alexandria" pitchFamily="2" charset="-78"/>
              </a:rPr>
              <a:t> اختيار القناة الصحيحة يضمن وصول الرسالة للجمهور المناسب في الوقت المناسب.</a:t>
            </a:r>
          </a:p>
          <a:p>
            <a:pPr marL="0" indent="0" algn="r" rtl="1">
              <a:lnSpc>
                <a:spcPct val="200000"/>
              </a:lnSpc>
              <a:buNone/>
            </a:pPr>
            <a:r>
              <a:rPr lang="ar-EG" sz="1600" b="1" dirty="0">
                <a:latin typeface="Alexandria" pitchFamily="2" charset="-78"/>
                <a:cs typeface="Alexandria" pitchFamily="2" charset="-78"/>
              </a:rPr>
              <a:t>القنوات الرئيسية في الأزمات:</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1. الموقع الإلكتروني ومراكز الأزمات الرقمية </a:t>
            </a:r>
            <a:r>
              <a:rPr lang="ar-SA" sz="1600" b="1" dirty="0">
                <a:latin typeface="Alexandria" pitchFamily="2" charset="-78"/>
                <a:cs typeface="Alexandria" pitchFamily="2" charset="-78"/>
              </a:rPr>
              <a:t>:</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مركز موحد للمعلومات الرسمية، تحديثات مستمرة، بيانات صحفية، أسئلة شائعة، معلومات الاتصال.</a:t>
            </a:r>
          </a:p>
          <a:p>
            <a:pPr marL="914400" lvl="2"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السيطرة الكاملة على المحتوى.</a:t>
            </a:r>
          </a:p>
          <a:p>
            <a:pPr marL="457200" lvl="1" indent="0" algn="r" rtl="1">
              <a:lnSpc>
                <a:spcPct val="200000"/>
              </a:lnSpc>
              <a:buNone/>
            </a:pPr>
            <a:r>
              <a:rPr lang="ar-EG" sz="1600" b="1" dirty="0">
                <a:latin typeface="Alexandria" pitchFamily="2" charset="-78"/>
                <a:cs typeface="Alexandria" pitchFamily="2" charset="-78"/>
              </a:rPr>
              <a:t>2. وسائل التواصل الاجتماعي:</a:t>
            </a:r>
            <a:endParaRPr lang="ar-EG" sz="1600"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تحديثات سريعة، الاستجابة المباشرة للاستفسارات والشكاوى، تصحيح المعلومات المضللة، بث مباشر للمتحدثين الرسميين.</a:t>
            </a:r>
          </a:p>
          <a:p>
            <a:pPr marL="914400" lvl="2"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الوصول السريع والواسع، التفاعل المباشر.</a:t>
            </a:r>
          </a:p>
          <a:p>
            <a:pPr marL="457200" lvl="1" indent="0" algn="r" rtl="1">
              <a:lnSpc>
                <a:spcPct val="200000"/>
              </a:lnSpc>
              <a:buNone/>
            </a:pPr>
            <a:r>
              <a:rPr lang="ar-EG" sz="1600" b="1" dirty="0">
                <a:latin typeface="Alexandria" pitchFamily="2" charset="-78"/>
                <a:cs typeface="Alexandria" pitchFamily="2" charset="-78"/>
              </a:rPr>
              <a:t>3. البيانات الصحفية والمؤتمرات الصحفية:</a:t>
            </a:r>
            <a:endParaRPr lang="ar-EG" sz="1600"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لإصدار بيانات رسمية مهمة، وتقديم فرصة للإعلام لطرح الأسئلة.</a:t>
            </a:r>
          </a:p>
          <a:p>
            <a:pPr marL="914400" lvl="2"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الوصول إلى جمهور واسع عبر الإعلام التقليدي.</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8579080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latin typeface="Alexandria" pitchFamily="2" charset="-78"/>
                <a:cs typeface="Alexandria" pitchFamily="2" charset="-78"/>
              </a:rPr>
              <a:t>4. البريد الإلكتروني والنشرات الإخبارية:</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إرسال تحديثات تفصيلية وموثوقة لأصحاب المصلحة الرئيسيين (العملاء المسجلين، الموظفين، المستثمرين).</a:t>
            </a:r>
          </a:p>
          <a:p>
            <a:pPr marL="0"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وصول مباشر وشخصي.</a:t>
            </a:r>
          </a:p>
          <a:p>
            <a:pPr marL="0" indent="0" algn="r" rtl="1">
              <a:lnSpc>
                <a:spcPct val="200000"/>
              </a:lnSpc>
              <a:buNone/>
            </a:pPr>
            <a:r>
              <a:rPr lang="ar-EG" sz="1600" b="1" dirty="0">
                <a:latin typeface="Alexandria" pitchFamily="2" charset="-78"/>
                <a:cs typeface="Alexandria" pitchFamily="2" charset="-78"/>
              </a:rPr>
              <a:t>5. قنوات الاتصال الداخلية:</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البريد الإلكتروني الداخلي، مجموعات الدردشة، اجتماعات الموظفين لإبقائهم على اطلاع.</a:t>
            </a:r>
          </a:p>
          <a:p>
            <a:pPr marL="0"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الحفاظ على الروح المعنوية، التأكد من أن الموظفين يُقدمون رسائل متسقة.</a:t>
            </a:r>
          </a:p>
          <a:p>
            <a:pPr marL="0" indent="0" algn="r" rtl="1">
              <a:lnSpc>
                <a:spcPct val="200000"/>
              </a:lnSpc>
              <a:buNone/>
            </a:pPr>
            <a:r>
              <a:rPr lang="ar-EG" sz="1600" b="1" dirty="0">
                <a:latin typeface="Alexandria" pitchFamily="2" charset="-78"/>
                <a:cs typeface="Alexandria" pitchFamily="2" charset="-78"/>
              </a:rPr>
              <a:t>6. المكالمات الهاتفية المباشرة/المؤتمرات عبر الفيديو:</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الاستخدام:</a:t>
            </a:r>
            <a:r>
              <a:rPr lang="ar-EG" sz="1600" dirty="0">
                <a:latin typeface="Alexandria" pitchFamily="2" charset="-78"/>
                <a:cs typeface="Alexandria" pitchFamily="2" charset="-78"/>
              </a:rPr>
              <a:t> للتواصل مع أصحاب المصلحة الرئيسيين (الحكومة، الشركاء، كبار العملاء) لتقديم تحديثات شخصية.</a:t>
            </a:r>
          </a:p>
          <a:p>
            <a:pPr marL="0" indent="0" algn="r" rtl="1">
              <a:lnSpc>
                <a:spcPct val="200000"/>
              </a:lnSpc>
              <a:buNone/>
            </a:pPr>
            <a:r>
              <a:rPr lang="ar-EG" sz="1600" b="1" dirty="0">
                <a:latin typeface="Alexandria" pitchFamily="2" charset="-78"/>
                <a:cs typeface="Alexandria" pitchFamily="2" charset="-78"/>
              </a:rPr>
              <a:t>الميزة:</a:t>
            </a:r>
            <a:r>
              <a:rPr lang="ar-EG" sz="1600" dirty="0">
                <a:latin typeface="Alexandria" pitchFamily="2" charset="-78"/>
                <a:cs typeface="Alexandria" pitchFamily="2" charset="-78"/>
              </a:rPr>
              <a:t> بناء الثقة عبر الاتصال المباشر.</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8571412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1366DF2-5504-B770-47FE-3DE053BD297C}"/>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استراتيجيات التواصل الفعال مع الجمهور أثناء الأزمات </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C6FC2A58-DAD5-BC24-B653-AE04B2421D18}"/>
              </a:ext>
            </a:extLst>
          </p:cNvPr>
          <p:cNvSpPr>
            <a:spLocks noGrp="1"/>
          </p:cNvSpPr>
          <p:nvPr>
            <p:ph idx="1"/>
          </p:nvPr>
        </p:nvSpPr>
        <p:spPr>
          <a:xfrm>
            <a:off x="289560" y="1337363"/>
            <a:ext cx="11610340" cy="483960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١- الشفافية والمصداقية</a:t>
            </a:r>
          </a:p>
          <a:p>
            <a:pPr marL="0" indent="0" algn="r" rtl="1">
              <a:lnSpc>
                <a:spcPct val="200000"/>
              </a:lnSpc>
              <a:buNone/>
            </a:pPr>
            <a:r>
              <a:rPr lang="ar-EG" sz="1600" dirty="0">
                <a:latin typeface="Alexandria" pitchFamily="2" charset="-78"/>
                <a:cs typeface="Alexandria" pitchFamily="2" charset="-78"/>
              </a:rPr>
              <a:t>كن صادقاً ومنفتحاً قدر الإمكان، حتى لو كانت الأخبار سيئة. محاولة إخفاء الحقائق أو تجميلها ستُؤدي إلى فقدان الثقة بشكل دائم.</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تقديم المعلومات بدقة:</a:t>
            </a:r>
            <a:r>
              <a:rPr lang="ar-EG" sz="1600" dirty="0">
                <a:latin typeface="Alexandria" pitchFamily="2" charset="-78"/>
                <a:cs typeface="Alexandria" pitchFamily="2" charset="-78"/>
              </a:rPr>
              <a:t> التأكد من صحة جميع الحقائق والأرقام قبل نشرها.</a:t>
            </a:r>
          </a:p>
          <a:p>
            <a:pPr marL="457200" lvl="1" indent="0" algn="r" rtl="1">
              <a:lnSpc>
                <a:spcPct val="200000"/>
              </a:lnSpc>
              <a:buNone/>
            </a:pPr>
            <a:r>
              <a:rPr lang="ar-EG" sz="1600" b="1" dirty="0">
                <a:latin typeface="Alexandria" pitchFamily="2" charset="-78"/>
                <a:cs typeface="Alexandria" pitchFamily="2" charset="-78"/>
              </a:rPr>
              <a:t>الاعتراف بعدم المعرفة:</a:t>
            </a:r>
            <a:r>
              <a:rPr lang="ar-EG" sz="1600" dirty="0">
                <a:latin typeface="Alexandria" pitchFamily="2" charset="-78"/>
                <a:cs typeface="Alexandria" pitchFamily="2" charset="-78"/>
              </a:rPr>
              <a:t> إذا لم تكن الإجابة معروفة بعد.</a:t>
            </a:r>
          </a:p>
          <a:p>
            <a:pPr marL="457200" lvl="1" indent="0" algn="r" rtl="1">
              <a:lnSpc>
                <a:spcPct val="200000"/>
              </a:lnSpc>
              <a:buNone/>
            </a:pPr>
            <a:r>
              <a:rPr lang="ar-EG" sz="1600" b="1" dirty="0">
                <a:latin typeface="Alexandria" pitchFamily="2" charset="-78"/>
                <a:cs typeface="Alexandria" pitchFamily="2" charset="-78"/>
              </a:rPr>
              <a:t>تجنب التكهنات:</a:t>
            </a:r>
            <a:r>
              <a:rPr lang="ar-EG" sz="1600" dirty="0">
                <a:latin typeface="Alexandria" pitchFamily="2" charset="-78"/>
                <a:cs typeface="Alexandria" pitchFamily="2" charset="-78"/>
              </a:rPr>
              <a:t> عدم الحديث عن ما قد يحدث، والتركيز على الحقائق والإجراءات المؤكدة.</a:t>
            </a:r>
          </a:p>
          <a:p>
            <a:pPr marL="457200" lvl="1" indent="0" algn="r" rtl="1">
              <a:lnSpc>
                <a:spcPct val="200000"/>
              </a:lnSpc>
              <a:buNone/>
            </a:pPr>
            <a:r>
              <a:rPr lang="ar-EG" sz="1600" b="1" dirty="0">
                <a:latin typeface="Alexandria" pitchFamily="2" charset="-78"/>
                <a:cs typeface="Alexandria" pitchFamily="2" charset="-78"/>
              </a:rPr>
              <a:t>الوضوح والبساطة:</a:t>
            </a:r>
            <a:r>
              <a:rPr lang="ar-EG" sz="1600" dirty="0">
                <a:latin typeface="Alexandria" pitchFamily="2" charset="-78"/>
                <a:cs typeface="Alexandria" pitchFamily="2" charset="-78"/>
              </a:rPr>
              <a:t> استخدم لغة يفهمها الجميع وتجنب المصطلحات المعقدة.</a:t>
            </a:r>
          </a:p>
          <a:p>
            <a:pPr marL="457200" lvl="1" indent="0" algn="r" rtl="1">
              <a:lnSpc>
                <a:spcPct val="200000"/>
              </a:lnSpc>
              <a:buNone/>
            </a:pPr>
            <a:r>
              <a:rPr lang="ar-EG" sz="1600" b="1" dirty="0">
                <a:latin typeface="Alexandria" pitchFamily="2" charset="-78"/>
                <a:cs typeface="Alexandria" pitchFamily="2" charset="-78"/>
              </a:rPr>
              <a:t>الشفافية في الإجراءات:</a:t>
            </a:r>
            <a:r>
              <a:rPr lang="ar-EG" sz="1600" dirty="0">
                <a:latin typeface="Alexandria" pitchFamily="2" charset="-78"/>
                <a:cs typeface="Alexandria" pitchFamily="2" charset="-78"/>
              </a:rPr>
              <a:t> أبلغ الجمهور بالخطوات التي تتخذها لحل الأزمة.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62969911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٢- التعاطف والاعتذار (إذا لزم الأمر)</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المبدأ:</a:t>
            </a:r>
            <a:r>
              <a:rPr lang="ar-EG" sz="1600" dirty="0">
                <a:latin typeface="Alexandria" pitchFamily="2" charset="-78"/>
                <a:cs typeface="Alexandria" pitchFamily="2" charset="-78"/>
              </a:rPr>
              <a:t> إظهار الإنسانية والمسؤولية العاطفية.</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التعبير عن التعاطف:</a:t>
            </a:r>
            <a:r>
              <a:rPr lang="ar-EG" sz="1600" dirty="0">
                <a:latin typeface="Alexandria" pitchFamily="2" charset="-78"/>
                <a:cs typeface="Alexandria" pitchFamily="2" charset="-78"/>
              </a:rPr>
              <a:t> بدء جميع الاتصالات بالتعبير عن الأسف والتعاطف مع أي شخص تضرر من الأزمة.</a:t>
            </a:r>
          </a:p>
          <a:p>
            <a:pPr marL="457200" lvl="1" indent="0" algn="r" rtl="1">
              <a:lnSpc>
                <a:spcPct val="200000"/>
              </a:lnSpc>
              <a:buNone/>
            </a:pPr>
            <a:r>
              <a:rPr lang="ar-EG" sz="1600" b="1" dirty="0">
                <a:latin typeface="Alexandria" pitchFamily="2" charset="-78"/>
                <a:cs typeface="Alexandria" pitchFamily="2" charset="-78"/>
              </a:rPr>
              <a:t>الاعتذار الصادق:</a:t>
            </a:r>
            <a:r>
              <a:rPr lang="ar-EG" sz="1600" dirty="0">
                <a:latin typeface="Alexandria" pitchFamily="2" charset="-78"/>
                <a:cs typeface="Alexandria" pitchFamily="2" charset="-78"/>
              </a:rPr>
              <a:t> إذا كانت المنظمة مسؤولة عن الأزمة (بشكل مباشر أو غير مباشر)، يجب تقديم اعتذار واضح، صادق، وغير مشروط. يجب أن يُعبر عن الندم والالتزام بالتعويض أو الإصلاح.</a:t>
            </a:r>
          </a:p>
          <a:p>
            <a:pPr marL="457200" lvl="1" indent="0" algn="r" rtl="1">
              <a:lnSpc>
                <a:spcPct val="200000"/>
              </a:lnSpc>
              <a:buNone/>
            </a:pPr>
            <a:r>
              <a:rPr lang="ar-EG" sz="1600" b="1" dirty="0">
                <a:latin typeface="Alexandria" pitchFamily="2" charset="-78"/>
                <a:cs typeface="Alexandria" pitchFamily="2" charset="-78"/>
              </a:rPr>
              <a:t>الاعتذار المبكر:</a:t>
            </a:r>
            <a:r>
              <a:rPr lang="ar-EG" sz="1600" dirty="0">
                <a:latin typeface="Alexandria" pitchFamily="2" charset="-78"/>
                <a:cs typeface="Alexandria" pitchFamily="2" charset="-78"/>
              </a:rPr>
              <a:t> كلما كان الاعتذار أسرع وأصدق، زادت فرص تخفيف غضب الجمهور.</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3921314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٣- التواصل المستمر والمنتظم</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المبدأ:</a:t>
            </a:r>
            <a:r>
              <a:rPr lang="ar-EG" sz="1600" dirty="0">
                <a:latin typeface="Alexandria" pitchFamily="2" charset="-78"/>
                <a:cs typeface="Alexandria" pitchFamily="2" charset="-78"/>
              </a:rPr>
              <a:t> عدم توافر المعلومات يُملأ بالشائعات والمعلومات المضللة.</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تحديثات منتظمة:</a:t>
            </a:r>
            <a:r>
              <a:rPr lang="ar-EG" sz="1600" dirty="0">
                <a:latin typeface="Alexandria" pitchFamily="2" charset="-78"/>
                <a:cs typeface="Alexandria" pitchFamily="2" charset="-78"/>
              </a:rPr>
              <a:t> حتى لو لم تكن هناك معلومات جديدة مهمة، يجب إصدار تحديثات .</a:t>
            </a:r>
          </a:p>
          <a:p>
            <a:pPr marL="457200" lvl="1" indent="0" algn="r" rtl="1">
              <a:lnSpc>
                <a:spcPct val="200000"/>
              </a:lnSpc>
              <a:buNone/>
            </a:pPr>
            <a:r>
              <a:rPr lang="ar-EG" sz="1600" b="1" dirty="0">
                <a:latin typeface="Alexandria" pitchFamily="2" charset="-78"/>
                <a:cs typeface="Alexandria" pitchFamily="2" charset="-78"/>
              </a:rPr>
              <a:t>قنوات متعددة:</a:t>
            </a:r>
            <a:r>
              <a:rPr lang="ar-EG" sz="1600" dirty="0">
                <a:latin typeface="Alexandria" pitchFamily="2" charset="-78"/>
                <a:cs typeface="Alexandria" pitchFamily="2" charset="-78"/>
              </a:rPr>
              <a:t> استخدم الموقع الإلكتروني، وسائل التواصل الاجتماعي، البريد الإلكتروني، والرسائل النصية.</a:t>
            </a:r>
          </a:p>
          <a:p>
            <a:pPr marL="457200" lvl="1" indent="0" algn="r" rtl="1">
              <a:lnSpc>
                <a:spcPct val="200000"/>
              </a:lnSpc>
              <a:buNone/>
            </a:pPr>
            <a:r>
              <a:rPr lang="ar-EG" sz="1600" b="1" dirty="0">
                <a:latin typeface="Alexandria" pitchFamily="2" charset="-78"/>
                <a:cs typeface="Alexandria" pitchFamily="2" charset="-78"/>
              </a:rPr>
              <a:t>تحديد فترات التحديث:</a:t>
            </a:r>
            <a:r>
              <a:rPr lang="ar-EG" sz="1600" dirty="0">
                <a:latin typeface="Alexandria" pitchFamily="2" charset="-78"/>
                <a:cs typeface="Alexandria" pitchFamily="2" charset="-78"/>
              </a:rPr>
              <a:t> أبلغ الجمهور متى يمكنهم توقع التحديث التالي (مثلاً: "سنُقدم تحديثاً كل 4 ساعات").</a:t>
            </a:r>
          </a:p>
          <a:p>
            <a:pPr marL="457200" lvl="1" indent="0" algn="r" rtl="1">
              <a:lnSpc>
                <a:spcPct val="200000"/>
              </a:lnSpc>
              <a:buNone/>
            </a:pPr>
            <a:r>
              <a:rPr lang="ar-EG" sz="1600" b="1" dirty="0">
                <a:latin typeface="Alexandria" pitchFamily="2" charset="-78"/>
                <a:cs typeface="Alexandria" pitchFamily="2" charset="-78"/>
              </a:rPr>
              <a:t>الوصول الاستباقي:</a:t>
            </a:r>
            <a:r>
              <a:rPr lang="ar-EG" sz="1600" dirty="0">
                <a:latin typeface="Alexandria" pitchFamily="2" charset="-78"/>
                <a:cs typeface="Alexandria" pitchFamily="2" charset="-78"/>
              </a:rPr>
              <a:t> لا تنتظر الأسئلة، بادر بتقديم المعلومات.</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5850457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٤- الاتساق والتكامل للرسائل</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المبدأ:</a:t>
            </a:r>
            <a:r>
              <a:rPr lang="ar-EG" sz="1600" dirty="0">
                <a:latin typeface="Alexandria" pitchFamily="2" charset="-78"/>
                <a:cs typeface="Alexandria" pitchFamily="2" charset="-78"/>
              </a:rPr>
              <a:t> الاتساق يُعزز المصداقية، والتضارب يُولد الارتباك.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نقاط الحديث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إعداد قائمة بالرسائل الرئيسية التي يجب على جميع المتحدثين استخدامها.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التدريب:</a:t>
            </a:r>
            <a:r>
              <a:rPr lang="ar-EG" sz="1600" dirty="0">
                <a:latin typeface="Alexandria" pitchFamily="2" charset="-78"/>
                <a:cs typeface="Alexandria" pitchFamily="2" charset="-78"/>
              </a:rPr>
              <a:t> تدريب جميع الموظفين (خاصة أولئك الذين يتفاعلون مع الجمهور) على الرسائل الموحدة.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المتحدث الرسمي الوحيد:</a:t>
            </a:r>
            <a:r>
              <a:rPr lang="ar-EG" sz="1600" dirty="0">
                <a:latin typeface="Alexandria" pitchFamily="2" charset="-78"/>
                <a:cs typeface="Alexandria" pitchFamily="2" charset="-78"/>
              </a:rPr>
              <a:t> في الأزمات الكبرى، يفضل أن يكون هناك متحدث رسمي واحد أو عدد محدود جداً ومعينين للتحدث باسم المنظمة.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المراجعة القانونية:</a:t>
            </a:r>
            <a:r>
              <a:rPr lang="ar-EG" sz="1600" dirty="0">
                <a:latin typeface="Alexandria" pitchFamily="2" charset="-78"/>
                <a:cs typeface="Alexandria" pitchFamily="2" charset="-78"/>
              </a:rPr>
              <a:t> جميع الرسائل يجب أن تُراجع من قبل المستشار القانوني قبل النشر.</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19264585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٥- الاستماع الفعال وردود الفعل</a:t>
            </a:r>
          </a:p>
          <a:p>
            <a:pPr marL="0" indent="0" algn="r" rtl="1">
              <a:lnSpc>
                <a:spcPct val="200000"/>
              </a:lnSpc>
              <a:buNone/>
            </a:pPr>
            <a:r>
              <a:rPr lang="ar-EG" sz="1600" b="1" dirty="0">
                <a:latin typeface="Alexandria" pitchFamily="2" charset="-78"/>
                <a:cs typeface="Alexandria" pitchFamily="2" charset="-78"/>
              </a:rPr>
              <a:t>المبدأ:</a:t>
            </a:r>
            <a:r>
              <a:rPr lang="ar-EG" sz="1600" dirty="0">
                <a:latin typeface="Alexandria" pitchFamily="2" charset="-78"/>
                <a:cs typeface="Alexandria" pitchFamily="2" charset="-78"/>
              </a:rPr>
              <a:t> الاتصال في الأزمات ليس مجرد إرسال رسائل، بل هو عملية ذات اتجاهين.</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المراقبة المستمرة:</a:t>
            </a:r>
            <a:r>
              <a:rPr lang="ar-EG" sz="1600" dirty="0">
                <a:latin typeface="Alexandria" pitchFamily="2" charset="-78"/>
                <a:cs typeface="Alexandria" pitchFamily="2" charset="-78"/>
              </a:rPr>
              <a:t> استخدام أدوات مراقبة وسائل الإعلام ووسائل التواصل الاجتماعي لفهم ما يُقال عن الأزمة وعن المنظمة.</a:t>
            </a:r>
          </a:p>
          <a:p>
            <a:pPr marL="457200" lvl="1" indent="0" algn="r" rtl="1">
              <a:lnSpc>
                <a:spcPct val="200000"/>
              </a:lnSpc>
              <a:buNone/>
            </a:pPr>
            <a:r>
              <a:rPr lang="ar-EG" sz="1600" b="1" dirty="0">
                <a:latin typeface="Alexandria" pitchFamily="2" charset="-78"/>
                <a:cs typeface="Alexandria" pitchFamily="2" charset="-78"/>
              </a:rPr>
              <a:t>تحليل المشاعر:</a:t>
            </a:r>
            <a:r>
              <a:rPr lang="ar-EG" sz="1600" dirty="0">
                <a:latin typeface="Alexandria" pitchFamily="2" charset="-78"/>
                <a:cs typeface="Alexandria" pitchFamily="2" charset="-78"/>
              </a:rPr>
              <a:t> فهم نبرة المحادثات (إيجابية، سلبية، محايدة).</a:t>
            </a:r>
          </a:p>
          <a:p>
            <a:pPr marL="457200" lvl="1" indent="0" algn="r" rtl="1">
              <a:lnSpc>
                <a:spcPct val="200000"/>
              </a:lnSpc>
              <a:buNone/>
            </a:pPr>
            <a:r>
              <a:rPr lang="ar-EG" sz="1600" b="1" dirty="0">
                <a:latin typeface="Alexandria" pitchFamily="2" charset="-78"/>
                <a:cs typeface="Alexandria" pitchFamily="2" charset="-78"/>
              </a:rPr>
              <a:t>الاستجابة للاستفسارات:</a:t>
            </a:r>
            <a:r>
              <a:rPr lang="ar-EG" sz="1600" dirty="0">
                <a:latin typeface="Alexandria" pitchFamily="2" charset="-78"/>
                <a:cs typeface="Alexandria" pitchFamily="2" charset="-78"/>
              </a:rPr>
              <a:t> الرد على أسئلة الجمهور، معالجة الشكاوى، وتصحيح المعلومات الخاطئة بفعالية ومهنية.</a:t>
            </a:r>
          </a:p>
          <a:p>
            <a:pPr marL="457200" lvl="1" indent="0" algn="r" rtl="1">
              <a:lnSpc>
                <a:spcPct val="200000"/>
              </a:lnSpc>
              <a:buNone/>
            </a:pPr>
            <a:r>
              <a:rPr lang="ar-EG" sz="1600" b="1" dirty="0">
                <a:latin typeface="Alexandria" pitchFamily="2" charset="-78"/>
                <a:cs typeface="Alexandria" pitchFamily="2" charset="-78"/>
              </a:rPr>
              <a:t>فتح قنوات للملاحظات:</a:t>
            </a:r>
            <a:r>
              <a:rPr lang="ar-EG" sz="1600" dirty="0">
                <a:latin typeface="Alexandria" pitchFamily="2" charset="-78"/>
                <a:cs typeface="Alexandria" pitchFamily="2" charset="-78"/>
              </a:rPr>
              <a:t> توفير طرق سهلة للجمهور لتقديم الملاحظات أو الإبلاغ عن المشكلات.</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4289620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F53AFC5-C94F-F577-5A6F-D5A30E4B5A3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نظريات ونماذج في </a:t>
            </a:r>
            <a:r>
              <a:rPr lang="ar-EG" sz="2400" b="1">
                <a:solidFill>
                  <a:srgbClr val="00AEEF"/>
                </a:solidFill>
                <a:latin typeface="Alexandria" pitchFamily="2" charset="-78"/>
                <a:cs typeface="Alexandria" pitchFamily="2" charset="-78"/>
              </a:rPr>
              <a:t>الاتصال وقت الأزمات</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78F7A618-1874-7DE5-8C7E-27E2717D11E2}"/>
              </a:ext>
            </a:extLst>
          </p:cNvPr>
          <p:cNvSpPr>
            <a:spLocks noGrp="1"/>
          </p:cNvSpPr>
          <p:nvPr>
            <p:ph idx="1"/>
          </p:nvPr>
        </p:nvSpPr>
        <p:spPr/>
        <p:txBody>
          <a:bodyPr>
            <a:normAutofit/>
          </a:bodyPr>
          <a:lstStyle/>
          <a:p>
            <a:pPr marL="0" indent="0" algn="r" rtl="1">
              <a:lnSpc>
                <a:spcPct val="200000"/>
              </a:lnSpc>
              <a:buNone/>
            </a:pPr>
            <a:r>
              <a:rPr lang="ar-EG" sz="1600" b="1" u="sng" dirty="0">
                <a:solidFill>
                  <a:srgbClr val="00AEEF"/>
                </a:solidFill>
                <a:latin typeface="Alexandria" pitchFamily="2" charset="-78"/>
                <a:cs typeface="Alexandria" pitchFamily="2" charset="-78"/>
              </a:rPr>
              <a:t>نظرية الاتصال الموقفي للأزمات : </a:t>
            </a:r>
            <a:r>
              <a:rPr lang="en-US" sz="1600" b="1" u="sng" dirty="0">
                <a:solidFill>
                  <a:srgbClr val="00AEEF"/>
                </a:solidFill>
                <a:latin typeface="Alexandria" pitchFamily="2" charset="-78"/>
                <a:cs typeface="Alexandria" pitchFamily="2" charset="-78"/>
              </a:rPr>
              <a:t>Situational Crisis Communication Theory – SCCT</a:t>
            </a:r>
            <a:r>
              <a:rPr lang="ar-SA" sz="1600" b="1" u="sng" dirty="0">
                <a:solidFill>
                  <a:srgbClr val="00AEEF"/>
                </a:solidFill>
                <a:latin typeface="Alexandria" pitchFamily="2" charset="-78"/>
                <a:cs typeface="Alexandria" pitchFamily="2" charset="-78"/>
              </a:rPr>
              <a:t> </a:t>
            </a:r>
            <a:endParaRPr lang="en-US" sz="1600" u="sng" dirty="0">
              <a:solidFill>
                <a:srgbClr val="00AEEF"/>
              </a:solidFill>
              <a:latin typeface="Alexandria" pitchFamily="2" charset="-78"/>
              <a:cs typeface="Alexandria" pitchFamily="2" charset="-78"/>
            </a:endParaRPr>
          </a:p>
          <a:p>
            <a:pPr marL="0" indent="0" algn="r" rtl="1">
              <a:lnSpc>
                <a:spcPct val="200000"/>
              </a:lnSpc>
              <a:buNone/>
            </a:pPr>
            <a:r>
              <a:rPr lang="ar-SA" sz="1600" dirty="0">
                <a:latin typeface="Alexandria" pitchFamily="2" charset="-78"/>
                <a:cs typeface="Alexandria" pitchFamily="2" charset="-78"/>
              </a:rPr>
              <a:t> </a:t>
            </a:r>
            <a:r>
              <a:rPr lang="en-US" sz="1600" dirty="0">
                <a:latin typeface="Alexandria" pitchFamily="2" charset="-78"/>
                <a:cs typeface="Alexandria" pitchFamily="2" charset="-78"/>
              </a:rPr>
              <a:t>Timothy Coombs</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تُوفر النظرية إطاراً لاتخاذ قرارات استراتيجية بشأن استجابات الاتصال في الأزمات، بناءً على </a:t>
            </a:r>
            <a:r>
              <a:rPr lang="ar-EG" sz="1600" b="1" dirty="0">
                <a:latin typeface="Alexandria" pitchFamily="2" charset="-78"/>
                <a:cs typeface="Alexandria" pitchFamily="2" charset="-78"/>
              </a:rPr>
              <a:t>مسؤولية المنظمة المتصورة عن الأزمة</a:t>
            </a:r>
            <a:r>
              <a:rPr lang="ar-EG" sz="1600" dirty="0">
                <a:latin typeface="Alexandria" pitchFamily="2" charset="-78"/>
                <a:cs typeface="Alexandria" pitchFamily="2" charset="-78"/>
              </a:rPr>
              <a:t> (ما يراه الجمهور) </a:t>
            </a:r>
            <a:r>
              <a:rPr lang="ar-EG" sz="1600" b="1" dirty="0">
                <a:latin typeface="Alexandria" pitchFamily="2" charset="-78"/>
                <a:cs typeface="Alexandria" pitchFamily="2" charset="-78"/>
              </a:rPr>
              <a:t>والسمعة السابقة للمنظمة</a:t>
            </a:r>
            <a:r>
              <a:rPr lang="ar-EG" sz="1600" dirty="0">
                <a:latin typeface="Alexandria" pitchFamily="2" charset="-78"/>
                <a:cs typeface="Alexandria" pitchFamily="2" charset="-78"/>
              </a:rPr>
              <a:t>.</a:t>
            </a:r>
          </a:p>
          <a:p>
            <a:pPr marL="0" indent="0" algn="r" rtl="1">
              <a:lnSpc>
                <a:spcPct val="200000"/>
              </a:lnSpc>
              <a:buNone/>
            </a:pPr>
            <a:r>
              <a:rPr lang="ar-EG" sz="1600" dirty="0">
                <a:latin typeface="Alexandria" pitchFamily="2" charset="-78"/>
                <a:cs typeface="Alexandria" pitchFamily="2" charset="-78"/>
              </a:rPr>
              <a:t>وبالتالي تختلف الاستجابة الاتصالية اعتمادًا على نوع الأزمة.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3217118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أنواع الأزمات (وفقاً لمسؤولية المنظمة المتصورة) وفقا لنظرية الاتصال الموقفي للأزمات:</a:t>
            </a:r>
          </a:p>
          <a:p>
            <a:pPr marL="0" indent="0" algn="r" rtl="1">
              <a:lnSpc>
                <a:spcPct val="200000"/>
              </a:lnSpc>
              <a:buNone/>
            </a:pPr>
            <a:endParaRPr lang="en-EG" sz="16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2DBFE9F0-344E-6186-669A-AD0573FED2DE}"/>
              </a:ext>
            </a:extLst>
          </p:cNvPr>
          <p:cNvGraphicFramePr/>
          <p:nvPr>
            <p:extLst>
              <p:ext uri="{D42A27DB-BD31-4B8C-83A1-F6EECF244321}">
                <p14:modId xmlns:p14="http://schemas.microsoft.com/office/powerpoint/2010/main" val="591824486"/>
              </p:ext>
            </p:extLst>
          </p:nvPr>
        </p:nvGraphicFramePr>
        <p:xfrm>
          <a:off x="441960" y="1184449"/>
          <a:ext cx="11457940" cy="53196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401713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هل يوجد علاقة بين سمعة المؤسسة والاستراتيجية الاتصالية المستخدمة ؟ </a:t>
            </a:r>
          </a:p>
          <a:p>
            <a:pPr marL="0" indent="0" algn="r" rtl="1">
              <a:lnSpc>
                <a:spcPct val="200000"/>
              </a:lnSpc>
              <a:buNone/>
            </a:pPr>
            <a:r>
              <a:rPr lang="ar-EG" sz="1600" b="1" dirty="0">
                <a:latin typeface="Alexandria" pitchFamily="2" charset="-78"/>
                <a:cs typeface="Alexandria" pitchFamily="2" charset="-78"/>
              </a:rPr>
              <a:t>نعم لأن : </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السمعة الجيدة:</a:t>
            </a:r>
            <a:r>
              <a:rPr lang="ar-EG" sz="1600" dirty="0">
                <a:latin typeface="Alexandria" pitchFamily="2" charset="-78"/>
                <a:cs typeface="Alexandria" pitchFamily="2" charset="-78"/>
              </a:rPr>
              <a:t> تُعطي المنظمة "رأس مال سمعة" يُمكنها من استخدام استراتيجيات استجابة أقل دفاعية.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السمعة السيئة:</a:t>
            </a:r>
            <a:r>
              <a:rPr lang="ar-EG" sz="1600" dirty="0">
                <a:latin typeface="Alexandria" pitchFamily="2" charset="-78"/>
                <a:cs typeface="Alexandria" pitchFamily="2" charset="-78"/>
              </a:rPr>
              <a:t> تتطلب استجابات أكثر دفاعية ومسؤولية (مثل الاعتذار الكامل) حتى في الأزمات الأقل مسؤولية من جانب المؤسسة..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9388016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الاستراتيجيات الأساسية للاستجابة (من الأقل مسؤولية إلى الأكثر مسؤولية):</a:t>
            </a:r>
          </a:p>
          <a:p>
            <a:pPr marL="0" indent="0" algn="r" rtl="1">
              <a:lnSpc>
                <a:spcPct val="200000"/>
              </a:lnSpc>
              <a:buNone/>
            </a:pPr>
            <a:endParaRPr lang="ar-EG" sz="1600" b="1" u="sng" dirty="0">
              <a:solidFill>
                <a:srgbClr val="00AEEF"/>
              </a:solidFill>
              <a:latin typeface="Alexandria" pitchFamily="2" charset="-78"/>
              <a:cs typeface="Alexandria" pitchFamily="2" charset="-78"/>
            </a:endParaRPr>
          </a:p>
          <a:p>
            <a:pPr algn="r" rtl="1">
              <a:lnSpc>
                <a:spcPct val="200000"/>
              </a:lnSpc>
            </a:pPr>
            <a:r>
              <a:rPr lang="ar-EG" sz="1400" b="1" dirty="0">
                <a:latin typeface="Alexandria" pitchFamily="2" charset="-78"/>
                <a:cs typeface="Alexandria" pitchFamily="2" charset="-78"/>
              </a:rPr>
              <a:t>إنكار : </a:t>
            </a:r>
            <a:r>
              <a:rPr lang="ar-EG" sz="1400" dirty="0">
                <a:latin typeface="Alexandria" pitchFamily="2" charset="-78"/>
                <a:cs typeface="Alexandria" pitchFamily="2" charset="-78"/>
              </a:rPr>
              <a:t>نفي وجود الأزمة أو مسؤولية المنظمة. (يُستخدم بحذر شديد فقط عندما تكون المنظمة بريئة تماماً).</a:t>
            </a:r>
          </a:p>
          <a:p>
            <a:pPr algn="r" rtl="1">
              <a:lnSpc>
                <a:spcPct val="200000"/>
              </a:lnSpc>
            </a:pPr>
            <a:r>
              <a:rPr lang="ar-EG" sz="1400" b="1" dirty="0">
                <a:latin typeface="Alexandria" pitchFamily="2" charset="-78"/>
                <a:cs typeface="Alexandria" pitchFamily="2" charset="-78"/>
              </a:rPr>
              <a:t>التقليل : </a:t>
            </a:r>
            <a:r>
              <a:rPr lang="ar-EG" sz="1400" dirty="0">
                <a:latin typeface="Alexandria" pitchFamily="2" charset="-78"/>
                <a:cs typeface="Alexandria" pitchFamily="2" charset="-78"/>
              </a:rPr>
              <a:t>تقليل خطورة الأزمة أو مسؤولية المنظمة (مثلاً: "كان مجرد عطل بسيط").</a:t>
            </a:r>
          </a:p>
          <a:p>
            <a:pPr algn="r" rtl="1">
              <a:lnSpc>
                <a:spcPct val="200000"/>
              </a:lnSpc>
            </a:pPr>
            <a:r>
              <a:rPr lang="ar-EG" sz="1400" b="1" dirty="0">
                <a:latin typeface="Alexandria" pitchFamily="2" charset="-78"/>
                <a:cs typeface="Alexandria" pitchFamily="2" charset="-78"/>
              </a:rPr>
              <a:t>التعاطف : </a:t>
            </a:r>
            <a:r>
              <a:rPr lang="ar-EG" sz="1400" dirty="0">
                <a:latin typeface="Alexandria" pitchFamily="2" charset="-78"/>
                <a:cs typeface="Alexandria" pitchFamily="2" charset="-78"/>
              </a:rPr>
              <a:t>التعبير عن القلق والتعاطف مع الضحايا.</a:t>
            </a:r>
          </a:p>
          <a:p>
            <a:pPr algn="r" rtl="1">
              <a:lnSpc>
                <a:spcPct val="200000"/>
              </a:lnSpc>
            </a:pPr>
            <a:r>
              <a:rPr lang="ar-EG" sz="1400" b="1" dirty="0">
                <a:latin typeface="Alexandria" pitchFamily="2" charset="-78"/>
                <a:cs typeface="Alexandria" pitchFamily="2" charset="-78"/>
              </a:rPr>
              <a:t>التجديد </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الاعتراف بالمسؤولية، الاعتذار، التعويض، وتغيير السلوك (الأكثر فعالية لإصلاح السمعة).</a:t>
            </a:r>
          </a:p>
          <a:p>
            <a:pPr marL="0" indent="0" algn="r" rtl="1">
              <a:lnSpc>
                <a:spcPct val="200000"/>
              </a:lnSpc>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8254534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b="1" u="sng" dirty="0">
                <a:solidFill>
                  <a:srgbClr val="00AEEF"/>
                </a:solidFill>
                <a:latin typeface="Alexandria" pitchFamily="2" charset="-78"/>
                <a:cs typeface="Alexandria" pitchFamily="2" charset="-78"/>
              </a:rPr>
              <a:t>نموذج العلاقات العامة المتكامل للأزمات (</a:t>
            </a:r>
            <a:r>
              <a:rPr lang="en-US" sz="1600" b="1" u="sng" dirty="0">
                <a:solidFill>
                  <a:srgbClr val="00AEEF"/>
                </a:solidFill>
                <a:latin typeface="Alexandria" pitchFamily="2" charset="-78"/>
                <a:cs typeface="Alexandria" pitchFamily="2" charset="-78"/>
              </a:rPr>
              <a:t>Integrated Crisis Public Relations Model</a:t>
            </a:r>
            <a:r>
              <a:rPr lang="ar-SA" sz="1600" b="1" u="sng" dirty="0">
                <a:solidFill>
                  <a:srgbClr val="00AEEF"/>
                </a:solidFill>
                <a:latin typeface="Alexandria" pitchFamily="2" charset="-78"/>
                <a:cs typeface="Alexandria" pitchFamily="2" charset="-78"/>
              </a:rPr>
              <a:t>)</a:t>
            </a:r>
            <a:endParaRPr lang="en-US" sz="1600" u="sng"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يُركز هذا النموذج على دمج جميع جوانب العلاقات العامة (الداخلية والخارجية) في استجابة متكاملة للأزمة وأنه لا يمكن للعلاقات العامة أن تعمل بمعزل عن الأقسام الأخرى. يجب أن تكون جزءاً لا يتجزأ من فريق إدارة الأزمات الشامل.</a:t>
            </a:r>
          </a:p>
          <a:p>
            <a:pPr marL="0" indent="0" algn="r" rtl="1">
              <a:lnSpc>
                <a:spcPct val="200000"/>
              </a:lnSpc>
              <a:buNone/>
            </a:pPr>
            <a:r>
              <a:rPr lang="ar-EG" sz="1600" b="1" dirty="0">
                <a:latin typeface="Alexandria" pitchFamily="2" charset="-78"/>
                <a:cs typeface="Alexandria" pitchFamily="2" charset="-78"/>
              </a:rPr>
              <a:t>ويعتمد النموذج على أن إدارة الأزمة يعتمد على :</a:t>
            </a:r>
            <a:endParaRPr lang="ar-EG" sz="1600" dirty="0">
              <a:latin typeface="Alexandria" pitchFamily="2" charset="-78"/>
              <a:cs typeface="Alexandria" pitchFamily="2" charset="-78"/>
            </a:endParaRPr>
          </a:p>
          <a:p>
            <a:pPr marL="457200" lvl="1" indent="0" algn="r" rtl="1">
              <a:lnSpc>
                <a:spcPct val="200000"/>
              </a:lnSpc>
              <a:buNone/>
            </a:pPr>
            <a:r>
              <a:rPr lang="ar-EG" sz="1600" b="1" dirty="0">
                <a:latin typeface="Alexandria" pitchFamily="2" charset="-78"/>
                <a:cs typeface="Alexandria" pitchFamily="2" charset="-78"/>
              </a:rPr>
              <a:t>1. التخطيط الاستراتيجي:</a:t>
            </a:r>
            <a:r>
              <a:rPr lang="ar-EG" sz="1600" dirty="0">
                <a:latin typeface="Alexandria" pitchFamily="2" charset="-78"/>
                <a:cs typeface="Alexandria" pitchFamily="2" charset="-78"/>
              </a:rPr>
              <a:t> دمج خطة الاتصال في الأزمات ضمن خطة إدارة الأزمات الشاملة للمنظمة.</a:t>
            </a:r>
          </a:p>
          <a:p>
            <a:pPr marL="457200" lvl="1" indent="0" algn="r" rtl="1">
              <a:lnSpc>
                <a:spcPct val="200000"/>
              </a:lnSpc>
              <a:buNone/>
            </a:pPr>
            <a:r>
              <a:rPr lang="ar-EG" sz="1600" b="1" dirty="0">
                <a:latin typeface="Alexandria" pitchFamily="2" charset="-78"/>
                <a:cs typeface="Alexandria" pitchFamily="2" charset="-78"/>
              </a:rPr>
              <a:t>2. الاتصال الداخلي:</a:t>
            </a:r>
            <a:r>
              <a:rPr lang="ar-EG" sz="1600" dirty="0">
                <a:latin typeface="Alexandria" pitchFamily="2" charset="-78"/>
                <a:cs typeface="Alexandria" pitchFamily="2" charset="-78"/>
              </a:rPr>
              <a:t> إبقاء الموظفين على اطلاع ودعمهم، فهم سفراء للمنظمة.</a:t>
            </a:r>
          </a:p>
          <a:p>
            <a:pPr marL="457200" lvl="1" indent="0" algn="r" rtl="1">
              <a:lnSpc>
                <a:spcPct val="200000"/>
              </a:lnSpc>
              <a:buNone/>
            </a:pPr>
            <a:r>
              <a:rPr lang="ar-EG" sz="1600" b="1" dirty="0">
                <a:latin typeface="Alexandria" pitchFamily="2" charset="-78"/>
                <a:cs typeface="Alexandria" pitchFamily="2" charset="-78"/>
              </a:rPr>
              <a:t>3. الاتصال الخارجي:</a:t>
            </a:r>
            <a:r>
              <a:rPr lang="ar-EG" sz="1600" dirty="0">
                <a:latin typeface="Alexandria" pitchFamily="2" charset="-78"/>
                <a:cs typeface="Alexandria" pitchFamily="2" charset="-78"/>
              </a:rPr>
              <a:t> التواصل مع الجمهور، وسائل الإعلام، الشركاء، والمستثمرين.</a:t>
            </a:r>
          </a:p>
          <a:p>
            <a:pPr marL="457200" lvl="1" indent="0" algn="r" rtl="1">
              <a:lnSpc>
                <a:spcPct val="200000"/>
              </a:lnSpc>
              <a:buNone/>
            </a:pPr>
            <a:r>
              <a:rPr lang="ar-EG" sz="1600" b="1" dirty="0">
                <a:latin typeface="Alexandria" pitchFamily="2" charset="-78"/>
                <a:cs typeface="Alexandria" pitchFamily="2" charset="-78"/>
              </a:rPr>
              <a:t>4. المراقبة والتقييم:</a:t>
            </a:r>
            <a:r>
              <a:rPr lang="ar-EG" sz="1600" dirty="0">
                <a:latin typeface="Alexandria" pitchFamily="2" charset="-78"/>
                <a:cs typeface="Alexandria" pitchFamily="2" charset="-78"/>
              </a:rPr>
              <a:t> الاستماع المستمر وتحليل ردود الفعل.</a:t>
            </a:r>
          </a:p>
          <a:p>
            <a:pPr marL="457200" lvl="1" indent="0" algn="r" rtl="1">
              <a:lnSpc>
                <a:spcPct val="200000"/>
              </a:lnSpc>
              <a:buNone/>
            </a:pPr>
            <a:r>
              <a:rPr lang="ar-EG" sz="1600" b="1" dirty="0">
                <a:latin typeface="Alexandria" pitchFamily="2" charset="-78"/>
                <a:cs typeface="Alexandria" pitchFamily="2" charset="-78"/>
              </a:rPr>
              <a:t>5. بناء العلاقات:</a:t>
            </a:r>
            <a:r>
              <a:rPr lang="ar-EG" sz="1600" dirty="0">
                <a:latin typeface="Alexandria" pitchFamily="2" charset="-78"/>
                <a:cs typeface="Alexandria" pitchFamily="2" charset="-78"/>
              </a:rPr>
              <a:t> التأكيد على أهمية العلاقات المستمرة والموثوقة مع أصحاب المصلحة.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ضمان أن تكون استجابة العلاقات العامة للأزمة شاملة، متسقة، ومدعومة من جميع أجزاء المنظمة.</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0095725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SA" sz="1600" dirty="0">
                <a:solidFill>
                  <a:srgbClr val="00AEEF"/>
                </a:solidFill>
                <a:latin typeface="Alexandria" pitchFamily="2" charset="-78"/>
                <a:cs typeface="Alexandria" pitchFamily="2" charset="-78"/>
              </a:rPr>
              <a:t>عنوان الدراسة : </a:t>
            </a:r>
          </a:p>
          <a:p>
            <a:pPr marL="0" indent="0" algn="ctr" rtl="1">
              <a:lnSpc>
                <a:spcPct val="200000"/>
              </a:lnSpc>
              <a:buNone/>
            </a:pPr>
            <a:r>
              <a:rPr lang="ar-EG" sz="1600" dirty="0">
                <a:latin typeface="Alexandria" pitchFamily="2" charset="-78"/>
                <a:cs typeface="Alexandria" pitchFamily="2" charset="-78"/>
              </a:rPr>
              <a:t>استراتيجيات الاتصال التي استخدمتها العلاقات العامة ببوينج عبر الإنترنت في أزمة تحطم طائرة ماكس 737 دراسة تحليلية في الفترة من 10 مارس وحتى نهاية يونيو 2019 </a:t>
            </a:r>
          </a:p>
          <a:p>
            <a:pPr marL="0" indent="0" algn="r" rtl="1">
              <a:lnSpc>
                <a:spcPct val="200000"/>
              </a:lnSpc>
              <a:buNone/>
            </a:pPr>
            <a:r>
              <a:rPr lang="ar-SA" sz="1600" dirty="0">
                <a:latin typeface="Alexandria" pitchFamily="2" charset="-78"/>
                <a:cs typeface="Alexandria" pitchFamily="2" charset="-78"/>
              </a:rPr>
              <a:t>د.. </a:t>
            </a:r>
            <a:r>
              <a:rPr lang="ar-EG" sz="1600" dirty="0">
                <a:latin typeface="Alexandria" pitchFamily="2" charset="-78"/>
                <a:cs typeface="Alexandria" pitchFamily="2" charset="-78"/>
              </a:rPr>
              <a:t>حسن نيازي الصيفي</a:t>
            </a:r>
            <a:endParaRPr lang="en-US" sz="1600" dirty="0">
              <a:latin typeface="Alexandria" pitchFamily="2" charset="-78"/>
              <a:cs typeface="Alexandria" pitchFamily="2" charset="-78"/>
            </a:endParaRPr>
          </a:p>
          <a:p>
            <a:pPr marL="0" indent="0" algn="r" rtl="1">
              <a:lnSpc>
                <a:spcPct val="200000"/>
              </a:lnSpc>
              <a:buNone/>
            </a:pPr>
            <a:r>
              <a:rPr lang="en-US" sz="1600" dirty="0" err="1">
                <a:latin typeface="Alexandria" pitchFamily="2" charset="-78"/>
                <a:cs typeface="Alexandria" pitchFamily="2" charset="-78"/>
              </a:rPr>
              <a:t>ر</a:t>
            </a:r>
            <a:r>
              <a:rPr lang="ar-SA" sz="1600" dirty="0">
                <a:latin typeface="Alexandria" pitchFamily="2" charset="-78"/>
                <a:cs typeface="Alexandria" pitchFamily="2" charset="-78"/>
              </a:rPr>
              <a:t>ابط الدراسة : </a:t>
            </a:r>
            <a:endParaRPr lang="en-US" sz="1600" dirty="0">
              <a:latin typeface="Alexandria" pitchFamily="2" charset="-78"/>
              <a:cs typeface="Alexandria" pitchFamily="2" charset="-78"/>
            </a:endParaRPr>
          </a:p>
          <a:p>
            <a:pPr marL="0" indent="0" algn="r" rtl="1">
              <a:lnSpc>
                <a:spcPct val="200000"/>
              </a:lnSpc>
              <a:buNone/>
            </a:pPr>
            <a:r>
              <a:rPr lang="en-US" sz="1600" b="1" i="0" dirty="0">
                <a:solidFill>
                  <a:srgbClr val="161616"/>
                </a:solidFill>
                <a:effectLst/>
                <a:latin typeface="Alexandria" pitchFamily="2" charset="-78"/>
                <a:cs typeface="Alexandria" pitchFamily="2" charset="-78"/>
                <a:hlinkClick r:id="rId3"/>
              </a:rPr>
              <a:t>rb.gy/vwxvud</a:t>
            </a:r>
            <a:endParaRPr lang="en-US" sz="1600" b="1" i="0" dirty="0">
              <a:solidFill>
                <a:srgbClr val="161616"/>
              </a:solidFill>
              <a:effectLst/>
              <a:latin typeface="Alexandria" pitchFamily="2" charset="-78"/>
              <a:cs typeface="Alexandria" pitchFamily="2" charset="-78"/>
            </a:endParaRPr>
          </a:p>
          <a:p>
            <a:pPr marL="0" indent="0" algn="r" rtl="1">
              <a:lnSpc>
                <a:spcPct val="200000"/>
              </a:lnSpc>
              <a:buNone/>
            </a:pPr>
            <a:endParaRPr lang="ar-SA" sz="1600" dirty="0">
              <a:latin typeface="Alexandria" pitchFamily="2" charset="-78"/>
              <a:cs typeface="Alexandria" pitchFamily="2" charset="-78"/>
            </a:endParaRP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2017637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fontScale="85000" lnSpcReduction="10000"/>
          </a:bodyPr>
          <a:lstStyle/>
          <a:p>
            <a:pPr marL="0" indent="0" algn="r" rtl="1">
              <a:lnSpc>
                <a:spcPct val="200000"/>
              </a:lnSpc>
              <a:buNone/>
            </a:pPr>
            <a:r>
              <a:rPr lang="ar-EG" sz="1600" b="1" dirty="0">
                <a:latin typeface="Alexandria" pitchFamily="2" charset="-78"/>
                <a:cs typeface="Alexandria" pitchFamily="2" charset="-78"/>
              </a:rPr>
              <a:t>استهدفت الدراسة:</a:t>
            </a:r>
          </a:p>
          <a:p>
            <a:pPr marL="0" indent="0" algn="r" rtl="1">
              <a:lnSpc>
                <a:spcPct val="200000"/>
              </a:lnSpc>
              <a:buNone/>
            </a:pPr>
            <a:r>
              <a:rPr lang="ar-EG" sz="1600" dirty="0">
                <a:latin typeface="Alexandria" pitchFamily="2" charset="-78"/>
                <a:cs typeface="Alexandria" pitchFamily="2" charset="-78"/>
              </a:rPr>
              <a:t> رصد وتحليل الاستراتيجيات الاتصالية التي اتبعتها شركة بوينج، استجابة للأزمة التي واجهتها عقب تحطم طائرة ماكس 737 في الأجواء الأثيوبية،</a:t>
            </a:r>
          </a:p>
          <a:p>
            <a:pPr marL="0" indent="0" algn="r" rtl="1">
              <a:lnSpc>
                <a:spcPct val="200000"/>
              </a:lnSpc>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اعتمدت الدراسة على  </a:t>
            </a:r>
            <a:r>
              <a:rPr lang="ar-EG" sz="1600" dirty="0">
                <a:latin typeface="Alexandria" pitchFamily="2" charset="-78"/>
                <a:cs typeface="Alexandria" pitchFamily="2" charset="-78"/>
              </a:rPr>
              <a:t>تحليل موقع الشركة الإليكتروني ومواقعها عبر شبكات التواصل الاجتماعي خلال الفترة من 10 مارس (بداية الأزمة) وحتى نهاية يونيو 2019 .</a:t>
            </a:r>
          </a:p>
          <a:p>
            <a:pPr marL="0" indent="0" algn="r" rtl="1">
              <a:lnSpc>
                <a:spcPct val="200000"/>
              </a:lnSpc>
              <a:buNone/>
            </a:pPr>
            <a:r>
              <a:rPr lang="ar-EG" sz="1600" dirty="0">
                <a:latin typeface="Alexandria" pitchFamily="2" charset="-78"/>
                <a:cs typeface="Alexandria" pitchFamily="2" charset="-78"/>
              </a:rPr>
              <a:t>اعتمدت الدراسة على النظرية الموقفية لاتصالات الأزمة</a:t>
            </a:r>
          </a:p>
          <a:p>
            <a:pPr marL="0" indent="0" algn="r" rtl="1">
              <a:lnSpc>
                <a:spcPct val="200000"/>
              </a:lnSpc>
              <a:buNone/>
            </a:pPr>
            <a:r>
              <a:rPr lang="ar-EG" sz="1600" b="1" dirty="0">
                <a:latin typeface="Alexandria" pitchFamily="2" charset="-78"/>
                <a:cs typeface="Alexandria" pitchFamily="2" charset="-78"/>
              </a:rPr>
              <a:t>أهم نتائج الدراسة : </a:t>
            </a:r>
          </a:p>
          <a:p>
            <a:pPr marL="0" indent="0" algn="r" rtl="1">
              <a:lnSpc>
                <a:spcPct val="200000"/>
              </a:lnSpc>
              <a:buNone/>
            </a:pPr>
            <a:r>
              <a:rPr lang="ar-EG" sz="1600" dirty="0">
                <a:latin typeface="Alexandria" pitchFamily="2" charset="-78"/>
                <a:cs typeface="Alexandria" pitchFamily="2" charset="-78"/>
              </a:rPr>
              <a:t>وفقا لتصنيف كومبس للأزمات، تصنف أزمة تحطم طائرة الخطوط الجوية الأثيوبية ضمن </a:t>
            </a:r>
            <a:r>
              <a:rPr lang="ar-EG" sz="1600" b="1" dirty="0">
                <a:latin typeface="Alexandria" pitchFamily="2" charset="-78"/>
                <a:cs typeface="Alexandria" pitchFamily="2" charset="-78"/>
              </a:rPr>
              <a:t>الأزمات العرضية</a:t>
            </a:r>
            <a:r>
              <a:rPr lang="ar-EG" sz="1600" dirty="0">
                <a:latin typeface="Alexandria" pitchFamily="2" charset="-78"/>
                <a:cs typeface="Alexandria" pitchFamily="2" charset="-78"/>
              </a:rPr>
              <a:t>، حيث سقطت الطائرة نتيجة خلل فني في طائرة ماكس 737 (منتج معيب) غير مقصود، وبالتالي يمثل نوع الأزمة تهديدا متوسطا للسمعة، إلا أن الشركة مرت بأزمة شبيهة، حيث سقطت لها طائرة من نفس الطراز، قبل ستة أشهر كانت مملوكة لشركة ليون اير الإندونيسية، وبنفس السبب، وهو ما يرفع التهديد إلى درجة التهديد القوي للسمعة، خاصة وأن الأزمة قد امتدت وطال أمدها. وتم توجيه اللوم وإسناد المسؤولية الكاملة عن الحادث إلى شركة بوينج.</a:t>
            </a:r>
          </a:p>
        </p:txBody>
      </p:sp>
    </p:spTree>
    <p:extLst>
      <p:ext uri="{BB962C8B-B14F-4D97-AF65-F5344CB8AC3E}">
        <p14:creationId xmlns:p14="http://schemas.microsoft.com/office/powerpoint/2010/main" val="13456085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EG" sz="1600" dirty="0">
                <a:latin typeface="Alexandria" pitchFamily="2" charset="-78"/>
                <a:cs typeface="Alexandria" pitchFamily="2" charset="-78"/>
              </a:rPr>
              <a:t>أظهرت النتائج </a:t>
            </a:r>
            <a:r>
              <a:rPr lang="ar-EG" sz="1600" b="1" dirty="0">
                <a:latin typeface="Alexandria" pitchFamily="2" charset="-78"/>
                <a:cs typeface="Alexandria" pitchFamily="2" charset="-78"/>
              </a:rPr>
              <a:t>ضعف الأنشطة الاتصالية</a:t>
            </a:r>
            <a:r>
              <a:rPr lang="ar-EG" sz="1600" dirty="0">
                <a:latin typeface="Alexandria" pitchFamily="2" charset="-78"/>
                <a:cs typeface="Alexandria" pitchFamily="2" charset="-78"/>
              </a:rPr>
              <a:t>، </a:t>
            </a:r>
            <a:r>
              <a:rPr lang="ar-EG" sz="1600" b="1" dirty="0">
                <a:latin typeface="Alexandria" pitchFamily="2" charset="-78"/>
                <a:cs typeface="Alexandria" pitchFamily="2" charset="-78"/>
              </a:rPr>
              <a:t>وقصور استراتيجيات الاتصال المستخدمة</a:t>
            </a:r>
            <a:r>
              <a:rPr lang="ar-EG" sz="1600" dirty="0">
                <a:latin typeface="Alexandria" pitchFamily="2" charset="-78"/>
                <a:cs typeface="Alexandria" pitchFamily="2" charset="-78"/>
              </a:rPr>
              <a:t>، حيث:</a:t>
            </a:r>
          </a:p>
          <a:p>
            <a:pPr marL="0" indent="0" algn="r" rtl="1">
              <a:lnSpc>
                <a:spcPct val="200000"/>
              </a:lnSpc>
              <a:buNone/>
            </a:pPr>
            <a:r>
              <a:rPr lang="ar-EG" sz="1600" dirty="0">
                <a:latin typeface="Alexandria" pitchFamily="2" charset="-78"/>
                <a:cs typeface="Alexandria" pitchFamily="2" charset="-78"/>
              </a:rPr>
              <a:t>- افتقدت بوينج </a:t>
            </a:r>
            <a:r>
              <a:rPr lang="ar-EG" sz="1600" dirty="0">
                <a:solidFill>
                  <a:srgbClr val="00AEEF"/>
                </a:solidFill>
                <a:latin typeface="Alexandria" pitchFamily="2" charset="-78"/>
                <a:cs typeface="Alexandria" pitchFamily="2" charset="-78"/>
              </a:rPr>
              <a:t>لاستراتيجيات الاتصال الاستباقية </a:t>
            </a:r>
            <a:r>
              <a:rPr lang="ar-EG" sz="1600" dirty="0">
                <a:latin typeface="Alexandria" pitchFamily="2" charset="-78"/>
                <a:cs typeface="Alexandria" pitchFamily="2" charset="-78"/>
              </a:rPr>
              <a:t>: </a:t>
            </a:r>
          </a:p>
          <a:p>
            <a:pPr marL="0" indent="0" algn="r" rtl="1">
              <a:lnSpc>
                <a:spcPct val="200000"/>
              </a:lnSpc>
              <a:buNone/>
            </a:pPr>
            <a:r>
              <a:rPr lang="ar-EG" sz="1600" dirty="0">
                <a:latin typeface="Alexandria" pitchFamily="2" charset="-78"/>
                <a:cs typeface="Alexandria" pitchFamily="2" charset="-78"/>
              </a:rPr>
              <a:t>- كانت الرسالة الأولى للشركة، (وجميع رسائلها التالية) أن طائرتها آمنة.</a:t>
            </a:r>
          </a:p>
          <a:p>
            <a:pPr marL="0" indent="0" algn="r" rtl="1">
              <a:lnSpc>
                <a:spcPct val="200000"/>
              </a:lnSpc>
              <a:buNone/>
            </a:pPr>
            <a:r>
              <a:rPr lang="ar-EG" sz="1600" dirty="0">
                <a:latin typeface="Alexandria" pitchFamily="2" charset="-78"/>
                <a:cs typeface="Alexandria" pitchFamily="2" charset="-78"/>
              </a:rPr>
              <a:t>- لقد عزلت بوينج نفسها عن الأزمة لمدة ثلاثة أيام والتزمت الصمت.</a:t>
            </a:r>
          </a:p>
          <a:p>
            <a:pPr marL="0" indent="0" algn="r" rtl="1">
              <a:lnSpc>
                <a:spcPct val="200000"/>
              </a:lnSpc>
              <a:buNone/>
            </a:pPr>
            <a:r>
              <a:rPr lang="ar-EG" sz="1600" dirty="0">
                <a:latin typeface="Alexandria" pitchFamily="2" charset="-78"/>
                <a:cs typeface="Alexandria" pitchFamily="2" charset="-78"/>
              </a:rPr>
              <a:t>- عدم إنشاء موقع إلكتروني خاص بالأزمة، وعدم سرعة الرد عبر الإنترنت من أجل البقاء على اتصال مع أصحاب المصلحة.</a:t>
            </a:r>
          </a:p>
          <a:p>
            <a:pPr marL="0" indent="0" algn="r" rtl="1">
              <a:lnSpc>
                <a:spcPct val="200000"/>
              </a:lnSpc>
              <a:buNone/>
            </a:pPr>
            <a:r>
              <a:rPr lang="ar-EG" sz="1600" dirty="0">
                <a:latin typeface="Alexandria" pitchFamily="2" charset="-78"/>
                <a:cs typeface="Alexandria" pitchFamily="2" charset="-78"/>
              </a:rPr>
              <a:t>كانت البيانات التي قدمت على الموقع وصفحات الشركة عبر </a:t>
            </a:r>
            <a:r>
              <a:rPr lang="en-US" sz="1600" dirty="0">
                <a:latin typeface="Alexandria" pitchFamily="2" charset="-78"/>
                <a:cs typeface="Alexandria" pitchFamily="2" charset="-78"/>
              </a:rPr>
              <a:t>Facebook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Twitter </a:t>
            </a:r>
            <a:r>
              <a:rPr lang="ar-EG" sz="1600" dirty="0">
                <a:latin typeface="Alexandria" pitchFamily="2" charset="-78"/>
                <a:cs typeface="Alexandria" pitchFamily="2" charset="-78"/>
              </a:rPr>
              <a:t>و</a:t>
            </a:r>
            <a:r>
              <a:rPr lang="en-US" sz="1600" dirty="0">
                <a:latin typeface="Alexandria" pitchFamily="2" charset="-78"/>
                <a:cs typeface="Alexandria" pitchFamily="2" charset="-78"/>
              </a:rPr>
              <a:t>YouTube </a:t>
            </a:r>
            <a:r>
              <a:rPr lang="ar-EG" sz="1600" dirty="0">
                <a:latin typeface="Alexandria" pitchFamily="2" charset="-78"/>
                <a:cs typeface="Alexandria" pitchFamily="2" charset="-78"/>
              </a:rPr>
              <a:t>محدودة وبطيئة ونسخة من البيانات الصحفية، وكان يفترض السرعة من أجل التذكير،</a:t>
            </a:r>
          </a:p>
          <a:p>
            <a:pPr marL="0" indent="0" algn="r" rtl="1">
              <a:lnSpc>
                <a:spcPct val="200000"/>
              </a:lnSpc>
              <a:buNone/>
            </a:pPr>
            <a:r>
              <a:rPr lang="ar-EG" sz="1600" dirty="0">
                <a:latin typeface="Alexandria" pitchFamily="2" charset="-78"/>
                <a:cs typeface="Alexandria" pitchFamily="2" charset="-78"/>
              </a:rPr>
              <a:t>-غاب متحدثوها عن الظهور في أغلب التغطيات والمعالجات الإعلامية، وتوارى مسؤولو العلاقات العامة وفريق الأزمة عن التفاعل والحوار عبر شبكات التواصل الاجتماعي</a:t>
            </a:r>
            <a:endParaRPr lang="en-EG" sz="1600" dirty="0">
              <a:latin typeface="Alexandria" pitchFamily="2" charset="-78"/>
              <a:cs typeface="Alexandria" pitchFamily="2" charset="-78"/>
            </a:endParaRP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2828663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Content Placeholder 11">
            <a:extLst>
              <a:ext uri="{FF2B5EF4-FFF2-40B4-BE49-F238E27FC236}">
                <a16:creationId xmlns:a16="http://schemas.microsoft.com/office/drawing/2014/main" id="{1A7DFD1E-8566-D56F-8299-67328381526B}"/>
              </a:ext>
            </a:extLst>
          </p:cNvPr>
          <p:cNvSpPr>
            <a:spLocks noGrp="1"/>
          </p:cNvSpPr>
          <p:nvPr>
            <p:ph idx="1"/>
          </p:nvPr>
        </p:nvSpPr>
        <p:spPr>
          <a:xfrm>
            <a:off x="180431" y="1051558"/>
            <a:ext cx="11719469" cy="5726916"/>
          </a:xfrm>
        </p:spPr>
        <p:txBody>
          <a:bodyPr>
            <a:normAutofit/>
          </a:bodyPr>
          <a:lstStyle/>
          <a:p>
            <a:pPr marL="0" indent="0" algn="r" rtl="1">
              <a:lnSpc>
                <a:spcPct val="200000"/>
              </a:lnSpc>
              <a:buNone/>
            </a:pPr>
            <a:r>
              <a:rPr lang="ar-SA" sz="1600" b="1" dirty="0">
                <a:latin typeface="Alexandria" pitchFamily="2" charset="-78"/>
                <a:cs typeface="Alexandria" pitchFamily="2" charset="-78"/>
              </a:rPr>
              <a:t>ملخص المحاضرة : </a:t>
            </a:r>
          </a:p>
          <a:p>
            <a:pPr marL="0" indent="0" algn="r" rtl="1">
              <a:lnSpc>
                <a:spcPct val="200000"/>
              </a:lnSpc>
              <a:buNone/>
            </a:pPr>
            <a:r>
              <a:rPr lang="ar-EG" sz="1600" dirty="0">
                <a:latin typeface="Alexandria" pitchFamily="2" charset="-78"/>
                <a:cs typeface="Alexandria" pitchFamily="2" charset="-78"/>
              </a:rPr>
              <a:t>مفهوم الأزمة وأهمية إدارتها</a:t>
            </a:r>
          </a:p>
          <a:p>
            <a:pPr marL="0" indent="0" algn="r" rtl="1">
              <a:lnSpc>
                <a:spcPct val="200000"/>
              </a:lnSpc>
              <a:buNone/>
            </a:pPr>
            <a:r>
              <a:rPr lang="ar-EG" sz="1600" dirty="0">
                <a:latin typeface="Alexandria" pitchFamily="2" charset="-78"/>
                <a:cs typeface="Alexandria" pitchFamily="2" charset="-78"/>
              </a:rPr>
              <a:t>أهمية إدارة الأزمات وأبعادها</a:t>
            </a:r>
          </a:p>
          <a:p>
            <a:pPr marL="0" indent="0" algn="r" rtl="1">
              <a:lnSpc>
                <a:spcPct val="200000"/>
              </a:lnSpc>
              <a:buNone/>
            </a:pPr>
            <a:r>
              <a:rPr lang="ar-EG" sz="1600" dirty="0">
                <a:latin typeface="Alexandria" pitchFamily="2" charset="-78"/>
                <a:cs typeface="Alexandria" pitchFamily="2" charset="-78"/>
              </a:rPr>
              <a:t>أطر إدارة الأزمات</a:t>
            </a:r>
          </a:p>
          <a:p>
            <a:pPr marL="0" indent="0" algn="r" rtl="1">
              <a:lnSpc>
                <a:spcPct val="200000"/>
              </a:lnSpc>
              <a:buNone/>
            </a:pPr>
            <a:r>
              <a:rPr lang="ar-EG" sz="1600" dirty="0">
                <a:latin typeface="Alexandria" pitchFamily="2" charset="-78"/>
                <a:cs typeface="Alexandria" pitchFamily="2" charset="-78"/>
              </a:rPr>
              <a:t>نماذج مراحل الأزمة</a:t>
            </a:r>
          </a:p>
          <a:p>
            <a:pPr marL="0" indent="0" algn="r" rtl="1">
              <a:lnSpc>
                <a:spcPct val="200000"/>
              </a:lnSpc>
              <a:buNone/>
            </a:pPr>
            <a:r>
              <a:rPr lang="ar-EG" sz="1600" dirty="0">
                <a:latin typeface="Alexandria" pitchFamily="2" charset="-78"/>
                <a:cs typeface="Alexandria" pitchFamily="2" charset="-78"/>
              </a:rPr>
              <a:t>الرسائل  الاتصالية الرئيسية وقت الأزمات والقنوات الاتصالية الملائمة</a:t>
            </a:r>
          </a:p>
          <a:p>
            <a:pPr marL="0" indent="0" algn="r" rtl="1">
              <a:lnSpc>
                <a:spcPct val="200000"/>
              </a:lnSpc>
              <a:buNone/>
            </a:pPr>
            <a:r>
              <a:rPr lang="ar-EG" sz="1600" dirty="0">
                <a:latin typeface="Alexandria" pitchFamily="2" charset="-78"/>
                <a:cs typeface="Alexandria" pitchFamily="2" charset="-78"/>
              </a:rPr>
              <a:t>نظريات ونماذج في الاتصال بالأزمات </a:t>
            </a:r>
            <a:endParaRPr lang="ar-EG" sz="1600" u="sng" dirty="0">
              <a:latin typeface="Alexandria" pitchFamily="2" charset="-78"/>
              <a:cs typeface="Alexandria" pitchFamily="2" charset="-78"/>
            </a:endParaRPr>
          </a:p>
          <a:p>
            <a:pPr marL="0" indent="0" algn="r" rtl="1">
              <a:lnSpc>
                <a:spcPct val="200000"/>
              </a:lnSpc>
              <a:buNone/>
            </a:pPr>
            <a:endParaRPr lang="ar-EG" sz="1600" u="sng" dirty="0">
              <a:latin typeface="Alexandria" pitchFamily="2" charset="-78"/>
              <a:cs typeface="Alexandria" pitchFamily="2" charset="-78"/>
            </a:endParaRP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2889000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A607DAF9-364D-4344-933F-1C8BCCE42DD6}"/>
</file>

<file path=docProps/app.xml><?xml version="1.0" encoding="utf-8"?>
<Properties xmlns="http://schemas.openxmlformats.org/officeDocument/2006/extended-properties" xmlns:vt="http://schemas.openxmlformats.org/officeDocument/2006/docPropsVTypes">
  <TotalTime>2167</TotalTime>
  <Words>3332</Words>
  <Application>Microsoft Macintosh PowerPoint</Application>
  <PresentationFormat>Widescreen</PresentationFormat>
  <Paragraphs>322</Paragraphs>
  <Slides>41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Courier New</vt:lpstr>
      <vt:lpstr>Symbol</vt:lpstr>
      <vt:lpstr>Wingdings</vt:lpstr>
      <vt:lpstr>Office Theme</vt:lpstr>
      <vt:lpstr>PowerPoint Presentation</vt:lpstr>
      <vt:lpstr>PowerPoint Presentation</vt:lpstr>
      <vt:lpstr>PowerPoint Presentation</vt:lpstr>
      <vt:lpstr>مفهوم الأزمة وأهمية إدارتها:</vt:lpstr>
      <vt:lpstr>أهمية إدارة الأزمات:</vt:lpstr>
      <vt:lpstr>أبعاد الأزمة وتأثيراتها:</vt:lpstr>
      <vt:lpstr>PowerPoint Presentation</vt:lpstr>
      <vt:lpstr>أطر إدارة الأزمات</vt:lpstr>
      <vt:lpstr>PowerPoint Presentation</vt:lpstr>
      <vt:lpstr>PowerPoint Presentation</vt:lpstr>
      <vt:lpstr>نماذج مراحل الأزمة</vt:lpstr>
      <vt:lpstr>PowerPoint Presentation</vt:lpstr>
      <vt:lpstr>الاتصال في مراحل الأزمة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استراتيجيات التواصل الفعال مع الجمهور أثناء الأزمات </vt:lpstr>
      <vt:lpstr>PowerPoint Presentation</vt:lpstr>
      <vt:lpstr>PowerPoint Presentation</vt:lpstr>
      <vt:lpstr>PowerPoint Presentation</vt:lpstr>
      <vt:lpstr>PowerPoint Presentation</vt:lpstr>
      <vt:lpstr>نظريات ونماذج في الاتصال وقت الأزمات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138</cp:revision>
  <dcterms:created xsi:type="dcterms:W3CDTF">2023-04-29T09:08:00Z</dcterms:created>
  <dcterms:modified xsi:type="dcterms:W3CDTF">2026-02-24T10:07:19Z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