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2192000" cy="10058400"/>
  <p:notesSz cx="12192000" cy="10058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50" b="0" i="0">
                <a:solidFill>
                  <a:srgbClr val="221F1F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50" b="0" i="0">
                <a:solidFill>
                  <a:srgbClr val="221F1F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50" b="0" i="0">
                <a:solidFill>
                  <a:srgbClr val="221F1F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17166" y="2025142"/>
            <a:ext cx="7757667" cy="5981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50" b="0" i="0">
                <a:solidFill>
                  <a:srgbClr val="221F1F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45668" y="1768805"/>
            <a:ext cx="10900663" cy="21996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4885" y="6635630"/>
              <a:ext cx="35253" cy="3524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1998" cy="68579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200202"/>
              <a:ext cx="12191999" cy="265779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31519" y="4963667"/>
              <a:ext cx="1699260" cy="15240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422148"/>
              <a:ext cx="6601968" cy="197103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92596" y="3078530"/>
              <a:ext cx="5882640" cy="1034745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645668" y="561543"/>
            <a:ext cx="235331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FF"/>
                </a:solidFill>
                <a:latin typeface="Times New Roman"/>
                <a:cs typeface="Times New Roman"/>
              </a:rPr>
              <a:t>Financial</a:t>
            </a:r>
            <a:r>
              <a:rPr dirty="0" sz="2400" spc="-6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analysis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45668" y="1129029"/>
            <a:ext cx="136271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5">
                <a:solidFill>
                  <a:srgbClr val="FF9417"/>
                </a:solidFill>
                <a:latin typeface="Calibri"/>
                <a:cs typeface="Calibri"/>
              </a:rPr>
              <a:t>Lecture</a:t>
            </a:r>
            <a:r>
              <a:rPr dirty="0" sz="2800" spc="-65">
                <a:solidFill>
                  <a:srgbClr val="FF9417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9417"/>
                </a:solidFill>
                <a:latin typeface="Calibri"/>
                <a:cs typeface="Calibri"/>
              </a:rPr>
              <a:t>8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5668" y="1768805"/>
            <a:ext cx="9436100" cy="21996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5">
                <a:solidFill>
                  <a:srgbClr val="23A9E0"/>
                </a:solidFill>
                <a:latin typeface="Calibri"/>
                <a:cs typeface="Calibri"/>
              </a:rPr>
              <a:t>Prepared</a:t>
            </a:r>
            <a:r>
              <a:rPr dirty="0" sz="2800" spc="10">
                <a:solidFill>
                  <a:srgbClr val="23A9E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23A9E0"/>
                </a:solidFill>
                <a:latin typeface="Calibri"/>
                <a:cs typeface="Calibri"/>
              </a:rPr>
              <a:t>by</a:t>
            </a:r>
            <a:r>
              <a:rPr dirty="0" sz="2800" spc="-5">
                <a:solidFill>
                  <a:srgbClr val="23A9E0"/>
                </a:solidFill>
                <a:latin typeface="Calibri"/>
                <a:cs typeface="Calibri"/>
              </a:rPr>
              <a:t> </a:t>
            </a:r>
            <a:r>
              <a:rPr dirty="0" sz="2800" spc="-100">
                <a:solidFill>
                  <a:srgbClr val="23A9E0"/>
                </a:solidFill>
                <a:latin typeface="Calibri"/>
                <a:cs typeface="Calibri"/>
              </a:rPr>
              <a:t>Dr.</a:t>
            </a:r>
            <a:r>
              <a:rPr dirty="0" sz="2800" spc="5">
                <a:solidFill>
                  <a:srgbClr val="23A9E0"/>
                </a:solidFill>
                <a:latin typeface="Calibri"/>
                <a:cs typeface="Calibri"/>
              </a:rPr>
              <a:t> </a:t>
            </a:r>
            <a:r>
              <a:rPr dirty="0" sz="2800" spc="-25">
                <a:solidFill>
                  <a:srgbClr val="23A9E0"/>
                </a:solidFill>
                <a:latin typeface="Calibri"/>
                <a:cs typeface="Calibri"/>
              </a:rPr>
              <a:t>Walaa</a:t>
            </a:r>
            <a:r>
              <a:rPr dirty="0" sz="2800" spc="-10">
                <a:solidFill>
                  <a:srgbClr val="23A9E0"/>
                </a:solidFill>
                <a:latin typeface="Calibri"/>
                <a:cs typeface="Calibri"/>
              </a:rPr>
              <a:t> Mohamed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950">
              <a:latin typeface="Calibri"/>
              <a:cs typeface="Calibri"/>
            </a:endParaRPr>
          </a:p>
          <a:p>
            <a:pPr marL="6047740">
              <a:lnSpc>
                <a:spcPct val="100000"/>
              </a:lnSpc>
            </a:pPr>
            <a:r>
              <a:rPr dirty="0" sz="2800" spc="-5">
                <a:solidFill>
                  <a:srgbClr val="FFFFFF"/>
                </a:solidFill>
                <a:latin typeface="Calibri"/>
                <a:cs typeface="Calibri"/>
              </a:rPr>
              <a:t>MGM</a:t>
            </a:r>
            <a:r>
              <a:rPr dirty="0" sz="2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FFFF"/>
                </a:solidFill>
                <a:latin typeface="Calibri"/>
                <a:cs typeface="Calibri"/>
              </a:rPr>
              <a:t>237</a:t>
            </a:r>
            <a:endParaRPr sz="2800">
              <a:latin typeface="Calibri"/>
              <a:cs typeface="Calibri"/>
            </a:endParaRPr>
          </a:p>
          <a:p>
            <a:pPr marL="6047740">
              <a:lnSpc>
                <a:spcPct val="100000"/>
              </a:lnSpc>
              <a:spcBef>
                <a:spcPts val="5"/>
              </a:spcBef>
            </a:pPr>
            <a:r>
              <a:rPr dirty="0" sz="2800" spc="-15">
                <a:solidFill>
                  <a:srgbClr val="FFFFFF"/>
                </a:solidFill>
                <a:latin typeface="Calibri"/>
                <a:cs typeface="Calibri"/>
              </a:rPr>
              <a:t>Introduction</a:t>
            </a:r>
            <a:r>
              <a:rPr dirty="0" sz="2800" spc="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2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FFFF"/>
                </a:solidFill>
                <a:latin typeface="Calibri"/>
                <a:cs typeface="Calibri"/>
              </a:rPr>
              <a:t>Finance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778" y="764540"/>
            <a:ext cx="7736205" cy="228600"/>
          </a:xfrm>
          <a:custGeom>
            <a:avLst/>
            <a:gdLst/>
            <a:ahLst/>
            <a:cxnLst/>
            <a:rect l="l" t="t" r="r" b="b"/>
            <a:pathLst>
              <a:path w="7736205" h="228600">
                <a:moveTo>
                  <a:pt x="7736205" y="0"/>
                </a:moveTo>
                <a:lnTo>
                  <a:pt x="0" y="0"/>
                </a:lnTo>
                <a:lnTo>
                  <a:pt x="0" y="228600"/>
                </a:lnTo>
                <a:lnTo>
                  <a:pt x="7736205" y="228600"/>
                </a:lnTo>
                <a:lnTo>
                  <a:pt x="7736205" y="0"/>
                </a:lnTo>
                <a:close/>
              </a:path>
            </a:pathLst>
          </a:custGeom>
          <a:solidFill>
            <a:srgbClr val="5F9C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07149" y="362965"/>
            <a:ext cx="1870075" cy="352425"/>
          </a:xfrm>
          <a:custGeom>
            <a:avLst/>
            <a:gdLst/>
            <a:ahLst/>
            <a:cxnLst/>
            <a:rect l="l" t="t" r="r" b="b"/>
            <a:pathLst>
              <a:path w="1870075" h="352425">
                <a:moveTo>
                  <a:pt x="44259" y="5968"/>
                </a:moveTo>
                <a:lnTo>
                  <a:pt x="0" y="5968"/>
                </a:lnTo>
                <a:lnTo>
                  <a:pt x="0" y="347217"/>
                </a:lnTo>
                <a:lnTo>
                  <a:pt x="190741" y="347217"/>
                </a:lnTo>
                <a:lnTo>
                  <a:pt x="190741" y="305307"/>
                </a:lnTo>
                <a:lnTo>
                  <a:pt x="44259" y="305307"/>
                </a:lnTo>
                <a:lnTo>
                  <a:pt x="44259" y="5968"/>
                </a:lnTo>
                <a:close/>
              </a:path>
              <a:path w="1870075" h="352425">
                <a:moveTo>
                  <a:pt x="320878" y="93090"/>
                </a:moveTo>
                <a:lnTo>
                  <a:pt x="280219" y="101441"/>
                </a:lnTo>
                <a:lnTo>
                  <a:pt x="245427" y="126364"/>
                </a:lnTo>
                <a:lnTo>
                  <a:pt x="218703" y="169798"/>
                </a:lnTo>
                <a:lnTo>
                  <a:pt x="209791" y="225425"/>
                </a:lnTo>
                <a:lnTo>
                  <a:pt x="211962" y="253618"/>
                </a:lnTo>
                <a:lnTo>
                  <a:pt x="229336" y="300862"/>
                </a:lnTo>
                <a:lnTo>
                  <a:pt x="260983" y="333914"/>
                </a:lnTo>
                <a:lnTo>
                  <a:pt x="298931" y="349916"/>
                </a:lnTo>
                <a:lnTo>
                  <a:pt x="320433" y="351916"/>
                </a:lnTo>
                <a:lnTo>
                  <a:pt x="335561" y="351299"/>
                </a:lnTo>
                <a:lnTo>
                  <a:pt x="376631" y="342137"/>
                </a:lnTo>
                <a:lnTo>
                  <a:pt x="406501" y="324357"/>
                </a:lnTo>
                <a:lnTo>
                  <a:pt x="401074" y="314578"/>
                </a:lnTo>
                <a:lnTo>
                  <a:pt x="328625" y="314578"/>
                </a:lnTo>
                <a:lnTo>
                  <a:pt x="313523" y="313295"/>
                </a:lnTo>
                <a:lnTo>
                  <a:pt x="276847" y="294131"/>
                </a:lnTo>
                <a:lnTo>
                  <a:pt x="255474" y="247447"/>
                </a:lnTo>
                <a:lnTo>
                  <a:pt x="254050" y="226822"/>
                </a:lnTo>
                <a:lnTo>
                  <a:pt x="424878" y="226822"/>
                </a:lnTo>
                <a:lnTo>
                  <a:pt x="426328" y="220487"/>
                </a:lnTo>
                <a:lnTo>
                  <a:pt x="427364" y="213868"/>
                </a:lnTo>
                <a:lnTo>
                  <a:pt x="427986" y="206962"/>
                </a:lnTo>
                <a:lnTo>
                  <a:pt x="428193" y="199770"/>
                </a:lnTo>
                <a:lnTo>
                  <a:pt x="427803" y="194690"/>
                </a:lnTo>
                <a:lnTo>
                  <a:pt x="255155" y="194690"/>
                </a:lnTo>
                <a:lnTo>
                  <a:pt x="257355" y="181715"/>
                </a:lnTo>
                <a:lnTo>
                  <a:pt x="285812" y="141144"/>
                </a:lnTo>
                <a:lnTo>
                  <a:pt x="322872" y="130428"/>
                </a:lnTo>
                <a:lnTo>
                  <a:pt x="405984" y="130428"/>
                </a:lnTo>
                <a:lnTo>
                  <a:pt x="400316" y="123189"/>
                </a:lnTo>
                <a:lnTo>
                  <a:pt x="384564" y="110021"/>
                </a:lnTo>
                <a:lnTo>
                  <a:pt x="366074" y="100615"/>
                </a:lnTo>
                <a:lnTo>
                  <a:pt x="344845" y="94972"/>
                </a:lnTo>
                <a:lnTo>
                  <a:pt x="320878" y="93090"/>
                </a:lnTo>
                <a:close/>
              </a:path>
              <a:path w="1870075" h="352425">
                <a:moveTo>
                  <a:pt x="388810" y="292480"/>
                </a:moveTo>
                <a:lnTo>
                  <a:pt x="376004" y="302148"/>
                </a:lnTo>
                <a:lnTo>
                  <a:pt x="361703" y="309054"/>
                </a:lnTo>
                <a:lnTo>
                  <a:pt x="345910" y="313197"/>
                </a:lnTo>
                <a:lnTo>
                  <a:pt x="328625" y="314578"/>
                </a:lnTo>
                <a:lnTo>
                  <a:pt x="401074" y="314578"/>
                </a:lnTo>
                <a:lnTo>
                  <a:pt x="388810" y="292480"/>
                </a:lnTo>
                <a:close/>
              </a:path>
              <a:path w="1870075" h="352425">
                <a:moveTo>
                  <a:pt x="405984" y="130428"/>
                </a:moveTo>
                <a:lnTo>
                  <a:pt x="322872" y="130428"/>
                </a:lnTo>
                <a:lnTo>
                  <a:pt x="337125" y="131645"/>
                </a:lnTo>
                <a:lnTo>
                  <a:pt x="349805" y="135302"/>
                </a:lnTo>
                <a:lnTo>
                  <a:pt x="382389" y="170100"/>
                </a:lnTo>
                <a:lnTo>
                  <a:pt x="386372" y="194690"/>
                </a:lnTo>
                <a:lnTo>
                  <a:pt x="427803" y="194690"/>
                </a:lnTo>
                <a:lnTo>
                  <a:pt x="426450" y="177053"/>
                </a:lnTo>
                <a:lnTo>
                  <a:pt x="421222" y="156717"/>
                </a:lnTo>
                <a:lnTo>
                  <a:pt x="412510" y="138763"/>
                </a:lnTo>
                <a:lnTo>
                  <a:pt x="405984" y="130428"/>
                </a:lnTo>
                <a:close/>
              </a:path>
              <a:path w="1870075" h="352425">
                <a:moveTo>
                  <a:pt x="579488" y="93090"/>
                </a:moveTo>
                <a:lnTo>
                  <a:pt x="528459" y="102123"/>
                </a:lnTo>
                <a:lnTo>
                  <a:pt x="489546" y="129158"/>
                </a:lnTo>
                <a:lnTo>
                  <a:pt x="464897" y="171180"/>
                </a:lnTo>
                <a:lnTo>
                  <a:pt x="456679" y="224916"/>
                </a:lnTo>
                <a:lnTo>
                  <a:pt x="458657" y="252636"/>
                </a:lnTo>
                <a:lnTo>
                  <a:pt x="474483" y="298979"/>
                </a:lnTo>
                <a:lnTo>
                  <a:pt x="505199" y="332628"/>
                </a:lnTo>
                <a:lnTo>
                  <a:pt x="545247" y="349773"/>
                </a:lnTo>
                <a:lnTo>
                  <a:pt x="568426" y="351916"/>
                </a:lnTo>
                <a:lnTo>
                  <a:pt x="592420" y="350466"/>
                </a:lnTo>
                <a:lnTo>
                  <a:pt x="614394" y="346122"/>
                </a:lnTo>
                <a:lnTo>
                  <a:pt x="634349" y="338897"/>
                </a:lnTo>
                <a:lnTo>
                  <a:pt x="652284" y="328802"/>
                </a:lnTo>
                <a:lnTo>
                  <a:pt x="645944" y="314578"/>
                </a:lnTo>
                <a:lnTo>
                  <a:pt x="578599" y="314578"/>
                </a:lnTo>
                <a:lnTo>
                  <a:pt x="561337" y="313148"/>
                </a:lnTo>
                <a:lnTo>
                  <a:pt x="521512" y="291718"/>
                </a:lnTo>
                <a:lnTo>
                  <a:pt x="502224" y="245516"/>
                </a:lnTo>
                <a:lnTo>
                  <a:pt x="500938" y="224916"/>
                </a:lnTo>
                <a:lnTo>
                  <a:pt x="502198" y="204083"/>
                </a:lnTo>
                <a:lnTo>
                  <a:pt x="521080" y="155701"/>
                </a:lnTo>
                <a:lnTo>
                  <a:pt x="559246" y="132002"/>
                </a:lnTo>
                <a:lnTo>
                  <a:pt x="575513" y="130428"/>
                </a:lnTo>
                <a:lnTo>
                  <a:pt x="642676" y="130428"/>
                </a:lnTo>
                <a:lnTo>
                  <a:pt x="650963" y="117982"/>
                </a:lnTo>
                <a:lnTo>
                  <a:pt x="608781" y="97698"/>
                </a:lnTo>
                <a:lnTo>
                  <a:pt x="588865" y="93610"/>
                </a:lnTo>
                <a:lnTo>
                  <a:pt x="579488" y="93090"/>
                </a:lnTo>
                <a:close/>
              </a:path>
              <a:path w="1870075" h="352425">
                <a:moveTo>
                  <a:pt x="635698" y="291591"/>
                </a:moveTo>
                <a:lnTo>
                  <a:pt x="621342" y="301666"/>
                </a:lnTo>
                <a:lnTo>
                  <a:pt x="606986" y="308863"/>
                </a:lnTo>
                <a:lnTo>
                  <a:pt x="592771" y="313150"/>
                </a:lnTo>
                <a:lnTo>
                  <a:pt x="578599" y="314578"/>
                </a:lnTo>
                <a:lnTo>
                  <a:pt x="645944" y="314578"/>
                </a:lnTo>
                <a:lnTo>
                  <a:pt x="635698" y="291591"/>
                </a:lnTo>
                <a:close/>
              </a:path>
              <a:path w="1870075" h="352425">
                <a:moveTo>
                  <a:pt x="642676" y="130428"/>
                </a:moveTo>
                <a:lnTo>
                  <a:pt x="575513" y="130428"/>
                </a:lnTo>
                <a:lnTo>
                  <a:pt x="583397" y="130790"/>
                </a:lnTo>
                <a:lnTo>
                  <a:pt x="591353" y="131889"/>
                </a:lnTo>
                <a:lnTo>
                  <a:pt x="630161" y="149225"/>
                </a:lnTo>
                <a:lnTo>
                  <a:pt x="642676" y="130428"/>
                </a:lnTo>
                <a:close/>
              </a:path>
              <a:path w="1870075" h="352425">
                <a:moveTo>
                  <a:pt x="753287" y="132714"/>
                </a:moveTo>
                <a:lnTo>
                  <a:pt x="711250" y="132714"/>
                </a:lnTo>
                <a:lnTo>
                  <a:pt x="711250" y="274319"/>
                </a:lnTo>
                <a:lnTo>
                  <a:pt x="722137" y="318129"/>
                </a:lnTo>
                <a:lnTo>
                  <a:pt x="752157" y="346392"/>
                </a:lnTo>
                <a:lnTo>
                  <a:pt x="778090" y="351916"/>
                </a:lnTo>
                <a:lnTo>
                  <a:pt x="793380" y="351468"/>
                </a:lnTo>
                <a:lnTo>
                  <a:pt x="808015" y="350138"/>
                </a:lnTo>
                <a:lnTo>
                  <a:pt x="822007" y="347952"/>
                </a:lnTo>
                <a:lnTo>
                  <a:pt x="835367" y="344931"/>
                </a:lnTo>
                <a:lnTo>
                  <a:pt x="830523" y="314578"/>
                </a:lnTo>
                <a:lnTo>
                  <a:pt x="795743" y="314578"/>
                </a:lnTo>
                <a:lnTo>
                  <a:pt x="785361" y="313747"/>
                </a:lnTo>
                <a:lnTo>
                  <a:pt x="755803" y="283543"/>
                </a:lnTo>
                <a:lnTo>
                  <a:pt x="753287" y="256666"/>
                </a:lnTo>
                <a:lnTo>
                  <a:pt x="753287" y="132714"/>
                </a:lnTo>
                <a:close/>
              </a:path>
              <a:path w="1870075" h="352425">
                <a:moveTo>
                  <a:pt x="829144" y="305942"/>
                </a:moveTo>
                <a:lnTo>
                  <a:pt x="820622" y="309756"/>
                </a:lnTo>
                <a:lnTo>
                  <a:pt x="812206" y="312451"/>
                </a:lnTo>
                <a:lnTo>
                  <a:pt x="803909" y="314051"/>
                </a:lnTo>
                <a:lnTo>
                  <a:pt x="795743" y="314578"/>
                </a:lnTo>
                <a:lnTo>
                  <a:pt x="830523" y="314578"/>
                </a:lnTo>
                <a:lnTo>
                  <a:pt x="829144" y="305942"/>
                </a:lnTo>
                <a:close/>
              </a:path>
              <a:path w="1870075" h="352425">
                <a:moveTo>
                  <a:pt x="818349" y="97789"/>
                </a:moveTo>
                <a:lnTo>
                  <a:pt x="683806" y="97789"/>
                </a:lnTo>
                <a:lnTo>
                  <a:pt x="683806" y="132714"/>
                </a:lnTo>
                <a:lnTo>
                  <a:pt x="818349" y="132714"/>
                </a:lnTo>
                <a:lnTo>
                  <a:pt x="818349" y="97789"/>
                </a:lnTo>
                <a:close/>
              </a:path>
              <a:path w="1870075" h="352425">
                <a:moveTo>
                  <a:pt x="753287" y="28575"/>
                </a:moveTo>
                <a:lnTo>
                  <a:pt x="711250" y="45592"/>
                </a:lnTo>
                <a:lnTo>
                  <a:pt x="711250" y="97789"/>
                </a:lnTo>
                <a:lnTo>
                  <a:pt x="753287" y="97789"/>
                </a:lnTo>
                <a:lnTo>
                  <a:pt x="753287" y="28575"/>
                </a:lnTo>
                <a:close/>
              </a:path>
              <a:path w="1870075" h="352425">
                <a:moveTo>
                  <a:pt x="915885" y="97789"/>
                </a:moveTo>
                <a:lnTo>
                  <a:pt x="873848" y="97789"/>
                </a:lnTo>
                <a:lnTo>
                  <a:pt x="873848" y="261492"/>
                </a:lnTo>
                <a:lnTo>
                  <a:pt x="879008" y="299894"/>
                </a:lnTo>
                <a:lnTo>
                  <a:pt x="905999" y="338629"/>
                </a:lnTo>
                <a:lnTo>
                  <a:pt x="954112" y="351916"/>
                </a:lnTo>
                <a:lnTo>
                  <a:pt x="964374" y="351153"/>
                </a:lnTo>
                <a:lnTo>
                  <a:pt x="1005662" y="333357"/>
                </a:lnTo>
                <a:lnTo>
                  <a:pt x="1023232" y="314578"/>
                </a:lnTo>
                <a:lnTo>
                  <a:pt x="963383" y="314578"/>
                </a:lnTo>
                <a:lnTo>
                  <a:pt x="942621" y="310979"/>
                </a:lnTo>
                <a:lnTo>
                  <a:pt x="927776" y="300164"/>
                </a:lnTo>
                <a:lnTo>
                  <a:pt x="918860" y="282110"/>
                </a:lnTo>
                <a:lnTo>
                  <a:pt x="915885" y="256793"/>
                </a:lnTo>
                <a:lnTo>
                  <a:pt x="915885" y="97789"/>
                </a:lnTo>
                <a:close/>
              </a:path>
              <a:path w="1870075" h="352425">
                <a:moveTo>
                  <a:pt x="1066380" y="312800"/>
                </a:moveTo>
                <a:lnTo>
                  <a:pt x="1024343" y="312800"/>
                </a:lnTo>
                <a:lnTo>
                  <a:pt x="1024343" y="347217"/>
                </a:lnTo>
                <a:lnTo>
                  <a:pt x="1066380" y="347217"/>
                </a:lnTo>
                <a:lnTo>
                  <a:pt x="1066380" y="312800"/>
                </a:lnTo>
                <a:close/>
              </a:path>
              <a:path w="1870075" h="352425">
                <a:moveTo>
                  <a:pt x="1066380" y="97789"/>
                </a:moveTo>
                <a:lnTo>
                  <a:pt x="1024343" y="97789"/>
                </a:lnTo>
                <a:lnTo>
                  <a:pt x="1024343" y="272923"/>
                </a:lnTo>
                <a:lnTo>
                  <a:pt x="1020843" y="280949"/>
                </a:lnTo>
                <a:lnTo>
                  <a:pt x="992619" y="307506"/>
                </a:lnTo>
                <a:lnTo>
                  <a:pt x="963383" y="314578"/>
                </a:lnTo>
                <a:lnTo>
                  <a:pt x="1023232" y="314578"/>
                </a:lnTo>
                <a:lnTo>
                  <a:pt x="1024343" y="312800"/>
                </a:lnTo>
                <a:lnTo>
                  <a:pt x="1066380" y="312800"/>
                </a:lnTo>
                <a:lnTo>
                  <a:pt x="1066380" y="97789"/>
                </a:lnTo>
                <a:close/>
              </a:path>
              <a:path w="1870075" h="352425">
                <a:moveTo>
                  <a:pt x="1166710" y="97789"/>
                </a:moveTo>
                <a:lnTo>
                  <a:pt x="1124673" y="97789"/>
                </a:lnTo>
                <a:lnTo>
                  <a:pt x="1124673" y="347217"/>
                </a:lnTo>
                <a:lnTo>
                  <a:pt x="1166710" y="347217"/>
                </a:lnTo>
                <a:lnTo>
                  <a:pt x="1166710" y="204215"/>
                </a:lnTo>
                <a:lnTo>
                  <a:pt x="1167758" y="189523"/>
                </a:lnTo>
                <a:lnTo>
                  <a:pt x="1183474" y="152018"/>
                </a:lnTo>
                <a:lnTo>
                  <a:pt x="1199154" y="137540"/>
                </a:lnTo>
                <a:lnTo>
                  <a:pt x="1166710" y="137540"/>
                </a:lnTo>
                <a:lnTo>
                  <a:pt x="1166710" y="97789"/>
                </a:lnTo>
                <a:close/>
              </a:path>
              <a:path w="1870075" h="352425">
                <a:moveTo>
                  <a:pt x="1254182" y="130428"/>
                </a:moveTo>
                <a:lnTo>
                  <a:pt x="1222463" y="130428"/>
                </a:lnTo>
                <a:lnTo>
                  <a:pt x="1229468" y="131048"/>
                </a:lnTo>
                <a:lnTo>
                  <a:pt x="1236402" y="132905"/>
                </a:lnTo>
                <a:lnTo>
                  <a:pt x="1243287" y="136001"/>
                </a:lnTo>
                <a:lnTo>
                  <a:pt x="1250149" y="140334"/>
                </a:lnTo>
                <a:lnTo>
                  <a:pt x="1254182" y="130428"/>
                </a:lnTo>
                <a:close/>
              </a:path>
              <a:path w="1870075" h="352425">
                <a:moveTo>
                  <a:pt x="1235163" y="93090"/>
                </a:moveTo>
                <a:lnTo>
                  <a:pt x="1213877" y="95875"/>
                </a:lnTo>
                <a:lnTo>
                  <a:pt x="1195365" y="104219"/>
                </a:lnTo>
                <a:lnTo>
                  <a:pt x="1179639" y="118111"/>
                </a:lnTo>
                <a:lnTo>
                  <a:pt x="1166710" y="137540"/>
                </a:lnTo>
                <a:lnTo>
                  <a:pt x="1199154" y="137540"/>
                </a:lnTo>
                <a:lnTo>
                  <a:pt x="1201588" y="135794"/>
                </a:lnTo>
                <a:lnTo>
                  <a:pt x="1211674" y="131766"/>
                </a:lnTo>
                <a:lnTo>
                  <a:pt x="1222463" y="130428"/>
                </a:lnTo>
                <a:lnTo>
                  <a:pt x="1254182" y="130428"/>
                </a:lnTo>
                <a:lnTo>
                  <a:pt x="1267675" y="97281"/>
                </a:lnTo>
                <a:lnTo>
                  <a:pt x="1257648" y="95448"/>
                </a:lnTo>
                <a:lnTo>
                  <a:pt x="1248895" y="94138"/>
                </a:lnTo>
                <a:lnTo>
                  <a:pt x="1241404" y="93352"/>
                </a:lnTo>
                <a:lnTo>
                  <a:pt x="1235163" y="93090"/>
                </a:lnTo>
                <a:close/>
              </a:path>
              <a:path w="1870075" h="352425">
                <a:moveTo>
                  <a:pt x="1393786" y="93090"/>
                </a:moveTo>
                <a:lnTo>
                  <a:pt x="1353115" y="101441"/>
                </a:lnTo>
                <a:lnTo>
                  <a:pt x="1318348" y="126364"/>
                </a:lnTo>
                <a:lnTo>
                  <a:pt x="1291599" y="169798"/>
                </a:lnTo>
                <a:lnTo>
                  <a:pt x="1282661" y="225425"/>
                </a:lnTo>
                <a:lnTo>
                  <a:pt x="1284830" y="253618"/>
                </a:lnTo>
                <a:lnTo>
                  <a:pt x="1302217" y="300862"/>
                </a:lnTo>
                <a:lnTo>
                  <a:pt x="1333914" y="333914"/>
                </a:lnTo>
                <a:lnTo>
                  <a:pt x="1371823" y="349916"/>
                </a:lnTo>
                <a:lnTo>
                  <a:pt x="1393278" y="351916"/>
                </a:lnTo>
                <a:lnTo>
                  <a:pt x="1408445" y="351299"/>
                </a:lnTo>
                <a:lnTo>
                  <a:pt x="1449539" y="342137"/>
                </a:lnTo>
                <a:lnTo>
                  <a:pt x="1479384" y="324357"/>
                </a:lnTo>
                <a:lnTo>
                  <a:pt x="1473969" y="314578"/>
                </a:lnTo>
                <a:lnTo>
                  <a:pt x="1401533" y="314578"/>
                </a:lnTo>
                <a:lnTo>
                  <a:pt x="1386436" y="313295"/>
                </a:lnTo>
                <a:lnTo>
                  <a:pt x="1349717" y="294131"/>
                </a:lnTo>
                <a:lnTo>
                  <a:pt x="1328411" y="247447"/>
                </a:lnTo>
                <a:lnTo>
                  <a:pt x="1326984" y="226822"/>
                </a:lnTo>
                <a:lnTo>
                  <a:pt x="1497799" y="226822"/>
                </a:lnTo>
                <a:lnTo>
                  <a:pt x="1499226" y="220487"/>
                </a:lnTo>
                <a:lnTo>
                  <a:pt x="1500260" y="213868"/>
                </a:lnTo>
                <a:lnTo>
                  <a:pt x="1500889" y="206962"/>
                </a:lnTo>
                <a:lnTo>
                  <a:pt x="1501101" y="199770"/>
                </a:lnTo>
                <a:lnTo>
                  <a:pt x="1500712" y="194690"/>
                </a:lnTo>
                <a:lnTo>
                  <a:pt x="1328000" y="194690"/>
                </a:lnTo>
                <a:lnTo>
                  <a:pt x="1330215" y="181715"/>
                </a:lnTo>
                <a:lnTo>
                  <a:pt x="1358671" y="141144"/>
                </a:lnTo>
                <a:lnTo>
                  <a:pt x="1395818" y="130428"/>
                </a:lnTo>
                <a:lnTo>
                  <a:pt x="1478852" y="130428"/>
                </a:lnTo>
                <a:lnTo>
                  <a:pt x="1473161" y="123189"/>
                </a:lnTo>
                <a:lnTo>
                  <a:pt x="1457419" y="110021"/>
                </a:lnTo>
                <a:lnTo>
                  <a:pt x="1438951" y="100615"/>
                </a:lnTo>
                <a:lnTo>
                  <a:pt x="1417744" y="94972"/>
                </a:lnTo>
                <a:lnTo>
                  <a:pt x="1393786" y="93090"/>
                </a:lnTo>
                <a:close/>
              </a:path>
              <a:path w="1870075" h="352425">
                <a:moveTo>
                  <a:pt x="1461731" y="292480"/>
                </a:moveTo>
                <a:lnTo>
                  <a:pt x="1448896" y="302148"/>
                </a:lnTo>
                <a:lnTo>
                  <a:pt x="1434585" y="309054"/>
                </a:lnTo>
                <a:lnTo>
                  <a:pt x="1418797" y="313197"/>
                </a:lnTo>
                <a:lnTo>
                  <a:pt x="1401533" y="314578"/>
                </a:lnTo>
                <a:lnTo>
                  <a:pt x="1473969" y="314578"/>
                </a:lnTo>
                <a:lnTo>
                  <a:pt x="1461731" y="292480"/>
                </a:lnTo>
                <a:close/>
              </a:path>
              <a:path w="1870075" h="352425">
                <a:moveTo>
                  <a:pt x="1478852" y="130428"/>
                </a:moveTo>
                <a:lnTo>
                  <a:pt x="1395818" y="130428"/>
                </a:lnTo>
                <a:lnTo>
                  <a:pt x="1410062" y="131645"/>
                </a:lnTo>
                <a:lnTo>
                  <a:pt x="1422711" y="135302"/>
                </a:lnTo>
                <a:lnTo>
                  <a:pt x="1455318" y="170100"/>
                </a:lnTo>
                <a:lnTo>
                  <a:pt x="1459318" y="194690"/>
                </a:lnTo>
                <a:lnTo>
                  <a:pt x="1500712" y="194690"/>
                </a:lnTo>
                <a:lnTo>
                  <a:pt x="1499361" y="177053"/>
                </a:lnTo>
                <a:lnTo>
                  <a:pt x="1494132" y="156717"/>
                </a:lnTo>
                <a:lnTo>
                  <a:pt x="1485403" y="138763"/>
                </a:lnTo>
                <a:lnTo>
                  <a:pt x="1478852" y="130428"/>
                </a:lnTo>
                <a:close/>
              </a:path>
              <a:path w="1870075" h="352425">
                <a:moveTo>
                  <a:pt x="1769833" y="0"/>
                </a:moveTo>
                <a:lnTo>
                  <a:pt x="1719809" y="12430"/>
                </a:lnTo>
                <a:lnTo>
                  <a:pt x="1688354" y="48212"/>
                </a:lnTo>
                <a:lnTo>
                  <a:pt x="1682223" y="82423"/>
                </a:lnTo>
                <a:lnTo>
                  <a:pt x="1683033" y="93142"/>
                </a:lnTo>
                <a:lnTo>
                  <a:pt x="1702311" y="134778"/>
                </a:lnTo>
                <a:lnTo>
                  <a:pt x="1728939" y="157352"/>
                </a:lnTo>
                <a:lnTo>
                  <a:pt x="1717055" y="163998"/>
                </a:lnTo>
                <a:lnTo>
                  <a:pt x="1687283" y="196341"/>
                </a:lnTo>
                <a:lnTo>
                  <a:pt x="1671567" y="238365"/>
                </a:lnTo>
                <a:lnTo>
                  <a:pt x="1670519" y="252602"/>
                </a:lnTo>
                <a:lnTo>
                  <a:pt x="1676663" y="296035"/>
                </a:lnTo>
                <a:lnTo>
                  <a:pt x="1695094" y="327072"/>
                </a:lnTo>
                <a:lnTo>
                  <a:pt x="1725812" y="345703"/>
                </a:lnTo>
                <a:lnTo>
                  <a:pt x="1768817" y="351916"/>
                </a:lnTo>
                <a:lnTo>
                  <a:pt x="1791102" y="350295"/>
                </a:lnTo>
                <a:lnTo>
                  <a:pt x="1810886" y="345424"/>
                </a:lnTo>
                <a:lnTo>
                  <a:pt x="1828146" y="337290"/>
                </a:lnTo>
                <a:lnTo>
                  <a:pt x="1842858" y="325881"/>
                </a:lnTo>
                <a:lnTo>
                  <a:pt x="1854113" y="312292"/>
                </a:lnTo>
                <a:lnTo>
                  <a:pt x="1768817" y="312292"/>
                </a:lnTo>
                <a:lnTo>
                  <a:pt x="1757385" y="311221"/>
                </a:lnTo>
                <a:lnTo>
                  <a:pt x="1723254" y="286071"/>
                </a:lnTo>
                <a:lnTo>
                  <a:pt x="1714842" y="252602"/>
                </a:lnTo>
                <a:lnTo>
                  <a:pt x="1717871" y="230197"/>
                </a:lnTo>
                <a:lnTo>
                  <a:pt x="1726980" y="210222"/>
                </a:lnTo>
                <a:lnTo>
                  <a:pt x="1742167" y="192720"/>
                </a:lnTo>
                <a:lnTo>
                  <a:pt x="1763483" y="177673"/>
                </a:lnTo>
                <a:lnTo>
                  <a:pt x="1832975" y="177673"/>
                </a:lnTo>
                <a:lnTo>
                  <a:pt x="1811489" y="162051"/>
                </a:lnTo>
                <a:lnTo>
                  <a:pt x="1820369" y="155838"/>
                </a:lnTo>
                <a:lnTo>
                  <a:pt x="1828714" y="148066"/>
                </a:lnTo>
                <a:lnTo>
                  <a:pt x="1832950" y="143001"/>
                </a:lnTo>
                <a:lnTo>
                  <a:pt x="1783168" y="143001"/>
                </a:lnTo>
                <a:lnTo>
                  <a:pt x="1758405" y="127881"/>
                </a:lnTo>
                <a:lnTo>
                  <a:pt x="1740703" y="112617"/>
                </a:lnTo>
                <a:lnTo>
                  <a:pt x="1730072" y="97210"/>
                </a:lnTo>
                <a:lnTo>
                  <a:pt x="1726642" y="82168"/>
                </a:lnTo>
                <a:lnTo>
                  <a:pt x="1726582" y="81279"/>
                </a:lnTo>
                <a:lnTo>
                  <a:pt x="1729239" y="63232"/>
                </a:lnTo>
                <a:lnTo>
                  <a:pt x="1737369" y="50053"/>
                </a:lnTo>
                <a:lnTo>
                  <a:pt x="1750904" y="42138"/>
                </a:lnTo>
                <a:lnTo>
                  <a:pt x="1769833" y="39497"/>
                </a:lnTo>
                <a:lnTo>
                  <a:pt x="1847536" y="39497"/>
                </a:lnTo>
                <a:lnTo>
                  <a:pt x="1844802" y="34145"/>
                </a:lnTo>
                <a:lnTo>
                  <a:pt x="1834730" y="22098"/>
                </a:lnTo>
                <a:lnTo>
                  <a:pt x="1822036" y="12430"/>
                </a:lnTo>
                <a:lnTo>
                  <a:pt x="1806997" y="5524"/>
                </a:lnTo>
                <a:lnTo>
                  <a:pt x="1789600" y="1381"/>
                </a:lnTo>
                <a:lnTo>
                  <a:pt x="1769833" y="0"/>
                </a:lnTo>
                <a:close/>
              </a:path>
              <a:path w="1870075" h="352425">
                <a:moveTo>
                  <a:pt x="1832975" y="177673"/>
                </a:moveTo>
                <a:lnTo>
                  <a:pt x="1763483" y="177673"/>
                </a:lnTo>
                <a:lnTo>
                  <a:pt x="1781676" y="188702"/>
                </a:lnTo>
                <a:lnTo>
                  <a:pt x="1796249" y="198945"/>
                </a:lnTo>
                <a:lnTo>
                  <a:pt x="1822824" y="234314"/>
                </a:lnTo>
                <a:lnTo>
                  <a:pt x="1825586" y="252602"/>
                </a:lnTo>
                <a:lnTo>
                  <a:pt x="1824586" y="265078"/>
                </a:lnTo>
                <a:lnTo>
                  <a:pt x="1801036" y="302863"/>
                </a:lnTo>
                <a:lnTo>
                  <a:pt x="1768817" y="312292"/>
                </a:lnTo>
                <a:lnTo>
                  <a:pt x="1854113" y="312292"/>
                </a:lnTo>
                <a:lnTo>
                  <a:pt x="1854693" y="311592"/>
                </a:lnTo>
                <a:lnTo>
                  <a:pt x="1863147" y="294624"/>
                </a:lnTo>
                <a:lnTo>
                  <a:pt x="1868219" y="274964"/>
                </a:lnTo>
                <a:lnTo>
                  <a:pt x="1869909" y="252602"/>
                </a:lnTo>
                <a:lnTo>
                  <a:pt x="1866264" y="225934"/>
                </a:lnTo>
                <a:lnTo>
                  <a:pt x="1855320" y="201945"/>
                </a:lnTo>
                <a:lnTo>
                  <a:pt x="1837066" y="180647"/>
                </a:lnTo>
                <a:lnTo>
                  <a:pt x="1832975" y="177673"/>
                </a:lnTo>
                <a:close/>
              </a:path>
              <a:path w="1870075" h="352425">
                <a:moveTo>
                  <a:pt x="1847536" y="39497"/>
                </a:moveTo>
                <a:lnTo>
                  <a:pt x="1769833" y="39497"/>
                </a:lnTo>
                <a:lnTo>
                  <a:pt x="1779021" y="40209"/>
                </a:lnTo>
                <a:lnTo>
                  <a:pt x="1787328" y="42338"/>
                </a:lnTo>
                <a:lnTo>
                  <a:pt x="1812507" y="72177"/>
                </a:lnTo>
                <a:lnTo>
                  <a:pt x="1813267" y="81279"/>
                </a:lnTo>
                <a:lnTo>
                  <a:pt x="1811386" y="97067"/>
                </a:lnTo>
                <a:lnTo>
                  <a:pt x="1805743" y="112617"/>
                </a:lnTo>
                <a:lnTo>
                  <a:pt x="1796337" y="127928"/>
                </a:lnTo>
                <a:lnTo>
                  <a:pt x="1783168" y="143001"/>
                </a:lnTo>
                <a:lnTo>
                  <a:pt x="1832950" y="143001"/>
                </a:lnTo>
                <a:lnTo>
                  <a:pt x="1854209" y="104965"/>
                </a:lnTo>
                <a:lnTo>
                  <a:pt x="1857717" y="82423"/>
                </a:lnTo>
                <a:lnTo>
                  <a:pt x="1856287" y="64299"/>
                </a:lnTo>
                <a:lnTo>
                  <a:pt x="1851970" y="48180"/>
                </a:lnTo>
                <a:lnTo>
                  <a:pt x="1847536" y="39497"/>
                </a:lnTo>
                <a:close/>
              </a:path>
            </a:pathLst>
          </a:custGeom>
          <a:solidFill>
            <a:srgbClr val="5F9C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17166" y="2025142"/>
            <a:ext cx="3406140" cy="59817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75"/>
              <a:t>Financial</a:t>
            </a:r>
            <a:r>
              <a:rPr dirty="0" spc="-105"/>
              <a:t> </a:t>
            </a:r>
            <a:r>
              <a:rPr dirty="0" spc="-170"/>
              <a:t>Analysis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51712" y="3625722"/>
            <a:ext cx="6124575" cy="50584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55">
                <a:solidFill>
                  <a:srgbClr val="A70D11"/>
                </a:solidFill>
                <a:latin typeface="Times New Roman"/>
                <a:cs typeface="Times New Roman"/>
              </a:rPr>
              <a:t>L</a:t>
            </a:r>
            <a:r>
              <a:rPr dirty="0" sz="1200">
                <a:solidFill>
                  <a:srgbClr val="A70D11"/>
                </a:solidFill>
                <a:latin typeface="Times New Roman"/>
                <a:cs typeface="Times New Roman"/>
              </a:rPr>
              <a:t>E</a:t>
            </a:r>
            <a:r>
              <a:rPr dirty="0" sz="1200" spc="-65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A70D11"/>
                </a:solidFill>
                <a:latin typeface="Times New Roman"/>
                <a:cs typeface="Times New Roman"/>
              </a:rPr>
              <a:t>A</a:t>
            </a:r>
            <a:r>
              <a:rPr dirty="0" sz="1200" spc="-5">
                <a:solidFill>
                  <a:srgbClr val="A70D11"/>
                </a:solidFill>
                <a:latin typeface="Times New Roman"/>
                <a:cs typeface="Times New Roman"/>
              </a:rPr>
              <a:t>R</a:t>
            </a:r>
            <a:r>
              <a:rPr dirty="0" sz="1200" spc="-130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1200" spc="60">
                <a:solidFill>
                  <a:srgbClr val="A70D11"/>
                </a:solidFill>
                <a:latin typeface="Times New Roman"/>
                <a:cs typeface="Times New Roman"/>
              </a:rPr>
              <a:t>N</a:t>
            </a:r>
            <a:r>
              <a:rPr dirty="0" sz="1200" spc="65">
                <a:solidFill>
                  <a:srgbClr val="A70D11"/>
                </a:solidFill>
                <a:latin typeface="Times New Roman"/>
                <a:cs typeface="Times New Roman"/>
              </a:rPr>
              <a:t>I</a:t>
            </a:r>
            <a:r>
              <a:rPr dirty="0" sz="1200" spc="-5">
                <a:solidFill>
                  <a:srgbClr val="A70D11"/>
                </a:solidFill>
                <a:latin typeface="Times New Roman"/>
                <a:cs typeface="Times New Roman"/>
              </a:rPr>
              <a:t>N</a:t>
            </a:r>
            <a:r>
              <a:rPr dirty="0" sz="1200" spc="-50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A70D11"/>
                </a:solidFill>
                <a:latin typeface="Times New Roman"/>
                <a:cs typeface="Times New Roman"/>
              </a:rPr>
              <a:t>G</a:t>
            </a:r>
            <a:r>
              <a:rPr dirty="0" sz="1200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1200" spc="-55">
                <a:solidFill>
                  <a:srgbClr val="A70D11"/>
                </a:solidFill>
                <a:latin typeface="Times New Roman"/>
                <a:cs typeface="Times New Roman"/>
              </a:rPr>
              <a:t> </a:t>
            </a:r>
            <a:r>
              <a:rPr dirty="0" sz="1200" spc="85">
                <a:solidFill>
                  <a:srgbClr val="A70D11"/>
                </a:solidFill>
                <a:latin typeface="Times New Roman"/>
                <a:cs typeface="Times New Roman"/>
              </a:rPr>
              <a:t>O</a:t>
            </a:r>
            <a:r>
              <a:rPr dirty="0" sz="1200" spc="95">
                <a:solidFill>
                  <a:srgbClr val="A70D11"/>
                </a:solidFill>
                <a:latin typeface="Times New Roman"/>
                <a:cs typeface="Times New Roman"/>
              </a:rPr>
              <a:t>B</a:t>
            </a:r>
            <a:r>
              <a:rPr dirty="0" sz="1200" spc="90">
                <a:solidFill>
                  <a:srgbClr val="A70D11"/>
                </a:solidFill>
                <a:latin typeface="Times New Roman"/>
                <a:cs typeface="Times New Roman"/>
              </a:rPr>
              <a:t>J</a:t>
            </a:r>
            <a:r>
              <a:rPr dirty="0" sz="1200" spc="90">
                <a:solidFill>
                  <a:srgbClr val="A70D11"/>
                </a:solidFill>
                <a:latin typeface="Times New Roman"/>
                <a:cs typeface="Times New Roman"/>
              </a:rPr>
              <a:t>E</a:t>
            </a:r>
            <a:r>
              <a:rPr dirty="0" sz="1200" spc="95">
                <a:solidFill>
                  <a:srgbClr val="A70D11"/>
                </a:solidFill>
                <a:latin typeface="Times New Roman"/>
                <a:cs typeface="Times New Roman"/>
              </a:rPr>
              <a:t>C</a:t>
            </a:r>
            <a:r>
              <a:rPr dirty="0" sz="1200" spc="90">
                <a:solidFill>
                  <a:srgbClr val="A70D11"/>
                </a:solidFill>
                <a:latin typeface="Times New Roman"/>
                <a:cs typeface="Times New Roman"/>
              </a:rPr>
              <a:t>T</a:t>
            </a:r>
            <a:r>
              <a:rPr dirty="0" sz="1200" spc="75">
                <a:solidFill>
                  <a:srgbClr val="A70D11"/>
                </a:solidFill>
                <a:latin typeface="Times New Roman"/>
                <a:cs typeface="Times New Roman"/>
              </a:rPr>
              <a:t>I</a:t>
            </a:r>
            <a:r>
              <a:rPr dirty="0" sz="1200" spc="85">
                <a:solidFill>
                  <a:srgbClr val="A70D11"/>
                </a:solidFill>
                <a:latin typeface="Times New Roman"/>
                <a:cs typeface="Times New Roman"/>
              </a:rPr>
              <a:t>V</a:t>
            </a:r>
            <a:r>
              <a:rPr dirty="0" sz="1200" spc="90">
                <a:solidFill>
                  <a:srgbClr val="A70D11"/>
                </a:solidFill>
                <a:latin typeface="Times New Roman"/>
                <a:cs typeface="Times New Roman"/>
              </a:rPr>
              <a:t>E</a:t>
            </a:r>
            <a:r>
              <a:rPr dirty="0" sz="1200" spc="-5">
                <a:solidFill>
                  <a:srgbClr val="A70D11"/>
                </a:solidFill>
                <a:latin typeface="Times New Roman"/>
                <a:cs typeface="Times New Roman"/>
              </a:rPr>
              <a:t>S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dirty="0" sz="1200" spc="20">
                <a:solidFill>
                  <a:srgbClr val="221F1F"/>
                </a:solidFill>
                <a:latin typeface="Times New Roman"/>
                <a:cs typeface="Times New Roman"/>
              </a:rPr>
              <a:t>After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20">
                <a:solidFill>
                  <a:srgbClr val="221F1F"/>
                </a:solidFill>
                <a:latin typeface="Times New Roman"/>
                <a:cs typeface="Times New Roman"/>
              </a:rPr>
              <a:t>studying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1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20">
                <a:solidFill>
                  <a:srgbClr val="221F1F"/>
                </a:solidFill>
                <a:latin typeface="Times New Roman"/>
                <a:cs typeface="Times New Roman"/>
              </a:rPr>
              <a:t>chapter, </a:t>
            </a:r>
            <a:r>
              <a:rPr dirty="0" sz="1200" spc="25">
                <a:solidFill>
                  <a:srgbClr val="221F1F"/>
                </a:solidFill>
                <a:latin typeface="Times New Roman"/>
                <a:cs typeface="Times New Roman"/>
              </a:rPr>
              <a:t>you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25">
                <a:solidFill>
                  <a:srgbClr val="221F1F"/>
                </a:solidFill>
                <a:latin typeface="Times New Roman"/>
                <a:cs typeface="Times New Roman"/>
              </a:rPr>
              <a:t>should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2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20">
                <a:solidFill>
                  <a:srgbClr val="221F1F"/>
                </a:solidFill>
                <a:latin typeface="Times New Roman"/>
                <a:cs typeface="Times New Roman"/>
              </a:rPr>
              <a:t>able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2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25">
                <a:solidFill>
                  <a:srgbClr val="221F1F"/>
                </a:solidFill>
                <a:latin typeface="Times New Roman"/>
                <a:cs typeface="Times New Roman"/>
              </a:rPr>
              <a:t>do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2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20">
                <a:solidFill>
                  <a:srgbClr val="221F1F"/>
                </a:solidFill>
                <a:latin typeface="Times New Roman"/>
                <a:cs typeface="Times New Roman"/>
              </a:rPr>
              <a:t>following:</a:t>
            </a:r>
            <a:endParaRPr sz="1200">
              <a:latin typeface="Times New Roman"/>
              <a:cs typeface="Times New Roman"/>
            </a:endParaRPr>
          </a:p>
          <a:p>
            <a:pPr marL="12700" marR="1074420">
              <a:lnSpc>
                <a:spcPct val="133300"/>
              </a:lnSpc>
            </a:pP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LO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14.1</a:t>
            </a:r>
            <a:r>
              <a:rPr dirty="0" sz="12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Describe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what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meant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analysis and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analysis.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LO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14.2</a:t>
            </a:r>
            <a:r>
              <a:rPr dirty="0" sz="1200" spc="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Explain,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compute,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interpret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liquidity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ratios.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LO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14.3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Explain,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compute,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interpret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management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ratios.</a:t>
            </a:r>
            <a:endParaRPr sz="1200">
              <a:latin typeface="Times New Roman"/>
              <a:cs typeface="Times New Roman"/>
            </a:endParaRPr>
          </a:p>
          <a:p>
            <a:pPr marL="12700" marR="2102485">
              <a:lnSpc>
                <a:spcPct val="178300"/>
              </a:lnSpc>
              <a:spcBef>
                <a:spcPts val="5"/>
              </a:spcBef>
            </a:pP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LO 14.4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Explain,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compute,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interpret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2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leverage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ratios.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LO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14.5</a:t>
            </a:r>
            <a:r>
              <a:rPr dirty="0" sz="1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Explain,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compute,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interpret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proﬁtability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ratios.</a:t>
            </a:r>
            <a:endParaRPr sz="1200">
              <a:latin typeface="Times New Roman"/>
              <a:cs typeface="Times New Roman"/>
            </a:endParaRPr>
          </a:p>
          <a:p>
            <a:pPr marL="12700" marR="285750">
              <a:lnSpc>
                <a:spcPct val="117500"/>
              </a:lnSpc>
              <a:spcBef>
                <a:spcPts val="325"/>
              </a:spcBef>
            </a:pP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LO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14.6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Explain,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compute,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interpret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quality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 ﬁrm’sﬁnancial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statements.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LO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14.7</a:t>
            </a:r>
            <a:r>
              <a:rPr dirty="0" sz="1200" spc="2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Describe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what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meant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DuPont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analysis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 explain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major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components.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00">
              <a:latin typeface="Times New Roman"/>
              <a:cs typeface="Times New Roman"/>
            </a:endParaRPr>
          </a:p>
          <a:p>
            <a:pPr algn="just" marL="707390">
              <a:lnSpc>
                <a:spcPct val="100000"/>
              </a:lnSpc>
            </a:pPr>
            <a:r>
              <a:rPr dirty="0" sz="1200" spc="85">
                <a:solidFill>
                  <a:srgbClr val="033C5B"/>
                </a:solidFill>
                <a:latin typeface="Times New Roman"/>
                <a:cs typeface="Times New Roman"/>
              </a:rPr>
              <a:t>W</a:t>
            </a:r>
            <a:r>
              <a:rPr dirty="0" sz="1200" spc="-45">
                <a:solidFill>
                  <a:srgbClr val="033C5B"/>
                </a:solidFill>
                <a:latin typeface="Times New Roman"/>
                <a:cs typeface="Times New Roman"/>
              </a:rPr>
              <a:t>H</a:t>
            </a:r>
            <a:r>
              <a:rPr dirty="0" sz="1200" spc="-14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30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 spc="35">
                <a:solidFill>
                  <a:srgbClr val="033C5B"/>
                </a:solidFill>
                <a:latin typeface="Times New Roman"/>
                <a:cs typeface="Times New Roman"/>
              </a:rPr>
              <a:t>R</a:t>
            </a:r>
            <a:r>
              <a:rPr dirty="0" sz="1200" spc="-40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  </a:t>
            </a:r>
            <a:r>
              <a:rPr dirty="0" sz="1200" spc="-60">
                <a:solidFill>
                  <a:srgbClr val="033C5B"/>
                </a:solidFill>
                <a:latin typeface="Times New Roman"/>
                <a:cs typeface="Times New Roman"/>
              </a:rPr>
              <a:t>W</a:t>
            </a:r>
            <a:r>
              <a:rPr dirty="0" sz="1200" spc="-14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40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5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30">
                <a:solidFill>
                  <a:srgbClr val="033C5B"/>
                </a:solidFill>
                <a:latin typeface="Times New Roman"/>
                <a:cs typeface="Times New Roman"/>
              </a:rPr>
              <a:t>HAV</a:t>
            </a:r>
            <a:r>
              <a:rPr dirty="0" sz="1200" spc="-40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60">
                <a:solidFill>
                  <a:srgbClr val="033C5B"/>
                </a:solidFill>
                <a:latin typeface="Times New Roman"/>
                <a:cs typeface="Times New Roman"/>
              </a:rPr>
              <a:t>B</a:t>
            </a:r>
            <a:r>
              <a:rPr dirty="0" sz="1200" spc="50">
                <a:solidFill>
                  <a:srgbClr val="033C5B"/>
                </a:solidFill>
                <a:latin typeface="Times New Roman"/>
                <a:cs typeface="Times New Roman"/>
              </a:rPr>
              <a:t>EE</a:t>
            </a:r>
            <a:r>
              <a:rPr dirty="0" sz="1200" spc="40">
                <a:solidFill>
                  <a:srgbClr val="033C5B"/>
                </a:solidFill>
                <a:latin typeface="Times New Roman"/>
                <a:cs typeface="Times New Roman"/>
              </a:rPr>
              <a:t>N</a:t>
            </a:r>
            <a:r>
              <a:rPr dirty="0" sz="1200" spc="80">
                <a:solidFill>
                  <a:srgbClr val="033C5B"/>
                </a:solidFill>
                <a:latin typeface="Times New Roman"/>
                <a:cs typeface="Times New Roman"/>
              </a:rPr>
              <a:t>.</a:t>
            </a:r>
            <a:r>
              <a:rPr dirty="0" sz="1200" spc="70">
                <a:solidFill>
                  <a:srgbClr val="033C5B"/>
                </a:solidFill>
                <a:latin typeface="Times New Roman"/>
                <a:cs typeface="Times New Roman"/>
              </a:rPr>
              <a:t>.</a:t>
            </a:r>
            <a:r>
              <a:rPr dirty="0" sz="1200" spc="-15">
                <a:solidFill>
                  <a:srgbClr val="033C5B"/>
                </a:solidFill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 algn="just" marL="707390" marR="9525">
              <a:lnSpc>
                <a:spcPct val="99200"/>
              </a:lnSpc>
              <a:spcBef>
                <a:spcPts val="300"/>
              </a:spcBef>
            </a:pP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previous chapter introduced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three basic ﬁnancial statements and some basics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accounting, which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is the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language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business. Not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only do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ﬁnancial market participants,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such as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bondholders,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shareholders, and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bankers analyze the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ﬁnancial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statements, but the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managers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also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use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them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analyze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own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competition,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well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plan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future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strategies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ﬁnancing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needs.</a:t>
            </a:r>
            <a:endParaRPr sz="1200">
              <a:latin typeface="Times New Roman"/>
              <a:cs typeface="Times New Roman"/>
            </a:endParaRPr>
          </a:p>
          <a:p>
            <a:pPr algn="just" marL="707390">
              <a:lnSpc>
                <a:spcPct val="100000"/>
              </a:lnSpc>
              <a:spcBef>
                <a:spcPts val="875"/>
              </a:spcBef>
            </a:pPr>
            <a:r>
              <a:rPr dirty="0" sz="1200" spc="75">
                <a:solidFill>
                  <a:srgbClr val="033C5B"/>
                </a:solidFill>
                <a:latin typeface="Times New Roman"/>
                <a:cs typeface="Times New Roman"/>
              </a:rPr>
              <a:t>W</a:t>
            </a:r>
            <a:r>
              <a:rPr dirty="0" sz="1200" spc="100">
                <a:solidFill>
                  <a:srgbClr val="033C5B"/>
                </a:solidFill>
                <a:latin typeface="Times New Roman"/>
                <a:cs typeface="Times New Roman"/>
              </a:rPr>
              <a:t>H</a:t>
            </a:r>
            <a:r>
              <a:rPr dirty="0" sz="1200" spc="30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 spc="35">
                <a:solidFill>
                  <a:srgbClr val="033C5B"/>
                </a:solidFill>
                <a:latin typeface="Times New Roman"/>
                <a:cs typeface="Times New Roman"/>
              </a:rPr>
              <a:t>R</a:t>
            </a:r>
            <a:r>
              <a:rPr dirty="0" sz="1200" spc="-40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85">
                <a:solidFill>
                  <a:srgbClr val="033C5B"/>
                </a:solidFill>
                <a:latin typeface="Times New Roman"/>
                <a:cs typeface="Times New Roman"/>
              </a:rPr>
              <a:t>W</a:t>
            </a:r>
            <a:r>
              <a:rPr dirty="0" sz="1200" spc="-40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8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55">
                <a:solidFill>
                  <a:srgbClr val="033C5B"/>
                </a:solidFill>
                <a:latin typeface="Times New Roman"/>
                <a:cs typeface="Times New Roman"/>
              </a:rPr>
              <a:t>A</a:t>
            </a:r>
            <a:r>
              <a:rPr dirty="0" sz="1200" spc="-45">
                <a:solidFill>
                  <a:srgbClr val="033C5B"/>
                </a:solidFill>
                <a:latin typeface="Times New Roman"/>
                <a:cs typeface="Times New Roman"/>
              </a:rPr>
              <a:t>R</a:t>
            </a:r>
            <a:r>
              <a:rPr dirty="0" sz="1200" spc="-14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40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8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40">
                <a:solidFill>
                  <a:srgbClr val="033C5B"/>
                </a:solidFill>
                <a:latin typeface="Times New Roman"/>
                <a:cs typeface="Times New Roman"/>
              </a:rPr>
              <a:t>G</a:t>
            </a:r>
            <a:r>
              <a:rPr dirty="0" sz="1200" spc="30">
                <a:solidFill>
                  <a:srgbClr val="033C5B"/>
                </a:solidFill>
                <a:latin typeface="Times New Roman"/>
                <a:cs typeface="Times New Roman"/>
              </a:rPr>
              <a:t>O</a:t>
            </a:r>
            <a:r>
              <a:rPr dirty="0" sz="1200" spc="55">
                <a:solidFill>
                  <a:srgbClr val="033C5B"/>
                </a:solidFill>
                <a:latin typeface="Times New Roman"/>
                <a:cs typeface="Times New Roman"/>
              </a:rPr>
              <a:t>I</a:t>
            </a:r>
            <a:r>
              <a:rPr dirty="0" sz="1200" spc="40">
                <a:solidFill>
                  <a:srgbClr val="033C5B"/>
                </a:solidFill>
                <a:latin typeface="Times New Roman"/>
                <a:cs typeface="Times New Roman"/>
              </a:rPr>
              <a:t>N</a:t>
            </a:r>
            <a:r>
              <a:rPr dirty="0" sz="1200" spc="-45">
                <a:solidFill>
                  <a:srgbClr val="033C5B"/>
                </a:solidFill>
                <a:latin typeface="Times New Roman"/>
                <a:cs typeface="Times New Roman"/>
              </a:rPr>
              <a:t>G</a:t>
            </a:r>
            <a:r>
              <a:rPr dirty="0" sz="1200" spc="-4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15">
                <a:solidFill>
                  <a:srgbClr val="033C5B"/>
                </a:solidFill>
                <a:latin typeface="Times New Roman"/>
                <a:cs typeface="Times New Roman"/>
              </a:rPr>
              <a:t>.</a:t>
            </a:r>
            <a:r>
              <a:rPr dirty="0" sz="1200" spc="-16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15">
                <a:solidFill>
                  <a:srgbClr val="033C5B"/>
                </a:solidFill>
                <a:latin typeface="Times New Roman"/>
                <a:cs typeface="Times New Roman"/>
              </a:rPr>
              <a:t>.</a:t>
            </a:r>
            <a:r>
              <a:rPr dirty="0" sz="1200" spc="-16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15">
                <a:solidFill>
                  <a:srgbClr val="033C5B"/>
                </a:solidFill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 algn="just" marL="707390" marR="5080">
              <a:lnSpc>
                <a:spcPts val="1430"/>
              </a:lnSpc>
              <a:spcBef>
                <a:spcPts val="345"/>
              </a:spcBef>
            </a:pP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myriad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participants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use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analyze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statement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information, particularly bankers,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other lenders,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suppliers,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investors,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some of the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customers.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1470" y="3841241"/>
            <a:ext cx="6626859" cy="0"/>
          </a:xfrm>
          <a:custGeom>
            <a:avLst/>
            <a:gdLst/>
            <a:ahLst/>
            <a:cxnLst/>
            <a:rect l="l" t="t" r="r" b="b"/>
            <a:pathLst>
              <a:path w="6626859" h="0">
                <a:moveTo>
                  <a:pt x="0" y="0"/>
                </a:moveTo>
                <a:lnTo>
                  <a:pt x="6626606" y="0"/>
                </a:lnTo>
              </a:path>
            </a:pathLst>
          </a:custGeom>
          <a:ln w="6096">
            <a:solidFill>
              <a:srgbClr val="80828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2944" y="753618"/>
            <a:ext cx="4735195" cy="7124700"/>
          </a:xfrm>
          <a:prstGeom prst="rect">
            <a:avLst/>
          </a:prstGeom>
        </p:spPr>
        <p:txBody>
          <a:bodyPr wrap="square" lIns="0" tIns="4953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390"/>
              </a:spcBef>
            </a:pPr>
            <a:r>
              <a:rPr dirty="0" sz="1200" spc="75">
                <a:solidFill>
                  <a:srgbClr val="033C5B"/>
                </a:solidFill>
                <a:latin typeface="Times New Roman"/>
                <a:cs typeface="Times New Roman"/>
              </a:rPr>
              <a:t>HO</a:t>
            </a:r>
            <a:r>
              <a:rPr dirty="0" sz="1200" spc="-5">
                <a:solidFill>
                  <a:srgbClr val="033C5B"/>
                </a:solidFill>
                <a:latin typeface="Times New Roman"/>
                <a:cs typeface="Times New Roman"/>
              </a:rPr>
              <a:t>W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6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033C5B"/>
                </a:solidFill>
                <a:latin typeface="Times New Roman"/>
                <a:cs typeface="Times New Roman"/>
              </a:rPr>
              <a:t>T</a:t>
            </a:r>
            <a:r>
              <a:rPr dirty="0" sz="1200" spc="40">
                <a:solidFill>
                  <a:srgbClr val="033C5B"/>
                </a:solidFill>
                <a:latin typeface="Times New Roman"/>
                <a:cs typeface="Times New Roman"/>
              </a:rPr>
              <a:t>H</a:t>
            </a:r>
            <a:r>
              <a:rPr dirty="0" sz="1200" spc="-5">
                <a:solidFill>
                  <a:srgbClr val="033C5B"/>
                </a:solidFill>
                <a:latin typeface="Times New Roman"/>
                <a:cs typeface="Times New Roman"/>
              </a:rPr>
              <a:t>I</a:t>
            </a:r>
            <a:r>
              <a:rPr dirty="0" sz="1200" spc="-12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033C5B"/>
                </a:solidFill>
                <a:latin typeface="Times New Roman"/>
                <a:cs typeface="Times New Roman"/>
              </a:rPr>
              <a:t>S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13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45">
                <a:solidFill>
                  <a:srgbClr val="033C5B"/>
                </a:solidFill>
                <a:latin typeface="Times New Roman"/>
                <a:cs typeface="Times New Roman"/>
              </a:rPr>
              <a:t>C</a:t>
            </a:r>
            <a:r>
              <a:rPr dirty="0" sz="1200" spc="-5">
                <a:solidFill>
                  <a:srgbClr val="033C5B"/>
                </a:solidFill>
                <a:latin typeface="Times New Roman"/>
                <a:cs typeface="Times New Roman"/>
              </a:rPr>
              <a:t>H</a:t>
            </a:r>
            <a:r>
              <a:rPr dirty="0" sz="1200" spc="-12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75">
                <a:solidFill>
                  <a:srgbClr val="033C5B"/>
                </a:solidFill>
                <a:latin typeface="Times New Roman"/>
                <a:cs typeface="Times New Roman"/>
              </a:rPr>
              <a:t>A</a:t>
            </a:r>
            <a:r>
              <a:rPr dirty="0" sz="1200" spc="80">
                <a:solidFill>
                  <a:srgbClr val="033C5B"/>
                </a:solidFill>
                <a:latin typeface="Times New Roman"/>
                <a:cs typeface="Times New Roman"/>
              </a:rPr>
              <a:t>P</a:t>
            </a:r>
            <a:r>
              <a:rPr dirty="0" sz="1200" spc="90">
                <a:solidFill>
                  <a:srgbClr val="033C5B"/>
                </a:solidFill>
                <a:latin typeface="Times New Roman"/>
                <a:cs typeface="Times New Roman"/>
              </a:rPr>
              <a:t>T</a:t>
            </a:r>
            <a:r>
              <a:rPr dirty="0" sz="1200" spc="80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R </a:t>
            </a:r>
            <a:r>
              <a:rPr dirty="0" sz="1200" spc="-1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120">
                <a:solidFill>
                  <a:srgbClr val="033C5B"/>
                </a:solidFill>
                <a:latin typeface="Times New Roman"/>
                <a:cs typeface="Times New Roman"/>
              </a:rPr>
              <a:t>A</a:t>
            </a:r>
            <a:r>
              <a:rPr dirty="0" sz="1200" spc="80">
                <a:solidFill>
                  <a:srgbClr val="033C5B"/>
                </a:solidFill>
                <a:latin typeface="Times New Roman"/>
                <a:cs typeface="Times New Roman"/>
              </a:rPr>
              <a:t>P</a:t>
            </a:r>
            <a:r>
              <a:rPr dirty="0" sz="1200" spc="90">
                <a:solidFill>
                  <a:srgbClr val="033C5B"/>
                </a:solidFill>
                <a:latin typeface="Times New Roman"/>
                <a:cs typeface="Times New Roman"/>
              </a:rPr>
              <a:t>P</a:t>
            </a:r>
            <a:r>
              <a:rPr dirty="0" sz="1200" spc="90">
                <a:solidFill>
                  <a:srgbClr val="033C5B"/>
                </a:solidFill>
                <a:latin typeface="Times New Roman"/>
                <a:cs typeface="Times New Roman"/>
              </a:rPr>
              <a:t>L</a:t>
            </a:r>
            <a:r>
              <a:rPr dirty="0" sz="1200" spc="75">
                <a:solidFill>
                  <a:srgbClr val="033C5B"/>
                </a:solidFill>
                <a:latin typeface="Times New Roman"/>
                <a:cs typeface="Times New Roman"/>
              </a:rPr>
              <a:t>I</a:t>
            </a:r>
            <a:r>
              <a:rPr dirty="0" sz="1200" spc="80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 spc="-5">
                <a:solidFill>
                  <a:srgbClr val="033C5B"/>
                </a:solidFill>
                <a:latin typeface="Times New Roman"/>
                <a:cs typeface="Times New Roman"/>
              </a:rPr>
              <a:t>S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4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40">
                <a:solidFill>
                  <a:srgbClr val="033C5B"/>
                </a:solidFill>
                <a:latin typeface="Times New Roman"/>
                <a:cs typeface="Times New Roman"/>
              </a:rPr>
              <a:t>T</a:t>
            </a:r>
            <a:r>
              <a:rPr dirty="0" sz="1200" spc="-5">
                <a:solidFill>
                  <a:srgbClr val="033C5B"/>
                </a:solidFill>
                <a:latin typeface="Times New Roman"/>
                <a:cs typeface="Times New Roman"/>
              </a:rPr>
              <a:t>O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-10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 spc="55">
                <a:solidFill>
                  <a:srgbClr val="033C5B"/>
                </a:solidFill>
                <a:latin typeface="Times New Roman"/>
                <a:cs typeface="Times New Roman"/>
              </a:rPr>
              <a:t>M</a:t>
            </a:r>
            <a:r>
              <a:rPr dirty="0" sz="1200" spc="-5">
                <a:solidFill>
                  <a:srgbClr val="033C5B"/>
                </a:solidFill>
                <a:latin typeface="Times New Roman"/>
                <a:cs typeface="Times New Roman"/>
              </a:rPr>
              <a:t>E</a:t>
            </a:r>
            <a:r>
              <a:rPr dirty="0" sz="1200" spc="-12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.</a:t>
            </a:r>
            <a:r>
              <a:rPr dirty="0" sz="1200" spc="-195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.</a:t>
            </a:r>
            <a:r>
              <a:rPr dirty="0" sz="1200" spc="-180">
                <a:solidFill>
                  <a:srgbClr val="033C5B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033C5B"/>
                </a:solidFill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 algn="just" marL="86995" marR="10795">
              <a:lnSpc>
                <a:spcPct val="99400"/>
              </a:lnSpc>
              <a:spcBef>
                <a:spcPts val="295"/>
              </a:spcBef>
            </a:pP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Publicly available data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can be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analyzed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show workers and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investors how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ll </a:t>
            </a:r>
            <a:r>
              <a:rPr dirty="0" sz="12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200" spc="-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200" spc="-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200" spc="-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doing. </a:t>
            </a:r>
            <a:r>
              <a:rPr dirty="0" sz="12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F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200" spc="-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priv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te </a:t>
            </a:r>
            <a:r>
              <a:rPr dirty="0" sz="12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ﬁrms, </a:t>
            </a:r>
            <a:r>
              <a:rPr dirty="0" sz="1200" spc="-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state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m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nt </a:t>
            </a:r>
            <a:r>
              <a:rPr dirty="0" sz="12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lysi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nd </a:t>
            </a:r>
            <a:r>
              <a:rPr dirty="0" sz="1200" spc="-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industry 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comparisons contain similar information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for internal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use. A few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simple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ratio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calculations can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tell you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as an employee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orinvestor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how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well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 ﬁrm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is doing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how it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making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proﬁts.</a:t>
            </a:r>
            <a:endParaRPr sz="1200">
              <a:latin typeface="Times New Roman"/>
              <a:cs typeface="Times New Roman"/>
            </a:endParaRPr>
          </a:p>
          <a:p>
            <a:pPr algn="just" marL="86995" marR="8255" indent="228600">
              <a:lnSpc>
                <a:spcPts val="1430"/>
              </a:lnSpc>
              <a:spcBef>
                <a:spcPts val="60"/>
              </a:spcBef>
            </a:pP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1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chapter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gives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insight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into</a:t>
            </a:r>
            <a:r>
              <a:rPr dirty="0" sz="1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how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lenders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make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decisions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about</a:t>
            </a:r>
            <a:r>
              <a:rPr dirty="0" sz="1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lending </a:t>
            </a:r>
            <a:r>
              <a:rPr dirty="0" sz="1200" spc="-2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money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YOU.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review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your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personal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“balance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sheet”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(your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assets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debts)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income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(your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monthly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checking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account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information)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you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apply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for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car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loan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mortgage.</a:t>
            </a:r>
            <a:endParaRPr sz="12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9400"/>
              </a:lnSpc>
              <a:spcBef>
                <a:spcPts val="845"/>
              </a:spcBef>
            </a:pP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Part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being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good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manager is 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managing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people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assets well. Successful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ﬁnancial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analysisand planning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require an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understanding of a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 external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 internal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environments. Prior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chapters have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discussed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important external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inﬂuences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aﬀecting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ﬁrms,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such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ﬂuctuations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in inﬂation,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rates,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exchange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rates,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government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policy.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internal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environment </a:t>
            </a:r>
            <a:r>
              <a:rPr dirty="0" sz="1200" spc="-2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includes items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can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aﬀected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management, such as organizational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structure, worker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motivation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 productivity, cost control, and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plant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operations.</a:t>
            </a:r>
            <a:endParaRPr sz="1200">
              <a:latin typeface="Times New Roman"/>
              <a:cs typeface="Times New Roman"/>
            </a:endParaRPr>
          </a:p>
          <a:p>
            <a:pPr algn="just" marL="12700" indent="226695">
              <a:lnSpc>
                <a:spcPts val="1430"/>
              </a:lnSpc>
            </a:pP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2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course,</a:t>
            </a:r>
            <a:r>
              <a:rPr dirty="0" sz="12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number</a:t>
            </a:r>
            <a:r>
              <a:rPr dirty="0" sz="12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2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interrelationships</a:t>
            </a:r>
            <a:r>
              <a:rPr dirty="0" sz="12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exist</a:t>
            </a:r>
            <a:r>
              <a:rPr dirty="0" sz="12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between</a:t>
            </a:r>
            <a:r>
              <a:rPr dirty="0" sz="12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external</a:t>
            </a:r>
            <a:endParaRPr sz="1200">
              <a:latin typeface="Times New Roman"/>
              <a:cs typeface="Times New Roman"/>
            </a:endParaRPr>
          </a:p>
          <a:p>
            <a:pPr algn="just" marL="12700" marR="5715">
              <a:lnSpc>
                <a:spcPts val="1430"/>
              </a:lnSpc>
              <a:spcBef>
                <a:spcPts val="55"/>
              </a:spcBef>
            </a:pP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internal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environment.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Firm sales will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aﬀected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by the state of the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economy,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management’s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ability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to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handle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growth,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and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quality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ma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k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ng</a:t>
            </a:r>
            <a:r>
              <a:rPr dirty="0" sz="12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ﬁ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m’s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odu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t.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ic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ng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12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re</a:t>
            </a:r>
            <a:r>
              <a:rPr dirty="0" sz="12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ﬂ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ce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state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of  the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economy,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actions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competitors,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production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costs.</a:t>
            </a:r>
            <a:endParaRPr sz="1200">
              <a:latin typeface="Times New Roman"/>
              <a:cs typeface="Times New Roman"/>
            </a:endParaRPr>
          </a:p>
          <a:p>
            <a:pPr algn="just" marL="12700" marR="5715" indent="226695">
              <a:lnSpc>
                <a:spcPts val="1430"/>
              </a:lnSpc>
              <a:spcBef>
                <a:spcPts val="5"/>
              </a:spcBef>
            </a:pP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joint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impact</a:t>
            </a:r>
            <a:r>
              <a:rPr dirty="0" sz="1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external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internal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environments</a:t>
            </a:r>
            <a:r>
              <a:rPr dirty="0" sz="1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best </a:t>
            </a:r>
            <a:r>
              <a:rPr dirty="0" sz="1200" spc="-2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reﬂected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2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statements.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provide</a:t>
            </a:r>
            <a:r>
              <a:rPr dirty="0" sz="12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measures </a:t>
            </a:r>
            <a:r>
              <a:rPr dirty="0" sz="1200" spc="-2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200" spc="25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2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success</a:t>
            </a:r>
            <a:r>
              <a:rPr dirty="0" sz="1200" spc="2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200" spc="25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failure</a:t>
            </a:r>
            <a:r>
              <a:rPr dirty="0" sz="1200" spc="2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200" spc="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strategies</a:t>
            </a:r>
            <a:r>
              <a:rPr dirty="0" sz="1200" spc="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policies,</a:t>
            </a:r>
            <a:r>
              <a:rPr dirty="0" sz="12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quantiﬁed</a:t>
            </a:r>
            <a:r>
              <a:rPr dirty="0" sz="12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endParaRPr sz="12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430"/>
              </a:lnSpc>
              <a:spcBef>
                <a:spcPts val="5"/>
              </a:spcBef>
            </a:pP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terms.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 Such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 information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valuable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tothe</a:t>
            </a:r>
            <a:r>
              <a:rPr dirty="0" sz="12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managers,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well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200" spc="-2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stock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bond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analysts,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bank loan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oﬃcers, and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competitors.The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information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found</a:t>
            </a:r>
            <a:r>
              <a:rPr dirty="0" sz="1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2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2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dirty="0" sz="12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2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invaluable</a:t>
            </a:r>
            <a:r>
              <a:rPr dirty="0" sz="12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2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analyzing</a:t>
            </a:r>
            <a:r>
              <a:rPr dirty="0" sz="12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past</a:t>
            </a:r>
            <a:r>
              <a:rPr dirty="0" sz="12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endParaRPr sz="1200">
              <a:latin typeface="Times New Roman"/>
              <a:cs typeface="Times New Roman"/>
            </a:endParaRPr>
          </a:p>
          <a:p>
            <a:pPr algn="just" marL="12700">
              <a:lnSpc>
                <a:spcPts val="1385"/>
              </a:lnSpc>
            </a:pP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well as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planning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future.</a:t>
            </a:r>
            <a:endParaRPr sz="1200">
              <a:latin typeface="Times New Roman"/>
              <a:cs typeface="Times New Roman"/>
            </a:endParaRPr>
          </a:p>
          <a:p>
            <a:pPr algn="just" marL="12700" marR="5080" indent="226695">
              <a:lnSpc>
                <a:spcPct val="99400"/>
              </a:lnSpc>
              <a:spcBef>
                <a:spcPts val="5"/>
              </a:spcBef>
            </a:pP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For investors,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how we 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analyze ﬁnancial statements will depend upon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economic 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environment,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too.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example, a 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high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ratios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be an 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attractive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investment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at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end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ofa</a:t>
            </a:r>
            <a:r>
              <a:rPr dirty="0" sz="12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recession</a:t>
            </a:r>
            <a:r>
              <a:rPr dirty="0" sz="1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2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economic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growth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begins.</a:t>
            </a:r>
            <a:r>
              <a:rPr dirty="0" sz="12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Rapidly </a:t>
            </a:r>
            <a:r>
              <a:rPr dirty="0" sz="1200" spc="-2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expanding 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sales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will generate cash to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pay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interestleaving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high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levels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of proﬁts.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same</a:t>
            </a:r>
            <a:r>
              <a:rPr dirty="0" sz="12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12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end</a:t>
            </a:r>
            <a:r>
              <a:rPr dirty="0" sz="12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2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period</a:t>
            </a:r>
            <a:r>
              <a:rPr dirty="0" sz="12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2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economic</a:t>
            </a:r>
            <a:r>
              <a:rPr dirty="0" sz="1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growth,with</a:t>
            </a:r>
            <a:r>
              <a:rPr dirty="0" sz="12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recession </a:t>
            </a:r>
            <a:r>
              <a:rPr dirty="0" sz="1200" spc="-2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growing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near,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make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4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2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appear</a:t>
            </a:r>
            <a:r>
              <a:rPr dirty="0" sz="12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unattractive</a:t>
            </a:r>
            <a:r>
              <a:rPr dirty="0" sz="1200" spc="-25">
                <a:solidFill>
                  <a:srgbClr val="221F1F"/>
                </a:solidFill>
                <a:latin typeface="Times New Roman"/>
                <a:cs typeface="Times New Roman"/>
              </a:rPr>
              <a:t> for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investment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purposes.</a:t>
            </a:r>
            <a:endParaRPr sz="1200">
              <a:latin typeface="Times New Roman"/>
              <a:cs typeface="Times New Roman"/>
            </a:endParaRPr>
          </a:p>
          <a:p>
            <a:pPr algn="just" marL="12700" marR="9525" indent="226695">
              <a:lnSpc>
                <a:spcPts val="1430"/>
              </a:lnSpc>
              <a:spcBef>
                <a:spcPts val="55"/>
              </a:spcBef>
            </a:pP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chapter addresses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how to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analyze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 ﬁnancial statements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identify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strengths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weaknesses.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92682" y="8192261"/>
            <a:ext cx="302768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60">
                <a:solidFill>
                  <a:srgbClr val="221F1F"/>
                </a:solidFill>
                <a:latin typeface="Tahoma"/>
                <a:cs typeface="Tahoma"/>
              </a:rPr>
              <a:t>F</a:t>
            </a:r>
            <a:r>
              <a:rPr dirty="0" sz="2000" spc="-35">
                <a:solidFill>
                  <a:srgbClr val="221F1F"/>
                </a:solidFill>
                <a:latin typeface="Tahoma"/>
                <a:cs typeface="Tahoma"/>
              </a:rPr>
              <a:t>i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nanci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a</a:t>
            </a:r>
            <a:r>
              <a:rPr dirty="0" sz="2000" spc="-25">
                <a:solidFill>
                  <a:srgbClr val="221F1F"/>
                </a:solidFill>
                <a:latin typeface="Tahoma"/>
                <a:cs typeface="Tahoma"/>
              </a:rPr>
              <a:t>l</a:t>
            </a:r>
            <a:r>
              <a:rPr dirty="0" sz="2000" spc="-160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55">
                <a:solidFill>
                  <a:srgbClr val="221F1F"/>
                </a:solidFill>
                <a:latin typeface="Tahoma"/>
                <a:cs typeface="Tahoma"/>
              </a:rPr>
              <a:t>Sta</a:t>
            </a:r>
            <a:r>
              <a:rPr dirty="0" sz="2000" spc="-35">
                <a:solidFill>
                  <a:srgbClr val="221F1F"/>
                </a:solidFill>
                <a:latin typeface="Tahoma"/>
                <a:cs typeface="Tahoma"/>
              </a:rPr>
              <a:t>t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e</a:t>
            </a:r>
            <a:r>
              <a:rPr dirty="0" sz="2000" spc="-100">
                <a:solidFill>
                  <a:srgbClr val="221F1F"/>
                </a:solidFill>
                <a:latin typeface="Tahoma"/>
                <a:cs typeface="Tahoma"/>
              </a:rPr>
              <a:t>m</a:t>
            </a:r>
            <a:r>
              <a:rPr dirty="0" sz="2000" spc="-65">
                <a:solidFill>
                  <a:srgbClr val="221F1F"/>
                </a:solidFill>
                <a:latin typeface="Tahoma"/>
                <a:cs typeface="Tahoma"/>
              </a:rPr>
              <a:t>en</a:t>
            </a:r>
            <a:r>
              <a:rPr dirty="0" sz="2000" spc="-35">
                <a:solidFill>
                  <a:srgbClr val="221F1F"/>
                </a:solidFill>
                <a:latin typeface="Tahoma"/>
                <a:cs typeface="Tahoma"/>
              </a:rPr>
              <a:t>t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65">
                <a:solidFill>
                  <a:srgbClr val="221F1F"/>
                </a:solidFill>
                <a:latin typeface="Tahoma"/>
                <a:cs typeface="Tahoma"/>
              </a:rPr>
              <a:t>An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a</a:t>
            </a:r>
            <a:r>
              <a:rPr dirty="0" sz="2000" spc="-40">
                <a:solidFill>
                  <a:srgbClr val="221F1F"/>
                </a:solidFill>
                <a:latin typeface="Tahoma"/>
                <a:cs typeface="Tahoma"/>
              </a:rPr>
              <a:t>ly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s</a:t>
            </a:r>
            <a:r>
              <a:rPr dirty="0" sz="2000" spc="-40">
                <a:solidFill>
                  <a:srgbClr val="221F1F"/>
                </a:solidFill>
                <a:latin typeface="Tahoma"/>
                <a:cs typeface="Tahoma"/>
              </a:rPr>
              <a:t>is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2944" y="8696655"/>
            <a:ext cx="4734560" cy="9359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99400"/>
              </a:lnSpc>
              <a:spcBef>
                <a:spcPts val="105"/>
              </a:spcBef>
            </a:pP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ﬁnancial statements discussed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in Chapter 13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were designed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to report a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2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2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position</a:t>
            </a:r>
            <a:r>
              <a:rPr dirty="0" sz="12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12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2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point</a:t>
            </a:r>
            <a:r>
              <a:rPr dirty="0" sz="12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time,</a:t>
            </a:r>
            <a:r>
              <a:rPr dirty="0" sz="12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well</a:t>
            </a:r>
            <a:r>
              <a:rPr dirty="0" sz="1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2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2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results</a:t>
            </a:r>
            <a:r>
              <a:rPr dirty="0" sz="12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2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2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221F1F"/>
                </a:solidFill>
                <a:latin typeface="Times New Roman"/>
                <a:cs typeface="Times New Roman"/>
              </a:rPr>
              <a:t>operations </a:t>
            </a:r>
            <a:r>
              <a:rPr dirty="0" sz="1200" spc="-2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200" spc="-5">
                <a:solidFill>
                  <a:srgbClr val="221F1F"/>
                </a:solidFill>
                <a:latin typeface="Times New Roman"/>
                <a:cs typeface="Times New Roman"/>
              </a:rPr>
              <a:t>over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a period </a:t>
            </a:r>
            <a:r>
              <a:rPr dirty="0" sz="1200" spc="5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time. </a:t>
            </a:r>
            <a:r>
              <a:rPr dirty="0" u="sng" sz="1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realusefulness of </a:t>
            </a:r>
            <a:r>
              <a:rPr dirty="0" u="sng" sz="1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these statements comes from the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help they provide </a:t>
            </a:r>
            <a:r>
              <a:rPr dirty="0" u="sng" sz="1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</a:t>
            </a:r>
            <a:r>
              <a:rPr dirty="0" u="sng" sz="12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predicting </a:t>
            </a:r>
            <a:r>
              <a:rPr dirty="0" u="sng" sz="1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dirty="0" u="sng" sz="1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ﬁrm’s </a:t>
            </a:r>
            <a:r>
              <a:rPr dirty="0" u="sng" sz="1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futureearnings </a:t>
            </a:r>
            <a:r>
              <a:rPr dirty="0" u="sng" sz="1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dividends along </a:t>
            </a:r>
            <a:r>
              <a:rPr dirty="0" sz="1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with the</a:t>
            </a:r>
            <a:r>
              <a:rPr dirty="0" u="sng" sz="12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risks</a:t>
            </a:r>
            <a:r>
              <a:rPr dirty="0" u="sng" sz="12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associated</a:t>
            </a:r>
            <a:r>
              <a:rPr dirty="0" u="sng" sz="12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with</a:t>
            </a:r>
            <a:r>
              <a:rPr dirty="0" u="sng" sz="12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dirty="0" u="sng" sz="12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variables.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7405" y="8212455"/>
            <a:ext cx="439420" cy="281940"/>
          </a:xfrm>
          <a:prstGeom prst="rect">
            <a:avLst/>
          </a:prstGeom>
          <a:ln w="25907">
            <a:solidFill>
              <a:srgbClr val="DBDBDD"/>
            </a:solidFill>
          </a:ln>
        </p:spPr>
        <p:txBody>
          <a:bodyPr wrap="square" lIns="0" tIns="53975" rIns="0" bIns="0" rtlCol="0" vert="horz">
            <a:spAutoFit/>
          </a:bodyPr>
          <a:lstStyle/>
          <a:p>
            <a:pPr marL="86995">
              <a:lnSpc>
                <a:spcPct val="100000"/>
              </a:lnSpc>
              <a:spcBef>
                <a:spcPts val="425"/>
              </a:spcBef>
            </a:pPr>
            <a:r>
              <a:rPr dirty="0" sz="1100" spc="-5">
                <a:solidFill>
                  <a:srgbClr val="221F1F"/>
                </a:solidFill>
                <a:latin typeface="Trebuchet MS"/>
                <a:cs typeface="Trebuchet MS"/>
              </a:rPr>
              <a:t>14.1</a:t>
            </a:r>
            <a:endParaRPr sz="1100">
              <a:latin typeface="Trebuchet MS"/>
              <a:cs typeface="Trebuchet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15339" y="8053069"/>
            <a:ext cx="6484620" cy="0"/>
          </a:xfrm>
          <a:custGeom>
            <a:avLst/>
            <a:gdLst/>
            <a:ahLst/>
            <a:cxnLst/>
            <a:rect l="l" t="t" r="r" b="b"/>
            <a:pathLst>
              <a:path w="6484620" h="0">
                <a:moveTo>
                  <a:pt x="0" y="0"/>
                </a:moveTo>
                <a:lnTo>
                  <a:pt x="6484620" y="0"/>
                </a:lnTo>
              </a:path>
            </a:pathLst>
          </a:custGeom>
          <a:ln w="6096">
            <a:solidFill>
              <a:srgbClr val="80828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43073" y="714248"/>
            <a:ext cx="5095240" cy="21469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7620" indent="227329">
              <a:lnSpc>
                <a:spcPct val="99300"/>
              </a:lnSpc>
              <a:spcBef>
                <a:spcPts val="10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Financial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analysis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aﬀect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nonﬁnance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operations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example,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salesperson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could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lose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new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customer and a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sales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commission should a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check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the customer’s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lead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conclusion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customer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bad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credit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risk.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analysis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thatindicates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excessive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levels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inventories could lead to a change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ﬁrm’s pricing and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marketing strategies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could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aﬀect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production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plan,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even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leading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worker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layoﬀs.</a:t>
            </a:r>
            <a:endParaRPr sz="1000">
              <a:latin typeface="Times New Roman"/>
              <a:cs typeface="Times New Roman"/>
            </a:endParaRPr>
          </a:p>
          <a:p>
            <a:pPr algn="just" marL="12700" marR="6350" indent="227329">
              <a:lnSpc>
                <a:spcPct val="99500"/>
              </a:lnSpc>
              <a:spcBef>
                <a:spcPts val="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ﬁrm’s management reviews its ﬁnancial statements to determine if progress is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being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made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toward company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goals.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Internal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documents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based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 analysis inform division man-agers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status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divisions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product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lines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how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results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compare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year’s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plan.</a:t>
            </a:r>
            <a:endParaRPr sz="1000">
              <a:latin typeface="Times New Roman"/>
              <a:cs typeface="Times New Roman"/>
            </a:endParaRPr>
          </a:p>
          <a:p>
            <a:pPr marL="12700" marR="6350" indent="227329">
              <a:lnSpc>
                <a:spcPts val="1190"/>
              </a:lnSpc>
              <a:spcBef>
                <a:spcPts val="35"/>
              </a:spcBef>
            </a:pP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Many</a:t>
            </a:r>
            <a:r>
              <a:rPr dirty="0" sz="1000" spc="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individuals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organizations</a:t>
            </a:r>
            <a:r>
              <a:rPr dirty="0" sz="1000" spc="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analyze</a:t>
            </a:r>
            <a:r>
              <a:rPr dirty="0" sz="1000" spc="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ﬁrms’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statements.</a:t>
            </a:r>
            <a:r>
              <a:rPr dirty="0" sz="1000" spc="1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1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seeks</a:t>
            </a:r>
            <a:r>
              <a:rPr dirty="0" sz="1000" spc="1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credit,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supplier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bank, typically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submit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for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examination.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Potential</a:t>
            </a: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ts val="1190"/>
              </a:lnSpc>
              <a:spcBef>
                <a:spcPts val="1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purchasers</a:t>
            </a:r>
            <a:r>
              <a:rPr dirty="0" sz="1000" spc="1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bonds</a:t>
            </a:r>
            <a:r>
              <a:rPr dirty="0" sz="1000" spc="1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1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analyze</a:t>
            </a:r>
            <a:r>
              <a:rPr dirty="0" sz="10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dirty="0" sz="10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gauge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theﬁrm’s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ability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make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timely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payments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principal.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Potential shareholders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shouldexamine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endParaRPr sz="1000">
              <a:latin typeface="Times New Roman"/>
              <a:cs typeface="Times New Roman"/>
            </a:endParaRPr>
          </a:p>
          <a:p>
            <a:pPr marL="12700" marR="6350">
              <a:lnSpc>
                <a:spcPts val="1190"/>
              </a:lnSpc>
              <a:spcBef>
                <a:spcPts val="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1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dirty="0" sz="1000" spc="1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1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dirty="0" sz="1000" spc="1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excellent</a:t>
            </a:r>
            <a:r>
              <a:rPr dirty="0" sz="1000" spc="1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source</a:t>
            </a:r>
            <a:r>
              <a:rPr dirty="0" sz="1000" spc="1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1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1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information.</a:t>
            </a:r>
            <a:r>
              <a:rPr dirty="0" sz="1000" spc="1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Present</a:t>
            </a:r>
            <a:r>
              <a:rPr dirty="0" sz="10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shareholders</a:t>
            </a:r>
            <a:r>
              <a:rPr dirty="0" sz="1000" spc="1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1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want</a:t>
            </a:r>
            <a:r>
              <a:rPr dirty="0" sz="1000" spc="1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examine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 statements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monitor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performance.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1263" y="3476371"/>
            <a:ext cx="1492885" cy="554990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2699"/>
              </a:lnSpc>
              <a:spcBef>
                <a:spcPts val="75"/>
              </a:spcBef>
            </a:pPr>
            <a:r>
              <a:rPr dirty="0" sz="850">
                <a:solidFill>
                  <a:srgbClr val="009CDB"/>
                </a:solidFill>
                <a:latin typeface="Georgia"/>
                <a:cs typeface="Georgia"/>
              </a:rPr>
              <a:t>r</a:t>
            </a:r>
            <a:r>
              <a:rPr dirty="0" sz="850" spc="-15">
                <a:solidFill>
                  <a:srgbClr val="009CDB"/>
                </a:solidFill>
                <a:latin typeface="Georgia"/>
                <a:cs typeface="Georgia"/>
              </a:rPr>
              <a:t>a</a:t>
            </a:r>
            <a:r>
              <a:rPr dirty="0" sz="850" spc="-10">
                <a:solidFill>
                  <a:srgbClr val="009CDB"/>
                </a:solidFill>
                <a:latin typeface="Georgia"/>
                <a:cs typeface="Georgia"/>
              </a:rPr>
              <a:t>t</a:t>
            </a:r>
            <a:r>
              <a:rPr dirty="0" sz="850">
                <a:solidFill>
                  <a:srgbClr val="009CDB"/>
                </a:solidFill>
                <a:latin typeface="Georgia"/>
                <a:cs typeface="Georgia"/>
              </a:rPr>
              <a:t>io</a:t>
            </a:r>
            <a:r>
              <a:rPr dirty="0" sz="850" spc="-5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>
                <a:solidFill>
                  <a:srgbClr val="009CDB"/>
                </a:solidFill>
                <a:latin typeface="Georgia"/>
                <a:cs typeface="Georgia"/>
              </a:rPr>
              <a:t>a</a:t>
            </a:r>
            <a:r>
              <a:rPr dirty="0" sz="850" spc="-15">
                <a:solidFill>
                  <a:srgbClr val="009CDB"/>
                </a:solidFill>
                <a:latin typeface="Georgia"/>
                <a:cs typeface="Georgia"/>
              </a:rPr>
              <a:t>n</a:t>
            </a:r>
            <a:r>
              <a:rPr dirty="0" sz="850">
                <a:solidFill>
                  <a:srgbClr val="009CDB"/>
                </a:solidFill>
                <a:latin typeface="Georgia"/>
                <a:cs typeface="Georgia"/>
              </a:rPr>
              <a:t>a</a:t>
            </a:r>
            <a:r>
              <a:rPr dirty="0" sz="850" spc="-20">
                <a:solidFill>
                  <a:srgbClr val="009CDB"/>
                </a:solidFill>
                <a:latin typeface="Georgia"/>
                <a:cs typeface="Georgia"/>
              </a:rPr>
              <a:t>l</a:t>
            </a:r>
            <a:r>
              <a:rPr dirty="0" sz="850" spc="-5">
                <a:solidFill>
                  <a:srgbClr val="009CDB"/>
                </a:solidFill>
                <a:latin typeface="Georgia"/>
                <a:cs typeface="Georgia"/>
              </a:rPr>
              <a:t>y</a:t>
            </a:r>
            <a:r>
              <a:rPr dirty="0" sz="850" spc="-10">
                <a:solidFill>
                  <a:srgbClr val="009CDB"/>
                </a:solidFill>
                <a:latin typeface="Georgia"/>
                <a:cs typeface="Georgia"/>
              </a:rPr>
              <a:t>si</a:t>
            </a:r>
            <a:r>
              <a:rPr dirty="0" sz="850">
                <a:solidFill>
                  <a:srgbClr val="009CDB"/>
                </a:solidFill>
                <a:latin typeface="Georgia"/>
                <a:cs typeface="Georgia"/>
              </a:rPr>
              <a:t>s</a:t>
            </a:r>
            <a:r>
              <a:rPr dirty="0" sz="85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7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ﬁ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nanci</a:t>
            </a:r>
            <a:r>
              <a:rPr dirty="0" sz="850" spc="5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l</a:t>
            </a:r>
            <a:r>
              <a:rPr dirty="0" sz="850" spc="-5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tech</a:t>
            </a:r>
            <a:r>
              <a:rPr dirty="0" sz="850" spc="5">
                <a:solidFill>
                  <a:srgbClr val="4A4A4D"/>
                </a:solidFill>
                <a:latin typeface="Times New Roman"/>
                <a:cs typeface="Times New Roman"/>
              </a:rPr>
              <a:t>n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iqu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e 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that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involves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dividing various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ﬁnancial statement numbers into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one</a:t>
            </a:r>
            <a:r>
              <a:rPr dirty="0" sz="850" spc="-3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another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1263" y="4689475"/>
            <a:ext cx="1512570" cy="1423670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75"/>
              </a:spcBef>
            </a:pPr>
            <a:r>
              <a:rPr dirty="0" sz="850">
                <a:solidFill>
                  <a:srgbClr val="009CDB"/>
                </a:solidFill>
                <a:latin typeface="Georgia"/>
                <a:cs typeface="Georgia"/>
              </a:rPr>
              <a:t>trend </a:t>
            </a:r>
            <a:r>
              <a:rPr dirty="0" sz="850" spc="-5">
                <a:solidFill>
                  <a:srgbClr val="009CDB"/>
                </a:solidFill>
                <a:latin typeface="Georgia"/>
                <a:cs typeface="Georgia"/>
              </a:rPr>
              <a:t>analysis (time </a:t>
            </a:r>
            <a:r>
              <a:rPr dirty="0" sz="850">
                <a:solidFill>
                  <a:srgbClr val="009CDB"/>
                </a:solidFill>
                <a:latin typeface="Georgia"/>
                <a:cs typeface="Georgia"/>
              </a:rPr>
              <a:t>series </a:t>
            </a:r>
            <a:r>
              <a:rPr dirty="0" sz="850" spc="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10">
                <a:solidFill>
                  <a:srgbClr val="009CDB"/>
                </a:solidFill>
                <a:latin typeface="Georgia"/>
                <a:cs typeface="Georgia"/>
              </a:rPr>
              <a:t>analysis) 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used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evaluate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ﬁrm’s </a:t>
            </a:r>
            <a:r>
              <a:rPr dirty="0" sz="850" spc="-20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performance</a:t>
            </a:r>
            <a:r>
              <a:rPr dirty="0" sz="850" spc="-1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over</a:t>
            </a:r>
            <a:r>
              <a:rPr dirty="0" sz="850" spc="-1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time</a:t>
            </a:r>
            <a:endParaRPr sz="850">
              <a:latin typeface="Times New Roman"/>
              <a:cs typeface="Times New Roman"/>
            </a:endParaRPr>
          </a:p>
          <a:p>
            <a:pPr marL="12700" marR="55880">
              <a:lnSpc>
                <a:spcPct val="103000"/>
              </a:lnSpc>
              <a:spcBef>
                <a:spcPts val="270"/>
              </a:spcBef>
            </a:pPr>
            <a:r>
              <a:rPr dirty="0" sz="850" spc="-25">
                <a:solidFill>
                  <a:srgbClr val="009CDB"/>
                </a:solidFill>
                <a:latin typeface="Georgia"/>
                <a:cs typeface="Georgia"/>
              </a:rPr>
              <a:t>cross-sectional</a:t>
            </a:r>
            <a:r>
              <a:rPr dirty="0" sz="850" spc="1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5">
                <a:solidFill>
                  <a:srgbClr val="009CDB"/>
                </a:solidFill>
                <a:latin typeface="Georgia"/>
                <a:cs typeface="Georgia"/>
              </a:rPr>
              <a:t>analysis</a:t>
            </a:r>
            <a:r>
              <a:rPr dirty="0" sz="850" spc="2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diﬀerent </a:t>
            </a:r>
            <a:r>
              <a:rPr dirty="0" sz="850" spc="-20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ﬁrms are compared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at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the same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point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in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time</a:t>
            </a:r>
            <a:endParaRPr sz="850">
              <a:latin typeface="Times New Roman"/>
              <a:cs typeface="Times New Roman"/>
            </a:endParaRPr>
          </a:p>
          <a:p>
            <a:pPr marL="12700" marR="21590">
              <a:lnSpc>
                <a:spcPct val="102699"/>
              </a:lnSpc>
              <a:spcBef>
                <a:spcPts val="285"/>
              </a:spcBef>
            </a:pPr>
            <a:r>
              <a:rPr dirty="0" sz="850" spc="-25">
                <a:solidFill>
                  <a:srgbClr val="009CDB"/>
                </a:solidFill>
                <a:latin typeface="Georgia"/>
                <a:cs typeface="Georgia"/>
              </a:rPr>
              <a:t>industry</a:t>
            </a:r>
            <a:r>
              <a:rPr dirty="0" sz="850" spc="1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30">
                <a:solidFill>
                  <a:srgbClr val="009CDB"/>
                </a:solidFill>
                <a:latin typeface="Georgia"/>
                <a:cs typeface="Georgia"/>
              </a:rPr>
              <a:t>comparative</a:t>
            </a:r>
            <a:r>
              <a:rPr dirty="0" sz="850" spc="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5">
                <a:solidFill>
                  <a:srgbClr val="009CDB"/>
                </a:solidFill>
                <a:latin typeface="Georgia"/>
                <a:cs typeface="Georgia"/>
              </a:rPr>
              <a:t>analysis </a:t>
            </a:r>
            <a:r>
              <a:rPr dirty="0" sz="850" spc="-2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compares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ﬁrm’s ratios against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average</a:t>
            </a:r>
            <a:r>
              <a:rPr dirty="0" sz="850" spc="-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ratios</a:t>
            </a:r>
            <a:r>
              <a:rPr dirty="0" sz="850" spc="-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for</a:t>
            </a:r>
            <a:r>
              <a:rPr dirty="0" sz="850" spc="-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other</a:t>
            </a:r>
            <a:r>
              <a:rPr dirty="0" sz="850" spc="-4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companies </a:t>
            </a:r>
            <a:r>
              <a:rPr dirty="0" sz="850" spc="-19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in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the ﬁrm’s industry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43073" y="3128898"/>
            <a:ext cx="5137785" cy="12141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>
                <a:solidFill>
                  <a:srgbClr val="A70D11"/>
                </a:solidFill>
                <a:latin typeface="Trebuchet MS"/>
                <a:cs typeface="Trebuchet MS"/>
              </a:rPr>
              <a:t>R</a:t>
            </a:r>
            <a:r>
              <a:rPr dirty="0" sz="1500" spc="-40">
                <a:solidFill>
                  <a:srgbClr val="A70D11"/>
                </a:solidFill>
                <a:latin typeface="Trebuchet MS"/>
                <a:cs typeface="Trebuchet MS"/>
              </a:rPr>
              <a:t>a</a:t>
            </a:r>
            <a:r>
              <a:rPr dirty="0" sz="1500" spc="-35">
                <a:solidFill>
                  <a:srgbClr val="A70D11"/>
                </a:solidFill>
                <a:latin typeface="Trebuchet MS"/>
                <a:cs typeface="Trebuchet MS"/>
              </a:rPr>
              <a:t>ti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o</a:t>
            </a:r>
            <a:r>
              <a:rPr dirty="0" sz="1500" spc="-19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50">
                <a:solidFill>
                  <a:srgbClr val="A70D11"/>
                </a:solidFill>
                <a:latin typeface="Trebuchet MS"/>
                <a:cs typeface="Trebuchet MS"/>
              </a:rPr>
              <a:t>A</a:t>
            </a:r>
            <a:r>
              <a:rPr dirty="0" sz="1500" spc="-55">
                <a:solidFill>
                  <a:srgbClr val="A70D11"/>
                </a:solidFill>
                <a:latin typeface="Trebuchet MS"/>
                <a:cs typeface="Trebuchet MS"/>
              </a:rPr>
              <a:t>n</a:t>
            </a:r>
            <a:r>
              <a:rPr dirty="0" sz="1500" spc="-40">
                <a:solidFill>
                  <a:srgbClr val="A70D11"/>
                </a:solidFill>
                <a:latin typeface="Trebuchet MS"/>
                <a:cs typeface="Trebuchet MS"/>
              </a:rPr>
              <a:t>a</a:t>
            </a:r>
            <a:r>
              <a:rPr dirty="0" sz="1500" spc="-25">
                <a:solidFill>
                  <a:srgbClr val="A70D11"/>
                </a:solidFill>
                <a:latin typeface="Trebuchet MS"/>
                <a:cs typeface="Trebuchet MS"/>
              </a:rPr>
              <a:t>l</a:t>
            </a:r>
            <a:r>
              <a:rPr dirty="0" sz="1500" spc="-35">
                <a:solidFill>
                  <a:srgbClr val="A70D11"/>
                </a:solidFill>
                <a:latin typeface="Trebuchet MS"/>
                <a:cs typeface="Trebuchet MS"/>
              </a:rPr>
              <a:t>y</a:t>
            </a:r>
            <a:r>
              <a:rPr dirty="0" sz="1500" spc="-30">
                <a:solidFill>
                  <a:srgbClr val="A70D11"/>
                </a:solidFill>
                <a:latin typeface="Trebuchet MS"/>
                <a:cs typeface="Trebuchet MS"/>
              </a:rPr>
              <a:t>sis</a:t>
            </a:r>
            <a:r>
              <a:rPr dirty="0" sz="1500" spc="-16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55">
                <a:solidFill>
                  <a:srgbClr val="A70D11"/>
                </a:solidFill>
                <a:latin typeface="Trebuchet MS"/>
                <a:cs typeface="Trebuchet MS"/>
              </a:rPr>
              <a:t>o</a:t>
            </a:r>
            <a:r>
              <a:rPr dirty="0" sz="1500" spc="-30">
                <a:solidFill>
                  <a:srgbClr val="A70D11"/>
                </a:solidFill>
                <a:latin typeface="Trebuchet MS"/>
                <a:cs typeface="Trebuchet MS"/>
              </a:rPr>
              <a:t>f</a:t>
            </a:r>
            <a:r>
              <a:rPr dirty="0" sz="1500" spc="-14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B</a:t>
            </a:r>
            <a:r>
              <a:rPr dirty="0" sz="1500" spc="-40">
                <a:solidFill>
                  <a:srgbClr val="A70D11"/>
                </a:solidFill>
                <a:latin typeface="Trebuchet MS"/>
                <a:cs typeface="Trebuchet MS"/>
              </a:rPr>
              <a:t>a</a:t>
            </a:r>
            <a:r>
              <a:rPr dirty="0" sz="1500" spc="-25">
                <a:solidFill>
                  <a:srgbClr val="A70D11"/>
                </a:solidFill>
                <a:latin typeface="Trebuchet MS"/>
                <a:cs typeface="Trebuchet MS"/>
              </a:rPr>
              <a:t>l</a:t>
            </a:r>
            <a:r>
              <a:rPr dirty="0" sz="1500" spc="-35">
                <a:solidFill>
                  <a:srgbClr val="A70D11"/>
                </a:solidFill>
                <a:latin typeface="Trebuchet MS"/>
                <a:cs typeface="Trebuchet MS"/>
              </a:rPr>
              <a:t>a</a:t>
            </a:r>
            <a:r>
              <a:rPr dirty="0" sz="1500" spc="-55">
                <a:solidFill>
                  <a:srgbClr val="A70D11"/>
                </a:solidFill>
                <a:latin typeface="Trebuchet MS"/>
                <a:cs typeface="Trebuchet MS"/>
              </a:rPr>
              <a:t>n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ce</a:t>
            </a:r>
            <a:r>
              <a:rPr dirty="0" sz="1500" spc="-155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Sh</a:t>
            </a:r>
            <a:r>
              <a:rPr dirty="0" sz="1500" spc="-55">
                <a:solidFill>
                  <a:srgbClr val="A70D11"/>
                </a:solidFill>
                <a:latin typeface="Trebuchet MS"/>
                <a:cs typeface="Trebuchet MS"/>
              </a:rPr>
              <a:t>e</a:t>
            </a:r>
            <a:r>
              <a:rPr dirty="0" sz="1500" spc="-40">
                <a:solidFill>
                  <a:srgbClr val="A70D11"/>
                </a:solidFill>
                <a:latin typeface="Trebuchet MS"/>
                <a:cs typeface="Trebuchet MS"/>
              </a:rPr>
              <a:t>et</a:t>
            </a:r>
            <a:r>
              <a:rPr dirty="0" sz="1500" spc="-125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40">
                <a:solidFill>
                  <a:srgbClr val="A70D11"/>
                </a:solidFill>
                <a:latin typeface="Trebuchet MS"/>
                <a:cs typeface="Trebuchet MS"/>
              </a:rPr>
              <a:t>a</a:t>
            </a:r>
            <a:r>
              <a:rPr dirty="0" sz="1500" spc="-55">
                <a:solidFill>
                  <a:srgbClr val="A70D11"/>
                </a:solidFill>
                <a:latin typeface="Trebuchet MS"/>
                <a:cs typeface="Trebuchet MS"/>
              </a:rPr>
              <a:t>n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d</a:t>
            </a:r>
            <a:r>
              <a:rPr dirty="0" sz="1500" spc="-15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30">
                <a:solidFill>
                  <a:srgbClr val="A70D11"/>
                </a:solidFill>
                <a:latin typeface="Trebuchet MS"/>
                <a:cs typeface="Trebuchet MS"/>
              </a:rPr>
              <a:t>I</a:t>
            </a:r>
            <a:r>
              <a:rPr dirty="0" sz="1500" spc="-55">
                <a:solidFill>
                  <a:srgbClr val="A70D11"/>
                </a:solidFill>
                <a:latin typeface="Trebuchet MS"/>
                <a:cs typeface="Trebuchet MS"/>
              </a:rPr>
              <a:t>n</a:t>
            </a:r>
            <a:r>
              <a:rPr dirty="0" sz="1500" spc="-25">
                <a:solidFill>
                  <a:srgbClr val="A70D11"/>
                </a:solidFill>
                <a:latin typeface="Trebuchet MS"/>
                <a:cs typeface="Trebuchet MS"/>
              </a:rPr>
              <a:t>c</a:t>
            </a:r>
            <a:r>
              <a:rPr dirty="0" sz="1500" spc="-55">
                <a:solidFill>
                  <a:srgbClr val="A70D11"/>
                </a:solidFill>
                <a:latin typeface="Trebuchet MS"/>
                <a:cs typeface="Trebuchet MS"/>
              </a:rPr>
              <a:t>o</a:t>
            </a:r>
            <a:r>
              <a:rPr dirty="0" sz="1500" spc="-65">
                <a:solidFill>
                  <a:srgbClr val="A70D11"/>
                </a:solidFill>
                <a:latin typeface="Trebuchet MS"/>
                <a:cs typeface="Trebuchet MS"/>
              </a:rPr>
              <a:t>m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e</a:t>
            </a:r>
            <a:r>
              <a:rPr dirty="0" sz="1500" spc="-17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35">
                <a:solidFill>
                  <a:srgbClr val="A70D11"/>
                </a:solidFill>
                <a:latin typeface="Trebuchet MS"/>
                <a:cs typeface="Trebuchet MS"/>
              </a:rPr>
              <a:t>St</a:t>
            </a:r>
            <a:r>
              <a:rPr dirty="0" sz="1500" spc="-35">
                <a:solidFill>
                  <a:srgbClr val="A70D11"/>
                </a:solidFill>
                <a:latin typeface="Trebuchet MS"/>
                <a:cs typeface="Trebuchet MS"/>
              </a:rPr>
              <a:t>a</a:t>
            </a:r>
            <a:r>
              <a:rPr dirty="0" sz="1500" spc="-40">
                <a:solidFill>
                  <a:srgbClr val="A70D11"/>
                </a:solidFill>
                <a:latin typeface="Trebuchet MS"/>
                <a:cs typeface="Trebuchet MS"/>
              </a:rPr>
              <a:t>t</a:t>
            </a:r>
            <a:r>
              <a:rPr dirty="0" sz="1500" spc="-55">
                <a:solidFill>
                  <a:srgbClr val="A70D11"/>
                </a:solidFill>
                <a:latin typeface="Trebuchet MS"/>
                <a:cs typeface="Trebuchet MS"/>
              </a:rPr>
              <a:t>e</a:t>
            </a:r>
            <a:r>
              <a:rPr dirty="0" sz="1500" spc="-65">
                <a:solidFill>
                  <a:srgbClr val="A70D11"/>
                </a:solidFill>
                <a:latin typeface="Trebuchet MS"/>
                <a:cs typeface="Trebuchet MS"/>
              </a:rPr>
              <a:t>m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e</a:t>
            </a:r>
            <a:r>
              <a:rPr dirty="0" sz="1500" spc="-55">
                <a:solidFill>
                  <a:srgbClr val="A70D11"/>
                </a:solidFill>
                <a:latin typeface="Trebuchet MS"/>
                <a:cs typeface="Trebuchet MS"/>
              </a:rPr>
              <a:t>n</a:t>
            </a:r>
            <a:r>
              <a:rPr dirty="0" sz="1500" spc="-35">
                <a:solidFill>
                  <a:srgbClr val="A70D11"/>
                </a:solidFill>
                <a:latin typeface="Trebuchet MS"/>
                <a:cs typeface="Trebuchet MS"/>
              </a:rPr>
              <a:t>t</a:t>
            </a:r>
            <a:endParaRPr sz="1500">
              <a:latin typeface="Trebuchet MS"/>
              <a:cs typeface="Trebuchet MS"/>
            </a:endParaRPr>
          </a:p>
          <a:p>
            <a:pPr algn="just" marL="12700" marR="5080">
              <a:lnSpc>
                <a:spcPct val="110200"/>
              </a:lnSpc>
              <a:spcBef>
                <a:spcPts val="940"/>
              </a:spcBef>
            </a:pP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Ratio analysis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valuable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method for gaining insights regarding a ﬁrm’s strengths and weaknesses.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constructed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dividing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various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 statement numbers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into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one another. The ratios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can then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examined to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more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easily determine trends and reasons for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changes in the ﬁnancial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quantities.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valuable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tools,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standardize balance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sheet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numbers.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diﬀerences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size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aﬀect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analysis.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$10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billion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695067" y="4318126"/>
            <a:ext cx="4672330" cy="6350"/>
          </a:xfrm>
          <a:custGeom>
            <a:avLst/>
            <a:gdLst/>
            <a:ahLst/>
            <a:cxnLst/>
            <a:rect l="l" t="t" r="r" b="b"/>
            <a:pathLst>
              <a:path w="4672330" h="6350">
                <a:moveTo>
                  <a:pt x="4671949" y="0"/>
                </a:moveTo>
                <a:lnTo>
                  <a:pt x="0" y="0"/>
                </a:lnTo>
                <a:lnTo>
                  <a:pt x="0" y="6096"/>
                </a:lnTo>
                <a:lnTo>
                  <a:pt x="4671949" y="6096"/>
                </a:lnTo>
                <a:lnTo>
                  <a:pt x="4671949" y="0"/>
                </a:lnTo>
                <a:close/>
              </a:path>
            </a:pathLst>
          </a:custGeom>
          <a:solidFill>
            <a:srgbClr val="221F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2243073" y="4317009"/>
            <a:ext cx="5138420" cy="1545590"/>
          </a:xfrm>
          <a:prstGeom prst="rect">
            <a:avLst/>
          </a:prstGeom>
        </p:spPr>
        <p:txBody>
          <a:bodyPr wrap="square" lIns="0" tIns="2794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220"/>
              </a:spcBef>
            </a:pP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</a:t>
            </a:r>
            <a:r>
              <a:rPr dirty="0" u="sng" sz="1000" spc="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easily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compared</a:t>
            </a:r>
            <a:r>
              <a:rPr dirty="0" u="sng" sz="1000" spc="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dirty="0" u="sng" sz="10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</a:t>
            </a:r>
            <a:r>
              <a:rPr dirty="0" u="sng" sz="1000" spc="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with</a:t>
            </a:r>
            <a:r>
              <a:rPr dirty="0" u="sng" sz="1000" spc="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$1</a:t>
            </a:r>
            <a:r>
              <a:rPr dirty="0" u="sng" sz="1000" spc="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billion</a:t>
            </a:r>
            <a:r>
              <a:rPr dirty="0" u="sng" sz="10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endParaRPr sz="1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20"/>
              </a:spcBef>
            </a:pP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$200</a:t>
            </a:r>
            <a:r>
              <a:rPr dirty="0" u="sng" sz="1000" spc="-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million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sales.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 indent="227329">
              <a:lnSpc>
                <a:spcPct val="110200"/>
              </a:lnSpc>
              <a:spcBef>
                <a:spcPts val="5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Three basic categories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analysis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used.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First,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 ratios can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 in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trend </a:t>
            </a:r>
            <a:r>
              <a:rPr dirty="0" sz="100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analysis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(also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known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time </a:t>
            </a:r>
            <a:r>
              <a:rPr dirty="0" sz="1000" spc="-10">
                <a:solidFill>
                  <a:srgbClr val="009CDB"/>
                </a:solidFill>
                <a:latin typeface="Georgia"/>
                <a:cs typeface="Georgia"/>
              </a:rPr>
              <a:t>series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analysis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) to evaluate a ﬁrm’s performance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overtime. Second,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cross-sectional analysis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diﬀerent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com-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pared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same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point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 time.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Third,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industry comparative analysis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 used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compare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aﬁrm’s ratios against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average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companies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industry.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allows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theanalyst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evaluate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performance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relative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industry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norms.</a:t>
            </a:r>
            <a:endParaRPr sz="1000">
              <a:latin typeface="Times New Roman"/>
              <a:cs typeface="Times New Roman"/>
            </a:endParaRPr>
          </a:p>
          <a:p>
            <a:pPr algn="just" marL="240029">
              <a:lnSpc>
                <a:spcPct val="100000"/>
              </a:lnSpc>
              <a:spcBef>
                <a:spcPts val="13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Comparing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average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requires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caution.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sources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999867" y="5872860"/>
            <a:ext cx="394970" cy="146685"/>
          </a:xfrm>
          <a:custGeom>
            <a:avLst/>
            <a:gdLst/>
            <a:ahLst/>
            <a:cxnLst/>
            <a:rect l="l" t="t" r="r" b="b"/>
            <a:pathLst>
              <a:path w="394970" h="146685">
                <a:moveTo>
                  <a:pt x="394716" y="0"/>
                </a:moveTo>
                <a:lnTo>
                  <a:pt x="0" y="0"/>
                </a:lnTo>
                <a:lnTo>
                  <a:pt x="0" y="146303"/>
                </a:lnTo>
                <a:lnTo>
                  <a:pt x="394716" y="146303"/>
                </a:lnTo>
                <a:lnTo>
                  <a:pt x="39471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981321" y="5872860"/>
            <a:ext cx="373380" cy="146685"/>
          </a:xfrm>
          <a:custGeom>
            <a:avLst/>
            <a:gdLst/>
            <a:ahLst/>
            <a:cxnLst/>
            <a:rect l="l" t="t" r="r" b="b"/>
            <a:pathLst>
              <a:path w="373379" h="146685">
                <a:moveTo>
                  <a:pt x="373379" y="0"/>
                </a:moveTo>
                <a:lnTo>
                  <a:pt x="0" y="0"/>
                </a:lnTo>
                <a:lnTo>
                  <a:pt x="0" y="146303"/>
                </a:lnTo>
                <a:lnTo>
                  <a:pt x="373379" y="146303"/>
                </a:lnTo>
                <a:lnTo>
                  <a:pt x="37337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440170" y="5872860"/>
            <a:ext cx="927100" cy="146685"/>
          </a:xfrm>
          <a:custGeom>
            <a:avLst/>
            <a:gdLst/>
            <a:ahLst/>
            <a:cxnLst/>
            <a:rect l="l" t="t" r="r" b="b"/>
            <a:pathLst>
              <a:path w="927100" h="146685">
                <a:moveTo>
                  <a:pt x="926896" y="0"/>
                </a:moveTo>
                <a:lnTo>
                  <a:pt x="0" y="0"/>
                </a:lnTo>
                <a:lnTo>
                  <a:pt x="0" y="146303"/>
                </a:lnTo>
                <a:lnTo>
                  <a:pt x="926896" y="146303"/>
                </a:lnTo>
                <a:lnTo>
                  <a:pt x="92689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2243073" y="5852541"/>
            <a:ext cx="513715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data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report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average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each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ratio,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report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median,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others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report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theinterquartile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range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43073" y="6004331"/>
            <a:ext cx="5137785" cy="360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0000"/>
              </a:lnSpc>
              <a:spcBef>
                <a:spcPts val="100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each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(that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is,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range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middle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50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values</a:t>
            </a:r>
            <a:r>
              <a:rPr dirty="0" sz="10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reported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industry).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483230" y="6375780"/>
            <a:ext cx="1937385" cy="147955"/>
          </a:xfrm>
          <a:custGeom>
            <a:avLst/>
            <a:gdLst/>
            <a:ahLst/>
            <a:cxnLst/>
            <a:rect l="l" t="t" r="r" b="b"/>
            <a:pathLst>
              <a:path w="1937385" h="147954">
                <a:moveTo>
                  <a:pt x="1937258" y="0"/>
                </a:moveTo>
                <a:lnTo>
                  <a:pt x="0" y="0"/>
                </a:lnTo>
                <a:lnTo>
                  <a:pt x="0" y="147827"/>
                </a:lnTo>
                <a:lnTo>
                  <a:pt x="1937258" y="147827"/>
                </a:lnTo>
                <a:lnTo>
                  <a:pt x="193725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482972" y="6375780"/>
            <a:ext cx="233679" cy="147955"/>
          </a:xfrm>
          <a:custGeom>
            <a:avLst/>
            <a:gdLst/>
            <a:ahLst/>
            <a:cxnLst/>
            <a:rect l="l" t="t" r="r" b="b"/>
            <a:pathLst>
              <a:path w="233679" h="147954">
                <a:moveTo>
                  <a:pt x="233172" y="0"/>
                </a:moveTo>
                <a:lnTo>
                  <a:pt x="0" y="0"/>
                </a:lnTo>
                <a:lnTo>
                  <a:pt x="0" y="147827"/>
                </a:lnTo>
                <a:lnTo>
                  <a:pt x="233172" y="147827"/>
                </a:lnTo>
                <a:lnTo>
                  <a:pt x="23317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483230" y="6880225"/>
            <a:ext cx="375285" cy="146685"/>
          </a:xfrm>
          <a:custGeom>
            <a:avLst/>
            <a:gdLst/>
            <a:ahLst/>
            <a:cxnLst/>
            <a:rect l="l" t="t" r="r" b="b"/>
            <a:pathLst>
              <a:path w="375285" h="146684">
                <a:moveTo>
                  <a:pt x="374904" y="0"/>
                </a:moveTo>
                <a:lnTo>
                  <a:pt x="0" y="0"/>
                </a:lnTo>
                <a:lnTo>
                  <a:pt x="0" y="146304"/>
                </a:lnTo>
                <a:lnTo>
                  <a:pt x="374904" y="146304"/>
                </a:lnTo>
                <a:lnTo>
                  <a:pt x="374904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2243073" y="6338087"/>
            <a:ext cx="5137150" cy="12039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 indent="227329">
              <a:lnSpc>
                <a:spcPct val="110500"/>
              </a:lnSpc>
              <a:spcBef>
                <a:spcPts val="10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Five other diﬃculties can arise as well. First,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their nature, industry ratios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narrowlyfocused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speciﬁc industry,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but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operations 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large ﬁrms such as AT&amp;T,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ExxonMobil,and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IBM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often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cross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many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boundaries.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 indent="227329">
              <a:lnSpc>
                <a:spcPct val="110000"/>
              </a:lnSpc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Second,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accounting standards often diﬀer among ﬁrms in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industry. This can create confusion,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particularly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adopt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new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accounting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standards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(setforth</a:t>
            </a:r>
            <a:r>
              <a:rPr dirty="0" sz="10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Financial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Accounting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Standards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Board,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FASB)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before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others.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Adopting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standards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early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aﬀect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endParaRPr sz="1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3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making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them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appear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unusually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high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low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comparedto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average.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83230" y="7552690"/>
            <a:ext cx="32702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824098" y="7532369"/>
            <a:ext cx="455612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care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taken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comparing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diﬀerent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types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same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industry.In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483230" y="8224773"/>
            <a:ext cx="340360" cy="146685"/>
          </a:xfrm>
          <a:custGeom>
            <a:avLst/>
            <a:gdLst/>
            <a:ahLst/>
            <a:cxnLst/>
            <a:rect l="l" t="t" r="r" b="b"/>
            <a:pathLst>
              <a:path w="340360" h="146684">
                <a:moveTo>
                  <a:pt x="339851" y="0"/>
                </a:moveTo>
                <a:lnTo>
                  <a:pt x="0" y="0"/>
                </a:lnTo>
                <a:lnTo>
                  <a:pt x="0" y="146303"/>
                </a:lnTo>
                <a:lnTo>
                  <a:pt x="339851" y="146303"/>
                </a:lnTo>
                <a:lnTo>
                  <a:pt x="33985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483230" y="9232086"/>
            <a:ext cx="247015" cy="146685"/>
          </a:xfrm>
          <a:custGeom>
            <a:avLst/>
            <a:gdLst/>
            <a:ahLst/>
            <a:cxnLst/>
            <a:rect l="l" t="t" r="r" b="b"/>
            <a:pathLst>
              <a:path w="247014" h="146684">
                <a:moveTo>
                  <a:pt x="246887" y="0"/>
                </a:moveTo>
                <a:lnTo>
                  <a:pt x="0" y="0"/>
                </a:lnTo>
                <a:lnTo>
                  <a:pt x="0" y="146303"/>
                </a:lnTo>
                <a:lnTo>
                  <a:pt x="246887" y="146303"/>
                </a:lnTo>
                <a:lnTo>
                  <a:pt x="246887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2243073" y="7684160"/>
            <a:ext cx="5138420" cy="18732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0000"/>
              </a:lnSpc>
              <a:spcBef>
                <a:spcPts val="10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industry, there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large and small ﬁrms, multinational and domestic ﬁrms, ﬁrms that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operate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nationally,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those which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focus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only on limited geographic markets.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Some ﬁrmsmay use a year-end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date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December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31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but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choose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another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date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end-of-year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reporting.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 indent="227329">
              <a:lnSpc>
                <a:spcPct val="110200"/>
              </a:lnSpc>
              <a:spcBef>
                <a:spcPts val="1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Fourth,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analysts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sources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public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compute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diﬀerently.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Some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 use after-tax earnings, some pretax earnings;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others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 assume “debt”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refers only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long-term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while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still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include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liabilities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debt.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year-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end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numbers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most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recent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balance sheet while others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compute a ﬁnancial ratio using an average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 the previous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most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recent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sheet.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Make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sure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you are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aware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how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resource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deﬁnes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before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using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analysis.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 indent="227329">
              <a:lnSpc>
                <a:spcPts val="1320"/>
              </a:lnSpc>
              <a:spcBef>
                <a:spcPts val="6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Fifth, ﬁrms change over time, which may make it diﬃcult to assess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changes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ﬁnancialratios.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merge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another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spin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oﬀ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(divest)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division.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Such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changes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1420" y="658519"/>
            <a:ext cx="6136005" cy="464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270">
              <a:lnSpc>
                <a:spcPct val="144200"/>
              </a:lnSpc>
              <a:spcBef>
                <a:spcPts val="10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aﬀect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level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earlier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periods.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We’ll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ﬁrst-handin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chapter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use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our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sample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computing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ratios.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2015,Walgreens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completed a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merger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German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retail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1420" y="1164081"/>
            <a:ext cx="140906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drug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store,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Boots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Alliance.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37485" y="1184402"/>
            <a:ext cx="4699000" cy="146685"/>
          </a:xfrm>
          <a:prstGeom prst="rect">
            <a:avLst/>
          </a:prstGeom>
          <a:solidFill>
            <a:srgbClr val="00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most recent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statements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diﬀer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some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cases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14120" y="1403858"/>
            <a:ext cx="6122035" cy="146685"/>
          </a:xfrm>
          <a:prstGeom prst="rect">
            <a:avLst/>
          </a:prstGeom>
          <a:solidFill>
            <a:srgbClr val="00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prior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years,as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assets,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liabilities,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sales,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expenses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combined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into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ﬁrm,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WalgreensBoots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Alliance,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14120" y="1623313"/>
            <a:ext cx="2347595" cy="146685"/>
          </a:xfrm>
          <a:prstGeom prst="rect">
            <a:avLst/>
          </a:prstGeom>
          <a:solidFill>
            <a:srgbClr val="00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simply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refer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 “Walgreens.”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1420" y="1756309"/>
            <a:ext cx="6135370" cy="112014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 indent="228600">
              <a:lnSpc>
                <a:spcPct val="143800"/>
              </a:lnSpc>
              <a:spcBef>
                <a:spcPts val="9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How an analyst interprets a ratio depends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whom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analyst works. Whether a ratio appears favorable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unfavorable depends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perspective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user. For example, ashort-term creditor, such as a bank loan oﬃcer, mostly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wants to see a high degree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liquidity. This analyst is somewhat less concerned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ﬁrm’s proﬁtability. An equity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holder would rather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see less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liquidity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more proﬁtability. Therefore, the analyst must keep in mind the perspective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evaluating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interpreting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contained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02944" y="3398646"/>
            <a:ext cx="1967230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45">
                <a:solidFill>
                  <a:srgbClr val="A70D11"/>
                </a:solidFill>
                <a:latin typeface="Tahoma"/>
                <a:cs typeface="Tahoma"/>
              </a:rPr>
              <a:t>Ty</a:t>
            </a:r>
            <a:r>
              <a:rPr dirty="0" sz="1500" spc="-40">
                <a:solidFill>
                  <a:srgbClr val="A70D11"/>
                </a:solidFill>
                <a:latin typeface="Tahoma"/>
                <a:cs typeface="Tahoma"/>
              </a:rPr>
              <a:t>p</a:t>
            </a:r>
            <a:r>
              <a:rPr dirty="0" sz="1500" spc="-50">
                <a:solidFill>
                  <a:srgbClr val="A70D11"/>
                </a:solidFill>
                <a:latin typeface="Tahoma"/>
                <a:cs typeface="Tahoma"/>
              </a:rPr>
              <a:t>e</a:t>
            </a:r>
            <a:r>
              <a:rPr dirty="0" sz="1500" spc="-40">
                <a:solidFill>
                  <a:srgbClr val="A70D11"/>
                </a:solidFill>
                <a:latin typeface="Tahoma"/>
                <a:cs typeface="Tahoma"/>
              </a:rPr>
              <a:t>s</a:t>
            </a:r>
            <a:r>
              <a:rPr dirty="0" sz="1500" spc="-100">
                <a:solidFill>
                  <a:srgbClr val="A70D11"/>
                </a:solidFill>
                <a:latin typeface="Tahoma"/>
                <a:cs typeface="Tahoma"/>
              </a:rPr>
              <a:t> </a:t>
            </a:r>
            <a:r>
              <a:rPr dirty="0" sz="1500" spc="-50">
                <a:solidFill>
                  <a:srgbClr val="A70D11"/>
                </a:solidFill>
                <a:latin typeface="Tahoma"/>
                <a:cs typeface="Tahoma"/>
              </a:rPr>
              <a:t>o</a:t>
            </a:r>
            <a:r>
              <a:rPr dirty="0" sz="1500" spc="-30">
                <a:solidFill>
                  <a:srgbClr val="A70D11"/>
                </a:solidFill>
                <a:latin typeface="Tahoma"/>
                <a:cs typeface="Tahoma"/>
              </a:rPr>
              <a:t>f</a:t>
            </a:r>
            <a:r>
              <a:rPr dirty="0" sz="1500" spc="-130">
                <a:solidFill>
                  <a:srgbClr val="A70D11"/>
                </a:solidFill>
                <a:latin typeface="Tahoma"/>
                <a:cs typeface="Tahoma"/>
              </a:rPr>
              <a:t> </a:t>
            </a:r>
            <a:r>
              <a:rPr dirty="0" sz="1500" spc="-40">
                <a:solidFill>
                  <a:srgbClr val="A70D11"/>
                </a:solidFill>
                <a:latin typeface="Tahoma"/>
                <a:cs typeface="Tahoma"/>
              </a:rPr>
              <a:t>Financi</a:t>
            </a:r>
            <a:r>
              <a:rPr dirty="0" sz="1500" spc="-35">
                <a:solidFill>
                  <a:srgbClr val="A70D11"/>
                </a:solidFill>
                <a:latin typeface="Tahoma"/>
                <a:cs typeface="Tahoma"/>
              </a:rPr>
              <a:t>a</a:t>
            </a:r>
            <a:r>
              <a:rPr dirty="0" sz="1500" spc="-20">
                <a:solidFill>
                  <a:srgbClr val="A70D11"/>
                </a:solidFill>
                <a:latin typeface="Tahoma"/>
                <a:cs typeface="Tahoma"/>
              </a:rPr>
              <a:t>l</a:t>
            </a:r>
            <a:r>
              <a:rPr dirty="0" sz="1500" spc="-125">
                <a:solidFill>
                  <a:srgbClr val="A70D11"/>
                </a:solidFill>
                <a:latin typeface="Tahoma"/>
                <a:cs typeface="Tahoma"/>
              </a:rPr>
              <a:t> </a:t>
            </a:r>
            <a:r>
              <a:rPr dirty="0" sz="1500" spc="-45">
                <a:solidFill>
                  <a:srgbClr val="A70D11"/>
                </a:solidFill>
                <a:latin typeface="Tahoma"/>
                <a:cs typeface="Tahoma"/>
              </a:rPr>
              <a:t>R</a:t>
            </a:r>
            <a:r>
              <a:rPr dirty="0" sz="1500" spc="-35">
                <a:solidFill>
                  <a:srgbClr val="A70D11"/>
                </a:solidFill>
                <a:latin typeface="Tahoma"/>
                <a:cs typeface="Tahoma"/>
              </a:rPr>
              <a:t>atios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2944" y="3772941"/>
            <a:ext cx="6134100" cy="26377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6350">
              <a:lnSpc>
                <a:spcPct val="145000"/>
              </a:lnSpc>
              <a:spcBef>
                <a:spcPts val="10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Many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types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calculated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data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information.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However,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common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practice to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group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into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ﬁve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basic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categories: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350">
              <a:latin typeface="Times New Roman"/>
              <a:cs typeface="Times New Roman"/>
            </a:endParaRPr>
          </a:p>
          <a:p>
            <a:pPr marL="163195" indent="-151130">
              <a:lnSpc>
                <a:spcPct val="100000"/>
              </a:lnSpc>
              <a:buAutoNum type="arabicPeriod"/>
              <a:tabLst>
                <a:tab pos="163830" algn="l"/>
              </a:tabLst>
            </a:pPr>
            <a:r>
              <a:rPr dirty="0" sz="950" spc="-5">
                <a:solidFill>
                  <a:srgbClr val="221F1F"/>
                </a:solidFill>
                <a:latin typeface="Times New Roman"/>
                <a:cs typeface="Times New Roman"/>
              </a:rPr>
              <a:t>Liquidity</a:t>
            </a:r>
            <a:r>
              <a:rPr dirty="0" sz="95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5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endParaRPr sz="950">
              <a:latin typeface="Times New Roman"/>
              <a:cs typeface="Times New Roman"/>
            </a:endParaRPr>
          </a:p>
          <a:p>
            <a:pPr marL="170815" indent="-158750">
              <a:lnSpc>
                <a:spcPct val="100000"/>
              </a:lnSpc>
              <a:spcBef>
                <a:spcPts val="850"/>
              </a:spcBef>
              <a:buAutoNum type="arabicPeriod"/>
              <a:tabLst>
                <a:tab pos="171450" algn="l"/>
              </a:tabLst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management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endParaRPr sz="1000">
              <a:latin typeface="Times New Roman"/>
              <a:cs typeface="Times New Roman"/>
            </a:endParaRPr>
          </a:p>
          <a:p>
            <a:pPr marL="170815" indent="-158750">
              <a:lnSpc>
                <a:spcPct val="100000"/>
              </a:lnSpc>
              <a:spcBef>
                <a:spcPts val="875"/>
              </a:spcBef>
              <a:buAutoNum type="arabicPeriod"/>
              <a:tabLst>
                <a:tab pos="171450" algn="l"/>
              </a:tabLst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Fin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cial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1000">
              <a:latin typeface="Times New Roman"/>
              <a:cs typeface="Times New Roman"/>
            </a:endParaRPr>
          </a:p>
          <a:p>
            <a:pPr marL="169545" indent="-157480">
              <a:lnSpc>
                <a:spcPct val="100000"/>
              </a:lnSpc>
              <a:spcBef>
                <a:spcPts val="870"/>
              </a:spcBef>
              <a:buAutoNum type="arabicPeriod"/>
              <a:tabLst>
                <a:tab pos="170180" algn="l"/>
              </a:tabLst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Proﬁtability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endParaRPr sz="1000">
              <a:latin typeface="Times New Roman"/>
              <a:cs typeface="Times New Roman"/>
            </a:endParaRPr>
          </a:p>
          <a:p>
            <a:pPr marL="170815" indent="-158750">
              <a:lnSpc>
                <a:spcPct val="100000"/>
              </a:lnSpc>
              <a:spcBef>
                <a:spcPts val="875"/>
              </a:spcBef>
              <a:buAutoNum type="arabicPeriod"/>
              <a:tabLst>
                <a:tab pos="171450" algn="l"/>
              </a:tabLst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3500"/>
              </a:lnSpc>
              <a:spcBef>
                <a:spcPts val="940"/>
              </a:spcBef>
            </a:pP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ﬁrst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four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categories are based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information taken from a ﬁrm’s income statements and balance sheets. The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ﬁfth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category relates stock market information to ﬁnancial statementitems.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 the ﬁnancial statements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were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introduced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lecture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7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illustrate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how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analysis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conducted.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Times New Roman"/>
                <a:cs typeface="Times New Roman"/>
              </a:rPr>
              <a:t>Table</a:t>
            </a:r>
            <a:r>
              <a:rPr dirty="0" sz="1000" spc="2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Times New Roman"/>
                <a:cs typeface="Times New Roman"/>
              </a:rPr>
              <a:t>14.1</a:t>
            </a:r>
            <a:r>
              <a:rPr dirty="0" sz="1000" spc="4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009CDB"/>
                </a:solidFill>
                <a:latin typeface="Times New Roman"/>
                <a:cs typeface="Times New Roman"/>
              </a:rPr>
              <a:t>14.2</a:t>
            </a:r>
            <a:r>
              <a:rPr dirty="0" sz="1000" spc="20">
                <a:solidFill>
                  <a:srgbClr val="009CDB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contain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2944" y="6452997"/>
            <a:ext cx="591756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sheets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several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years.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comparative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purposes,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each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group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06869" y="6473316"/>
            <a:ext cx="21653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we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15644" y="6692772"/>
            <a:ext cx="612076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present graphs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well as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retail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drug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storeindustry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competitor,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CVS,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1997–2015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15644" y="6912229"/>
            <a:ext cx="62547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io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260345" y="757377"/>
          <a:ext cx="4702810" cy="5396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0895"/>
                <a:gridCol w="1186815"/>
                <a:gridCol w="713739"/>
                <a:gridCol w="707389"/>
                <a:gridCol w="707389"/>
                <a:gridCol w="576579"/>
              </a:tblGrid>
              <a:tr h="291388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dirty="0" sz="900" spc="55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T</a:t>
                      </a:r>
                      <a:r>
                        <a:rPr dirty="0" sz="900" spc="6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ABL</a:t>
                      </a:r>
                      <a:r>
                        <a:rPr dirty="0" sz="90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E</a:t>
                      </a:r>
                      <a:r>
                        <a:rPr dirty="0" sz="90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900" spc="5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900" spc="-5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dirty="0" sz="90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4</a:t>
                      </a:r>
                      <a:r>
                        <a:rPr dirty="0" sz="900" spc="-12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90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.1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B="0" marT="73025">
                    <a:solidFill>
                      <a:srgbClr val="B9D7E6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dirty="0" sz="950" spc="1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Balance</a:t>
                      </a:r>
                      <a:r>
                        <a:rPr dirty="0" sz="950" spc="-2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50" spc="1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Sheets</a:t>
                      </a:r>
                      <a:r>
                        <a:rPr dirty="0" sz="950" spc="-1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50" spc="10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dirty="0" sz="950" spc="1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Walgreens</a:t>
                      </a:r>
                      <a:r>
                        <a:rPr dirty="0" sz="950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50" spc="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($</a:t>
                      </a:r>
                      <a:r>
                        <a:rPr dirty="0" sz="950" spc="1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50" spc="10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millions)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0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468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3A91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3A91B3"/>
                    </a:solidFill>
                  </a:tcPr>
                </a:tc>
                <a:tc>
                  <a:txBody>
                    <a:bodyPr/>
                    <a:lstStyle/>
                    <a:p>
                      <a:pPr marL="227329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2012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9530">
                    <a:solidFill>
                      <a:srgbClr val="3A91B3"/>
                    </a:solidFill>
                  </a:tcPr>
                </a:tc>
                <a:tc>
                  <a:txBody>
                    <a:bodyPr/>
                    <a:lstStyle/>
                    <a:p>
                      <a:pPr marL="21971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2013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9530">
                    <a:solidFill>
                      <a:srgbClr val="3A91B3"/>
                    </a:solidFill>
                  </a:tcPr>
                </a:tc>
                <a:tc>
                  <a:txBody>
                    <a:bodyPr/>
                    <a:lstStyle/>
                    <a:p>
                      <a:pPr marL="222885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2014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9530">
                    <a:solidFill>
                      <a:srgbClr val="3A91B3"/>
                    </a:solidFill>
                  </a:tcPr>
                </a:tc>
                <a:tc>
                  <a:txBody>
                    <a:bodyPr/>
                    <a:lstStyle/>
                    <a:p>
                      <a:pPr marL="21971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2015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9530">
                    <a:solidFill>
                      <a:srgbClr val="3A91B3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dirty="0" sz="900" spc="-5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900" spc="-2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dirty="0" sz="900" spc="-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equivalents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$1,297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$2,106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$2,646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$3,000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dirty="0" sz="900" spc="-3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receivable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$2,167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$2,632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$3,218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$6,849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Inventories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$7,036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$6,852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$6,076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667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$8,678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 current</a:t>
                      </a:r>
                      <a:r>
                        <a:rPr dirty="0" sz="900" spc="-3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$260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$284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$302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667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$1,130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1648"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900" spc="-3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dirty="0" sz="900" spc="-2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$10,760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65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$11,874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$12,242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$19,657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900" spc="-2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fixed</a:t>
                      </a:r>
                      <a:r>
                        <a:rPr dirty="0" sz="900" spc="-2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$12,038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65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$12,138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$12,257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$15,068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dirty="0" sz="900" spc="-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long-term</a:t>
                      </a:r>
                      <a:r>
                        <a:rPr dirty="0" sz="900" spc="-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$8,503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$9,059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$10,324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$17,685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2028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Goodwill</a:t>
                      </a:r>
                      <a:r>
                        <a:rPr dirty="0" sz="900" spc="-2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900" spc="-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intangibles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$2,161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$2,410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$2,359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$16,372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900" spc="-4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Fixed</a:t>
                      </a:r>
                      <a:r>
                        <a:rPr dirty="0" sz="900" spc="-3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$22,702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$23,607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$24,940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667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$49,125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900" spc="-5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ASS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dirty="0" sz="900" spc="-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74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$33,462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$35,481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74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$37,182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667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$68,782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dirty="0" sz="900" spc="-5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payable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$4,384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$4,635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$4,315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$10,088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Short-term</a:t>
                      </a:r>
                      <a:r>
                        <a:rPr dirty="0" sz="900" spc="-4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debt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$1,319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$570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29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$774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$1,068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1648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dirty="0" sz="900" spc="-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dirty="0" sz="900" spc="-3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$3,019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$3,678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$3,806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$5,401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900" spc="-2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dirty="0" sz="900" spc="-2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$8,722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$8,883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$8,895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$16,557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Long-term</a:t>
                      </a:r>
                      <a:r>
                        <a:rPr dirty="0" sz="900" spc="-4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debt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4,073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$4,477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$3,736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$13,315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dirty="0" sz="900" spc="-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$2,431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$2,667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$4,094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$8,049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900" spc="-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AL</a:t>
                      </a:r>
                      <a:r>
                        <a:rPr dirty="0" sz="900" spc="-6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LIABILITI</a:t>
                      </a:r>
                      <a:r>
                        <a:rPr dirty="0" sz="900" spc="-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$15,226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$16,027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$16,725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667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$37,921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1902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Preferred</a:t>
                      </a:r>
                      <a:r>
                        <a:rPr dirty="0" sz="900" spc="-4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00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748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748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Common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dirty="0" sz="900" spc="3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+</a:t>
                      </a:r>
                      <a:r>
                        <a:rPr dirty="0" sz="900" spc="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Retained</a:t>
                      </a:r>
                      <a:r>
                        <a:rPr dirty="0" sz="900" spc="2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earnings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$18,236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$19,454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$20,457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3111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$30,861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3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900" spc="-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AL</a:t>
                      </a:r>
                      <a:r>
                        <a:rPr dirty="0" sz="900" spc="-5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ST</a:t>
                      </a:r>
                      <a:r>
                        <a:rPr dirty="0" sz="900" spc="-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CK</a:t>
                      </a:r>
                      <a:r>
                        <a:rPr dirty="0" sz="900" spc="-2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OL</a:t>
                      </a:r>
                      <a:r>
                        <a:rPr dirty="0" sz="900" spc="-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dirty="0" sz="900" spc="-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’</a:t>
                      </a:r>
                      <a:r>
                        <a:rPr dirty="0" sz="900" spc="-4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dirty="0" sz="900" spc="-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Q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UI</a:t>
                      </a:r>
                      <a:r>
                        <a:rPr dirty="0" sz="900" spc="-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Y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748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$18,236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$19,454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$20,457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$30,861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2410"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900" spc="-4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LIABILITI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ES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900" spc="-2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EQUI</a:t>
                      </a:r>
                      <a:r>
                        <a:rPr dirty="0" sz="900" spc="-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Y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381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$33,462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381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87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$35,481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381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6192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$37,182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381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3111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$68,782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381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260345" y="6514465"/>
          <a:ext cx="4705985" cy="29984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0895"/>
                <a:gridCol w="964565"/>
                <a:gridCol w="758825"/>
                <a:gridCol w="758189"/>
                <a:gridCol w="756285"/>
                <a:gridCol w="655954"/>
              </a:tblGrid>
              <a:tr h="289559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dirty="0" sz="900" spc="55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T</a:t>
                      </a:r>
                      <a:r>
                        <a:rPr dirty="0" sz="900" spc="6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ABL</a:t>
                      </a:r>
                      <a:r>
                        <a:rPr dirty="0" sz="90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E</a:t>
                      </a:r>
                      <a:r>
                        <a:rPr dirty="0" sz="90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900" spc="5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900" spc="-5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r>
                        <a:rPr dirty="0" sz="90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4</a:t>
                      </a:r>
                      <a:r>
                        <a:rPr dirty="0" sz="900" spc="-12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900">
                          <a:solidFill>
                            <a:srgbClr val="04719C"/>
                          </a:solidFill>
                          <a:latin typeface="Trebuchet MS"/>
                          <a:cs typeface="Trebuchet MS"/>
                        </a:rPr>
                        <a:t>.2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B="0" marT="73025">
                    <a:solidFill>
                      <a:srgbClr val="B9D7E6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dirty="0" sz="950" spc="1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Income Statements</a:t>
                      </a:r>
                      <a:r>
                        <a:rPr dirty="0" sz="950" spc="2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50" spc="10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dirty="0" sz="950" spc="1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Walgreens</a:t>
                      </a:r>
                      <a:r>
                        <a:rPr dirty="0" sz="950" spc="10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50" spc="1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($</a:t>
                      </a:r>
                      <a:r>
                        <a:rPr dirty="0" sz="950" spc="25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50" spc="10">
                          <a:solidFill>
                            <a:srgbClr val="3A91B3"/>
                          </a:solidFill>
                          <a:latin typeface="Times New Roman"/>
                          <a:cs typeface="Times New Roman"/>
                        </a:rPr>
                        <a:t>millions)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0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4688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3A91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3A91B3"/>
                    </a:solidFill>
                  </a:tcPr>
                </a:tc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dirty="0" sz="10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2012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0">
                    <a:solidFill>
                      <a:srgbClr val="3A91B3"/>
                    </a:solidFill>
                  </a:tcPr>
                </a:tc>
                <a:tc>
                  <a:txBody>
                    <a:bodyPr/>
                    <a:lstStyle/>
                    <a:p>
                      <a:pPr marL="24511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dirty="0" sz="10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2013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0">
                    <a:solidFill>
                      <a:srgbClr val="3A91B3"/>
                    </a:solidFill>
                  </a:tcPr>
                </a:tc>
                <a:tc>
                  <a:txBody>
                    <a:bodyPr/>
                    <a:lstStyle/>
                    <a:p>
                      <a:pPr marL="24765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dirty="0" sz="10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2014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0">
                    <a:solidFill>
                      <a:srgbClr val="3A91B3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16839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dirty="0" sz="10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2015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0">
                    <a:solidFill>
                      <a:srgbClr val="3A91B3"/>
                    </a:solidFill>
                  </a:tcPr>
                </a:tc>
              </a:tr>
              <a:tr h="230124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Revenue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54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$71,633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605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$72,217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8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$76,392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$103,444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2028"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Cost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900" spc="-4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goods</a:t>
                      </a:r>
                      <a:r>
                        <a:rPr dirty="0" sz="900" spc="-2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sold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542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$50,125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605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$51,098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88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$54,823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$76,520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367283">
                <a:tc gridSpan="2">
                  <a:txBody>
                    <a:bodyPr/>
                    <a:lstStyle/>
                    <a:p>
                      <a:pPr marL="278765" marR="185420" indent="-114300">
                        <a:lnSpc>
                          <a:spcPct val="102200"/>
                        </a:lnSpc>
                        <a:spcBef>
                          <a:spcPts val="28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Selling,</a:t>
                      </a:r>
                      <a:r>
                        <a:rPr dirty="0" sz="900" spc="-4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general,</a:t>
                      </a:r>
                      <a:r>
                        <a:rPr dirty="0" sz="900" spc="-2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administrative </a:t>
                      </a:r>
                      <a:r>
                        <a:rPr dirty="0" sz="900" spc="-2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dirty="0" sz="900" spc="-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and depreciation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619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542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$18,044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605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$17,179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161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$17,375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$22,256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1648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Operating</a:t>
                      </a:r>
                      <a:r>
                        <a:rPr dirty="0" sz="900" spc="-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542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$3,464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605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$3,940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88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$4,194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$4,668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Interest</a:t>
                      </a:r>
                      <a:r>
                        <a:rPr dirty="0" sz="900" spc="-4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expense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 spc="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$88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796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$156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3111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dirty="0" sz="900" spc="-2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dirty="0" sz="900" spc="-1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(Income)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669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78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 spc="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88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$481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209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($643)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073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900" spc="-2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before</a:t>
                      </a:r>
                      <a:r>
                        <a:rPr dirty="0" sz="900" spc="-3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taxes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54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$3,376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605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$3,895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8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$3,557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$5,311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0124"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900" spc="-5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taxes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542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$1,249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605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$1,445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88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$1,526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$1,056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5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31647"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900" spc="-2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54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$2,127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605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$2,450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8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$2,031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$4,255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T w="12700">
                      <a:solidFill>
                        <a:srgbClr val="3A91B3"/>
                      </a:solidFill>
                      <a:prstDash val="solid"/>
                    </a:lnT>
                    <a:lnB w="12700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  <a:tr h="229514"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Earnings</a:t>
                      </a:r>
                      <a:r>
                        <a:rPr dirty="0" sz="900" spc="-1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per </a:t>
                      </a:r>
                      <a:r>
                        <a:rPr dirty="0" sz="9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share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53975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8478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$2.42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53975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605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$2.59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53975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28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$2.03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53975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8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9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$4.05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T w="12700">
                      <a:solidFill>
                        <a:srgbClr val="3A91B3"/>
                      </a:solidFill>
                      <a:prstDash val="solid"/>
                    </a:lnT>
                    <a:lnB w="53975">
                      <a:solidFill>
                        <a:srgbClr val="3A91B3"/>
                      </a:solidFill>
                      <a:prstDash val="solid"/>
                    </a:lnB>
                    <a:solidFill>
                      <a:srgbClr val="EFEF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10969" y="726439"/>
            <a:ext cx="300545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Liqu</a:t>
            </a:r>
            <a:r>
              <a:rPr dirty="0" sz="2000" spc="-30">
                <a:solidFill>
                  <a:srgbClr val="221F1F"/>
                </a:solidFill>
                <a:latin typeface="Tahoma"/>
                <a:cs typeface="Tahoma"/>
              </a:rPr>
              <a:t>i</a:t>
            </a:r>
            <a:r>
              <a:rPr dirty="0" sz="2000" spc="-60">
                <a:solidFill>
                  <a:srgbClr val="221F1F"/>
                </a:solidFill>
                <a:latin typeface="Tahoma"/>
                <a:cs typeface="Tahoma"/>
              </a:rPr>
              <a:t>d</a:t>
            </a:r>
            <a:r>
              <a:rPr dirty="0" sz="2000" spc="-35">
                <a:solidFill>
                  <a:srgbClr val="221F1F"/>
                </a:solidFill>
                <a:latin typeface="Tahoma"/>
                <a:cs typeface="Tahoma"/>
              </a:rPr>
              <a:t>i</a:t>
            </a:r>
            <a:r>
              <a:rPr dirty="0" sz="2000" spc="-40">
                <a:solidFill>
                  <a:srgbClr val="221F1F"/>
                </a:solidFill>
                <a:latin typeface="Tahoma"/>
                <a:cs typeface="Tahoma"/>
              </a:rPr>
              <a:t>t</a:t>
            </a:r>
            <a:r>
              <a:rPr dirty="0" sz="2000" spc="-55">
                <a:solidFill>
                  <a:srgbClr val="221F1F"/>
                </a:solidFill>
                <a:latin typeface="Tahoma"/>
                <a:cs typeface="Tahoma"/>
              </a:rPr>
              <a:t>y</a:t>
            </a:r>
            <a:r>
              <a:rPr dirty="0" sz="2000" spc="-105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55">
                <a:solidFill>
                  <a:srgbClr val="221F1F"/>
                </a:solidFill>
                <a:latin typeface="Tahoma"/>
                <a:cs typeface="Tahoma"/>
              </a:rPr>
              <a:t>R</a:t>
            </a:r>
            <a:r>
              <a:rPr dirty="0" sz="2000" spc="-40">
                <a:solidFill>
                  <a:srgbClr val="221F1F"/>
                </a:solidFill>
                <a:latin typeface="Tahoma"/>
                <a:cs typeface="Tahoma"/>
              </a:rPr>
              <a:t>ati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o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s</a:t>
            </a:r>
            <a:r>
              <a:rPr dirty="0" sz="2000" spc="-100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60">
                <a:solidFill>
                  <a:srgbClr val="221F1F"/>
                </a:solidFill>
                <a:latin typeface="Tahoma"/>
                <a:cs typeface="Tahoma"/>
              </a:rPr>
              <a:t>and</a:t>
            </a:r>
            <a:r>
              <a:rPr dirty="0" sz="2000" spc="-130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55">
                <a:solidFill>
                  <a:srgbClr val="221F1F"/>
                </a:solidFill>
                <a:latin typeface="Tahoma"/>
                <a:cs typeface="Tahoma"/>
              </a:rPr>
              <a:t>Analy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s</a:t>
            </a:r>
            <a:r>
              <a:rPr dirty="0" sz="2000" spc="-40">
                <a:solidFill>
                  <a:srgbClr val="221F1F"/>
                </a:solidFill>
                <a:latin typeface="Tahoma"/>
                <a:cs typeface="Tahoma"/>
              </a:rPr>
              <a:t>is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2944" y="1385062"/>
            <a:ext cx="423481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obligations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paid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cash,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ﬂows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ultimately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determine solvency.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2944" y="1688338"/>
            <a:ext cx="473011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30">
                <a:solidFill>
                  <a:srgbClr val="009CDB"/>
                </a:solidFill>
                <a:uFill>
                  <a:solidFill>
                    <a:srgbClr val="009CDB"/>
                  </a:solidFill>
                </a:uFill>
                <a:latin typeface="Georgia"/>
                <a:cs typeface="Georgia"/>
              </a:rPr>
              <a:t>Liquidity</a:t>
            </a:r>
            <a:r>
              <a:rPr dirty="0" u="sng" sz="1000" spc="-10">
                <a:solidFill>
                  <a:srgbClr val="009CDB"/>
                </a:solidFill>
                <a:uFill>
                  <a:solidFill>
                    <a:srgbClr val="009CDB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000" spc="-25">
                <a:solidFill>
                  <a:srgbClr val="009CDB"/>
                </a:solidFill>
                <a:uFill>
                  <a:solidFill>
                    <a:srgbClr val="009CDB"/>
                  </a:solidFill>
                </a:uFill>
                <a:latin typeface="Georgia"/>
                <a:cs typeface="Georgia"/>
              </a:rPr>
              <a:t>ratios</a:t>
            </a:r>
            <a:r>
              <a:rPr dirty="0" u="sng" sz="1000" spc="-5">
                <a:solidFill>
                  <a:srgbClr val="009CDB"/>
                </a:solidFill>
                <a:uFill>
                  <a:solidFill>
                    <a:srgbClr val="009CDB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indicate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1000" spc="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ability</a:t>
            </a:r>
            <a:r>
              <a:rPr dirty="0" u="sng" sz="1000" spc="1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to</a:t>
            </a:r>
            <a:r>
              <a:rPr dirty="0" u="sng" sz="1000" spc="1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meet</a:t>
            </a:r>
            <a:r>
              <a:rPr dirty="0" u="sng" sz="1000" spc="1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short-term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obligations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to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creditors</a:t>
            </a:r>
            <a:r>
              <a:rPr dirty="0" u="sng" sz="1000" spc="1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as</a:t>
            </a:r>
            <a:r>
              <a:rPr dirty="0" u="sng" sz="1000" spc="23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they</a:t>
            </a:r>
            <a:r>
              <a:rPr dirty="0" u="sng" sz="1000" spc="5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mature</a:t>
            </a:r>
            <a:r>
              <a:rPr dirty="0" u="sng" sz="1000" spc="1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009CDB"/>
                  </a:solidFill>
                </a:uFill>
                <a:latin typeface="Times New Roman"/>
                <a:cs typeface="Times New Roman"/>
              </a:rPr>
              <a:t>or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2944" y="1840738"/>
            <a:ext cx="4732655" cy="93471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99400"/>
              </a:lnSpc>
              <a:spcBef>
                <a:spcPts val="100"/>
              </a:spcBef>
            </a:pP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come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due.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This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form of 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liquidity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analysis focuses </a:t>
            </a: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relationship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between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current assets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current liabilities, and the rapidity with which receivables and inventory turn into cash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during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normal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business operations. This </a:t>
            </a: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means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immediate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source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cash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funds for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paying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bills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must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cash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hand, proceeds from the sale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marketable securities,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collectionof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accounts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receivable. Additional liquidity comes from inventory that can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sold and,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thus,converted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into</a:t>
            </a:r>
            <a:r>
              <a:rPr dirty="0" u="sng" sz="1000" spc="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cash</a:t>
            </a:r>
            <a:r>
              <a:rPr dirty="0" u="sng" sz="1000" spc="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directly</a:t>
            </a:r>
            <a:r>
              <a:rPr dirty="0" u="sng" sz="1000" spc="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through</a:t>
            </a:r>
            <a:r>
              <a:rPr dirty="0" u="sng" sz="1000" spc="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cash</a:t>
            </a:r>
            <a:r>
              <a:rPr dirty="0" u="sng" sz="10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sales</a:t>
            </a:r>
            <a:r>
              <a:rPr dirty="0" u="sng" sz="10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</a:t>
            </a:r>
            <a:r>
              <a:rPr dirty="0" u="sng" sz="10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indirectly</a:t>
            </a:r>
            <a:r>
              <a:rPr dirty="0" u="sng" sz="1000" spc="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through</a:t>
            </a:r>
            <a:r>
              <a:rPr dirty="0" u="sng" sz="1000" spc="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credit</a:t>
            </a:r>
            <a:r>
              <a:rPr dirty="0" u="sng" sz="10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sales</a:t>
            </a:r>
            <a:r>
              <a:rPr dirty="0" u="sng" sz="10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(accounts</a:t>
            </a:r>
            <a:r>
              <a:rPr dirty="0" u="sng" sz="1000" spc="4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receivable)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617342" y="2770885"/>
            <a:ext cx="1088390" cy="146685"/>
          </a:xfrm>
          <a:custGeom>
            <a:avLst/>
            <a:gdLst/>
            <a:ahLst/>
            <a:cxnLst/>
            <a:rect l="l" t="t" r="r" b="b"/>
            <a:pathLst>
              <a:path w="1088389" h="146685">
                <a:moveTo>
                  <a:pt x="1088135" y="0"/>
                </a:moveTo>
                <a:lnTo>
                  <a:pt x="0" y="0"/>
                </a:lnTo>
                <a:lnTo>
                  <a:pt x="0" y="146303"/>
                </a:lnTo>
                <a:lnTo>
                  <a:pt x="1088135" y="146303"/>
                </a:lnTo>
                <a:lnTo>
                  <a:pt x="108813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1030020" y="2750565"/>
            <a:ext cx="450405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dollar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amount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net</a:t>
            </a:r>
            <a:r>
              <a:rPr dirty="0" sz="1000" spc="5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working</a:t>
            </a:r>
            <a:r>
              <a:rPr dirty="0" sz="1000" spc="4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capital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minus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02944" y="2901441"/>
            <a:ext cx="473329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liabilities,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is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sometimes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measure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liquidity,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but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popular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also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95423" y="3074238"/>
            <a:ext cx="876300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4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-3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2944" y="3054223"/>
            <a:ext cx="473011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594610" algn="l"/>
              </a:tabLst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gauge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liquidity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position.	is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measure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company’s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ability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02944" y="3205099"/>
            <a:ext cx="472567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oﬀ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short-term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comes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due.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computed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dividing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02944" y="3355975"/>
            <a:ext cx="4729480" cy="330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liabilities.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Typically,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liabilities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maturities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year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less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considered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purposes.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042720" y="3679571"/>
            <a:ext cx="320040" cy="147955"/>
          </a:xfrm>
          <a:custGeom>
            <a:avLst/>
            <a:gdLst/>
            <a:ahLst/>
            <a:cxnLst/>
            <a:rect l="l" t="t" r="r" b="b"/>
            <a:pathLst>
              <a:path w="320040" h="147954">
                <a:moveTo>
                  <a:pt x="320040" y="0"/>
                </a:moveTo>
                <a:lnTo>
                  <a:pt x="0" y="0"/>
                </a:lnTo>
                <a:lnTo>
                  <a:pt x="0" y="147827"/>
                </a:lnTo>
                <a:lnTo>
                  <a:pt x="320040" y="147827"/>
                </a:lnTo>
                <a:lnTo>
                  <a:pt x="320040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1039672" y="3812158"/>
          <a:ext cx="4498340" cy="1587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94485"/>
                <a:gridCol w="382904"/>
                <a:gridCol w="2512060"/>
              </a:tblGrid>
              <a:tr h="152400">
                <a:tc>
                  <a:txBody>
                    <a:bodyPr/>
                    <a:lstStyle/>
                    <a:p>
                      <a:pPr marL="40640">
                        <a:lnSpc>
                          <a:spcPts val="1030"/>
                        </a:lnSpc>
                        <a:spcBef>
                          <a:spcPts val="65"/>
                        </a:spcBef>
                      </a:pPr>
                      <a:r>
                        <a:rPr dirty="0" u="sng" sz="1000" spc="-5">
                          <a:solidFill>
                            <a:srgbClr val="221F1F"/>
                          </a:solidFill>
                          <a:uFill>
                            <a:solidFill>
                              <a:srgbClr val="221F1F"/>
                            </a:solidFill>
                          </a:uFill>
                          <a:latin typeface="Times New Roman"/>
                          <a:cs typeface="Times New Roman"/>
                        </a:rPr>
                        <a:t>diﬃculty</a:t>
                      </a:r>
                      <a:r>
                        <a:rPr dirty="0" u="sng" sz="1000" spc="190">
                          <a:solidFill>
                            <a:srgbClr val="221F1F"/>
                          </a:solidFill>
                          <a:uFill>
                            <a:solidFill>
                              <a:srgbClr val="221F1F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000" spc="-5">
                          <a:solidFill>
                            <a:srgbClr val="221F1F"/>
                          </a:solidFill>
                          <a:uFill>
                            <a:solidFill>
                              <a:srgbClr val="221F1F"/>
                            </a:solidFill>
                          </a:u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dirty="0" u="sng" sz="1000" spc="180">
                          <a:solidFill>
                            <a:srgbClr val="221F1F"/>
                          </a:solidFill>
                          <a:uFill>
                            <a:solidFill>
                              <a:srgbClr val="221F1F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000" spc="-5">
                          <a:solidFill>
                            <a:srgbClr val="221F1F"/>
                          </a:solidFill>
                          <a:uFill>
                            <a:solidFill>
                              <a:srgbClr val="221F1F"/>
                            </a:solidFill>
                          </a:uFill>
                          <a:latin typeface="Times New Roman"/>
                          <a:cs typeface="Times New Roman"/>
                        </a:rPr>
                        <a:t>paying</a:t>
                      </a:r>
                      <a:r>
                        <a:rPr dirty="0" u="sng" sz="1000" spc="195">
                          <a:solidFill>
                            <a:srgbClr val="221F1F"/>
                          </a:solidFill>
                          <a:uFill>
                            <a:solidFill>
                              <a:srgbClr val="221F1F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000" spc="-5">
                          <a:solidFill>
                            <a:srgbClr val="221F1F"/>
                          </a:solidFill>
                          <a:uFill>
                            <a:solidFill>
                              <a:srgbClr val="221F1F"/>
                            </a:solidFill>
                          </a:uFill>
                          <a:latin typeface="Times New Roman"/>
                          <a:cs typeface="Times New Roman"/>
                        </a:rPr>
                        <a:t>its</a:t>
                      </a:r>
                      <a:r>
                        <a:rPr dirty="0" u="sng" sz="1000" spc="170">
                          <a:solidFill>
                            <a:srgbClr val="221F1F"/>
                          </a:solidFill>
                          <a:uFill>
                            <a:solidFill>
                              <a:srgbClr val="221F1F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000" spc="-5">
                          <a:solidFill>
                            <a:srgbClr val="221F1F"/>
                          </a:solidFill>
                          <a:uFill>
                            <a:solidFill>
                              <a:srgbClr val="221F1F"/>
                            </a:solidFill>
                          </a:uFill>
                          <a:latin typeface="Times New Roman"/>
                          <a:cs typeface="Times New Roman"/>
                        </a:rPr>
                        <a:t>bills.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T w="6350">
                      <a:solidFill>
                        <a:srgbClr val="221F1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30"/>
                        </a:lnSpc>
                        <a:spcBef>
                          <a:spcPts val="65"/>
                        </a:spcBef>
                      </a:pPr>
                      <a:r>
                        <a:rPr dirty="0" sz="10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000" spc="12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0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high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T w="6350">
                      <a:solidFill>
                        <a:srgbClr val="221F1F"/>
                      </a:solidFill>
                      <a:prstDash val="solid"/>
                    </a:lnT>
                    <a:lnB w="6350">
                      <a:solidFill>
                        <a:srgbClr val="221F1F"/>
                      </a:solidFill>
                      <a:prstDash val="soli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ts val="1030"/>
                        </a:lnSpc>
                        <a:spcBef>
                          <a:spcPts val="65"/>
                        </a:spcBef>
                      </a:pPr>
                      <a:r>
                        <a:rPr dirty="0" sz="10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value</a:t>
                      </a:r>
                      <a:r>
                        <a:rPr dirty="0" sz="1000" spc="18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0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000" spc="19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0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000" spc="18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0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dirty="0" sz="1000" spc="18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0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ratio,</a:t>
                      </a:r>
                      <a:r>
                        <a:rPr dirty="0" sz="1000" spc="18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0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however,</a:t>
                      </a:r>
                      <a:r>
                        <a:rPr dirty="0" sz="1000" spc="20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0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does</a:t>
                      </a:r>
                      <a:r>
                        <a:rPr dirty="0" sz="1000" spc="190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000" spc="-5">
                          <a:solidFill>
                            <a:srgbClr val="221F1F"/>
                          </a:solidFill>
                          <a:latin typeface="Times New Roman"/>
                          <a:cs typeface="Times New Roman"/>
                        </a:rPr>
                        <a:t>not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T w="6350">
                      <a:solidFill>
                        <a:srgbClr val="221F1F"/>
                      </a:solidFill>
                      <a:prstDash val="solid"/>
                    </a:lnT>
                    <a:lnB w="6350">
                      <a:solidFill>
                        <a:srgbClr val="221F1F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5" name="object 15"/>
          <p:cNvSpPr txBox="1"/>
          <p:nvPr/>
        </p:nvSpPr>
        <p:spPr>
          <a:xfrm>
            <a:off x="802944" y="3659251"/>
            <a:ext cx="4732655" cy="24269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10160" indent="226695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low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(low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relative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to,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say,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norms)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indicate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company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face</a:t>
            </a:r>
            <a:r>
              <a:rPr dirty="0" u="sng" sz="1000" spc="-5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90"/>
              </a:lnSpc>
            </a:pP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necessarily</a:t>
            </a:r>
            <a:r>
              <a:rPr dirty="0" u="sng" sz="1000" spc="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imply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greater</a:t>
            </a:r>
            <a:r>
              <a:rPr dirty="0" u="sng" sz="10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liquidity.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It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suggest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being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ineﬃciently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employed</a:t>
            </a:r>
            <a:endParaRPr sz="1000">
              <a:latin typeface="Times New Roman"/>
              <a:cs typeface="Times New Roman"/>
            </a:endParaRPr>
          </a:p>
          <a:p>
            <a:pPr marL="12700" marR="12065">
              <a:lnSpc>
                <a:spcPts val="1190"/>
              </a:lnSpc>
              <a:spcBef>
                <a:spcPts val="5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withinthe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Excessive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amounts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inventory,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receivable,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idle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balances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could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contribute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high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ratio.</a:t>
            </a:r>
            <a:endParaRPr sz="1000">
              <a:latin typeface="Times New Roman"/>
              <a:cs typeface="Times New Roman"/>
            </a:endParaRPr>
          </a:p>
          <a:p>
            <a:pPr marL="239395">
              <a:lnSpc>
                <a:spcPts val="1125"/>
              </a:lnSpc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calculate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follows: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O:</a:t>
            </a:r>
            <a:endParaRPr sz="1000">
              <a:latin typeface="Times New Roman"/>
              <a:cs typeface="Times New Roman"/>
            </a:endParaRPr>
          </a:p>
          <a:p>
            <a:pPr marL="12700" marR="826135">
              <a:lnSpc>
                <a:spcPts val="1180"/>
              </a:lnSpc>
              <a:spcBef>
                <a:spcPts val="359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2015: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(Current 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assets/Current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liabilities)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($19,657/$16,557)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1.19 times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2014: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($12,242/$8,895)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1.38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times</a:t>
            </a: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9500"/>
              </a:lnSpc>
              <a:spcBef>
                <a:spcPts val="85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current ratio fell from 2014 to 2015. Table 14.1 shows all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current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 rose 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2015,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no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doubt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due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the merger. Current liabilities nearly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doubled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 2015,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rising more than current assets (an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86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percent rise in current liabilities compared to 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60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per-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cent rise in current assets). Although both quantities rose, the joint eﬀect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larger rise 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liabilities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was a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decline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ratio.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42720" y="6080125"/>
            <a:ext cx="823594" cy="14795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quick</a:t>
            </a:r>
            <a:r>
              <a:rPr dirty="0" sz="1000" spc="-2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71217" y="6059804"/>
            <a:ext cx="36652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acid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test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computed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dividing the sum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cash,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market-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able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02944" y="6212204"/>
            <a:ext cx="4733290" cy="31889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99500"/>
              </a:lnSpc>
              <a:spcBef>
                <a:spcPts val="10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securities,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accounts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receivable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current liabilities. This comparison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eliminates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inventories from consideration since inventories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among the least liquid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major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cur-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rent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categories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must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ﬁrst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converted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sales.</a:t>
            </a:r>
            <a:endParaRPr sz="1000">
              <a:latin typeface="Times New Roman"/>
              <a:cs typeface="Times New Roman"/>
            </a:endParaRPr>
          </a:p>
          <a:p>
            <a:pPr algn="just" marL="12700" indent="226695">
              <a:lnSpc>
                <a:spcPts val="1190"/>
              </a:lnSpc>
            </a:pP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general,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1.0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indicates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reasonably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liquid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position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immediate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liquidation</a:t>
            </a: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ct val="99400"/>
              </a:lnSpc>
              <a:spcBef>
                <a:spcPts val="1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marketable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securities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values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collection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dirty="0" sz="10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receivable,plus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cash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hand,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would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adequate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cover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ﬁrm’s current liabilities.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However, as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thisratio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declines,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must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rely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increasingly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converting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inventories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sales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meet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current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liabilities</a:t>
            </a:r>
            <a:r>
              <a:rPr dirty="0" u="sng" sz="1000" spc="-7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they</a:t>
            </a:r>
            <a:r>
              <a:rPr dirty="0" u="sng" sz="1000" spc="-6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come</a:t>
            </a:r>
            <a:r>
              <a:rPr dirty="0" u="sng" sz="1000" spc="-5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due.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Walgreens’</a:t>
            </a:r>
            <a:r>
              <a:rPr dirty="0" u="sng" sz="1000" spc="-4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quick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ratios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</a:t>
            </a: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2015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dirty="0" u="sng" sz="1000" spc="-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2014</a:t>
            </a:r>
            <a:r>
              <a:rPr dirty="0" u="sng" sz="1000" spc="-4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are</a:t>
            </a:r>
            <a:r>
              <a:rPr dirty="0" u="sng" sz="1000" spc="-5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1000" spc="-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following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QU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K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O:</a:t>
            </a:r>
            <a:endParaRPr sz="1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29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2015: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(Cash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Marketable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securities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receivable/Current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liabilities)</a:t>
            </a:r>
            <a:endParaRPr sz="1000">
              <a:latin typeface="Times New Roman"/>
              <a:cs typeface="Times New Roman"/>
            </a:endParaRPr>
          </a:p>
          <a:p>
            <a:pPr marL="12700" marR="2235200" indent="325755">
              <a:lnSpc>
                <a:spcPts val="1190"/>
              </a:lnSpc>
              <a:spcBef>
                <a:spcPts val="45"/>
              </a:spcBef>
            </a:pP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($3,000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6,849)/$16,557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0.59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times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2014: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($2,646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3,218)/$8,895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0.66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times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 indent="226695">
              <a:lnSpc>
                <a:spcPct val="99300"/>
              </a:lnSpc>
              <a:spcBef>
                <a:spcPts val="869"/>
              </a:spcBef>
            </a:pP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According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 ﬁnancial statement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data,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Walgreens’ quick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ratio is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well below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1.0.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1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see,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 is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major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cause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concern in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retail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drug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store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industry.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industry,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 expect lower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quick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ratios, as much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current assets consist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 that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awaits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on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company’s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store shelves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warehouses.</a:t>
            </a:r>
            <a:endParaRPr sz="1000">
              <a:latin typeface="Times New Roman"/>
              <a:cs typeface="Times New Roman"/>
            </a:endParaRPr>
          </a:p>
          <a:p>
            <a:pPr algn="just" marL="12700" marR="9525" indent="226695">
              <a:lnSpc>
                <a:spcPct val="99500"/>
              </a:lnSpc>
              <a:spcBef>
                <a:spcPts val="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When assessing the ﬁrm’s liquidity position, ﬁnancial managers also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interested 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how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trade credit from suppliers,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which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 call accounts payable, is being used and paid for.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analysis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requires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taking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data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addition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77544" y="1208278"/>
            <a:ext cx="4849495" cy="208279"/>
          </a:xfrm>
          <a:prstGeom prst="rect">
            <a:avLst/>
          </a:prstGeom>
        </p:spPr>
        <p:txBody>
          <a:bodyPr wrap="square" lIns="0" tIns="381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30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less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liquid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is,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greater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risk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insolvency or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default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has.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baseline="27777" sz="1800">
                <a:latin typeface="Microsoft Sans Serif"/>
                <a:cs typeface="Microsoft Sans Serif"/>
              </a:rPr>
              <a:t> </a:t>
            </a:r>
            <a:endParaRPr baseline="27777" sz="1800">
              <a:latin typeface="Microsoft Sans Serif"/>
              <a:cs typeface="Microsoft Sans Serif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35548" y="439928"/>
            <a:ext cx="66040" cy="7270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05"/>
              </a:lnSpc>
              <a:spcBef>
                <a:spcPts val="100"/>
              </a:spcBef>
            </a:pPr>
            <a:r>
              <a:rPr dirty="0" sz="1200">
                <a:latin typeface="Microsoft Sans Serif"/>
                <a:cs typeface="Microsoft Sans Serif"/>
              </a:rPr>
              <a:t> </a:t>
            </a:r>
            <a:endParaRPr sz="1200">
              <a:latin typeface="Microsoft Sans Serif"/>
              <a:cs typeface="Microsoft Sans Serif"/>
            </a:endParaRPr>
          </a:p>
          <a:p>
            <a:pPr marL="12700">
              <a:lnSpc>
                <a:spcPts val="1360"/>
              </a:lnSpc>
            </a:pPr>
            <a:r>
              <a:rPr dirty="0" sz="1200">
                <a:latin typeface="Microsoft Sans Serif"/>
                <a:cs typeface="Microsoft Sans Serif"/>
              </a:rPr>
              <a:t> </a:t>
            </a:r>
            <a:endParaRPr sz="1200">
              <a:latin typeface="Microsoft Sans Serif"/>
              <a:cs typeface="Microsoft Sans Serif"/>
            </a:endParaRPr>
          </a:p>
          <a:p>
            <a:pPr marL="12700">
              <a:lnSpc>
                <a:spcPts val="1355"/>
              </a:lnSpc>
            </a:pPr>
            <a:r>
              <a:rPr dirty="0" sz="1200">
                <a:latin typeface="Microsoft Sans Serif"/>
                <a:cs typeface="Microsoft Sans Serif"/>
              </a:rPr>
              <a:t> </a:t>
            </a:r>
            <a:endParaRPr sz="1200">
              <a:latin typeface="Microsoft Sans Serif"/>
              <a:cs typeface="Microsoft Sans Serif"/>
            </a:endParaRPr>
          </a:p>
          <a:p>
            <a:pPr marL="12700">
              <a:lnSpc>
                <a:spcPts val="1400"/>
              </a:lnSpc>
            </a:pPr>
            <a:r>
              <a:rPr dirty="0" sz="1200">
                <a:latin typeface="Microsoft Sans Serif"/>
                <a:cs typeface="Microsoft Sans Serif"/>
              </a:rPr>
              <a:t> </a:t>
            </a:r>
            <a:endParaRPr sz="1200">
              <a:latin typeface="Microsoft Sans Serif"/>
              <a:cs typeface="Microsoft Sans Serif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535548" y="1302766"/>
            <a:ext cx="6604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latin typeface="Microsoft Sans Serif"/>
                <a:cs typeface="Microsoft Sans Serif"/>
              </a:rPr>
              <a:t> </a:t>
            </a:r>
            <a:endParaRPr sz="1200">
              <a:latin typeface="Microsoft Sans Serif"/>
              <a:cs typeface="Microsoft Sans Serif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30020" y="1491742"/>
            <a:ext cx="4577080" cy="232410"/>
          </a:xfrm>
          <a:prstGeom prst="rect">
            <a:avLst/>
          </a:prstGeom>
        </p:spPr>
        <p:txBody>
          <a:bodyPr wrap="square" lIns="0" tIns="577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estimate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liquidity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position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examining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speciﬁc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sheet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items.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baseline="4115" sz="2025">
                <a:latin typeface="Microsoft Sans Serif"/>
                <a:cs typeface="Microsoft Sans Serif"/>
              </a:rPr>
              <a:t> </a:t>
            </a:r>
            <a:endParaRPr baseline="4115" sz="2025">
              <a:latin typeface="Microsoft Sans Serif"/>
              <a:cs typeface="Microsoft Sans Serif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734050" y="1677669"/>
            <a:ext cx="1550035" cy="42100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75"/>
              </a:spcBef>
            </a:pPr>
            <a:r>
              <a:rPr dirty="0" sz="850" spc="-10">
                <a:solidFill>
                  <a:srgbClr val="009CDB"/>
                </a:solidFill>
                <a:latin typeface="Georgia"/>
                <a:cs typeface="Georgia"/>
              </a:rPr>
              <a:t>liquidity</a:t>
            </a:r>
            <a:r>
              <a:rPr dirty="0" sz="850" spc="-3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5">
                <a:solidFill>
                  <a:srgbClr val="009CDB"/>
                </a:solidFill>
                <a:latin typeface="Georgia"/>
                <a:cs typeface="Georgia"/>
              </a:rPr>
              <a:t>ratios</a:t>
            </a:r>
            <a:r>
              <a:rPr dirty="0" sz="850" spc="13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indicate</a:t>
            </a:r>
            <a:r>
              <a:rPr dirty="0" sz="850" spc="-4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dirty="0" sz="850" spc="-4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ability </a:t>
            </a:r>
            <a:r>
              <a:rPr dirty="0" sz="850" spc="-20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of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the ﬁrm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meet short-term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obligations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as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they</a:t>
            </a:r>
            <a:r>
              <a:rPr dirty="0" sz="850" spc="-1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come due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734050" y="2890774"/>
            <a:ext cx="1522095" cy="554990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marL="12700" marR="5080">
              <a:lnSpc>
                <a:spcPct val="102800"/>
              </a:lnSpc>
              <a:spcBef>
                <a:spcPts val="70"/>
              </a:spcBef>
            </a:pPr>
            <a:r>
              <a:rPr dirty="0" sz="850" spc="-30">
                <a:solidFill>
                  <a:srgbClr val="009CDB"/>
                </a:solidFill>
                <a:latin typeface="Georgia"/>
                <a:cs typeface="Georgia"/>
              </a:rPr>
              <a:t>net</a:t>
            </a:r>
            <a:r>
              <a:rPr dirty="0" sz="850" spc="6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30">
                <a:solidFill>
                  <a:srgbClr val="009CDB"/>
                </a:solidFill>
                <a:latin typeface="Georgia"/>
                <a:cs typeface="Georgia"/>
              </a:rPr>
              <a:t>working</a:t>
            </a:r>
            <a:r>
              <a:rPr dirty="0" sz="850" spc="5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5">
                <a:solidFill>
                  <a:srgbClr val="009CDB"/>
                </a:solidFill>
                <a:latin typeface="Georgia"/>
                <a:cs typeface="Georgia"/>
              </a:rPr>
              <a:t>capital</a:t>
            </a:r>
            <a:r>
              <a:rPr dirty="0" sz="850" spc="13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dollar</a:t>
            </a:r>
            <a:r>
              <a:rPr dirty="0" sz="850" spc="1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30">
                <a:solidFill>
                  <a:srgbClr val="4A4A4D"/>
                </a:solidFill>
                <a:latin typeface="Times New Roman"/>
                <a:cs typeface="Times New Roman"/>
              </a:rPr>
              <a:t>amount </a:t>
            </a:r>
            <a:r>
              <a:rPr dirty="0" sz="850" spc="-19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of a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ﬁrm’s current assets minus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current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liabilities; sometimes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used </a:t>
            </a:r>
            <a:r>
              <a:rPr dirty="0" sz="850" spc="-20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as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dirty="0" sz="850" spc="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measure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of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liquidity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27405" y="776858"/>
            <a:ext cx="439420" cy="281940"/>
          </a:xfrm>
          <a:prstGeom prst="rect">
            <a:avLst/>
          </a:prstGeom>
          <a:ln w="25907">
            <a:solidFill>
              <a:srgbClr val="DBDBDD"/>
            </a:solidFill>
          </a:ln>
        </p:spPr>
        <p:txBody>
          <a:bodyPr wrap="square" lIns="0" tIns="53975" rIns="0" bIns="0" rtlCol="0" vert="horz">
            <a:spAutoFit/>
          </a:bodyPr>
          <a:lstStyle/>
          <a:p>
            <a:pPr marL="86995">
              <a:lnSpc>
                <a:spcPct val="100000"/>
              </a:lnSpc>
              <a:spcBef>
                <a:spcPts val="425"/>
              </a:spcBef>
            </a:pPr>
            <a:r>
              <a:rPr dirty="0" sz="1100" spc="-5">
                <a:solidFill>
                  <a:srgbClr val="221F1F"/>
                </a:solidFill>
                <a:latin typeface="Microsoft Sans Serif"/>
                <a:cs typeface="Microsoft Sans Serif"/>
              </a:rPr>
              <a:t>14.2</a:t>
            </a:r>
            <a:r>
              <a:rPr dirty="0" sz="1100">
                <a:latin typeface="Microsoft Sans Serif"/>
                <a:cs typeface="Microsoft Sans Serif"/>
              </a:rPr>
              <a:t> </a:t>
            </a:r>
            <a:endParaRPr sz="11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54400" y="6518275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454400" y="6386195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454400" y="6254750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454400" y="6122034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454400" y="6650990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827779" y="671639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09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083684" y="671639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09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341495" y="671639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09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597400" y="671639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09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853304" y="671639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09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111115" y="671639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09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367020" y="671639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09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624195" y="671639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09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5" name="object 15"/>
          <p:cNvGrpSpPr/>
          <p:nvPr/>
        </p:nvGrpSpPr>
        <p:grpSpPr>
          <a:xfrm>
            <a:off x="3451352" y="5587491"/>
            <a:ext cx="2436495" cy="1199515"/>
            <a:chOff x="3451352" y="5587491"/>
            <a:chExt cx="2436495" cy="1199515"/>
          </a:xfrm>
        </p:grpSpPr>
        <p:sp>
          <p:nvSpPr>
            <p:cNvPr id="16" name="object 16"/>
            <p:cNvSpPr/>
            <p:nvPr/>
          </p:nvSpPr>
          <p:spPr>
            <a:xfrm>
              <a:off x="3454400" y="5590539"/>
              <a:ext cx="2428875" cy="1193165"/>
            </a:xfrm>
            <a:custGeom>
              <a:avLst/>
              <a:gdLst/>
              <a:ahLst/>
              <a:cxnLst/>
              <a:rect l="l" t="t" r="r" b="b"/>
              <a:pathLst>
                <a:path w="2428875" h="1193165">
                  <a:moveTo>
                    <a:pt x="2426335" y="1193164"/>
                  </a:moveTo>
                  <a:lnTo>
                    <a:pt x="2426335" y="1125855"/>
                  </a:lnTo>
                </a:path>
                <a:path w="2428875" h="1193165">
                  <a:moveTo>
                    <a:pt x="2428875" y="1193164"/>
                  </a:moveTo>
                  <a:lnTo>
                    <a:pt x="0" y="1193164"/>
                  </a:lnTo>
                  <a:lnTo>
                    <a:pt x="0" y="0"/>
                  </a:lnTo>
                </a:path>
                <a:path w="2428875" h="1193165">
                  <a:moveTo>
                    <a:pt x="0" y="267970"/>
                  </a:moveTo>
                  <a:lnTo>
                    <a:pt x="66675" y="267970"/>
                  </a:lnTo>
                </a:path>
                <a:path w="2428875" h="1193165">
                  <a:moveTo>
                    <a:pt x="0" y="399414"/>
                  </a:moveTo>
                  <a:lnTo>
                    <a:pt x="66675" y="399414"/>
                  </a:lnTo>
                </a:path>
                <a:path w="2428875" h="1193165">
                  <a:moveTo>
                    <a:pt x="0" y="135255"/>
                  </a:moveTo>
                  <a:lnTo>
                    <a:pt x="66675" y="135255"/>
                  </a:lnTo>
                </a:path>
                <a:path w="2428875" h="1193165">
                  <a:moveTo>
                    <a:pt x="0" y="3175"/>
                  </a:moveTo>
                  <a:lnTo>
                    <a:pt x="66675" y="3175"/>
                  </a:lnTo>
                </a:path>
                <a:path w="2428875" h="1193165">
                  <a:moveTo>
                    <a:pt x="117475" y="1193164"/>
                  </a:moveTo>
                  <a:lnTo>
                    <a:pt x="117475" y="1125855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3570605" y="5744844"/>
              <a:ext cx="2182495" cy="718185"/>
            </a:xfrm>
            <a:custGeom>
              <a:avLst/>
              <a:gdLst/>
              <a:ahLst/>
              <a:cxnLst/>
              <a:rect l="l" t="t" r="r" b="b"/>
              <a:pathLst>
                <a:path w="2182495" h="718185">
                  <a:moveTo>
                    <a:pt x="0" y="699769"/>
                  </a:moveTo>
                  <a:lnTo>
                    <a:pt x="128270" y="680084"/>
                  </a:lnTo>
                  <a:lnTo>
                    <a:pt x="257810" y="608329"/>
                  </a:lnTo>
                  <a:lnTo>
                    <a:pt x="385445" y="601979"/>
                  </a:lnTo>
                  <a:lnTo>
                    <a:pt x="513715" y="567054"/>
                  </a:lnTo>
                  <a:lnTo>
                    <a:pt x="641985" y="530225"/>
                  </a:lnTo>
                  <a:lnTo>
                    <a:pt x="769620" y="542925"/>
                  </a:lnTo>
                  <a:lnTo>
                    <a:pt x="899160" y="608329"/>
                  </a:lnTo>
                  <a:lnTo>
                    <a:pt x="1027430" y="545464"/>
                  </a:lnTo>
                  <a:lnTo>
                    <a:pt x="1156970" y="646429"/>
                  </a:lnTo>
                  <a:lnTo>
                    <a:pt x="1283335" y="692150"/>
                  </a:lnTo>
                  <a:lnTo>
                    <a:pt x="1412875" y="718184"/>
                  </a:lnTo>
                  <a:lnTo>
                    <a:pt x="1541145" y="662939"/>
                  </a:lnTo>
                  <a:lnTo>
                    <a:pt x="1668780" y="612775"/>
                  </a:lnTo>
                  <a:lnTo>
                    <a:pt x="1795145" y="626744"/>
                  </a:lnTo>
                  <a:lnTo>
                    <a:pt x="1926590" y="189229"/>
                  </a:lnTo>
                  <a:lnTo>
                    <a:pt x="2052955" y="0"/>
                  </a:lnTo>
                  <a:lnTo>
                    <a:pt x="2182495" y="222884"/>
                  </a:lnTo>
                </a:path>
              </a:pathLst>
            </a:custGeom>
            <a:ln w="12191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3570605" y="6283959"/>
              <a:ext cx="2310765" cy="184150"/>
            </a:xfrm>
            <a:custGeom>
              <a:avLst/>
              <a:gdLst/>
              <a:ahLst/>
              <a:cxnLst/>
              <a:rect l="l" t="t" r="r" b="b"/>
              <a:pathLst>
                <a:path w="2310765" h="184150">
                  <a:moveTo>
                    <a:pt x="0" y="73025"/>
                  </a:moveTo>
                  <a:lnTo>
                    <a:pt x="128270" y="62229"/>
                  </a:lnTo>
                  <a:lnTo>
                    <a:pt x="257810" y="56514"/>
                  </a:lnTo>
                  <a:lnTo>
                    <a:pt x="384175" y="95885"/>
                  </a:lnTo>
                  <a:lnTo>
                    <a:pt x="513715" y="117475"/>
                  </a:lnTo>
                  <a:lnTo>
                    <a:pt x="643255" y="42544"/>
                  </a:lnTo>
                  <a:lnTo>
                    <a:pt x="769620" y="8889"/>
                  </a:lnTo>
                  <a:lnTo>
                    <a:pt x="897890" y="0"/>
                  </a:lnTo>
                  <a:lnTo>
                    <a:pt x="1027430" y="10794"/>
                  </a:lnTo>
                  <a:lnTo>
                    <a:pt x="1155065" y="53339"/>
                  </a:lnTo>
                  <a:lnTo>
                    <a:pt x="1284605" y="125094"/>
                  </a:lnTo>
                  <a:lnTo>
                    <a:pt x="1412875" y="89535"/>
                  </a:lnTo>
                  <a:lnTo>
                    <a:pt x="1539240" y="51435"/>
                  </a:lnTo>
                  <a:lnTo>
                    <a:pt x="1668780" y="73025"/>
                  </a:lnTo>
                  <a:lnTo>
                    <a:pt x="1797050" y="100329"/>
                  </a:lnTo>
                  <a:lnTo>
                    <a:pt x="1924685" y="173354"/>
                  </a:lnTo>
                  <a:lnTo>
                    <a:pt x="2052955" y="147954"/>
                  </a:lnTo>
                  <a:lnTo>
                    <a:pt x="2181225" y="138429"/>
                  </a:lnTo>
                  <a:lnTo>
                    <a:pt x="2310765" y="184150"/>
                  </a:lnTo>
                </a:path>
              </a:pathLst>
            </a:custGeom>
            <a:ln w="12192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5265801" y="5733669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669916" y="6163436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3451352" y="7509002"/>
            <a:ext cx="2436495" cy="671195"/>
            <a:chOff x="3451352" y="7509002"/>
            <a:chExt cx="2436495" cy="671195"/>
          </a:xfrm>
        </p:grpSpPr>
        <p:sp>
          <p:nvSpPr>
            <p:cNvPr id="22" name="object 22"/>
            <p:cNvSpPr/>
            <p:nvPr/>
          </p:nvSpPr>
          <p:spPr>
            <a:xfrm>
              <a:off x="3454400" y="7512050"/>
              <a:ext cx="2428875" cy="664845"/>
            </a:xfrm>
            <a:custGeom>
              <a:avLst/>
              <a:gdLst/>
              <a:ahLst/>
              <a:cxnLst/>
              <a:rect l="l" t="t" r="r" b="b"/>
              <a:pathLst>
                <a:path w="2428875" h="664845">
                  <a:moveTo>
                    <a:pt x="0" y="399414"/>
                  </a:moveTo>
                  <a:lnTo>
                    <a:pt x="66675" y="399414"/>
                  </a:lnTo>
                </a:path>
                <a:path w="2428875" h="664845">
                  <a:moveTo>
                    <a:pt x="0" y="266700"/>
                  </a:moveTo>
                  <a:lnTo>
                    <a:pt x="66675" y="266700"/>
                  </a:lnTo>
                </a:path>
                <a:path w="2428875" h="664845">
                  <a:moveTo>
                    <a:pt x="0" y="134619"/>
                  </a:moveTo>
                  <a:lnTo>
                    <a:pt x="66675" y="134619"/>
                  </a:lnTo>
                </a:path>
                <a:path w="2428875" h="664845">
                  <a:moveTo>
                    <a:pt x="0" y="3175"/>
                  </a:moveTo>
                  <a:lnTo>
                    <a:pt x="66675" y="3175"/>
                  </a:lnTo>
                </a:path>
                <a:path w="2428875" h="664845">
                  <a:moveTo>
                    <a:pt x="0" y="530860"/>
                  </a:moveTo>
                  <a:lnTo>
                    <a:pt x="66675" y="530860"/>
                  </a:lnTo>
                </a:path>
                <a:path w="2428875" h="664845">
                  <a:moveTo>
                    <a:pt x="373379" y="664844"/>
                  </a:moveTo>
                  <a:lnTo>
                    <a:pt x="373379" y="596264"/>
                  </a:lnTo>
                </a:path>
                <a:path w="2428875" h="664845">
                  <a:moveTo>
                    <a:pt x="629285" y="664844"/>
                  </a:moveTo>
                  <a:lnTo>
                    <a:pt x="629285" y="596264"/>
                  </a:lnTo>
                </a:path>
                <a:path w="2428875" h="664845">
                  <a:moveTo>
                    <a:pt x="887095" y="664844"/>
                  </a:moveTo>
                  <a:lnTo>
                    <a:pt x="887095" y="596264"/>
                  </a:lnTo>
                </a:path>
                <a:path w="2428875" h="664845">
                  <a:moveTo>
                    <a:pt x="1143000" y="664844"/>
                  </a:moveTo>
                  <a:lnTo>
                    <a:pt x="1143000" y="596264"/>
                  </a:lnTo>
                </a:path>
                <a:path w="2428875" h="664845">
                  <a:moveTo>
                    <a:pt x="1398904" y="664844"/>
                  </a:moveTo>
                  <a:lnTo>
                    <a:pt x="1398904" y="596264"/>
                  </a:lnTo>
                </a:path>
                <a:path w="2428875" h="664845">
                  <a:moveTo>
                    <a:pt x="1656714" y="664844"/>
                  </a:moveTo>
                  <a:lnTo>
                    <a:pt x="1656714" y="596264"/>
                  </a:lnTo>
                </a:path>
                <a:path w="2428875" h="664845">
                  <a:moveTo>
                    <a:pt x="1912620" y="664844"/>
                  </a:moveTo>
                  <a:lnTo>
                    <a:pt x="1912620" y="596264"/>
                  </a:lnTo>
                </a:path>
                <a:path w="2428875" h="664845">
                  <a:moveTo>
                    <a:pt x="2169795" y="664844"/>
                  </a:moveTo>
                  <a:lnTo>
                    <a:pt x="2169795" y="596264"/>
                  </a:lnTo>
                </a:path>
                <a:path w="2428875" h="664845">
                  <a:moveTo>
                    <a:pt x="2426335" y="664844"/>
                  </a:moveTo>
                  <a:lnTo>
                    <a:pt x="2426335" y="596264"/>
                  </a:lnTo>
                </a:path>
                <a:path w="2428875" h="664845">
                  <a:moveTo>
                    <a:pt x="2428875" y="664844"/>
                  </a:moveTo>
                  <a:lnTo>
                    <a:pt x="0" y="664844"/>
                  </a:lnTo>
                  <a:lnTo>
                    <a:pt x="0" y="0"/>
                  </a:lnTo>
                </a:path>
                <a:path w="2428875" h="664845">
                  <a:moveTo>
                    <a:pt x="117475" y="664844"/>
                  </a:moveTo>
                  <a:lnTo>
                    <a:pt x="117475" y="596264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3570605" y="7614285"/>
              <a:ext cx="2182495" cy="501650"/>
            </a:xfrm>
            <a:custGeom>
              <a:avLst/>
              <a:gdLst/>
              <a:ahLst/>
              <a:cxnLst/>
              <a:rect l="l" t="t" r="r" b="b"/>
              <a:pathLst>
                <a:path w="2182495" h="501650">
                  <a:moveTo>
                    <a:pt x="0" y="501650"/>
                  </a:moveTo>
                  <a:lnTo>
                    <a:pt x="128270" y="490855"/>
                  </a:lnTo>
                  <a:lnTo>
                    <a:pt x="257810" y="472440"/>
                  </a:lnTo>
                  <a:lnTo>
                    <a:pt x="385445" y="457200"/>
                  </a:lnTo>
                  <a:lnTo>
                    <a:pt x="513715" y="457200"/>
                  </a:lnTo>
                  <a:lnTo>
                    <a:pt x="641985" y="411480"/>
                  </a:lnTo>
                  <a:lnTo>
                    <a:pt x="769620" y="391795"/>
                  </a:lnTo>
                  <a:lnTo>
                    <a:pt x="899160" y="443865"/>
                  </a:lnTo>
                  <a:lnTo>
                    <a:pt x="1027430" y="419100"/>
                  </a:lnTo>
                  <a:lnTo>
                    <a:pt x="1155065" y="457200"/>
                  </a:lnTo>
                  <a:lnTo>
                    <a:pt x="1283335" y="422275"/>
                  </a:lnTo>
                  <a:lnTo>
                    <a:pt x="1412875" y="434340"/>
                  </a:lnTo>
                  <a:lnTo>
                    <a:pt x="1541145" y="422275"/>
                  </a:lnTo>
                  <a:lnTo>
                    <a:pt x="1668780" y="408305"/>
                  </a:lnTo>
                  <a:lnTo>
                    <a:pt x="1797050" y="391795"/>
                  </a:lnTo>
                  <a:lnTo>
                    <a:pt x="1924685" y="204470"/>
                  </a:lnTo>
                  <a:lnTo>
                    <a:pt x="2054225" y="0"/>
                  </a:lnTo>
                  <a:lnTo>
                    <a:pt x="2182495" y="149225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3570605" y="7992110"/>
              <a:ext cx="2310765" cy="113030"/>
            </a:xfrm>
            <a:custGeom>
              <a:avLst/>
              <a:gdLst/>
              <a:ahLst/>
              <a:cxnLst/>
              <a:rect l="l" t="t" r="r" b="b"/>
              <a:pathLst>
                <a:path w="2310765" h="113029">
                  <a:moveTo>
                    <a:pt x="0" y="102235"/>
                  </a:moveTo>
                  <a:lnTo>
                    <a:pt x="128270" y="96520"/>
                  </a:lnTo>
                  <a:lnTo>
                    <a:pt x="257810" y="100965"/>
                  </a:lnTo>
                  <a:lnTo>
                    <a:pt x="385445" y="113030"/>
                  </a:lnTo>
                  <a:lnTo>
                    <a:pt x="513715" y="111760"/>
                  </a:lnTo>
                  <a:lnTo>
                    <a:pt x="641985" y="59690"/>
                  </a:lnTo>
                  <a:lnTo>
                    <a:pt x="769620" y="26035"/>
                  </a:lnTo>
                  <a:lnTo>
                    <a:pt x="899160" y="0"/>
                  </a:lnTo>
                  <a:lnTo>
                    <a:pt x="1027430" y="38100"/>
                  </a:lnTo>
                  <a:lnTo>
                    <a:pt x="1155065" y="29210"/>
                  </a:lnTo>
                  <a:lnTo>
                    <a:pt x="1283335" y="86995"/>
                  </a:lnTo>
                  <a:lnTo>
                    <a:pt x="1411605" y="60960"/>
                  </a:lnTo>
                  <a:lnTo>
                    <a:pt x="1541145" y="3175"/>
                  </a:lnTo>
                  <a:lnTo>
                    <a:pt x="1668780" y="30480"/>
                  </a:lnTo>
                  <a:lnTo>
                    <a:pt x="1797050" y="50800"/>
                  </a:lnTo>
                  <a:lnTo>
                    <a:pt x="1923415" y="78105"/>
                  </a:lnTo>
                  <a:lnTo>
                    <a:pt x="2054225" y="43180"/>
                  </a:lnTo>
                  <a:lnTo>
                    <a:pt x="2182495" y="7620"/>
                  </a:lnTo>
                  <a:lnTo>
                    <a:pt x="2310765" y="24765"/>
                  </a:lnTo>
                </a:path>
              </a:pathLst>
            </a:custGeom>
            <a:ln w="12192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/>
          <p:cNvSpPr txBox="1"/>
          <p:nvPr/>
        </p:nvSpPr>
        <p:spPr>
          <a:xfrm>
            <a:off x="5274945" y="7632954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349877" y="7820406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3480561" y="8760206"/>
            <a:ext cx="2435860" cy="802005"/>
            <a:chOff x="3480561" y="8760206"/>
            <a:chExt cx="2435860" cy="802005"/>
          </a:xfrm>
        </p:grpSpPr>
        <p:sp>
          <p:nvSpPr>
            <p:cNvPr id="28" name="object 28"/>
            <p:cNvSpPr/>
            <p:nvPr/>
          </p:nvSpPr>
          <p:spPr>
            <a:xfrm>
              <a:off x="3483609" y="8763254"/>
              <a:ext cx="2429510" cy="795655"/>
            </a:xfrm>
            <a:custGeom>
              <a:avLst/>
              <a:gdLst/>
              <a:ahLst/>
              <a:cxnLst/>
              <a:rect l="l" t="t" r="r" b="b"/>
              <a:pathLst>
                <a:path w="2429510" h="795654">
                  <a:moveTo>
                    <a:pt x="0" y="530834"/>
                  </a:moveTo>
                  <a:lnTo>
                    <a:pt x="67310" y="530834"/>
                  </a:lnTo>
                </a:path>
                <a:path w="2429510" h="795654">
                  <a:moveTo>
                    <a:pt x="0" y="399389"/>
                  </a:moveTo>
                  <a:lnTo>
                    <a:pt x="67310" y="399389"/>
                  </a:lnTo>
                </a:path>
                <a:path w="2429510" h="795654">
                  <a:moveTo>
                    <a:pt x="0" y="266674"/>
                  </a:moveTo>
                  <a:lnTo>
                    <a:pt x="67310" y="266674"/>
                  </a:lnTo>
                </a:path>
                <a:path w="2429510" h="795654">
                  <a:moveTo>
                    <a:pt x="0" y="134594"/>
                  </a:moveTo>
                  <a:lnTo>
                    <a:pt x="67310" y="134594"/>
                  </a:lnTo>
                </a:path>
                <a:path w="2429510" h="795654">
                  <a:moveTo>
                    <a:pt x="0" y="3175"/>
                  </a:moveTo>
                  <a:lnTo>
                    <a:pt x="67310" y="3175"/>
                  </a:lnTo>
                </a:path>
                <a:path w="2429510" h="795654">
                  <a:moveTo>
                    <a:pt x="0" y="662914"/>
                  </a:moveTo>
                  <a:lnTo>
                    <a:pt x="67310" y="662914"/>
                  </a:lnTo>
                </a:path>
                <a:path w="2429510" h="795654">
                  <a:moveTo>
                    <a:pt x="373379" y="795629"/>
                  </a:moveTo>
                  <a:lnTo>
                    <a:pt x="373379" y="728954"/>
                  </a:lnTo>
                </a:path>
                <a:path w="2429510" h="795654">
                  <a:moveTo>
                    <a:pt x="629919" y="795629"/>
                  </a:moveTo>
                  <a:lnTo>
                    <a:pt x="629919" y="728954"/>
                  </a:lnTo>
                </a:path>
                <a:path w="2429510" h="795654">
                  <a:moveTo>
                    <a:pt x="885825" y="795629"/>
                  </a:moveTo>
                  <a:lnTo>
                    <a:pt x="885825" y="728954"/>
                  </a:lnTo>
                </a:path>
                <a:path w="2429510" h="795654">
                  <a:moveTo>
                    <a:pt x="1143000" y="795629"/>
                  </a:moveTo>
                  <a:lnTo>
                    <a:pt x="1143000" y="728954"/>
                  </a:lnTo>
                </a:path>
                <a:path w="2429510" h="795654">
                  <a:moveTo>
                    <a:pt x="1399539" y="795629"/>
                  </a:moveTo>
                  <a:lnTo>
                    <a:pt x="1399539" y="728954"/>
                  </a:lnTo>
                </a:path>
                <a:path w="2429510" h="795654">
                  <a:moveTo>
                    <a:pt x="1656714" y="795629"/>
                  </a:moveTo>
                  <a:lnTo>
                    <a:pt x="1656714" y="728954"/>
                  </a:lnTo>
                </a:path>
                <a:path w="2429510" h="795654">
                  <a:moveTo>
                    <a:pt x="1912619" y="795629"/>
                  </a:moveTo>
                  <a:lnTo>
                    <a:pt x="1912619" y="728954"/>
                  </a:lnTo>
                </a:path>
                <a:path w="2429510" h="795654">
                  <a:moveTo>
                    <a:pt x="2169160" y="795629"/>
                  </a:moveTo>
                  <a:lnTo>
                    <a:pt x="2169160" y="728954"/>
                  </a:lnTo>
                </a:path>
                <a:path w="2429510" h="795654">
                  <a:moveTo>
                    <a:pt x="2426335" y="795629"/>
                  </a:moveTo>
                  <a:lnTo>
                    <a:pt x="2426335" y="728954"/>
                  </a:lnTo>
                </a:path>
                <a:path w="2429510" h="795654">
                  <a:moveTo>
                    <a:pt x="2429510" y="795629"/>
                  </a:moveTo>
                  <a:lnTo>
                    <a:pt x="0" y="795629"/>
                  </a:lnTo>
                  <a:lnTo>
                    <a:pt x="0" y="0"/>
                  </a:lnTo>
                </a:path>
                <a:path w="2429510" h="795654">
                  <a:moveTo>
                    <a:pt x="116204" y="795629"/>
                  </a:moveTo>
                  <a:lnTo>
                    <a:pt x="116204" y="728954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3599179" y="8941663"/>
              <a:ext cx="2180590" cy="368935"/>
            </a:xfrm>
            <a:custGeom>
              <a:avLst/>
              <a:gdLst/>
              <a:ahLst/>
              <a:cxnLst/>
              <a:rect l="l" t="t" r="r" b="b"/>
              <a:pathLst>
                <a:path w="2180590" h="368934">
                  <a:moveTo>
                    <a:pt x="0" y="0"/>
                  </a:moveTo>
                  <a:lnTo>
                    <a:pt x="127635" y="62865"/>
                  </a:lnTo>
                  <a:lnTo>
                    <a:pt x="257175" y="88265"/>
                  </a:lnTo>
                  <a:lnTo>
                    <a:pt x="385445" y="172085"/>
                  </a:lnTo>
                  <a:lnTo>
                    <a:pt x="513715" y="167640"/>
                  </a:lnTo>
                  <a:lnTo>
                    <a:pt x="641350" y="164465"/>
                  </a:lnTo>
                  <a:lnTo>
                    <a:pt x="769620" y="205740"/>
                  </a:lnTo>
                  <a:lnTo>
                    <a:pt x="899160" y="265430"/>
                  </a:lnTo>
                  <a:lnTo>
                    <a:pt x="1026795" y="172085"/>
                  </a:lnTo>
                  <a:lnTo>
                    <a:pt x="1155065" y="181610"/>
                  </a:lnTo>
                  <a:lnTo>
                    <a:pt x="1283335" y="324485"/>
                  </a:lnTo>
                  <a:lnTo>
                    <a:pt x="1410970" y="344805"/>
                  </a:lnTo>
                  <a:lnTo>
                    <a:pt x="1540510" y="196850"/>
                  </a:lnTo>
                  <a:lnTo>
                    <a:pt x="1668780" y="192405"/>
                  </a:lnTo>
                  <a:lnTo>
                    <a:pt x="1796415" y="368935"/>
                  </a:lnTo>
                  <a:lnTo>
                    <a:pt x="1924685" y="368935"/>
                  </a:lnTo>
                  <a:lnTo>
                    <a:pt x="2052955" y="352425"/>
                  </a:lnTo>
                  <a:lnTo>
                    <a:pt x="2180590" y="330835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3599179" y="8915628"/>
              <a:ext cx="2310130" cy="262255"/>
            </a:xfrm>
            <a:custGeom>
              <a:avLst/>
              <a:gdLst/>
              <a:ahLst/>
              <a:cxnLst/>
              <a:rect l="l" t="t" r="r" b="b"/>
              <a:pathLst>
                <a:path w="2310129" h="262254">
                  <a:moveTo>
                    <a:pt x="0" y="236219"/>
                  </a:moveTo>
                  <a:lnTo>
                    <a:pt x="127635" y="239394"/>
                  </a:lnTo>
                  <a:lnTo>
                    <a:pt x="257175" y="216534"/>
                  </a:lnTo>
                  <a:lnTo>
                    <a:pt x="385445" y="213359"/>
                  </a:lnTo>
                  <a:lnTo>
                    <a:pt x="513715" y="220979"/>
                  </a:lnTo>
                  <a:lnTo>
                    <a:pt x="641350" y="216534"/>
                  </a:lnTo>
                  <a:lnTo>
                    <a:pt x="769620" y="213359"/>
                  </a:lnTo>
                  <a:lnTo>
                    <a:pt x="899160" y="166369"/>
                  </a:lnTo>
                  <a:lnTo>
                    <a:pt x="1026795" y="175259"/>
                  </a:lnTo>
                  <a:lnTo>
                    <a:pt x="1155065" y="62864"/>
                  </a:lnTo>
                  <a:lnTo>
                    <a:pt x="1283335" y="169544"/>
                  </a:lnTo>
                  <a:lnTo>
                    <a:pt x="1410970" y="144779"/>
                  </a:lnTo>
                  <a:lnTo>
                    <a:pt x="1539240" y="184784"/>
                  </a:lnTo>
                  <a:lnTo>
                    <a:pt x="1668780" y="175259"/>
                  </a:lnTo>
                  <a:lnTo>
                    <a:pt x="1796415" y="193674"/>
                  </a:lnTo>
                  <a:lnTo>
                    <a:pt x="1924685" y="220979"/>
                  </a:lnTo>
                  <a:lnTo>
                    <a:pt x="2052955" y="205739"/>
                  </a:lnTo>
                  <a:lnTo>
                    <a:pt x="2180590" y="262254"/>
                  </a:lnTo>
                  <a:lnTo>
                    <a:pt x="2310130" y="0"/>
                  </a:lnTo>
                </a:path>
              </a:pathLst>
            </a:custGeom>
            <a:ln w="12192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/>
          <p:cNvSpPr txBox="1"/>
          <p:nvPr/>
        </p:nvSpPr>
        <p:spPr>
          <a:xfrm>
            <a:off x="4826889" y="8888679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837557" y="9281566"/>
            <a:ext cx="24765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V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588386" y="734568"/>
            <a:ext cx="153733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average</a:t>
            </a:r>
            <a:r>
              <a:rPr dirty="0" sz="1000" spc="5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payment</a:t>
            </a:r>
            <a:r>
              <a:rPr dirty="0" sz="1000" spc="5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 i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period</a:t>
            </a:r>
            <a:r>
              <a:rPr dirty="0" u="sng" sz="1000" spc="70" i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243073" y="714248"/>
            <a:ext cx="473075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870710" algn="l"/>
              </a:tabLst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sheet.	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dirty="0" u="sng" sz="1000" spc="5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computed</a:t>
            </a:r>
            <a:r>
              <a:rPr dirty="0" u="sng" sz="1000" spc="6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</a:t>
            </a:r>
            <a:r>
              <a:rPr dirty="0" u="sng" sz="1000" spc="7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dividing</a:t>
            </a:r>
            <a:r>
              <a:rPr dirty="0" u="sng" sz="1000" spc="7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1000" spc="5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year-end</a:t>
            </a:r>
            <a:r>
              <a:rPr dirty="0" u="sng" sz="1000" spc="6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accounts</a:t>
            </a:r>
            <a:r>
              <a:rPr dirty="0" u="sng" sz="1000" spc="6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payable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243073" y="865377"/>
            <a:ext cx="4804410" cy="40989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79375">
              <a:lnSpc>
                <a:spcPct val="99500"/>
              </a:lnSpc>
              <a:spcBef>
                <a:spcPts val="100"/>
              </a:spcBef>
            </a:pP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amount by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ﬁrm’s average cost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goods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sold (COGS)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per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day.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calculate the average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daily COGS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dividing the income statement’s COGS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amount by 365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days in a year (366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leap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year).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5"/>
              </a:spcBef>
            </a:pP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AV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AG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YM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OD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:</a:t>
            </a: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ts val="1190"/>
              </a:lnSpc>
              <a:spcBef>
                <a:spcPts val="345"/>
              </a:spcBef>
            </a:pP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payable/(Cost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goods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sold/365)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(Accounts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payable/Cost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goods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sold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per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day)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2015: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[$10,088/($76,520/365)]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($10,088/$209.64)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48.1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days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60"/>
              </a:lnSpc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2014: 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[$4,315/($54,823/365)]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($4,315/$150.20)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28.7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days</a:t>
            </a:r>
            <a:endParaRPr sz="1000">
              <a:latin typeface="Times New Roman"/>
              <a:cs typeface="Times New Roman"/>
            </a:endParaRPr>
          </a:p>
          <a:p>
            <a:pPr marL="12700" marR="74930" indent="227329">
              <a:lnSpc>
                <a:spcPct val="100000"/>
              </a:lnSpc>
              <a:spcBef>
                <a:spcPts val="890"/>
              </a:spcBef>
            </a:pP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Walgreens</a:t>
            </a:r>
            <a:r>
              <a:rPr dirty="0" u="sng" sz="1000" spc="-4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slowed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payments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its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suppliers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nearly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20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days.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dirty="0" u="sng" sz="10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2014,</a:t>
            </a:r>
            <a:r>
              <a:rPr dirty="0" u="sng" sz="1000" spc="-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 took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about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month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pay its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suppliers;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2015</a:t>
            </a:r>
            <a:r>
              <a:rPr dirty="0" u="sng" sz="10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took</a:t>
            </a:r>
            <a:r>
              <a:rPr dirty="0" u="sng" sz="10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over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month</a:t>
            </a:r>
            <a:r>
              <a:rPr dirty="0" u="sng" sz="1000" spc="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one-half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12700" marR="73025" indent="227329">
              <a:lnSpc>
                <a:spcPts val="1200"/>
              </a:lnSpc>
              <a:spcBef>
                <a:spcPts val="25"/>
              </a:spcBef>
            </a:pPr>
            <a:r>
              <a:rPr dirty="0" sz="1000" spc="-10">
                <a:solidFill>
                  <a:srgbClr val="009CDB"/>
                </a:solidFill>
                <a:latin typeface="Georgia"/>
                <a:cs typeface="Georgia"/>
              </a:rPr>
              <a:t>Figure</a:t>
            </a:r>
            <a:r>
              <a:rPr dirty="0" sz="1000" spc="10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14.1</a:t>
            </a:r>
            <a:r>
              <a:rPr dirty="0" sz="1000" spc="10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illustrates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trend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Walgreens’s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liquidity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comparison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their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averages.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and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quick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closely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tracks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until</a:t>
            </a:r>
            <a:endParaRPr sz="1000">
              <a:latin typeface="Times New Roman"/>
              <a:cs typeface="Times New Roman"/>
            </a:endParaRPr>
          </a:p>
          <a:p>
            <a:pPr marL="12700" marR="73660">
              <a:lnSpc>
                <a:spcPts val="1190"/>
              </a:lnSpc>
              <a:spcBef>
                <a:spcPts val="10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2012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CVS’s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quick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sharply.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Since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both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quick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CVS,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we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know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inventory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not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reason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inventory</a:t>
            </a:r>
            <a:r>
              <a:rPr dirty="0" u="sng" sz="10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doesn’t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appear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both</a:t>
            </a:r>
            <a:r>
              <a:rPr dirty="0" u="sng" sz="1000" spc="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ratios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5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Therefore,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CVS’s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due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1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increases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receivables—or</a:t>
            </a:r>
            <a:endParaRPr sz="1000">
              <a:latin typeface="Times New Roman"/>
              <a:cs typeface="Times New Roman"/>
            </a:endParaRPr>
          </a:p>
          <a:p>
            <a:pPr algn="just" marL="12700" marR="73660">
              <a:lnSpc>
                <a:spcPct val="99500"/>
              </a:lnSpc>
              <a:spcBef>
                <a:spcPts val="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possibly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declines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liabilities.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average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payment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period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indicates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since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2003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takes longer to pay suppliers than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does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CVS, with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marked increase in 2015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after its merger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Boots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Alliance.</a:t>
            </a:r>
            <a:endParaRPr sz="1000">
              <a:latin typeface="Times New Roman"/>
              <a:cs typeface="Times New Roman"/>
            </a:endParaRPr>
          </a:p>
          <a:p>
            <a:pPr marL="12700" marR="75565" indent="227329">
              <a:lnSpc>
                <a:spcPts val="1190"/>
              </a:lnSpc>
              <a:spcBef>
                <a:spcPts val="3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Overall,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quick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been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relatively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stable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frame,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there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little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cause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alarm.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CVS’s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quick</a:t>
            </a:r>
            <a:r>
              <a:rPr dirty="0" sz="1000" spc="11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1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sharply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risen</a:t>
            </a:r>
            <a:endParaRPr sz="1000">
              <a:latin typeface="Times New Roman"/>
              <a:cs typeface="Times New Roman"/>
            </a:endParaRPr>
          </a:p>
          <a:p>
            <a:pPr marL="12700" marR="78740">
              <a:lnSpc>
                <a:spcPts val="1190"/>
              </a:lnSpc>
              <a:spcBef>
                <a:spcPts val="1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recent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years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while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average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payment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period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continues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decline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time.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average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payment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period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result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larger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global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footprint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after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  <a:p>
            <a:pPr marL="12700" marR="80010">
              <a:lnSpc>
                <a:spcPts val="1190"/>
              </a:lnSpc>
              <a:spcBef>
                <a:spcPts val="1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merger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a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German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ﬁrm;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no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doubt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suppliers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watching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payment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behavior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closely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coming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year.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liquidity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positive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sign;</a:t>
            </a:r>
            <a:endParaRPr sz="1000">
              <a:latin typeface="Times New Roman"/>
              <a:cs typeface="Times New Roman"/>
            </a:endParaRPr>
          </a:p>
          <a:p>
            <a:pPr marL="12700" marR="75565">
              <a:lnSpc>
                <a:spcPts val="1190"/>
              </a:lnSpc>
              <a:spcBef>
                <a:spcPts val="5"/>
              </a:spcBef>
            </a:pP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excess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receivables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and/or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excess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cash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better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re-investing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business.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73963" y="5406516"/>
            <a:ext cx="615315" cy="132715"/>
          </a:xfrm>
          <a:prstGeom prst="rect">
            <a:avLst/>
          </a:prstGeom>
          <a:solidFill>
            <a:srgbClr val="5F9CA0"/>
          </a:solidFill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915"/>
              </a:lnSpc>
            </a:pPr>
            <a:r>
              <a:rPr dirty="0" sz="800">
                <a:solidFill>
                  <a:srgbClr val="FFFFFF"/>
                </a:solidFill>
                <a:latin typeface="Trebuchet MS"/>
                <a:cs typeface="Trebuchet MS"/>
              </a:rPr>
              <a:t>FIGURE</a:t>
            </a:r>
            <a:r>
              <a:rPr dirty="0" sz="800" spc="-2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800" spc="-5">
                <a:solidFill>
                  <a:srgbClr val="FFFFFF"/>
                </a:solidFill>
                <a:latin typeface="Trebuchet MS"/>
                <a:cs typeface="Trebuchet MS"/>
              </a:rPr>
              <a:t>14.1</a:t>
            </a:r>
            <a:endParaRPr sz="800">
              <a:latin typeface="Trebuchet MS"/>
              <a:cs typeface="Trebuchet M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01648" y="5387721"/>
            <a:ext cx="83820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Liquidity Ratios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61263" y="5527928"/>
            <a:ext cx="73152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f</a:t>
            </a:r>
            <a:r>
              <a:rPr dirty="0" sz="900" spc="-10">
                <a:solidFill>
                  <a:srgbClr val="221F1F"/>
                </a:solidFill>
                <a:latin typeface="Georgia"/>
                <a:cs typeface="Georgia"/>
              </a:rPr>
              <a:t>o</a:t>
            </a:r>
            <a:r>
              <a:rPr dirty="0" sz="900">
                <a:solidFill>
                  <a:srgbClr val="221F1F"/>
                </a:solidFill>
                <a:latin typeface="Georgia"/>
                <a:cs typeface="Georgia"/>
              </a:rPr>
              <a:t>r </a:t>
            </a: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W</a:t>
            </a:r>
            <a:r>
              <a:rPr dirty="0" sz="900">
                <a:solidFill>
                  <a:srgbClr val="221F1F"/>
                </a:solidFill>
                <a:latin typeface="Georgia"/>
                <a:cs typeface="Georgia"/>
              </a:rPr>
              <a:t>a</a:t>
            </a: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lgr</a:t>
            </a:r>
            <a:r>
              <a:rPr dirty="0" sz="900" spc="5">
                <a:solidFill>
                  <a:srgbClr val="221F1F"/>
                </a:solidFill>
                <a:latin typeface="Georgia"/>
                <a:cs typeface="Georgia"/>
              </a:rPr>
              <a:t>e</a:t>
            </a: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en</a:t>
            </a:r>
            <a:r>
              <a:rPr dirty="0" sz="900">
                <a:solidFill>
                  <a:srgbClr val="221F1F"/>
                </a:solidFill>
                <a:latin typeface="Georgia"/>
                <a:cs typeface="Georgia"/>
              </a:rPr>
              <a:t>s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206623" y="5502021"/>
            <a:ext cx="226060" cy="1209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55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0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2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345304" y="5355716"/>
            <a:ext cx="6451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Curr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tio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171570" y="6933057"/>
            <a:ext cx="2867660" cy="498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dirty="0" baseline="40123" sz="1350" spc="-7">
                <a:solidFill>
                  <a:srgbClr val="221F1F"/>
                </a:solidFill>
                <a:latin typeface="Times New Roman"/>
                <a:cs typeface="Times New Roman"/>
              </a:rPr>
              <a:t>0.00</a:t>
            </a:r>
            <a:r>
              <a:rPr dirty="0" baseline="40123" sz="1350" spc="52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50">
              <a:latin typeface="Times New Roman"/>
              <a:cs typeface="Times New Roman"/>
            </a:endParaRPr>
          </a:p>
          <a:p>
            <a:pPr algn="ctr" marL="133985">
              <a:lnSpc>
                <a:spcPct val="100000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Qu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ick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208147" y="7422642"/>
            <a:ext cx="226060" cy="6902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55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6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177667" y="8673795"/>
            <a:ext cx="283845" cy="8121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55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60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50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0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2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171570" y="8166354"/>
            <a:ext cx="2867660" cy="516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dirty="0" baseline="40123" sz="1350" spc="-7">
                <a:solidFill>
                  <a:srgbClr val="221F1F"/>
                </a:solidFill>
                <a:latin typeface="Times New Roman"/>
                <a:cs typeface="Times New Roman"/>
              </a:rPr>
              <a:t>0.00</a:t>
            </a:r>
            <a:r>
              <a:rPr dirty="0" baseline="40123" sz="1350" spc="52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2009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450">
              <a:latin typeface="Times New Roman"/>
              <a:cs typeface="Times New Roman"/>
            </a:endParaRPr>
          </a:p>
          <a:p>
            <a:pPr marL="965200">
              <a:lnSpc>
                <a:spcPct val="100000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Av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y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m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io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211702" y="9708895"/>
            <a:ext cx="284226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40123" sz="1350" spc="-7">
                <a:solidFill>
                  <a:srgbClr val="221F1F"/>
                </a:solidFill>
                <a:latin typeface="Times New Roman"/>
                <a:cs typeface="Times New Roman"/>
              </a:rPr>
              <a:t>0.00</a:t>
            </a:r>
            <a:r>
              <a:rPr dirty="0" baseline="40123" sz="1350" spc="67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92682" y="720344"/>
            <a:ext cx="409003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65">
                <a:solidFill>
                  <a:srgbClr val="221F1F"/>
                </a:solidFill>
                <a:latin typeface="Tahoma"/>
                <a:cs typeface="Tahoma"/>
              </a:rPr>
              <a:t>A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s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s</a:t>
            </a:r>
            <a:r>
              <a:rPr dirty="0" sz="2000" spc="-60">
                <a:solidFill>
                  <a:srgbClr val="221F1F"/>
                </a:solidFill>
                <a:latin typeface="Tahoma"/>
                <a:cs typeface="Tahoma"/>
              </a:rPr>
              <a:t>e</a:t>
            </a:r>
            <a:r>
              <a:rPr dirty="0" sz="2000" spc="-35">
                <a:solidFill>
                  <a:srgbClr val="221F1F"/>
                </a:solidFill>
                <a:latin typeface="Tahoma"/>
                <a:cs typeface="Tahoma"/>
              </a:rPr>
              <a:t>t</a:t>
            </a:r>
            <a:r>
              <a:rPr dirty="0" sz="2000" spc="-190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65">
                <a:solidFill>
                  <a:srgbClr val="221F1F"/>
                </a:solidFill>
                <a:latin typeface="Tahoma"/>
                <a:cs typeface="Tahoma"/>
              </a:rPr>
              <a:t>Manag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e</a:t>
            </a:r>
            <a:r>
              <a:rPr dirty="0" sz="2000" spc="-100">
                <a:solidFill>
                  <a:srgbClr val="221F1F"/>
                </a:solidFill>
                <a:latin typeface="Tahoma"/>
                <a:cs typeface="Tahoma"/>
              </a:rPr>
              <a:t>m</a:t>
            </a:r>
            <a:r>
              <a:rPr dirty="0" sz="2000" spc="-65">
                <a:solidFill>
                  <a:srgbClr val="221F1F"/>
                </a:solidFill>
                <a:latin typeface="Tahoma"/>
                <a:cs typeface="Tahoma"/>
              </a:rPr>
              <a:t>en</a:t>
            </a:r>
            <a:r>
              <a:rPr dirty="0" sz="2000" spc="-35">
                <a:solidFill>
                  <a:srgbClr val="221F1F"/>
                </a:solidFill>
                <a:latin typeface="Tahoma"/>
                <a:cs typeface="Tahoma"/>
              </a:rPr>
              <a:t>t</a:t>
            </a:r>
            <a:r>
              <a:rPr dirty="0" sz="2000" spc="-204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Ratios</a:t>
            </a:r>
            <a:r>
              <a:rPr dirty="0" sz="2000" spc="-185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a</a:t>
            </a:r>
            <a:r>
              <a:rPr dirty="0" sz="2000" spc="-60">
                <a:solidFill>
                  <a:srgbClr val="221F1F"/>
                </a:solidFill>
                <a:latin typeface="Tahoma"/>
                <a:cs typeface="Tahoma"/>
              </a:rPr>
              <a:t>nd</a:t>
            </a:r>
            <a:r>
              <a:rPr dirty="0" sz="2000" spc="-175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65">
                <a:solidFill>
                  <a:srgbClr val="221F1F"/>
                </a:solidFill>
                <a:latin typeface="Tahoma"/>
                <a:cs typeface="Tahoma"/>
              </a:rPr>
              <a:t>A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n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aly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s</a:t>
            </a:r>
            <a:r>
              <a:rPr dirty="0" sz="2000" spc="-40">
                <a:solidFill>
                  <a:srgbClr val="221F1F"/>
                </a:solidFill>
                <a:latin typeface="Tahoma"/>
                <a:cs typeface="Tahoma"/>
              </a:rPr>
              <a:t>is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2944" y="1215289"/>
            <a:ext cx="4732020" cy="69469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algn="just" marL="12700" marR="5080">
              <a:lnSpc>
                <a:spcPct val="110000"/>
              </a:lnSpc>
              <a:spcBef>
                <a:spcPts val="85"/>
              </a:spcBef>
            </a:pP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Asset management ratios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indicate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extent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which assets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turned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over 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support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sales. These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sometimes referred to as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activity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utilization ratios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each 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 this category relates ﬁnancial performance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income statement with items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sheet.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be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using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for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Tables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14.1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14.2.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42720" y="1920494"/>
            <a:ext cx="1520190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2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-1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turnover</a:t>
            </a:r>
            <a:r>
              <a:rPr dirty="0" sz="1000" spc="-1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75686" y="1900174"/>
            <a:ext cx="29610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computed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dividing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sales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assets.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02944" y="2051965"/>
            <a:ext cx="4732655" cy="35788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715">
              <a:lnSpc>
                <a:spcPct val="1103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 indicates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how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eﬃciently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 utilizing its total assets to produce revenues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sales. It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 a measure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dollars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 sales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generated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one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dollar 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ﬁrm’s assets. Generally, the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more eﬃciently assets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used, the higher a ﬁrm’s proﬁts. The size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ratio is inﬂuenced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characteristics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industry within which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operates. Capital intensive electric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utilities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might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have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turnover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low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0.33,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indicating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they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require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$3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investment in assets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produce $1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 revenues. In contrast, retail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food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chains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 asset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turnovers as high as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10 would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require a $0.10 investment in assets to produce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$1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 sales. 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typical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manufacturing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turnover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about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1.5.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assetsturnover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calculated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follows: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NO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V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:</a:t>
            </a:r>
            <a:endParaRPr sz="1000">
              <a:latin typeface="Times New Roman"/>
              <a:cs typeface="Times New Roman"/>
            </a:endParaRPr>
          </a:p>
          <a:p>
            <a:pPr marL="12700" marR="1306195">
              <a:lnSpc>
                <a:spcPct val="109000"/>
              </a:lnSpc>
              <a:spcBef>
                <a:spcPts val="359"/>
              </a:spcBef>
            </a:pP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2015: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(Net 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sales/Total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assets)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($103,444/$68,782)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1.50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times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2014: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($76,392/$37,182)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2.05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times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 indent="226695">
              <a:lnSpc>
                <a:spcPct val="1102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utilization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fell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between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proportionately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more (85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percent)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than sales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(about 35 percent).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Both components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rose—but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since 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percentage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increase in the denominator (total assets) was greater than the percentage change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 the numerator (sales), this asset eﬃciency ratio fell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over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25 percent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 its 2014 level.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Again, this is,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doubt, a result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combination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two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ﬁrms in the Walgreens/Boots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Alliance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merger.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be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interesting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see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if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eﬃciency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rises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after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“kinks”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worked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out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in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 new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global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42720" y="5641213"/>
            <a:ext cx="1565910" cy="14795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r>
              <a:rPr dirty="0" sz="1000" spc="2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4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turnover</a:t>
            </a:r>
            <a:r>
              <a:rPr dirty="0" sz="1000" spc="3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30551" y="5620892"/>
            <a:ext cx="290068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computed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dividing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1420" y="5774207"/>
            <a:ext cx="4733925" cy="37630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0100"/>
              </a:lnSpc>
              <a:spcBef>
                <a:spcPts val="10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 and indicates the extent to which long-term assets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being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 to produce sales.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Similar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to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interpretation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given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total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asset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turnover,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ﬁxed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assets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turnover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represents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dollars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of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sales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generated </a:t>
            </a:r>
            <a:r>
              <a:rPr dirty="0" u="sng" sz="1000" spc="-3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by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each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dollar of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ﬁxed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assets.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Investment 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 plant </a:t>
            </a:r>
            <a:r>
              <a:rPr dirty="0" u="sng" sz="1000" spc="-3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equipmentis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usually expensive. Consequently, unused,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or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idle capacity is costly and often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represents a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major factor for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ﬁrm exhibiting poor operating performance.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other hand,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high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(com-pared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competitors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industry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average)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ﬁxed assets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turnover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is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not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necessarily 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favorable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sign; it may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occur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because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eﬃcient use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(good), 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occur becauseof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ﬁrm’s use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technologically obsolete equipment, which has small book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value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becauseof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 eﬀects of accumulated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depreciation (poor). 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astute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analyst will do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research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determinewhich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is 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case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under analysis.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FIX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NOV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:</a:t>
            </a:r>
            <a:endParaRPr sz="1000">
              <a:latin typeface="Times New Roman"/>
              <a:cs typeface="Times New Roman"/>
            </a:endParaRPr>
          </a:p>
          <a:p>
            <a:pPr algn="just" marL="12700" marR="1106170">
              <a:lnSpc>
                <a:spcPct val="110000"/>
              </a:lnSpc>
              <a:spcBef>
                <a:spcPts val="35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2015: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(Net 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sales/Net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ﬁxed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assets)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($103,444/$15,068)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6.87 times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2014: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($76,392/$12,257)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6.23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times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10000"/>
              </a:lnSpc>
              <a:spcBef>
                <a:spcPts val="1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ﬁxed assets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turnover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rose from 6.23 to 6.87, indicating that sales increased more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rapidly than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ﬁxed assets. 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percentage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terms,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ﬁxed assets increased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23 per-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cent [i.e.,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($15,068</a:t>
            </a:r>
            <a:r>
              <a:rPr dirty="0" sz="10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1000" spc="45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$12,257)/$12,257] </a:t>
            </a:r>
            <a:r>
              <a:rPr dirty="0" sz="1000" spc="1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while</a:t>
            </a:r>
            <a:r>
              <a:rPr dirty="0" sz="1000" spc="4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sales</a:t>
            </a:r>
            <a:r>
              <a:rPr dirty="0" sz="1000" spc="40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 spc="4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dirty="0" sz="1000" spc="5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35</a:t>
            </a:r>
            <a:r>
              <a:rPr dirty="0" sz="1000" spc="43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dirty="0" sz="1000" spc="4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[i.e.,</a:t>
            </a:r>
            <a:r>
              <a:rPr dirty="0" sz="1000" spc="4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($103,444</a:t>
            </a:r>
            <a:r>
              <a:rPr dirty="0" sz="1000" spc="4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ct val="110000"/>
              </a:lnSpc>
            </a:pP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$76,392)/$76,392].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Whether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apparent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increase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 ﬁxed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asset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eﬃciency—more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sales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per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dollar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assets—will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continue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Boots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Alliance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go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forward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after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10000"/>
              </a:lnSpc>
              <a:spcBef>
                <a:spcPts val="1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their merger remains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seen. Note that the total asset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turnover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fell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while the ﬁxed asset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turnover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. Since both ratios use sales in the numerator, the diﬀerence must arise from 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behavior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ﬁxed assets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total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34050" y="1273810"/>
            <a:ext cx="1505585" cy="422275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marL="12700" marR="5080">
              <a:lnSpc>
                <a:spcPct val="102899"/>
              </a:lnSpc>
              <a:spcBef>
                <a:spcPts val="70"/>
              </a:spcBef>
            </a:pPr>
            <a:r>
              <a:rPr dirty="0" sz="850" spc="-25">
                <a:solidFill>
                  <a:srgbClr val="009CDB"/>
                </a:solidFill>
                <a:latin typeface="Georgia"/>
                <a:cs typeface="Georgia"/>
              </a:rPr>
              <a:t>asset</a:t>
            </a:r>
            <a:r>
              <a:rPr dirty="0" sz="850" spc="-2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30">
                <a:solidFill>
                  <a:srgbClr val="009CDB"/>
                </a:solidFill>
                <a:latin typeface="Georgia"/>
                <a:cs typeface="Georgia"/>
              </a:rPr>
              <a:t>management</a:t>
            </a:r>
            <a:r>
              <a:rPr dirty="0" sz="850" spc="1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5">
                <a:solidFill>
                  <a:srgbClr val="009CDB"/>
                </a:solidFill>
                <a:latin typeface="Georgia"/>
                <a:cs typeface="Georgia"/>
              </a:rPr>
              <a:t>ratios</a:t>
            </a:r>
            <a:r>
              <a:rPr dirty="0" sz="850" spc="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indicate </a:t>
            </a:r>
            <a:r>
              <a:rPr dirty="0" sz="850" spc="-19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extent to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which assets are turned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over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or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used to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support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sales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7405" y="769873"/>
            <a:ext cx="439420" cy="281940"/>
          </a:xfrm>
          <a:prstGeom prst="rect">
            <a:avLst/>
          </a:prstGeom>
          <a:ln w="25907">
            <a:solidFill>
              <a:srgbClr val="DBDBDD"/>
            </a:solidFill>
          </a:ln>
        </p:spPr>
        <p:txBody>
          <a:bodyPr wrap="square" lIns="0" tIns="53340" rIns="0" bIns="0" rtlCol="0" vert="horz">
            <a:spAutoFit/>
          </a:bodyPr>
          <a:lstStyle/>
          <a:p>
            <a:pPr marL="86995">
              <a:lnSpc>
                <a:spcPct val="100000"/>
              </a:lnSpc>
              <a:spcBef>
                <a:spcPts val="420"/>
              </a:spcBef>
            </a:pPr>
            <a:r>
              <a:rPr dirty="0" sz="1100" spc="-5">
                <a:solidFill>
                  <a:srgbClr val="221F1F"/>
                </a:solidFill>
                <a:latin typeface="Microsoft Sans Serif"/>
                <a:cs typeface="Microsoft Sans Serif"/>
              </a:rPr>
              <a:t>14.3</a:t>
            </a:r>
            <a:r>
              <a:rPr dirty="0" sz="1100">
                <a:latin typeface="Microsoft Sans Serif"/>
                <a:cs typeface="Microsoft Sans Serif"/>
              </a:rPr>
              <a:t> </a:t>
            </a:r>
            <a:endParaRPr sz="11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83230" y="659891"/>
            <a:ext cx="1545590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average</a:t>
            </a:r>
            <a:r>
              <a:rPr dirty="0" sz="1000" spc="4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collection</a:t>
            </a:r>
            <a:r>
              <a:rPr dirty="0" sz="1000" spc="4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period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51172" y="639572"/>
            <a:ext cx="292481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calculated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year-end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accounts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receivable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divided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43073" y="791109"/>
            <a:ext cx="4735830" cy="10490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34300"/>
              </a:lnSpc>
              <a:spcBef>
                <a:spcPts val="100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average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day, and thus, indicates the average number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days that sales are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outstanding.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words,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reports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number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days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takes,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average,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collect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credit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 made to the ﬁrm’s customers. The average collection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period measures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days of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ﬁnancing that a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extends to its customers. Because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this, a shorter average collection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period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usually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preferred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a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longer one.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Another measure that</a:t>
            </a:r>
            <a:r>
              <a:rPr dirty="0" u="sng" sz="1000" spc="1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can</a:t>
            </a:r>
            <a:r>
              <a:rPr dirty="0" u="sng" sz="1000" spc="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be</a:t>
            </a:r>
            <a:r>
              <a:rPr dirty="0" u="sng" sz="1000" spc="-1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used to</a:t>
            </a:r>
            <a:r>
              <a:rPr dirty="0" u="sng" sz="1000" spc="1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provide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11801" y="1886966"/>
            <a:ext cx="1291590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receivables</a:t>
            </a:r>
            <a:r>
              <a:rPr dirty="0" sz="1000" spc="6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turnover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43073" y="1866645"/>
            <a:ext cx="47345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097654" algn="l"/>
              </a:tabLst>
            </a:pP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this</a:t>
            </a:r>
            <a:r>
              <a:rPr dirty="0" u="sng" sz="1000" spc="6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same</a:t>
            </a:r>
            <a:r>
              <a:rPr dirty="0" u="sng" sz="1000" spc="7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information</a:t>
            </a:r>
            <a:r>
              <a:rPr dirty="0" u="sng" sz="1000" spc="7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dirty="0" u="sng" sz="1000" spc="6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1000" spc="7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receivables</a:t>
            </a:r>
            <a:r>
              <a:rPr dirty="0" u="sng" sz="1000" spc="9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turnover.</a:t>
            </a:r>
            <a:r>
              <a:rPr dirty="0" sz="1000" spc="-5" b="1">
                <a:solidFill>
                  <a:srgbClr val="221F1F"/>
                </a:solidFill>
                <a:latin typeface="Times New Roman"/>
                <a:cs typeface="Times New Roman"/>
              </a:rPr>
              <a:t>	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computed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43073" y="2018437"/>
            <a:ext cx="4735195" cy="5855970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algn="just" marL="12700" marR="8255">
              <a:lnSpc>
                <a:spcPct val="135500"/>
              </a:lnSpc>
              <a:spcBef>
                <a:spcPts val="80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dividing annual sales, preferably credit sales,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year-end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accounts receivable. If 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receivables turnover is six,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means that,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average, the average collection period is about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two months (12 months divided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turnover ratio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six). If the turnover is four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times,the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 an average collection period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about three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months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(12 months divided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turnover 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four).</a:t>
            </a:r>
            <a:endParaRPr sz="1000">
              <a:latin typeface="Times New Roman"/>
              <a:cs typeface="Times New Roman"/>
            </a:endParaRPr>
          </a:p>
          <a:p>
            <a:pPr algn="just" marL="241300">
              <a:lnSpc>
                <a:spcPct val="100000"/>
              </a:lnSpc>
              <a:spcBef>
                <a:spcPts val="409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average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collection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periods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were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following: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AVE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L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:</a:t>
            </a:r>
            <a:endParaRPr sz="1000">
              <a:latin typeface="Times New Roman"/>
              <a:cs typeface="Times New Roman"/>
            </a:endParaRPr>
          </a:p>
          <a:p>
            <a:pPr marL="12700" marR="523875">
              <a:lnSpc>
                <a:spcPct val="134000"/>
              </a:lnSpc>
              <a:spcBef>
                <a:spcPts val="34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[Accounts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receivable/(Net 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sales/365)]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(Accounts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receivable/Net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sales per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day)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2015: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[$6,849/($103,444/365)]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($6,849/$283.41)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24.2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days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2014: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[$3,218/($76,392/365)]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($3,218/$209.29)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15.4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days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34100"/>
              </a:lnSpc>
              <a:spcBef>
                <a:spcPts val="935"/>
              </a:spcBef>
            </a:pP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Walgreens’ average collection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period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increased after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merger. Walgreens was collecting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funds about nine days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slower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2015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than in 2014. This 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result of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 average of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“Walgreens”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model of doing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business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“Boots Alliance”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way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doing business—as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well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diﬀerences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past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customers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customer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payment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practices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each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Again,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we’ll want to watch this 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over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 to see if it remains at its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2015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level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if it falls as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 and Boots Alliances become better integrated.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Comparing the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average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collection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payment</a:t>
            </a:r>
            <a:r>
              <a:rPr dirty="0" u="sng" sz="1000" spc="-6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periods,</a:t>
            </a:r>
            <a:r>
              <a:rPr dirty="0" u="sng" sz="1000" spc="-5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Walgreens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is</a:t>
            </a:r>
            <a:r>
              <a:rPr dirty="0" u="sng" sz="1000" spc="-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in</a:t>
            </a:r>
            <a:r>
              <a:rPr dirty="0" u="sng" sz="1000" spc="-2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dirty="0" u="sng" sz="1000" spc="-5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positive</a:t>
            </a:r>
            <a:r>
              <a:rPr dirty="0" u="sng" sz="1000" spc="-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situation,</a:t>
            </a:r>
            <a:r>
              <a:rPr dirty="0" u="sng" sz="1000" spc="-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</a:t>
            </a:r>
            <a:r>
              <a:rPr dirty="0" u="sng" sz="1000" spc="-6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</a:t>
            </a:r>
            <a:r>
              <a:rPr dirty="0" u="sng" sz="1000" spc="-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collects</a:t>
            </a:r>
            <a:r>
              <a:rPr dirty="0" u="sng" sz="1000" spc="-5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from</a:t>
            </a:r>
            <a:r>
              <a:rPr dirty="0" u="sng" sz="1000" spc="-5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its</a:t>
            </a:r>
            <a:r>
              <a:rPr dirty="0" u="sng" sz="1000" spc="-4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customers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over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20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days faster than it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pays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its suppliers. This has positive implications 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for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Walgreens’ asset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eﬃciency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dirty="0" u="sng" sz="100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for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its liquidity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algn="just" marL="12700" indent="228600">
              <a:lnSpc>
                <a:spcPct val="100000"/>
              </a:lnSpc>
              <a:spcBef>
                <a:spcPts val="40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ratios,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average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collection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period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too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high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low.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unusually</a:t>
            </a:r>
            <a:endParaRPr sz="1000">
              <a:latin typeface="Times New Roman"/>
              <a:cs typeface="Times New Roman"/>
            </a:endParaRPr>
          </a:p>
          <a:p>
            <a:pPr algn="just" marL="12700" marR="8255">
              <a:lnSpc>
                <a:spcPct val="134200"/>
              </a:lnSpc>
              <a:spcBef>
                <a:spcPts val="1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low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number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days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required to collect sales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2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particular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line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business may indicate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 unnecessarily tight internal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credit policy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could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result in lost sales.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may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selecting</a:t>
            </a:r>
            <a:r>
              <a:rPr dirty="0" sz="1000" spc="1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only</a:t>
            </a:r>
            <a:r>
              <a:rPr dirty="0" sz="10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best</a:t>
            </a:r>
            <a:r>
              <a:rPr dirty="0" sz="1000" spc="1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customers</a:t>
            </a:r>
            <a:r>
              <a:rPr dirty="0" sz="10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1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insisting</a:t>
            </a:r>
            <a:r>
              <a:rPr dirty="0" sz="1000" spc="1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unusually</a:t>
            </a:r>
            <a:r>
              <a:rPr dirty="0" sz="10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strict</a:t>
            </a:r>
            <a:r>
              <a:rPr dirty="0" sz="10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payment</a:t>
            </a:r>
            <a:r>
              <a:rPr dirty="0" sz="1000" spc="1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terms.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other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hand, a high average collection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period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indicate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lax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policy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concerning customer quality</a:t>
            </a:r>
            <a:r>
              <a:rPr dirty="0" sz="1000" spc="48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and/or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credit</a:t>
            </a:r>
            <a:r>
              <a:rPr dirty="0" sz="1000" spc="2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payment terms. Thus, in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deciding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on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proper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credit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policy,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monitoring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trends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important,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comparing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average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collection period relative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industry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norms.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13354" y="7921497"/>
            <a:ext cx="1225550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inventory turnover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72054" y="7901178"/>
            <a:ext cx="450786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96695" algn="l"/>
              </a:tabLst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	is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computed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dividing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cost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goods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sold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by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year-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43073" y="8052968"/>
            <a:ext cx="4734560" cy="1046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34000"/>
              </a:lnSpc>
              <a:spcBef>
                <a:spcPts val="10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end inventory. Here we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seeking to determine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how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eﬃciently the amount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 is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being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managed, so,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hand,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does not have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ﬁnance excess inventory, and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other hand, adequate inventory supplies exist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avoid being out 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stock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item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and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losing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potential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(and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proﬁts).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Stated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diﬀerently,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turnover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indicates</a:t>
            </a:r>
            <a:r>
              <a:rPr dirty="0" sz="10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whether  the</a:t>
            </a:r>
            <a:r>
              <a:rPr dirty="0" sz="10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</a:t>
            </a:r>
            <a:r>
              <a:rPr dirty="0" sz="10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2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out</a:t>
            </a:r>
            <a:r>
              <a:rPr dirty="0" sz="10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line</a:t>
            </a:r>
            <a:r>
              <a:rPr dirty="0" sz="1000" spc="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relation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volume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2944" y="446024"/>
            <a:ext cx="4994275" cy="50247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794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1000" spc="1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compared</a:t>
            </a:r>
            <a:r>
              <a:rPr dirty="0" sz="1000" spc="1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against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industry</a:t>
            </a:r>
            <a:r>
              <a:rPr dirty="0" sz="10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norms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tracked</a:t>
            </a:r>
            <a:r>
              <a:rPr dirty="0" sz="1000" spc="1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dirty="0" sz="1000" spc="1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</a:t>
            </a:r>
            <a:r>
              <a:rPr dirty="0" sz="1000" spc="1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speciﬁc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INVENTORY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TURNOVER:</a:t>
            </a:r>
            <a:endParaRPr sz="1000">
              <a:latin typeface="Times New Roman"/>
              <a:cs typeface="Times New Roman"/>
            </a:endParaRPr>
          </a:p>
          <a:p>
            <a:pPr algn="just" marL="12700" marR="1306830">
              <a:lnSpc>
                <a:spcPct val="144000"/>
              </a:lnSpc>
              <a:spcBef>
                <a:spcPts val="350"/>
              </a:spcBef>
            </a:pP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2015: (Cost of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goods 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sold/Inventory)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($76,520/$8,678)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8.82 times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2014: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($54,823/$6,076)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9.02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times</a:t>
            </a:r>
            <a:endParaRPr sz="1000">
              <a:latin typeface="Times New Roman"/>
              <a:cs typeface="Times New Roman"/>
            </a:endParaRPr>
          </a:p>
          <a:p>
            <a:pPr algn="just" marL="12700" marR="272415" indent="226695">
              <a:lnSpc>
                <a:spcPct val="144000"/>
              </a:lnSpc>
              <a:spcBef>
                <a:spcPts val="59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annual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 turnover decreased slightly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2014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2015. Both costs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goods sold and inventory rose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about the same proportion (about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40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percent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cost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goods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sold and about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43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inventory).</a:t>
            </a:r>
            <a:endParaRPr sz="1000">
              <a:latin typeface="Times New Roman"/>
              <a:cs typeface="Times New Roman"/>
            </a:endParaRPr>
          </a:p>
          <a:p>
            <a:pPr algn="just" marL="12700" marR="266700" indent="226695">
              <a:lnSpc>
                <a:spcPct val="1440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 management requires a delicate balance between having too low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turnover, which increases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likelihood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holding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obsolete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inventory, and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too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high an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turnover,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could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lead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stock-outs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lost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sales.</a:t>
            </a:r>
            <a:endParaRPr sz="1000">
              <a:latin typeface="Times New Roman"/>
              <a:cs typeface="Times New Roman"/>
            </a:endParaRPr>
          </a:p>
          <a:p>
            <a:pPr algn="just" marL="12700" marR="265430" indent="226695">
              <a:lnSpc>
                <a:spcPct val="1438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If a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 growing rapidly (or shrinking rapidly), there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distortions if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year-end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data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comparisons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time. To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avoid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such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possible distortions,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use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average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 (beginning plus ending balances divided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two) to calculate inventory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turnovers for comparison purposes. Likewise,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average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data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 balance sheet accounts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should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 when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rapid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growth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contraction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taking place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speciﬁc ﬁrm.</a:t>
            </a:r>
            <a:endParaRPr sz="1000">
              <a:latin typeface="Times New Roman"/>
              <a:cs typeface="Times New Roman"/>
            </a:endParaRPr>
          </a:p>
          <a:p>
            <a:pPr algn="just" marL="12700" marR="263525" indent="226695">
              <a:lnSpc>
                <a:spcPct val="143900"/>
              </a:lnSpc>
              <a:spcBef>
                <a:spcPts val="25"/>
              </a:spcBef>
            </a:pPr>
            <a:r>
              <a:rPr dirty="0" sz="1000" spc="-10">
                <a:solidFill>
                  <a:srgbClr val="009CDB"/>
                </a:solidFill>
                <a:latin typeface="Georgia"/>
                <a:cs typeface="Georgia"/>
              </a:rPr>
              <a:t>Figure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14.2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illustrates Walgreens’ asset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management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 in comparison to those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 between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1997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2015. Both ﬁrms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declining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total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turnover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 over time.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Although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many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years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turnover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was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higher,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both Walgreens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CVS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similar ratios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mid-2010s.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CVS’s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ﬁxed asset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turnover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average col-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lection period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been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than Walgreens’,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indicating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possibly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eﬃcient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easier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collection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policy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toward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customer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payments.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turnover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been rising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both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CVS,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generally,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being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slightly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eﬃcient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since 2007.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54400" y="1615694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454400" y="1484883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454400" y="1352169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454400" y="1219453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454400" y="1088644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454400" y="955928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454400" y="1748408"/>
            <a:ext cx="66675" cy="0"/>
          </a:xfrm>
          <a:custGeom>
            <a:avLst/>
            <a:gdLst/>
            <a:ahLst/>
            <a:cxnLst/>
            <a:rect l="l" t="t" r="r" b="b"/>
            <a:pathLst>
              <a:path w="66675" h="0">
                <a:moveTo>
                  <a:pt x="0" y="0"/>
                </a:moveTo>
                <a:lnTo>
                  <a:pt x="6667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3827779" y="181381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10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083684" y="181381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10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341495" y="181381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10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4597400" y="181381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10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4853304" y="181381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10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111115" y="181381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10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367020" y="181381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10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5624195" y="1813814"/>
            <a:ext cx="0" cy="67310"/>
          </a:xfrm>
          <a:custGeom>
            <a:avLst/>
            <a:gdLst/>
            <a:ahLst/>
            <a:cxnLst/>
            <a:rect l="l" t="t" r="r" b="b"/>
            <a:pathLst>
              <a:path w="0" h="67310">
                <a:moveTo>
                  <a:pt x="0" y="6730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7" name="object 17"/>
          <p:cNvGrpSpPr/>
          <p:nvPr/>
        </p:nvGrpSpPr>
        <p:grpSpPr>
          <a:xfrm>
            <a:off x="3451352" y="949705"/>
            <a:ext cx="2435860" cy="934719"/>
            <a:chOff x="3451352" y="949705"/>
            <a:chExt cx="2435860" cy="934719"/>
          </a:xfrm>
        </p:grpSpPr>
        <p:sp>
          <p:nvSpPr>
            <p:cNvPr id="18" name="object 18"/>
            <p:cNvSpPr/>
            <p:nvPr/>
          </p:nvSpPr>
          <p:spPr>
            <a:xfrm>
              <a:off x="3454400" y="952753"/>
              <a:ext cx="2428875" cy="928369"/>
            </a:xfrm>
            <a:custGeom>
              <a:avLst/>
              <a:gdLst/>
              <a:ahLst/>
              <a:cxnLst/>
              <a:rect l="l" t="t" r="r" b="b"/>
              <a:pathLst>
                <a:path w="2428875" h="928369">
                  <a:moveTo>
                    <a:pt x="2426335" y="928370"/>
                  </a:moveTo>
                  <a:lnTo>
                    <a:pt x="2426335" y="861060"/>
                  </a:lnTo>
                </a:path>
                <a:path w="2428875" h="928369">
                  <a:moveTo>
                    <a:pt x="2428875" y="928370"/>
                  </a:moveTo>
                  <a:lnTo>
                    <a:pt x="0" y="928370"/>
                  </a:lnTo>
                  <a:lnTo>
                    <a:pt x="0" y="0"/>
                  </a:lnTo>
                </a:path>
                <a:path w="2428875" h="928369">
                  <a:moveTo>
                    <a:pt x="117475" y="928370"/>
                  </a:moveTo>
                  <a:lnTo>
                    <a:pt x="117475" y="861060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3571875" y="1117853"/>
              <a:ext cx="2180590" cy="396240"/>
            </a:xfrm>
            <a:custGeom>
              <a:avLst/>
              <a:gdLst/>
              <a:ahLst/>
              <a:cxnLst/>
              <a:rect l="l" t="t" r="r" b="b"/>
              <a:pathLst>
                <a:path w="2180590" h="396240">
                  <a:moveTo>
                    <a:pt x="0" y="170815"/>
                  </a:moveTo>
                  <a:lnTo>
                    <a:pt x="127635" y="164465"/>
                  </a:lnTo>
                  <a:lnTo>
                    <a:pt x="255904" y="109854"/>
                  </a:lnTo>
                  <a:lnTo>
                    <a:pt x="383539" y="100965"/>
                  </a:lnTo>
                  <a:lnTo>
                    <a:pt x="511810" y="88265"/>
                  </a:lnTo>
                  <a:lnTo>
                    <a:pt x="641350" y="102235"/>
                  </a:lnTo>
                  <a:lnTo>
                    <a:pt x="769620" y="102235"/>
                  </a:lnTo>
                  <a:lnTo>
                    <a:pt x="897254" y="0"/>
                  </a:lnTo>
                  <a:lnTo>
                    <a:pt x="1025525" y="128270"/>
                  </a:lnTo>
                  <a:lnTo>
                    <a:pt x="1153160" y="204470"/>
                  </a:lnTo>
                  <a:lnTo>
                    <a:pt x="1281429" y="396240"/>
                  </a:lnTo>
                  <a:lnTo>
                    <a:pt x="1410970" y="388620"/>
                  </a:lnTo>
                  <a:lnTo>
                    <a:pt x="1539239" y="339725"/>
                  </a:lnTo>
                  <a:lnTo>
                    <a:pt x="1666875" y="354965"/>
                  </a:lnTo>
                  <a:lnTo>
                    <a:pt x="1795145" y="329565"/>
                  </a:lnTo>
                  <a:lnTo>
                    <a:pt x="1922779" y="269875"/>
                  </a:lnTo>
                  <a:lnTo>
                    <a:pt x="2052320" y="300354"/>
                  </a:lnTo>
                  <a:lnTo>
                    <a:pt x="2180590" y="271145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3571875" y="1038478"/>
              <a:ext cx="2308860" cy="447040"/>
            </a:xfrm>
            <a:custGeom>
              <a:avLst/>
              <a:gdLst/>
              <a:ahLst/>
              <a:cxnLst/>
              <a:rect l="l" t="t" r="r" b="b"/>
              <a:pathLst>
                <a:path w="2308860" h="447040">
                  <a:moveTo>
                    <a:pt x="0" y="0"/>
                  </a:moveTo>
                  <a:lnTo>
                    <a:pt x="127635" y="20320"/>
                  </a:lnTo>
                  <a:lnTo>
                    <a:pt x="255904" y="45720"/>
                  </a:lnTo>
                  <a:lnTo>
                    <a:pt x="383539" y="56515"/>
                  </a:lnTo>
                  <a:lnTo>
                    <a:pt x="511810" y="108585"/>
                  </a:lnTo>
                  <a:lnTo>
                    <a:pt x="641350" y="79375"/>
                  </a:lnTo>
                  <a:lnTo>
                    <a:pt x="769620" y="91440"/>
                  </a:lnTo>
                  <a:lnTo>
                    <a:pt x="897254" y="99060"/>
                  </a:lnTo>
                  <a:lnTo>
                    <a:pt x="1025525" y="81279"/>
                  </a:lnTo>
                  <a:lnTo>
                    <a:pt x="1153160" y="113029"/>
                  </a:lnTo>
                  <a:lnTo>
                    <a:pt x="1281429" y="109854"/>
                  </a:lnTo>
                  <a:lnTo>
                    <a:pt x="1410970" y="149860"/>
                  </a:lnTo>
                  <a:lnTo>
                    <a:pt x="1539239" y="178435"/>
                  </a:lnTo>
                  <a:lnTo>
                    <a:pt x="1666875" y="169545"/>
                  </a:lnTo>
                  <a:lnTo>
                    <a:pt x="1795145" y="149860"/>
                  </a:lnTo>
                  <a:lnTo>
                    <a:pt x="1922779" y="281940"/>
                  </a:lnTo>
                  <a:lnTo>
                    <a:pt x="2052320" y="311150"/>
                  </a:lnTo>
                  <a:lnTo>
                    <a:pt x="2180590" y="303529"/>
                  </a:lnTo>
                  <a:lnTo>
                    <a:pt x="2308860" y="447040"/>
                  </a:lnTo>
                </a:path>
              </a:pathLst>
            </a:custGeom>
            <a:ln w="12192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/>
          <p:cNvSpPr txBox="1"/>
          <p:nvPr/>
        </p:nvSpPr>
        <p:spPr>
          <a:xfrm>
            <a:off x="4896992" y="996442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767453" y="1510030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3480561" y="2624201"/>
            <a:ext cx="2435860" cy="1199515"/>
            <a:chOff x="3480561" y="2624201"/>
            <a:chExt cx="2435860" cy="1199515"/>
          </a:xfrm>
        </p:grpSpPr>
        <p:sp>
          <p:nvSpPr>
            <p:cNvPr id="24" name="object 24"/>
            <p:cNvSpPr/>
            <p:nvPr/>
          </p:nvSpPr>
          <p:spPr>
            <a:xfrm>
              <a:off x="3483609" y="2627249"/>
              <a:ext cx="2429510" cy="1193165"/>
            </a:xfrm>
            <a:custGeom>
              <a:avLst/>
              <a:gdLst/>
              <a:ahLst/>
              <a:cxnLst/>
              <a:rect l="l" t="t" r="r" b="b"/>
              <a:pathLst>
                <a:path w="2429510" h="1193164">
                  <a:moveTo>
                    <a:pt x="0" y="928370"/>
                  </a:moveTo>
                  <a:lnTo>
                    <a:pt x="67310" y="928370"/>
                  </a:lnTo>
                </a:path>
                <a:path w="2429510" h="1193164">
                  <a:moveTo>
                    <a:pt x="0" y="795654"/>
                  </a:moveTo>
                  <a:lnTo>
                    <a:pt x="67310" y="795654"/>
                  </a:lnTo>
                </a:path>
                <a:path w="2429510" h="1193164">
                  <a:moveTo>
                    <a:pt x="0" y="662940"/>
                  </a:moveTo>
                  <a:lnTo>
                    <a:pt x="67310" y="662940"/>
                  </a:lnTo>
                </a:path>
                <a:path w="2429510" h="1193164">
                  <a:moveTo>
                    <a:pt x="0" y="530225"/>
                  </a:moveTo>
                  <a:lnTo>
                    <a:pt x="67310" y="530225"/>
                  </a:lnTo>
                </a:path>
                <a:path w="2429510" h="1193164">
                  <a:moveTo>
                    <a:pt x="0" y="399415"/>
                  </a:moveTo>
                  <a:lnTo>
                    <a:pt x="67310" y="399415"/>
                  </a:lnTo>
                </a:path>
                <a:path w="2429510" h="1193164">
                  <a:moveTo>
                    <a:pt x="0" y="266700"/>
                  </a:moveTo>
                  <a:lnTo>
                    <a:pt x="67310" y="266700"/>
                  </a:lnTo>
                </a:path>
                <a:path w="2429510" h="1193164">
                  <a:moveTo>
                    <a:pt x="0" y="133984"/>
                  </a:moveTo>
                  <a:lnTo>
                    <a:pt x="67310" y="133984"/>
                  </a:lnTo>
                </a:path>
                <a:path w="2429510" h="1193164">
                  <a:moveTo>
                    <a:pt x="0" y="3175"/>
                  </a:moveTo>
                  <a:lnTo>
                    <a:pt x="67310" y="3175"/>
                  </a:lnTo>
                </a:path>
                <a:path w="2429510" h="1193164">
                  <a:moveTo>
                    <a:pt x="0" y="1059179"/>
                  </a:moveTo>
                  <a:lnTo>
                    <a:pt x="67310" y="1059179"/>
                  </a:lnTo>
                </a:path>
                <a:path w="2429510" h="1193164">
                  <a:moveTo>
                    <a:pt x="373379" y="1193164"/>
                  </a:moveTo>
                  <a:lnTo>
                    <a:pt x="373379" y="1124585"/>
                  </a:lnTo>
                </a:path>
                <a:path w="2429510" h="1193164">
                  <a:moveTo>
                    <a:pt x="629919" y="1193164"/>
                  </a:moveTo>
                  <a:lnTo>
                    <a:pt x="629919" y="1124585"/>
                  </a:lnTo>
                </a:path>
                <a:path w="2429510" h="1193164">
                  <a:moveTo>
                    <a:pt x="885825" y="1193164"/>
                  </a:moveTo>
                  <a:lnTo>
                    <a:pt x="885825" y="1124585"/>
                  </a:lnTo>
                </a:path>
                <a:path w="2429510" h="1193164">
                  <a:moveTo>
                    <a:pt x="1143000" y="1193164"/>
                  </a:moveTo>
                  <a:lnTo>
                    <a:pt x="1143000" y="1124585"/>
                  </a:lnTo>
                </a:path>
                <a:path w="2429510" h="1193164">
                  <a:moveTo>
                    <a:pt x="1399539" y="1193164"/>
                  </a:moveTo>
                  <a:lnTo>
                    <a:pt x="1399539" y="1124585"/>
                  </a:lnTo>
                </a:path>
                <a:path w="2429510" h="1193164">
                  <a:moveTo>
                    <a:pt x="1656714" y="1193164"/>
                  </a:moveTo>
                  <a:lnTo>
                    <a:pt x="1656714" y="1124585"/>
                  </a:lnTo>
                </a:path>
                <a:path w="2429510" h="1193164">
                  <a:moveTo>
                    <a:pt x="1912619" y="1193164"/>
                  </a:moveTo>
                  <a:lnTo>
                    <a:pt x="1912619" y="1124585"/>
                  </a:lnTo>
                </a:path>
                <a:path w="2429510" h="1193164">
                  <a:moveTo>
                    <a:pt x="2169160" y="1193164"/>
                  </a:moveTo>
                  <a:lnTo>
                    <a:pt x="2169160" y="1124585"/>
                  </a:lnTo>
                </a:path>
                <a:path w="2429510" h="1193164">
                  <a:moveTo>
                    <a:pt x="2426335" y="1193164"/>
                  </a:moveTo>
                  <a:lnTo>
                    <a:pt x="2426335" y="1124585"/>
                  </a:lnTo>
                </a:path>
                <a:path w="2429510" h="1193164">
                  <a:moveTo>
                    <a:pt x="2429510" y="1193164"/>
                  </a:moveTo>
                  <a:lnTo>
                    <a:pt x="0" y="1193164"/>
                  </a:lnTo>
                  <a:lnTo>
                    <a:pt x="0" y="0"/>
                  </a:lnTo>
                </a:path>
                <a:path w="2429510" h="1193164">
                  <a:moveTo>
                    <a:pt x="116204" y="1193164"/>
                  </a:moveTo>
                  <a:lnTo>
                    <a:pt x="116204" y="1124585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3599179" y="2777744"/>
              <a:ext cx="2180590" cy="505459"/>
            </a:xfrm>
            <a:custGeom>
              <a:avLst/>
              <a:gdLst/>
              <a:ahLst/>
              <a:cxnLst/>
              <a:rect l="l" t="t" r="r" b="b"/>
              <a:pathLst>
                <a:path w="2180590" h="505460">
                  <a:moveTo>
                    <a:pt x="0" y="168909"/>
                  </a:moveTo>
                  <a:lnTo>
                    <a:pt x="127635" y="294004"/>
                  </a:lnTo>
                  <a:lnTo>
                    <a:pt x="257175" y="294004"/>
                  </a:lnTo>
                  <a:lnTo>
                    <a:pt x="385445" y="283209"/>
                  </a:lnTo>
                  <a:lnTo>
                    <a:pt x="513715" y="248284"/>
                  </a:lnTo>
                  <a:lnTo>
                    <a:pt x="641350" y="321309"/>
                  </a:lnTo>
                  <a:lnTo>
                    <a:pt x="769620" y="353059"/>
                  </a:lnTo>
                  <a:lnTo>
                    <a:pt x="899160" y="252729"/>
                  </a:lnTo>
                  <a:lnTo>
                    <a:pt x="1026795" y="421639"/>
                  </a:lnTo>
                  <a:lnTo>
                    <a:pt x="1155065" y="505459"/>
                  </a:lnTo>
                  <a:lnTo>
                    <a:pt x="1283335" y="182879"/>
                  </a:lnTo>
                  <a:lnTo>
                    <a:pt x="1410970" y="332104"/>
                  </a:lnTo>
                  <a:lnTo>
                    <a:pt x="1539240" y="219075"/>
                  </a:lnTo>
                  <a:lnTo>
                    <a:pt x="1668780" y="276859"/>
                  </a:lnTo>
                  <a:lnTo>
                    <a:pt x="1796415" y="208279"/>
                  </a:lnTo>
                  <a:lnTo>
                    <a:pt x="1924685" y="101600"/>
                  </a:lnTo>
                  <a:lnTo>
                    <a:pt x="2052955" y="74295"/>
                  </a:lnTo>
                  <a:lnTo>
                    <a:pt x="2180590" y="0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599179" y="3314319"/>
              <a:ext cx="2310130" cy="137160"/>
            </a:xfrm>
            <a:custGeom>
              <a:avLst/>
              <a:gdLst/>
              <a:ahLst/>
              <a:cxnLst/>
              <a:rect l="l" t="t" r="r" b="b"/>
              <a:pathLst>
                <a:path w="2310129" h="137160">
                  <a:moveTo>
                    <a:pt x="0" y="0"/>
                  </a:moveTo>
                  <a:lnTo>
                    <a:pt x="127635" y="36829"/>
                  </a:lnTo>
                  <a:lnTo>
                    <a:pt x="257175" y="50800"/>
                  </a:lnTo>
                  <a:lnTo>
                    <a:pt x="385445" y="104139"/>
                  </a:lnTo>
                  <a:lnTo>
                    <a:pt x="513715" y="137159"/>
                  </a:lnTo>
                  <a:lnTo>
                    <a:pt x="641350" y="93345"/>
                  </a:lnTo>
                  <a:lnTo>
                    <a:pt x="769620" y="78104"/>
                  </a:lnTo>
                  <a:lnTo>
                    <a:pt x="899160" y="52070"/>
                  </a:lnTo>
                  <a:lnTo>
                    <a:pt x="1026795" y="58420"/>
                  </a:lnTo>
                  <a:lnTo>
                    <a:pt x="1155065" y="58420"/>
                  </a:lnTo>
                  <a:lnTo>
                    <a:pt x="1283335" y="79375"/>
                  </a:lnTo>
                  <a:lnTo>
                    <a:pt x="1410970" y="109854"/>
                  </a:lnTo>
                  <a:lnTo>
                    <a:pt x="1539240" y="121920"/>
                  </a:lnTo>
                  <a:lnTo>
                    <a:pt x="1668780" y="106679"/>
                  </a:lnTo>
                  <a:lnTo>
                    <a:pt x="1796415" y="96520"/>
                  </a:lnTo>
                  <a:lnTo>
                    <a:pt x="1924685" y="119379"/>
                  </a:lnTo>
                  <a:lnTo>
                    <a:pt x="2052955" y="116204"/>
                  </a:lnTo>
                  <a:lnTo>
                    <a:pt x="2180590" y="94614"/>
                  </a:lnTo>
                  <a:lnTo>
                    <a:pt x="2310130" y="55245"/>
                  </a:lnTo>
                </a:path>
              </a:pathLst>
            </a:custGeom>
            <a:ln w="12192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/>
          <p:cNvSpPr txBox="1"/>
          <p:nvPr/>
        </p:nvSpPr>
        <p:spPr>
          <a:xfrm>
            <a:off x="5018913" y="2820669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140833" y="3237103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3480561" y="4402073"/>
            <a:ext cx="2435860" cy="803275"/>
            <a:chOff x="3480561" y="4402073"/>
            <a:chExt cx="2435860" cy="803275"/>
          </a:xfrm>
        </p:grpSpPr>
        <p:sp>
          <p:nvSpPr>
            <p:cNvPr id="30" name="object 30"/>
            <p:cNvSpPr/>
            <p:nvPr/>
          </p:nvSpPr>
          <p:spPr>
            <a:xfrm>
              <a:off x="3483609" y="4405121"/>
              <a:ext cx="2429510" cy="796925"/>
            </a:xfrm>
            <a:custGeom>
              <a:avLst/>
              <a:gdLst/>
              <a:ahLst/>
              <a:cxnLst/>
              <a:rect l="l" t="t" r="r" b="b"/>
              <a:pathLst>
                <a:path w="2429510" h="796925">
                  <a:moveTo>
                    <a:pt x="0" y="532129"/>
                  </a:moveTo>
                  <a:lnTo>
                    <a:pt x="67310" y="532129"/>
                  </a:lnTo>
                </a:path>
                <a:path w="2429510" h="796925">
                  <a:moveTo>
                    <a:pt x="0" y="399414"/>
                  </a:moveTo>
                  <a:lnTo>
                    <a:pt x="67310" y="399414"/>
                  </a:lnTo>
                </a:path>
                <a:path w="2429510" h="796925">
                  <a:moveTo>
                    <a:pt x="0" y="266700"/>
                  </a:moveTo>
                  <a:lnTo>
                    <a:pt x="67310" y="266700"/>
                  </a:lnTo>
                </a:path>
                <a:path w="2429510" h="796925">
                  <a:moveTo>
                    <a:pt x="0" y="135889"/>
                  </a:moveTo>
                  <a:lnTo>
                    <a:pt x="67310" y="135889"/>
                  </a:lnTo>
                </a:path>
                <a:path w="2429510" h="796925">
                  <a:moveTo>
                    <a:pt x="0" y="3175"/>
                  </a:moveTo>
                  <a:lnTo>
                    <a:pt x="67310" y="3175"/>
                  </a:lnTo>
                </a:path>
                <a:path w="2429510" h="796925">
                  <a:moveTo>
                    <a:pt x="0" y="662939"/>
                  </a:moveTo>
                  <a:lnTo>
                    <a:pt x="67310" y="662939"/>
                  </a:lnTo>
                </a:path>
                <a:path w="2429510" h="796925">
                  <a:moveTo>
                    <a:pt x="373379" y="796925"/>
                  </a:moveTo>
                  <a:lnTo>
                    <a:pt x="373379" y="728344"/>
                  </a:lnTo>
                </a:path>
                <a:path w="2429510" h="796925">
                  <a:moveTo>
                    <a:pt x="629919" y="796925"/>
                  </a:moveTo>
                  <a:lnTo>
                    <a:pt x="629919" y="728344"/>
                  </a:lnTo>
                </a:path>
                <a:path w="2429510" h="796925">
                  <a:moveTo>
                    <a:pt x="885825" y="796925"/>
                  </a:moveTo>
                  <a:lnTo>
                    <a:pt x="885825" y="728344"/>
                  </a:lnTo>
                </a:path>
                <a:path w="2429510" h="796925">
                  <a:moveTo>
                    <a:pt x="1143000" y="796925"/>
                  </a:moveTo>
                  <a:lnTo>
                    <a:pt x="1143000" y="728344"/>
                  </a:lnTo>
                </a:path>
                <a:path w="2429510" h="796925">
                  <a:moveTo>
                    <a:pt x="1399539" y="796925"/>
                  </a:moveTo>
                  <a:lnTo>
                    <a:pt x="1399539" y="728344"/>
                  </a:lnTo>
                </a:path>
                <a:path w="2429510" h="796925">
                  <a:moveTo>
                    <a:pt x="1656714" y="796925"/>
                  </a:moveTo>
                  <a:lnTo>
                    <a:pt x="1656714" y="728344"/>
                  </a:lnTo>
                </a:path>
                <a:path w="2429510" h="796925">
                  <a:moveTo>
                    <a:pt x="1912619" y="796925"/>
                  </a:moveTo>
                  <a:lnTo>
                    <a:pt x="1912619" y="728344"/>
                  </a:lnTo>
                </a:path>
                <a:path w="2429510" h="796925">
                  <a:moveTo>
                    <a:pt x="2169160" y="796925"/>
                  </a:moveTo>
                  <a:lnTo>
                    <a:pt x="2169160" y="728344"/>
                  </a:lnTo>
                </a:path>
                <a:path w="2429510" h="796925">
                  <a:moveTo>
                    <a:pt x="2426335" y="796925"/>
                  </a:moveTo>
                  <a:lnTo>
                    <a:pt x="2426335" y="728344"/>
                  </a:lnTo>
                </a:path>
                <a:path w="2429510" h="796925">
                  <a:moveTo>
                    <a:pt x="2429510" y="796925"/>
                  </a:moveTo>
                  <a:lnTo>
                    <a:pt x="0" y="796925"/>
                  </a:lnTo>
                  <a:lnTo>
                    <a:pt x="0" y="0"/>
                  </a:lnTo>
                </a:path>
                <a:path w="2429510" h="796925">
                  <a:moveTo>
                    <a:pt x="116204" y="796925"/>
                  </a:moveTo>
                  <a:lnTo>
                    <a:pt x="116204" y="728344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3599179" y="4532756"/>
              <a:ext cx="2180590" cy="328930"/>
            </a:xfrm>
            <a:custGeom>
              <a:avLst/>
              <a:gdLst/>
              <a:ahLst/>
              <a:cxnLst/>
              <a:rect l="l" t="t" r="r" b="b"/>
              <a:pathLst>
                <a:path w="2180590" h="328929">
                  <a:moveTo>
                    <a:pt x="0" y="328929"/>
                  </a:moveTo>
                  <a:lnTo>
                    <a:pt x="127635" y="254000"/>
                  </a:lnTo>
                  <a:lnTo>
                    <a:pt x="255905" y="299719"/>
                  </a:lnTo>
                  <a:lnTo>
                    <a:pt x="385445" y="269239"/>
                  </a:lnTo>
                  <a:lnTo>
                    <a:pt x="513715" y="251459"/>
                  </a:lnTo>
                  <a:lnTo>
                    <a:pt x="641350" y="261619"/>
                  </a:lnTo>
                  <a:lnTo>
                    <a:pt x="769620" y="177800"/>
                  </a:lnTo>
                  <a:lnTo>
                    <a:pt x="899160" y="267969"/>
                  </a:lnTo>
                  <a:lnTo>
                    <a:pt x="1026795" y="187325"/>
                  </a:lnTo>
                  <a:lnTo>
                    <a:pt x="1155065" y="142875"/>
                  </a:lnTo>
                  <a:lnTo>
                    <a:pt x="1283335" y="85089"/>
                  </a:lnTo>
                  <a:lnTo>
                    <a:pt x="1412875" y="71119"/>
                  </a:lnTo>
                  <a:lnTo>
                    <a:pt x="1539240" y="133984"/>
                  </a:lnTo>
                  <a:lnTo>
                    <a:pt x="1668780" y="175259"/>
                  </a:lnTo>
                  <a:lnTo>
                    <a:pt x="1795145" y="118744"/>
                  </a:lnTo>
                  <a:lnTo>
                    <a:pt x="1924685" y="164464"/>
                  </a:lnTo>
                  <a:lnTo>
                    <a:pt x="2052955" y="0"/>
                  </a:lnTo>
                  <a:lnTo>
                    <a:pt x="2180590" y="0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3599179" y="4557521"/>
              <a:ext cx="2310130" cy="411480"/>
            </a:xfrm>
            <a:custGeom>
              <a:avLst/>
              <a:gdLst/>
              <a:ahLst/>
              <a:cxnLst/>
              <a:rect l="l" t="t" r="r" b="b"/>
              <a:pathLst>
                <a:path w="2310129" h="411479">
                  <a:moveTo>
                    <a:pt x="0" y="370204"/>
                  </a:moveTo>
                  <a:lnTo>
                    <a:pt x="127635" y="411479"/>
                  </a:lnTo>
                  <a:lnTo>
                    <a:pt x="257175" y="379729"/>
                  </a:lnTo>
                  <a:lnTo>
                    <a:pt x="385445" y="367029"/>
                  </a:lnTo>
                  <a:lnTo>
                    <a:pt x="513715" y="328929"/>
                  </a:lnTo>
                  <a:lnTo>
                    <a:pt x="641350" y="324485"/>
                  </a:lnTo>
                  <a:lnTo>
                    <a:pt x="769620" y="342900"/>
                  </a:lnTo>
                  <a:lnTo>
                    <a:pt x="899160" y="344169"/>
                  </a:lnTo>
                  <a:lnTo>
                    <a:pt x="1026795" y="324485"/>
                  </a:lnTo>
                  <a:lnTo>
                    <a:pt x="1155065" y="219710"/>
                  </a:lnTo>
                  <a:lnTo>
                    <a:pt x="1283335" y="245110"/>
                  </a:lnTo>
                  <a:lnTo>
                    <a:pt x="1410970" y="231775"/>
                  </a:lnTo>
                  <a:lnTo>
                    <a:pt x="1539240" y="266700"/>
                  </a:lnTo>
                  <a:lnTo>
                    <a:pt x="1668780" y="294004"/>
                  </a:lnTo>
                  <a:lnTo>
                    <a:pt x="1796415" y="309244"/>
                  </a:lnTo>
                  <a:lnTo>
                    <a:pt x="1924685" y="350519"/>
                  </a:lnTo>
                  <a:lnTo>
                    <a:pt x="2052955" y="292735"/>
                  </a:lnTo>
                  <a:lnTo>
                    <a:pt x="2180590" y="239394"/>
                  </a:lnTo>
                  <a:lnTo>
                    <a:pt x="2310130" y="0"/>
                  </a:lnTo>
                </a:path>
              </a:pathLst>
            </a:custGeom>
            <a:ln w="12191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/>
          <p:cNvSpPr txBox="1"/>
          <p:nvPr/>
        </p:nvSpPr>
        <p:spPr>
          <a:xfrm>
            <a:off x="4880228" y="4431919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271896" y="4881498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3480561" y="5783198"/>
            <a:ext cx="2435860" cy="1330960"/>
            <a:chOff x="3480561" y="5783198"/>
            <a:chExt cx="2435860" cy="1330960"/>
          </a:xfrm>
        </p:grpSpPr>
        <p:sp>
          <p:nvSpPr>
            <p:cNvPr id="36" name="object 36"/>
            <p:cNvSpPr/>
            <p:nvPr/>
          </p:nvSpPr>
          <p:spPr>
            <a:xfrm>
              <a:off x="3483609" y="5786246"/>
              <a:ext cx="2429510" cy="1324610"/>
            </a:xfrm>
            <a:custGeom>
              <a:avLst/>
              <a:gdLst/>
              <a:ahLst/>
              <a:cxnLst/>
              <a:rect l="l" t="t" r="r" b="b"/>
              <a:pathLst>
                <a:path w="2429510" h="1324609">
                  <a:moveTo>
                    <a:pt x="0" y="1060450"/>
                  </a:moveTo>
                  <a:lnTo>
                    <a:pt x="67310" y="1060450"/>
                  </a:lnTo>
                </a:path>
                <a:path w="2429510" h="1324609">
                  <a:moveTo>
                    <a:pt x="0" y="928369"/>
                  </a:moveTo>
                  <a:lnTo>
                    <a:pt x="67310" y="928369"/>
                  </a:lnTo>
                </a:path>
                <a:path w="2429510" h="1324609">
                  <a:moveTo>
                    <a:pt x="0" y="795654"/>
                  </a:moveTo>
                  <a:lnTo>
                    <a:pt x="67310" y="795654"/>
                  </a:lnTo>
                </a:path>
                <a:path w="2429510" h="1324609">
                  <a:moveTo>
                    <a:pt x="0" y="664210"/>
                  </a:moveTo>
                  <a:lnTo>
                    <a:pt x="67310" y="664210"/>
                  </a:lnTo>
                </a:path>
                <a:path w="2429510" h="1324609">
                  <a:moveTo>
                    <a:pt x="0" y="532129"/>
                  </a:moveTo>
                  <a:lnTo>
                    <a:pt x="67310" y="532129"/>
                  </a:lnTo>
                </a:path>
                <a:path w="2429510" h="1324609">
                  <a:moveTo>
                    <a:pt x="0" y="399414"/>
                  </a:moveTo>
                  <a:lnTo>
                    <a:pt x="67310" y="399414"/>
                  </a:lnTo>
                </a:path>
                <a:path w="2429510" h="1324609">
                  <a:moveTo>
                    <a:pt x="0" y="266700"/>
                  </a:moveTo>
                  <a:lnTo>
                    <a:pt x="67310" y="266700"/>
                  </a:lnTo>
                </a:path>
                <a:path w="2429510" h="1324609">
                  <a:moveTo>
                    <a:pt x="0" y="135889"/>
                  </a:moveTo>
                  <a:lnTo>
                    <a:pt x="67310" y="135889"/>
                  </a:lnTo>
                </a:path>
                <a:path w="2429510" h="1324609">
                  <a:moveTo>
                    <a:pt x="0" y="3175"/>
                  </a:moveTo>
                  <a:lnTo>
                    <a:pt x="67310" y="3175"/>
                  </a:lnTo>
                </a:path>
                <a:path w="2429510" h="1324609">
                  <a:moveTo>
                    <a:pt x="0" y="1193164"/>
                  </a:moveTo>
                  <a:lnTo>
                    <a:pt x="67310" y="1193164"/>
                  </a:lnTo>
                </a:path>
                <a:path w="2429510" h="1324609">
                  <a:moveTo>
                    <a:pt x="373379" y="1324609"/>
                  </a:moveTo>
                  <a:lnTo>
                    <a:pt x="373379" y="1257300"/>
                  </a:lnTo>
                </a:path>
                <a:path w="2429510" h="1324609">
                  <a:moveTo>
                    <a:pt x="629919" y="1324609"/>
                  </a:moveTo>
                  <a:lnTo>
                    <a:pt x="629919" y="1257300"/>
                  </a:lnTo>
                </a:path>
                <a:path w="2429510" h="1324609">
                  <a:moveTo>
                    <a:pt x="885825" y="1324609"/>
                  </a:moveTo>
                  <a:lnTo>
                    <a:pt x="885825" y="1257300"/>
                  </a:lnTo>
                </a:path>
                <a:path w="2429510" h="1324609">
                  <a:moveTo>
                    <a:pt x="1143000" y="1324609"/>
                  </a:moveTo>
                  <a:lnTo>
                    <a:pt x="1143000" y="1257300"/>
                  </a:lnTo>
                </a:path>
                <a:path w="2429510" h="1324609">
                  <a:moveTo>
                    <a:pt x="1399539" y="1324609"/>
                  </a:moveTo>
                  <a:lnTo>
                    <a:pt x="1399539" y="1257300"/>
                  </a:lnTo>
                </a:path>
                <a:path w="2429510" h="1324609">
                  <a:moveTo>
                    <a:pt x="1656714" y="1324609"/>
                  </a:moveTo>
                  <a:lnTo>
                    <a:pt x="1656714" y="1257300"/>
                  </a:lnTo>
                </a:path>
                <a:path w="2429510" h="1324609">
                  <a:moveTo>
                    <a:pt x="1912619" y="1324609"/>
                  </a:moveTo>
                  <a:lnTo>
                    <a:pt x="1912619" y="1257300"/>
                  </a:lnTo>
                </a:path>
                <a:path w="2429510" h="1324609">
                  <a:moveTo>
                    <a:pt x="2169160" y="1324609"/>
                  </a:moveTo>
                  <a:lnTo>
                    <a:pt x="2169160" y="1257300"/>
                  </a:lnTo>
                </a:path>
                <a:path w="2429510" h="1324609">
                  <a:moveTo>
                    <a:pt x="2426335" y="1324609"/>
                  </a:moveTo>
                  <a:lnTo>
                    <a:pt x="2426335" y="1257300"/>
                  </a:lnTo>
                </a:path>
                <a:path w="2429510" h="1324609">
                  <a:moveTo>
                    <a:pt x="2429510" y="1324609"/>
                  </a:moveTo>
                  <a:lnTo>
                    <a:pt x="0" y="1324609"/>
                  </a:lnTo>
                  <a:lnTo>
                    <a:pt x="0" y="0"/>
                  </a:lnTo>
                </a:path>
                <a:path w="2429510" h="1324609">
                  <a:moveTo>
                    <a:pt x="116204" y="1324609"/>
                  </a:moveTo>
                  <a:lnTo>
                    <a:pt x="116204" y="1257300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3599179" y="6124066"/>
              <a:ext cx="2180590" cy="796925"/>
            </a:xfrm>
            <a:custGeom>
              <a:avLst/>
              <a:gdLst/>
              <a:ahLst/>
              <a:cxnLst/>
              <a:rect l="l" t="t" r="r" b="b"/>
              <a:pathLst>
                <a:path w="2180590" h="796925">
                  <a:moveTo>
                    <a:pt x="0" y="796925"/>
                  </a:moveTo>
                  <a:lnTo>
                    <a:pt x="127635" y="789305"/>
                  </a:lnTo>
                  <a:lnTo>
                    <a:pt x="257175" y="743585"/>
                  </a:lnTo>
                  <a:lnTo>
                    <a:pt x="385445" y="706755"/>
                  </a:lnTo>
                  <a:lnTo>
                    <a:pt x="513715" y="691515"/>
                  </a:lnTo>
                  <a:lnTo>
                    <a:pt x="641350" y="662940"/>
                  </a:lnTo>
                  <a:lnTo>
                    <a:pt x="769620" y="603250"/>
                  </a:lnTo>
                  <a:lnTo>
                    <a:pt x="899160" y="492125"/>
                  </a:lnTo>
                  <a:lnTo>
                    <a:pt x="1026795" y="630555"/>
                  </a:lnTo>
                  <a:lnTo>
                    <a:pt x="1155065" y="658495"/>
                  </a:lnTo>
                  <a:lnTo>
                    <a:pt x="1283335" y="272415"/>
                  </a:lnTo>
                  <a:lnTo>
                    <a:pt x="1410970" y="272415"/>
                  </a:lnTo>
                  <a:lnTo>
                    <a:pt x="1539240" y="266700"/>
                  </a:lnTo>
                  <a:lnTo>
                    <a:pt x="1668780" y="328930"/>
                  </a:lnTo>
                  <a:lnTo>
                    <a:pt x="1796415" y="135255"/>
                  </a:lnTo>
                  <a:lnTo>
                    <a:pt x="1924685" y="22860"/>
                  </a:lnTo>
                  <a:lnTo>
                    <a:pt x="2052955" y="22860"/>
                  </a:lnTo>
                  <a:lnTo>
                    <a:pt x="2180590" y="0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3599179" y="6185026"/>
              <a:ext cx="2310130" cy="519430"/>
            </a:xfrm>
            <a:custGeom>
              <a:avLst/>
              <a:gdLst/>
              <a:ahLst/>
              <a:cxnLst/>
              <a:rect l="l" t="t" r="r" b="b"/>
              <a:pathLst>
                <a:path w="2310129" h="519429">
                  <a:moveTo>
                    <a:pt x="0" y="467995"/>
                  </a:moveTo>
                  <a:lnTo>
                    <a:pt x="127635" y="481330"/>
                  </a:lnTo>
                  <a:lnTo>
                    <a:pt x="257175" y="511810"/>
                  </a:lnTo>
                  <a:lnTo>
                    <a:pt x="385445" y="475614"/>
                  </a:lnTo>
                  <a:lnTo>
                    <a:pt x="513715" y="519430"/>
                  </a:lnTo>
                  <a:lnTo>
                    <a:pt x="641350" y="434339"/>
                  </a:lnTo>
                  <a:lnTo>
                    <a:pt x="769620" y="458470"/>
                  </a:lnTo>
                  <a:lnTo>
                    <a:pt x="899160" y="449580"/>
                  </a:lnTo>
                  <a:lnTo>
                    <a:pt x="1026795" y="483235"/>
                  </a:lnTo>
                  <a:lnTo>
                    <a:pt x="1155065" y="455295"/>
                  </a:lnTo>
                  <a:lnTo>
                    <a:pt x="1283335" y="455295"/>
                  </a:lnTo>
                  <a:lnTo>
                    <a:pt x="1410970" y="434339"/>
                  </a:lnTo>
                  <a:lnTo>
                    <a:pt x="1539240" y="309245"/>
                  </a:lnTo>
                  <a:lnTo>
                    <a:pt x="1668780" y="346075"/>
                  </a:lnTo>
                  <a:lnTo>
                    <a:pt x="1796415" y="346075"/>
                  </a:lnTo>
                  <a:lnTo>
                    <a:pt x="1924685" y="252730"/>
                  </a:lnTo>
                  <a:lnTo>
                    <a:pt x="2052955" y="205739"/>
                  </a:lnTo>
                  <a:lnTo>
                    <a:pt x="2180590" y="0"/>
                  </a:lnTo>
                  <a:lnTo>
                    <a:pt x="2310130" y="27305"/>
                  </a:lnTo>
                </a:path>
              </a:pathLst>
            </a:custGeom>
            <a:ln w="12191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9" name="object 39"/>
          <p:cNvSpPr txBox="1"/>
          <p:nvPr/>
        </p:nvSpPr>
        <p:spPr>
          <a:xfrm>
            <a:off x="4890896" y="6221348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098160" y="6529196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73963" y="777240"/>
            <a:ext cx="615315" cy="131445"/>
          </a:xfrm>
          <a:prstGeom prst="rect">
            <a:avLst/>
          </a:prstGeom>
          <a:solidFill>
            <a:srgbClr val="5F9CA0"/>
          </a:solidFill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940"/>
              </a:lnSpc>
            </a:pPr>
            <a:r>
              <a:rPr dirty="0" sz="800">
                <a:solidFill>
                  <a:srgbClr val="FFFFFF"/>
                </a:solidFill>
                <a:latin typeface="Trebuchet MS"/>
                <a:cs typeface="Trebuchet MS"/>
              </a:rPr>
              <a:t>FIGURE</a:t>
            </a:r>
            <a:r>
              <a:rPr dirty="0" sz="800" spc="-2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800" spc="-5">
                <a:solidFill>
                  <a:srgbClr val="FFFFFF"/>
                </a:solidFill>
                <a:latin typeface="Trebuchet MS"/>
                <a:cs typeface="Trebuchet MS"/>
              </a:rPr>
              <a:t>14.2</a:t>
            </a:r>
            <a:endParaRPr sz="800">
              <a:latin typeface="Trebuchet MS"/>
              <a:cs typeface="Trebuchet M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103172" y="755395"/>
            <a:ext cx="29400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Asse</a:t>
            </a:r>
            <a:r>
              <a:rPr dirty="0" sz="900">
                <a:solidFill>
                  <a:srgbClr val="221F1F"/>
                </a:solidFill>
                <a:latin typeface="Georgia"/>
                <a:cs typeface="Georgia"/>
              </a:rPr>
              <a:t>t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61263" y="895857"/>
            <a:ext cx="1159510" cy="30289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75"/>
              </a:spcBef>
            </a:pPr>
            <a:r>
              <a:rPr dirty="0" sz="900" spc="-30">
                <a:solidFill>
                  <a:srgbClr val="221F1F"/>
                </a:solidFill>
                <a:latin typeface="Georgia"/>
                <a:cs typeface="Georgia"/>
              </a:rPr>
              <a:t>Management</a:t>
            </a:r>
            <a:r>
              <a:rPr dirty="0" sz="900" spc="-20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 spc="-25">
                <a:solidFill>
                  <a:srgbClr val="221F1F"/>
                </a:solidFill>
                <a:latin typeface="Georgia"/>
                <a:cs typeface="Georgia"/>
              </a:rPr>
              <a:t>Ratios</a:t>
            </a:r>
            <a:r>
              <a:rPr dirty="0" sz="900" spc="-15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 spc="-25">
                <a:solidFill>
                  <a:srgbClr val="221F1F"/>
                </a:solidFill>
                <a:latin typeface="Georgia"/>
                <a:cs typeface="Georgia"/>
              </a:rPr>
              <a:t>for </a:t>
            </a:r>
            <a:r>
              <a:rPr dirty="0" sz="900" spc="-204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Walgreens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205098" y="849883"/>
            <a:ext cx="226060" cy="96011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70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2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177665" y="708152"/>
            <a:ext cx="985519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l</a:t>
            </a:r>
            <a:r>
              <a:rPr dirty="0" sz="9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ov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171570" y="2031238"/>
            <a:ext cx="2867660" cy="4997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dirty="0" baseline="40123" sz="1350" spc="-7">
                <a:solidFill>
                  <a:srgbClr val="221F1F"/>
                </a:solidFill>
                <a:latin typeface="Times New Roman"/>
                <a:cs typeface="Times New Roman"/>
              </a:rPr>
              <a:t>0.00</a:t>
            </a:r>
            <a:r>
              <a:rPr dirty="0" baseline="40123" sz="1350" spc="52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350">
              <a:latin typeface="Times New Roman"/>
              <a:cs typeface="Times New Roman"/>
            </a:endParaRPr>
          </a:p>
          <a:p>
            <a:pPr marL="1036955">
              <a:lnSpc>
                <a:spcPct val="100000"/>
              </a:lnSpc>
              <a:spcBef>
                <a:spcPts val="5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F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x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r>
              <a:rPr dirty="0" sz="9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ov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179191" y="2523490"/>
            <a:ext cx="283845" cy="12223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55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18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16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14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12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2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8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6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5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6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237102" y="3714115"/>
            <a:ext cx="2791460" cy="5956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919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0.00</a:t>
            </a:r>
            <a:endParaRPr sz="900">
              <a:latin typeface="Times New Roman"/>
              <a:cs typeface="Times New Roman"/>
            </a:endParaRPr>
          </a:p>
          <a:p>
            <a:pPr marL="248920">
              <a:lnSpc>
                <a:spcPts val="919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350">
              <a:latin typeface="Times New Roman"/>
              <a:cs typeface="Times New Roman"/>
            </a:endParaRPr>
          </a:p>
          <a:p>
            <a:pPr marL="859790">
              <a:lnSpc>
                <a:spcPct val="100000"/>
              </a:lnSpc>
              <a:spcBef>
                <a:spcPts val="5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Av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Coll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ec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ti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ri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d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179191" y="4302378"/>
            <a:ext cx="283845" cy="8242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60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25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15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6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237102" y="5094859"/>
            <a:ext cx="2791460" cy="5956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919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0.00</a:t>
            </a:r>
            <a:endParaRPr sz="900">
              <a:latin typeface="Times New Roman"/>
              <a:cs typeface="Times New Roman"/>
            </a:endParaRPr>
          </a:p>
          <a:p>
            <a:pPr marL="248920">
              <a:lnSpc>
                <a:spcPts val="919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350">
              <a:latin typeface="Times New Roman"/>
              <a:cs typeface="Times New Roman"/>
            </a:endParaRPr>
          </a:p>
          <a:p>
            <a:pPr marL="1019810">
              <a:lnSpc>
                <a:spcPct val="100000"/>
              </a:lnSpc>
              <a:spcBef>
                <a:spcPts val="5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v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nt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y</a:t>
            </a:r>
            <a:r>
              <a:rPr dirty="0" sz="9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v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179191" y="5683377"/>
            <a:ext cx="283845" cy="13544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55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12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11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9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8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7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6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7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3237102" y="7004684"/>
            <a:ext cx="2791460" cy="2590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919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2.00</a:t>
            </a:r>
            <a:endParaRPr sz="900">
              <a:latin typeface="Times New Roman"/>
              <a:cs typeface="Times New Roman"/>
            </a:endParaRPr>
          </a:p>
          <a:p>
            <a:pPr marL="248920">
              <a:lnSpc>
                <a:spcPts val="919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61263" y="8030718"/>
            <a:ext cx="1445895" cy="81978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2700" marR="5080">
              <a:lnSpc>
                <a:spcPct val="102699"/>
              </a:lnSpc>
              <a:spcBef>
                <a:spcPts val="75"/>
              </a:spcBef>
            </a:pPr>
            <a:r>
              <a:rPr dirty="0" sz="850" spc="-30">
                <a:solidFill>
                  <a:srgbClr val="009CDB"/>
                </a:solidFill>
                <a:latin typeface="Georgia"/>
                <a:cs typeface="Georgia"/>
              </a:rPr>
              <a:t>financial</a:t>
            </a:r>
            <a:r>
              <a:rPr dirty="0" sz="850" spc="-1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5">
                <a:solidFill>
                  <a:srgbClr val="009CDB"/>
                </a:solidFill>
                <a:latin typeface="Georgia"/>
                <a:cs typeface="Georgia"/>
              </a:rPr>
              <a:t>leverage</a:t>
            </a:r>
            <a:r>
              <a:rPr dirty="0" sz="850" spc="-1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5">
                <a:solidFill>
                  <a:srgbClr val="009CDB"/>
                </a:solidFill>
                <a:latin typeface="Georgia"/>
                <a:cs typeface="Georgia"/>
              </a:rPr>
              <a:t>ratios</a:t>
            </a:r>
            <a:r>
              <a:rPr dirty="0" sz="850" spc="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indicate </a:t>
            </a:r>
            <a:r>
              <a:rPr dirty="0" sz="850" spc="-20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the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extent to which borrowed,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or </a:t>
            </a:r>
            <a:r>
              <a:rPr dirty="0" sz="850" spc="-20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debt,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funds are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used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to ﬁnance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assets,</a:t>
            </a:r>
            <a:r>
              <a:rPr dirty="0" sz="850" spc="-3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as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 well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as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the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ability</a:t>
            </a:r>
            <a:r>
              <a:rPr dirty="0" sz="850" spc="-1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5">
                <a:solidFill>
                  <a:srgbClr val="4A4A4D"/>
                </a:solidFill>
                <a:latin typeface="Times New Roman"/>
                <a:cs typeface="Times New Roman"/>
              </a:rPr>
              <a:t>of</a:t>
            </a:r>
            <a:endParaRPr sz="850">
              <a:latin typeface="Times New Roman"/>
              <a:cs typeface="Times New Roman"/>
            </a:endParaRPr>
          </a:p>
          <a:p>
            <a:pPr marL="12700" marR="96520">
              <a:lnSpc>
                <a:spcPct val="102299"/>
              </a:lnSpc>
            </a:pP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a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ﬁrm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to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meet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its</a:t>
            </a:r>
            <a:r>
              <a:rPr dirty="0" sz="850" spc="-4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debt</a:t>
            </a:r>
            <a:r>
              <a:rPr dirty="0" sz="850" spc="-4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payment </a:t>
            </a:r>
            <a:r>
              <a:rPr dirty="0" sz="850" spc="-19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obligations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839339" y="7506461"/>
            <a:ext cx="406146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60">
                <a:solidFill>
                  <a:srgbClr val="221F1F"/>
                </a:solidFill>
                <a:latin typeface="Trebuchet MS"/>
                <a:cs typeface="Trebuchet MS"/>
              </a:rPr>
              <a:t>Fi</a:t>
            </a:r>
            <a:r>
              <a:rPr dirty="0" sz="2000" spc="-80">
                <a:solidFill>
                  <a:srgbClr val="221F1F"/>
                </a:solidFill>
                <a:latin typeface="Trebuchet MS"/>
                <a:cs typeface="Trebuchet MS"/>
              </a:rPr>
              <a:t>n</a:t>
            </a:r>
            <a:r>
              <a:rPr dirty="0" sz="2000" spc="-60">
                <a:solidFill>
                  <a:srgbClr val="221F1F"/>
                </a:solidFill>
                <a:latin typeface="Trebuchet MS"/>
                <a:cs typeface="Trebuchet MS"/>
              </a:rPr>
              <a:t>a</a:t>
            </a:r>
            <a:r>
              <a:rPr dirty="0" sz="2000" spc="-80">
                <a:solidFill>
                  <a:srgbClr val="221F1F"/>
                </a:solidFill>
                <a:latin typeface="Trebuchet MS"/>
                <a:cs typeface="Trebuchet MS"/>
              </a:rPr>
              <a:t>n</a:t>
            </a:r>
            <a:r>
              <a:rPr dirty="0" sz="2000" spc="-60">
                <a:solidFill>
                  <a:srgbClr val="221F1F"/>
                </a:solidFill>
                <a:latin typeface="Trebuchet MS"/>
                <a:cs typeface="Trebuchet MS"/>
              </a:rPr>
              <a:t>c</a:t>
            </a:r>
            <a:r>
              <a:rPr dirty="0" sz="2000" spc="-50">
                <a:solidFill>
                  <a:srgbClr val="221F1F"/>
                </a:solidFill>
                <a:latin typeface="Trebuchet MS"/>
                <a:cs typeface="Trebuchet MS"/>
              </a:rPr>
              <a:t>i</a:t>
            </a:r>
            <a:r>
              <a:rPr dirty="0" sz="2000" spc="-60">
                <a:solidFill>
                  <a:srgbClr val="221F1F"/>
                </a:solidFill>
                <a:latin typeface="Trebuchet MS"/>
                <a:cs typeface="Trebuchet MS"/>
              </a:rPr>
              <a:t>a</a:t>
            </a:r>
            <a:r>
              <a:rPr dirty="0" sz="2000" spc="-30">
                <a:solidFill>
                  <a:srgbClr val="221F1F"/>
                </a:solidFill>
                <a:latin typeface="Trebuchet MS"/>
                <a:cs typeface="Trebuchet MS"/>
              </a:rPr>
              <a:t>l</a:t>
            </a:r>
            <a:r>
              <a:rPr dirty="0" sz="2000" spc="-25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dirty="0" sz="2000" spc="-50">
                <a:solidFill>
                  <a:srgbClr val="221F1F"/>
                </a:solidFill>
                <a:latin typeface="Trebuchet MS"/>
                <a:cs typeface="Trebuchet MS"/>
              </a:rPr>
              <a:t>L</a:t>
            </a:r>
            <a:r>
              <a:rPr dirty="0" sz="2000" spc="-60">
                <a:solidFill>
                  <a:srgbClr val="221F1F"/>
                </a:solidFill>
                <a:latin typeface="Trebuchet MS"/>
                <a:cs typeface="Trebuchet MS"/>
              </a:rPr>
              <a:t>ev</a:t>
            </a:r>
            <a:r>
              <a:rPr dirty="0" sz="2000" spc="-75">
                <a:solidFill>
                  <a:srgbClr val="221F1F"/>
                </a:solidFill>
                <a:latin typeface="Trebuchet MS"/>
                <a:cs typeface="Trebuchet MS"/>
              </a:rPr>
              <a:t>e</a:t>
            </a:r>
            <a:r>
              <a:rPr dirty="0" sz="2000" spc="-40">
                <a:solidFill>
                  <a:srgbClr val="221F1F"/>
                </a:solidFill>
                <a:latin typeface="Trebuchet MS"/>
                <a:cs typeface="Trebuchet MS"/>
              </a:rPr>
              <a:t>r</a:t>
            </a:r>
            <a:r>
              <a:rPr dirty="0" sz="2000" spc="-65">
                <a:solidFill>
                  <a:srgbClr val="221F1F"/>
                </a:solidFill>
                <a:latin typeface="Trebuchet MS"/>
                <a:cs typeface="Trebuchet MS"/>
              </a:rPr>
              <a:t>a</a:t>
            </a:r>
            <a:r>
              <a:rPr dirty="0" sz="2000" spc="-50">
                <a:solidFill>
                  <a:srgbClr val="221F1F"/>
                </a:solidFill>
                <a:latin typeface="Trebuchet MS"/>
                <a:cs typeface="Trebuchet MS"/>
              </a:rPr>
              <a:t>g</a:t>
            </a:r>
            <a:r>
              <a:rPr dirty="0" sz="2000" spc="-60">
                <a:solidFill>
                  <a:srgbClr val="221F1F"/>
                </a:solidFill>
                <a:latin typeface="Trebuchet MS"/>
                <a:cs typeface="Trebuchet MS"/>
              </a:rPr>
              <a:t>e</a:t>
            </a:r>
            <a:r>
              <a:rPr dirty="0" sz="2000" spc="-16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dirty="0" sz="2000" spc="-65">
                <a:solidFill>
                  <a:srgbClr val="221F1F"/>
                </a:solidFill>
                <a:latin typeface="Trebuchet MS"/>
                <a:cs typeface="Trebuchet MS"/>
              </a:rPr>
              <a:t>R</a:t>
            </a:r>
            <a:r>
              <a:rPr dirty="0" sz="2000" spc="-70">
                <a:solidFill>
                  <a:srgbClr val="221F1F"/>
                </a:solidFill>
                <a:latin typeface="Trebuchet MS"/>
                <a:cs typeface="Trebuchet MS"/>
              </a:rPr>
              <a:t>a</a:t>
            </a:r>
            <a:r>
              <a:rPr dirty="0" sz="2000" spc="-50">
                <a:solidFill>
                  <a:srgbClr val="221F1F"/>
                </a:solidFill>
                <a:latin typeface="Trebuchet MS"/>
                <a:cs typeface="Trebuchet MS"/>
              </a:rPr>
              <a:t>t</a:t>
            </a:r>
            <a:r>
              <a:rPr dirty="0" sz="2000" spc="-45">
                <a:solidFill>
                  <a:srgbClr val="221F1F"/>
                </a:solidFill>
                <a:latin typeface="Trebuchet MS"/>
                <a:cs typeface="Trebuchet MS"/>
              </a:rPr>
              <a:t>i</a:t>
            </a:r>
            <a:r>
              <a:rPr dirty="0" sz="2000" spc="-50">
                <a:solidFill>
                  <a:srgbClr val="221F1F"/>
                </a:solidFill>
                <a:latin typeface="Trebuchet MS"/>
                <a:cs typeface="Trebuchet MS"/>
              </a:rPr>
              <a:t>os</a:t>
            </a:r>
            <a:r>
              <a:rPr dirty="0" sz="2000" spc="-210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dirty="0" sz="2000" spc="-60">
                <a:solidFill>
                  <a:srgbClr val="221F1F"/>
                </a:solidFill>
                <a:latin typeface="Trebuchet MS"/>
                <a:cs typeface="Trebuchet MS"/>
              </a:rPr>
              <a:t>an</a:t>
            </a:r>
            <a:r>
              <a:rPr dirty="0" sz="2000" spc="-60">
                <a:solidFill>
                  <a:srgbClr val="221F1F"/>
                </a:solidFill>
                <a:latin typeface="Trebuchet MS"/>
                <a:cs typeface="Trebuchet MS"/>
              </a:rPr>
              <a:t>d</a:t>
            </a:r>
            <a:r>
              <a:rPr dirty="0" sz="2000" spc="-225">
                <a:solidFill>
                  <a:srgbClr val="221F1F"/>
                </a:solidFill>
                <a:latin typeface="Trebuchet MS"/>
                <a:cs typeface="Trebuchet MS"/>
              </a:rPr>
              <a:t> </a:t>
            </a:r>
            <a:r>
              <a:rPr dirty="0" sz="2000" spc="-55">
                <a:solidFill>
                  <a:srgbClr val="221F1F"/>
                </a:solidFill>
                <a:latin typeface="Trebuchet MS"/>
                <a:cs typeface="Trebuchet MS"/>
              </a:rPr>
              <a:t>A</a:t>
            </a:r>
            <a:r>
              <a:rPr dirty="0" sz="2000" spc="-60">
                <a:solidFill>
                  <a:srgbClr val="221F1F"/>
                </a:solidFill>
                <a:latin typeface="Trebuchet MS"/>
                <a:cs typeface="Trebuchet MS"/>
              </a:rPr>
              <a:t>na</a:t>
            </a:r>
            <a:r>
              <a:rPr dirty="0" sz="2000" spc="-45">
                <a:solidFill>
                  <a:srgbClr val="221F1F"/>
                </a:solidFill>
                <a:latin typeface="Trebuchet MS"/>
                <a:cs typeface="Trebuchet MS"/>
              </a:rPr>
              <a:t>l</a:t>
            </a:r>
            <a:r>
              <a:rPr dirty="0" sz="2000" spc="-55">
                <a:solidFill>
                  <a:srgbClr val="221F1F"/>
                </a:solidFill>
                <a:latin typeface="Trebuchet MS"/>
                <a:cs typeface="Trebuchet MS"/>
              </a:rPr>
              <a:t>ys</a:t>
            </a:r>
            <a:r>
              <a:rPr dirty="0" sz="2000" spc="-45">
                <a:solidFill>
                  <a:srgbClr val="221F1F"/>
                </a:solidFill>
                <a:latin typeface="Trebuchet MS"/>
                <a:cs typeface="Trebuchet MS"/>
              </a:rPr>
              <a:t>i</a:t>
            </a:r>
            <a:r>
              <a:rPr dirty="0" sz="2000" spc="-45">
                <a:solidFill>
                  <a:srgbClr val="221F1F"/>
                </a:solidFill>
                <a:latin typeface="Trebuchet MS"/>
                <a:cs typeface="Trebuchet MS"/>
              </a:rPr>
              <a:t>s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243073" y="7999628"/>
            <a:ext cx="4726940" cy="360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0000"/>
              </a:lnSpc>
              <a:spcBef>
                <a:spcPts val="100"/>
              </a:spcBef>
            </a:pP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Financial</a:t>
            </a:r>
            <a:r>
              <a:rPr dirty="0" sz="1000" spc="3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leverage</a:t>
            </a:r>
            <a:r>
              <a:rPr dirty="0" sz="1000" spc="2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ratios</a:t>
            </a:r>
            <a:r>
              <a:rPr dirty="0" sz="1000" spc="4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indicate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extent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borrowed,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debt,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funds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ﬁnance assets,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well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as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ability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meet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payment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obligations.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483230" y="8372602"/>
            <a:ext cx="1651000" cy="14795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Th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 i="1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15" i="1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000" spc="-20" i="1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15" i="1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l</a:t>
            </a:r>
            <a:r>
              <a:rPr dirty="0" sz="1000" spc="-3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 i="1">
                <a:solidFill>
                  <a:srgbClr val="221F1F"/>
                </a:solidFill>
                <a:latin typeface="Times New Roman"/>
                <a:cs typeface="Times New Roman"/>
              </a:rPr>
              <a:t>deb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3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 i="1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000" spc="-3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 i="1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15" i="1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000" spc="-20" i="1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15" i="1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l</a:t>
            </a:r>
            <a:r>
              <a:rPr dirty="0" sz="1000" spc="-5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ss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ets</a:t>
            </a:r>
            <a:r>
              <a:rPr dirty="0" sz="1000" spc="-6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io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4150233" y="8352281"/>
            <a:ext cx="282829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computed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dividing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debt,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liabilities,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2243073" y="8505647"/>
            <a:ext cx="4735195" cy="528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0000"/>
              </a:lnSpc>
              <a:spcBef>
                <a:spcPts val="100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business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total assets. This ratio shows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portion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total assets ﬁnanced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creditors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debtors.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obtain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relevant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sheet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Table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14.1.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243073" y="9098076"/>
            <a:ext cx="3493135" cy="614680"/>
          </a:xfrm>
          <a:prstGeom prst="rect">
            <a:avLst/>
          </a:prstGeom>
        </p:spPr>
        <p:txBody>
          <a:bodyPr wrap="square" lIns="0" tIns="711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OTAL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OTAL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S:</a:t>
            </a:r>
            <a:endParaRPr sz="1000">
              <a:latin typeface="Times New Roman"/>
              <a:cs typeface="Times New Roman"/>
            </a:endParaRPr>
          </a:p>
          <a:p>
            <a:pPr marL="12700" marR="5080">
              <a:lnSpc>
                <a:spcPct val="110000"/>
              </a:lnSpc>
              <a:spcBef>
                <a:spcPts val="335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2015: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(Total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debt/Total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assets)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($37,921/$68,782)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0.55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55%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2014: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($16,725/$37,182)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0.45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45%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267585" y="7556500"/>
            <a:ext cx="439420" cy="281940"/>
          </a:xfrm>
          <a:prstGeom prst="rect">
            <a:avLst/>
          </a:prstGeom>
          <a:ln w="25908">
            <a:solidFill>
              <a:srgbClr val="DBDBDD"/>
            </a:solidFill>
          </a:ln>
        </p:spPr>
        <p:txBody>
          <a:bodyPr wrap="square" lIns="0" tIns="55880" rIns="0" bIns="0" rtlCol="0" vert="horz">
            <a:spAutoFit/>
          </a:bodyPr>
          <a:lstStyle/>
          <a:p>
            <a:pPr marL="88265">
              <a:lnSpc>
                <a:spcPct val="100000"/>
              </a:lnSpc>
              <a:spcBef>
                <a:spcPts val="440"/>
              </a:spcBef>
            </a:pPr>
            <a:r>
              <a:rPr dirty="0" sz="1100" spc="-5">
                <a:solidFill>
                  <a:srgbClr val="221F1F"/>
                </a:solidFill>
                <a:latin typeface="Trebuchet MS"/>
                <a:cs typeface="Trebuchet MS"/>
              </a:rPr>
              <a:t>14.4</a:t>
            </a:r>
            <a:endParaRPr sz="11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6510" y="2972054"/>
            <a:ext cx="1148080" cy="146685"/>
          </a:xfrm>
          <a:custGeom>
            <a:avLst/>
            <a:gdLst/>
            <a:ahLst/>
            <a:cxnLst/>
            <a:rect l="l" t="t" r="r" b="b"/>
            <a:pathLst>
              <a:path w="1148080" h="146685">
                <a:moveTo>
                  <a:pt x="1147876" y="0"/>
                </a:moveTo>
                <a:lnTo>
                  <a:pt x="0" y="0"/>
                </a:lnTo>
                <a:lnTo>
                  <a:pt x="0" y="146303"/>
                </a:lnTo>
                <a:lnTo>
                  <a:pt x="1147876" y="146303"/>
                </a:lnTo>
                <a:lnTo>
                  <a:pt x="114787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042720" y="7653273"/>
            <a:ext cx="1102360" cy="147955"/>
          </a:xfrm>
          <a:custGeom>
            <a:avLst/>
            <a:gdLst/>
            <a:ahLst/>
            <a:cxnLst/>
            <a:rect l="l" t="t" r="r" b="b"/>
            <a:pathLst>
              <a:path w="1102360" h="147954">
                <a:moveTo>
                  <a:pt x="1101852" y="0"/>
                </a:moveTo>
                <a:lnTo>
                  <a:pt x="0" y="0"/>
                </a:lnTo>
                <a:lnTo>
                  <a:pt x="0" y="147827"/>
                </a:lnTo>
                <a:lnTo>
                  <a:pt x="1101852" y="147827"/>
                </a:lnTo>
                <a:lnTo>
                  <a:pt x="110185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650544" y="528319"/>
            <a:ext cx="5039360" cy="91141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65100" marR="17145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total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rose. It appears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took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debt (or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absorbed debt owed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Boots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Alliance)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result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merger.</a:t>
            </a:r>
            <a:endParaRPr sz="1000">
              <a:latin typeface="Times New Roman"/>
              <a:cs typeface="Times New Roman"/>
            </a:endParaRPr>
          </a:p>
          <a:p>
            <a:pPr algn="just" marL="165100" marR="159385" indent="226695">
              <a:lnSpc>
                <a:spcPct val="97700"/>
              </a:lnSpc>
              <a:spcBef>
                <a:spcPts val="1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total debt to asset ratio that is too high tells the ﬁnancial manager the opportunities for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securing additional borrowed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funds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are limited. Additional debt funds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more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costly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terms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 be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paid.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Lenders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want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expected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returns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compensate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their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risk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lending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high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proportion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debt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assets.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endParaRPr sz="1000">
              <a:latin typeface="Times New Roman"/>
              <a:cs typeface="Times New Roman"/>
            </a:endParaRPr>
          </a:p>
          <a:p>
            <a:pPr algn="just" marL="165100" marR="158750">
              <a:lnSpc>
                <a:spcPct val="97700"/>
              </a:lnSpc>
              <a:spcBef>
                <a:spcPts val="11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possible to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too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low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total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assets,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can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costly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ﬁrm.</a:t>
            </a:r>
            <a:r>
              <a:rPr dirty="0" baseline="38461" sz="975" spc="-7">
                <a:solidFill>
                  <a:srgbClr val="221F1F"/>
                </a:solidFill>
                <a:latin typeface="Times New Roman"/>
                <a:cs typeface="Times New Roman"/>
              </a:rPr>
              <a:t>5 </a:t>
            </a:r>
            <a:r>
              <a:rPr dirty="0" baseline="38461" sz="975" spc="-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Since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expenses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deductible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tax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purposes,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government,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eﬀect,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pays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portion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ﬁnancing costs. A ﬁrm’s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debtcosts 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lower than the eﬀective costs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equity.</a:t>
            </a:r>
            <a:endParaRPr sz="1000">
              <a:latin typeface="Times New Roman"/>
              <a:cs typeface="Times New Roman"/>
            </a:endParaRPr>
          </a:p>
          <a:p>
            <a:pPr algn="just" marL="165100" marR="157480" indent="226695">
              <a:lnSpc>
                <a:spcPct val="99400"/>
              </a:lnSpc>
              <a:spcBef>
                <a:spcPts val="3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Sometimes,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calculated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shows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relation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dollars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owners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put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ﬁrm.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referred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4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 to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r>
              <a:rPr dirty="0" sz="1000" spc="-3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ratio.</a:t>
            </a:r>
            <a:r>
              <a:rPr dirty="0" sz="1000" spc="-5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1.23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($37,921/$30,861),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versus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0.82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($16,725/$20,457)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2014.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every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dollar 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equity,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 borrowed about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82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cents in 2014; for every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dollar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equity, it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borrowed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$1.23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2015.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deﬁnitely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before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merged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Boots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Alliance.</a:t>
            </a:r>
            <a:endParaRPr sz="1000">
              <a:latin typeface="Times New Roman"/>
              <a:cs typeface="Times New Roman"/>
            </a:endParaRPr>
          </a:p>
          <a:p>
            <a:pPr algn="just" marL="165100" marR="168275" indent="226695">
              <a:lnSpc>
                <a:spcPts val="1190"/>
              </a:lnSpc>
              <a:spcBef>
                <a:spcPts val="3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equity multiplier 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ratio,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which provides another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way 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looking at the ﬁrm’s debt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burden, is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calculated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dividing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equity.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65100">
              <a:lnSpc>
                <a:spcPct val="1000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QU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Y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LTI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PL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:</a:t>
            </a:r>
            <a:endParaRPr sz="1000">
              <a:latin typeface="Times New Roman"/>
              <a:cs typeface="Times New Roman"/>
            </a:endParaRPr>
          </a:p>
          <a:p>
            <a:pPr marL="165100" marR="1667510">
              <a:lnSpc>
                <a:spcPts val="1190"/>
              </a:lnSpc>
              <a:spcBef>
                <a:spcPts val="335"/>
              </a:spcBef>
            </a:pP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2015: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(Total 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assets/Total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equity)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($68,782/$30,861)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2.23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2014: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($37,182/$20,457)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1.82</a:t>
            </a:r>
            <a:endParaRPr sz="1000">
              <a:latin typeface="Times New Roman"/>
              <a:cs typeface="Times New Roman"/>
            </a:endParaRPr>
          </a:p>
          <a:p>
            <a:pPr algn="just" marL="391795" indent="-227329">
              <a:lnSpc>
                <a:spcPct val="100000"/>
              </a:lnSpc>
              <a:spcBef>
                <a:spcPts val="85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Similar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ratio,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 equity multiplier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between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2015.</a:t>
            </a:r>
            <a:endParaRPr sz="1000">
              <a:latin typeface="Times New Roman"/>
              <a:cs typeface="Times New Roman"/>
            </a:endParaRPr>
          </a:p>
          <a:p>
            <a:pPr algn="just" marL="165100" marR="162560" indent="226695">
              <a:lnSpc>
                <a:spcPct val="99500"/>
              </a:lnSpc>
              <a:spcBef>
                <a:spcPts val="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ﬁrst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glance,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appears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little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leverage;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divided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stockholders’ equity. But recall the accounting identity: Assets = Liabilities + Equity. 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higher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level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 relative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suggests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greater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debt.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larger values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equity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multiplier imply a greater use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leverage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 can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seen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using 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accounting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identity and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dividing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everything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by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equity:</a:t>
            </a:r>
            <a:endParaRPr sz="1000">
              <a:latin typeface="Times New Roman"/>
              <a:cs typeface="Times New Roman"/>
            </a:endParaRPr>
          </a:p>
          <a:p>
            <a:pPr marL="1623060" marR="1489075" indent="-127000">
              <a:lnSpc>
                <a:spcPct val="157200"/>
              </a:lnSpc>
              <a:spcBef>
                <a:spcPts val="225"/>
              </a:spcBef>
              <a:tabLst>
                <a:tab pos="2477135" algn="l"/>
                <a:tab pos="3202305" algn="l"/>
              </a:tabLst>
            </a:pP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Total</a:t>
            </a:r>
            <a:r>
              <a:rPr dirty="0" u="sng" sz="1000" spc="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assets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baseline="-36111" sz="1500" spc="-7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baseline="-36111" sz="1500" spc="1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Total</a:t>
            </a:r>
            <a:r>
              <a:rPr dirty="0" u="sng" sz="1000" spc="2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liabilities</a:t>
            </a:r>
            <a:r>
              <a:rPr dirty="0" u="sng" sz="1000" spc="15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+</a:t>
            </a:r>
            <a:r>
              <a:rPr dirty="0" sz="10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u="sng" baseline="2777" sz="1500" spc="-7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Equity </a:t>
            </a:r>
            <a:r>
              <a:rPr dirty="0" baseline="2777" sz="1500" spc="-352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qu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ity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	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q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ty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	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qu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ity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850">
              <a:latin typeface="Times New Roman"/>
              <a:cs typeface="Times New Roman"/>
            </a:endParaRPr>
          </a:p>
          <a:p>
            <a:pPr marL="1624965" marR="1738630" indent="-128270">
              <a:lnSpc>
                <a:spcPct val="156000"/>
              </a:lnSpc>
              <a:tabLst>
                <a:tab pos="2477135" algn="l"/>
              </a:tabLst>
            </a:pPr>
            <a:r>
              <a:rPr dirty="0" u="sng" sz="10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Total assets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baseline="-36111" sz="1500" spc="1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u="sng" sz="1000" spc="10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Total liabilities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baseline="-36111" sz="1500" spc="15">
                <a:solidFill>
                  <a:srgbClr val="221F1F"/>
                </a:solidFill>
                <a:latin typeface="Times New Roman"/>
                <a:cs typeface="Times New Roman"/>
              </a:rPr>
              <a:t>+ 1 </a:t>
            </a:r>
            <a:r>
              <a:rPr dirty="0" baseline="-36111" sz="1500" spc="-352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	Equity</a:t>
            </a:r>
            <a:endParaRPr sz="1000">
              <a:latin typeface="Times New Roman"/>
              <a:cs typeface="Times New Roman"/>
            </a:endParaRPr>
          </a:p>
          <a:p>
            <a:pPr algn="just" marL="165100" marR="156845">
              <a:lnSpc>
                <a:spcPct val="99500"/>
              </a:lnSpc>
              <a:spcBef>
                <a:spcPts val="81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On the left, we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equity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multiplier;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right, we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total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equity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plus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one.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 shows that more reliance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order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ﬁnance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results in a larger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equity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multiplier.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While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multiplier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does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add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derived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from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other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ratios, it is useful when ﬁnancial analysis is conducted using certain ﬁnancial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models.</a:t>
            </a:r>
            <a:endParaRPr sz="1000">
              <a:latin typeface="Times New Roman"/>
              <a:cs typeface="Times New Roman"/>
            </a:endParaRPr>
          </a:p>
          <a:p>
            <a:pPr marL="165100" marR="166370" indent="226695">
              <a:lnSpc>
                <a:spcPts val="1190"/>
              </a:lnSpc>
              <a:spcBef>
                <a:spcPts val="3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addition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calculating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ratios,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manager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should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interested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2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ability</a:t>
            </a:r>
            <a:r>
              <a:rPr dirty="0" sz="10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meet</a:t>
            </a:r>
            <a:r>
              <a:rPr dirty="0" sz="1000" spc="2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service</a:t>
            </a:r>
            <a:r>
              <a:rPr dirty="0" sz="10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2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principal</a:t>
            </a:r>
            <a:r>
              <a:rPr dirty="0" sz="10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repayment</a:t>
            </a:r>
            <a:r>
              <a:rPr dirty="0" sz="1000" spc="2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obligations</a:t>
            </a:r>
            <a:r>
              <a:rPr dirty="0" sz="1000" spc="2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2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  <a:p>
            <a:pPr marL="165100" marR="163830">
              <a:lnSpc>
                <a:spcPts val="1190"/>
              </a:lnSpc>
              <a:spcBef>
                <a:spcPts val="1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borrowed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funds.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accomplished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through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calculation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coverage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ﬁxed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charge</a:t>
            </a:r>
            <a:r>
              <a:rPr dirty="0" sz="10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coverage</a:t>
            </a:r>
            <a:r>
              <a:rPr dirty="0" sz="1000" spc="204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ratios.</a:t>
            </a:r>
            <a:r>
              <a:rPr dirty="0" sz="10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dirty="0" sz="10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2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make</a:t>
            </a:r>
            <a:r>
              <a:rPr dirty="0" sz="10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</a:t>
            </a:r>
            <a:r>
              <a:rPr dirty="0" sz="10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dirty="0" sz="10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directly</a:t>
            </a:r>
            <a:r>
              <a:rPr dirty="0" sz="10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1000" spc="2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2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endParaRPr sz="1000">
              <a:latin typeface="Times New Roman"/>
              <a:cs typeface="Times New Roman"/>
            </a:endParaRPr>
          </a:p>
          <a:p>
            <a:pPr marL="165100">
              <a:lnSpc>
                <a:spcPts val="115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footnotes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 statements.</a:t>
            </a:r>
            <a:endParaRPr sz="1000">
              <a:latin typeface="Times New Roman"/>
              <a:cs typeface="Times New Roman"/>
            </a:endParaRPr>
          </a:p>
          <a:p>
            <a:pPr algn="just" marL="165100" marR="157480" indent="226695">
              <a:lnSpc>
                <a:spcPct val="993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interest coverage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times-interest-earned ratio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 is calculated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dividing the ﬁrm’s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operating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income, or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earnings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before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taxes (EBIT),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annual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interest expense.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Interestingly,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Walgreens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didn’t report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any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expense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2015. Below 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compute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coverage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 2014: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50">
              <a:latin typeface="Times New Roman"/>
              <a:cs typeface="Times New Roman"/>
            </a:endParaRPr>
          </a:p>
          <a:p>
            <a:pPr marL="165100">
              <a:lnSpc>
                <a:spcPct val="1000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OV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AGE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:</a:t>
            </a:r>
            <a:endParaRPr sz="1000">
              <a:latin typeface="Times New Roman"/>
              <a:cs typeface="Times New Roman"/>
            </a:endParaRPr>
          </a:p>
          <a:p>
            <a:pPr algn="just" marL="165100">
              <a:lnSpc>
                <a:spcPct val="100000"/>
              </a:lnSpc>
              <a:spcBef>
                <a:spcPts val="300"/>
              </a:spcBef>
            </a:pP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2014: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(Earnings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before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&amp;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taxes/Interest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expense)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($4,194/$156)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26.9</a:t>
            </a:r>
            <a:endParaRPr sz="1000">
              <a:latin typeface="Times New Roman"/>
              <a:cs typeface="Times New Roman"/>
            </a:endParaRPr>
          </a:p>
          <a:p>
            <a:pPr marL="165100" marR="160655">
              <a:lnSpc>
                <a:spcPts val="1190"/>
              </a:lnSpc>
              <a:spcBef>
                <a:spcPts val="93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coverage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large,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indicates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interest-bearing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small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portion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of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structure.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550">
              <a:latin typeface="Times New Roman"/>
              <a:cs typeface="Times New Roman"/>
            </a:endParaRPr>
          </a:p>
          <a:p>
            <a:pPr algn="just" marL="165100" marR="189865">
              <a:lnSpc>
                <a:spcPct val="104000"/>
              </a:lnSpc>
            </a:pPr>
            <a:r>
              <a:rPr dirty="0" baseline="38888" sz="75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low debt ratio can arise from the continued proﬁtability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of a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ﬁrm and its additions to retained earnings. These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additions</a:t>
            </a:r>
            <a:r>
              <a:rPr dirty="0" sz="8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to retained</a:t>
            </a:r>
            <a:r>
              <a:rPr dirty="0" sz="8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dirty="0" sz="8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will increase</a:t>
            </a:r>
            <a:r>
              <a:rPr dirty="0" sz="8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level</a:t>
            </a:r>
            <a:r>
              <a:rPr dirty="0" sz="8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8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r>
              <a:rPr dirty="0" sz="8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relative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8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debt,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unless</a:t>
            </a:r>
            <a:r>
              <a:rPr dirty="0" sz="8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8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issues</a:t>
            </a:r>
            <a:r>
              <a:rPr dirty="0" sz="8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additional debt.</a:t>
            </a:r>
            <a:endParaRPr sz="8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817880" y="9340482"/>
            <a:ext cx="4695190" cy="6350"/>
            <a:chOff x="817880" y="9340482"/>
            <a:chExt cx="4695190" cy="63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3120" y="9340482"/>
              <a:ext cx="4666614" cy="634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17880" y="9343656"/>
              <a:ext cx="4695190" cy="0"/>
            </a:xfrm>
            <a:custGeom>
              <a:avLst/>
              <a:gdLst/>
              <a:ahLst/>
              <a:cxnLst/>
              <a:rect l="l" t="t" r="r" b="b"/>
              <a:pathLst>
                <a:path w="4695190" h="0">
                  <a:moveTo>
                    <a:pt x="0" y="0"/>
                  </a:moveTo>
                  <a:lnTo>
                    <a:pt x="0" y="0"/>
                  </a:lnTo>
                </a:path>
                <a:path w="4695190" h="0">
                  <a:moveTo>
                    <a:pt x="4695190" y="0"/>
                  </a:moveTo>
                  <a:lnTo>
                    <a:pt x="4695190" y="0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43073" y="647852"/>
            <a:ext cx="4733925" cy="177736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 indent="227329">
              <a:lnSpc>
                <a:spcPct val="1436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coverage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ﬁgure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indicates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extent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which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income,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EBIT,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level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could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decline before the ability to pay interest obligations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would 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impeded. Suppose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 Walgreens’ interest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coverage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was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5.0.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 would mean that Walgreens’ operating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income could drop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percent,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one-ﬁfth (in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general,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interest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coverage ratio,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example </a:t>
            </a:r>
            <a:r>
              <a:rPr dirty="0" sz="1000" spc="160">
                <a:solidFill>
                  <a:srgbClr val="221F1F"/>
                </a:solidFill>
                <a:latin typeface="Times New Roman"/>
                <a:cs typeface="Times New Roman"/>
              </a:rPr>
              <a:t>1/5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0.20), of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its current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level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payments still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could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met.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 indent="227329">
              <a:lnSpc>
                <a:spcPct val="1440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graphs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ﬁnancial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leverage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10">
                <a:solidFill>
                  <a:srgbClr val="009CDB"/>
                </a:solidFill>
                <a:latin typeface="Georgia"/>
                <a:cs typeface="Georgia"/>
              </a:rPr>
              <a:t>Figure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14.3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show its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declining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then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rising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during</a:t>
            </a:r>
            <a:r>
              <a:rPr dirty="0" sz="10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1997–2015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</a:t>
            </a:r>
            <a:r>
              <a:rPr dirty="0" sz="1000" spc="1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frame</a:t>
            </a:r>
            <a:r>
              <a:rPr dirty="0" sz="1000" spc="1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while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CVS’s</a:t>
            </a:r>
            <a:r>
              <a:rPr dirty="0" sz="1000" spc="1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1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showed</a:t>
            </a:r>
            <a:r>
              <a:rPr dirty="0" sz="1000" spc="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43073" y="2467101"/>
            <a:ext cx="27279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similar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pattern.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Both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little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 expense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58460" y="2487422"/>
            <a:ext cx="201739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;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graph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interest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coverage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55773" y="2706877"/>
            <a:ext cx="470725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shows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only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CVS;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there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data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point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reported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expense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55773" y="2924810"/>
            <a:ext cx="25209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y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ear.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43073" y="2836443"/>
            <a:ext cx="4735195" cy="30943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7620" indent="285115">
              <a:lnSpc>
                <a:spcPct val="143800"/>
              </a:lnSpc>
              <a:spcBef>
                <a:spcPts val="10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 stayed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below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fairly close to those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over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time. Despite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this, Walgreens’ interest coverage 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remains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above that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industry. During this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time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period,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interest coverage ratio was at high levels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undeﬁned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because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absence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interest-bearing debt (thus, we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 not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show Walgreens’ interest coverage ratio 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Figure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14.3).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 indent="227329">
              <a:lnSpc>
                <a:spcPct val="1438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 looking at Walgreens, we can make three important conclusions. First,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liabilities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contractual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 has 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assets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about 55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percent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but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until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2015 had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little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interest-bearing debt, either short-term (such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as notes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payable)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1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long-term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sheet.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Second,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not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liabilities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require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paid.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Again,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has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adebt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55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percent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but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nearly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no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 payments. Third,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get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truer perspective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aﬁrm’s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situation,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contractual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charges,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including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interest,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lease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payments,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sinking fund payments, should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examined. This requires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some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reading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footnotes and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statements.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high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coverage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reduced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when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charges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considered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ﬁxed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charge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coverage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is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computed.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43073" y="6071387"/>
            <a:ext cx="4761230" cy="221424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 indent="227329">
              <a:lnSpc>
                <a:spcPct val="143700"/>
              </a:lnSpc>
              <a:spcBef>
                <a:spcPts val="9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Part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reason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behavior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 ratios is that it acquired several ﬁrms in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2015.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changing world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health care, size can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advantage 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negotiating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with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suppliers, corporate health care beneﬁt providers, and government regulators; Walgreens, 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recent years, has decided to grow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merger and acquisition. It acquired 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45 percent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stake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European drugstore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giant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Alliance Boots GmbH for $6.7 billion, with an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option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purchase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 remainder of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2015,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it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exercised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option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and completed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the transaction in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2015.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 acquired online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drug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retailer drugstore.com in March 2014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$429 million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Duane Reade 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2010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$1.2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billion. To acquire these stakes, Walgreens used existing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balance sheet cash as well as new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issues. In 2016, Walgreens reversed course and shut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down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drugstore.com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order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build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its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own online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brand.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14220" y="1566925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014220" y="1434211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014220" y="1302130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014220" y="1169416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014220" y="1037971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014220" y="905891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014220" y="1698370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385695" y="1763776"/>
            <a:ext cx="0" cy="66675"/>
          </a:xfrm>
          <a:custGeom>
            <a:avLst/>
            <a:gdLst/>
            <a:ahLst/>
            <a:cxnLst/>
            <a:rect l="l" t="t" r="r" b="b"/>
            <a:pathLst>
              <a:path w="0" h="66675">
                <a:moveTo>
                  <a:pt x="0" y="66675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643504" y="1763776"/>
            <a:ext cx="0" cy="66675"/>
          </a:xfrm>
          <a:custGeom>
            <a:avLst/>
            <a:gdLst/>
            <a:ahLst/>
            <a:cxnLst/>
            <a:rect l="l" t="t" r="r" b="b"/>
            <a:pathLst>
              <a:path w="0" h="66675">
                <a:moveTo>
                  <a:pt x="0" y="66675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899410" y="1763776"/>
            <a:ext cx="0" cy="66675"/>
          </a:xfrm>
          <a:custGeom>
            <a:avLst/>
            <a:gdLst/>
            <a:ahLst/>
            <a:cxnLst/>
            <a:rect l="l" t="t" r="r" b="b"/>
            <a:pathLst>
              <a:path w="0" h="66675">
                <a:moveTo>
                  <a:pt x="0" y="66675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3157220" y="1763776"/>
            <a:ext cx="0" cy="66675"/>
          </a:xfrm>
          <a:custGeom>
            <a:avLst/>
            <a:gdLst/>
            <a:ahLst/>
            <a:cxnLst/>
            <a:rect l="l" t="t" r="r" b="b"/>
            <a:pathLst>
              <a:path w="0" h="66675">
                <a:moveTo>
                  <a:pt x="0" y="66675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3413125" y="1763776"/>
            <a:ext cx="0" cy="66675"/>
          </a:xfrm>
          <a:custGeom>
            <a:avLst/>
            <a:gdLst/>
            <a:ahLst/>
            <a:cxnLst/>
            <a:rect l="l" t="t" r="r" b="b"/>
            <a:pathLst>
              <a:path w="0" h="66675">
                <a:moveTo>
                  <a:pt x="0" y="66675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669029" y="1763776"/>
            <a:ext cx="0" cy="66675"/>
          </a:xfrm>
          <a:custGeom>
            <a:avLst/>
            <a:gdLst/>
            <a:ahLst/>
            <a:cxnLst/>
            <a:rect l="l" t="t" r="r" b="b"/>
            <a:pathLst>
              <a:path w="0" h="66675">
                <a:moveTo>
                  <a:pt x="0" y="66675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926840" y="1763776"/>
            <a:ext cx="0" cy="66675"/>
          </a:xfrm>
          <a:custGeom>
            <a:avLst/>
            <a:gdLst/>
            <a:ahLst/>
            <a:cxnLst/>
            <a:rect l="l" t="t" r="r" b="b"/>
            <a:pathLst>
              <a:path w="0" h="66675">
                <a:moveTo>
                  <a:pt x="0" y="66675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182745" y="1763776"/>
            <a:ext cx="0" cy="66675"/>
          </a:xfrm>
          <a:custGeom>
            <a:avLst/>
            <a:gdLst/>
            <a:ahLst/>
            <a:cxnLst/>
            <a:rect l="l" t="t" r="r" b="b"/>
            <a:pathLst>
              <a:path w="0" h="66675">
                <a:moveTo>
                  <a:pt x="0" y="66675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7" name="object 17"/>
          <p:cNvGrpSpPr/>
          <p:nvPr/>
        </p:nvGrpSpPr>
        <p:grpSpPr>
          <a:xfrm>
            <a:off x="2011172" y="899667"/>
            <a:ext cx="2434590" cy="934085"/>
            <a:chOff x="2011172" y="899667"/>
            <a:chExt cx="2434590" cy="934085"/>
          </a:xfrm>
        </p:grpSpPr>
        <p:sp>
          <p:nvSpPr>
            <p:cNvPr id="18" name="object 18"/>
            <p:cNvSpPr/>
            <p:nvPr/>
          </p:nvSpPr>
          <p:spPr>
            <a:xfrm>
              <a:off x="2014220" y="902715"/>
              <a:ext cx="2427605" cy="927735"/>
            </a:xfrm>
            <a:custGeom>
              <a:avLst/>
              <a:gdLst/>
              <a:ahLst/>
              <a:cxnLst/>
              <a:rect l="l" t="t" r="r" b="b"/>
              <a:pathLst>
                <a:path w="2427604" h="927735">
                  <a:moveTo>
                    <a:pt x="2424430" y="927734"/>
                  </a:moveTo>
                  <a:lnTo>
                    <a:pt x="2424430" y="861059"/>
                  </a:lnTo>
                </a:path>
                <a:path w="2427604" h="927735">
                  <a:moveTo>
                    <a:pt x="2427605" y="927734"/>
                  </a:moveTo>
                  <a:lnTo>
                    <a:pt x="0" y="927734"/>
                  </a:lnTo>
                  <a:lnTo>
                    <a:pt x="0" y="0"/>
                  </a:lnTo>
                </a:path>
                <a:path w="2427604" h="927735">
                  <a:moveTo>
                    <a:pt x="115569" y="927734"/>
                  </a:moveTo>
                  <a:lnTo>
                    <a:pt x="115569" y="861059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2130425" y="1064640"/>
              <a:ext cx="2181225" cy="245745"/>
            </a:xfrm>
            <a:custGeom>
              <a:avLst/>
              <a:gdLst/>
              <a:ahLst/>
              <a:cxnLst/>
              <a:rect l="l" t="t" r="r" b="b"/>
              <a:pathLst>
                <a:path w="2181225" h="245744">
                  <a:moveTo>
                    <a:pt x="0" y="0"/>
                  </a:moveTo>
                  <a:lnTo>
                    <a:pt x="128269" y="55244"/>
                  </a:lnTo>
                  <a:lnTo>
                    <a:pt x="255905" y="109854"/>
                  </a:lnTo>
                  <a:lnTo>
                    <a:pt x="385444" y="163194"/>
                  </a:lnTo>
                  <a:lnTo>
                    <a:pt x="513714" y="144779"/>
                  </a:lnTo>
                  <a:lnTo>
                    <a:pt x="641985" y="155575"/>
                  </a:lnTo>
                  <a:lnTo>
                    <a:pt x="769619" y="200025"/>
                  </a:lnTo>
                  <a:lnTo>
                    <a:pt x="897889" y="73025"/>
                  </a:lnTo>
                  <a:lnTo>
                    <a:pt x="1027430" y="166369"/>
                  </a:lnTo>
                  <a:lnTo>
                    <a:pt x="1155064" y="80644"/>
                  </a:lnTo>
                  <a:lnTo>
                    <a:pt x="1283335" y="207644"/>
                  </a:lnTo>
                  <a:lnTo>
                    <a:pt x="1411604" y="192404"/>
                  </a:lnTo>
                  <a:lnTo>
                    <a:pt x="1539239" y="208914"/>
                  </a:lnTo>
                  <a:lnTo>
                    <a:pt x="1667510" y="245744"/>
                  </a:lnTo>
                  <a:lnTo>
                    <a:pt x="1797050" y="222884"/>
                  </a:lnTo>
                  <a:lnTo>
                    <a:pt x="1924685" y="198119"/>
                  </a:lnTo>
                  <a:lnTo>
                    <a:pt x="2052954" y="143509"/>
                  </a:lnTo>
                  <a:lnTo>
                    <a:pt x="2181225" y="121919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2130425" y="1096390"/>
              <a:ext cx="2308860" cy="243840"/>
            </a:xfrm>
            <a:custGeom>
              <a:avLst/>
              <a:gdLst/>
              <a:ahLst/>
              <a:cxnLst/>
              <a:rect l="l" t="t" r="r" b="b"/>
              <a:pathLst>
                <a:path w="2308860" h="243840">
                  <a:moveTo>
                    <a:pt x="0" y="153669"/>
                  </a:moveTo>
                  <a:lnTo>
                    <a:pt x="128269" y="177800"/>
                  </a:lnTo>
                  <a:lnTo>
                    <a:pt x="255905" y="191769"/>
                  </a:lnTo>
                  <a:lnTo>
                    <a:pt x="385444" y="202564"/>
                  </a:lnTo>
                  <a:lnTo>
                    <a:pt x="513714" y="190500"/>
                  </a:lnTo>
                  <a:lnTo>
                    <a:pt x="641985" y="243839"/>
                  </a:lnTo>
                  <a:lnTo>
                    <a:pt x="769619" y="243839"/>
                  </a:lnTo>
                  <a:lnTo>
                    <a:pt x="897889" y="229869"/>
                  </a:lnTo>
                  <a:lnTo>
                    <a:pt x="1027430" y="215900"/>
                  </a:lnTo>
                  <a:lnTo>
                    <a:pt x="1155064" y="198119"/>
                  </a:lnTo>
                  <a:lnTo>
                    <a:pt x="1283335" y="175259"/>
                  </a:lnTo>
                  <a:lnTo>
                    <a:pt x="1411604" y="175259"/>
                  </a:lnTo>
                  <a:lnTo>
                    <a:pt x="1539239" y="167639"/>
                  </a:lnTo>
                  <a:lnTo>
                    <a:pt x="1667510" y="133984"/>
                  </a:lnTo>
                  <a:lnTo>
                    <a:pt x="1797050" y="127634"/>
                  </a:lnTo>
                  <a:lnTo>
                    <a:pt x="1924685" y="135254"/>
                  </a:lnTo>
                  <a:lnTo>
                    <a:pt x="2052954" y="135254"/>
                  </a:lnTo>
                  <a:lnTo>
                    <a:pt x="2181225" y="141604"/>
                  </a:lnTo>
                  <a:lnTo>
                    <a:pt x="2308860" y="0"/>
                  </a:lnTo>
                </a:path>
              </a:pathLst>
            </a:custGeom>
            <a:ln w="12192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/>
          <p:cNvSpPr txBox="1"/>
          <p:nvPr/>
        </p:nvSpPr>
        <p:spPr>
          <a:xfrm>
            <a:off x="2543682" y="1037590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593975" y="1336293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2011172" y="2585720"/>
            <a:ext cx="2434590" cy="803275"/>
            <a:chOff x="2011172" y="2585720"/>
            <a:chExt cx="2434590" cy="803275"/>
          </a:xfrm>
        </p:grpSpPr>
        <p:sp>
          <p:nvSpPr>
            <p:cNvPr id="24" name="object 24"/>
            <p:cNvSpPr/>
            <p:nvPr/>
          </p:nvSpPr>
          <p:spPr>
            <a:xfrm>
              <a:off x="2014220" y="2588768"/>
              <a:ext cx="2427605" cy="796925"/>
            </a:xfrm>
            <a:custGeom>
              <a:avLst/>
              <a:gdLst/>
              <a:ahLst/>
              <a:cxnLst/>
              <a:rect l="l" t="t" r="r" b="b"/>
              <a:pathLst>
                <a:path w="2427604" h="796925">
                  <a:moveTo>
                    <a:pt x="0" y="532129"/>
                  </a:moveTo>
                  <a:lnTo>
                    <a:pt x="65405" y="532129"/>
                  </a:lnTo>
                </a:path>
                <a:path w="2427604" h="796925">
                  <a:moveTo>
                    <a:pt x="0" y="400684"/>
                  </a:moveTo>
                  <a:lnTo>
                    <a:pt x="65405" y="400684"/>
                  </a:lnTo>
                </a:path>
                <a:path w="2427604" h="796925">
                  <a:moveTo>
                    <a:pt x="0" y="268604"/>
                  </a:moveTo>
                  <a:lnTo>
                    <a:pt x="65405" y="268604"/>
                  </a:lnTo>
                </a:path>
                <a:path w="2427604" h="796925">
                  <a:moveTo>
                    <a:pt x="0" y="135889"/>
                  </a:moveTo>
                  <a:lnTo>
                    <a:pt x="65405" y="135889"/>
                  </a:lnTo>
                </a:path>
                <a:path w="2427604" h="796925">
                  <a:moveTo>
                    <a:pt x="0" y="3175"/>
                  </a:moveTo>
                  <a:lnTo>
                    <a:pt x="65405" y="3175"/>
                  </a:lnTo>
                </a:path>
                <a:path w="2427604" h="796925">
                  <a:moveTo>
                    <a:pt x="0" y="664845"/>
                  </a:moveTo>
                  <a:lnTo>
                    <a:pt x="65405" y="664845"/>
                  </a:lnTo>
                </a:path>
                <a:path w="2427604" h="796925">
                  <a:moveTo>
                    <a:pt x="371475" y="796925"/>
                  </a:moveTo>
                  <a:lnTo>
                    <a:pt x="371475" y="730250"/>
                  </a:lnTo>
                </a:path>
                <a:path w="2427604" h="796925">
                  <a:moveTo>
                    <a:pt x="629285" y="796925"/>
                  </a:moveTo>
                  <a:lnTo>
                    <a:pt x="629285" y="730250"/>
                  </a:lnTo>
                </a:path>
                <a:path w="2427604" h="796925">
                  <a:moveTo>
                    <a:pt x="885190" y="796925"/>
                  </a:moveTo>
                  <a:lnTo>
                    <a:pt x="885190" y="730250"/>
                  </a:lnTo>
                </a:path>
                <a:path w="2427604" h="796925">
                  <a:moveTo>
                    <a:pt x="1143000" y="796925"/>
                  </a:moveTo>
                  <a:lnTo>
                    <a:pt x="1143000" y="730250"/>
                  </a:lnTo>
                </a:path>
                <a:path w="2427604" h="796925">
                  <a:moveTo>
                    <a:pt x="1398905" y="796925"/>
                  </a:moveTo>
                  <a:lnTo>
                    <a:pt x="1398905" y="730250"/>
                  </a:lnTo>
                </a:path>
                <a:path w="2427604" h="796925">
                  <a:moveTo>
                    <a:pt x="1654809" y="796925"/>
                  </a:moveTo>
                  <a:lnTo>
                    <a:pt x="1654809" y="730250"/>
                  </a:lnTo>
                </a:path>
                <a:path w="2427604" h="796925">
                  <a:moveTo>
                    <a:pt x="1912620" y="796925"/>
                  </a:moveTo>
                  <a:lnTo>
                    <a:pt x="1912620" y="730250"/>
                  </a:lnTo>
                </a:path>
                <a:path w="2427604" h="796925">
                  <a:moveTo>
                    <a:pt x="2168525" y="796925"/>
                  </a:moveTo>
                  <a:lnTo>
                    <a:pt x="2168525" y="730250"/>
                  </a:lnTo>
                </a:path>
                <a:path w="2427604" h="796925">
                  <a:moveTo>
                    <a:pt x="2424430" y="796925"/>
                  </a:moveTo>
                  <a:lnTo>
                    <a:pt x="2424430" y="730250"/>
                  </a:lnTo>
                </a:path>
                <a:path w="2427604" h="796925">
                  <a:moveTo>
                    <a:pt x="2427605" y="796925"/>
                  </a:moveTo>
                  <a:lnTo>
                    <a:pt x="0" y="796925"/>
                  </a:lnTo>
                  <a:lnTo>
                    <a:pt x="0" y="0"/>
                  </a:lnTo>
                </a:path>
                <a:path w="2427604" h="796925">
                  <a:moveTo>
                    <a:pt x="115569" y="796925"/>
                  </a:moveTo>
                  <a:lnTo>
                    <a:pt x="115569" y="730250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2130425" y="2753233"/>
              <a:ext cx="2181225" cy="198120"/>
            </a:xfrm>
            <a:custGeom>
              <a:avLst/>
              <a:gdLst/>
              <a:ahLst/>
              <a:cxnLst/>
              <a:rect l="l" t="t" r="r" b="b"/>
              <a:pathLst>
                <a:path w="2181225" h="198119">
                  <a:moveTo>
                    <a:pt x="0" y="0"/>
                  </a:moveTo>
                  <a:lnTo>
                    <a:pt x="128269" y="58420"/>
                  </a:lnTo>
                  <a:lnTo>
                    <a:pt x="255905" y="111760"/>
                  </a:lnTo>
                  <a:lnTo>
                    <a:pt x="385444" y="146685"/>
                  </a:lnTo>
                  <a:lnTo>
                    <a:pt x="513714" y="132715"/>
                  </a:lnTo>
                  <a:lnTo>
                    <a:pt x="641985" y="142240"/>
                  </a:lnTo>
                  <a:lnTo>
                    <a:pt x="769619" y="173990"/>
                  </a:lnTo>
                  <a:lnTo>
                    <a:pt x="897889" y="79375"/>
                  </a:lnTo>
                  <a:lnTo>
                    <a:pt x="1027430" y="152400"/>
                  </a:lnTo>
                  <a:lnTo>
                    <a:pt x="1155064" y="83820"/>
                  </a:lnTo>
                  <a:lnTo>
                    <a:pt x="1283335" y="172720"/>
                  </a:lnTo>
                  <a:lnTo>
                    <a:pt x="1411604" y="166370"/>
                  </a:lnTo>
                  <a:lnTo>
                    <a:pt x="1539239" y="175260"/>
                  </a:lnTo>
                  <a:lnTo>
                    <a:pt x="1667510" y="198120"/>
                  </a:lnTo>
                  <a:lnTo>
                    <a:pt x="1797050" y="186055"/>
                  </a:lnTo>
                  <a:lnTo>
                    <a:pt x="1924685" y="173990"/>
                  </a:lnTo>
                  <a:lnTo>
                    <a:pt x="2052954" y="131445"/>
                  </a:lnTo>
                  <a:lnTo>
                    <a:pt x="2181225" y="117475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2130425" y="2800223"/>
              <a:ext cx="2308860" cy="167640"/>
            </a:xfrm>
            <a:custGeom>
              <a:avLst/>
              <a:gdLst/>
              <a:ahLst/>
              <a:cxnLst/>
              <a:rect l="l" t="t" r="r" b="b"/>
              <a:pathLst>
                <a:path w="2308860" h="167639">
                  <a:moveTo>
                    <a:pt x="0" y="115570"/>
                  </a:moveTo>
                  <a:lnTo>
                    <a:pt x="128269" y="130809"/>
                  </a:lnTo>
                  <a:lnTo>
                    <a:pt x="255905" y="138429"/>
                  </a:lnTo>
                  <a:lnTo>
                    <a:pt x="385444" y="142875"/>
                  </a:lnTo>
                  <a:lnTo>
                    <a:pt x="513714" y="137159"/>
                  </a:lnTo>
                  <a:lnTo>
                    <a:pt x="641985" y="167640"/>
                  </a:lnTo>
                  <a:lnTo>
                    <a:pt x="769619" y="165734"/>
                  </a:lnTo>
                  <a:lnTo>
                    <a:pt x="897889" y="156845"/>
                  </a:lnTo>
                  <a:lnTo>
                    <a:pt x="1027430" y="150495"/>
                  </a:lnTo>
                  <a:lnTo>
                    <a:pt x="1155064" y="138429"/>
                  </a:lnTo>
                  <a:lnTo>
                    <a:pt x="1283335" y="125095"/>
                  </a:lnTo>
                  <a:lnTo>
                    <a:pt x="1411604" y="125095"/>
                  </a:lnTo>
                  <a:lnTo>
                    <a:pt x="1539239" y="126365"/>
                  </a:lnTo>
                  <a:lnTo>
                    <a:pt x="1667510" y="103504"/>
                  </a:lnTo>
                  <a:lnTo>
                    <a:pt x="1797050" y="99059"/>
                  </a:lnTo>
                  <a:lnTo>
                    <a:pt x="1924685" y="99059"/>
                  </a:lnTo>
                  <a:lnTo>
                    <a:pt x="2052954" y="102234"/>
                  </a:lnTo>
                  <a:lnTo>
                    <a:pt x="2181225" y="106679"/>
                  </a:lnTo>
                  <a:lnTo>
                    <a:pt x="2308860" y="0"/>
                  </a:lnTo>
                </a:path>
              </a:pathLst>
            </a:custGeom>
            <a:ln w="12192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/>
          <p:cNvSpPr txBox="1"/>
          <p:nvPr/>
        </p:nvSpPr>
        <p:spPr>
          <a:xfrm>
            <a:off x="2904870" y="2663697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688463" y="2965145"/>
            <a:ext cx="514984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2044826" y="3917950"/>
            <a:ext cx="2435225" cy="1332230"/>
            <a:chOff x="2044826" y="3917950"/>
            <a:chExt cx="2435225" cy="1332230"/>
          </a:xfrm>
        </p:grpSpPr>
        <p:sp>
          <p:nvSpPr>
            <p:cNvPr id="30" name="object 30"/>
            <p:cNvSpPr/>
            <p:nvPr/>
          </p:nvSpPr>
          <p:spPr>
            <a:xfrm>
              <a:off x="2047874" y="3920997"/>
              <a:ext cx="2428875" cy="1325880"/>
            </a:xfrm>
            <a:custGeom>
              <a:avLst/>
              <a:gdLst/>
              <a:ahLst/>
              <a:cxnLst/>
              <a:rect l="l" t="t" r="r" b="b"/>
              <a:pathLst>
                <a:path w="2428875" h="1325879">
                  <a:moveTo>
                    <a:pt x="0" y="1061085"/>
                  </a:moveTo>
                  <a:lnTo>
                    <a:pt x="66675" y="1061085"/>
                  </a:lnTo>
                </a:path>
                <a:path w="2428875" h="1325879">
                  <a:moveTo>
                    <a:pt x="0" y="928369"/>
                  </a:moveTo>
                  <a:lnTo>
                    <a:pt x="66675" y="928369"/>
                  </a:lnTo>
                </a:path>
                <a:path w="2428875" h="1325879">
                  <a:moveTo>
                    <a:pt x="0" y="796925"/>
                  </a:moveTo>
                  <a:lnTo>
                    <a:pt x="66675" y="796925"/>
                  </a:lnTo>
                </a:path>
                <a:path w="2428875" h="1325879">
                  <a:moveTo>
                    <a:pt x="0" y="664844"/>
                  </a:moveTo>
                  <a:lnTo>
                    <a:pt x="66675" y="664844"/>
                  </a:lnTo>
                </a:path>
                <a:path w="2428875" h="1325879">
                  <a:moveTo>
                    <a:pt x="0" y="532129"/>
                  </a:moveTo>
                  <a:lnTo>
                    <a:pt x="66675" y="532129"/>
                  </a:lnTo>
                </a:path>
                <a:path w="2428875" h="1325879">
                  <a:moveTo>
                    <a:pt x="0" y="399414"/>
                  </a:moveTo>
                  <a:lnTo>
                    <a:pt x="66675" y="399414"/>
                  </a:lnTo>
                </a:path>
                <a:path w="2428875" h="1325879">
                  <a:moveTo>
                    <a:pt x="0" y="268604"/>
                  </a:moveTo>
                  <a:lnTo>
                    <a:pt x="66675" y="268604"/>
                  </a:lnTo>
                </a:path>
                <a:path w="2428875" h="1325879">
                  <a:moveTo>
                    <a:pt x="0" y="135889"/>
                  </a:moveTo>
                  <a:lnTo>
                    <a:pt x="66675" y="135889"/>
                  </a:lnTo>
                </a:path>
                <a:path w="2428875" h="1325879">
                  <a:moveTo>
                    <a:pt x="0" y="3175"/>
                  </a:moveTo>
                  <a:lnTo>
                    <a:pt x="66675" y="3175"/>
                  </a:lnTo>
                </a:path>
                <a:path w="2428875" h="1325879">
                  <a:moveTo>
                    <a:pt x="0" y="1193164"/>
                  </a:moveTo>
                  <a:lnTo>
                    <a:pt x="66675" y="1193164"/>
                  </a:lnTo>
                </a:path>
                <a:path w="2428875" h="1325879">
                  <a:moveTo>
                    <a:pt x="373380" y="1325879"/>
                  </a:moveTo>
                  <a:lnTo>
                    <a:pt x="373380" y="1259204"/>
                  </a:lnTo>
                </a:path>
                <a:path w="2428875" h="1325879">
                  <a:moveTo>
                    <a:pt x="629285" y="1325879"/>
                  </a:moveTo>
                  <a:lnTo>
                    <a:pt x="629285" y="1259204"/>
                  </a:lnTo>
                </a:path>
                <a:path w="2428875" h="1325879">
                  <a:moveTo>
                    <a:pt x="885189" y="1325879"/>
                  </a:moveTo>
                  <a:lnTo>
                    <a:pt x="885189" y="1259204"/>
                  </a:lnTo>
                </a:path>
                <a:path w="2428875" h="1325879">
                  <a:moveTo>
                    <a:pt x="1143000" y="1325879"/>
                  </a:moveTo>
                  <a:lnTo>
                    <a:pt x="1143000" y="1259204"/>
                  </a:lnTo>
                </a:path>
                <a:path w="2428875" h="1325879">
                  <a:moveTo>
                    <a:pt x="1398904" y="1325879"/>
                  </a:moveTo>
                  <a:lnTo>
                    <a:pt x="1398904" y="1259204"/>
                  </a:lnTo>
                </a:path>
                <a:path w="2428875" h="1325879">
                  <a:moveTo>
                    <a:pt x="1654810" y="1325879"/>
                  </a:moveTo>
                  <a:lnTo>
                    <a:pt x="1654810" y="1259204"/>
                  </a:lnTo>
                </a:path>
                <a:path w="2428875" h="1325879">
                  <a:moveTo>
                    <a:pt x="1912620" y="1325879"/>
                  </a:moveTo>
                  <a:lnTo>
                    <a:pt x="1912620" y="1259204"/>
                  </a:lnTo>
                </a:path>
                <a:path w="2428875" h="1325879">
                  <a:moveTo>
                    <a:pt x="2168525" y="1325879"/>
                  </a:moveTo>
                  <a:lnTo>
                    <a:pt x="2168525" y="1259204"/>
                  </a:lnTo>
                </a:path>
                <a:path w="2428875" h="1325879">
                  <a:moveTo>
                    <a:pt x="2425700" y="1325879"/>
                  </a:moveTo>
                  <a:lnTo>
                    <a:pt x="2425700" y="1259204"/>
                  </a:lnTo>
                </a:path>
                <a:path w="2428875" h="1325879">
                  <a:moveTo>
                    <a:pt x="2428875" y="1325879"/>
                  </a:moveTo>
                  <a:lnTo>
                    <a:pt x="0" y="1325879"/>
                  </a:lnTo>
                  <a:lnTo>
                    <a:pt x="0" y="0"/>
                  </a:lnTo>
                </a:path>
                <a:path w="2428875" h="1325879">
                  <a:moveTo>
                    <a:pt x="115569" y="1325879"/>
                  </a:moveTo>
                  <a:lnTo>
                    <a:pt x="115569" y="1259204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2164079" y="4246752"/>
              <a:ext cx="1924685" cy="735965"/>
            </a:xfrm>
            <a:custGeom>
              <a:avLst/>
              <a:gdLst/>
              <a:ahLst/>
              <a:cxnLst/>
              <a:rect l="l" t="t" r="r" b="b"/>
              <a:pathLst>
                <a:path w="1924685" h="735964">
                  <a:moveTo>
                    <a:pt x="0" y="621664"/>
                  </a:moveTo>
                  <a:lnTo>
                    <a:pt x="128269" y="592455"/>
                  </a:lnTo>
                  <a:lnTo>
                    <a:pt x="257809" y="546735"/>
                  </a:lnTo>
                  <a:lnTo>
                    <a:pt x="385444" y="556260"/>
                  </a:lnTo>
                  <a:lnTo>
                    <a:pt x="513714" y="554355"/>
                  </a:lnTo>
                  <a:lnTo>
                    <a:pt x="641350" y="374650"/>
                  </a:lnTo>
                  <a:lnTo>
                    <a:pt x="769619" y="213360"/>
                  </a:lnTo>
                  <a:lnTo>
                    <a:pt x="899159" y="338455"/>
                  </a:lnTo>
                  <a:lnTo>
                    <a:pt x="1027430" y="544195"/>
                  </a:lnTo>
                  <a:lnTo>
                    <a:pt x="1155065" y="729614"/>
                  </a:lnTo>
                  <a:lnTo>
                    <a:pt x="1283334" y="735964"/>
                  </a:lnTo>
                  <a:lnTo>
                    <a:pt x="1410970" y="685800"/>
                  </a:lnTo>
                  <a:lnTo>
                    <a:pt x="1539240" y="0"/>
                  </a:lnTo>
                  <a:lnTo>
                    <a:pt x="1668780" y="0"/>
                  </a:lnTo>
                  <a:lnTo>
                    <a:pt x="1797049" y="68580"/>
                  </a:lnTo>
                  <a:lnTo>
                    <a:pt x="1924684" y="658495"/>
                  </a:lnTo>
                </a:path>
              </a:pathLst>
            </a:custGeom>
            <a:ln w="12191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4318634" y="4843017"/>
              <a:ext cx="53340" cy="53340"/>
            </a:xfrm>
            <a:custGeom>
              <a:avLst/>
              <a:gdLst/>
              <a:ahLst/>
              <a:cxnLst/>
              <a:rect l="l" t="t" r="r" b="b"/>
              <a:pathLst>
                <a:path w="53339" h="53339">
                  <a:moveTo>
                    <a:pt x="25400" y="0"/>
                  </a:moveTo>
                  <a:lnTo>
                    <a:pt x="15875" y="2540"/>
                  </a:lnTo>
                  <a:lnTo>
                    <a:pt x="7619" y="7620"/>
                  </a:lnTo>
                  <a:lnTo>
                    <a:pt x="1904" y="15875"/>
                  </a:lnTo>
                  <a:lnTo>
                    <a:pt x="0" y="26035"/>
                  </a:lnTo>
                  <a:lnTo>
                    <a:pt x="1904" y="36830"/>
                  </a:lnTo>
                  <a:lnTo>
                    <a:pt x="7619" y="45720"/>
                  </a:lnTo>
                  <a:lnTo>
                    <a:pt x="15875" y="51435"/>
                  </a:lnTo>
                  <a:lnTo>
                    <a:pt x="25400" y="53340"/>
                  </a:lnTo>
                  <a:lnTo>
                    <a:pt x="36194" y="51435"/>
                  </a:lnTo>
                  <a:lnTo>
                    <a:pt x="45085" y="45720"/>
                  </a:lnTo>
                  <a:lnTo>
                    <a:pt x="50800" y="36830"/>
                  </a:lnTo>
                  <a:lnTo>
                    <a:pt x="53339" y="26035"/>
                  </a:lnTo>
                  <a:lnTo>
                    <a:pt x="51435" y="15875"/>
                  </a:lnTo>
                  <a:lnTo>
                    <a:pt x="45719" y="7620"/>
                  </a:lnTo>
                  <a:lnTo>
                    <a:pt x="36829" y="2540"/>
                  </a:lnTo>
                  <a:lnTo>
                    <a:pt x="25400" y="0"/>
                  </a:lnTo>
                  <a:close/>
                </a:path>
              </a:pathLst>
            </a:custGeom>
            <a:solidFill>
              <a:srgbClr val="A70D11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/>
          <p:cNvSpPr txBox="1"/>
          <p:nvPr/>
        </p:nvSpPr>
        <p:spPr>
          <a:xfrm>
            <a:off x="3063367" y="4406010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766061" y="857504"/>
            <a:ext cx="226060" cy="9461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55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7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6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4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0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2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621407" y="717295"/>
            <a:ext cx="121920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9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Debt</a:t>
            </a:r>
            <a:r>
              <a:rPr dirty="0" sz="9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9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745226" y="725423"/>
            <a:ext cx="614680" cy="131445"/>
          </a:xfrm>
          <a:prstGeom prst="rect">
            <a:avLst/>
          </a:prstGeom>
          <a:solidFill>
            <a:srgbClr val="5F9CA0"/>
          </a:solidFill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940"/>
              </a:lnSpc>
            </a:pPr>
            <a:r>
              <a:rPr dirty="0" sz="800">
                <a:solidFill>
                  <a:srgbClr val="FFFFFF"/>
                </a:solidFill>
                <a:latin typeface="Trebuchet MS"/>
                <a:cs typeface="Trebuchet MS"/>
              </a:rPr>
              <a:t>FIGURE</a:t>
            </a:r>
            <a:r>
              <a:rPr dirty="0" sz="800" spc="-2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800" spc="-5">
                <a:solidFill>
                  <a:srgbClr val="FFFFFF"/>
                </a:solidFill>
                <a:latin typeface="Trebuchet MS"/>
                <a:cs typeface="Trebuchet MS"/>
              </a:rPr>
              <a:t>14.3</a:t>
            </a:r>
            <a:endParaRPr sz="800">
              <a:latin typeface="Trebuchet MS"/>
              <a:cs typeface="Trebuchet M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371082" y="703580"/>
            <a:ext cx="49593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Financial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734050" y="846835"/>
            <a:ext cx="15011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30">
                <a:solidFill>
                  <a:srgbClr val="221F1F"/>
                </a:solidFill>
                <a:latin typeface="Georgia"/>
                <a:cs typeface="Georgia"/>
              </a:rPr>
              <a:t>Leverage</a:t>
            </a:r>
            <a:r>
              <a:rPr dirty="0" sz="900" spc="15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 spc="-25">
                <a:solidFill>
                  <a:srgbClr val="221F1F"/>
                </a:solidFill>
                <a:latin typeface="Georgia"/>
                <a:cs typeface="Georgia"/>
              </a:rPr>
              <a:t>Ratios</a:t>
            </a:r>
            <a:r>
              <a:rPr dirty="0" sz="900" spc="25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 spc="-25">
                <a:solidFill>
                  <a:srgbClr val="221F1F"/>
                </a:solidFill>
                <a:latin typeface="Georgia"/>
                <a:cs typeface="Georgia"/>
              </a:rPr>
              <a:t>for</a:t>
            </a:r>
            <a:r>
              <a:rPr dirty="0" sz="900" spc="35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 spc="-30">
                <a:solidFill>
                  <a:srgbClr val="221F1F"/>
                </a:solidFill>
                <a:latin typeface="Georgia"/>
                <a:cs typeface="Georgia"/>
              </a:rPr>
              <a:t>Walgreens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767585" y="1927606"/>
            <a:ext cx="2790190" cy="5772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919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0.00</a:t>
            </a:r>
            <a:endParaRPr sz="900">
              <a:latin typeface="Times New Roman"/>
              <a:cs typeface="Times New Roman"/>
            </a:endParaRPr>
          </a:p>
          <a:p>
            <a:pPr marL="247015">
              <a:lnSpc>
                <a:spcPts val="919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200">
              <a:latin typeface="Times New Roman"/>
              <a:cs typeface="Times New Roman"/>
            </a:endParaRPr>
          </a:p>
          <a:p>
            <a:pPr marL="1067435">
              <a:lnSpc>
                <a:spcPct val="100000"/>
              </a:lnSpc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Equity</a:t>
            </a:r>
            <a:r>
              <a:rPr dirty="0" sz="9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Multiplier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766061" y="2483866"/>
            <a:ext cx="226060" cy="8261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70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7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767585" y="3278251"/>
            <a:ext cx="2790190" cy="558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919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0.00</a:t>
            </a:r>
            <a:endParaRPr sz="900">
              <a:latin typeface="Times New Roman"/>
              <a:cs typeface="Times New Roman"/>
            </a:endParaRPr>
          </a:p>
          <a:p>
            <a:pPr algn="ctr" marL="234315">
              <a:lnSpc>
                <a:spcPts val="919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algn="ctr" marL="208279">
              <a:lnSpc>
                <a:spcPct val="100000"/>
              </a:lnSpc>
              <a:spcBef>
                <a:spcPts val="5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ter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st</a:t>
            </a:r>
            <a:r>
              <a:rPr dirty="0" sz="9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Co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v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743201" y="3817746"/>
            <a:ext cx="283845" cy="13544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60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50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45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35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25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15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6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801114" y="5139309"/>
            <a:ext cx="2790190" cy="2590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919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0.00</a:t>
            </a:r>
            <a:endParaRPr sz="900">
              <a:latin typeface="Times New Roman"/>
              <a:cs typeface="Times New Roman"/>
            </a:endParaRPr>
          </a:p>
          <a:p>
            <a:pPr marL="248285">
              <a:lnSpc>
                <a:spcPts val="919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2003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410969" y="5988176"/>
            <a:ext cx="331851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Profitab</a:t>
            </a:r>
            <a:r>
              <a:rPr dirty="0" sz="2000" spc="-20">
                <a:solidFill>
                  <a:srgbClr val="221F1F"/>
                </a:solidFill>
                <a:latin typeface="Tahoma"/>
                <a:cs typeface="Tahoma"/>
              </a:rPr>
              <a:t>i</a:t>
            </a:r>
            <a:r>
              <a:rPr dirty="0" sz="2000" spc="-35">
                <a:solidFill>
                  <a:srgbClr val="221F1F"/>
                </a:solidFill>
                <a:latin typeface="Tahoma"/>
                <a:cs typeface="Tahoma"/>
              </a:rPr>
              <a:t>lity</a:t>
            </a:r>
            <a:r>
              <a:rPr dirty="0" sz="2000" spc="-90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65">
                <a:solidFill>
                  <a:srgbClr val="221F1F"/>
                </a:solidFill>
                <a:latin typeface="Tahoma"/>
                <a:cs typeface="Tahoma"/>
              </a:rPr>
              <a:t>R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a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tio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s</a:t>
            </a:r>
            <a:r>
              <a:rPr dirty="0" sz="2000" spc="-110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60">
                <a:solidFill>
                  <a:srgbClr val="221F1F"/>
                </a:solidFill>
                <a:latin typeface="Tahoma"/>
                <a:cs typeface="Tahoma"/>
              </a:rPr>
              <a:t>and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Anal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y</a:t>
            </a:r>
            <a:r>
              <a:rPr dirty="0" sz="2000" spc="-40">
                <a:solidFill>
                  <a:srgbClr val="221F1F"/>
                </a:solidFill>
                <a:latin typeface="Tahoma"/>
                <a:cs typeface="Tahoma"/>
              </a:rPr>
              <a:t>sis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02944" y="6495669"/>
            <a:ext cx="47320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0">
                <a:solidFill>
                  <a:srgbClr val="009CDB"/>
                </a:solidFill>
                <a:latin typeface="Georgia"/>
                <a:cs typeface="Georgia"/>
              </a:rPr>
              <a:t>Profitability</a:t>
            </a:r>
            <a:r>
              <a:rPr dirty="0" sz="1000" spc="-3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15">
                <a:solidFill>
                  <a:srgbClr val="009CDB"/>
                </a:solidFill>
                <a:latin typeface="Georgia"/>
                <a:cs typeface="Georgia"/>
              </a:rPr>
              <a:t>ratios</a:t>
            </a:r>
            <a:r>
              <a:rPr dirty="0" sz="1000" spc="-4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indicate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ability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generate returns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sales,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assets,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equity.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02944" y="6715125"/>
            <a:ext cx="3640454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Two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basic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margin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important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manager.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475353" y="6735444"/>
            <a:ext cx="1045844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dirty="0" sz="1000" spc="5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815644" y="6953377"/>
            <a:ext cx="36766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m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206804" y="6933056"/>
            <a:ext cx="43256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calculated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before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taxes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(EBIT)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divided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02944" y="7084466"/>
            <a:ext cx="4731385" cy="684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4100"/>
              </a:lnSpc>
              <a:spcBef>
                <a:spcPts val="10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sales. This ratio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indicates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ﬁrm’s ability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control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operating expenses relative to sales.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Table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14.2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contains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Corporation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provides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necessary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determining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 margin.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5734050" y="6699884"/>
            <a:ext cx="1531620" cy="422275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marL="12700" marR="5080">
              <a:lnSpc>
                <a:spcPct val="102899"/>
              </a:lnSpc>
              <a:spcBef>
                <a:spcPts val="70"/>
              </a:spcBef>
            </a:pPr>
            <a:r>
              <a:rPr dirty="0" sz="850" spc="-5">
                <a:solidFill>
                  <a:srgbClr val="009CDB"/>
                </a:solidFill>
                <a:latin typeface="Georgia"/>
                <a:cs typeface="Georgia"/>
              </a:rPr>
              <a:t>profitability ratios</a:t>
            </a:r>
            <a:r>
              <a:rPr dirty="0" sz="85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indicate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the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ﬁrm’s</a:t>
            </a:r>
            <a:r>
              <a:rPr dirty="0" sz="850" spc="-4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ability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to</a:t>
            </a:r>
            <a:r>
              <a:rPr dirty="0" sz="850" spc="-3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generate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returns</a:t>
            </a:r>
            <a:r>
              <a:rPr dirty="0" sz="850" spc="-3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10">
                <a:solidFill>
                  <a:srgbClr val="4A4A4D"/>
                </a:solidFill>
                <a:latin typeface="Times New Roman"/>
                <a:cs typeface="Times New Roman"/>
              </a:rPr>
              <a:t>on </a:t>
            </a:r>
            <a:r>
              <a:rPr dirty="0" sz="850" spc="-20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its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sales,</a:t>
            </a:r>
            <a:r>
              <a:rPr dirty="0" sz="850" spc="-1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assets,</a:t>
            </a:r>
            <a:r>
              <a:rPr dirty="0" sz="850" spc="-1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and</a:t>
            </a:r>
            <a:r>
              <a:rPr dirty="0" sz="850" spc="-1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equity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827405" y="6038977"/>
            <a:ext cx="439420" cy="280670"/>
          </a:xfrm>
          <a:prstGeom prst="rect">
            <a:avLst/>
          </a:prstGeom>
          <a:ln w="25907">
            <a:solidFill>
              <a:srgbClr val="DBDBDD"/>
            </a:solidFill>
          </a:ln>
        </p:spPr>
        <p:txBody>
          <a:bodyPr wrap="square" lIns="0" tIns="53975" rIns="0" bIns="0" rtlCol="0" vert="horz">
            <a:spAutoFit/>
          </a:bodyPr>
          <a:lstStyle/>
          <a:p>
            <a:pPr marL="86995">
              <a:lnSpc>
                <a:spcPct val="100000"/>
              </a:lnSpc>
              <a:spcBef>
                <a:spcPts val="425"/>
              </a:spcBef>
            </a:pPr>
            <a:r>
              <a:rPr dirty="0" sz="1100" spc="-5">
                <a:solidFill>
                  <a:srgbClr val="221F1F"/>
                </a:solidFill>
                <a:latin typeface="Trebuchet MS"/>
                <a:cs typeface="Trebuchet MS"/>
              </a:rPr>
              <a:t>14.5</a:t>
            </a:r>
            <a:endParaRPr sz="11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81707" y="1995170"/>
            <a:ext cx="1047115" cy="146685"/>
          </a:xfrm>
          <a:custGeom>
            <a:avLst/>
            <a:gdLst/>
            <a:ahLst/>
            <a:cxnLst/>
            <a:rect l="l" t="t" r="r" b="b"/>
            <a:pathLst>
              <a:path w="1047114" h="146685">
                <a:moveTo>
                  <a:pt x="1046988" y="0"/>
                </a:moveTo>
                <a:lnTo>
                  <a:pt x="0" y="0"/>
                </a:lnTo>
                <a:lnTo>
                  <a:pt x="0" y="146303"/>
                </a:lnTo>
                <a:lnTo>
                  <a:pt x="1046988" y="146303"/>
                </a:lnTo>
                <a:lnTo>
                  <a:pt x="10469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165350" y="559461"/>
            <a:ext cx="5291455" cy="353187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88900">
              <a:lnSpc>
                <a:spcPct val="100000"/>
              </a:lnSpc>
              <a:spcBef>
                <a:spcPts val="67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OPERA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GIN:</a:t>
            </a:r>
            <a:endParaRPr sz="1000">
              <a:latin typeface="Times New Roman"/>
              <a:cs typeface="Times New Roman"/>
            </a:endParaRPr>
          </a:p>
          <a:p>
            <a:pPr marL="88900" marR="1089660">
              <a:lnSpc>
                <a:spcPct val="120000"/>
              </a:lnSpc>
              <a:spcBef>
                <a:spcPts val="34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2015: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(Earnings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before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interest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&amp;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taxes/Net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sales)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($4,668/$103,444)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4.5%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2014: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($4,194/$76,392)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5.5%</a:t>
            </a:r>
            <a:endParaRPr sz="1000">
              <a:latin typeface="Times New Roman"/>
              <a:cs typeface="Times New Roman"/>
            </a:endParaRPr>
          </a:p>
          <a:p>
            <a:pPr marL="88900" marR="81915">
              <a:lnSpc>
                <a:spcPts val="1440"/>
              </a:lnSpc>
              <a:spcBef>
                <a:spcPts val="7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These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results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indicate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proﬁtability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fell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2015.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Whetherit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was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because</a:t>
            </a:r>
            <a:r>
              <a:rPr dirty="0" sz="10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lower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selling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prices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costs,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(EBIT)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only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11percent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[($4,668</a:t>
            </a:r>
            <a:endParaRPr sz="1000">
              <a:latin typeface="Times New Roman"/>
              <a:cs typeface="Times New Roman"/>
            </a:endParaRPr>
          </a:p>
          <a:p>
            <a:pPr marL="88900">
              <a:lnSpc>
                <a:spcPct val="100000"/>
              </a:lnSpc>
              <a:spcBef>
                <a:spcPts val="155"/>
              </a:spcBef>
            </a:pP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$4,194)/$4,194]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while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sales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35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[($103,444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1000" spc="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$76,392/$76,392)]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following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  <a:p>
            <a:pPr marL="88900">
              <a:lnSpc>
                <a:spcPct val="100000"/>
              </a:lnSpc>
              <a:spcBef>
                <a:spcPts val="359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merger.</a:t>
            </a:r>
            <a:r>
              <a:rPr dirty="0" baseline="38461" sz="975">
                <a:solidFill>
                  <a:srgbClr val="221F1F"/>
                </a:solidFill>
                <a:latin typeface="Times New Roman"/>
                <a:cs typeface="Times New Roman"/>
              </a:rPr>
              <a:t>7</a:t>
            </a:r>
            <a:endParaRPr baseline="38461" sz="975">
              <a:latin typeface="Times New Roman"/>
              <a:cs typeface="Times New Roman"/>
            </a:endParaRPr>
          </a:p>
          <a:p>
            <a:pPr algn="just" marL="88900" marR="482600" indent="227329">
              <a:lnSpc>
                <a:spcPct val="119700"/>
              </a:lnSpc>
              <a:spcBef>
                <a:spcPts val="4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-9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r>
              <a:rPr dirty="0" sz="1000" spc="-6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margin,</a:t>
            </a:r>
            <a:r>
              <a:rPr dirty="0" sz="1000" spc="-5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widely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dirty="0" sz="10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measure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proﬁtability,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calculated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after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taxes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divided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sales.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addition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considering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expenses,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indicates the ability to earn a return after meeting interest and tax obligations. Unlike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margin, Walgreens’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margin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 spc="-3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2015: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88900">
              <a:lnSpc>
                <a:spcPct val="1000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PROFIT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MARGIN:</a:t>
            </a:r>
            <a:endParaRPr sz="1000">
              <a:latin typeface="Times New Roman"/>
              <a:cs typeface="Times New Roman"/>
            </a:endParaRPr>
          </a:p>
          <a:p>
            <a:pPr marL="88900" marR="2117090">
              <a:lnSpc>
                <a:spcPct val="120000"/>
              </a:lnSpc>
              <a:spcBef>
                <a:spcPts val="350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2015: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(Net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income/Net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sales)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($4,255/$103,444)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4.1%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2014: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($2,031/$76,392)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2.7%</a:t>
            </a:r>
            <a:endParaRPr sz="1000">
              <a:latin typeface="Times New Roman"/>
              <a:cs typeface="Times New Roman"/>
            </a:endParaRPr>
          </a:p>
          <a:p>
            <a:pPr marL="88900" marR="495934">
              <a:lnSpc>
                <a:spcPct val="119000"/>
              </a:lnSpc>
              <a:spcBef>
                <a:spcPts val="935"/>
              </a:spcBef>
            </a:pP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doubled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face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35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percent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sales,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resulting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margin in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2015.</a:t>
            </a:r>
            <a:endParaRPr sz="1000">
              <a:latin typeface="Times New Roman"/>
              <a:cs typeface="Times New Roman"/>
            </a:endParaRPr>
          </a:p>
          <a:p>
            <a:pPr marL="316230">
              <a:lnSpc>
                <a:spcPct val="100000"/>
              </a:lnSpc>
              <a:spcBef>
                <a:spcPts val="265"/>
              </a:spcBef>
            </a:pP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Three</a:t>
            </a:r>
            <a:r>
              <a:rPr dirty="0" u="sng" sz="1000" spc="204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basic</a:t>
            </a:r>
            <a:r>
              <a:rPr dirty="0" u="sng" sz="1000" spc="20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rate-of-return</a:t>
            </a:r>
            <a:r>
              <a:rPr dirty="0" u="sng" sz="1000" spc="19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measures</a:t>
            </a:r>
            <a:r>
              <a:rPr dirty="0" u="sng" sz="1000" spc="20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on</a:t>
            </a:r>
            <a:r>
              <a:rPr dirty="0" u="sng" sz="1000" spc="204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assets</a:t>
            </a:r>
            <a:r>
              <a:rPr dirty="0" u="sng" sz="1000" spc="20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dirty="0" u="sng" sz="1000" spc="204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equity</a:t>
            </a:r>
            <a:r>
              <a:rPr dirty="0" u="sng" sz="1000" spc="21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are</a:t>
            </a:r>
            <a:r>
              <a:rPr dirty="0" u="sng" sz="1000" spc="21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important</a:t>
            </a:r>
            <a:r>
              <a:rPr dirty="0" u="sng" sz="1000" spc="204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1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to</a:t>
            </a:r>
            <a:r>
              <a:rPr dirty="0" u="sng" sz="1000" spc="21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the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41550" y="4096639"/>
            <a:ext cx="10293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ﬁn</a:t>
            </a:r>
            <a:r>
              <a:rPr dirty="0" u="sng" sz="100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dirty="0" u="sng" sz="1000" spc="-1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nci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al</a:t>
            </a:r>
            <a:r>
              <a:rPr dirty="0" u="sng" sz="1000" spc="-2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00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ma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n</a:t>
            </a:r>
            <a:r>
              <a:rPr dirty="0" u="sng" sz="1000" spc="-1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a</a:t>
            </a:r>
            <a:r>
              <a:rPr dirty="0" u="sng" sz="1000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g</a:t>
            </a:r>
            <a:r>
              <a:rPr dirty="0" u="sng" sz="1000" spc="-1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e</a:t>
            </a:r>
            <a:r>
              <a:rPr dirty="0" u="sng" sz="1000" spc="-5" b="1">
                <a:solidFill>
                  <a:srgbClr val="221F1F"/>
                </a:solidFill>
                <a:uFill>
                  <a:solidFill>
                    <a:srgbClr val="221F1F"/>
                  </a:solidFill>
                </a:uFill>
                <a:latin typeface="Times New Roman"/>
                <a:cs typeface="Times New Roman"/>
              </a:rPr>
              <a:t>r.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83330" y="4116959"/>
            <a:ext cx="154622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op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er</a:t>
            </a:r>
            <a:r>
              <a:rPr dirty="0" sz="1000" spc="-15" i="1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ting</a:t>
            </a:r>
            <a:r>
              <a:rPr dirty="0" sz="1000" spc="-5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et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6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 i="1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4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10" i="1">
                <a:solidFill>
                  <a:srgbClr val="221F1F"/>
                </a:solidFill>
                <a:latin typeface="Times New Roman"/>
                <a:cs typeface="Times New Roman"/>
              </a:rPr>
              <a:t>ss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ets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29936" y="4096639"/>
            <a:ext cx="214249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pu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ed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ter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465953" y="6234048"/>
            <a:ext cx="1332230" cy="146685"/>
          </a:xfrm>
          <a:custGeom>
            <a:avLst/>
            <a:gdLst/>
            <a:ahLst/>
            <a:cxnLst/>
            <a:rect l="l" t="t" r="r" b="b"/>
            <a:pathLst>
              <a:path w="1332229" h="146685">
                <a:moveTo>
                  <a:pt x="1332229" y="0"/>
                </a:moveTo>
                <a:lnTo>
                  <a:pt x="0" y="0"/>
                </a:lnTo>
                <a:lnTo>
                  <a:pt x="0" y="146303"/>
                </a:lnTo>
                <a:lnTo>
                  <a:pt x="1332229" y="146303"/>
                </a:lnTo>
                <a:lnTo>
                  <a:pt x="133222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2241550" y="4246905"/>
            <a:ext cx="4737735" cy="45085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13970">
              <a:lnSpc>
                <a:spcPct val="120000"/>
              </a:lnSpc>
              <a:spcBef>
                <a:spcPts val="10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taxes (EBIT)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divided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total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assets.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This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focuses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on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operating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performance and ignores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how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 ﬁnanced and taxed. Relevant data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must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taken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fromTables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14.1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14.2.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OPERAT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NG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ASSETS:</a:t>
            </a:r>
            <a:endParaRPr sz="1000">
              <a:latin typeface="Times New Roman"/>
              <a:cs typeface="Times New Roman"/>
            </a:endParaRPr>
          </a:p>
          <a:p>
            <a:pPr marL="12700" marR="542290">
              <a:lnSpc>
                <a:spcPct val="120000"/>
              </a:lnSpc>
              <a:spcBef>
                <a:spcPts val="325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2015: (Earnings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before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&amp; 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taxes/Total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assets)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($4,668/$68,782)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6.8%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2014: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($4,194/$37,182)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11.3%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19500"/>
              </a:lnSpc>
              <a:spcBef>
                <a:spcPts val="930"/>
              </a:spcBef>
            </a:pP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return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fell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2015,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consistent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behavior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operating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margin,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large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growth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 assets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following 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merger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larger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growth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operating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income.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 indent="227329">
              <a:lnSpc>
                <a:spcPct val="1198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return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 assets, commonly referred to as the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return 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total assets,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measured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ﬁrm’s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net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income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divided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2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assets.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Here, we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measure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return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investment in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 after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229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covered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 operating expenses,</a:t>
            </a:r>
            <a:r>
              <a:rPr dirty="0" sz="1000" spc="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interest costs, and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tax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obligations.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Similar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margin,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return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2015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income rose over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100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percent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from its 2014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level while assets grew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about85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percent: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RETURN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ASSETS:</a:t>
            </a:r>
            <a:endParaRPr sz="1000">
              <a:latin typeface="Times New Roman"/>
              <a:cs typeface="Times New Roman"/>
            </a:endParaRPr>
          </a:p>
          <a:p>
            <a:pPr algn="just" marL="12700" marR="1580515">
              <a:lnSpc>
                <a:spcPct val="120000"/>
              </a:lnSpc>
              <a:spcBef>
                <a:spcPts val="335"/>
              </a:spcBef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2015: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(Net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income/Total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assets)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($4,255/$68,782)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6.2%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2014: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($2,031/$37,182)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5.59%</a:t>
            </a:r>
            <a:endParaRPr sz="1000">
              <a:latin typeface="Times New Roman"/>
              <a:cs typeface="Times New Roman"/>
            </a:endParaRPr>
          </a:p>
          <a:p>
            <a:pPr algn="just" marL="12700" marR="5715" indent="227329">
              <a:lnSpc>
                <a:spcPct val="119700"/>
              </a:lnSpc>
              <a:spcBef>
                <a:spcPts val="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ﬁnal proﬁtability ratio is the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return </a:t>
            </a:r>
            <a:r>
              <a:rPr dirty="0" sz="1000" i="1">
                <a:solidFill>
                  <a:srgbClr val="221F1F"/>
                </a:solidFill>
                <a:latin typeface="Times New Roman"/>
                <a:cs typeface="Times New Roman"/>
              </a:rPr>
              <a:t>on equity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(ROE). It measures the return that share-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holders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earned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their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equity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invested in the ﬁrm.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ROE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 measured as the ﬁrm’s net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income divided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stockholders’ equity. This ratio reﬂects the fact that a portion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ﬁrm’s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ﬁnanced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borrowed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funds.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17673" y="9089847"/>
            <a:ext cx="4782185" cy="526415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algn="just" marL="38100" marR="30480">
              <a:lnSpc>
                <a:spcPct val="103400"/>
              </a:lnSpc>
              <a:spcBef>
                <a:spcPts val="70"/>
              </a:spcBef>
            </a:pPr>
            <a:r>
              <a:rPr dirty="0" baseline="38888" sz="750">
                <a:solidFill>
                  <a:srgbClr val="221F1F"/>
                </a:solidFill>
                <a:latin typeface="Times New Roman"/>
                <a:cs typeface="Times New Roman"/>
              </a:rPr>
              <a:t>7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Some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people get confused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when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computing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a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percentage return using time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series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data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do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here. They know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 ﬁnd the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diﬀerence between two numbers—but which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divide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it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by? You should divide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the “older,”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the earlier, </a:t>
            </a:r>
            <a:r>
              <a:rPr dirty="0" sz="800" spc="-1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number. That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is,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compute the percent change using the earlier number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the base: (newer number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–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older number)/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older</a:t>
            </a:r>
            <a:r>
              <a:rPr dirty="0" sz="8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number.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Or,</a:t>
            </a:r>
            <a:r>
              <a:rPr dirty="0" sz="8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8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case</a:t>
            </a:r>
            <a:r>
              <a:rPr dirty="0" sz="8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8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our</a:t>
            </a:r>
            <a:r>
              <a:rPr dirty="0" sz="8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data,</a:t>
            </a:r>
            <a:r>
              <a:rPr dirty="0" sz="8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compute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[(2015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dirty="0" sz="8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–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8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value)/2014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value].</a:t>
            </a:r>
            <a:endParaRPr sz="800">
              <a:latin typeface="Times New Roman"/>
              <a:cs typeface="Times New Roman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258060" y="9061844"/>
            <a:ext cx="4697095" cy="6350"/>
            <a:chOff x="2258060" y="9061844"/>
            <a:chExt cx="4697095" cy="6350"/>
          </a:xfrm>
        </p:grpSpPr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75205" y="9061844"/>
              <a:ext cx="4665345" cy="634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258060" y="9065018"/>
              <a:ext cx="4697095" cy="0"/>
            </a:xfrm>
            <a:custGeom>
              <a:avLst/>
              <a:gdLst/>
              <a:ahLst/>
              <a:cxnLst/>
              <a:rect l="l" t="t" r="r" b="b"/>
              <a:pathLst>
                <a:path w="4697095" h="0">
                  <a:moveTo>
                    <a:pt x="0" y="0"/>
                  </a:moveTo>
                  <a:lnTo>
                    <a:pt x="0" y="0"/>
                  </a:lnTo>
                </a:path>
                <a:path w="4697095" h="0">
                  <a:moveTo>
                    <a:pt x="4697095" y="0"/>
                  </a:moveTo>
                  <a:lnTo>
                    <a:pt x="4697095" y="0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57400" y="1909698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057400" y="1776983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057400" y="1644269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057400" y="1513458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057400" y="1380744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057400" y="1248028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057400" y="1117219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057400" y="984503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057400" y="2040508"/>
            <a:ext cx="65405" cy="0"/>
          </a:xfrm>
          <a:custGeom>
            <a:avLst/>
            <a:gdLst/>
            <a:ahLst/>
            <a:cxnLst/>
            <a:rect l="l" t="t" r="r" b="b"/>
            <a:pathLst>
              <a:path w="65405" h="0">
                <a:moveTo>
                  <a:pt x="0" y="0"/>
                </a:moveTo>
                <a:lnTo>
                  <a:pt x="65405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429510" y="2105914"/>
            <a:ext cx="0" cy="68580"/>
          </a:xfrm>
          <a:custGeom>
            <a:avLst/>
            <a:gdLst/>
            <a:ahLst/>
            <a:cxnLst/>
            <a:rect l="l" t="t" r="r" b="b"/>
            <a:pathLst>
              <a:path w="0" h="68580">
                <a:moveTo>
                  <a:pt x="0" y="6857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686685" y="2105914"/>
            <a:ext cx="0" cy="68580"/>
          </a:xfrm>
          <a:custGeom>
            <a:avLst/>
            <a:gdLst/>
            <a:ahLst/>
            <a:cxnLst/>
            <a:rect l="l" t="t" r="r" b="b"/>
            <a:pathLst>
              <a:path w="0" h="68580">
                <a:moveTo>
                  <a:pt x="0" y="6857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942589" y="2105914"/>
            <a:ext cx="0" cy="68580"/>
          </a:xfrm>
          <a:custGeom>
            <a:avLst/>
            <a:gdLst/>
            <a:ahLst/>
            <a:cxnLst/>
            <a:rect l="l" t="t" r="r" b="b"/>
            <a:pathLst>
              <a:path w="0" h="68580">
                <a:moveTo>
                  <a:pt x="0" y="6857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199129" y="2105914"/>
            <a:ext cx="0" cy="68580"/>
          </a:xfrm>
          <a:custGeom>
            <a:avLst/>
            <a:gdLst/>
            <a:ahLst/>
            <a:cxnLst/>
            <a:rect l="l" t="t" r="r" b="b"/>
            <a:pathLst>
              <a:path w="0" h="68580">
                <a:moveTo>
                  <a:pt x="0" y="6857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456304" y="2105914"/>
            <a:ext cx="0" cy="68580"/>
          </a:xfrm>
          <a:custGeom>
            <a:avLst/>
            <a:gdLst/>
            <a:ahLst/>
            <a:cxnLst/>
            <a:rect l="l" t="t" r="r" b="b"/>
            <a:pathLst>
              <a:path w="0" h="68580">
                <a:moveTo>
                  <a:pt x="0" y="6857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712209" y="2105914"/>
            <a:ext cx="0" cy="68580"/>
          </a:xfrm>
          <a:custGeom>
            <a:avLst/>
            <a:gdLst/>
            <a:ahLst/>
            <a:cxnLst/>
            <a:rect l="l" t="t" r="r" b="b"/>
            <a:pathLst>
              <a:path w="0" h="68580">
                <a:moveTo>
                  <a:pt x="0" y="6857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968750" y="2105914"/>
            <a:ext cx="0" cy="68580"/>
          </a:xfrm>
          <a:custGeom>
            <a:avLst/>
            <a:gdLst/>
            <a:ahLst/>
            <a:cxnLst/>
            <a:rect l="l" t="t" r="r" b="b"/>
            <a:pathLst>
              <a:path w="0" h="68580">
                <a:moveTo>
                  <a:pt x="0" y="6857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225925" y="2105914"/>
            <a:ext cx="0" cy="68580"/>
          </a:xfrm>
          <a:custGeom>
            <a:avLst/>
            <a:gdLst/>
            <a:ahLst/>
            <a:cxnLst/>
            <a:rect l="l" t="t" r="r" b="b"/>
            <a:pathLst>
              <a:path w="0" h="68580">
                <a:moveTo>
                  <a:pt x="0" y="68579"/>
                </a:moveTo>
                <a:lnTo>
                  <a:pt x="0" y="0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9" name="object 19"/>
          <p:cNvGrpSpPr/>
          <p:nvPr/>
        </p:nvGrpSpPr>
        <p:grpSpPr>
          <a:xfrm>
            <a:off x="2054351" y="978280"/>
            <a:ext cx="2433955" cy="1199515"/>
            <a:chOff x="2054351" y="978280"/>
            <a:chExt cx="2433955" cy="1199515"/>
          </a:xfrm>
        </p:grpSpPr>
        <p:sp>
          <p:nvSpPr>
            <p:cNvPr id="20" name="object 20"/>
            <p:cNvSpPr/>
            <p:nvPr/>
          </p:nvSpPr>
          <p:spPr>
            <a:xfrm>
              <a:off x="2057399" y="981328"/>
              <a:ext cx="2427605" cy="1193165"/>
            </a:xfrm>
            <a:custGeom>
              <a:avLst/>
              <a:gdLst/>
              <a:ahLst/>
              <a:cxnLst/>
              <a:rect l="l" t="t" r="r" b="b"/>
              <a:pathLst>
                <a:path w="2427604" h="1193164">
                  <a:moveTo>
                    <a:pt x="2424429" y="1193165"/>
                  </a:moveTo>
                  <a:lnTo>
                    <a:pt x="2424429" y="1124585"/>
                  </a:lnTo>
                </a:path>
                <a:path w="2427604" h="1193164">
                  <a:moveTo>
                    <a:pt x="2427604" y="1193165"/>
                  </a:moveTo>
                  <a:lnTo>
                    <a:pt x="0" y="1193165"/>
                  </a:lnTo>
                  <a:lnTo>
                    <a:pt x="0" y="0"/>
                  </a:lnTo>
                </a:path>
                <a:path w="2427604" h="1193164">
                  <a:moveTo>
                    <a:pt x="115569" y="1193165"/>
                  </a:moveTo>
                  <a:lnTo>
                    <a:pt x="115569" y="1124585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2172969" y="1159128"/>
              <a:ext cx="2181225" cy="930910"/>
            </a:xfrm>
            <a:custGeom>
              <a:avLst/>
              <a:gdLst/>
              <a:ahLst/>
              <a:cxnLst/>
              <a:rect l="l" t="t" r="r" b="b"/>
              <a:pathLst>
                <a:path w="2181225" h="930910">
                  <a:moveTo>
                    <a:pt x="0" y="930910"/>
                  </a:moveTo>
                  <a:lnTo>
                    <a:pt x="128269" y="324485"/>
                  </a:lnTo>
                  <a:lnTo>
                    <a:pt x="256540" y="85090"/>
                  </a:lnTo>
                  <a:lnTo>
                    <a:pt x="384175" y="27304"/>
                  </a:lnTo>
                  <a:lnTo>
                    <a:pt x="513715" y="522604"/>
                  </a:lnTo>
                  <a:lnTo>
                    <a:pt x="641985" y="233045"/>
                  </a:lnTo>
                  <a:lnTo>
                    <a:pt x="769619" y="167640"/>
                  </a:lnTo>
                  <a:lnTo>
                    <a:pt x="897890" y="220979"/>
                  </a:lnTo>
                  <a:lnTo>
                    <a:pt x="1026160" y="135254"/>
                  </a:lnTo>
                  <a:lnTo>
                    <a:pt x="1155700" y="191770"/>
                  </a:lnTo>
                  <a:lnTo>
                    <a:pt x="1283334" y="102235"/>
                  </a:lnTo>
                  <a:lnTo>
                    <a:pt x="1411605" y="0"/>
                  </a:lnTo>
                  <a:lnTo>
                    <a:pt x="1539240" y="12065"/>
                  </a:lnTo>
                  <a:lnTo>
                    <a:pt x="1667509" y="71754"/>
                  </a:lnTo>
                  <a:lnTo>
                    <a:pt x="1795780" y="147954"/>
                  </a:lnTo>
                  <a:lnTo>
                    <a:pt x="1925320" y="186054"/>
                  </a:lnTo>
                  <a:lnTo>
                    <a:pt x="2052955" y="53340"/>
                  </a:lnTo>
                  <a:lnTo>
                    <a:pt x="2181225" y="127635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2172969" y="1093723"/>
              <a:ext cx="2308860" cy="375920"/>
            </a:xfrm>
            <a:custGeom>
              <a:avLst/>
              <a:gdLst/>
              <a:ahLst/>
              <a:cxnLst/>
              <a:rect l="l" t="t" r="r" b="b"/>
              <a:pathLst>
                <a:path w="2308860" h="375919">
                  <a:moveTo>
                    <a:pt x="0" y="220979"/>
                  </a:moveTo>
                  <a:lnTo>
                    <a:pt x="128269" y="146050"/>
                  </a:lnTo>
                  <a:lnTo>
                    <a:pt x="256540" y="154940"/>
                  </a:lnTo>
                  <a:lnTo>
                    <a:pt x="384175" y="109220"/>
                  </a:lnTo>
                  <a:lnTo>
                    <a:pt x="513715" y="126365"/>
                  </a:lnTo>
                  <a:lnTo>
                    <a:pt x="641985" y="142875"/>
                  </a:lnTo>
                  <a:lnTo>
                    <a:pt x="769619" y="118745"/>
                  </a:lnTo>
                  <a:lnTo>
                    <a:pt x="897890" y="118745"/>
                  </a:lnTo>
                  <a:lnTo>
                    <a:pt x="1026160" y="103504"/>
                  </a:lnTo>
                  <a:lnTo>
                    <a:pt x="1155700" y="103504"/>
                  </a:lnTo>
                  <a:lnTo>
                    <a:pt x="1283334" y="74295"/>
                  </a:lnTo>
                  <a:lnTo>
                    <a:pt x="1411605" y="116840"/>
                  </a:lnTo>
                  <a:lnTo>
                    <a:pt x="1539240" y="237490"/>
                  </a:lnTo>
                  <a:lnTo>
                    <a:pt x="1667509" y="260350"/>
                  </a:lnTo>
                  <a:lnTo>
                    <a:pt x="1795780" y="81915"/>
                  </a:lnTo>
                  <a:lnTo>
                    <a:pt x="1925320" y="298450"/>
                  </a:lnTo>
                  <a:lnTo>
                    <a:pt x="2052955" y="173354"/>
                  </a:lnTo>
                  <a:lnTo>
                    <a:pt x="2181225" y="375920"/>
                  </a:lnTo>
                  <a:lnTo>
                    <a:pt x="2308860" y="0"/>
                  </a:lnTo>
                </a:path>
              </a:pathLst>
            </a:custGeom>
            <a:ln w="12192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/>
          <p:nvPr/>
        </p:nvSpPr>
        <p:spPr>
          <a:xfrm>
            <a:off x="2773807" y="1017778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028314" y="1380490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2081657" y="2923920"/>
            <a:ext cx="2435860" cy="803275"/>
            <a:chOff x="2081657" y="2923920"/>
            <a:chExt cx="2435860" cy="803275"/>
          </a:xfrm>
        </p:grpSpPr>
        <p:sp>
          <p:nvSpPr>
            <p:cNvPr id="26" name="object 26"/>
            <p:cNvSpPr/>
            <p:nvPr/>
          </p:nvSpPr>
          <p:spPr>
            <a:xfrm>
              <a:off x="2084705" y="2926968"/>
              <a:ext cx="2429510" cy="796925"/>
            </a:xfrm>
            <a:custGeom>
              <a:avLst/>
              <a:gdLst/>
              <a:ahLst/>
              <a:cxnLst/>
              <a:rect l="l" t="t" r="r" b="b"/>
              <a:pathLst>
                <a:path w="2429510" h="796925">
                  <a:moveTo>
                    <a:pt x="0" y="530225"/>
                  </a:moveTo>
                  <a:lnTo>
                    <a:pt x="67309" y="530225"/>
                  </a:lnTo>
                </a:path>
                <a:path w="2429510" h="796925">
                  <a:moveTo>
                    <a:pt x="0" y="399414"/>
                  </a:moveTo>
                  <a:lnTo>
                    <a:pt x="67309" y="399414"/>
                  </a:lnTo>
                </a:path>
                <a:path w="2429510" h="796925">
                  <a:moveTo>
                    <a:pt x="0" y="266700"/>
                  </a:moveTo>
                  <a:lnTo>
                    <a:pt x="67309" y="266700"/>
                  </a:lnTo>
                </a:path>
                <a:path w="2429510" h="796925">
                  <a:moveTo>
                    <a:pt x="0" y="133984"/>
                  </a:moveTo>
                  <a:lnTo>
                    <a:pt x="67309" y="133984"/>
                  </a:lnTo>
                </a:path>
                <a:path w="2429510" h="796925">
                  <a:moveTo>
                    <a:pt x="0" y="3175"/>
                  </a:moveTo>
                  <a:lnTo>
                    <a:pt x="67309" y="3175"/>
                  </a:lnTo>
                </a:path>
                <a:path w="2429510" h="796925">
                  <a:moveTo>
                    <a:pt x="0" y="662939"/>
                  </a:moveTo>
                  <a:lnTo>
                    <a:pt x="67309" y="662939"/>
                  </a:lnTo>
                </a:path>
                <a:path w="2429510" h="796925">
                  <a:moveTo>
                    <a:pt x="373380" y="796925"/>
                  </a:moveTo>
                  <a:lnTo>
                    <a:pt x="373380" y="728344"/>
                  </a:lnTo>
                </a:path>
                <a:path w="2429510" h="796925">
                  <a:moveTo>
                    <a:pt x="629284" y="796925"/>
                  </a:moveTo>
                  <a:lnTo>
                    <a:pt x="629284" y="728344"/>
                  </a:lnTo>
                </a:path>
                <a:path w="2429510" h="796925">
                  <a:moveTo>
                    <a:pt x="887094" y="796925"/>
                  </a:moveTo>
                  <a:lnTo>
                    <a:pt x="887094" y="728344"/>
                  </a:lnTo>
                </a:path>
                <a:path w="2429510" h="796925">
                  <a:moveTo>
                    <a:pt x="1143000" y="796925"/>
                  </a:moveTo>
                  <a:lnTo>
                    <a:pt x="1143000" y="728344"/>
                  </a:lnTo>
                </a:path>
                <a:path w="2429510" h="796925">
                  <a:moveTo>
                    <a:pt x="1398905" y="796925"/>
                  </a:moveTo>
                  <a:lnTo>
                    <a:pt x="1398905" y="728344"/>
                  </a:lnTo>
                </a:path>
                <a:path w="2429510" h="796925">
                  <a:moveTo>
                    <a:pt x="1656715" y="796925"/>
                  </a:moveTo>
                  <a:lnTo>
                    <a:pt x="1656715" y="728344"/>
                  </a:lnTo>
                </a:path>
                <a:path w="2429510" h="796925">
                  <a:moveTo>
                    <a:pt x="1912620" y="796925"/>
                  </a:moveTo>
                  <a:lnTo>
                    <a:pt x="1912620" y="728344"/>
                  </a:lnTo>
                </a:path>
                <a:path w="2429510" h="796925">
                  <a:moveTo>
                    <a:pt x="2170430" y="796925"/>
                  </a:moveTo>
                  <a:lnTo>
                    <a:pt x="2170430" y="728344"/>
                  </a:lnTo>
                </a:path>
                <a:path w="2429510" h="796925">
                  <a:moveTo>
                    <a:pt x="2426335" y="796925"/>
                  </a:moveTo>
                  <a:lnTo>
                    <a:pt x="2426335" y="728344"/>
                  </a:lnTo>
                </a:path>
                <a:path w="2429510" h="796925">
                  <a:moveTo>
                    <a:pt x="2429510" y="796925"/>
                  </a:moveTo>
                  <a:lnTo>
                    <a:pt x="0" y="796925"/>
                  </a:lnTo>
                  <a:lnTo>
                    <a:pt x="0" y="0"/>
                  </a:lnTo>
                </a:path>
                <a:path w="2429510" h="796925">
                  <a:moveTo>
                    <a:pt x="117475" y="796925"/>
                  </a:moveTo>
                  <a:lnTo>
                    <a:pt x="117475" y="728344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2202180" y="3107943"/>
              <a:ext cx="2180590" cy="580390"/>
            </a:xfrm>
            <a:custGeom>
              <a:avLst/>
              <a:gdLst/>
              <a:ahLst/>
              <a:cxnLst/>
              <a:rect l="l" t="t" r="r" b="b"/>
              <a:pathLst>
                <a:path w="2180590" h="580389">
                  <a:moveTo>
                    <a:pt x="0" y="580389"/>
                  </a:moveTo>
                  <a:lnTo>
                    <a:pt x="128269" y="237489"/>
                  </a:lnTo>
                  <a:lnTo>
                    <a:pt x="255905" y="38100"/>
                  </a:lnTo>
                  <a:lnTo>
                    <a:pt x="384175" y="0"/>
                  </a:lnTo>
                  <a:lnTo>
                    <a:pt x="511809" y="306070"/>
                  </a:lnTo>
                  <a:lnTo>
                    <a:pt x="641350" y="126364"/>
                  </a:lnTo>
                  <a:lnTo>
                    <a:pt x="769619" y="92709"/>
                  </a:lnTo>
                  <a:lnTo>
                    <a:pt x="897889" y="38100"/>
                  </a:lnTo>
                  <a:lnTo>
                    <a:pt x="1025525" y="91439"/>
                  </a:lnTo>
                  <a:lnTo>
                    <a:pt x="1153795" y="180975"/>
                  </a:lnTo>
                  <a:lnTo>
                    <a:pt x="1281430" y="300354"/>
                  </a:lnTo>
                  <a:lnTo>
                    <a:pt x="1410970" y="260350"/>
                  </a:lnTo>
                  <a:lnTo>
                    <a:pt x="1539240" y="219075"/>
                  </a:lnTo>
                  <a:lnTo>
                    <a:pt x="1667509" y="255904"/>
                  </a:lnTo>
                  <a:lnTo>
                    <a:pt x="1795145" y="262254"/>
                  </a:lnTo>
                  <a:lnTo>
                    <a:pt x="1923415" y="234314"/>
                  </a:lnTo>
                  <a:lnTo>
                    <a:pt x="2052955" y="186054"/>
                  </a:lnTo>
                  <a:lnTo>
                    <a:pt x="2180590" y="202564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2202180" y="3001263"/>
              <a:ext cx="2308860" cy="363855"/>
            </a:xfrm>
            <a:custGeom>
              <a:avLst/>
              <a:gdLst/>
              <a:ahLst/>
              <a:cxnLst/>
              <a:rect l="l" t="t" r="r" b="b"/>
              <a:pathLst>
                <a:path w="2308860" h="363854">
                  <a:moveTo>
                    <a:pt x="0" y="38100"/>
                  </a:moveTo>
                  <a:lnTo>
                    <a:pt x="128269" y="1269"/>
                  </a:lnTo>
                  <a:lnTo>
                    <a:pt x="255905" y="31750"/>
                  </a:lnTo>
                  <a:lnTo>
                    <a:pt x="384175" y="0"/>
                  </a:lnTo>
                  <a:lnTo>
                    <a:pt x="511809" y="65404"/>
                  </a:lnTo>
                  <a:lnTo>
                    <a:pt x="641350" y="42544"/>
                  </a:lnTo>
                  <a:lnTo>
                    <a:pt x="769619" y="42544"/>
                  </a:lnTo>
                  <a:lnTo>
                    <a:pt x="897889" y="51434"/>
                  </a:lnTo>
                  <a:lnTo>
                    <a:pt x="1025525" y="15239"/>
                  </a:lnTo>
                  <a:lnTo>
                    <a:pt x="1153795" y="53339"/>
                  </a:lnTo>
                  <a:lnTo>
                    <a:pt x="1281430" y="22859"/>
                  </a:lnTo>
                  <a:lnTo>
                    <a:pt x="1410970" y="92709"/>
                  </a:lnTo>
                  <a:lnTo>
                    <a:pt x="1539240" y="196214"/>
                  </a:lnTo>
                  <a:lnTo>
                    <a:pt x="1667509" y="196214"/>
                  </a:lnTo>
                  <a:lnTo>
                    <a:pt x="1795145" y="65404"/>
                  </a:lnTo>
                  <a:lnTo>
                    <a:pt x="1923415" y="310514"/>
                  </a:lnTo>
                  <a:lnTo>
                    <a:pt x="2052955" y="267969"/>
                  </a:lnTo>
                  <a:lnTo>
                    <a:pt x="2180590" y="363854"/>
                  </a:lnTo>
                  <a:lnTo>
                    <a:pt x="2308860" y="318134"/>
                  </a:lnTo>
                </a:path>
              </a:pathLst>
            </a:custGeom>
            <a:ln w="12191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/>
          <p:cNvSpPr txBox="1"/>
          <p:nvPr/>
        </p:nvSpPr>
        <p:spPr>
          <a:xfrm>
            <a:off x="3688207" y="2898088"/>
            <a:ext cx="514984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584575" y="3352927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724914" y="2227833"/>
            <a:ext cx="2876550" cy="6032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919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0.00%</a:t>
            </a:r>
            <a:endParaRPr sz="900">
              <a:latin typeface="Times New Roman"/>
              <a:cs typeface="Times New Roman"/>
            </a:endParaRPr>
          </a:p>
          <a:p>
            <a:pPr algn="ctr" marL="328930">
              <a:lnSpc>
                <a:spcPts val="919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400">
              <a:latin typeface="Times New Roman"/>
              <a:cs typeface="Times New Roman"/>
            </a:endParaRPr>
          </a:p>
          <a:p>
            <a:pPr algn="ctr" marL="273685">
              <a:lnSpc>
                <a:spcPct val="100000"/>
              </a:lnSpc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Return</a:t>
            </a:r>
            <a:r>
              <a:rPr dirty="0" sz="9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on</a:t>
            </a:r>
            <a:r>
              <a:rPr dirty="0" sz="9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2202307" y="4435094"/>
            <a:ext cx="2435860" cy="539750"/>
            <a:chOff x="2202307" y="4435094"/>
            <a:chExt cx="2435860" cy="539750"/>
          </a:xfrm>
        </p:grpSpPr>
        <p:sp>
          <p:nvSpPr>
            <p:cNvPr id="33" name="object 33"/>
            <p:cNvSpPr/>
            <p:nvPr/>
          </p:nvSpPr>
          <p:spPr>
            <a:xfrm>
              <a:off x="2205355" y="4438142"/>
              <a:ext cx="2429510" cy="533400"/>
            </a:xfrm>
            <a:custGeom>
              <a:avLst/>
              <a:gdLst/>
              <a:ahLst/>
              <a:cxnLst/>
              <a:rect l="l" t="t" r="r" b="b"/>
              <a:pathLst>
                <a:path w="2429510" h="533400">
                  <a:moveTo>
                    <a:pt x="0" y="266700"/>
                  </a:moveTo>
                  <a:lnTo>
                    <a:pt x="67309" y="266700"/>
                  </a:lnTo>
                </a:path>
                <a:path w="2429510" h="533400">
                  <a:moveTo>
                    <a:pt x="0" y="135890"/>
                  </a:moveTo>
                  <a:lnTo>
                    <a:pt x="67309" y="135890"/>
                  </a:lnTo>
                </a:path>
                <a:path w="2429510" h="533400">
                  <a:moveTo>
                    <a:pt x="0" y="3175"/>
                  </a:moveTo>
                  <a:lnTo>
                    <a:pt x="67309" y="3175"/>
                  </a:lnTo>
                </a:path>
                <a:path w="2429510" h="533400">
                  <a:moveTo>
                    <a:pt x="0" y="399415"/>
                  </a:moveTo>
                  <a:lnTo>
                    <a:pt x="67309" y="399415"/>
                  </a:lnTo>
                </a:path>
                <a:path w="2429510" h="533400">
                  <a:moveTo>
                    <a:pt x="373380" y="533400"/>
                  </a:moveTo>
                  <a:lnTo>
                    <a:pt x="373380" y="464820"/>
                  </a:lnTo>
                </a:path>
                <a:path w="2429510" h="533400">
                  <a:moveTo>
                    <a:pt x="629284" y="533400"/>
                  </a:moveTo>
                  <a:lnTo>
                    <a:pt x="629284" y="464820"/>
                  </a:lnTo>
                </a:path>
                <a:path w="2429510" h="533400">
                  <a:moveTo>
                    <a:pt x="887094" y="533400"/>
                  </a:moveTo>
                  <a:lnTo>
                    <a:pt x="887094" y="464820"/>
                  </a:lnTo>
                </a:path>
                <a:path w="2429510" h="533400">
                  <a:moveTo>
                    <a:pt x="1142999" y="533400"/>
                  </a:moveTo>
                  <a:lnTo>
                    <a:pt x="1142999" y="464820"/>
                  </a:lnTo>
                </a:path>
                <a:path w="2429510" h="533400">
                  <a:moveTo>
                    <a:pt x="1398905" y="533400"/>
                  </a:moveTo>
                  <a:lnTo>
                    <a:pt x="1398905" y="464820"/>
                  </a:lnTo>
                </a:path>
                <a:path w="2429510" h="533400">
                  <a:moveTo>
                    <a:pt x="1656715" y="533400"/>
                  </a:moveTo>
                  <a:lnTo>
                    <a:pt x="1656715" y="464820"/>
                  </a:lnTo>
                </a:path>
                <a:path w="2429510" h="533400">
                  <a:moveTo>
                    <a:pt x="1912620" y="533400"/>
                  </a:moveTo>
                  <a:lnTo>
                    <a:pt x="1912620" y="464820"/>
                  </a:lnTo>
                </a:path>
                <a:path w="2429510" h="533400">
                  <a:moveTo>
                    <a:pt x="2170430" y="533400"/>
                  </a:moveTo>
                  <a:lnTo>
                    <a:pt x="2170430" y="464820"/>
                  </a:lnTo>
                </a:path>
                <a:path w="2429510" h="533400">
                  <a:moveTo>
                    <a:pt x="2426335" y="533400"/>
                  </a:moveTo>
                  <a:lnTo>
                    <a:pt x="2426335" y="464820"/>
                  </a:lnTo>
                </a:path>
                <a:path w="2429510" h="533400">
                  <a:moveTo>
                    <a:pt x="2429510" y="533400"/>
                  </a:moveTo>
                  <a:lnTo>
                    <a:pt x="0" y="533400"/>
                  </a:lnTo>
                  <a:lnTo>
                    <a:pt x="0" y="0"/>
                  </a:lnTo>
                </a:path>
                <a:path w="2429510" h="533400">
                  <a:moveTo>
                    <a:pt x="117475" y="533400"/>
                  </a:moveTo>
                  <a:lnTo>
                    <a:pt x="117475" y="464820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2322830" y="4489577"/>
              <a:ext cx="2180590" cy="440055"/>
            </a:xfrm>
            <a:custGeom>
              <a:avLst/>
              <a:gdLst/>
              <a:ahLst/>
              <a:cxnLst/>
              <a:rect l="l" t="t" r="r" b="b"/>
              <a:pathLst>
                <a:path w="2180590" h="440054">
                  <a:moveTo>
                    <a:pt x="0" y="440055"/>
                  </a:moveTo>
                  <a:lnTo>
                    <a:pt x="128269" y="139700"/>
                  </a:lnTo>
                  <a:lnTo>
                    <a:pt x="255905" y="28575"/>
                  </a:lnTo>
                  <a:lnTo>
                    <a:pt x="384175" y="22860"/>
                  </a:lnTo>
                  <a:lnTo>
                    <a:pt x="511809" y="238760"/>
                  </a:lnTo>
                  <a:lnTo>
                    <a:pt x="641350" y="116839"/>
                  </a:lnTo>
                  <a:lnTo>
                    <a:pt x="769619" y="109220"/>
                  </a:lnTo>
                  <a:lnTo>
                    <a:pt x="897889" y="0"/>
                  </a:lnTo>
                  <a:lnTo>
                    <a:pt x="1025524" y="91439"/>
                  </a:lnTo>
                  <a:lnTo>
                    <a:pt x="1153795" y="123189"/>
                  </a:lnTo>
                  <a:lnTo>
                    <a:pt x="1281430" y="261620"/>
                  </a:lnTo>
                  <a:lnTo>
                    <a:pt x="1410970" y="225425"/>
                  </a:lnTo>
                  <a:lnTo>
                    <a:pt x="1539240" y="211455"/>
                  </a:lnTo>
                  <a:lnTo>
                    <a:pt x="1667509" y="240664"/>
                  </a:lnTo>
                  <a:lnTo>
                    <a:pt x="1795145" y="240664"/>
                  </a:lnTo>
                  <a:lnTo>
                    <a:pt x="1923415" y="210185"/>
                  </a:lnTo>
                  <a:lnTo>
                    <a:pt x="2052955" y="161289"/>
                  </a:lnTo>
                  <a:lnTo>
                    <a:pt x="2180590" y="156845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2322830" y="4471162"/>
              <a:ext cx="2308860" cy="236220"/>
            </a:xfrm>
            <a:custGeom>
              <a:avLst/>
              <a:gdLst/>
              <a:ahLst/>
              <a:cxnLst/>
              <a:rect l="l" t="t" r="r" b="b"/>
              <a:pathLst>
                <a:path w="2308860" h="236220">
                  <a:moveTo>
                    <a:pt x="0" y="16510"/>
                  </a:moveTo>
                  <a:lnTo>
                    <a:pt x="128269" y="0"/>
                  </a:lnTo>
                  <a:lnTo>
                    <a:pt x="255905" y="28575"/>
                  </a:lnTo>
                  <a:lnTo>
                    <a:pt x="384175" y="18414"/>
                  </a:lnTo>
                  <a:lnTo>
                    <a:pt x="511809" y="51435"/>
                  </a:lnTo>
                  <a:lnTo>
                    <a:pt x="641350" y="71754"/>
                  </a:lnTo>
                  <a:lnTo>
                    <a:pt x="769619" y="71754"/>
                  </a:lnTo>
                  <a:lnTo>
                    <a:pt x="897889" y="64135"/>
                  </a:lnTo>
                  <a:lnTo>
                    <a:pt x="1025524" y="38100"/>
                  </a:lnTo>
                  <a:lnTo>
                    <a:pt x="1153795" y="41275"/>
                  </a:lnTo>
                  <a:lnTo>
                    <a:pt x="1281430" y="13335"/>
                  </a:lnTo>
                  <a:lnTo>
                    <a:pt x="1410970" y="56514"/>
                  </a:lnTo>
                  <a:lnTo>
                    <a:pt x="1539240" y="130810"/>
                  </a:lnTo>
                  <a:lnTo>
                    <a:pt x="1667509" y="117475"/>
                  </a:lnTo>
                  <a:lnTo>
                    <a:pt x="1795145" y="18414"/>
                  </a:lnTo>
                  <a:lnTo>
                    <a:pt x="1923415" y="190500"/>
                  </a:lnTo>
                  <a:lnTo>
                    <a:pt x="2052955" y="168910"/>
                  </a:lnTo>
                  <a:lnTo>
                    <a:pt x="2180590" y="236220"/>
                  </a:lnTo>
                  <a:lnTo>
                    <a:pt x="2308860" y="135254"/>
                  </a:lnTo>
                </a:path>
              </a:pathLst>
            </a:custGeom>
            <a:ln w="12192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6" name="object 36"/>
          <p:cNvSpPr txBox="1"/>
          <p:nvPr/>
        </p:nvSpPr>
        <p:spPr>
          <a:xfrm>
            <a:off x="1711198" y="877569"/>
            <a:ext cx="321945" cy="12128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55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19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2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859151" y="721868"/>
            <a:ext cx="82613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Pr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ﬁt</a:t>
            </a:r>
            <a:r>
              <a:rPr dirty="0" sz="9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M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745226" y="790955"/>
            <a:ext cx="617855" cy="132715"/>
          </a:xfrm>
          <a:prstGeom prst="rect">
            <a:avLst/>
          </a:prstGeom>
          <a:solidFill>
            <a:srgbClr val="5F9CA0"/>
          </a:solidFill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915"/>
              </a:lnSpc>
            </a:pPr>
            <a:r>
              <a:rPr dirty="0" sz="800">
                <a:solidFill>
                  <a:srgbClr val="FFFFFF"/>
                </a:solidFill>
                <a:latin typeface="Trebuchet MS"/>
                <a:cs typeface="Trebuchet MS"/>
              </a:rPr>
              <a:t>FIGURE</a:t>
            </a:r>
            <a:r>
              <a:rPr dirty="0" sz="800" spc="-1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800" spc="-5">
                <a:solidFill>
                  <a:srgbClr val="FFFFFF"/>
                </a:solidFill>
                <a:latin typeface="Trebuchet MS"/>
                <a:cs typeface="Trebuchet MS"/>
              </a:rPr>
              <a:t>14.4</a:t>
            </a:r>
            <a:endParaRPr sz="800">
              <a:latin typeface="Trebuchet MS"/>
              <a:cs typeface="Trebuchet MS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381750" y="772159"/>
            <a:ext cx="62547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221F1F"/>
                </a:solidFill>
                <a:latin typeface="Georgia"/>
                <a:cs typeface="Georgia"/>
              </a:rPr>
              <a:t>Profitability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734050" y="912621"/>
            <a:ext cx="10731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Georgia"/>
                <a:cs typeface="Georgia"/>
              </a:rPr>
              <a:t>Rati</a:t>
            </a: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o</a:t>
            </a:r>
            <a:r>
              <a:rPr dirty="0" sz="900">
                <a:solidFill>
                  <a:srgbClr val="221F1F"/>
                </a:solidFill>
                <a:latin typeface="Georgia"/>
                <a:cs typeface="Georgia"/>
              </a:rPr>
              <a:t>s</a:t>
            </a:r>
            <a:r>
              <a:rPr dirty="0" sz="900" spc="-45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 spc="5">
                <a:solidFill>
                  <a:srgbClr val="221F1F"/>
                </a:solidFill>
                <a:latin typeface="Georgia"/>
                <a:cs typeface="Georgia"/>
              </a:rPr>
              <a:t>f</a:t>
            </a:r>
            <a:r>
              <a:rPr dirty="0" sz="900" spc="-10">
                <a:solidFill>
                  <a:srgbClr val="221F1F"/>
                </a:solidFill>
                <a:latin typeface="Georgia"/>
                <a:cs typeface="Georgia"/>
              </a:rPr>
              <a:t>o</a:t>
            </a:r>
            <a:r>
              <a:rPr dirty="0" sz="900">
                <a:solidFill>
                  <a:srgbClr val="221F1F"/>
                </a:solidFill>
                <a:latin typeface="Georgia"/>
                <a:cs typeface="Georgia"/>
              </a:rPr>
              <a:t>r</a:t>
            </a:r>
            <a:r>
              <a:rPr dirty="0" sz="900" spc="-35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>
                <a:solidFill>
                  <a:srgbClr val="221F1F"/>
                </a:solidFill>
                <a:latin typeface="Georgia"/>
                <a:cs typeface="Georgia"/>
              </a:rPr>
              <a:t>Wa</a:t>
            </a: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lgre</a:t>
            </a:r>
            <a:r>
              <a:rPr dirty="0" sz="900" spc="5">
                <a:solidFill>
                  <a:srgbClr val="221F1F"/>
                </a:solidFill>
                <a:latin typeface="Georgia"/>
                <a:cs typeface="Georgia"/>
              </a:rPr>
              <a:t>e</a:t>
            </a: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n</a:t>
            </a:r>
            <a:r>
              <a:rPr dirty="0" sz="900">
                <a:solidFill>
                  <a:srgbClr val="221F1F"/>
                </a:solidFill>
                <a:latin typeface="Georgia"/>
                <a:cs typeface="Georgia"/>
              </a:rPr>
              <a:t>s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694433" y="2823718"/>
            <a:ext cx="379730" cy="8248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55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12.00%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35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10.00%</a:t>
            </a:r>
            <a:endParaRPr sz="900">
              <a:latin typeface="Times New Roman"/>
              <a:cs typeface="Times New Roman"/>
            </a:endParaRPr>
          </a:p>
          <a:p>
            <a:pPr marL="70485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8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70485">
              <a:lnSpc>
                <a:spcPts val="105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6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70485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70485">
              <a:lnSpc>
                <a:spcPts val="106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683766" y="4349622"/>
            <a:ext cx="378460" cy="5499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60"/>
              </a:lnSpc>
              <a:spcBef>
                <a:spcPts val="10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45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15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ts val="1000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ts val="1019"/>
              </a:lnSpc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.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%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753870" y="3616578"/>
            <a:ext cx="2878455" cy="7740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919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0.00%</a:t>
            </a:r>
            <a:endParaRPr sz="900">
              <a:latin typeface="Times New Roman"/>
              <a:cs typeface="Times New Roman"/>
            </a:endParaRPr>
          </a:p>
          <a:p>
            <a:pPr marL="341630">
              <a:lnSpc>
                <a:spcPts val="919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marL="1154430">
              <a:lnSpc>
                <a:spcPct val="100000"/>
              </a:lnSpc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q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y</a:t>
            </a:r>
            <a:endParaRPr sz="900">
              <a:latin typeface="Times New Roman"/>
              <a:cs typeface="Times New Roman"/>
            </a:endParaRPr>
          </a:p>
          <a:p>
            <a:pPr marL="2074545">
              <a:lnSpc>
                <a:spcPct val="100000"/>
              </a:lnSpc>
              <a:spcBef>
                <a:spcPts val="215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816222" y="4594986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21995" y="5038471"/>
            <a:ext cx="5313045" cy="24765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47495">
              <a:lnSpc>
                <a:spcPts val="919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0.00%</a:t>
            </a:r>
            <a:endParaRPr sz="900">
              <a:latin typeface="Times New Roman"/>
              <a:cs typeface="Times New Roman"/>
            </a:endParaRPr>
          </a:p>
          <a:p>
            <a:pPr marL="1876425">
              <a:lnSpc>
                <a:spcPts val="919"/>
              </a:lnSpc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9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9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9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9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ROE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rose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after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merger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completed: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O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QU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Y:</a:t>
            </a:r>
            <a:endParaRPr sz="1000">
              <a:latin typeface="Times New Roman"/>
              <a:cs typeface="Times New Roman"/>
            </a:endParaRPr>
          </a:p>
          <a:p>
            <a:pPr marL="12700" marR="1874520">
              <a:lnSpc>
                <a:spcPts val="1520"/>
              </a:lnSpc>
              <a:spcBef>
                <a:spcPts val="85"/>
              </a:spcBef>
            </a:pP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2015: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(Net 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income/Common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equity)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($4,255/$30,861)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13.8%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2014: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($2,031/$20,457)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95">
                <a:solidFill>
                  <a:srgbClr val="221F1F"/>
                </a:solidFill>
                <a:latin typeface="Times New Roman"/>
                <a:cs typeface="Times New Roman"/>
              </a:rPr>
              <a:t>=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9.9%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9400"/>
              </a:lnSpc>
              <a:spcBef>
                <a:spcPts val="805"/>
              </a:spcBef>
            </a:pPr>
            <a:r>
              <a:rPr dirty="0" sz="1000" spc="-10">
                <a:solidFill>
                  <a:srgbClr val="009CDB"/>
                </a:solidFill>
                <a:latin typeface="Georgia"/>
                <a:cs typeface="Georgia"/>
              </a:rPr>
              <a:t>Figure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14.4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presents several Walgreens, and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CVS’s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proﬁtability ratios.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ﬁrst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half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 frame, Walgreens’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proﬁt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margin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was,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generally, higher and more stable than that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but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since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Great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Recession Walgreens’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margin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become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more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volatile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sometimes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lower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than that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CVS.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Return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(ROA)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shows similarbehavior, as it exceeded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CVS’s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ROA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until 2014.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 appears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downward trend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sincethe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beginning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Great Recession. ROE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shows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similar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variability in recent years and a downtrend. Overall, these proﬁt ratio trends indicate that Walgreens is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becoming more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like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terms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its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level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proﬁtability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relative to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sales,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assets,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18184" y="7716773"/>
            <a:ext cx="346138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60">
                <a:solidFill>
                  <a:srgbClr val="221F1F"/>
                </a:solidFill>
                <a:latin typeface="Tahoma"/>
                <a:cs typeface="Tahoma"/>
              </a:rPr>
              <a:t>Mar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k</a:t>
            </a:r>
            <a:r>
              <a:rPr dirty="0" sz="2000" spc="-60">
                <a:solidFill>
                  <a:srgbClr val="221F1F"/>
                </a:solidFill>
                <a:latin typeface="Tahoma"/>
                <a:cs typeface="Tahoma"/>
              </a:rPr>
              <a:t>e</a:t>
            </a:r>
            <a:r>
              <a:rPr dirty="0" sz="2000" spc="-35">
                <a:solidFill>
                  <a:srgbClr val="221F1F"/>
                </a:solidFill>
                <a:latin typeface="Tahoma"/>
                <a:cs typeface="Tahoma"/>
              </a:rPr>
              <a:t>t</a:t>
            </a:r>
            <a:r>
              <a:rPr dirty="0" sz="2000" spc="-160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60">
                <a:solidFill>
                  <a:srgbClr val="221F1F"/>
                </a:solidFill>
                <a:latin typeface="Tahoma"/>
                <a:cs typeface="Tahoma"/>
              </a:rPr>
              <a:t>V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alue</a:t>
            </a:r>
            <a:r>
              <a:rPr dirty="0" sz="2000" spc="-195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50">
                <a:solidFill>
                  <a:srgbClr val="221F1F"/>
                </a:solidFill>
                <a:latin typeface="Tahoma"/>
                <a:cs typeface="Tahoma"/>
              </a:rPr>
              <a:t>Ratios</a:t>
            </a:r>
            <a:r>
              <a:rPr dirty="0" sz="2000" spc="-150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60">
                <a:solidFill>
                  <a:srgbClr val="221F1F"/>
                </a:solidFill>
                <a:latin typeface="Tahoma"/>
                <a:cs typeface="Tahoma"/>
              </a:rPr>
              <a:t>and</a:t>
            </a:r>
            <a:r>
              <a:rPr dirty="0" sz="2000" spc="-235">
                <a:solidFill>
                  <a:srgbClr val="221F1F"/>
                </a:solidFill>
                <a:latin typeface="Tahoma"/>
                <a:cs typeface="Tahoma"/>
              </a:rPr>
              <a:t> </a:t>
            </a:r>
            <a:r>
              <a:rPr dirty="0" sz="2000" spc="-55">
                <a:solidFill>
                  <a:srgbClr val="221F1F"/>
                </a:solidFill>
                <a:latin typeface="Tahoma"/>
                <a:cs typeface="Tahoma"/>
              </a:rPr>
              <a:t>A</a:t>
            </a:r>
            <a:r>
              <a:rPr dirty="0" sz="2000" spc="-55">
                <a:solidFill>
                  <a:srgbClr val="221F1F"/>
                </a:solidFill>
                <a:latin typeface="Tahoma"/>
                <a:cs typeface="Tahoma"/>
              </a:rPr>
              <a:t>n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aly</a:t>
            </a:r>
            <a:r>
              <a:rPr dirty="0" sz="2000" spc="-45">
                <a:solidFill>
                  <a:srgbClr val="221F1F"/>
                </a:solidFill>
                <a:latin typeface="Tahoma"/>
                <a:cs typeface="Tahoma"/>
              </a:rPr>
              <a:t>s</a:t>
            </a:r>
            <a:r>
              <a:rPr dirty="0" sz="2000" spc="-40">
                <a:solidFill>
                  <a:srgbClr val="221F1F"/>
                </a:solidFill>
                <a:latin typeface="Tahoma"/>
                <a:cs typeface="Tahoma"/>
              </a:rPr>
              <a:t>is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96595" y="8224266"/>
            <a:ext cx="5367020" cy="93471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8100" marR="30480">
              <a:lnSpc>
                <a:spcPct val="99400"/>
              </a:lnSpc>
              <a:spcBef>
                <a:spcPts val="10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market</a:t>
            </a:r>
            <a:r>
              <a:rPr dirty="0" sz="1000" spc="-2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5">
                <a:solidFill>
                  <a:srgbClr val="009CDB"/>
                </a:solidFill>
                <a:latin typeface="Georgia"/>
                <a:cs typeface="Georgia"/>
              </a:rPr>
              <a:t>value</a:t>
            </a:r>
            <a:r>
              <a:rPr dirty="0" sz="1000" spc="-3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>
                <a:solidFill>
                  <a:srgbClr val="009CDB"/>
                </a:solidFill>
                <a:latin typeface="Georgia"/>
                <a:cs typeface="Georgia"/>
              </a:rPr>
              <a:t>ratios</a:t>
            </a:r>
            <a:r>
              <a:rPr dirty="0" sz="1000" spc="-2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indicate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willingness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investors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market-place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relative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statement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values.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proﬁtability,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risk,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quality</a:t>
            </a:r>
            <a:r>
              <a:rPr dirty="0" sz="10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management,and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many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factors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reﬂected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security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prices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eﬃcient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markets.</a:t>
            </a:r>
            <a:r>
              <a:rPr dirty="0" sz="1000" spc="-1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Financial</a:t>
            </a:r>
            <a:r>
              <a:rPr dirty="0" sz="1000" spc="-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dirty="0" sz="1000" spc="-1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arehistorical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1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nature;</a:t>
            </a:r>
            <a:r>
              <a:rPr dirty="0" sz="1000" spc="-1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markets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forward-looking.</a:t>
            </a:r>
            <a:r>
              <a:rPr dirty="0" baseline="38461" sz="975" spc="-22">
                <a:solidFill>
                  <a:srgbClr val="221F1F"/>
                </a:solidFill>
                <a:latin typeface="Times New Roman"/>
                <a:cs typeface="Times New Roman"/>
              </a:rPr>
              <a:t>8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We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know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prices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seem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reﬂect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much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known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information about a company and are fairly good indicators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company’s true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Hence,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value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ratios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indicatethe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market’s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assessment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securities.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734050" y="8576309"/>
            <a:ext cx="1485265" cy="554990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algn="just" marL="12700" marR="5080">
              <a:lnSpc>
                <a:spcPct val="102699"/>
              </a:lnSpc>
              <a:spcBef>
                <a:spcPts val="75"/>
              </a:spcBef>
            </a:pPr>
            <a:r>
              <a:rPr dirty="0" sz="850" spc="-10">
                <a:solidFill>
                  <a:srgbClr val="009CDB"/>
                </a:solidFill>
                <a:latin typeface="Georgia"/>
                <a:cs typeface="Georgia"/>
              </a:rPr>
              <a:t>market value </a:t>
            </a:r>
            <a:r>
              <a:rPr dirty="0" sz="850">
                <a:solidFill>
                  <a:srgbClr val="009CDB"/>
                </a:solidFill>
                <a:latin typeface="Georgia"/>
                <a:cs typeface="Georgia"/>
              </a:rPr>
              <a:t>ratios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indicate the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willingness</a:t>
            </a:r>
            <a:r>
              <a:rPr dirty="0" sz="850" spc="-3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of</a:t>
            </a:r>
            <a:r>
              <a:rPr dirty="0" sz="850" spc="-2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investors</a:t>
            </a:r>
            <a:r>
              <a:rPr dirty="0" sz="850" spc="-1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to</a:t>
            </a:r>
            <a:r>
              <a:rPr dirty="0" sz="850" spc="-3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value</a:t>
            </a:r>
            <a:r>
              <a:rPr dirty="0" sz="850" spc="-1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a </a:t>
            </a:r>
            <a:r>
              <a:rPr dirty="0" sz="850" spc="-204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ﬁrm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in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the marketplace relative </a:t>
            </a:r>
            <a:r>
              <a:rPr dirty="0" sz="850">
                <a:solidFill>
                  <a:srgbClr val="4A4A4D"/>
                </a:solidFill>
                <a:latin typeface="Times New Roman"/>
                <a:cs typeface="Times New Roman"/>
              </a:rPr>
              <a:t>to </a:t>
            </a:r>
            <a:r>
              <a:rPr dirty="0" sz="850" spc="-204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ﬁnancial</a:t>
            </a:r>
            <a:r>
              <a:rPr dirty="0" sz="850" spc="-20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statement</a:t>
            </a:r>
            <a:r>
              <a:rPr dirty="0" sz="850" spc="-15">
                <a:solidFill>
                  <a:srgbClr val="4A4A4D"/>
                </a:solidFill>
                <a:latin typeface="Times New Roman"/>
                <a:cs typeface="Times New Roman"/>
              </a:rPr>
              <a:t> </a:t>
            </a:r>
            <a:r>
              <a:rPr dirty="0" sz="850" spc="-5">
                <a:solidFill>
                  <a:srgbClr val="4A4A4D"/>
                </a:solidFill>
                <a:latin typeface="Times New Roman"/>
                <a:cs typeface="Times New Roman"/>
              </a:rPr>
              <a:t>values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77544" y="9339783"/>
            <a:ext cx="46666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38888" sz="750" spc="-7">
                <a:solidFill>
                  <a:srgbClr val="221F1F"/>
                </a:solidFill>
                <a:latin typeface="Times New Roman"/>
                <a:cs typeface="Times New Roman"/>
              </a:rPr>
              <a:t>8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Recall</a:t>
            </a:r>
            <a:r>
              <a:rPr dirty="0" sz="8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8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Chapter</a:t>
            </a:r>
            <a:r>
              <a:rPr dirty="0" sz="8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10</a:t>
            </a:r>
            <a:r>
              <a:rPr dirty="0" sz="8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8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dirty="0" sz="8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prices</a:t>
            </a:r>
            <a:r>
              <a:rPr dirty="0" sz="8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8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8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part</a:t>
            </a:r>
            <a:r>
              <a:rPr dirty="0" sz="8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based</a:t>
            </a:r>
            <a:r>
              <a:rPr dirty="0" sz="8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upon</a:t>
            </a:r>
            <a:r>
              <a:rPr dirty="0" sz="8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investors’</a:t>
            </a:r>
            <a:r>
              <a:rPr dirty="0" sz="8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 i="1">
                <a:solidFill>
                  <a:srgbClr val="221F1F"/>
                </a:solidFill>
                <a:latin typeface="Times New Roman"/>
                <a:cs typeface="Times New Roman"/>
              </a:rPr>
              <a:t>expectations</a:t>
            </a:r>
            <a:r>
              <a:rPr dirty="0" sz="800" spc="-5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8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 i="1">
                <a:solidFill>
                  <a:srgbClr val="221F1F"/>
                </a:solidFill>
                <a:latin typeface="Times New Roman"/>
                <a:cs typeface="Times New Roman"/>
              </a:rPr>
              <a:t>future</a:t>
            </a:r>
            <a:r>
              <a:rPr dirty="0" sz="800" spc="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dividend</a:t>
            </a:r>
            <a:r>
              <a:rPr dirty="0" sz="8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growth.</a:t>
            </a:r>
            <a:endParaRPr sz="800">
              <a:latin typeface="Times New Roman"/>
              <a:cs typeface="Times New Roman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815339" y="9288360"/>
            <a:ext cx="4695190" cy="6985"/>
            <a:chOff x="815339" y="9288360"/>
            <a:chExt cx="4695190" cy="6985"/>
          </a:xfrm>
        </p:grpSpPr>
        <p:pic>
          <p:nvPicPr>
            <p:cNvPr id="51" name="object 5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0579" y="9288869"/>
              <a:ext cx="4666615" cy="6349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815339" y="9291408"/>
              <a:ext cx="4695190" cy="0"/>
            </a:xfrm>
            <a:custGeom>
              <a:avLst/>
              <a:gdLst/>
              <a:ahLst/>
              <a:cxnLst/>
              <a:rect l="l" t="t" r="r" b="b"/>
              <a:pathLst>
                <a:path w="4695190" h="0">
                  <a:moveTo>
                    <a:pt x="0" y="0"/>
                  </a:moveTo>
                  <a:lnTo>
                    <a:pt x="0" y="0"/>
                  </a:lnTo>
                </a:path>
                <a:path w="4695190" h="0">
                  <a:moveTo>
                    <a:pt x="4695190" y="0"/>
                  </a:moveTo>
                  <a:lnTo>
                    <a:pt x="4695190" y="0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3" name="object 53"/>
          <p:cNvSpPr txBox="1"/>
          <p:nvPr/>
        </p:nvSpPr>
        <p:spPr>
          <a:xfrm>
            <a:off x="406400" y="7792846"/>
            <a:ext cx="371475" cy="252095"/>
          </a:xfrm>
          <a:prstGeom prst="rect">
            <a:avLst/>
          </a:prstGeom>
          <a:ln w="25908">
            <a:solidFill>
              <a:srgbClr val="DBDBDD"/>
            </a:solidFill>
          </a:ln>
        </p:spPr>
        <p:txBody>
          <a:bodyPr wrap="square" lIns="0" tIns="539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25"/>
              </a:spcBef>
            </a:pPr>
            <a:r>
              <a:rPr dirty="0" sz="1100" spc="-5">
                <a:solidFill>
                  <a:srgbClr val="221F1F"/>
                </a:solidFill>
                <a:latin typeface="Trebuchet MS"/>
                <a:cs typeface="Trebuchet MS"/>
              </a:rPr>
              <a:t>14.6</a:t>
            </a:r>
            <a:endParaRPr sz="11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40354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059429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280409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501390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384040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605020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164329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3943350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722370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826000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267959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487034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046979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708015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5928995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6149975" y="7165340"/>
            <a:ext cx="0" cy="62230"/>
          </a:xfrm>
          <a:custGeom>
            <a:avLst/>
            <a:gdLst/>
            <a:ahLst/>
            <a:cxnLst/>
            <a:rect l="l" t="t" r="r" b="b"/>
            <a:pathLst>
              <a:path w="0" h="62229">
                <a:moveTo>
                  <a:pt x="0" y="0"/>
                </a:moveTo>
                <a:lnTo>
                  <a:pt x="0" y="62229"/>
                </a:lnTo>
              </a:path>
            </a:pathLst>
          </a:custGeom>
          <a:ln w="6096">
            <a:solidFill>
              <a:srgbClr val="221F1F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8" name="object 18"/>
          <p:cNvGrpSpPr/>
          <p:nvPr/>
        </p:nvGrpSpPr>
        <p:grpSpPr>
          <a:xfrm>
            <a:off x="2717292" y="5694171"/>
            <a:ext cx="3660140" cy="1537970"/>
            <a:chOff x="2717292" y="5694171"/>
            <a:chExt cx="3660140" cy="1537970"/>
          </a:xfrm>
        </p:grpSpPr>
        <p:sp>
          <p:nvSpPr>
            <p:cNvPr id="19" name="object 19"/>
            <p:cNvSpPr/>
            <p:nvPr/>
          </p:nvSpPr>
          <p:spPr>
            <a:xfrm>
              <a:off x="2718435" y="5697219"/>
              <a:ext cx="3653154" cy="1531620"/>
            </a:xfrm>
            <a:custGeom>
              <a:avLst/>
              <a:gdLst/>
              <a:ahLst/>
              <a:cxnLst/>
              <a:rect l="l" t="t" r="r" b="b"/>
              <a:pathLst>
                <a:path w="3653154" h="1531620">
                  <a:moveTo>
                    <a:pt x="3652519" y="1468119"/>
                  </a:moveTo>
                  <a:lnTo>
                    <a:pt x="3652519" y="1530349"/>
                  </a:lnTo>
                </a:path>
                <a:path w="3653154" h="1531620">
                  <a:moveTo>
                    <a:pt x="1904" y="0"/>
                  </a:moveTo>
                  <a:lnTo>
                    <a:pt x="1904" y="1531619"/>
                  </a:lnTo>
                  <a:lnTo>
                    <a:pt x="1904" y="1529714"/>
                  </a:lnTo>
                  <a:lnTo>
                    <a:pt x="1904" y="1531619"/>
                  </a:lnTo>
                  <a:lnTo>
                    <a:pt x="3653154" y="1531619"/>
                  </a:lnTo>
                </a:path>
                <a:path w="3653154" h="1531620">
                  <a:moveTo>
                    <a:pt x="0" y="1377949"/>
                  </a:moveTo>
                  <a:lnTo>
                    <a:pt x="63500" y="1377949"/>
                  </a:lnTo>
                </a:path>
                <a:path w="3653154" h="1531620">
                  <a:moveTo>
                    <a:pt x="0" y="1225549"/>
                  </a:moveTo>
                  <a:lnTo>
                    <a:pt x="63500" y="1225549"/>
                  </a:lnTo>
                </a:path>
                <a:path w="3653154" h="1531620">
                  <a:moveTo>
                    <a:pt x="0" y="1073150"/>
                  </a:moveTo>
                  <a:lnTo>
                    <a:pt x="63500" y="1073150"/>
                  </a:lnTo>
                </a:path>
                <a:path w="3653154" h="1531620">
                  <a:moveTo>
                    <a:pt x="0" y="919479"/>
                  </a:moveTo>
                  <a:lnTo>
                    <a:pt x="63500" y="919479"/>
                  </a:lnTo>
                </a:path>
                <a:path w="3653154" h="1531620">
                  <a:moveTo>
                    <a:pt x="0" y="767079"/>
                  </a:moveTo>
                  <a:lnTo>
                    <a:pt x="63500" y="767079"/>
                  </a:lnTo>
                </a:path>
                <a:path w="3653154" h="1531620">
                  <a:moveTo>
                    <a:pt x="0" y="614679"/>
                  </a:moveTo>
                  <a:lnTo>
                    <a:pt x="63500" y="614679"/>
                  </a:lnTo>
                </a:path>
                <a:path w="3653154" h="1531620">
                  <a:moveTo>
                    <a:pt x="0" y="461009"/>
                  </a:moveTo>
                  <a:lnTo>
                    <a:pt x="63500" y="461009"/>
                  </a:lnTo>
                </a:path>
                <a:path w="3653154" h="1531620">
                  <a:moveTo>
                    <a:pt x="0" y="308609"/>
                  </a:moveTo>
                  <a:lnTo>
                    <a:pt x="63500" y="308609"/>
                  </a:lnTo>
                </a:path>
                <a:path w="3653154" h="1531620">
                  <a:moveTo>
                    <a:pt x="0" y="156209"/>
                  </a:moveTo>
                  <a:lnTo>
                    <a:pt x="63500" y="156209"/>
                  </a:lnTo>
                </a:path>
                <a:path w="3653154" h="1531620">
                  <a:moveTo>
                    <a:pt x="0" y="1904"/>
                  </a:moveTo>
                  <a:lnTo>
                    <a:pt x="63500" y="1904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2840355" y="5904864"/>
              <a:ext cx="3530600" cy="979805"/>
            </a:xfrm>
            <a:custGeom>
              <a:avLst/>
              <a:gdLst/>
              <a:ahLst/>
              <a:cxnLst/>
              <a:rect l="l" t="t" r="r" b="b"/>
              <a:pathLst>
                <a:path w="3530600" h="979804">
                  <a:moveTo>
                    <a:pt x="0" y="181610"/>
                  </a:moveTo>
                  <a:lnTo>
                    <a:pt x="220980" y="0"/>
                  </a:lnTo>
                  <a:lnTo>
                    <a:pt x="440055" y="103505"/>
                  </a:lnTo>
                  <a:lnTo>
                    <a:pt x="661034" y="259080"/>
                  </a:lnTo>
                  <a:lnTo>
                    <a:pt x="882015" y="452755"/>
                  </a:lnTo>
                  <a:lnTo>
                    <a:pt x="1102995" y="436245"/>
                  </a:lnTo>
                  <a:lnTo>
                    <a:pt x="1323974" y="436245"/>
                  </a:lnTo>
                  <a:lnTo>
                    <a:pt x="1544955" y="512445"/>
                  </a:lnTo>
                  <a:lnTo>
                    <a:pt x="1764665" y="788035"/>
                  </a:lnTo>
                  <a:lnTo>
                    <a:pt x="1985645" y="977265"/>
                  </a:lnTo>
                  <a:lnTo>
                    <a:pt x="2206624" y="779145"/>
                  </a:lnTo>
                  <a:lnTo>
                    <a:pt x="2427605" y="742314"/>
                  </a:lnTo>
                  <a:lnTo>
                    <a:pt x="2646680" y="979805"/>
                  </a:lnTo>
                  <a:lnTo>
                    <a:pt x="2867660" y="857885"/>
                  </a:lnTo>
                  <a:lnTo>
                    <a:pt x="3090545" y="644525"/>
                  </a:lnTo>
                  <a:lnTo>
                    <a:pt x="3309620" y="175260"/>
                  </a:lnTo>
                  <a:lnTo>
                    <a:pt x="3530600" y="682625"/>
                  </a:lnTo>
                </a:path>
              </a:pathLst>
            </a:custGeom>
            <a:ln w="12192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2840355" y="5974714"/>
              <a:ext cx="3309620" cy="871219"/>
            </a:xfrm>
            <a:custGeom>
              <a:avLst/>
              <a:gdLst/>
              <a:ahLst/>
              <a:cxnLst/>
              <a:rect l="l" t="t" r="r" b="b"/>
              <a:pathLst>
                <a:path w="3309620" h="871220">
                  <a:moveTo>
                    <a:pt x="0" y="467360"/>
                  </a:moveTo>
                  <a:lnTo>
                    <a:pt x="219075" y="249555"/>
                  </a:lnTo>
                  <a:lnTo>
                    <a:pt x="440055" y="351789"/>
                  </a:lnTo>
                  <a:lnTo>
                    <a:pt x="661034" y="816610"/>
                  </a:lnTo>
                  <a:lnTo>
                    <a:pt x="882015" y="716280"/>
                  </a:lnTo>
                  <a:lnTo>
                    <a:pt x="1102995" y="0"/>
                  </a:lnTo>
                  <a:lnTo>
                    <a:pt x="1323974" y="695960"/>
                  </a:lnTo>
                  <a:lnTo>
                    <a:pt x="1543684" y="662939"/>
                  </a:lnTo>
                  <a:lnTo>
                    <a:pt x="1765934" y="621664"/>
                  </a:lnTo>
                  <a:lnTo>
                    <a:pt x="1985645" y="871220"/>
                  </a:lnTo>
                  <a:lnTo>
                    <a:pt x="2206624" y="868680"/>
                  </a:lnTo>
                  <a:lnTo>
                    <a:pt x="2427605" y="836295"/>
                  </a:lnTo>
                  <a:lnTo>
                    <a:pt x="2648585" y="762000"/>
                  </a:lnTo>
                  <a:lnTo>
                    <a:pt x="2867660" y="774064"/>
                  </a:lnTo>
                  <a:lnTo>
                    <a:pt x="3090545" y="671830"/>
                  </a:lnTo>
                  <a:lnTo>
                    <a:pt x="3309620" y="514985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/>
          <p:cNvSpPr txBox="1"/>
          <p:nvPr/>
        </p:nvSpPr>
        <p:spPr>
          <a:xfrm>
            <a:off x="3651630" y="5919596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562980" y="6064377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2572511" y="7774813"/>
            <a:ext cx="4101465" cy="1537970"/>
            <a:chOff x="2572511" y="7774813"/>
            <a:chExt cx="4101465" cy="1537970"/>
          </a:xfrm>
        </p:grpSpPr>
        <p:sp>
          <p:nvSpPr>
            <p:cNvPr id="25" name="object 25"/>
            <p:cNvSpPr/>
            <p:nvPr/>
          </p:nvSpPr>
          <p:spPr>
            <a:xfrm>
              <a:off x="2573654" y="7777861"/>
              <a:ext cx="4093845" cy="1532255"/>
            </a:xfrm>
            <a:custGeom>
              <a:avLst/>
              <a:gdLst/>
              <a:ahLst/>
              <a:cxnLst/>
              <a:rect l="l" t="t" r="r" b="b"/>
              <a:pathLst>
                <a:path w="4093845" h="1532254">
                  <a:moveTo>
                    <a:pt x="0" y="1313789"/>
                  </a:moveTo>
                  <a:lnTo>
                    <a:pt x="62230" y="1313789"/>
                  </a:lnTo>
                </a:path>
                <a:path w="4093845" h="1532254">
                  <a:moveTo>
                    <a:pt x="0" y="1095349"/>
                  </a:moveTo>
                  <a:lnTo>
                    <a:pt x="62230" y="1095349"/>
                  </a:lnTo>
                </a:path>
                <a:path w="4093845" h="1532254">
                  <a:moveTo>
                    <a:pt x="0" y="876299"/>
                  </a:moveTo>
                  <a:lnTo>
                    <a:pt x="62230" y="876299"/>
                  </a:lnTo>
                </a:path>
                <a:path w="4093845" h="1532254">
                  <a:moveTo>
                    <a:pt x="0" y="440054"/>
                  </a:moveTo>
                  <a:lnTo>
                    <a:pt x="62230" y="440054"/>
                  </a:lnTo>
                </a:path>
                <a:path w="4093845" h="1532254">
                  <a:moveTo>
                    <a:pt x="0" y="220979"/>
                  </a:moveTo>
                  <a:lnTo>
                    <a:pt x="62230" y="220979"/>
                  </a:lnTo>
                </a:path>
                <a:path w="4093845" h="1532254">
                  <a:moveTo>
                    <a:pt x="0" y="658494"/>
                  </a:moveTo>
                  <a:lnTo>
                    <a:pt x="62230" y="658494"/>
                  </a:lnTo>
                </a:path>
                <a:path w="4093845" h="1532254">
                  <a:moveTo>
                    <a:pt x="0" y="3174"/>
                  </a:moveTo>
                  <a:lnTo>
                    <a:pt x="62230" y="3174"/>
                  </a:lnTo>
                </a:path>
                <a:path w="4093845" h="1532254">
                  <a:moveTo>
                    <a:pt x="1905" y="0"/>
                  </a:moveTo>
                  <a:lnTo>
                    <a:pt x="1905" y="1531581"/>
                  </a:lnTo>
                  <a:lnTo>
                    <a:pt x="4093845" y="1531581"/>
                  </a:lnTo>
                </a:path>
                <a:path w="4093845" h="1532254">
                  <a:moveTo>
                    <a:pt x="341630" y="1469364"/>
                  </a:moveTo>
                  <a:lnTo>
                    <a:pt x="341630" y="1532229"/>
                  </a:lnTo>
                </a:path>
                <a:path w="4093845" h="1532254">
                  <a:moveTo>
                    <a:pt x="120650" y="1469364"/>
                  </a:moveTo>
                  <a:lnTo>
                    <a:pt x="120650" y="1532229"/>
                  </a:lnTo>
                </a:path>
                <a:path w="4093845" h="1532254">
                  <a:moveTo>
                    <a:pt x="783590" y="1469364"/>
                  </a:moveTo>
                  <a:lnTo>
                    <a:pt x="783590" y="1532229"/>
                  </a:lnTo>
                </a:path>
                <a:path w="4093845" h="1532254">
                  <a:moveTo>
                    <a:pt x="1003299" y="1469364"/>
                  </a:moveTo>
                  <a:lnTo>
                    <a:pt x="1003299" y="1532229"/>
                  </a:lnTo>
                </a:path>
                <a:path w="4093845" h="1532254">
                  <a:moveTo>
                    <a:pt x="1224280" y="1469364"/>
                  </a:moveTo>
                  <a:lnTo>
                    <a:pt x="1224280" y="1532229"/>
                  </a:lnTo>
                </a:path>
                <a:path w="4093845" h="1532254">
                  <a:moveTo>
                    <a:pt x="2108199" y="1469364"/>
                  </a:moveTo>
                  <a:lnTo>
                    <a:pt x="2108199" y="1532229"/>
                  </a:lnTo>
                </a:path>
                <a:path w="4093845" h="1532254">
                  <a:moveTo>
                    <a:pt x="2327274" y="1469364"/>
                  </a:moveTo>
                  <a:lnTo>
                    <a:pt x="2327274" y="1532229"/>
                  </a:lnTo>
                </a:path>
                <a:path w="4093845" h="1532254">
                  <a:moveTo>
                    <a:pt x="1887220" y="1469364"/>
                  </a:moveTo>
                  <a:lnTo>
                    <a:pt x="1887220" y="1532229"/>
                  </a:lnTo>
                </a:path>
                <a:path w="4093845" h="1532254">
                  <a:moveTo>
                    <a:pt x="1666240" y="1469364"/>
                  </a:moveTo>
                  <a:lnTo>
                    <a:pt x="1666240" y="1532229"/>
                  </a:lnTo>
                </a:path>
                <a:path w="4093845" h="1532254">
                  <a:moveTo>
                    <a:pt x="1445259" y="1469364"/>
                  </a:moveTo>
                  <a:lnTo>
                    <a:pt x="1445259" y="1532229"/>
                  </a:lnTo>
                </a:path>
                <a:path w="4093845" h="1532254">
                  <a:moveTo>
                    <a:pt x="562609" y="1469364"/>
                  </a:moveTo>
                  <a:lnTo>
                    <a:pt x="562609" y="1532229"/>
                  </a:lnTo>
                </a:path>
                <a:path w="4093845" h="1532254">
                  <a:moveTo>
                    <a:pt x="2548255" y="1469364"/>
                  </a:moveTo>
                  <a:lnTo>
                    <a:pt x="2548255" y="1532229"/>
                  </a:lnTo>
                </a:path>
                <a:path w="4093845" h="1532254">
                  <a:moveTo>
                    <a:pt x="2990215" y="1469364"/>
                  </a:moveTo>
                  <a:lnTo>
                    <a:pt x="2990215" y="1532229"/>
                  </a:lnTo>
                </a:path>
                <a:path w="4093845" h="1532254">
                  <a:moveTo>
                    <a:pt x="3211195" y="1469364"/>
                  </a:moveTo>
                  <a:lnTo>
                    <a:pt x="3211195" y="1532229"/>
                  </a:lnTo>
                </a:path>
                <a:path w="4093845" h="1532254">
                  <a:moveTo>
                    <a:pt x="2769235" y="1469364"/>
                  </a:moveTo>
                  <a:lnTo>
                    <a:pt x="2769235" y="1532229"/>
                  </a:lnTo>
                </a:path>
                <a:path w="4093845" h="1532254">
                  <a:moveTo>
                    <a:pt x="3432175" y="1469364"/>
                  </a:moveTo>
                  <a:lnTo>
                    <a:pt x="3432175" y="1532229"/>
                  </a:lnTo>
                </a:path>
                <a:path w="4093845" h="1532254">
                  <a:moveTo>
                    <a:pt x="3651884" y="1469364"/>
                  </a:moveTo>
                  <a:lnTo>
                    <a:pt x="3651884" y="1532229"/>
                  </a:lnTo>
                </a:path>
                <a:path w="4093845" h="1532254">
                  <a:moveTo>
                    <a:pt x="3872865" y="1469364"/>
                  </a:moveTo>
                  <a:lnTo>
                    <a:pt x="3872865" y="1532229"/>
                  </a:lnTo>
                </a:path>
                <a:path w="4093845" h="1532254">
                  <a:moveTo>
                    <a:pt x="4093845" y="1469364"/>
                  </a:moveTo>
                  <a:lnTo>
                    <a:pt x="4093845" y="1532229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2694304" y="7851521"/>
              <a:ext cx="3973195" cy="1269365"/>
            </a:xfrm>
            <a:custGeom>
              <a:avLst/>
              <a:gdLst/>
              <a:ahLst/>
              <a:cxnLst/>
              <a:rect l="l" t="t" r="r" b="b"/>
              <a:pathLst>
                <a:path w="3973195" h="1269365">
                  <a:moveTo>
                    <a:pt x="0" y="251459"/>
                  </a:moveTo>
                  <a:lnTo>
                    <a:pt x="220980" y="0"/>
                  </a:lnTo>
                  <a:lnTo>
                    <a:pt x="441959" y="732789"/>
                  </a:lnTo>
                  <a:lnTo>
                    <a:pt x="662940" y="603249"/>
                  </a:lnTo>
                  <a:lnTo>
                    <a:pt x="882649" y="725169"/>
                  </a:lnTo>
                  <a:lnTo>
                    <a:pt x="1103630" y="835024"/>
                  </a:lnTo>
                  <a:lnTo>
                    <a:pt x="1324609" y="955649"/>
                  </a:lnTo>
                  <a:lnTo>
                    <a:pt x="1545590" y="938504"/>
                  </a:lnTo>
                  <a:lnTo>
                    <a:pt x="1766570" y="908049"/>
                  </a:lnTo>
                  <a:lnTo>
                    <a:pt x="1987549" y="960094"/>
                  </a:lnTo>
                  <a:lnTo>
                    <a:pt x="2206624" y="1109319"/>
                  </a:lnTo>
                  <a:lnTo>
                    <a:pt x="2427605" y="1254099"/>
                  </a:lnTo>
                  <a:lnTo>
                    <a:pt x="2648585" y="1189964"/>
                  </a:lnTo>
                  <a:lnTo>
                    <a:pt x="2869565" y="1173454"/>
                  </a:lnTo>
                  <a:lnTo>
                    <a:pt x="3092449" y="1237589"/>
                  </a:lnTo>
                  <a:lnTo>
                    <a:pt x="3311525" y="1269339"/>
                  </a:lnTo>
                  <a:lnTo>
                    <a:pt x="3531234" y="1153769"/>
                  </a:lnTo>
                  <a:lnTo>
                    <a:pt x="3753484" y="1068044"/>
                  </a:lnTo>
                  <a:lnTo>
                    <a:pt x="3973195" y="1147419"/>
                  </a:lnTo>
                </a:path>
              </a:pathLst>
            </a:custGeom>
            <a:ln w="12191">
              <a:solidFill>
                <a:srgbClr val="00795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2694304" y="8301101"/>
              <a:ext cx="3753485" cy="879475"/>
            </a:xfrm>
            <a:custGeom>
              <a:avLst/>
              <a:gdLst/>
              <a:ahLst/>
              <a:cxnLst/>
              <a:rect l="l" t="t" r="r" b="b"/>
              <a:pathLst>
                <a:path w="3753485" h="879475">
                  <a:moveTo>
                    <a:pt x="0" y="0"/>
                  </a:moveTo>
                  <a:lnTo>
                    <a:pt x="220980" y="263525"/>
                  </a:lnTo>
                  <a:lnTo>
                    <a:pt x="441959" y="547344"/>
                  </a:lnTo>
                  <a:lnTo>
                    <a:pt x="662940" y="414655"/>
                  </a:lnTo>
                  <a:lnTo>
                    <a:pt x="883919" y="735939"/>
                  </a:lnTo>
                  <a:lnTo>
                    <a:pt x="1104899" y="804519"/>
                  </a:lnTo>
                  <a:lnTo>
                    <a:pt x="1324609" y="751179"/>
                  </a:lnTo>
                  <a:lnTo>
                    <a:pt x="1545590" y="228600"/>
                  </a:lnTo>
                  <a:lnTo>
                    <a:pt x="1766570" y="728319"/>
                  </a:lnTo>
                  <a:lnTo>
                    <a:pt x="1987549" y="730224"/>
                  </a:lnTo>
                  <a:lnTo>
                    <a:pt x="2206624" y="810869"/>
                  </a:lnTo>
                  <a:lnTo>
                    <a:pt x="2429510" y="879449"/>
                  </a:lnTo>
                  <a:lnTo>
                    <a:pt x="2648585" y="873099"/>
                  </a:lnTo>
                  <a:lnTo>
                    <a:pt x="2869565" y="877544"/>
                  </a:lnTo>
                  <a:lnTo>
                    <a:pt x="3092449" y="854684"/>
                  </a:lnTo>
                  <a:lnTo>
                    <a:pt x="3313429" y="833729"/>
                  </a:lnTo>
                  <a:lnTo>
                    <a:pt x="3531234" y="760704"/>
                  </a:lnTo>
                  <a:lnTo>
                    <a:pt x="3753484" y="688949"/>
                  </a:lnTo>
                </a:path>
              </a:pathLst>
            </a:custGeom>
            <a:ln w="12192">
              <a:solidFill>
                <a:srgbClr val="A70D1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/>
          <p:cNvSpPr txBox="1"/>
          <p:nvPr/>
        </p:nvSpPr>
        <p:spPr>
          <a:xfrm>
            <a:off x="3020695" y="7978902"/>
            <a:ext cx="51498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Wal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g</a:t>
            </a: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r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ee</a:t>
            </a: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n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296536" y="8472678"/>
            <a:ext cx="2482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33983" y="595883"/>
            <a:ext cx="1652270" cy="146685"/>
          </a:xfrm>
          <a:custGeom>
            <a:avLst/>
            <a:gdLst/>
            <a:ahLst/>
            <a:cxnLst/>
            <a:rect l="l" t="t" r="r" b="b"/>
            <a:pathLst>
              <a:path w="1652270" h="146684">
                <a:moveTo>
                  <a:pt x="1652269" y="0"/>
                </a:moveTo>
                <a:lnTo>
                  <a:pt x="0" y="0"/>
                </a:lnTo>
                <a:lnTo>
                  <a:pt x="0" y="146303"/>
                </a:lnTo>
                <a:lnTo>
                  <a:pt x="1652269" y="146303"/>
                </a:lnTo>
                <a:lnTo>
                  <a:pt x="165226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394208" y="509423"/>
            <a:ext cx="6584950" cy="133794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 indent="226695">
              <a:lnSpc>
                <a:spcPct val="143600"/>
              </a:lnSpc>
              <a:spcBef>
                <a:spcPts val="9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price-earnings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P/E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-45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price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common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dividedby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annual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share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(EPS).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Sometimes called the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earnings multiple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,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P/E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ratioshows how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much investors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willing to pay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each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dollar 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ﬁrm’s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EPS.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Earningsper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share come from the income statement, so it is sensitive to the many factors that aﬀect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net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income. Although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EPS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cannot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reﬂect 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 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patents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assets, the ﬁrm’s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human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resources, culture, quality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management,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risk, stock prices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can and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reﬂect all these factors. A comparison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ﬁrm’s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P/E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to that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stock market as a whole,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thoseof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competitors,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indicates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market’s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perception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true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company.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3983" y="1909826"/>
            <a:ext cx="1538605" cy="14668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35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price-to-book-value</a:t>
            </a:r>
            <a:r>
              <a:rPr dirty="0" sz="1000" spc="30" i="1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 i="1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83638" y="1889505"/>
            <a:ext cx="479298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(or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price/book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ratio)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measures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market’s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relative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balance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sheet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68808" y="2056535"/>
            <a:ext cx="6635115" cy="28746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38100" marR="30480">
              <a:lnSpc>
                <a:spcPct val="143500"/>
              </a:lnSpc>
              <a:spcBef>
                <a:spcPts val="10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book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 of equity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 the diﬀerence between the book values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 and liabilities appearing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balance sheet.</a:t>
            </a:r>
            <a:r>
              <a:rPr dirty="0" baseline="38461" sz="975" spc="-7">
                <a:solidFill>
                  <a:srgbClr val="221F1F"/>
                </a:solidFill>
                <a:latin typeface="Times New Roman"/>
                <a:cs typeface="Times New Roman"/>
              </a:rPr>
              <a:t>9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price-to-book-valueratio is the market price per share divided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book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 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equity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share. A higher ratio suggests that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investors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more optimistic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about the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market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a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assets,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itsintangible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assets,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managers’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abilities.</a:t>
            </a:r>
            <a:endParaRPr sz="1000">
              <a:latin typeface="Times New Roman"/>
              <a:cs typeface="Times New Roman"/>
            </a:endParaRPr>
          </a:p>
          <a:p>
            <a:pPr algn="just" marL="38100" indent="226695">
              <a:lnSpc>
                <a:spcPct val="100000"/>
              </a:lnSpc>
              <a:spcBef>
                <a:spcPts val="530"/>
              </a:spcBef>
            </a:pPr>
            <a:r>
              <a:rPr dirty="0" sz="1000" spc="-30">
                <a:solidFill>
                  <a:srgbClr val="009CDB"/>
                </a:solidFill>
                <a:latin typeface="Georgia"/>
                <a:cs typeface="Georgia"/>
              </a:rPr>
              <a:t>Figure</a:t>
            </a:r>
            <a:r>
              <a:rPr dirty="0" sz="1000" spc="-15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25">
                <a:solidFill>
                  <a:srgbClr val="009CDB"/>
                </a:solidFill>
                <a:latin typeface="Georgia"/>
                <a:cs typeface="Georgia"/>
              </a:rPr>
              <a:t>14.5</a:t>
            </a:r>
            <a:r>
              <a:rPr dirty="0" sz="1000" spc="10">
                <a:solidFill>
                  <a:srgbClr val="009CDB"/>
                </a:solidFill>
                <a:latin typeface="Georgia"/>
                <a:cs typeface="Georgia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shows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levels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trends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P/E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price/book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CVS.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P/E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both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generally</a:t>
            </a:r>
            <a:endParaRPr sz="1000">
              <a:latin typeface="Times New Roman"/>
              <a:cs typeface="Times New Roman"/>
            </a:endParaRPr>
          </a:p>
          <a:p>
            <a:pPr algn="just" marL="38100" marR="30480">
              <a:lnSpc>
                <a:spcPct val="143800"/>
              </a:lnSpc>
              <a:spcBef>
                <a:spcPts val="5"/>
              </a:spcBef>
            </a:pP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declined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from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2000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through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2008–2009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Great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Recession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but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then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began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rise.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times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gives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multiple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at</a:t>
            </a:r>
            <a:r>
              <a:rPr dirty="0" sz="1000" spc="-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times</a:t>
            </a:r>
            <a:r>
              <a:rPr dirty="0" sz="10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dirty="0" sz="10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multiple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CVS.</a:t>
            </a:r>
            <a:r>
              <a:rPr dirty="0" sz="10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sharp</a:t>
            </a:r>
            <a:r>
              <a:rPr dirty="0" sz="1000" spc="-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rise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Walgreens’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P/E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mayhave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been</a:t>
            </a:r>
            <a:r>
              <a:rPr dirty="0" sz="1000" spc="-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due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optimism </a:t>
            </a:r>
            <a:r>
              <a:rPr dirty="0" sz="1000" spc="-2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about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merger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Boots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Alliance;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P/E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decline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indicates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hoped-for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synergies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proﬁts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may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take</a:t>
            </a:r>
            <a:r>
              <a:rPr dirty="0" sz="10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longer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9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achieve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than ﬁrst expected.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 price/book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 shows a similar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pattern but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 Walgreens’ ratio usually greater than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CVS’s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ratio.The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appears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less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optimistic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about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both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ten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years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ago.</a:t>
            </a:r>
            <a:endParaRPr sz="1000">
              <a:latin typeface="Times New Roman"/>
              <a:cs typeface="Times New Roman"/>
            </a:endParaRPr>
          </a:p>
          <a:p>
            <a:pPr algn="just" marL="38100" marR="34290" indent="226695">
              <a:lnSpc>
                <a:spcPct val="1437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Financial managers and analysts often talk about the quality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ﬁrm’s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earningsor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quality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its balance sheet. This has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nothing to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do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 the size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 earnings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who audited the ﬁnancial statements. Quality ﬁnancial statements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those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that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reﬂect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true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economic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condition.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other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words,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various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accounting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practices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werenot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used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inﬂate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ﬁrm’s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earnings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assets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make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look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stronger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than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is.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Thus,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73963" y="5371465"/>
            <a:ext cx="615315" cy="121920"/>
          </a:xfrm>
          <a:prstGeom prst="rect">
            <a:avLst/>
          </a:prstGeom>
          <a:solidFill>
            <a:srgbClr val="5F9CA0"/>
          </a:solidFill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930"/>
              </a:lnSpc>
            </a:pPr>
            <a:r>
              <a:rPr dirty="0" sz="800">
                <a:solidFill>
                  <a:srgbClr val="FFFFFF"/>
                </a:solidFill>
                <a:latin typeface="Trebuchet MS"/>
                <a:cs typeface="Trebuchet MS"/>
              </a:rPr>
              <a:t>FIGURE</a:t>
            </a:r>
            <a:r>
              <a:rPr dirty="0" sz="800" spc="-2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800" spc="-5">
                <a:solidFill>
                  <a:srgbClr val="FFFFFF"/>
                </a:solidFill>
                <a:latin typeface="Trebuchet MS"/>
                <a:cs typeface="Trebuchet MS"/>
              </a:rPr>
              <a:t>14.5</a:t>
            </a:r>
            <a:endParaRPr sz="800">
              <a:latin typeface="Trebuchet MS"/>
              <a:cs typeface="Trebuchet MS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132128" y="5348096"/>
            <a:ext cx="71056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Market</a:t>
            </a:r>
            <a:r>
              <a:rPr dirty="0" sz="900" spc="-25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Value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61263" y="5483733"/>
            <a:ext cx="107950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Ratios</a:t>
            </a:r>
            <a:r>
              <a:rPr dirty="0" sz="900" spc="-25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for</a:t>
            </a:r>
            <a:r>
              <a:rPr dirty="0" sz="900" spc="-30">
                <a:solidFill>
                  <a:srgbClr val="221F1F"/>
                </a:solidFill>
                <a:latin typeface="Georgia"/>
                <a:cs typeface="Georgia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Georgia"/>
                <a:cs typeface="Georgia"/>
              </a:rPr>
              <a:t>Walgreens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565019" y="5427344"/>
            <a:ext cx="142875" cy="1570990"/>
          </a:xfrm>
          <a:prstGeom prst="rect">
            <a:avLst/>
          </a:prstGeom>
        </p:spPr>
        <p:txBody>
          <a:bodyPr wrap="square" lIns="0" tIns="368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50</a:t>
            </a:r>
            <a:endParaRPr sz="90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  <a:spcBef>
                <a:spcPts val="195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45</a:t>
            </a:r>
            <a:endParaRPr sz="90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  <a:spcBef>
                <a:spcPts val="12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40</a:t>
            </a:r>
            <a:endParaRPr sz="90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  <a:spcBef>
                <a:spcPts val="12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35</a:t>
            </a:r>
            <a:endParaRPr sz="90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  <a:spcBef>
                <a:spcPts val="13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30</a:t>
            </a:r>
            <a:endParaRPr sz="90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  <a:spcBef>
                <a:spcPts val="12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25</a:t>
            </a:r>
            <a:endParaRPr sz="90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  <a:spcBef>
                <a:spcPts val="12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20</a:t>
            </a:r>
            <a:endParaRPr sz="90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  <a:spcBef>
                <a:spcPts val="12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15</a:t>
            </a:r>
            <a:endParaRPr sz="900">
              <a:latin typeface="Times New Roman"/>
              <a:cs typeface="Times New Roman"/>
            </a:endParaRPr>
          </a:p>
          <a:p>
            <a:pPr marL="13970">
              <a:lnSpc>
                <a:spcPct val="100000"/>
              </a:lnSpc>
              <a:spcBef>
                <a:spcPts val="12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10</a:t>
            </a:r>
            <a:endParaRPr sz="900">
              <a:latin typeface="Times New Roman"/>
              <a:cs typeface="Times New Roman"/>
            </a:endParaRPr>
          </a:p>
          <a:p>
            <a:pPr marL="71755">
              <a:lnSpc>
                <a:spcPct val="100000"/>
              </a:lnSpc>
              <a:spcBef>
                <a:spcPts val="130"/>
              </a:spcBef>
            </a:pP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5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075557" y="5305425"/>
            <a:ext cx="9715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Price/Earnings</a:t>
            </a:r>
            <a:r>
              <a:rPr dirty="0" sz="9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Ratio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621407" y="7134225"/>
            <a:ext cx="3853815" cy="2368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89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117475">
              <a:lnSpc>
                <a:spcPts val="770"/>
              </a:lnSpc>
            </a:pP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8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2000</a:t>
            </a:r>
            <a:r>
              <a:rPr dirty="0" sz="8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8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2002</a:t>
            </a:r>
            <a:r>
              <a:rPr dirty="0" sz="8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8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2004</a:t>
            </a:r>
            <a:r>
              <a:rPr dirty="0" sz="8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8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2006</a:t>
            </a:r>
            <a:r>
              <a:rPr dirty="0" sz="8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8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2008</a:t>
            </a:r>
            <a:r>
              <a:rPr dirty="0" sz="8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8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2010</a:t>
            </a:r>
            <a:r>
              <a:rPr dirty="0" sz="8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8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2012</a:t>
            </a:r>
            <a:r>
              <a:rPr dirty="0" sz="8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8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8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352925" y="7533893"/>
            <a:ext cx="5397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">
                <a:solidFill>
                  <a:srgbClr val="221F1F"/>
                </a:solidFill>
                <a:latin typeface="Times New Roman"/>
                <a:cs typeface="Times New Roman"/>
              </a:rPr>
              <a:t>Price/Book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418714" y="7607045"/>
            <a:ext cx="141605" cy="1552575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14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12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dirty="0" sz="900" spc="5">
                <a:solidFill>
                  <a:srgbClr val="221F1F"/>
                </a:solidFill>
                <a:latin typeface="Times New Roman"/>
                <a:cs typeface="Times New Roman"/>
              </a:rPr>
              <a:t>10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  <a:spcBef>
                <a:spcPts val="635"/>
              </a:spcBef>
            </a:pP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8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  <a:spcBef>
                <a:spcPts val="635"/>
              </a:spcBef>
            </a:pP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6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  <a:spcBef>
                <a:spcPts val="635"/>
              </a:spcBef>
            </a:pP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4</a:t>
            </a: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  <a:spcBef>
                <a:spcPts val="635"/>
              </a:spcBef>
            </a:pPr>
            <a:r>
              <a:rPr dirty="0" sz="900" spc="-15">
                <a:solidFill>
                  <a:srgbClr val="221F1F"/>
                </a:solidFill>
                <a:latin typeface="Times New Roman"/>
                <a:cs typeface="Times New Roman"/>
              </a:rPr>
              <a:t>2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204973" y="9216338"/>
            <a:ext cx="4577080" cy="6242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2575">
              <a:lnSpc>
                <a:spcPts val="890"/>
              </a:lnSpc>
              <a:spcBef>
                <a:spcPts val="100"/>
              </a:spcBef>
            </a:pPr>
            <a:r>
              <a:rPr dirty="0" sz="900">
                <a:solidFill>
                  <a:srgbClr val="221F1F"/>
                </a:solidFill>
                <a:latin typeface="Times New Roman"/>
                <a:cs typeface="Times New Roman"/>
              </a:rPr>
              <a:t>0</a:t>
            </a:r>
            <a:endParaRPr sz="900">
              <a:latin typeface="Times New Roman"/>
              <a:cs typeface="Times New Roman"/>
            </a:endParaRPr>
          </a:p>
          <a:p>
            <a:pPr marL="389255">
              <a:lnSpc>
                <a:spcPts val="770"/>
              </a:lnSpc>
            </a:pP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1997</a:t>
            </a:r>
            <a:r>
              <a:rPr dirty="0" sz="8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1998</a:t>
            </a:r>
            <a:r>
              <a:rPr dirty="0" sz="8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1999</a:t>
            </a:r>
            <a:r>
              <a:rPr dirty="0" sz="8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2000</a:t>
            </a:r>
            <a:r>
              <a:rPr dirty="0" sz="8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2001</a:t>
            </a:r>
            <a:r>
              <a:rPr dirty="0" sz="8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2002</a:t>
            </a:r>
            <a:r>
              <a:rPr dirty="0" sz="8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2003</a:t>
            </a:r>
            <a:r>
              <a:rPr dirty="0" sz="8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2004</a:t>
            </a:r>
            <a:r>
              <a:rPr dirty="0" sz="8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2005</a:t>
            </a:r>
            <a:r>
              <a:rPr dirty="0" sz="8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2006</a:t>
            </a:r>
            <a:r>
              <a:rPr dirty="0" sz="8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2007</a:t>
            </a:r>
            <a:r>
              <a:rPr dirty="0" sz="8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2008</a:t>
            </a:r>
            <a:r>
              <a:rPr dirty="0" sz="8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2009</a:t>
            </a:r>
            <a:r>
              <a:rPr dirty="0" sz="8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2010</a:t>
            </a:r>
            <a:r>
              <a:rPr dirty="0" sz="8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2011</a:t>
            </a:r>
            <a:r>
              <a:rPr dirty="0" sz="8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2012</a:t>
            </a:r>
            <a:r>
              <a:rPr dirty="0" sz="8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2013</a:t>
            </a:r>
            <a:r>
              <a:rPr dirty="0" sz="8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2014</a:t>
            </a:r>
            <a:r>
              <a:rPr dirty="0" sz="8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2015</a:t>
            </a: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50800">
              <a:lnSpc>
                <a:spcPct val="100000"/>
              </a:lnSpc>
            </a:pPr>
            <a:r>
              <a:rPr dirty="0" baseline="38888" sz="750" spc="-15">
                <a:solidFill>
                  <a:srgbClr val="221F1F"/>
                </a:solidFill>
                <a:latin typeface="Times New Roman"/>
                <a:cs typeface="Times New Roman"/>
              </a:rPr>
              <a:t>9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Typically,</a:t>
            </a:r>
            <a:r>
              <a:rPr dirty="0" sz="8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8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8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equal</a:t>
            </a:r>
            <a:r>
              <a:rPr dirty="0" sz="8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8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10">
                <a:solidFill>
                  <a:srgbClr val="221F1F"/>
                </a:solidFill>
                <a:latin typeface="Times New Roman"/>
                <a:cs typeface="Times New Roman"/>
              </a:rPr>
              <a:t>stockholders’</a:t>
            </a:r>
            <a:r>
              <a:rPr dirty="0" sz="8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800" spc="-5">
                <a:solidFill>
                  <a:srgbClr val="221F1F"/>
                </a:solidFill>
                <a:latin typeface="Times New Roman"/>
                <a:cs typeface="Times New Roman"/>
              </a:rPr>
              <a:t>equity.</a:t>
            </a:r>
            <a:endParaRPr sz="800">
              <a:latin typeface="Times New Roman"/>
              <a:cs typeface="Times New Roman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2258060" y="9666021"/>
            <a:ext cx="4697095" cy="6350"/>
            <a:chOff x="2258060" y="9666021"/>
            <a:chExt cx="4697095" cy="6350"/>
          </a:xfrm>
        </p:grpSpPr>
        <p:pic>
          <p:nvPicPr>
            <p:cNvPr id="45" name="object 4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75205" y="9666021"/>
              <a:ext cx="4665345" cy="6349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2258060" y="9669208"/>
              <a:ext cx="4697095" cy="0"/>
            </a:xfrm>
            <a:custGeom>
              <a:avLst/>
              <a:gdLst/>
              <a:ahLst/>
              <a:cxnLst/>
              <a:rect l="l" t="t" r="r" b="b"/>
              <a:pathLst>
                <a:path w="4697095" h="0">
                  <a:moveTo>
                    <a:pt x="0" y="0"/>
                  </a:moveTo>
                  <a:lnTo>
                    <a:pt x="0" y="0"/>
                  </a:lnTo>
                </a:path>
                <a:path w="4697095" h="0">
                  <a:moveTo>
                    <a:pt x="4697095" y="0"/>
                  </a:moveTo>
                  <a:lnTo>
                    <a:pt x="4697095" y="0"/>
                  </a:lnTo>
                </a:path>
              </a:pathLst>
            </a:custGeom>
            <a:ln w="6096">
              <a:solidFill>
                <a:srgbClr val="221F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2944" y="477418"/>
            <a:ext cx="6478905" cy="26549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3900"/>
              </a:lnSpc>
              <a:spcBef>
                <a:spcPts val="100"/>
              </a:spcBef>
            </a:pP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quality income statement, the ﬁrm’s sales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revenues are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likely to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repeated in the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future.Earnings are not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aﬀected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one-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charges.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quality balance sheet will represent inventory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that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 marketable and not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out 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fashion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technologically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obsolete. It will represent limited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debt,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indicating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ﬁrm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could easily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borrow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money should the need arise. The ﬁrm’sassets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 values that exceed the accounting book values; in other words, intangible assets (such as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goodwill or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patents)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inﬂate the ﬁrm’s assets. All else constant, aﬁrm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with higher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quality ﬁnancial statements will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higher market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ratios. This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occursas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market will recognize and reward the economic reality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 ﬁrm’s earnings and assets that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 not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temporarily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bloated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by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accounting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gimmicks.</a:t>
            </a:r>
            <a:endParaRPr sz="1000">
              <a:latin typeface="Times New Roman"/>
              <a:cs typeface="Times New Roman"/>
            </a:endParaRPr>
          </a:p>
          <a:p>
            <a:pPr marL="12700" marR="6985" indent="226695">
              <a:lnSpc>
                <a:spcPts val="1730"/>
              </a:lnSpc>
              <a:spcBef>
                <a:spcPts val="13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Attempts to play accounting tricks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aﬀect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ﬁrm’s ratios. Overstating existing inventory can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eﬀect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making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current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cost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goods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sold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appear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lower,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thus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inﬂating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proﬁts.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Booking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revenue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advance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true</a:t>
            </a:r>
            <a:r>
              <a:rPr dirty="0" sz="1000" spc="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customers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endParaRPr sz="1000">
              <a:latin typeface="Times New Roman"/>
              <a:cs typeface="Times New Roman"/>
            </a:endParaRPr>
          </a:p>
          <a:p>
            <a:pPr marL="12700" marR="6985">
              <a:lnSpc>
                <a:spcPts val="1720"/>
              </a:lnSpc>
              <a:spcBef>
                <a:spcPts val="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inﬂate</a:t>
            </a:r>
            <a:r>
              <a:rPr dirty="0" sz="1000" spc="1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sales</a:t>
            </a:r>
            <a:r>
              <a:rPr dirty="0" sz="1000" spc="1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andproﬁts.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eﬀect</a:t>
            </a:r>
            <a:r>
              <a:rPr dirty="0" sz="1000" spc="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such</a:t>
            </a:r>
            <a:r>
              <a:rPr dirty="0" sz="1000" spc="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actions</a:t>
            </a:r>
            <a:r>
              <a:rPr dirty="0" sz="1000" spc="1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will</a:t>
            </a:r>
            <a:r>
              <a:rPr dirty="0" sz="1000" spc="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increase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proﬁtability</a:t>
            </a:r>
            <a:r>
              <a:rPr dirty="0" sz="1000" spc="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10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</a:t>
            </a:r>
            <a:r>
              <a:rPr dirty="0" sz="1000" spc="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management</a:t>
            </a:r>
            <a:r>
              <a:rPr dirty="0" sz="1000" spc="8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ratios.Unfortunately,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watching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accounting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tricks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or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outright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fraud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necessary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for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investors,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asepisodes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have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shown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recent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years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with</a:t>
            </a:r>
            <a:r>
              <a:rPr dirty="0" sz="1000" spc="-4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companies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diﬀerent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industries,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such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telecommunications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equipment (Lucent),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dot-com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ﬁrms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(many),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energy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trading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(Enron).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2944" y="3499230"/>
            <a:ext cx="3239770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5">
                <a:solidFill>
                  <a:srgbClr val="A70D11"/>
                </a:solidFill>
                <a:latin typeface="Trebuchet MS"/>
                <a:cs typeface="Trebuchet MS"/>
              </a:rPr>
              <a:t>Summary</a:t>
            </a:r>
            <a:r>
              <a:rPr dirty="0" sz="1500" spc="-145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of</a:t>
            </a:r>
            <a:r>
              <a:rPr dirty="0" sz="1500" spc="-15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Ratio</a:t>
            </a:r>
            <a:r>
              <a:rPr dirty="0" sz="1500" spc="-145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Analysis</a:t>
            </a:r>
            <a:r>
              <a:rPr dirty="0" sz="1500" spc="-120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40">
                <a:solidFill>
                  <a:srgbClr val="A70D11"/>
                </a:solidFill>
                <a:latin typeface="Trebuchet MS"/>
                <a:cs typeface="Trebuchet MS"/>
              </a:rPr>
              <a:t>for</a:t>
            </a:r>
            <a:r>
              <a:rPr dirty="0" sz="1500" spc="-145">
                <a:solidFill>
                  <a:srgbClr val="A70D11"/>
                </a:solidFill>
                <a:latin typeface="Trebuchet MS"/>
                <a:cs typeface="Trebuchet MS"/>
              </a:rPr>
              <a:t> </a:t>
            </a:r>
            <a:r>
              <a:rPr dirty="0" sz="1500" spc="-45">
                <a:solidFill>
                  <a:srgbClr val="A70D11"/>
                </a:solidFill>
                <a:latin typeface="Trebuchet MS"/>
                <a:cs typeface="Trebuchet MS"/>
              </a:rPr>
              <a:t>Walgreens</a:t>
            </a:r>
            <a:endParaRPr sz="15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2944" y="3872001"/>
            <a:ext cx="6478270" cy="28740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6350">
              <a:lnSpc>
                <a:spcPct val="143700"/>
              </a:lnSpc>
              <a:spcBef>
                <a:spcPts val="105"/>
              </a:spcBef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Let’s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review and summarize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what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we’ve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learned about Walgreens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by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computing its ratios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andcomparing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them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industry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averages.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 liquidity ratios show consistency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over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time, but the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gap between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 and CVS has recently increased 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as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CVS’s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liquidity ratios rosewhile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Walgreens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 taking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longer to pay suppliers. But the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asset management ratios show Wal-greens’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advantage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total asset turnover and collection period has declined over time while CVS has superior ﬁxed asset turnover and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typically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higher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inventory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turnover.</a:t>
            </a:r>
            <a:endParaRPr sz="1000">
              <a:latin typeface="Times New Roman"/>
              <a:cs typeface="Times New Roman"/>
            </a:endParaRPr>
          </a:p>
          <a:p>
            <a:pPr algn="just" marL="12700" marR="5080" indent="226695">
              <a:lnSpc>
                <a:spcPct val="143600"/>
              </a:lnSpc>
              <a:spcBef>
                <a:spcPts val="5"/>
              </a:spcBef>
            </a:pP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Should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need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raise</a:t>
            </a:r>
            <a:r>
              <a:rPr dirty="0" sz="1000" spc="-9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money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quickly,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it</a:t>
            </a:r>
            <a:r>
              <a:rPr dirty="0" sz="1000" spc="-7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should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be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able</a:t>
            </a:r>
            <a:r>
              <a:rPr dirty="0" sz="1000" spc="-7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6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issue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debt,</a:t>
            </a:r>
            <a:r>
              <a:rPr dirty="0" sz="1000" spc="-3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as</a:t>
            </a:r>
            <a:r>
              <a:rPr dirty="0" sz="1000" spc="-8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Walgreens’debt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similar</a:t>
            </a:r>
            <a:r>
              <a:rPr dirty="0" sz="1000" spc="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to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CVS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its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interest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coverage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is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large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as it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shuns interest-bearing debt.Walgreens 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used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to have higher proﬁtability ratios than CVS but these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have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declined</a:t>
            </a:r>
            <a:r>
              <a:rPr dirty="0" sz="1000" spc="-4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over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time.</a:t>
            </a:r>
            <a:endParaRPr sz="1000">
              <a:latin typeface="Times New Roman"/>
              <a:cs typeface="Times New Roman"/>
            </a:endParaRPr>
          </a:p>
          <a:p>
            <a:pPr algn="just" marL="12700" marR="6985" indent="226695">
              <a:lnSpc>
                <a:spcPct val="143700"/>
              </a:lnSpc>
            </a:pP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The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stock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has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recognized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Walgreens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trends,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so</a:t>
            </a:r>
            <a:r>
              <a:rPr dirty="0" sz="1000" spc="-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now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its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value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1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(price-earnings,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market/book)</a:t>
            </a:r>
            <a:r>
              <a:rPr dirty="0" sz="1000" spc="-2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are</a:t>
            </a:r>
            <a:r>
              <a:rPr dirty="0" sz="1000" spc="-2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similar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to those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of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CVS. Further analysis is needed to determine if Walgreens’ fortunes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will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reverse after Walgreens and Boots Alliance </a:t>
            </a:r>
            <a:r>
              <a:rPr dirty="0" sz="1000" spc="-2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integrate the two ﬁrms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into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one. Will Walgreens’ strategy lead to better success in 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the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future than the CVS strategy? Stock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analysts will need to make that determination before they recommend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which company’s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stock that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investors should purchase.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Future</a:t>
            </a:r>
            <a:r>
              <a:rPr dirty="0" sz="1000" spc="-5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ﬁnancial</a:t>
            </a:r>
            <a:r>
              <a:rPr dirty="0" sz="1000" spc="-3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statements</a:t>
            </a:r>
            <a:r>
              <a:rPr dirty="0" sz="1000" spc="-5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and</a:t>
            </a:r>
            <a:r>
              <a:rPr dirty="0" sz="1000" spc="-6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marketvalue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ratios</a:t>
            </a:r>
            <a:r>
              <a:rPr dirty="0" sz="1000" spc="5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will show</a:t>
            </a:r>
            <a:r>
              <a:rPr dirty="0" sz="1000" spc="-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who</a:t>
            </a:r>
            <a:r>
              <a:rPr dirty="0" sz="1000" spc="1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is</a:t>
            </a:r>
            <a:r>
              <a:rPr dirty="0" sz="1000">
                <a:solidFill>
                  <a:srgbClr val="221F1F"/>
                </a:solidFill>
                <a:latin typeface="Times New Roman"/>
                <a:cs typeface="Times New Roman"/>
              </a:rPr>
              <a:t> </a:t>
            </a:r>
            <a:r>
              <a:rPr dirty="0" sz="1000" spc="-5">
                <a:solidFill>
                  <a:srgbClr val="221F1F"/>
                </a:solidFill>
                <a:latin typeface="Times New Roman"/>
                <a:cs typeface="Times New Roman"/>
              </a:rPr>
              <a:t>right!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2023-03-24T15:31:59Z</dcterms:created>
  <dcterms:modified xsi:type="dcterms:W3CDTF">2023-03-24T15:31:59Z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2023-03-24T00:00:00Z</vt:filetime>
  </property>
</Properties>
</file>