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313" r:id="rId6"/>
    <p:sldId id="496" r:id="rId7"/>
    <p:sldId id="565" r:id="rId8"/>
    <p:sldId id="570" r:id="rId9"/>
    <p:sldId id="497" r:id="rId10"/>
    <p:sldId id="498" r:id="rId11"/>
    <p:sldId id="580" r:id="rId12"/>
    <p:sldId id="502" r:id="rId13"/>
    <p:sldId id="499" r:id="rId14"/>
    <p:sldId id="559" r:id="rId15"/>
    <p:sldId id="574" r:id="rId16"/>
    <p:sldId id="503" r:id="rId17"/>
    <p:sldId id="544" r:id="rId18"/>
    <p:sldId id="510" r:id="rId19"/>
    <p:sldId id="589" r:id="rId20"/>
    <p:sldId id="582" r:id="rId21"/>
    <p:sldId id="584" r:id="rId22"/>
    <p:sldId id="578" r:id="rId23"/>
    <p:sldId id="513" r:id="rId24"/>
    <p:sldId id="576" r:id="rId25"/>
    <p:sldId id="590" r:id="rId26"/>
    <p:sldId id="572" r:id="rId27"/>
    <p:sldId id="585" r:id="rId28"/>
    <p:sldId id="583" r:id="rId29"/>
    <p:sldId id="581" r:id="rId30"/>
    <p:sldId id="588" r:id="rId31"/>
    <p:sldId id="560" r:id="rId32"/>
    <p:sldId id="561" r:id="rId33"/>
    <p:sldId id="579" r:id="rId34"/>
    <p:sldId id="575" r:id="rId35"/>
    <p:sldId id="562" r:id="rId36"/>
    <p:sldId id="547" r:id="rId37"/>
    <p:sldId id="550" r:id="rId38"/>
    <p:sldId id="507" r:id="rId39"/>
    <p:sldId id="553" r:id="rId40"/>
    <p:sldId id="514" r:id="rId41"/>
    <p:sldId id="557" r:id="rId42"/>
    <p:sldId id="515" r:id="rId43"/>
    <p:sldId id="573" r:id="rId44"/>
    <p:sldId id="551" r:id="rId45"/>
    <p:sldId id="55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565"/>
            <p14:sldId id="570"/>
            <p14:sldId id="497"/>
            <p14:sldId id="498"/>
            <p14:sldId id="580"/>
            <p14:sldId id="502"/>
            <p14:sldId id="499"/>
            <p14:sldId id="559"/>
            <p14:sldId id="574"/>
            <p14:sldId id="503"/>
            <p14:sldId id="544"/>
            <p14:sldId id="510"/>
            <p14:sldId id="589"/>
            <p14:sldId id="582"/>
            <p14:sldId id="584"/>
            <p14:sldId id="578"/>
            <p14:sldId id="513"/>
            <p14:sldId id="576"/>
            <p14:sldId id="590"/>
            <p14:sldId id="572"/>
            <p14:sldId id="585"/>
            <p14:sldId id="583"/>
            <p14:sldId id="581"/>
            <p14:sldId id="588"/>
            <p14:sldId id="560"/>
            <p14:sldId id="561"/>
            <p14:sldId id="579"/>
            <p14:sldId id="575"/>
            <p14:sldId id="562"/>
            <p14:sldId id="547"/>
            <p14:sldId id="550"/>
            <p14:sldId id="507"/>
            <p14:sldId id="553"/>
            <p14:sldId id="514"/>
            <p14:sldId id="557"/>
            <p14:sldId id="515"/>
            <p14:sldId id="573"/>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70" d="100"/>
          <a:sy n="70" d="100"/>
        </p:scale>
        <p:origin x="6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tmp"/><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3.tmp"/><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6.png"/><Relationship Id="rId2" Type="http://schemas.openxmlformats.org/officeDocument/2006/relationships/image" Target="../media/image44.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6439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الثامنة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smtClean="0">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12891" y="4414109"/>
            <a:ext cx="6719456" cy="100982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smtClean="0">
                <a:solidFill>
                  <a:schemeClr val="tx1"/>
                </a:solidFill>
                <a:latin typeface="Simplified Arabic" panose="02020603050405020304" pitchFamily="18" charset="-78"/>
                <a:cs typeface="Simplified Arabic" panose="02020603050405020304" pitchFamily="18" charset="-78"/>
              </a:rPr>
              <a:t>التنمية الاقتصادية في ظل التحول الرقمي في المؤسسات الإعلامية</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21124" y="1719579"/>
            <a:ext cx="7586402" cy="5282472"/>
          </a:xfrm>
          <a:prstGeom prst="rect">
            <a:avLst/>
          </a:prstGeom>
          <a:noFill/>
        </p:spPr>
        <p:txBody>
          <a:bodyPr wrap="square" rtlCol="0">
            <a:spAutoFit/>
          </a:bodyPr>
          <a:lstStyle/>
          <a:p>
            <a:pPr algn="just" rtl="1">
              <a:lnSpc>
                <a:spcPct val="110000"/>
              </a:lnSpc>
              <a:spcBef>
                <a:spcPts val="110"/>
              </a:spcBef>
              <a:spcAft>
                <a:spcPts val="110"/>
              </a:spcAft>
            </a:pPr>
            <a:r>
              <a:rPr lang="ar-EG" sz="3200" b="1" smtClean="0">
                <a:latin typeface="Simplified Arabic" panose="02020603050405020304" pitchFamily="18" charset="-78"/>
                <a:cs typeface="Simplified Arabic" panose="02020603050405020304" pitchFamily="18" charset="-78"/>
              </a:rPr>
              <a:t>أولًا: دور الإعلام الرقمي في التنمية الاقتصادية المستدامة.</a:t>
            </a: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أهم أدوار الإعلام الرقمي في التنمية الاقتصادية المستدامة.</a:t>
            </a:r>
          </a:p>
          <a:p>
            <a:pPr algn="just" rtl="1">
              <a:lnSpc>
                <a:spcPct val="110000"/>
              </a:lnSpc>
              <a:spcBef>
                <a:spcPts val="110"/>
              </a:spcBef>
              <a:spcAft>
                <a:spcPts val="110"/>
              </a:spcAft>
            </a:pPr>
            <a:r>
              <a:rPr lang="ar-EG" sz="3200" smtClean="0"/>
              <a:t>‏</a:t>
            </a:r>
            <a:r>
              <a:rPr lang="ar-EG" sz="3200" b="1" smtClean="0">
                <a:latin typeface="Simplified Arabic" panose="02020603050405020304" pitchFamily="18" charset="-78"/>
                <a:cs typeface="Simplified Arabic" panose="02020603050405020304" pitchFamily="18" charset="-78"/>
              </a:rPr>
              <a:t>ثانيًا: التحول الرقمي في المؤسسات الإعلامية.</a:t>
            </a: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مفهوم التحول الرقمي.</a:t>
            </a: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مفهوم تقنيات التحول الرقمي.</a:t>
            </a:r>
          </a:p>
          <a:p>
            <a:pPr marL="457200" indent="-457200" algn="just"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ea typeface="Calibri" panose="020F0502020204030204" pitchFamily="34" charset="0"/>
                <a:cs typeface="Simplified Arabic" panose="02020603050405020304" pitchFamily="18" charset="-78"/>
              </a:rPr>
              <a:t>الأسباب التي تدفع المؤسسات الإعلامية إلى توظيف تقنيات وأدوات التحول الرقمي في صناعة المحتوى الإعلامي</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smtClean="0">
              <a:latin typeface="Simplified Arabic" panose="02020603050405020304" pitchFamily="18" charset="-78"/>
              <a:cs typeface="Simplified Arabic" panose="02020603050405020304" pitchFamily="18" charset="-78"/>
            </a:endParaRP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مظاهر التحول الرقمي في المؤسسات الإعلامية.</a:t>
            </a:r>
          </a:p>
          <a:p>
            <a:pPr algn="just" rtl="1">
              <a:lnSpc>
                <a:spcPct val="110000"/>
              </a:lnSpc>
              <a:spcBef>
                <a:spcPts val="110"/>
              </a:spcBef>
              <a:spcAft>
                <a:spcPts val="110"/>
              </a:spcAft>
            </a:pPr>
            <a:endParaRPr lang="ar-EG" sz="32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86542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885898" y="1222739"/>
            <a:ext cx="6426960" cy="4680359"/>
          </a:xfrm>
        </p:spPr>
        <p:txBody>
          <a:bodyPr>
            <a:noAutofit/>
          </a:bodyPr>
          <a:lstStyle/>
          <a:p>
            <a:pPr marL="0" indent="0" algn="just" rtl="1">
              <a:lnSpc>
                <a:spcPct val="110000"/>
              </a:lnSpc>
              <a:spcBef>
                <a:spcPts val="110"/>
              </a:spcBef>
              <a:spcAft>
                <a:spcPts val="110"/>
              </a:spcAft>
              <a:buNone/>
            </a:pPr>
            <a:r>
              <a:rPr lang="ar-EG" b="1" u="sng" smtClean="0">
                <a:solidFill>
                  <a:srgbClr val="203E5F"/>
                </a:solidFill>
                <a:latin typeface="Simplified Arabic" panose="02020603050405020304" pitchFamily="18" charset="-78"/>
                <a:cs typeface="Simplified Arabic" panose="02020603050405020304" pitchFamily="18" charset="-78"/>
              </a:rPr>
              <a:t>مقدمة:</a:t>
            </a:r>
            <a:endParaRPr lang="ar-EG"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تأتي أهمية دور الإعلام في كيفية استغلال المجال الاقتصادي بما يخدم مصلحة الوسيلة الإعلامية والدولة التي يعمل بها والجهات </a:t>
            </a:r>
            <a:r>
              <a:rPr lang="ar-EG" sz="2400" b="1" smtClean="0">
                <a:latin typeface="Simplified Arabic" panose="02020603050405020304" pitchFamily="18" charset="-78"/>
                <a:cs typeface="Simplified Arabic" panose="02020603050405020304" pitchFamily="18" charset="-78"/>
              </a:rPr>
              <a:t>الأخرى،</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فالإعلام </a:t>
            </a:r>
            <a:r>
              <a:rPr lang="ar-EG" sz="2400" b="1">
                <a:latin typeface="Simplified Arabic" panose="02020603050405020304" pitchFamily="18" charset="-78"/>
                <a:cs typeface="Simplified Arabic" panose="02020603050405020304" pitchFamily="18" charset="-78"/>
              </a:rPr>
              <a:t>كما هو معروف </a:t>
            </a:r>
            <a:r>
              <a:rPr lang="ar-EG" sz="2400" b="1" smtClean="0">
                <a:latin typeface="Simplified Arabic" panose="02020603050405020304" pitchFamily="18" charset="-78"/>
                <a:cs typeface="Simplified Arabic" panose="02020603050405020304" pitchFamily="18" charset="-78"/>
              </a:rPr>
              <a:t>مرآة </a:t>
            </a:r>
            <a:r>
              <a:rPr lang="ar-EG" sz="2400" b="1">
                <a:latin typeface="Simplified Arabic" panose="02020603050405020304" pitchFamily="18" charset="-78"/>
                <a:cs typeface="Simplified Arabic" panose="02020603050405020304" pitchFamily="18" charset="-78"/>
              </a:rPr>
              <a:t>المجتمع فإذا كان اقتصاد دولة ما </a:t>
            </a:r>
            <a:r>
              <a:rPr lang="ar-EG" sz="2400" b="1" smtClean="0">
                <a:latin typeface="Simplified Arabic" panose="02020603050405020304" pitchFamily="18" charset="-78"/>
                <a:cs typeface="Simplified Arabic" panose="02020603050405020304" pitchFamily="18" charset="-78"/>
              </a:rPr>
              <a:t>قويًا </a:t>
            </a:r>
            <a:r>
              <a:rPr lang="ar-EG" sz="2400" b="1">
                <a:latin typeface="Simplified Arabic" panose="02020603050405020304" pitchFamily="18" charset="-78"/>
                <a:cs typeface="Simplified Arabic" panose="02020603050405020304" pitchFamily="18" charset="-78"/>
              </a:rPr>
              <a:t>سيكون هذا الأمر فرصة كبير على وسائل الإعلام بأن تتعامل مع هذه الحالة عاملًا علميًا ذكيًا لتحقيق المنفعة المشتركة للوسيلة أو جمهورها</a:t>
            </a:r>
            <a:r>
              <a:rPr lang="ar-EG" sz="2400">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ومن الملاحظ على سبيل المثال في منطقة الخليج العربي أن وسائل الإعلام الحكومي والخاص قد خصصت مساحة كبيرة لمواكبة  الأحداث الاقتصادية فيها كونها، </a:t>
            </a:r>
            <a:r>
              <a:rPr lang="ar-EG" sz="2400" b="1" u="sng" smtClean="0">
                <a:latin typeface="Simplified Arabic" panose="02020603050405020304" pitchFamily="18" charset="-78"/>
                <a:cs typeface="Simplified Arabic" panose="02020603050405020304" pitchFamily="18" charset="-78"/>
              </a:rPr>
              <a:t>تحتضن </a:t>
            </a:r>
            <a:r>
              <a:rPr lang="ar-EG" sz="2400" b="1" u="sng">
                <a:latin typeface="Simplified Arabic" panose="02020603050405020304" pitchFamily="18" charset="-78"/>
                <a:cs typeface="Simplified Arabic" panose="02020603050405020304" pitchFamily="18" charset="-78"/>
              </a:rPr>
              <a:t>آبار النفط والغاز والصناعة </a:t>
            </a:r>
            <a:r>
              <a:rPr lang="ar-EG" sz="2400" b="1" u="sng" smtClean="0">
                <a:latin typeface="Simplified Arabic" panose="02020603050405020304" pitchFamily="18" charset="-78"/>
                <a:cs typeface="Simplified Arabic" panose="02020603050405020304" pitchFamily="18" charset="-78"/>
              </a:rPr>
              <a:t>والسياحة </a:t>
            </a:r>
            <a:r>
              <a:rPr lang="ar-EG" sz="2400" b="1" u="sng">
                <a:latin typeface="Simplified Arabic" panose="02020603050405020304" pitchFamily="18" charset="-78"/>
                <a:cs typeface="Simplified Arabic" panose="02020603050405020304" pitchFamily="18" charset="-78"/>
              </a:rPr>
              <a:t>وكذلك وجود مدن ومراكز تعني بالمال والاقتصاد كمركز الملك عبدالله المالي ومدينة الملك عبدالله الاقتصادية.</a:t>
            </a:r>
            <a:endParaRPr lang="en-US" sz="24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smtClean="0">
                <a:solidFill>
                  <a:schemeClr val="bg1"/>
                </a:solidFill>
                <a:latin typeface="Simplified Arabic" panose="02020603050405020304" pitchFamily="18" charset="-78"/>
                <a:cs typeface="Simplified Arabic" panose="02020603050405020304" pitchFamily="18" charset="-78"/>
              </a:rPr>
              <a:t>أولًا: دور الإعلام الرقمي في التنمية الاقتصادية المستدامة</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6478" y="1404563"/>
            <a:ext cx="4544705" cy="5262295"/>
          </a:xfr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55922"/>
    </mc:Choice>
    <mc:Fallback xmlns="">
      <p:transition spd="slow" advTm="15592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81683" y="1464449"/>
            <a:ext cx="6080526" cy="4388561"/>
          </a:xfrm>
        </p:spPr>
        <p:txBody>
          <a:bodyPr>
            <a:noAutofit/>
          </a:bodyPr>
          <a:lstStyle/>
          <a:p>
            <a:pPr marL="0" indent="0" algn="just" rtl="1">
              <a:lnSpc>
                <a:spcPct val="110000"/>
              </a:lnSpc>
              <a:spcBef>
                <a:spcPts val="110"/>
              </a:spcBef>
              <a:spcAft>
                <a:spcPts val="110"/>
              </a:spcAft>
              <a:buNone/>
            </a:pPr>
            <a:r>
              <a:rPr lang="ar-EG" b="1" u="sng" smtClean="0">
                <a:solidFill>
                  <a:srgbClr val="203E5F"/>
                </a:solidFill>
                <a:latin typeface="Simplified Arabic" panose="02020603050405020304" pitchFamily="18" charset="-78"/>
                <a:cs typeface="Simplified Arabic" panose="02020603050405020304" pitchFamily="18" charset="-78"/>
              </a:rPr>
              <a:t>دور </a:t>
            </a:r>
            <a:r>
              <a:rPr lang="ar-EG" b="1" u="sng">
                <a:solidFill>
                  <a:srgbClr val="203E5F"/>
                </a:solidFill>
                <a:latin typeface="Simplified Arabic" panose="02020603050405020304" pitchFamily="18" charset="-78"/>
                <a:cs typeface="Simplified Arabic" panose="02020603050405020304" pitchFamily="18" charset="-78"/>
              </a:rPr>
              <a:t>الإعلام الرقمي في التنمية </a:t>
            </a:r>
            <a:r>
              <a:rPr lang="ar-EG" b="1" u="sng" smtClean="0">
                <a:solidFill>
                  <a:srgbClr val="203E5F"/>
                </a:solidFill>
                <a:latin typeface="Simplified Arabic" panose="02020603050405020304" pitchFamily="18" charset="-78"/>
                <a:cs typeface="Simplified Arabic" panose="02020603050405020304" pitchFamily="18" charset="-78"/>
              </a:rPr>
              <a:t>الاقتصادية المستدامة:</a:t>
            </a:r>
            <a:endParaRPr lang="en-US"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500" b="1" u="sng" smtClean="0">
                <a:latin typeface="Simplified Arabic" panose="02020603050405020304" pitchFamily="18" charset="-78"/>
                <a:cs typeface="Simplified Arabic" panose="02020603050405020304" pitchFamily="18" charset="-78"/>
              </a:rPr>
              <a:t>تتمثل أهم أدور الإعلام الرقمي في التنمية الاقتصادية  المستدامة فيما يلي:</a:t>
            </a:r>
          </a:p>
          <a:p>
            <a:pPr marL="0" indent="0" algn="just" rtl="1">
              <a:lnSpc>
                <a:spcPct val="110000"/>
              </a:lnSpc>
              <a:spcBef>
                <a:spcPts val="110"/>
              </a:spcBef>
              <a:spcAft>
                <a:spcPts val="110"/>
              </a:spcAft>
              <a:buNone/>
            </a:pPr>
            <a:r>
              <a:rPr lang="en-US" sz="2500" smtClean="0">
                <a:latin typeface="Simplified Arabic" panose="02020603050405020304" pitchFamily="18" charset="-78"/>
                <a:cs typeface="Simplified Arabic" panose="02020603050405020304" pitchFamily="18" charset="-78"/>
              </a:rPr>
              <a:t> </a:t>
            </a:r>
            <a:r>
              <a:rPr lang="en-US" sz="2500" b="1" smtClean="0">
                <a:latin typeface="Simplified Arabic" panose="02020603050405020304" pitchFamily="18" charset="-78"/>
                <a:cs typeface="Simplified Arabic" panose="02020603050405020304" pitchFamily="18" charset="-78"/>
              </a:rPr>
              <a:t>.1</a:t>
            </a:r>
            <a:r>
              <a:rPr lang="ar-EG" sz="2500" b="1" smtClean="0">
                <a:latin typeface="Simplified Arabic" panose="02020603050405020304" pitchFamily="18" charset="-78"/>
                <a:cs typeface="Simplified Arabic" panose="02020603050405020304" pitchFamily="18" charset="-78"/>
              </a:rPr>
              <a:t>التعريف </a:t>
            </a:r>
            <a:r>
              <a:rPr lang="ar-EG" sz="2500" b="1">
                <a:latin typeface="Simplified Arabic" panose="02020603050405020304" pitchFamily="18" charset="-78"/>
                <a:cs typeface="Simplified Arabic" panose="02020603050405020304" pitchFamily="18" charset="-78"/>
              </a:rPr>
              <a:t>بالمنجزات الاقتصادية التي حققها الوطن، كإنشاء المدن الاقتصادية، وتبسيط الإجراءات كالخدمات الإلكترونية، واعتماد المشاريع التنموية الضخمة وغيرها</a:t>
            </a:r>
            <a:r>
              <a:rPr lang="ar-EG" sz="2500" b="1"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sz="2500" b="1" smtClean="0">
                <a:latin typeface="Simplified Arabic" panose="02020603050405020304" pitchFamily="18" charset="-78"/>
                <a:cs typeface="Simplified Arabic" panose="02020603050405020304" pitchFamily="18" charset="-78"/>
              </a:rPr>
              <a:t>.2</a:t>
            </a:r>
            <a:r>
              <a:rPr lang="ar-EG" sz="2500" b="1" smtClean="0">
                <a:latin typeface="Simplified Arabic" panose="02020603050405020304" pitchFamily="18" charset="-78"/>
                <a:cs typeface="Simplified Arabic" panose="02020603050405020304" pitchFamily="18" charset="-78"/>
              </a:rPr>
              <a:t>التعريف </a:t>
            </a:r>
            <a:r>
              <a:rPr lang="ar-EG" sz="2500" b="1">
                <a:latin typeface="Simplified Arabic" panose="02020603050405020304" pitchFamily="18" charset="-78"/>
                <a:cs typeface="Simplified Arabic" panose="02020603050405020304" pitchFamily="18" charset="-78"/>
              </a:rPr>
              <a:t>بالقضايا والتحديات الاقتصادية كارتفاع أو انخفاض أسعار النفط، والبطالة، والكوارث الطبيعية، وجود أنظمة ولوائح معقدة وغير واضحة.</a:t>
            </a:r>
            <a:endParaRPr lang="en-US" sz="25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85243" y="365125"/>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دور الإعلام الرقمي </a:t>
            </a:r>
            <a:r>
              <a:rPr lang="ar-EG" sz="4000" b="1" smtClean="0">
                <a:solidFill>
                  <a:schemeClr val="bg1"/>
                </a:solidFill>
                <a:latin typeface="Simplified Arabic" panose="02020603050405020304" pitchFamily="18" charset="-78"/>
                <a:cs typeface="Simplified Arabic" panose="02020603050405020304" pitchFamily="18" charset="-78"/>
              </a:rPr>
              <a:t>في </a:t>
            </a:r>
            <a:r>
              <a:rPr lang="ar-EG" sz="4000" b="1">
                <a:solidFill>
                  <a:schemeClr val="bg1"/>
                </a:solidFill>
                <a:latin typeface="Simplified Arabic" panose="02020603050405020304" pitchFamily="18" charset="-78"/>
                <a:cs typeface="Simplified Arabic" panose="02020603050405020304" pitchFamily="18" charset="-78"/>
              </a:rPr>
              <a:t>التنمية </a:t>
            </a:r>
            <a:r>
              <a:rPr lang="ar-EG" sz="4000" b="1" smtClean="0">
                <a:solidFill>
                  <a:schemeClr val="bg1"/>
                </a:solidFill>
                <a:latin typeface="Simplified Arabic" panose="02020603050405020304" pitchFamily="18" charset="-78"/>
                <a:cs typeface="Simplified Arabic" panose="02020603050405020304" pitchFamily="18" charset="-78"/>
              </a:rPr>
              <a:t>الاقتصادية المستدامة</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68490" y="1355267"/>
            <a:ext cx="4599295" cy="5325801"/>
          </a:xfrm>
        </p:spPr>
      </p:pic>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81683" y="1464449"/>
            <a:ext cx="6107823" cy="4388561"/>
          </a:xfrm>
        </p:spPr>
        <p:txBody>
          <a:bodyPr>
            <a:noAutofit/>
          </a:bodyPr>
          <a:lstStyle/>
          <a:p>
            <a:pPr marL="0" indent="0" algn="just" rtl="1">
              <a:lnSpc>
                <a:spcPct val="110000"/>
              </a:lnSpc>
              <a:spcBef>
                <a:spcPts val="110"/>
              </a:spcBef>
              <a:spcAft>
                <a:spcPts val="110"/>
              </a:spcAft>
              <a:buNone/>
            </a:pPr>
            <a:r>
              <a:rPr lang="en-US" sz="2400" b="1" smtClean="0">
                <a:latin typeface="Simplified Arabic" panose="02020603050405020304" pitchFamily="18" charset="-78"/>
                <a:cs typeface="Simplified Arabic" panose="02020603050405020304" pitchFamily="18" charset="-78"/>
              </a:rPr>
              <a:t>.</a:t>
            </a:r>
            <a:r>
              <a:rPr lang="en-US" sz="2600" b="1" smtClean="0">
                <a:latin typeface="Simplified Arabic" panose="02020603050405020304" pitchFamily="18" charset="-78"/>
                <a:cs typeface="Simplified Arabic" panose="02020603050405020304" pitchFamily="18" charset="-78"/>
              </a:rPr>
              <a:t>3</a:t>
            </a:r>
            <a:r>
              <a:rPr lang="ar-EG" sz="2600" b="1" smtClean="0">
                <a:latin typeface="Simplified Arabic" panose="02020603050405020304" pitchFamily="18" charset="-78"/>
                <a:cs typeface="Simplified Arabic" panose="02020603050405020304" pitchFamily="18" charset="-78"/>
              </a:rPr>
              <a:t> التعريف </a:t>
            </a:r>
            <a:r>
              <a:rPr lang="ar-EG" sz="2600" b="1">
                <a:latin typeface="Simplified Arabic" panose="02020603050405020304" pitchFamily="18" charset="-78"/>
                <a:cs typeface="Simplified Arabic" panose="02020603050405020304" pitchFamily="18" charset="-78"/>
              </a:rPr>
              <a:t>بالفرص الاستثمارية وسبل جلب رؤوس الأموال لاستثمارها بالداخل، وتحفيز النمو، ورعاية مناسبات لقاءات رجال وسيدات الأعمال.</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600" b="1" smtClean="0">
                <a:latin typeface="Simplified Arabic" panose="02020603050405020304" pitchFamily="18" charset="-78"/>
                <a:cs typeface="Simplified Arabic" panose="02020603050405020304" pitchFamily="18" charset="-78"/>
              </a:rPr>
              <a:t> .4</a:t>
            </a:r>
            <a:r>
              <a:rPr lang="ar-EG" sz="2600" b="1" smtClean="0">
                <a:latin typeface="Simplified Arabic" panose="02020603050405020304" pitchFamily="18" charset="-78"/>
                <a:cs typeface="Simplified Arabic" panose="02020603050405020304" pitchFamily="18" charset="-78"/>
              </a:rPr>
              <a:t>تقديم </a:t>
            </a:r>
            <a:r>
              <a:rPr lang="ar-EG" sz="2600" b="1">
                <a:latin typeface="Simplified Arabic" panose="02020603050405020304" pitchFamily="18" charset="-78"/>
                <a:cs typeface="Simplified Arabic" panose="02020603050405020304" pitchFamily="18" charset="-78"/>
              </a:rPr>
              <a:t>معلومات للمجتمع بأوجه الفساد في القطاع الاقتصادي كأخبار اكتشاف فساد إداري مالي بأحد الجهات الحكومية، وكذلك توضيح مدى تعقيد بعض اللوائح والأنظمة.</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600" b="1" smtClean="0">
                <a:latin typeface="Simplified Arabic" panose="02020603050405020304" pitchFamily="18" charset="-78"/>
                <a:cs typeface="Simplified Arabic" panose="02020603050405020304" pitchFamily="18" charset="-78"/>
              </a:rPr>
              <a:t> .5</a:t>
            </a:r>
            <a:r>
              <a:rPr lang="ar-EG" sz="2600" b="1" smtClean="0">
                <a:latin typeface="Simplified Arabic" panose="02020603050405020304" pitchFamily="18" charset="-78"/>
                <a:cs typeface="Simplified Arabic" panose="02020603050405020304" pitchFamily="18" charset="-78"/>
              </a:rPr>
              <a:t>التغطية </a:t>
            </a:r>
            <a:r>
              <a:rPr lang="ar-EG" sz="2600" b="1">
                <a:latin typeface="Simplified Arabic" panose="02020603050405020304" pitchFamily="18" charset="-78"/>
                <a:cs typeface="Simplified Arabic" panose="02020603050405020304" pitchFamily="18" charset="-78"/>
              </a:rPr>
              <a:t>الإعلامية الموسعة للموارد المالية للبلد مثل: النفط، الصناعة، الزراعة السياحة، وغيرها مع تقديم الشرح الوافي المبسط للجمهور.</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دور الإعلام الرقمي </a:t>
            </a:r>
            <a:r>
              <a:rPr lang="ar-EG" sz="4000" b="1" smtClean="0">
                <a:solidFill>
                  <a:schemeClr val="bg1"/>
                </a:solidFill>
                <a:latin typeface="Simplified Arabic" panose="02020603050405020304" pitchFamily="18" charset="-78"/>
                <a:cs typeface="Simplified Arabic" panose="02020603050405020304" pitchFamily="18" charset="-78"/>
              </a:rPr>
              <a:t>في </a:t>
            </a:r>
            <a:r>
              <a:rPr lang="ar-EG" sz="4000" b="1">
                <a:solidFill>
                  <a:schemeClr val="bg1"/>
                </a:solidFill>
                <a:latin typeface="Simplified Arabic" panose="02020603050405020304" pitchFamily="18" charset="-78"/>
                <a:cs typeface="Simplified Arabic" panose="02020603050405020304" pitchFamily="18" charset="-78"/>
              </a:rPr>
              <a:t>التنمية </a:t>
            </a:r>
            <a:r>
              <a:rPr lang="ar-EG" sz="4000" b="1" smtClean="0">
                <a:solidFill>
                  <a:schemeClr val="bg1"/>
                </a:solidFill>
                <a:latin typeface="Simplified Arabic" panose="02020603050405020304" pitchFamily="18" charset="-78"/>
                <a:cs typeface="Simplified Arabic" panose="02020603050405020304" pitchFamily="18" charset="-78"/>
              </a:rPr>
              <a:t>الاقتصادية المستدامة</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3" y="1347953"/>
            <a:ext cx="4929808" cy="5325802"/>
          </a:xfrm>
        </p:spPr>
      </p:pic>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1869"/>
    </mc:Choice>
    <mc:Fallback xmlns="">
      <p:transition spd="slow" advTm="131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44062"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019869" y="365126"/>
            <a:ext cx="962894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دور الإعلام </a:t>
            </a:r>
            <a:r>
              <a:rPr lang="ar-EG" sz="4000" b="1" smtClean="0">
                <a:solidFill>
                  <a:schemeClr val="bg1"/>
                </a:solidFill>
                <a:latin typeface="Simplified Arabic" panose="02020603050405020304" pitchFamily="18" charset="-78"/>
                <a:cs typeface="Simplified Arabic" panose="02020603050405020304" pitchFamily="18" charset="-78"/>
              </a:rPr>
              <a:t>الرقمي </a:t>
            </a:r>
            <a:r>
              <a:rPr lang="ar-EG" sz="4000" b="1">
                <a:solidFill>
                  <a:schemeClr val="bg1"/>
                </a:solidFill>
                <a:latin typeface="Simplified Arabic" panose="02020603050405020304" pitchFamily="18" charset="-78"/>
                <a:cs typeface="Simplified Arabic" panose="02020603050405020304" pitchFamily="18" charset="-78"/>
              </a:rPr>
              <a:t>في التنمية </a:t>
            </a:r>
            <a:r>
              <a:rPr lang="ar-EG" sz="4000" b="1" smtClean="0">
                <a:solidFill>
                  <a:schemeClr val="bg1"/>
                </a:solidFill>
                <a:latin typeface="Simplified Arabic" panose="02020603050405020304" pitchFamily="18" charset="-78"/>
                <a:cs typeface="Simplified Arabic" panose="02020603050405020304" pitchFamily="18" charset="-78"/>
              </a:rPr>
              <a:t>الاقتصادية المستدامة</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456471" y="1582619"/>
            <a:ext cx="6096000" cy="4337854"/>
          </a:xfrm>
          <a:prstGeom prst="rect">
            <a:avLst/>
          </a:prstGeom>
        </p:spPr>
        <p:txBody>
          <a:bodyPr>
            <a:spAutoFit/>
          </a:bodyPr>
          <a:lstStyle/>
          <a:p>
            <a:pPr algn="just" rtl="1">
              <a:lnSpc>
                <a:spcPct val="110000"/>
              </a:lnSpc>
              <a:spcBef>
                <a:spcPts val="110"/>
              </a:spcBef>
              <a:spcAft>
                <a:spcPts val="110"/>
              </a:spcAft>
            </a:pPr>
            <a:r>
              <a:rPr lang="en-US" sz="2600" b="1" smtClean="0">
                <a:latin typeface="Simplified Arabic" panose="02020603050405020304" pitchFamily="18" charset="-78"/>
                <a:ea typeface="Calibri" panose="020F0502020204030204" pitchFamily="34" charset="0"/>
                <a:cs typeface="Simplified Arabic" panose="02020603050405020304" pitchFamily="18" charset="-78"/>
              </a:rPr>
              <a:t>6</a:t>
            </a:r>
            <a:r>
              <a:rPr lang="ar-EG" sz="2600" b="1" smtClean="0">
                <a:latin typeface="Simplified Arabic" panose="02020603050405020304" pitchFamily="18" charset="-78"/>
                <a:ea typeface="Calibri" panose="020F0502020204030204" pitchFamily="34" charset="0"/>
                <a:cs typeface="Simplified Arabic" panose="02020603050405020304" pitchFamily="18" charset="-78"/>
              </a:rPr>
              <a:t>. تقديم </a:t>
            </a:r>
            <a:r>
              <a:rPr lang="ar-EG" sz="2600" b="1">
                <a:latin typeface="Simplified Arabic" panose="02020603050405020304" pitchFamily="18" charset="-78"/>
                <a:ea typeface="Calibri" panose="020F0502020204030204" pitchFamily="34" charset="0"/>
                <a:cs typeface="Simplified Arabic" panose="02020603050405020304" pitchFamily="18" charset="-78"/>
              </a:rPr>
              <a:t>معلومات عن أوجه القصور في التنمية الاقتصادية مثل: وجود منطقة لا تحظى بالتنمية الكافية.</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6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600" b="1" smtClean="0">
                <a:latin typeface="Simplified Arabic" panose="02020603050405020304" pitchFamily="18" charset="-78"/>
                <a:ea typeface="Calibri" panose="020F0502020204030204" pitchFamily="34" charset="0"/>
                <a:cs typeface="Simplified Arabic" panose="02020603050405020304" pitchFamily="18" charset="-78"/>
              </a:rPr>
              <a:t>7</a:t>
            </a:r>
            <a:r>
              <a:rPr lang="ar-EG" sz="2600" b="1" smtClean="0">
                <a:latin typeface="Simplified Arabic" panose="02020603050405020304" pitchFamily="18" charset="-78"/>
                <a:ea typeface="Calibri" panose="020F0502020204030204" pitchFamily="34" charset="0"/>
                <a:cs typeface="Simplified Arabic" panose="02020603050405020304" pitchFamily="18" charset="-78"/>
              </a:rPr>
              <a:t>. متابعة </a:t>
            </a:r>
            <a:r>
              <a:rPr lang="ar-EG" sz="2600" b="1">
                <a:latin typeface="Simplified Arabic" panose="02020603050405020304" pitchFamily="18" charset="-78"/>
                <a:ea typeface="Calibri" panose="020F0502020204030204" pitchFamily="34" charset="0"/>
                <a:cs typeface="Simplified Arabic" panose="02020603050405020304" pitchFamily="18" charset="-78"/>
              </a:rPr>
              <a:t>التطورات الاقتصادية في داخل البلد وخارجه لتعريف المجتمع بها وبيان أفضل الممارسات الاقتصادية عالميًا وتشجيع دخولها للبلد، وكذلك التوعية من المخاطر إن وجدت كالتضخم والإغراق</a:t>
            </a:r>
            <a:r>
              <a:rPr lang="ar-EG" sz="2600" b="1" smtClean="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600" b="1" smtClean="0">
                <a:latin typeface="Simplified Arabic" panose="02020603050405020304" pitchFamily="18" charset="-78"/>
                <a:cs typeface="Simplified Arabic" panose="02020603050405020304" pitchFamily="18" charset="-78"/>
              </a:rPr>
              <a:t>‏</a:t>
            </a:r>
            <a:r>
              <a:rPr lang="en-US" sz="2600" b="1" smtClean="0">
                <a:latin typeface="Simplified Arabic" panose="02020603050405020304" pitchFamily="18" charset="-78"/>
                <a:cs typeface="Simplified Arabic" panose="02020603050405020304" pitchFamily="18" charset="-78"/>
              </a:rPr>
              <a:t>.8</a:t>
            </a:r>
            <a:r>
              <a:rPr lang="ar-EG" sz="2600" b="1" smtClean="0">
                <a:latin typeface="Simplified Arabic" panose="02020603050405020304" pitchFamily="18" charset="-78"/>
                <a:cs typeface="Simplified Arabic" panose="02020603050405020304" pitchFamily="18" charset="-78"/>
              </a:rPr>
              <a:t> توعية </a:t>
            </a:r>
            <a:r>
              <a:rPr lang="ar-EG" sz="2600" b="1">
                <a:latin typeface="Simplified Arabic" panose="02020603050405020304" pitchFamily="18" charset="-78"/>
                <a:cs typeface="Simplified Arabic" panose="02020603050405020304" pitchFamily="18" charset="-78"/>
              </a:rPr>
              <a:t>المجتمع بضرورة التصرف بحكمة مع التقلبات الاقتصادية مثل: ارتفاع الأسعار والتضخم ورعاية المناسبات العلمية التي تتناول هذه المواضيع.</a:t>
            </a:r>
            <a:endParaRPr lang="en-US" sz="2600"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61424" y="1391314"/>
            <a:ext cx="4964471" cy="5337031"/>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1205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1787858" y="242294"/>
            <a:ext cx="968990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دور الإعلام الرقمي </a:t>
            </a:r>
            <a:r>
              <a:rPr lang="ar-EG" sz="4000" b="1" smtClean="0">
                <a:solidFill>
                  <a:schemeClr val="bg1"/>
                </a:solidFill>
                <a:latin typeface="Simplified Arabic" panose="02020603050405020304" pitchFamily="18" charset="-78"/>
                <a:cs typeface="Simplified Arabic" panose="02020603050405020304" pitchFamily="18" charset="-78"/>
              </a:rPr>
              <a:t>في </a:t>
            </a:r>
            <a:r>
              <a:rPr lang="ar-EG" sz="4000" b="1">
                <a:solidFill>
                  <a:schemeClr val="bg1"/>
                </a:solidFill>
                <a:latin typeface="Simplified Arabic" panose="02020603050405020304" pitchFamily="18" charset="-78"/>
                <a:cs typeface="Simplified Arabic" panose="02020603050405020304" pitchFamily="18" charset="-78"/>
              </a:rPr>
              <a:t>التنمية </a:t>
            </a:r>
            <a:r>
              <a:rPr lang="ar-EG" sz="4000" b="1" smtClean="0">
                <a:solidFill>
                  <a:schemeClr val="bg1"/>
                </a:solidFill>
                <a:latin typeface="Simplified Arabic" panose="02020603050405020304" pitchFamily="18" charset="-78"/>
                <a:cs typeface="Simplified Arabic" panose="02020603050405020304" pitchFamily="18" charset="-78"/>
              </a:rPr>
              <a:t>الاقتصادية المستدامة</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68000" y="899028"/>
            <a:ext cx="6199448" cy="6340197"/>
          </a:xfrm>
          <a:prstGeom prst="rect">
            <a:avLst/>
          </a:prstGeom>
        </p:spPr>
        <p:txBody>
          <a:bodyPr wrap="square">
            <a:spAutoFit/>
          </a:bodyPr>
          <a:lstStyle/>
          <a:p>
            <a:pPr marL="285750" indent="-285750" algn="just" rtl="1">
              <a:lnSpc>
                <a:spcPct val="110000"/>
              </a:lnSpc>
              <a:spcBef>
                <a:spcPts val="110"/>
              </a:spcBef>
              <a:spcAft>
                <a:spcPts val="110"/>
              </a:spcAft>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400" b="1" smtClean="0">
                <a:latin typeface="Simplified Arabic" panose="02020603050405020304" pitchFamily="18" charset="-78"/>
                <a:cs typeface="Simplified Arabic" panose="02020603050405020304" pitchFamily="18" charset="-78"/>
              </a:rPr>
              <a:t> .9</a:t>
            </a:r>
            <a:r>
              <a:rPr lang="ar-EG" sz="2400" b="1" smtClean="0">
                <a:latin typeface="Simplified Arabic" panose="02020603050405020304" pitchFamily="18" charset="-78"/>
                <a:cs typeface="Simplified Arabic" panose="02020603050405020304" pitchFamily="18" charset="-78"/>
              </a:rPr>
              <a:t>العلم </a:t>
            </a:r>
            <a:r>
              <a:rPr lang="ar-EG" sz="2400" b="1">
                <a:latin typeface="Simplified Arabic" panose="02020603050405020304" pitchFamily="18" charset="-78"/>
                <a:cs typeface="Simplified Arabic" panose="02020603050405020304" pitchFamily="18" charset="-78"/>
              </a:rPr>
              <a:t>والتعليم هما من أهم الوسائل للنهوض بالمجتمعات، لذلك يشجع الإعلام المجتمع على العلم والتعلم ويتوسع في أخبارها ويكرم من يستحق التكريم.</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.10</a:t>
            </a:r>
            <a:r>
              <a:rPr lang="ar-EG" sz="2400" b="1" smtClean="0">
                <a:latin typeface="Simplified Arabic" panose="02020603050405020304" pitchFamily="18" charset="-78"/>
                <a:cs typeface="Simplified Arabic" panose="02020603050405020304" pitchFamily="18" charset="-78"/>
              </a:rPr>
              <a:t>تشجيع </a:t>
            </a:r>
            <a:r>
              <a:rPr lang="ar-EG" sz="2400" b="1">
                <a:latin typeface="Simplified Arabic" panose="02020603050405020304" pitchFamily="18" charset="-78"/>
                <a:cs typeface="Simplified Arabic" panose="02020603050405020304" pitchFamily="18" charset="-78"/>
              </a:rPr>
              <a:t>مختلف الجماهير للتفاعل مع المواضيع الاقتصادية، ومن ذلك فتح المجال لكتابة المقالات وإجراء الحوارات مع قادة الرأي وتنظيم الندوات واللقاءات العلمية.</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.11</a:t>
            </a:r>
            <a:r>
              <a:rPr lang="ar-EG" sz="2400" b="1" smtClean="0">
                <a:latin typeface="Simplified Arabic" panose="02020603050405020304" pitchFamily="18" charset="-78"/>
                <a:cs typeface="Simplified Arabic" panose="02020603050405020304" pitchFamily="18" charset="-78"/>
              </a:rPr>
              <a:t>تكليف </a:t>
            </a:r>
            <a:r>
              <a:rPr lang="ar-EG" sz="2400" b="1">
                <a:latin typeface="Simplified Arabic" panose="02020603050405020304" pitchFamily="18" charset="-78"/>
                <a:cs typeface="Simplified Arabic" panose="02020603050405020304" pitchFamily="18" charset="-78"/>
              </a:rPr>
              <a:t>المتخصصين في الإعلام الاقتصادي فقط لتغطية وتناول القضايا والمواضيع الاقتصادية، مع تشجيع وتدريب من يرغب الالتحاق بهم.</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.12</a:t>
            </a:r>
            <a:r>
              <a:rPr lang="ar-EG" sz="2400" b="1" smtClean="0">
                <a:latin typeface="Simplified Arabic" panose="02020603050405020304" pitchFamily="18" charset="-78"/>
                <a:cs typeface="Simplified Arabic" panose="02020603050405020304" pitchFamily="18" charset="-78"/>
              </a:rPr>
              <a:t>إجراء </a:t>
            </a:r>
            <a:r>
              <a:rPr lang="ar-EG" sz="2400" b="1">
                <a:latin typeface="Simplified Arabic" panose="02020603050405020304" pitchFamily="18" charset="-78"/>
                <a:cs typeface="Simplified Arabic" panose="02020603050405020304" pitchFamily="18" charset="-78"/>
              </a:rPr>
              <a:t>الدراسات والبحوث ومسح الرأي العام في القضايا والمواضيع الاقتصادية بالتعاون مع العلماء والباحثين في المجالات ذات العلاقة ونشرها.</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95871" y="1209089"/>
            <a:ext cx="4872022" cy="5502435"/>
          </a:xfr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5" name="مستطيل 4"/>
          <p:cNvSpPr/>
          <p:nvPr/>
        </p:nvSpPr>
        <p:spPr>
          <a:xfrm>
            <a:off x="5244152" y="1328053"/>
            <a:ext cx="6096000" cy="4925451"/>
          </a:xfrm>
          <a:prstGeom prst="rect">
            <a:avLst/>
          </a:prstGeom>
        </p:spPr>
        <p:txBody>
          <a:bodyPr>
            <a:spAutoFit/>
          </a:bodyPr>
          <a:lstStyle/>
          <a:p>
            <a:pPr algn="just" rtl="1">
              <a:lnSpc>
                <a:spcPct val="110000"/>
              </a:lnSpc>
              <a:spcBef>
                <a:spcPts val="110"/>
              </a:spcBef>
              <a:spcAft>
                <a:spcPts val="110"/>
              </a:spcAft>
            </a:pPr>
            <a:r>
              <a:rPr lang="ar-EG" sz="32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مقدمة:</a:t>
            </a:r>
            <a:endParaRPr lang="en-US" sz="32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latin typeface="Simplified Arabic" panose="02020603050405020304" pitchFamily="18" charset="-78"/>
                <a:ea typeface="Calibri" panose="020F0502020204030204" pitchFamily="34" charset="0"/>
                <a:cs typeface="Simplified Arabic" panose="02020603050405020304" pitchFamily="18" charset="-78"/>
              </a:rPr>
              <a:t>‏</a:t>
            </a:r>
            <a:r>
              <a:rPr lang="ar-EG" sz="2800" b="1">
                <a:latin typeface="Simplified Arabic" panose="02020603050405020304" pitchFamily="18" charset="-78"/>
                <a:ea typeface="Calibri" panose="020F0502020204030204" pitchFamily="34" charset="0"/>
                <a:cs typeface="Simplified Arabic" panose="02020603050405020304" pitchFamily="18" charset="-78"/>
              </a:rPr>
              <a:t>شهد المجتمع المعاصر في الآونة الأخيرة تطورات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تكنولوجية </a:t>
            </a:r>
            <a:r>
              <a:rPr lang="ar-EG" sz="2800" b="1">
                <a:latin typeface="Simplified Arabic" panose="02020603050405020304" pitchFamily="18" charset="-78"/>
                <a:ea typeface="Calibri" panose="020F0502020204030204" pitchFamily="34" charset="0"/>
                <a:cs typeface="Simplified Arabic" panose="02020603050405020304" pitchFamily="18" charset="-78"/>
              </a:rPr>
              <a:t>سريعة في كل المجالات ولاسيما الإعلام والاتصال؛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حيث احتلت الحاسبات الإلكترونية، والأقمار الصناعية </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وشبكة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المعلومات الدولية، </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والتقنيات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الرقمية والذكية دورًا بارزًا في نقل وتوصيل المعلومات وكافة الرسائل الاتصالية (المرئية، المسموعة، والمقروءة، المندمجة الوسائط) إلى الجمهور المستخدم بطريقة مباشرة وغير مباشرة في نفس الوقت.</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7421" y="1526249"/>
            <a:ext cx="4928548" cy="5076093"/>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141794" y="1460310"/>
            <a:ext cx="6212005" cy="5695918"/>
          </a:xfrm>
          <a:prstGeom prst="rect">
            <a:avLst/>
          </a:prstGeom>
        </p:spPr>
        <p:txBody>
          <a:bodyPr wrap="square">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وأفرز توظيف تقنيات التحول الرقمي والتطبيقات الذكية في إنتاج المحتوى في المؤسسات الإعلامية </a:t>
            </a:r>
            <a:r>
              <a:rPr lang="ar-EG" sz="2800" b="1" u="sng">
                <a:latin typeface="Simplified Arabic" panose="02020603050405020304" pitchFamily="18" charset="-78"/>
                <a:cs typeface="Simplified Arabic" panose="02020603050405020304" pitchFamily="18" charset="-78"/>
              </a:rPr>
              <a:t>عن ظهور العديد من الوسائل الرقمية الجديدة كالصحف الرقمية والتي فرضت نفسها على الساحة الإعلامية </a:t>
            </a:r>
            <a:r>
              <a:rPr lang="ar-EG" sz="2800" b="1">
                <a:latin typeface="Simplified Arabic" panose="02020603050405020304" pitchFamily="18" charset="-78"/>
                <a:cs typeface="Simplified Arabic" panose="02020603050405020304" pitchFamily="18" charset="-78"/>
              </a:rPr>
              <a:t>نتيجة الصعوبات التي تواجها الصحف الورقية في ظل ارتفاع تكاليف الطباعة </a:t>
            </a:r>
            <a:r>
              <a:rPr lang="ar-EG" sz="2800" b="1" u="sng">
                <a:latin typeface="Simplified Arabic" panose="02020603050405020304" pitchFamily="18" charset="-78"/>
                <a:cs typeface="Simplified Arabic" panose="02020603050405020304" pitchFamily="18" charset="-78"/>
              </a:rPr>
              <a:t>والتقنيات التكنولوجية التي مكنت كافة الأفراد من الوصول إلى المعلومات والأخبار ومتابعة المستجدات والتفاعل معها بصورة فورية دون الحاجة لشراء الصحف الورقية.</a:t>
            </a: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068" y="1578885"/>
            <a:ext cx="4890089" cy="4740028"/>
          </a:xfr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smtClean="0"/>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418709" y="364067"/>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926842" y="1382443"/>
            <a:ext cx="6428096" cy="4493538"/>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r>
              <a:rPr lang="ar-EG" sz="2600" b="1" smtClean="0">
                <a:latin typeface="Simplified Arabic" panose="02020603050405020304" pitchFamily="18" charset="-78"/>
                <a:cs typeface="Simplified Arabic" panose="02020603050405020304" pitchFamily="18" charset="-78"/>
              </a:rPr>
              <a:t>وتشهد </a:t>
            </a:r>
            <a:r>
              <a:rPr lang="ar-EG" sz="2600" b="1">
                <a:latin typeface="Simplified Arabic" panose="02020603050405020304" pitchFamily="18" charset="-78"/>
                <a:cs typeface="Simplified Arabic" panose="02020603050405020304" pitchFamily="18" charset="-78"/>
              </a:rPr>
              <a:t>صناعة الإعلام ظهور حقبة جديدة نتيجة للتطورات المتسارعة في التكنولوجيا، و تزايد الاعتماد على صحافة الذكاء </a:t>
            </a:r>
            <a:r>
              <a:rPr lang="ar-EG" sz="2600" b="1" smtClean="0">
                <a:latin typeface="Simplified Arabic" panose="02020603050405020304" pitchFamily="18" charset="-78"/>
                <a:cs typeface="Simplified Arabic" panose="02020603050405020304" pitchFamily="18" charset="-78"/>
              </a:rPr>
              <a:t>الاصطناعي</a:t>
            </a:r>
            <a:r>
              <a:rPr lang="ar-EG" sz="2600" b="1">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وهو ما أطلق عليه البعض الثورة الصناعية الرابعة، ومن أبرز مظاهرها في مجال العمل الإعلامي، تزايد القدرات الآلية في معالجة البيانات و تقديم نشرة الأخبار والبرامج التلفزيونية، </a:t>
            </a:r>
            <a:r>
              <a:rPr lang="ar-EG" sz="2600" b="1">
                <a:latin typeface="Simplified Arabic" panose="02020603050405020304" pitchFamily="18" charset="-78"/>
                <a:cs typeface="Simplified Arabic" panose="02020603050405020304" pitchFamily="18" charset="-78"/>
              </a:rPr>
              <a:t>كما توفر تطبيقات الذكاء الصناعي إلى </a:t>
            </a:r>
            <a:r>
              <a:rPr lang="ar-EG" sz="2600" b="1" smtClean="0">
                <a:latin typeface="Simplified Arabic" panose="02020603050405020304" pitchFamily="18" charset="-78"/>
                <a:cs typeface="Simplified Arabic" panose="02020603050405020304" pitchFamily="18" charset="-78"/>
              </a:rPr>
              <a:t>وسائل </a:t>
            </a:r>
            <a:r>
              <a:rPr lang="ar-EG" sz="2600" b="1">
                <a:latin typeface="Simplified Arabic" panose="02020603050405020304" pitchFamily="18" charset="-78"/>
                <a:cs typeface="Simplified Arabic" panose="02020603050405020304" pitchFamily="18" charset="-78"/>
              </a:rPr>
              <a:t>الإعلام أدوات أكثر </a:t>
            </a:r>
            <a:r>
              <a:rPr lang="ar-EG" sz="2600" b="1" smtClean="0">
                <a:latin typeface="Simplified Arabic" panose="02020603050405020304" pitchFamily="18" charset="-78"/>
                <a:cs typeface="Simplified Arabic" panose="02020603050405020304" pitchFamily="18" charset="-78"/>
              </a:rPr>
              <a:t>تقدمًا </a:t>
            </a:r>
            <a:r>
              <a:rPr lang="ar-EG" sz="2600" b="1">
                <a:latin typeface="Simplified Arabic" panose="02020603050405020304" pitchFamily="18" charset="-78"/>
                <a:cs typeface="Simplified Arabic" panose="02020603050405020304" pitchFamily="18" charset="-78"/>
              </a:rPr>
              <a:t>وسرعة في نقل الخبر إلى المتلقي عبر استخدام الخوارزميات لتطوير المحتوى الإعلامي و كتابة القصص والأخبار الصحفية والتحقق من صحة الأخبار </a:t>
            </a:r>
            <a:r>
              <a:rPr lang="ar-EG" sz="2600" b="1" smtClean="0">
                <a:latin typeface="Simplified Arabic" panose="02020603050405020304" pitchFamily="18" charset="-78"/>
                <a:cs typeface="Simplified Arabic" panose="02020603050405020304" pitchFamily="18" charset="-78"/>
              </a:rPr>
              <a:t>المزيفة</a:t>
            </a:r>
            <a:r>
              <a:rPr lang="ar-EG" sz="2600" b="1">
                <a:latin typeface="Simplified Arabic" panose="02020603050405020304" pitchFamily="18" charset="-78"/>
                <a:cs typeface="Simplified Arabic" panose="02020603050405020304" pitchFamily="18" charset="-78"/>
              </a:rPr>
              <a:t>.</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5277" y="1366112"/>
            <a:ext cx="4561408" cy="5010906"/>
          </a:xfrm>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1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lnSpc>
                <a:spcPct val="110000"/>
              </a:lnSpc>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47131" y="38408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9537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a:t>
            </a:r>
            <a:r>
              <a:rPr lang="ar-EG" sz="4800" b="1" smtClean="0">
                <a:solidFill>
                  <a:schemeClr val="bg1"/>
                </a:solidFill>
                <a:latin typeface="Simplified Arabic" panose="02020603050405020304" pitchFamily="18" charset="-78"/>
                <a:cs typeface="Simplified Arabic" panose="02020603050405020304" pitchFamily="18" charset="-78"/>
              </a:rPr>
              <a:t>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390865" y="1382443"/>
            <a:ext cx="5964071" cy="3435812"/>
          </a:xfrm>
          <a:prstGeom prst="rect">
            <a:avLst/>
          </a:prstGeom>
        </p:spPr>
        <p:txBody>
          <a:bodyPr wrap="square">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وقد أدى ذلك إلى إحداث تغييرات كبيرة في قدرة وسائل الإعلام على التأثير وسرعة مخاطبة الجمهور، </a:t>
            </a:r>
            <a:r>
              <a:rPr lang="ar-EG" sz="2800" b="1" u="sng">
                <a:latin typeface="Simplified Arabic" panose="02020603050405020304" pitchFamily="18" charset="-78"/>
                <a:cs typeface="Simplified Arabic" panose="02020603050405020304" pitchFamily="18" charset="-78"/>
              </a:rPr>
              <a:t>الأمر الذي سيضاعف من التنافسية بين وسائل الإعلام و تقليل تكلفة المنتج الإعلامي</a:t>
            </a:r>
            <a:r>
              <a:rPr lang="ar-EG" sz="2800" b="1">
                <a:latin typeface="Simplified Arabic" panose="02020603050405020304" pitchFamily="18" charset="-78"/>
                <a:cs typeface="Simplified Arabic" panose="02020603050405020304" pitchFamily="18" charset="-78"/>
              </a:rPr>
              <a:t>، و هو ما يتطلب من العاملين بالمؤسسات الإعلامية الاستعداد لهذه التقنيات الحديثة والوعي بأهميتها.</a:t>
            </a:r>
            <a:endParaRPr lang="en-US" sz="28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1565" y="1491624"/>
            <a:ext cx="4840406" cy="5045653"/>
          </a:xfrm>
        </p:spPr>
      </p:pic>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a:t>
            </a:r>
            <a:r>
              <a:rPr lang="ar-EG" sz="4800" b="1" smtClean="0">
                <a:solidFill>
                  <a:schemeClr val="bg1"/>
                </a:solidFill>
                <a:latin typeface="Simplified Arabic" panose="02020603050405020304" pitchFamily="18" charset="-78"/>
                <a:cs typeface="Simplified Arabic" panose="02020603050405020304" pitchFamily="18" charset="-78"/>
              </a:rPr>
              <a:t>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مستطيل 3"/>
          <p:cNvSpPr/>
          <p:nvPr/>
        </p:nvSpPr>
        <p:spPr>
          <a:xfrm>
            <a:off x="5221972" y="1382443"/>
            <a:ext cx="6096000" cy="5331716"/>
          </a:xfrm>
          <a:prstGeom prst="rect">
            <a:avLst/>
          </a:prstGeom>
        </p:spPr>
        <p:txBody>
          <a:bodyPr>
            <a:spAutoFit/>
          </a:bodyPr>
          <a:lstStyle/>
          <a:p>
            <a:pPr algn="just" rtl="1">
              <a:lnSpc>
                <a:spcPct val="110000"/>
              </a:lnSpc>
              <a:spcBef>
                <a:spcPts val="110"/>
              </a:spcBef>
              <a:spcAft>
                <a:spcPts val="110"/>
              </a:spcAft>
            </a:pPr>
            <a:r>
              <a:rPr lang="ar-EG" sz="2700" b="1">
                <a:latin typeface="Simplified Arabic" panose="02020603050405020304" pitchFamily="18" charset="-78"/>
                <a:cs typeface="Simplified Arabic" panose="02020603050405020304" pitchFamily="18" charset="-78"/>
              </a:rPr>
              <a:t>وفي ظل اتجاه بعض المؤسسات الصحفية العربية التي أعلنت بدء استخدامها أو تخطيطها للاستفادة من هذه التقنيات سواء من خلال تدشين غرف الأخبار المدمجة وصالات التحرير الذكية وغيرها من أشكال استخدام تقنيات الذكاء </a:t>
            </a:r>
            <a:r>
              <a:rPr lang="ar-EG" sz="2700" b="1" smtClean="0">
                <a:latin typeface="Simplified Arabic" panose="02020603050405020304" pitchFamily="18" charset="-78"/>
                <a:cs typeface="Simplified Arabic" panose="02020603050405020304" pitchFamily="18" charset="-78"/>
              </a:rPr>
              <a:t>الاصطناعي </a:t>
            </a:r>
            <a:r>
              <a:rPr lang="ar-EG" sz="2700" b="1">
                <a:latin typeface="Simplified Arabic" panose="02020603050405020304" pitchFamily="18" charset="-78"/>
                <a:cs typeface="Simplified Arabic" panose="02020603050405020304" pitchFamily="18" charset="-78"/>
              </a:rPr>
              <a:t>بشكل أو بأخر في مجال صناعة الأخبار، </a:t>
            </a:r>
            <a:r>
              <a:rPr lang="ar-EG" sz="2700" b="1" u="sng">
                <a:solidFill>
                  <a:srgbClr val="203E5F"/>
                </a:solidFill>
                <a:latin typeface="Simplified Arabic" panose="02020603050405020304" pitchFamily="18" charset="-78"/>
                <a:cs typeface="Simplified Arabic" panose="02020603050405020304" pitchFamily="18" charset="-78"/>
              </a:rPr>
              <a:t>بما يتوافق مع السياسات الحكومية التي وضعت توظيف تقنيات الذكاء الاصطناعي ضمن الخطة التنموية لرؤية </a:t>
            </a:r>
            <a:r>
              <a:rPr lang="en-US" sz="2700" b="1" u="sng" smtClean="0">
                <a:solidFill>
                  <a:srgbClr val="203E5F"/>
                </a:solidFill>
                <a:latin typeface="Simplified Arabic" panose="02020603050405020304" pitchFamily="18" charset="-78"/>
                <a:cs typeface="Simplified Arabic" panose="02020603050405020304" pitchFamily="18" charset="-78"/>
              </a:rPr>
              <a:t> 2030</a:t>
            </a:r>
            <a:r>
              <a:rPr lang="ar-EG" sz="2700" b="1" u="sng" smtClean="0">
                <a:solidFill>
                  <a:srgbClr val="203E5F"/>
                </a:solidFill>
                <a:latin typeface="Simplified Arabic" panose="02020603050405020304" pitchFamily="18" charset="-78"/>
                <a:cs typeface="Simplified Arabic" panose="02020603050405020304" pitchFamily="18" charset="-78"/>
              </a:rPr>
              <a:t>في </a:t>
            </a:r>
            <a:r>
              <a:rPr lang="ar-EG" sz="2700" b="1" u="sng">
                <a:solidFill>
                  <a:srgbClr val="203E5F"/>
                </a:solidFill>
                <a:latin typeface="Simplified Arabic" panose="02020603050405020304" pitchFamily="18" charset="-78"/>
                <a:cs typeface="Simplified Arabic" panose="02020603050405020304" pitchFamily="18" charset="-78"/>
              </a:rPr>
              <a:t>مصر والمملكة العربية السعودية والتي تركز أحد مقوماتها الأساسية على تشجيع الابتكار.</a:t>
            </a:r>
            <a:endParaRPr lang="en-US" sz="27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4951" y="1382443"/>
            <a:ext cx="4797753" cy="5154835"/>
          </a:xfrm>
        </p:spPr>
      </p:pic>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عنصر نائب للمحتوى 2"/>
          <p:cNvSpPr>
            <a:spLocks noGrp="1"/>
          </p:cNvSpPr>
          <p:nvPr>
            <p:ph sz="half" idx="2"/>
          </p:nvPr>
        </p:nvSpPr>
        <p:spPr>
          <a:xfrm>
            <a:off x="5363570" y="1336592"/>
            <a:ext cx="5990229" cy="4641127"/>
          </a:xfrm>
        </p:spPr>
        <p:txBody>
          <a:bodyPr>
            <a:noAutofit/>
          </a:bodyPr>
          <a:lstStyle/>
          <a:p>
            <a:pPr marL="0" indent="0" algn="r" rtl="1">
              <a:buNone/>
            </a:pPr>
            <a:r>
              <a:rPr lang="ar-EG" sz="3200" b="1" u="sng">
                <a:solidFill>
                  <a:srgbClr val="203E5F"/>
                </a:solidFill>
                <a:latin typeface="Simplified Arabic" panose="02020603050405020304" pitchFamily="18" charset="-78"/>
                <a:cs typeface="Simplified Arabic" panose="02020603050405020304" pitchFamily="18" charset="-78"/>
              </a:rPr>
              <a:t>مفهوم التحول </a:t>
            </a:r>
            <a:r>
              <a:rPr lang="ar-EG" sz="3200" b="1" u="sng" smtClean="0">
                <a:solidFill>
                  <a:srgbClr val="203E5F"/>
                </a:solidFill>
                <a:latin typeface="Simplified Arabic" panose="02020603050405020304" pitchFamily="18" charset="-78"/>
                <a:cs typeface="Simplified Arabic" panose="02020603050405020304" pitchFamily="18" charset="-78"/>
              </a:rPr>
              <a:t>الرقمي:</a:t>
            </a:r>
            <a:endParaRPr lang="en-US" sz="32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r>
              <a:rPr lang="ar-EG" sz="2400"/>
              <a:t>‏</a:t>
            </a:r>
            <a:r>
              <a:rPr lang="ar-EG" b="1">
                <a:latin typeface="Simplified Arabic" panose="02020603050405020304" pitchFamily="18" charset="-78"/>
                <a:cs typeface="Simplified Arabic" panose="02020603050405020304" pitchFamily="18" charset="-78"/>
              </a:rPr>
              <a:t>هو عبارة عن توفر وامتلاك الأجهزة والوسائل والأدوات والبرمجيات والتقنيات والطرق التي تساعد المؤسسات الإعلامية على معالجة البيانات والمعلومات </a:t>
            </a:r>
            <a:r>
              <a:rPr lang="ar-EG" b="1" smtClean="0">
                <a:latin typeface="Simplified Arabic" panose="02020603050405020304" pitchFamily="18" charset="-78"/>
                <a:cs typeface="Simplified Arabic" panose="02020603050405020304" pitchFamily="18" charset="-78"/>
              </a:rPr>
              <a:t>رقميًا </a:t>
            </a:r>
            <a:r>
              <a:rPr lang="ar-EG" b="1">
                <a:latin typeface="Simplified Arabic" panose="02020603050405020304" pitchFamily="18" charset="-78"/>
                <a:cs typeface="Simplified Arabic" panose="02020603050405020304" pitchFamily="18" charset="-78"/>
              </a:rPr>
              <a:t>وإمكانية استرجاعها وتخزينها ونقلها إلى الجمهور بطرق غير تقليدية</a:t>
            </a:r>
            <a:r>
              <a:rPr lang="ar-EG" b="1"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a:t>
            </a:r>
            <a:r>
              <a:rPr lang="ar-EG" b="1" smtClean="0">
                <a:solidFill>
                  <a:schemeClr val="bg1"/>
                </a:solidFill>
                <a:latin typeface="Simplified Arabic" panose="02020603050405020304" pitchFamily="18" charset="-78"/>
                <a:cs typeface="Simplified Arabic" panose="02020603050405020304" pitchFamily="18" charset="-78"/>
              </a:rPr>
              <a:t>الإعلامية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457831"/>
            <a:ext cx="4976884" cy="5017019"/>
          </a:xfrm>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55234"/>
    </mc:Choice>
    <mc:Fallback xmlns="">
      <p:transition spd="slow" advTm="5523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8" y="1307281"/>
            <a:ext cx="5691115" cy="4628076"/>
          </a:xfrm>
        </p:spPr>
        <p:txBody>
          <a:bodyPr>
            <a:normAutofit fontScale="92500"/>
          </a:bodyPr>
          <a:lstStyle/>
          <a:p>
            <a:pPr marL="0" indent="0" algn="r" rtl="1">
              <a:lnSpc>
                <a:spcPct val="120000"/>
              </a:lnSpc>
              <a:spcBef>
                <a:spcPts val="110"/>
              </a:spcBef>
              <a:spcAft>
                <a:spcPts val="110"/>
              </a:spcAft>
              <a:buNone/>
            </a:pPr>
            <a:r>
              <a:rPr lang="ar-EG" sz="3000" b="1" u="sng">
                <a:solidFill>
                  <a:srgbClr val="203E5F"/>
                </a:solidFill>
                <a:latin typeface="Simplified Arabic" panose="02020603050405020304" pitchFamily="18" charset="-78"/>
                <a:cs typeface="Simplified Arabic" panose="02020603050405020304" pitchFamily="18" charset="-78"/>
              </a:rPr>
              <a:t>مفهوم تقنيات التحول </a:t>
            </a:r>
            <a:r>
              <a:rPr lang="ar-EG" sz="3000" b="1" u="sng" smtClean="0">
                <a:solidFill>
                  <a:srgbClr val="203E5F"/>
                </a:solidFill>
                <a:latin typeface="Simplified Arabic" panose="02020603050405020304" pitchFamily="18" charset="-78"/>
                <a:cs typeface="Simplified Arabic" panose="02020603050405020304" pitchFamily="18" charset="-78"/>
              </a:rPr>
              <a:t>الرقمي:</a:t>
            </a:r>
            <a:endParaRPr lang="en-US" sz="30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هى </a:t>
            </a:r>
            <a:r>
              <a:rPr lang="ar-EG" b="1">
                <a:latin typeface="Simplified Arabic" panose="02020603050405020304" pitchFamily="18" charset="-78"/>
                <a:cs typeface="Simplified Arabic" panose="02020603050405020304" pitchFamily="18" charset="-78"/>
              </a:rPr>
              <a:t>التي تضم ‏عدد من أدوات وتقنيات وآليات وخدمات وأجهزة الاتصال الرقمي المتعددة و المختلفة وتشمل العديد من التقنيات منها:  </a:t>
            </a:r>
            <a:r>
              <a:rPr lang="ar-EG" b="1" u="sng">
                <a:latin typeface="Simplified Arabic" panose="02020603050405020304" pitchFamily="18" charset="-78"/>
                <a:cs typeface="Simplified Arabic" panose="02020603050405020304" pitchFamily="18" charset="-78"/>
              </a:rPr>
              <a:t>تقنيات الحاسبات الآلية، الشبكة العنكبوتية (الويب) المواقع الإلكترونية، المنصات الرقمية الاجتماعية (الفيس بوك ، تويتر، انستجرام، </a:t>
            </a:r>
            <a:r>
              <a:rPr lang="ar-EG" b="1" u="sng" smtClean="0">
                <a:latin typeface="Simplified Arabic" panose="02020603050405020304" pitchFamily="18" charset="-78"/>
                <a:cs typeface="Simplified Arabic" panose="02020603050405020304" pitchFamily="18" charset="-78"/>
              </a:rPr>
              <a:t>يوتيوب...إلخ)، النقل </a:t>
            </a:r>
            <a:r>
              <a:rPr lang="ar-EG" b="1" u="sng">
                <a:latin typeface="Simplified Arabic" panose="02020603050405020304" pitchFamily="18" charset="-78"/>
                <a:cs typeface="Simplified Arabic" panose="02020603050405020304" pitchFamily="18" charset="-78"/>
              </a:rPr>
              <a:t>المتدفق للصوت والفيديو، غرف الدردشة، التصوير الرقمي، تقنيات صحافة الهواتف </a:t>
            </a:r>
            <a:r>
              <a:rPr lang="ar-EG" b="1" u="sng" smtClean="0">
                <a:latin typeface="Simplified Arabic" panose="02020603050405020304" pitchFamily="18" charset="-78"/>
                <a:cs typeface="Simplified Arabic" panose="02020603050405020304" pitchFamily="18" charset="-78"/>
              </a:rPr>
              <a:t>الذكية</a:t>
            </a:r>
            <a:r>
              <a:rPr lang="ar-EG" b="1" u="sng">
                <a:latin typeface="Simplified Arabic" panose="02020603050405020304" pitchFamily="18" charset="-78"/>
                <a:cs typeface="Simplified Arabic" panose="02020603050405020304" pitchFamily="18" charset="-78"/>
              </a:rPr>
              <a:t>.</a:t>
            </a:r>
            <a:r>
              <a:rPr lang="ar-EG" b="1" u="sng" smtClean="0">
                <a:latin typeface="Simplified Arabic" panose="02020603050405020304" pitchFamily="18" charset="-78"/>
                <a:cs typeface="Simplified Arabic" panose="02020603050405020304" pitchFamily="18" charset="-78"/>
              </a:rPr>
              <a:t> </a:t>
            </a:r>
            <a:endParaRPr lang="en-US" sz="2600" b="1" u="sng">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551597" y="35015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88107" y="350151"/>
            <a:ext cx="985368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660" y="1437813"/>
            <a:ext cx="5199795" cy="5309992"/>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19543"/>
    </mc:Choice>
    <mc:Fallback xmlns="">
      <p:transition spd="slow" advTm="11954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827594" y="1343668"/>
            <a:ext cx="5850840" cy="4832092"/>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EG" sz="2800" b="1" smtClean="0">
                <a:latin typeface="Simplified Arabic" panose="02020603050405020304" pitchFamily="18" charset="-78"/>
                <a:cs typeface="Simplified Arabic" panose="02020603050405020304" pitchFamily="18" charset="-78"/>
              </a:rPr>
              <a:t>وتطبيقات </a:t>
            </a:r>
            <a:r>
              <a:rPr lang="ar-EG" sz="2800" b="1">
                <a:latin typeface="Simplified Arabic" panose="02020603050405020304" pitchFamily="18" charset="-78"/>
                <a:cs typeface="Simplified Arabic" panose="02020603050405020304" pitchFamily="18" charset="-78"/>
              </a:rPr>
              <a:t>الوسائط المتعددة (النصوص الفائقة، ‏النصوص الرقمية، الصور الرقمية، الفيديو الرقمي، الرسوم الرقمية، </a:t>
            </a:r>
            <a:r>
              <a:rPr lang="ar-EG" sz="2800" b="1" smtClean="0">
                <a:latin typeface="Simplified Arabic" panose="02020603050405020304" pitchFamily="18" charset="-78"/>
                <a:cs typeface="Simplified Arabic" panose="02020603050405020304" pitchFamily="18" charset="-78"/>
              </a:rPr>
              <a:t>الإنفوجرافيك</a:t>
            </a:r>
            <a:r>
              <a:rPr lang="ar-EG" sz="2800" b="1">
                <a:latin typeface="Simplified Arabic" panose="02020603050405020304" pitchFamily="18" charset="-78"/>
                <a:cs typeface="Simplified Arabic" panose="02020603050405020304" pitchFamily="18" charset="-78"/>
              </a:rPr>
              <a:t>، الصوت الرقمي، الصحف الرقمية، أدوات الطباعة الرقمية، الصحافة الصوتية (البودكاست)، التدوين الرقمي عبر مواقع الصحف والمجلات الرقمية، و العديد من التقنيات الحديثة والمتجددة في مجال إنتاج ونشر وتوزيع المضامين الإعلامية والاتصالية.</a:t>
            </a:r>
            <a:endParaRPr lang="en-US" sz="2800" b="1">
              <a:latin typeface="Simplified Arabic" panose="02020603050405020304" pitchFamily="18" charset="-78"/>
              <a:cs typeface="Simplified Arabic" panose="02020603050405020304" pitchFamily="18" charset="-78"/>
            </a:endParaRPr>
          </a:p>
        </p:txBody>
      </p:sp>
      <p:pic>
        <p:nvPicPr>
          <p:cNvPr id="13" name="عنصر نائب للمحتوى 12"/>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91070" y="1463948"/>
            <a:ext cx="5418162" cy="5223455"/>
          </a:xfrm>
          <a:prstGeom prst="rect">
            <a:avLst/>
          </a:prstGeo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105006"/>
    </mc:Choice>
    <mc:Fallback xmlns="">
      <p:transition spd="slow" advTm="1050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8447964" y="1343668"/>
            <a:ext cx="3230470" cy="566309"/>
          </a:xfrm>
          <a:prstGeom prst="rect">
            <a:avLst/>
          </a:prstGeom>
        </p:spPr>
        <p:txBody>
          <a:bodyPr wrap="square">
            <a:spAutoFit/>
          </a:bodyPr>
          <a:lstStyle/>
          <a:p>
            <a:pPr algn="r" rtl="1">
              <a:lnSpc>
                <a:spcPct val="110000"/>
              </a:lnSpc>
              <a:spcBef>
                <a:spcPts val="110"/>
              </a:spcBef>
              <a:spcAft>
                <a:spcPts val="110"/>
              </a:spcAft>
            </a:pPr>
            <a:r>
              <a:rPr lang="ar-EG" sz="2800" b="1" u="sng" smtClean="0">
                <a:latin typeface="Simplified Arabic" panose="02020603050405020304" pitchFamily="18" charset="-78"/>
                <a:cs typeface="Simplified Arabic" panose="02020603050405020304" pitchFamily="18" charset="-78"/>
              </a:rPr>
              <a:t>نموذج لصحافة البودكاست</a:t>
            </a:r>
            <a:endParaRPr lang="en-US" sz="2800" b="1" u="sng">
              <a:latin typeface="Simplified Arabic" panose="02020603050405020304" pitchFamily="18" charset="-78"/>
              <a:cs typeface="Simplified Arabic" panose="02020603050405020304" pitchFamily="18" charset="-78"/>
            </a:endParaRPr>
          </a:p>
        </p:txBody>
      </p:sp>
      <p:pic>
        <p:nvPicPr>
          <p:cNvPr id="11" name="عنصر نائب للمحتوى 1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00250" y="1463948"/>
            <a:ext cx="8147714" cy="5182512"/>
          </a:xfrm>
        </p:spPr>
      </p:pic>
    </p:spTree>
    <p:extLst>
      <p:ext uri="{BB962C8B-B14F-4D97-AF65-F5344CB8AC3E}">
        <p14:creationId xmlns:p14="http://schemas.microsoft.com/office/powerpoint/2010/main" val="3919420792"/>
      </p:ext>
    </p:extLst>
  </p:cSld>
  <p:clrMapOvr>
    <a:masterClrMapping/>
  </p:clrMapOvr>
  <mc:AlternateContent xmlns:mc="http://schemas.openxmlformats.org/markup-compatibility/2006" xmlns:p14="http://schemas.microsoft.com/office/powerpoint/2010/main">
    <mc:Choice Requires="p14">
      <p:transition spd="slow" p14:dur="2000" advTm="61952"/>
    </mc:Choice>
    <mc:Fallback xmlns="">
      <p:transition spd="slow" advTm="6195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512491" y="1409566"/>
            <a:ext cx="6096000" cy="5408660"/>
          </a:xfrm>
          <a:prstGeom prst="rect">
            <a:avLst/>
          </a:prstGeom>
        </p:spPr>
        <p:txBody>
          <a:bodyPr>
            <a:spAutoFit/>
          </a:bodyPr>
          <a:lstStyle/>
          <a:p>
            <a:pPr algn="just" rtl="1">
              <a:lnSpc>
                <a:spcPct val="110000"/>
              </a:lnSpc>
              <a:spcBef>
                <a:spcPts val="110"/>
              </a:spcBef>
              <a:spcAft>
                <a:spcPts val="110"/>
              </a:spcAft>
            </a:pP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الأسباب التي تدفع </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المؤسسات </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الإعلامية إلى توظيف تقنيات وأدوات التحول الرقمي في صناعة المحتوى الإعلامي</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.1</a:t>
            </a:r>
            <a:r>
              <a:rPr lang="ar-EG" sz="2800" b="1" smtClean="0">
                <a:latin typeface="Simplified Arabic" panose="02020603050405020304" pitchFamily="18" charset="-78"/>
                <a:cs typeface="Simplified Arabic" panose="02020603050405020304" pitchFamily="18" charset="-78"/>
              </a:rPr>
              <a:t>يوفر </a:t>
            </a:r>
            <a:r>
              <a:rPr lang="ar-EG" sz="2800" b="1">
                <a:latin typeface="Simplified Arabic" panose="02020603050405020304" pitchFamily="18" charset="-78"/>
                <a:cs typeface="Simplified Arabic" panose="02020603050405020304" pitchFamily="18" charset="-78"/>
              </a:rPr>
              <a:t>استخدام تقنيات وأدوات التحول الرقمي التكلفة والجهد بشكل كبير.</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.2</a:t>
            </a:r>
            <a:r>
              <a:rPr lang="ar-EG" sz="2800" b="1" smtClean="0">
                <a:latin typeface="Simplified Arabic" panose="02020603050405020304" pitchFamily="18" charset="-78"/>
                <a:cs typeface="Simplified Arabic" panose="02020603050405020304" pitchFamily="18" charset="-78"/>
              </a:rPr>
              <a:t>يحسن </a:t>
            </a:r>
            <a:r>
              <a:rPr lang="ar-EG" sz="2800" b="1">
                <a:latin typeface="Simplified Arabic" panose="02020603050405020304" pitchFamily="18" charset="-78"/>
                <a:cs typeface="Simplified Arabic" panose="02020603050405020304" pitchFamily="18" charset="-78"/>
              </a:rPr>
              <a:t>توظيف تقنيات التحول الرقمي في المؤسسات الإعلامية الكفاءة التشغيلية وينظمها.</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a:t>
            </a:r>
            <a:r>
              <a:rPr lang="en-US" sz="2800" b="1" smtClean="0">
                <a:latin typeface="Simplified Arabic" panose="02020603050405020304" pitchFamily="18" charset="-78"/>
                <a:cs typeface="Simplified Arabic" panose="02020603050405020304" pitchFamily="18" charset="-78"/>
              </a:rPr>
              <a:t>.3</a:t>
            </a:r>
            <a:r>
              <a:rPr lang="ar-EG" sz="2800" b="1" smtClean="0">
                <a:latin typeface="Simplified Arabic" panose="02020603050405020304" pitchFamily="18" charset="-78"/>
                <a:cs typeface="Simplified Arabic" panose="02020603050405020304" pitchFamily="18" charset="-78"/>
              </a:rPr>
              <a:t>يعمل </a:t>
            </a:r>
            <a:r>
              <a:rPr lang="ar-EG" sz="2800" b="1">
                <a:latin typeface="Simplified Arabic" panose="02020603050405020304" pitchFamily="18" charset="-78"/>
                <a:cs typeface="Simplified Arabic" panose="02020603050405020304" pitchFamily="18" charset="-78"/>
              </a:rPr>
              <a:t>على تحسين جودة الخدمة وتبسيط الإجراءات للحصول على الخدمة المقدمة للمستفيدين.</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صورة 10"/>
          <p:cNvPicPr/>
          <p:nvPr/>
        </p:nvPicPr>
        <p:blipFill>
          <a:blip r:embed="rId2">
            <a:extLst>
              <a:ext uri="{28A0092B-C50C-407E-A947-70E740481C1C}">
                <a14:useLocalDpi xmlns:a14="http://schemas.microsoft.com/office/drawing/2010/main" val="0"/>
              </a:ext>
            </a:extLst>
          </a:blip>
          <a:stretch>
            <a:fillRect/>
          </a:stretch>
        </p:blipFill>
        <p:spPr>
          <a:xfrm>
            <a:off x="382138" y="1409566"/>
            <a:ext cx="4940490" cy="5195950"/>
          </a:xfrm>
          <a:prstGeom prst="rect">
            <a:avLst/>
          </a:prstGeom>
        </p:spPr>
      </p:pic>
    </p:spTree>
    <p:extLst>
      <p:ext uri="{BB962C8B-B14F-4D97-AF65-F5344CB8AC3E}">
        <p14:creationId xmlns:p14="http://schemas.microsoft.com/office/powerpoint/2010/main" val="997600786"/>
      </p:ext>
    </p:extLst>
  </p:cSld>
  <p:clrMapOvr>
    <a:masterClrMapping/>
  </p:clrMapOvr>
  <mc:AlternateContent xmlns:mc="http://schemas.openxmlformats.org/markup-compatibility/2006" xmlns:p14="http://schemas.microsoft.com/office/powerpoint/2010/main">
    <mc:Choice Requires="p14">
      <p:transition spd="slow" p14:dur="2000" advTm="153066"/>
    </mc:Choice>
    <mc:Fallback xmlns="">
      <p:transition spd="slow" advTm="15306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463080" y="1343668"/>
            <a:ext cx="6096000" cy="3933449"/>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.4</a:t>
            </a:r>
            <a:r>
              <a:rPr lang="ar-EG" sz="2800" b="1" smtClean="0">
                <a:latin typeface="Simplified Arabic" panose="02020603050405020304" pitchFamily="18" charset="-78"/>
                <a:cs typeface="Simplified Arabic" panose="02020603050405020304" pitchFamily="18" charset="-78"/>
              </a:rPr>
              <a:t>يخلق </a:t>
            </a:r>
            <a:r>
              <a:rPr lang="ar-EG" sz="2800" b="1">
                <a:latin typeface="Simplified Arabic" panose="02020603050405020304" pitchFamily="18" charset="-78"/>
                <a:cs typeface="Simplified Arabic" panose="02020603050405020304" pitchFamily="18" charset="-78"/>
              </a:rPr>
              <a:t>التحول الرقمي فرص لتقديم خدمات مبتكرة وإبداعية </a:t>
            </a:r>
            <a:r>
              <a:rPr lang="ar-EG" sz="2800" b="1" smtClean="0">
                <a:latin typeface="Simplified Arabic" panose="02020603050405020304" pitchFamily="18" charset="-78"/>
                <a:cs typeface="Simplified Arabic" panose="02020603050405020304" pitchFamily="18" charset="-78"/>
              </a:rPr>
              <a:t>بعيدًا </a:t>
            </a:r>
            <a:r>
              <a:rPr lang="ar-EG" sz="2800" b="1">
                <a:latin typeface="Simplified Arabic" panose="02020603050405020304" pitchFamily="18" charset="-78"/>
                <a:cs typeface="Simplified Arabic" panose="02020603050405020304" pitchFamily="18" charset="-78"/>
              </a:rPr>
              <a:t>عن الطرق التقليدية في تقديم الخدمات.</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a:t>
            </a:r>
            <a:r>
              <a:rPr lang="en-US" sz="2800" b="1" smtClean="0">
                <a:latin typeface="Simplified Arabic" panose="02020603050405020304" pitchFamily="18" charset="-78"/>
                <a:cs typeface="Simplified Arabic" panose="02020603050405020304" pitchFamily="18" charset="-78"/>
              </a:rPr>
              <a:t> .5</a:t>
            </a:r>
            <a:r>
              <a:rPr lang="ar-EG" sz="2800" b="1" smtClean="0">
                <a:latin typeface="Simplified Arabic" panose="02020603050405020304" pitchFamily="18" charset="-78"/>
                <a:cs typeface="Simplified Arabic" panose="02020603050405020304" pitchFamily="18" charset="-78"/>
              </a:rPr>
              <a:t>تساعد </a:t>
            </a:r>
            <a:r>
              <a:rPr lang="ar-EG" sz="2800" b="1">
                <a:latin typeface="Simplified Arabic" panose="02020603050405020304" pitchFamily="18" charset="-78"/>
                <a:cs typeface="Simplified Arabic" panose="02020603050405020304" pitchFamily="18" charset="-78"/>
              </a:rPr>
              <a:t>تقنيات وأدوات التحول الرقمي المؤسسات والشركات الإعلامية على التوسع والانتشار في نظام أوسع والوصول إلى شريحة أكبر من الجمهور.</a:t>
            </a:r>
            <a:endParaRPr lang="en-US" sz="2800"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800" u="sng">
              <a:solidFill>
                <a:srgbClr val="203E5F"/>
              </a:solidFill>
              <a:latin typeface="Simplified Arabic" panose="02020603050405020304" pitchFamily="18" charset="-78"/>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8" y="1463947"/>
            <a:ext cx="4826471" cy="5196159"/>
          </a:xfrm>
        </p:spPr>
      </p:pic>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3445" y="1292144"/>
            <a:ext cx="6315574" cy="4601218"/>
          </a:xfrm>
        </p:spPr>
        <p:txBody>
          <a:bodyPr>
            <a:normAutofit fontScale="25000" lnSpcReduction="20000"/>
          </a:bodyPr>
          <a:lstStyle/>
          <a:p>
            <a:pPr marL="0" indent="0" algn="just" rtl="1">
              <a:lnSpc>
                <a:spcPct val="130000"/>
              </a:lnSpc>
              <a:spcBef>
                <a:spcPts val="110"/>
              </a:spcBef>
              <a:spcAft>
                <a:spcPts val="110"/>
              </a:spcAft>
              <a:buNone/>
            </a:pPr>
            <a:r>
              <a:rPr lang="ar-EG" sz="11200" b="1" u="sng" smtClean="0">
                <a:solidFill>
                  <a:srgbClr val="203E5F"/>
                </a:solidFill>
                <a:latin typeface="Simplified Arabic" panose="02020603050405020304" pitchFamily="18" charset="-78"/>
                <a:cs typeface="Simplified Arabic" panose="02020603050405020304" pitchFamily="18" charset="-78"/>
              </a:rPr>
              <a:t>مظاهر التحول الرقمي في المؤسسات الإعلامية:</a:t>
            </a:r>
          </a:p>
          <a:p>
            <a:pPr algn="just" rtl="1">
              <a:lnSpc>
                <a:spcPct val="130000"/>
              </a:lnSpc>
              <a:spcBef>
                <a:spcPts val="110"/>
              </a:spcBef>
              <a:spcAft>
                <a:spcPts val="110"/>
              </a:spcAft>
              <a:buFont typeface="Wingdings" panose="05000000000000000000" pitchFamily="2" charset="2"/>
              <a:buChar char="ü"/>
            </a:pPr>
            <a:r>
              <a:rPr lang="ar-EG" sz="11200" b="1" u="sng" smtClean="0">
                <a:solidFill>
                  <a:srgbClr val="203E5F"/>
                </a:solidFill>
                <a:latin typeface="Simplified Arabic" panose="02020603050405020304" pitchFamily="18" charset="-78"/>
                <a:cs typeface="Simplified Arabic" panose="02020603050405020304" pitchFamily="18" charset="-78"/>
              </a:rPr>
              <a:t>المؤسسات الإعلامية السعودية:</a:t>
            </a:r>
            <a:endParaRPr lang="en-US" sz="112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3100" smtClean="0">
                <a:latin typeface="Simplified Arabic" panose="02020603050405020304" pitchFamily="18" charset="-78"/>
                <a:cs typeface="Simplified Arabic" panose="02020603050405020304" pitchFamily="18" charset="-78"/>
              </a:rPr>
              <a:t>‏</a:t>
            </a:r>
            <a:r>
              <a:rPr lang="ar-EG" sz="9600" b="1">
                <a:latin typeface="Simplified Arabic" panose="02020603050405020304" pitchFamily="18" charset="-78"/>
                <a:cs typeface="Simplified Arabic" panose="02020603050405020304" pitchFamily="18" charset="-78"/>
              </a:rPr>
              <a:t>أطلقت المملكة العربية السعودية </a:t>
            </a:r>
            <a:r>
              <a:rPr lang="ar-EG" sz="9600" b="1" smtClean="0">
                <a:latin typeface="Simplified Arabic" panose="02020603050405020304" pitchFamily="18" charset="-78"/>
                <a:cs typeface="Simplified Arabic" panose="02020603050405020304" pitchFamily="18" charset="-78"/>
              </a:rPr>
              <a:t>مركزًا </a:t>
            </a:r>
            <a:r>
              <a:rPr lang="ar-EG" sz="9600" b="1">
                <a:latin typeface="Simplified Arabic" panose="02020603050405020304" pitchFamily="18" charset="-78"/>
                <a:cs typeface="Simplified Arabic" panose="02020603050405020304" pitchFamily="18" charset="-78"/>
              </a:rPr>
              <a:t>للذكاء الاصطناعي في الإعلام، ‏والذي يعد المركز الأول من نوعه في منطقة الشرق الأوسط، ‏</a:t>
            </a:r>
            <a:r>
              <a:rPr lang="ar-EG" sz="9600" b="1" smtClean="0">
                <a:latin typeface="Simplified Arabic" panose="02020603050405020304" pitchFamily="18" charset="-78"/>
                <a:cs typeface="Simplified Arabic" panose="02020603050405020304" pitchFamily="18" charset="-78"/>
              </a:rPr>
              <a:t>ويُعني </a:t>
            </a:r>
            <a:r>
              <a:rPr lang="ar-EG" sz="9600" b="1">
                <a:latin typeface="Simplified Arabic" panose="02020603050405020304" pitchFamily="18" charset="-78"/>
                <a:cs typeface="Simplified Arabic" panose="02020603050405020304" pitchFamily="18" charset="-78"/>
              </a:rPr>
              <a:t>المركز بتحقيق الاستفادة من تقنيات الذكاء الاصطناعي التوليدي في الإعلام</a:t>
            </a:r>
            <a:r>
              <a:rPr lang="ar-EG" sz="9600" b="1" smtClean="0">
                <a:latin typeface="Simplified Arabic" panose="02020603050405020304" pitchFamily="18" charset="-78"/>
                <a:cs typeface="Simplified Arabic" panose="02020603050405020304" pitchFamily="18" charset="-78"/>
              </a:rPr>
              <a:t>.</a:t>
            </a:r>
          </a:p>
          <a:p>
            <a:pPr marL="0" indent="0" algn="just" rtl="1">
              <a:lnSpc>
                <a:spcPct val="130000"/>
              </a:lnSpc>
              <a:spcBef>
                <a:spcPts val="110"/>
              </a:spcBef>
              <a:spcAft>
                <a:spcPts val="110"/>
              </a:spcAft>
              <a:buNone/>
            </a:pPr>
            <a:r>
              <a:rPr lang="ar-EG" sz="9600" b="1">
                <a:latin typeface="Simplified Arabic" panose="02020603050405020304" pitchFamily="18" charset="-78"/>
                <a:cs typeface="Simplified Arabic" panose="02020603050405020304" pitchFamily="18" charset="-78"/>
              </a:rPr>
              <a:t>وقد تم تدشين المركز خلال حفل افتتاح المنتدى السعودي للإعلام بنسخته الثالثة في الرياض من قبل وزير الإعلام السعودي سلمان الدوسري ورئيس الهيئة السعودية للبيانات والذكاء الاصطناعي الدكتور عبد الله بن شرف </a:t>
            </a:r>
            <a:r>
              <a:rPr lang="ar-EG" sz="9600" b="1" smtClean="0">
                <a:latin typeface="Simplified Arabic" panose="02020603050405020304" pitchFamily="18" charset="-78"/>
                <a:cs typeface="Simplified Arabic" panose="02020603050405020304" pitchFamily="18" charset="-78"/>
              </a:rPr>
              <a:t>الغامدي.</a:t>
            </a:r>
            <a:endParaRPr lang="en-US" sz="96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9600" b="1"/>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5458" y="211687"/>
            <a:ext cx="1308620"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651379" y="150443"/>
            <a:ext cx="10168790" cy="9801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sp>
        <p:nvSpPr>
          <p:cNvPr id="5" name="مستطيل 4"/>
          <p:cNvSpPr/>
          <p:nvPr/>
        </p:nvSpPr>
        <p:spPr>
          <a:xfrm>
            <a:off x="5718412" y="1255595"/>
            <a:ext cx="5865196" cy="478272"/>
          </a:xfrm>
          <a:prstGeom prst="rect">
            <a:avLst/>
          </a:prstGeom>
        </p:spPr>
        <p:txBody>
          <a:bodyPr wrap="square">
            <a:spAutoFit/>
          </a:bodyPr>
          <a:lstStyle/>
          <a:p>
            <a:pPr algn="just" rtl="1">
              <a:lnSpc>
                <a:spcPct val="110000"/>
              </a:lnSpc>
              <a:spcBef>
                <a:spcPts val="110"/>
              </a:spcBef>
              <a:spcAft>
                <a:spcPts val="110"/>
              </a:spcAft>
            </a:pP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95458" y="1255595"/>
            <a:ext cx="4635849" cy="5602405"/>
          </a:xfrm>
        </p:spPr>
      </p:pic>
    </p:spTree>
    <p:extLst>
      <p:ext uri="{BB962C8B-B14F-4D97-AF65-F5344CB8AC3E}">
        <p14:creationId xmlns:p14="http://schemas.microsoft.com/office/powerpoint/2010/main" val="4225359602"/>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33748" y="1370648"/>
            <a:ext cx="6430372"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2" y="24283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665739" y="320633"/>
            <a:ext cx="9962866" cy="7635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sp>
        <p:nvSpPr>
          <p:cNvPr id="3" name="مستطيل 2"/>
          <p:cNvSpPr/>
          <p:nvPr/>
        </p:nvSpPr>
        <p:spPr>
          <a:xfrm>
            <a:off x="6373503" y="1367712"/>
            <a:ext cx="5250977" cy="985911"/>
          </a:xfrm>
          <a:prstGeom prst="rect">
            <a:avLst/>
          </a:prstGeom>
        </p:spPr>
        <p:txBody>
          <a:bodyPr wrap="square">
            <a:spAutoFit/>
          </a:bodyPr>
          <a:lstStyle/>
          <a:p>
            <a:pPr algn="just" rtl="1">
              <a:lnSpc>
                <a:spcPct val="12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b="1" u="sng">
              <a:latin typeface="Simplified Arabic" panose="02020603050405020304" pitchFamily="18" charset="-78"/>
              <a:cs typeface="Simplified Arabic" panose="02020603050405020304" pitchFamily="18" charset="-78"/>
            </a:endParaRPr>
          </a:p>
        </p:txBody>
      </p:sp>
      <p:sp>
        <p:nvSpPr>
          <p:cNvPr id="2" name="مستطيل 1"/>
          <p:cNvSpPr/>
          <p:nvPr/>
        </p:nvSpPr>
        <p:spPr>
          <a:xfrm>
            <a:off x="5268037" y="1221350"/>
            <a:ext cx="6196084" cy="5018810"/>
          </a:xfrm>
          <a:prstGeom prst="rect">
            <a:avLst/>
          </a:prstGeom>
        </p:spPr>
        <p:txBody>
          <a:bodyPr wrap="square">
            <a:spAutoFit/>
          </a:bodyPr>
          <a:lstStyle/>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وتم إنشاء المركز </a:t>
            </a:r>
            <a:r>
              <a:rPr lang="ar-EG" sz="2400" b="1">
                <a:latin typeface="Simplified Arabic" panose="02020603050405020304" pitchFamily="18" charset="-78"/>
                <a:cs typeface="Simplified Arabic" panose="02020603050405020304" pitchFamily="18" charset="-78"/>
              </a:rPr>
              <a:t>من أجل تعزيز دور المملكة كواحدة من رواد التقنية والابتكار في مجال الإعلام والذكاء الاصطناعي وتطوير القطاع الإعلامي واستثمار التقنيات </a:t>
            </a:r>
            <a:r>
              <a:rPr lang="ar-EG" sz="2400" b="1" smtClean="0">
                <a:latin typeface="Simplified Arabic" panose="02020603050405020304" pitchFamily="18" charset="-78"/>
                <a:cs typeface="Simplified Arabic" panose="02020603050405020304" pitchFamily="18" charset="-78"/>
              </a:rPr>
              <a:t>المتقدمة </a:t>
            </a:r>
            <a:r>
              <a:rPr lang="ar-EG" sz="2400" b="1">
                <a:latin typeface="Simplified Arabic" panose="02020603050405020304" pitchFamily="18" charset="-78"/>
                <a:cs typeface="Simplified Arabic" panose="02020603050405020304" pitchFamily="18" charset="-78"/>
              </a:rPr>
              <a:t>لخدمة المجتمع وتطوير الاقتصاد الوطني.</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والمركز </a:t>
            </a:r>
            <a:r>
              <a:rPr lang="ar-EG" sz="2400" b="1">
                <a:latin typeface="Simplified Arabic" panose="02020603050405020304" pitchFamily="18" charset="-78"/>
                <a:ea typeface="Calibri" panose="020F0502020204030204" pitchFamily="34" charset="0"/>
                <a:cs typeface="Simplified Arabic" panose="02020603050405020304" pitchFamily="18" charset="-78"/>
              </a:rPr>
              <a:t>يهدف استشراف مستقبل الذكاء الاصطناعي وتطبيقاته في مجال الإعلام بمختلف وسائله وتوفير بيئة تنافسية في سوق القطاع الإعلامي، ورفع مستوى الممارسة الإعلامية.</a:t>
            </a:r>
            <a:endParaRPr lang="en-US" sz="240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وأيضا </a:t>
            </a:r>
            <a:r>
              <a:rPr lang="ar-EG" sz="2400" b="1">
                <a:latin typeface="Simplified Arabic" panose="02020603050405020304" pitchFamily="18" charset="-78"/>
                <a:ea typeface="Calibri" panose="020F0502020204030204" pitchFamily="34" charset="0"/>
                <a:cs typeface="Simplified Arabic" panose="02020603050405020304" pitchFamily="18" charset="-78"/>
              </a:rPr>
              <a:t>تم إطلاق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 معسكر مستقبل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الذكاء الاصطناعي التوليد في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الإعلام »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الذي يهدف إلى رفع مستوى مهارات الإعلاميين في مجال الذكاء الاصطناعي وتزويدهم بالمعارف اللازمة لاستخدام هذه التقنيات بشكل متقدم في صناعة المحتوى الإعلامي.</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8044" y="1139475"/>
            <a:ext cx="5036024" cy="5636650"/>
          </a:xfrm>
        </p:spPr>
      </p:pic>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114404"/>
    </mc:Choice>
    <mc:Fallback xmlns="">
      <p:transition spd="slow" advTm="11440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90114" y="1459127"/>
            <a:ext cx="6974006"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10017457"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0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86520" y="1268193"/>
            <a:ext cx="4876799" cy="5173549"/>
          </a:xfrm>
          <a:prstGeom prst="rect">
            <a:avLst/>
          </a:prstGeom>
        </p:spPr>
      </p:pic>
      <p:sp>
        <p:nvSpPr>
          <p:cNvPr id="3" name="مستطيل 2"/>
          <p:cNvSpPr/>
          <p:nvPr/>
        </p:nvSpPr>
        <p:spPr>
          <a:xfrm>
            <a:off x="5504597" y="1269644"/>
            <a:ext cx="6096000" cy="4958280"/>
          </a:xfrm>
          <a:prstGeom prst="rect">
            <a:avLst/>
          </a:prstGeom>
        </p:spPr>
        <p:txBody>
          <a:bodyPr>
            <a:spAutoFit/>
          </a:bodyPr>
          <a:lstStyle/>
          <a:p>
            <a:pPr algn="just">
              <a:lnSpc>
                <a:spcPct val="110000"/>
              </a:lnSpc>
              <a:spcBef>
                <a:spcPts val="110"/>
              </a:spcBef>
              <a:spcAft>
                <a:spcPts val="110"/>
              </a:spcAft>
            </a:pPr>
            <a:r>
              <a:rPr lang="ar-EG" sz="2400" b="1" u="sng">
                <a:ea typeface="Calibri" panose="020F0502020204030204" pitchFamily="34" charset="0"/>
                <a:cs typeface="Simplified Arabic" panose="02020603050405020304" pitchFamily="18" charset="-78"/>
              </a:rPr>
              <a:t>ويعمل مركز التميز </a:t>
            </a:r>
            <a:r>
              <a:rPr lang="ar-EG" sz="2400" b="1" u="sng" smtClean="0">
                <a:ea typeface="Calibri" panose="020F0502020204030204" pitchFamily="34" charset="0"/>
                <a:cs typeface="Simplified Arabic" panose="02020603050405020304" pitchFamily="18" charset="-78"/>
              </a:rPr>
              <a:t>للذكاء </a:t>
            </a:r>
            <a:r>
              <a:rPr lang="ar-EG" sz="2400" b="1" u="sng">
                <a:ea typeface="Calibri" panose="020F0502020204030204" pitchFamily="34" charset="0"/>
                <a:cs typeface="Simplified Arabic" panose="02020603050405020304" pitchFamily="18" charset="-78"/>
              </a:rPr>
              <a:t>الاصطناعي في الإعلام على متابعة انعكاسات تقنيات البيانات والذكاء الاصطناعي على الإعلام و تفعيل استخداماتها بشكل يخدم رسالة المملكة الإعلامية وبناء مؤشرات تكفل  استخدام البيانات و الذكاء الاصطناعي بطريقة مسؤولة في الإعلام والتعاون مع المؤسسات العالمية المتخصصة في البيانات و الذكاء </a:t>
            </a:r>
            <a:r>
              <a:rPr lang="ar-EG" sz="2400" b="1" u="sng" smtClean="0">
                <a:ea typeface="Calibri" panose="020F0502020204030204" pitchFamily="34" charset="0"/>
                <a:cs typeface="Simplified Arabic" panose="02020603050405020304" pitchFamily="18" charset="-78"/>
              </a:rPr>
              <a:t>الاصطناعي،</a:t>
            </a:r>
            <a:r>
              <a:rPr lang="ar-EG" sz="2400" b="1" smtClean="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بما ينعكس </a:t>
            </a:r>
            <a:r>
              <a:rPr lang="ar-EG" sz="2400" b="1" smtClean="0">
                <a:ea typeface="Calibri" panose="020F0502020204030204" pitchFamily="34" charset="0"/>
                <a:cs typeface="Simplified Arabic" panose="02020603050405020304" pitchFamily="18" charset="-78"/>
              </a:rPr>
              <a:t>إيجابًا </a:t>
            </a:r>
            <a:r>
              <a:rPr lang="ar-EG" sz="2400" b="1">
                <a:ea typeface="Calibri" panose="020F0502020204030204" pitchFamily="34" charset="0"/>
                <a:cs typeface="Simplified Arabic" panose="02020603050405020304" pitchFamily="18" charset="-78"/>
              </a:rPr>
              <a:t>على دعم مهام وسائل الإعلام، إضافة إلى تشجيع المشروعات المشتركة بين الجامعات والشركات التقنية للبحث في تقنيات البيانات و الذكاء الاصطناعي، ودعم الأهداف الاستراتيجية  لترسيخ مكانة المملكة كونها دولة مؤثرة في العالم من خلال تبني تقنيات الذكاء </a:t>
            </a:r>
            <a:r>
              <a:rPr lang="ar-EG" sz="2400" b="1" smtClean="0">
                <a:ea typeface="Calibri" panose="020F0502020204030204" pitchFamily="34" charset="0"/>
                <a:cs typeface="Simplified Arabic" panose="02020603050405020304" pitchFamily="18" charset="-78"/>
              </a:rPr>
              <a:t>الاصطناعي                                   </a:t>
            </a:r>
            <a:endParaRPr lang="ar-EG" sz="2400"/>
          </a:p>
        </p:txBody>
      </p:sp>
    </p:spTree>
    <p:extLst>
      <p:ext uri="{BB962C8B-B14F-4D97-AF65-F5344CB8AC3E}">
        <p14:creationId xmlns:p14="http://schemas.microsoft.com/office/powerpoint/2010/main" val="2293156651"/>
      </p:ext>
    </p:extLst>
  </p:cSld>
  <p:clrMapOvr>
    <a:masterClrMapping/>
  </p:clrMapOvr>
  <mc:AlternateContent xmlns:mc="http://schemas.openxmlformats.org/markup-compatibility/2006" xmlns:p14="http://schemas.microsoft.com/office/powerpoint/2010/main">
    <mc:Choice Requires="p14">
      <p:transition spd="slow" p14:dur="2000" advTm="74472"/>
    </mc:Choice>
    <mc:Fallback xmlns="">
      <p:transition spd="slow" advTm="744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36274" y="1268193"/>
            <a:ext cx="6482688" cy="4518592"/>
          </a:xfrm>
        </p:spPr>
        <p:txBody>
          <a:bodyPr>
            <a:normAutofit/>
          </a:bodyPr>
          <a:lstStyle/>
          <a:p>
            <a:pPr algn="just" rtl="1">
              <a:lnSpc>
                <a:spcPct val="110000"/>
              </a:lnSpc>
              <a:spcBef>
                <a:spcPts val="110"/>
              </a:spcBef>
              <a:spcAft>
                <a:spcPts val="110"/>
              </a:spcAft>
              <a:buFont typeface="Wingdings" panose="05000000000000000000" pitchFamily="2" charset="2"/>
              <a:buChar char="§"/>
            </a:pPr>
            <a:r>
              <a:rPr lang="ar-EG" sz="2400" smtClean="0"/>
              <a:t>‏</a:t>
            </a:r>
            <a:r>
              <a:rPr lang="ar-EG" b="1">
                <a:latin typeface="Simplified Arabic" panose="02020603050405020304" pitchFamily="18" charset="-78"/>
                <a:cs typeface="Simplified Arabic" panose="02020603050405020304" pitchFamily="18" charset="-78"/>
              </a:rPr>
              <a:t>كما يتابع مركز التميز آخر تطورات استخدام تقنيات البيانات و الذكاء الاصطناعي في العالم، ودعم قطاع الإعلام بتوجهات هذه التقنيات المستقبلية و انعكاساتها على طبيعة الممارسة الإعلامية؛ ليتمكن الإعلامي السعودي من القيام برسالته الوطنية على أكمل وجه عبر توظيف البيانات و الذكاء الاصطناعي في الإعلام بمختلف وسائله المرئية والمقروء والمسموعة بما يضمن مواكبة التطور التقني المستمر ل</a:t>
            </a:r>
            <a:r>
              <a:rPr lang="ar-EG" b="1" smtClean="0">
                <a:latin typeface="Simplified Arabic" panose="02020603050405020304" pitchFamily="18" charset="-78"/>
                <a:cs typeface="Simplified Arabic" panose="02020603050405020304" pitchFamily="18" charset="-78"/>
              </a:rPr>
              <a:t>وسائل </a:t>
            </a:r>
            <a:r>
              <a:rPr lang="ar-EG" b="1">
                <a:latin typeface="Simplified Arabic" panose="02020603050405020304" pitchFamily="18" charset="-78"/>
                <a:cs typeface="Simplified Arabic" panose="02020603050405020304" pitchFamily="18" charset="-78"/>
              </a:rPr>
              <a:t>الإعلام المحلية.</a:t>
            </a:r>
            <a:endParaRPr lang="en-US">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10017457"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pic>
        <p:nvPicPr>
          <p:cNvPr id="9"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15120" y="1268193"/>
            <a:ext cx="4764207" cy="5132607"/>
          </a:xfrm>
          <a:prstGeom prst="rect">
            <a:avLst/>
          </a:prstGeom>
        </p:spPr>
      </p:pic>
    </p:spTree>
    <p:extLst>
      <p:ext uri="{BB962C8B-B14F-4D97-AF65-F5344CB8AC3E}">
        <p14:creationId xmlns:p14="http://schemas.microsoft.com/office/powerpoint/2010/main" val="197227736"/>
      </p:ext>
    </p:extLst>
  </p:cSld>
  <p:clrMapOvr>
    <a:masterClrMapping/>
  </p:clrMapOvr>
  <mc:AlternateContent xmlns:mc="http://schemas.openxmlformats.org/markup-compatibility/2006" xmlns:p14="http://schemas.microsoft.com/office/powerpoint/2010/main">
    <mc:Choice Requires="p14">
      <p:transition spd="slow" p14:dur="2000" advTm="61463"/>
    </mc:Choice>
    <mc:Fallback xmlns="">
      <p:transition spd="slow" advTm="614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51346" y="41055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56095" y="386816"/>
            <a:ext cx="1000835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sp>
        <p:nvSpPr>
          <p:cNvPr id="3" name="مستطيل 2"/>
          <p:cNvSpPr/>
          <p:nvPr/>
        </p:nvSpPr>
        <p:spPr>
          <a:xfrm>
            <a:off x="5322627" y="1485511"/>
            <a:ext cx="6373572" cy="5433282"/>
          </a:xfrm>
          <a:prstGeom prst="rect">
            <a:avLst/>
          </a:prstGeom>
        </p:spPr>
        <p:txBody>
          <a:bodyPr wrap="square">
            <a:spAutoFit/>
          </a:bodyPr>
          <a:lstStyle/>
          <a:p>
            <a:pPr algn="just" rtl="1">
              <a:lnSpc>
                <a:spcPct val="110000"/>
              </a:lnSpc>
              <a:spcBef>
                <a:spcPts val="110"/>
              </a:spcBef>
              <a:spcAft>
                <a:spcPts val="110"/>
              </a:spcAft>
            </a:pPr>
            <a:r>
              <a:rPr lang="ar-EG" sz="2500" b="1">
                <a:latin typeface="Simplified Arabic" panose="02020603050405020304" pitchFamily="18" charset="-78"/>
                <a:cs typeface="Simplified Arabic" panose="02020603050405020304" pitchFamily="18" charset="-78"/>
              </a:rPr>
              <a:t>وأشارت إحدى الدراسات العربية إلى أن استخدام تقنيات الذكاء الاصطناعي في المؤسسات الصحفية المصرية </a:t>
            </a:r>
            <a:r>
              <a:rPr lang="ar-EG" sz="2500" b="1" smtClean="0">
                <a:latin typeface="Simplified Arabic" panose="02020603050405020304" pitchFamily="18" charset="-78"/>
                <a:cs typeface="Simplified Arabic" panose="02020603050405020304" pitchFamily="18" charset="-78"/>
              </a:rPr>
              <a:t>والسعودية، </a:t>
            </a:r>
            <a:r>
              <a:rPr lang="ar-EG" sz="2500" b="1" u="sng">
                <a:latin typeface="Simplified Arabic" panose="02020603050405020304" pitchFamily="18" charset="-78"/>
                <a:cs typeface="Simplified Arabic" panose="02020603050405020304" pitchFamily="18" charset="-78"/>
              </a:rPr>
              <a:t>اقتصر هذا الاستخدام في كثير من الأحيان على تصحيح الأخطاء اللغوية والمهنية بشكل آلي وإنتاج الأخبار بشكل آلي، وتتبع الأخبار العاجلة، والاستفادة من إحصائيات مستخدمي المنصات المتعددة في التخطيط لتطوير المحتوى الصحفي، و إجراء بحث بشكل آلي و تزويد الصحفيين بالمعلومات الجديدة واكتشاف الأخبار الزائفة والمفبركة، وتحويل الأخبار إلى فيديوهات ورسوم بيانية، وربط المعلومات ببعضها البعض والاستفادة منها صحفيًا، و فحص الحقائق  بشكل سريع و موثوق.</a:t>
            </a:r>
            <a:endParaRPr lang="en-US" sz="25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1027" y="1485511"/>
            <a:ext cx="5017827" cy="4864024"/>
          </a:xfrm>
        </p:spPr>
      </p:pic>
    </p:spTree>
    <p:extLst>
      <p:ext uri="{BB962C8B-B14F-4D97-AF65-F5344CB8AC3E}">
        <p14:creationId xmlns:p14="http://schemas.microsoft.com/office/powerpoint/2010/main" val="384114536"/>
      </p:ext>
    </p:extLst>
  </p:cSld>
  <p:clrMapOvr>
    <a:masterClrMapping/>
  </p:clrMapOvr>
  <mc:AlternateContent xmlns:mc="http://schemas.openxmlformats.org/markup-compatibility/2006" xmlns:p14="http://schemas.microsoft.com/office/powerpoint/2010/main">
    <mc:Choice Requires="p14">
      <p:transition spd="slow" p14:dur="2000" advTm="138807"/>
    </mc:Choice>
    <mc:Fallback xmlns="">
      <p:transition spd="slow" advTm="13880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13696" y="1343668"/>
            <a:ext cx="6094795" cy="4676690"/>
          </a:xfrm>
        </p:spPr>
        <p:txBody>
          <a:bodyPr>
            <a:normAutofit/>
          </a:bodyPr>
          <a:lstStyle/>
          <a:p>
            <a:pPr algn="r" rtl="1">
              <a:lnSpc>
                <a:spcPct val="110000"/>
              </a:lnSpc>
              <a:spcBef>
                <a:spcPts val="110"/>
              </a:spcBef>
              <a:spcAft>
                <a:spcPts val="110"/>
              </a:spcAft>
              <a:buFont typeface="Wingdings" panose="05000000000000000000" pitchFamily="2" charset="2"/>
              <a:buChar char="ü"/>
            </a:pPr>
            <a:r>
              <a:rPr lang="ar-EG" b="1" smtClean="0"/>
              <a:t>‏</a:t>
            </a:r>
            <a:r>
              <a:rPr lang="ar-EG" b="1" u="sng">
                <a:solidFill>
                  <a:srgbClr val="203E5F"/>
                </a:solidFill>
                <a:latin typeface="Simplified Arabic" panose="02020603050405020304" pitchFamily="18" charset="-78"/>
                <a:cs typeface="Simplified Arabic" panose="02020603050405020304" pitchFamily="18" charset="-78"/>
              </a:rPr>
              <a:t>المؤسسات الإعلامية الإماراتية: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r>
              <a:rPr lang="ar-EG" sz="2600" b="1" smtClean="0">
                <a:solidFill>
                  <a:srgbClr val="203E5F"/>
                </a:solidFill>
                <a:latin typeface="Simplified Arabic" panose="02020603050405020304" pitchFamily="18" charset="-78"/>
                <a:cs typeface="Simplified Arabic" panose="02020603050405020304" pitchFamily="18" charset="-78"/>
              </a:rPr>
              <a:t>‏</a:t>
            </a:r>
            <a:r>
              <a:rPr lang="en-US" sz="2600" b="1" smtClean="0">
                <a:solidFill>
                  <a:srgbClr val="203E5F"/>
                </a:solidFill>
                <a:latin typeface="Simplified Arabic" panose="02020603050405020304" pitchFamily="18" charset="-78"/>
                <a:cs typeface="Simplified Arabic" panose="02020603050405020304" pitchFamily="18" charset="-78"/>
              </a:rPr>
              <a:t> .1</a:t>
            </a:r>
            <a:r>
              <a:rPr lang="ar-EG" b="1" u="sng" smtClean="0">
                <a:solidFill>
                  <a:srgbClr val="203E5F"/>
                </a:solidFill>
                <a:latin typeface="Simplified Arabic" panose="02020603050405020304" pitchFamily="18" charset="-78"/>
                <a:cs typeface="Simplified Arabic" panose="02020603050405020304" pitchFamily="18" charset="-78"/>
              </a:rPr>
              <a:t>أول </a:t>
            </a:r>
            <a:r>
              <a:rPr lang="ar-EG" b="1" u="sng">
                <a:solidFill>
                  <a:srgbClr val="203E5F"/>
                </a:solidFill>
                <a:latin typeface="Simplified Arabic" panose="02020603050405020304" pitchFamily="18" charset="-78"/>
                <a:cs typeface="Simplified Arabic" panose="02020603050405020304" pitchFamily="18" charset="-78"/>
              </a:rPr>
              <a:t>مذيع إخباري "روبوت" ناطق بالعربية في العالم: </a:t>
            </a:r>
            <a:endParaRPr lang="ar-EG"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طورت مؤسسة أبو ظبي للإعلام </a:t>
            </a:r>
            <a:r>
              <a:rPr lang="ar-EG" sz="2600" b="1" u="sng">
                <a:latin typeface="Simplified Arabic" panose="02020603050405020304" pitchFamily="18" charset="-78"/>
                <a:cs typeface="Simplified Arabic" panose="02020603050405020304" pitchFamily="18" charset="-78"/>
              </a:rPr>
              <a:t>أول مذيع باستخدام تقنيات الذكاء الاصطناعي ليقدم النشرات الإخبارية باللغتين العربية والإنجليزية على مختلف قنوات شبكة تلفزيون أبوظبي في إطار شراكة مع شركة "سوجو" الصينية بشكل يحاكي إلى حد كبير ملامح المذيع الحقيقي صوتًا وتفاعلًا</a:t>
            </a:r>
            <a:r>
              <a:rPr lang="ar-EG" sz="2600" b="1">
                <a:latin typeface="Simplified Arabic" panose="02020603050405020304" pitchFamily="18" charset="-78"/>
                <a:cs typeface="Simplified Arabic" panose="02020603050405020304" pitchFamily="18" charset="-78"/>
              </a:rPr>
              <a:t>. </a:t>
            </a:r>
            <a:endParaRPr lang="en-US" sz="2600"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u="sng">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42414"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683225" y="1343668"/>
            <a:ext cx="6096000" cy="985270"/>
          </a:xfrm>
          <a:prstGeom prst="rect">
            <a:avLst/>
          </a:prstGeom>
        </p:spPr>
        <p:txBody>
          <a:bodyPr>
            <a:spAutoFit/>
          </a:bodyPr>
          <a:lstStyle/>
          <a:p>
            <a:pPr algn="r"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12488"/>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06846" y="1436320"/>
            <a:ext cx="4838359" cy="5292026"/>
          </a:xfrm>
        </p:spPr>
      </p:pic>
    </p:spTree>
    <p:extLst>
      <p:ext uri="{BB962C8B-B14F-4D97-AF65-F5344CB8AC3E}">
        <p14:creationId xmlns:p14="http://schemas.microsoft.com/office/powerpoint/2010/main" val="4201243637"/>
      </p:ext>
    </p:extLst>
  </p:cSld>
  <p:clrMapOvr>
    <a:masterClrMapping/>
  </p:clrMapOvr>
  <mc:AlternateContent xmlns:mc="http://schemas.openxmlformats.org/markup-compatibility/2006" xmlns:p14="http://schemas.microsoft.com/office/powerpoint/2010/main">
    <mc:Choice Requires="p14">
      <p:transition spd="slow" p14:dur="2000" advTm="81893"/>
    </mc:Choice>
    <mc:Fallback xmlns="">
      <p:transition spd="slow" advTm="8189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91116" y="1343668"/>
            <a:ext cx="5917375" cy="4676690"/>
          </a:xfrm>
        </p:spPr>
        <p:txBody>
          <a:bodyPr>
            <a:normAutofit lnSpcReduction="10000"/>
          </a:bodyPr>
          <a:lstStyle/>
          <a:p>
            <a:pPr marL="0" indent="0" algn="just" rtl="1">
              <a:lnSpc>
                <a:spcPct val="12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.2</a:t>
            </a:r>
            <a:r>
              <a:rPr lang="ar-EG" b="1" u="sng" smtClean="0">
                <a:solidFill>
                  <a:srgbClr val="203E5F"/>
                </a:solidFill>
                <a:latin typeface="Simplified Arabic" panose="02020603050405020304" pitchFamily="18" charset="-78"/>
                <a:cs typeface="Simplified Arabic" panose="02020603050405020304" pitchFamily="18" charset="-78"/>
              </a:rPr>
              <a:t>راشد الحل:</a:t>
            </a:r>
          </a:p>
          <a:p>
            <a:pPr marL="0" indent="0" algn="just" rtl="1">
              <a:lnSpc>
                <a:spcPct val="120000"/>
              </a:lnSpc>
              <a:spcBef>
                <a:spcPts val="110"/>
              </a:spcBef>
              <a:spcAft>
                <a:spcPts val="110"/>
              </a:spcAft>
              <a:buNone/>
            </a:pPr>
            <a:r>
              <a:rPr lang="ar-EG" b="1">
                <a:latin typeface="Simplified Arabic" panose="02020603050405020304" pitchFamily="18" charset="-78"/>
                <a:cs typeface="Simplified Arabic" panose="02020603050405020304" pitchFamily="18" charset="-78"/>
              </a:rPr>
              <a:t>أطلقت مؤسسة دبي للإعلام عام </a:t>
            </a:r>
            <a:r>
              <a:rPr lang="en-US" b="1" smtClean="0">
                <a:latin typeface="Simplified Arabic" panose="02020603050405020304" pitchFamily="18" charset="-78"/>
                <a:cs typeface="Simplified Arabic" panose="02020603050405020304" pitchFamily="18" charset="-78"/>
              </a:rPr>
              <a:t> 2019</a:t>
            </a:r>
            <a:r>
              <a:rPr lang="ar-EG" b="1" u="sng" smtClean="0">
                <a:latin typeface="Simplified Arabic" panose="02020603050405020304" pitchFamily="18" charset="-78"/>
                <a:cs typeface="Simplified Arabic" panose="02020603050405020304" pitchFamily="18" charset="-78"/>
              </a:rPr>
              <a:t>أول </a:t>
            </a:r>
            <a:r>
              <a:rPr lang="ar-EG" b="1" u="sng">
                <a:latin typeface="Simplified Arabic" panose="02020603050405020304" pitchFamily="18" charset="-78"/>
                <a:cs typeface="Simplified Arabic" panose="02020603050405020304" pitchFamily="18" charset="-78"/>
              </a:rPr>
              <a:t>روبوت مذيع باسم " راشد الحل" لإجراء حوارات إعلامية باللغة العربية باستخدام خوارزميات الذكاء الاصطناعي ليشارك في برنامج المؤشر على قناة سما دبي الذي يقدمه الإعلامي الإماراتي مروان الحل ليحاور " الروبوت المذيع" وزير دولة الإمارات للذكاء الاصطناعي سعادة عمر بن سلطان العلماء.</a:t>
            </a:r>
            <a:endParaRPr lang="en-US" b="1" u="sng">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215899"/>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12" name="عنصر نائب للمحتوى 11"/>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60528" y="1491081"/>
            <a:ext cx="5181600" cy="5124927"/>
          </a:xfrm>
          <a:prstGeom prst="rect">
            <a:avLst/>
          </a:prstGeom>
        </p:spPr>
      </p:pic>
    </p:spTree>
    <p:extLst>
      <p:ext uri="{BB962C8B-B14F-4D97-AF65-F5344CB8AC3E}">
        <p14:creationId xmlns:p14="http://schemas.microsoft.com/office/powerpoint/2010/main" val="4219702251"/>
      </p:ext>
    </p:extLst>
  </p:cSld>
  <p:clrMapOvr>
    <a:masterClrMapping/>
  </p:clrMapOvr>
  <mc:AlternateContent xmlns:mc="http://schemas.openxmlformats.org/markup-compatibility/2006" xmlns:p14="http://schemas.microsoft.com/office/powerpoint/2010/main">
    <mc:Choice Requires="p14">
      <p:transition spd="slow" p14:dur="2000" advTm="89247"/>
    </mc:Choice>
    <mc:Fallback xmlns="">
      <p:transition spd="slow" advTm="8924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295331" y="1343668"/>
            <a:ext cx="6483894" cy="4796378"/>
          </a:xfrm>
          <a:prstGeom prst="rect">
            <a:avLst/>
          </a:prstGeom>
        </p:spPr>
        <p:txBody>
          <a:bodyPr wrap="square">
            <a:spAutoFit/>
          </a:bodyPr>
          <a:lstStyle/>
          <a:p>
            <a:pPr algn="r" rtl="1"/>
            <a:r>
              <a:rPr lang="ar-EG" sz="2400" b="1" smtClean="0"/>
              <a:t>‏</a:t>
            </a:r>
            <a:r>
              <a:rPr lang="en-US" sz="2800" b="1" smtClean="0">
                <a:solidFill>
                  <a:srgbClr val="203E5F"/>
                </a:solidFill>
                <a:latin typeface="Simplified Arabic" panose="02020603050405020304" pitchFamily="18" charset="-78"/>
                <a:cs typeface="Simplified Arabic" panose="02020603050405020304" pitchFamily="18" charset="-78"/>
              </a:rPr>
              <a:t> .3</a:t>
            </a:r>
            <a:r>
              <a:rPr lang="ar-EG" sz="2800" b="1" u="sng" smtClean="0">
                <a:solidFill>
                  <a:srgbClr val="203E5F"/>
                </a:solidFill>
                <a:latin typeface="Simplified Arabic" panose="02020603050405020304" pitchFamily="18" charset="-78"/>
                <a:cs typeface="Simplified Arabic" panose="02020603050405020304" pitchFamily="18" charset="-78"/>
              </a:rPr>
              <a:t>تقنية </a:t>
            </a:r>
            <a:r>
              <a:rPr lang="ar-EG" sz="2800" b="1" u="sng">
                <a:solidFill>
                  <a:srgbClr val="203E5F"/>
                </a:solidFill>
                <a:latin typeface="Simplified Arabic" panose="02020603050405020304" pitchFamily="18" charset="-78"/>
                <a:cs typeface="Simplified Arabic" panose="02020603050405020304" pitchFamily="18" charset="-78"/>
              </a:rPr>
              <a:t>"التخصيص الذكي" بموقع البيان الإلكتروني: </a:t>
            </a:r>
            <a:endParaRPr lang="en-US" sz="2800" u="sng">
              <a:solidFill>
                <a:srgbClr val="203E5F"/>
              </a:solidFill>
              <a:latin typeface="Simplified Arabic" panose="02020603050405020304" pitchFamily="18" charset="-78"/>
              <a:cs typeface="Simplified Arabic" panose="02020603050405020304" pitchFamily="18" charset="-78"/>
            </a:endParaRPr>
          </a:p>
          <a:p>
            <a:pPr algn="just" rtl="1"/>
            <a:r>
              <a:rPr lang="ar-EG" sz="2400"/>
              <a:t>‏</a:t>
            </a:r>
            <a:r>
              <a:rPr lang="ar-EG" sz="2800" b="1">
                <a:latin typeface="Simplified Arabic" panose="02020603050405020304" pitchFamily="18" charset="-78"/>
                <a:cs typeface="Simplified Arabic" panose="02020603050405020304" pitchFamily="18" charset="-78"/>
              </a:rPr>
              <a:t>واكب موقع جريدة البيان الإلكتروني عالم الذكاء الاصطناعي عبر تقنية  </a:t>
            </a:r>
            <a:r>
              <a:rPr lang="ar-EG" sz="2800" b="1" smtClean="0">
                <a:latin typeface="Simplified Arabic" panose="02020603050405020304" pitchFamily="18" charset="-78"/>
                <a:cs typeface="Simplified Arabic" panose="02020603050405020304" pitchFamily="18" charset="-78"/>
              </a:rPr>
              <a:t>« </a:t>
            </a:r>
            <a:r>
              <a:rPr lang="ar-EG" sz="2800" b="1" u="sng" smtClean="0">
                <a:latin typeface="Simplified Arabic" panose="02020603050405020304" pitchFamily="18" charset="-78"/>
                <a:cs typeface="Simplified Arabic" panose="02020603050405020304" pitchFamily="18" charset="-78"/>
              </a:rPr>
              <a:t>التخصيص الذكي»  </a:t>
            </a:r>
            <a:r>
              <a:rPr lang="ar-EG" sz="2800" b="1" u="sng">
                <a:latin typeface="Simplified Arabic" panose="02020603050405020304" pitchFamily="18" charset="-78"/>
                <a:cs typeface="Simplified Arabic" panose="02020603050405020304" pitchFamily="18" charset="-78"/>
              </a:rPr>
              <a:t>لتتيح لكل متصفح موقعه الخاص، بحسب جنسه وعمره ومكانه وسميت هذه الخاصية ب(بياني -موقع لكل قارئ)، ‏لتضفي تجربة تصفح فريدة لكل زائر </a:t>
            </a:r>
            <a:r>
              <a:rPr lang="ar-EG" sz="2800" b="1" u="sng" smtClean="0">
                <a:latin typeface="Simplified Arabic" panose="02020603050405020304" pitchFamily="18" charset="-78"/>
                <a:cs typeface="Simplified Arabic" panose="02020603050405020304" pitchFamily="18" charset="-78"/>
              </a:rPr>
              <a:t>لا </a:t>
            </a:r>
            <a:r>
              <a:rPr lang="ar-EG" sz="2800" b="1" u="sng">
                <a:latin typeface="Simplified Arabic" panose="02020603050405020304" pitchFamily="18" charset="-78"/>
                <a:cs typeface="Simplified Arabic" panose="02020603050405020304" pitchFamily="18" charset="-78"/>
              </a:rPr>
              <a:t>تشبه غيره عبر المساعد الافتراضي الصوتي للبيان وخواص</a:t>
            </a:r>
            <a:r>
              <a:rPr lang="ar-EG" sz="2800" b="1">
                <a:latin typeface="Simplified Arabic" panose="02020603050405020304" pitchFamily="18" charset="-78"/>
                <a:cs typeface="Simplified Arabic" panose="02020603050405020304" pitchFamily="18" charset="-78"/>
              </a:rPr>
              <a:t> </a:t>
            </a:r>
            <a:endParaRPr lang="ar-EG" sz="2800" b="1" smtClean="0">
              <a:latin typeface="Simplified Arabic" panose="02020603050405020304" pitchFamily="18" charset="-78"/>
              <a:cs typeface="Simplified Arabic" panose="02020603050405020304" pitchFamily="18" charset="-78"/>
            </a:endParaRPr>
          </a:p>
          <a:p>
            <a:pPr algn="just" rtl="1"/>
            <a:r>
              <a:rPr lang="ar-EG" sz="2800" b="1" smtClean="0">
                <a:latin typeface="Simplified Arabic" panose="02020603050405020304" pitchFamily="18" charset="-78"/>
                <a:cs typeface="Simplified Arabic" panose="02020603050405020304" pitchFamily="18" charset="-78"/>
              </a:rPr>
              <a:t>" </a:t>
            </a:r>
            <a:r>
              <a:rPr lang="ar-EG" sz="2800" b="1" u="sng">
                <a:latin typeface="Simplified Arabic" panose="02020603050405020304" pitchFamily="18" charset="-78"/>
                <a:cs typeface="Simplified Arabic" panose="02020603050405020304" pitchFamily="18" charset="-78"/>
              </a:rPr>
              <a:t>التعرف الصوتي" والتحليل التنبئي" و "القارئ الآلي" لتكون بذلك أول موقع عربي إخباري يطبق هذه </a:t>
            </a:r>
            <a:r>
              <a:rPr lang="ar-EG" sz="2800" b="1" u="sng" smtClean="0">
                <a:latin typeface="Simplified Arabic" panose="02020603050405020304" pitchFamily="18" charset="-78"/>
                <a:cs typeface="Simplified Arabic" panose="02020603050405020304" pitchFamily="18" charset="-78"/>
              </a:rPr>
              <a:t>التقنيات. </a:t>
            </a:r>
            <a:endPar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2" y="1504826"/>
            <a:ext cx="4949588" cy="4635220"/>
          </a:xfrm>
        </p:spPr>
      </p:pic>
    </p:spTree>
    <p:extLst>
      <p:ext uri="{BB962C8B-B14F-4D97-AF65-F5344CB8AC3E}">
        <p14:creationId xmlns:p14="http://schemas.microsoft.com/office/powerpoint/2010/main" val="2401196456"/>
      </p:ext>
    </p:extLst>
  </p:cSld>
  <p:clrMapOvr>
    <a:masterClrMapping/>
  </p:clrMapOvr>
  <mc:AlternateContent xmlns:mc="http://schemas.openxmlformats.org/markup-compatibility/2006" xmlns:p14="http://schemas.microsoft.com/office/powerpoint/2010/main">
    <mc:Choice Requires="p14">
      <p:transition spd="slow" p14:dur="2000" advTm="116447"/>
    </mc:Choice>
    <mc:Fallback xmlns="">
      <p:transition spd="slow" advTm="11644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2" name="عنصر نائب للمحتوى 11"/>
          <p:cNvSpPr>
            <a:spLocks noGrp="1"/>
          </p:cNvSpPr>
          <p:nvPr>
            <p:ph sz="half" idx="1"/>
          </p:nvPr>
        </p:nvSpPr>
        <p:spPr>
          <a:xfrm>
            <a:off x="838200" y="1825624"/>
            <a:ext cx="5181600" cy="5032375"/>
          </a:xfrm>
        </p:spPr>
        <p:txBody>
          <a:bodyPr>
            <a:normAutofit/>
          </a:bodyPr>
          <a:lstStyle/>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r>
              <a:rPr lang="ar-EG" b="1" smtClean="0">
                <a:latin typeface="Simplified Arabic" panose="02020603050405020304" pitchFamily="18" charset="-78"/>
                <a:cs typeface="Simplified Arabic" panose="02020603050405020304" pitchFamily="18" charset="-78"/>
              </a:rPr>
              <a:t>خاصية التعريف الصوتي والتحليل التنبئي والقارئ الآلي على موقع البيان</a:t>
            </a:r>
            <a:endParaRPr lang="en-US" b="1" smtClean="0">
              <a:latin typeface="Simplified Arabic" panose="02020603050405020304" pitchFamily="18" charset="-78"/>
              <a:cs typeface="Simplified Arabic" panose="02020603050405020304" pitchFamily="18" charset="-78"/>
            </a:endParaRPr>
          </a:p>
          <a:p>
            <a:pPr marL="0" indent="0" algn="r">
              <a:buNone/>
            </a:pPr>
            <a:endParaRPr lang="en-US"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p:txBody>
      </p:sp>
      <p:pic>
        <p:nvPicPr>
          <p:cNvPr id="13" name="صورة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0735" y="1569199"/>
            <a:ext cx="5385180" cy="3739779"/>
          </a:xfrm>
          <a:prstGeom prst="rect">
            <a:avLst/>
          </a:prstGeom>
        </p:spPr>
      </p:pic>
      <p:sp>
        <p:nvSpPr>
          <p:cNvPr id="14" name="مستطيل 13"/>
          <p:cNvSpPr/>
          <p:nvPr/>
        </p:nvSpPr>
        <p:spPr>
          <a:xfrm>
            <a:off x="6223380" y="1569199"/>
            <a:ext cx="5440907" cy="2858475"/>
          </a:xfrm>
          <a:prstGeom prst="rect">
            <a:avLst/>
          </a:prstGeom>
        </p:spPr>
        <p:txBody>
          <a:bodyPr wrap="square">
            <a:spAutoFit/>
          </a:bodyPr>
          <a:lstStyle/>
          <a:p>
            <a:pPr algn="just" rtl="1">
              <a:lnSpc>
                <a:spcPct val="107000"/>
              </a:lnSpc>
              <a:spcAft>
                <a:spcPts val="800"/>
              </a:spcAft>
            </a:pPr>
            <a:r>
              <a:rPr lang="ar-SA" sz="2800" b="1">
                <a:solidFill>
                  <a:srgbClr val="404040"/>
                </a:solidFill>
                <a:latin typeface="Calibri" panose="020F0502020204030204" pitchFamily="34" charset="0"/>
                <a:ea typeface="Calibri" panose="020F0502020204030204" pitchFamily="34" charset="0"/>
                <a:cs typeface="Simplified Arabic" panose="02020603050405020304" pitchFamily="18" charset="-78"/>
              </a:rPr>
              <a:t>سيكون بوسع المستخدم، على سبيل المثال، أن يستخدم عبارة مثل: </a:t>
            </a:r>
            <a:r>
              <a:rPr lang="ar-SA" sz="2800" b="1" smtClean="0">
                <a:solidFill>
                  <a:srgbClr val="404040"/>
                </a:solidFill>
                <a:latin typeface="Calibri" panose="020F0502020204030204" pitchFamily="34" charset="0"/>
                <a:ea typeface="Calibri" panose="020F0502020204030204" pitchFamily="34" charset="0"/>
                <a:cs typeface="Simplified Arabic" panose="02020603050405020304" pitchFamily="18" charset="-78"/>
              </a:rPr>
              <a:t>«</a:t>
            </a:r>
            <a:r>
              <a:rPr lang="ar-EG" sz="2800" b="1" smtClean="0">
                <a:solidFill>
                  <a:srgbClr val="404040"/>
                </a:solidFill>
                <a:latin typeface="Calibri" panose="020F0502020204030204" pitchFamily="34" charset="0"/>
                <a:ea typeface="Calibri" panose="020F0502020204030204" pitchFamily="34" charset="0"/>
                <a:cs typeface="Simplified Arabic" panose="02020603050405020304" pitchFamily="18" charset="-78"/>
              </a:rPr>
              <a:t> </a:t>
            </a:r>
            <a:r>
              <a:rPr lang="ar-SA" sz="2800" b="1" smtClean="0">
                <a:solidFill>
                  <a:srgbClr val="404040"/>
                </a:solidFill>
                <a:latin typeface="Calibri" panose="020F0502020204030204" pitchFamily="34" charset="0"/>
                <a:ea typeface="Calibri" panose="020F0502020204030204" pitchFamily="34" charset="0"/>
                <a:cs typeface="Simplified Arabic" panose="02020603050405020304" pitchFamily="18" charset="-78"/>
              </a:rPr>
              <a:t>مرحباً</a:t>
            </a:r>
            <a:r>
              <a:rPr lang="ar-SA" sz="2800" b="1">
                <a:solidFill>
                  <a:srgbClr val="404040"/>
                </a:solidFill>
                <a:latin typeface="Calibri" panose="020F0502020204030204" pitchFamily="34" charset="0"/>
                <a:ea typeface="Calibri" panose="020F0502020204030204" pitchFamily="34" charset="0"/>
                <a:cs typeface="Simplified Arabic" panose="02020603050405020304" pitchFamily="18" charset="-78"/>
              </a:rPr>
              <a:t>، البيان، أحتاج إلى أن أحصل على أحدث أخبار اليوم»، وفي ثوانٍ يصدر صوت من الشاشة: «مرحباً، تفضل»، ويتغير شكل الشاشة مُظهراً الأخبار المطلوبة</a:t>
            </a:r>
            <a:r>
              <a:rPr lang="en-US" sz="2800" b="1">
                <a:solidFill>
                  <a:srgbClr val="404040"/>
                </a:solidFill>
                <a:latin typeface="Simplified Arabic" panose="02020603050405020304" pitchFamily="18" charset="-78"/>
                <a:ea typeface="Calibri" panose="020F0502020204030204" pitchFamily="34" charset="0"/>
                <a:cs typeface="Arial" panose="020B0604020202020204" pitchFamily="34" charset="0"/>
              </a:rPr>
              <a:t>.</a:t>
            </a: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5125563"/>
      </p:ext>
    </p:extLst>
  </p:cSld>
  <p:clrMapOvr>
    <a:masterClrMapping/>
  </p:clrMapOvr>
  <mc:AlternateContent xmlns:mc="http://schemas.openxmlformats.org/markup-compatibility/2006" xmlns:p14="http://schemas.microsoft.com/office/powerpoint/2010/main">
    <mc:Choice Requires="p14">
      <p:transition spd="slow" p14:dur="2000" advTm="83547"/>
    </mc:Choice>
    <mc:Fallback xmlns="">
      <p:transition spd="slow" advTm="835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4" y="1337481"/>
            <a:ext cx="5909480" cy="4737259"/>
          </a:xfrm>
        </p:spPr>
        <p:txBody>
          <a:bodyPr>
            <a:noAutofit/>
          </a:bodyPr>
          <a:lstStyle/>
          <a:p>
            <a:pPr marL="0" indent="0" algn="just" rtl="1">
              <a:lnSpc>
                <a:spcPct val="110000"/>
              </a:lnSpc>
              <a:spcBef>
                <a:spcPts val="110"/>
              </a:spcBef>
              <a:spcAft>
                <a:spcPts val="110"/>
              </a:spcAft>
              <a:buNone/>
            </a:pPr>
            <a:r>
              <a:rPr lang="en-US" b="1" u="sng">
                <a:solidFill>
                  <a:srgbClr val="203E5F"/>
                </a:solidFill>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 مدينة </a:t>
            </a:r>
            <a:r>
              <a:rPr lang="ar-EG" b="1" u="sng">
                <a:solidFill>
                  <a:srgbClr val="203E5F"/>
                </a:solidFill>
                <a:latin typeface="Simplified Arabic" panose="02020603050405020304" pitchFamily="18" charset="-78"/>
                <a:cs typeface="Simplified Arabic" panose="02020603050405020304" pitchFamily="18" charset="-78"/>
              </a:rPr>
              <a:t>الشارقة للإعلام (شمس) نموذج للمدن الحرة الذكية: </a:t>
            </a:r>
            <a:endParaRPr lang="en-US"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a:t>‏</a:t>
            </a:r>
            <a:r>
              <a:rPr lang="ar-EG" sz="2600" b="1" u="sng">
                <a:latin typeface="Simplified Arabic" panose="02020603050405020304" pitchFamily="18" charset="-78"/>
                <a:cs typeface="Simplified Arabic" panose="02020603050405020304" pitchFamily="18" charset="-78"/>
              </a:rPr>
              <a:t>تعتبر مدينة الشارقة للإعلام أول مدينة إعلامية بالإمارات تستخدم الذكاء الاصطناعي لتقدم جميع خدماتها المتوفرة والمقدمة لتتم إلكترونيا بأنظمة ذكية متطورة على مدار الساعة؛ للاستفادة منها في تعزيز التحول الرقمي، لتمثل </a:t>
            </a:r>
            <a:r>
              <a:rPr lang="ar-EG" sz="2600" b="1" u="sng" smtClean="0">
                <a:latin typeface="Simplified Arabic" panose="02020603050405020304" pitchFamily="18" charset="-78"/>
                <a:cs typeface="Simplified Arabic" panose="02020603050405020304" pitchFamily="18" charset="-78"/>
              </a:rPr>
              <a:t>نموذجًا </a:t>
            </a:r>
            <a:r>
              <a:rPr lang="ar-EG" sz="2600" b="1" u="sng">
                <a:latin typeface="Simplified Arabic" panose="02020603050405020304" pitchFamily="18" charset="-78"/>
                <a:cs typeface="Simplified Arabic" panose="02020603050405020304" pitchFamily="18" charset="-78"/>
              </a:rPr>
              <a:t>للمدن الحرة الذكية التي توفر بيئة مثالية للأشخاص المبدعين الناجحين للتواصل والعمل مع أقرانهم وتوفير دعم موثق لشركات الإعلام لإنتاج المحتوى والأفلام والبرامج التلفزيونية.</a:t>
            </a: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19"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60813" y="365126"/>
            <a:ext cx="990827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21261" y="1337481"/>
            <a:ext cx="5060423" cy="5363570"/>
          </a:xfrm>
        </p:spPr>
      </p:pic>
    </p:spTree>
    <p:extLst>
      <p:ext uri="{BB962C8B-B14F-4D97-AF65-F5344CB8AC3E}">
        <p14:creationId xmlns:p14="http://schemas.microsoft.com/office/powerpoint/2010/main" val="3218418963"/>
      </p:ext>
    </p:extLst>
  </p:cSld>
  <p:clrMapOvr>
    <a:masterClrMapping/>
  </p:clrMapOvr>
  <mc:AlternateContent xmlns:mc="http://schemas.openxmlformats.org/markup-compatibility/2006" xmlns:p14="http://schemas.microsoft.com/office/powerpoint/2010/main">
    <mc:Choice Requires="p14">
      <p:transition spd="slow" p14:dur="2000" advTm="100855"/>
    </mc:Choice>
    <mc:Fallback xmlns="">
      <p:transition spd="slow" advTm="10085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63820" y="1337481"/>
            <a:ext cx="5854890" cy="4737259"/>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b="1" u="sng">
                <a:solidFill>
                  <a:srgbClr val="203E5F"/>
                </a:solidFill>
                <a:latin typeface="Simplified Arabic" panose="02020603050405020304" pitchFamily="18" charset="-78"/>
                <a:cs typeface="Simplified Arabic" panose="02020603050405020304" pitchFamily="18" charset="-78"/>
              </a:rPr>
              <a:t>وكالة </a:t>
            </a:r>
            <a:r>
              <a:rPr lang="ar-EG" b="1" u="sng" smtClean="0">
                <a:solidFill>
                  <a:srgbClr val="203E5F"/>
                </a:solidFill>
                <a:latin typeface="Simplified Arabic" panose="02020603050405020304" pitchFamily="18" charset="-78"/>
                <a:cs typeface="Simplified Arabic" panose="02020603050405020304" pitchFamily="18" charset="-78"/>
              </a:rPr>
              <a:t>الأسوشيتدبرس </a:t>
            </a:r>
            <a:r>
              <a:rPr lang="ar-EG" b="1" u="sng">
                <a:solidFill>
                  <a:srgbClr val="203E5F"/>
                </a:solidFill>
                <a:latin typeface="Simplified Arabic" panose="02020603050405020304" pitchFamily="18" charset="-78"/>
                <a:cs typeface="Simplified Arabic" panose="02020603050405020304" pitchFamily="18" charset="-78"/>
              </a:rPr>
              <a:t>الأمريكية : </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600" b="1">
                <a:latin typeface="Simplified Arabic" panose="02020603050405020304" pitchFamily="18" charset="-78"/>
                <a:cs typeface="Simplified Arabic" panose="02020603050405020304" pitchFamily="18" charset="-78"/>
              </a:rPr>
              <a:t>من أوائل المنصات الإعلامية التي استخدمت تقنيات الذكاء الاصطناعي في العمل </a:t>
            </a:r>
            <a:r>
              <a:rPr lang="ar-EG" sz="2600" b="1" smtClean="0">
                <a:latin typeface="Simplified Arabic" panose="02020603050405020304" pitchFamily="18" charset="-78"/>
                <a:cs typeface="Simplified Arabic" panose="02020603050405020304" pitchFamily="18" charset="-78"/>
              </a:rPr>
              <a:t>الصحفي</a:t>
            </a:r>
            <a:r>
              <a:rPr lang="ar-EG" sz="2600" b="1">
                <a:latin typeface="Simplified Arabic" panose="02020603050405020304" pitchFamily="18" charset="-78"/>
                <a:cs typeface="Simplified Arabic" panose="02020603050405020304" pitchFamily="18" charset="-78"/>
              </a:rPr>
              <a:t>، فقد وظفت هذه التقنيات في إنتاج  تقارير اقتصادية ربع سنوية عن الدخول المالية و النتيجة كانت إيجابية </a:t>
            </a:r>
            <a:r>
              <a:rPr lang="ar-EG" sz="2600" b="1" smtClean="0">
                <a:latin typeface="Simplified Arabic" panose="02020603050405020304" pitchFamily="18" charset="-78"/>
                <a:cs typeface="Simplified Arabic" panose="02020603050405020304" pitchFamily="18" charset="-78"/>
              </a:rPr>
              <a:t>جدًا </a:t>
            </a:r>
            <a:r>
              <a:rPr lang="ar-EG" sz="2600" b="1">
                <a:latin typeface="Simplified Arabic" panose="02020603050405020304" pitchFamily="18" charset="-78"/>
                <a:cs typeface="Simplified Arabic" panose="02020603050405020304" pitchFamily="18" charset="-78"/>
              </a:rPr>
              <a:t>على مستوى الكم والكيف </a:t>
            </a:r>
            <a:r>
              <a:rPr lang="ar-EG" sz="2600" b="1" smtClean="0">
                <a:latin typeface="Simplified Arabic" panose="02020603050405020304" pitchFamily="18" charset="-78"/>
                <a:cs typeface="Simplified Arabic" panose="02020603050405020304" pitchFamily="18" charset="-78"/>
              </a:rPr>
              <a:t>معًا</a:t>
            </a:r>
            <a:r>
              <a:rPr lang="ar-EG" sz="2600" b="1">
                <a:latin typeface="Simplified Arabic" panose="02020603050405020304" pitchFamily="18" charset="-78"/>
                <a:cs typeface="Simplified Arabic" panose="02020603050405020304" pitchFamily="18" charset="-78"/>
              </a:rPr>
              <a:t>، فقد ساهمت التقنيات الجديدة في إنجاز أكثر من </a:t>
            </a:r>
            <a:r>
              <a:rPr lang="en-US" sz="2600" b="1" smtClean="0">
                <a:latin typeface="Simplified Arabic" panose="02020603050405020304" pitchFamily="18" charset="-78"/>
                <a:cs typeface="Simplified Arabic" panose="02020603050405020304" pitchFamily="18" charset="-78"/>
              </a:rPr>
              <a:t>  3000</a:t>
            </a:r>
            <a:r>
              <a:rPr lang="ar-EG" sz="2600" b="1" smtClean="0">
                <a:latin typeface="Simplified Arabic" panose="02020603050405020304" pitchFamily="18" charset="-78"/>
                <a:cs typeface="Simplified Arabic" panose="02020603050405020304" pitchFamily="18" charset="-78"/>
              </a:rPr>
              <a:t> تقريرًا </a:t>
            </a:r>
            <a:r>
              <a:rPr lang="ar-EG" sz="2600" b="1">
                <a:latin typeface="Simplified Arabic" panose="02020603050405020304" pitchFamily="18" charset="-78"/>
                <a:cs typeface="Simplified Arabic" panose="02020603050405020304" pitchFamily="18" charset="-78"/>
              </a:rPr>
              <a:t>كان يستغرق من </a:t>
            </a:r>
            <a:r>
              <a:rPr lang="ar-EG" sz="2600" b="1" smtClean="0">
                <a:latin typeface="Simplified Arabic" panose="02020603050405020304" pitchFamily="18" charset="-78"/>
                <a:cs typeface="Simplified Arabic" panose="02020603050405020304" pitchFamily="18" charset="-78"/>
              </a:rPr>
              <a:t>الصحفيين </a:t>
            </a:r>
            <a:r>
              <a:rPr lang="ar-EG" sz="2600" b="1">
                <a:latin typeface="Simplified Arabic" panose="02020603050405020304" pitchFamily="18" charset="-78"/>
                <a:cs typeface="Simplified Arabic" panose="02020603050405020304" pitchFamily="18" charset="-78"/>
              </a:rPr>
              <a:t>الكثير من الوقت والمجهود، كما تضمنت تلك التقارير ‏نصائح الخبراء و الأرقام والحقائق الواردة </a:t>
            </a:r>
            <a:r>
              <a:rPr lang="ar-EG" sz="2600" b="1" smtClean="0">
                <a:latin typeface="Simplified Arabic" panose="02020603050405020304" pitchFamily="18" charset="-78"/>
                <a:cs typeface="Simplified Arabic" panose="02020603050405020304" pitchFamily="18" charset="-78"/>
              </a:rPr>
              <a:t>بشكل دقيق.</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65279"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4994" y="1530059"/>
            <a:ext cx="5181600" cy="4788854"/>
          </a:xfrm>
        </p:spPr>
      </p:pic>
    </p:spTree>
    <p:extLst>
      <p:ext uri="{BB962C8B-B14F-4D97-AF65-F5344CB8AC3E}">
        <p14:creationId xmlns:p14="http://schemas.microsoft.com/office/powerpoint/2010/main" val="4291143985"/>
      </p:ext>
    </p:extLst>
  </p:cSld>
  <p:clrMapOvr>
    <a:masterClrMapping/>
  </p:clrMapOvr>
  <mc:AlternateContent xmlns:mc="http://schemas.openxmlformats.org/markup-compatibility/2006" xmlns:p14="http://schemas.microsoft.com/office/powerpoint/2010/main">
    <mc:Choice Requires="p14">
      <p:transition spd="slow" p14:dur="2000" advTm="70367"/>
    </mc:Choice>
    <mc:Fallback xmlns="">
      <p:transition spd="slow" advTm="703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7" y="1433015"/>
            <a:ext cx="5977719" cy="4737259"/>
          </a:xfrm>
        </p:spPr>
        <p:txBody>
          <a:bodyPr>
            <a:noAutofit/>
          </a:bodyPr>
          <a:lstStyle/>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كما استخدمت الوكالة </a:t>
            </a:r>
            <a:r>
              <a:rPr lang="ar-EG" b="1" u="sng">
                <a:latin typeface="Simplified Arabic" panose="02020603050405020304" pitchFamily="18" charset="-78"/>
                <a:cs typeface="Simplified Arabic" panose="02020603050405020304" pitchFamily="18" charset="-78"/>
              </a:rPr>
              <a:t>تقنيات الذكاء </a:t>
            </a:r>
            <a:r>
              <a:rPr lang="ar-EG" b="1" u="sng" smtClean="0">
                <a:latin typeface="Simplified Arabic" panose="02020603050405020304" pitchFamily="18" charset="-78"/>
                <a:cs typeface="Simplified Arabic" panose="02020603050405020304" pitchFamily="18" charset="-78"/>
              </a:rPr>
              <a:t>الاصطناعي </a:t>
            </a:r>
            <a:r>
              <a:rPr lang="ar-EG" b="1" u="sng">
                <a:latin typeface="Simplified Arabic" panose="02020603050405020304" pitchFamily="18" charset="-78"/>
                <a:cs typeface="Simplified Arabic" panose="02020603050405020304" pitchFamily="18" charset="-78"/>
              </a:rPr>
              <a:t>في تقريرها الرياضي لأول مرة عام</a:t>
            </a:r>
            <a:r>
              <a:rPr lang="en-US" b="1" u="sng">
                <a:latin typeface="Simplified Arabic" panose="02020603050405020304" pitchFamily="18" charset="-78"/>
                <a:cs typeface="Simplified Arabic" panose="02020603050405020304" pitchFamily="18" charset="-78"/>
              </a:rPr>
              <a:t>2012  </a:t>
            </a:r>
            <a:r>
              <a:rPr lang="ar-EG" b="1" u="sng">
                <a:latin typeface="Simplified Arabic" panose="02020603050405020304" pitchFamily="18" charset="-78"/>
                <a:cs typeface="Simplified Arabic" panose="02020603050405020304" pitchFamily="18" charset="-78"/>
              </a:rPr>
              <a:t> وتوفر الآن معظم ما تقدمه بوابتها الرياضية للمشتركين بالنظام الآلي، كما استخدمت نظام الأتمتة ‏</a:t>
            </a:r>
            <a:r>
              <a:rPr lang="ar-EG" b="1" u="sng" smtClean="0">
                <a:latin typeface="Simplified Arabic" panose="02020603050405020304" pitchFamily="18" charset="-78"/>
                <a:cs typeface="Simplified Arabic" panose="02020603050405020304" pitchFamily="18" charset="-78"/>
              </a:rPr>
              <a:t>لإنتاج </a:t>
            </a:r>
            <a:r>
              <a:rPr lang="ar-EG" b="1" u="sng">
                <a:latin typeface="Simplified Arabic" panose="02020603050405020304" pitchFamily="18" charset="-78"/>
                <a:cs typeface="Simplified Arabic" panose="02020603050405020304" pitchFamily="18" charset="-78"/>
              </a:rPr>
              <a:t>ملخصات لجميع ألعاب دوري البيسبول المصغر التابع لمنظمة البيسبول العالمية، بالإضافة إلى ما يقارب </a:t>
            </a:r>
            <a:r>
              <a:rPr lang="en-US" b="1" u="sng" smtClean="0">
                <a:latin typeface="Simplified Arabic" panose="02020603050405020304" pitchFamily="18" charset="-78"/>
                <a:cs typeface="Simplified Arabic" panose="02020603050405020304" pitchFamily="18" charset="-78"/>
              </a:rPr>
              <a:t> 4500</a:t>
            </a:r>
            <a:r>
              <a:rPr lang="ar-EG" b="1" u="sng" smtClean="0">
                <a:latin typeface="Simplified Arabic" panose="02020603050405020304" pitchFamily="18" charset="-78"/>
                <a:cs typeface="Simplified Arabic" panose="02020603050405020304" pitchFamily="18" charset="-78"/>
              </a:rPr>
              <a:t>قصة </a:t>
            </a:r>
            <a:r>
              <a:rPr lang="ar-EG" b="1" u="sng">
                <a:latin typeface="Simplified Arabic" panose="02020603050405020304" pitchFamily="18" charset="-78"/>
                <a:cs typeface="Simplified Arabic" panose="02020603050405020304" pitchFamily="18" charset="-78"/>
              </a:rPr>
              <a:t>عن أرباح الشركات الأمريكية كل ثلاثة أشهر.</a:t>
            </a:r>
            <a:r>
              <a:rPr lang="ar-EG" b="1">
                <a:latin typeface="Simplified Arabic" panose="02020603050405020304" pitchFamily="18" charset="-78"/>
                <a:cs typeface="Simplified Arabic" panose="02020603050405020304" pitchFamily="18" charset="-78"/>
              </a:rPr>
              <a:t> </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19870" y="365127"/>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05937" y="1545861"/>
            <a:ext cx="5181600" cy="4728934"/>
          </a:xfrm>
        </p:spPr>
      </p:pic>
    </p:spTree>
    <p:extLst>
      <p:ext uri="{BB962C8B-B14F-4D97-AF65-F5344CB8AC3E}">
        <p14:creationId xmlns:p14="http://schemas.microsoft.com/office/powerpoint/2010/main" val="3040424301"/>
      </p:ext>
    </p:extLst>
  </p:cSld>
  <p:clrMapOvr>
    <a:masterClrMapping/>
  </p:clrMapOvr>
  <mc:AlternateContent xmlns:mc="http://schemas.openxmlformats.org/markup-compatibility/2006" xmlns:p14="http://schemas.microsoft.com/office/powerpoint/2010/main">
    <mc:Choice Requires="p14">
      <p:transition spd="slow" p14:dur="2000" advTm="94897"/>
    </mc:Choice>
    <mc:Fallback xmlns="">
      <p:transition spd="slow" advTm="9489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9922" y="1448149"/>
            <a:ext cx="5964072" cy="4737259"/>
          </a:xfrm>
        </p:spPr>
        <p:txBody>
          <a:bodyPr>
            <a:noAutofit/>
          </a:bodyPr>
          <a:lstStyle/>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00251"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10687" y="365126"/>
            <a:ext cx="99219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72501" y="1473070"/>
            <a:ext cx="6479321" cy="4823885"/>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واشنطن بوست الأمريكية</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500" b="1">
                <a:latin typeface="Simplified Arabic" panose="02020603050405020304" pitchFamily="18" charset="-78"/>
                <a:cs typeface="Simplified Arabic" panose="02020603050405020304" pitchFamily="18" charset="-78"/>
              </a:rPr>
              <a:t>تمتلك الصحيفة أدوات الذكاء </a:t>
            </a:r>
            <a:r>
              <a:rPr lang="ar-EG" sz="2500" b="1" smtClean="0">
                <a:latin typeface="Simplified Arabic" panose="02020603050405020304" pitchFamily="18" charset="-78"/>
                <a:cs typeface="Simplified Arabic" panose="02020603050405020304" pitchFamily="18" charset="-78"/>
              </a:rPr>
              <a:t>الاصطناعي </a:t>
            </a:r>
            <a:r>
              <a:rPr lang="ar-EG" sz="2500" b="1">
                <a:latin typeface="Simplified Arabic" panose="02020603050405020304" pitchFamily="18" charset="-78"/>
                <a:cs typeface="Simplified Arabic" panose="02020603050405020304" pitchFamily="18" charset="-78"/>
              </a:rPr>
              <a:t>التي من خلالها استطاعت استخدام برنامج</a:t>
            </a:r>
            <a:r>
              <a:rPr lang="ar-EG" sz="2500">
                <a:latin typeface="Simplified Arabic" panose="02020603050405020304" pitchFamily="18" charset="-78"/>
                <a:cs typeface="Simplified Arabic" panose="02020603050405020304" pitchFamily="18" charset="-78"/>
              </a:rPr>
              <a:t> " </a:t>
            </a:r>
            <a:r>
              <a:rPr lang="ar-EG" sz="2500" b="1" u="sng">
                <a:latin typeface="Simplified Arabic" panose="02020603050405020304" pitchFamily="18" charset="-78"/>
                <a:cs typeface="Simplified Arabic" panose="02020603050405020304" pitchFamily="18" charset="-78"/>
              </a:rPr>
              <a:t>المراسل الروبوت</a:t>
            </a:r>
            <a:r>
              <a:rPr lang="ar-EG" sz="2500">
                <a:latin typeface="Simplified Arabic" panose="02020603050405020304" pitchFamily="18" charset="-78"/>
                <a:cs typeface="Simplified Arabic" panose="02020603050405020304" pitchFamily="18" charset="-78"/>
              </a:rPr>
              <a:t>" المعروف"  </a:t>
            </a:r>
            <a:r>
              <a:rPr lang="en-US" sz="2500" b="1" u="sng">
                <a:latin typeface="Simplified Arabic" panose="02020603050405020304" pitchFamily="18" charset="-78"/>
                <a:cs typeface="Simplified Arabic" panose="02020603050405020304" pitchFamily="18" charset="-78"/>
              </a:rPr>
              <a:t>Heliograf</a:t>
            </a:r>
            <a:r>
              <a:rPr lang="ar-EG" sz="2500">
                <a:latin typeface="Simplified Arabic" panose="02020603050405020304" pitchFamily="18" charset="-78"/>
                <a:cs typeface="Simplified Arabic" panose="02020603050405020304" pitchFamily="18" charset="-78"/>
              </a:rPr>
              <a:t>” ‏</a:t>
            </a:r>
            <a:r>
              <a:rPr lang="ar-EG" sz="2500" b="1">
                <a:latin typeface="Simplified Arabic" panose="02020603050405020304" pitchFamily="18" charset="-78"/>
                <a:cs typeface="Simplified Arabic" panose="02020603050405020304" pitchFamily="18" charset="-78"/>
              </a:rPr>
              <a:t>الذي يعتمد على الذكاء الاصطناعي، وهو الروبوت المراسل لواشنطن بوست، فقد استطاع أن ينجز </a:t>
            </a:r>
            <a:r>
              <a:rPr lang="en-US" sz="2500" b="1" smtClean="0">
                <a:latin typeface="Simplified Arabic" panose="02020603050405020304" pitchFamily="18" charset="-78"/>
                <a:cs typeface="Simplified Arabic" panose="02020603050405020304" pitchFamily="18" charset="-78"/>
              </a:rPr>
              <a:t> 850</a:t>
            </a:r>
            <a:r>
              <a:rPr lang="ar-EG" sz="2500" b="1" smtClean="0">
                <a:latin typeface="Simplified Arabic" panose="02020603050405020304" pitchFamily="18" charset="-78"/>
                <a:cs typeface="Simplified Arabic" panose="02020603050405020304" pitchFamily="18" charset="-78"/>
              </a:rPr>
              <a:t> موضوعًا صحافيًا</a:t>
            </a:r>
            <a:r>
              <a:rPr lang="ar-EG" sz="2500" b="1">
                <a:latin typeface="Simplified Arabic" panose="02020603050405020304" pitchFamily="18" charset="-78"/>
                <a:cs typeface="Simplified Arabic" panose="02020603050405020304" pitchFamily="18" charset="-78"/>
              </a:rPr>
              <a:t>، كانت بدايتها </a:t>
            </a:r>
            <a:r>
              <a:rPr lang="en-US" sz="2500" b="1" smtClean="0">
                <a:latin typeface="Simplified Arabic" panose="02020603050405020304" pitchFamily="18" charset="-78"/>
                <a:cs typeface="Simplified Arabic" panose="02020603050405020304" pitchFamily="18" charset="-78"/>
              </a:rPr>
              <a:t>300</a:t>
            </a:r>
            <a:r>
              <a:rPr lang="ar-EG" sz="2500" b="1" smtClean="0">
                <a:latin typeface="Simplified Arabic" panose="02020603050405020304" pitchFamily="18" charset="-78"/>
                <a:cs typeface="Simplified Arabic" panose="02020603050405020304" pitchFamily="18" charset="-78"/>
              </a:rPr>
              <a:t> تقرير </a:t>
            </a:r>
            <a:r>
              <a:rPr lang="ar-EG" sz="2500" b="1">
                <a:latin typeface="Simplified Arabic" panose="02020603050405020304" pitchFamily="18" charset="-78"/>
                <a:cs typeface="Simplified Arabic" panose="02020603050405020304" pitchFamily="18" charset="-78"/>
              </a:rPr>
              <a:t>حول “أولمبياد ريو دي جانيرو"  وذلك خلال عام، ‏</a:t>
            </a:r>
            <a:r>
              <a:rPr lang="ar-EG" sz="2500" b="1" smtClean="0">
                <a:latin typeface="Simplified Arabic" panose="02020603050405020304" pitchFamily="18" charset="-78"/>
                <a:cs typeface="Simplified Arabic" panose="02020603050405020304" pitchFamily="18" charset="-78"/>
              </a:rPr>
              <a:t>وبعد </a:t>
            </a:r>
            <a:r>
              <a:rPr lang="ar-EG" sz="2500" b="1">
                <a:latin typeface="Simplified Arabic" panose="02020603050405020304" pitchFamily="18" charset="-78"/>
                <a:cs typeface="Simplified Arabic" panose="02020603050405020304" pitchFamily="18" charset="-78"/>
              </a:rPr>
              <a:t>هذه التجربة الناجحة استخدمت الجريدة "الروبوت" في تغطية سباق الانتخابات الأمريكية يوم الانتخابات، ‏ودوري كرة القدم للمدارس الثانوية في واشنطن، إلى جانب إنتاج العديد من القصص والتغريدات </a:t>
            </a:r>
            <a:r>
              <a:rPr lang="ar-EG" sz="2500" b="1" smtClean="0">
                <a:latin typeface="Simplified Arabic" panose="02020603050405020304" pitchFamily="18" charset="-78"/>
                <a:cs typeface="Simplified Arabic" panose="02020603050405020304" pitchFamily="18" charset="-78"/>
              </a:rPr>
              <a:t>المختلفة</a:t>
            </a:r>
            <a:r>
              <a:rPr lang="ar-EG" sz="2500" b="1">
                <a:latin typeface="Simplified Arabic" panose="02020603050405020304" pitchFamily="18" charset="-78"/>
                <a:cs typeface="Simplified Arabic" panose="02020603050405020304" pitchFamily="18" charset="-78"/>
              </a:rPr>
              <a:t>.</a:t>
            </a: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68322" y="1473070"/>
            <a:ext cx="5004179" cy="5046771"/>
          </a:xfrm>
          <a:prstGeom prst="rect">
            <a:avLst/>
          </a:prstGeom>
        </p:spPr>
      </p:pic>
    </p:spTree>
    <p:extLst>
      <p:ext uri="{BB962C8B-B14F-4D97-AF65-F5344CB8AC3E}">
        <p14:creationId xmlns:p14="http://schemas.microsoft.com/office/powerpoint/2010/main" val="3982158196"/>
      </p:ext>
    </p:extLst>
  </p:cSld>
  <p:clrMapOvr>
    <a:masterClrMapping/>
  </p:clrMapOvr>
  <mc:AlternateContent xmlns:mc="http://schemas.openxmlformats.org/markup-compatibility/2006" xmlns:p14="http://schemas.microsoft.com/office/powerpoint/2010/main">
    <mc:Choice Requires="p14">
      <p:transition spd="slow" p14:dur="2000" advTm="109120"/>
    </mc:Choice>
    <mc:Fallback xmlns="">
      <p:transition spd="slow" advTm="10912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8" y="1448149"/>
            <a:ext cx="6127845" cy="4515923"/>
          </a:xfrm>
        </p:spPr>
        <p:txBody>
          <a:bodyPr>
            <a:noAutofit/>
          </a:bodyPr>
          <a:lstStyle/>
          <a:p>
            <a:pPr algn="just" rtl="1">
              <a:lnSpc>
                <a:spcPct val="107000"/>
              </a:lnSpc>
              <a:spcAft>
                <a:spcPts val="800"/>
              </a:spcAft>
            </a:pPr>
            <a:r>
              <a:rPr lang="ar-EG" b="1">
                <a:latin typeface="Simplified Arabic" panose="02020603050405020304" pitchFamily="18" charset="-78"/>
                <a:cs typeface="Simplified Arabic" panose="02020603050405020304" pitchFamily="18" charset="-78"/>
              </a:rPr>
              <a:t>كما تستخدم واشنطن بوست </a:t>
            </a:r>
            <a:r>
              <a:rPr lang="ar-EG" b="1" u="sng">
                <a:latin typeface="Simplified Arabic" panose="02020603050405020304" pitchFamily="18" charset="-78"/>
                <a:cs typeface="Simplified Arabic" panose="02020603050405020304" pitchFamily="18" charset="-78"/>
              </a:rPr>
              <a:t>تقنيات الذكاء الاصطناعي لتنبيه الصحفيين والمرسلين إلى الأشياء التي قد لا يرونها أو لفت انتباههم إلى سباق معين لم يتوقعوا أن يكون قريبا منهم، </a:t>
            </a:r>
            <a:r>
              <a:rPr lang="ar-EG" b="1">
                <a:latin typeface="Simplified Arabic" panose="02020603050405020304" pitchFamily="18" charset="-78"/>
                <a:cs typeface="Simplified Arabic" panose="02020603050405020304" pitchFamily="18" charset="-78"/>
              </a:rPr>
              <a:t>كما وحصلت "البوست"  على جائزة التميز في استخدام الروبوتات عن عملهم الإعلامي، ومع ذلك فإن </a:t>
            </a:r>
            <a:r>
              <a:rPr lang="ar-EG" b="1" smtClean="0">
                <a:latin typeface="Simplified Arabic" panose="02020603050405020304" pitchFamily="18" charset="-78"/>
                <a:cs typeface="Simplified Arabic" panose="02020603050405020304" pitchFamily="18" charset="-78"/>
              </a:rPr>
              <a:t>«البوست»  </a:t>
            </a:r>
            <a:r>
              <a:rPr lang="ar-EG" b="1">
                <a:latin typeface="Simplified Arabic" panose="02020603050405020304" pitchFamily="18" charset="-78"/>
                <a:cs typeface="Simplified Arabic" panose="02020603050405020304" pitchFamily="18" charset="-78"/>
              </a:rPr>
              <a:t>تستخدم هذا النظام لا لتحل محل الصحفيين ولكن لمساعدتهم وجعل وظائفهم أسهل وأسرع.</a:t>
            </a:r>
            <a:endParaRPr lang="en-US"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latin typeface="Calibri" panose="020F0502020204030204" pitchFamily="34" charset="0"/>
              <a:ea typeface="Calibri" panose="020F0502020204030204" pitchFamily="34" charset="0"/>
              <a:cs typeface="Arial" panose="020B0604020202020204" pitchFamily="34" charset="0"/>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6971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74461"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551" y="1448149"/>
            <a:ext cx="4912768" cy="4857117"/>
          </a:xfrm>
        </p:spPr>
      </p:pic>
    </p:spTree>
    <p:extLst>
      <p:ext uri="{BB962C8B-B14F-4D97-AF65-F5344CB8AC3E}">
        <p14:creationId xmlns:p14="http://schemas.microsoft.com/office/powerpoint/2010/main" val="2617566608"/>
      </p:ext>
    </p:extLst>
  </p:cSld>
  <p:clrMapOvr>
    <a:masterClrMapping/>
  </p:clrMapOvr>
  <mc:AlternateContent xmlns:mc="http://schemas.openxmlformats.org/markup-compatibility/2006" xmlns:p14="http://schemas.microsoft.com/office/powerpoint/2010/main">
    <mc:Choice Requires="p14">
      <p:transition spd="slow" p14:dur="2000" advTm="75534"/>
    </mc:Choice>
    <mc:Fallback xmlns="">
      <p:transition spd="slow" advTm="7553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17910" y="1499217"/>
            <a:ext cx="6359857" cy="4575523"/>
          </a:xfrm>
        </p:spPr>
        <p:txBody>
          <a:bodyPr>
            <a:normAutofit fontScale="92500"/>
          </a:bodyPr>
          <a:lstStyle/>
          <a:p>
            <a:pPr algn="r" rtl="1">
              <a:lnSpc>
                <a:spcPct val="110000"/>
              </a:lnSpc>
              <a:spcBef>
                <a:spcPts val="110"/>
              </a:spcBef>
              <a:spcAft>
                <a:spcPts val="110"/>
              </a:spcAft>
              <a:buFont typeface="Wingdings" panose="05000000000000000000" pitchFamily="2" charset="2"/>
              <a:buChar char="ü"/>
            </a:pPr>
            <a:r>
              <a:rPr lang="ar-EG" sz="3000" b="1" u="sng" smtClean="0">
                <a:solidFill>
                  <a:srgbClr val="203E5F"/>
                </a:solidFill>
                <a:latin typeface="Simplified Arabic" panose="02020603050405020304" pitchFamily="18" charset="-78"/>
                <a:cs typeface="Simplified Arabic" panose="02020603050405020304" pitchFamily="18" charset="-78"/>
              </a:rPr>
              <a:t> صحيفة </a:t>
            </a:r>
            <a:r>
              <a:rPr lang="ar-EG" sz="3000" b="1" u="sng">
                <a:solidFill>
                  <a:srgbClr val="203E5F"/>
                </a:solidFill>
                <a:latin typeface="Simplified Arabic" panose="02020603050405020304" pitchFamily="18" charset="-78"/>
                <a:cs typeface="Simplified Arabic" panose="02020603050405020304" pitchFamily="18" charset="-78"/>
              </a:rPr>
              <a:t>نيويورك </a:t>
            </a:r>
            <a:r>
              <a:rPr lang="ar-EG" sz="3000" b="1" u="sng" smtClean="0">
                <a:solidFill>
                  <a:srgbClr val="203E5F"/>
                </a:solidFill>
                <a:latin typeface="Simplified Arabic" panose="02020603050405020304" pitchFamily="18" charset="-78"/>
                <a:cs typeface="Simplified Arabic" panose="02020603050405020304" pitchFamily="18" charset="-78"/>
              </a:rPr>
              <a:t>تايمز:</a:t>
            </a:r>
            <a:endParaRPr lang="ar-EG" sz="30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تستخدم الصحيفة الأمريكية </a:t>
            </a:r>
            <a:r>
              <a:rPr lang="ar-EG" b="1" u="sng">
                <a:latin typeface="Simplified Arabic" panose="02020603050405020304" pitchFamily="18" charset="-78"/>
                <a:cs typeface="Simplified Arabic" panose="02020603050405020304" pitchFamily="18" charset="-78"/>
              </a:rPr>
              <a:t>إحدى أدوات الذكاء </a:t>
            </a:r>
            <a:r>
              <a:rPr lang="ar-EG" b="1" u="sng" smtClean="0">
                <a:latin typeface="Simplified Arabic" panose="02020603050405020304" pitchFamily="18" charset="-78"/>
                <a:cs typeface="Simplified Arabic" panose="02020603050405020304" pitchFamily="18" charset="-78"/>
              </a:rPr>
              <a:t>الاصطناعي لتضفي </a:t>
            </a:r>
            <a:r>
              <a:rPr lang="ar-EG" b="1" u="sng">
                <a:latin typeface="Simplified Arabic" panose="02020603050405020304" pitchFamily="18" charset="-78"/>
                <a:cs typeface="Simplified Arabic" panose="02020603050405020304" pitchFamily="18" charset="-78"/>
              </a:rPr>
              <a:t>الطابع البشري على النشرات الإخبارية والمساعدة في الإشراف على التعليقات والتعرف على الصور من خلال رقمنتها وخدمة القراء برسائل إخبارية تحتوي على قصص </a:t>
            </a:r>
            <a:r>
              <a:rPr lang="ar-EG" b="1" u="sng" smtClean="0">
                <a:latin typeface="Simplified Arabic" panose="02020603050405020304" pitchFamily="18" charset="-78"/>
                <a:cs typeface="Simplified Arabic" panose="02020603050405020304" pitchFamily="18" charset="-78"/>
              </a:rPr>
              <a:t>إخبارية </a:t>
            </a:r>
            <a:r>
              <a:rPr lang="ar-EG" b="1" u="sng">
                <a:latin typeface="Simplified Arabic" panose="02020603050405020304" pitchFamily="18" charset="-78"/>
                <a:cs typeface="Simplified Arabic" panose="02020603050405020304" pitchFamily="18" charset="-78"/>
              </a:rPr>
              <a:t>قد تكون فاتتهم</a:t>
            </a:r>
            <a:r>
              <a:rPr lang="ar-EG" b="1">
                <a:latin typeface="Simplified Arabic" panose="02020603050405020304" pitchFamily="18" charset="-78"/>
                <a:cs typeface="Simplified Arabic" panose="02020603050405020304" pitchFamily="18" charset="-78"/>
              </a:rPr>
              <a:t>، كما أن التايمز تنشر </a:t>
            </a:r>
            <a:r>
              <a:rPr lang="ar-EG" b="1" smtClean="0">
                <a:latin typeface="Simplified Arabic" panose="02020603050405020304" pitchFamily="18" charset="-78"/>
                <a:cs typeface="Simplified Arabic" panose="02020603050405020304" pitchFamily="18" charset="-78"/>
              </a:rPr>
              <a:t>عددًا </a:t>
            </a:r>
            <a:r>
              <a:rPr lang="ar-EG" b="1">
                <a:latin typeface="Simplified Arabic" panose="02020603050405020304" pitchFamily="18" charset="-78"/>
                <a:cs typeface="Simplified Arabic" panose="02020603050405020304" pitchFamily="18" charset="-78"/>
              </a:rPr>
              <a:t>لا يحصى من القصص الإخبارية ومقالات الرأي </a:t>
            </a:r>
            <a:r>
              <a:rPr lang="ar-EG" b="1" smtClean="0">
                <a:latin typeface="Simplified Arabic" panose="02020603050405020304" pitchFamily="18" charset="-78"/>
                <a:cs typeface="Simplified Arabic" panose="02020603050405020304" pitchFamily="18" charset="-78"/>
              </a:rPr>
              <a:t>وأيضًا </a:t>
            </a:r>
            <a:r>
              <a:rPr lang="ar-EG" b="1">
                <a:latin typeface="Simplified Arabic" panose="02020603050405020304" pitchFamily="18" charset="-78"/>
                <a:cs typeface="Simplified Arabic" panose="02020603050405020304" pitchFamily="18" charset="-78"/>
              </a:rPr>
              <a:t>يقوم محررو النشرات الإخبارية باستخدام الذكاء الصناعي، للقيام بعدة مهام صحفية داخل غرفة الأخبار بهدف مضاعفة الإنتاج الصحفي.</a:t>
            </a:r>
            <a:endParaRPr lang="en-US" b="1">
              <a:latin typeface="Simplified Arabic" panose="02020603050405020304" pitchFamily="18" charset="-78"/>
              <a:cs typeface="Simplified Arabic" panose="02020603050405020304" pitchFamily="18" charset="-78"/>
            </a:endParaRPr>
          </a:p>
          <a:p>
            <a:pPr marL="0" indent="0" algn="r" rtl="1">
              <a:buNone/>
            </a:pPr>
            <a:endParaRPr lang="ar-EG" b="1" u="sng" smtClean="0">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232011" y="365126"/>
            <a:ext cx="1364777"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1815151" y="365126"/>
            <a:ext cx="10126639"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9112" y="1600779"/>
            <a:ext cx="4655025" cy="4874071"/>
          </a:xfrm>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81663"/>
    </mc:Choice>
    <mc:Fallback xmlns="">
      <p:transition spd="slow" advTm="8166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661852"/>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6524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115403" y="365126"/>
            <a:ext cx="985368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sp>
        <p:nvSpPr>
          <p:cNvPr id="2" name="مستطيل 1"/>
          <p:cNvSpPr/>
          <p:nvPr/>
        </p:nvSpPr>
        <p:spPr>
          <a:xfrm>
            <a:off x="4667535" y="1459017"/>
            <a:ext cx="6660108" cy="1866152"/>
          </a:xfrm>
          <a:prstGeom prst="rect">
            <a:avLst/>
          </a:prstGeom>
        </p:spPr>
        <p:txBody>
          <a:bodyPr wrap="square">
            <a:spAutoFit/>
          </a:bodyPr>
          <a:lstStyle/>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177042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254388" y="1394512"/>
            <a:ext cx="6331420" cy="4654608"/>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ü"/>
            </a:pPr>
            <a:r>
              <a:rPr lang="ar-EG" sz="2800" smtClean="0">
                <a:latin typeface="Simplified Arabic" panose="02020603050405020304" pitchFamily="18" charset="-78"/>
                <a:cs typeface="Simplified Arabic" panose="02020603050405020304" pitchFamily="18" charset="-78"/>
              </a:rPr>
              <a:t>‏ </a:t>
            </a:r>
            <a:r>
              <a:rPr lang="ar-EG" sz="2800" b="1" u="sng" smtClean="0">
                <a:solidFill>
                  <a:srgbClr val="203E5F"/>
                </a:solidFill>
                <a:latin typeface="Simplified Arabic" panose="02020603050405020304" pitchFamily="18" charset="-78"/>
                <a:cs typeface="Simplified Arabic" panose="02020603050405020304" pitchFamily="18" charset="-78"/>
              </a:rPr>
              <a:t>قناة </a:t>
            </a:r>
            <a:r>
              <a:rPr lang="ar-EG" sz="2800" b="1" u="sng">
                <a:solidFill>
                  <a:srgbClr val="203E5F"/>
                </a:solidFill>
                <a:latin typeface="Simplified Arabic" panose="02020603050405020304" pitchFamily="18" charset="-78"/>
                <a:cs typeface="Simplified Arabic" panose="02020603050405020304" pitchFamily="18" charset="-78"/>
              </a:rPr>
              <a:t>العربية:</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cs typeface="Simplified Arabic" panose="02020603050405020304" pitchFamily="18" charset="-78"/>
              </a:rPr>
              <a:t>يعمل روبوت تمارا ضمن مشروع العربية للذكاء الاصطناعي على ثلاث مراحل كان يقوم بها الإنسان الصحفي، وتستهلك منه </a:t>
            </a:r>
            <a:r>
              <a:rPr lang="ar-EG" sz="2400" b="1" smtClean="0">
                <a:latin typeface="Simplified Arabic" panose="02020603050405020304" pitchFamily="18" charset="-78"/>
                <a:cs typeface="Simplified Arabic" panose="02020603050405020304" pitchFamily="18" charset="-78"/>
              </a:rPr>
              <a:t>جهدًا ووقتًا </a:t>
            </a:r>
            <a:r>
              <a:rPr lang="ar-EG" sz="2400" b="1">
                <a:latin typeface="Simplified Arabic" panose="02020603050405020304" pitchFamily="18" charset="-78"/>
                <a:cs typeface="Simplified Arabic" panose="02020603050405020304" pitchFamily="18" charset="-78"/>
              </a:rPr>
              <a:t>و تشكل فاصلا </a:t>
            </a:r>
            <a:r>
              <a:rPr lang="ar-EG" sz="2400" b="1" smtClean="0">
                <a:latin typeface="Simplified Arabic" panose="02020603050405020304" pitchFamily="18" charset="-78"/>
                <a:cs typeface="Simplified Arabic" panose="02020603050405020304" pitchFamily="18" charset="-78"/>
              </a:rPr>
              <a:t>زمنيًا </a:t>
            </a:r>
            <a:r>
              <a:rPr lang="ar-EG" sz="2400" b="1">
                <a:latin typeface="Simplified Arabic" panose="02020603050405020304" pitchFamily="18" charset="-78"/>
                <a:cs typeface="Simplified Arabic" panose="02020603050405020304" pitchFamily="18" charset="-78"/>
              </a:rPr>
              <a:t>بين زمن وقوع الحدث ولحظة وصوله للجمهور حول العالم، ويقوم روبوت " تمارا" في المرحلة الأولى بعملية الرصد الإعلامي إذ يراقب الصحفي وكالات أخبار ووسائل إعلام حول العالم للاطلاع على ما يجري وتكوين صورة شاملة للأحداث، في حين لا يستطيع الصحفي رصد أعداد هائلة  من وسائل الإعلام، </a:t>
            </a:r>
            <a:r>
              <a:rPr lang="ar-EG" sz="2400" b="1" u="sng">
                <a:latin typeface="Simplified Arabic" panose="02020603050405020304" pitchFamily="18" charset="-78"/>
                <a:cs typeface="Simplified Arabic" panose="02020603050405020304" pitchFamily="18" charset="-78"/>
              </a:rPr>
              <a:t>بينما تستطيع "تمارا" رصد ستة آلاف  موقع إعلامي، وفحص مواقع التواصل الاجتماعي بشكل عميق لمعرفة ما يتداوله </a:t>
            </a:r>
            <a:r>
              <a:rPr lang="ar-EG" sz="2400" b="1" u="sng" smtClean="0">
                <a:latin typeface="Simplified Arabic" panose="02020603050405020304" pitchFamily="18" charset="-78"/>
                <a:cs typeface="Simplified Arabic" panose="02020603050405020304" pitchFamily="18" charset="-78"/>
              </a:rPr>
              <a:t>الجمهور.</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9140" y="1394512"/>
            <a:ext cx="5072419" cy="5292891"/>
          </a:xfrm>
          <a:prstGeom prst="rect">
            <a:avLst/>
          </a:prstGeo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145967"/>
    </mc:Choice>
    <mc:Fallback xmlns="">
      <p:transition spd="slow" advTm="14596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5567"/>
            <a:ext cx="5827596" cy="4601218"/>
          </a:xfrm>
        </p:spPr>
        <p:txBody>
          <a:bodyPr>
            <a:normAutofit/>
          </a:bodyPr>
          <a:lstStyle/>
          <a:p>
            <a:pPr marL="0" indent="0" algn="just" rtl="1">
              <a:lnSpc>
                <a:spcPct val="13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5640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33516" y="365125"/>
            <a:ext cx="997651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sz="4800" b="1" dirty="0">
              <a:solidFill>
                <a:schemeClr val="bg1"/>
              </a:solidFill>
              <a:latin typeface="Alexandria" charset="0"/>
              <a:cs typeface="Alexandria" charset="0"/>
            </a:endParaRPr>
          </a:p>
        </p:txBody>
      </p:sp>
      <p:sp>
        <p:nvSpPr>
          <p:cNvPr id="3" name="مستطيل 2"/>
          <p:cNvSpPr/>
          <p:nvPr/>
        </p:nvSpPr>
        <p:spPr>
          <a:xfrm>
            <a:off x="5145206" y="1415567"/>
            <a:ext cx="6275696" cy="4561249"/>
          </a:xfrm>
          <a:prstGeom prst="rect">
            <a:avLst/>
          </a:prstGeom>
        </p:spPr>
        <p:txBody>
          <a:bodyPr wrap="square">
            <a:spAutoFit/>
          </a:bodyPr>
          <a:lstStyle/>
          <a:p>
            <a:pPr algn="just" rtl="1">
              <a:lnSpc>
                <a:spcPct val="110000"/>
              </a:lnSpc>
              <a:spcBef>
                <a:spcPts val="110"/>
              </a:spcBef>
              <a:spcAft>
                <a:spcPts val="110"/>
              </a:spcAft>
            </a:pPr>
            <a:r>
              <a:rPr lang="ar-EG" sz="2400" b="1" u="sng">
                <a:latin typeface="Simplified Arabic" panose="02020603050405020304" pitchFamily="18" charset="-78"/>
                <a:ea typeface="Calibri" panose="020F0502020204030204" pitchFamily="34" charset="0"/>
                <a:cs typeface="Simplified Arabic" panose="02020603050405020304" pitchFamily="18" charset="-78"/>
              </a:rPr>
              <a:t>لتطالع بهذه الطريقة على </a:t>
            </a:r>
            <a:r>
              <a:rPr lang="en-US" sz="2400" b="1" u="sng" smtClean="0">
                <a:latin typeface="Simplified Arabic" panose="02020603050405020304" pitchFamily="18" charset="-78"/>
                <a:ea typeface="Calibri" panose="020F0502020204030204" pitchFamily="34" charset="0"/>
                <a:cs typeface="Simplified Arabic" panose="02020603050405020304" pitchFamily="18" charset="-78"/>
              </a:rPr>
              <a:t> 23</a:t>
            </a:r>
            <a:r>
              <a:rPr lang="ar-EG" sz="2400" b="1" u="sng" smtClean="0">
                <a:latin typeface="Simplified Arabic" panose="02020603050405020304" pitchFamily="18" charset="-78"/>
                <a:ea typeface="Calibri" panose="020F0502020204030204" pitchFamily="34" charset="0"/>
                <a:cs typeface="Simplified Arabic" panose="02020603050405020304" pitchFamily="18" charset="-78"/>
              </a:rPr>
              <a:t>ألف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معلومة خلال المرحلة الأولى فقط، أما المرحلة الثانية من عمل الصحفي تتعلق بتصنيفه للمعلومات التي عثر عليها خلال عملية الرصد، و ترتيبها من حيث الأهمية بالنسبة للجمهور الذي يتوجه له بالمعلوم</a:t>
            </a:r>
            <a:r>
              <a:rPr lang="ar-EG" sz="2400" b="1">
                <a:latin typeface="Simplified Arabic" panose="02020603050405020304" pitchFamily="18" charset="-78"/>
                <a:ea typeface="Calibri" panose="020F0502020204030204" pitchFamily="34" charset="0"/>
                <a:cs typeface="Simplified Arabic" panose="02020603050405020304" pitchFamily="18" charset="-78"/>
              </a:rPr>
              <a:t>ة،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واستبعاد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المعلومات غير المهمة وهذه العملية باتت اليوم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أيضًا </a:t>
            </a:r>
            <a:r>
              <a:rPr lang="ar-EG" sz="2400" b="1">
                <a:latin typeface="Simplified Arabic" panose="02020603050405020304" pitchFamily="18" charset="-78"/>
                <a:ea typeface="Calibri" panose="020F0502020204030204" pitchFamily="34" charset="0"/>
                <a:cs typeface="Simplified Arabic" panose="02020603050405020304" pitchFamily="18" charset="-78"/>
              </a:rPr>
              <a:t>من اختصاص روبرت "تمارا" أما مرحلة النشر، وهى المرحلة الثالثة فلا تتخذ بها "تمارا" قرارا نهائيا،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بل تتركها لتقييم زملائها البشر الذين يحددون الشكل النهائي للمحتوى الإعلامي الذي سيقرأه الجمهور، ‏ولم تكن تمارا أول الروبوتات العاملة في المجال الصحفي، إذ سبقها زميلها الصيني" </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Xiao Nan</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بكتابة أول مقال له وكان </a:t>
            </a:r>
            <a:r>
              <a:rPr lang="ar-EG" sz="2400" b="1" u="sng" smtClean="0">
                <a:latin typeface="Simplified Arabic" panose="02020603050405020304" pitchFamily="18" charset="-78"/>
                <a:ea typeface="Calibri" panose="020F0502020204030204" pitchFamily="34" charset="0"/>
                <a:cs typeface="Simplified Arabic" panose="02020603050405020304" pitchFamily="18" charset="-78"/>
              </a:rPr>
              <a:t>مكونًا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من </a:t>
            </a:r>
            <a:r>
              <a:rPr lang="en-US" sz="2400" b="1" u="sng" smtClean="0">
                <a:latin typeface="Simplified Arabic" panose="02020603050405020304" pitchFamily="18" charset="-78"/>
                <a:ea typeface="Calibri" panose="020F0502020204030204" pitchFamily="34" charset="0"/>
                <a:cs typeface="Simplified Arabic" panose="02020603050405020304" pitchFamily="18" charset="-78"/>
              </a:rPr>
              <a:t>300</a:t>
            </a:r>
            <a:r>
              <a:rPr lang="ar-EG" sz="2400" b="1" u="sng" smtClean="0">
                <a:latin typeface="Simplified Arabic" panose="02020603050405020304" pitchFamily="18" charset="-78"/>
                <a:ea typeface="Calibri" panose="020F0502020204030204" pitchFamily="34" charset="0"/>
                <a:cs typeface="Simplified Arabic" panose="02020603050405020304" pitchFamily="18" charset="-78"/>
              </a:rPr>
              <a:t> حرفًا</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56406" y="1415565"/>
            <a:ext cx="4788799" cy="5162655"/>
          </a:xfrm>
          <a:prstGeom prst="rect">
            <a:avLst/>
          </a:prstGeom>
        </p:spPr>
      </p:pic>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124112"/>
    </mc:Choice>
    <mc:Fallback xmlns="">
      <p:transition spd="slow" advTm="12411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68537" y="1374381"/>
            <a:ext cx="5840105" cy="4815135"/>
          </a:xfrm>
        </p:spPr>
        <p:txBody>
          <a:bodyPr>
            <a:normAutofit fontScale="92500" lnSpcReduction="10000"/>
          </a:bodyPr>
          <a:lstStyle/>
          <a:p>
            <a:pPr algn="r" rtl="1">
              <a:lnSpc>
                <a:spcPct val="120000"/>
              </a:lnSpc>
              <a:spcBef>
                <a:spcPts val="110"/>
              </a:spcBef>
              <a:spcAft>
                <a:spcPts val="110"/>
              </a:spcAft>
              <a:buFont typeface="Wingdings" panose="05000000000000000000" pitchFamily="2" charset="2"/>
              <a:buChar char="ü"/>
            </a:pPr>
            <a:r>
              <a:rPr lang="ar-EG" sz="3000" smtClean="0"/>
              <a:t>‏</a:t>
            </a:r>
            <a:r>
              <a:rPr lang="ar-EG" sz="3000" b="1" u="sng">
                <a:solidFill>
                  <a:srgbClr val="203E5F"/>
                </a:solidFill>
                <a:latin typeface="Simplified Arabic" panose="02020603050405020304" pitchFamily="18" charset="-78"/>
                <a:cs typeface="Simplified Arabic" panose="02020603050405020304" pitchFamily="18" charset="-78"/>
              </a:rPr>
              <a:t>هيئة الإذاعة البريطانية </a:t>
            </a:r>
            <a:r>
              <a:rPr lang="en-US" sz="3000" b="1" u="sng">
                <a:solidFill>
                  <a:srgbClr val="203E5F"/>
                </a:solidFill>
                <a:latin typeface="Simplified Arabic" panose="02020603050405020304" pitchFamily="18" charset="-78"/>
                <a:cs typeface="Simplified Arabic" panose="02020603050405020304" pitchFamily="18" charset="-78"/>
              </a:rPr>
              <a:t>BBC</a:t>
            </a:r>
            <a:r>
              <a:rPr lang="ar-EG" sz="3000" b="1" u="sng">
                <a:solidFill>
                  <a:srgbClr val="203E5F"/>
                </a:solidFill>
                <a:latin typeface="Simplified Arabic" panose="02020603050405020304" pitchFamily="18" charset="-78"/>
                <a:cs typeface="Simplified Arabic" panose="02020603050405020304" pitchFamily="18" charset="-78"/>
              </a:rPr>
              <a:t>: </a:t>
            </a:r>
            <a:endParaRPr lang="en-US" sz="30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a:t>
            </a:r>
            <a:r>
              <a:rPr lang="ar-EG" sz="2600" b="1" u="sng">
                <a:latin typeface="Simplified Arabic" panose="02020603050405020304" pitchFamily="18" charset="-78"/>
                <a:cs typeface="Simplified Arabic" panose="02020603050405020304" pitchFamily="18" charset="-78"/>
              </a:rPr>
              <a:t>أنشأت </a:t>
            </a:r>
            <a:r>
              <a:rPr lang="ar-EG" sz="2600" b="1" u="sng" smtClean="0">
                <a:latin typeface="Simplified Arabic" panose="02020603050405020304" pitchFamily="18" charset="-78"/>
                <a:cs typeface="Simplified Arabic" panose="02020603050405020304" pitchFamily="18" charset="-78"/>
              </a:rPr>
              <a:t>أدوات </a:t>
            </a:r>
            <a:r>
              <a:rPr lang="ar-EG" sz="2600" b="1" u="sng">
                <a:latin typeface="Simplified Arabic" panose="02020603050405020304" pitchFamily="18" charset="-78"/>
                <a:cs typeface="Simplified Arabic" panose="02020603050405020304" pitchFamily="18" charset="-78"/>
              </a:rPr>
              <a:t>الذكاء الاصطناعي، حيث تعتمد على برمجة التطبيقات لتجميع الأخبار واستخراج المحتوى وتأخذ المقالات من </a:t>
            </a:r>
            <a:r>
              <a:rPr lang="en-US" sz="2600" b="1" u="sng">
                <a:latin typeface="Simplified Arabic" panose="02020603050405020304" pitchFamily="18" charset="-78"/>
                <a:cs typeface="Simplified Arabic" panose="02020603050405020304" pitchFamily="18" charset="-78"/>
              </a:rPr>
              <a:t>BBC</a:t>
            </a:r>
            <a:r>
              <a:rPr lang="ar-EG" sz="2600" b="1" u="sng">
                <a:latin typeface="Simplified Arabic" panose="02020603050405020304" pitchFamily="18" charset="-78"/>
                <a:cs typeface="Simplified Arabic" panose="02020603050405020304" pitchFamily="18" charset="-78"/>
              </a:rPr>
              <a:t> ومواقع إخبارية أخرى وتقوم بتحليلها </a:t>
            </a:r>
            <a:r>
              <a:rPr lang="ar-EG" sz="2600" b="1" u="sng" smtClean="0">
                <a:latin typeface="Simplified Arabic" panose="02020603050405020304" pitchFamily="18" charset="-78"/>
                <a:cs typeface="Simplified Arabic" panose="02020603050405020304" pitchFamily="18" charset="-78"/>
              </a:rPr>
              <a:t>تلقائيًا </a:t>
            </a:r>
            <a:r>
              <a:rPr lang="ar-EG" sz="2600" b="1" u="sng">
                <a:latin typeface="Simplified Arabic" panose="02020603050405020304" pitchFamily="18" charset="-78"/>
                <a:cs typeface="Simplified Arabic" panose="02020603050405020304" pitchFamily="18" charset="-78"/>
              </a:rPr>
              <a:t>وتضيفها مع البيانات المستخرجة ذات الصلة ويتم تجميع تلك البيانات في أربع فئات وهى الأشخاص والأماكن والمنظمات والأشياء، </a:t>
            </a:r>
            <a:r>
              <a:rPr lang="ar-EG" sz="2600" b="1">
                <a:latin typeface="Simplified Arabic" panose="02020603050405020304" pitchFamily="18" charset="-78"/>
                <a:cs typeface="Simplified Arabic" panose="02020603050405020304" pitchFamily="18" charset="-78"/>
              </a:rPr>
              <a:t>كما وتقوم </a:t>
            </a:r>
            <a:r>
              <a:rPr lang="ar-EG" sz="2600" b="1" smtClean="0">
                <a:latin typeface="Simplified Arabic" panose="02020603050405020304" pitchFamily="18" charset="-78"/>
                <a:cs typeface="Simplified Arabic" panose="02020603050405020304" pitchFamily="18" charset="-78"/>
              </a:rPr>
              <a:t>«</a:t>
            </a:r>
            <a:r>
              <a:rPr lang="en-US" sz="2600" b="1" smtClean="0">
                <a:latin typeface="Simplified Arabic" panose="02020603050405020304" pitchFamily="18" charset="-78"/>
                <a:cs typeface="Simplified Arabic" panose="02020603050405020304" pitchFamily="18" charset="-78"/>
              </a:rPr>
              <a:t>BBC Juicer</a:t>
            </a:r>
            <a:r>
              <a:rPr lang="ar-EG" sz="2600" b="1" smtClean="0">
                <a:latin typeface="Simplified Arabic" panose="02020603050405020304" pitchFamily="18" charset="-78"/>
                <a:cs typeface="Simplified Arabic" panose="02020603050405020304" pitchFamily="18" charset="-78"/>
              </a:rPr>
              <a:t>» بمراجعة </a:t>
            </a:r>
            <a:r>
              <a:rPr lang="ar-EG" sz="2600" b="1">
                <a:latin typeface="Simplified Arabic" panose="02020603050405020304" pitchFamily="18" charset="-78"/>
                <a:cs typeface="Simplified Arabic" panose="02020603050405020304" pitchFamily="18" charset="-78"/>
              </a:rPr>
              <a:t>حوالي </a:t>
            </a:r>
            <a:r>
              <a:rPr lang="en-US" sz="2600" b="1" smtClean="0">
                <a:latin typeface="Simplified Arabic" panose="02020603050405020304" pitchFamily="18" charset="-78"/>
                <a:cs typeface="Simplified Arabic" panose="02020603050405020304" pitchFamily="18" charset="-78"/>
              </a:rPr>
              <a:t>850</a:t>
            </a:r>
            <a:r>
              <a:rPr lang="ar-EG" sz="2600" b="1" smtClean="0">
                <a:latin typeface="Simplified Arabic" panose="02020603050405020304" pitchFamily="18" charset="-78"/>
                <a:cs typeface="Simplified Arabic" panose="02020603050405020304" pitchFamily="18" charset="-78"/>
              </a:rPr>
              <a:t> مزود </a:t>
            </a:r>
            <a:r>
              <a:rPr lang="ar-EG" sz="2600" b="1">
                <a:latin typeface="Simplified Arabic" panose="02020603050405020304" pitchFamily="18" charset="-78"/>
                <a:cs typeface="Simplified Arabic" panose="02020603050405020304" pitchFamily="18" charset="-78"/>
              </a:rPr>
              <a:t>من مقتطفات </a:t>
            </a:r>
            <a:r>
              <a:rPr lang="ar-EG" sz="2600" b="1" smtClean="0">
                <a:latin typeface="Simplified Arabic" panose="02020603050405020304" pitchFamily="18" charset="-78"/>
                <a:cs typeface="Simplified Arabic" panose="02020603050405020304" pitchFamily="18" charset="-78"/>
              </a:rPr>
              <a:t>الأخبار  «</a:t>
            </a:r>
            <a:r>
              <a:rPr lang="en-US" sz="2600" b="1" smtClean="0">
                <a:latin typeface="Simplified Arabic" panose="02020603050405020304" pitchFamily="18" charset="-78"/>
                <a:cs typeface="Simplified Arabic" panose="02020603050405020304" pitchFamily="18" charset="-78"/>
              </a:rPr>
              <a:t>Rss</a:t>
            </a:r>
            <a:r>
              <a:rPr lang="ar-EG" sz="2600" b="1" smtClean="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من منافذ الأخبار الدولية والوطنية والمحلية، وقد بدأت مع المصادر البريطانية وغيرها من مصادر اللغة الإنجليزية وتتوسع إلى لغات أخرى.</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28767" y="266953"/>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992573" y="266954"/>
            <a:ext cx="9812740"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8767" y="1374381"/>
            <a:ext cx="5181600" cy="5108306"/>
          </a:xfrm>
          <a:prstGeom prst="rect">
            <a:avLst/>
          </a:prstGeom>
        </p:spPr>
      </p:pic>
    </p:spTree>
    <p:extLst>
      <p:ext uri="{BB962C8B-B14F-4D97-AF65-F5344CB8AC3E}">
        <p14:creationId xmlns:p14="http://schemas.microsoft.com/office/powerpoint/2010/main" val="369764711"/>
      </p:ext>
    </p:extLst>
  </p:cSld>
  <p:clrMapOvr>
    <a:masterClrMapping/>
  </p:clrMapOvr>
  <mc:AlternateContent xmlns:mc="http://schemas.openxmlformats.org/markup-compatibility/2006" xmlns:p14="http://schemas.microsoft.com/office/powerpoint/2010/main">
    <mc:Choice Requires="p14">
      <p:transition spd="slow" p14:dur="2000" advTm="147007"/>
    </mc:Choice>
    <mc:Fallback xmlns="">
      <p:transition spd="slow" advTm="14700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0474" y="1460311"/>
            <a:ext cx="5853753" cy="4326104"/>
          </a:xfrm>
        </p:spPr>
        <p:txBody>
          <a:bodyPr>
            <a:normAutofit/>
          </a:bodyPr>
          <a:lstStyle/>
          <a:p>
            <a:pPr marL="0" indent="0" algn="just" rtl="1">
              <a:lnSpc>
                <a:spcPct val="130000"/>
              </a:lnSpc>
              <a:spcBef>
                <a:spcPts val="110"/>
              </a:spcBef>
              <a:spcAft>
                <a:spcPts val="110"/>
              </a:spcAft>
              <a:buNone/>
            </a:pPr>
            <a:r>
              <a:rPr lang="ar-EG" sz="2400" b="1" smtClean="0"/>
              <a:t>‏</a:t>
            </a: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94646" y="30576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83391" y="246396"/>
            <a:ext cx="10058400"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sp>
        <p:nvSpPr>
          <p:cNvPr id="3" name="مستطيل 2"/>
          <p:cNvSpPr/>
          <p:nvPr/>
        </p:nvSpPr>
        <p:spPr>
          <a:xfrm>
            <a:off x="5157715" y="1522052"/>
            <a:ext cx="6166512" cy="388696"/>
          </a:xfrm>
          <a:prstGeom prst="rect">
            <a:avLst/>
          </a:prstGeom>
        </p:spPr>
        <p:txBody>
          <a:bodyPr wrap="square">
            <a:spAutoFit/>
          </a:bodyPr>
          <a:lstStyle/>
          <a:p>
            <a:pPr algn="just" rtl="1">
              <a:lnSpc>
                <a:spcPct val="107000"/>
              </a:lnSpc>
              <a:spcAft>
                <a:spcPts val="80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
        <p:nvSpPr>
          <p:cNvPr id="2" name="مستطيل 1"/>
          <p:cNvSpPr/>
          <p:nvPr/>
        </p:nvSpPr>
        <p:spPr>
          <a:xfrm>
            <a:off x="4975027" y="1222738"/>
            <a:ext cx="6561877" cy="4959306"/>
          </a:xfrm>
          <a:prstGeom prst="rect">
            <a:avLst/>
          </a:prstGeom>
        </p:spPr>
        <p:txBody>
          <a:bodyPr wrap="square">
            <a:spAutoFit/>
          </a:bodyPr>
          <a:lstStyle/>
          <a:p>
            <a:pPr marL="457200" indent="-457200" algn="r" rtl="1">
              <a:lnSpc>
                <a:spcPct val="110000"/>
              </a:lnSpc>
              <a:spcBef>
                <a:spcPts val="110"/>
              </a:spcBef>
              <a:spcAft>
                <a:spcPts val="110"/>
              </a:spcAft>
              <a:buFont typeface="Wingdings" panose="05000000000000000000" pitchFamily="2" charset="2"/>
              <a:buChar char="§"/>
            </a:pPr>
            <a:r>
              <a:rPr lang="ar-EG" sz="2800" b="1" u="sng">
                <a:solidFill>
                  <a:srgbClr val="203E5F"/>
                </a:solidFill>
                <a:latin typeface="Simplified Arabic" panose="02020603050405020304" pitchFamily="18" charset="-78"/>
                <a:cs typeface="Simplified Arabic" panose="02020603050405020304" pitchFamily="18" charset="-78"/>
              </a:rPr>
              <a:t>تجربة المذيع الروبوت: </a:t>
            </a: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600" b="1">
                <a:latin typeface="Simplified Arabic" panose="02020603050405020304" pitchFamily="18" charset="-78"/>
                <a:cs typeface="Simplified Arabic" panose="02020603050405020304" pitchFamily="18" charset="-78"/>
              </a:rPr>
              <a:t>وفي ظل ثورة الذكاء الاصطناعي والروبوت، لن يقتصر الأمر في المستقبل على تحرير الأخبار فقط، </a:t>
            </a:r>
            <a:r>
              <a:rPr lang="ar-EG" sz="2600" b="1" u="sng">
                <a:latin typeface="Simplified Arabic" panose="02020603050405020304" pitchFamily="18" charset="-78"/>
                <a:cs typeface="Simplified Arabic" panose="02020603050405020304" pitchFamily="18" charset="-78"/>
              </a:rPr>
              <a:t>بل قد تشاهد روبوتًا يقدم لك نشرات الأخبار على شاشات التلفزيون، فالروبوت "إريكا" أصبحت قادرة على قراءة الأخبار التليفزيونية في اليابان، بعد سنوات طويلة من التطور على يد المصمم هيروشي إيشيغورو،  الذي يقول ستستبدل بأحد مقدمي الأخبار الروبوت، كما أن مايكروسوفت أطلقت في عام </a:t>
            </a:r>
            <a:r>
              <a:rPr lang="en-US" sz="2600" b="1" u="sng">
                <a:latin typeface="Simplified Arabic" panose="02020603050405020304" pitchFamily="18" charset="-78"/>
                <a:cs typeface="Simplified Arabic" panose="02020603050405020304" pitchFamily="18" charset="-78"/>
              </a:rPr>
              <a:t>2015</a:t>
            </a:r>
            <a:r>
              <a:rPr lang="ar-EG" sz="2600" b="1" u="sng">
                <a:latin typeface="Simplified Arabic" panose="02020603050405020304" pitchFamily="18" charset="-78"/>
                <a:cs typeface="Simplified Arabic" panose="02020603050405020304" pitchFamily="18" charset="-78"/>
              </a:rPr>
              <a:t> أول روبوت تلفزيوني  </a:t>
            </a:r>
            <a:r>
              <a:rPr lang="en-US" sz="2600" b="1" u="sng">
                <a:latin typeface="Simplified Arabic" panose="02020603050405020304" pitchFamily="18" charset="-78"/>
                <a:cs typeface="Simplified Arabic" panose="02020603050405020304" pitchFamily="18" charset="-78"/>
              </a:rPr>
              <a:t>Xiao Ice</a:t>
            </a:r>
            <a:r>
              <a:rPr lang="ar-EG" sz="2600" b="1" u="sng">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والذي قدم وقتها الأخبار الصباحية في الصين ومع ظهور المذيع بتقنية الذكاء الاصطناعي، يبدو إيذانا بنقطة تحول كبيرة في عالم </a:t>
            </a:r>
            <a:r>
              <a:rPr lang="ar-EG" sz="2600" b="1" smtClean="0">
                <a:latin typeface="Simplified Arabic" panose="02020603050405020304" pitchFamily="18" charset="-78"/>
                <a:cs typeface="Simplified Arabic" panose="02020603050405020304" pitchFamily="18" charset="-78"/>
              </a:rPr>
              <a:t>الإعلام.</a:t>
            </a:r>
            <a:endParaRPr lang="en-US" sz="2600" b="1">
              <a:solidFill>
                <a:srgbClr val="203E5F"/>
              </a:solidFill>
              <a:latin typeface="Simplified Arabic" panose="02020603050405020304" pitchFamily="18" charset="-78"/>
              <a:cs typeface="Simplified Arabic" panose="02020603050405020304" pitchFamily="18" charset="-78"/>
            </a:endParaRPr>
          </a:p>
        </p:txBody>
      </p:sp>
      <p:pic>
        <p:nvPicPr>
          <p:cNvPr id="12"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11958" y="1426125"/>
            <a:ext cx="4762652" cy="5233981"/>
          </a:xfrm>
          <a:prstGeom prst="rect">
            <a:avLst/>
          </a:prstGeom>
        </p:spPr>
      </p:pic>
    </p:spTree>
    <p:extLst>
      <p:ext uri="{BB962C8B-B14F-4D97-AF65-F5344CB8AC3E}">
        <p14:creationId xmlns:p14="http://schemas.microsoft.com/office/powerpoint/2010/main" val="4267792572"/>
      </p:ext>
    </p:extLst>
  </p:cSld>
  <p:clrMapOvr>
    <a:masterClrMapping/>
  </p:clrMapOvr>
  <mc:AlternateContent xmlns:mc="http://schemas.openxmlformats.org/markup-compatibility/2006" xmlns:p14="http://schemas.microsoft.com/office/powerpoint/2010/main">
    <mc:Choice Requires="p14">
      <p:transition spd="slow" p14:dur="2000" advTm="119144"/>
    </mc:Choice>
    <mc:Fallback xmlns="">
      <p:transition spd="slow" advTm="11914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1069" y="34339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69744" y="343391"/>
            <a:ext cx="10003809"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sp>
        <p:nvSpPr>
          <p:cNvPr id="2" name="مستطيل 1"/>
          <p:cNvSpPr/>
          <p:nvPr/>
        </p:nvSpPr>
        <p:spPr>
          <a:xfrm>
            <a:off x="5385747" y="1497267"/>
            <a:ext cx="6096000" cy="4358116"/>
          </a:xfrm>
          <a:prstGeom prst="rect">
            <a:avLst/>
          </a:prstGeom>
        </p:spPr>
        <p:txBody>
          <a:bodyPr>
            <a:spAutoFit/>
          </a:bodyPr>
          <a:lstStyle/>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وهى أيضًا تجربة </a:t>
            </a:r>
            <a:r>
              <a:rPr lang="ar-EG" sz="2800" b="1">
                <a:latin typeface="Simplified Arabic" panose="02020603050405020304" pitchFamily="18" charset="-78"/>
                <a:cs typeface="Simplified Arabic" panose="02020603050405020304" pitchFamily="18" charset="-78"/>
              </a:rPr>
              <a:t>رائدة </a:t>
            </a:r>
            <a:r>
              <a:rPr lang="ar-EG" sz="2800" b="1" smtClean="0">
                <a:latin typeface="Simplified Arabic" panose="02020603050405020304" pitchFamily="18" charset="-78"/>
                <a:cs typeface="Simplified Arabic" panose="02020603050405020304" pitchFamily="18" charset="-78"/>
              </a:rPr>
              <a:t>لن </a:t>
            </a:r>
            <a:r>
              <a:rPr lang="ar-EG" sz="2800" b="1">
                <a:latin typeface="Simplified Arabic" panose="02020603050405020304" pitchFamily="18" charset="-78"/>
                <a:cs typeface="Simplified Arabic" panose="02020603050405020304" pitchFamily="18" charset="-78"/>
              </a:rPr>
              <a:t>يمض وقت طويل قبل أن تنتشر هذه التجربة في العديد من المؤسسات الإعلامية في دول العالم، لاسيما انتشار هذا الشكل من المذيعين، سيكون الإعلام التقليدي قد داخل </a:t>
            </a:r>
            <a:r>
              <a:rPr lang="ar-EG" sz="2800" b="1" smtClean="0">
                <a:latin typeface="Simplified Arabic" panose="02020603050405020304" pitchFamily="18" charset="-78"/>
                <a:cs typeface="Simplified Arabic" panose="02020603050405020304" pitchFamily="18" charset="-78"/>
              </a:rPr>
              <a:t>نفقًا مظلمًا جديدًا</a:t>
            </a:r>
            <a:r>
              <a:rPr lang="ar-EG" sz="2800" b="1">
                <a:latin typeface="Simplified Arabic" panose="02020603050405020304" pitchFamily="18" charset="-78"/>
                <a:cs typeface="Simplified Arabic" panose="02020603050405020304" pitchFamily="18" charset="-78"/>
              </a:rPr>
              <a:t>، بعد ثورة الصحافة الرقمية، التي تؤكد سيادتها يوما بعد يوم وتمددها على حساب الصحافة  الورقية، الأمر الذي يتطلب سرعة تحرك حقيقية لتطوير الإعلام التقليدي القائم على العنصر البشري قبل فوات </a:t>
            </a:r>
            <a:r>
              <a:rPr lang="ar-EG" sz="2800" b="1" smtClean="0">
                <a:latin typeface="Simplified Arabic" panose="02020603050405020304" pitchFamily="18" charset="-78"/>
                <a:cs typeface="Simplified Arabic" panose="02020603050405020304" pitchFamily="18" charset="-78"/>
              </a:rPr>
              <a:t>الأوان</a:t>
            </a:r>
            <a:r>
              <a:rPr lang="ar-EG" sz="2800" b="1">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76199" y="1361587"/>
            <a:ext cx="5181600" cy="5325815"/>
          </a:xfrm>
          <a:prstGeom prst="rect">
            <a:avLst/>
          </a:prstGeom>
        </p:spPr>
      </p:pic>
    </p:spTree>
    <p:extLst>
      <p:ext uri="{BB962C8B-B14F-4D97-AF65-F5344CB8AC3E}">
        <p14:creationId xmlns:p14="http://schemas.microsoft.com/office/powerpoint/2010/main" val="3936176355"/>
      </p:ext>
    </p:extLst>
  </p:cSld>
  <p:clrMapOvr>
    <a:masterClrMapping/>
  </p:clrMapOvr>
  <mc:AlternateContent xmlns:mc="http://schemas.openxmlformats.org/markup-compatibility/2006" xmlns:p14="http://schemas.microsoft.com/office/powerpoint/2010/main">
    <mc:Choice Requires="p14">
      <p:transition spd="slow" p14:dur="2000" advTm="79371"/>
    </mc:Choice>
    <mc:Fallback xmlns="">
      <p:transition spd="slow" advTm="7937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95330" y="1415675"/>
            <a:ext cx="6058469" cy="4474302"/>
          </a:xfrm>
        </p:spPr>
        <p:txBody>
          <a:bodyPr>
            <a:normAutofit lnSpcReduction="10000"/>
          </a:bodyPr>
          <a:lstStyle/>
          <a:p>
            <a:pPr algn="just" rtl="1">
              <a:lnSpc>
                <a:spcPct val="110000"/>
              </a:lnSpc>
              <a:spcBef>
                <a:spcPts val="110"/>
              </a:spcBef>
              <a:spcAft>
                <a:spcPts val="110"/>
              </a:spcAft>
            </a:pPr>
            <a:r>
              <a:rPr lang="ar-EG" b="1">
                <a:latin typeface="Simplified Arabic" panose="02020603050405020304" pitchFamily="18" charset="-78"/>
                <a:cs typeface="Simplified Arabic" panose="02020603050405020304" pitchFamily="18" charset="-78"/>
              </a:rPr>
              <a:t>لذا من الضروري على القائمين بالاتصال في المؤسسات الإعلامية وخاصة العربية أن تلتحق بقطار التكنولوجيا </a:t>
            </a:r>
            <a:r>
              <a:rPr lang="ar-EG" b="1" smtClean="0">
                <a:latin typeface="Simplified Arabic" panose="02020603050405020304" pitchFamily="18" charset="-78"/>
                <a:cs typeface="Simplified Arabic" panose="02020603050405020304" pitchFamily="18" charset="-78"/>
              </a:rPr>
              <a:t>الحديثة </a:t>
            </a:r>
            <a:r>
              <a:rPr lang="ar-EG" b="1" u="sng">
                <a:latin typeface="Simplified Arabic" panose="02020603050405020304" pitchFamily="18" charset="-78"/>
                <a:cs typeface="Simplified Arabic" panose="02020603050405020304" pitchFamily="18" charset="-78"/>
              </a:rPr>
              <a:t>وخاصة افرازات الثورة الصناعية الرابعة من تقنيات الذكاء الاصطناعي و العمل على إعادة هيكلة مؤسسات الإعلام في كل مراحل العملية الاتصالية على مستوى القائم بالاتصال وعلى مستوى المؤسسة ذاتها من حيث السياسية التحريرية، ‏ونظم الاتصال التقني، بما يتماشى مع متطلبات تكنولوجيا الذكاء الاصطناعي.</a:t>
            </a:r>
            <a:endParaRPr lang="en-US"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09566" y="365124"/>
            <a:ext cx="1273574"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8</a:t>
            </a:r>
          </a:p>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365124"/>
            <a:ext cx="999016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الإعلامية</a:t>
            </a:r>
            <a:endParaRPr lang="en-US"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9566" y="1415675"/>
            <a:ext cx="4899049" cy="4963705"/>
          </a:xfrm>
        </p:spPr>
      </p:pic>
    </p:spTree>
    <p:extLst>
      <p:ext uri="{BB962C8B-B14F-4D97-AF65-F5344CB8AC3E}">
        <p14:creationId xmlns:p14="http://schemas.microsoft.com/office/powerpoint/2010/main" val="1790163021"/>
      </p:ext>
    </p:extLst>
  </p:cSld>
  <p:clrMapOvr>
    <a:masterClrMapping/>
  </p:clrMapOvr>
  <mc:AlternateContent xmlns:mc="http://schemas.openxmlformats.org/markup-compatibility/2006" xmlns:p14="http://schemas.microsoft.com/office/powerpoint/2010/main">
    <mc:Choice Requires="p14">
      <p:transition spd="slow" p14:dur="2000" advTm="77321"/>
    </mc:Choice>
    <mc:Fallback xmlns="">
      <p:transition spd="slow" advTm="7732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90615" y="1225770"/>
            <a:ext cx="6386015" cy="4474302"/>
          </a:xfrm>
        </p:spPr>
        <p:txBody>
          <a:bodyPr>
            <a:noAutofit/>
          </a:bodyPr>
          <a:lstStyle/>
          <a:p>
            <a:pPr marL="0" indent="0" algn="just" rtl="1">
              <a:lnSpc>
                <a:spcPct val="130000"/>
              </a:lnSpc>
              <a:spcBef>
                <a:spcPts val="110"/>
              </a:spcBef>
              <a:spcAft>
                <a:spcPts val="110"/>
              </a:spcAft>
              <a:buNone/>
            </a:pPr>
            <a:r>
              <a:rPr lang="ar-EG" sz="2400" b="1">
                <a:latin typeface="Simplified Arabic" panose="02020603050405020304" pitchFamily="18" charset="-78"/>
                <a:cs typeface="Simplified Arabic" panose="02020603050405020304" pitchFamily="18" charset="-78"/>
              </a:rPr>
              <a:t>وفي إطار مع سبق أكدت إحدى الدراسات العربية أن توظيف تكنولوجيا الذكاء </a:t>
            </a:r>
            <a:r>
              <a:rPr lang="ar-EG" sz="2400" b="1" smtClean="0">
                <a:latin typeface="Simplified Arabic" panose="02020603050405020304" pitchFamily="18" charset="-78"/>
                <a:cs typeface="Simplified Arabic" panose="02020603050405020304" pitchFamily="18" charset="-78"/>
              </a:rPr>
              <a:t>الاصطناعي </a:t>
            </a:r>
            <a:r>
              <a:rPr lang="ar-EG" sz="2400" b="1">
                <a:latin typeface="Simplified Arabic" panose="02020603050405020304" pitchFamily="18" charset="-78"/>
                <a:cs typeface="Simplified Arabic" panose="02020603050405020304" pitchFamily="18" charset="-78"/>
              </a:rPr>
              <a:t>في المؤسسات الإعلامية </a:t>
            </a:r>
            <a:r>
              <a:rPr lang="ar-EG" sz="2400" b="1" u="sng">
                <a:latin typeface="Simplified Arabic" panose="02020603050405020304" pitchFamily="18" charset="-78"/>
                <a:cs typeface="Simplified Arabic" panose="02020603050405020304" pitchFamily="18" charset="-78"/>
              </a:rPr>
              <a:t>أظهر جوانب إيجابية عملت على مساعدة القائم بالاتصال في تطوير أدائهم المهني، مما انعكس على زيادة جودة المحتوى الصحفي ومهنية ومصداقيته، إلا أن توظيفها في المؤسسات الإعلامية العربية مازال محدودًا مقارنة بالمؤسسات العالمية، ومازال توظيفه تحت تجربة الاستخدام الحذر فهو بحاجة إلى تطوير البرامج والأدوات القادرة على التعامل مع تعقيدات العمل الصحفي، كمان أن جزء كبير من هذه الأدوات والتقنيات غير معربة، وبالتالي تشكل تحديات أخلاقية ومهنية للعمل الإعلامي.</a:t>
            </a:r>
            <a:endParaRPr lang="en-US" sz="2400" b="1" u="sng">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6755" y="19073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190737"/>
            <a:ext cx="100038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التحول الرقمي في المؤسسات </a:t>
            </a:r>
            <a:r>
              <a:rPr lang="ar-EG" b="1" smtClean="0">
                <a:solidFill>
                  <a:schemeClr val="bg1"/>
                </a:solidFill>
                <a:latin typeface="Simplified Arabic" panose="02020603050405020304" pitchFamily="18" charset="-78"/>
                <a:cs typeface="Simplified Arabic" panose="02020603050405020304" pitchFamily="18" charset="-78"/>
              </a:rPr>
              <a:t>الإعلامية</a:t>
            </a:r>
            <a:endParaRPr lang="en-US"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13898" y="1225770"/>
            <a:ext cx="4641375" cy="5257255"/>
          </a:xfrm>
          <a:prstGeom prst="rect">
            <a:avLst/>
          </a:prstGeom>
        </p:spPr>
      </p:pic>
    </p:spTree>
    <p:extLst>
      <p:ext uri="{BB962C8B-B14F-4D97-AF65-F5344CB8AC3E}">
        <p14:creationId xmlns:p14="http://schemas.microsoft.com/office/powerpoint/2010/main" val="2121544323"/>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8</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924335" y="1452003"/>
            <a:ext cx="9335068" cy="4675842"/>
          </a:xfrm>
        </p:spPr>
        <p:txBody>
          <a:bodyPr>
            <a:noAutofit/>
          </a:bodyPr>
          <a:lstStyle/>
          <a:p>
            <a:pPr algn="just" rtl="1">
              <a:lnSpc>
                <a:spcPct val="110000"/>
              </a:lnSpc>
              <a:spcBef>
                <a:spcPts val="110"/>
              </a:spcBef>
              <a:spcAft>
                <a:spcPts val="110"/>
              </a:spcAft>
              <a:buFont typeface="Wingdings" panose="05000000000000000000" pitchFamily="2" charset="2"/>
              <a:buChar char="ü"/>
            </a:pPr>
            <a:endParaRPr lang="ar-EG"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endParaRPr lang="en-US" sz="3200" b="1">
              <a:latin typeface="Simplified Arabic" panose="02020603050405020304" pitchFamily="18" charset="-78"/>
              <a:cs typeface="Simplified Arabic" panose="02020603050405020304" pitchFamily="18" charset="-78"/>
            </a:endParaRPr>
          </a:p>
        </p:txBody>
      </p:sp>
      <p:sp>
        <p:nvSpPr>
          <p:cNvPr id="2" name="مستطيل 1"/>
          <p:cNvSpPr/>
          <p:nvPr/>
        </p:nvSpPr>
        <p:spPr>
          <a:xfrm>
            <a:off x="4467367" y="1584353"/>
            <a:ext cx="6096000" cy="397032"/>
          </a:xfrm>
          <a:prstGeom prst="rect">
            <a:avLst/>
          </a:prstGeom>
        </p:spPr>
        <p:txBody>
          <a:bodyPr>
            <a:spAutoFit/>
          </a:bodyPr>
          <a:lstStyle/>
          <a:p>
            <a:pPr algn="just" rtl="1">
              <a:lnSpc>
                <a:spcPct val="110000"/>
              </a:lnSpc>
              <a:spcBef>
                <a:spcPts val="110"/>
              </a:spcBef>
              <a:spcAft>
                <a:spcPts val="110"/>
              </a:spcAft>
            </a:pPr>
            <a:endParaRPr lang="ar-EG" b="1">
              <a:latin typeface="Simplified Arabic" panose="02020603050405020304" pitchFamily="18" charset="-78"/>
              <a:cs typeface="Simplified Arabic" panose="02020603050405020304" pitchFamily="18" charset="-78"/>
            </a:endParaRPr>
          </a:p>
        </p:txBody>
      </p:sp>
      <p:sp>
        <p:nvSpPr>
          <p:cNvPr id="4" name="مستطيل 3"/>
          <p:cNvSpPr/>
          <p:nvPr/>
        </p:nvSpPr>
        <p:spPr>
          <a:xfrm>
            <a:off x="1583141" y="1584353"/>
            <a:ext cx="8857398" cy="4173450"/>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
            </a:pPr>
            <a:r>
              <a:rPr lang="ar-EG" sz="3200" b="1" smtClean="0">
                <a:latin typeface="Simplified Arabic" panose="02020603050405020304" pitchFamily="18" charset="-78"/>
                <a:cs typeface="Simplified Arabic" panose="02020603050405020304" pitchFamily="18" charset="-78"/>
              </a:rPr>
              <a:t>أولًا</a:t>
            </a:r>
            <a:r>
              <a:rPr lang="ar-EG" sz="3200" b="1">
                <a:latin typeface="Simplified Arabic" panose="02020603050405020304" pitchFamily="18" charset="-78"/>
                <a:cs typeface="Simplified Arabic" panose="02020603050405020304" pitchFamily="18" charset="-78"/>
              </a:rPr>
              <a:t>: دور الإعلام الرقمي في التنمية الاقتصادية المستدامة.</a:t>
            </a: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أهم أدوار الإعلام </a:t>
            </a:r>
            <a:r>
              <a:rPr lang="ar-EG" sz="2800" b="1">
                <a:latin typeface="Simplified Arabic" panose="02020603050405020304" pitchFamily="18" charset="-78"/>
                <a:cs typeface="Simplified Arabic" panose="02020603050405020304" pitchFamily="18" charset="-78"/>
              </a:rPr>
              <a:t>الرقمي في التنمية </a:t>
            </a:r>
            <a:r>
              <a:rPr lang="ar-EG" sz="2800" b="1" smtClean="0">
                <a:latin typeface="Simplified Arabic" panose="02020603050405020304" pitchFamily="18" charset="-78"/>
                <a:cs typeface="Simplified Arabic" panose="02020603050405020304" pitchFamily="18" charset="-78"/>
              </a:rPr>
              <a:t>الاقتصادية المستدامة.</a:t>
            </a:r>
            <a:endParaRPr lang="ar-EG"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a:t>
            </a:r>
            <a:r>
              <a:rPr lang="ar-EG" sz="3200" b="1">
                <a:latin typeface="Simplified Arabic" panose="02020603050405020304" pitchFamily="18" charset="-78"/>
                <a:cs typeface="Simplified Arabic" panose="02020603050405020304" pitchFamily="18" charset="-78"/>
              </a:rPr>
              <a:t>ثانيًا: التحول الرقمي في المؤسسات الإعلامية.</a:t>
            </a:r>
          </a:p>
          <a:p>
            <a:pPr marL="457200" indent="-457200" algn="just"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مفهوم التحول </a:t>
            </a:r>
            <a:r>
              <a:rPr lang="ar-EG" sz="2800" b="1" smtClean="0">
                <a:latin typeface="Simplified Arabic" panose="02020603050405020304" pitchFamily="18" charset="-78"/>
                <a:cs typeface="Simplified Arabic" panose="02020603050405020304" pitchFamily="18" charset="-78"/>
              </a:rPr>
              <a:t>الرقمي.</a:t>
            </a:r>
          </a:p>
          <a:p>
            <a:pPr marL="457200" indent="-457200" algn="just" rtl="1">
              <a:lnSpc>
                <a:spcPct val="110000"/>
              </a:lnSpc>
              <a:spcBef>
                <a:spcPts val="110"/>
              </a:spcBef>
              <a:spcAft>
                <a:spcPts val="110"/>
              </a:spcAft>
              <a:buFont typeface="Wingdings" panose="05000000000000000000" pitchFamily="2" charset="2"/>
              <a:buChar char="§"/>
            </a:pPr>
            <a:r>
              <a:rPr lang="ar-EG" sz="2800" b="1" smtClean="0">
                <a:latin typeface="Simplified Arabic" panose="02020603050405020304" pitchFamily="18" charset="-78"/>
                <a:cs typeface="Simplified Arabic" panose="02020603050405020304" pitchFamily="18" charset="-78"/>
              </a:rPr>
              <a:t>مفهوم تقنيات التحول الرقمي.</a:t>
            </a:r>
          </a:p>
          <a:p>
            <a:pPr marL="457200" indent="-457200" algn="just"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ea typeface="Calibri" panose="020F0502020204030204" pitchFamily="34" charset="0"/>
                <a:cs typeface="Simplified Arabic" panose="02020603050405020304" pitchFamily="18" charset="-78"/>
              </a:rPr>
              <a:t>الأسباب التي تدفع المؤسسات الإعلامية إلى توظيف تقنيات وأدوات التحول الرقمي في صناعة المحتوى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الإعلامي.</a:t>
            </a:r>
            <a:endParaRPr lang="ar-EG" sz="2800"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EG" sz="2800" b="1">
                <a:latin typeface="Simplified Arabic" panose="02020603050405020304" pitchFamily="18" charset="-78"/>
                <a:cs typeface="Simplified Arabic" panose="02020603050405020304" pitchFamily="18" charset="-78"/>
              </a:rPr>
              <a:t>مظاهر التحول الرقمي في المؤسسات الإعلامية.</a:t>
            </a: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180266"/>
    </mc:Choice>
    <mc:Fallback xmlns="">
      <p:transition spd="slow" advTm="18026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schemas.microsoft.com/office/2006/documentManagement/types"/>
    <ds:schemaRef ds:uri="http://purl.org/dc/terms/"/>
    <ds:schemaRef ds:uri="http://schemas.openxmlformats.org/package/2006/metadata/core-properties"/>
    <ds:schemaRef ds:uri="aca13214-df29-4e3c-a050-857c0bf7bd8e"/>
    <ds:schemaRef ds:uri="http://www.w3.org/XML/1998/namespac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5949</TotalTime>
  <Words>3319</Words>
  <Application>Microsoft Office PowerPoint</Application>
  <PresentationFormat>ملء الشاشة</PresentationFormat>
  <Paragraphs>298</Paragraphs>
  <Slides>42</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42</vt:i4>
      </vt:variant>
    </vt:vector>
  </HeadingPairs>
  <TitlesOfParts>
    <vt:vector size="51"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أولًا: دور الإعلام الرقمي في التنمية الاقتصادية المستدامة</vt:lpstr>
      <vt:lpstr>أولًا: دور الإعلام الرقمي في التنمية الاقتصادية المستدامة</vt:lpstr>
      <vt:lpstr>أولًا: دور الإعلام الرقمي في التنمية الاقتصادية المستدامة</vt:lpstr>
      <vt:lpstr>أولًا: دور الإعلام الرقمي في التنمية الاقتصادية المستدامة</vt:lpstr>
      <vt:lpstr>أولًا: دور الإعلام الرقمي في التنمية الاقتصادية المستدامة</vt:lpstr>
      <vt:lpstr>ثانيًا: التحول الرقمي في المؤسسات الإعلامية</vt:lpstr>
      <vt:lpstr>ثانيًا: التحول الرقمي في المؤسسات الإعلامية</vt:lpstr>
      <vt:lpstr>‏</vt:lpstr>
      <vt:lpstr>‏</vt:lpstr>
      <vt:lpstr>‏</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ثانيًا: التحول الرقمي في المؤسسات الإعلامية</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774</cp:revision>
  <dcterms:created xsi:type="dcterms:W3CDTF">2023-04-29T09:08:00Z</dcterms:created>
  <dcterms:modified xsi:type="dcterms:W3CDTF">2024-07-20T02:11:14Z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