
<file path=[Content_Types].xml><?xml version="1.0" encoding="utf-8"?>
<Types xmlns="http://schemas.openxmlformats.org/package/2006/content-types">
  <Default Extension="fntdata" ContentType="application/x-fontdata"/>
  <Default Extension="jfif" ContentType="image/jpeg"/>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 id="2147483677" r:id="rId4"/>
    <p:sldMasterId id="2147483693" r:id="rId5"/>
  </p:sldMasterIdLst>
  <p:sldIdLst>
    <p:sldId id="257" r:id="rId6"/>
    <p:sldId id="395" r:id="rId7"/>
    <p:sldId id="515" r:id="rId8"/>
    <p:sldId id="484" r:id="rId9"/>
    <p:sldId id="517" r:id="rId10"/>
    <p:sldId id="516" r:id="rId11"/>
    <p:sldId id="553" r:id="rId12"/>
    <p:sldId id="518" r:id="rId13"/>
    <p:sldId id="554" r:id="rId14"/>
    <p:sldId id="519" r:id="rId15"/>
    <p:sldId id="520" r:id="rId16"/>
    <p:sldId id="523" r:id="rId17"/>
    <p:sldId id="521" r:id="rId18"/>
    <p:sldId id="522" r:id="rId19"/>
    <p:sldId id="537" r:id="rId20"/>
    <p:sldId id="538" r:id="rId21"/>
    <p:sldId id="552" r:id="rId22"/>
    <p:sldId id="524" r:id="rId23"/>
    <p:sldId id="525" r:id="rId24"/>
    <p:sldId id="531" r:id="rId25"/>
    <p:sldId id="536" r:id="rId26"/>
    <p:sldId id="529" r:id="rId27"/>
    <p:sldId id="526" r:id="rId28"/>
    <p:sldId id="527" r:id="rId29"/>
    <p:sldId id="528" r:id="rId30"/>
    <p:sldId id="530" r:id="rId31"/>
    <p:sldId id="532" r:id="rId32"/>
    <p:sldId id="533" r:id="rId33"/>
    <p:sldId id="534" r:id="rId34"/>
    <p:sldId id="539" r:id="rId35"/>
    <p:sldId id="540" r:id="rId36"/>
    <p:sldId id="535" r:id="rId37"/>
    <p:sldId id="541" r:id="rId38"/>
    <p:sldId id="542" r:id="rId39"/>
    <p:sldId id="543" r:id="rId40"/>
    <p:sldId id="544" r:id="rId41"/>
    <p:sldId id="545" r:id="rId42"/>
    <p:sldId id="546" r:id="rId43"/>
    <p:sldId id="547" r:id="rId44"/>
    <p:sldId id="548" r:id="rId45"/>
    <p:sldId id="549" r:id="rId46"/>
    <p:sldId id="349" r:id="rId47"/>
  </p:sldIdLst>
  <p:sldSz cx="12192000" cy="6858000"/>
  <p:notesSz cx="6858000" cy="9144000"/>
  <p:embeddedFontLst>
    <p:embeddedFont>
      <p:font typeface="Alexandria" pitchFamily="2" charset="-78"/>
      <p:regular r:id="rId48"/>
      <p:bold r:id="rId49"/>
    </p:embeddedFont>
    <p:embeddedFont>
      <p:font typeface="Alexandria Black" pitchFamily="2" charset="-78"/>
      <p:bold r:id="rId50"/>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162" autoAdjust="0"/>
    <p:restoredTop sz="94660"/>
  </p:normalViewPr>
  <p:slideViewPr>
    <p:cSldViewPr snapToGrid="0">
      <p:cViewPr varScale="1">
        <p:scale>
          <a:sx n="106" d="100"/>
          <a:sy n="106"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font" Target="fonts/font3.fntdata"/><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2.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font" Target="fonts/font1.fntdata"/><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slideMaster" Target="slideMasters/slideMaster1.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2.fntdata"/></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45221C-2E68-4121-8A43-433D573A8C3B}" type="doc">
      <dgm:prSet loTypeId="urn:microsoft.com/office/officeart/2005/8/layout/radial1" loCatId="cycle" qsTypeId="urn:microsoft.com/office/officeart/2005/8/quickstyle/simple1" qsCatId="simple" csTypeId="urn:microsoft.com/office/officeart/2005/8/colors/colorful4" csCatId="colorful" phldr="1"/>
      <dgm:spPr/>
      <dgm:t>
        <a:bodyPr/>
        <a:lstStyle/>
        <a:p>
          <a:pPr rtl="1"/>
          <a:endParaRPr lang="ar-EG"/>
        </a:p>
      </dgm:t>
    </dgm:pt>
    <dgm:pt modelId="{71176648-B8AA-478A-8520-8A80AD388AC3}">
      <dgm:prSet phldrT="[نص]"/>
      <dgm:spPr/>
      <dgm:t>
        <a:bodyPr/>
        <a:lstStyle/>
        <a:p>
          <a:pPr rtl="1"/>
          <a:r>
            <a:rPr lang="ar-EG" b="1" dirty="0">
              <a:solidFill>
                <a:schemeClr val="tx1"/>
              </a:solidFill>
              <a:latin typeface="Alexandria" pitchFamily="2" charset="-78"/>
              <a:cs typeface="Alexandria" pitchFamily="2" charset="-78"/>
            </a:rPr>
            <a:t>موانع المسؤولية الجنائية</a:t>
          </a:r>
        </a:p>
      </dgm:t>
    </dgm:pt>
    <dgm:pt modelId="{C25FBF56-75A9-4AE6-8E42-5AE70AD6EE73}" type="parTrans" cxnId="{71F3E2A5-8F5B-4864-B940-136A12074AAA}">
      <dgm:prSet/>
      <dgm:spPr/>
      <dgm:t>
        <a:bodyPr/>
        <a:lstStyle/>
        <a:p>
          <a:pPr rtl="1"/>
          <a:endParaRPr lang="ar-EG"/>
        </a:p>
      </dgm:t>
    </dgm:pt>
    <dgm:pt modelId="{DB9CB9D1-87A4-46E6-8092-6808B9AF6059}" type="sibTrans" cxnId="{71F3E2A5-8F5B-4864-B940-136A12074AAA}">
      <dgm:prSet/>
      <dgm:spPr/>
      <dgm:t>
        <a:bodyPr/>
        <a:lstStyle/>
        <a:p>
          <a:pPr rtl="1"/>
          <a:endParaRPr lang="ar-EG"/>
        </a:p>
      </dgm:t>
    </dgm:pt>
    <dgm:pt modelId="{52BD5843-523C-4B55-960B-6FB4183E468B}">
      <dgm:prSet phldrT="[نص]"/>
      <dgm:spPr/>
      <dgm:t>
        <a:bodyPr/>
        <a:lstStyle/>
        <a:p>
          <a:pPr rtl="1"/>
          <a:r>
            <a:rPr lang="ar-EG" b="1" dirty="0">
              <a:solidFill>
                <a:schemeClr val="tx1"/>
              </a:solidFill>
              <a:latin typeface="Alexandria" pitchFamily="2" charset="-78"/>
              <a:cs typeface="Alexandria" pitchFamily="2" charset="-78"/>
            </a:rPr>
            <a:t>الجنون</a:t>
          </a:r>
        </a:p>
      </dgm:t>
    </dgm:pt>
    <dgm:pt modelId="{925B5C74-5A94-446E-84BA-2EA67F77094F}" type="parTrans" cxnId="{BC658F3C-34F1-4AC3-8156-1182525A847A}">
      <dgm:prSet/>
      <dgm:spPr/>
      <dgm:t>
        <a:bodyPr/>
        <a:lstStyle/>
        <a:p>
          <a:pPr rtl="1"/>
          <a:endParaRPr lang="ar-EG" b="1">
            <a:solidFill>
              <a:schemeClr val="tx1"/>
            </a:solidFill>
            <a:latin typeface="Alexandria" pitchFamily="2" charset="-78"/>
            <a:cs typeface="Alexandria" pitchFamily="2" charset="-78"/>
          </a:endParaRPr>
        </a:p>
      </dgm:t>
    </dgm:pt>
    <dgm:pt modelId="{B8647E53-143B-414B-B5AE-0FFEE8F60B80}" type="sibTrans" cxnId="{BC658F3C-34F1-4AC3-8156-1182525A847A}">
      <dgm:prSet/>
      <dgm:spPr/>
      <dgm:t>
        <a:bodyPr/>
        <a:lstStyle/>
        <a:p>
          <a:pPr rtl="1"/>
          <a:endParaRPr lang="ar-EG"/>
        </a:p>
      </dgm:t>
    </dgm:pt>
    <dgm:pt modelId="{FF1AD7A3-8676-427B-8CC9-558C3F8EC22D}">
      <dgm:prSet phldrT="[نص]"/>
      <dgm:spPr/>
      <dgm:t>
        <a:bodyPr/>
        <a:lstStyle/>
        <a:p>
          <a:pPr rtl="1"/>
          <a:r>
            <a:rPr lang="ar-EG" b="1" dirty="0">
              <a:solidFill>
                <a:schemeClr val="tx1"/>
              </a:solidFill>
              <a:latin typeface="Alexandria" pitchFamily="2" charset="-78"/>
              <a:cs typeface="Alexandria" pitchFamily="2" charset="-78"/>
            </a:rPr>
            <a:t>القوة القاهرة</a:t>
          </a:r>
        </a:p>
      </dgm:t>
    </dgm:pt>
    <dgm:pt modelId="{7F045FE4-DAED-4086-8C82-3C4D824A3494}" type="parTrans" cxnId="{6C077C1D-C6C3-4463-B6CC-1E7B0A675B60}">
      <dgm:prSet/>
      <dgm:spPr/>
      <dgm:t>
        <a:bodyPr/>
        <a:lstStyle/>
        <a:p>
          <a:pPr rtl="1"/>
          <a:endParaRPr lang="ar-EG" b="1">
            <a:solidFill>
              <a:schemeClr val="tx1"/>
            </a:solidFill>
            <a:latin typeface="Alexandria" pitchFamily="2" charset="-78"/>
            <a:cs typeface="Alexandria" pitchFamily="2" charset="-78"/>
          </a:endParaRPr>
        </a:p>
      </dgm:t>
    </dgm:pt>
    <dgm:pt modelId="{387CD657-C5CA-4E4F-B573-3D704119F579}" type="sibTrans" cxnId="{6C077C1D-C6C3-4463-B6CC-1E7B0A675B60}">
      <dgm:prSet/>
      <dgm:spPr/>
      <dgm:t>
        <a:bodyPr/>
        <a:lstStyle/>
        <a:p>
          <a:pPr rtl="1"/>
          <a:endParaRPr lang="ar-EG"/>
        </a:p>
      </dgm:t>
    </dgm:pt>
    <dgm:pt modelId="{A098E1D8-DC0A-43BC-967C-68B88DA29960}">
      <dgm:prSet phldrT="[نص]"/>
      <dgm:spPr/>
      <dgm:t>
        <a:bodyPr/>
        <a:lstStyle/>
        <a:p>
          <a:pPr rtl="1"/>
          <a:r>
            <a:rPr lang="ar-EG" b="1" dirty="0">
              <a:solidFill>
                <a:schemeClr val="tx1"/>
              </a:solidFill>
              <a:latin typeface="Alexandria" pitchFamily="2" charset="-78"/>
              <a:cs typeface="Alexandria" pitchFamily="2" charset="-78"/>
            </a:rPr>
            <a:t>المخدرات</a:t>
          </a:r>
        </a:p>
      </dgm:t>
    </dgm:pt>
    <dgm:pt modelId="{E40432BE-9BB5-472E-8DD3-98429DF9B323}" type="parTrans" cxnId="{59BDA663-21F9-43AC-BFCB-B4759620E5C0}">
      <dgm:prSet/>
      <dgm:spPr/>
      <dgm:t>
        <a:bodyPr/>
        <a:lstStyle/>
        <a:p>
          <a:pPr rtl="1"/>
          <a:endParaRPr lang="ar-EG" b="1">
            <a:solidFill>
              <a:schemeClr val="tx1"/>
            </a:solidFill>
            <a:latin typeface="Alexandria" pitchFamily="2" charset="-78"/>
            <a:cs typeface="Alexandria" pitchFamily="2" charset="-78"/>
          </a:endParaRPr>
        </a:p>
      </dgm:t>
    </dgm:pt>
    <dgm:pt modelId="{DFCCE737-D6C2-4FFC-88BA-E4E328CB1612}" type="sibTrans" cxnId="{59BDA663-21F9-43AC-BFCB-B4759620E5C0}">
      <dgm:prSet/>
      <dgm:spPr/>
      <dgm:t>
        <a:bodyPr/>
        <a:lstStyle/>
        <a:p>
          <a:pPr rtl="1"/>
          <a:endParaRPr lang="ar-EG"/>
        </a:p>
      </dgm:t>
    </dgm:pt>
    <dgm:pt modelId="{F74E69C8-D7E0-4994-8860-021A142D2A72}">
      <dgm:prSet phldrT="[نص]"/>
      <dgm:spPr/>
      <dgm:t>
        <a:bodyPr/>
        <a:lstStyle/>
        <a:p>
          <a:pPr rtl="1"/>
          <a:r>
            <a:rPr lang="ar-EG" b="1" dirty="0">
              <a:solidFill>
                <a:schemeClr val="tx1"/>
              </a:solidFill>
              <a:latin typeface="Alexandria" pitchFamily="2" charset="-78"/>
              <a:cs typeface="Alexandria" pitchFamily="2" charset="-78"/>
            </a:rPr>
            <a:t>السكر</a:t>
          </a:r>
        </a:p>
      </dgm:t>
    </dgm:pt>
    <dgm:pt modelId="{50747BBB-5A1A-4CC3-A0DF-6C825EA0829B}" type="parTrans" cxnId="{A07E7933-DB9D-4F39-BC6E-A1620DF07569}">
      <dgm:prSet/>
      <dgm:spPr/>
      <dgm:t>
        <a:bodyPr/>
        <a:lstStyle/>
        <a:p>
          <a:pPr rtl="1"/>
          <a:endParaRPr lang="ar-EG" b="1">
            <a:solidFill>
              <a:schemeClr val="tx1"/>
            </a:solidFill>
            <a:latin typeface="Alexandria" pitchFamily="2" charset="-78"/>
            <a:cs typeface="Alexandria" pitchFamily="2" charset="-78"/>
          </a:endParaRPr>
        </a:p>
      </dgm:t>
    </dgm:pt>
    <dgm:pt modelId="{5999E526-0778-4DE7-8247-1EBD37B2F2FC}" type="sibTrans" cxnId="{A07E7933-DB9D-4F39-BC6E-A1620DF07569}">
      <dgm:prSet/>
      <dgm:spPr/>
      <dgm:t>
        <a:bodyPr/>
        <a:lstStyle/>
        <a:p>
          <a:pPr rtl="1"/>
          <a:endParaRPr lang="ar-EG"/>
        </a:p>
      </dgm:t>
    </dgm:pt>
    <dgm:pt modelId="{6018D8B3-9788-49DC-B2E2-5B9444B97FC2}">
      <dgm:prSet/>
      <dgm:spPr/>
      <dgm:t>
        <a:bodyPr/>
        <a:lstStyle/>
        <a:p>
          <a:pPr rtl="1"/>
          <a:r>
            <a:rPr lang="ar-EG" b="1" dirty="0">
              <a:solidFill>
                <a:schemeClr val="tx1"/>
              </a:solidFill>
              <a:latin typeface="Alexandria" pitchFamily="2" charset="-78"/>
              <a:cs typeface="Alexandria" pitchFamily="2" charset="-78"/>
            </a:rPr>
            <a:t>القصر</a:t>
          </a:r>
        </a:p>
      </dgm:t>
    </dgm:pt>
    <dgm:pt modelId="{09E8CB1F-6359-4860-9A22-5EFD898306B2}" type="parTrans" cxnId="{117B6040-F576-46F3-9978-F148A974B399}">
      <dgm:prSet/>
      <dgm:spPr/>
      <dgm:t>
        <a:bodyPr/>
        <a:lstStyle/>
        <a:p>
          <a:pPr rtl="1"/>
          <a:endParaRPr lang="ar-EG" b="1">
            <a:solidFill>
              <a:schemeClr val="tx1"/>
            </a:solidFill>
            <a:latin typeface="Alexandria" pitchFamily="2" charset="-78"/>
            <a:cs typeface="Alexandria" pitchFamily="2" charset="-78"/>
          </a:endParaRPr>
        </a:p>
      </dgm:t>
    </dgm:pt>
    <dgm:pt modelId="{6B878CE0-1200-4F42-AFC6-68E8274D79B5}" type="sibTrans" cxnId="{117B6040-F576-46F3-9978-F148A974B399}">
      <dgm:prSet/>
      <dgm:spPr/>
      <dgm:t>
        <a:bodyPr/>
        <a:lstStyle/>
        <a:p>
          <a:pPr rtl="1"/>
          <a:endParaRPr lang="ar-EG"/>
        </a:p>
      </dgm:t>
    </dgm:pt>
    <dgm:pt modelId="{CC38020A-2387-4773-BE4F-5F1DA858B70F}">
      <dgm:prSet/>
      <dgm:spPr/>
      <dgm:t>
        <a:bodyPr/>
        <a:lstStyle/>
        <a:p>
          <a:pPr rtl="1"/>
          <a:endParaRPr lang="ar-EG"/>
        </a:p>
      </dgm:t>
    </dgm:pt>
    <dgm:pt modelId="{A7D2942D-45AE-4CAF-B656-A70812140B20}" type="parTrans" cxnId="{20C3A496-C4BD-4C14-A422-DA728B3700EF}">
      <dgm:prSet/>
      <dgm:spPr/>
      <dgm:t>
        <a:bodyPr/>
        <a:lstStyle/>
        <a:p>
          <a:pPr rtl="1"/>
          <a:endParaRPr lang="ar-EG"/>
        </a:p>
      </dgm:t>
    </dgm:pt>
    <dgm:pt modelId="{6966B50E-9541-4574-B83A-7555A7808062}" type="sibTrans" cxnId="{20C3A496-C4BD-4C14-A422-DA728B3700EF}">
      <dgm:prSet/>
      <dgm:spPr/>
      <dgm:t>
        <a:bodyPr/>
        <a:lstStyle/>
        <a:p>
          <a:pPr rtl="1"/>
          <a:endParaRPr lang="ar-EG"/>
        </a:p>
      </dgm:t>
    </dgm:pt>
    <dgm:pt modelId="{D5528AEC-AB58-41E2-AB28-F3E1A741FE10}">
      <dgm:prSet/>
      <dgm:spPr/>
      <dgm:t>
        <a:bodyPr/>
        <a:lstStyle/>
        <a:p>
          <a:pPr rtl="1"/>
          <a:endParaRPr lang="ar-EG"/>
        </a:p>
      </dgm:t>
    </dgm:pt>
    <dgm:pt modelId="{D78D0060-74A1-4C79-B3C2-C2F1832F8FAF}" type="parTrans" cxnId="{6F904188-2393-491F-88AF-8F49E67C6EC5}">
      <dgm:prSet/>
      <dgm:spPr/>
      <dgm:t>
        <a:bodyPr/>
        <a:lstStyle/>
        <a:p>
          <a:pPr rtl="1"/>
          <a:endParaRPr lang="ar-EG"/>
        </a:p>
      </dgm:t>
    </dgm:pt>
    <dgm:pt modelId="{7A355058-A434-4AE8-9E49-DC38371E3B77}" type="sibTrans" cxnId="{6F904188-2393-491F-88AF-8F49E67C6EC5}">
      <dgm:prSet/>
      <dgm:spPr/>
      <dgm:t>
        <a:bodyPr/>
        <a:lstStyle/>
        <a:p>
          <a:pPr rtl="1"/>
          <a:endParaRPr lang="ar-EG"/>
        </a:p>
      </dgm:t>
    </dgm:pt>
    <dgm:pt modelId="{9CA67CB9-6979-4045-AA30-0A065D9293C8}">
      <dgm:prSet/>
      <dgm:spPr/>
      <dgm:t>
        <a:bodyPr/>
        <a:lstStyle/>
        <a:p>
          <a:pPr rtl="1"/>
          <a:endParaRPr lang="ar-EG"/>
        </a:p>
      </dgm:t>
    </dgm:pt>
    <dgm:pt modelId="{4F73D194-DAAF-466C-B207-8BA670F9AD94}" type="parTrans" cxnId="{66007E1B-A2AB-4243-AC81-03C005774E8C}">
      <dgm:prSet/>
      <dgm:spPr/>
      <dgm:t>
        <a:bodyPr/>
        <a:lstStyle/>
        <a:p>
          <a:pPr rtl="1"/>
          <a:endParaRPr lang="ar-EG"/>
        </a:p>
      </dgm:t>
    </dgm:pt>
    <dgm:pt modelId="{D0560664-A898-4599-BF32-01CCAA29F087}" type="sibTrans" cxnId="{66007E1B-A2AB-4243-AC81-03C005774E8C}">
      <dgm:prSet/>
      <dgm:spPr/>
      <dgm:t>
        <a:bodyPr/>
        <a:lstStyle/>
        <a:p>
          <a:pPr rtl="1"/>
          <a:endParaRPr lang="ar-EG"/>
        </a:p>
      </dgm:t>
    </dgm:pt>
    <dgm:pt modelId="{C08E6202-7EB7-453F-8FB1-7788B4AAAAEF}">
      <dgm:prSet/>
      <dgm:spPr/>
      <dgm:t>
        <a:bodyPr/>
        <a:lstStyle/>
        <a:p>
          <a:pPr rtl="1"/>
          <a:r>
            <a:rPr lang="ar-EG" b="1" dirty="0">
              <a:solidFill>
                <a:schemeClr val="tx1"/>
              </a:solidFill>
              <a:latin typeface="Alexandria" pitchFamily="2" charset="-78"/>
              <a:cs typeface="Alexandria" pitchFamily="2" charset="-78"/>
            </a:rPr>
            <a:t>الغلط المادي</a:t>
          </a:r>
        </a:p>
      </dgm:t>
    </dgm:pt>
    <dgm:pt modelId="{598050EF-7406-4C53-8635-10609781514B}" type="parTrans" cxnId="{6861DF47-E6F3-42D1-81A9-4B9C09D4C85F}">
      <dgm:prSet/>
      <dgm:spPr/>
      <dgm:t>
        <a:bodyPr/>
        <a:lstStyle/>
        <a:p>
          <a:pPr rtl="1"/>
          <a:endParaRPr lang="ar-EG" b="1">
            <a:solidFill>
              <a:schemeClr val="tx1"/>
            </a:solidFill>
            <a:latin typeface="Alexandria" pitchFamily="2" charset="-78"/>
            <a:cs typeface="Alexandria" pitchFamily="2" charset="-78"/>
          </a:endParaRPr>
        </a:p>
      </dgm:t>
    </dgm:pt>
    <dgm:pt modelId="{9E4F71E2-6DC1-46DD-BBCB-B3218650DAF8}" type="sibTrans" cxnId="{6861DF47-E6F3-42D1-81A9-4B9C09D4C85F}">
      <dgm:prSet/>
      <dgm:spPr/>
      <dgm:t>
        <a:bodyPr/>
        <a:lstStyle/>
        <a:p>
          <a:pPr rtl="1"/>
          <a:endParaRPr lang="ar-EG"/>
        </a:p>
      </dgm:t>
    </dgm:pt>
    <dgm:pt modelId="{82CC6ED8-DBA4-44F1-B1A4-CCC6B2E60D53}" type="pres">
      <dgm:prSet presAssocID="{1345221C-2E68-4121-8A43-433D573A8C3B}" presName="cycle" presStyleCnt="0">
        <dgm:presLayoutVars>
          <dgm:chMax val="1"/>
          <dgm:dir/>
          <dgm:animLvl val="ctr"/>
          <dgm:resizeHandles val="exact"/>
        </dgm:presLayoutVars>
      </dgm:prSet>
      <dgm:spPr/>
    </dgm:pt>
    <dgm:pt modelId="{088467FE-FCC2-41D1-9832-D91C29FA456D}" type="pres">
      <dgm:prSet presAssocID="{71176648-B8AA-478A-8520-8A80AD388AC3}" presName="centerShape" presStyleLbl="node0" presStyleIdx="0" presStyleCnt="1" custScaleX="165781"/>
      <dgm:spPr/>
    </dgm:pt>
    <dgm:pt modelId="{C1C7A211-E749-44FA-BD4B-0E88ED71DCCA}" type="pres">
      <dgm:prSet presAssocID="{925B5C74-5A94-446E-84BA-2EA67F77094F}" presName="Name9" presStyleLbl="parChTrans1D2" presStyleIdx="0" presStyleCnt="6"/>
      <dgm:spPr/>
    </dgm:pt>
    <dgm:pt modelId="{12395D13-95C2-4459-B45D-E3D3F9625D79}" type="pres">
      <dgm:prSet presAssocID="{925B5C74-5A94-446E-84BA-2EA67F77094F}" presName="connTx" presStyleLbl="parChTrans1D2" presStyleIdx="0" presStyleCnt="6"/>
      <dgm:spPr/>
    </dgm:pt>
    <dgm:pt modelId="{88294D0D-D7EE-463B-98EA-6306ED1BDA42}" type="pres">
      <dgm:prSet presAssocID="{52BD5843-523C-4B55-960B-6FB4183E468B}" presName="node" presStyleLbl="node1" presStyleIdx="0" presStyleCnt="6">
        <dgm:presLayoutVars>
          <dgm:bulletEnabled val="1"/>
        </dgm:presLayoutVars>
      </dgm:prSet>
      <dgm:spPr/>
    </dgm:pt>
    <dgm:pt modelId="{0947C882-1E74-4CC6-9909-1FC97D54EA20}" type="pres">
      <dgm:prSet presAssocID="{598050EF-7406-4C53-8635-10609781514B}" presName="Name9" presStyleLbl="parChTrans1D2" presStyleIdx="1" presStyleCnt="6"/>
      <dgm:spPr/>
    </dgm:pt>
    <dgm:pt modelId="{3A8FADE9-CF15-4EE9-BBCF-C1233950CB36}" type="pres">
      <dgm:prSet presAssocID="{598050EF-7406-4C53-8635-10609781514B}" presName="connTx" presStyleLbl="parChTrans1D2" presStyleIdx="1" presStyleCnt="6"/>
      <dgm:spPr/>
    </dgm:pt>
    <dgm:pt modelId="{7AA1A608-5551-4C9D-8926-3B31EEBFD6C0}" type="pres">
      <dgm:prSet presAssocID="{C08E6202-7EB7-453F-8FB1-7788B4AAAAEF}" presName="node" presStyleLbl="node1" presStyleIdx="1" presStyleCnt="6">
        <dgm:presLayoutVars>
          <dgm:bulletEnabled val="1"/>
        </dgm:presLayoutVars>
      </dgm:prSet>
      <dgm:spPr/>
    </dgm:pt>
    <dgm:pt modelId="{8CE7A440-FF32-4705-BCEE-0075BB38BB79}" type="pres">
      <dgm:prSet presAssocID="{09E8CB1F-6359-4860-9A22-5EFD898306B2}" presName="Name9" presStyleLbl="parChTrans1D2" presStyleIdx="2" presStyleCnt="6"/>
      <dgm:spPr/>
    </dgm:pt>
    <dgm:pt modelId="{DD9BB632-111A-4A46-8030-49A2B0F5AEFD}" type="pres">
      <dgm:prSet presAssocID="{09E8CB1F-6359-4860-9A22-5EFD898306B2}" presName="connTx" presStyleLbl="parChTrans1D2" presStyleIdx="2" presStyleCnt="6"/>
      <dgm:spPr/>
    </dgm:pt>
    <dgm:pt modelId="{38DD45D4-4139-475E-8985-39C0FEF7D88F}" type="pres">
      <dgm:prSet presAssocID="{6018D8B3-9788-49DC-B2E2-5B9444B97FC2}" presName="node" presStyleLbl="node1" presStyleIdx="2" presStyleCnt="6">
        <dgm:presLayoutVars>
          <dgm:bulletEnabled val="1"/>
        </dgm:presLayoutVars>
      </dgm:prSet>
      <dgm:spPr/>
    </dgm:pt>
    <dgm:pt modelId="{1E93F4C4-1260-44B1-AB5D-FDE4DD6848C6}" type="pres">
      <dgm:prSet presAssocID="{7F045FE4-DAED-4086-8C82-3C4D824A3494}" presName="Name9" presStyleLbl="parChTrans1D2" presStyleIdx="3" presStyleCnt="6"/>
      <dgm:spPr/>
    </dgm:pt>
    <dgm:pt modelId="{ACC8A3F6-A4F0-419A-B79A-35B1D1E553DA}" type="pres">
      <dgm:prSet presAssocID="{7F045FE4-DAED-4086-8C82-3C4D824A3494}" presName="connTx" presStyleLbl="parChTrans1D2" presStyleIdx="3" presStyleCnt="6"/>
      <dgm:spPr/>
    </dgm:pt>
    <dgm:pt modelId="{7AE23DB9-8297-42D7-B957-0651BEDEED9D}" type="pres">
      <dgm:prSet presAssocID="{FF1AD7A3-8676-427B-8CC9-558C3F8EC22D}" presName="node" presStyleLbl="node1" presStyleIdx="3" presStyleCnt="6">
        <dgm:presLayoutVars>
          <dgm:bulletEnabled val="1"/>
        </dgm:presLayoutVars>
      </dgm:prSet>
      <dgm:spPr/>
    </dgm:pt>
    <dgm:pt modelId="{2CF76102-E043-44F2-949C-AA197B243CD1}" type="pres">
      <dgm:prSet presAssocID="{E40432BE-9BB5-472E-8DD3-98429DF9B323}" presName="Name9" presStyleLbl="parChTrans1D2" presStyleIdx="4" presStyleCnt="6"/>
      <dgm:spPr/>
    </dgm:pt>
    <dgm:pt modelId="{0BFA4E59-E591-493C-8465-E82664743404}" type="pres">
      <dgm:prSet presAssocID="{E40432BE-9BB5-472E-8DD3-98429DF9B323}" presName="connTx" presStyleLbl="parChTrans1D2" presStyleIdx="4" presStyleCnt="6"/>
      <dgm:spPr/>
    </dgm:pt>
    <dgm:pt modelId="{2EAF55AF-D378-44D8-A4FD-5526EF6B1074}" type="pres">
      <dgm:prSet presAssocID="{A098E1D8-DC0A-43BC-967C-68B88DA29960}" presName="node" presStyleLbl="node1" presStyleIdx="4" presStyleCnt="6">
        <dgm:presLayoutVars>
          <dgm:bulletEnabled val="1"/>
        </dgm:presLayoutVars>
      </dgm:prSet>
      <dgm:spPr/>
    </dgm:pt>
    <dgm:pt modelId="{4B28C42D-7730-4356-8515-0461FD0976E2}" type="pres">
      <dgm:prSet presAssocID="{50747BBB-5A1A-4CC3-A0DF-6C825EA0829B}" presName="Name9" presStyleLbl="parChTrans1D2" presStyleIdx="5" presStyleCnt="6"/>
      <dgm:spPr/>
    </dgm:pt>
    <dgm:pt modelId="{DAE5CFBD-91C3-4A48-AA11-4C43F81CACC9}" type="pres">
      <dgm:prSet presAssocID="{50747BBB-5A1A-4CC3-A0DF-6C825EA0829B}" presName="connTx" presStyleLbl="parChTrans1D2" presStyleIdx="5" presStyleCnt="6"/>
      <dgm:spPr/>
    </dgm:pt>
    <dgm:pt modelId="{B78091C7-BAD9-44EF-93F7-1125F3DFDC73}" type="pres">
      <dgm:prSet presAssocID="{F74E69C8-D7E0-4994-8860-021A142D2A72}" presName="node" presStyleLbl="node1" presStyleIdx="5" presStyleCnt="6">
        <dgm:presLayoutVars>
          <dgm:bulletEnabled val="1"/>
        </dgm:presLayoutVars>
      </dgm:prSet>
      <dgm:spPr/>
    </dgm:pt>
  </dgm:ptLst>
  <dgm:cxnLst>
    <dgm:cxn modelId="{744CFD02-6517-4E73-8FD6-18FDB79B0A8B}" type="presOf" srcId="{52BD5843-523C-4B55-960B-6FB4183E468B}" destId="{88294D0D-D7EE-463B-98EA-6306ED1BDA42}" srcOrd="0" destOrd="0" presId="urn:microsoft.com/office/officeart/2005/8/layout/radial1"/>
    <dgm:cxn modelId="{1DAA0D17-B5FA-495E-97BB-C429DD0E177C}" type="presOf" srcId="{50747BBB-5A1A-4CC3-A0DF-6C825EA0829B}" destId="{DAE5CFBD-91C3-4A48-AA11-4C43F81CACC9}" srcOrd="1" destOrd="0" presId="urn:microsoft.com/office/officeart/2005/8/layout/radial1"/>
    <dgm:cxn modelId="{66007E1B-A2AB-4243-AC81-03C005774E8C}" srcId="{1345221C-2E68-4121-8A43-433D573A8C3B}" destId="{9CA67CB9-6979-4045-AA30-0A065D9293C8}" srcOrd="1" destOrd="0" parTransId="{4F73D194-DAAF-466C-B207-8BA670F9AD94}" sibTransId="{D0560664-A898-4599-BF32-01CCAA29F087}"/>
    <dgm:cxn modelId="{6C077C1D-C6C3-4463-B6CC-1E7B0A675B60}" srcId="{71176648-B8AA-478A-8520-8A80AD388AC3}" destId="{FF1AD7A3-8676-427B-8CC9-558C3F8EC22D}" srcOrd="3" destOrd="0" parTransId="{7F045FE4-DAED-4086-8C82-3C4D824A3494}" sibTransId="{387CD657-C5CA-4E4F-B573-3D704119F579}"/>
    <dgm:cxn modelId="{F4AD7F29-E9C2-4118-91FC-101C0B66C982}" type="presOf" srcId="{A098E1D8-DC0A-43BC-967C-68B88DA29960}" destId="{2EAF55AF-D378-44D8-A4FD-5526EF6B1074}" srcOrd="0" destOrd="0" presId="urn:microsoft.com/office/officeart/2005/8/layout/radial1"/>
    <dgm:cxn modelId="{45380E2D-DC80-47E1-9732-7B88C00A7A85}" type="presOf" srcId="{1345221C-2E68-4121-8A43-433D573A8C3B}" destId="{82CC6ED8-DBA4-44F1-B1A4-CCC6B2E60D53}" srcOrd="0" destOrd="0" presId="urn:microsoft.com/office/officeart/2005/8/layout/radial1"/>
    <dgm:cxn modelId="{A07E7933-DB9D-4F39-BC6E-A1620DF07569}" srcId="{71176648-B8AA-478A-8520-8A80AD388AC3}" destId="{F74E69C8-D7E0-4994-8860-021A142D2A72}" srcOrd="5" destOrd="0" parTransId="{50747BBB-5A1A-4CC3-A0DF-6C825EA0829B}" sibTransId="{5999E526-0778-4DE7-8247-1EBD37B2F2FC}"/>
    <dgm:cxn modelId="{BC658F3C-34F1-4AC3-8156-1182525A847A}" srcId="{71176648-B8AA-478A-8520-8A80AD388AC3}" destId="{52BD5843-523C-4B55-960B-6FB4183E468B}" srcOrd="0" destOrd="0" parTransId="{925B5C74-5A94-446E-84BA-2EA67F77094F}" sibTransId="{B8647E53-143B-414B-B5AE-0FFEE8F60B80}"/>
    <dgm:cxn modelId="{117B6040-F576-46F3-9978-F148A974B399}" srcId="{71176648-B8AA-478A-8520-8A80AD388AC3}" destId="{6018D8B3-9788-49DC-B2E2-5B9444B97FC2}" srcOrd="2" destOrd="0" parTransId="{09E8CB1F-6359-4860-9A22-5EFD898306B2}" sibTransId="{6B878CE0-1200-4F42-AFC6-68E8274D79B5}"/>
    <dgm:cxn modelId="{37E3E15F-38E4-4929-8F92-010209B21AD2}" type="presOf" srcId="{F74E69C8-D7E0-4994-8860-021A142D2A72}" destId="{B78091C7-BAD9-44EF-93F7-1125F3DFDC73}" srcOrd="0" destOrd="0" presId="urn:microsoft.com/office/officeart/2005/8/layout/radial1"/>
    <dgm:cxn modelId="{11123763-66C2-4987-994B-3C767EC4AAA9}" type="presOf" srcId="{C08E6202-7EB7-453F-8FB1-7788B4AAAAEF}" destId="{7AA1A608-5551-4C9D-8926-3B31EEBFD6C0}" srcOrd="0" destOrd="0" presId="urn:microsoft.com/office/officeart/2005/8/layout/radial1"/>
    <dgm:cxn modelId="{59BDA663-21F9-43AC-BFCB-B4759620E5C0}" srcId="{71176648-B8AA-478A-8520-8A80AD388AC3}" destId="{A098E1D8-DC0A-43BC-967C-68B88DA29960}" srcOrd="4" destOrd="0" parTransId="{E40432BE-9BB5-472E-8DD3-98429DF9B323}" sibTransId="{DFCCE737-D6C2-4FFC-88BA-E4E328CB1612}"/>
    <dgm:cxn modelId="{14C03C67-82F3-48CA-9951-DC21028138A9}" type="presOf" srcId="{7F045FE4-DAED-4086-8C82-3C4D824A3494}" destId="{ACC8A3F6-A4F0-419A-B79A-35B1D1E553DA}" srcOrd="1" destOrd="0" presId="urn:microsoft.com/office/officeart/2005/8/layout/radial1"/>
    <dgm:cxn modelId="{6861DF47-E6F3-42D1-81A9-4B9C09D4C85F}" srcId="{71176648-B8AA-478A-8520-8A80AD388AC3}" destId="{C08E6202-7EB7-453F-8FB1-7788B4AAAAEF}" srcOrd="1" destOrd="0" parTransId="{598050EF-7406-4C53-8635-10609781514B}" sibTransId="{9E4F71E2-6DC1-46DD-BBCB-B3218650DAF8}"/>
    <dgm:cxn modelId="{4B013948-B6C8-4ACF-A76B-E7A32DCE928E}" type="presOf" srcId="{598050EF-7406-4C53-8635-10609781514B}" destId="{0947C882-1E74-4CC6-9909-1FC97D54EA20}" srcOrd="0" destOrd="0" presId="urn:microsoft.com/office/officeart/2005/8/layout/radial1"/>
    <dgm:cxn modelId="{E697D26D-3EB9-4E22-8714-57E535AABE30}" type="presOf" srcId="{71176648-B8AA-478A-8520-8A80AD388AC3}" destId="{088467FE-FCC2-41D1-9832-D91C29FA456D}" srcOrd="0" destOrd="0" presId="urn:microsoft.com/office/officeart/2005/8/layout/radial1"/>
    <dgm:cxn modelId="{F870D881-996D-41FA-A00E-D411FE563178}" type="presOf" srcId="{09E8CB1F-6359-4860-9A22-5EFD898306B2}" destId="{DD9BB632-111A-4A46-8030-49A2B0F5AEFD}" srcOrd="1" destOrd="0" presId="urn:microsoft.com/office/officeart/2005/8/layout/radial1"/>
    <dgm:cxn modelId="{6F904188-2393-491F-88AF-8F49E67C6EC5}" srcId="{1345221C-2E68-4121-8A43-433D573A8C3B}" destId="{D5528AEC-AB58-41E2-AB28-F3E1A741FE10}" srcOrd="2" destOrd="0" parTransId="{D78D0060-74A1-4C79-B3C2-C2F1832F8FAF}" sibTransId="{7A355058-A434-4AE8-9E49-DC38371E3B77}"/>
    <dgm:cxn modelId="{9C20828C-BEB1-4250-82D5-EFF2914B8B53}" type="presOf" srcId="{925B5C74-5A94-446E-84BA-2EA67F77094F}" destId="{C1C7A211-E749-44FA-BD4B-0E88ED71DCCA}" srcOrd="0" destOrd="0" presId="urn:microsoft.com/office/officeart/2005/8/layout/radial1"/>
    <dgm:cxn modelId="{20C3A496-C4BD-4C14-A422-DA728B3700EF}" srcId="{1345221C-2E68-4121-8A43-433D573A8C3B}" destId="{CC38020A-2387-4773-BE4F-5F1DA858B70F}" srcOrd="3" destOrd="0" parTransId="{A7D2942D-45AE-4CAF-B656-A70812140B20}" sibTransId="{6966B50E-9541-4574-B83A-7555A7808062}"/>
    <dgm:cxn modelId="{71F3E2A5-8F5B-4864-B940-136A12074AAA}" srcId="{1345221C-2E68-4121-8A43-433D573A8C3B}" destId="{71176648-B8AA-478A-8520-8A80AD388AC3}" srcOrd="0" destOrd="0" parTransId="{C25FBF56-75A9-4AE6-8E42-5AE70AD6EE73}" sibTransId="{DB9CB9D1-87A4-46E6-8092-6808B9AF6059}"/>
    <dgm:cxn modelId="{F9881AB2-0133-402A-B899-FB8967B51E13}" type="presOf" srcId="{50747BBB-5A1A-4CC3-A0DF-6C825EA0829B}" destId="{4B28C42D-7730-4356-8515-0461FD0976E2}" srcOrd="0" destOrd="0" presId="urn:microsoft.com/office/officeart/2005/8/layout/radial1"/>
    <dgm:cxn modelId="{F182BEC3-415D-49A6-8834-D47A1987E64B}" type="presOf" srcId="{FF1AD7A3-8676-427B-8CC9-558C3F8EC22D}" destId="{7AE23DB9-8297-42D7-B957-0651BEDEED9D}" srcOrd="0" destOrd="0" presId="urn:microsoft.com/office/officeart/2005/8/layout/radial1"/>
    <dgm:cxn modelId="{5DF96EC9-6C7D-426E-AC39-A4E356EE1CD3}" type="presOf" srcId="{925B5C74-5A94-446E-84BA-2EA67F77094F}" destId="{12395D13-95C2-4459-B45D-E3D3F9625D79}" srcOrd="1" destOrd="0" presId="urn:microsoft.com/office/officeart/2005/8/layout/radial1"/>
    <dgm:cxn modelId="{0BB440D2-C893-44AF-90F5-776BB442999A}" type="presOf" srcId="{E40432BE-9BB5-472E-8DD3-98429DF9B323}" destId="{2CF76102-E043-44F2-949C-AA197B243CD1}" srcOrd="0" destOrd="0" presId="urn:microsoft.com/office/officeart/2005/8/layout/radial1"/>
    <dgm:cxn modelId="{E19570D2-B279-48BD-85A4-3ABF038F5BE7}" type="presOf" srcId="{598050EF-7406-4C53-8635-10609781514B}" destId="{3A8FADE9-CF15-4EE9-BBCF-C1233950CB36}" srcOrd="1" destOrd="0" presId="urn:microsoft.com/office/officeart/2005/8/layout/radial1"/>
    <dgm:cxn modelId="{D83DFFE1-DCDB-441F-8FAD-4BBF4A7CB9FB}" type="presOf" srcId="{E40432BE-9BB5-472E-8DD3-98429DF9B323}" destId="{0BFA4E59-E591-493C-8465-E82664743404}" srcOrd="1" destOrd="0" presId="urn:microsoft.com/office/officeart/2005/8/layout/radial1"/>
    <dgm:cxn modelId="{067C92E3-E2C9-49D8-ACE3-92B5A81272DF}" type="presOf" srcId="{7F045FE4-DAED-4086-8C82-3C4D824A3494}" destId="{1E93F4C4-1260-44B1-AB5D-FDE4DD6848C6}" srcOrd="0" destOrd="0" presId="urn:microsoft.com/office/officeart/2005/8/layout/radial1"/>
    <dgm:cxn modelId="{E31EC9FA-0B91-4679-BE5F-68DEA9E2F55E}" type="presOf" srcId="{09E8CB1F-6359-4860-9A22-5EFD898306B2}" destId="{8CE7A440-FF32-4705-BCEE-0075BB38BB79}" srcOrd="0" destOrd="0" presId="urn:microsoft.com/office/officeart/2005/8/layout/radial1"/>
    <dgm:cxn modelId="{6EDDE4FF-1826-4FBD-AA98-71FD9E84188A}" type="presOf" srcId="{6018D8B3-9788-49DC-B2E2-5B9444B97FC2}" destId="{38DD45D4-4139-475E-8985-39C0FEF7D88F}" srcOrd="0" destOrd="0" presId="urn:microsoft.com/office/officeart/2005/8/layout/radial1"/>
    <dgm:cxn modelId="{17515E2A-9F41-45D9-9354-9E047D139198}" type="presParOf" srcId="{82CC6ED8-DBA4-44F1-B1A4-CCC6B2E60D53}" destId="{088467FE-FCC2-41D1-9832-D91C29FA456D}" srcOrd="0" destOrd="0" presId="urn:microsoft.com/office/officeart/2005/8/layout/radial1"/>
    <dgm:cxn modelId="{552029BF-0A2F-411F-848A-83A6A3CFC122}" type="presParOf" srcId="{82CC6ED8-DBA4-44F1-B1A4-CCC6B2E60D53}" destId="{C1C7A211-E749-44FA-BD4B-0E88ED71DCCA}" srcOrd="1" destOrd="0" presId="urn:microsoft.com/office/officeart/2005/8/layout/radial1"/>
    <dgm:cxn modelId="{4074249F-DDA3-4199-A611-D51A2B6D89D2}" type="presParOf" srcId="{C1C7A211-E749-44FA-BD4B-0E88ED71DCCA}" destId="{12395D13-95C2-4459-B45D-E3D3F9625D79}" srcOrd="0" destOrd="0" presId="urn:microsoft.com/office/officeart/2005/8/layout/radial1"/>
    <dgm:cxn modelId="{735772B2-24FF-4433-9BEE-A98FEAB1FD7A}" type="presParOf" srcId="{82CC6ED8-DBA4-44F1-B1A4-CCC6B2E60D53}" destId="{88294D0D-D7EE-463B-98EA-6306ED1BDA42}" srcOrd="2" destOrd="0" presId="urn:microsoft.com/office/officeart/2005/8/layout/radial1"/>
    <dgm:cxn modelId="{A76CEB2D-C575-4E75-AF60-1AA8E7E34C2E}" type="presParOf" srcId="{82CC6ED8-DBA4-44F1-B1A4-CCC6B2E60D53}" destId="{0947C882-1E74-4CC6-9909-1FC97D54EA20}" srcOrd="3" destOrd="0" presId="urn:microsoft.com/office/officeart/2005/8/layout/radial1"/>
    <dgm:cxn modelId="{15245054-50A0-4A77-883B-F52EEE0CA840}" type="presParOf" srcId="{0947C882-1E74-4CC6-9909-1FC97D54EA20}" destId="{3A8FADE9-CF15-4EE9-BBCF-C1233950CB36}" srcOrd="0" destOrd="0" presId="urn:microsoft.com/office/officeart/2005/8/layout/radial1"/>
    <dgm:cxn modelId="{8BDD0D4F-4B13-4136-8CFB-F15D60C0AB8E}" type="presParOf" srcId="{82CC6ED8-DBA4-44F1-B1A4-CCC6B2E60D53}" destId="{7AA1A608-5551-4C9D-8926-3B31EEBFD6C0}" srcOrd="4" destOrd="0" presId="urn:microsoft.com/office/officeart/2005/8/layout/radial1"/>
    <dgm:cxn modelId="{7D494675-0B1F-460A-A919-0E0336671808}" type="presParOf" srcId="{82CC6ED8-DBA4-44F1-B1A4-CCC6B2E60D53}" destId="{8CE7A440-FF32-4705-BCEE-0075BB38BB79}" srcOrd="5" destOrd="0" presId="urn:microsoft.com/office/officeart/2005/8/layout/radial1"/>
    <dgm:cxn modelId="{39D4C923-07BD-4886-959F-3C3D82F785FF}" type="presParOf" srcId="{8CE7A440-FF32-4705-BCEE-0075BB38BB79}" destId="{DD9BB632-111A-4A46-8030-49A2B0F5AEFD}" srcOrd="0" destOrd="0" presId="urn:microsoft.com/office/officeart/2005/8/layout/radial1"/>
    <dgm:cxn modelId="{04BC020D-659D-4F74-8061-CA505B0BEE69}" type="presParOf" srcId="{82CC6ED8-DBA4-44F1-B1A4-CCC6B2E60D53}" destId="{38DD45D4-4139-475E-8985-39C0FEF7D88F}" srcOrd="6" destOrd="0" presId="urn:microsoft.com/office/officeart/2005/8/layout/radial1"/>
    <dgm:cxn modelId="{CCE9FBF1-6C2C-4FD6-8699-86C7902DB0DD}" type="presParOf" srcId="{82CC6ED8-DBA4-44F1-B1A4-CCC6B2E60D53}" destId="{1E93F4C4-1260-44B1-AB5D-FDE4DD6848C6}" srcOrd="7" destOrd="0" presId="urn:microsoft.com/office/officeart/2005/8/layout/radial1"/>
    <dgm:cxn modelId="{4FE6EF9A-0FC1-40D0-BA61-DCAB422EA406}" type="presParOf" srcId="{1E93F4C4-1260-44B1-AB5D-FDE4DD6848C6}" destId="{ACC8A3F6-A4F0-419A-B79A-35B1D1E553DA}" srcOrd="0" destOrd="0" presId="urn:microsoft.com/office/officeart/2005/8/layout/radial1"/>
    <dgm:cxn modelId="{207D8A87-7F9A-4C47-9C29-D8815A489E3F}" type="presParOf" srcId="{82CC6ED8-DBA4-44F1-B1A4-CCC6B2E60D53}" destId="{7AE23DB9-8297-42D7-B957-0651BEDEED9D}" srcOrd="8" destOrd="0" presId="urn:microsoft.com/office/officeart/2005/8/layout/radial1"/>
    <dgm:cxn modelId="{2E40CA44-E5E5-47BF-B261-281E6288A46F}" type="presParOf" srcId="{82CC6ED8-DBA4-44F1-B1A4-CCC6B2E60D53}" destId="{2CF76102-E043-44F2-949C-AA197B243CD1}" srcOrd="9" destOrd="0" presId="urn:microsoft.com/office/officeart/2005/8/layout/radial1"/>
    <dgm:cxn modelId="{AA9F2BC2-9BA4-4BD5-8975-A86916F0A5A0}" type="presParOf" srcId="{2CF76102-E043-44F2-949C-AA197B243CD1}" destId="{0BFA4E59-E591-493C-8465-E82664743404}" srcOrd="0" destOrd="0" presId="urn:microsoft.com/office/officeart/2005/8/layout/radial1"/>
    <dgm:cxn modelId="{4ED14BAA-A166-45CC-934E-1C8DCCD71805}" type="presParOf" srcId="{82CC6ED8-DBA4-44F1-B1A4-CCC6B2E60D53}" destId="{2EAF55AF-D378-44D8-A4FD-5526EF6B1074}" srcOrd="10" destOrd="0" presId="urn:microsoft.com/office/officeart/2005/8/layout/radial1"/>
    <dgm:cxn modelId="{54DDDDE4-08FA-491D-A22C-7220350F10BF}" type="presParOf" srcId="{82CC6ED8-DBA4-44F1-B1A4-CCC6B2E60D53}" destId="{4B28C42D-7730-4356-8515-0461FD0976E2}" srcOrd="11" destOrd="0" presId="urn:microsoft.com/office/officeart/2005/8/layout/radial1"/>
    <dgm:cxn modelId="{3F767919-06C6-4D0C-822D-28CF404F8F33}" type="presParOf" srcId="{4B28C42D-7730-4356-8515-0461FD0976E2}" destId="{DAE5CFBD-91C3-4A48-AA11-4C43F81CACC9}" srcOrd="0" destOrd="0" presId="urn:microsoft.com/office/officeart/2005/8/layout/radial1"/>
    <dgm:cxn modelId="{907FD836-BC91-4010-9B8D-00C7BB7275A5}" type="presParOf" srcId="{82CC6ED8-DBA4-44F1-B1A4-CCC6B2E60D53}" destId="{B78091C7-BAD9-44EF-93F7-1125F3DFDC73}" srcOrd="12" destOrd="0" presId="urn:microsoft.com/office/officeart/2005/8/layout/radial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8467FE-FCC2-41D1-9832-D91C29FA456D}">
      <dsp:nvSpPr>
        <dsp:cNvPr id="0" name=""/>
        <dsp:cNvSpPr/>
      </dsp:nvSpPr>
      <dsp:spPr>
        <a:xfrm>
          <a:off x="4495800" y="1711529"/>
          <a:ext cx="2155369" cy="1300130"/>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rtl="1">
            <a:lnSpc>
              <a:spcPct val="90000"/>
            </a:lnSpc>
            <a:spcBef>
              <a:spcPct val="0"/>
            </a:spcBef>
            <a:spcAft>
              <a:spcPct val="35000"/>
            </a:spcAft>
            <a:buNone/>
          </a:pPr>
          <a:r>
            <a:rPr lang="ar-EG" sz="2000" b="1" kern="1200" dirty="0">
              <a:solidFill>
                <a:schemeClr val="tx1"/>
              </a:solidFill>
              <a:latin typeface="Alexandria" pitchFamily="2" charset="-78"/>
              <a:cs typeface="Alexandria" pitchFamily="2" charset="-78"/>
            </a:rPr>
            <a:t>موانع المسؤولية الجنائية</a:t>
          </a:r>
        </a:p>
      </dsp:txBody>
      <dsp:txXfrm>
        <a:off x="4811446" y="1901929"/>
        <a:ext cx="1524077" cy="919330"/>
      </dsp:txXfrm>
    </dsp:sp>
    <dsp:sp modelId="{C1C7A211-E749-44FA-BD4B-0E88ED71DCCA}">
      <dsp:nvSpPr>
        <dsp:cNvPr id="0" name=""/>
        <dsp:cNvSpPr/>
      </dsp:nvSpPr>
      <dsp:spPr>
        <a:xfrm rot="16200000">
          <a:off x="5377260" y="1504807"/>
          <a:ext cx="392449" cy="20994"/>
        </a:xfrm>
        <a:custGeom>
          <a:avLst/>
          <a:gdLst/>
          <a:ahLst/>
          <a:cxnLst/>
          <a:rect l="0" t="0" r="0" b="0"/>
          <a:pathLst>
            <a:path>
              <a:moveTo>
                <a:pt x="0" y="10497"/>
              </a:moveTo>
              <a:lnTo>
                <a:pt x="392449"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a:off x="5563674" y="1505493"/>
        <a:ext cx="19622" cy="19622"/>
      </dsp:txXfrm>
    </dsp:sp>
    <dsp:sp modelId="{88294D0D-D7EE-463B-98EA-6306ED1BDA42}">
      <dsp:nvSpPr>
        <dsp:cNvPr id="0" name=""/>
        <dsp:cNvSpPr/>
      </dsp:nvSpPr>
      <dsp:spPr>
        <a:xfrm>
          <a:off x="4923420" y="18950"/>
          <a:ext cx="1300130" cy="130013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الجنون</a:t>
          </a:r>
        </a:p>
      </dsp:txBody>
      <dsp:txXfrm>
        <a:off x="5113820" y="209350"/>
        <a:ext cx="919330" cy="919330"/>
      </dsp:txXfrm>
    </dsp:sp>
    <dsp:sp modelId="{0947C882-1E74-4CC6-9909-1FC97D54EA20}">
      <dsp:nvSpPr>
        <dsp:cNvPr id="0" name=""/>
        <dsp:cNvSpPr/>
      </dsp:nvSpPr>
      <dsp:spPr>
        <a:xfrm rot="19800000">
          <a:off x="6342411" y="1865723"/>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a:off x="6410589" y="1872632"/>
        <a:ext cx="7176" cy="7176"/>
      </dsp:txXfrm>
    </dsp:sp>
    <dsp:sp modelId="{7AA1A608-5551-4C9D-8926-3B31EEBFD6C0}">
      <dsp:nvSpPr>
        <dsp:cNvPr id="0" name=""/>
        <dsp:cNvSpPr/>
      </dsp:nvSpPr>
      <dsp:spPr>
        <a:xfrm>
          <a:off x="6389237" y="865239"/>
          <a:ext cx="1300130" cy="1300130"/>
        </a:xfrm>
        <a:prstGeom prst="ellipse">
          <a:avLst/>
        </a:prstGeom>
        <a:solidFill>
          <a:schemeClr val="accent4">
            <a:hueOff val="4084606"/>
            <a:satOff val="-4797"/>
            <a:lumOff val="18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الغلط المادي</a:t>
          </a:r>
        </a:p>
      </dsp:txBody>
      <dsp:txXfrm>
        <a:off x="6579637" y="1055639"/>
        <a:ext cx="919330" cy="919330"/>
      </dsp:txXfrm>
    </dsp:sp>
    <dsp:sp modelId="{8CE7A440-FF32-4705-BCEE-0075BB38BB79}">
      <dsp:nvSpPr>
        <dsp:cNvPr id="0" name=""/>
        <dsp:cNvSpPr/>
      </dsp:nvSpPr>
      <dsp:spPr>
        <a:xfrm rot="1800000">
          <a:off x="6342411" y="2836471"/>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a:off x="6410589" y="2843380"/>
        <a:ext cx="7176" cy="7176"/>
      </dsp:txXfrm>
    </dsp:sp>
    <dsp:sp modelId="{38DD45D4-4139-475E-8985-39C0FEF7D88F}">
      <dsp:nvSpPr>
        <dsp:cNvPr id="0" name=""/>
        <dsp:cNvSpPr/>
      </dsp:nvSpPr>
      <dsp:spPr>
        <a:xfrm>
          <a:off x="6389237" y="2557819"/>
          <a:ext cx="1300130" cy="1300130"/>
        </a:xfrm>
        <a:prstGeom prst="ellipse">
          <a:avLst/>
        </a:prstGeom>
        <a:solidFill>
          <a:schemeClr val="accent4">
            <a:hueOff val="8169213"/>
            <a:satOff val="-9594"/>
            <a:lumOff val="36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القصر</a:t>
          </a:r>
        </a:p>
      </dsp:txBody>
      <dsp:txXfrm>
        <a:off x="6579637" y="2748219"/>
        <a:ext cx="919330" cy="919330"/>
      </dsp:txXfrm>
    </dsp:sp>
    <dsp:sp modelId="{1E93F4C4-1260-44B1-AB5D-FDE4DD6848C6}">
      <dsp:nvSpPr>
        <dsp:cNvPr id="0" name=""/>
        <dsp:cNvSpPr/>
      </dsp:nvSpPr>
      <dsp:spPr>
        <a:xfrm rot="5400000">
          <a:off x="5377260" y="3197387"/>
          <a:ext cx="392449" cy="20994"/>
        </a:xfrm>
        <a:custGeom>
          <a:avLst/>
          <a:gdLst/>
          <a:ahLst/>
          <a:cxnLst/>
          <a:rect l="0" t="0" r="0" b="0"/>
          <a:pathLst>
            <a:path>
              <a:moveTo>
                <a:pt x="0" y="10497"/>
              </a:moveTo>
              <a:lnTo>
                <a:pt x="392449"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a:off x="5563674" y="3198073"/>
        <a:ext cx="19622" cy="19622"/>
      </dsp:txXfrm>
    </dsp:sp>
    <dsp:sp modelId="{7AE23DB9-8297-42D7-B957-0651BEDEED9D}">
      <dsp:nvSpPr>
        <dsp:cNvPr id="0" name=""/>
        <dsp:cNvSpPr/>
      </dsp:nvSpPr>
      <dsp:spPr>
        <a:xfrm>
          <a:off x="4923420" y="3404109"/>
          <a:ext cx="1300130" cy="1300130"/>
        </a:xfrm>
        <a:prstGeom prst="ellipse">
          <a:avLst/>
        </a:prstGeom>
        <a:solidFill>
          <a:schemeClr val="accent4">
            <a:hueOff val="12253820"/>
            <a:satOff val="-14392"/>
            <a:lumOff val="5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القوة القاهرة</a:t>
          </a:r>
        </a:p>
      </dsp:txBody>
      <dsp:txXfrm>
        <a:off x="5113820" y="3594509"/>
        <a:ext cx="919330" cy="919330"/>
      </dsp:txXfrm>
    </dsp:sp>
    <dsp:sp modelId="{2CF76102-E043-44F2-949C-AA197B243CD1}">
      <dsp:nvSpPr>
        <dsp:cNvPr id="0" name=""/>
        <dsp:cNvSpPr/>
      </dsp:nvSpPr>
      <dsp:spPr>
        <a:xfrm rot="9000000">
          <a:off x="4661026" y="2836471"/>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rot="10800000">
        <a:off x="4729204" y="2843380"/>
        <a:ext cx="7176" cy="7176"/>
      </dsp:txXfrm>
    </dsp:sp>
    <dsp:sp modelId="{2EAF55AF-D378-44D8-A4FD-5526EF6B1074}">
      <dsp:nvSpPr>
        <dsp:cNvPr id="0" name=""/>
        <dsp:cNvSpPr/>
      </dsp:nvSpPr>
      <dsp:spPr>
        <a:xfrm>
          <a:off x="3457603" y="2557819"/>
          <a:ext cx="1300130" cy="1300130"/>
        </a:xfrm>
        <a:prstGeom prst="ellipse">
          <a:avLst/>
        </a:prstGeom>
        <a:solidFill>
          <a:schemeClr val="accent4">
            <a:hueOff val="16338426"/>
            <a:satOff val="-19189"/>
            <a:lumOff val="737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المخدرات</a:t>
          </a:r>
        </a:p>
      </dsp:txBody>
      <dsp:txXfrm>
        <a:off x="3648003" y="2748219"/>
        <a:ext cx="919330" cy="919330"/>
      </dsp:txXfrm>
    </dsp:sp>
    <dsp:sp modelId="{4B28C42D-7730-4356-8515-0461FD0976E2}">
      <dsp:nvSpPr>
        <dsp:cNvPr id="0" name=""/>
        <dsp:cNvSpPr/>
      </dsp:nvSpPr>
      <dsp:spPr>
        <a:xfrm rot="12600000">
          <a:off x="4661026" y="1865723"/>
          <a:ext cx="143532" cy="20994"/>
        </a:xfrm>
        <a:custGeom>
          <a:avLst/>
          <a:gdLst/>
          <a:ahLst/>
          <a:cxnLst/>
          <a:rect l="0" t="0" r="0" b="0"/>
          <a:pathLst>
            <a:path>
              <a:moveTo>
                <a:pt x="0" y="10497"/>
              </a:moveTo>
              <a:lnTo>
                <a:pt x="143532" y="10497"/>
              </a:lnTo>
            </a:path>
          </a:pathLst>
        </a:custGeom>
        <a:noFill/>
        <a:ln w="127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b="1" kern="1200">
            <a:solidFill>
              <a:schemeClr val="tx1"/>
            </a:solidFill>
            <a:latin typeface="Alexandria" pitchFamily="2" charset="-78"/>
            <a:cs typeface="Alexandria" pitchFamily="2" charset="-78"/>
          </a:endParaRPr>
        </a:p>
      </dsp:txBody>
      <dsp:txXfrm rot="10800000">
        <a:off x="4729204" y="1872632"/>
        <a:ext cx="7176" cy="7176"/>
      </dsp:txXfrm>
    </dsp:sp>
    <dsp:sp modelId="{B78091C7-BAD9-44EF-93F7-1125F3DFDC73}">
      <dsp:nvSpPr>
        <dsp:cNvPr id="0" name=""/>
        <dsp:cNvSpPr/>
      </dsp:nvSpPr>
      <dsp:spPr>
        <a:xfrm>
          <a:off x="3457603" y="865239"/>
          <a:ext cx="1300130" cy="1300130"/>
        </a:xfrm>
        <a:prstGeom prst="ellipse">
          <a:avLst/>
        </a:prstGeom>
        <a:solidFill>
          <a:schemeClr val="accent4">
            <a:hueOff val="20423033"/>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1">
            <a:lnSpc>
              <a:spcPct val="90000"/>
            </a:lnSpc>
            <a:spcBef>
              <a:spcPct val="0"/>
            </a:spcBef>
            <a:spcAft>
              <a:spcPct val="35000"/>
            </a:spcAft>
            <a:buNone/>
          </a:pPr>
          <a:r>
            <a:rPr lang="ar-EG" sz="1500" b="1" kern="1200" dirty="0">
              <a:solidFill>
                <a:schemeClr val="tx1"/>
              </a:solidFill>
              <a:latin typeface="Alexandria" pitchFamily="2" charset="-78"/>
              <a:cs typeface="Alexandria" pitchFamily="2" charset="-78"/>
            </a:rPr>
            <a:t>السكر</a:t>
          </a:r>
        </a:p>
      </dsp:txBody>
      <dsp:txXfrm>
        <a:off x="3648003" y="1055639"/>
        <a:ext cx="919330" cy="919330"/>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649926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968069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10058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3598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64901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74589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05419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002074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88414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91405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22/11/2024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810755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764023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36273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67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2273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1562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3.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image" Target="../media/image2.png"/><Relationship Id="rId2" Type="http://schemas.openxmlformats.org/officeDocument/2006/relationships/slideLayout" Target="../slideLayouts/slideLayout18.xml"/><Relationship Id="rId16" Type="http://schemas.openxmlformats.org/officeDocument/2006/relationships/theme" Target="../theme/theme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theme" Target="../theme/theme3.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image" Target="../media/image3.pn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88095358"/>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jfif"/><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الذكاء الاصطناعي والمسئولية الجنائية</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الثامنة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143" y="1709057"/>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مقدمة في المسئولية الجنائية</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lang="ar-EG" sz="2200" b="1" dirty="0">
                <a:solidFill>
                  <a:prstClr val="black"/>
                </a:solidFill>
                <a:latin typeface="Alexandria" pitchFamily="2" charset="-78"/>
                <a:cs typeface="Alexandria" pitchFamily="2" charset="-78"/>
              </a:rPr>
              <a:t>2ـ جرائم الذكاء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ـ المسئولية الجنائية الناشئة عن الذكاء الاصطناعي</a:t>
            </a:r>
          </a:p>
          <a:p>
            <a:pPr marL="0" indent="0" algn="just" rtl="1">
              <a:lnSpc>
                <a:spcPct val="150000"/>
              </a:lnSpc>
              <a:spcBef>
                <a:spcPts val="0"/>
              </a:spcBef>
              <a:buNone/>
            </a:pP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مخاوف أمنية من عالم جريمة مروع بسبب الذكاء الاصطناعي - Trim">
            <a:hlinkClick r:id="" action="ppaction://media"/>
            <a:extLst>
              <a:ext uri="{FF2B5EF4-FFF2-40B4-BE49-F238E27FC236}">
                <a16:creationId xmlns:a16="http://schemas.microsoft.com/office/drawing/2014/main" id="{18FEE73E-B6AB-E457-D5BA-2D566A59B76A}"/>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28600" y="1219201"/>
            <a:ext cx="11821886" cy="4256314"/>
          </a:xfrm>
        </p:spPr>
      </p:pic>
    </p:spTree>
    <p:extLst>
      <p:ext uri="{BB962C8B-B14F-4D97-AF65-F5344CB8AC3E}">
        <p14:creationId xmlns:p14="http://schemas.microsoft.com/office/powerpoint/2010/main" val="1068150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45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داخلي, طاولة, لعبة, رسوم متحركة&#10;&#10;تم إنشاء الوصف تلقائياً">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مقدمة في المسئولية الجنائية </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0383459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just"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المسؤولية لغة </a:t>
            </a:r>
            <a:r>
              <a:rPr lang="fa-IR" sz="2900" b="0" i="0" dirty="0">
                <a:solidFill>
                  <a:srgbClr val="000000"/>
                </a:solidFill>
                <a:effectLst/>
                <a:highlight>
                  <a:srgbClr val="FFFFFF"/>
                </a:highlight>
                <a:latin typeface="Alexandria" pitchFamily="2" charset="-78"/>
                <a:cs typeface="Alexandria" pitchFamily="2" charset="-78"/>
              </a:rPr>
              <a:t>"حال أو صفة من يسأل عن أمر تقع عليه تبعته، وتطلق أخلاقياً على التزام الشخص بما يصدر عنه قولاً أو عملاً، فيقال أنا بريء من مسؤوليتي عن هذا العمل، كما تطلق على الالتزام بإصلاح الخطأ الواقع على الغير طبقا للقانون".</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أما المسؤولية الجنائية فهي الالتزام بتحمل النتائج القانونية المترتبة على توافر أركان الجريمة في فعل ما، وموضوع هذا الالتزام هو العقوبة أو التدبير الاحترازي الذي يقرره القانون بحق المسؤول عن الجريمة.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وتفترض المسؤولية الجنائية وقوع جريمة وتوافر أركان هذه الجريمة؛ سواءً كانت جناية أم جنحة أم مخالفة، وسواء كانت تامة أم مشروعاً فيها. فالبحث في المسؤولية الجنائية تالٍ أو لاحق على قيام الجريمة وتحقق أركانها. فالمسؤولية ليست ركناً من أركان الجريمة، وإنما هي أثر لاجتماع أركان الجريمة.</a:t>
            </a:r>
          </a:p>
        </p:txBody>
      </p:sp>
    </p:spTree>
    <p:extLst>
      <p:ext uri="{BB962C8B-B14F-4D97-AF65-F5344CB8AC3E}">
        <p14:creationId xmlns:p14="http://schemas.microsoft.com/office/powerpoint/2010/main" val="1338494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85000" lnSpcReduction="10000"/>
          </a:bodyPr>
          <a:lstStyle/>
          <a:p>
            <a:pPr marL="0" indent="0" algn="just" rtl="1">
              <a:lnSpc>
                <a:spcPct val="160000"/>
              </a:lnSpc>
              <a:spcBef>
                <a:spcPts val="0"/>
              </a:spcBef>
              <a:buNone/>
            </a:pPr>
            <a:r>
              <a:rPr lang="fa-IR" sz="2400" b="1" i="0" dirty="0">
                <a:solidFill>
                  <a:srgbClr val="FF0000"/>
                </a:solidFill>
                <a:effectLst/>
                <a:highlight>
                  <a:srgbClr val="FFFFFF"/>
                </a:highlight>
                <a:latin typeface="Alexandria" pitchFamily="2" charset="-78"/>
                <a:cs typeface="Alexandria" pitchFamily="2" charset="-78"/>
              </a:rPr>
              <a:t>المسؤولية الجنائية؛ </a:t>
            </a:r>
            <a:endParaRPr lang="ar-EG" sz="24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يُشير هذا المصطلح إلى مدى مسؤولية مرتكب الجريمة عن وقوعها والآثار والمضار المترتبة على القيام بالفعل الإجرامي، ويتم قياس المسؤولية اعتمادًا على أهلية عقل المتهم وإدراكه لما قام به من فعل إجرامي أثناء ارتكاب الجريمة، وما هي نيته المسبقة من قيامه لهذا الفعل.</a:t>
            </a:r>
            <a:endParaRPr lang="ar-EG" sz="2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هي مقدرة الشخص على فهم سلوكه لحظة ارتباكه للجريمة، أي ما يفكر به الشخص وقت ارتكاب الجريمة، أو ما هي النتيجة المتوقعة عندما يرتكب الجريمة، وتعتبر الحالة العقلية من الأسس المهمة لتعريف الجرائم في القانون، بمعنى آخر المسؤولية الجنائية ترتبط بالحالة العقلية للجريمة.</a:t>
            </a:r>
            <a:endParaRPr lang="ar-EG" sz="2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2400" b="0" i="0" dirty="0">
                <a:solidFill>
                  <a:srgbClr val="000000"/>
                </a:solidFill>
                <a:effectLst/>
                <a:highlight>
                  <a:srgbClr val="FFFFFF"/>
                </a:highlight>
                <a:latin typeface="Alexandria" pitchFamily="2" charset="-78"/>
                <a:cs typeface="Alexandria" pitchFamily="2" charset="-78"/>
              </a:rPr>
              <a:t>كما هو معروف في قانون الجنائي الحديث بأنّ المتهم بريء حتى تثبت إدانته إما باعترافه شخصيًا أو بإثبات المدعي ذلك، ويترتب على ذلك الكثير من الإجراءات قبل إصدار حكم جنائي على المتهم وتطبيق العقوبة عليه وفق القانون.</a:t>
            </a:r>
            <a:endParaRPr lang="fa-IR" sz="24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001844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931228"/>
          </a:xfrm>
          <a:solidFill>
            <a:schemeClr val="bg1"/>
          </a:solidFill>
        </p:spPr>
        <p:txBody>
          <a:bodyPr>
            <a:normAutofit fontScale="40000" lnSpcReduction="20000"/>
          </a:bodyPr>
          <a:lstStyle/>
          <a:p>
            <a:pPr marL="0" indent="0" algn="just" rtl="1">
              <a:lnSpc>
                <a:spcPct val="160000"/>
              </a:lnSpc>
              <a:spcBef>
                <a:spcPts val="0"/>
              </a:spcBef>
              <a:buNone/>
            </a:pPr>
            <a:r>
              <a:rPr lang="ar-EG" sz="7200" b="1" i="0" dirty="0">
                <a:solidFill>
                  <a:srgbClr val="FF0000"/>
                </a:solidFill>
                <a:effectLst/>
                <a:highlight>
                  <a:srgbClr val="FFFFFF"/>
                </a:highlight>
                <a:latin typeface="Alexandria" pitchFamily="2" charset="-78"/>
                <a:cs typeface="Alexandria" pitchFamily="2" charset="-78"/>
              </a:rPr>
              <a:t>خصائص المسئولية الجنائية</a:t>
            </a:r>
          </a:p>
          <a:p>
            <a:pPr marL="0" indent="0" algn="just" rtl="1">
              <a:lnSpc>
                <a:spcPct val="160000"/>
              </a:lnSpc>
              <a:spcBef>
                <a:spcPts val="0"/>
              </a:spcBef>
              <a:buNone/>
            </a:pPr>
            <a:r>
              <a:rPr lang="ar-EG" sz="7200" b="1" dirty="0">
                <a:highlight>
                  <a:srgbClr val="FFFFFF"/>
                </a:highlight>
                <a:latin typeface="Alexandria" pitchFamily="2" charset="-78"/>
                <a:cs typeface="Alexandria" pitchFamily="2" charset="-78"/>
              </a:rPr>
              <a:t>1- لا مسئولية جنائية دون جريمة.</a:t>
            </a:r>
          </a:p>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2ـ المسئولية الجنائية شخصية.</a:t>
            </a:r>
          </a:p>
          <a:p>
            <a:pPr marL="0" indent="0" algn="just" rtl="1">
              <a:lnSpc>
                <a:spcPct val="160000"/>
              </a:lnSpc>
              <a:spcBef>
                <a:spcPts val="0"/>
              </a:spcBef>
              <a:buNone/>
            </a:pPr>
            <a:r>
              <a:rPr lang="ar-EG" sz="7200" b="1" dirty="0">
                <a:highlight>
                  <a:srgbClr val="FFFFFF"/>
                </a:highlight>
                <a:latin typeface="Alexandria" pitchFamily="2" charset="-78"/>
                <a:cs typeface="Alexandria" pitchFamily="2" charset="-78"/>
              </a:rPr>
              <a:t>3ـ المسئولية الجنائية متعلقة بالنظام العام.</a:t>
            </a:r>
          </a:p>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4- تتوقف المسئولية الجنائية على توافر الأهلية الجنائية.</a:t>
            </a:r>
          </a:p>
          <a:p>
            <a:pPr marL="0" indent="0" algn="just" rtl="1">
              <a:lnSpc>
                <a:spcPct val="160000"/>
              </a:lnSpc>
              <a:spcBef>
                <a:spcPts val="0"/>
              </a:spcBef>
              <a:buNone/>
            </a:pPr>
            <a:r>
              <a:rPr lang="ar-EG" sz="7200" b="1" dirty="0">
                <a:highlight>
                  <a:srgbClr val="FFFFFF"/>
                </a:highlight>
                <a:latin typeface="Alexandria" pitchFamily="2" charset="-78"/>
                <a:cs typeface="Alexandria" pitchFamily="2" charset="-78"/>
              </a:rPr>
              <a:t>5- موانع المسئولية محددة على سبيل الحصر.</a:t>
            </a:r>
          </a:p>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6- الجزاء الجنائي لا يقتصر على العقوبة.</a:t>
            </a:r>
            <a:endParaRPr lang="fa-IR" sz="7200" b="0"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91070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931228"/>
          </a:xfrm>
          <a:solidFill>
            <a:schemeClr val="bg1"/>
          </a:solidFill>
        </p:spPr>
        <p:txBody>
          <a:bodyPr>
            <a:normAutofit/>
          </a:bodyPr>
          <a:lstStyle/>
          <a:p>
            <a:pPr marL="0" indent="0" algn="just" rtl="1">
              <a:lnSpc>
                <a:spcPct val="160000"/>
              </a:lnSpc>
              <a:spcBef>
                <a:spcPts val="0"/>
              </a:spcBef>
              <a:buNone/>
            </a:pPr>
            <a:r>
              <a:rPr lang="ar-EG" sz="2000" b="1" i="0" dirty="0">
                <a:solidFill>
                  <a:srgbClr val="FF0000"/>
                </a:solidFill>
                <a:effectLst/>
                <a:highlight>
                  <a:srgbClr val="FFFFFF"/>
                </a:highlight>
                <a:latin typeface="Alexandria" pitchFamily="2" charset="-78"/>
                <a:cs typeface="Alexandria" pitchFamily="2" charset="-78"/>
              </a:rPr>
              <a:t>شروط المسئولية الجنائية:</a:t>
            </a:r>
          </a:p>
          <a:p>
            <a:pPr marL="0" indent="0" algn="just" rtl="1">
              <a:lnSpc>
                <a:spcPct val="160000"/>
              </a:lnSpc>
              <a:spcBef>
                <a:spcPts val="0"/>
              </a:spcBef>
              <a:buNone/>
            </a:pPr>
            <a:r>
              <a:rPr lang="ar-EG" sz="2000" b="1" dirty="0">
                <a:highlight>
                  <a:srgbClr val="FFFFFF"/>
                </a:highlight>
                <a:latin typeface="Alexandria" pitchFamily="2" charset="-78"/>
                <a:cs typeface="Alexandria" pitchFamily="2" charset="-78"/>
              </a:rPr>
              <a:t>الشرط الأول: وقوع الجريمة:</a:t>
            </a:r>
            <a:endParaRPr lang="fa-IR" sz="2000" b="1"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يعد شرط منطقي إذ لا يمكن تخيل قيام مسئولية جنائية دون وقوع جريمة ما مكتملة الاركان، فالجريمة تعتبر موجب المسئولية الجنائية حيث أن بدونها لا قيام للمسئولية، والجريمة تتكون من ركنين ركن مادي وركن معنوي، الركن المادي يتكون من سلوك ونتيجة بينهما رابطة</a:t>
            </a:r>
            <a:r>
              <a:rPr lang="ar-EG" sz="2000" b="0" i="0" dirty="0">
                <a:solidFill>
                  <a:srgbClr val="000000"/>
                </a:solidFill>
                <a:effectLst/>
                <a:highlight>
                  <a:srgbClr val="FFFFFF"/>
                </a:highlight>
                <a:latin typeface="Alexandria" pitchFamily="2" charset="-78"/>
                <a:cs typeface="Alexandria" pitchFamily="2" charset="-78"/>
              </a:rPr>
              <a:t> سببية بحيث يشترط أن تسند الواقعة الإجرامية إلى المتهم الذي قام بارتكابها أي يتوافر الإسناد المادي للواقعة، ومع هذا لابد من اشتراط الإسناد المعنوي وهو ثبوت الخطأ من جانب المتهم تلك التي قد تتمثل في القصد الجنائي أو الخطأ غير العمدي وهو ما يكون الركن المعنوي للجريمة مع توافر علاقة سببية بين كلا من الركنين المادي والمعنوي في الجريمة.</a:t>
            </a:r>
            <a:endParaRPr lang="fa-IR" sz="20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397866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931228"/>
          </a:xfrm>
          <a:solidFill>
            <a:schemeClr val="bg1"/>
          </a:solidFill>
        </p:spPr>
        <p:txBody>
          <a:bodyPr>
            <a:normAutofit fontScale="25000" lnSpcReduction="20000"/>
          </a:bodyPr>
          <a:lstStyle/>
          <a:p>
            <a:pPr marL="0" indent="0" algn="just" rtl="1">
              <a:lnSpc>
                <a:spcPct val="160000"/>
              </a:lnSpc>
              <a:spcBef>
                <a:spcPts val="0"/>
              </a:spcBef>
              <a:buNone/>
            </a:pPr>
            <a:r>
              <a:rPr lang="ar-EG" sz="7200" b="1" i="0" dirty="0">
                <a:effectLst/>
                <a:highlight>
                  <a:srgbClr val="FFFFFF"/>
                </a:highlight>
                <a:latin typeface="Alexandria" pitchFamily="2" charset="-78"/>
                <a:cs typeface="Alexandria" pitchFamily="2" charset="-78"/>
              </a:rPr>
              <a:t>الشرط الثاني: الأهلية الجنائية:</a:t>
            </a:r>
            <a:endParaRPr lang="fa-IR" sz="7200" b="1" i="0" dirty="0">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1ـ الوع</a:t>
            </a:r>
            <a:r>
              <a:rPr lang="ar-EG" sz="7200" b="1" dirty="0">
                <a:solidFill>
                  <a:srgbClr val="000000"/>
                </a:solidFill>
                <a:highlight>
                  <a:srgbClr val="FFFFFF"/>
                </a:highlight>
                <a:latin typeface="Alexandria" pitchFamily="2" charset="-78"/>
                <a:cs typeface="Alexandria" pitchFamily="2" charset="-78"/>
              </a:rPr>
              <a:t>ي:</a:t>
            </a:r>
            <a:r>
              <a:rPr lang="en-US" sz="7200" b="1" i="0" dirty="0">
                <a:solidFill>
                  <a:srgbClr val="000000"/>
                </a:solidFill>
                <a:effectLst/>
                <a:highlight>
                  <a:srgbClr val="FFFFFF"/>
                </a:highlight>
                <a:latin typeface="Alexandria" pitchFamily="2" charset="-78"/>
                <a:cs typeface="Alexandria" pitchFamily="2" charset="-78"/>
              </a:rPr>
              <a:t> </a:t>
            </a:r>
            <a:r>
              <a:rPr lang="fa-IR" sz="7200" b="0" i="0" dirty="0">
                <a:solidFill>
                  <a:srgbClr val="000000"/>
                </a:solidFill>
                <a:effectLst/>
                <a:highlight>
                  <a:srgbClr val="FFFFFF"/>
                </a:highlight>
                <a:latin typeface="Alexandria" pitchFamily="2" charset="-78"/>
                <a:cs typeface="Alexandria" pitchFamily="2" charset="-78"/>
              </a:rPr>
              <a:t>يقصد بالوعي (أو الإدراك أو العقل أو التمييز أو الأهلية الجنائية) القدرة على فهم ماهية الأفعال وطبيعتها وتقدير نتائجها والتفريق بين المحرم والمباح. وهي تنصرف إلى ماديات الفعل (كيانه وعناصره وخصائصه)، وآثاره المتمثلة في الاعتداء على المصلحة أو الحق الذي يحميه القانون. ولا تنصرف هذه القدرة على الفهم إلى التكييف القانوني؛ إذ لا جهل بالقانون.</a:t>
            </a:r>
            <a:r>
              <a:rPr lang="ar-EG" sz="7200" b="0" i="0" dirty="0">
                <a:solidFill>
                  <a:srgbClr val="000000"/>
                </a:solidFill>
                <a:effectLst/>
                <a:highlight>
                  <a:srgbClr val="FFFFFF"/>
                </a:highlight>
                <a:latin typeface="Alexandria" pitchFamily="2" charset="-78"/>
                <a:cs typeface="Alexandria" pitchFamily="2" charset="-78"/>
              </a:rPr>
              <a:t> </a:t>
            </a:r>
            <a:r>
              <a:rPr lang="fa-IR" sz="7200" b="0" i="0" dirty="0">
                <a:solidFill>
                  <a:srgbClr val="000000"/>
                </a:solidFill>
                <a:effectLst/>
                <a:highlight>
                  <a:srgbClr val="FFFFFF"/>
                </a:highlight>
                <a:latin typeface="Alexandria" pitchFamily="2" charset="-78"/>
                <a:cs typeface="Alexandria" pitchFamily="2" charset="-78"/>
              </a:rPr>
              <a:t>فالصغير غير المميز والمجنون والسكران والمتسمم بالمخدرات ليسوا أهلاً للمسؤولية الجزائية لانعدام الوعي لديهم.</a:t>
            </a: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2ـ الإرادة</a:t>
            </a:r>
            <a:r>
              <a:rPr lang="en-US" sz="7200" b="1" i="0" dirty="0">
                <a:solidFill>
                  <a:srgbClr val="000000"/>
                </a:solidFill>
                <a:effectLst/>
                <a:highlight>
                  <a:srgbClr val="FFFFFF"/>
                </a:highlight>
                <a:latin typeface="Alexandria" pitchFamily="2" charset="-78"/>
                <a:cs typeface="Alexandria" pitchFamily="2" charset="-78"/>
              </a:rPr>
              <a:t>:</a:t>
            </a:r>
            <a:r>
              <a:rPr lang="fa-IR" sz="7200" b="1" i="0" dirty="0">
                <a:solidFill>
                  <a:srgbClr val="000000"/>
                </a:solidFill>
                <a:effectLst/>
                <a:highlight>
                  <a:srgbClr val="FFFFFF"/>
                </a:highlight>
                <a:latin typeface="Alexandria" pitchFamily="2" charset="-78"/>
                <a:cs typeface="Alexandria" pitchFamily="2" charset="-78"/>
              </a:rPr>
              <a:t> </a:t>
            </a:r>
            <a:r>
              <a:rPr lang="fa-IR" sz="7200" b="0" i="0" dirty="0">
                <a:solidFill>
                  <a:srgbClr val="000000"/>
                </a:solidFill>
                <a:effectLst/>
                <a:highlight>
                  <a:srgbClr val="FFFFFF"/>
                </a:highlight>
                <a:latin typeface="Alexandria" pitchFamily="2" charset="-78"/>
                <a:cs typeface="Alexandria" pitchFamily="2" charset="-78"/>
              </a:rPr>
              <a:t>يعني الشارع بحرية الإرادة أو حرية الاختيار القدرة على توجيه إرادته نحو فعل معيّن أو امتناع عن فعل معيّن؛ بعيداً عن أي مؤثرات خارجية تقوم بتحريك الإرادة أو توجيهها خلافاً لرغبة صاحبها. ومن المسلم به أن حرية الاختيار ليست مطلقة، وإنما تقيدها مجموعة عوامل داخلية وخارجية. فإذا تركت هذه العوامل حرية الاختيار للإنسان؛ تقوم مسؤوليته، أما إذا انتقصت هذه العوامل من حرية الاختيار على نحو ملحوظ؛ انتفت المسؤولية الج</a:t>
            </a:r>
            <a:r>
              <a:rPr lang="ar-EG" sz="7200" b="0" i="0" dirty="0">
                <a:solidFill>
                  <a:srgbClr val="000000"/>
                </a:solidFill>
                <a:effectLst/>
                <a:highlight>
                  <a:srgbClr val="FFFFFF"/>
                </a:highlight>
                <a:latin typeface="Alexandria" pitchFamily="2" charset="-78"/>
                <a:cs typeface="Alexandria" pitchFamily="2" charset="-78"/>
              </a:rPr>
              <a:t>نائية</a:t>
            </a:r>
            <a:r>
              <a:rPr lang="fa-IR" sz="7200" b="0" i="0" dirty="0">
                <a:solidFill>
                  <a:srgbClr val="000000"/>
                </a:solidFill>
                <a:effectLst/>
                <a:highlight>
                  <a:srgbClr val="FFFFFF"/>
                </a:highlight>
                <a:latin typeface="Alexandria" pitchFamily="2" charset="-78"/>
                <a:cs typeface="Alexandria" pitchFamily="2" charset="-78"/>
              </a:rPr>
              <a:t>. فالمكره على ارتكاب فعل جرمي معيّن لا يسأل جنائياً لفقدانه حرية الاختيار؛ وكذلك الأمر بالنسبة إلى من ألجأته ضرورة ما إلى اقتراف فعل إجرامي معيّن. فلولا الإكراه أو الضرورة لما أقدم كل منهما على ارتكاب فعله.</a:t>
            </a: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10775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36113ACC-3BB0-EC83-0A37-FBDB1BB9C93A}"/>
              </a:ext>
            </a:extLst>
          </p:cNvPr>
          <p:cNvGraphicFramePr/>
          <p:nvPr>
            <p:extLst>
              <p:ext uri="{D42A27DB-BD31-4B8C-83A1-F6EECF244321}">
                <p14:modId xmlns:p14="http://schemas.microsoft.com/office/powerpoint/2010/main" val="3475695241"/>
              </p:ext>
            </p:extLst>
          </p:nvPr>
        </p:nvGraphicFramePr>
        <p:xfrm>
          <a:off x="642257" y="1415143"/>
          <a:ext cx="11146971" cy="47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2505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نص, لقطة شاشة, تصميم الجرافيك, الرسومات&#10;&#10;تم إنشاء الوصف تلقائياً">
            <a:extLst>
              <a:ext uri="{FF2B5EF4-FFF2-40B4-BE49-F238E27FC236}">
                <a16:creationId xmlns:a16="http://schemas.microsoft.com/office/drawing/2014/main" id="{1CD30055-99DA-57C5-5A2C-CEE47FC77E9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4631" t="20499" r="4072" b="15291"/>
          <a:stretch/>
        </p:blipFill>
        <p:spPr>
          <a:xfrm>
            <a:off x="424543" y="1643743"/>
            <a:ext cx="11495314" cy="4430486"/>
          </a:xfrm>
          <a:solidFill>
            <a:schemeClr val="bg1"/>
          </a:solidFill>
        </p:spPr>
      </p:pic>
    </p:spTree>
    <p:extLst>
      <p:ext uri="{BB962C8B-B14F-4D97-AF65-F5344CB8AC3E}">
        <p14:creationId xmlns:p14="http://schemas.microsoft.com/office/powerpoint/2010/main" val="1175330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349829"/>
            <a:ext cx="11527972" cy="4887685"/>
          </a:xfrm>
          <a:solidFill>
            <a:schemeClr val="bg1"/>
          </a:solidFill>
        </p:spPr>
        <p:txBody>
          <a:bodyPr>
            <a:noAutofit/>
          </a:bodyPr>
          <a:lstStyle/>
          <a:p>
            <a:pPr marL="0" indent="0" algn="just" rtl="1">
              <a:lnSpc>
                <a:spcPct val="160000"/>
              </a:lnSpc>
              <a:spcBef>
                <a:spcPts val="0"/>
              </a:spcBef>
              <a:buNone/>
            </a:pPr>
            <a:r>
              <a:rPr lang="fa-IR" sz="1600" b="1" i="0" dirty="0">
                <a:solidFill>
                  <a:schemeClr val="accent1">
                    <a:lumMod val="50000"/>
                  </a:schemeClr>
                </a:solidFill>
                <a:effectLst/>
                <a:highlight>
                  <a:srgbClr val="FFFFFF"/>
                </a:highlight>
                <a:latin typeface="Alexandria" pitchFamily="2" charset="-78"/>
                <a:cs typeface="Alexandria" pitchFamily="2" charset="-78"/>
              </a:rPr>
              <a:t>جرائم الذكاء الاصطناعي </a:t>
            </a:r>
            <a:r>
              <a:rPr lang="fa-IR" sz="1500" b="0" i="0" dirty="0">
                <a:solidFill>
                  <a:srgbClr val="000000"/>
                </a:solidFill>
                <a:effectLst/>
                <a:highlight>
                  <a:srgbClr val="FFFFFF"/>
                </a:highlight>
                <a:latin typeface="Alexandria" pitchFamily="2" charset="-78"/>
                <a:cs typeface="Alexandria" pitchFamily="2" charset="-78"/>
              </a:rPr>
              <a:t>تشير إلى استخدام التكنولوجيا المتقدمة، مثل الذكاء الاصطناعي وتقنيات التعلم الآلي، في القيام بأنشطة غير قانونية أو ضارة. يمكن لجرائم الذكاء الاصطناعي أن تشمل مجموعة واسعة من الأنشطة غير الأخلاقية أو الغير قانونية التي تستفيد من القدرات المتقدمة للذكاء الاصطناعي. من بين هذه الجرائم:</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الاحتيال بالذكاء الاصطناعي</a:t>
            </a:r>
            <a:r>
              <a:rPr lang="fa-IR" sz="1500" b="0" i="0" dirty="0">
                <a:solidFill>
                  <a:srgbClr val="000000"/>
                </a:solidFill>
                <a:effectLst/>
                <a:highlight>
                  <a:srgbClr val="FFFFFF"/>
                </a:highlight>
                <a:latin typeface="Alexandria" pitchFamily="2" charset="-78"/>
                <a:cs typeface="Alexandria" pitchFamily="2" charset="-78"/>
              </a:rPr>
              <a:t>:</a:t>
            </a:r>
            <a:r>
              <a:rPr lang="ar-EG" sz="1500" b="0"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الذكاء الاصطناعي لإنشاء برامج أو أنظمة تتلاعب بالبيانات بهدف خداع الأفراد أو الأنظمة.</a:t>
            </a:r>
          </a:p>
          <a:p>
            <a:pPr marL="0" indent="0" algn="just" rtl="1">
              <a:lnSpc>
                <a:spcPct val="160000"/>
              </a:lnSpc>
              <a:spcBef>
                <a:spcPts val="0"/>
              </a:spcBef>
              <a:buNone/>
            </a:pPr>
            <a:r>
              <a:rPr lang="fa-IR" sz="1500" b="0" i="0" dirty="0">
                <a:solidFill>
                  <a:srgbClr val="000000"/>
                </a:solidFill>
                <a:effectLst/>
                <a:highlight>
                  <a:srgbClr val="FFFFFF"/>
                </a:highlight>
                <a:latin typeface="Alexandria" pitchFamily="2" charset="-78"/>
                <a:cs typeface="Alexandria" pitchFamily="2" charset="-78"/>
              </a:rPr>
              <a:t>الهجمات السيبرانية المتقدمة:</a:t>
            </a:r>
            <a:r>
              <a:rPr lang="ar-EG" sz="1500" b="0"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تقنيات الذكاء الاصطناعي في تصميم هجمات سيبرانية مستهدفة لاختراق الأنظمة وسرقة المعلومات أو التلاعب بها.</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تداول الأخبار الكاذبة</a:t>
            </a:r>
            <a:r>
              <a:rPr lang="en-US" sz="1500" b="1" i="0" dirty="0">
                <a:solidFill>
                  <a:srgbClr val="000000"/>
                </a:solidFill>
                <a:effectLst/>
                <a:highlight>
                  <a:srgbClr val="FFFFFF"/>
                </a:highlight>
                <a:latin typeface="Alexandria" pitchFamily="2" charset="-78"/>
                <a:cs typeface="Alexandria" pitchFamily="2" charset="-78"/>
              </a:rPr>
              <a:t>:</a:t>
            </a:r>
            <a:r>
              <a:rPr lang="ar-EG" sz="1500" b="1"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إنشاء محتوى وسائط متقدم باستخدام تقنيات الديبفيك لنشر أخبار كاذبة أو إشاعات مضللة.</a:t>
            </a:r>
          </a:p>
          <a:p>
            <a:pPr marL="0" indent="0" algn="just" rtl="1">
              <a:lnSpc>
                <a:spcPct val="160000"/>
              </a:lnSpc>
              <a:spcBef>
                <a:spcPts val="0"/>
              </a:spcBef>
              <a:buNone/>
            </a:pPr>
            <a:r>
              <a:rPr lang="fa-IR" sz="1500" b="0" i="0" dirty="0">
                <a:solidFill>
                  <a:srgbClr val="000000"/>
                </a:solidFill>
                <a:effectLst/>
                <a:highlight>
                  <a:srgbClr val="FFFFFF"/>
                </a:highlight>
                <a:latin typeface="Alexandria" pitchFamily="2" charset="-78"/>
                <a:cs typeface="Alexandria" pitchFamily="2" charset="-78"/>
              </a:rPr>
              <a:t>استخدام الذكاء الاصطناعي في جرائم الاحتيال المالي:استخدام التكنولوجيا لتحليل سلوكيات المستهدفين وتنفيذ عمليات احتيال مالي أكثر تطورًا.</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تمييز البيانات:</a:t>
            </a:r>
            <a:r>
              <a:rPr lang="ar-EG" sz="1500" b="1"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تداول البيانات المفتوحة وتداولها بشكل غير قانوني مع استخدام الذكاء الاصطناعي لاستخراج معلومات حساسة.</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التسلل الذكي والاختراق:</a:t>
            </a:r>
            <a:r>
              <a:rPr lang="ar-EG" sz="1500" b="1"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تقنيات الذكاء الاصطناعي لتحليل أمان الأنظمة وتنفيذ عمليات اختراق بطرق متطورة.</a:t>
            </a:r>
          </a:p>
          <a:p>
            <a:pPr marL="0" indent="0" algn="just" rtl="1">
              <a:lnSpc>
                <a:spcPct val="160000"/>
              </a:lnSpc>
              <a:spcBef>
                <a:spcPts val="0"/>
              </a:spcBef>
              <a:buNone/>
            </a:pPr>
            <a:r>
              <a:rPr lang="fa-IR" sz="1500" b="1" i="0" dirty="0">
                <a:solidFill>
                  <a:srgbClr val="000000"/>
                </a:solidFill>
                <a:effectLst/>
                <a:highlight>
                  <a:srgbClr val="FFFFFF"/>
                </a:highlight>
                <a:latin typeface="Alexandria" pitchFamily="2" charset="-78"/>
                <a:cs typeface="Alexandria" pitchFamily="2" charset="-78"/>
              </a:rPr>
              <a:t>استغلال التكنولوجيا في جرائم العنف</a:t>
            </a:r>
            <a:r>
              <a:rPr lang="fa-IR" sz="1500" b="0" i="0" dirty="0">
                <a:solidFill>
                  <a:srgbClr val="000000"/>
                </a:solidFill>
                <a:effectLst/>
                <a:highlight>
                  <a:srgbClr val="FFFFFF"/>
                </a:highlight>
                <a:latin typeface="Alexandria" pitchFamily="2" charset="-78"/>
                <a:cs typeface="Alexandria" pitchFamily="2" charset="-78"/>
              </a:rPr>
              <a:t>:</a:t>
            </a:r>
            <a:r>
              <a:rPr lang="ar-EG" sz="1500" b="0" i="0" dirty="0">
                <a:solidFill>
                  <a:srgbClr val="000000"/>
                </a:solidFill>
                <a:effectLst/>
                <a:highlight>
                  <a:srgbClr val="FFFFFF"/>
                </a:highlight>
                <a:latin typeface="Alexandria" pitchFamily="2" charset="-78"/>
                <a:cs typeface="Alexandria" pitchFamily="2" charset="-78"/>
              </a:rPr>
              <a:t> </a:t>
            </a:r>
            <a:r>
              <a:rPr lang="fa-IR" sz="1500" b="0" i="0" dirty="0">
                <a:solidFill>
                  <a:srgbClr val="000000"/>
                </a:solidFill>
                <a:effectLst/>
                <a:highlight>
                  <a:srgbClr val="FFFFFF"/>
                </a:highlight>
                <a:latin typeface="Alexandria" pitchFamily="2" charset="-78"/>
                <a:cs typeface="Alexandria" pitchFamily="2" charset="-78"/>
              </a:rPr>
              <a:t>استخدام الذكاء الاصطناعي في إنشاء أسلحة ذكية أو روبوتات متقدمة لأغراض إجرامية أو هجمات.</a:t>
            </a:r>
          </a:p>
        </p:txBody>
      </p:sp>
    </p:spTree>
    <p:extLst>
      <p:ext uri="{BB962C8B-B14F-4D97-AF65-F5344CB8AC3E}">
        <p14:creationId xmlns:p14="http://schemas.microsoft.com/office/powerpoint/2010/main" val="22315084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0" y="1088572"/>
            <a:ext cx="11985172" cy="5257800"/>
          </a:xfrm>
          <a:solidFill>
            <a:schemeClr val="bg1"/>
          </a:solidFill>
        </p:spPr>
        <p:txBody>
          <a:bodyPr>
            <a:normAutofit fontScale="25000" lnSpcReduction="20000"/>
          </a:bodyPr>
          <a:lstStyle/>
          <a:p>
            <a:pPr marL="0" indent="0" algn="just" rtl="1">
              <a:lnSpc>
                <a:spcPct val="160000"/>
              </a:lnSpc>
              <a:spcBef>
                <a:spcPts val="0"/>
              </a:spcBef>
              <a:buNone/>
            </a:pPr>
            <a:r>
              <a:rPr lang="fa-IR" sz="7200" b="1" i="0" dirty="0">
                <a:solidFill>
                  <a:schemeClr val="accent1">
                    <a:lumMod val="50000"/>
                  </a:schemeClr>
                </a:solidFill>
                <a:effectLst/>
                <a:highlight>
                  <a:srgbClr val="FFFFFF"/>
                </a:highlight>
                <a:latin typeface="Alexandria" pitchFamily="2" charset="-78"/>
                <a:cs typeface="Alexandria" pitchFamily="2" charset="-78"/>
              </a:rPr>
              <a:t>جرائم ضد الأشخاص:</a:t>
            </a: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القتل والإيذاء البدني:</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حادثة مقتل قائد طائرة مسيرة خلال محاكاة أجراها الجيش الأمريكي عام 2023، حيث قتلت الطائرة التي كان يقودها الذكاء الاصطناعي مشغلها لمنعه من التدخل في تنفيذ مهمتها.</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إمكانية استخدام الروبوتات المبرمجة للقتل أو الإيذاء في هجمات إرهابية أو جرائم فردية.</a:t>
            </a:r>
            <a:endParaRPr lang="ar-EG"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النصب والاحتيال:</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استخدام تقنيات التعلم الآلي لتزييف الصور أو الأصوات، أو إنشاء محتوى مضلل لنشر الشائعات أو الاحتيال على الناس.</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للوصول إلى معلومات شخصية أو مالية حساسة.</a:t>
            </a:r>
            <a:endParaRPr lang="ar-EG"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72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7200" b="1" i="0" dirty="0">
                <a:solidFill>
                  <a:srgbClr val="000000"/>
                </a:solidFill>
                <a:effectLst/>
                <a:highlight>
                  <a:srgbClr val="FFFFFF"/>
                </a:highlight>
                <a:latin typeface="Alexandria" pitchFamily="2" charset="-78"/>
                <a:cs typeface="Alexandria" pitchFamily="2" charset="-78"/>
              </a:rPr>
              <a:t>التحريض على الانتحار:</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استخدام خوارزميات التواصل الاجتماعي لعرض محتوى سلبي أو تحريضي على أشخاص يعانون من اضطرابات نفسية.</a:t>
            </a:r>
          </a:p>
          <a:p>
            <a:pPr marL="0" indent="0" algn="just" rtl="1">
              <a:lnSpc>
                <a:spcPct val="160000"/>
              </a:lnSpc>
              <a:spcBef>
                <a:spcPts val="0"/>
              </a:spcBef>
              <a:buNone/>
            </a:pPr>
            <a:r>
              <a:rPr lang="fa-IR" sz="7200" b="0" i="0" dirty="0">
                <a:solidFill>
                  <a:srgbClr val="000000"/>
                </a:solidFill>
                <a:effectLst/>
                <a:highlight>
                  <a:srgbClr val="FFFFFF"/>
                </a:highlight>
                <a:latin typeface="Alexandria" pitchFamily="2" charset="-78"/>
                <a:cs typeface="Alexandria" pitchFamily="2" charset="-78"/>
              </a:rPr>
              <a:t>تفاعل أنظمة الذكاء الاصطناعي مع المستخدمين بطرق تؤدي إلى تفاقم مشاعرهم السلبية وتشجيعهم على الانتحار.</a:t>
            </a:r>
          </a:p>
        </p:txBody>
      </p:sp>
    </p:spTree>
    <p:extLst>
      <p:ext uri="{BB962C8B-B14F-4D97-AF65-F5344CB8AC3E}">
        <p14:creationId xmlns:p14="http://schemas.microsoft.com/office/powerpoint/2010/main" val="632567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جرائم ضد الممتلكات:</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السرقة والقرصنة: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لاختراق أنظمة الكمبيوتر وسرقة البيانات أو الأموال.</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برمجة الروبوتات لسرقة ممتلكات مادية من المنازل أو المتاجر.</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التخريب والتدمير: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تقنيات الذكاء الاصطناعي للتحكم في أنظمة البنية التحتية الحيوية، مثل محطات الطاقة أو شبكات الاتصالات، وتعطيلها أو تخريبها.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برمجة الروبوتات لتنفيذ هجمات تخريبية على المنشآت أو الممتلكات العامة.</a:t>
            </a:r>
          </a:p>
        </p:txBody>
      </p:sp>
    </p:spTree>
    <p:extLst>
      <p:ext uri="{BB962C8B-B14F-4D97-AF65-F5344CB8AC3E}">
        <p14:creationId xmlns:p14="http://schemas.microsoft.com/office/powerpoint/2010/main" val="3510345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جرائم ضد المجتمع:</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نشر الكراهية والتمييز:</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لنشر خطاب الكراهية أو التحريض على التمييز ضد مجموعات معينة من الناس.</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برمجة الروبوتات للتفاعل مع الناس بطرق تمييزية أو عنصرية.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التضليل وانتشار المعلومات المضللة: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تقنيات الذكاء الاصطناعي لإنشاء محتوى مضلل أو مزيف لنشر معلومات مضللة تؤثر على الرأي العام.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لنشر معلومات مضللة على نطاق واسع.</a:t>
            </a:r>
          </a:p>
        </p:txBody>
      </p:sp>
    </p:spTree>
    <p:extLst>
      <p:ext uri="{BB962C8B-B14F-4D97-AF65-F5344CB8AC3E}">
        <p14:creationId xmlns:p14="http://schemas.microsoft.com/office/powerpoint/2010/main" val="3283221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 جرائم أخرى:</a:t>
            </a: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ا-انتهاك الخصوصية: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لجمع البيانات الشخصية للمستخدمين دون موافقتهم أو استخدامها بطرق غير قانونية.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للوصول إلى معلومات شخصية حساسة.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ب-انتهاك حقوق النشر والملكية الفكرية: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استخدام أنظمة الذكاء الاصطناعي لإنشاء محتوى مسروق أو مقلد دون إذن من صاحب الحقوق.</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استغلال ثغرات في أنظمة الذكاء الاصطناعي لانتهاك حقوق النشر والملكية الفكرية.</a:t>
            </a:r>
          </a:p>
        </p:txBody>
      </p:sp>
    </p:spTree>
    <p:extLst>
      <p:ext uri="{BB962C8B-B14F-4D97-AF65-F5344CB8AC3E}">
        <p14:creationId xmlns:p14="http://schemas.microsoft.com/office/powerpoint/2010/main" val="3916797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rc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صور لجرائم الذكاء الاصطناعي</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9442987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362200"/>
            <a:ext cx="11527972" cy="3439886"/>
          </a:xfrm>
          <a:solidFill>
            <a:schemeClr val="bg1"/>
          </a:solidFill>
        </p:spPr>
        <p:txBody>
          <a:bodyPr>
            <a:normAutofit fontScale="77500" lnSpcReduction="20000"/>
          </a:bodyPr>
          <a:lstStyle/>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"لا يفل الذكاء الاصطناعي إلا الذكاء الاصطناعي"، هذا هو الأمل الذي يعلّقه خبراء أمن المعلومات في محاصرة سيل الجرائم المتوقّع أن تسبّبها برامج هذه التقنية القادرة على استنساخ الأصوات والصور دون إذن أصحابها، أو ما يسمّى بـ"التزييف العميق".</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المخاوف المُثارة مؤخّرا تتعلّق بأنه يُمكن للمجرمين استنساخ الأصوات والصور، ونسب كلام وسلوكيات لأصحابها هم أبرياء منها، واستخدامها في ابتزازهم أو ابتزاز أقاربهم.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يكمن الخطر الأبرز في قدرة هذه التقنية على تبديد الخط الفاصل بين الحقيقي والزائف تقريبا، وتزويد المجرمين بأدوات فعالة وغير مكلّفة.</a:t>
            </a:r>
          </a:p>
        </p:txBody>
      </p:sp>
    </p:spTree>
    <p:extLst>
      <p:ext uri="{BB962C8B-B14F-4D97-AF65-F5344CB8AC3E}">
        <p14:creationId xmlns:p14="http://schemas.microsoft.com/office/powerpoint/2010/main" val="21664479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273629"/>
            <a:ext cx="11527972" cy="4811485"/>
          </a:xfrm>
          <a:solidFill>
            <a:schemeClr val="bg1"/>
          </a:solidFill>
        </p:spPr>
        <p:txBody>
          <a:bodyPr>
            <a:normAutofit fontScale="77500" lnSpcReduction="20000"/>
          </a:bodyPr>
          <a:lstStyle/>
          <a:p>
            <a:pPr marL="0" indent="0" algn="just" rtl="1">
              <a:lnSpc>
                <a:spcPct val="160000"/>
              </a:lnSpc>
              <a:spcBef>
                <a:spcPts val="0"/>
              </a:spcBef>
              <a:buNone/>
            </a:pPr>
            <a:r>
              <a:rPr lang="ar-EG" sz="2900" b="1" i="0" dirty="0">
                <a:solidFill>
                  <a:srgbClr val="FF0000"/>
                </a:solidFill>
                <a:effectLst/>
                <a:highlight>
                  <a:srgbClr val="FFFFFF"/>
                </a:highlight>
                <a:latin typeface="Alexandria" pitchFamily="2" charset="-78"/>
                <a:cs typeface="Alexandria" pitchFamily="2" charset="-78"/>
              </a:rPr>
              <a:t>خطف وهمي :</a:t>
            </a:r>
          </a:p>
          <a:p>
            <a:pPr marL="0" indent="0" algn="just" rtl="1">
              <a:lnSpc>
                <a:spcPct val="160000"/>
              </a:lnSpc>
              <a:spcBef>
                <a:spcPts val="0"/>
              </a:spcBef>
              <a:buNone/>
            </a:pPr>
            <a:r>
              <a:rPr lang="ar-EG" sz="2900" b="0" i="0" dirty="0">
                <a:solidFill>
                  <a:srgbClr val="000000"/>
                </a:solidFill>
                <a:effectLst/>
                <a:highlight>
                  <a:srgbClr val="FFFFFF"/>
                </a:highlight>
                <a:latin typeface="Alexandria" pitchFamily="2" charset="-78"/>
                <a:cs typeface="Alexandria" pitchFamily="2" charset="-78"/>
              </a:rPr>
              <a:t>ا</a:t>
            </a:r>
            <a:r>
              <a:rPr lang="fa-IR" sz="2900" b="0" i="0" dirty="0">
                <a:solidFill>
                  <a:srgbClr val="000000"/>
                </a:solidFill>
                <a:effectLst/>
                <a:highlight>
                  <a:srgbClr val="FFFFFF"/>
                </a:highlight>
                <a:latin typeface="Alexandria" pitchFamily="2" charset="-78"/>
                <a:cs typeface="Alexandria" pitchFamily="2" charset="-78"/>
              </a:rPr>
              <a:t>ستخدم المحتالون الذكاء الاصطناعى في أول جريمة خطف في أمريكا؛بتجميع مقاطع صوتية لاحدى الضحايا ثم استنساخ صوتها وذلك لتلفيق عملية خطف وطلب فدية؛ حيث تلقت والدة الضحية مكالمة هاتفية من محتال استنسخ صوت ابنتها للتظاهر بأنه خطفها، ثم تلقت بعدها مكالمة اخرى من رقم غير معروف وعندما أجابت سمعت صوت ابنتها البالغة من العمر 15 عامًا تبكي وتطلب النجدة، في وقت كانت الابنة خارج المدينة في رحلة تزلج مع أصدقائها، واستكمل المكالمة رجل يقول إن لديه ابنتها ويريد مبلغ مليون دولار لإعادتها، وبعد أن قالت له إنها لا تملك هذا المبلغ، تم تخفيضه إلى 50 ألف دولار، إلا أنه تم ضبط الجناه وبإجراء التحقيقات ذكرت الأم أنها لم تشك ولو لثانية واحدة في أنها ابنتها فكان صوتها بالفعل، كما ذكر الجناه أنهم استخدموا صوتًا أنتجه الذكاء الاصطناعي مطابقًا لصوت الفتاة.</a:t>
            </a:r>
          </a:p>
        </p:txBody>
      </p:sp>
    </p:spTree>
    <p:extLst>
      <p:ext uri="{BB962C8B-B14F-4D97-AF65-F5344CB8AC3E}">
        <p14:creationId xmlns:p14="http://schemas.microsoft.com/office/powerpoint/2010/main" val="18206146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92500"/>
          </a:bodyPr>
          <a:lstStyle/>
          <a:p>
            <a:pPr marL="0" indent="0" algn="just" rtl="1">
              <a:lnSpc>
                <a:spcPct val="160000"/>
              </a:lnSpc>
              <a:spcBef>
                <a:spcPts val="0"/>
              </a:spcBef>
              <a:buNone/>
            </a:pPr>
            <a:r>
              <a:rPr lang="ar-EG" sz="2400" b="1" i="0" dirty="0">
                <a:solidFill>
                  <a:srgbClr val="FF0000"/>
                </a:solidFill>
                <a:effectLst/>
                <a:highlight>
                  <a:srgbClr val="FFFFFF"/>
                </a:highlight>
                <a:latin typeface="Alexandria" pitchFamily="2" charset="-78"/>
                <a:cs typeface="Alexandria" pitchFamily="2" charset="-78"/>
              </a:rPr>
              <a:t>الروبوت القاتل:</a:t>
            </a: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ذكرت صحيفة "الجارديان"، أن طائرة بدون طيار عسكرية أمريكية يقودها الذكاء الاصطناعى تمردت على مشغلها، وقتلته أثناء اختبار تم فى صورة محاكاة للمعركة تخيلية، حيث لم يتضرر أى شخص بشكل حقيقي خلال ذلك، لكن الذكاء الاصطناعي استخدم "استراتيجيات غير متوقعة للغاية" أثناء الاختبار، وحاول تحقيق نيته وهاجم أى شخص حاول إعاقته عن ذلك.</a:t>
            </a: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وقال مصدر للصحيفة، إنه خلال اختبار محاكاة أجراه الجيش الأمريكي للذكاء الاصطناعي، قتلت الطائرة التي كان يقودها الذكاء الاصطناعي، مشغلها لمنعه من التدخل في تنفيذ مهمتها، أي أنه إذا كان في الحقيقة دون اختبار تخيلي، لكان هذا القائد ميتا الآن.</a:t>
            </a:r>
          </a:p>
        </p:txBody>
      </p:sp>
    </p:spTree>
    <p:extLst>
      <p:ext uri="{BB962C8B-B14F-4D97-AF65-F5344CB8AC3E}">
        <p14:creationId xmlns:p14="http://schemas.microsoft.com/office/powerpoint/2010/main" val="22896711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164771"/>
            <a:ext cx="11527972" cy="5138058"/>
          </a:xfrm>
          <a:solidFill>
            <a:schemeClr val="bg1"/>
          </a:solidFill>
        </p:spPr>
        <p:txBody>
          <a:bodyPr>
            <a:noAutofit/>
          </a:bodyPr>
          <a:lstStyle/>
          <a:p>
            <a:pPr marL="0" indent="0" algn="just" rtl="1">
              <a:lnSpc>
                <a:spcPct val="160000"/>
              </a:lnSpc>
              <a:spcBef>
                <a:spcPts val="0"/>
              </a:spcBef>
              <a:buNone/>
            </a:pPr>
            <a:r>
              <a:rPr lang="ar-EG" sz="1700" b="1" i="0" dirty="0">
                <a:solidFill>
                  <a:srgbClr val="FF0000"/>
                </a:solidFill>
                <a:effectLst/>
                <a:highlight>
                  <a:srgbClr val="FFFFFF"/>
                </a:highlight>
                <a:latin typeface="Alexandria" pitchFamily="2" charset="-78"/>
                <a:cs typeface="Alexandria" pitchFamily="2" charset="-78"/>
              </a:rPr>
              <a:t>اختراق الخصوصية:</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أهم التحديات التي تواجه خصوصية الأفراد في عصر الذكاء الاصطناعي هي جمع البيانات الشخصية وتحليلها: ففي عصر اليوم، يتم جمع الكثير من بياناتنا الشخصية عبر الإنترنت، مثل معلوماتنا على وسائل التواصل الاجتماعي وتصفحنا للإنترنت.</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وهذا الأمر يمكن أن يكون جيداً لفهم احتياجاتنا واهتماماتنا، ولكنه يشكّل أيضاً مخاطر لخصوصيتنا. يجب علينا أن نتعلم كيفية حماية بياناتنا الشخصية من التسريب والاستخدام غير المصرح به.</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وهناك، قوة الذكاء الاصطناعي في تحليل البيانات وتحدياته: فهو نوع من التكنولوجيا يمكنه تحليل البيانات بشكل ذكي واكتشاف الأمور التي يصعب اكتشافها بواسطة البشر. هذا يعني أنه يمكن للذكاء الاصطناعي معرفة معلومات حساسة عنا، وهذا يمكن أن يكون خطيراً إذا تم استخدامه بشكل غير قانوني أو غير أخلاقي. لذا، يجب علينا أن نعمل على حماية بياناتنا وضمان أنها لا تستخدم بطرق تنتهك خصوصيتنا.</a:t>
            </a:r>
          </a:p>
          <a:p>
            <a:pPr marL="0" indent="0" algn="just" rtl="1">
              <a:lnSpc>
                <a:spcPct val="160000"/>
              </a:lnSpc>
              <a:spcBef>
                <a:spcPts val="0"/>
              </a:spcBef>
              <a:buNone/>
            </a:pPr>
            <a:r>
              <a:rPr lang="fa-IR" sz="1700" b="0" i="0" dirty="0">
                <a:solidFill>
                  <a:srgbClr val="000000"/>
                </a:solidFill>
                <a:effectLst/>
                <a:highlight>
                  <a:srgbClr val="FFFFFF"/>
                </a:highlight>
                <a:latin typeface="Alexandria" pitchFamily="2" charset="-78"/>
                <a:cs typeface="Alexandria" pitchFamily="2" charset="-78"/>
              </a:rPr>
              <a:t>إن تحليل البيانات الشخصية بواسطة الذكاء الاصطناعي يعني أننا بحاجة إلى العمل بذكاء للتوازن بين الفوائد التي يمكن أن يوفرها الذكاء الاصطناعي وحماية خصوصيتنا. في الأقسام اللاحقة من هذا المقال، سنبحث في كيفية تحقيق هذا التوازن والحفاظ على خصوصيتنا في عصر الذكاء الاصطناعي..</a:t>
            </a:r>
          </a:p>
        </p:txBody>
      </p:sp>
    </p:spTree>
    <p:extLst>
      <p:ext uri="{BB962C8B-B14F-4D97-AF65-F5344CB8AC3E}">
        <p14:creationId xmlns:p14="http://schemas.microsoft.com/office/powerpoint/2010/main" val="4329187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تعرف على تقنية التزييف العميق في صنع فيديوهات مزيفة">
            <a:hlinkClick r:id="" action="ppaction://media"/>
            <a:extLst>
              <a:ext uri="{FF2B5EF4-FFF2-40B4-BE49-F238E27FC236}">
                <a16:creationId xmlns:a16="http://schemas.microsoft.com/office/drawing/2014/main" id="{8995A848-F709-0363-ECD0-DEEE9290CF59}"/>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02771" y="1414463"/>
            <a:ext cx="11571515" cy="3854223"/>
          </a:xfrm>
        </p:spPr>
      </p:pic>
    </p:spTree>
    <p:extLst>
      <p:ext uri="{BB962C8B-B14F-4D97-AF65-F5344CB8AC3E}">
        <p14:creationId xmlns:p14="http://schemas.microsoft.com/office/powerpoint/2010/main" val="2718459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312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ctr" rtl="1">
              <a:lnSpc>
                <a:spcPct val="160000"/>
              </a:lnSpc>
              <a:spcBef>
                <a:spcPts val="0"/>
              </a:spcBef>
              <a:buNone/>
            </a:pPr>
            <a:r>
              <a:rPr lang="ar-EG" sz="2900" b="1" i="0" dirty="0">
                <a:solidFill>
                  <a:srgbClr val="FF0000"/>
                </a:solidFill>
                <a:effectLst/>
                <a:highlight>
                  <a:srgbClr val="FFFFFF"/>
                </a:highlight>
                <a:latin typeface="Alexandria" pitchFamily="2" charset="-78"/>
                <a:cs typeface="Alexandria" pitchFamily="2" charset="-78"/>
              </a:rPr>
              <a:t>التزييف العميق</a:t>
            </a:r>
          </a:p>
          <a:p>
            <a:pPr marL="0" indent="0" algn="ctr" rtl="1">
              <a:lnSpc>
                <a:spcPct val="160000"/>
              </a:lnSpc>
              <a:spcBef>
                <a:spcPts val="0"/>
              </a:spcBef>
              <a:buNone/>
            </a:pPr>
            <a:endParaRPr lang="ar-EG"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التزييف العميق بالإنجليزية </a:t>
            </a:r>
            <a:r>
              <a:rPr lang="en-US" sz="2900" b="0" i="0" dirty="0">
                <a:solidFill>
                  <a:srgbClr val="000000"/>
                </a:solidFill>
                <a:effectLst/>
                <a:highlight>
                  <a:srgbClr val="FFFFFF"/>
                </a:highlight>
                <a:latin typeface="Alexandria" pitchFamily="2" charset="-78"/>
                <a:cs typeface="Alexandria" pitchFamily="2" charset="-78"/>
              </a:rPr>
              <a:t>Deepfake‏ </a:t>
            </a:r>
            <a:r>
              <a:rPr lang="fa-IR" sz="2900" b="0" i="0" dirty="0">
                <a:solidFill>
                  <a:srgbClr val="000000"/>
                </a:solidFill>
                <a:effectLst/>
                <a:highlight>
                  <a:srgbClr val="FFFFFF"/>
                </a:highlight>
                <a:latin typeface="Alexandria" pitchFamily="2" charset="-78"/>
                <a:cs typeface="Alexandria" pitchFamily="2" charset="-78"/>
              </a:rPr>
              <a:t>هي تقنية تقومُ على صنعِ فيديوهات مزيّفة عبر برامج الحاسوب من خِلال تعلّم الذكاء الاصطناعي. تقومُ هذهِ التقنيّة على محاولة دمجِ عددٍ من الصور ومقاطع الفيديو لشخصيّةٍ ما من أجلِ إنتاج مقطع فيديو جديد – باستخدام تقنية التعلم الآلي – قد يبدو للوهلة الأولى أنه حقيقي لكنّه في واقع الأمر مُزيّف.</a:t>
            </a:r>
            <a:endParaRPr lang="en-US"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استُعمِلت هذه التقنيّة في إنشاءِ مقاطع فيديو إباحيّة مزيفة لعددٍ من المشاهير كما استُخدمت في أحيان أخرى لخلق أخبار كاذبة ومُحاولة خدع القُرّاء والانتقام الاباحي.</a:t>
            </a:r>
          </a:p>
        </p:txBody>
      </p:sp>
    </p:spTree>
    <p:extLst>
      <p:ext uri="{BB962C8B-B14F-4D97-AF65-F5344CB8AC3E}">
        <p14:creationId xmlns:p14="http://schemas.microsoft.com/office/powerpoint/2010/main" val="11703649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262743"/>
            <a:ext cx="11527972" cy="4963887"/>
          </a:xfrm>
          <a:solidFill>
            <a:schemeClr val="bg1"/>
          </a:solidFill>
        </p:spPr>
        <p:txBody>
          <a:bodyPr>
            <a:normAutofit fontScale="92500" lnSpcReduction="20000"/>
          </a:bodyPr>
          <a:lstStyle/>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يتمّ استغلال هذه التقنيّة في المجال الأكاديمي في بضعِ مجالات على رأسها مجال الرؤية الحاسوبيّة وهو حقل فرعي لعلوم الكمبيوتر يستند غالبًا إلى الذكاء الاصطناعي بحيثُ يركز على معالجة الكمبيوتر للصور ومقاطع الفيديو الرقمية بشكلٍ آلي. يُعدّ برنامج فيديو ريرايت (بالإنجليزية: </a:t>
            </a:r>
            <a:r>
              <a:rPr lang="en-US" sz="1800" b="0" i="0" dirty="0">
                <a:solidFill>
                  <a:srgbClr val="000000"/>
                </a:solidFill>
                <a:effectLst/>
                <a:highlight>
                  <a:srgbClr val="FFFFFF"/>
                </a:highlight>
                <a:latin typeface="Alexandria" pitchFamily="2" charset="-78"/>
                <a:cs typeface="Alexandria" pitchFamily="2" charset="-78"/>
              </a:rPr>
              <a:t>Video Rewrite)‏ </a:t>
            </a:r>
            <a:r>
              <a:rPr lang="fa-IR" sz="1800" b="0" i="0" dirty="0">
                <a:solidFill>
                  <a:srgbClr val="000000"/>
                </a:solidFill>
                <a:effectLst/>
                <a:highlight>
                  <a:srgbClr val="FFFFFF"/>
                </a:highlight>
                <a:latin typeface="Alexandria" pitchFamily="2" charset="-78"/>
                <a:cs typeface="Alexandria" pitchFamily="2" charset="-78"/>
              </a:rPr>
              <a:t>الذي صدرَ في عام 1997 أوّل معالم هذه القنية حيثُ قام بتعديل فيديو لشخصٍ يتحدث في موضوع مُعيّن إلى فيديو لنفسِ الشخص يتحدث في موضوع آخر من خِلال استغلال الكلمات التي نطقها ذاك الشخص ومُحاولة ترتيبها في سياقٍ مختلف لتكوين جملٍ جديدة لم يقلها الشخص في الفيديو أصلًا.</a:t>
            </a: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ركّزت المشاريع الأكاديمية المُعاصرة على إنشاء مقاطع فيديو أكثر واقعية وعلى جعل التقنية أكثر بساطة وأكثر سهولة. بحلول عام 2017؛ ظهر للوجود برنامجُ سانثيسيزينغ أوباما (بالإنجليزية: </a:t>
            </a:r>
            <a:r>
              <a:rPr lang="en-US" sz="1800" b="0" i="0" dirty="0">
                <a:solidFill>
                  <a:srgbClr val="000000"/>
                </a:solidFill>
                <a:effectLst/>
                <a:highlight>
                  <a:srgbClr val="FFFFFF"/>
                </a:highlight>
                <a:latin typeface="Alexandria" pitchFamily="2" charset="-78"/>
                <a:cs typeface="Alexandria" pitchFamily="2" charset="-78"/>
              </a:rPr>
              <a:t>Synthesizing Obama)‏ </a:t>
            </a:r>
            <a:r>
              <a:rPr lang="fa-IR" sz="1800" b="0" i="0" dirty="0">
                <a:solidFill>
                  <a:srgbClr val="000000"/>
                </a:solidFill>
                <a:effectLst/>
                <a:highlight>
                  <a:srgbClr val="FFFFFF"/>
                </a:highlight>
                <a:latin typeface="Alexandria" pitchFamily="2" charset="-78"/>
                <a:cs typeface="Alexandria" pitchFamily="2" charset="-78"/>
              </a:rPr>
              <a:t>الذي نشرَ فيديو للرئيس الأمريكي السابق باراك أوباما وهوَ يتكلّم بصوتٍ عالٍ حول هذه التقنيّة مُحاولًا شرحَ مخاطرها وهو ما لم يفعلهُ الرئيس الأمريكي أصلًا بل إنّ البرنامج قامَ بجمعِ عددٍ من فيديوهات الرئيس ثمّ حاولَ استخراج الكلمات التي يحتاجها – والتي نُطقت في سياقٍ مختلفٍ – من أجلِ استعمالها في الفيديو الوهميّ الجديد. عَرفت هذه التقنية تطورًا إضافيًا بعد ظهور برنامج فايس تو فايس (بالإنجليزية: </a:t>
            </a:r>
            <a:r>
              <a:rPr lang="en-US" sz="1800" b="0" i="0" dirty="0" err="1">
                <a:solidFill>
                  <a:srgbClr val="000000"/>
                </a:solidFill>
                <a:effectLst/>
                <a:highlight>
                  <a:srgbClr val="FFFFFF"/>
                </a:highlight>
                <a:latin typeface="Alexandria" pitchFamily="2" charset="-78"/>
                <a:cs typeface="Alexandria" pitchFamily="2" charset="-78"/>
              </a:rPr>
              <a:t>Face2Face</a:t>
            </a:r>
            <a:r>
              <a:rPr lang="en-US" sz="1800" b="0" i="0" dirty="0">
                <a:solidFill>
                  <a:srgbClr val="000000"/>
                </a:solidFill>
                <a:effectLst/>
                <a:highlight>
                  <a:srgbClr val="FFFFFF"/>
                </a:highlight>
                <a:latin typeface="Alexandria" pitchFamily="2" charset="-78"/>
                <a:cs typeface="Alexandria" pitchFamily="2" charset="-78"/>
              </a:rPr>
              <a:t>)‏ </a:t>
            </a:r>
            <a:r>
              <a:rPr lang="fa-IR" sz="1800" b="0" i="0" dirty="0">
                <a:solidFill>
                  <a:srgbClr val="000000"/>
                </a:solidFill>
                <a:effectLst/>
                <a:highlight>
                  <a:srgbClr val="FFFFFF"/>
                </a:highlight>
                <a:latin typeface="Alexandria" pitchFamily="2" charset="-78"/>
                <a:cs typeface="Alexandria" pitchFamily="2" charset="-78"/>
              </a:rPr>
              <a:t>الذي صدرَ عام 2016 والذي يقومُ بمحاكاة تعبيرات وجه شخص في فيديو قديم مُحولًا إيّاها إلى تعبيرات جديدة حسبَ رغبة المستخدم.</a:t>
            </a:r>
          </a:p>
        </p:txBody>
      </p:sp>
    </p:spTree>
    <p:extLst>
      <p:ext uri="{BB962C8B-B14F-4D97-AF65-F5344CB8AC3E}">
        <p14:creationId xmlns:p14="http://schemas.microsoft.com/office/powerpoint/2010/main" val="5413894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763486"/>
            <a:ext cx="11527972" cy="4321628"/>
          </a:xfrm>
          <a:solidFill>
            <a:schemeClr val="bg1"/>
          </a:solidFill>
        </p:spPr>
        <p:txBody>
          <a:bodyPr>
            <a:normAutofit fontScale="70000" lnSpcReduction="20000"/>
          </a:bodyPr>
          <a:lstStyle/>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نشأَ مصطلح التزييف العميق في نهاية عام 2017 من أحدِ مستخدمي ريديت والذي سمّى نفسه ديب فايكس (بالإنجليزية: </a:t>
            </a:r>
            <a:r>
              <a:rPr lang="en-US" sz="2900" b="0" i="0" dirty="0">
                <a:solidFill>
                  <a:srgbClr val="000000"/>
                </a:solidFill>
                <a:effectLst/>
                <a:highlight>
                  <a:srgbClr val="FFFFFF"/>
                </a:highlight>
                <a:latin typeface="Alexandria" pitchFamily="2" charset="-78"/>
                <a:cs typeface="Alexandria" pitchFamily="2" charset="-78"/>
              </a:rPr>
              <a:t>deepfakes)‏. </a:t>
            </a:r>
            <a:r>
              <a:rPr lang="fa-IR" sz="2900" b="0" i="0" dirty="0">
                <a:solidFill>
                  <a:srgbClr val="000000"/>
                </a:solidFill>
                <a:effectLst/>
                <a:highlight>
                  <a:srgbClr val="FFFFFF"/>
                </a:highlight>
                <a:latin typeface="Alexandria" pitchFamily="2" charset="-78"/>
                <a:cs typeface="Alexandria" pitchFamily="2" charset="-78"/>
              </a:rPr>
              <a:t>قام هذا المستخدم وآخرون بمشاركة فيديوهات إباحية مزيّفة كانوا قد صنعوها لمشاهير؛ حيثُ قاموا مثلًا بتحميل فيديوهات يظهرَ فيها ممثلون إباحيون حقيقيون ثمّ استبدلوا وجهَ الممثل الإباحي بوجهِ ممثل أمريكي مشهور. حقّقت تلك الفيديوهات نسب مشاهدات عاليّة كما تمّ تداولها على نطاقٍ كبيرٍ في مواقع التواصل كونها «مُتقنَة نوعًا ما» ومن الصعبِ معرفة ما إذا كانت مزيّفة أم لا وخاصّة الفيديو المزيّف للممثل الأمريكي نيكولاس كيج والذي كان «واقعيًا» وصدقهُ الكثير. في كانون الأول/ديسمبر 2017؛ نشرت سامانثا كول مقالةً حول موضوع التزييف العَميق في مجلّة فيس ولفتت الانتباه فيها إلى الفيديوهات التي يتمّ مشاركتها على مواقع التواصل وكيفَ تُساهم في ترويج الأخبار الكاذبة أو المُزيّفة.</a:t>
            </a:r>
          </a:p>
        </p:txBody>
      </p:sp>
    </p:spTree>
    <p:extLst>
      <p:ext uri="{BB962C8B-B14F-4D97-AF65-F5344CB8AC3E}">
        <p14:creationId xmlns:p14="http://schemas.microsoft.com/office/powerpoint/2010/main" val="532627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ar-EG" sz="2900" b="1" dirty="0">
                <a:solidFill>
                  <a:srgbClr val="FF0000"/>
                </a:solidFill>
                <a:highlight>
                  <a:srgbClr val="FFFFFF"/>
                </a:highlight>
                <a:latin typeface="Alexandria" pitchFamily="2" charset="-78"/>
                <a:cs typeface="Alexandria" pitchFamily="2" charset="-78"/>
              </a:rPr>
              <a:t>التحرك التشريعي:</a:t>
            </a:r>
            <a:endParaRPr lang="en-US"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وافق مجلس الشيوخ الأمريكي بالإجماع على مشروع قانون يهدف إلى محاسبة أولئك الذين يصنعون أو يشاركون المواد الإباحية المصنوعة بتقنية التزييف العميق "</a:t>
            </a:r>
            <a:r>
              <a:rPr lang="en-US" sz="2900" b="0" i="0" dirty="0">
                <a:solidFill>
                  <a:srgbClr val="000000"/>
                </a:solidFill>
                <a:effectLst/>
                <a:highlight>
                  <a:srgbClr val="FFFFFF"/>
                </a:highlight>
                <a:latin typeface="Alexandria" pitchFamily="2" charset="-78"/>
                <a:cs typeface="Alexandria" pitchFamily="2" charset="-78"/>
              </a:rPr>
              <a:t>Deepfake"، </a:t>
            </a:r>
            <a:r>
              <a:rPr lang="fa-IR" sz="2900" b="0" i="0" dirty="0">
                <a:solidFill>
                  <a:srgbClr val="000000"/>
                </a:solidFill>
                <a:effectLst/>
                <a:highlight>
                  <a:srgbClr val="FFFFFF"/>
                </a:highlight>
                <a:latin typeface="Alexandria" pitchFamily="2" charset="-78"/>
                <a:cs typeface="Alexandria" pitchFamily="2" charset="-78"/>
              </a:rPr>
              <a:t>حيث سيسمح قانون تعطيل الصور المزورة والتحريرات غير التوافقية (قانون </a:t>
            </a:r>
            <a:r>
              <a:rPr lang="en-US" sz="2900" b="0" i="0" dirty="0">
                <a:solidFill>
                  <a:srgbClr val="000000"/>
                </a:solidFill>
                <a:effectLst/>
                <a:highlight>
                  <a:srgbClr val="FFFFFF"/>
                </a:highlight>
                <a:latin typeface="Alexandria" pitchFamily="2" charset="-78"/>
                <a:cs typeface="Alexandria" pitchFamily="2" charset="-78"/>
              </a:rPr>
              <a:t>DEFIANCE) </a:t>
            </a:r>
            <a:r>
              <a:rPr lang="fa-IR" sz="2900" b="0" i="0" dirty="0">
                <a:solidFill>
                  <a:srgbClr val="000000"/>
                </a:solidFill>
                <a:effectLst/>
                <a:highlight>
                  <a:srgbClr val="FFFFFF"/>
                </a:highlight>
                <a:latin typeface="Alexandria" pitchFamily="2" charset="-78"/>
                <a:cs typeface="Alexandria" pitchFamily="2" charset="-78"/>
              </a:rPr>
              <a:t>للضحايا بمقاضاة أولئك الذين ينشأون أو يشاركون صور أو مقاطع فيديو إباحية تم إنشاؤها بواسطة هذه التقنية.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سيسمح مشروع القانون للضحايا بمقاضاة يكون مقابلها ما يصل إلى 150 ألف دولار كتعويض، ويرتفع هذا الرقم إلى 250 ألف دولار إذا كان الأمر يتعلق بمحاولة الاعتداء الجنسي أو المطاردة أو التحرش.</a:t>
            </a:r>
          </a:p>
        </p:txBody>
      </p:sp>
    </p:spTree>
    <p:extLst>
      <p:ext uri="{BB962C8B-B14F-4D97-AF65-F5344CB8AC3E}">
        <p14:creationId xmlns:p14="http://schemas.microsoft.com/office/powerpoint/2010/main" val="312283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ar-EG" sz="2900" b="1" i="0" dirty="0">
                <a:solidFill>
                  <a:srgbClr val="FF0000"/>
                </a:solidFill>
                <a:effectLst/>
                <a:highlight>
                  <a:srgbClr val="FFFFFF"/>
                </a:highlight>
                <a:latin typeface="Alexandria" pitchFamily="2" charset="-78"/>
                <a:cs typeface="Alexandria" pitchFamily="2" charset="-78"/>
              </a:rPr>
              <a:t>روبوت يحرض على الانتحار: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تحدث مواطن بلجيكي مع روبوت الدردشة المدعوم بالذكاء الاصطناعي حول أزمة تغير المناخ، وظل يرسل العدد من الرسائل الالكترونية ويجيب عليه الروبوت، حتى اقنعته بحل أن ينهى حياته وتركته يتخذ قرار الانتحار، بعد 6 أسابيع من المحادثات.</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زادت مخاوف الرجل بعد التحدث مع روبوت الدردشة إليزا التي أصبحت عادة إدمانية لديه، حيث تحولت العلاقة إلى ما يشبه "علاقة حب"، بحسب وصف زوجته، والتي كشفت عن إقناع الروبوت له بالانتحار، حيث قالت إليزا "سوف نعيش معا كواحد في الجنة".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واقترح الرجل على إليزا التضحية بنفسه إذا ما قبلت الاهتمام بالكوكب وإنقاذ البشرية من خلال الذكاء الاصطناعي، بينما لم يحاول الروبوت ثنيه عن الفكرة.</a:t>
            </a:r>
          </a:p>
        </p:txBody>
      </p:sp>
    </p:spTree>
    <p:extLst>
      <p:ext uri="{BB962C8B-B14F-4D97-AF65-F5344CB8AC3E}">
        <p14:creationId xmlns:p14="http://schemas.microsoft.com/office/powerpoint/2010/main" val="37732096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85000" lnSpcReduction="10000"/>
          </a:bodyPr>
          <a:lstStyle/>
          <a:p>
            <a:pPr marL="0" indent="0" algn="just"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كسر إصبع طفل خلال لعب الشطرنج مع روبوت</a:t>
            </a:r>
            <a:r>
              <a:rPr lang="ar-EG" sz="2900" b="1" i="0" dirty="0">
                <a:solidFill>
                  <a:srgbClr val="FF0000"/>
                </a:solidFill>
                <a:effectLst/>
                <a:highlight>
                  <a:srgbClr val="FFFFFF"/>
                </a:highlight>
                <a:latin typeface="Alexandria" pitchFamily="2" charset="-78"/>
                <a:cs typeface="Alexandria" pitchFamily="2" charset="-78"/>
              </a:rPr>
              <a:t>:</a:t>
            </a:r>
            <a:endParaRPr lang="fa-IR"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كسر روبوت إصبع طفل خلال مباراة شطرنج في روسيا، حيث ذكرت وسائل إعلام روسية، أن الروبوت أمسك بإصبع الصبي البالغ من العمر سبع سنوات بقوة في بطولة موسكو المفتوحة الأسبوع الماضي بسبب حركاته السريعة.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وقع الحادث في بطولة موسكو المفتوحة الأخيرة، وقال لازاريف إن الاتحاد استأجر الروبوت للحدث، وإن الآلة تم استئجارها للعديد من الأحداث السابقة دون وقوع حوادث، مضيفا أن في هذه المرة، ذهب الصبي لتحريك قطعة بسرعة كبيرة بعد القيام بحركة، وهو ما أربك الروبوت وجعله يتصرف بهذا الشكل ويأذى الطفل.</a:t>
            </a:r>
          </a:p>
        </p:txBody>
      </p:sp>
    </p:spTree>
    <p:extLst>
      <p:ext uri="{BB962C8B-B14F-4D97-AF65-F5344CB8AC3E}">
        <p14:creationId xmlns:p14="http://schemas.microsoft.com/office/powerpoint/2010/main" val="36886166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0000" lnSpcReduction="20000"/>
          </a:bodyPr>
          <a:lstStyle/>
          <a:p>
            <a:pPr marL="0" indent="0" algn="ctr"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تحذير قوى.. خطر الذكاء الاصطناعى يعادل كوارث الحرب النووية</a:t>
            </a:r>
            <a:endParaRPr lang="ar-EG" sz="2900" b="1" i="0" dirty="0">
              <a:solidFill>
                <a:srgbClr val="FF0000"/>
              </a:solidFill>
              <a:effectLst/>
              <a:highlight>
                <a:srgbClr val="FFFFFF"/>
              </a:highlight>
              <a:latin typeface="Alexandria" pitchFamily="2" charset="-78"/>
              <a:cs typeface="Alexandria" pitchFamily="2" charset="-78"/>
            </a:endParaRPr>
          </a:p>
          <a:p>
            <a:pPr marL="0" indent="0" algn="ctr" rtl="1">
              <a:lnSpc>
                <a:spcPct val="160000"/>
              </a:lnSpc>
              <a:spcBef>
                <a:spcPts val="0"/>
              </a:spcBef>
              <a:buNone/>
            </a:pPr>
            <a:endParaRPr lang="fa-IR" sz="2900"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أخبر المؤسس لشركة </a:t>
            </a:r>
            <a:r>
              <a:rPr lang="en-US" sz="2900" b="0" i="0" dirty="0">
                <a:solidFill>
                  <a:srgbClr val="000000"/>
                </a:solidFill>
                <a:effectLst/>
                <a:highlight>
                  <a:srgbClr val="FFFFFF"/>
                </a:highlight>
                <a:latin typeface="Alexandria" pitchFamily="2" charset="-78"/>
                <a:cs typeface="Alexandria" pitchFamily="2" charset="-78"/>
              </a:rPr>
              <a:t>OpenAI </a:t>
            </a:r>
            <a:r>
              <a:rPr lang="fa-IR" sz="2900" b="0" i="0" dirty="0">
                <a:solidFill>
                  <a:srgbClr val="000000"/>
                </a:solidFill>
                <a:effectLst/>
                <a:highlight>
                  <a:srgbClr val="FFFFFF"/>
                </a:highlight>
                <a:latin typeface="Alexandria" pitchFamily="2" charset="-78"/>
                <a:cs typeface="Alexandria" pitchFamily="2" charset="-78"/>
              </a:rPr>
              <a:t>سام التمان، المسئول عن روبوت الدردشة  </a:t>
            </a:r>
            <a:r>
              <a:rPr lang="en-US" sz="2900" b="0" i="0" dirty="0">
                <a:solidFill>
                  <a:srgbClr val="000000"/>
                </a:solidFill>
                <a:effectLst/>
                <a:highlight>
                  <a:srgbClr val="FFFFFF"/>
                </a:highlight>
                <a:latin typeface="Alexandria" pitchFamily="2" charset="-78"/>
                <a:cs typeface="Alexandria" pitchFamily="2" charset="-78"/>
              </a:rPr>
              <a:t>ChatGPT، </a:t>
            </a:r>
            <a:r>
              <a:rPr lang="fa-IR" sz="2900" b="0" i="0" dirty="0">
                <a:solidFill>
                  <a:srgbClr val="000000"/>
                </a:solidFill>
                <a:effectLst/>
                <a:highlight>
                  <a:srgbClr val="FFFFFF"/>
                </a:highlight>
                <a:latin typeface="Alexandria" pitchFamily="2" charset="-78"/>
                <a:cs typeface="Alexandria" pitchFamily="2" charset="-78"/>
              </a:rPr>
              <a:t>المشرعين في الكابيتول هيل أن البشر قد يفقدون السيطرة على الذكاء الاصطناعي، ودعا لجعل مقاومة مخاطر الذكاء الاصطناعي أولوية عالمية، مثلها مثل الأوبئة والحرب النووية، وقال إن هذا "التحذير الأخير".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ويواظب ألتمان على إبداء مخاوفه من إمكان إلحاق الذكاء الاصطناعي "أضرارا جسيمة بالعالم"، من خلال تزوير نتائج عمليات انتخابية مثلا، أو إحداث تغييرات جذرية في سوق العمل.</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ودفعت هذه المخاوف 1300 مدير شركة تعمل في الذكاء الاصطناعي وتكنولوجيا الاتصالات والمعلومات إلى توقيع وثيقة تطالب بإيقاف تطوير تقنيات الذكاء الاصطناعي لمدة 6 أشهر على الأقل، لحين وضع ميثاق أخلاقي لعملها.</a:t>
            </a:r>
          </a:p>
        </p:txBody>
      </p:sp>
    </p:spTree>
    <p:extLst>
      <p:ext uri="{BB962C8B-B14F-4D97-AF65-F5344CB8AC3E}">
        <p14:creationId xmlns:p14="http://schemas.microsoft.com/office/powerpoint/2010/main" val="35671012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055915"/>
            <a:ext cx="11527972" cy="5029200"/>
          </a:xfrm>
          <a:solidFill>
            <a:schemeClr val="bg1"/>
          </a:solidFill>
        </p:spPr>
        <p:txBody>
          <a:bodyPr>
            <a:noAutofit/>
          </a:bodyPr>
          <a:lstStyle/>
          <a:p>
            <a:pPr marL="0" indent="0" algn="just" rtl="1">
              <a:lnSpc>
                <a:spcPct val="160000"/>
              </a:lnSpc>
              <a:spcBef>
                <a:spcPts val="0"/>
              </a:spcBef>
              <a:buNone/>
            </a:pPr>
            <a:r>
              <a:rPr lang="fa-IR" sz="1600" b="1" i="0" dirty="0">
                <a:solidFill>
                  <a:schemeClr val="accent1">
                    <a:lumMod val="50000"/>
                  </a:schemeClr>
                </a:solidFill>
                <a:effectLst/>
                <a:highlight>
                  <a:srgbClr val="FFFFFF"/>
                </a:highlight>
                <a:latin typeface="Alexandria" pitchFamily="2" charset="-78"/>
                <a:cs typeface="Alexandria" pitchFamily="2" charset="-78"/>
              </a:rPr>
              <a:t>آثار جرائم الذكاء الاصطناعي:</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فقدان الأمان الرقمي</a:t>
            </a:r>
            <a:r>
              <a:rPr lang="fa-IR" sz="1600" b="0" i="0" dirty="0">
                <a:solidFill>
                  <a:srgbClr val="000000"/>
                </a:solidFill>
                <a:effectLst/>
                <a:highlight>
                  <a:srgbClr val="FFFFFF"/>
                </a:highlight>
                <a:latin typeface="Alexandria" pitchFamily="2" charset="-78"/>
                <a:cs typeface="Alexandria" pitchFamily="2" charset="-78"/>
              </a:rPr>
              <a:t>: تزايد تهديدات الأمان بفعل تقنيات الذكاء الاصطناعي يمكن أن يؤدي إلى فقدان الثقة في البيئة الرقمية، حيث يمكن للأفراد أن يشعروا بعدم الأمان في استخدام الإنترنت والتكنولوجيا.</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انتهاكات الخصوصية</a:t>
            </a:r>
            <a:r>
              <a:rPr lang="fa-IR" sz="1600" b="0" i="0" dirty="0">
                <a:solidFill>
                  <a:srgbClr val="000000"/>
                </a:solidFill>
                <a:effectLst/>
                <a:highlight>
                  <a:srgbClr val="FFFFFF"/>
                </a:highlight>
                <a:latin typeface="Alexandria" pitchFamily="2" charset="-78"/>
                <a:cs typeface="Alexandria" pitchFamily="2" charset="-78"/>
              </a:rPr>
              <a:t>: جرائم الذكاء الاصطناعي قد تؤدي إلى انتهاكات خصوصية الأفراد، حيث يمكن استخدام التكنولوجيا لجمع وتحليل البيانات الشخصية بطرق غير قانونية.</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التأثير على الاقتصاد والأعمال: </a:t>
            </a:r>
            <a:r>
              <a:rPr lang="fa-IR" sz="1600" b="0" i="0" dirty="0">
                <a:solidFill>
                  <a:srgbClr val="000000"/>
                </a:solidFill>
                <a:effectLst/>
                <a:highlight>
                  <a:srgbClr val="FFFFFF"/>
                </a:highlight>
                <a:latin typeface="Alexandria" pitchFamily="2" charset="-78"/>
                <a:cs typeface="Alexandria" pitchFamily="2" charset="-78"/>
              </a:rPr>
              <a:t>تكنولوجيا الذكاء الاصطناعي قد تستخدم في جرائم احتيال مالي، مما يؤثر على الاقتصاد بشكل عام ويؤدي إلى خسائر مالية للأفراد والشركات.</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تهديدات للأمان السيبراني: </a:t>
            </a:r>
            <a:r>
              <a:rPr lang="fa-IR" sz="1600" b="0" i="0" dirty="0">
                <a:solidFill>
                  <a:srgbClr val="000000"/>
                </a:solidFill>
                <a:effectLst/>
                <a:highlight>
                  <a:srgbClr val="FFFFFF"/>
                </a:highlight>
                <a:latin typeface="Alexandria" pitchFamily="2" charset="-78"/>
                <a:cs typeface="Alexandria" pitchFamily="2" charset="-78"/>
              </a:rPr>
              <a:t>الهجمات السيبرانية المتقدمة باستخدام تقنيات الذكاء الاصطناعي تشكل تهديدًا جديًا للأنظمة والشبكات، وتزيد من صعوبة اكتشاف ومكافحة الهجمات.</a:t>
            </a:r>
          </a:p>
        </p:txBody>
      </p:sp>
    </p:spTree>
    <p:extLst>
      <p:ext uri="{BB962C8B-B14F-4D97-AF65-F5344CB8AC3E}">
        <p14:creationId xmlns:p14="http://schemas.microsoft.com/office/powerpoint/2010/main" val="18094373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55000" lnSpcReduction="20000"/>
          </a:bodyPr>
          <a:lstStyle/>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تأثيرات على السياسة والأمان القومي: </a:t>
            </a:r>
            <a:r>
              <a:rPr lang="fa-IR" sz="2900" b="0" i="0" dirty="0">
                <a:solidFill>
                  <a:srgbClr val="000000"/>
                </a:solidFill>
                <a:effectLst/>
                <a:highlight>
                  <a:srgbClr val="FFFFFF"/>
                </a:highlight>
                <a:latin typeface="Alexandria" pitchFamily="2" charset="-78"/>
                <a:cs typeface="Alexandria" pitchFamily="2" charset="-78"/>
              </a:rPr>
              <a:t>يمكن أن تستخدم دول أو جهات فاعلة الذكاء الاصطناعي في أنشطة تجسس أو هجمات سيبرانية لتحقيق أهداف سياسية أو استخدامها في الأمور العسكرية.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تأثيرات على الثقافة والمجتمع: </a:t>
            </a:r>
            <a:r>
              <a:rPr lang="fa-IR" sz="2900" b="0" i="0" dirty="0">
                <a:solidFill>
                  <a:srgbClr val="000000"/>
                </a:solidFill>
                <a:effectLst/>
                <a:highlight>
                  <a:srgbClr val="FFFFFF"/>
                </a:highlight>
                <a:latin typeface="Alexandria" pitchFamily="2" charset="-78"/>
                <a:cs typeface="Alexandria" pitchFamily="2" charset="-78"/>
              </a:rPr>
              <a:t>قد يؤدي تطور التكنولوجيا واستخدامات الذكاء الاصطناعي في جرائم معينة إلى تأثيرات اجتماعية وثقافية، مما يشكل تحديات لفهم الأخلاقيات والقيم في المجتمع.</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تأثيرات على العدالة والمساواة: </a:t>
            </a:r>
            <a:r>
              <a:rPr lang="fa-IR" sz="2900" b="0" i="0" dirty="0">
                <a:solidFill>
                  <a:srgbClr val="000000"/>
                </a:solidFill>
                <a:effectLst/>
                <a:highlight>
                  <a:srgbClr val="FFFFFF"/>
                </a:highlight>
                <a:latin typeface="Alexandria" pitchFamily="2" charset="-78"/>
                <a:cs typeface="Alexandria" pitchFamily="2" charset="-78"/>
              </a:rPr>
              <a:t>تمييز البيانات واستخدام التكنولوجيا بطرق غير عادلة يمكن أن يؤدي إلى تفاقم الفوارق الاجتماعية والاقتصادية، مما يؤثر على العدالة والمساواة.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تأثير على الثقافة الابتكارية والبحث العلمي: </a:t>
            </a:r>
            <a:r>
              <a:rPr lang="fa-IR" sz="2900" b="0" i="0" dirty="0">
                <a:solidFill>
                  <a:srgbClr val="000000"/>
                </a:solidFill>
                <a:effectLst/>
                <a:highlight>
                  <a:srgbClr val="FFFFFF"/>
                </a:highlight>
                <a:latin typeface="Alexandria" pitchFamily="2" charset="-78"/>
                <a:cs typeface="Alexandria" pitchFamily="2" charset="-78"/>
              </a:rPr>
              <a:t>قد تؤثر التهديدات الأمنية وتحفيزات مكافحتها على التفكير الإبداعي والبحث العلمي، مما يحد من إمكانيات الابتكار في مجالات متقدمة.</a:t>
            </a: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7422549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rgbClr val="FF0000"/>
                </a:solidFill>
                <a:effectLst/>
                <a:highlight>
                  <a:srgbClr val="FFFFFF"/>
                </a:highlight>
                <a:latin typeface="Alexandria" pitchFamily="2" charset="-78"/>
                <a:cs typeface="Alexandria" pitchFamily="2" charset="-78"/>
              </a:rPr>
              <a:t>هل يمكن عكس مخاطر الذكاء الاصطناعى واستخدامه لصالح القانون؟</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تتجه كوريا الجنوبية إلى الاستعانة بكاميرا مزودة ببرمجيات الذكاء الاصطناعى قادرة على اكتشاف احتمال حدوث جرائم فى العاصمة سيول حيث تصبت 3000 كاميرا فى المنطقة، هذا ومن المفترض أن تستخدم الكاميرات برنامج ذكاء اصطناعى قادر على معالجة أنماط المارة والوقت والسلوك لقياس احتمال وقوع جريمة، وستقوم الكاميرات تلقائيًا بقياس ما إذا كان شخص ما يمشى بشكل طبيعى أو يتعقب شخصًا ما.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 كما تكتشف الكاميرا أيضًا ما يرتديه المارة، مثل القبعات أو الأقنعة أو النظارات، وما يحملونه معهم، مثل الحقائب أو الأشياء الخطرة التى لديها إمكانية قوية لاستخدامها فى ارتكاب جري</a:t>
            </a:r>
          </a:p>
        </p:txBody>
      </p:sp>
    </p:spTree>
    <p:extLst>
      <p:ext uri="{BB962C8B-B14F-4D97-AF65-F5344CB8AC3E}">
        <p14:creationId xmlns:p14="http://schemas.microsoft.com/office/powerpoint/2010/main" val="19560775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625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الوقاية من جرائم 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توفير الوقاية من جرائم الذكاء الاصطناعي يتطلب نهجًا متعدد الأوجه يشمل الجوانب التقنية والقانونية والأخلاقية. إليك بعض الاقتراحات حول كيفية تعزيز الوقاية:</a:t>
            </a:r>
          </a:p>
          <a:p>
            <a:pPr marL="0" indent="0" algn="just" rtl="1">
              <a:lnSpc>
                <a:spcPct val="160000"/>
              </a:lnSpc>
              <a:spcBef>
                <a:spcPts val="0"/>
              </a:spcBef>
              <a:buNone/>
            </a:pPr>
            <a:endParaRPr lang="fa-IR"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1. توعية المجتمع:</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نشر الوعي حول مخاطر جرائم الذكاء الاصطناعي وطرق الوقاية منها.</a:t>
            </a:r>
            <a:r>
              <a:rPr lang="ar-EG" sz="2900" b="0" i="0" dirty="0">
                <a:solidFill>
                  <a:srgbClr val="000000"/>
                </a:solidFill>
                <a:effectLst/>
                <a:highlight>
                  <a:srgbClr val="FFFFFF"/>
                </a:highlight>
                <a:latin typeface="Alexandria" pitchFamily="2" charset="-78"/>
                <a:cs typeface="Alexandria" pitchFamily="2" charset="-78"/>
              </a:rPr>
              <a:t> </a:t>
            </a:r>
            <a:r>
              <a:rPr lang="fa-IR" sz="2900" b="0" i="0" dirty="0">
                <a:solidFill>
                  <a:srgbClr val="000000"/>
                </a:solidFill>
                <a:effectLst/>
                <a:highlight>
                  <a:srgbClr val="FFFFFF"/>
                </a:highlight>
                <a:latin typeface="Alexandria" pitchFamily="2" charset="-78"/>
                <a:cs typeface="Alexandria" pitchFamily="2" charset="-78"/>
              </a:rPr>
              <a:t>يمكن نشر الوعي من خلال حملات التوعية والبرامج التعليمية والتثقيفية.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2. وضع قوانين وتشريعات:</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وضع قوانين وتشريعات محددة تجرم سلوكيات معينة مرتبطة بالذكاء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يجب أن تتضمن هذه القوانين أحكامًا رادعة لمنع ارتكاب هذه الجرائم.</a:t>
            </a:r>
          </a:p>
        </p:txBody>
      </p:sp>
    </p:spTree>
    <p:extLst>
      <p:ext uri="{BB962C8B-B14F-4D97-AF65-F5344CB8AC3E}">
        <p14:creationId xmlns:p14="http://schemas.microsoft.com/office/powerpoint/2010/main" val="250461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550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3. تعزيز الأمن السيبراني:</a:t>
            </a:r>
            <a:endParaRPr lang="ar-EG" sz="29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تعزيز الأمن السيبراني لحماية أنظمة الكمبيوتر من الهجمات التي تعتمد على 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تعزيز الأمن السيبراني من خلال استخدام تقنيات أمنية متقدمة وتدريب الموظفين على كيفية التعامل مع الهجمات الإلكترونية.</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4</a:t>
            </a:r>
            <a:r>
              <a:rPr lang="fa-IR" sz="2900" b="1" i="0" dirty="0">
                <a:solidFill>
                  <a:srgbClr val="000000"/>
                </a:solidFill>
                <a:effectLst/>
                <a:highlight>
                  <a:srgbClr val="FFFFFF"/>
                </a:highlight>
                <a:latin typeface="Alexandria" pitchFamily="2" charset="-78"/>
                <a:cs typeface="Alexandria" pitchFamily="2" charset="-78"/>
              </a:rPr>
              <a:t>. تطوير تقنيات ذكاء اصطناعي أخلاقية: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تطوير تقنيات ذكاء اصطناعي أخلاقية لا تُستخدم لأغراض غير قانونية.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يجب أن تُراعي هذه التقنيات مبادئ أخلاقية مثل الشفافية والمساءلة وعدم التمييز.</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2900" b="1" dirty="0">
                <a:solidFill>
                  <a:srgbClr val="000000"/>
                </a:solidFill>
                <a:highlight>
                  <a:srgbClr val="FFFFFF"/>
                </a:highlight>
                <a:latin typeface="Alexandria" pitchFamily="2" charset="-78"/>
                <a:cs typeface="Alexandria" pitchFamily="2" charset="-78"/>
              </a:rPr>
              <a:t>5</a:t>
            </a:r>
            <a:r>
              <a:rPr lang="fa-IR" sz="2900" b="1" i="0" dirty="0">
                <a:solidFill>
                  <a:srgbClr val="000000"/>
                </a:solidFill>
                <a:effectLst/>
                <a:highlight>
                  <a:srgbClr val="FFFFFF"/>
                </a:highlight>
                <a:latin typeface="Alexandria" pitchFamily="2" charset="-78"/>
                <a:cs typeface="Alexandria" pitchFamily="2" charset="-78"/>
              </a:rPr>
              <a:t>.التفاعل مع التطور التكنولوجي: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الاستعداد للتعامل مع التطورات التكنولوجية السريعة من خلال تحديث استراتيجيات الأمان بشكل دوري.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تحقيق هذه الخطوات يمكن أن يساهم في تعزيز الوقاية من جرائم الذكاء الاصطناعي وحماية المجتمع والفرد من التأثيرات الضارة.</a:t>
            </a:r>
          </a:p>
        </p:txBody>
      </p:sp>
    </p:spTree>
    <p:extLst>
      <p:ext uri="{BB962C8B-B14F-4D97-AF65-F5344CB8AC3E}">
        <p14:creationId xmlns:p14="http://schemas.microsoft.com/office/powerpoint/2010/main" val="41495170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lnSpcReduction="10000"/>
          </a:bodyPr>
          <a:lstStyle/>
          <a:p>
            <a:pPr marL="0" indent="0" algn="just" rtl="1">
              <a:lnSpc>
                <a:spcPct val="160000"/>
              </a:lnSpc>
              <a:spcBef>
                <a:spcPts val="0"/>
              </a:spcBef>
              <a:buNone/>
            </a:pPr>
            <a:r>
              <a:rPr lang="fa-IR" sz="1800" b="1" i="0" dirty="0">
                <a:solidFill>
                  <a:schemeClr val="accent1">
                    <a:lumMod val="50000"/>
                  </a:schemeClr>
                </a:solidFill>
                <a:effectLst/>
                <a:highlight>
                  <a:srgbClr val="FFFFFF"/>
                </a:highlight>
                <a:latin typeface="Alexandria" pitchFamily="2" charset="-78"/>
                <a:cs typeface="Alexandria" pitchFamily="2" charset="-78"/>
              </a:rPr>
              <a:t>التحديات في مكافحة جرائم الذكاء الاصطناعي:</a:t>
            </a:r>
            <a:endParaRPr lang="fa-IR" sz="18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مكافحة جرائم الذكاء الاصطناعي تواجه تحديات عديدة نتيجة للتطورات السريعة في هذا المجال التكنولوجي. من بين هذه التحديات:</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تطور التكنولوجيا السريع: </a:t>
            </a:r>
            <a:r>
              <a:rPr lang="fa-IR" sz="1800" b="0" i="0" dirty="0">
                <a:solidFill>
                  <a:srgbClr val="000000"/>
                </a:solidFill>
                <a:effectLst/>
                <a:highlight>
                  <a:srgbClr val="FFFFFF"/>
                </a:highlight>
                <a:latin typeface="Alexandria" pitchFamily="2" charset="-78"/>
                <a:cs typeface="Alexandria" pitchFamily="2" charset="-78"/>
              </a:rPr>
              <a:t>سرعة التطور في مجال الذكاء الاصطناعي يعني أن القدرات الهجومية والاختراقية تتطور بشكل متسارع، مما يجعل من الصعب مواكبة هذه التطورات وتطوير حلول أمان فعّالة.</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تعقيد الهجمات السيبرانية</a:t>
            </a:r>
            <a:r>
              <a:rPr lang="fa-IR" sz="1800" b="0" i="0" dirty="0">
                <a:solidFill>
                  <a:srgbClr val="000000"/>
                </a:solidFill>
                <a:effectLst/>
                <a:highlight>
                  <a:srgbClr val="FFFFFF"/>
                </a:highlight>
                <a:latin typeface="Alexandria" pitchFamily="2" charset="-78"/>
                <a:cs typeface="Alexandria" pitchFamily="2" charset="-78"/>
              </a:rPr>
              <a:t>: استخدام تقنيات الذكاء الاصطناعي في تنفيذ هجمات متقدمة يجعل من الصعب اكتشاف ومكافحة الهجمات، حيث تتميز بطرق غير تقليدية وقدرات تكنولوجية متقدمة.</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تحديات التحقق من الهوية: </a:t>
            </a:r>
            <a:r>
              <a:rPr lang="fa-IR" sz="1800" b="0" i="0" dirty="0">
                <a:solidFill>
                  <a:srgbClr val="000000"/>
                </a:solidFill>
                <a:effectLst/>
                <a:highlight>
                  <a:srgbClr val="FFFFFF"/>
                </a:highlight>
                <a:latin typeface="Alexandria" pitchFamily="2" charset="-78"/>
                <a:cs typeface="Alexandria" pitchFamily="2" charset="-78"/>
              </a:rPr>
              <a:t>استخدام تقنيات الذكاء الاصطناعي في تزييف الهويات يجعل من التحقق من الهوية أكثر تعقيدًا، مما يزيد من فرص تنفيذ جرائم الاحتيال والتلاعب.</a:t>
            </a:r>
          </a:p>
          <a:p>
            <a:pPr marL="0" indent="0" algn="just" rtl="1">
              <a:lnSpc>
                <a:spcPct val="160000"/>
              </a:lnSpc>
              <a:spcBef>
                <a:spcPts val="0"/>
              </a:spcBef>
              <a:buNone/>
            </a:pPr>
            <a:r>
              <a:rPr lang="fa-IR" sz="1800" b="1" i="0" dirty="0">
                <a:solidFill>
                  <a:srgbClr val="000000"/>
                </a:solidFill>
                <a:effectLst/>
                <a:highlight>
                  <a:srgbClr val="FFFFFF"/>
                </a:highlight>
                <a:latin typeface="Alexandria" pitchFamily="2" charset="-78"/>
                <a:cs typeface="Alexandria" pitchFamily="2" charset="-78"/>
              </a:rPr>
              <a:t>قضايا الخصوصية والأخلاقيات: </a:t>
            </a:r>
            <a:r>
              <a:rPr lang="fa-IR" sz="1800" b="0" i="0" dirty="0">
                <a:solidFill>
                  <a:srgbClr val="000000"/>
                </a:solidFill>
                <a:effectLst/>
                <a:highlight>
                  <a:srgbClr val="FFFFFF"/>
                </a:highlight>
                <a:latin typeface="Alexandria" pitchFamily="2" charset="-78"/>
                <a:cs typeface="Alexandria" pitchFamily="2" charset="-78"/>
              </a:rPr>
              <a:t>تحديات في توفير حلول أمان دون التأثير على حقوق الأفراد والحفاظ على خصوصيتهم. تتسارع تطورات التكنولوجيا أحيانًا أسرع من إطارات القوانين والأخلاقيات المحيطة بها.</a:t>
            </a:r>
          </a:p>
        </p:txBody>
      </p:sp>
    </p:spTree>
    <p:extLst>
      <p:ext uri="{BB962C8B-B14F-4D97-AF65-F5344CB8AC3E}">
        <p14:creationId xmlns:p14="http://schemas.microsoft.com/office/powerpoint/2010/main" val="41323633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62500" lnSpcReduction="20000"/>
          </a:bodyPr>
          <a:lstStyle/>
          <a:p>
            <a:pPr marL="0" indent="0" algn="just" rtl="1">
              <a:lnSpc>
                <a:spcPct val="160000"/>
              </a:lnSpc>
              <a:spcBef>
                <a:spcPts val="0"/>
              </a:spcBef>
              <a:buNone/>
            </a:pPr>
            <a:r>
              <a:rPr lang="ar-EG" sz="2900" b="1" i="0" dirty="0">
                <a:solidFill>
                  <a:srgbClr val="000000"/>
                </a:solidFill>
                <a:effectLst/>
                <a:highlight>
                  <a:srgbClr val="FFFFFF"/>
                </a:highlight>
                <a:latin typeface="Alexandria" pitchFamily="2" charset="-78"/>
                <a:cs typeface="Alexandria" pitchFamily="2" charset="-78"/>
              </a:rPr>
              <a:t>نقص الموارد والكوادر البشرية: </a:t>
            </a:r>
            <a:r>
              <a:rPr lang="ar-EG" sz="2900" i="0" dirty="0">
                <a:solidFill>
                  <a:srgbClr val="000000"/>
                </a:solidFill>
                <a:effectLst/>
                <a:highlight>
                  <a:srgbClr val="FFFFFF"/>
                </a:highlight>
                <a:latin typeface="Alexandria" pitchFamily="2" charset="-78"/>
                <a:cs typeface="Alexandria" pitchFamily="2" charset="-78"/>
              </a:rPr>
              <a:t>الحصول على فرق قوية ومؤهلة لمكافحة جرائم الذكاء الاصطناعي يشكل تحديًا، خاصةً مع الطلب المتزايد على المتخصصين في مجال السيبرانية والأمان الرقمي.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تحديات الشفافية والتعاون الدولي: </a:t>
            </a:r>
            <a:r>
              <a:rPr lang="fa-IR" sz="2900" b="0" i="0" dirty="0">
                <a:solidFill>
                  <a:srgbClr val="000000"/>
                </a:solidFill>
                <a:effectLst/>
                <a:highlight>
                  <a:srgbClr val="FFFFFF"/>
                </a:highlight>
                <a:latin typeface="Alexandria" pitchFamily="2" charset="-78"/>
                <a:cs typeface="Alexandria" pitchFamily="2" charset="-78"/>
              </a:rPr>
              <a:t>نقص في التعاون الدولي وفي التبادل الفعّال للمعلومات حول التهديدات يجعل من الصعب التصدي لجرائم الذكاء الاصطناعي على نطاق عالمي.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تداول الأخبار الكاذبة والتضليل: </a:t>
            </a:r>
            <a:r>
              <a:rPr lang="fa-IR" sz="2900" b="0" i="0" dirty="0">
                <a:solidFill>
                  <a:srgbClr val="000000"/>
                </a:solidFill>
                <a:effectLst/>
                <a:highlight>
                  <a:srgbClr val="FFFFFF"/>
                </a:highlight>
                <a:latin typeface="Alexandria" pitchFamily="2" charset="-78"/>
                <a:cs typeface="Alexandria" pitchFamily="2" charset="-78"/>
              </a:rPr>
              <a:t>تحديات في تحديد ومواجهة تأثيرات استخدام تقنيات الذكاء الاصطناعي في إنتاج وتداول الأخبار الكاذبة والفيديوهات المزيفة.</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التحديات المالية: </a:t>
            </a:r>
            <a:r>
              <a:rPr lang="fa-IR" sz="2900" b="0" i="0" dirty="0">
                <a:solidFill>
                  <a:srgbClr val="000000"/>
                </a:solidFill>
                <a:effectLst/>
                <a:highlight>
                  <a:srgbClr val="FFFFFF"/>
                </a:highlight>
                <a:latin typeface="Alexandria" pitchFamily="2" charset="-78"/>
                <a:cs typeface="Alexandria" pitchFamily="2" charset="-78"/>
              </a:rPr>
              <a:t>قد تكون الإمكانيات المالية المحدودة للمؤسسات والحكومات تحديًا في تبني أحدث التقنيات والحلول لمكافحة جرائم الذكاء الاصطناعي.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تحقيق التوازن بين الأمان والابتكار: </a:t>
            </a:r>
            <a:r>
              <a:rPr lang="fa-IR" sz="2900" b="0" i="0" dirty="0">
                <a:solidFill>
                  <a:srgbClr val="000000"/>
                </a:solidFill>
                <a:effectLst/>
                <a:highlight>
                  <a:srgbClr val="FFFFFF"/>
                </a:highlight>
                <a:latin typeface="Alexandria" pitchFamily="2" charset="-78"/>
                <a:cs typeface="Alexandria" pitchFamily="2" charset="-78"/>
              </a:rPr>
              <a:t>ضرورة تحقيق التوازن بين تعزيز الأمان والحفاظ على بيئة تحفيزية للابتكار، مع تحدي الحفاظ على تطوير التكنولوجيا بدون قيود زائدة.</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تحديات التشريعات المتنوعة: </a:t>
            </a:r>
            <a:r>
              <a:rPr lang="fa-IR" sz="2900" b="0" i="0" dirty="0">
                <a:solidFill>
                  <a:srgbClr val="000000"/>
                </a:solidFill>
                <a:effectLst/>
                <a:highlight>
                  <a:srgbClr val="FFFFFF"/>
                </a:highlight>
                <a:latin typeface="Alexandria" pitchFamily="2" charset="-78"/>
                <a:cs typeface="Alexandria" pitchFamily="2" charset="-78"/>
              </a:rPr>
              <a:t>اختلاف التشريعات والقوانين حول العالم يجعل من الصعب تنسيق جهود مكافحة جرائم الذكاء الاصطناعي على مستوى عالمي.</a:t>
            </a:r>
          </a:p>
        </p:txBody>
      </p:sp>
    </p:spTree>
    <p:extLst>
      <p:ext uri="{BB962C8B-B14F-4D97-AF65-F5344CB8AC3E}">
        <p14:creationId xmlns:p14="http://schemas.microsoft.com/office/powerpoint/2010/main" val="39251617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62500" lnSpcReduction="20000"/>
          </a:bodyPr>
          <a:lstStyle/>
          <a:p>
            <a:pPr marL="0" indent="0" algn="just" rtl="1">
              <a:lnSpc>
                <a:spcPct val="160000"/>
              </a:lnSpc>
              <a:spcBef>
                <a:spcPts val="0"/>
              </a:spcBef>
              <a:buNone/>
            </a:pPr>
            <a:r>
              <a:rPr lang="fa-IR" sz="2900" b="1" i="0" dirty="0">
                <a:solidFill>
                  <a:schemeClr val="accent1">
                    <a:lumMod val="50000"/>
                  </a:schemeClr>
                </a:solidFill>
                <a:effectLst/>
                <a:highlight>
                  <a:srgbClr val="FFFFFF"/>
                </a:highlight>
                <a:latin typeface="Alexandria" pitchFamily="2" charset="-78"/>
                <a:cs typeface="Alexandria" pitchFamily="2" charset="-78"/>
              </a:rPr>
              <a:t>ماهي الحلول الممكنة لمكافحة جرائم الذكاء الاصطناعي؟</a:t>
            </a: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التعاون الدولي: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التعاون على المستوى الدولي لتطوير قوانين وتشريعات لمكافحة جرائم الذكاء الاصطناعي.</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للمنظمات الدولية، مثل الأمم المتحدة، لعب دور هام في التنسيق بين الدول لتطوير قوانين موحدة لمكافحة هذه الجرائم.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للدول أيضًا تبادل المعلومات والخبرات حول أفضل الممارسات في مكافحة جرائم الذكاء الاصطناعي.</a:t>
            </a:r>
            <a:endParaRPr lang="ar-EG"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fa-IR" sz="29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الاستثمار في البحث والتطوير:</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الاستثمار في البحث والتطوير لتطوير تقنيات ذكاء اصطناعي أخلاقية.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للجامعات والمؤسسات البحثية لعب دور هام في تطوير تقنيات ذكاء اصطناعي آمنة وأخلاقية.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للشركات أيضًا الاستثمار في تطوير تقنيات ذكاء اصطناعي مسؤولة.</a:t>
            </a:r>
          </a:p>
        </p:txBody>
      </p:sp>
    </p:spTree>
    <p:extLst>
      <p:ext uri="{BB962C8B-B14F-4D97-AF65-F5344CB8AC3E}">
        <p14:creationId xmlns:p14="http://schemas.microsoft.com/office/powerpoint/2010/main" val="36186273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تعزيز التوعية المجتمعية: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من المهم تعزيز التوعية المجتمعية حول مخاطر جرائم الذكاء الاصطناعي وطرق الوقاية منها.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للحكومات والمؤسسات غير الحكومية لعب دور هام في نشر الوعي حول هذه الجرائم.</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يمكن أيضًا استخدام وسائل الإعلام لنشر الوعي حول مخاطر جرائم الذكاء الاصطناعي وطرق الوقاية منها.</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في ختام هذا المقال حول جرائم الذكاء الاصطناعي، نجد أن التطور التكنولوجي السريع يفتح أمامنا أفقًا واسعًا من الفرص والتحديات. يتطلب الاستفادة الأمثل من الذكاء الاصطناعي وتقنيات التعلم الآلي تبني استراتيجيات فعّالة لمواجهة جرائمه المحتملة.</a:t>
            </a:r>
          </a:p>
        </p:txBody>
      </p:sp>
    </p:spTree>
    <p:extLst>
      <p:ext uri="{BB962C8B-B14F-4D97-AF65-F5344CB8AC3E}">
        <p14:creationId xmlns:p14="http://schemas.microsoft.com/office/powerpoint/2010/main" val="22287026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844143"/>
          </a:xfrm>
          <a:solidFill>
            <a:schemeClr val="bg1"/>
          </a:solidFill>
        </p:spPr>
        <p:txBody>
          <a:bodyPr>
            <a:normAutofit fontScale="92500" lnSpcReduction="20000"/>
          </a:bodyPr>
          <a:lstStyle/>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نستعرض سؤالاً يتعلق ببعض المخاوف من تنامي ظاهرة الذكاء الاصطناعي بدون</a:t>
            </a:r>
            <a:r>
              <a:rPr lang="ar-EG" sz="2400" b="0" i="0" dirty="0">
                <a:solidFill>
                  <a:srgbClr val="000000"/>
                </a:solidFill>
                <a:effectLst/>
                <a:highlight>
                  <a:srgbClr val="FFFFFF"/>
                </a:highlight>
                <a:latin typeface="Alexandria" pitchFamily="2" charset="-78"/>
                <a:cs typeface="Alexandria" pitchFamily="2" charset="-78"/>
              </a:rPr>
              <a:t> </a:t>
            </a:r>
            <a:r>
              <a:rPr lang="fa-IR" sz="2400" b="0" i="0" dirty="0">
                <a:solidFill>
                  <a:srgbClr val="000000"/>
                </a:solidFill>
                <a:effectLst/>
                <a:highlight>
                  <a:srgbClr val="FFFFFF"/>
                </a:highlight>
                <a:latin typeface="Alexandria" pitchFamily="2" charset="-78"/>
                <a:cs typeface="Alexandria" pitchFamily="2" charset="-78"/>
              </a:rPr>
              <a:t>ضوابط، وهو:</a:t>
            </a:r>
            <a:r>
              <a:rPr lang="ar-EG" sz="2400" b="0" i="0" dirty="0">
                <a:solidFill>
                  <a:srgbClr val="000000"/>
                </a:solidFill>
                <a:effectLst/>
                <a:highlight>
                  <a:srgbClr val="FFFFFF"/>
                </a:highlight>
                <a:latin typeface="Alexandria" pitchFamily="2" charset="-78"/>
                <a:cs typeface="Alexandria" pitchFamily="2" charset="-78"/>
              </a:rPr>
              <a:t> </a:t>
            </a:r>
            <a:r>
              <a:rPr lang="fa-IR" sz="2400" b="1" i="0" dirty="0">
                <a:solidFill>
                  <a:schemeClr val="accent1">
                    <a:lumMod val="50000"/>
                  </a:schemeClr>
                </a:solidFill>
                <a:effectLst/>
                <a:highlight>
                  <a:srgbClr val="FFFFFF"/>
                </a:highlight>
                <a:latin typeface="Alexandria" pitchFamily="2" charset="-78"/>
                <a:cs typeface="Alexandria" pitchFamily="2" charset="-78"/>
              </a:rPr>
              <a:t>هل جرائم الذكاء الاصطناعي تقتصر على ثغرات موجودة في النظام فقط؟ أم يمكن أن يصل الحد إلى تطور قدرة كيانات الذكاء الاصطناعي على اتخاذ القرار الذاتي؟ وبالتالي ترتكب أفعالاً وسلوكيات خارج الإطار البرمجي لها</a:t>
            </a:r>
            <a:r>
              <a:rPr lang="ar-EG" sz="2400" b="1" i="0" dirty="0">
                <a:solidFill>
                  <a:schemeClr val="accent1">
                    <a:lumMod val="50000"/>
                  </a:schemeClr>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endParaRPr lang="ar-EG" sz="2400" b="1" i="0" dirty="0">
              <a:solidFill>
                <a:schemeClr val="accent1">
                  <a:lumMod val="50000"/>
                </a:schemeClr>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2400" b="1" i="0" dirty="0">
                <a:effectLst/>
                <a:highlight>
                  <a:srgbClr val="FFFFFF"/>
                </a:highlight>
                <a:latin typeface="Alexandria" pitchFamily="2" charset="-78"/>
                <a:cs typeface="Alexandria" pitchFamily="2" charset="-78"/>
              </a:rPr>
              <a:t>الحالة الأولى والمتعلقة باقتصار جرائم الذكاء الاصطناعي على مجرد أخطاء برمجية أو ثغرات موجودة في النظام، </a:t>
            </a:r>
            <a:r>
              <a:rPr lang="fa-IR" sz="2400" i="0" dirty="0">
                <a:effectLst/>
                <a:highlight>
                  <a:srgbClr val="FFFFFF"/>
                </a:highlight>
                <a:latin typeface="Alexandria" pitchFamily="2" charset="-78"/>
                <a:cs typeface="Alexandria" pitchFamily="2" charset="-78"/>
              </a:rPr>
              <a:t>فلا تثير هذه الحالة مشكلة حيث لا توجد إرادة منفصلة وحرة للذكاء الاصطناعي وإنما هي ناتجة عن الكود البرمجي الذي وضعه المبرمج ولم يكن كافياً لتوقع جميع الاحتمالات، أو قد تكون الجريمة المرتكبة عن طريق سوء تصرف المالك، أو</a:t>
            </a:r>
            <a:r>
              <a:rPr lang="ar-EG" sz="2400" i="0" dirty="0">
                <a:effectLst/>
                <a:highlight>
                  <a:srgbClr val="FFFFFF"/>
                </a:highlight>
                <a:latin typeface="Alexandria" pitchFamily="2" charset="-78"/>
                <a:cs typeface="Alexandria" pitchFamily="2" charset="-78"/>
              </a:rPr>
              <a:t> </a:t>
            </a:r>
            <a:r>
              <a:rPr lang="fa-IR" sz="2400" i="0" dirty="0">
                <a:effectLst/>
                <a:highlight>
                  <a:srgbClr val="FFFFFF"/>
                </a:highlight>
                <a:latin typeface="Alexandria" pitchFamily="2" charset="-78"/>
                <a:cs typeface="Alexandria" pitchFamily="2" charset="-78"/>
              </a:rPr>
              <a:t>تدخل طرف خارج من أجل اختراق الآلة واستعمالها كأداة في ارتكاب جريمته.</a:t>
            </a:r>
          </a:p>
        </p:txBody>
      </p:sp>
    </p:spTree>
    <p:extLst>
      <p:ext uri="{BB962C8B-B14F-4D97-AF65-F5344CB8AC3E}">
        <p14:creationId xmlns:p14="http://schemas.microsoft.com/office/powerpoint/2010/main" val="15345815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35429" y="1894115"/>
            <a:ext cx="11527972" cy="4071257"/>
          </a:xfrm>
          <a:solidFill>
            <a:schemeClr val="bg1"/>
          </a:solidFill>
        </p:spPr>
        <p:txBody>
          <a:bodyPr>
            <a:normAutofit fontScale="775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الحالة الثانية والمتعلقة بالقدرة الذاتية المتطورة لكيانات الذكاء الاصطناعي على تطوير نفسها </a:t>
            </a:r>
            <a:r>
              <a:rPr lang="fa-IR" sz="2900" b="0" i="0" dirty="0">
                <a:solidFill>
                  <a:srgbClr val="000000"/>
                </a:solidFill>
                <a:effectLst/>
                <a:highlight>
                  <a:srgbClr val="FFFFFF"/>
                </a:highlight>
                <a:latin typeface="Alexandria" pitchFamily="2" charset="-78"/>
                <a:cs typeface="Alexandria" pitchFamily="2" charset="-78"/>
              </a:rPr>
              <a:t>والتعلم وإصدار قرارات ذاتية خارجة عن النظام البرمجي الموضوع لها، فهنا</a:t>
            </a:r>
            <a:r>
              <a:rPr lang="ar-EG" sz="2900" b="0" i="0" dirty="0">
                <a:solidFill>
                  <a:srgbClr val="000000"/>
                </a:solidFill>
                <a:effectLst/>
                <a:highlight>
                  <a:srgbClr val="FFFFFF"/>
                </a:highlight>
                <a:latin typeface="Alexandria" pitchFamily="2" charset="-78"/>
                <a:cs typeface="Alexandria" pitchFamily="2" charset="-78"/>
              </a:rPr>
              <a:t> يخرج الذكاء الاصطناعي من عباءة مصنعه ليسيطر ذاتياً على نفسه، ويكون السلوك المجرم المرتكب من قبله نابعا من إرادة حرة دون تدخل برمجي من المصنع، فيكون من المجافي للعدالة معاقبة المبرمج على خطأ ارتكبه الذكاء الاصطناعي ولم يكن ذلك المبرمج مسئولاً عنه، وأيضاً إذا قررنا المسئولية المنفردة لكيانات الذكاء الاصطناعي فنحن هنا في حاجة إلى تشريعات جديدة وتعديلات في النصوص القانونية من أجل إنزال الستار على نوع جديد من المسئولية الجنائية والمتعلقة بكيانات الذكاء الاصطناعي.</a:t>
            </a: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8658633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a:bodyPr>
          <a:lstStyle/>
          <a:p>
            <a:pPr marL="0" indent="0" algn="just" rtl="1">
              <a:lnSpc>
                <a:spcPct val="160000"/>
              </a:lnSpc>
              <a:spcBef>
                <a:spcPts val="0"/>
              </a:spcBef>
              <a:buNone/>
            </a:pPr>
            <a:r>
              <a:rPr lang="ar-EG" sz="2900" b="1" i="0" dirty="0">
                <a:solidFill>
                  <a:schemeClr val="accent1">
                    <a:lumMod val="50000"/>
                  </a:schemeClr>
                </a:solidFill>
                <a:effectLst/>
                <a:highlight>
                  <a:srgbClr val="FFFFFF"/>
                </a:highlight>
                <a:latin typeface="Alexandria" pitchFamily="2" charset="-78"/>
                <a:cs typeface="Alexandria" pitchFamily="2" charset="-78"/>
              </a:rPr>
              <a:t>أطراف المسئولية الجنائية:</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وتعد المسئولية الجنائية بالنسبة لجرائم الذكاء الاصطناعي معقدة بعض الشيء، فهناك أربعة أطراف ترتبط غالباً بهم المسئولية الجنائية في هذا النوع من الجرائم وهم: (</a:t>
            </a:r>
            <a:r>
              <a:rPr lang="fa-IR" sz="2900" b="1" i="0" dirty="0">
                <a:solidFill>
                  <a:srgbClr val="000000"/>
                </a:solidFill>
                <a:effectLst/>
                <a:highlight>
                  <a:srgbClr val="FFFFFF"/>
                </a:highlight>
                <a:latin typeface="Alexandria" pitchFamily="2" charset="-78"/>
                <a:cs typeface="Alexandria" pitchFamily="2" charset="-78"/>
              </a:rPr>
              <a:t>المصنع لتقنية الذكاء الاصطناعي، والمالك، والذكاء الاصطناعي نفسه، أو طرف خارجي غير هؤلاء</a:t>
            </a:r>
            <a:r>
              <a:rPr lang="ar-EG" sz="2900" b="1" i="0" dirty="0">
                <a:solidFill>
                  <a:srgbClr val="000000"/>
                </a:solidFill>
                <a:effectLst/>
                <a:highlight>
                  <a:srgbClr val="FFFFFF"/>
                </a:highlight>
                <a:latin typeface="Alexandria" pitchFamily="2" charset="-78"/>
                <a:cs typeface="Alexandria" pitchFamily="2" charset="-78"/>
              </a:rPr>
              <a:t> الثلاثة</a:t>
            </a:r>
            <a:r>
              <a:rPr lang="ar-EG" sz="2900" b="0" i="0" dirty="0">
                <a:solidFill>
                  <a:srgbClr val="000000"/>
                </a:solidFill>
                <a:effectLst/>
                <a:highlight>
                  <a:srgbClr val="FFFFFF"/>
                </a:highlight>
                <a:latin typeface="Alexandria" pitchFamily="2" charset="-78"/>
                <a:cs typeface="Alexandria" pitchFamily="2" charset="-78"/>
              </a:rPr>
              <a:t>).</a:t>
            </a:r>
            <a:endParaRPr lang="fa-IR" sz="29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2405917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FE01-B704-4A39-BE57-0F6FFBF37C90}">
  <ds:schemaRefs>
    <ds:schemaRef ds:uri="http://schemas.microsoft.com/sharepoint/v3/contenttype/forms"/>
  </ds:schemaRefs>
</ds:datastoreItem>
</file>

<file path=customXml/itemProps2.xml><?xml version="1.0" encoding="utf-8"?>
<ds:datastoreItem xmlns:ds="http://schemas.openxmlformats.org/officeDocument/2006/customXml" ds:itemID="{75B08761-9FDD-42DC-B701-99E085F385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12615</TotalTime>
  <Words>3939</Words>
  <Application>Microsoft Office PowerPoint</Application>
  <PresentationFormat>Widescreen</PresentationFormat>
  <Paragraphs>191</Paragraphs>
  <Slides>42</Slides>
  <Notes>0</Notes>
  <HiddenSlides>0</HiddenSlides>
  <MMClips>2</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42</vt:i4>
      </vt:variant>
    </vt:vector>
  </HeadingPairs>
  <TitlesOfParts>
    <vt:vector size="49" baseType="lpstr">
      <vt:lpstr>Alexandria Black</vt:lpstr>
      <vt:lpstr>Alexandria</vt:lpstr>
      <vt:lpstr>Arial</vt:lpstr>
      <vt:lpstr>Calibri</vt:lpstr>
      <vt:lpstr>Office Theme</vt:lpstr>
      <vt:lpstr>1_Office Theme</vt:lpstr>
      <vt:lpstr>2_Office Theme</vt:lpstr>
      <vt:lpstr>الذكاء الاصطناعي والمسئولية الجنائية المحاضرة الثامنة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Ramy Elbadry</cp:lastModifiedBy>
  <cp:revision>362</cp:revision>
  <dcterms:created xsi:type="dcterms:W3CDTF">2024-06-13T13:34:31Z</dcterms:created>
  <dcterms:modified xsi:type="dcterms:W3CDTF">2024-11-22T19:51:23Z</dcterms:modified>
</cp:coreProperties>
</file>