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7" r:id="rId4"/>
  </p:sldMasterIdLst>
  <p:notesMasterIdLst>
    <p:notesMasterId r:id="rId32"/>
  </p:notesMasterIdLst>
  <p:sldIdLst>
    <p:sldId id="303" r:id="rId5"/>
    <p:sldId id="503" r:id="rId6"/>
    <p:sldId id="505" r:id="rId7"/>
    <p:sldId id="496" r:id="rId8"/>
    <p:sldId id="271" r:id="rId9"/>
    <p:sldId id="313" r:id="rId10"/>
    <p:sldId id="276" r:id="rId11"/>
    <p:sldId id="506" r:id="rId12"/>
    <p:sldId id="256" r:id="rId13"/>
    <p:sldId id="507" r:id="rId14"/>
    <p:sldId id="504" r:id="rId15"/>
    <p:sldId id="499" r:id="rId16"/>
    <p:sldId id="515" r:id="rId17"/>
    <p:sldId id="508" r:id="rId18"/>
    <p:sldId id="500" r:id="rId19"/>
    <p:sldId id="509" r:id="rId20"/>
    <p:sldId id="510" r:id="rId21"/>
    <p:sldId id="511" r:id="rId22"/>
    <p:sldId id="512" r:id="rId23"/>
    <p:sldId id="513" r:id="rId24"/>
    <p:sldId id="514" r:id="rId25"/>
    <p:sldId id="502" r:id="rId26"/>
    <p:sldId id="306" r:id="rId27"/>
    <p:sldId id="494" r:id="rId28"/>
    <p:sldId id="497" r:id="rId29"/>
    <p:sldId id="498"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3"/>
            <p14:sldId id="505"/>
            <p14:sldId id="496"/>
            <p14:sldId id="271"/>
            <p14:sldId id="313"/>
            <p14:sldId id="276"/>
            <p14:sldId id="506"/>
            <p14:sldId id="256"/>
            <p14:sldId id="507"/>
            <p14:sldId id="504"/>
            <p14:sldId id="499"/>
            <p14:sldId id="515"/>
            <p14:sldId id="508"/>
            <p14:sldId id="500"/>
            <p14:sldId id="509"/>
            <p14:sldId id="510"/>
            <p14:sldId id="511"/>
            <p14:sldId id="512"/>
            <p14:sldId id="513"/>
            <p14:sldId id="514"/>
            <p14:sldId id="502"/>
            <p14:sldId id="306"/>
            <p14:sldId id="494"/>
            <p14:sldId id="497"/>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D200"/>
    <a:srgbClr val="F58221"/>
    <a:srgbClr val="FAC748"/>
    <a:srgbClr val="F0B7F3"/>
    <a:srgbClr val="8E5A6D"/>
    <a:srgbClr val="00AEE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42"/>
    <p:restoredTop sz="94659"/>
  </p:normalViewPr>
  <p:slideViewPr>
    <p:cSldViewPr snapToGrid="0">
      <p:cViewPr varScale="1">
        <p:scale>
          <a:sx n="85" d="100"/>
          <a:sy n="85" d="100"/>
        </p:scale>
        <p:origin x="184" y="7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51CA3C-ACCD-954A-82D4-EE61922A32E3}" type="doc">
      <dgm:prSet loTypeId="urn:microsoft.com/office/officeart/2005/8/layout/vProcess5" loCatId="" qsTypeId="urn:microsoft.com/office/officeart/2005/8/quickstyle/3d3" qsCatId="3D" csTypeId="urn:microsoft.com/office/officeart/2005/8/colors/accent1_2" csCatId="accent1" phldr="1"/>
      <dgm:spPr/>
      <dgm:t>
        <a:bodyPr/>
        <a:lstStyle/>
        <a:p>
          <a:endParaRPr lang="en-US"/>
        </a:p>
      </dgm:t>
    </dgm:pt>
    <dgm:pt modelId="{ECEC5041-AFA2-1747-BAEC-D5F2972D3E12}">
      <dgm:prSet phldrT="[Text]"/>
      <dgm:spPr/>
      <dgm:t>
        <a:bodyPr/>
        <a:lstStyle/>
        <a:p>
          <a:pPr rtl="1"/>
          <a:r>
            <a:rPr lang="ar-SA" dirty="0"/>
            <a:t>مقدمة في الصحافة الرقمية </a:t>
          </a:r>
          <a:endParaRPr lang="en-US" dirty="0"/>
        </a:p>
      </dgm:t>
    </dgm:pt>
    <dgm:pt modelId="{0D951B17-FF80-584C-952D-D8F5CA002EDE}" type="parTrans" cxnId="{73759B28-1D67-4243-81F0-E8A3B2A26446}">
      <dgm:prSet/>
      <dgm:spPr/>
      <dgm:t>
        <a:bodyPr/>
        <a:lstStyle/>
        <a:p>
          <a:endParaRPr lang="en-US"/>
        </a:p>
      </dgm:t>
    </dgm:pt>
    <dgm:pt modelId="{AB704463-3148-5E49-9102-B950B9462BC5}" type="sibTrans" cxnId="{73759B28-1D67-4243-81F0-E8A3B2A26446}">
      <dgm:prSet/>
      <dgm:spPr/>
      <dgm:t>
        <a:bodyPr/>
        <a:lstStyle/>
        <a:p>
          <a:endParaRPr lang="en-US" dirty="0"/>
        </a:p>
      </dgm:t>
    </dgm:pt>
    <dgm:pt modelId="{63B05325-7680-D34F-8B05-D26BA96237E2}">
      <dgm:prSet phldrT="[Text]"/>
      <dgm:spPr/>
      <dgm:t>
        <a:bodyPr/>
        <a:lstStyle/>
        <a:p>
          <a:pPr rtl="1"/>
          <a:r>
            <a:rPr lang="ar-SA" dirty="0"/>
            <a:t>أدوات </a:t>
          </a:r>
          <a:r>
            <a:rPr lang="ar-EG" dirty="0"/>
            <a:t>إ</a:t>
          </a:r>
          <a:r>
            <a:rPr lang="ar-SA" dirty="0"/>
            <a:t>نتاج المحتوى الرقمي</a:t>
          </a:r>
          <a:endParaRPr lang="en-US" dirty="0"/>
        </a:p>
      </dgm:t>
    </dgm:pt>
    <dgm:pt modelId="{BF89D26C-54E2-6846-8236-039557BFA362}" type="parTrans" cxnId="{2239EDDC-D433-574C-96B1-8D9E0C479026}">
      <dgm:prSet/>
      <dgm:spPr/>
      <dgm:t>
        <a:bodyPr/>
        <a:lstStyle/>
        <a:p>
          <a:endParaRPr lang="en-US"/>
        </a:p>
      </dgm:t>
    </dgm:pt>
    <dgm:pt modelId="{48B68349-88BA-1D46-8382-DB4770604113}" type="sibTrans" cxnId="{2239EDDC-D433-574C-96B1-8D9E0C479026}">
      <dgm:prSet/>
      <dgm:spPr/>
      <dgm:t>
        <a:bodyPr/>
        <a:lstStyle/>
        <a:p>
          <a:endParaRPr lang="en-US" dirty="0"/>
        </a:p>
      </dgm:t>
    </dgm:pt>
    <dgm:pt modelId="{72DFD02A-ED7F-784F-9E85-A2CDA09DF3E7}">
      <dgm:prSet phldrT="[Text]"/>
      <dgm:spPr/>
      <dgm:t>
        <a:bodyPr/>
        <a:lstStyle/>
        <a:p>
          <a:pPr rtl="1"/>
          <a:r>
            <a:rPr lang="ar-SA" dirty="0"/>
            <a:t>تصميم الحملات الإلكترونية</a:t>
          </a:r>
          <a:endParaRPr lang="en-US" dirty="0"/>
        </a:p>
      </dgm:t>
    </dgm:pt>
    <dgm:pt modelId="{F09C9E59-116F-4649-8D5A-6AEE283381E7}" type="parTrans" cxnId="{E7D661CA-0249-8641-9420-02A8E600148E}">
      <dgm:prSet/>
      <dgm:spPr/>
      <dgm:t>
        <a:bodyPr/>
        <a:lstStyle/>
        <a:p>
          <a:endParaRPr lang="en-US"/>
        </a:p>
      </dgm:t>
    </dgm:pt>
    <dgm:pt modelId="{54311A9D-235E-784B-A050-DB425215BE0E}" type="sibTrans" cxnId="{E7D661CA-0249-8641-9420-02A8E600148E}">
      <dgm:prSet/>
      <dgm:spPr/>
      <dgm:t>
        <a:bodyPr/>
        <a:lstStyle/>
        <a:p>
          <a:endParaRPr lang="en-US" dirty="0"/>
        </a:p>
      </dgm:t>
    </dgm:pt>
    <dgm:pt modelId="{DF2904C4-394B-3C46-9A4E-B9C1545BD0F9}">
      <dgm:prSet/>
      <dgm:spPr/>
      <dgm:t>
        <a:bodyPr/>
        <a:lstStyle/>
        <a:p>
          <a:pPr rtl="1"/>
          <a:r>
            <a:rPr lang="ar-SA" dirty="0"/>
            <a:t>إدارة وتقييم الحملات </a:t>
          </a:r>
          <a:endParaRPr lang="en-US" dirty="0"/>
        </a:p>
      </dgm:t>
    </dgm:pt>
    <dgm:pt modelId="{42B8AE52-98D1-FA49-819B-1CF206D5D5DB}" type="parTrans" cxnId="{CCEEF6CF-161F-5B4E-B570-D23DD45FB261}">
      <dgm:prSet/>
      <dgm:spPr/>
      <dgm:t>
        <a:bodyPr/>
        <a:lstStyle/>
        <a:p>
          <a:endParaRPr lang="en-US"/>
        </a:p>
      </dgm:t>
    </dgm:pt>
    <dgm:pt modelId="{955D334F-C9BC-B343-8753-60DF42AA7E68}" type="sibTrans" cxnId="{CCEEF6CF-161F-5B4E-B570-D23DD45FB261}">
      <dgm:prSet/>
      <dgm:spPr/>
      <dgm:t>
        <a:bodyPr/>
        <a:lstStyle/>
        <a:p>
          <a:pPr rtl="1"/>
          <a:endParaRPr lang="en-US" dirty="0"/>
        </a:p>
      </dgm:t>
    </dgm:pt>
    <dgm:pt modelId="{59FC7E6B-C5A4-DB4B-9035-76492564E2BF}">
      <dgm:prSet/>
      <dgm:spPr/>
      <dgm:t>
        <a:bodyPr/>
        <a:lstStyle/>
        <a:p>
          <a:pPr rtl="1"/>
          <a:r>
            <a:rPr lang="ar-SA" dirty="0"/>
            <a:t>القضايا القانونية والأخلاقية </a:t>
          </a:r>
          <a:endParaRPr lang="en-US" dirty="0"/>
        </a:p>
      </dgm:t>
    </dgm:pt>
    <dgm:pt modelId="{0D7635C5-D82C-4D42-A22E-CA801956A448}" type="parTrans" cxnId="{3091A908-F626-BA43-98AC-2FBF1F771F37}">
      <dgm:prSet/>
      <dgm:spPr/>
      <dgm:t>
        <a:bodyPr/>
        <a:lstStyle/>
        <a:p>
          <a:endParaRPr lang="en-US"/>
        </a:p>
      </dgm:t>
    </dgm:pt>
    <dgm:pt modelId="{B7D081B2-3059-8B4E-A098-D373D69B26EB}" type="sibTrans" cxnId="{3091A908-F626-BA43-98AC-2FBF1F771F37}">
      <dgm:prSet/>
      <dgm:spPr/>
      <dgm:t>
        <a:bodyPr/>
        <a:lstStyle/>
        <a:p>
          <a:endParaRPr lang="en-US"/>
        </a:p>
      </dgm:t>
    </dgm:pt>
    <dgm:pt modelId="{98509483-7F08-7842-B639-1EFE10808767}" type="pres">
      <dgm:prSet presAssocID="{1451CA3C-ACCD-954A-82D4-EE61922A32E3}" presName="outerComposite" presStyleCnt="0">
        <dgm:presLayoutVars>
          <dgm:chMax val="5"/>
          <dgm:dir/>
          <dgm:resizeHandles val="exact"/>
        </dgm:presLayoutVars>
      </dgm:prSet>
      <dgm:spPr/>
    </dgm:pt>
    <dgm:pt modelId="{B95E0342-FE91-264E-B796-A615AF403E36}" type="pres">
      <dgm:prSet presAssocID="{1451CA3C-ACCD-954A-82D4-EE61922A32E3}" presName="dummyMaxCanvas" presStyleCnt="0">
        <dgm:presLayoutVars/>
      </dgm:prSet>
      <dgm:spPr/>
    </dgm:pt>
    <dgm:pt modelId="{C859A1ED-BE46-F640-9FD2-405EA57B10B8}" type="pres">
      <dgm:prSet presAssocID="{1451CA3C-ACCD-954A-82D4-EE61922A32E3}" presName="FiveNodes_1" presStyleLbl="node1" presStyleIdx="0" presStyleCnt="5">
        <dgm:presLayoutVars>
          <dgm:bulletEnabled val="1"/>
        </dgm:presLayoutVars>
      </dgm:prSet>
      <dgm:spPr/>
    </dgm:pt>
    <dgm:pt modelId="{E66FD397-9595-954D-816E-25FAB2758987}" type="pres">
      <dgm:prSet presAssocID="{1451CA3C-ACCD-954A-82D4-EE61922A32E3}" presName="FiveNodes_2" presStyleLbl="node1" presStyleIdx="1" presStyleCnt="5">
        <dgm:presLayoutVars>
          <dgm:bulletEnabled val="1"/>
        </dgm:presLayoutVars>
      </dgm:prSet>
      <dgm:spPr/>
    </dgm:pt>
    <dgm:pt modelId="{5C59BB13-8965-344B-B073-0BEA3566B100}" type="pres">
      <dgm:prSet presAssocID="{1451CA3C-ACCD-954A-82D4-EE61922A32E3}" presName="FiveNodes_3" presStyleLbl="node1" presStyleIdx="2" presStyleCnt="5">
        <dgm:presLayoutVars>
          <dgm:bulletEnabled val="1"/>
        </dgm:presLayoutVars>
      </dgm:prSet>
      <dgm:spPr/>
    </dgm:pt>
    <dgm:pt modelId="{26FEF9CC-40D5-F246-8F0E-E9A922318D07}" type="pres">
      <dgm:prSet presAssocID="{1451CA3C-ACCD-954A-82D4-EE61922A32E3}" presName="FiveNodes_4" presStyleLbl="node1" presStyleIdx="3" presStyleCnt="5">
        <dgm:presLayoutVars>
          <dgm:bulletEnabled val="1"/>
        </dgm:presLayoutVars>
      </dgm:prSet>
      <dgm:spPr/>
    </dgm:pt>
    <dgm:pt modelId="{8641A2B8-7AD8-A644-892F-FFDA92FDC812}" type="pres">
      <dgm:prSet presAssocID="{1451CA3C-ACCD-954A-82D4-EE61922A32E3}" presName="FiveNodes_5" presStyleLbl="node1" presStyleIdx="4" presStyleCnt="5">
        <dgm:presLayoutVars>
          <dgm:bulletEnabled val="1"/>
        </dgm:presLayoutVars>
      </dgm:prSet>
      <dgm:spPr/>
    </dgm:pt>
    <dgm:pt modelId="{53DE67DC-4C17-4341-B25F-B4D5CDEFBFE4}" type="pres">
      <dgm:prSet presAssocID="{1451CA3C-ACCD-954A-82D4-EE61922A32E3}" presName="FiveConn_1-2" presStyleLbl="fgAccFollowNode1" presStyleIdx="0" presStyleCnt="4">
        <dgm:presLayoutVars>
          <dgm:bulletEnabled val="1"/>
        </dgm:presLayoutVars>
      </dgm:prSet>
      <dgm:spPr/>
    </dgm:pt>
    <dgm:pt modelId="{CF8BD615-CBD7-944A-B9B5-4DF9F5BA91BC}" type="pres">
      <dgm:prSet presAssocID="{1451CA3C-ACCD-954A-82D4-EE61922A32E3}" presName="FiveConn_2-3" presStyleLbl="fgAccFollowNode1" presStyleIdx="1" presStyleCnt="4">
        <dgm:presLayoutVars>
          <dgm:bulletEnabled val="1"/>
        </dgm:presLayoutVars>
      </dgm:prSet>
      <dgm:spPr/>
    </dgm:pt>
    <dgm:pt modelId="{0E06865D-92E4-2C4B-A7E9-22B02BF2C5ED}" type="pres">
      <dgm:prSet presAssocID="{1451CA3C-ACCD-954A-82D4-EE61922A32E3}" presName="FiveConn_3-4" presStyleLbl="fgAccFollowNode1" presStyleIdx="2" presStyleCnt="4">
        <dgm:presLayoutVars>
          <dgm:bulletEnabled val="1"/>
        </dgm:presLayoutVars>
      </dgm:prSet>
      <dgm:spPr/>
    </dgm:pt>
    <dgm:pt modelId="{93D8EDEF-7D1F-BC4D-AA18-E5A5CA45E62B}" type="pres">
      <dgm:prSet presAssocID="{1451CA3C-ACCD-954A-82D4-EE61922A32E3}" presName="FiveConn_4-5" presStyleLbl="fgAccFollowNode1" presStyleIdx="3" presStyleCnt="4">
        <dgm:presLayoutVars>
          <dgm:bulletEnabled val="1"/>
        </dgm:presLayoutVars>
      </dgm:prSet>
      <dgm:spPr/>
    </dgm:pt>
    <dgm:pt modelId="{30C3B01A-3749-3546-B38F-8635462F0644}" type="pres">
      <dgm:prSet presAssocID="{1451CA3C-ACCD-954A-82D4-EE61922A32E3}" presName="FiveNodes_1_text" presStyleLbl="node1" presStyleIdx="4" presStyleCnt="5">
        <dgm:presLayoutVars>
          <dgm:bulletEnabled val="1"/>
        </dgm:presLayoutVars>
      </dgm:prSet>
      <dgm:spPr/>
    </dgm:pt>
    <dgm:pt modelId="{E42665A4-C1F6-464B-9228-D68D39B33C1D}" type="pres">
      <dgm:prSet presAssocID="{1451CA3C-ACCD-954A-82D4-EE61922A32E3}" presName="FiveNodes_2_text" presStyleLbl="node1" presStyleIdx="4" presStyleCnt="5">
        <dgm:presLayoutVars>
          <dgm:bulletEnabled val="1"/>
        </dgm:presLayoutVars>
      </dgm:prSet>
      <dgm:spPr/>
    </dgm:pt>
    <dgm:pt modelId="{11BA6605-D566-8E44-A15D-B43AA06C54FD}" type="pres">
      <dgm:prSet presAssocID="{1451CA3C-ACCD-954A-82D4-EE61922A32E3}" presName="FiveNodes_3_text" presStyleLbl="node1" presStyleIdx="4" presStyleCnt="5">
        <dgm:presLayoutVars>
          <dgm:bulletEnabled val="1"/>
        </dgm:presLayoutVars>
      </dgm:prSet>
      <dgm:spPr/>
    </dgm:pt>
    <dgm:pt modelId="{2C79BBAE-8F92-4941-8D02-B9B7094E1758}" type="pres">
      <dgm:prSet presAssocID="{1451CA3C-ACCD-954A-82D4-EE61922A32E3}" presName="FiveNodes_4_text" presStyleLbl="node1" presStyleIdx="4" presStyleCnt="5">
        <dgm:presLayoutVars>
          <dgm:bulletEnabled val="1"/>
        </dgm:presLayoutVars>
      </dgm:prSet>
      <dgm:spPr/>
    </dgm:pt>
    <dgm:pt modelId="{53621907-1229-1B45-895D-9FF77DFE596E}" type="pres">
      <dgm:prSet presAssocID="{1451CA3C-ACCD-954A-82D4-EE61922A32E3}" presName="FiveNodes_5_text" presStyleLbl="node1" presStyleIdx="4" presStyleCnt="5">
        <dgm:presLayoutVars>
          <dgm:bulletEnabled val="1"/>
        </dgm:presLayoutVars>
      </dgm:prSet>
      <dgm:spPr/>
    </dgm:pt>
  </dgm:ptLst>
  <dgm:cxnLst>
    <dgm:cxn modelId="{3091A908-F626-BA43-98AC-2FBF1F771F37}" srcId="{1451CA3C-ACCD-954A-82D4-EE61922A32E3}" destId="{59FC7E6B-C5A4-DB4B-9035-76492564E2BF}" srcOrd="4" destOrd="0" parTransId="{0D7635C5-D82C-4D42-A22E-CA801956A448}" sibTransId="{B7D081B2-3059-8B4E-A098-D373D69B26EB}"/>
    <dgm:cxn modelId="{7DD3C90F-7EE8-2E49-9EE7-048AF85F8B9B}" type="presOf" srcId="{1451CA3C-ACCD-954A-82D4-EE61922A32E3}" destId="{98509483-7F08-7842-B639-1EFE10808767}" srcOrd="0" destOrd="0" presId="urn:microsoft.com/office/officeart/2005/8/layout/vProcess5"/>
    <dgm:cxn modelId="{73759B28-1D67-4243-81F0-E8A3B2A26446}" srcId="{1451CA3C-ACCD-954A-82D4-EE61922A32E3}" destId="{ECEC5041-AFA2-1747-BAEC-D5F2972D3E12}" srcOrd="0" destOrd="0" parTransId="{0D951B17-FF80-584C-952D-D8F5CA002EDE}" sibTransId="{AB704463-3148-5E49-9102-B950B9462BC5}"/>
    <dgm:cxn modelId="{36595530-638C-5146-AEE7-60C767FA99CC}" type="presOf" srcId="{AB704463-3148-5E49-9102-B950B9462BC5}" destId="{53DE67DC-4C17-4341-B25F-B4D5CDEFBFE4}" srcOrd="0" destOrd="0" presId="urn:microsoft.com/office/officeart/2005/8/layout/vProcess5"/>
    <dgm:cxn modelId="{B774ED38-103A-3742-BAA5-E73A7FC5F355}" type="presOf" srcId="{72DFD02A-ED7F-784F-9E85-A2CDA09DF3E7}" destId="{5C59BB13-8965-344B-B073-0BEA3566B100}" srcOrd="0" destOrd="0" presId="urn:microsoft.com/office/officeart/2005/8/layout/vProcess5"/>
    <dgm:cxn modelId="{4BB4143F-19E3-3D40-810F-0E4F941FEC29}" type="presOf" srcId="{63B05325-7680-D34F-8B05-D26BA96237E2}" destId="{E42665A4-C1F6-464B-9228-D68D39B33C1D}" srcOrd="1" destOrd="0" presId="urn:microsoft.com/office/officeart/2005/8/layout/vProcess5"/>
    <dgm:cxn modelId="{61F8676C-6FCD-344C-B55B-95739A3C8722}" type="presOf" srcId="{63B05325-7680-D34F-8B05-D26BA96237E2}" destId="{E66FD397-9595-954D-816E-25FAB2758987}" srcOrd="0" destOrd="0" presId="urn:microsoft.com/office/officeart/2005/8/layout/vProcess5"/>
    <dgm:cxn modelId="{40D8FB6E-93FF-9B4F-8E6F-D67C49BDAA34}" type="presOf" srcId="{54311A9D-235E-784B-A050-DB425215BE0E}" destId="{0E06865D-92E4-2C4B-A7E9-22B02BF2C5ED}" srcOrd="0" destOrd="0" presId="urn:microsoft.com/office/officeart/2005/8/layout/vProcess5"/>
    <dgm:cxn modelId="{3D206F98-78A6-7D4C-ADF6-D45B0A43DAE8}" type="presOf" srcId="{955D334F-C9BC-B343-8753-60DF42AA7E68}" destId="{93D8EDEF-7D1F-BC4D-AA18-E5A5CA45E62B}" srcOrd="0" destOrd="0" presId="urn:microsoft.com/office/officeart/2005/8/layout/vProcess5"/>
    <dgm:cxn modelId="{7448A7A8-57C5-504B-A728-06FAF0F33736}" type="presOf" srcId="{59FC7E6B-C5A4-DB4B-9035-76492564E2BF}" destId="{8641A2B8-7AD8-A644-892F-FFDA92FDC812}" srcOrd="0" destOrd="0" presId="urn:microsoft.com/office/officeart/2005/8/layout/vProcess5"/>
    <dgm:cxn modelId="{216602AB-B9C2-C142-909F-137E5C12EC4D}" type="presOf" srcId="{59FC7E6B-C5A4-DB4B-9035-76492564E2BF}" destId="{53621907-1229-1B45-895D-9FF77DFE596E}" srcOrd="1" destOrd="0" presId="urn:microsoft.com/office/officeart/2005/8/layout/vProcess5"/>
    <dgm:cxn modelId="{E7D661CA-0249-8641-9420-02A8E600148E}" srcId="{1451CA3C-ACCD-954A-82D4-EE61922A32E3}" destId="{72DFD02A-ED7F-784F-9E85-A2CDA09DF3E7}" srcOrd="2" destOrd="0" parTransId="{F09C9E59-116F-4649-8D5A-6AEE283381E7}" sibTransId="{54311A9D-235E-784B-A050-DB425215BE0E}"/>
    <dgm:cxn modelId="{CCEEF6CF-161F-5B4E-B570-D23DD45FB261}" srcId="{1451CA3C-ACCD-954A-82D4-EE61922A32E3}" destId="{DF2904C4-394B-3C46-9A4E-B9C1545BD0F9}" srcOrd="3" destOrd="0" parTransId="{42B8AE52-98D1-FA49-819B-1CF206D5D5DB}" sibTransId="{955D334F-C9BC-B343-8753-60DF42AA7E68}"/>
    <dgm:cxn modelId="{8CC125D5-C48C-6243-A684-16E442926F26}" type="presOf" srcId="{72DFD02A-ED7F-784F-9E85-A2CDA09DF3E7}" destId="{11BA6605-D566-8E44-A15D-B43AA06C54FD}" srcOrd="1" destOrd="0" presId="urn:microsoft.com/office/officeart/2005/8/layout/vProcess5"/>
    <dgm:cxn modelId="{E92486D9-6019-1842-97F9-DDD8A3CA9468}" type="presOf" srcId="{DF2904C4-394B-3C46-9A4E-B9C1545BD0F9}" destId="{26FEF9CC-40D5-F246-8F0E-E9A922318D07}" srcOrd="0" destOrd="0" presId="urn:microsoft.com/office/officeart/2005/8/layout/vProcess5"/>
    <dgm:cxn modelId="{6BE6A5DC-0F27-BB4E-8888-9AD372527059}" type="presOf" srcId="{DF2904C4-394B-3C46-9A4E-B9C1545BD0F9}" destId="{2C79BBAE-8F92-4941-8D02-B9B7094E1758}" srcOrd="1" destOrd="0" presId="urn:microsoft.com/office/officeart/2005/8/layout/vProcess5"/>
    <dgm:cxn modelId="{2239EDDC-D433-574C-96B1-8D9E0C479026}" srcId="{1451CA3C-ACCD-954A-82D4-EE61922A32E3}" destId="{63B05325-7680-D34F-8B05-D26BA96237E2}" srcOrd="1" destOrd="0" parTransId="{BF89D26C-54E2-6846-8236-039557BFA362}" sibTransId="{48B68349-88BA-1D46-8382-DB4770604113}"/>
    <dgm:cxn modelId="{0B223DDD-2811-4244-B0A6-89DE63F2CB9B}" type="presOf" srcId="{48B68349-88BA-1D46-8382-DB4770604113}" destId="{CF8BD615-CBD7-944A-B9B5-4DF9F5BA91BC}" srcOrd="0" destOrd="0" presId="urn:microsoft.com/office/officeart/2005/8/layout/vProcess5"/>
    <dgm:cxn modelId="{65128CE6-D64E-CF44-AFDB-209F9B28541D}" type="presOf" srcId="{ECEC5041-AFA2-1747-BAEC-D5F2972D3E12}" destId="{C859A1ED-BE46-F640-9FD2-405EA57B10B8}" srcOrd="0" destOrd="0" presId="urn:microsoft.com/office/officeart/2005/8/layout/vProcess5"/>
    <dgm:cxn modelId="{4E8799F6-AFF2-2D46-AD63-DC28A7F9EAB6}" type="presOf" srcId="{ECEC5041-AFA2-1747-BAEC-D5F2972D3E12}" destId="{30C3B01A-3749-3546-B38F-8635462F0644}" srcOrd="1" destOrd="0" presId="urn:microsoft.com/office/officeart/2005/8/layout/vProcess5"/>
    <dgm:cxn modelId="{7DF12B51-F4BD-3347-B20E-9A96C04FCDBD}" type="presParOf" srcId="{98509483-7F08-7842-B639-1EFE10808767}" destId="{B95E0342-FE91-264E-B796-A615AF403E36}" srcOrd="0" destOrd="0" presId="urn:microsoft.com/office/officeart/2005/8/layout/vProcess5"/>
    <dgm:cxn modelId="{89AF4CA8-28B9-7245-8B9F-ED96A7BA99F2}" type="presParOf" srcId="{98509483-7F08-7842-B639-1EFE10808767}" destId="{C859A1ED-BE46-F640-9FD2-405EA57B10B8}" srcOrd="1" destOrd="0" presId="urn:microsoft.com/office/officeart/2005/8/layout/vProcess5"/>
    <dgm:cxn modelId="{221E9443-745E-534E-A92A-DE214C87A518}" type="presParOf" srcId="{98509483-7F08-7842-B639-1EFE10808767}" destId="{E66FD397-9595-954D-816E-25FAB2758987}" srcOrd="2" destOrd="0" presId="urn:microsoft.com/office/officeart/2005/8/layout/vProcess5"/>
    <dgm:cxn modelId="{0A7BDF5A-F51C-3E41-A202-F84E9B54D529}" type="presParOf" srcId="{98509483-7F08-7842-B639-1EFE10808767}" destId="{5C59BB13-8965-344B-B073-0BEA3566B100}" srcOrd="3" destOrd="0" presId="urn:microsoft.com/office/officeart/2005/8/layout/vProcess5"/>
    <dgm:cxn modelId="{5E1E38AB-B228-8D41-8A18-CF610E599407}" type="presParOf" srcId="{98509483-7F08-7842-B639-1EFE10808767}" destId="{26FEF9CC-40D5-F246-8F0E-E9A922318D07}" srcOrd="4" destOrd="0" presId="urn:microsoft.com/office/officeart/2005/8/layout/vProcess5"/>
    <dgm:cxn modelId="{7B40996D-E46C-1B4A-95CD-D6FBF50E730C}" type="presParOf" srcId="{98509483-7F08-7842-B639-1EFE10808767}" destId="{8641A2B8-7AD8-A644-892F-FFDA92FDC812}" srcOrd="5" destOrd="0" presId="urn:microsoft.com/office/officeart/2005/8/layout/vProcess5"/>
    <dgm:cxn modelId="{3360ED54-91A1-3542-9AF1-0E76EA785A49}" type="presParOf" srcId="{98509483-7F08-7842-B639-1EFE10808767}" destId="{53DE67DC-4C17-4341-B25F-B4D5CDEFBFE4}" srcOrd="6" destOrd="0" presId="urn:microsoft.com/office/officeart/2005/8/layout/vProcess5"/>
    <dgm:cxn modelId="{FF76A17F-2DD2-2042-BCAA-FAD81F90D292}" type="presParOf" srcId="{98509483-7F08-7842-B639-1EFE10808767}" destId="{CF8BD615-CBD7-944A-B9B5-4DF9F5BA91BC}" srcOrd="7" destOrd="0" presId="urn:microsoft.com/office/officeart/2005/8/layout/vProcess5"/>
    <dgm:cxn modelId="{B55A439B-D1B6-A14D-BE4F-7CC874449173}" type="presParOf" srcId="{98509483-7F08-7842-B639-1EFE10808767}" destId="{0E06865D-92E4-2C4B-A7E9-22B02BF2C5ED}" srcOrd="8" destOrd="0" presId="urn:microsoft.com/office/officeart/2005/8/layout/vProcess5"/>
    <dgm:cxn modelId="{B0EB22E3-BC31-B341-B91A-BB1AE52389D9}" type="presParOf" srcId="{98509483-7F08-7842-B639-1EFE10808767}" destId="{93D8EDEF-7D1F-BC4D-AA18-E5A5CA45E62B}" srcOrd="9" destOrd="0" presId="urn:microsoft.com/office/officeart/2005/8/layout/vProcess5"/>
    <dgm:cxn modelId="{B6BCE773-503C-0C4B-B466-5D26491843A7}" type="presParOf" srcId="{98509483-7F08-7842-B639-1EFE10808767}" destId="{30C3B01A-3749-3546-B38F-8635462F0644}" srcOrd="10" destOrd="0" presId="urn:microsoft.com/office/officeart/2005/8/layout/vProcess5"/>
    <dgm:cxn modelId="{5EE59125-560B-A040-92C3-78DC843A4262}" type="presParOf" srcId="{98509483-7F08-7842-B639-1EFE10808767}" destId="{E42665A4-C1F6-464B-9228-D68D39B33C1D}" srcOrd="11" destOrd="0" presId="urn:microsoft.com/office/officeart/2005/8/layout/vProcess5"/>
    <dgm:cxn modelId="{70E54B90-ECB0-4740-A48F-F13A1CDC811B}" type="presParOf" srcId="{98509483-7F08-7842-B639-1EFE10808767}" destId="{11BA6605-D566-8E44-A15D-B43AA06C54FD}" srcOrd="12" destOrd="0" presId="urn:microsoft.com/office/officeart/2005/8/layout/vProcess5"/>
    <dgm:cxn modelId="{E45311C8-5160-CA48-95CA-B366C767136C}" type="presParOf" srcId="{98509483-7F08-7842-B639-1EFE10808767}" destId="{2C79BBAE-8F92-4941-8D02-B9B7094E1758}" srcOrd="13" destOrd="0" presId="urn:microsoft.com/office/officeart/2005/8/layout/vProcess5"/>
    <dgm:cxn modelId="{B14F90E3-DE19-2342-8380-4D4F7530ED2B}" type="presParOf" srcId="{98509483-7F08-7842-B639-1EFE10808767}" destId="{53621907-1229-1B45-895D-9FF77DFE596E}" srcOrd="14"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4C5D30-8C1D-B041-934E-FFDE5EA58CBA}" type="doc">
      <dgm:prSet loTypeId="urn:microsoft.com/office/officeart/2005/8/layout/equation2" loCatId="" qsTypeId="urn:microsoft.com/office/officeart/2005/8/quickstyle/simple1" qsCatId="simple" csTypeId="urn:microsoft.com/office/officeart/2005/8/colors/accent1_2" csCatId="accent1" phldr="1"/>
      <dgm:spPr/>
    </dgm:pt>
    <dgm:pt modelId="{6D8A1595-FEE8-0E4F-82FD-5065FFEFF5A1}">
      <dgm:prSet phldrT="[Text]"/>
      <dgm:spPr/>
      <dgm:t>
        <a:bodyPr/>
        <a:lstStyle/>
        <a:p>
          <a:pPr rtl="1"/>
          <a:r>
            <a:rPr lang="ar-SA" dirty="0"/>
            <a:t>الاختبارات الأسبوعية القصيرة بمجموع</a:t>
          </a:r>
        </a:p>
        <a:p>
          <a:pPr rtl="1"/>
          <a:r>
            <a:rPr lang="ar-SA" dirty="0"/>
            <a:t>٨٠ درجة</a:t>
          </a:r>
          <a:endParaRPr lang="en-US" dirty="0"/>
        </a:p>
      </dgm:t>
    </dgm:pt>
    <dgm:pt modelId="{05647C19-1B22-3A4B-97E2-D521B15A85B8}" type="parTrans" cxnId="{38F7E29F-856E-FC43-A52F-79617DAC2511}">
      <dgm:prSet/>
      <dgm:spPr/>
      <dgm:t>
        <a:bodyPr/>
        <a:lstStyle/>
        <a:p>
          <a:endParaRPr lang="en-US"/>
        </a:p>
      </dgm:t>
    </dgm:pt>
    <dgm:pt modelId="{DBF0B4BB-E1BF-0244-B859-ECF3DB9A7FD9}" type="sibTrans" cxnId="{38F7E29F-856E-FC43-A52F-79617DAC2511}">
      <dgm:prSet/>
      <dgm:spPr/>
      <dgm:t>
        <a:bodyPr/>
        <a:lstStyle/>
        <a:p>
          <a:endParaRPr lang="en-US" dirty="0"/>
        </a:p>
      </dgm:t>
    </dgm:pt>
    <dgm:pt modelId="{ACA4879F-A703-1447-812C-9A257D9FB574}">
      <dgm:prSet phldrT="[Text]"/>
      <dgm:spPr/>
      <dgm:t>
        <a:bodyPr/>
        <a:lstStyle/>
        <a:p>
          <a:pPr rtl="1"/>
          <a:r>
            <a:rPr lang="ar-SA" dirty="0"/>
            <a:t>الاختبار النهائي  للمساق بمجموع ٢٠ درجة </a:t>
          </a:r>
          <a:endParaRPr lang="en-US" dirty="0"/>
        </a:p>
      </dgm:t>
    </dgm:pt>
    <dgm:pt modelId="{D236B299-0E71-A045-BFEF-A461D37D233F}" type="parTrans" cxnId="{9C526FA7-BA72-764E-8B77-E9AB8962B255}">
      <dgm:prSet/>
      <dgm:spPr/>
      <dgm:t>
        <a:bodyPr/>
        <a:lstStyle/>
        <a:p>
          <a:endParaRPr lang="en-US"/>
        </a:p>
      </dgm:t>
    </dgm:pt>
    <dgm:pt modelId="{57CB241A-94A3-2B47-8A1F-79A16F5AB79D}" type="sibTrans" cxnId="{9C526FA7-BA72-764E-8B77-E9AB8962B255}">
      <dgm:prSet/>
      <dgm:spPr/>
      <dgm:t>
        <a:bodyPr/>
        <a:lstStyle/>
        <a:p>
          <a:endParaRPr lang="en-US" dirty="0"/>
        </a:p>
      </dgm:t>
    </dgm:pt>
    <dgm:pt modelId="{A2F6C164-B6AC-A042-897C-A9E660E227D3}">
      <dgm:prSet phldrT="[Text]"/>
      <dgm:spPr/>
      <dgm:t>
        <a:bodyPr/>
        <a:lstStyle/>
        <a:p>
          <a:pPr rtl="1"/>
          <a:r>
            <a:rPr lang="ar-SA" dirty="0"/>
            <a:t>الدرجة النهائية الكلية من ١٠٠</a:t>
          </a:r>
          <a:endParaRPr lang="en-US" dirty="0"/>
        </a:p>
      </dgm:t>
    </dgm:pt>
    <dgm:pt modelId="{8D56E272-4312-5D4B-9FDB-E0F691D519D6}" type="parTrans" cxnId="{1C8D3D97-6CBB-D845-A50D-59CF49108D93}">
      <dgm:prSet/>
      <dgm:spPr/>
      <dgm:t>
        <a:bodyPr/>
        <a:lstStyle/>
        <a:p>
          <a:endParaRPr lang="en-US"/>
        </a:p>
      </dgm:t>
    </dgm:pt>
    <dgm:pt modelId="{4FBEB7DC-EFA7-EA40-ABD9-A868EAD02926}" type="sibTrans" cxnId="{1C8D3D97-6CBB-D845-A50D-59CF49108D93}">
      <dgm:prSet/>
      <dgm:spPr/>
      <dgm:t>
        <a:bodyPr/>
        <a:lstStyle/>
        <a:p>
          <a:endParaRPr lang="en-US"/>
        </a:p>
      </dgm:t>
    </dgm:pt>
    <dgm:pt modelId="{1C3523B7-4632-1345-BB42-F113727B42D6}" type="pres">
      <dgm:prSet presAssocID="{0B4C5D30-8C1D-B041-934E-FFDE5EA58CBA}" presName="Name0" presStyleCnt="0">
        <dgm:presLayoutVars>
          <dgm:dir/>
          <dgm:resizeHandles val="exact"/>
        </dgm:presLayoutVars>
      </dgm:prSet>
      <dgm:spPr/>
    </dgm:pt>
    <dgm:pt modelId="{4C151B40-FEDF-1D4E-A72B-5F499600E78C}" type="pres">
      <dgm:prSet presAssocID="{0B4C5D30-8C1D-B041-934E-FFDE5EA58CBA}" presName="vNodes" presStyleCnt="0"/>
      <dgm:spPr/>
    </dgm:pt>
    <dgm:pt modelId="{8AD479D6-0E30-224E-A1AB-B2DF3A487B53}" type="pres">
      <dgm:prSet presAssocID="{6D8A1595-FEE8-0E4F-82FD-5065FFEFF5A1}" presName="node" presStyleLbl="node1" presStyleIdx="0" presStyleCnt="3">
        <dgm:presLayoutVars>
          <dgm:bulletEnabled val="1"/>
        </dgm:presLayoutVars>
      </dgm:prSet>
      <dgm:spPr/>
    </dgm:pt>
    <dgm:pt modelId="{83549780-9BAE-3749-8005-0BDC4DA79576}" type="pres">
      <dgm:prSet presAssocID="{DBF0B4BB-E1BF-0244-B859-ECF3DB9A7FD9}" presName="spacerT" presStyleCnt="0"/>
      <dgm:spPr/>
    </dgm:pt>
    <dgm:pt modelId="{D8EB6DE5-DA9B-CC42-A2D4-CA6C87CED453}" type="pres">
      <dgm:prSet presAssocID="{DBF0B4BB-E1BF-0244-B859-ECF3DB9A7FD9}" presName="sibTrans" presStyleLbl="sibTrans2D1" presStyleIdx="0" presStyleCnt="2"/>
      <dgm:spPr/>
    </dgm:pt>
    <dgm:pt modelId="{C071F9D5-5964-AC46-8D8A-FD8198B2A318}" type="pres">
      <dgm:prSet presAssocID="{DBF0B4BB-E1BF-0244-B859-ECF3DB9A7FD9}" presName="spacerB" presStyleCnt="0"/>
      <dgm:spPr/>
    </dgm:pt>
    <dgm:pt modelId="{793A066E-393F-0847-8BCD-219952A2C3FC}" type="pres">
      <dgm:prSet presAssocID="{ACA4879F-A703-1447-812C-9A257D9FB574}" presName="node" presStyleLbl="node1" presStyleIdx="1" presStyleCnt="3">
        <dgm:presLayoutVars>
          <dgm:bulletEnabled val="1"/>
        </dgm:presLayoutVars>
      </dgm:prSet>
      <dgm:spPr/>
    </dgm:pt>
    <dgm:pt modelId="{532873C7-906E-9440-B446-D28206A35B11}" type="pres">
      <dgm:prSet presAssocID="{0B4C5D30-8C1D-B041-934E-FFDE5EA58CBA}" presName="sibTransLast" presStyleLbl="sibTrans2D1" presStyleIdx="1" presStyleCnt="2"/>
      <dgm:spPr/>
    </dgm:pt>
    <dgm:pt modelId="{AEA58E96-3A21-3747-BCD0-E0908E606A67}" type="pres">
      <dgm:prSet presAssocID="{0B4C5D30-8C1D-B041-934E-FFDE5EA58CBA}" presName="connectorText" presStyleLbl="sibTrans2D1" presStyleIdx="1" presStyleCnt="2"/>
      <dgm:spPr/>
    </dgm:pt>
    <dgm:pt modelId="{C6A18C51-CA79-C149-97FC-8810B35C163E}" type="pres">
      <dgm:prSet presAssocID="{0B4C5D30-8C1D-B041-934E-FFDE5EA58CBA}" presName="lastNode" presStyleLbl="node1" presStyleIdx="2" presStyleCnt="3" custScaleX="74470" custScaleY="83580" custLinFactNeighborX="41166" custLinFactNeighborY="-118">
        <dgm:presLayoutVars>
          <dgm:bulletEnabled val="1"/>
        </dgm:presLayoutVars>
      </dgm:prSet>
      <dgm:spPr/>
    </dgm:pt>
  </dgm:ptLst>
  <dgm:cxnLst>
    <dgm:cxn modelId="{DD31E006-F169-444D-9215-B9A0BAF4C25B}" type="presOf" srcId="{DBF0B4BB-E1BF-0244-B859-ECF3DB9A7FD9}" destId="{D8EB6DE5-DA9B-CC42-A2D4-CA6C87CED453}" srcOrd="0" destOrd="0" presId="urn:microsoft.com/office/officeart/2005/8/layout/equation2"/>
    <dgm:cxn modelId="{CE56F131-22DD-614E-8DDE-920820E2C63B}" type="presOf" srcId="{57CB241A-94A3-2B47-8A1F-79A16F5AB79D}" destId="{532873C7-906E-9440-B446-D28206A35B11}" srcOrd="0" destOrd="0" presId="urn:microsoft.com/office/officeart/2005/8/layout/equation2"/>
    <dgm:cxn modelId="{7859BB32-5C7B-F049-8B05-9B2760B6AE0E}" type="presOf" srcId="{6D8A1595-FEE8-0E4F-82FD-5065FFEFF5A1}" destId="{8AD479D6-0E30-224E-A1AB-B2DF3A487B53}" srcOrd="0" destOrd="0" presId="urn:microsoft.com/office/officeart/2005/8/layout/equation2"/>
    <dgm:cxn modelId="{D3C7A64E-2B07-2447-B62F-F7A78FAAF7DB}" type="presOf" srcId="{0B4C5D30-8C1D-B041-934E-FFDE5EA58CBA}" destId="{1C3523B7-4632-1345-BB42-F113727B42D6}" srcOrd="0" destOrd="0" presId="urn:microsoft.com/office/officeart/2005/8/layout/equation2"/>
    <dgm:cxn modelId="{0B97C174-0696-D344-A301-4B2252428E37}" type="presOf" srcId="{A2F6C164-B6AC-A042-897C-A9E660E227D3}" destId="{C6A18C51-CA79-C149-97FC-8810B35C163E}" srcOrd="0" destOrd="0" presId="urn:microsoft.com/office/officeart/2005/8/layout/equation2"/>
    <dgm:cxn modelId="{3C18B483-CA1C-514B-BE96-C9C00D0B8B03}" type="presOf" srcId="{ACA4879F-A703-1447-812C-9A257D9FB574}" destId="{793A066E-393F-0847-8BCD-219952A2C3FC}" srcOrd="0" destOrd="0" presId="urn:microsoft.com/office/officeart/2005/8/layout/equation2"/>
    <dgm:cxn modelId="{1C8D3D97-6CBB-D845-A50D-59CF49108D93}" srcId="{0B4C5D30-8C1D-B041-934E-FFDE5EA58CBA}" destId="{A2F6C164-B6AC-A042-897C-A9E660E227D3}" srcOrd="2" destOrd="0" parTransId="{8D56E272-4312-5D4B-9FDB-E0F691D519D6}" sibTransId="{4FBEB7DC-EFA7-EA40-ABD9-A868EAD02926}"/>
    <dgm:cxn modelId="{38F7E29F-856E-FC43-A52F-79617DAC2511}" srcId="{0B4C5D30-8C1D-B041-934E-FFDE5EA58CBA}" destId="{6D8A1595-FEE8-0E4F-82FD-5065FFEFF5A1}" srcOrd="0" destOrd="0" parTransId="{05647C19-1B22-3A4B-97E2-D521B15A85B8}" sibTransId="{DBF0B4BB-E1BF-0244-B859-ECF3DB9A7FD9}"/>
    <dgm:cxn modelId="{9C526FA7-BA72-764E-8B77-E9AB8962B255}" srcId="{0B4C5D30-8C1D-B041-934E-FFDE5EA58CBA}" destId="{ACA4879F-A703-1447-812C-9A257D9FB574}" srcOrd="1" destOrd="0" parTransId="{D236B299-0E71-A045-BFEF-A461D37D233F}" sibTransId="{57CB241A-94A3-2B47-8A1F-79A16F5AB79D}"/>
    <dgm:cxn modelId="{F74B21B9-8B30-6C45-AC13-4BAAF0553336}" type="presOf" srcId="{57CB241A-94A3-2B47-8A1F-79A16F5AB79D}" destId="{AEA58E96-3A21-3747-BCD0-E0908E606A67}" srcOrd="1" destOrd="0" presId="urn:microsoft.com/office/officeart/2005/8/layout/equation2"/>
    <dgm:cxn modelId="{C2A7A6F3-47E4-B349-9527-DDB022AEA434}" type="presParOf" srcId="{1C3523B7-4632-1345-BB42-F113727B42D6}" destId="{4C151B40-FEDF-1D4E-A72B-5F499600E78C}" srcOrd="0" destOrd="0" presId="urn:microsoft.com/office/officeart/2005/8/layout/equation2"/>
    <dgm:cxn modelId="{BEE85239-F1B4-B545-9C49-057B26E14B73}" type="presParOf" srcId="{4C151B40-FEDF-1D4E-A72B-5F499600E78C}" destId="{8AD479D6-0E30-224E-A1AB-B2DF3A487B53}" srcOrd="0" destOrd="0" presId="urn:microsoft.com/office/officeart/2005/8/layout/equation2"/>
    <dgm:cxn modelId="{48AC852D-00F7-6C4F-9CC4-B76AB611D9DA}" type="presParOf" srcId="{4C151B40-FEDF-1D4E-A72B-5F499600E78C}" destId="{83549780-9BAE-3749-8005-0BDC4DA79576}" srcOrd="1" destOrd="0" presId="urn:microsoft.com/office/officeart/2005/8/layout/equation2"/>
    <dgm:cxn modelId="{51170F74-9B57-5E45-A8AB-8807F4C3D373}" type="presParOf" srcId="{4C151B40-FEDF-1D4E-A72B-5F499600E78C}" destId="{D8EB6DE5-DA9B-CC42-A2D4-CA6C87CED453}" srcOrd="2" destOrd="0" presId="urn:microsoft.com/office/officeart/2005/8/layout/equation2"/>
    <dgm:cxn modelId="{7B059121-1FAA-1B4F-9B09-092B5C42A838}" type="presParOf" srcId="{4C151B40-FEDF-1D4E-A72B-5F499600E78C}" destId="{C071F9D5-5964-AC46-8D8A-FD8198B2A318}" srcOrd="3" destOrd="0" presId="urn:microsoft.com/office/officeart/2005/8/layout/equation2"/>
    <dgm:cxn modelId="{1B792484-8101-4742-A373-8BE5D225EB58}" type="presParOf" srcId="{4C151B40-FEDF-1D4E-A72B-5F499600E78C}" destId="{793A066E-393F-0847-8BCD-219952A2C3FC}" srcOrd="4" destOrd="0" presId="urn:microsoft.com/office/officeart/2005/8/layout/equation2"/>
    <dgm:cxn modelId="{0C3AB6FA-C90E-E748-A621-0CAF25FCED00}" type="presParOf" srcId="{1C3523B7-4632-1345-BB42-F113727B42D6}" destId="{532873C7-906E-9440-B446-D28206A35B11}" srcOrd="1" destOrd="0" presId="urn:microsoft.com/office/officeart/2005/8/layout/equation2"/>
    <dgm:cxn modelId="{89880C7E-22D1-C54C-AF77-46FEE174FCB5}" type="presParOf" srcId="{532873C7-906E-9440-B446-D28206A35B11}" destId="{AEA58E96-3A21-3747-BCD0-E0908E606A67}" srcOrd="0" destOrd="0" presId="urn:microsoft.com/office/officeart/2005/8/layout/equation2"/>
    <dgm:cxn modelId="{3CC475BA-E02B-B941-ABA8-3EA110B11728}" type="presParOf" srcId="{1C3523B7-4632-1345-BB42-F113727B42D6}" destId="{C6A18C51-CA79-C149-97FC-8810B35C163E}" srcOrd="2" destOrd="0" presId="urn:microsoft.com/office/officeart/2005/8/layout/equati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59A1ED-BE46-F640-9FD2-405EA57B10B8}">
      <dsp:nvSpPr>
        <dsp:cNvPr id="0" name=""/>
        <dsp:cNvSpPr/>
      </dsp:nvSpPr>
      <dsp:spPr>
        <a:xfrm>
          <a:off x="0" y="0"/>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مقدمة في الصحافة الرقمية </a:t>
          </a:r>
          <a:endParaRPr lang="en-US" sz="3700" kern="1200" dirty="0"/>
        </a:p>
      </dsp:txBody>
      <dsp:txXfrm>
        <a:off x="25055" y="25055"/>
        <a:ext cx="4625622" cy="805322"/>
      </dsp:txXfrm>
    </dsp:sp>
    <dsp:sp modelId="{E66FD397-9595-954D-816E-25FAB2758987}">
      <dsp:nvSpPr>
        <dsp:cNvPr id="0" name=""/>
        <dsp:cNvSpPr/>
      </dsp:nvSpPr>
      <dsp:spPr>
        <a:xfrm>
          <a:off x="421825" y="974242"/>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أدوات </a:t>
          </a:r>
          <a:r>
            <a:rPr lang="ar-EG" sz="3700" kern="1200" dirty="0"/>
            <a:t>إ</a:t>
          </a:r>
          <a:r>
            <a:rPr lang="ar-SA" sz="3700" kern="1200" dirty="0"/>
            <a:t>نتاج المحتوى الرقمي</a:t>
          </a:r>
          <a:endParaRPr lang="en-US" sz="3700" kern="1200" dirty="0"/>
        </a:p>
      </dsp:txBody>
      <dsp:txXfrm>
        <a:off x="446880" y="999297"/>
        <a:ext cx="4620820" cy="805322"/>
      </dsp:txXfrm>
    </dsp:sp>
    <dsp:sp modelId="{5C59BB13-8965-344B-B073-0BEA3566B100}">
      <dsp:nvSpPr>
        <dsp:cNvPr id="0" name=""/>
        <dsp:cNvSpPr/>
      </dsp:nvSpPr>
      <dsp:spPr>
        <a:xfrm>
          <a:off x="843650" y="1948484"/>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تصميم الحملات الإلكترونية</a:t>
          </a:r>
          <a:endParaRPr lang="en-US" sz="3700" kern="1200" dirty="0"/>
        </a:p>
      </dsp:txBody>
      <dsp:txXfrm>
        <a:off x="868705" y="1973539"/>
        <a:ext cx="4620820" cy="805322"/>
      </dsp:txXfrm>
    </dsp:sp>
    <dsp:sp modelId="{26FEF9CC-40D5-F246-8F0E-E9A922318D07}">
      <dsp:nvSpPr>
        <dsp:cNvPr id="0" name=""/>
        <dsp:cNvSpPr/>
      </dsp:nvSpPr>
      <dsp:spPr>
        <a:xfrm>
          <a:off x="1265475" y="2922727"/>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إدارة وتقييم الحملات </a:t>
          </a:r>
          <a:endParaRPr lang="en-US" sz="3700" kern="1200" dirty="0"/>
        </a:p>
      </dsp:txBody>
      <dsp:txXfrm>
        <a:off x="1290530" y="2947782"/>
        <a:ext cx="4620820" cy="805322"/>
      </dsp:txXfrm>
    </dsp:sp>
    <dsp:sp modelId="{8641A2B8-7AD8-A644-892F-FFDA92FDC812}">
      <dsp:nvSpPr>
        <dsp:cNvPr id="0" name=""/>
        <dsp:cNvSpPr/>
      </dsp:nvSpPr>
      <dsp:spPr>
        <a:xfrm>
          <a:off x="1687300" y="3896969"/>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القضايا القانونية والأخلاقية </a:t>
          </a:r>
          <a:endParaRPr lang="en-US" sz="3700" kern="1200" dirty="0"/>
        </a:p>
      </dsp:txBody>
      <dsp:txXfrm>
        <a:off x="1712355" y="3922024"/>
        <a:ext cx="4620820" cy="805322"/>
      </dsp:txXfrm>
    </dsp:sp>
    <dsp:sp modelId="{53DE67DC-4C17-4341-B25F-B4D5CDEFBFE4}">
      <dsp:nvSpPr>
        <dsp:cNvPr id="0" name=""/>
        <dsp:cNvSpPr/>
      </dsp:nvSpPr>
      <dsp:spPr>
        <a:xfrm>
          <a:off x="5092755" y="624940"/>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dirty="0"/>
        </a:p>
      </dsp:txBody>
      <dsp:txXfrm>
        <a:off x="5217862" y="624940"/>
        <a:ext cx="305817" cy="418413"/>
      </dsp:txXfrm>
    </dsp:sp>
    <dsp:sp modelId="{CF8BD615-CBD7-944A-B9B5-4DF9F5BA91BC}">
      <dsp:nvSpPr>
        <dsp:cNvPr id="0" name=""/>
        <dsp:cNvSpPr/>
      </dsp:nvSpPr>
      <dsp:spPr>
        <a:xfrm>
          <a:off x="5514580" y="1599183"/>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dirty="0"/>
        </a:p>
      </dsp:txBody>
      <dsp:txXfrm>
        <a:off x="5639687" y="1599183"/>
        <a:ext cx="305817" cy="418413"/>
      </dsp:txXfrm>
    </dsp:sp>
    <dsp:sp modelId="{0E06865D-92E4-2C4B-A7E9-22B02BF2C5ED}">
      <dsp:nvSpPr>
        <dsp:cNvPr id="0" name=""/>
        <dsp:cNvSpPr/>
      </dsp:nvSpPr>
      <dsp:spPr>
        <a:xfrm>
          <a:off x="5936405" y="2559168"/>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dirty="0"/>
        </a:p>
      </dsp:txBody>
      <dsp:txXfrm>
        <a:off x="6061512" y="2559168"/>
        <a:ext cx="305817" cy="418413"/>
      </dsp:txXfrm>
    </dsp:sp>
    <dsp:sp modelId="{93D8EDEF-7D1F-BC4D-AA18-E5A5CA45E62B}">
      <dsp:nvSpPr>
        <dsp:cNvPr id="0" name=""/>
        <dsp:cNvSpPr/>
      </dsp:nvSpPr>
      <dsp:spPr>
        <a:xfrm>
          <a:off x="6358230" y="3542915"/>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endParaRPr lang="en-US" sz="2500" kern="1200" dirty="0"/>
        </a:p>
      </dsp:txBody>
      <dsp:txXfrm>
        <a:off x="6483337" y="3542915"/>
        <a:ext cx="305817" cy="4184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479D6-0E30-224E-A1AB-B2DF3A487B53}">
      <dsp:nvSpPr>
        <dsp:cNvPr id="0" name=""/>
        <dsp:cNvSpPr/>
      </dsp:nvSpPr>
      <dsp:spPr>
        <a:xfrm>
          <a:off x="1014062" y="1963"/>
          <a:ext cx="1974453" cy="19744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kern="1200" dirty="0"/>
            <a:t>الاختبارات الأسبوعية القصيرة بمجموع</a:t>
          </a:r>
        </a:p>
        <a:p>
          <a:pPr marL="0" lvl="0" indent="0" algn="ctr" defTabSz="844550" rtl="1">
            <a:lnSpc>
              <a:spcPct val="90000"/>
            </a:lnSpc>
            <a:spcBef>
              <a:spcPct val="0"/>
            </a:spcBef>
            <a:spcAft>
              <a:spcPct val="35000"/>
            </a:spcAft>
            <a:buNone/>
          </a:pPr>
          <a:r>
            <a:rPr lang="ar-SA" sz="1900" kern="1200" dirty="0"/>
            <a:t>٨٠ درجة</a:t>
          </a:r>
          <a:endParaRPr lang="en-US" sz="1900" kern="1200" dirty="0"/>
        </a:p>
      </dsp:txBody>
      <dsp:txXfrm>
        <a:off x="1303214" y="291115"/>
        <a:ext cx="1396149" cy="1396149"/>
      </dsp:txXfrm>
    </dsp:sp>
    <dsp:sp modelId="{D8EB6DE5-DA9B-CC42-A2D4-CA6C87CED453}">
      <dsp:nvSpPr>
        <dsp:cNvPr id="0" name=""/>
        <dsp:cNvSpPr/>
      </dsp:nvSpPr>
      <dsp:spPr>
        <a:xfrm>
          <a:off x="1428697" y="2136742"/>
          <a:ext cx="1145182" cy="1145182"/>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dirty="0"/>
        </a:p>
      </dsp:txBody>
      <dsp:txXfrm>
        <a:off x="1580491" y="2574660"/>
        <a:ext cx="841594" cy="269346"/>
      </dsp:txXfrm>
    </dsp:sp>
    <dsp:sp modelId="{793A066E-393F-0847-8BCD-219952A2C3FC}">
      <dsp:nvSpPr>
        <dsp:cNvPr id="0" name=""/>
        <dsp:cNvSpPr/>
      </dsp:nvSpPr>
      <dsp:spPr>
        <a:xfrm>
          <a:off x="1014062" y="3442250"/>
          <a:ext cx="1974453" cy="19744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kern="1200" dirty="0"/>
            <a:t>الاختبار النهائي  للمساق بمجموع ٢٠ درجة </a:t>
          </a:r>
          <a:endParaRPr lang="en-US" sz="1900" kern="1200" dirty="0"/>
        </a:p>
      </dsp:txBody>
      <dsp:txXfrm>
        <a:off x="1303214" y="3731402"/>
        <a:ext cx="1396149" cy="1396149"/>
      </dsp:txXfrm>
    </dsp:sp>
    <dsp:sp modelId="{532873C7-906E-9440-B446-D28206A35B11}">
      <dsp:nvSpPr>
        <dsp:cNvPr id="0" name=""/>
        <dsp:cNvSpPr/>
      </dsp:nvSpPr>
      <dsp:spPr>
        <a:xfrm rot="21596121">
          <a:off x="3406603" y="2339999"/>
          <a:ext cx="886348" cy="73449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dirty="0"/>
        </a:p>
      </dsp:txBody>
      <dsp:txXfrm>
        <a:off x="3406603" y="2487022"/>
        <a:ext cx="665999" cy="440698"/>
      </dsp:txXfrm>
    </dsp:sp>
    <dsp:sp modelId="{C6A18C51-CA79-C149-97FC-8810B35C163E}">
      <dsp:nvSpPr>
        <dsp:cNvPr id="0" name=""/>
        <dsp:cNvSpPr/>
      </dsp:nvSpPr>
      <dsp:spPr>
        <a:xfrm>
          <a:off x="4660869" y="1054425"/>
          <a:ext cx="2940750" cy="330049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marL="0" lvl="0" indent="0" algn="ctr" defTabSz="1822450" rtl="1">
            <a:lnSpc>
              <a:spcPct val="90000"/>
            </a:lnSpc>
            <a:spcBef>
              <a:spcPct val="0"/>
            </a:spcBef>
            <a:spcAft>
              <a:spcPct val="35000"/>
            </a:spcAft>
            <a:buNone/>
          </a:pPr>
          <a:r>
            <a:rPr lang="ar-SA" sz="4100" kern="1200" dirty="0"/>
            <a:t>الدرجة النهائية الكلية من ١٠٠</a:t>
          </a:r>
          <a:endParaRPr lang="en-US" sz="4100" kern="1200" dirty="0"/>
        </a:p>
      </dsp:txBody>
      <dsp:txXfrm>
        <a:off x="5091532" y="1537771"/>
        <a:ext cx="2079424" cy="233380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9/9/26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857638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5808826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260667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77055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15477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690160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9/9/26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074724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9/9/26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724719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9/9/26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41007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23977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656743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12321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446148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059205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06429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30891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39936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87406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25363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5864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9/9/26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01891927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60" r:id="rId19"/>
    <p:sldLayoutId id="2147483661" r:id="rId20"/>
    <p:sldLayoutId id="2147483662" r:id="rId21"/>
    <p:sldLayoutId id="2147483663" r:id="rId22"/>
    <p:sldLayoutId id="2147483664" r:id="rId23"/>
    <p:sldLayoutId id="2147483665" r:id="rId24"/>
    <p:sldLayoutId id="2147483666"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5.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5.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9.jpg"/><Relationship Id="rId5" Type="http://schemas.openxmlformats.org/officeDocument/2006/relationships/image" Target="../media/image4.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10.jpe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1.xml"/><Relationship Id="rId7" Type="http://schemas.openxmlformats.org/officeDocument/2006/relationships/diagramQuickStyle" Target="../diagrams/quickStyle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5.png"/><Relationship Id="rId4" Type="http://schemas.openxmlformats.org/officeDocument/2006/relationships/image" Target="../media/image4.pn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5.png"/><Relationship Id="rId2" Type="http://schemas.openxmlformats.org/officeDocument/2006/relationships/audio" Target="../media/media11.m4a"/><Relationship Id="rId1" Type="http://schemas.microsoft.com/office/2007/relationships/media" Target="../media/media11.m4a"/><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1.xml"/><Relationship Id="rId7" Type="http://schemas.openxmlformats.org/officeDocument/2006/relationships/diagramQuickStyle" Target="../diagrams/quickStyle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5.png"/><Relationship Id="rId4" Type="http://schemas.openxmlformats.org/officeDocument/2006/relationships/image" Target="../media/image4.png"/><Relationship Id="rId9" Type="http://schemas.microsoft.com/office/2007/relationships/diagramDrawing" Target="../diagrams/drawing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5.png"/><Relationship Id="rId5" Type="http://schemas.openxmlformats.org/officeDocument/2006/relationships/image" Target="../media/image12.jpe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5.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5.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5.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hyperlink" Target="https://youtu.be/ls5Z2eiHxVE?si=etvXJ5TKb684Z4_L" TargetMode="External"/><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hyperlink" Target="https://youtu.be/9uh-6jkJZsQ?si=0ruH5d3NbATkCG6j" TargetMode="External"/><Relationship Id="rId5" Type="http://schemas.openxmlformats.org/officeDocument/2006/relationships/hyperlink" Target="https://youtu.be/xvmOvHEhMfQ?si=do2P-gW6MTyClBcB" TargetMode="Externa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hyperlink" Target="https://youtube.com/@googlenewsinitiative?si=nxe3O64VbHGT6RCp" TargetMode="External"/><Relationship Id="rId5" Type="http://schemas.openxmlformats.org/officeDocument/2006/relationships/hyperlink" Target="https://www.youtube.com/user/socialmediaexaminer?sub_confirmation=1" TargetMode="Externa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7.xml"/><Relationship Id="rId7" Type="http://schemas.openxmlformats.org/officeDocument/2006/relationships/image" Target="../media/image20.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47995" y="2286008"/>
            <a:ext cx="5023717" cy="1446550"/>
          </a:xfrm>
          <a:prstGeom prst="rect">
            <a:avLst/>
          </a:prstGeom>
          <a:noFill/>
        </p:spPr>
        <p:txBody>
          <a:bodyPr wrap="square" rtlCol="0">
            <a:spAutoFit/>
          </a:bodyPr>
          <a:lstStyle/>
          <a:p>
            <a:pPr algn="ctr"/>
            <a:r>
              <a:rPr lang="ar-SA" sz="4400" b="1" dirty="0">
                <a:solidFill>
                  <a:srgbClr val="00B0F0"/>
                </a:solidFill>
                <a:latin typeface="Alexandria" charset="0"/>
                <a:cs typeface="Alexandria" charset="0"/>
              </a:rPr>
              <a:t>الصحافة والحملات الإلكترونية</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محاضرة تعريفية</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636987" cy="707886"/>
          </a:xfrm>
          <a:prstGeom prst="rect">
            <a:avLst/>
          </a:prstGeom>
          <a:noFill/>
        </p:spPr>
        <p:txBody>
          <a:bodyPr wrap="none" rtlCol="0">
            <a:spAutoFit/>
          </a:bodyPr>
          <a:lstStyle/>
          <a:p>
            <a:r>
              <a:rPr lang="en-US" sz="2000" dirty="0">
                <a:effectLst/>
                <a:latin typeface="Helvetica" pitchFamily="2" charset="0"/>
              </a:rPr>
              <a:t>DGM 325</a:t>
            </a:r>
          </a:p>
          <a:p>
            <a:r>
              <a:rPr lang="ar-SA" sz="2000" dirty="0">
                <a:latin typeface="Alexandria" charset="0"/>
                <a:cs typeface="Alexandria" charset="0"/>
              </a:rPr>
              <a:t>الإعلام والتسويق </a:t>
            </a:r>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د. منى المصري </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algn="r"/>
            <a:r>
              <a:rPr lang="ar-SA" sz="2400" dirty="0">
                <a:solidFill>
                  <a:srgbClr val="00B0F0"/>
                </a:solidFill>
                <a:latin typeface="Alexandria" charset="0"/>
                <a:cs typeface="Alexandria" charset="0"/>
              </a:rPr>
              <a:t>أستاذة المادة</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Audio 7">
            <a:hlinkClick r:id="" action="ppaction://media"/>
            <a:extLst>
              <a:ext uri="{FF2B5EF4-FFF2-40B4-BE49-F238E27FC236}">
                <a16:creationId xmlns:a16="http://schemas.microsoft.com/office/drawing/2014/main" id="{BACD89DC-02CC-474E-B513-45410B64457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6800" y="58928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834"/>
    </mc:Choice>
    <mc:Fallback xmlns="">
      <p:transition spd="slow" advTm="488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7323" y="1345306"/>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928394" y="807134"/>
            <a:ext cx="5741043" cy="521970"/>
          </a:xfrm>
          <a:prstGeom prst="rect">
            <a:avLst/>
          </a:prstGeom>
          <a:noFill/>
        </p:spPr>
        <p:txBody>
          <a:bodyPr wrap="square" rtlCol="0">
            <a:spAutoFit/>
          </a:bodyPr>
          <a:lstStyle/>
          <a:p>
            <a:pPr algn="ctr" rtl="1"/>
            <a:r>
              <a:rPr lang="ar-SA" sz="2800" b="1" dirty="0">
                <a:solidFill>
                  <a:schemeClr val="accent1"/>
                </a:solidFill>
                <a:latin typeface="Alexandria" charset="0"/>
                <a:cs typeface="Alexandria" charset="0"/>
              </a:rPr>
              <a:t>محاور المحاضرة</a:t>
            </a:r>
            <a:endParaRPr lang="en-US" sz="2800" b="1" dirty="0">
              <a:solidFill>
                <a:schemeClr val="accent1"/>
              </a:solidFill>
              <a:latin typeface="Alexandria" charset="0"/>
              <a:cs typeface="Alexandria" charset="0"/>
            </a:endParaRPr>
          </a:p>
        </p:txBody>
      </p:sp>
      <p:sp>
        <p:nvSpPr>
          <p:cNvPr id="5" name="Rectangle 4"/>
          <p:cNvSpPr/>
          <p:nvPr/>
        </p:nvSpPr>
        <p:spPr>
          <a:xfrm>
            <a:off x="457916" y="6365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677030" y="83537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2404636" y="1402714"/>
            <a:ext cx="9324385" cy="5035353"/>
          </a:xfrm>
          <a:prstGeom prst="rect">
            <a:avLst/>
          </a:prstGeom>
          <a:noFill/>
        </p:spPr>
        <p:txBody>
          <a:bodyPr wrap="square" rtlCol="0">
            <a:spAutoFit/>
          </a:bodyPr>
          <a:lstStyle/>
          <a:p>
            <a:pPr marL="342900" indent="-342900" algn="r" rtl="1">
              <a:lnSpc>
                <a:spcPct val="150000"/>
              </a:lnSpc>
              <a:buFont typeface="+mj-lt"/>
              <a:buAutoNum type="arabicPeriod"/>
            </a:pPr>
            <a:r>
              <a:rPr lang="ar-SA" b="1" u="sng" dirty="0">
                <a:solidFill>
                  <a:schemeClr val="accent2">
                    <a:lumMod val="75000"/>
                  </a:schemeClr>
                </a:solidFill>
                <a:latin typeface="Alexandria" charset="0"/>
                <a:cs typeface="Alexandria" charset="0"/>
              </a:rPr>
              <a:t>في هذه المحاضرة ستتعرف على ما يلي:</a:t>
            </a:r>
          </a:p>
          <a:p>
            <a:pPr marL="342900" indent="-342900" algn="r" rtl="1">
              <a:lnSpc>
                <a:spcPct val="150000"/>
              </a:lnSpc>
              <a:buFont typeface="+mj-lt"/>
              <a:buAutoNum type="arabicPeriod"/>
            </a:pPr>
            <a:r>
              <a:rPr lang="ar-SA" dirty="0">
                <a:latin typeface="Alexandria" charset="0"/>
                <a:cs typeface="Alexandria" charset="0"/>
              </a:rPr>
              <a:t>مدرس المساق </a:t>
            </a:r>
          </a:p>
          <a:p>
            <a:pPr marL="342900" indent="-342900" algn="r" rtl="1">
              <a:lnSpc>
                <a:spcPct val="150000"/>
              </a:lnSpc>
              <a:buFont typeface="+mj-lt"/>
              <a:buAutoNum type="arabicPeriod"/>
            </a:pPr>
            <a:r>
              <a:rPr lang="ar-SA" dirty="0">
                <a:latin typeface="Alexandria" charset="0"/>
                <a:cs typeface="Alexandria" charset="0"/>
              </a:rPr>
              <a:t>وصف المساق</a:t>
            </a:r>
          </a:p>
          <a:p>
            <a:pPr marL="342900" indent="-342900" algn="r" rtl="1">
              <a:lnSpc>
                <a:spcPct val="150000"/>
              </a:lnSpc>
              <a:buFont typeface="+mj-lt"/>
              <a:buAutoNum type="arabicPeriod"/>
            </a:pPr>
            <a:r>
              <a:rPr lang="ar-SA" dirty="0">
                <a:latin typeface="Alexandria" charset="0"/>
                <a:cs typeface="Alexandria" charset="0"/>
              </a:rPr>
              <a:t>أهداف المساق الدراسية والتطبيقية </a:t>
            </a:r>
          </a:p>
          <a:p>
            <a:pPr marL="342900" indent="-342900" algn="r" rtl="1">
              <a:lnSpc>
                <a:spcPct val="150000"/>
              </a:lnSpc>
              <a:buFont typeface="+mj-lt"/>
              <a:buAutoNum type="arabicPeriod"/>
            </a:pPr>
            <a:r>
              <a:rPr lang="ar-SA" dirty="0">
                <a:solidFill>
                  <a:schemeClr val="accent1"/>
                </a:solidFill>
                <a:latin typeface="Alexandria" charset="0"/>
                <a:cs typeface="Alexandria" charset="0"/>
              </a:rPr>
              <a:t>المخرجات المتوقع تحقيقها في نهاية المساق </a:t>
            </a:r>
          </a:p>
          <a:p>
            <a:pPr marL="342900" indent="-342900" algn="r" rtl="1">
              <a:lnSpc>
                <a:spcPct val="150000"/>
              </a:lnSpc>
              <a:buFont typeface="+mj-lt"/>
              <a:buAutoNum type="arabicPeriod"/>
            </a:pPr>
            <a:r>
              <a:rPr lang="ar-SA" dirty="0">
                <a:latin typeface="Alexandria" charset="0"/>
                <a:cs typeface="Alexandria" charset="0"/>
              </a:rPr>
              <a:t>الموضوعات التي ستُناقش وتُدرس خلال المساق</a:t>
            </a:r>
          </a:p>
          <a:p>
            <a:pPr marL="342900" indent="-342900" algn="r" rtl="1">
              <a:lnSpc>
                <a:spcPct val="150000"/>
              </a:lnSpc>
              <a:buFont typeface="+mj-lt"/>
              <a:buAutoNum type="arabicPeriod"/>
            </a:pPr>
            <a:r>
              <a:rPr lang="ar-SA" dirty="0">
                <a:latin typeface="Alexandria" charset="0"/>
                <a:cs typeface="Alexandria" charset="0"/>
              </a:rPr>
              <a:t>التقييم وتقسيم الدرجات للمساق </a:t>
            </a:r>
          </a:p>
          <a:p>
            <a:pPr marL="342900" indent="-342900" algn="r" rtl="1">
              <a:lnSpc>
                <a:spcPct val="150000"/>
              </a:lnSpc>
              <a:buFont typeface="+mj-lt"/>
              <a:buAutoNum type="arabicPeriod"/>
            </a:pPr>
            <a:r>
              <a:rPr lang="ar-SA" dirty="0">
                <a:latin typeface="Alexandria" charset="0"/>
                <a:cs typeface="Alexandria" charset="0"/>
              </a:rPr>
              <a:t>أنشطة تطبيقية اختيارية للمساق </a:t>
            </a:r>
          </a:p>
          <a:p>
            <a:pPr marL="342900" indent="-342900" algn="r" rtl="1">
              <a:lnSpc>
                <a:spcPct val="150000"/>
              </a:lnSpc>
              <a:buFont typeface="+mj-lt"/>
              <a:buAutoNum type="arabicPeriod"/>
            </a:pPr>
            <a:r>
              <a:rPr lang="ar-SA" dirty="0">
                <a:solidFill>
                  <a:schemeClr val="accent1"/>
                </a:solidFill>
                <a:latin typeface="Alexandria" charset="0"/>
                <a:cs typeface="Alexandria" charset="0"/>
              </a:rPr>
              <a:t>مقدمة عن الصحافة والحملات الإلكترونية</a:t>
            </a:r>
          </a:p>
          <a:p>
            <a:pPr marL="342900" indent="-342900" algn="r" rtl="1">
              <a:lnSpc>
                <a:spcPct val="150000"/>
              </a:lnSpc>
              <a:buFont typeface="+mj-lt"/>
              <a:buAutoNum type="arabicPeriod"/>
            </a:pPr>
            <a:r>
              <a:rPr lang="ar-SA" dirty="0">
                <a:latin typeface="Alexandria" charset="0"/>
                <a:cs typeface="Alexandria" charset="0"/>
              </a:rPr>
              <a:t>مراجع مقترحة باللغة العربية – وال</a:t>
            </a:r>
            <a:r>
              <a:rPr lang="ar-EG" dirty="0">
                <a:latin typeface="Alexandria" charset="0"/>
                <a:cs typeface="Alexandria" charset="0"/>
              </a:rPr>
              <a:t>إ</a:t>
            </a:r>
            <a:r>
              <a:rPr lang="ar-SA" dirty="0" err="1">
                <a:latin typeface="Alexandria" charset="0"/>
                <a:cs typeface="Alexandria" charset="0"/>
              </a:rPr>
              <a:t>نجليزية</a:t>
            </a:r>
            <a:r>
              <a:rPr lang="ar-SA" dirty="0">
                <a:latin typeface="Alexandria" charset="0"/>
                <a:cs typeface="Alexandria" charset="0"/>
              </a:rPr>
              <a:t> </a:t>
            </a:r>
          </a:p>
          <a:p>
            <a:pPr marL="342900" indent="-342900" algn="r" rtl="1">
              <a:lnSpc>
                <a:spcPct val="150000"/>
              </a:lnSpc>
              <a:buFont typeface="+mj-lt"/>
              <a:buAutoNum type="arabicPeriod"/>
            </a:pPr>
            <a:r>
              <a:rPr lang="ar-SA" dirty="0">
                <a:latin typeface="Alexandria" charset="0"/>
                <a:cs typeface="Alexandria" charset="0"/>
              </a:rPr>
              <a:t>قنوات رقمية مقترحة للمتابعة والنقاش </a:t>
            </a:r>
          </a:p>
          <a:p>
            <a:pPr marL="342900" indent="-342900" algn="r" rtl="1">
              <a:lnSpc>
                <a:spcPct val="150000"/>
              </a:lnSpc>
              <a:buFont typeface="+mj-lt"/>
              <a:buAutoNum type="arabicPeriod"/>
            </a:pPr>
            <a:r>
              <a:rPr lang="ar-SA" dirty="0">
                <a:latin typeface="Alexandria" charset="0"/>
                <a:cs typeface="Alexandria" charset="0"/>
              </a:rPr>
              <a:t>مصادر رقمية مقترحة للمشاهدة </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5289"/>
            <a:ext cx="2305141" cy="1076343"/>
          </a:xfrm>
          <a:prstGeom prst="rect">
            <a:avLst/>
          </a:prstGeom>
        </p:spPr>
      </p:pic>
      <p:grpSp>
        <p:nvGrpSpPr>
          <p:cNvPr id="8" name="Google Shape;8409;p58">
            <a:extLst>
              <a:ext uri="{FF2B5EF4-FFF2-40B4-BE49-F238E27FC236}">
                <a16:creationId xmlns:a16="http://schemas.microsoft.com/office/drawing/2014/main" id="{D6D9F8C2-B24D-F743-90F6-112BD442941A}"/>
              </a:ext>
            </a:extLst>
          </p:cNvPr>
          <p:cNvGrpSpPr/>
          <p:nvPr/>
        </p:nvGrpSpPr>
        <p:grpSpPr>
          <a:xfrm>
            <a:off x="1000181" y="2773374"/>
            <a:ext cx="1404456" cy="1509259"/>
            <a:chOff x="1049375" y="2318350"/>
            <a:chExt cx="298525" cy="295400"/>
          </a:xfrm>
          <a:solidFill>
            <a:srgbClr val="F58221"/>
          </a:solidFill>
        </p:grpSpPr>
        <p:sp>
          <p:nvSpPr>
            <p:cNvPr id="9" name="Google Shape;8410;p58">
              <a:extLst>
                <a:ext uri="{FF2B5EF4-FFF2-40B4-BE49-F238E27FC236}">
                  <a16:creationId xmlns:a16="http://schemas.microsoft.com/office/drawing/2014/main" id="{9B1F0076-836F-8B43-8966-FAD943A50866}"/>
                </a:ext>
              </a:extLst>
            </p:cNvPr>
            <p:cNvSpPr/>
            <p:nvPr/>
          </p:nvSpPr>
          <p:spPr>
            <a:xfrm>
              <a:off x="1101350" y="2492325"/>
              <a:ext cx="70125" cy="50525"/>
            </a:xfrm>
            <a:custGeom>
              <a:avLst/>
              <a:gdLst/>
              <a:ahLst/>
              <a:cxnLst/>
              <a:rect l="l" t="t" r="r" b="b"/>
              <a:pathLst>
                <a:path w="2805" h="2021" extrusionOk="0">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1" name="Google Shape;8411;p58">
              <a:extLst>
                <a:ext uri="{FF2B5EF4-FFF2-40B4-BE49-F238E27FC236}">
                  <a16:creationId xmlns:a16="http://schemas.microsoft.com/office/drawing/2014/main" id="{57BD4365-FA9F-2A47-BD26-853C3E4EC1FE}"/>
                </a:ext>
              </a:extLst>
            </p:cNvPr>
            <p:cNvSpPr/>
            <p:nvPr/>
          </p:nvSpPr>
          <p:spPr>
            <a:xfrm>
              <a:off x="1101350" y="2440525"/>
              <a:ext cx="70125" cy="51150"/>
            </a:xfrm>
            <a:custGeom>
              <a:avLst/>
              <a:gdLst/>
              <a:ahLst/>
              <a:cxnLst/>
              <a:rect l="l" t="t" r="r" b="b"/>
              <a:pathLst>
                <a:path w="2805" h="2046" extrusionOk="0">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2" name="Google Shape;8412;p58">
              <a:extLst>
                <a:ext uri="{FF2B5EF4-FFF2-40B4-BE49-F238E27FC236}">
                  <a16:creationId xmlns:a16="http://schemas.microsoft.com/office/drawing/2014/main" id="{CB9995E1-DF46-C942-BAA4-97CDB12552E8}"/>
                </a:ext>
              </a:extLst>
            </p:cNvPr>
            <p:cNvSpPr/>
            <p:nvPr/>
          </p:nvSpPr>
          <p:spPr>
            <a:xfrm>
              <a:off x="1101350" y="2388550"/>
              <a:ext cx="70125" cy="51125"/>
            </a:xfrm>
            <a:custGeom>
              <a:avLst/>
              <a:gdLst/>
              <a:ahLst/>
              <a:cxnLst/>
              <a:rect l="l" t="t" r="r" b="b"/>
              <a:pathLst>
                <a:path w="2805" h="2045" extrusionOk="0">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3" name="Google Shape;8413;p58">
              <a:extLst>
                <a:ext uri="{FF2B5EF4-FFF2-40B4-BE49-F238E27FC236}">
                  <a16:creationId xmlns:a16="http://schemas.microsoft.com/office/drawing/2014/main" id="{BFFAB4A1-662F-F34A-BC0D-F0773DCED9C2}"/>
                </a:ext>
              </a:extLst>
            </p:cNvPr>
            <p:cNvSpPr/>
            <p:nvPr/>
          </p:nvSpPr>
          <p:spPr>
            <a:xfrm>
              <a:off x="1049375" y="2318350"/>
              <a:ext cx="298525" cy="295400"/>
            </a:xfrm>
            <a:custGeom>
              <a:avLst/>
              <a:gdLst/>
              <a:ahLst/>
              <a:cxnLst/>
              <a:rect l="l" t="t" r="r" b="b"/>
              <a:pathLst>
                <a:path w="11941" h="11816" extrusionOk="0">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grpFill/>
            <a:ln>
              <a:noFill/>
            </a:ln>
          </p:spPr>
          <p:txBody>
            <a:bodyPr spcFirstLastPara="1" wrap="square" lIns="121900" tIns="121900" rIns="121900" bIns="121900" anchor="ctr" anchorCtr="0">
              <a:noAutofit/>
            </a:bodyPr>
            <a:lstStyle/>
            <a:p>
              <a:endParaRPr sz="1865" dirty="0"/>
            </a:p>
          </p:txBody>
        </p:sp>
      </p:grpSp>
      <p:pic>
        <p:nvPicPr>
          <p:cNvPr id="2" name="Audio 1">
            <a:hlinkClick r:id="" action="ppaction://media"/>
            <a:extLst>
              <a:ext uri="{FF2B5EF4-FFF2-40B4-BE49-F238E27FC236}">
                <a16:creationId xmlns:a16="http://schemas.microsoft.com/office/drawing/2014/main" id="{5CE320BB-7777-7F44-AED3-465F0039F61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advTm="88382"/>
    </mc:Choice>
    <mc:Fallback xmlns="">
      <p:transition advTm="883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0" y="625033"/>
            <a:ext cx="7972904" cy="6309420"/>
          </a:xfrm>
          <a:prstGeom prst="rect">
            <a:avLst/>
          </a:prstGeom>
          <a:noFill/>
        </p:spPr>
        <p:txBody>
          <a:bodyPr wrap="square" rtlCol="0">
            <a:spAutoFit/>
          </a:bodyPr>
          <a:lstStyle/>
          <a:p>
            <a:pPr algn="just" rtl="1">
              <a:lnSpc>
                <a:spcPct val="150000"/>
              </a:lnSpc>
            </a:pPr>
            <a:r>
              <a:rPr lang="ar-SA" sz="1600" dirty="0">
                <a:latin typeface="Kefa" panose="02000506000000020004" pitchFamily="2" charset="77"/>
                <a:cs typeface="Alexandria" charset="0"/>
              </a:rPr>
              <a:t>دكتوراه في دراسات الإعلام والاتصال من جامعة شرق البحر المتوسط – قبرص </a:t>
            </a:r>
          </a:p>
          <a:p>
            <a:pPr algn="just" rtl="1">
              <a:lnSpc>
                <a:spcPct val="150000"/>
              </a:lnSpc>
            </a:pPr>
            <a:r>
              <a:rPr lang="ar-SA" sz="1600" dirty="0">
                <a:solidFill>
                  <a:srgbClr val="00AEEF"/>
                </a:solidFill>
                <a:latin typeface="Kefa" panose="02000506000000020004" pitchFamily="2" charset="77"/>
                <a:cs typeface="Alexandria" charset="0"/>
              </a:rPr>
              <a:t>ماجستير في الإعلام من جامعة الشرق الأوسط- الأردن </a:t>
            </a:r>
          </a:p>
          <a:p>
            <a:pPr algn="just" rtl="1">
              <a:lnSpc>
                <a:spcPct val="150000"/>
              </a:lnSpc>
            </a:pPr>
            <a:r>
              <a:rPr lang="ar-SA" sz="1600" dirty="0">
                <a:latin typeface="Kefa" panose="02000506000000020004" pitchFamily="2" charset="77"/>
                <a:cs typeface="Alexandria" charset="0"/>
              </a:rPr>
              <a:t>أحمل خبرة أكاديمية وبحثية واسعة ممتدة لأكثر من ١١ سنة</a:t>
            </a:r>
          </a:p>
          <a:p>
            <a:pPr algn="just" rtl="1">
              <a:lnSpc>
                <a:spcPct val="150000"/>
              </a:lnSpc>
            </a:pPr>
            <a:r>
              <a:rPr lang="ar-SA" sz="1600" b="1" u="sng" dirty="0">
                <a:solidFill>
                  <a:srgbClr val="00AEEF"/>
                </a:solidFill>
                <a:latin typeface="Kefa" panose="02000506000000020004" pitchFamily="2" charset="77"/>
                <a:cs typeface="Alexandria" charset="0"/>
              </a:rPr>
              <a:t>أكاديمية ومحاضرة سابقة في :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جامعة الملك عبد العزيز في جدة-كلية الاتصال وال</a:t>
            </a:r>
            <a:r>
              <a:rPr lang="ar-EG" sz="1600" dirty="0">
                <a:latin typeface="Kefa" panose="02000506000000020004" pitchFamily="2" charset="77"/>
                <a:cs typeface="Alexandria" charset="0"/>
              </a:rPr>
              <a:t>إ</a:t>
            </a:r>
            <a:r>
              <a:rPr lang="ar-SA" sz="1600" dirty="0">
                <a:latin typeface="Kefa" panose="02000506000000020004" pitchFamily="2" charset="77"/>
                <a:cs typeface="Alexandria" charset="0"/>
              </a:rPr>
              <a:t>علام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كلية لومينوس الجامعية في الأردن كلية العلوم ال</a:t>
            </a:r>
            <a:r>
              <a:rPr lang="ar-EG" sz="1600" dirty="0">
                <a:latin typeface="Kefa" panose="02000506000000020004" pitchFamily="2" charset="77"/>
                <a:cs typeface="Alexandria" charset="0"/>
              </a:rPr>
              <a:t>أ</a:t>
            </a:r>
            <a:r>
              <a:rPr lang="ar-SA" sz="1600" dirty="0" err="1">
                <a:latin typeface="Kefa" panose="02000506000000020004" pitchFamily="2" charset="77"/>
                <a:cs typeface="Alexandria" charset="0"/>
              </a:rPr>
              <a:t>ساسية</a:t>
            </a:r>
            <a:endParaRPr lang="ar-SA" sz="1600" dirty="0">
              <a:latin typeface="Kefa" panose="02000506000000020004" pitchFamily="2" charset="77"/>
              <a:cs typeface="Alexandria" charset="0"/>
            </a:endParaRP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العديد من المنظمات الدولية وال</a:t>
            </a:r>
            <a:r>
              <a:rPr lang="ar-EG" sz="1600" dirty="0">
                <a:latin typeface="Kefa" panose="02000506000000020004" pitchFamily="2" charset="77"/>
                <a:cs typeface="Alexandria" charset="0"/>
              </a:rPr>
              <a:t>أ</a:t>
            </a:r>
            <a:r>
              <a:rPr lang="ar-SA" sz="1600" dirty="0" err="1">
                <a:latin typeface="Kefa" panose="02000506000000020004" pitchFamily="2" charset="77"/>
                <a:cs typeface="Alexandria" charset="0"/>
              </a:rPr>
              <a:t>كاديميات</a:t>
            </a:r>
            <a:r>
              <a:rPr lang="ar-SA" sz="1600" dirty="0">
                <a:latin typeface="Kefa" panose="02000506000000020004" pitchFamily="2" charset="77"/>
                <a:cs typeface="Alexandria" charset="0"/>
              </a:rPr>
              <a:t> المحلية والدولية العاملة في الأردن، تركيا ودول الخليج العربي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أكاديمية وباحثة مهتمة في مجالات ال</a:t>
            </a:r>
            <a:r>
              <a:rPr lang="ar-EG" sz="1600" dirty="0">
                <a:solidFill>
                  <a:srgbClr val="00AEEF"/>
                </a:solidFill>
                <a:latin typeface="Kefa" panose="02000506000000020004" pitchFamily="2" charset="77"/>
                <a:cs typeface="Alexandria" charset="0"/>
              </a:rPr>
              <a:t>إ</a:t>
            </a:r>
            <a:r>
              <a:rPr lang="ar-SA" sz="1600" dirty="0">
                <a:solidFill>
                  <a:srgbClr val="00AEEF"/>
                </a:solidFill>
                <a:latin typeface="Kefa" panose="02000506000000020004" pitchFamily="2" charset="77"/>
                <a:cs typeface="Alexandria" charset="0"/>
              </a:rPr>
              <a:t>علام الرقمي، التسويق، دراسات سلوك المستهلك، النظريات الإعلامية، المحتوى الرقمي ومنصات التواصل الاجتماعي</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مستشارة ومرشدة تطوير أعمال في معظم المنظمات الدولية العاملة في ال</a:t>
            </a:r>
            <a:r>
              <a:rPr lang="ar-EG" sz="1600" dirty="0">
                <a:latin typeface="Kefa" panose="02000506000000020004" pitchFamily="2" charset="77"/>
                <a:cs typeface="Alexandria" charset="0"/>
              </a:rPr>
              <a:t>أ</a:t>
            </a:r>
            <a:r>
              <a:rPr lang="ar-SA" sz="1600" dirty="0">
                <a:latin typeface="Kefa" panose="02000506000000020004" pitchFamily="2" charset="77"/>
                <a:cs typeface="Alexandria" charset="0"/>
              </a:rPr>
              <a:t>ردن وسوريا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مدربة دولية معتمدة في التسويق، تطوير الشركات والمشاريع الصغيرة، التسويق الرقمي والمبيعات والاتصال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كاتبة مقالات في عدد من المواقع الإخبارية والصحافية العربية والدولية، ومدونة في التسويق الرقمي وتطوير المشاريع مع عدد من المواقع الإلكترونية العربية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مستشارة ومرشدة ساهمت في </a:t>
            </a:r>
            <a:r>
              <a:rPr lang="ar-EG" sz="1600" dirty="0">
                <a:solidFill>
                  <a:srgbClr val="00AEEF"/>
                </a:solidFill>
                <a:latin typeface="Kefa" panose="02000506000000020004" pitchFamily="2" charset="77"/>
                <a:cs typeface="Alexandria" charset="0"/>
              </a:rPr>
              <a:t>إ</a:t>
            </a:r>
            <a:r>
              <a:rPr lang="ar-SA" sz="1600" dirty="0">
                <a:solidFill>
                  <a:srgbClr val="00AEEF"/>
                </a:solidFill>
                <a:latin typeface="Kefa" panose="02000506000000020004" pitchFamily="2" charset="77"/>
                <a:cs typeface="Alexandria" charset="0"/>
              </a:rPr>
              <a:t>طلاق ونجاح واستمرارية أكثر من ١٠٠٠ مشروع ريادي، ومشروع قائم في آخر خمس سنوات. ضمن برامج برعاية من الاتحاد الأوروبي والبنك الدولي، وبرامج الأمم المتحدة لدعم أصحاب ال</a:t>
            </a:r>
            <a:r>
              <a:rPr lang="ar-EG" sz="1600" dirty="0">
                <a:solidFill>
                  <a:srgbClr val="00AEEF"/>
                </a:solidFill>
                <a:latin typeface="Kefa" panose="02000506000000020004" pitchFamily="2" charset="77"/>
                <a:cs typeface="Alexandria" charset="0"/>
              </a:rPr>
              <a:t>أ</a:t>
            </a:r>
            <a:r>
              <a:rPr lang="ar-SA" sz="1600" dirty="0">
                <a:solidFill>
                  <a:srgbClr val="00AEEF"/>
                </a:solidFill>
                <a:latin typeface="Kefa" panose="02000506000000020004" pitchFamily="2" charset="77"/>
                <a:cs typeface="Alexandria" charset="0"/>
              </a:rPr>
              <a:t>عمال من الأردنيين والسوريين والفلسطينيين </a:t>
            </a:r>
          </a:p>
          <a:p>
            <a:pPr algn="r" rtl="1"/>
            <a:endParaRPr lang="en-US" sz="2000" dirty="0">
              <a:latin typeface="Alexandria" charset="0"/>
              <a:cs typeface="Alexandria" charset="0"/>
            </a:endParaRP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2803" y="-100621"/>
            <a:ext cx="2768741" cy="1292813"/>
          </a:xfrm>
          <a:prstGeom prst="rect">
            <a:avLst/>
          </a:prstGeom>
        </p:spPr>
      </p:pic>
      <p:sp>
        <p:nvSpPr>
          <p:cNvPr id="2" name="Rounded Rectangle 1">
            <a:extLst>
              <a:ext uri="{FF2B5EF4-FFF2-40B4-BE49-F238E27FC236}">
                <a16:creationId xmlns:a16="http://schemas.microsoft.com/office/drawing/2014/main" id="{825BC547-7C1A-154F-A49A-2D64650C444B}"/>
              </a:ext>
            </a:extLst>
          </p:cNvPr>
          <p:cNvSpPr/>
          <p:nvPr/>
        </p:nvSpPr>
        <p:spPr>
          <a:xfrm>
            <a:off x="7972904" y="54425"/>
            <a:ext cx="4219096" cy="69158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pic>
        <p:nvPicPr>
          <p:cNvPr id="9" name="Picture Placeholder 5">
            <a:extLst>
              <a:ext uri="{FF2B5EF4-FFF2-40B4-BE49-F238E27FC236}">
                <a16:creationId xmlns:a16="http://schemas.microsoft.com/office/drawing/2014/main" id="{2A3D0ADF-0643-674F-9EE6-24C301502E80}"/>
              </a:ext>
            </a:extLst>
          </p:cNvPr>
          <p:cNvPicPr>
            <a:picLocks noChangeAspect="1"/>
          </p:cNvPicPr>
          <p:nvPr/>
        </p:nvPicPr>
        <p:blipFill rotWithShape="1">
          <a:blip r:embed="rId6">
            <a:extLst>
              <a:ext uri="{28A0092B-C50C-407E-A947-70E740481C1C}">
                <a14:useLocalDpi xmlns:a14="http://schemas.microsoft.com/office/drawing/2010/main" val="0"/>
              </a:ext>
            </a:extLst>
          </a:blip>
          <a:srcRect l="22540" t="18824" b="18738"/>
          <a:stretch/>
        </p:blipFill>
        <p:spPr>
          <a:xfrm>
            <a:off x="8610366" y="308499"/>
            <a:ext cx="3052937" cy="4379248"/>
          </a:xfrm>
          <a:prstGeom prst="rect">
            <a:avLst/>
          </a:prstGeom>
        </p:spPr>
      </p:pic>
      <p:sp>
        <p:nvSpPr>
          <p:cNvPr id="31" name="TextBox 30"/>
          <p:cNvSpPr txBox="1"/>
          <p:nvPr/>
        </p:nvSpPr>
        <p:spPr>
          <a:xfrm>
            <a:off x="7888865" y="4850403"/>
            <a:ext cx="4495938" cy="830997"/>
          </a:xfrm>
          <a:prstGeom prst="rect">
            <a:avLst/>
          </a:prstGeom>
          <a:noFill/>
        </p:spPr>
        <p:txBody>
          <a:bodyPr wrap="square" rtlCol="0">
            <a:spAutoFit/>
          </a:bodyPr>
          <a:lstStyle/>
          <a:p>
            <a:pPr algn="ctr"/>
            <a:r>
              <a:rPr lang="ar-SA" sz="2400" b="1" i="0" u="none" strike="noStrike" dirty="0">
                <a:solidFill>
                  <a:srgbClr val="FFFF00"/>
                </a:solidFill>
                <a:effectLst/>
              </a:rPr>
              <a:t>تعرف على أستاذة المادة: د. منى أحمد المصري </a:t>
            </a:r>
            <a:endParaRPr lang="en-US" sz="2400" b="1" i="0" u="none" strike="noStrike" dirty="0">
              <a:solidFill>
                <a:srgbClr val="FFFF00"/>
              </a:solidFill>
              <a:effectLst/>
            </a:endParaRPr>
          </a:p>
        </p:txBody>
      </p:sp>
      <p:grpSp>
        <p:nvGrpSpPr>
          <p:cNvPr id="11" name="Google Shape;8553;p58">
            <a:extLst>
              <a:ext uri="{FF2B5EF4-FFF2-40B4-BE49-F238E27FC236}">
                <a16:creationId xmlns:a16="http://schemas.microsoft.com/office/drawing/2014/main" id="{6FD99278-43C7-B14E-AE09-01E6418F67F1}"/>
              </a:ext>
            </a:extLst>
          </p:cNvPr>
          <p:cNvGrpSpPr/>
          <p:nvPr/>
        </p:nvGrpSpPr>
        <p:grpSpPr>
          <a:xfrm>
            <a:off x="9743807" y="6027003"/>
            <a:ext cx="1009074" cy="780810"/>
            <a:chOff x="580725" y="3617925"/>
            <a:chExt cx="299325" cy="297375"/>
          </a:xfrm>
        </p:grpSpPr>
        <p:sp>
          <p:nvSpPr>
            <p:cNvPr id="12" name="Google Shape;8554;p58">
              <a:extLst>
                <a:ext uri="{FF2B5EF4-FFF2-40B4-BE49-F238E27FC236}">
                  <a16:creationId xmlns:a16="http://schemas.microsoft.com/office/drawing/2014/main" id="{5603A0E9-1BD6-9A4F-BB7F-9BAD66DCD3B2}"/>
                </a:ext>
              </a:extLst>
            </p:cNvPr>
            <p:cNvSpPr/>
            <p:nvPr/>
          </p:nvSpPr>
          <p:spPr>
            <a:xfrm>
              <a:off x="609075" y="3662050"/>
              <a:ext cx="51225" cy="51200"/>
            </a:xfrm>
            <a:custGeom>
              <a:avLst/>
              <a:gdLst/>
              <a:ahLst/>
              <a:cxnLst/>
              <a:rect l="l" t="t" r="r" b="b"/>
              <a:pathLst>
                <a:path w="2049" h="2048" extrusionOk="0">
                  <a:moveTo>
                    <a:pt x="1041" y="0"/>
                  </a:moveTo>
                  <a:cubicBezTo>
                    <a:pt x="473" y="0"/>
                    <a:pt x="1" y="473"/>
                    <a:pt x="1" y="1040"/>
                  </a:cubicBezTo>
                  <a:cubicBezTo>
                    <a:pt x="1" y="1607"/>
                    <a:pt x="473" y="2048"/>
                    <a:pt x="1041" y="2048"/>
                  </a:cubicBezTo>
                  <a:cubicBezTo>
                    <a:pt x="1608" y="2048"/>
                    <a:pt x="2049" y="1607"/>
                    <a:pt x="2049" y="1040"/>
                  </a:cubicBezTo>
                  <a:cubicBezTo>
                    <a:pt x="2049" y="473"/>
                    <a:pt x="1608" y="0"/>
                    <a:pt x="1041" y="0"/>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3" name="Google Shape;8555;p58">
              <a:extLst>
                <a:ext uri="{FF2B5EF4-FFF2-40B4-BE49-F238E27FC236}">
                  <a16:creationId xmlns:a16="http://schemas.microsoft.com/office/drawing/2014/main" id="{32F6505C-8ADE-804F-8CF5-07E8BBD33FC1}"/>
                </a:ext>
              </a:extLst>
            </p:cNvPr>
            <p:cNvSpPr/>
            <p:nvPr/>
          </p:nvSpPr>
          <p:spPr>
            <a:xfrm>
              <a:off x="668950" y="3617925"/>
              <a:ext cx="122875" cy="104475"/>
            </a:xfrm>
            <a:custGeom>
              <a:avLst/>
              <a:gdLst/>
              <a:ahLst/>
              <a:cxnLst/>
              <a:rect l="l" t="t" r="r" b="b"/>
              <a:pathLst>
                <a:path w="4915" h="4179" extrusionOk="0">
                  <a:moveTo>
                    <a:pt x="1040" y="1"/>
                  </a:moveTo>
                  <a:cubicBezTo>
                    <a:pt x="441" y="1"/>
                    <a:pt x="0" y="473"/>
                    <a:pt x="0" y="1072"/>
                  </a:cubicBezTo>
                  <a:lnTo>
                    <a:pt x="0" y="1797"/>
                  </a:lnTo>
                  <a:cubicBezTo>
                    <a:pt x="0" y="2364"/>
                    <a:pt x="473" y="2805"/>
                    <a:pt x="1040" y="2805"/>
                  </a:cubicBezTo>
                  <a:lnTo>
                    <a:pt x="2300" y="2805"/>
                  </a:lnTo>
                  <a:lnTo>
                    <a:pt x="3592" y="4097"/>
                  </a:lnTo>
                  <a:cubicBezTo>
                    <a:pt x="3672" y="4156"/>
                    <a:pt x="3764" y="4178"/>
                    <a:pt x="3853" y="4178"/>
                  </a:cubicBezTo>
                  <a:cubicBezTo>
                    <a:pt x="3905" y="4178"/>
                    <a:pt x="3955" y="4171"/>
                    <a:pt x="4001" y="4160"/>
                  </a:cubicBezTo>
                  <a:cubicBezTo>
                    <a:pt x="4127" y="4097"/>
                    <a:pt x="4190" y="3939"/>
                    <a:pt x="4190" y="3844"/>
                  </a:cubicBezTo>
                  <a:lnTo>
                    <a:pt x="4190" y="2742"/>
                  </a:lnTo>
                  <a:cubicBezTo>
                    <a:pt x="4600" y="2584"/>
                    <a:pt x="4915" y="2206"/>
                    <a:pt x="4915" y="1734"/>
                  </a:cubicBezTo>
                  <a:lnTo>
                    <a:pt x="4915" y="1072"/>
                  </a:lnTo>
                  <a:cubicBezTo>
                    <a:pt x="4915" y="473"/>
                    <a:pt x="4411" y="1"/>
                    <a:pt x="3875" y="1"/>
                  </a:cubicBezTo>
                  <a:close/>
                </a:path>
              </a:pathLst>
            </a:custGeom>
            <a:solidFill>
              <a:srgbClr val="00B0F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5" name="Google Shape;8556;p58">
              <a:extLst>
                <a:ext uri="{FF2B5EF4-FFF2-40B4-BE49-F238E27FC236}">
                  <a16:creationId xmlns:a16="http://schemas.microsoft.com/office/drawing/2014/main" id="{7A998DB9-200D-9149-9B0B-8BCF607BAC0A}"/>
                </a:ext>
              </a:extLst>
            </p:cNvPr>
            <p:cNvSpPr/>
            <p:nvPr/>
          </p:nvSpPr>
          <p:spPr>
            <a:xfrm>
              <a:off x="580725" y="3721900"/>
              <a:ext cx="141800" cy="192025"/>
            </a:xfrm>
            <a:custGeom>
              <a:avLst/>
              <a:gdLst/>
              <a:ahLst/>
              <a:cxnLst/>
              <a:rect l="l" t="t" r="r" b="b"/>
              <a:pathLst>
                <a:path w="5672" h="7681" extrusionOk="0">
                  <a:moveTo>
                    <a:pt x="3340" y="4506"/>
                  </a:moveTo>
                  <a:lnTo>
                    <a:pt x="3718" y="5577"/>
                  </a:lnTo>
                  <a:lnTo>
                    <a:pt x="1229" y="5577"/>
                  </a:lnTo>
                  <a:lnTo>
                    <a:pt x="1450" y="4600"/>
                  </a:lnTo>
                  <a:lnTo>
                    <a:pt x="1450" y="4506"/>
                  </a:lnTo>
                  <a:close/>
                  <a:moveTo>
                    <a:pt x="1450" y="1"/>
                  </a:moveTo>
                  <a:cubicBezTo>
                    <a:pt x="1135" y="1"/>
                    <a:pt x="883" y="221"/>
                    <a:pt x="788" y="505"/>
                  </a:cubicBezTo>
                  <a:lnTo>
                    <a:pt x="95" y="3624"/>
                  </a:lnTo>
                  <a:cubicBezTo>
                    <a:pt x="1" y="4096"/>
                    <a:pt x="316" y="4506"/>
                    <a:pt x="757" y="4506"/>
                  </a:cubicBezTo>
                  <a:lnTo>
                    <a:pt x="95" y="7247"/>
                  </a:lnTo>
                  <a:cubicBezTo>
                    <a:pt x="32" y="7436"/>
                    <a:pt x="158" y="7593"/>
                    <a:pt x="316" y="7656"/>
                  </a:cubicBezTo>
                  <a:cubicBezTo>
                    <a:pt x="350" y="7668"/>
                    <a:pt x="383" y="7673"/>
                    <a:pt x="415" y="7673"/>
                  </a:cubicBezTo>
                  <a:cubicBezTo>
                    <a:pt x="559" y="7673"/>
                    <a:pt x="679" y="7565"/>
                    <a:pt x="757" y="7436"/>
                  </a:cubicBezTo>
                  <a:lnTo>
                    <a:pt x="1040" y="6301"/>
                  </a:lnTo>
                  <a:lnTo>
                    <a:pt x="3939" y="6301"/>
                  </a:lnTo>
                  <a:lnTo>
                    <a:pt x="4254" y="7152"/>
                  </a:lnTo>
                  <a:cubicBezTo>
                    <a:pt x="4358" y="7492"/>
                    <a:pt x="4637" y="7680"/>
                    <a:pt x="4908" y="7680"/>
                  </a:cubicBezTo>
                  <a:cubicBezTo>
                    <a:pt x="4964" y="7680"/>
                    <a:pt x="5019" y="7672"/>
                    <a:pt x="5073" y="7656"/>
                  </a:cubicBezTo>
                  <a:cubicBezTo>
                    <a:pt x="5451" y="7593"/>
                    <a:pt x="5672" y="7184"/>
                    <a:pt x="5609" y="6837"/>
                  </a:cubicBezTo>
                  <a:lnTo>
                    <a:pt x="4569" y="3687"/>
                  </a:lnTo>
                  <a:cubicBezTo>
                    <a:pt x="4506" y="3372"/>
                    <a:pt x="4222" y="3183"/>
                    <a:pt x="3907" y="3183"/>
                  </a:cubicBezTo>
                  <a:lnTo>
                    <a:pt x="3183" y="3183"/>
                  </a:lnTo>
                  <a:cubicBezTo>
                    <a:pt x="2994" y="3183"/>
                    <a:pt x="2836" y="3025"/>
                    <a:pt x="2836" y="2836"/>
                  </a:cubicBezTo>
                  <a:cubicBezTo>
                    <a:pt x="2836" y="2615"/>
                    <a:pt x="2994" y="2458"/>
                    <a:pt x="3183" y="2458"/>
                  </a:cubicBezTo>
                  <a:lnTo>
                    <a:pt x="4222" y="2458"/>
                  </a:lnTo>
                  <a:cubicBezTo>
                    <a:pt x="4600" y="2458"/>
                    <a:pt x="4915" y="2143"/>
                    <a:pt x="4915" y="1765"/>
                  </a:cubicBezTo>
                  <a:cubicBezTo>
                    <a:pt x="4915" y="1355"/>
                    <a:pt x="4600" y="1040"/>
                    <a:pt x="4222" y="1040"/>
                  </a:cubicBezTo>
                  <a:lnTo>
                    <a:pt x="2332" y="1040"/>
                  </a:lnTo>
                  <a:lnTo>
                    <a:pt x="2080" y="379"/>
                  </a:lnTo>
                  <a:cubicBezTo>
                    <a:pt x="1985" y="158"/>
                    <a:pt x="1733" y="1"/>
                    <a:pt x="1450" y="1"/>
                  </a:cubicBezTo>
                  <a:close/>
                </a:path>
              </a:pathLst>
            </a:custGeom>
            <a:solidFill>
              <a:srgbClr val="F0B7F3"/>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6" name="Google Shape;8557;p58">
              <a:extLst>
                <a:ext uri="{FF2B5EF4-FFF2-40B4-BE49-F238E27FC236}">
                  <a16:creationId xmlns:a16="http://schemas.microsoft.com/office/drawing/2014/main" id="{18775808-372B-8C47-A85B-F3E377BF7D1D}"/>
                </a:ext>
              </a:extLst>
            </p:cNvPr>
            <p:cNvSpPr/>
            <p:nvPr/>
          </p:nvSpPr>
          <p:spPr>
            <a:xfrm>
              <a:off x="800475" y="3662050"/>
              <a:ext cx="51225" cy="51200"/>
            </a:xfrm>
            <a:custGeom>
              <a:avLst/>
              <a:gdLst/>
              <a:ahLst/>
              <a:cxnLst/>
              <a:rect l="l" t="t" r="r" b="b"/>
              <a:pathLst>
                <a:path w="2049" h="2048" extrusionOk="0">
                  <a:moveTo>
                    <a:pt x="1009" y="0"/>
                  </a:moveTo>
                  <a:cubicBezTo>
                    <a:pt x="442" y="0"/>
                    <a:pt x="1" y="473"/>
                    <a:pt x="1" y="1040"/>
                  </a:cubicBezTo>
                  <a:cubicBezTo>
                    <a:pt x="1" y="1607"/>
                    <a:pt x="442" y="2048"/>
                    <a:pt x="1009" y="2048"/>
                  </a:cubicBezTo>
                  <a:cubicBezTo>
                    <a:pt x="1576" y="2048"/>
                    <a:pt x="2048" y="1607"/>
                    <a:pt x="2048" y="1040"/>
                  </a:cubicBezTo>
                  <a:cubicBezTo>
                    <a:pt x="2048" y="473"/>
                    <a:pt x="1576" y="0"/>
                    <a:pt x="1009" y="0"/>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7" name="Google Shape;8558;p58">
              <a:extLst>
                <a:ext uri="{FF2B5EF4-FFF2-40B4-BE49-F238E27FC236}">
                  <a16:creationId xmlns:a16="http://schemas.microsoft.com/office/drawing/2014/main" id="{540E0A4B-4BEB-9342-A95B-001A632BDCBC}"/>
                </a:ext>
              </a:extLst>
            </p:cNvPr>
            <p:cNvSpPr/>
            <p:nvPr/>
          </p:nvSpPr>
          <p:spPr>
            <a:xfrm>
              <a:off x="738250" y="3722700"/>
              <a:ext cx="141800" cy="192600"/>
            </a:xfrm>
            <a:custGeom>
              <a:avLst/>
              <a:gdLst/>
              <a:ahLst/>
              <a:cxnLst/>
              <a:rect l="l" t="t" r="r" b="b"/>
              <a:pathLst>
                <a:path w="5672" h="7704" extrusionOk="0">
                  <a:moveTo>
                    <a:pt x="4222" y="4474"/>
                  </a:moveTo>
                  <a:lnTo>
                    <a:pt x="4222" y="4568"/>
                  </a:lnTo>
                  <a:lnTo>
                    <a:pt x="4443" y="5545"/>
                  </a:lnTo>
                  <a:lnTo>
                    <a:pt x="1985" y="5545"/>
                  </a:lnTo>
                  <a:lnTo>
                    <a:pt x="2332" y="4474"/>
                  </a:lnTo>
                  <a:close/>
                  <a:moveTo>
                    <a:pt x="4222" y="0"/>
                  </a:moveTo>
                  <a:cubicBezTo>
                    <a:pt x="3939" y="0"/>
                    <a:pt x="3718" y="158"/>
                    <a:pt x="3592" y="378"/>
                  </a:cubicBezTo>
                  <a:lnTo>
                    <a:pt x="3340" y="1071"/>
                  </a:lnTo>
                  <a:lnTo>
                    <a:pt x="1450" y="1071"/>
                  </a:lnTo>
                  <a:cubicBezTo>
                    <a:pt x="1072" y="1071"/>
                    <a:pt x="757" y="1386"/>
                    <a:pt x="757" y="1764"/>
                  </a:cubicBezTo>
                  <a:cubicBezTo>
                    <a:pt x="757" y="2174"/>
                    <a:pt x="1072" y="2489"/>
                    <a:pt x="1450" y="2489"/>
                  </a:cubicBezTo>
                  <a:lnTo>
                    <a:pt x="2490" y="2489"/>
                  </a:lnTo>
                  <a:cubicBezTo>
                    <a:pt x="2679" y="2489"/>
                    <a:pt x="2836" y="2646"/>
                    <a:pt x="2836" y="2835"/>
                  </a:cubicBezTo>
                  <a:cubicBezTo>
                    <a:pt x="2836" y="3024"/>
                    <a:pt x="2679" y="3182"/>
                    <a:pt x="2490" y="3182"/>
                  </a:cubicBezTo>
                  <a:lnTo>
                    <a:pt x="1765" y="3182"/>
                  </a:lnTo>
                  <a:cubicBezTo>
                    <a:pt x="1450" y="3182"/>
                    <a:pt x="1198" y="3371"/>
                    <a:pt x="1103" y="3686"/>
                  </a:cubicBezTo>
                  <a:lnTo>
                    <a:pt x="95" y="6837"/>
                  </a:lnTo>
                  <a:cubicBezTo>
                    <a:pt x="1" y="7215"/>
                    <a:pt x="190" y="7593"/>
                    <a:pt x="599" y="7687"/>
                  </a:cubicBezTo>
                  <a:cubicBezTo>
                    <a:pt x="643" y="7696"/>
                    <a:pt x="690" y="7701"/>
                    <a:pt x="738" y="7701"/>
                  </a:cubicBezTo>
                  <a:cubicBezTo>
                    <a:pt x="1030" y="7701"/>
                    <a:pt x="1364" y="7531"/>
                    <a:pt x="1418" y="7152"/>
                  </a:cubicBezTo>
                  <a:lnTo>
                    <a:pt x="1733" y="6301"/>
                  </a:lnTo>
                  <a:lnTo>
                    <a:pt x="4632" y="6301"/>
                  </a:lnTo>
                  <a:lnTo>
                    <a:pt x="4915" y="7435"/>
                  </a:lnTo>
                  <a:cubicBezTo>
                    <a:pt x="4967" y="7591"/>
                    <a:pt x="5104" y="7704"/>
                    <a:pt x="5257" y="7704"/>
                  </a:cubicBezTo>
                  <a:cubicBezTo>
                    <a:pt x="5290" y="7704"/>
                    <a:pt x="5323" y="7698"/>
                    <a:pt x="5356" y="7687"/>
                  </a:cubicBezTo>
                  <a:cubicBezTo>
                    <a:pt x="5546" y="7624"/>
                    <a:pt x="5672" y="7435"/>
                    <a:pt x="5577" y="7246"/>
                  </a:cubicBezTo>
                  <a:lnTo>
                    <a:pt x="4915" y="4537"/>
                  </a:lnTo>
                  <a:cubicBezTo>
                    <a:pt x="5356" y="4474"/>
                    <a:pt x="5672" y="4064"/>
                    <a:pt x="5609" y="3623"/>
                  </a:cubicBezTo>
                  <a:lnTo>
                    <a:pt x="4884" y="504"/>
                  </a:lnTo>
                  <a:cubicBezTo>
                    <a:pt x="4821" y="189"/>
                    <a:pt x="4537" y="0"/>
                    <a:pt x="4222" y="0"/>
                  </a:cubicBezTo>
                  <a:close/>
                </a:path>
              </a:pathLst>
            </a:custGeom>
            <a:solidFill>
              <a:schemeClr val="accent2">
                <a:lumMod val="60000"/>
                <a:lumOff val="4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pic>
        <p:nvPicPr>
          <p:cNvPr id="3" name="Audio 2">
            <a:hlinkClick r:id="" action="ppaction://media"/>
            <a:extLst>
              <a:ext uri="{FF2B5EF4-FFF2-40B4-BE49-F238E27FC236}">
                <a16:creationId xmlns:a16="http://schemas.microsoft.com/office/drawing/2014/main" id="{12EBA9E0-26EF-0242-BDF7-E399DB10742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446990614"/>
      </p:ext>
    </p:extLst>
  </p:cSld>
  <p:clrMapOvr>
    <a:masterClrMapping/>
  </p:clrMapOvr>
  <mc:AlternateContent xmlns:mc="http://schemas.openxmlformats.org/markup-compatibility/2006" xmlns:p14="http://schemas.microsoft.com/office/powerpoint/2010/main">
    <mc:Choice Requires="p14">
      <p:transition spd="slow" p14:dur="2000" advTm="80028"/>
    </mc:Choice>
    <mc:Fallback xmlns="">
      <p:transition spd="slow" advTm="800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66218" y="1614637"/>
            <a:ext cx="11827273" cy="4555093"/>
          </a:xfrm>
          <a:prstGeom prst="rect">
            <a:avLst/>
          </a:prstGeom>
          <a:noFill/>
        </p:spPr>
        <p:txBody>
          <a:bodyPr wrap="square" rtlCol="0">
            <a:spAutoFit/>
          </a:bodyPr>
          <a:lstStyle/>
          <a:p>
            <a:pPr algn="just" rtl="1">
              <a:lnSpc>
                <a:spcPct val="150000"/>
              </a:lnSpc>
            </a:pPr>
            <a:r>
              <a:rPr lang="ar-JO" sz="1800" dirty="0">
                <a:effectLst/>
                <a:latin typeface="Calibri" panose="020F0502020204030204" pitchFamily="34" charset="0"/>
                <a:ea typeface="Calibri" panose="020F0502020204030204" pitchFamily="34" charset="0"/>
              </a:rPr>
              <a:t>يأتي مقرر "الصحافة والحملات الإلكترونية" في ظل ثورة إعلامية غير مسبوقة، حيث أصبحت المنصات الرقمية تحتل الصدارة في صناعة المحتوى والتأثير على الرأي العام. مع انخفاض معدلات قراءة الصحف الورقية، وارتفاع نسب متابعي الأخبار عبر وسائل التواصل الاجتماعي (حسب تقارير </a:t>
            </a:r>
            <a:r>
              <a:rPr lang="en-US" sz="1800" dirty="0">
                <a:effectLst/>
                <a:latin typeface="Calibri" panose="020F0502020204030204" pitchFamily="34" charset="0"/>
                <a:ea typeface="Calibri" panose="020F0502020204030204" pitchFamily="34" charset="0"/>
              </a:rPr>
              <a:t>Reuters Institute 2023)، </a:t>
            </a:r>
            <a:r>
              <a:rPr lang="ar-JO" sz="1800" dirty="0">
                <a:effectLst/>
                <a:latin typeface="Calibri" panose="020F0502020204030204" pitchFamily="34" charset="0"/>
                <a:ea typeface="Calibri" panose="020F0502020204030204" pitchFamily="34" charset="0"/>
              </a:rPr>
              <a:t>تبرز </a:t>
            </a:r>
            <a:r>
              <a:rPr lang="ar-JO" sz="1800" b="1" u="sng" dirty="0">
                <a:effectLst/>
                <a:latin typeface="Calibri" panose="020F0502020204030204" pitchFamily="34" charset="0"/>
                <a:ea typeface="Calibri" panose="020F0502020204030204" pitchFamily="34" charset="0"/>
              </a:rPr>
              <a:t>الحاجة إلى إعداد صحفيين وإعلاميين قادرين على:</a:t>
            </a:r>
          </a:p>
          <a:p>
            <a:pPr algn="just" rtl="1">
              <a:lnSpc>
                <a:spcPct val="150000"/>
              </a:lnSpc>
            </a:pPr>
            <a:endParaRPr lang="ar-JO" sz="1800" b="1" u="sng" dirty="0">
              <a:effectLst/>
              <a:latin typeface="Calibri" panose="020F0502020204030204" pitchFamily="34" charset="0"/>
              <a:ea typeface="Calibri" panose="020F0502020204030204" pitchFamily="34" charset="0"/>
            </a:endParaRPr>
          </a:p>
          <a:p>
            <a:pPr marL="285750" indent="-285750" algn="just" rtl="1">
              <a:lnSpc>
                <a:spcPct val="150000"/>
              </a:lnSpc>
              <a:buFont typeface="Wingdings" pitchFamily="2" charset="2"/>
              <a:buChar char="v"/>
            </a:pPr>
            <a:r>
              <a:rPr lang="ar-JO" sz="1800" dirty="0">
                <a:solidFill>
                  <a:schemeClr val="accent1"/>
                </a:solidFill>
                <a:effectLst/>
                <a:latin typeface="Calibri" panose="020F0502020204030204" pitchFamily="34" charset="0"/>
                <a:ea typeface="Calibri" panose="020F0502020204030204" pitchFamily="34" charset="0"/>
              </a:rPr>
              <a:t>فهم آليات عمل الخوارزميات في ترتيب المحتوى، والاستفادة من هذا في دعم ونشر الحملات الإلكترونية </a:t>
            </a:r>
          </a:p>
          <a:p>
            <a:pPr marL="285750" indent="-285750" algn="just" rtl="1">
              <a:lnSpc>
                <a:spcPct val="150000"/>
              </a:lnSpc>
              <a:buFont typeface="Wingdings" pitchFamily="2" charset="2"/>
              <a:buChar char="v"/>
            </a:pPr>
            <a:r>
              <a:rPr lang="ar-JO" sz="1800" dirty="0">
                <a:solidFill>
                  <a:schemeClr val="accent1"/>
                </a:solidFill>
                <a:effectLst/>
                <a:latin typeface="Calibri" panose="020F0502020204030204" pitchFamily="34" charset="0"/>
                <a:ea typeface="Calibri" panose="020F0502020204030204" pitchFamily="34" charset="0"/>
              </a:rPr>
              <a:t>توظيف أدوات التحليل الرقمي لقياس تأثير الحملات</a:t>
            </a:r>
          </a:p>
          <a:p>
            <a:pPr marL="285750" indent="-285750" algn="just" rtl="1">
              <a:lnSpc>
                <a:spcPct val="150000"/>
              </a:lnSpc>
              <a:buFont typeface="Wingdings" pitchFamily="2" charset="2"/>
              <a:buChar char="v"/>
            </a:pPr>
            <a:r>
              <a:rPr lang="ar-JO" sz="1800" dirty="0">
                <a:solidFill>
                  <a:schemeClr val="accent1"/>
                </a:solidFill>
                <a:effectLst/>
                <a:latin typeface="Calibri" panose="020F0502020204030204" pitchFamily="34" charset="0"/>
                <a:ea typeface="Calibri" panose="020F0502020204030204" pitchFamily="34" charset="0"/>
              </a:rPr>
              <a:t>يدمج بين القيم الصحفية التقليدية (كالدقة والتوازن) ومتطلبات الإعلام الرقمي الحديث (كالسرعة والتفاعلية)</a:t>
            </a:r>
          </a:p>
          <a:p>
            <a:pPr algn="just" rtl="1">
              <a:lnSpc>
                <a:spcPct val="150000"/>
              </a:lnSpc>
            </a:pPr>
            <a:r>
              <a:rPr lang="ar-SA" sz="1800" dirty="0">
                <a:effectLst/>
                <a:latin typeface="Calibri" panose="020F0502020204030204" pitchFamily="34" charset="0"/>
                <a:ea typeface="Calibri" panose="020F0502020204030204" pitchFamily="34" charset="0"/>
              </a:rPr>
              <a:t>ويهدف هذا المقرر إلى تزويد الطلاب بالأدوات النظرية والعملية التطبيقية اللازمة لفهم كيفية التفاعل والدمج بين الصحافة التقليدية والحملات الإلكترونية المعاصرة، مع التركيز على كيفية توظيف التقنيات الرقمية في تصميم وتنفيذ الحملات الإعلامية الفعالة وقياس أثرها على الجمهور المستهدف. </a:t>
            </a:r>
          </a:p>
          <a:p>
            <a:pPr algn="just" rtl="1">
              <a:lnSpc>
                <a:spcPct val="150000"/>
              </a:lnSpc>
            </a:pP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en-US" sz="2000" dirty="0">
              <a:latin typeface="Alexandria" charset="0"/>
              <a:cs typeface="Alexandria" charset="0"/>
            </a:endParaRP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5195" y="-105850"/>
            <a:ext cx="2611389" cy="1219340"/>
          </a:xfrm>
          <a:prstGeom prst="rect">
            <a:avLst/>
          </a:prstGeom>
        </p:spPr>
      </p:pic>
      <p:sp>
        <p:nvSpPr>
          <p:cNvPr id="19" name="Google Shape;8447;p58">
            <a:extLst>
              <a:ext uri="{FF2B5EF4-FFF2-40B4-BE49-F238E27FC236}">
                <a16:creationId xmlns:a16="http://schemas.microsoft.com/office/drawing/2014/main" id="{42923311-FFEB-B84F-B663-2A2D07557D04}"/>
              </a:ext>
            </a:extLst>
          </p:cNvPr>
          <p:cNvSpPr/>
          <p:nvPr/>
        </p:nvSpPr>
        <p:spPr>
          <a:xfrm>
            <a:off x="960699" y="3274244"/>
            <a:ext cx="919813" cy="1135709"/>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FFD20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3" name="TextBox 2">
            <a:extLst>
              <a:ext uri="{FF2B5EF4-FFF2-40B4-BE49-F238E27FC236}">
                <a16:creationId xmlns:a16="http://schemas.microsoft.com/office/drawing/2014/main" id="{ACE060F8-B140-694B-9C2A-BA3F335457CE}"/>
              </a:ext>
            </a:extLst>
          </p:cNvPr>
          <p:cNvSpPr txBox="1"/>
          <p:nvPr/>
        </p:nvSpPr>
        <p:spPr>
          <a:xfrm>
            <a:off x="2628096" y="408303"/>
            <a:ext cx="9005104" cy="52322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marL="0" algn="ctr" defTabSz="914400" rtl="1" eaLnBrk="1" latinLnBrk="0" hangingPunct="1"/>
            <a:r>
              <a:rPr lang="ar-SA" sz="2800" b="1" dirty="0"/>
              <a:t>وصف المقرر </a:t>
            </a:r>
            <a:endParaRPr lang="en-JO" sz="2800" b="1" dirty="0"/>
          </a:p>
        </p:txBody>
      </p:sp>
      <p:pic>
        <p:nvPicPr>
          <p:cNvPr id="2" name="Audio 1">
            <a:hlinkClick r:id="" action="ppaction://media"/>
            <a:extLst>
              <a:ext uri="{FF2B5EF4-FFF2-40B4-BE49-F238E27FC236}">
                <a16:creationId xmlns:a16="http://schemas.microsoft.com/office/drawing/2014/main" id="{4636F200-7C1E-BC4E-A390-36FFB485EE3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
        <p:nvSpPr>
          <p:cNvPr id="7" name="Rectangle 6">
            <a:extLst>
              <a:ext uri="{FF2B5EF4-FFF2-40B4-BE49-F238E27FC236}">
                <a16:creationId xmlns:a16="http://schemas.microsoft.com/office/drawing/2014/main" id="{B98029AC-1372-AA4E-849F-1E14FF6374BC}"/>
              </a:ext>
            </a:extLst>
          </p:cNvPr>
          <p:cNvSpPr/>
          <p:nvPr/>
        </p:nvSpPr>
        <p:spPr>
          <a:xfrm>
            <a:off x="2389953" y="408303"/>
            <a:ext cx="9724662"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Tree>
    <p:extLst>
      <p:ext uri="{BB962C8B-B14F-4D97-AF65-F5344CB8AC3E}">
        <p14:creationId xmlns:p14="http://schemas.microsoft.com/office/powerpoint/2010/main" val="24133394"/>
      </p:ext>
    </p:extLst>
  </p:cSld>
  <p:clrMapOvr>
    <a:masterClrMapping/>
  </p:clrMapOvr>
  <mc:AlternateContent xmlns:mc="http://schemas.openxmlformats.org/markup-compatibility/2006" xmlns:p14="http://schemas.microsoft.com/office/powerpoint/2010/main">
    <mc:Choice Requires="p14">
      <p:transition spd="slow" p14:dur="2000" advTm="203221"/>
    </mc:Choice>
    <mc:Fallback xmlns="">
      <p:transition spd="slow" advTm="2032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82" b="8682"/>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389953" y="408303"/>
            <a:ext cx="9724662"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4" name="Rectangle 33"/>
          <p:cNvSpPr/>
          <p:nvPr/>
        </p:nvSpPr>
        <p:spPr>
          <a:xfrm>
            <a:off x="659757" y="4884389"/>
            <a:ext cx="5405349" cy="1730345"/>
          </a:xfrm>
          <a:prstGeom prst="rect">
            <a:avLst/>
          </a:prstGeom>
          <a:noFill/>
        </p:spPr>
        <p:txBody>
          <a:bodyPr wrap="square" anchor="t">
            <a:spAutoFit/>
          </a:bodyPr>
          <a:lstStyle/>
          <a:p>
            <a:pPr algn="r">
              <a:lnSpc>
                <a:spcPct val="120000"/>
              </a:lnSpc>
            </a:pPr>
            <a:r>
              <a:rPr lang="ar-JO" dirty="0">
                <a:solidFill>
                  <a:schemeClr val="accent1"/>
                </a:solidFill>
                <a:latin typeface="DeepSeek-CJK-patch"/>
              </a:rPr>
              <a:t>ف</a:t>
            </a:r>
            <a:r>
              <a:rPr lang="ar-JO" b="0" i="0" u="none" strike="noStrike" dirty="0">
                <a:solidFill>
                  <a:schemeClr val="accent1"/>
                </a:solidFill>
                <a:effectLst/>
                <a:latin typeface="DeepSeek-CJK-patch"/>
              </a:rPr>
              <a:t>ي هذا المقرر سنربط بين:</a:t>
            </a:r>
            <a:br>
              <a:rPr lang="ar-JO" dirty="0">
                <a:solidFill>
                  <a:schemeClr val="accent1"/>
                </a:solidFill>
              </a:rPr>
            </a:br>
            <a:r>
              <a:rPr lang="ar-JO" b="0" i="0" u="none" strike="noStrike" dirty="0">
                <a:solidFill>
                  <a:schemeClr val="accent1"/>
                </a:solidFill>
                <a:effectLst/>
                <a:latin typeface="DeepSeek-CJK-patch"/>
              </a:rPr>
              <a:t>✓ الأصول الأكاديمية للصحافة</a:t>
            </a:r>
            <a:br>
              <a:rPr lang="ar-JO" dirty="0">
                <a:solidFill>
                  <a:schemeClr val="accent1"/>
                </a:solidFill>
              </a:rPr>
            </a:br>
            <a:r>
              <a:rPr lang="ar-JO" b="0" i="0" u="none" strike="noStrike" dirty="0">
                <a:solidFill>
                  <a:schemeClr val="accent1"/>
                </a:solidFill>
                <a:effectLst/>
                <a:latin typeface="DeepSeek-CJK-patch"/>
              </a:rPr>
              <a:t>✓ أدوات العصر الرقمي</a:t>
            </a:r>
            <a:br>
              <a:rPr lang="ar-JO" dirty="0">
                <a:solidFill>
                  <a:schemeClr val="accent1"/>
                </a:solidFill>
              </a:rPr>
            </a:br>
            <a:r>
              <a:rPr lang="ar-JO" b="0" i="0" u="none" strike="noStrike" dirty="0">
                <a:solidFill>
                  <a:schemeClr val="accent1"/>
                </a:solidFill>
                <a:effectLst/>
                <a:latin typeface="DeepSeek-CJK-patch"/>
              </a:rPr>
              <a:t>✓ مهارات إدارة الحملات الإلكترونية </a:t>
            </a:r>
            <a:br>
              <a:rPr lang="ar-JO" dirty="0">
                <a:solidFill>
                  <a:schemeClr val="accent1"/>
                </a:solidFill>
              </a:rPr>
            </a:br>
            <a:r>
              <a:rPr lang="ar-JO" b="0" i="0" u="none" strike="noStrike" dirty="0">
                <a:solidFill>
                  <a:schemeClr val="accent1"/>
                </a:solidFill>
                <a:effectLst/>
                <a:latin typeface="DeepSeek-CJK-patch"/>
              </a:rPr>
              <a:t>لإعدادكم كإعلاميين متمكنين في العصر الرقمي</a:t>
            </a:r>
            <a:endParaRPr lang="en-US" dirty="0">
              <a:solidFill>
                <a:schemeClr val="accent1"/>
              </a:solidFill>
              <a:latin typeface="Alexandria" charset="0"/>
              <a:cs typeface="Alexandria" charset="0"/>
            </a:endParaRPr>
          </a:p>
        </p:txBody>
      </p:sp>
      <p:sp>
        <p:nvSpPr>
          <p:cNvPr id="41" name="TextBox 40"/>
          <p:cNvSpPr txBox="1"/>
          <p:nvPr/>
        </p:nvSpPr>
        <p:spPr>
          <a:xfrm>
            <a:off x="6301339" y="1259391"/>
            <a:ext cx="2260555" cy="523220"/>
          </a:xfrm>
          <a:prstGeom prst="rect">
            <a:avLst/>
          </a:prstGeom>
          <a:noFill/>
        </p:spPr>
        <p:txBody>
          <a:bodyPr wrap="none" rtlCol="0">
            <a:spAutoFit/>
          </a:bodyPr>
          <a:lstStyle/>
          <a:p>
            <a:r>
              <a:rPr lang="ar-SA" sz="2800" b="1" dirty="0">
                <a:solidFill>
                  <a:srgbClr val="00B0F0"/>
                </a:solidFill>
                <a:latin typeface="Kefa" panose="02000506000000020004" pitchFamily="2" charset="77"/>
                <a:cs typeface="Alexandria" charset="0"/>
              </a:rPr>
              <a:t>لماذا هذا المقرر؟</a:t>
            </a:r>
            <a:endParaRPr lang="en-US" sz="2800" b="1" dirty="0">
              <a:solidFill>
                <a:srgbClr val="00B0F0"/>
              </a:solidFill>
              <a:latin typeface="Kefa" panose="02000506000000020004" pitchFamily="2" charset="77"/>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476982" cy="1076343"/>
          </a:xfrm>
          <a:prstGeom prst="rect">
            <a:avLst/>
          </a:prstGeom>
        </p:spPr>
      </p:pic>
      <p:pic>
        <p:nvPicPr>
          <p:cNvPr id="2" name="Audio 1">
            <a:hlinkClick r:id="" action="ppaction://media"/>
            <a:extLst>
              <a:ext uri="{FF2B5EF4-FFF2-40B4-BE49-F238E27FC236}">
                <a16:creationId xmlns:a16="http://schemas.microsoft.com/office/drawing/2014/main" id="{974F83AE-067A-D245-8046-E6D5EDF2A72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5846"/>
    </mc:Choice>
    <mc:Fallback xmlns="">
      <p:transition spd="slow" advTm="658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25" name="TextBox 24"/>
          <p:cNvSpPr txBox="1"/>
          <p:nvPr/>
        </p:nvSpPr>
        <p:spPr>
          <a:xfrm>
            <a:off x="6592464" y="1369757"/>
            <a:ext cx="4113898" cy="46037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الأهداف الرئيسية لهذا المساق </a:t>
            </a:r>
            <a:endParaRPr lang="en-US" sz="2400" b="1" dirty="0">
              <a:solidFill>
                <a:srgbClr val="00B0F0"/>
              </a:solidFill>
              <a:latin typeface="Alexandria" charset="0"/>
              <a:cs typeface="Alexandria" charset="0"/>
            </a:endParaRPr>
          </a:p>
        </p:txBody>
      </p:sp>
      <p:sp>
        <p:nvSpPr>
          <p:cNvPr id="31" name="TextBox 30"/>
          <p:cNvSpPr txBox="1"/>
          <p:nvPr/>
        </p:nvSpPr>
        <p:spPr>
          <a:xfrm>
            <a:off x="4214030" y="2094171"/>
            <a:ext cx="7801540" cy="4585871"/>
          </a:xfrm>
          <a:prstGeom prst="rect">
            <a:avLst/>
          </a:prstGeom>
          <a:noFill/>
        </p:spPr>
        <p:txBody>
          <a:bodyPr wrap="square" rtlCol="0">
            <a:spAutoFit/>
          </a:bodyPr>
          <a:lstStyle/>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فهم التحولات الجذرية في صناعة الإعلام، ومواكبة هذه التحولات في المجتمع والمحتوى الإعلامي، والوسائل الإعلامية </a:t>
            </a:r>
            <a:endParaRPr lang="en-US" sz="1600" b="0" i="0" u="none" strike="noStrike" dirty="0">
              <a:solidFill>
                <a:schemeClr val="accent1"/>
              </a:solidFill>
              <a:effectLst/>
              <a:latin typeface="DeepSeek-CJK-patch"/>
            </a:endParaRP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التعرف على</a:t>
            </a:r>
            <a:r>
              <a:rPr lang="ar-JO" sz="1600" dirty="0">
                <a:solidFill>
                  <a:schemeClr val="accent1"/>
                </a:solidFill>
                <a:latin typeface="DeepSeek-CJK-patch"/>
              </a:rPr>
              <a:t> الصحافة التقليدية والرقمية من حيث: المميزات والصعوبات، وكل مايجب عليكم كإعلاميين معرفته وممارسته في هذا المجال </a:t>
            </a:r>
            <a:endParaRPr lang="ar-JO" sz="1600" b="0" i="0" u="none" strike="noStrike" dirty="0">
              <a:solidFill>
                <a:schemeClr val="accent1"/>
              </a:solidFill>
              <a:effectLst/>
              <a:latin typeface="DeepSeek-CJK-patch"/>
            </a:endParaRP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إتقان استخدام أدوات التحليل الرقمي لفهم الجمهور والمجتمع المستهدف في المجال الإعلامي، مثل أدوات التحليل وتقارير منصات التواصل الاجتماعي، وغيرها العديد من الأدوات التي ستشكل مصدر مهم جدا، يمدكم بالمعلومات الدقيقة والمحدثة التي تخص الجمهور والحملات و</a:t>
            </a:r>
            <a:r>
              <a:rPr lang="ar-EG" sz="1600" b="0" i="0" u="none" strike="noStrike" dirty="0">
                <a:solidFill>
                  <a:schemeClr val="accent1"/>
                </a:solidFill>
                <a:effectLst/>
                <a:latin typeface="DeepSeek-CJK-patch"/>
              </a:rPr>
              <a:t>أ</a:t>
            </a:r>
            <a:r>
              <a:rPr lang="ar-JO" sz="1600" b="0" i="0" u="none" strike="noStrike" dirty="0" err="1">
                <a:solidFill>
                  <a:schemeClr val="accent1"/>
                </a:solidFill>
                <a:effectLst/>
                <a:latin typeface="DeepSeek-CJK-patch"/>
              </a:rPr>
              <a:t>دآئها</a:t>
            </a:r>
            <a:r>
              <a:rPr lang="ar-JO" sz="1600" b="0" i="0" u="none" strike="noStrike" dirty="0">
                <a:solidFill>
                  <a:schemeClr val="accent1"/>
                </a:solidFill>
                <a:effectLst/>
                <a:latin typeface="DeepSeek-CJK-patch"/>
              </a:rPr>
              <a:t> </a:t>
            </a: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تصميم حملات إعلامية رقمية فعالة عبر المنصات الرقمية المختلفة: تصميم المحتوى، الاستهداف الصحيح، ال</a:t>
            </a:r>
            <a:r>
              <a:rPr lang="ar-EG" sz="1600" b="0" i="0" u="none" strike="noStrike" dirty="0">
                <a:solidFill>
                  <a:schemeClr val="accent1"/>
                </a:solidFill>
                <a:effectLst/>
                <a:latin typeface="DeepSeek-CJK-patch"/>
              </a:rPr>
              <a:t>إ</a:t>
            </a:r>
            <a:r>
              <a:rPr lang="ar-JO" sz="1600" b="0" i="0" u="none" strike="noStrike" dirty="0">
                <a:solidFill>
                  <a:schemeClr val="accent1"/>
                </a:solidFill>
                <a:effectLst/>
                <a:latin typeface="DeepSeek-CJK-patch"/>
              </a:rPr>
              <a:t>طلاق والنشر</a:t>
            </a:r>
            <a:r>
              <a:rPr lang="ar-JO" sz="1600" dirty="0">
                <a:solidFill>
                  <a:schemeClr val="accent1"/>
                </a:solidFill>
                <a:latin typeface="DeepSeek-CJK-patch"/>
              </a:rPr>
              <a:t> </a:t>
            </a:r>
            <a:r>
              <a:rPr lang="ar-JO" sz="1600" b="0" i="0" u="none" strike="noStrike" dirty="0">
                <a:solidFill>
                  <a:schemeClr val="accent1"/>
                </a:solidFill>
                <a:effectLst/>
                <a:latin typeface="DeepSeek-CJK-patch"/>
              </a:rPr>
              <a:t>والمشاركة، التفاعل وحشد التأييد، قياس وتقييم الآداء والنتائج </a:t>
            </a: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تطبيق المعايير الأخلاقية في البيئة الرقمية: حيث سنتمكن بعد هذا المساق من معرفة وفهم المعايير الأخلاقية التي تحكم وتقنن الحملات الإعلامية والصحفية في البيئة الرقمية، وأهمية الالتزام بهذه المعايير وتطبيقها </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10824970" y="11057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solidFill>
                <a:srgbClr val="669BBC"/>
              </a:solidFill>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8" name="Rectangle 27"/>
          <p:cNvSpPr/>
          <p:nvPr/>
        </p:nvSpPr>
        <p:spPr>
          <a:xfrm flipV="1">
            <a:off x="2318886" y="629166"/>
            <a:ext cx="9696683" cy="491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4" name="TextBox 33"/>
          <p:cNvSpPr txBox="1"/>
          <p:nvPr/>
        </p:nvSpPr>
        <p:spPr>
          <a:xfrm>
            <a:off x="11010720" y="1261774"/>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221" y="-31143"/>
            <a:ext cx="2477107" cy="1156639"/>
          </a:xfrm>
          <a:prstGeom prst="rect">
            <a:avLst/>
          </a:prstGeom>
        </p:spPr>
      </p:pic>
      <p:pic>
        <p:nvPicPr>
          <p:cNvPr id="11" name="Picture 10">
            <a:extLst>
              <a:ext uri="{FF2B5EF4-FFF2-40B4-BE49-F238E27FC236}">
                <a16:creationId xmlns:a16="http://schemas.microsoft.com/office/drawing/2014/main" id="{07846465-2CDF-DF43-9B10-FD7391FC1A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2551300"/>
            <a:ext cx="4105155" cy="3078866"/>
          </a:xfrm>
          <a:prstGeom prst="rect">
            <a:avLst/>
          </a:prstGeom>
        </p:spPr>
      </p:pic>
      <p:pic>
        <p:nvPicPr>
          <p:cNvPr id="3" name="Audio 2">
            <a:hlinkClick r:id="" action="ppaction://media"/>
            <a:extLst>
              <a:ext uri="{FF2B5EF4-FFF2-40B4-BE49-F238E27FC236}">
                <a16:creationId xmlns:a16="http://schemas.microsoft.com/office/drawing/2014/main" id="{9BD7C791-E102-0D4D-86FA-F7CF12B2DB7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0847"/>
    </mc:Choice>
    <mc:Fallback xmlns="">
      <p:transition spd="slow" advTm="2008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6577" y="1163208"/>
            <a:ext cx="5651253" cy="521970"/>
          </a:xfrm>
          <a:prstGeom prst="rect">
            <a:avLst/>
          </a:prstGeom>
          <a:noFill/>
        </p:spPr>
        <p:txBody>
          <a:bodyPr wrap="square" rtlCol="0">
            <a:spAutoFit/>
          </a:bodyPr>
          <a:lstStyle/>
          <a:p>
            <a:pPr algn="ctr"/>
            <a:r>
              <a:rPr lang="ar-SA" sz="2800" b="1" dirty="0">
                <a:solidFill>
                  <a:schemeClr val="accent1"/>
                </a:solidFill>
                <a:latin typeface="Alexandria" charset="0"/>
                <a:cs typeface="Alexandria" charset="0"/>
              </a:rPr>
              <a:t>مخرجات التعلم </a:t>
            </a:r>
            <a:endParaRPr lang="en-US" sz="2800" b="1" dirty="0">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762000" y="2095406"/>
            <a:ext cx="10487692" cy="3816429"/>
          </a:xfrm>
          <a:prstGeom prst="rect">
            <a:avLst/>
          </a:prstGeom>
          <a:noFill/>
        </p:spPr>
        <p:txBody>
          <a:bodyPr wrap="square" rtlCol="0">
            <a:spAutoFit/>
          </a:bodyPr>
          <a:lstStyle/>
          <a:p>
            <a:pPr marL="342900" indent="-342900" algn="r" rtl="1">
              <a:lnSpc>
                <a:spcPct val="150000"/>
              </a:lnSpc>
              <a:buFont typeface="Wingdings" pitchFamily="2" charset="2"/>
              <a:buChar char="ü"/>
            </a:pPr>
            <a:r>
              <a:rPr lang="ar-JO" sz="2000" dirty="0">
                <a:latin typeface="Alexandria" charset="0"/>
              </a:rPr>
              <a:t>فهم وتحليل مميزات وخصائص الصحافة الرقمية، وآليات إنتاج المحتوى في البيئة الرقمية</a:t>
            </a:r>
          </a:p>
          <a:p>
            <a:pPr marL="342900" indent="-342900" algn="r" rtl="1">
              <a:lnSpc>
                <a:spcPct val="150000"/>
              </a:lnSpc>
              <a:buFont typeface="Wingdings" pitchFamily="2" charset="2"/>
              <a:buChar char="ü"/>
            </a:pPr>
            <a:r>
              <a:rPr lang="ar-JO" sz="2000" dirty="0">
                <a:latin typeface="Alexandria" charset="0"/>
              </a:rPr>
              <a:t> تصميم وتنفيذ حملات إلكترونية تراعي أخلاقيات المهنة ومعايير الجودة الصحفية </a:t>
            </a:r>
          </a:p>
          <a:p>
            <a:pPr marL="342900" indent="-342900" algn="r" rtl="1">
              <a:lnSpc>
                <a:spcPct val="150000"/>
              </a:lnSpc>
              <a:buFont typeface="Wingdings" pitchFamily="2" charset="2"/>
              <a:buChar char="ü"/>
            </a:pPr>
            <a:r>
              <a:rPr lang="ar-JO" sz="2000" dirty="0">
                <a:solidFill>
                  <a:schemeClr val="accent1"/>
                </a:solidFill>
                <a:latin typeface="Alexandria" charset="0"/>
              </a:rPr>
              <a:t>استخدام وتوظيف أدوات التحليل والقياس الرقمية في تقييم فعالية الحملات الإلكترونية </a:t>
            </a:r>
          </a:p>
          <a:p>
            <a:pPr marL="342900" indent="-342900" algn="r" rtl="1">
              <a:lnSpc>
                <a:spcPct val="150000"/>
              </a:lnSpc>
              <a:buFont typeface="Wingdings" pitchFamily="2" charset="2"/>
              <a:buChar char="ü"/>
            </a:pPr>
            <a:r>
              <a:rPr lang="ar-JO" sz="2000" dirty="0">
                <a:latin typeface="Alexandria" charset="0"/>
              </a:rPr>
              <a:t>تطبيق منهجيات التخطيط الاستراتيجي للحملات الإعلامية الرقمية</a:t>
            </a:r>
          </a:p>
          <a:p>
            <a:pPr marL="342900" indent="-342900" algn="r" rtl="1">
              <a:lnSpc>
                <a:spcPct val="150000"/>
              </a:lnSpc>
              <a:buFont typeface="Wingdings" pitchFamily="2" charset="2"/>
              <a:buChar char="ü"/>
            </a:pPr>
            <a:r>
              <a:rPr lang="ar-JO" sz="2000" dirty="0">
                <a:solidFill>
                  <a:schemeClr val="accent1"/>
                </a:solidFill>
                <a:latin typeface="Alexandria" charset="0"/>
              </a:rPr>
              <a:t>استخدام أدوات الذكاء الاصطناعي في إنتاج المحتوى الصحفي</a:t>
            </a:r>
          </a:p>
          <a:p>
            <a:pPr marL="342900" indent="-342900" algn="r" rtl="1">
              <a:lnSpc>
                <a:spcPct val="150000"/>
              </a:lnSpc>
              <a:buFont typeface="Wingdings" pitchFamily="2" charset="2"/>
              <a:buChar char="ü"/>
            </a:pPr>
            <a:r>
              <a:rPr lang="ar-JO" sz="2000" dirty="0">
                <a:latin typeface="Alexandria" charset="0"/>
              </a:rPr>
              <a:t>تحليل تأثير المنصات الرقمية على تشكيل الرأي العام، وإدارة سمعة وهوية المنظمات</a:t>
            </a:r>
          </a:p>
          <a:p>
            <a:pPr marL="342900" indent="-342900" algn="r" rtl="1">
              <a:lnSpc>
                <a:spcPct val="150000"/>
              </a:lnSpc>
              <a:buFont typeface="Wingdings" pitchFamily="2" charset="2"/>
              <a:buChar char="ü"/>
            </a:pPr>
            <a:r>
              <a:rPr lang="ar-JO" sz="2000" dirty="0">
                <a:solidFill>
                  <a:schemeClr val="accent1"/>
                </a:solidFill>
                <a:latin typeface="Alexandria" charset="0"/>
              </a:rPr>
              <a:t>تصميم استراتيجيات محتوى متعددة القنوات</a:t>
            </a:r>
            <a:r>
              <a:rPr lang="en-US" sz="2000" dirty="0">
                <a:solidFill>
                  <a:schemeClr val="accent1"/>
                </a:solidFill>
                <a:latin typeface="Alexandria" charset="0"/>
              </a:rPr>
              <a:t>Cross-channel) </a:t>
            </a:r>
            <a:r>
              <a:rPr lang="ar-EG" sz="2000" dirty="0">
                <a:solidFill>
                  <a:schemeClr val="accent1"/>
                </a:solidFill>
                <a:latin typeface="Alexandria" charset="0"/>
              </a:rPr>
              <a:t>) </a:t>
            </a:r>
            <a:r>
              <a:rPr lang="ar-JO" sz="2000" dirty="0">
                <a:solidFill>
                  <a:schemeClr val="accent1"/>
                </a:solidFill>
                <a:latin typeface="Alexandria" charset="0"/>
              </a:rPr>
              <a:t>للحملات الإلكترونية</a:t>
            </a:r>
            <a:endParaRPr lang="en-US" sz="2000" dirty="0">
              <a:solidFill>
                <a:schemeClr val="accent1"/>
              </a:solidFill>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847" y="-37485"/>
            <a:ext cx="2497154" cy="1166000"/>
          </a:xfrm>
          <a:prstGeom prst="rect">
            <a:avLst/>
          </a:prstGeom>
        </p:spPr>
      </p:pic>
      <p:pic>
        <p:nvPicPr>
          <p:cNvPr id="4" name="Picture 3">
            <a:extLst>
              <a:ext uri="{FF2B5EF4-FFF2-40B4-BE49-F238E27FC236}">
                <a16:creationId xmlns:a16="http://schemas.microsoft.com/office/drawing/2014/main" id="{78307922-5371-F14A-B4FE-D79F5B03ED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0" y="5255854"/>
            <a:ext cx="2635206" cy="1333500"/>
          </a:xfrm>
          <a:prstGeom prst="rect">
            <a:avLst/>
          </a:prstGeom>
        </p:spPr>
      </p:pic>
      <p:pic>
        <p:nvPicPr>
          <p:cNvPr id="2" name="Audio 1">
            <a:hlinkClick r:id="" action="ppaction://media"/>
            <a:extLst>
              <a:ext uri="{FF2B5EF4-FFF2-40B4-BE49-F238E27FC236}">
                <a16:creationId xmlns:a16="http://schemas.microsoft.com/office/drawing/2014/main" id="{C3FF4EAE-5CBA-9245-92B4-061D28B3DCA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03565"/>
    </mc:Choice>
    <mc:Fallback xmlns="">
      <p:transition advTm="103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8F3EB-4D1F-5547-86BD-AD616C888B92}"/>
              </a:ext>
            </a:extLst>
          </p:cNvPr>
          <p:cNvSpPr>
            <a:spLocks noGrp="1"/>
          </p:cNvSpPr>
          <p:nvPr>
            <p:ph type="title"/>
          </p:nvPr>
        </p:nvSpPr>
        <p:spPr>
          <a:xfrm>
            <a:off x="838200" y="2911556"/>
            <a:ext cx="10515600" cy="1325563"/>
          </a:xfrm>
        </p:spPr>
        <p:txBody>
          <a:bodyPr/>
          <a:lstStyle/>
          <a:p>
            <a:pPr algn="ctr"/>
            <a:r>
              <a:rPr lang="ar-SA" b="1" u="sng" dirty="0">
                <a:solidFill>
                  <a:schemeClr val="accent1"/>
                </a:solidFill>
                <a:cs typeface="+mn-cs"/>
              </a:rPr>
              <a:t>موضوعات المقرر </a:t>
            </a:r>
            <a:endParaRPr lang="en-JO" b="1" u="sng">
              <a:solidFill>
                <a:schemeClr val="accent1"/>
              </a:solidFill>
              <a:cs typeface="+mn-cs"/>
            </a:endParaRPr>
          </a:p>
        </p:txBody>
      </p:sp>
      <p:pic>
        <p:nvPicPr>
          <p:cNvPr id="3" name="Graphic 21">
            <a:extLst>
              <a:ext uri="{FF2B5EF4-FFF2-40B4-BE49-F238E27FC236}">
                <a16:creationId xmlns:a16="http://schemas.microsoft.com/office/drawing/2014/main" id="{E4AD7599-D7FE-7D41-A7A1-C7585E0DDAB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10" y="0"/>
            <a:ext cx="2689634" cy="1255875"/>
          </a:xfrm>
          <a:prstGeom prst="rect">
            <a:avLst/>
          </a:prstGeom>
        </p:spPr>
      </p:pic>
      <p:sp>
        <p:nvSpPr>
          <p:cNvPr id="4" name="Rectangle 3">
            <a:extLst>
              <a:ext uri="{FF2B5EF4-FFF2-40B4-BE49-F238E27FC236}">
                <a16:creationId xmlns:a16="http://schemas.microsoft.com/office/drawing/2014/main" id="{3A623D4B-DAA0-2C47-BD0A-F327C29F7B4D}"/>
              </a:ext>
            </a:extLst>
          </p:cNvPr>
          <p:cNvSpPr/>
          <p:nvPr/>
        </p:nvSpPr>
        <p:spPr>
          <a:xfrm>
            <a:off x="2639028" y="2967334"/>
            <a:ext cx="6609144" cy="923330"/>
          </a:xfrm>
          <a:prstGeom prst="rect">
            <a:avLst/>
          </a:prstGeom>
        </p:spPr>
        <p:style>
          <a:lnRef idx="0">
            <a:schemeClr val="accent1"/>
          </a:lnRef>
          <a:fillRef idx="3">
            <a:schemeClr val="accent1"/>
          </a:fillRef>
          <a:effectRef idx="3">
            <a:schemeClr val="accent1"/>
          </a:effectRef>
          <a:fontRef idx="minor">
            <a:schemeClr val="lt1"/>
          </a:fontRef>
        </p:style>
        <p:txBody>
          <a:bodyPr wrap="square" lIns="91440" tIns="45720" rIns="91440" bIns="45720">
            <a:spAutoFit/>
          </a:bodyPr>
          <a:lstStyle/>
          <a:p>
            <a:pPr algn="ctr"/>
            <a:r>
              <a:rPr lang="ar-SA" sz="5400" b="1" u="sng"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mn-cs"/>
              </a:rPr>
              <a:t>موضوعات المقرر </a:t>
            </a:r>
            <a:endParaRPr lang="en-JO" sz="5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Audio 4">
            <a:hlinkClick r:id="" action="ppaction://media"/>
            <a:extLst>
              <a:ext uri="{FF2B5EF4-FFF2-40B4-BE49-F238E27FC236}">
                <a16:creationId xmlns:a16="http://schemas.microsoft.com/office/drawing/2014/main" id="{49EB9231-A1AE-4644-8189-5266276C53F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162362075"/>
      </p:ext>
    </p:extLst>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14047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977067"/>
            <a:ext cx="9502372"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305141" cy="1076343"/>
          </a:xfrm>
          <a:prstGeom prst="rect">
            <a:avLst/>
          </a:prstGeom>
        </p:spPr>
      </p:pic>
      <p:graphicFrame>
        <p:nvGraphicFramePr>
          <p:cNvPr id="2" name="Diagram 1">
            <a:extLst>
              <a:ext uri="{FF2B5EF4-FFF2-40B4-BE49-F238E27FC236}">
                <a16:creationId xmlns:a16="http://schemas.microsoft.com/office/drawing/2014/main" id="{DBC478FF-F193-5C47-84F4-18105E5DE1D8}"/>
              </a:ext>
            </a:extLst>
          </p:cNvPr>
          <p:cNvGraphicFramePr/>
          <p:nvPr>
            <p:extLst>
              <p:ext uri="{D42A27DB-BD31-4B8C-83A1-F6EECF244321}">
                <p14:modId xmlns:p14="http://schemas.microsoft.com/office/powerpoint/2010/main" val="2533466716"/>
              </p:ext>
            </p:extLst>
          </p:nvPr>
        </p:nvGraphicFramePr>
        <p:xfrm>
          <a:off x="2032001" y="977066"/>
          <a:ext cx="7336087" cy="475240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Rounded Rectangle 2">
            <a:extLst>
              <a:ext uri="{FF2B5EF4-FFF2-40B4-BE49-F238E27FC236}">
                <a16:creationId xmlns:a16="http://schemas.microsoft.com/office/drawing/2014/main" id="{09DC8F4D-0254-BB43-AC69-D8C2CB8B3F3B}"/>
              </a:ext>
            </a:extLst>
          </p:cNvPr>
          <p:cNvSpPr/>
          <p:nvPr/>
        </p:nvSpPr>
        <p:spPr>
          <a:xfrm>
            <a:off x="3576580" y="5880933"/>
            <a:ext cx="6007260" cy="70670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marL="0" algn="ctr" defTabSz="914400" rtl="1" eaLnBrk="1" latinLnBrk="0" hangingPunct="1"/>
            <a:r>
              <a:rPr lang="ar-SA" sz="3600" b="1" dirty="0"/>
              <a:t>دراسات حالة </a:t>
            </a:r>
            <a:endParaRPr lang="en-JO" sz="3600" b="1" dirty="0"/>
          </a:p>
        </p:txBody>
      </p:sp>
      <p:pic>
        <p:nvPicPr>
          <p:cNvPr id="4" name="Audio 3">
            <a:hlinkClick r:id="" action="ppaction://media"/>
            <a:extLst>
              <a:ext uri="{FF2B5EF4-FFF2-40B4-BE49-F238E27FC236}">
                <a16:creationId xmlns:a16="http://schemas.microsoft.com/office/drawing/2014/main" id="{C2F0671C-3142-E04F-AFD1-D3E2E5F4840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26800" y="58928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546"/>
    </mc:Choice>
    <mc:Fallback xmlns="">
      <p:transition spd="slow" advTm="285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3" name="Rectangle: Rounded Corners 22"/>
          <p:cNvSpPr/>
          <p:nvPr/>
        </p:nvSpPr>
        <p:spPr>
          <a:xfrm>
            <a:off x="180431" y="1064873"/>
            <a:ext cx="11745351" cy="5793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61" y="-90998"/>
            <a:ext cx="2305141" cy="1076343"/>
          </a:xfrm>
          <a:prstGeom prst="rect">
            <a:avLst/>
          </a:prstGeom>
        </p:spPr>
      </p:pic>
      <p:sp>
        <p:nvSpPr>
          <p:cNvPr id="6" name="Content Placeholder 5">
            <a:extLst>
              <a:ext uri="{FF2B5EF4-FFF2-40B4-BE49-F238E27FC236}">
                <a16:creationId xmlns:a16="http://schemas.microsoft.com/office/drawing/2014/main" id="{855020ED-2AA3-9A4A-BA95-851A79EAFFB6}"/>
              </a:ext>
            </a:extLst>
          </p:cNvPr>
          <p:cNvSpPr>
            <a:spLocks noGrp="1"/>
          </p:cNvSpPr>
          <p:nvPr>
            <p:ph sz="half" idx="1"/>
          </p:nvPr>
        </p:nvSpPr>
        <p:spPr>
          <a:xfrm>
            <a:off x="266218" y="1064872"/>
            <a:ext cx="5095814" cy="5713602"/>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تصميم الحملات الإلكترونية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مراحل التخطيط الاستراتيجي للحملات</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تحليل الجمهور المستهدف في الفضاء الرقمي</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أنواع الحملات الإلكترونية وأهدافها</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إطلاق وتنفيذ الحملات الرقمية: الأدوات والمنصات</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إدارة وتقييم الحملات</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مؤشرات الأداء الرئيسية</a:t>
            </a:r>
            <a:r>
              <a:rPr lang="en-JO" sz="1800" dirty="0">
                <a:effectLst/>
                <a:latin typeface="Times New Roman" panose="02020603050405020304" pitchFamily="18" charset="0"/>
                <a:ea typeface="Calibri" panose="020F0502020204030204" pitchFamily="34" charset="0"/>
                <a:cs typeface="Arial" panose="020B0604020202020204" pitchFamily="34" charset="0"/>
              </a:rPr>
              <a:t> (KPIs) </a:t>
            </a:r>
            <a:r>
              <a:rPr lang="ar-SA" sz="1800" dirty="0">
                <a:effectLst/>
                <a:latin typeface="Calibri" panose="020F0502020204030204" pitchFamily="34" charset="0"/>
                <a:ea typeface="Calibri" panose="020F0502020204030204" pitchFamily="34" charset="0"/>
                <a:cs typeface="Times New Roman" panose="02020603050405020304" pitchFamily="18" charset="0"/>
              </a:rPr>
              <a:t>للحملات الإلكترونية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إدارة الحملات: التفاعل، الانتشار ومدى التأثير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أدوات تحليل البيانات ونتائج الحملات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Content Placeholder 6">
            <a:extLst>
              <a:ext uri="{FF2B5EF4-FFF2-40B4-BE49-F238E27FC236}">
                <a16:creationId xmlns:a16="http://schemas.microsoft.com/office/drawing/2014/main" id="{B74288C2-AE5A-3B40-99C6-8DAC2E64A911}"/>
              </a:ext>
            </a:extLst>
          </p:cNvPr>
          <p:cNvSpPr>
            <a:spLocks noGrp="1"/>
          </p:cNvSpPr>
          <p:nvPr>
            <p:ph sz="half" idx="2"/>
          </p:nvPr>
        </p:nvSpPr>
        <p:spPr>
          <a:xfrm>
            <a:off x="6250329" y="1064872"/>
            <a:ext cx="5587620" cy="5511729"/>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مقدمة في الصحافة الرقمية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التحول الرقمي في الصناعة الإعلامية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الصحافة التقليدية والصحافة الرقمية: الخصائص والاختلافات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نماذج أعمال في الصحافة الرقمية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أدوات إنتاج المحتوى الرقمي</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تقنيات السرد القصصي الرقمي</a:t>
            </a:r>
            <a:r>
              <a:rPr lang="ar-EG" sz="1800" dirty="0">
                <a:effectLst/>
                <a:latin typeface="Calibri" panose="020F0502020204030204" pitchFamily="34" charset="0"/>
                <a:ea typeface="Calibri" panose="020F0502020204030204" pitchFamily="34" charset="0"/>
                <a:cs typeface="Times New Roman" panose="02020603050405020304" pitchFamily="18" charset="0"/>
              </a:rPr>
              <a:t> </a:t>
            </a:r>
            <a:r>
              <a:rPr lang="en-JO" sz="1800" dirty="0">
                <a:effectLst/>
                <a:latin typeface="Times New Roman" panose="02020603050405020304" pitchFamily="18" charset="0"/>
                <a:ea typeface="Calibri" panose="020F0502020204030204" pitchFamily="34" charset="0"/>
                <a:cs typeface="Arial" panose="020B0604020202020204" pitchFamily="34" charset="0"/>
              </a:rPr>
              <a:t> (Digital Storytelling)</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استخدام الذكاء الاصطناعي في إنتاج المحتوى الصحفي</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استخدام منصات التواصل الاجتماعي في نشر المحتوى الصحفي والحملات الرقمية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Audio 1">
            <a:hlinkClick r:id="" action="ppaction://media"/>
            <a:extLst>
              <a:ext uri="{FF2B5EF4-FFF2-40B4-BE49-F238E27FC236}">
                <a16:creationId xmlns:a16="http://schemas.microsoft.com/office/drawing/2014/main" id="{47DED6A2-CFB7-8244-B1EB-FF6279D510B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5082353"/>
      </p:ext>
    </p:extLst>
  </p:cSld>
  <p:clrMapOvr>
    <a:masterClrMapping/>
  </p:clrMapOvr>
  <mc:AlternateContent xmlns:mc="http://schemas.openxmlformats.org/markup-compatibility/2006" xmlns:p14="http://schemas.microsoft.com/office/powerpoint/2010/main">
    <mc:Choice Requires="p14">
      <p:transition spd="slow" p14:dur="2000" advTm="141400"/>
    </mc:Choice>
    <mc:Fallback xmlns="">
      <p:transition spd="slow" advTm="141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164466" y="411428"/>
            <a:ext cx="100275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3" name="Rectangle: Rounded Corners 22"/>
          <p:cNvSpPr/>
          <p:nvPr/>
        </p:nvSpPr>
        <p:spPr>
          <a:xfrm>
            <a:off x="223324" y="1018676"/>
            <a:ext cx="11745351" cy="5793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491" y="-81024"/>
            <a:ext cx="2402854" cy="1076343"/>
          </a:xfrm>
          <a:prstGeom prst="rect">
            <a:avLst/>
          </a:prstGeom>
        </p:spPr>
      </p:pic>
      <p:sp>
        <p:nvSpPr>
          <p:cNvPr id="6" name="Content Placeholder 5">
            <a:extLst>
              <a:ext uri="{FF2B5EF4-FFF2-40B4-BE49-F238E27FC236}">
                <a16:creationId xmlns:a16="http://schemas.microsoft.com/office/drawing/2014/main" id="{855020ED-2AA3-9A4A-BA95-851A79EAFFB6}"/>
              </a:ext>
            </a:extLst>
          </p:cNvPr>
          <p:cNvSpPr>
            <a:spLocks noGrp="1"/>
          </p:cNvSpPr>
          <p:nvPr>
            <p:ph sz="half" idx="1"/>
          </p:nvPr>
        </p:nvSpPr>
        <p:spPr>
          <a:xfrm>
            <a:off x="509287" y="1293471"/>
            <a:ext cx="5095814" cy="4271057"/>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دراسات حالة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تحليل </a:t>
            </a:r>
            <a:r>
              <a:rPr lang="ar-EG" sz="1800" dirty="0">
                <a:effectLst/>
                <a:latin typeface="Calibri" panose="020F0502020204030204" pitchFamily="34" charset="0"/>
                <a:ea typeface="Calibri" panose="020F0502020204030204" pitchFamily="34" charset="0"/>
                <a:cs typeface="Times New Roman" panose="02020603050405020304" pitchFamily="18" charset="0"/>
              </a:rPr>
              <a:t>أ</a:t>
            </a:r>
            <a:r>
              <a:rPr lang="ar-SA" sz="1800" dirty="0">
                <a:effectLst/>
                <a:latin typeface="Calibri" panose="020F0502020204030204" pitchFamily="34" charset="0"/>
                <a:ea typeface="Calibri" panose="020F0502020204030204" pitchFamily="34" charset="0"/>
                <a:cs typeface="Times New Roman" panose="02020603050405020304" pitchFamily="18" charset="0"/>
              </a:rPr>
              <a:t>داء حملات إلكترونية سابقة وتقييمها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دراسات مقارنة بين حملات صحافية تقليدية ورقمية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مستقبل الصحافة والحملات الإلكترونية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Content Placeholder 6">
            <a:extLst>
              <a:ext uri="{FF2B5EF4-FFF2-40B4-BE49-F238E27FC236}">
                <a16:creationId xmlns:a16="http://schemas.microsoft.com/office/drawing/2014/main" id="{B74288C2-AE5A-3B40-99C6-8DAC2E64A911}"/>
              </a:ext>
            </a:extLst>
          </p:cNvPr>
          <p:cNvSpPr>
            <a:spLocks noGrp="1"/>
          </p:cNvSpPr>
          <p:nvPr>
            <p:ph sz="half" idx="2"/>
          </p:nvPr>
        </p:nvSpPr>
        <p:spPr>
          <a:xfrm>
            <a:off x="6238754" y="1374494"/>
            <a:ext cx="5587620" cy="3576576"/>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أخلاقيات الحملات الإعلامية الإلكترونية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أخلاقيات الحملات الصحفية الإلكترونية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أخلاقيات تصميم المحتوى الخاص بحملات الدعم وحشد الرأي </a:t>
            </a:r>
            <a:r>
              <a:rPr lang="ar-SA" sz="1800" dirty="0">
                <a:latin typeface="Calibri" panose="020F0502020204030204" pitchFamily="34" charset="0"/>
                <a:ea typeface="Calibri" panose="020F0502020204030204" pitchFamily="34" charset="0"/>
                <a:cs typeface="Times New Roman" panose="02020603050405020304" pitchFamily="18" charset="0"/>
              </a:rPr>
              <a:t>العام</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مكافحة التضليل الإعلامي في الحملات الصحفية الإلكترونية</a:t>
            </a:r>
            <a:r>
              <a:rPr lang="en-JO" sz="1800" dirty="0">
                <a:effectLst/>
                <a:latin typeface="Times New Roman" panose="02020603050405020304" pitchFamily="18" charset="0"/>
                <a:ea typeface="Calibri" panose="020F0502020204030204" pitchFamily="34" charset="0"/>
                <a:cs typeface="Arial" panose="020B0604020202020204" pitchFamily="34" charset="0"/>
              </a:rPr>
              <a:t> (Misinformation)</a:t>
            </a:r>
            <a:endParaRPr lang="en-JO"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E2B396D7-CFDC-7C4E-80F9-264F4DB78707}"/>
              </a:ext>
            </a:extLst>
          </p:cNvPr>
          <p:cNvPicPr>
            <a:picLocks noChangeAspect="1"/>
          </p:cNvPicPr>
          <p:nvPr/>
        </p:nvPicPr>
        <p:blipFill>
          <a:blip r:embed="rId5" cstate="print">
            <a:alphaModFix/>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866966" y="3645952"/>
            <a:ext cx="6048195" cy="3165852"/>
          </a:xfrm>
          <a:prstGeom prst="rect">
            <a:avLst/>
          </a:prstGeom>
        </p:spPr>
      </p:pic>
      <p:pic>
        <p:nvPicPr>
          <p:cNvPr id="2" name="Audio 1">
            <a:hlinkClick r:id="" action="ppaction://media"/>
            <a:extLst>
              <a:ext uri="{FF2B5EF4-FFF2-40B4-BE49-F238E27FC236}">
                <a16:creationId xmlns:a16="http://schemas.microsoft.com/office/drawing/2014/main" id="{BC059EAE-9173-6E4E-BC29-7946A2E4C87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185548564"/>
      </p:ext>
    </p:extLst>
  </p:cSld>
  <p:clrMapOvr>
    <a:masterClrMapping/>
  </p:clrMapOvr>
  <mc:AlternateContent xmlns:mc="http://schemas.openxmlformats.org/markup-compatibility/2006" xmlns:p14="http://schemas.microsoft.com/office/powerpoint/2010/main">
    <mc:Choice Requires="p14">
      <p:transition spd="slow" p14:dur="2000" advTm="62580"/>
    </mc:Choice>
    <mc:Fallback xmlns="">
      <p:transition spd="slow" advTm="625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013995" y="478039"/>
            <a:ext cx="1017800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3" name="Rectangle: Rounded Corners 22"/>
          <p:cNvSpPr/>
          <p:nvPr/>
        </p:nvSpPr>
        <p:spPr>
          <a:xfrm>
            <a:off x="8063578" y="142765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601884" y="977067"/>
            <a:ext cx="10081550"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b="1" dirty="0">
              <a:solidFill>
                <a:srgbClr val="002060"/>
              </a:solidFill>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510" y="-60133"/>
            <a:ext cx="2305141" cy="1076343"/>
          </a:xfrm>
          <a:prstGeom prst="rect">
            <a:avLst/>
          </a:prstGeom>
        </p:spPr>
      </p:pic>
      <p:sp>
        <p:nvSpPr>
          <p:cNvPr id="6" name="Rounded Rectangle 5">
            <a:extLst>
              <a:ext uri="{FF2B5EF4-FFF2-40B4-BE49-F238E27FC236}">
                <a16:creationId xmlns:a16="http://schemas.microsoft.com/office/drawing/2014/main" id="{6160599A-BC68-364B-B4DD-A6D52E2A0741}"/>
              </a:ext>
            </a:extLst>
          </p:cNvPr>
          <p:cNvSpPr/>
          <p:nvPr/>
        </p:nvSpPr>
        <p:spPr>
          <a:xfrm>
            <a:off x="4236333" y="145475"/>
            <a:ext cx="5470325" cy="7108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dirty="0">
                <a:latin typeface="Kefa" panose="02000506000000020004" pitchFamily="2" charset="77"/>
                <a:cs typeface="+mj-cs"/>
              </a:rPr>
              <a:t>التقييم وتوزيع الدرجات في المساق </a:t>
            </a:r>
            <a:endParaRPr lang="en-JO" sz="2400">
              <a:latin typeface="Kefa" panose="02000506000000020004" pitchFamily="2" charset="77"/>
              <a:cs typeface="+mj-cs"/>
            </a:endParaRPr>
          </a:p>
        </p:txBody>
      </p:sp>
      <p:graphicFrame>
        <p:nvGraphicFramePr>
          <p:cNvPr id="7" name="Diagram 6">
            <a:extLst>
              <a:ext uri="{FF2B5EF4-FFF2-40B4-BE49-F238E27FC236}">
                <a16:creationId xmlns:a16="http://schemas.microsoft.com/office/drawing/2014/main" id="{CA2D2579-B43F-D940-8060-226623030714}"/>
              </a:ext>
            </a:extLst>
          </p:cNvPr>
          <p:cNvGraphicFramePr/>
          <p:nvPr>
            <p:extLst>
              <p:ext uri="{D42A27DB-BD31-4B8C-83A1-F6EECF244321}">
                <p14:modId xmlns:p14="http://schemas.microsoft.com/office/powerpoint/2010/main" val="1246500068"/>
              </p:ext>
            </p:extLst>
          </p:nvPr>
        </p:nvGraphicFramePr>
        <p:xfrm>
          <a:off x="1578659" y="1173115"/>
          <a:ext cx="8128000" cy="54186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a:extLst>
              <a:ext uri="{FF2B5EF4-FFF2-40B4-BE49-F238E27FC236}">
                <a16:creationId xmlns:a16="http://schemas.microsoft.com/office/drawing/2014/main" id="{835A56DF-0B3C-EF45-A6F7-C0F5450601F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487842218"/>
      </p:ext>
    </p:extLst>
  </p:cSld>
  <p:clrMapOvr>
    <a:masterClrMapping/>
  </p:clrMapOvr>
  <mc:AlternateContent xmlns:mc="http://schemas.openxmlformats.org/markup-compatibility/2006" xmlns:p14="http://schemas.microsoft.com/office/powerpoint/2010/main">
    <mc:Choice Requires="p14">
      <p:transition spd="slow" p14:dur="2000" advTm="45197"/>
    </mc:Choice>
    <mc:Fallback xmlns="">
      <p:transition spd="slow" advTm="451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4780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3" name="Rectangle: Rounded Corners 22"/>
          <p:cNvSpPr/>
          <p:nvPr/>
        </p:nvSpPr>
        <p:spPr>
          <a:xfrm>
            <a:off x="8063578" y="142765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055225" y="1003102"/>
            <a:ext cx="10081550"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lvl="0" indent="-285750" algn="just" defTabSz="914400" rtl="1" eaLnBrk="1" latinLnBrk="0" hangingPunct="1">
              <a:lnSpc>
                <a:spcPct val="150000"/>
              </a:lnSpc>
              <a:buFont typeface="Arial" panose="020B0604020202020204" pitchFamily="34" charset="0"/>
              <a:buChar char="•"/>
            </a:pPr>
            <a:r>
              <a:rPr lang="ar-SA" b="1" dirty="0">
                <a:solidFill>
                  <a:srgbClr val="002060"/>
                </a:solidFill>
              </a:rPr>
              <a:t>يعتبر حضور جلسة النقاش الأسبوعية للمساق اختياري للإجابة على استفساراتكم، ومناقشة أي نقاط متعلقة بالمساق والمحاضرات المسجلة بشكل مباشر</a:t>
            </a:r>
          </a:p>
          <a:p>
            <a:pPr marL="285750" lvl="0" indent="-285750" algn="just" defTabSz="914400" rtl="1" eaLnBrk="1" latinLnBrk="0" hangingPunct="1">
              <a:lnSpc>
                <a:spcPct val="150000"/>
              </a:lnSpc>
              <a:buFont typeface="Arial" panose="020B0604020202020204" pitchFamily="34" charset="0"/>
              <a:buChar char="•"/>
            </a:pPr>
            <a:r>
              <a:rPr lang="ar-SA" b="1" dirty="0">
                <a:solidFill>
                  <a:srgbClr val="002060"/>
                </a:solidFill>
              </a:rPr>
              <a:t>كما يعتبر مشروع المساق المرفق تالياً وأي أنشطة أخرى هي أنشطة اختيارية للطالب، ليتمكن من تطبيق كل ما يتم شرحه ومناقشته في هذا المساق، ولن تحتسب للأنشطة المقترحة وحضور جلسات النقاش أي درجات إضافية، وكامل الدرجات المرصودة للمساق هي من الاختبارات القصيرة والاختبار النهائي فقط </a:t>
            </a:r>
          </a:p>
          <a:p>
            <a:pPr lvl="0" algn="r" defTabSz="914400" rtl="1" eaLnBrk="1" latinLnBrk="0" hangingPunct="1">
              <a:lnSpc>
                <a:spcPct val="150000"/>
              </a:lnSpc>
            </a:pPr>
            <a:endParaRPr lang="ar-SA" b="1" dirty="0">
              <a:solidFill>
                <a:srgbClr val="002060"/>
              </a:solidFill>
            </a:endParaRPr>
          </a:p>
          <a:p>
            <a:pPr lvl="0" algn="r" defTabSz="914400" rtl="1" eaLnBrk="1" latinLnBrk="0" hangingPunct="1">
              <a:lnSpc>
                <a:spcPct val="150000"/>
              </a:lnSpc>
            </a:pPr>
            <a:endParaRPr lang="en-US" b="1" dirty="0">
              <a:solidFill>
                <a:srgbClr val="002060"/>
              </a:solidFill>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6" y="-60133"/>
            <a:ext cx="2305141" cy="1076343"/>
          </a:xfrm>
          <a:prstGeom prst="rect">
            <a:avLst/>
          </a:prstGeom>
        </p:spPr>
      </p:pic>
      <p:sp>
        <p:nvSpPr>
          <p:cNvPr id="6" name="Rounded Rectangle 5">
            <a:extLst>
              <a:ext uri="{FF2B5EF4-FFF2-40B4-BE49-F238E27FC236}">
                <a16:creationId xmlns:a16="http://schemas.microsoft.com/office/drawing/2014/main" id="{6160599A-BC68-364B-B4DD-A6D52E2A0741}"/>
              </a:ext>
            </a:extLst>
          </p:cNvPr>
          <p:cNvSpPr/>
          <p:nvPr/>
        </p:nvSpPr>
        <p:spPr>
          <a:xfrm>
            <a:off x="4236333" y="145475"/>
            <a:ext cx="5470325" cy="7108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dirty="0">
                <a:latin typeface="Kefa" panose="02000506000000020004" pitchFamily="2" charset="77"/>
                <a:cs typeface="+mj-cs"/>
              </a:rPr>
              <a:t>جلسات النقاش والأنشطة</a:t>
            </a:r>
            <a:endParaRPr lang="en-JO" sz="2400" dirty="0">
              <a:latin typeface="Kefa" panose="02000506000000020004" pitchFamily="2" charset="77"/>
              <a:cs typeface="+mj-cs"/>
            </a:endParaRPr>
          </a:p>
        </p:txBody>
      </p:sp>
      <p:pic>
        <p:nvPicPr>
          <p:cNvPr id="3" name="Picture 2">
            <a:extLst>
              <a:ext uri="{FF2B5EF4-FFF2-40B4-BE49-F238E27FC236}">
                <a16:creationId xmlns:a16="http://schemas.microsoft.com/office/drawing/2014/main" id="{4745035C-F60C-3848-9E59-BE7C026D9A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26700" y="3361757"/>
            <a:ext cx="5026152" cy="3350768"/>
          </a:xfrm>
          <a:prstGeom prst="rect">
            <a:avLst/>
          </a:prstGeom>
        </p:spPr>
      </p:pic>
      <p:pic>
        <p:nvPicPr>
          <p:cNvPr id="2" name="Audio 1">
            <a:hlinkClick r:id="" action="ppaction://media"/>
            <a:extLst>
              <a:ext uri="{FF2B5EF4-FFF2-40B4-BE49-F238E27FC236}">
                <a16:creationId xmlns:a16="http://schemas.microsoft.com/office/drawing/2014/main" id="{55BF3F0F-2721-FD48-A0B7-3EE69BC4817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499501365"/>
      </p:ext>
    </p:extLst>
  </p:cSld>
  <p:clrMapOvr>
    <a:masterClrMapping/>
  </p:clrMapOvr>
  <mc:AlternateContent xmlns:mc="http://schemas.openxmlformats.org/markup-compatibility/2006" xmlns:p14="http://schemas.microsoft.com/office/powerpoint/2010/main">
    <mc:Choice Requires="p14">
      <p:transition spd="slow" p14:dur="2000" advTm="148298"/>
    </mc:Choice>
    <mc:Fallback xmlns="">
      <p:transition spd="slow" advTm="1482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089366" y="17660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289367" y="977067"/>
            <a:ext cx="11722202"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173" y="-99276"/>
            <a:ext cx="2305141" cy="1076343"/>
          </a:xfrm>
          <a:prstGeom prst="rect">
            <a:avLst/>
          </a:prstGeom>
        </p:spPr>
      </p:pic>
      <p:sp>
        <p:nvSpPr>
          <p:cNvPr id="2" name="Title 1">
            <a:extLst>
              <a:ext uri="{FF2B5EF4-FFF2-40B4-BE49-F238E27FC236}">
                <a16:creationId xmlns:a16="http://schemas.microsoft.com/office/drawing/2014/main" id="{72D12D4C-F7B2-804B-A77B-48FCEBF49DC9}"/>
              </a:ext>
            </a:extLst>
          </p:cNvPr>
          <p:cNvSpPr>
            <a:spLocks noGrp="1"/>
          </p:cNvSpPr>
          <p:nvPr>
            <p:ph type="title"/>
          </p:nvPr>
        </p:nvSpPr>
        <p:spPr>
          <a:xfrm>
            <a:off x="838200" y="365126"/>
            <a:ext cx="10515600" cy="656026"/>
          </a:xfrm>
        </p:spPr>
        <p:txBody>
          <a:bodyPr>
            <a:normAutofit fontScale="90000"/>
          </a:bodyPr>
          <a:lstStyle/>
          <a:p>
            <a:pPr algn="ctr" defTabSz="914400" rtl="1" eaLnBrk="1" latinLnBrk="0" hangingPunct="1">
              <a:lnSpc>
                <a:spcPct val="90000"/>
              </a:lnSpc>
              <a:spcBef>
                <a:spcPct val="0"/>
              </a:spcBef>
              <a:buNone/>
            </a:pPr>
            <a:r>
              <a:rPr lang="ar-SA" dirty="0">
                <a:solidFill>
                  <a:srgbClr val="002060"/>
                </a:solidFill>
              </a:rPr>
              <a:t>أنشطة تطبيقية مقترحة - اختيارية</a:t>
            </a:r>
            <a:endParaRPr lang="en-JO" dirty="0">
              <a:solidFill>
                <a:srgbClr val="002060"/>
              </a:solidFill>
            </a:endParaRPr>
          </a:p>
        </p:txBody>
      </p:sp>
      <p:sp>
        <p:nvSpPr>
          <p:cNvPr id="7" name="Content Placeholder 6">
            <a:extLst>
              <a:ext uri="{FF2B5EF4-FFF2-40B4-BE49-F238E27FC236}">
                <a16:creationId xmlns:a16="http://schemas.microsoft.com/office/drawing/2014/main" id="{647439AF-D569-9C42-B1D4-0864A096793E}"/>
              </a:ext>
            </a:extLst>
          </p:cNvPr>
          <p:cNvSpPr>
            <a:spLocks noGrp="1"/>
          </p:cNvSpPr>
          <p:nvPr>
            <p:ph idx="1"/>
          </p:nvPr>
        </p:nvSpPr>
        <p:spPr>
          <a:xfrm>
            <a:off x="370391" y="1021152"/>
            <a:ext cx="11532242" cy="5660241"/>
          </a:xfrm>
        </p:spPr>
        <p:txBody>
          <a:bodyPr>
            <a:normAutofit fontScale="77500" lnSpcReduction="20000"/>
          </a:bodyPr>
          <a:lstStyle/>
          <a:p>
            <a:pPr marL="0" indent="0" algn="ctr" defTabSz="914400" rtl="1" eaLnBrk="1" latinLnBrk="0" hangingPunct="1">
              <a:lnSpc>
                <a:spcPct val="90000"/>
              </a:lnSpc>
              <a:spcBef>
                <a:spcPts val="1000"/>
              </a:spcBef>
              <a:buNone/>
            </a:pPr>
            <a:r>
              <a:rPr lang="ar-JO" b="1" i="0" u="none" strike="noStrike" dirty="0">
                <a:solidFill>
                  <a:schemeClr val="accent1"/>
                </a:solidFill>
                <a:effectLst/>
                <a:latin typeface="DeepSeek-CJK-patch"/>
              </a:rPr>
              <a:t>مشروع المقرر المقترح: تصميم وتنفيذ حملة إعلامية رقمية متكاملة</a:t>
            </a:r>
          </a:p>
          <a:p>
            <a:pPr marL="228600" indent="-228600" algn="r" defTabSz="914400" rtl="1" eaLnBrk="1" latinLnBrk="0" hangingPunct="1">
              <a:lnSpc>
                <a:spcPct val="90000"/>
              </a:lnSpc>
              <a:spcBef>
                <a:spcPts val="1000"/>
              </a:spcBef>
              <a:buFont typeface="Arial" panose="020B0604020202020204" pitchFamily="34" charset="0"/>
              <a:buChar char="•"/>
            </a:pPr>
            <a:r>
              <a:rPr lang="ar-JO" b="1" u="sng" dirty="0">
                <a:solidFill>
                  <a:schemeClr val="accent1"/>
                </a:solidFill>
              </a:rPr>
              <a:t>أهداف المشروع:</a:t>
            </a:r>
            <a:endParaRPr lang="ar-JO" dirty="0">
              <a:solidFill>
                <a:schemeClr val="accent1"/>
              </a:solidFill>
            </a:endParaRPr>
          </a:p>
          <a:p>
            <a:pPr algn="r" defTabSz="914400" rtl="1" eaLnBrk="1" latinLnBrk="0" hangingPunct="1">
              <a:lnSpc>
                <a:spcPct val="90000"/>
              </a:lnSpc>
              <a:spcBef>
                <a:spcPts val="1000"/>
              </a:spcBef>
              <a:buFont typeface="Wingdings" pitchFamily="2" charset="2"/>
              <a:buChar char="ü"/>
            </a:pPr>
            <a:r>
              <a:rPr lang="ar-JO" dirty="0">
                <a:solidFill>
                  <a:schemeClr val="accent1">
                    <a:lumMod val="75000"/>
                  </a:schemeClr>
                </a:solidFill>
              </a:rPr>
              <a:t>تطبيق جميع محاور المقرر (الصحافة الرقمية، تحليل الجمهور، إدارة الحملات)</a:t>
            </a:r>
          </a:p>
          <a:p>
            <a:pPr algn="r" defTabSz="914400" rtl="1" eaLnBrk="1" latinLnBrk="0" hangingPunct="1">
              <a:lnSpc>
                <a:spcPct val="90000"/>
              </a:lnSpc>
              <a:spcBef>
                <a:spcPts val="1000"/>
              </a:spcBef>
              <a:buFont typeface="Wingdings" pitchFamily="2" charset="2"/>
              <a:buChar char="ü"/>
            </a:pPr>
            <a:r>
              <a:rPr lang="ar-JO" dirty="0">
                <a:solidFill>
                  <a:schemeClr val="accent1">
                    <a:lumMod val="75000"/>
                  </a:schemeClr>
                </a:solidFill>
              </a:rPr>
              <a:t>تنمية مهارات العمل الجماعي والإبداع في البيئة الرقمية</a:t>
            </a:r>
          </a:p>
          <a:p>
            <a:pPr algn="r" defTabSz="914400" rtl="1" eaLnBrk="1" latinLnBrk="0" hangingPunct="1">
              <a:lnSpc>
                <a:spcPct val="90000"/>
              </a:lnSpc>
              <a:spcBef>
                <a:spcPts val="1000"/>
              </a:spcBef>
              <a:buFont typeface="Wingdings" pitchFamily="2" charset="2"/>
              <a:buChar char="ü"/>
            </a:pPr>
            <a:r>
              <a:rPr lang="ar-JO" dirty="0">
                <a:solidFill>
                  <a:schemeClr val="accent1">
                    <a:lumMod val="75000"/>
                  </a:schemeClr>
                </a:solidFill>
              </a:rPr>
              <a:t>إنتاج محتوى قابل للتطبيق في سوق العمل</a:t>
            </a:r>
          </a:p>
          <a:p>
            <a:pPr algn="r" defTabSz="914400" rtl="1" eaLnBrk="1" latinLnBrk="0" hangingPunct="1">
              <a:lnSpc>
                <a:spcPct val="90000"/>
              </a:lnSpc>
              <a:spcBef>
                <a:spcPts val="1000"/>
              </a:spcBef>
              <a:buFont typeface="Wingdings" pitchFamily="2" charset="2"/>
              <a:buChar char="Ø"/>
            </a:pPr>
            <a:r>
              <a:rPr lang="ar-JO" sz="2900" b="1" dirty="0">
                <a:solidFill>
                  <a:schemeClr val="accent1"/>
                </a:solidFill>
              </a:rPr>
              <a:t>الأسبوع 1: البحث والتخطيط</a:t>
            </a:r>
          </a:p>
          <a:p>
            <a:pPr marL="514350" indent="-514350" algn="r" defTabSz="914400" rtl="1" eaLnBrk="1" latinLnBrk="0" hangingPunct="1">
              <a:lnSpc>
                <a:spcPct val="90000"/>
              </a:lnSpc>
              <a:spcBef>
                <a:spcPts val="1000"/>
              </a:spcBef>
              <a:buFont typeface="+mj-lt"/>
              <a:buAutoNum type="arabicPeriod"/>
            </a:pPr>
            <a:r>
              <a:rPr lang="ar-JO" u="sng" dirty="0">
                <a:solidFill>
                  <a:schemeClr val="accent1">
                    <a:lumMod val="75000"/>
                  </a:schemeClr>
                </a:solidFill>
              </a:rPr>
              <a:t>اختيار القضية/الموضوع:</a:t>
            </a:r>
          </a:p>
          <a:p>
            <a:pPr algn="r" rtl="1"/>
            <a:r>
              <a:rPr lang="ar-JO" dirty="0">
                <a:solidFill>
                  <a:schemeClr val="accent1">
                    <a:lumMod val="75000"/>
                  </a:schemeClr>
                </a:solidFill>
              </a:rPr>
              <a:t>موضوع اجتماعي (مثل التوعية بالتنمر الإلكتروني)</a:t>
            </a:r>
          </a:p>
          <a:p>
            <a:pPr algn="r" rtl="1"/>
            <a:r>
              <a:rPr lang="ar-JO" dirty="0">
                <a:solidFill>
                  <a:schemeClr val="accent1">
                    <a:lumMod val="75000"/>
                  </a:schemeClr>
                </a:solidFill>
              </a:rPr>
              <a:t>أو موضوع إعلامي (مثل تغطية قضية محلية بزاوية إبداعية)</a:t>
            </a:r>
          </a:p>
          <a:p>
            <a:pPr marL="514350" indent="-514350" algn="r" defTabSz="914400" rtl="1" eaLnBrk="1" latinLnBrk="0" hangingPunct="1">
              <a:lnSpc>
                <a:spcPct val="90000"/>
              </a:lnSpc>
              <a:spcBef>
                <a:spcPts val="1000"/>
              </a:spcBef>
              <a:buFont typeface="+mj-lt"/>
              <a:buAutoNum type="arabicPeriod" startAt="2"/>
            </a:pPr>
            <a:r>
              <a:rPr lang="ar-JO" u="sng" dirty="0">
                <a:solidFill>
                  <a:schemeClr val="accent1">
                    <a:lumMod val="75000"/>
                  </a:schemeClr>
                </a:solidFill>
              </a:rPr>
              <a:t>تحليل الجمهور المستهدف:</a:t>
            </a:r>
          </a:p>
          <a:p>
            <a:pPr algn="r" rtl="1"/>
            <a:r>
              <a:rPr lang="ar-JO" dirty="0">
                <a:solidFill>
                  <a:schemeClr val="accent1">
                    <a:lumMod val="75000"/>
                  </a:schemeClr>
                </a:solidFill>
              </a:rPr>
              <a:t>تحديد الفئة العمرية، المنصات المفضلة، اهتماماتهم (باستخدام أدوات مثل: </a:t>
            </a:r>
            <a:r>
              <a:rPr lang="en-US" dirty="0">
                <a:solidFill>
                  <a:schemeClr val="accent1">
                    <a:lumMod val="75000"/>
                  </a:schemeClr>
                </a:solidFill>
              </a:rPr>
              <a:t>Google Analytics، Facebook Audience Insights).</a:t>
            </a:r>
            <a:endParaRPr lang="ar-JO" dirty="0">
              <a:solidFill>
                <a:schemeClr val="accent1"/>
              </a:solidFill>
            </a:endParaRPr>
          </a:p>
          <a:p>
            <a:pPr marL="514350" indent="-514350" algn="r" rtl="1">
              <a:buFont typeface="+mj-lt"/>
              <a:buAutoNum type="arabicPeriod" startAt="3"/>
            </a:pPr>
            <a:r>
              <a:rPr lang="ar-JO" sz="2900" u="sng" dirty="0">
                <a:solidFill>
                  <a:schemeClr val="accent1">
                    <a:lumMod val="75000"/>
                  </a:schemeClr>
                </a:solidFill>
              </a:rPr>
              <a:t>إعداد خطة الحملة:</a:t>
            </a:r>
          </a:p>
          <a:p>
            <a:pPr algn="r" rtl="1"/>
            <a:r>
              <a:rPr lang="ar-JO" dirty="0">
                <a:solidFill>
                  <a:schemeClr val="accent1"/>
                </a:solidFill>
              </a:rPr>
              <a:t>تحديد الأهداف (مثال: زيادة الوعي بنسبة 30% خلال شهر)</a:t>
            </a:r>
          </a:p>
          <a:p>
            <a:pPr algn="r" rtl="1"/>
            <a:r>
              <a:rPr lang="ar-JO" dirty="0">
                <a:solidFill>
                  <a:schemeClr val="accent1"/>
                </a:solidFill>
              </a:rPr>
              <a:t>اختيار المنصات (تيك توك للشباب، تويتر للمهتمين بالأخبار)</a:t>
            </a:r>
            <a:br>
              <a:rPr lang="ar-JO" dirty="0">
                <a:solidFill>
                  <a:schemeClr val="accent1"/>
                </a:solidFill>
              </a:rPr>
            </a:br>
            <a:endParaRPr lang="en-JO" dirty="0">
              <a:solidFill>
                <a:schemeClr val="accent1"/>
              </a:solidFill>
            </a:endParaRPr>
          </a:p>
        </p:txBody>
      </p:sp>
      <p:pic>
        <p:nvPicPr>
          <p:cNvPr id="3" name="Audio 2">
            <a:hlinkClick r:id="" action="ppaction://media"/>
            <a:extLst>
              <a:ext uri="{FF2B5EF4-FFF2-40B4-BE49-F238E27FC236}">
                <a16:creationId xmlns:a16="http://schemas.microsoft.com/office/drawing/2014/main" id="{4806CF98-41E2-9441-BF78-97928B956ED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388628522"/>
      </p:ext>
    </p:extLst>
  </p:cSld>
  <p:clrMapOvr>
    <a:masterClrMapping/>
  </p:clrMapOvr>
  <mc:AlternateContent xmlns:mc="http://schemas.openxmlformats.org/markup-compatibility/2006" xmlns:p14="http://schemas.microsoft.com/office/powerpoint/2010/main">
    <mc:Choice Requires="p14">
      <p:transition spd="slow" p14:dur="2000" advTm="209203"/>
    </mc:Choice>
    <mc:Fallback xmlns="">
      <p:transition spd="slow" advTm="209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089366" y="17660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289367" y="977067"/>
            <a:ext cx="11722202"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14" name="Picture 13">
            <a:extLst>
              <a:ext uri="{FF2B5EF4-FFF2-40B4-BE49-F238E27FC236}">
                <a16:creationId xmlns:a16="http://schemas.microsoft.com/office/drawing/2014/main" id="{CA118ACC-18CE-E142-98BD-E255958C2F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684" y="4654521"/>
            <a:ext cx="4064919" cy="2123953"/>
          </a:xfrm>
          <a:prstGeom prst="rect">
            <a:avLst/>
          </a:prstGeom>
        </p:spPr>
      </p:pic>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444" y="-99276"/>
            <a:ext cx="2305141" cy="1076343"/>
          </a:xfrm>
          <a:prstGeom prst="rect">
            <a:avLst/>
          </a:prstGeom>
        </p:spPr>
      </p:pic>
      <p:sp>
        <p:nvSpPr>
          <p:cNvPr id="7" name="Content Placeholder 6">
            <a:extLst>
              <a:ext uri="{FF2B5EF4-FFF2-40B4-BE49-F238E27FC236}">
                <a16:creationId xmlns:a16="http://schemas.microsoft.com/office/drawing/2014/main" id="{647439AF-D569-9C42-B1D4-0864A096793E}"/>
              </a:ext>
            </a:extLst>
          </p:cNvPr>
          <p:cNvSpPr>
            <a:spLocks noGrp="1"/>
          </p:cNvSpPr>
          <p:nvPr>
            <p:ph sz="half" idx="1"/>
          </p:nvPr>
        </p:nvSpPr>
        <p:spPr>
          <a:xfrm>
            <a:off x="525684" y="1122743"/>
            <a:ext cx="5181600" cy="5220183"/>
          </a:xfrm>
        </p:spPr>
        <p:txBody>
          <a:bodyPr>
            <a:normAutofit fontScale="55000" lnSpcReduction="20000"/>
          </a:bodyPr>
          <a:lstStyle/>
          <a:p>
            <a:pPr marL="0" indent="0" algn="ctr" defTabSz="914400" rtl="1" eaLnBrk="1" latinLnBrk="0" hangingPunct="1">
              <a:lnSpc>
                <a:spcPct val="90000"/>
              </a:lnSpc>
              <a:spcBef>
                <a:spcPts val="1000"/>
              </a:spcBef>
              <a:buNone/>
            </a:pPr>
            <a:endParaRPr lang="ar-JO" b="1" i="0" u="none" strike="noStrike">
              <a:solidFill>
                <a:schemeClr val="accent1"/>
              </a:solidFill>
              <a:effectLst/>
              <a:latin typeface="DeepSeek-CJK-patch"/>
            </a:endParaRPr>
          </a:p>
          <a:p>
            <a:pPr algn="r" rtl="1">
              <a:buFont typeface="Wingdings" pitchFamily="2" charset="2"/>
              <a:buChar char="Ø"/>
            </a:pPr>
            <a:r>
              <a:rPr lang="ar-JO" sz="3300" b="1">
                <a:solidFill>
                  <a:schemeClr val="accent1">
                    <a:lumMod val="75000"/>
                  </a:schemeClr>
                </a:solidFill>
              </a:rPr>
              <a:t>الأسبوع 4: التقييم والعرض</a:t>
            </a:r>
          </a:p>
          <a:p>
            <a:pPr marL="0" indent="0" algn="ctr" defTabSz="914400" rtl="1" eaLnBrk="1" latinLnBrk="0" hangingPunct="1">
              <a:lnSpc>
                <a:spcPct val="90000"/>
              </a:lnSpc>
              <a:spcBef>
                <a:spcPts val="1000"/>
              </a:spcBef>
              <a:buNone/>
            </a:pPr>
            <a:endParaRPr lang="ar-JO" sz="3300" b="1">
              <a:solidFill>
                <a:schemeClr val="accent1">
                  <a:lumMod val="75000"/>
                </a:schemeClr>
              </a:solidFill>
            </a:endParaRPr>
          </a:p>
          <a:p>
            <a:pPr marL="514350" indent="-514350" algn="r" rtl="1">
              <a:buFont typeface="+mj-lt"/>
              <a:buAutoNum type="arabicPeriod"/>
            </a:pPr>
            <a:r>
              <a:rPr lang="ar-JO" sz="3300">
                <a:solidFill>
                  <a:srgbClr val="00B0F0"/>
                </a:solidFill>
              </a:rPr>
              <a:t>تحليل النتائج:</a:t>
            </a:r>
          </a:p>
          <a:p>
            <a:pPr algn="r" rtl="1"/>
            <a:r>
              <a:rPr lang="ar-JO" sz="3300">
                <a:solidFill>
                  <a:srgbClr val="002060"/>
                </a:solidFill>
              </a:rPr>
              <a:t>مقارنة النتائج بالأهداف المخطط لها</a:t>
            </a:r>
          </a:p>
          <a:p>
            <a:pPr algn="r" rtl="1"/>
            <a:r>
              <a:rPr lang="ar-JO" sz="3300">
                <a:solidFill>
                  <a:srgbClr val="002060"/>
                </a:solidFill>
              </a:rPr>
              <a:t>تحديد نقاط القوة والضعف</a:t>
            </a:r>
          </a:p>
          <a:p>
            <a:pPr marL="514350" indent="-514350" algn="r" rtl="1">
              <a:buFont typeface="+mj-lt"/>
              <a:buAutoNum type="arabicPeriod" startAt="2"/>
            </a:pPr>
            <a:r>
              <a:rPr lang="ar-JO" sz="3300">
                <a:solidFill>
                  <a:srgbClr val="00B0F0"/>
                </a:solidFill>
              </a:rPr>
              <a:t>إعداد العرض النهائي:</a:t>
            </a:r>
          </a:p>
          <a:p>
            <a:pPr marL="0" indent="0" algn="r" rtl="1">
              <a:buNone/>
            </a:pPr>
            <a:r>
              <a:rPr lang="ar-JO" sz="3300">
                <a:solidFill>
                  <a:srgbClr val="00B0F0"/>
                </a:solidFill>
              </a:rPr>
              <a:t>عرض تقديمي (10 دقائق) يشمل:</a:t>
            </a:r>
          </a:p>
          <a:p>
            <a:pPr algn="r" rtl="1"/>
            <a:r>
              <a:rPr lang="ar-JO" sz="3300">
                <a:solidFill>
                  <a:srgbClr val="002060"/>
                </a:solidFill>
              </a:rPr>
              <a:t>شرح الفكرة والاستراتيجية</a:t>
            </a:r>
          </a:p>
          <a:p>
            <a:pPr algn="r" rtl="1"/>
            <a:r>
              <a:rPr lang="ar-JO" sz="3300">
                <a:solidFill>
                  <a:srgbClr val="002060"/>
                </a:solidFill>
              </a:rPr>
              <a:t>عينات من المحتوى</a:t>
            </a:r>
          </a:p>
          <a:p>
            <a:pPr algn="r" rtl="1"/>
            <a:r>
              <a:rPr lang="ar-JO" sz="3300">
                <a:solidFill>
                  <a:srgbClr val="002060"/>
                </a:solidFill>
              </a:rPr>
              <a:t>النتائج والتحليل</a:t>
            </a:r>
            <a:endParaRPr lang="en-JO" sz="3300">
              <a:solidFill>
                <a:srgbClr val="002060"/>
              </a:solidFill>
            </a:endParaRPr>
          </a:p>
        </p:txBody>
      </p:sp>
      <p:sp>
        <p:nvSpPr>
          <p:cNvPr id="8" name="Content Placeholder 7">
            <a:extLst>
              <a:ext uri="{FF2B5EF4-FFF2-40B4-BE49-F238E27FC236}">
                <a16:creationId xmlns:a16="http://schemas.microsoft.com/office/drawing/2014/main" id="{0EEC3F72-A6A4-C643-B582-6B217D5D4CC0}"/>
              </a:ext>
            </a:extLst>
          </p:cNvPr>
          <p:cNvSpPr>
            <a:spLocks noGrp="1"/>
          </p:cNvSpPr>
          <p:nvPr>
            <p:ph sz="half" idx="2"/>
          </p:nvPr>
        </p:nvSpPr>
        <p:spPr>
          <a:xfrm>
            <a:off x="6309167" y="879988"/>
            <a:ext cx="5593465" cy="5801406"/>
          </a:xfrm>
        </p:spPr>
        <p:txBody>
          <a:bodyPr>
            <a:normAutofit fontScale="55000" lnSpcReduction="20000"/>
          </a:bodyPr>
          <a:lstStyle/>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algn="r" defTabSz="914400" rtl="1" eaLnBrk="1" latinLnBrk="0" hangingPunct="1">
              <a:lnSpc>
                <a:spcPct val="90000"/>
              </a:lnSpc>
              <a:spcBef>
                <a:spcPts val="1000"/>
              </a:spcBef>
              <a:buFont typeface="Wingdings" pitchFamily="2" charset="2"/>
              <a:buChar char="Ø"/>
            </a:pPr>
            <a:r>
              <a:rPr lang="ar-JO" sz="3300" b="1" dirty="0">
                <a:solidFill>
                  <a:schemeClr val="accent1">
                    <a:lumMod val="75000"/>
                  </a:schemeClr>
                </a:solidFill>
              </a:rPr>
              <a:t>الأسبوع 2: إنتاج المحتوى</a:t>
            </a:r>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marL="514350" indent="-514350" algn="r" defTabSz="914400" rtl="1" eaLnBrk="1" latinLnBrk="0" hangingPunct="1">
              <a:lnSpc>
                <a:spcPct val="90000"/>
              </a:lnSpc>
              <a:spcBef>
                <a:spcPts val="1000"/>
              </a:spcBef>
              <a:buFont typeface="+mj-lt"/>
              <a:buAutoNum type="arabicPeriod"/>
            </a:pPr>
            <a:r>
              <a:rPr lang="ar-JO" sz="3300" dirty="0">
                <a:solidFill>
                  <a:srgbClr val="00B0F0"/>
                </a:solidFill>
              </a:rPr>
              <a:t>تصميم المحتوى:</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3 منشورات على الأقل (فيديو، إنفوجرافيك، مقال قصير)</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استخدام أدوات مثل: </a:t>
            </a:r>
            <a:r>
              <a:rPr lang="en-US" sz="3300" dirty="0"/>
              <a:t>Canva، Adobe Spark، CapCut.</a:t>
            </a:r>
          </a:p>
          <a:p>
            <a:pPr marL="514350" indent="-514350" algn="r" defTabSz="914400" rtl="1" eaLnBrk="1" latinLnBrk="0" hangingPunct="1">
              <a:lnSpc>
                <a:spcPct val="90000"/>
              </a:lnSpc>
              <a:spcBef>
                <a:spcPts val="1000"/>
              </a:spcBef>
              <a:buFont typeface="+mj-lt"/>
              <a:buAutoNum type="arabicPeriod" startAt="2"/>
            </a:pPr>
            <a:r>
              <a:rPr lang="ar-JO" sz="3300" dirty="0">
                <a:solidFill>
                  <a:srgbClr val="00B0F0"/>
                </a:solidFill>
              </a:rPr>
              <a:t>إعداد التقويم الزمني:</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جدول للنشر على المنصات (مثال: منشور يومي على إنستغرام لمدة أسبوعين)</a:t>
            </a:r>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algn="r" rtl="1">
              <a:buFont typeface="Wingdings" pitchFamily="2" charset="2"/>
              <a:buChar char="Ø"/>
            </a:pPr>
            <a:r>
              <a:rPr lang="ar-JO" sz="3300" b="1" dirty="0">
                <a:solidFill>
                  <a:schemeClr val="accent1">
                    <a:lumMod val="75000"/>
                  </a:schemeClr>
                </a:solidFill>
              </a:rPr>
              <a:t>الأسبوع 3: التنفيذ والمراقبة</a:t>
            </a:r>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marL="514350" indent="-514350" algn="r" rtl="1">
              <a:buFont typeface="+mj-lt"/>
              <a:buAutoNum type="arabicPeriod"/>
            </a:pPr>
            <a:r>
              <a:rPr lang="ar-JO" sz="3300" dirty="0">
                <a:solidFill>
                  <a:srgbClr val="00B0F0"/>
                </a:solidFill>
              </a:rPr>
              <a:t>نشر الحملة:</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تنفيذ الخطة على أرض الواقع (أو محاكاة التنفيذ إذا لم تتوفر منصات حقيقية).</a:t>
            </a:r>
          </a:p>
          <a:p>
            <a:pPr marL="514350" indent="-514350" algn="r" rtl="1">
              <a:buFont typeface="+mj-lt"/>
              <a:buAutoNum type="arabicPeriod" startAt="2"/>
            </a:pPr>
            <a:r>
              <a:rPr lang="ar-JO" sz="3300" dirty="0">
                <a:solidFill>
                  <a:srgbClr val="00B0F0"/>
                </a:solidFill>
              </a:rPr>
              <a:t>رصد التفاعل:</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تحليل الإحصائيات (معدل المشاركة، الوصول، التعليقات).</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استخدام أدوات مثل: </a:t>
            </a:r>
            <a:r>
              <a:rPr lang="en-US" sz="3300" dirty="0"/>
              <a:t>Facebook Insights، Hootsuite.</a:t>
            </a:r>
            <a:endParaRPr lang="en-JO" sz="3300" dirty="0"/>
          </a:p>
        </p:txBody>
      </p:sp>
      <p:pic>
        <p:nvPicPr>
          <p:cNvPr id="2" name="Audio 1">
            <a:hlinkClick r:id="" action="ppaction://media"/>
            <a:extLst>
              <a:ext uri="{FF2B5EF4-FFF2-40B4-BE49-F238E27FC236}">
                <a16:creationId xmlns:a16="http://schemas.microsoft.com/office/drawing/2014/main" id="{4ACF3A17-7A75-1A47-9E35-1B112229FEA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42135650"/>
      </p:ext>
    </p:extLst>
  </p:cSld>
  <p:clrMapOvr>
    <a:masterClrMapping/>
  </p:clrMapOvr>
  <mc:AlternateContent xmlns:mc="http://schemas.openxmlformats.org/markup-compatibility/2006" xmlns:p14="http://schemas.microsoft.com/office/powerpoint/2010/main">
    <mc:Choice Requires="p14">
      <p:transition spd="slow" p14:dur="2000" advTm="114653"/>
    </mc:Choice>
    <mc:Fallback xmlns="">
      <p:transition spd="slow" advTm="114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 name="Rectangle 28"/>
          <p:cNvSpPr/>
          <p:nvPr/>
        </p:nvSpPr>
        <p:spPr>
          <a:xfrm>
            <a:off x="2626178" y="500900"/>
            <a:ext cx="94134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9921" y="-110551"/>
            <a:ext cx="2590503" cy="1209588"/>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230179" y="281402"/>
            <a:ext cx="4988772"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مقدمة في الصحافة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356259" y="1208786"/>
            <a:ext cx="11661569" cy="5569688"/>
          </a:xfrm>
        </p:spPr>
        <p:txBody>
          <a:bodyPr>
            <a:normAutofit fontScale="92500" lnSpcReduction="20000"/>
          </a:bodyPr>
          <a:lstStyle/>
          <a:p>
            <a:pPr marL="0" indent="0" algn="r" defTabSz="914400" rtl="1" eaLnBrk="1" latinLnBrk="0" hangingPunct="1">
              <a:lnSpc>
                <a:spcPct val="150000"/>
              </a:lnSpc>
              <a:spcBef>
                <a:spcPts val="1000"/>
              </a:spcBef>
              <a:buNone/>
            </a:pPr>
            <a:r>
              <a:rPr lang="ar-JO" b="1" u="sng" dirty="0">
                <a:solidFill>
                  <a:srgbClr val="002060"/>
                </a:solidFill>
              </a:rPr>
              <a:t>الصحافة التقليدية - النشأة والتطور</a:t>
            </a:r>
          </a:p>
          <a:p>
            <a:pPr marL="0" indent="0" algn="r" defTabSz="914400" rtl="1" eaLnBrk="1" latinLnBrk="0" hangingPunct="1">
              <a:lnSpc>
                <a:spcPct val="150000"/>
              </a:lnSpc>
              <a:spcBef>
                <a:spcPts val="1000"/>
              </a:spcBef>
              <a:buNone/>
            </a:pPr>
            <a:r>
              <a:rPr lang="ar-JO" sz="1900" b="1" dirty="0">
                <a:solidFill>
                  <a:schemeClr val="accent1"/>
                </a:solidFill>
              </a:rPr>
              <a:t>تعريف الصحافة التقليدية:</a:t>
            </a:r>
          </a:p>
          <a:p>
            <a:pPr marL="0" indent="0" algn="r" defTabSz="914400" rtl="1" eaLnBrk="1" latinLnBrk="0" hangingPunct="1">
              <a:lnSpc>
                <a:spcPct val="150000"/>
              </a:lnSpc>
              <a:spcBef>
                <a:spcPts val="1000"/>
              </a:spcBef>
              <a:buNone/>
            </a:pPr>
            <a:r>
              <a:rPr lang="ar-JO" sz="1900" dirty="0">
                <a:solidFill>
                  <a:schemeClr val="accent1"/>
                </a:solidFill>
              </a:rPr>
              <a:t>هي جمع وتحرير ونشر الأخبار عبر الوسائط المطبوعة أو البثية، ظهرت بشكلها الحديث بعد اختراع المطبعة (غوتنبرغ 1440). </a:t>
            </a:r>
          </a:p>
          <a:p>
            <a:pPr marL="0" indent="0" algn="r" rtl="1">
              <a:lnSpc>
                <a:spcPct val="150000"/>
              </a:lnSpc>
              <a:buNone/>
            </a:pPr>
            <a:r>
              <a:rPr lang="ar-JO" sz="1900" b="1" dirty="0">
                <a:solidFill>
                  <a:schemeClr val="accent1"/>
                </a:solidFill>
              </a:rPr>
              <a:t>أهميتها التاريخية:</a:t>
            </a:r>
          </a:p>
          <a:p>
            <a:pPr algn="r" rtl="1">
              <a:lnSpc>
                <a:spcPct val="150000"/>
              </a:lnSpc>
              <a:buFont typeface="Wingdings" pitchFamily="2" charset="2"/>
              <a:buChar char="ü"/>
            </a:pPr>
            <a:r>
              <a:rPr lang="ar-JO" sz="1900" dirty="0">
                <a:solidFill>
                  <a:schemeClr val="accent1">
                    <a:lumMod val="75000"/>
                  </a:schemeClr>
                </a:solidFill>
              </a:rPr>
              <a:t>أداة للتغيير الاجتماعي:</a:t>
            </a:r>
          </a:p>
          <a:p>
            <a:pPr marL="0" indent="0" algn="r" rtl="1">
              <a:lnSpc>
                <a:spcPct val="150000"/>
              </a:lnSpc>
              <a:buNone/>
            </a:pPr>
            <a:r>
              <a:rPr lang="ar-JO" sz="1900" dirty="0">
                <a:solidFill>
                  <a:schemeClr val="accent1">
                    <a:lumMod val="75000"/>
                  </a:schemeClr>
                </a:solidFill>
              </a:rPr>
              <a:t>ساعدت في نشر أفكار التنوير (مثل صحيفة التايمز البريطانية خلال الثورة الصناعية).</a:t>
            </a:r>
          </a:p>
          <a:p>
            <a:pPr algn="r" rtl="1">
              <a:lnSpc>
                <a:spcPct val="150000"/>
              </a:lnSpc>
            </a:pPr>
            <a:r>
              <a:rPr lang="ar-JO" sz="1900" dirty="0">
                <a:solidFill>
                  <a:schemeClr val="accent1">
                    <a:lumMod val="75000"/>
                  </a:schemeClr>
                </a:solidFill>
              </a:rPr>
              <a:t>مراقبة السلطة:</a:t>
            </a:r>
          </a:p>
          <a:p>
            <a:pPr marL="0" indent="0" algn="r" rtl="1">
              <a:lnSpc>
                <a:spcPct val="150000"/>
              </a:lnSpc>
              <a:buNone/>
            </a:pPr>
            <a:r>
              <a:rPr lang="ar-JO" sz="1900" dirty="0">
                <a:solidFill>
                  <a:schemeClr val="accent1">
                    <a:lumMod val="75000"/>
                  </a:schemeClr>
                </a:solidFill>
              </a:rPr>
              <a:t>كشفت فضائح مثل ووترغيت (1974) عبر تحقيقات صحفية استمرت أشهرًا.</a:t>
            </a:r>
          </a:p>
          <a:p>
            <a:pPr marL="0" indent="0" algn="r" rtl="1">
              <a:lnSpc>
                <a:spcPct val="150000"/>
              </a:lnSpc>
              <a:buNone/>
            </a:pPr>
            <a:r>
              <a:rPr lang="ar-JO" sz="1900" b="1" dirty="0">
                <a:solidFill>
                  <a:schemeClr val="accent1">
                    <a:lumMod val="75000"/>
                  </a:schemeClr>
                </a:solidFill>
              </a:rPr>
              <a:t>تشكيل الهوية الوطنية:</a:t>
            </a:r>
          </a:p>
          <a:p>
            <a:pPr marL="0" indent="0" algn="r" rtl="1">
              <a:lnSpc>
                <a:spcPct val="150000"/>
              </a:lnSpc>
              <a:buNone/>
            </a:pPr>
            <a:r>
              <a:rPr lang="ar-JO" sz="1900" dirty="0">
                <a:solidFill>
                  <a:schemeClr val="accent1">
                    <a:lumMod val="75000"/>
                  </a:schemeClr>
                </a:solidFill>
              </a:rPr>
              <a:t>لعبت صحف مثل الشرق الأوسط دورًا في تعزيز الخطاب العربي الموحد.</a:t>
            </a:r>
          </a:p>
          <a:p>
            <a:pPr marL="0" indent="0" algn="r" rtl="1">
              <a:lnSpc>
                <a:spcPct val="150000"/>
              </a:lnSpc>
              <a:buNone/>
            </a:pPr>
            <a:r>
              <a:rPr lang="ar-JO" sz="1100" dirty="0"/>
              <a:t>(تاريخ الصحافة - د. محمد عبد اللطيف، 2018)</a:t>
            </a:r>
          </a:p>
          <a:p>
            <a:pPr marL="0" indent="0" algn="r" defTabSz="914400" rtl="1" eaLnBrk="1" latinLnBrk="0" hangingPunct="1">
              <a:lnSpc>
                <a:spcPct val="150000"/>
              </a:lnSpc>
              <a:spcBef>
                <a:spcPts val="1000"/>
              </a:spcBef>
              <a:buNone/>
            </a:pPr>
            <a:endParaRPr lang="en-JO" dirty="0"/>
          </a:p>
        </p:txBody>
      </p:sp>
      <p:pic>
        <p:nvPicPr>
          <p:cNvPr id="2" name="Audio 1">
            <a:hlinkClick r:id="" action="ppaction://media"/>
            <a:extLst>
              <a:ext uri="{FF2B5EF4-FFF2-40B4-BE49-F238E27FC236}">
                <a16:creationId xmlns:a16="http://schemas.microsoft.com/office/drawing/2014/main" id="{F33216D8-A8AA-1943-BD0E-899C5A6F43B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635425664"/>
      </p:ext>
    </p:extLst>
  </p:cSld>
  <p:clrMapOvr>
    <a:masterClrMapping/>
  </p:clrMapOvr>
  <p:transition spd="slow" advTm="37008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 name="Rectangle 28"/>
          <p:cNvSpPr/>
          <p:nvPr/>
        </p:nvSpPr>
        <p:spPr>
          <a:xfrm>
            <a:off x="2626179" y="500900"/>
            <a:ext cx="9385390" cy="537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555" y="-75265"/>
            <a:ext cx="2663703" cy="1243767"/>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230179" y="281402"/>
            <a:ext cx="5153664"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مقدمة في الصحافة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sz="half" idx="1"/>
          </p:nvPr>
        </p:nvSpPr>
        <p:spPr>
          <a:xfrm>
            <a:off x="273132" y="1155868"/>
            <a:ext cx="6020790" cy="5565565"/>
          </a:xfrm>
        </p:spPr>
        <p:txBody>
          <a:bodyPr>
            <a:normAutofit fontScale="25000" lnSpcReduction="20000"/>
          </a:bodyPr>
          <a:lstStyle/>
          <a:p>
            <a:pPr marL="0" indent="0" algn="r" defTabSz="914400" rtl="1" eaLnBrk="1" latinLnBrk="0" hangingPunct="1">
              <a:lnSpc>
                <a:spcPct val="150000"/>
              </a:lnSpc>
              <a:spcBef>
                <a:spcPts val="1000"/>
              </a:spcBef>
              <a:buNone/>
            </a:pPr>
            <a:r>
              <a:rPr lang="ar-JO" sz="6400" b="1" dirty="0">
                <a:solidFill>
                  <a:srgbClr val="002060"/>
                </a:solidFill>
              </a:rPr>
              <a:t>تحديات الصحافة التقليدية:</a:t>
            </a:r>
          </a:p>
          <a:p>
            <a:pPr algn="r" rtl="1">
              <a:lnSpc>
                <a:spcPct val="150000"/>
              </a:lnSpc>
            </a:pPr>
            <a:r>
              <a:rPr lang="ar-JO" sz="6400" dirty="0">
                <a:solidFill>
                  <a:srgbClr val="002060"/>
                </a:solidFill>
              </a:rPr>
              <a:t>التباطؤ الزمني:</a:t>
            </a:r>
          </a:p>
          <a:p>
            <a:pPr marL="0" indent="0" algn="r" defTabSz="914400" rtl="1" eaLnBrk="1" latinLnBrk="0" hangingPunct="1">
              <a:lnSpc>
                <a:spcPct val="150000"/>
              </a:lnSpc>
              <a:spcBef>
                <a:spcPts val="1000"/>
              </a:spcBef>
              <a:buNone/>
            </a:pPr>
            <a:r>
              <a:rPr lang="ar-JO" sz="6400" dirty="0">
                <a:solidFill>
                  <a:srgbClr val="002060"/>
                </a:solidFill>
              </a:rPr>
              <a:t>حدث مثل سقوط جدار برلين (1989) نُشر بعد 24 ساعة، بينما ينشر الآن خلال دقائق.</a:t>
            </a:r>
          </a:p>
          <a:p>
            <a:pPr algn="r" rtl="1">
              <a:lnSpc>
                <a:spcPct val="150000"/>
              </a:lnSpc>
            </a:pPr>
            <a:r>
              <a:rPr lang="ar-JO" sz="6400" dirty="0">
                <a:solidFill>
                  <a:srgbClr val="002060"/>
                </a:solidFill>
              </a:rPr>
              <a:t>التكاليف العالية:</a:t>
            </a:r>
          </a:p>
          <a:p>
            <a:pPr marL="0" indent="0" algn="r" defTabSz="914400" rtl="1" eaLnBrk="1" latinLnBrk="0" hangingPunct="1">
              <a:lnSpc>
                <a:spcPct val="150000"/>
              </a:lnSpc>
              <a:spcBef>
                <a:spcPts val="1000"/>
              </a:spcBef>
              <a:buNone/>
            </a:pPr>
            <a:r>
              <a:rPr lang="ar-JO" sz="6400" dirty="0">
                <a:solidFill>
                  <a:srgbClr val="002060"/>
                </a:solidFill>
              </a:rPr>
              <a:t>طباعة 100 ألف نسخة يوميًا تكلف ~50 ألف دولار (مقارنة بـ 500 دولار للنشر الرقمي).</a:t>
            </a:r>
          </a:p>
          <a:p>
            <a:pPr algn="r" rtl="1">
              <a:lnSpc>
                <a:spcPct val="150000"/>
              </a:lnSpc>
            </a:pPr>
            <a:r>
              <a:rPr lang="ar-JO" sz="6400" dirty="0">
                <a:solidFill>
                  <a:srgbClr val="002060"/>
                </a:solidFill>
              </a:rPr>
              <a:t>انخفاض الانتشار:</a:t>
            </a:r>
          </a:p>
          <a:p>
            <a:pPr marL="0" indent="0" algn="r" rtl="1">
              <a:lnSpc>
                <a:spcPct val="150000"/>
              </a:lnSpc>
              <a:buNone/>
            </a:pPr>
            <a:r>
              <a:rPr lang="ar-JO" sz="6400" dirty="0">
                <a:solidFill>
                  <a:srgbClr val="002060"/>
                </a:solidFill>
              </a:rPr>
              <a:t>أزمة الصحافة التقليدية: تراجع التوزيع بنسبة 52% عالميًا منذ 2008 </a:t>
            </a:r>
            <a:r>
              <a:rPr lang="en-US" sz="6400" dirty="0">
                <a:solidFill>
                  <a:srgbClr val="002060"/>
                </a:solidFill>
              </a:rPr>
              <a:t>Pew Research Center, 2022).</a:t>
            </a:r>
            <a:r>
              <a:rPr lang="ar-SA" sz="6400" dirty="0">
                <a:solidFill>
                  <a:srgbClr val="002060"/>
                </a:solidFill>
              </a:rPr>
              <a:t>)</a:t>
            </a:r>
            <a:endParaRPr lang="ar-JO" sz="6400" dirty="0">
              <a:solidFill>
                <a:srgbClr val="002060"/>
              </a:solidFill>
            </a:endParaRPr>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rtl="1">
              <a:lnSpc>
                <a:spcPct val="150000"/>
              </a:lnSpc>
              <a:buNone/>
            </a:pPr>
            <a:r>
              <a:rPr lang="ar-JO" sz="2800" dirty="0">
                <a:solidFill>
                  <a:srgbClr val="002060"/>
                </a:solidFill>
              </a:rPr>
              <a:t>(</a:t>
            </a:r>
            <a:r>
              <a:rPr lang="ar-JO" sz="4200" dirty="0">
                <a:solidFill>
                  <a:srgbClr val="002060"/>
                </a:solidFill>
              </a:rPr>
              <a:t>أصول الصحافة. د. علي شلبي، 2020)</a:t>
            </a:r>
          </a:p>
          <a:p>
            <a:pPr marL="0" indent="0" algn="r" defTabSz="914400" rtl="1" eaLnBrk="1" latinLnBrk="0" hangingPunct="1">
              <a:lnSpc>
                <a:spcPct val="150000"/>
              </a:lnSpc>
              <a:spcBef>
                <a:spcPts val="1000"/>
              </a:spcBef>
              <a:buNone/>
            </a:pPr>
            <a:endParaRPr lang="en-JO" dirty="0"/>
          </a:p>
        </p:txBody>
      </p:sp>
      <p:sp>
        <p:nvSpPr>
          <p:cNvPr id="3" name="Content Placeholder 2">
            <a:extLst>
              <a:ext uri="{FF2B5EF4-FFF2-40B4-BE49-F238E27FC236}">
                <a16:creationId xmlns:a16="http://schemas.microsoft.com/office/drawing/2014/main" id="{F5EBCCCA-8827-724A-A099-CA7B4171A2D2}"/>
              </a:ext>
            </a:extLst>
          </p:cNvPr>
          <p:cNvSpPr>
            <a:spLocks noGrp="1"/>
          </p:cNvSpPr>
          <p:nvPr>
            <p:ph sz="half" idx="2"/>
          </p:nvPr>
        </p:nvSpPr>
        <p:spPr>
          <a:xfrm>
            <a:off x="6745185" y="1050620"/>
            <a:ext cx="5266384" cy="5565565"/>
          </a:xfrm>
        </p:spPr>
        <p:txBody>
          <a:bodyPr>
            <a:normAutofit fontScale="25000" lnSpcReduction="20000"/>
          </a:bodyPr>
          <a:lstStyle/>
          <a:p>
            <a:pPr marL="0" indent="0" algn="r" defTabSz="914400" rtl="1" eaLnBrk="1" latinLnBrk="0" hangingPunct="1">
              <a:lnSpc>
                <a:spcPct val="150000"/>
              </a:lnSpc>
              <a:spcBef>
                <a:spcPts val="1000"/>
              </a:spcBef>
              <a:buNone/>
            </a:pPr>
            <a:r>
              <a:rPr lang="ar-JO" sz="6400" b="1" u="sng" dirty="0">
                <a:solidFill>
                  <a:srgbClr val="002060"/>
                </a:solidFill>
              </a:rPr>
              <a:t>أهميتها كوسيلة إعلامية:</a:t>
            </a:r>
          </a:p>
          <a:p>
            <a:pPr marL="342900" indent="-342900" algn="r" defTabSz="914400" rtl="1" eaLnBrk="1" latinLnBrk="0" hangingPunct="1">
              <a:lnSpc>
                <a:spcPct val="150000"/>
              </a:lnSpc>
              <a:spcBef>
                <a:spcPts val="1000"/>
              </a:spcBef>
              <a:buFont typeface="+mj-lt"/>
              <a:buAutoNum type="arabicPeriod"/>
            </a:pPr>
            <a:r>
              <a:rPr lang="ar-JO" sz="6400" dirty="0">
                <a:solidFill>
                  <a:srgbClr val="002060"/>
                </a:solidFill>
              </a:rPr>
              <a:t>الموثوقية: وفق دراسة لـ جامعة ستانفورد 2019، 68% من الجمهور يثق بالصحف المطبوعة أكثر من المنصات الرقمية</a:t>
            </a:r>
          </a:p>
          <a:p>
            <a:pPr marL="342900" indent="-342900" algn="r" defTabSz="914400" rtl="1" eaLnBrk="1" latinLnBrk="0" hangingPunct="1">
              <a:lnSpc>
                <a:spcPct val="150000"/>
              </a:lnSpc>
              <a:spcBef>
                <a:spcPts val="1000"/>
              </a:spcBef>
              <a:buFont typeface="+mj-lt"/>
              <a:buAutoNum type="arabicPeriod"/>
            </a:pPr>
            <a:r>
              <a:rPr lang="ar-JO" sz="6400" dirty="0">
                <a:solidFill>
                  <a:srgbClr val="002060"/>
                </a:solidFill>
              </a:rPr>
              <a:t>الأرشفة: توثيق الأحداث بدقة (كأرشيف صحيفة نيويورك تايمز منذ 1851)</a:t>
            </a:r>
          </a:p>
          <a:p>
            <a:pPr marL="342900" indent="-342900" algn="r" defTabSz="914400" rtl="1" eaLnBrk="1" latinLnBrk="0" hangingPunct="1">
              <a:lnSpc>
                <a:spcPct val="150000"/>
              </a:lnSpc>
              <a:spcBef>
                <a:spcPts val="1000"/>
              </a:spcBef>
              <a:buFont typeface="+mj-lt"/>
              <a:buAutoNum type="arabicPeriod"/>
            </a:pPr>
            <a:r>
              <a:rPr lang="ar-JO" sz="6400" dirty="0">
                <a:solidFill>
                  <a:srgbClr val="002060"/>
                </a:solidFill>
              </a:rPr>
              <a:t>الاستدامة: لا تتطلب اتصال</a:t>
            </a:r>
            <a:r>
              <a:rPr lang="ar-EG" sz="6400" dirty="0">
                <a:solidFill>
                  <a:srgbClr val="002060"/>
                </a:solidFill>
              </a:rPr>
              <a:t>ً</a:t>
            </a:r>
            <a:r>
              <a:rPr lang="ar-JO" sz="6400" dirty="0">
                <a:solidFill>
                  <a:srgbClr val="002060"/>
                </a:solidFill>
              </a:rPr>
              <a:t>ا بالإنترنت (مهم في المناطق النائية)</a:t>
            </a:r>
          </a:p>
          <a:p>
            <a:pPr marL="0" indent="0" algn="r" defTabSz="914400" rtl="1" eaLnBrk="1" latinLnBrk="0" hangingPunct="1">
              <a:lnSpc>
                <a:spcPct val="90000"/>
              </a:lnSpc>
              <a:spcBef>
                <a:spcPts val="1000"/>
              </a:spcBef>
              <a:buNone/>
            </a:pPr>
            <a:endParaRPr lang="ar-SA" sz="6400" dirty="0"/>
          </a:p>
          <a:p>
            <a:pPr marL="0" indent="0" algn="r" defTabSz="914400" rtl="1" eaLnBrk="1" latinLnBrk="0" hangingPunct="1">
              <a:lnSpc>
                <a:spcPct val="150000"/>
              </a:lnSpc>
              <a:spcBef>
                <a:spcPts val="1000"/>
              </a:spcBef>
              <a:buNone/>
            </a:pPr>
            <a:r>
              <a:rPr lang="ar-JO" sz="6400" b="1" dirty="0">
                <a:solidFill>
                  <a:srgbClr val="002060"/>
                </a:solidFill>
              </a:rPr>
              <a:t>لماذا لا تزال مهمة؟</a:t>
            </a:r>
          </a:p>
          <a:p>
            <a:pPr algn="r" rtl="1">
              <a:lnSpc>
                <a:spcPct val="150000"/>
              </a:lnSpc>
            </a:pPr>
            <a:r>
              <a:rPr lang="ar-JO" sz="6400" dirty="0">
                <a:solidFill>
                  <a:srgbClr val="002060"/>
                </a:solidFill>
              </a:rPr>
              <a:t>عمق التحليل: 85% من التقارير التحليلية الجادة تبدأ بتحقيقات ورقية (فوربس 2022)</a:t>
            </a:r>
          </a:p>
          <a:p>
            <a:pPr algn="r" rtl="1">
              <a:lnSpc>
                <a:spcPct val="150000"/>
              </a:lnSpc>
            </a:pPr>
            <a:r>
              <a:rPr lang="ar-JO" sz="6400" dirty="0">
                <a:solidFill>
                  <a:srgbClr val="002060"/>
                </a:solidFill>
              </a:rPr>
              <a:t>الجمهور النخبوي: 40% من صانعي القرار يقرؤون الصحف المطبوعة (دراسة جامعة هارفارد 2023)</a:t>
            </a:r>
          </a:p>
          <a:p>
            <a:pPr marL="0" indent="0" algn="r" defTabSz="914400" rtl="1" eaLnBrk="1" latinLnBrk="0" hangingPunct="1">
              <a:lnSpc>
                <a:spcPct val="90000"/>
              </a:lnSpc>
              <a:spcBef>
                <a:spcPts val="1000"/>
              </a:spcBef>
              <a:buNone/>
            </a:pPr>
            <a:endParaRPr lang="en-JO" dirty="0"/>
          </a:p>
        </p:txBody>
      </p:sp>
      <p:pic>
        <p:nvPicPr>
          <p:cNvPr id="5" name="Graphic 4" descr="Newspaper">
            <a:extLst>
              <a:ext uri="{FF2B5EF4-FFF2-40B4-BE49-F238E27FC236}">
                <a16:creationId xmlns:a16="http://schemas.microsoft.com/office/drawing/2014/main" id="{A8FC1743-51B6-7C49-A536-3E33353E6F0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91886" y="5045678"/>
            <a:ext cx="1570507" cy="1570507"/>
          </a:xfrm>
          <a:prstGeom prst="rect">
            <a:avLst/>
          </a:prstGeom>
        </p:spPr>
      </p:pic>
      <p:pic>
        <p:nvPicPr>
          <p:cNvPr id="2" name="Audio 1">
            <a:hlinkClick r:id="" action="ppaction://media"/>
            <a:extLst>
              <a:ext uri="{FF2B5EF4-FFF2-40B4-BE49-F238E27FC236}">
                <a16:creationId xmlns:a16="http://schemas.microsoft.com/office/drawing/2014/main" id="{9F960841-8020-7B4F-A230-4186D580203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001381222"/>
      </p:ext>
    </p:extLst>
  </p:cSld>
  <p:clrMapOvr>
    <a:masterClrMapping/>
  </p:clrMapOvr>
  <p:transition spd="slow" advTm="39380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25000" b="-25000"/>
          </a:stretch>
        </a:blipFill>
        <a:effectLst/>
      </p:bgPr>
    </p:bg>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7C1AF666-E806-FD44-8EA5-A4BE95FCBC7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943830479"/>
      </p:ext>
    </p:extLst>
  </p:cSld>
  <p:clrMapOvr>
    <a:masterClrMapping/>
  </p:clrMapOvr>
  <mc:AlternateContent xmlns:mc="http://schemas.openxmlformats.org/markup-compatibility/2006" xmlns:p14="http://schemas.microsoft.com/office/powerpoint/2010/main">
    <mc:Choice Requires="p14">
      <p:transition spd="slow" p14:dur="2000" advTm="1505"/>
    </mc:Choice>
    <mc:Fallback xmlns="">
      <p:transition spd="slow" advTm="15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25631" y="1258784"/>
            <a:ext cx="11685320" cy="5379843"/>
          </a:xfrm>
        </p:spPr>
        <p:txBody>
          <a:bodyPr>
            <a:normAutofit fontScale="62500" lnSpcReduction="20000"/>
          </a:bodyPr>
          <a:lstStyle/>
          <a:p>
            <a:pPr marL="0" indent="0" algn="r" rtl="1">
              <a:lnSpc>
                <a:spcPct val="170000"/>
              </a:lnSpc>
              <a:buNone/>
            </a:pPr>
            <a:r>
              <a:rPr lang="ar-JO" sz="2900" dirty="0">
                <a:solidFill>
                  <a:schemeClr val="accent1">
                    <a:lumMod val="75000"/>
                  </a:schemeClr>
                </a:solidFill>
              </a:rPr>
              <a:t>ساهمت الثورة الرقمية في تسريع عملية التحول الرقمي في الصحافة، لتصبح متصدرة في الفضاء الرقمي كمصدر أساسي وموثوق </a:t>
            </a:r>
            <a:r>
              <a:rPr lang="ar-JO" sz="2900" dirty="0" err="1">
                <a:solidFill>
                  <a:schemeClr val="accent1">
                    <a:lumMod val="75000"/>
                  </a:schemeClr>
                </a:solidFill>
              </a:rPr>
              <a:t>لل</a:t>
            </a:r>
            <a:r>
              <a:rPr lang="ar-EG" sz="2900" dirty="0">
                <a:solidFill>
                  <a:schemeClr val="accent1">
                    <a:lumMod val="75000"/>
                  </a:schemeClr>
                </a:solidFill>
              </a:rPr>
              <a:t>أ</a:t>
            </a:r>
            <a:r>
              <a:rPr lang="ar-JO" sz="2900" dirty="0">
                <a:solidFill>
                  <a:schemeClr val="accent1">
                    <a:lumMod val="75000"/>
                  </a:schemeClr>
                </a:solidFill>
              </a:rPr>
              <a:t>خبار والمعلومات بشكلها الإلكتروني، بما يسمى بالصحافة الرقمية أو الإلكترونية والتي تعرف بأنها:</a:t>
            </a:r>
            <a:endParaRPr lang="ar-JO" sz="3400" dirty="0"/>
          </a:p>
          <a:p>
            <a:pPr marL="0" indent="0" algn="r" defTabSz="914400" rtl="1" eaLnBrk="1" latinLnBrk="0" hangingPunct="1">
              <a:lnSpc>
                <a:spcPct val="170000"/>
              </a:lnSpc>
              <a:spcBef>
                <a:spcPts val="1000"/>
              </a:spcBef>
              <a:buNone/>
            </a:pPr>
            <a:r>
              <a:rPr lang="ar-JO" sz="2900" dirty="0">
                <a:solidFill>
                  <a:schemeClr val="accent1"/>
                </a:solidFill>
              </a:rPr>
              <a:t>نشر المحتوى الإخباري عبر المنصات الإلكترونية باستخدام الوسائط المتعددة (نص، فيديو، تفاعليات)، مع إمكانية التحديث الفوري، والتفاعل المباشر مع الجمهور </a:t>
            </a:r>
            <a:r>
              <a:rPr lang="en-US" sz="2900" dirty="0">
                <a:solidFill>
                  <a:schemeClr val="accent1"/>
                </a:solidFill>
              </a:rPr>
              <a:t>Newman, 2023).</a:t>
            </a:r>
            <a:r>
              <a:rPr lang="ar-EG" sz="2900" dirty="0">
                <a:solidFill>
                  <a:schemeClr val="accent1"/>
                </a:solidFill>
              </a:rPr>
              <a:t>)</a:t>
            </a:r>
            <a:endParaRPr lang="en-US" sz="2900" dirty="0">
              <a:solidFill>
                <a:schemeClr val="accent1"/>
              </a:solidFill>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US" dirty="0"/>
          </a:p>
          <a:p>
            <a:pPr marL="228600" indent="-228600" algn="r" defTabSz="914400" rtl="1" eaLnBrk="1" latinLnBrk="0" hangingPunct="1">
              <a:lnSpc>
                <a:spcPct val="90000"/>
              </a:lnSpc>
              <a:spcBef>
                <a:spcPts val="1000"/>
              </a:spcBef>
              <a:buFont typeface="Arial" panose="020B0604020202020204" pitchFamily="34" charset="0"/>
              <a:buChar char="•"/>
            </a:pPr>
            <a:r>
              <a:rPr lang="ar-JO" b="1" dirty="0">
                <a:solidFill>
                  <a:schemeClr val="accent1">
                    <a:lumMod val="75000"/>
                  </a:schemeClr>
                </a:solidFill>
              </a:rPr>
              <a:t>بداياتها التاريخية:</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170000"/>
              </a:lnSpc>
              <a:spcBef>
                <a:spcPts val="1000"/>
              </a:spcBef>
              <a:buFont typeface="Arial" panose="020B0604020202020204" pitchFamily="34" charset="0"/>
              <a:buChar char="•"/>
            </a:pPr>
            <a:r>
              <a:rPr lang="ar-JO" dirty="0"/>
              <a:t>1993: أول موقع إخباري </a:t>
            </a:r>
            <a:r>
              <a:rPr lang="en-US" dirty="0"/>
              <a:t>The Palo Alto Weekly </a:t>
            </a:r>
            <a:r>
              <a:rPr lang="ar-SA" dirty="0"/>
              <a:t> </a:t>
            </a:r>
            <a:r>
              <a:rPr lang="ar-JO" dirty="0"/>
              <a:t>بالولايات المتحدة</a:t>
            </a:r>
          </a:p>
          <a:p>
            <a:pPr marL="228600" indent="-228600" algn="r" defTabSz="914400" rtl="1" eaLnBrk="1" latinLnBrk="0" hangingPunct="1">
              <a:lnSpc>
                <a:spcPct val="170000"/>
              </a:lnSpc>
              <a:spcBef>
                <a:spcPts val="1000"/>
              </a:spcBef>
              <a:buFont typeface="Arial" panose="020B0604020202020204" pitchFamily="34" charset="0"/>
              <a:buChar char="•"/>
            </a:pPr>
            <a:r>
              <a:rPr lang="ar-JO" dirty="0">
                <a:solidFill>
                  <a:schemeClr val="accent1">
                    <a:lumMod val="75000"/>
                  </a:schemeClr>
                </a:solidFill>
              </a:rPr>
              <a:t>1996: إطلاق صحيفة الجزيرة نت كأول موقع عربي إخباري يومي (الحمود، 2020).</a:t>
            </a:r>
          </a:p>
          <a:p>
            <a:pPr marL="228600" indent="-228600" algn="r" defTabSz="914400" rtl="1" eaLnBrk="1" latinLnBrk="0" hangingPunct="1">
              <a:lnSpc>
                <a:spcPct val="170000"/>
              </a:lnSpc>
              <a:spcBef>
                <a:spcPts val="1000"/>
              </a:spcBef>
              <a:buFont typeface="Arial" panose="020B0604020202020204" pitchFamily="34" charset="0"/>
              <a:buChar char="•"/>
            </a:pPr>
            <a:r>
              <a:rPr lang="ar-JO" dirty="0"/>
              <a:t>2000</a:t>
            </a:r>
            <a:r>
              <a:rPr lang="en-US" dirty="0"/>
              <a:t>: </a:t>
            </a:r>
            <a:r>
              <a:rPr lang="ar-JO" dirty="0"/>
              <a:t>ظهور المدونات الإخبارية (مثل </a:t>
            </a:r>
            <a:r>
              <a:rPr lang="en-US" dirty="0"/>
              <a:t>HuffPost) </a:t>
            </a:r>
            <a:r>
              <a:rPr lang="ar-EG" dirty="0"/>
              <a:t>) </a:t>
            </a:r>
            <a:r>
              <a:rPr lang="ar-JO" dirty="0"/>
              <a:t>والصحافة الشعبية </a:t>
            </a:r>
            <a:r>
              <a:rPr lang="en-US" dirty="0"/>
              <a:t>Citizen Journalism).</a:t>
            </a:r>
            <a:r>
              <a:rPr lang="ar-EG" dirty="0"/>
              <a:t>)</a:t>
            </a:r>
            <a:endParaRPr lang="en-US" dirty="0"/>
          </a:p>
          <a:p>
            <a:pPr marL="0" indent="0" algn="r" defTabSz="914400" rtl="1" eaLnBrk="1" latinLnBrk="0" hangingPunct="1">
              <a:lnSpc>
                <a:spcPct val="90000"/>
              </a:lnSpc>
              <a:spcBef>
                <a:spcPts val="1000"/>
              </a:spcBef>
              <a:buNone/>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r>
              <a:rPr lang="en-US" sz="1300" dirty="0"/>
              <a:t>Newman, N. (2023). Digital journalism: Emerging media and the changing horizons of journalism. Springer.</a:t>
            </a:r>
          </a:p>
          <a:p>
            <a:pPr marL="228600" indent="-228600" algn="r" defTabSz="914400" rtl="1" eaLnBrk="1" latinLnBrk="0" hangingPunct="1">
              <a:lnSpc>
                <a:spcPct val="90000"/>
              </a:lnSpc>
              <a:spcBef>
                <a:spcPts val="1000"/>
              </a:spcBef>
              <a:buFont typeface="Arial" panose="020B0604020202020204" pitchFamily="34" charset="0"/>
              <a:buChar char="•"/>
            </a:pPr>
            <a:r>
              <a:rPr lang="ar-JO" sz="1300" dirty="0"/>
              <a:t>الحمود، خ. (2020). الإعلام الرقمي في العالم العربي. دار جامعة الملك سعود.</a:t>
            </a:r>
            <a:endParaRPr lang="en-JO" sz="1300" dirty="0"/>
          </a:p>
        </p:txBody>
      </p:sp>
      <p:sp>
        <p:nvSpPr>
          <p:cNvPr id="4" name="Rectangle 3">
            <a:extLst>
              <a:ext uri="{FF2B5EF4-FFF2-40B4-BE49-F238E27FC236}">
                <a16:creationId xmlns:a16="http://schemas.microsoft.com/office/drawing/2014/main" id="{B41909ED-3C6A-9B4D-82ED-45A5E25149CF}"/>
              </a:ext>
            </a:extLst>
          </p:cNvPr>
          <p:cNvSpPr/>
          <p:nvPr/>
        </p:nvSpPr>
        <p:spPr>
          <a:xfrm>
            <a:off x="3066329" y="219372"/>
            <a:ext cx="5774338" cy="923330"/>
          </a:xfrm>
          <a:prstGeom prst="rect">
            <a:avLst/>
          </a:prstGeom>
          <a:noFill/>
        </p:spPr>
        <p:txBody>
          <a:bodyPr wrap="none" lIns="91440" tIns="45720" rIns="91440" bIns="45720">
            <a:spAutoFit/>
          </a:bodyPr>
          <a:lstStyle/>
          <a:p>
            <a:pPr algn="ctr"/>
            <a:r>
              <a:rPr lang="ar-SA"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الصحافة والتحول الرقمي</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pic>
        <p:nvPicPr>
          <p:cNvPr id="2" name="Audio 1">
            <a:hlinkClick r:id="" action="ppaction://media"/>
            <a:extLst>
              <a:ext uri="{FF2B5EF4-FFF2-40B4-BE49-F238E27FC236}">
                <a16:creationId xmlns:a16="http://schemas.microsoft.com/office/drawing/2014/main" id="{4CEBDC62-BA73-8F4F-BCF7-298B58722E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146609526"/>
      </p:ext>
    </p:extLst>
  </p:cSld>
  <p:clrMapOvr>
    <a:masterClrMapping/>
  </p:clrMapOvr>
  <mc:AlternateContent xmlns:mc="http://schemas.openxmlformats.org/markup-compatibility/2006" xmlns:p14="http://schemas.microsoft.com/office/powerpoint/2010/main">
    <mc:Choice Requires="p14">
      <p:transition spd="slow" p14:dur="2000" advTm="144686"/>
    </mc:Choice>
    <mc:Fallback xmlns="">
      <p:transition spd="slow" advTm="1446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53340" y="1258785"/>
            <a:ext cx="11685320" cy="5379843"/>
          </a:xfrm>
        </p:spPr>
        <p:txBody>
          <a:bodyPr>
            <a:normAutofit/>
          </a:bodyPr>
          <a:lstStyle/>
          <a:p>
            <a:pPr marL="0" indent="0" algn="r" rtl="1">
              <a:lnSpc>
                <a:spcPct val="170000"/>
              </a:lnSpc>
              <a:buNone/>
            </a:pPr>
            <a:r>
              <a:rPr lang="ar-JO" sz="2900" b="1" dirty="0">
                <a:solidFill>
                  <a:schemeClr val="accent1">
                    <a:lumMod val="75000"/>
                  </a:schemeClr>
                </a:solidFill>
              </a:rPr>
              <a:t>لماذا الصحافة الإلكترونية؟</a:t>
            </a:r>
            <a:endParaRPr lang="ar-JO" sz="2900" dirty="0">
              <a:solidFill>
                <a:schemeClr val="accent1">
                  <a:lumMod val="75000"/>
                </a:schemeClr>
              </a:solidFill>
            </a:endParaRPr>
          </a:p>
          <a:p>
            <a:pPr algn="r" rtl="1">
              <a:lnSpc>
                <a:spcPct val="170000"/>
              </a:lnSpc>
              <a:buFont typeface="Wingdings" pitchFamily="2" charset="2"/>
              <a:buChar char="ü"/>
            </a:pPr>
            <a:r>
              <a:rPr lang="ar-JO" sz="2000" dirty="0">
                <a:solidFill>
                  <a:schemeClr val="accent1">
                    <a:lumMod val="75000"/>
                  </a:schemeClr>
                </a:solidFill>
              </a:rPr>
              <a:t>الوصول العالمي: يمكن لمقال واحد أن يصل إلى 5 ملايين قارئ خلال ساعة (مقارنة بـ 500 ألف في الصحف المطبوعة)</a:t>
            </a:r>
          </a:p>
          <a:p>
            <a:pPr algn="r" rtl="1">
              <a:lnSpc>
                <a:spcPct val="170000"/>
              </a:lnSpc>
              <a:buFont typeface="Wingdings" pitchFamily="2" charset="2"/>
              <a:buChar char="ü"/>
            </a:pPr>
            <a:r>
              <a:rPr lang="ar-JO" sz="2000" dirty="0">
                <a:solidFill>
                  <a:schemeClr val="accent1">
                    <a:lumMod val="75000"/>
                  </a:schemeClr>
                </a:solidFill>
              </a:rPr>
              <a:t>التفاعلية: 73% من الجمهور يفضل الأخبار المصحوبة بفيديوهات أو اختبارات تفاعلية </a:t>
            </a:r>
            <a:r>
              <a:rPr lang="ar-EG" sz="2000" dirty="0">
                <a:solidFill>
                  <a:schemeClr val="accent1">
                    <a:lumMod val="75000"/>
                  </a:schemeClr>
                </a:solidFill>
              </a:rPr>
              <a:t>(</a:t>
            </a:r>
            <a:r>
              <a:rPr lang="en-US" sz="2000" dirty="0">
                <a:solidFill>
                  <a:schemeClr val="accent1">
                    <a:lumMod val="75000"/>
                  </a:schemeClr>
                </a:solidFill>
              </a:rPr>
              <a:t>Nielsen, 2023</a:t>
            </a:r>
            <a:r>
              <a:rPr lang="ar-EG" sz="2000" dirty="0">
                <a:solidFill>
                  <a:schemeClr val="accent1">
                    <a:lumMod val="75000"/>
                  </a:schemeClr>
                </a:solidFill>
              </a:rPr>
              <a:t>)</a:t>
            </a:r>
            <a:endParaRPr lang="en-US" sz="2000" dirty="0">
              <a:solidFill>
                <a:schemeClr val="accent1">
                  <a:lumMod val="75000"/>
                </a:schemeClr>
              </a:solidFill>
            </a:endParaRPr>
          </a:p>
          <a:p>
            <a:pPr algn="r" rtl="1">
              <a:lnSpc>
                <a:spcPct val="170000"/>
              </a:lnSpc>
              <a:buFont typeface="Wingdings" pitchFamily="2" charset="2"/>
              <a:buChar char="ü"/>
            </a:pPr>
            <a:r>
              <a:rPr lang="ar-JO" sz="2000" dirty="0">
                <a:solidFill>
                  <a:schemeClr val="accent1">
                    <a:lumMod val="75000"/>
                  </a:schemeClr>
                </a:solidFill>
              </a:rPr>
              <a:t>التكلفة: تخفيض مصاريف الطباعة بنسبة 90% مع زيادة الربحية عبر الاشتراكات الرقمية</a:t>
            </a:r>
          </a:p>
          <a:p>
            <a:pPr algn="r" rtl="1">
              <a:lnSpc>
                <a:spcPct val="170000"/>
              </a:lnSpc>
              <a:buFont typeface="Wingdings" pitchFamily="2" charset="2"/>
              <a:buChar char="ü"/>
            </a:pPr>
            <a:r>
              <a:rPr lang="ar-JO" sz="2000" dirty="0">
                <a:solidFill>
                  <a:schemeClr val="accent1">
                    <a:lumMod val="75000"/>
                  </a:schemeClr>
                </a:solidFill>
              </a:rPr>
              <a:t>تعتمد على النشر الفوري، التفاعل مع الجمهور، وتعددية الوسائط</a:t>
            </a:r>
          </a:p>
          <a:p>
            <a:pPr algn="r" rtl="1">
              <a:lnSpc>
                <a:spcPct val="170000"/>
              </a:lnSpc>
              <a:buFont typeface="Wingdings" pitchFamily="2" charset="2"/>
              <a:buChar char="ü"/>
            </a:pPr>
            <a:r>
              <a:rPr lang="ar-JO" sz="2000" dirty="0">
                <a:solidFill>
                  <a:schemeClr val="accent1">
                    <a:lumMod val="75000"/>
                  </a:schemeClr>
                </a:solidFill>
              </a:rPr>
              <a:t>تمثل 86% من استهلاك الأخبار بين الشباب </a:t>
            </a:r>
            <a:r>
              <a:rPr lang="ar-EG" sz="2000" dirty="0">
                <a:solidFill>
                  <a:schemeClr val="accent1">
                    <a:lumMod val="75000"/>
                  </a:schemeClr>
                </a:solidFill>
              </a:rPr>
              <a:t>(</a:t>
            </a:r>
            <a:r>
              <a:rPr lang="en-US" sz="2000" dirty="0">
                <a:solidFill>
                  <a:schemeClr val="accent1">
                    <a:lumMod val="75000"/>
                  </a:schemeClr>
                </a:solidFill>
              </a:rPr>
              <a:t>Digital News Report, 2023</a:t>
            </a:r>
            <a:r>
              <a:rPr lang="ar-EG" sz="2000" dirty="0">
                <a:solidFill>
                  <a:schemeClr val="accent1">
                    <a:lumMod val="75000"/>
                  </a:schemeClr>
                </a:solidFill>
              </a:rPr>
              <a:t>)</a:t>
            </a:r>
            <a:endParaRPr lang="ar-JO" sz="2000" dirty="0">
              <a:solidFill>
                <a:schemeClr val="accent1">
                  <a:lumMod val="75000"/>
                </a:schemeClr>
              </a:solidFill>
            </a:endParaRPr>
          </a:p>
          <a:p>
            <a:pPr algn="r" rtl="1">
              <a:lnSpc>
                <a:spcPct val="170000"/>
              </a:lnSpc>
              <a:buFont typeface="Wingdings" pitchFamily="2" charset="2"/>
              <a:buChar char="ü"/>
            </a:pPr>
            <a:endParaRPr lang="ar-JO" sz="2000" dirty="0">
              <a:solidFill>
                <a:schemeClr val="accent1">
                  <a:lumMod val="75000"/>
                </a:schemeClr>
              </a:solidFill>
            </a:endParaRPr>
          </a:p>
          <a:p>
            <a:pPr marL="0" indent="0" algn="r" rtl="1">
              <a:lnSpc>
                <a:spcPct val="170000"/>
              </a:lnSpc>
              <a:buNone/>
            </a:pPr>
            <a:r>
              <a:rPr lang="en-US" sz="1400" dirty="0">
                <a:solidFill>
                  <a:schemeClr val="accent1">
                    <a:lumMod val="75000"/>
                  </a:schemeClr>
                </a:solidFill>
              </a:rPr>
              <a:t>UNESCO, 2021 - "Trends in Digital Journalism</a:t>
            </a:r>
          </a:p>
        </p:txBody>
      </p:sp>
      <p:sp>
        <p:nvSpPr>
          <p:cNvPr id="4" name="Rectangle 3">
            <a:extLst>
              <a:ext uri="{FF2B5EF4-FFF2-40B4-BE49-F238E27FC236}">
                <a16:creationId xmlns:a16="http://schemas.microsoft.com/office/drawing/2014/main" id="{B41909ED-3C6A-9B4D-82ED-45A5E25149CF}"/>
              </a:ext>
            </a:extLst>
          </p:cNvPr>
          <p:cNvSpPr/>
          <p:nvPr/>
        </p:nvSpPr>
        <p:spPr>
          <a:xfrm>
            <a:off x="3066329" y="219372"/>
            <a:ext cx="5774338" cy="923330"/>
          </a:xfrm>
          <a:prstGeom prst="rect">
            <a:avLst/>
          </a:prstGeom>
          <a:noFill/>
        </p:spPr>
        <p:txBody>
          <a:bodyPr wrap="none" lIns="91440" tIns="45720" rIns="91440" bIns="45720">
            <a:spAutoFit/>
          </a:bodyPr>
          <a:lstStyle/>
          <a:p>
            <a:pPr algn="ctr"/>
            <a:r>
              <a:rPr lang="ar-SA"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الصحافة والتحول الرقمي</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552436" cy="1191813"/>
          </a:xfrm>
          <a:prstGeom prst="rect">
            <a:avLst/>
          </a:prstGeom>
        </p:spPr>
      </p:pic>
      <p:pic>
        <p:nvPicPr>
          <p:cNvPr id="2" name="Audio 1">
            <a:hlinkClick r:id="" action="ppaction://media"/>
            <a:extLst>
              <a:ext uri="{FF2B5EF4-FFF2-40B4-BE49-F238E27FC236}">
                <a16:creationId xmlns:a16="http://schemas.microsoft.com/office/drawing/2014/main" id="{E798B43E-6C19-7343-B7BD-541A482AC1F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16869280"/>
      </p:ext>
    </p:extLst>
  </p:cSld>
  <p:clrMapOvr>
    <a:masterClrMapping/>
  </p:clrMapOvr>
  <mc:AlternateContent xmlns:mc="http://schemas.openxmlformats.org/markup-compatibility/2006" xmlns:p14="http://schemas.microsoft.com/office/powerpoint/2010/main">
    <mc:Choice Requires="p14">
      <p:transition spd="slow" p14:dur="2000" advTm="154858"/>
    </mc:Choice>
    <mc:Fallback xmlns="">
      <p:transition spd="slow" advTm="1548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53340" y="1258785"/>
            <a:ext cx="11685320" cy="5379843"/>
          </a:xfrm>
        </p:spPr>
        <p:txBody>
          <a:bodyPr>
            <a:normAutofit fontScale="70000" lnSpcReduction="20000"/>
          </a:bodyPr>
          <a:lstStyle/>
          <a:p>
            <a:pPr marL="0" indent="0" algn="r" rtl="1">
              <a:lnSpc>
                <a:spcPct val="170000"/>
              </a:lnSpc>
              <a:buNone/>
            </a:pPr>
            <a:r>
              <a:rPr lang="ar-JO" sz="2900" b="1" u="sng" dirty="0">
                <a:solidFill>
                  <a:schemeClr val="accent1">
                    <a:lumMod val="75000"/>
                  </a:schemeClr>
                </a:solidFill>
              </a:rPr>
              <a:t>ماهي الحملات الإلكترونية؟ </a:t>
            </a:r>
          </a:p>
          <a:p>
            <a:pPr marL="0" indent="0" algn="r" rtl="1">
              <a:lnSpc>
                <a:spcPct val="170000"/>
              </a:lnSpc>
              <a:buNone/>
            </a:pPr>
            <a:r>
              <a:rPr lang="ar-JO" sz="2900" b="1" dirty="0">
                <a:solidFill>
                  <a:schemeClr val="accent1">
                    <a:lumMod val="75000"/>
                  </a:schemeClr>
                </a:solidFill>
              </a:rPr>
              <a:t>هي استراتيجيات مُمنهجة تستخدم المنصات الرقمية لنشر المحتوى الإخباري، أو التوعوي، مع التركيز على:</a:t>
            </a:r>
          </a:p>
          <a:p>
            <a:pPr marL="514350" indent="-514350" algn="r" rtl="1">
              <a:lnSpc>
                <a:spcPct val="170000"/>
              </a:lnSpc>
              <a:buFont typeface="+mj-lt"/>
              <a:buAutoNum type="arabicPeriod"/>
            </a:pPr>
            <a:r>
              <a:rPr lang="ar-JO" sz="2900" b="1" dirty="0">
                <a:solidFill>
                  <a:schemeClr val="accent1">
                    <a:lumMod val="75000"/>
                  </a:schemeClr>
                </a:solidFill>
              </a:rPr>
              <a:t>التفاعل المباشر مع الجمهور</a:t>
            </a:r>
          </a:p>
          <a:p>
            <a:pPr marL="514350" indent="-514350" algn="r" rtl="1">
              <a:lnSpc>
                <a:spcPct val="170000"/>
              </a:lnSpc>
              <a:buFont typeface="+mj-lt"/>
              <a:buAutoNum type="arabicPeriod"/>
            </a:pPr>
            <a:r>
              <a:rPr lang="ar-JO" sz="2900" b="1" dirty="0">
                <a:solidFill>
                  <a:schemeClr val="accent1">
                    <a:lumMod val="75000"/>
                  </a:schemeClr>
                </a:solidFill>
              </a:rPr>
              <a:t>الانتشار الواسع عبر خوارزميات المنصات</a:t>
            </a:r>
          </a:p>
          <a:p>
            <a:pPr marL="514350" indent="-514350" algn="r" rtl="1">
              <a:lnSpc>
                <a:spcPct val="170000"/>
              </a:lnSpc>
              <a:buFont typeface="+mj-lt"/>
              <a:buAutoNum type="arabicPeriod"/>
            </a:pPr>
            <a:r>
              <a:rPr lang="ar-JO" sz="2900" b="1" dirty="0">
                <a:solidFill>
                  <a:schemeClr val="accent1">
                    <a:lumMod val="75000"/>
                  </a:schemeClr>
                </a:solidFill>
              </a:rPr>
              <a:t>قياس الأثر باستخدام التحليلات الرقمية </a:t>
            </a:r>
            <a:r>
              <a:rPr lang="en-US" sz="2900" b="1" dirty="0">
                <a:solidFill>
                  <a:schemeClr val="accent1">
                    <a:lumMod val="75000"/>
                  </a:schemeClr>
                </a:solidFill>
              </a:rPr>
              <a:t>Tuten &amp; Solomon, 2023)</a:t>
            </a:r>
            <a:r>
              <a:rPr lang="ar-EG" sz="2900" b="1" dirty="0">
                <a:solidFill>
                  <a:schemeClr val="accent1">
                    <a:lumMod val="75000"/>
                  </a:schemeClr>
                </a:solidFill>
              </a:rPr>
              <a:t>)</a:t>
            </a:r>
            <a:endParaRPr lang="en-US" sz="2900" b="1" dirty="0">
              <a:solidFill>
                <a:schemeClr val="accent1">
                  <a:lumMod val="75000"/>
                </a:schemeClr>
              </a:solidFill>
            </a:endParaRPr>
          </a:p>
          <a:p>
            <a:pPr marL="0" indent="0" algn="r" rtl="1">
              <a:lnSpc>
                <a:spcPct val="170000"/>
              </a:lnSpc>
              <a:buNone/>
            </a:pPr>
            <a:r>
              <a:rPr lang="ar-JO" sz="2900" b="1" u="sng" dirty="0">
                <a:solidFill>
                  <a:schemeClr val="accent1">
                    <a:lumMod val="75000"/>
                  </a:schemeClr>
                </a:solidFill>
              </a:rPr>
              <a:t>أنواعها الرئيسية:</a:t>
            </a:r>
          </a:p>
          <a:p>
            <a:pPr marL="514350" indent="-514350" algn="r" rtl="1">
              <a:lnSpc>
                <a:spcPct val="170000"/>
              </a:lnSpc>
              <a:buFont typeface="+mj-lt"/>
              <a:buAutoNum type="arabicPeriod"/>
            </a:pPr>
            <a:r>
              <a:rPr lang="ar-JO" sz="2900" dirty="0">
                <a:solidFill>
                  <a:schemeClr val="accent1">
                    <a:lumMod val="75000"/>
                  </a:schemeClr>
                </a:solidFill>
              </a:rPr>
              <a:t>حملات الأخبار العاجلة: تحديث لحظي للأحداث (مثل تغطية الانتخابات عبر تويتر</a:t>
            </a:r>
            <a:r>
              <a:rPr lang="ar-EG" sz="2900" dirty="0">
                <a:solidFill>
                  <a:schemeClr val="accent1">
                    <a:lumMod val="75000"/>
                  </a:schemeClr>
                </a:solidFill>
              </a:rPr>
              <a:t>)</a:t>
            </a:r>
            <a:endParaRPr lang="ar-JO" sz="2900" dirty="0">
              <a:solidFill>
                <a:schemeClr val="accent1">
                  <a:lumMod val="75000"/>
                </a:schemeClr>
              </a:solidFill>
            </a:endParaRPr>
          </a:p>
          <a:p>
            <a:pPr marL="514350" indent="-514350" algn="r" rtl="1">
              <a:lnSpc>
                <a:spcPct val="170000"/>
              </a:lnSpc>
              <a:buFont typeface="+mj-lt"/>
              <a:buAutoNum type="arabicPeriod"/>
            </a:pPr>
            <a:r>
              <a:rPr lang="ar-JO" sz="2900" dirty="0">
                <a:solidFill>
                  <a:schemeClr val="accent1">
                    <a:lumMod val="75000"/>
                  </a:schemeClr>
                </a:solidFill>
              </a:rPr>
              <a:t>حملات التحقيقات الاستقصائية: نشر تحقيقات طويلة بتنسيقات تفاعلية (مثال: "وثائق بنما" من </a:t>
            </a:r>
            <a:r>
              <a:rPr lang="en-US" sz="2900" dirty="0">
                <a:solidFill>
                  <a:schemeClr val="accent1">
                    <a:lumMod val="75000"/>
                  </a:schemeClr>
                </a:solidFill>
              </a:rPr>
              <a:t>ICIJ).</a:t>
            </a:r>
            <a:r>
              <a:rPr lang="ar-EG" sz="2900" dirty="0">
                <a:solidFill>
                  <a:schemeClr val="accent1">
                    <a:lumMod val="75000"/>
                  </a:schemeClr>
                </a:solidFill>
              </a:rPr>
              <a:t>)</a:t>
            </a:r>
            <a:endParaRPr lang="en-US" sz="2900" dirty="0">
              <a:solidFill>
                <a:schemeClr val="accent1">
                  <a:lumMod val="75000"/>
                </a:schemeClr>
              </a:solidFill>
            </a:endParaRPr>
          </a:p>
          <a:p>
            <a:pPr marL="514350" indent="-514350" algn="r" rtl="1">
              <a:lnSpc>
                <a:spcPct val="170000"/>
              </a:lnSpc>
              <a:buFont typeface="+mj-lt"/>
              <a:buAutoNum type="arabicPeriod"/>
            </a:pPr>
            <a:r>
              <a:rPr lang="ar-JO" sz="2900" dirty="0">
                <a:solidFill>
                  <a:schemeClr val="accent1">
                    <a:lumMod val="75000"/>
                  </a:schemeClr>
                </a:solidFill>
              </a:rPr>
              <a:t>حملات التوعية المجتمعية: قضايا الصحة العامة أو البيئة (مثل حملات اليونيسف الرقمية)</a:t>
            </a:r>
          </a:p>
          <a:p>
            <a:pPr marL="0" indent="0" algn="r" rtl="1">
              <a:lnSpc>
                <a:spcPct val="170000"/>
              </a:lnSpc>
              <a:buNone/>
            </a:pPr>
            <a:endParaRPr lang="ar-JO" sz="2900" b="1" dirty="0">
              <a:solidFill>
                <a:schemeClr val="accent1">
                  <a:lumMod val="75000"/>
                </a:schemeClr>
              </a:solidFill>
            </a:endParaRPr>
          </a:p>
        </p:txBody>
      </p:sp>
      <p:sp>
        <p:nvSpPr>
          <p:cNvPr id="4" name="Rectangle 3">
            <a:extLst>
              <a:ext uri="{FF2B5EF4-FFF2-40B4-BE49-F238E27FC236}">
                <a16:creationId xmlns:a16="http://schemas.microsoft.com/office/drawing/2014/main" id="{B41909ED-3C6A-9B4D-82ED-45A5E25149CF}"/>
              </a:ext>
            </a:extLst>
          </p:cNvPr>
          <p:cNvSpPr/>
          <p:nvPr/>
        </p:nvSpPr>
        <p:spPr>
          <a:xfrm>
            <a:off x="2515221" y="186332"/>
            <a:ext cx="7470315" cy="923330"/>
          </a:xfrm>
          <a:prstGeom prst="rect">
            <a:avLst/>
          </a:prstGeom>
          <a:solidFill>
            <a:srgbClr val="203E5F"/>
          </a:solidFill>
          <a:ln>
            <a:solidFill>
              <a:schemeClr val="accent1"/>
            </a:solidFill>
          </a:ln>
        </p:spPr>
        <p:txBody>
          <a:bodyPr wrap="none" lIns="91440" tIns="45720" rIns="91440" bIns="45720">
            <a:spAutoFit/>
          </a:bodyPr>
          <a:lstStyle/>
          <a:p>
            <a:pPr algn="ctr"/>
            <a:r>
              <a:rPr lang="ar-SA"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الحملات الإلكترونية في الصحافة</a:t>
            </a:r>
            <a:endPar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pic>
        <p:nvPicPr>
          <p:cNvPr id="2" name="Audio 1">
            <a:hlinkClick r:id="" action="ppaction://media"/>
            <a:extLst>
              <a:ext uri="{FF2B5EF4-FFF2-40B4-BE49-F238E27FC236}">
                <a16:creationId xmlns:a16="http://schemas.microsoft.com/office/drawing/2014/main" id="{A1B017CD-8A64-F841-81EC-A9EFB553A58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073798152"/>
      </p:ext>
    </p:extLst>
  </p:cSld>
  <p:clrMapOvr>
    <a:masterClrMapping/>
  </p:clrMapOvr>
  <mc:AlternateContent xmlns:mc="http://schemas.openxmlformats.org/markup-compatibility/2006" xmlns:p14="http://schemas.microsoft.com/office/powerpoint/2010/main">
    <mc:Choice Requires="p14">
      <p:transition spd="slow" p14:dur="2000" advTm="264679"/>
    </mc:Choice>
    <mc:Fallback xmlns="">
      <p:transition spd="slow" advTm="2646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1145894" y="1949024"/>
            <a:ext cx="10103797" cy="3816429"/>
          </a:xfrm>
          <a:prstGeom prst="rect">
            <a:avLst/>
          </a:prstGeom>
          <a:noFill/>
        </p:spPr>
        <p:txBody>
          <a:bodyPr wrap="square" rtlCol="0" anchor="t">
            <a:spAutoFit/>
          </a:bodyPr>
          <a:lstStyle/>
          <a:p>
            <a:pPr algn="r" rtl="1">
              <a:lnSpc>
                <a:spcPct val="150000"/>
              </a:lnSpc>
            </a:pPr>
            <a:r>
              <a:rPr lang="ar-JO" sz="2800" b="1" i="0" u="none" strike="noStrike" dirty="0">
                <a:solidFill>
                  <a:schemeClr val="accent2">
                    <a:lumMod val="75000"/>
                  </a:schemeClr>
                </a:solidFill>
                <a:effectLst/>
                <a:latin typeface="Kefa" panose="02000506000000020004" pitchFamily="2" charset="77"/>
              </a:rPr>
              <a:t>تذكروا أن هذا المقرر سيكون:</a:t>
            </a:r>
            <a:br>
              <a:rPr lang="ar-JO" sz="2800" dirty="0">
                <a:solidFill>
                  <a:srgbClr val="002060"/>
                </a:solidFill>
                <a:latin typeface="Kefa" panose="02000506000000020004" pitchFamily="2" charset="77"/>
              </a:rPr>
            </a:br>
            <a:r>
              <a:rPr lang="ar-JO" sz="2800" b="0" i="0" u="none" strike="noStrike" dirty="0">
                <a:solidFill>
                  <a:srgbClr val="002060"/>
                </a:solidFill>
                <a:effectLst/>
                <a:latin typeface="Kefa" panose="02000506000000020004" pitchFamily="2" charset="77"/>
              </a:rPr>
              <a:t>✓ جسركم للاحترافية في الصحافة والحملات الإلكترونية</a:t>
            </a:r>
            <a:br>
              <a:rPr lang="ar-JO" sz="2800" dirty="0">
                <a:solidFill>
                  <a:srgbClr val="002060"/>
                </a:solidFill>
                <a:latin typeface="Kefa" panose="02000506000000020004" pitchFamily="2" charset="77"/>
              </a:rPr>
            </a:br>
            <a:r>
              <a:rPr lang="ar-JO" sz="2800" b="0" i="0" u="none" strike="noStrike" dirty="0">
                <a:solidFill>
                  <a:srgbClr val="002060"/>
                </a:solidFill>
                <a:effectLst/>
                <a:latin typeface="Kefa" panose="02000506000000020004" pitchFamily="2" charset="77"/>
              </a:rPr>
              <a:t>✓ فرصة لبناء محفظة أعمال حقيقية تبرز مهاراتكم من خلال الأنشطة التطبيقية </a:t>
            </a:r>
            <a:br>
              <a:rPr lang="ar-JO" sz="2800" dirty="0">
                <a:solidFill>
                  <a:srgbClr val="002060"/>
                </a:solidFill>
                <a:latin typeface="Kefa" panose="02000506000000020004" pitchFamily="2" charset="77"/>
              </a:rPr>
            </a:br>
            <a:r>
              <a:rPr lang="ar-JO" sz="2800" b="0" i="0" u="none" strike="noStrike" dirty="0">
                <a:solidFill>
                  <a:srgbClr val="002060"/>
                </a:solidFill>
                <a:effectLst/>
                <a:latin typeface="Kefa" panose="02000506000000020004" pitchFamily="2" charset="77"/>
              </a:rPr>
              <a:t>✓ خطوة نحو قيادة التحول الرقمي في الإعلام والمجال الصحفي تحديد</a:t>
            </a:r>
            <a:r>
              <a:rPr lang="ar-EG" sz="2800" b="0" i="0" u="none" strike="noStrike" dirty="0">
                <a:solidFill>
                  <a:srgbClr val="002060"/>
                </a:solidFill>
                <a:effectLst/>
                <a:latin typeface="Kefa" panose="02000506000000020004" pitchFamily="2" charset="77"/>
              </a:rPr>
              <a:t>ً</a:t>
            </a:r>
            <a:r>
              <a:rPr lang="ar-JO" sz="2800" b="0" i="0" u="none" strike="noStrike" dirty="0">
                <a:solidFill>
                  <a:srgbClr val="002060"/>
                </a:solidFill>
                <a:effectLst/>
                <a:latin typeface="Kefa" panose="02000506000000020004" pitchFamily="2" charset="77"/>
              </a:rPr>
              <a:t>ا</a:t>
            </a:r>
            <a:br>
              <a:rPr lang="ar-JO" sz="2800" dirty="0">
                <a:solidFill>
                  <a:srgbClr val="002060"/>
                </a:solidFill>
                <a:latin typeface="Kefa" panose="02000506000000020004" pitchFamily="2" charset="77"/>
              </a:rPr>
            </a:br>
            <a:r>
              <a:rPr lang="ar-JO" sz="2800" b="1" i="0" u="none" strike="noStrike" dirty="0">
                <a:solidFill>
                  <a:schemeClr val="accent2">
                    <a:lumMod val="75000"/>
                  </a:schemeClr>
                </a:solidFill>
                <a:effectLst/>
                <a:latin typeface="Kefa" panose="02000506000000020004" pitchFamily="2" charset="77"/>
              </a:rPr>
              <a:t>نلتقي في المحاضرة القادمة!</a:t>
            </a:r>
            <a:endParaRPr lang="en-JO" sz="2800" b="1" dirty="0">
              <a:solidFill>
                <a:schemeClr val="accent2">
                  <a:lumMod val="75000"/>
                </a:schemeClr>
              </a:solidFill>
              <a:latin typeface="Kefa" panose="02000506000000020004" pitchFamily="2" charset="77"/>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346" y="1"/>
            <a:ext cx="2625473" cy="1225916"/>
          </a:xfrm>
          <a:prstGeom prst="rect">
            <a:avLst/>
          </a:prstGeom>
        </p:spPr>
      </p:pic>
      <p:grpSp>
        <p:nvGrpSpPr>
          <p:cNvPr id="8" name="Google Shape;8512;p58">
            <a:extLst>
              <a:ext uri="{FF2B5EF4-FFF2-40B4-BE49-F238E27FC236}">
                <a16:creationId xmlns:a16="http://schemas.microsoft.com/office/drawing/2014/main" id="{D986426C-EBC3-B749-A6FC-6F5BFA13AF4A}"/>
              </a:ext>
            </a:extLst>
          </p:cNvPr>
          <p:cNvGrpSpPr/>
          <p:nvPr/>
        </p:nvGrpSpPr>
        <p:grpSpPr>
          <a:xfrm rot="19549973">
            <a:off x="1148121" y="2000104"/>
            <a:ext cx="1147916" cy="1002830"/>
            <a:chOff x="3962775" y="1990700"/>
            <a:chExt cx="296975" cy="224500"/>
          </a:xfrm>
          <a:solidFill>
            <a:srgbClr val="F58221"/>
          </a:solidFill>
        </p:grpSpPr>
        <p:sp>
          <p:nvSpPr>
            <p:cNvPr id="9" name="Google Shape;8513;p58">
              <a:extLst>
                <a:ext uri="{FF2B5EF4-FFF2-40B4-BE49-F238E27FC236}">
                  <a16:creationId xmlns:a16="http://schemas.microsoft.com/office/drawing/2014/main" id="{9B111DEB-0BEA-EE43-B645-324CC209BC34}"/>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1" name="Google Shape;8514;p58">
              <a:extLst>
                <a:ext uri="{FF2B5EF4-FFF2-40B4-BE49-F238E27FC236}">
                  <a16:creationId xmlns:a16="http://schemas.microsoft.com/office/drawing/2014/main" id="{30176D6A-C819-2F4C-9D7D-04C8781416CE}"/>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2" name="Google Shape;8515;p58">
              <a:extLst>
                <a:ext uri="{FF2B5EF4-FFF2-40B4-BE49-F238E27FC236}">
                  <a16:creationId xmlns:a16="http://schemas.microsoft.com/office/drawing/2014/main" id="{0C1CBAA0-5C70-0E4B-BA9D-5E38FC11A569}"/>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3" name="Google Shape;8516;p58">
              <a:extLst>
                <a:ext uri="{FF2B5EF4-FFF2-40B4-BE49-F238E27FC236}">
                  <a16:creationId xmlns:a16="http://schemas.microsoft.com/office/drawing/2014/main" id="{08926CEF-BC3B-A146-8181-3F609CA2B554}"/>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grpSp>
        <p:nvGrpSpPr>
          <p:cNvPr id="14" name="Google Shape;8814;p58">
            <a:extLst>
              <a:ext uri="{FF2B5EF4-FFF2-40B4-BE49-F238E27FC236}">
                <a16:creationId xmlns:a16="http://schemas.microsoft.com/office/drawing/2014/main" id="{CBC93F28-1570-3042-A803-FBA87BF7DF58}"/>
              </a:ext>
            </a:extLst>
          </p:cNvPr>
          <p:cNvGrpSpPr/>
          <p:nvPr/>
        </p:nvGrpSpPr>
        <p:grpSpPr>
          <a:xfrm>
            <a:off x="6609144" y="5172505"/>
            <a:ext cx="981635" cy="883402"/>
            <a:chOff x="3859600" y="3591950"/>
            <a:chExt cx="296975" cy="296175"/>
          </a:xfrm>
        </p:grpSpPr>
        <p:sp>
          <p:nvSpPr>
            <p:cNvPr id="15" name="Google Shape;8815;p58">
              <a:extLst>
                <a:ext uri="{FF2B5EF4-FFF2-40B4-BE49-F238E27FC236}">
                  <a16:creationId xmlns:a16="http://schemas.microsoft.com/office/drawing/2014/main" id="{D86A9E5B-8CEE-C843-AB4B-AE76D4C33CBF}"/>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6" name="Google Shape;8816;p58">
              <a:extLst>
                <a:ext uri="{FF2B5EF4-FFF2-40B4-BE49-F238E27FC236}">
                  <a16:creationId xmlns:a16="http://schemas.microsoft.com/office/drawing/2014/main" id="{1C61C697-3449-FA48-848E-35D3C58B653F}"/>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7" name="Google Shape;8817;p58">
              <a:extLst>
                <a:ext uri="{FF2B5EF4-FFF2-40B4-BE49-F238E27FC236}">
                  <a16:creationId xmlns:a16="http://schemas.microsoft.com/office/drawing/2014/main" id="{AE1B1DA2-4130-EB46-9456-D32774F589B4}"/>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pic>
        <p:nvPicPr>
          <p:cNvPr id="2" name="Audio 1">
            <a:hlinkClick r:id="" action="ppaction://media"/>
            <a:extLst>
              <a:ext uri="{FF2B5EF4-FFF2-40B4-BE49-F238E27FC236}">
                <a16:creationId xmlns:a16="http://schemas.microsoft.com/office/drawing/2014/main" id="{2C6CAF6D-A823-2649-8A9E-8F57D48C29E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289587476"/>
      </p:ext>
    </p:extLst>
  </p:cSld>
  <p:clrMapOvr>
    <a:masterClrMapping/>
  </p:clrMapOvr>
  <mc:AlternateContent xmlns:mc="http://schemas.openxmlformats.org/markup-compatibility/2006" xmlns:p14="http://schemas.microsoft.com/office/powerpoint/2010/main">
    <mc:Choice Requires="p14">
      <p:transition p14:dur="10" advTm="356859"/>
    </mc:Choice>
    <mc:Fallback xmlns="">
      <p:transition advTm="3568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 name="Rectangle 28"/>
          <p:cNvSpPr/>
          <p:nvPr/>
        </p:nvSpPr>
        <p:spPr>
          <a:xfrm>
            <a:off x="2626179" y="500900"/>
            <a:ext cx="93853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79526"/>
            <a:ext cx="2485572" cy="1160592"/>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572945" y="281402"/>
            <a:ext cx="5992876"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المراجع العربية المقترحة  </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838199" y="1825624"/>
            <a:ext cx="10956403" cy="4691501"/>
          </a:xfrm>
        </p:spPr>
        <p:txBody>
          <a:bodyPr>
            <a:normAutofit fontScale="92500" lnSpcReduction="20000"/>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JO" dirty="0"/>
              <a:t>الزهراني، أ. أ.، &amp; عطية، م. ع. م. (2020). الصحافة والإعلام الرقمي في عصر الذكاء الاصطناعي. الرياض، السعودية: دار جرير.</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الجاسم، محمد </a:t>
            </a:r>
            <a:r>
              <a:rPr lang="ar-EG" dirty="0"/>
              <a:t>(2023)</a:t>
            </a:r>
            <a:r>
              <a:rPr lang="ar-JO" dirty="0"/>
              <a:t>. " استراتيجيات الحملات الإعلامية الرقمية". القاهرة: دار جامعة القاهرة</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إبراهيم، إسماعيل. </a:t>
            </a:r>
            <a:r>
              <a:rPr lang="ar-EG" dirty="0"/>
              <a:t>(</a:t>
            </a:r>
            <a:r>
              <a:rPr lang="ar-JO" dirty="0"/>
              <a:t>2021</a:t>
            </a:r>
            <a:r>
              <a:rPr lang="ar-EG" dirty="0"/>
              <a:t>)</a:t>
            </a:r>
            <a:r>
              <a:rPr lang="ar-JO" dirty="0"/>
              <a:t>. الحملات الصحفية بين الصحافة الورقية والصحافة الإلكترونية. دار</a:t>
            </a:r>
            <a:r>
              <a:rPr lang="ar-EG" dirty="0"/>
              <a:t> </a:t>
            </a:r>
            <a:r>
              <a:rPr lang="ar-JO" dirty="0"/>
              <a:t>النشر للجامعات.</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سليم، ح. أ. </a:t>
            </a:r>
            <a:r>
              <a:rPr lang="ar-EG" dirty="0"/>
              <a:t>(</a:t>
            </a:r>
            <a:r>
              <a:rPr lang="ar-JO" dirty="0"/>
              <a:t>2018</a:t>
            </a:r>
            <a:r>
              <a:rPr lang="ar-EG" dirty="0"/>
              <a:t>)</a:t>
            </a:r>
            <a:r>
              <a:rPr lang="ar-JO" dirty="0"/>
              <a:t>. الحملات الإعلامية عبر الإعلام الجديد. دار الكتاب الحديث.</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بدران، ع. </a:t>
            </a:r>
            <a:r>
              <a:rPr lang="ar-EG" dirty="0"/>
              <a:t>(</a:t>
            </a:r>
            <a:r>
              <a:rPr lang="ar-JO" dirty="0"/>
              <a:t> 2014 </a:t>
            </a:r>
            <a:r>
              <a:rPr lang="ar-EG" dirty="0"/>
              <a:t>)</a:t>
            </a:r>
            <a:r>
              <a:rPr lang="ar-JO" dirty="0"/>
              <a:t>. الحملات الإعلامية والإعلانية: التخطيط - التنفيذ - التقويم. دار المسيرة للنشر</a:t>
            </a:r>
            <a:r>
              <a:rPr lang="ar-EG" dirty="0"/>
              <a:t> </a:t>
            </a:r>
            <a:r>
              <a:rPr lang="ar-JO" dirty="0"/>
              <a:t>والتوزيع.</a:t>
            </a:r>
            <a:endParaRPr lang="en-JO" dirty="0"/>
          </a:p>
        </p:txBody>
      </p:sp>
      <p:grpSp>
        <p:nvGrpSpPr>
          <p:cNvPr id="20" name="Google Shape;8605;p58">
            <a:extLst>
              <a:ext uri="{FF2B5EF4-FFF2-40B4-BE49-F238E27FC236}">
                <a16:creationId xmlns:a16="http://schemas.microsoft.com/office/drawing/2014/main" id="{714577A8-7235-C543-A63E-0B075F78F495}"/>
              </a:ext>
            </a:extLst>
          </p:cNvPr>
          <p:cNvGrpSpPr/>
          <p:nvPr/>
        </p:nvGrpSpPr>
        <p:grpSpPr>
          <a:xfrm>
            <a:off x="397398" y="2246110"/>
            <a:ext cx="950302" cy="786640"/>
            <a:chOff x="946175" y="3253275"/>
            <a:chExt cx="298550" cy="296150"/>
          </a:xfrm>
        </p:grpSpPr>
        <p:sp>
          <p:nvSpPr>
            <p:cNvPr id="21" name="Google Shape;8606;p58">
              <a:extLst>
                <a:ext uri="{FF2B5EF4-FFF2-40B4-BE49-F238E27FC236}">
                  <a16:creationId xmlns:a16="http://schemas.microsoft.com/office/drawing/2014/main" id="{7FD228B0-FA13-AD41-A776-8E7A326290D3}"/>
                </a:ext>
              </a:extLst>
            </p:cNvPr>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2" name="Google Shape;8607;p58">
              <a:extLst>
                <a:ext uri="{FF2B5EF4-FFF2-40B4-BE49-F238E27FC236}">
                  <a16:creationId xmlns:a16="http://schemas.microsoft.com/office/drawing/2014/main" id="{B14BC1A5-8BF8-7E4D-8E76-79C77AFDE029}"/>
                </a:ext>
              </a:extLst>
            </p:cNvPr>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4" name="Google Shape;8608;p58">
              <a:extLst>
                <a:ext uri="{FF2B5EF4-FFF2-40B4-BE49-F238E27FC236}">
                  <a16:creationId xmlns:a16="http://schemas.microsoft.com/office/drawing/2014/main" id="{C812CCE4-43C4-E24E-A3AF-C7A750490958}"/>
                </a:ext>
              </a:extLst>
            </p:cNvPr>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FFC00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25" name="Google Shape;8609;p58">
              <a:extLst>
                <a:ext uri="{FF2B5EF4-FFF2-40B4-BE49-F238E27FC236}">
                  <a16:creationId xmlns:a16="http://schemas.microsoft.com/office/drawing/2014/main" id="{8FB80E80-CB89-654E-99F7-71BDE6F2E94F}"/>
                </a:ext>
              </a:extLst>
            </p:cNvPr>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26" name="Google Shape;8610;p58">
              <a:extLst>
                <a:ext uri="{FF2B5EF4-FFF2-40B4-BE49-F238E27FC236}">
                  <a16:creationId xmlns:a16="http://schemas.microsoft.com/office/drawing/2014/main" id="{01CDD3D3-0A86-4947-B336-A826BED509A7}"/>
                </a:ext>
              </a:extLst>
            </p:cNvPr>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grpSp>
        <p:nvGrpSpPr>
          <p:cNvPr id="27" name="Google Shape;8687;p58">
            <a:extLst>
              <a:ext uri="{FF2B5EF4-FFF2-40B4-BE49-F238E27FC236}">
                <a16:creationId xmlns:a16="http://schemas.microsoft.com/office/drawing/2014/main" id="{E3894CC9-6E4C-A84B-8822-6DEE487094C3}"/>
              </a:ext>
            </a:extLst>
          </p:cNvPr>
          <p:cNvGrpSpPr/>
          <p:nvPr/>
        </p:nvGrpSpPr>
        <p:grpSpPr>
          <a:xfrm>
            <a:off x="875935" y="4371765"/>
            <a:ext cx="812761" cy="913507"/>
            <a:chOff x="3167275" y="3227275"/>
            <a:chExt cx="225300" cy="295375"/>
          </a:xfrm>
          <a:solidFill>
            <a:srgbClr val="FAC748"/>
          </a:solidFill>
        </p:grpSpPr>
        <p:sp>
          <p:nvSpPr>
            <p:cNvPr id="28" name="Google Shape;8688;p58">
              <a:extLst>
                <a:ext uri="{FF2B5EF4-FFF2-40B4-BE49-F238E27FC236}">
                  <a16:creationId xmlns:a16="http://schemas.microsoft.com/office/drawing/2014/main" id="{C7DC41DD-E051-E74E-8948-82CD132D9742}"/>
                </a:ext>
              </a:extLst>
            </p:cNvPr>
            <p:cNvSpPr/>
            <p:nvPr/>
          </p:nvSpPr>
          <p:spPr>
            <a:xfrm>
              <a:off x="3167275" y="3227275"/>
              <a:ext cx="225300" cy="207950"/>
            </a:xfrm>
            <a:custGeom>
              <a:avLst/>
              <a:gdLst/>
              <a:ahLst/>
              <a:cxnLst/>
              <a:rect l="l" t="t" r="r" b="b"/>
              <a:pathLst>
                <a:path w="9012" h="8318" extrusionOk="0">
                  <a:moveTo>
                    <a:pt x="4538" y="1"/>
                  </a:moveTo>
                  <a:cubicBezTo>
                    <a:pt x="2112" y="1"/>
                    <a:pt x="1" y="1985"/>
                    <a:pt x="32" y="4537"/>
                  </a:cubicBezTo>
                  <a:cubicBezTo>
                    <a:pt x="32" y="5860"/>
                    <a:pt x="631" y="7184"/>
                    <a:pt x="1797" y="8066"/>
                  </a:cubicBezTo>
                  <a:cubicBezTo>
                    <a:pt x="1923" y="8192"/>
                    <a:pt x="2017" y="8223"/>
                    <a:pt x="2049" y="8318"/>
                  </a:cubicBezTo>
                  <a:lnTo>
                    <a:pt x="4160" y="8318"/>
                  </a:lnTo>
                  <a:lnTo>
                    <a:pt x="4160" y="6900"/>
                  </a:lnTo>
                  <a:lnTo>
                    <a:pt x="2427" y="6900"/>
                  </a:lnTo>
                  <a:cubicBezTo>
                    <a:pt x="2238" y="6900"/>
                    <a:pt x="2080" y="6743"/>
                    <a:pt x="2080" y="6554"/>
                  </a:cubicBezTo>
                  <a:lnTo>
                    <a:pt x="2080" y="5829"/>
                  </a:lnTo>
                  <a:cubicBezTo>
                    <a:pt x="2080" y="4852"/>
                    <a:pt x="2679" y="4033"/>
                    <a:pt x="3498" y="3624"/>
                  </a:cubicBezTo>
                  <a:cubicBezTo>
                    <a:pt x="3277" y="3403"/>
                    <a:pt x="3151" y="3088"/>
                    <a:pt x="3151" y="2678"/>
                  </a:cubicBezTo>
                  <a:cubicBezTo>
                    <a:pt x="3151" y="1922"/>
                    <a:pt x="3782" y="1292"/>
                    <a:pt x="4538" y="1292"/>
                  </a:cubicBezTo>
                  <a:cubicBezTo>
                    <a:pt x="5262" y="1292"/>
                    <a:pt x="5892" y="1922"/>
                    <a:pt x="5892" y="2678"/>
                  </a:cubicBezTo>
                  <a:cubicBezTo>
                    <a:pt x="5892" y="3025"/>
                    <a:pt x="5735" y="3340"/>
                    <a:pt x="5546" y="3624"/>
                  </a:cubicBezTo>
                  <a:cubicBezTo>
                    <a:pt x="6365" y="4033"/>
                    <a:pt x="6964" y="4852"/>
                    <a:pt x="6964" y="5829"/>
                  </a:cubicBezTo>
                  <a:lnTo>
                    <a:pt x="6964" y="6554"/>
                  </a:lnTo>
                  <a:cubicBezTo>
                    <a:pt x="6964" y="6743"/>
                    <a:pt x="6806" y="6900"/>
                    <a:pt x="6617" y="6900"/>
                  </a:cubicBezTo>
                  <a:lnTo>
                    <a:pt x="4884" y="6900"/>
                  </a:lnTo>
                  <a:lnTo>
                    <a:pt x="4884" y="8318"/>
                  </a:lnTo>
                  <a:lnTo>
                    <a:pt x="6995" y="8318"/>
                  </a:lnTo>
                  <a:cubicBezTo>
                    <a:pt x="7027" y="8286"/>
                    <a:pt x="7121" y="8192"/>
                    <a:pt x="7247" y="8129"/>
                  </a:cubicBezTo>
                  <a:cubicBezTo>
                    <a:pt x="8413" y="7184"/>
                    <a:pt x="9011" y="5829"/>
                    <a:pt x="9011" y="4506"/>
                  </a:cubicBezTo>
                  <a:cubicBezTo>
                    <a:pt x="9011" y="2017"/>
                    <a:pt x="6995" y="1"/>
                    <a:pt x="4538"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30" name="Google Shape;8689;p58">
              <a:extLst>
                <a:ext uri="{FF2B5EF4-FFF2-40B4-BE49-F238E27FC236}">
                  <a16:creationId xmlns:a16="http://schemas.microsoft.com/office/drawing/2014/main" id="{0969202F-C604-514A-95C3-E2E8A165D324}"/>
                </a:ext>
              </a:extLst>
            </p:cNvPr>
            <p:cNvSpPr/>
            <p:nvPr/>
          </p:nvSpPr>
          <p:spPr>
            <a:xfrm>
              <a:off x="3262600" y="3278475"/>
              <a:ext cx="35450" cy="35475"/>
            </a:xfrm>
            <a:custGeom>
              <a:avLst/>
              <a:gdLst/>
              <a:ahLst/>
              <a:cxnLst/>
              <a:rect l="l" t="t" r="r" b="b"/>
              <a:pathLst>
                <a:path w="1418" h="1419" extrusionOk="0">
                  <a:moveTo>
                    <a:pt x="725" y="0"/>
                  </a:moveTo>
                  <a:cubicBezTo>
                    <a:pt x="315" y="0"/>
                    <a:pt x="0" y="315"/>
                    <a:pt x="0" y="725"/>
                  </a:cubicBezTo>
                  <a:cubicBezTo>
                    <a:pt x="0" y="1103"/>
                    <a:pt x="315" y="1418"/>
                    <a:pt x="725" y="1418"/>
                  </a:cubicBezTo>
                  <a:cubicBezTo>
                    <a:pt x="1103" y="1418"/>
                    <a:pt x="1418" y="1103"/>
                    <a:pt x="1418" y="725"/>
                  </a:cubicBezTo>
                  <a:cubicBezTo>
                    <a:pt x="1418" y="315"/>
                    <a:pt x="1103" y="0"/>
                    <a:pt x="725" y="0"/>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31" name="Google Shape;8690;p58">
              <a:extLst>
                <a:ext uri="{FF2B5EF4-FFF2-40B4-BE49-F238E27FC236}">
                  <a16:creationId xmlns:a16="http://schemas.microsoft.com/office/drawing/2014/main" id="{53D94F56-C3FD-1047-9564-08DD3B50CAB7}"/>
                </a:ext>
              </a:extLst>
            </p:cNvPr>
            <p:cNvSpPr/>
            <p:nvPr/>
          </p:nvSpPr>
          <p:spPr>
            <a:xfrm>
              <a:off x="3220050" y="3452525"/>
              <a:ext cx="121325" cy="35475"/>
            </a:xfrm>
            <a:custGeom>
              <a:avLst/>
              <a:gdLst/>
              <a:ahLst/>
              <a:cxnLst/>
              <a:rect l="l" t="t" r="r" b="b"/>
              <a:pathLst>
                <a:path w="4853" h="1419" extrusionOk="0">
                  <a:moveTo>
                    <a:pt x="1" y="1"/>
                  </a:moveTo>
                  <a:lnTo>
                    <a:pt x="1" y="347"/>
                  </a:lnTo>
                  <a:cubicBezTo>
                    <a:pt x="1" y="946"/>
                    <a:pt x="473" y="1419"/>
                    <a:pt x="1040" y="1419"/>
                  </a:cubicBezTo>
                  <a:lnTo>
                    <a:pt x="3781" y="1419"/>
                  </a:lnTo>
                  <a:cubicBezTo>
                    <a:pt x="4380" y="1419"/>
                    <a:pt x="4853" y="946"/>
                    <a:pt x="4853" y="347"/>
                  </a:cubicBezTo>
                  <a:lnTo>
                    <a:pt x="4853" y="1"/>
                  </a:lnTo>
                  <a:close/>
                </a:path>
              </a:pathLst>
            </a:custGeom>
            <a:grpFill/>
            <a:ln>
              <a:noFill/>
            </a:ln>
          </p:spPr>
          <p:txBody>
            <a:bodyPr spcFirstLastPara="1" wrap="square" lIns="121900" tIns="121900" rIns="121900" bIns="121900" anchor="ctr" anchorCtr="0">
              <a:noAutofit/>
            </a:bodyPr>
            <a:lstStyle/>
            <a:p>
              <a:endParaRPr sz="1865" dirty="0"/>
            </a:p>
          </p:txBody>
        </p:sp>
        <p:sp>
          <p:nvSpPr>
            <p:cNvPr id="32" name="Google Shape;8691;p58">
              <a:extLst>
                <a:ext uri="{FF2B5EF4-FFF2-40B4-BE49-F238E27FC236}">
                  <a16:creationId xmlns:a16="http://schemas.microsoft.com/office/drawing/2014/main" id="{AF8759EF-2367-F545-95A8-C7958203159C}"/>
                </a:ext>
              </a:extLst>
            </p:cNvPr>
            <p:cNvSpPr/>
            <p:nvPr/>
          </p:nvSpPr>
          <p:spPr>
            <a:xfrm>
              <a:off x="3237375" y="3332025"/>
              <a:ext cx="86675" cy="52000"/>
            </a:xfrm>
            <a:custGeom>
              <a:avLst/>
              <a:gdLst/>
              <a:ahLst/>
              <a:cxnLst/>
              <a:rect l="l" t="t" r="r" b="b"/>
              <a:pathLst>
                <a:path w="3467" h="2080" extrusionOk="0">
                  <a:moveTo>
                    <a:pt x="1734" y="1"/>
                  </a:moveTo>
                  <a:cubicBezTo>
                    <a:pt x="789" y="1"/>
                    <a:pt x="1" y="725"/>
                    <a:pt x="1" y="1733"/>
                  </a:cubicBezTo>
                  <a:lnTo>
                    <a:pt x="1" y="2080"/>
                  </a:lnTo>
                  <a:lnTo>
                    <a:pt x="3466" y="2080"/>
                  </a:lnTo>
                  <a:lnTo>
                    <a:pt x="3466" y="1733"/>
                  </a:lnTo>
                  <a:cubicBezTo>
                    <a:pt x="3466" y="788"/>
                    <a:pt x="2679" y="1"/>
                    <a:pt x="1734" y="1"/>
                  </a:cubicBezTo>
                  <a:close/>
                </a:path>
              </a:pathLst>
            </a:custGeom>
            <a:grpFill/>
            <a:ln>
              <a:solidFill>
                <a:schemeClr val="accent1"/>
              </a:solid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33" name="Google Shape;8692;p58">
              <a:extLst>
                <a:ext uri="{FF2B5EF4-FFF2-40B4-BE49-F238E27FC236}">
                  <a16:creationId xmlns:a16="http://schemas.microsoft.com/office/drawing/2014/main" id="{8D353EB3-9BD3-2E44-AF37-7BA067306520}"/>
                </a:ext>
              </a:extLst>
            </p:cNvPr>
            <p:cNvSpPr/>
            <p:nvPr/>
          </p:nvSpPr>
          <p:spPr>
            <a:xfrm>
              <a:off x="3237375" y="3505300"/>
              <a:ext cx="87450" cy="17350"/>
            </a:xfrm>
            <a:custGeom>
              <a:avLst/>
              <a:gdLst/>
              <a:ahLst/>
              <a:cxnLst/>
              <a:rect l="l" t="t" r="r" b="b"/>
              <a:pathLst>
                <a:path w="3498" h="694" extrusionOk="0">
                  <a:moveTo>
                    <a:pt x="32" y="1"/>
                  </a:moveTo>
                  <a:cubicBezTo>
                    <a:pt x="1" y="379"/>
                    <a:pt x="284" y="694"/>
                    <a:pt x="694" y="694"/>
                  </a:cubicBezTo>
                  <a:lnTo>
                    <a:pt x="2773" y="694"/>
                  </a:lnTo>
                  <a:cubicBezTo>
                    <a:pt x="3183" y="694"/>
                    <a:pt x="3498" y="379"/>
                    <a:pt x="3498"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pic>
        <p:nvPicPr>
          <p:cNvPr id="2" name="Audio 1">
            <a:hlinkClick r:id="" action="ppaction://media"/>
            <a:extLst>
              <a:ext uri="{FF2B5EF4-FFF2-40B4-BE49-F238E27FC236}">
                <a16:creationId xmlns:a16="http://schemas.microsoft.com/office/drawing/2014/main" id="{3EF418BB-E8B9-C944-9409-3510CDFBB11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cSld>
  <p:clrMapOvr>
    <a:masterClrMapping/>
  </p:clrMapOvr>
  <p:transition spd="slow" advTm="69635">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 name="Rectangle 28"/>
          <p:cNvSpPr/>
          <p:nvPr/>
        </p:nvSpPr>
        <p:spPr>
          <a:xfrm flipV="1">
            <a:off x="2626179" y="455181"/>
            <a:ext cx="93853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2655888" cy="1240118"/>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507221" y="292977"/>
            <a:ext cx="6058599"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المراجع ال</a:t>
            </a:r>
            <a:r>
              <a:rPr lang="ar-EG"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أ</a:t>
            </a: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جنبية المقترحة  </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617798" y="2075108"/>
            <a:ext cx="10956403" cy="4691501"/>
          </a:xfrm>
        </p:spPr>
        <p:txBody>
          <a:bodyPr>
            <a:normAutofit/>
          </a:bodyPr>
          <a:lstStyle/>
          <a:p>
            <a:pPr marL="228600" indent="-228600" algn="just" defTabSz="914400" eaLnBrk="1" latinLnBrk="0" hangingPunct="1">
              <a:lnSpc>
                <a:spcPct val="150000"/>
              </a:lnSpc>
              <a:spcBef>
                <a:spcPts val="1000"/>
              </a:spcBef>
              <a:buFont typeface="Arial" panose="020B0604020202020204" pitchFamily="34" charset="0"/>
              <a:buChar char="•"/>
            </a:pPr>
            <a:r>
              <a:rPr lang="en-US" dirty="0"/>
              <a:t>Newman, N. (2023). Journalism, media and technology trends and predictions. Reuters Institute for the Study of Journalism</a:t>
            </a:r>
            <a:r>
              <a:rPr lang="ar-EG" dirty="0"/>
              <a:t>.</a:t>
            </a:r>
            <a:endParaRPr lang="en-US"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t>Berger, J. (2020). Contagious: How to build word of mouth in the digital age. Simon </a:t>
            </a:r>
            <a:r>
              <a:rPr lang="en-US"/>
              <a:t>&amp; Schuster.</a:t>
            </a:r>
            <a:endParaRPr lang="en-JO" dirty="0"/>
          </a:p>
        </p:txBody>
      </p:sp>
      <p:grpSp>
        <p:nvGrpSpPr>
          <p:cNvPr id="6" name="Google Shape;8802;p58">
            <a:extLst>
              <a:ext uri="{FF2B5EF4-FFF2-40B4-BE49-F238E27FC236}">
                <a16:creationId xmlns:a16="http://schemas.microsoft.com/office/drawing/2014/main" id="{86A50C39-347D-864C-860B-6FB24B2AE467}"/>
              </a:ext>
            </a:extLst>
          </p:cNvPr>
          <p:cNvGrpSpPr/>
          <p:nvPr/>
        </p:nvGrpSpPr>
        <p:grpSpPr>
          <a:xfrm>
            <a:off x="5335930" y="1230706"/>
            <a:ext cx="894482" cy="844402"/>
            <a:chOff x="2037825" y="3981825"/>
            <a:chExt cx="296175" cy="295375"/>
          </a:xfrm>
        </p:grpSpPr>
        <p:sp>
          <p:nvSpPr>
            <p:cNvPr id="7" name="Google Shape;8803;p58">
              <a:extLst>
                <a:ext uri="{FF2B5EF4-FFF2-40B4-BE49-F238E27FC236}">
                  <a16:creationId xmlns:a16="http://schemas.microsoft.com/office/drawing/2014/main" id="{C1E33B63-F1C8-384B-A881-2C1405A841FE}"/>
                </a:ext>
              </a:extLst>
            </p:cNvPr>
            <p:cNvSpPr/>
            <p:nvPr/>
          </p:nvSpPr>
          <p:spPr>
            <a:xfrm>
              <a:off x="2072500" y="4085775"/>
              <a:ext cx="88225" cy="86675"/>
            </a:xfrm>
            <a:custGeom>
              <a:avLst/>
              <a:gdLst/>
              <a:ahLst/>
              <a:cxnLst/>
              <a:rect l="l" t="t" r="r" b="b"/>
              <a:pathLst>
                <a:path w="3529" h="3467" extrusionOk="0">
                  <a:moveTo>
                    <a:pt x="1764" y="1"/>
                  </a:moveTo>
                  <a:cubicBezTo>
                    <a:pt x="819" y="1"/>
                    <a:pt x="0" y="788"/>
                    <a:pt x="0" y="1734"/>
                  </a:cubicBezTo>
                  <a:cubicBezTo>
                    <a:pt x="0" y="2679"/>
                    <a:pt x="819" y="3466"/>
                    <a:pt x="1764" y="3466"/>
                  </a:cubicBezTo>
                  <a:cubicBezTo>
                    <a:pt x="2709" y="3466"/>
                    <a:pt x="3529" y="2679"/>
                    <a:pt x="3529" y="1734"/>
                  </a:cubicBezTo>
                  <a:cubicBezTo>
                    <a:pt x="3529" y="788"/>
                    <a:pt x="2741" y="1"/>
                    <a:pt x="1764" y="1"/>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9" name="Google Shape;8804;p58">
              <a:extLst>
                <a:ext uri="{FF2B5EF4-FFF2-40B4-BE49-F238E27FC236}">
                  <a16:creationId xmlns:a16="http://schemas.microsoft.com/office/drawing/2014/main" id="{A6BAE402-76E0-BA4E-8814-6C284233AB40}"/>
                </a:ext>
              </a:extLst>
            </p:cNvPr>
            <p:cNvSpPr/>
            <p:nvPr/>
          </p:nvSpPr>
          <p:spPr>
            <a:xfrm>
              <a:off x="2176450" y="3981825"/>
              <a:ext cx="157550" cy="155975"/>
            </a:xfrm>
            <a:custGeom>
              <a:avLst/>
              <a:gdLst/>
              <a:ahLst/>
              <a:cxnLst/>
              <a:rect l="l" t="t" r="r" b="b"/>
              <a:pathLst>
                <a:path w="6302" h="6239" extrusionOk="0">
                  <a:moveTo>
                    <a:pt x="3151" y="1733"/>
                  </a:moveTo>
                  <a:cubicBezTo>
                    <a:pt x="3372" y="1733"/>
                    <a:pt x="3529" y="1890"/>
                    <a:pt x="3529" y="2079"/>
                  </a:cubicBezTo>
                  <a:cubicBezTo>
                    <a:pt x="3529" y="2268"/>
                    <a:pt x="3372" y="2426"/>
                    <a:pt x="3151" y="2426"/>
                  </a:cubicBezTo>
                  <a:cubicBezTo>
                    <a:pt x="2962" y="2426"/>
                    <a:pt x="2805" y="2268"/>
                    <a:pt x="2805" y="2079"/>
                  </a:cubicBezTo>
                  <a:cubicBezTo>
                    <a:pt x="2805" y="1890"/>
                    <a:pt x="2962" y="1733"/>
                    <a:pt x="3151" y="1733"/>
                  </a:cubicBezTo>
                  <a:close/>
                  <a:moveTo>
                    <a:pt x="3151" y="2773"/>
                  </a:moveTo>
                  <a:cubicBezTo>
                    <a:pt x="3372" y="2773"/>
                    <a:pt x="3529" y="2930"/>
                    <a:pt x="3529" y="3151"/>
                  </a:cubicBezTo>
                  <a:lnTo>
                    <a:pt x="3529" y="4505"/>
                  </a:lnTo>
                  <a:cubicBezTo>
                    <a:pt x="3529" y="4726"/>
                    <a:pt x="3372" y="4883"/>
                    <a:pt x="3151" y="4883"/>
                  </a:cubicBezTo>
                  <a:cubicBezTo>
                    <a:pt x="2962" y="4883"/>
                    <a:pt x="2805" y="4726"/>
                    <a:pt x="2805" y="4505"/>
                  </a:cubicBezTo>
                  <a:lnTo>
                    <a:pt x="2805" y="3151"/>
                  </a:lnTo>
                  <a:cubicBezTo>
                    <a:pt x="2805" y="2930"/>
                    <a:pt x="2962" y="2773"/>
                    <a:pt x="3151" y="2773"/>
                  </a:cubicBezTo>
                  <a:close/>
                  <a:moveTo>
                    <a:pt x="3151" y="0"/>
                  </a:moveTo>
                  <a:cubicBezTo>
                    <a:pt x="1418" y="0"/>
                    <a:pt x="64" y="1418"/>
                    <a:pt x="64" y="3088"/>
                  </a:cubicBezTo>
                  <a:cubicBezTo>
                    <a:pt x="64" y="3655"/>
                    <a:pt x="158" y="4159"/>
                    <a:pt x="442" y="4631"/>
                  </a:cubicBezTo>
                  <a:lnTo>
                    <a:pt x="64" y="5765"/>
                  </a:lnTo>
                  <a:cubicBezTo>
                    <a:pt x="1" y="5892"/>
                    <a:pt x="64" y="6018"/>
                    <a:pt x="127" y="6112"/>
                  </a:cubicBezTo>
                  <a:cubicBezTo>
                    <a:pt x="190" y="6207"/>
                    <a:pt x="379" y="6238"/>
                    <a:pt x="473" y="6238"/>
                  </a:cubicBezTo>
                  <a:lnTo>
                    <a:pt x="1796" y="5923"/>
                  </a:lnTo>
                  <a:cubicBezTo>
                    <a:pt x="2206" y="6175"/>
                    <a:pt x="2679" y="6238"/>
                    <a:pt x="3214" y="6238"/>
                  </a:cubicBezTo>
                  <a:cubicBezTo>
                    <a:pt x="4947" y="6238"/>
                    <a:pt x="6302" y="4820"/>
                    <a:pt x="6302" y="3119"/>
                  </a:cubicBezTo>
                  <a:cubicBezTo>
                    <a:pt x="6270" y="1418"/>
                    <a:pt x="4884" y="0"/>
                    <a:pt x="3151" y="0"/>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dirty="0">
                <a:solidFill>
                  <a:srgbClr val="FFFF00"/>
                </a:solidFill>
              </a:endParaRPr>
            </a:p>
          </p:txBody>
        </p:sp>
        <p:sp>
          <p:nvSpPr>
            <p:cNvPr id="10" name="Google Shape;8805;p58">
              <a:extLst>
                <a:ext uri="{FF2B5EF4-FFF2-40B4-BE49-F238E27FC236}">
                  <a16:creationId xmlns:a16="http://schemas.microsoft.com/office/drawing/2014/main" id="{4A85D7E1-2D98-354A-9F3A-7A48446FBC89}"/>
                </a:ext>
              </a:extLst>
            </p:cNvPr>
            <p:cNvSpPr/>
            <p:nvPr/>
          </p:nvSpPr>
          <p:spPr>
            <a:xfrm>
              <a:off x="2037825" y="4168475"/>
              <a:ext cx="157550" cy="108725"/>
            </a:xfrm>
            <a:custGeom>
              <a:avLst/>
              <a:gdLst/>
              <a:ahLst/>
              <a:cxnLst/>
              <a:rect l="l" t="t" r="r" b="b"/>
              <a:pathLst>
                <a:path w="6302" h="4349" extrusionOk="0">
                  <a:moveTo>
                    <a:pt x="1356" y="1"/>
                  </a:moveTo>
                  <a:cubicBezTo>
                    <a:pt x="568" y="568"/>
                    <a:pt x="1" y="1513"/>
                    <a:pt x="1" y="2553"/>
                  </a:cubicBezTo>
                  <a:lnTo>
                    <a:pt x="1" y="3970"/>
                  </a:lnTo>
                  <a:cubicBezTo>
                    <a:pt x="1" y="4222"/>
                    <a:pt x="158" y="4348"/>
                    <a:pt x="347" y="4348"/>
                  </a:cubicBezTo>
                  <a:lnTo>
                    <a:pt x="5955" y="4348"/>
                  </a:lnTo>
                  <a:cubicBezTo>
                    <a:pt x="6144" y="4348"/>
                    <a:pt x="6302" y="4191"/>
                    <a:pt x="6302" y="3970"/>
                  </a:cubicBezTo>
                  <a:lnTo>
                    <a:pt x="6302" y="2553"/>
                  </a:lnTo>
                  <a:cubicBezTo>
                    <a:pt x="6302" y="1513"/>
                    <a:pt x="5798" y="599"/>
                    <a:pt x="4947" y="1"/>
                  </a:cubicBezTo>
                  <a:cubicBezTo>
                    <a:pt x="4538" y="505"/>
                    <a:pt x="3844" y="820"/>
                    <a:pt x="3151" y="820"/>
                  </a:cubicBezTo>
                  <a:cubicBezTo>
                    <a:pt x="2427" y="820"/>
                    <a:pt x="1765" y="505"/>
                    <a:pt x="1356" y="1"/>
                  </a:cubicBezTo>
                  <a:close/>
                </a:path>
              </a:pathLst>
            </a:custGeom>
            <a:solidFill>
              <a:schemeClr val="accent2">
                <a:lumMod val="60000"/>
                <a:lumOff val="4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pic>
        <p:nvPicPr>
          <p:cNvPr id="2" name="Audio 1">
            <a:hlinkClick r:id="" action="ppaction://media"/>
            <a:extLst>
              <a:ext uri="{FF2B5EF4-FFF2-40B4-BE49-F238E27FC236}">
                <a16:creationId xmlns:a16="http://schemas.microsoft.com/office/drawing/2014/main" id="{77D8D35D-B811-824C-8B2A-08FC78A7CC6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774499441"/>
      </p:ext>
    </p:extLst>
  </p:cSld>
  <p:clrMapOvr>
    <a:masterClrMapping/>
  </p:clrMapOvr>
  <p:transition spd="slow" advTm="2836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 name="Rectangle 28"/>
          <p:cNvSpPr/>
          <p:nvPr/>
        </p:nvSpPr>
        <p:spPr>
          <a:xfrm>
            <a:off x="2395960" y="571978"/>
            <a:ext cx="939864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581" y="-40626"/>
            <a:ext cx="2551541" cy="1191395"/>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291762" y="340875"/>
            <a:ext cx="5986177"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مراجع رقمية إضافية للمشاهدة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838199" y="1825624"/>
            <a:ext cx="10956403" cy="4691501"/>
          </a:xfrm>
        </p:spPr>
        <p:txBody>
          <a:bodyPr>
            <a:normAutofit/>
          </a:bodyPr>
          <a:lstStyle/>
          <a:p>
            <a:pPr marL="228600" indent="-228600" algn="just" defTabSz="914400" eaLnBrk="1" latinLnBrk="0" hangingPunct="1">
              <a:lnSpc>
                <a:spcPct val="150000"/>
              </a:lnSpc>
              <a:spcBef>
                <a:spcPts val="1000"/>
              </a:spcBef>
              <a:buFont typeface="Arial" panose="020B0604020202020204" pitchFamily="34" charset="0"/>
              <a:buChar char="•"/>
            </a:pPr>
            <a:r>
              <a:rPr lang="en-US" dirty="0">
                <a:hlinkClick r:id="rId5"/>
              </a:rPr>
              <a:t>https://youtu.be/xvmOvHEhMfQ?si=do2P-gW6MTyClBcB</a:t>
            </a:r>
            <a:endParaRPr lang="en-US"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hlinkClick r:id="rId6"/>
              </a:rPr>
              <a:t>https://youtu.be/9uh-6jkJZsQ?si=0ruH5d3NbATkCG6j</a:t>
            </a:r>
            <a:r>
              <a:rPr lang="en-US" dirty="0"/>
              <a:t> </a:t>
            </a:r>
            <a:endParaRPr lang="ar-SA"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hlinkClick r:id="rId7"/>
              </a:rPr>
              <a:t>https://youtu.be/ls5Z2eiHxVE?si=etvXJ5TKb684Z4_L</a:t>
            </a:r>
            <a:endParaRPr lang="en-US" dirty="0"/>
          </a:p>
          <a:p>
            <a:pPr marL="0" indent="0" algn="just" defTabSz="914400" eaLnBrk="1" latinLnBrk="0" hangingPunct="1">
              <a:lnSpc>
                <a:spcPct val="150000"/>
              </a:lnSpc>
              <a:spcBef>
                <a:spcPts val="1000"/>
              </a:spcBef>
              <a:buNone/>
            </a:pPr>
            <a:endParaRPr lang="en-JO"/>
          </a:p>
        </p:txBody>
      </p:sp>
      <p:sp>
        <p:nvSpPr>
          <p:cNvPr id="6" name="Google Shape;8448;p58">
            <a:extLst>
              <a:ext uri="{FF2B5EF4-FFF2-40B4-BE49-F238E27FC236}">
                <a16:creationId xmlns:a16="http://schemas.microsoft.com/office/drawing/2014/main" id="{C8D27A0C-2139-2F4D-BB5A-9B1BDCB37A57}"/>
              </a:ext>
            </a:extLst>
          </p:cNvPr>
          <p:cNvSpPr/>
          <p:nvPr/>
        </p:nvSpPr>
        <p:spPr>
          <a:xfrm>
            <a:off x="952561" y="1150769"/>
            <a:ext cx="760880" cy="679956"/>
          </a:xfrm>
          <a:custGeom>
            <a:avLst/>
            <a:gdLst/>
            <a:ahLst/>
            <a:cxnLst/>
            <a:rect l="l" t="t" r="r" b="b"/>
            <a:pathLst>
              <a:path w="12414" h="11799" extrusionOk="0">
                <a:moveTo>
                  <a:pt x="8979" y="2127"/>
                </a:moveTo>
                <a:cubicBezTo>
                  <a:pt x="9247" y="2127"/>
                  <a:pt x="9515" y="2229"/>
                  <a:pt x="9704" y="2434"/>
                </a:cubicBezTo>
                <a:cubicBezTo>
                  <a:pt x="10113" y="2812"/>
                  <a:pt x="10113" y="3473"/>
                  <a:pt x="9704" y="3883"/>
                </a:cubicBezTo>
                <a:lnTo>
                  <a:pt x="8885" y="4702"/>
                </a:lnTo>
                <a:cubicBezTo>
                  <a:pt x="8790" y="4765"/>
                  <a:pt x="8696" y="4860"/>
                  <a:pt x="8601" y="4891"/>
                </a:cubicBezTo>
                <a:cubicBezTo>
                  <a:pt x="8790" y="4513"/>
                  <a:pt x="8727" y="4041"/>
                  <a:pt x="8412" y="3726"/>
                </a:cubicBezTo>
                <a:cubicBezTo>
                  <a:pt x="8206" y="3520"/>
                  <a:pt x="7933" y="3408"/>
                  <a:pt x="7654" y="3408"/>
                </a:cubicBezTo>
                <a:cubicBezTo>
                  <a:pt x="7507" y="3408"/>
                  <a:pt x="7357" y="3439"/>
                  <a:pt x="7215" y="3505"/>
                </a:cubicBezTo>
                <a:cubicBezTo>
                  <a:pt x="7278" y="3410"/>
                  <a:pt x="7341" y="3316"/>
                  <a:pt x="7436" y="3253"/>
                </a:cubicBezTo>
                <a:lnTo>
                  <a:pt x="8255" y="2434"/>
                </a:lnTo>
                <a:cubicBezTo>
                  <a:pt x="8444" y="2229"/>
                  <a:pt x="8711" y="2127"/>
                  <a:pt x="8979" y="2127"/>
                </a:cubicBezTo>
                <a:close/>
                <a:moveTo>
                  <a:pt x="9027" y="685"/>
                </a:moveTo>
                <a:cubicBezTo>
                  <a:pt x="9649" y="685"/>
                  <a:pt x="10271" y="922"/>
                  <a:pt x="10744" y="1394"/>
                </a:cubicBezTo>
                <a:cubicBezTo>
                  <a:pt x="11689" y="2339"/>
                  <a:pt x="11689" y="3883"/>
                  <a:pt x="10744" y="4828"/>
                </a:cubicBezTo>
                <a:lnTo>
                  <a:pt x="9893" y="5647"/>
                </a:lnTo>
                <a:cubicBezTo>
                  <a:pt x="9431" y="6109"/>
                  <a:pt x="8816" y="6356"/>
                  <a:pt x="8187" y="6356"/>
                </a:cubicBezTo>
                <a:cubicBezTo>
                  <a:pt x="7914" y="6356"/>
                  <a:pt x="7639" y="6310"/>
                  <a:pt x="7373" y="6214"/>
                </a:cubicBezTo>
                <a:lnTo>
                  <a:pt x="7940" y="5647"/>
                </a:lnTo>
                <a:cubicBezTo>
                  <a:pt x="8008" y="5655"/>
                  <a:pt x="8077" y="5659"/>
                  <a:pt x="8146" y="5659"/>
                </a:cubicBezTo>
                <a:cubicBezTo>
                  <a:pt x="8617" y="5659"/>
                  <a:pt x="9087" y="5477"/>
                  <a:pt x="9389" y="5175"/>
                </a:cubicBezTo>
                <a:lnTo>
                  <a:pt x="10208" y="4356"/>
                </a:lnTo>
                <a:cubicBezTo>
                  <a:pt x="10901" y="3694"/>
                  <a:pt x="10901" y="2591"/>
                  <a:pt x="10208" y="1898"/>
                </a:cubicBezTo>
                <a:cubicBezTo>
                  <a:pt x="9877" y="1567"/>
                  <a:pt x="9436" y="1402"/>
                  <a:pt x="8995" y="1402"/>
                </a:cubicBezTo>
                <a:cubicBezTo>
                  <a:pt x="8554" y="1402"/>
                  <a:pt x="8113" y="1567"/>
                  <a:pt x="7782" y="1898"/>
                </a:cubicBezTo>
                <a:lnTo>
                  <a:pt x="6931" y="2749"/>
                </a:lnTo>
                <a:cubicBezTo>
                  <a:pt x="6553" y="3127"/>
                  <a:pt x="6396" y="3694"/>
                  <a:pt x="6490" y="4198"/>
                </a:cubicBezTo>
                <a:lnTo>
                  <a:pt x="5923" y="4734"/>
                </a:lnTo>
                <a:cubicBezTo>
                  <a:pt x="5608" y="3883"/>
                  <a:pt x="5797" y="2906"/>
                  <a:pt x="6490" y="2213"/>
                </a:cubicBezTo>
                <a:lnTo>
                  <a:pt x="7309" y="1394"/>
                </a:lnTo>
                <a:cubicBezTo>
                  <a:pt x="7782" y="922"/>
                  <a:pt x="8404" y="685"/>
                  <a:pt x="9027" y="685"/>
                </a:cubicBezTo>
                <a:close/>
                <a:moveTo>
                  <a:pt x="7703" y="4104"/>
                </a:moveTo>
                <a:cubicBezTo>
                  <a:pt x="7790" y="4104"/>
                  <a:pt x="7877" y="4135"/>
                  <a:pt x="7940" y="4198"/>
                </a:cubicBezTo>
                <a:cubicBezTo>
                  <a:pt x="8066" y="4324"/>
                  <a:pt x="8066" y="4545"/>
                  <a:pt x="7940" y="4671"/>
                </a:cubicBezTo>
                <a:lnTo>
                  <a:pt x="4978" y="7632"/>
                </a:lnTo>
                <a:cubicBezTo>
                  <a:pt x="4915" y="7679"/>
                  <a:pt x="4828" y="7703"/>
                  <a:pt x="4742" y="7703"/>
                </a:cubicBezTo>
                <a:cubicBezTo>
                  <a:pt x="4655" y="7703"/>
                  <a:pt x="4569" y="7679"/>
                  <a:pt x="4506" y="7632"/>
                </a:cubicBezTo>
                <a:cubicBezTo>
                  <a:pt x="4380" y="7506"/>
                  <a:pt x="4380" y="7254"/>
                  <a:pt x="4506" y="7160"/>
                </a:cubicBezTo>
                <a:lnTo>
                  <a:pt x="7467" y="4198"/>
                </a:lnTo>
                <a:cubicBezTo>
                  <a:pt x="7530" y="4135"/>
                  <a:pt x="7617" y="4104"/>
                  <a:pt x="7703" y="4104"/>
                </a:cubicBezTo>
                <a:close/>
                <a:moveTo>
                  <a:pt x="3781" y="6939"/>
                </a:moveTo>
                <a:lnTo>
                  <a:pt x="3781" y="6939"/>
                </a:lnTo>
                <a:cubicBezTo>
                  <a:pt x="3592" y="7349"/>
                  <a:pt x="3686" y="7821"/>
                  <a:pt x="4001" y="8136"/>
                </a:cubicBezTo>
                <a:cubicBezTo>
                  <a:pt x="4198" y="8333"/>
                  <a:pt x="4457" y="8432"/>
                  <a:pt x="4715" y="8432"/>
                </a:cubicBezTo>
                <a:cubicBezTo>
                  <a:pt x="4870" y="8432"/>
                  <a:pt x="5025" y="8396"/>
                  <a:pt x="5167" y="8325"/>
                </a:cubicBezTo>
                <a:lnTo>
                  <a:pt x="5167" y="8325"/>
                </a:lnTo>
                <a:cubicBezTo>
                  <a:pt x="5136" y="8451"/>
                  <a:pt x="5041" y="8514"/>
                  <a:pt x="4978" y="8609"/>
                </a:cubicBezTo>
                <a:lnTo>
                  <a:pt x="4159" y="9428"/>
                </a:lnTo>
                <a:cubicBezTo>
                  <a:pt x="3954" y="9633"/>
                  <a:pt x="3686" y="9735"/>
                  <a:pt x="3419" y="9735"/>
                </a:cubicBezTo>
                <a:cubicBezTo>
                  <a:pt x="3151" y="9735"/>
                  <a:pt x="2883" y="9633"/>
                  <a:pt x="2678" y="9428"/>
                </a:cubicBezTo>
                <a:cubicBezTo>
                  <a:pt x="2300" y="9050"/>
                  <a:pt x="2300" y="8357"/>
                  <a:pt x="2678" y="7979"/>
                </a:cubicBezTo>
                <a:lnTo>
                  <a:pt x="3529" y="7160"/>
                </a:lnTo>
                <a:cubicBezTo>
                  <a:pt x="3592" y="7065"/>
                  <a:pt x="3718" y="7002"/>
                  <a:pt x="3781" y="6939"/>
                </a:cubicBezTo>
                <a:close/>
                <a:moveTo>
                  <a:pt x="4212" y="5467"/>
                </a:moveTo>
                <a:cubicBezTo>
                  <a:pt x="4492" y="5467"/>
                  <a:pt x="4773" y="5516"/>
                  <a:pt x="5041" y="5616"/>
                </a:cubicBezTo>
                <a:lnTo>
                  <a:pt x="4506" y="6151"/>
                </a:lnTo>
                <a:cubicBezTo>
                  <a:pt x="4437" y="6143"/>
                  <a:pt x="4368" y="6139"/>
                  <a:pt x="4299" y="6139"/>
                </a:cubicBezTo>
                <a:cubicBezTo>
                  <a:pt x="3828" y="6139"/>
                  <a:pt x="3358" y="6322"/>
                  <a:pt x="3056" y="6624"/>
                </a:cubicBezTo>
                <a:lnTo>
                  <a:pt x="2206" y="7475"/>
                </a:lnTo>
                <a:cubicBezTo>
                  <a:pt x="1544" y="8136"/>
                  <a:pt x="1544" y="9239"/>
                  <a:pt x="2206" y="9900"/>
                </a:cubicBezTo>
                <a:cubicBezTo>
                  <a:pt x="2552" y="10231"/>
                  <a:pt x="3001" y="10397"/>
                  <a:pt x="3446" y="10397"/>
                </a:cubicBezTo>
                <a:cubicBezTo>
                  <a:pt x="3891" y="10397"/>
                  <a:pt x="4332" y="10231"/>
                  <a:pt x="4663" y="9900"/>
                </a:cubicBezTo>
                <a:lnTo>
                  <a:pt x="5482" y="9081"/>
                </a:lnTo>
                <a:cubicBezTo>
                  <a:pt x="5892" y="8672"/>
                  <a:pt x="6049" y="8136"/>
                  <a:pt x="5955" y="7632"/>
                </a:cubicBezTo>
                <a:lnTo>
                  <a:pt x="6522" y="7065"/>
                </a:lnTo>
                <a:lnTo>
                  <a:pt x="6522" y="7065"/>
                </a:lnTo>
                <a:cubicBezTo>
                  <a:pt x="6837" y="7947"/>
                  <a:pt x="6648" y="8924"/>
                  <a:pt x="5955" y="9585"/>
                </a:cubicBezTo>
                <a:lnTo>
                  <a:pt x="5136" y="10405"/>
                </a:lnTo>
                <a:cubicBezTo>
                  <a:pt x="4663" y="10877"/>
                  <a:pt x="4041" y="11113"/>
                  <a:pt x="3419" y="11113"/>
                </a:cubicBezTo>
                <a:cubicBezTo>
                  <a:pt x="2796" y="11113"/>
                  <a:pt x="2174" y="10877"/>
                  <a:pt x="1702" y="10405"/>
                </a:cubicBezTo>
                <a:cubicBezTo>
                  <a:pt x="756" y="9459"/>
                  <a:pt x="756" y="7916"/>
                  <a:pt x="1702" y="7002"/>
                </a:cubicBezTo>
                <a:lnTo>
                  <a:pt x="2552" y="6151"/>
                </a:lnTo>
                <a:cubicBezTo>
                  <a:pt x="3005" y="5699"/>
                  <a:pt x="3605" y="5467"/>
                  <a:pt x="4212" y="5467"/>
                </a:cubicBezTo>
                <a:close/>
                <a:moveTo>
                  <a:pt x="8999" y="0"/>
                </a:moveTo>
                <a:cubicBezTo>
                  <a:pt x="8200" y="0"/>
                  <a:pt x="7404" y="307"/>
                  <a:pt x="6805" y="922"/>
                </a:cubicBezTo>
                <a:lnTo>
                  <a:pt x="5955" y="1741"/>
                </a:lnTo>
                <a:cubicBezTo>
                  <a:pt x="5136" y="2560"/>
                  <a:pt x="4852" y="3789"/>
                  <a:pt x="5230" y="4891"/>
                </a:cubicBezTo>
                <a:cubicBezTo>
                  <a:pt x="4920" y="4794"/>
                  <a:pt x="4601" y="4746"/>
                  <a:pt x="4283" y="4746"/>
                </a:cubicBezTo>
                <a:cubicBezTo>
                  <a:pt x="3469" y="4746"/>
                  <a:pt x="2669" y="5058"/>
                  <a:pt x="2080" y="5647"/>
                </a:cubicBezTo>
                <a:lnTo>
                  <a:pt x="1229" y="6466"/>
                </a:lnTo>
                <a:cubicBezTo>
                  <a:pt x="0" y="7695"/>
                  <a:pt x="0" y="9680"/>
                  <a:pt x="1229" y="10877"/>
                </a:cubicBezTo>
                <a:cubicBezTo>
                  <a:pt x="1843" y="11491"/>
                  <a:pt x="2647" y="11799"/>
                  <a:pt x="3446" y="11799"/>
                </a:cubicBezTo>
                <a:cubicBezTo>
                  <a:pt x="4246" y="11799"/>
                  <a:pt x="5041" y="11491"/>
                  <a:pt x="5640" y="10877"/>
                </a:cubicBezTo>
                <a:lnTo>
                  <a:pt x="6490" y="10058"/>
                </a:lnTo>
                <a:cubicBezTo>
                  <a:pt x="7309" y="9239"/>
                  <a:pt x="7593" y="8010"/>
                  <a:pt x="7215" y="6908"/>
                </a:cubicBezTo>
                <a:lnTo>
                  <a:pt x="7215" y="6908"/>
                </a:lnTo>
                <a:cubicBezTo>
                  <a:pt x="7525" y="7005"/>
                  <a:pt x="7844" y="7053"/>
                  <a:pt x="8162" y="7053"/>
                </a:cubicBezTo>
                <a:cubicBezTo>
                  <a:pt x="8976" y="7053"/>
                  <a:pt x="9776" y="6740"/>
                  <a:pt x="10365" y="6151"/>
                </a:cubicBezTo>
                <a:lnTo>
                  <a:pt x="11216" y="5332"/>
                </a:lnTo>
                <a:cubicBezTo>
                  <a:pt x="12413" y="4104"/>
                  <a:pt x="12413" y="2150"/>
                  <a:pt x="11216" y="922"/>
                </a:cubicBezTo>
                <a:cubicBezTo>
                  <a:pt x="10602" y="307"/>
                  <a:pt x="9798" y="0"/>
                  <a:pt x="8999" y="0"/>
                </a:cubicBezTo>
                <a:close/>
              </a:path>
            </a:pathLst>
          </a:custGeom>
          <a:solidFill>
            <a:schemeClr val="accent1"/>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nvGrpSpPr>
          <p:cNvPr id="7" name="Google Shape;8796;p58">
            <a:extLst>
              <a:ext uri="{FF2B5EF4-FFF2-40B4-BE49-F238E27FC236}">
                <a16:creationId xmlns:a16="http://schemas.microsoft.com/office/drawing/2014/main" id="{16576F82-E548-664B-ABCD-E7504F957FF3}"/>
              </a:ext>
            </a:extLst>
          </p:cNvPr>
          <p:cNvGrpSpPr/>
          <p:nvPr/>
        </p:nvGrpSpPr>
        <p:grpSpPr>
          <a:xfrm>
            <a:off x="10277939" y="1270921"/>
            <a:ext cx="845332" cy="777798"/>
            <a:chOff x="2034675" y="3617925"/>
            <a:chExt cx="299325" cy="295200"/>
          </a:xfrm>
          <a:solidFill>
            <a:srgbClr val="FFFF00"/>
          </a:solidFill>
        </p:grpSpPr>
        <p:sp>
          <p:nvSpPr>
            <p:cNvPr id="9" name="Google Shape;8797;p58">
              <a:extLst>
                <a:ext uri="{FF2B5EF4-FFF2-40B4-BE49-F238E27FC236}">
                  <a16:creationId xmlns:a16="http://schemas.microsoft.com/office/drawing/2014/main" id="{FFA6DB4B-D56E-C445-9DC8-DB3C81D9B075}"/>
                </a:ext>
              </a:extLst>
            </p:cNvPr>
            <p:cNvSpPr/>
            <p:nvPr/>
          </p:nvSpPr>
          <p:spPr>
            <a:xfrm>
              <a:off x="2195350" y="3721900"/>
              <a:ext cx="69350" cy="33900"/>
            </a:xfrm>
            <a:custGeom>
              <a:avLst/>
              <a:gdLst/>
              <a:ahLst/>
              <a:cxnLst/>
              <a:rect l="l" t="t" r="r" b="b"/>
              <a:pathLst>
                <a:path w="2774" h="1356" extrusionOk="0">
                  <a:moveTo>
                    <a:pt x="1387" y="1"/>
                  </a:moveTo>
                  <a:cubicBezTo>
                    <a:pt x="631" y="1"/>
                    <a:pt x="1" y="631"/>
                    <a:pt x="1" y="1355"/>
                  </a:cubicBezTo>
                  <a:lnTo>
                    <a:pt x="2773" y="1355"/>
                  </a:lnTo>
                  <a:cubicBezTo>
                    <a:pt x="2773" y="599"/>
                    <a:pt x="2143" y="1"/>
                    <a:pt x="1387" y="1"/>
                  </a:cubicBezTo>
                  <a:close/>
                </a:path>
              </a:pathLst>
            </a:custGeom>
            <a:solidFill>
              <a:schemeClr val="accent2">
                <a:lumMod val="75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0" name="Google Shape;8798;p58">
              <a:extLst>
                <a:ext uri="{FF2B5EF4-FFF2-40B4-BE49-F238E27FC236}">
                  <a16:creationId xmlns:a16="http://schemas.microsoft.com/office/drawing/2014/main" id="{FDD01097-E260-5847-A635-C615A210FCD4}"/>
                </a:ext>
              </a:extLst>
            </p:cNvPr>
            <p:cNvSpPr/>
            <p:nvPr/>
          </p:nvSpPr>
          <p:spPr>
            <a:xfrm>
              <a:off x="2211900" y="3669125"/>
              <a:ext cx="35475" cy="35475"/>
            </a:xfrm>
            <a:custGeom>
              <a:avLst/>
              <a:gdLst/>
              <a:ahLst/>
              <a:cxnLst/>
              <a:rect l="l" t="t" r="r" b="b"/>
              <a:pathLst>
                <a:path w="1419" h="1419" extrusionOk="0">
                  <a:moveTo>
                    <a:pt x="725" y="1"/>
                  </a:moveTo>
                  <a:cubicBezTo>
                    <a:pt x="315" y="1"/>
                    <a:pt x="0" y="316"/>
                    <a:pt x="0" y="725"/>
                  </a:cubicBezTo>
                  <a:cubicBezTo>
                    <a:pt x="0" y="1103"/>
                    <a:pt x="315" y="1418"/>
                    <a:pt x="725" y="1418"/>
                  </a:cubicBezTo>
                  <a:cubicBezTo>
                    <a:pt x="1103" y="1418"/>
                    <a:pt x="1418" y="1103"/>
                    <a:pt x="1418" y="725"/>
                  </a:cubicBezTo>
                  <a:cubicBezTo>
                    <a:pt x="1418" y="316"/>
                    <a:pt x="1103" y="1"/>
                    <a:pt x="725" y="1"/>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1" name="Google Shape;8799;p58">
              <a:extLst>
                <a:ext uri="{FF2B5EF4-FFF2-40B4-BE49-F238E27FC236}">
                  <a16:creationId xmlns:a16="http://schemas.microsoft.com/office/drawing/2014/main" id="{3D76C97C-67FD-474F-AF5F-5916E4A5FB03}"/>
                </a:ext>
              </a:extLst>
            </p:cNvPr>
            <p:cNvSpPr/>
            <p:nvPr/>
          </p:nvSpPr>
          <p:spPr>
            <a:xfrm>
              <a:off x="2125250" y="3617925"/>
              <a:ext cx="208750" cy="208750"/>
            </a:xfrm>
            <a:custGeom>
              <a:avLst/>
              <a:gdLst/>
              <a:ahLst/>
              <a:cxnLst/>
              <a:rect l="l" t="t" r="r" b="b"/>
              <a:pathLst>
                <a:path w="8350" h="8350" extrusionOk="0">
                  <a:moveTo>
                    <a:pt x="4128" y="1387"/>
                  </a:moveTo>
                  <a:cubicBezTo>
                    <a:pt x="4884" y="1387"/>
                    <a:pt x="5514" y="2017"/>
                    <a:pt x="5514" y="2773"/>
                  </a:cubicBezTo>
                  <a:cubicBezTo>
                    <a:pt x="5514" y="3120"/>
                    <a:pt x="5357" y="3466"/>
                    <a:pt x="5136" y="3718"/>
                  </a:cubicBezTo>
                  <a:cubicBezTo>
                    <a:pt x="5766" y="4065"/>
                    <a:pt x="6176" y="4727"/>
                    <a:pt x="6176" y="5514"/>
                  </a:cubicBezTo>
                  <a:lnTo>
                    <a:pt x="6176" y="5892"/>
                  </a:lnTo>
                  <a:lnTo>
                    <a:pt x="6270" y="5892"/>
                  </a:lnTo>
                  <a:cubicBezTo>
                    <a:pt x="6270" y="6081"/>
                    <a:pt x="6113" y="6239"/>
                    <a:pt x="5924" y="6239"/>
                  </a:cubicBezTo>
                  <a:lnTo>
                    <a:pt x="2458" y="6239"/>
                  </a:lnTo>
                  <a:cubicBezTo>
                    <a:pt x="2238" y="6239"/>
                    <a:pt x="2080" y="6081"/>
                    <a:pt x="2080" y="5892"/>
                  </a:cubicBezTo>
                  <a:lnTo>
                    <a:pt x="2080" y="5514"/>
                  </a:lnTo>
                  <a:cubicBezTo>
                    <a:pt x="2080" y="4727"/>
                    <a:pt x="2521" y="4065"/>
                    <a:pt x="3151" y="3718"/>
                  </a:cubicBezTo>
                  <a:cubicBezTo>
                    <a:pt x="2931" y="3466"/>
                    <a:pt x="2773" y="3120"/>
                    <a:pt x="2773" y="2773"/>
                  </a:cubicBezTo>
                  <a:cubicBezTo>
                    <a:pt x="2773" y="2017"/>
                    <a:pt x="3403" y="1387"/>
                    <a:pt x="4128" y="1387"/>
                  </a:cubicBezTo>
                  <a:close/>
                  <a:moveTo>
                    <a:pt x="4191" y="1"/>
                  </a:moveTo>
                  <a:cubicBezTo>
                    <a:pt x="1891" y="1"/>
                    <a:pt x="1" y="1860"/>
                    <a:pt x="1" y="4191"/>
                  </a:cubicBezTo>
                  <a:cubicBezTo>
                    <a:pt x="1" y="6522"/>
                    <a:pt x="1860" y="8350"/>
                    <a:pt x="4191" y="8350"/>
                  </a:cubicBezTo>
                  <a:cubicBezTo>
                    <a:pt x="6459" y="8350"/>
                    <a:pt x="8350" y="6522"/>
                    <a:pt x="8350" y="4191"/>
                  </a:cubicBezTo>
                  <a:cubicBezTo>
                    <a:pt x="8350" y="1860"/>
                    <a:pt x="6459" y="1"/>
                    <a:pt x="4191"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3" name="Google Shape;8800;p58">
              <a:extLst>
                <a:ext uri="{FF2B5EF4-FFF2-40B4-BE49-F238E27FC236}">
                  <a16:creationId xmlns:a16="http://schemas.microsoft.com/office/drawing/2014/main" id="{5A6D1AF6-5DCC-B14B-9891-54BEB9BB88B2}"/>
                </a:ext>
              </a:extLst>
            </p:cNvPr>
            <p:cNvSpPr/>
            <p:nvPr/>
          </p:nvSpPr>
          <p:spPr>
            <a:xfrm>
              <a:off x="2107150" y="3771525"/>
              <a:ext cx="73275" cy="72475"/>
            </a:xfrm>
            <a:custGeom>
              <a:avLst/>
              <a:gdLst/>
              <a:ahLst/>
              <a:cxnLst/>
              <a:rect l="l" t="t" r="r" b="b"/>
              <a:pathLst>
                <a:path w="2931" h="2899" extrusionOk="0">
                  <a:moveTo>
                    <a:pt x="504" y="0"/>
                  </a:moveTo>
                  <a:lnTo>
                    <a:pt x="378" y="126"/>
                  </a:lnTo>
                  <a:cubicBezTo>
                    <a:pt x="0" y="536"/>
                    <a:pt x="0" y="1198"/>
                    <a:pt x="378" y="1576"/>
                  </a:cubicBezTo>
                  <a:lnTo>
                    <a:pt x="1355" y="2584"/>
                  </a:lnTo>
                  <a:cubicBezTo>
                    <a:pt x="1576" y="2773"/>
                    <a:pt x="1828" y="2899"/>
                    <a:pt x="2111" y="2899"/>
                  </a:cubicBezTo>
                  <a:cubicBezTo>
                    <a:pt x="2395" y="2899"/>
                    <a:pt x="2678" y="2773"/>
                    <a:pt x="2867" y="2584"/>
                  </a:cubicBezTo>
                  <a:lnTo>
                    <a:pt x="2930" y="2458"/>
                  </a:lnTo>
                  <a:cubicBezTo>
                    <a:pt x="1828" y="1985"/>
                    <a:pt x="977" y="1071"/>
                    <a:pt x="504" y="0"/>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5" name="Google Shape;8801;p58">
              <a:extLst>
                <a:ext uri="{FF2B5EF4-FFF2-40B4-BE49-F238E27FC236}">
                  <a16:creationId xmlns:a16="http://schemas.microsoft.com/office/drawing/2014/main" id="{F28A7050-39F0-6A4F-9815-1D7CEC651CD7}"/>
                </a:ext>
              </a:extLst>
            </p:cNvPr>
            <p:cNvSpPr/>
            <p:nvPr/>
          </p:nvSpPr>
          <p:spPr>
            <a:xfrm>
              <a:off x="2034675" y="3816425"/>
              <a:ext cx="100050" cy="96700"/>
            </a:xfrm>
            <a:custGeom>
              <a:avLst/>
              <a:gdLst/>
              <a:ahLst/>
              <a:cxnLst/>
              <a:rect l="l" t="t" r="r" b="b"/>
              <a:pathLst>
                <a:path w="4002" h="3868" extrusionOk="0">
                  <a:moveTo>
                    <a:pt x="2521" y="0"/>
                  </a:moveTo>
                  <a:lnTo>
                    <a:pt x="410" y="2111"/>
                  </a:lnTo>
                  <a:cubicBezTo>
                    <a:pt x="1" y="2520"/>
                    <a:pt x="1" y="3182"/>
                    <a:pt x="410" y="3560"/>
                  </a:cubicBezTo>
                  <a:cubicBezTo>
                    <a:pt x="599" y="3765"/>
                    <a:pt x="867" y="3867"/>
                    <a:pt x="1135" y="3867"/>
                  </a:cubicBezTo>
                  <a:cubicBezTo>
                    <a:pt x="1403" y="3867"/>
                    <a:pt x="1671" y="3765"/>
                    <a:pt x="1860" y="3560"/>
                  </a:cubicBezTo>
                  <a:lnTo>
                    <a:pt x="4002" y="1449"/>
                  </a:lnTo>
                  <a:cubicBezTo>
                    <a:pt x="3907" y="1418"/>
                    <a:pt x="3844" y="1323"/>
                    <a:pt x="3750" y="1260"/>
                  </a:cubicBezTo>
                  <a:lnTo>
                    <a:pt x="2773" y="252"/>
                  </a:lnTo>
                  <a:cubicBezTo>
                    <a:pt x="2679" y="189"/>
                    <a:pt x="2616" y="95"/>
                    <a:pt x="2521"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pic>
        <p:nvPicPr>
          <p:cNvPr id="2" name="Audio 1">
            <a:hlinkClick r:id="" action="ppaction://media"/>
            <a:extLst>
              <a:ext uri="{FF2B5EF4-FFF2-40B4-BE49-F238E27FC236}">
                <a16:creationId xmlns:a16="http://schemas.microsoft.com/office/drawing/2014/main" id="{CD68A325-8D91-BE4E-B01F-3B74295C314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914578546"/>
      </p:ext>
    </p:extLst>
  </p:cSld>
  <p:clrMapOvr>
    <a:masterClrMapping/>
  </p:clrMapOvr>
  <p:transition spd="slow" advTm="1961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 name="Rectangle 28"/>
          <p:cNvSpPr/>
          <p:nvPr/>
        </p:nvSpPr>
        <p:spPr>
          <a:xfrm>
            <a:off x="2395960" y="451414"/>
            <a:ext cx="928137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12" y="-7048"/>
            <a:ext cx="2485572" cy="1160592"/>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481451" y="263754"/>
            <a:ext cx="6843541"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قنوات رقمية مقترحة للمتابعة والمشاهدة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324091" y="2176041"/>
            <a:ext cx="11470511" cy="4681959"/>
          </a:xfrm>
        </p:spPr>
        <p:txBody>
          <a:bodyPr>
            <a:normAutofit/>
          </a:bodyPr>
          <a:lstStyle/>
          <a:p>
            <a:pPr marL="0" indent="0" algn="just" defTabSz="914400" eaLnBrk="1" latinLnBrk="0" hangingPunct="1">
              <a:lnSpc>
                <a:spcPct val="150000"/>
              </a:lnSpc>
              <a:spcBef>
                <a:spcPts val="1000"/>
              </a:spcBef>
              <a:buNone/>
            </a:pPr>
            <a:r>
              <a:rPr lang="en-US" dirty="0">
                <a:hlinkClick r:id="rId5"/>
              </a:rPr>
              <a:t>https://www.youtube.com/user/socialmediaexaminer?sub_confirmation=1</a:t>
            </a:r>
            <a:r>
              <a:rPr lang="ar-SA" dirty="0"/>
              <a:t> </a:t>
            </a:r>
          </a:p>
          <a:p>
            <a:pPr marL="0" indent="0" algn="just" defTabSz="914400" eaLnBrk="1" latinLnBrk="0" hangingPunct="1">
              <a:lnSpc>
                <a:spcPct val="150000"/>
              </a:lnSpc>
              <a:spcBef>
                <a:spcPts val="1000"/>
              </a:spcBef>
              <a:buNone/>
            </a:pPr>
            <a:r>
              <a:rPr lang="en-US" dirty="0">
                <a:hlinkClick r:id="rId6"/>
              </a:rPr>
              <a:t>https://youtube.com/@googlenewsinitiative?si=nxe3O64VbHGT6RCp</a:t>
            </a:r>
            <a:endParaRPr lang="ar-SA" dirty="0"/>
          </a:p>
          <a:p>
            <a:pPr marL="0" indent="0" algn="just" defTabSz="914400" eaLnBrk="1" latinLnBrk="0" hangingPunct="1">
              <a:lnSpc>
                <a:spcPct val="150000"/>
              </a:lnSpc>
              <a:spcBef>
                <a:spcPts val="1000"/>
              </a:spcBef>
              <a:buNone/>
            </a:pPr>
            <a:endParaRPr lang="en-JO"/>
          </a:p>
        </p:txBody>
      </p:sp>
      <p:grpSp>
        <p:nvGrpSpPr>
          <p:cNvPr id="7" name="Google Shape;8491;p58">
            <a:extLst>
              <a:ext uri="{FF2B5EF4-FFF2-40B4-BE49-F238E27FC236}">
                <a16:creationId xmlns:a16="http://schemas.microsoft.com/office/drawing/2014/main" id="{5368A374-9132-CD4D-A81F-1C6246983F6D}"/>
              </a:ext>
            </a:extLst>
          </p:cNvPr>
          <p:cNvGrpSpPr/>
          <p:nvPr/>
        </p:nvGrpSpPr>
        <p:grpSpPr>
          <a:xfrm rot="19828576">
            <a:off x="635181" y="1539803"/>
            <a:ext cx="712979" cy="494843"/>
            <a:chOff x="5411225" y="2726350"/>
            <a:chExt cx="296950" cy="190625"/>
          </a:xfrm>
          <a:solidFill>
            <a:schemeClr val="accent2">
              <a:lumMod val="75000"/>
            </a:schemeClr>
          </a:solidFill>
        </p:grpSpPr>
        <p:sp>
          <p:nvSpPr>
            <p:cNvPr id="9" name="Google Shape;8492;p58">
              <a:extLst>
                <a:ext uri="{FF2B5EF4-FFF2-40B4-BE49-F238E27FC236}">
                  <a16:creationId xmlns:a16="http://schemas.microsoft.com/office/drawing/2014/main" id="{4D722F5C-D23E-6244-A185-F170F73DC8CA}"/>
                </a:ext>
              </a:extLst>
            </p:cNvPr>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0" name="Google Shape;8493;p58">
              <a:extLst>
                <a:ext uri="{FF2B5EF4-FFF2-40B4-BE49-F238E27FC236}">
                  <a16:creationId xmlns:a16="http://schemas.microsoft.com/office/drawing/2014/main" id="{C9C2C792-9D5C-524F-B185-10D25624886C}"/>
                </a:ext>
              </a:extLst>
            </p:cNvPr>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grpSp>
        <p:nvGrpSpPr>
          <p:cNvPr id="11" name="Google Shape;8491;p58">
            <a:extLst>
              <a:ext uri="{FF2B5EF4-FFF2-40B4-BE49-F238E27FC236}">
                <a16:creationId xmlns:a16="http://schemas.microsoft.com/office/drawing/2014/main" id="{44F96B1F-392A-4E45-8CE9-5034629C9B06}"/>
              </a:ext>
            </a:extLst>
          </p:cNvPr>
          <p:cNvGrpSpPr/>
          <p:nvPr/>
        </p:nvGrpSpPr>
        <p:grpSpPr>
          <a:xfrm rot="19828576">
            <a:off x="1348075" y="1161988"/>
            <a:ext cx="712979" cy="494843"/>
            <a:chOff x="5411225" y="2726350"/>
            <a:chExt cx="296950" cy="190625"/>
          </a:xfrm>
          <a:solidFill>
            <a:schemeClr val="accent2">
              <a:lumMod val="75000"/>
            </a:schemeClr>
          </a:solidFill>
        </p:grpSpPr>
        <p:sp>
          <p:nvSpPr>
            <p:cNvPr id="13" name="Google Shape;8492;p58">
              <a:extLst>
                <a:ext uri="{FF2B5EF4-FFF2-40B4-BE49-F238E27FC236}">
                  <a16:creationId xmlns:a16="http://schemas.microsoft.com/office/drawing/2014/main" id="{4FB80F0D-EF78-354C-8098-5F206D3159F5}"/>
                </a:ext>
              </a:extLst>
            </p:cNvPr>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5" name="Google Shape;8493;p58">
              <a:extLst>
                <a:ext uri="{FF2B5EF4-FFF2-40B4-BE49-F238E27FC236}">
                  <a16:creationId xmlns:a16="http://schemas.microsoft.com/office/drawing/2014/main" id="{0C783389-434D-3448-A826-E338D12A59E3}"/>
                </a:ext>
              </a:extLst>
            </p:cNvPr>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pic>
        <p:nvPicPr>
          <p:cNvPr id="2" name="Audio 1">
            <a:hlinkClick r:id="" action="ppaction://media"/>
            <a:extLst>
              <a:ext uri="{FF2B5EF4-FFF2-40B4-BE49-F238E27FC236}">
                <a16:creationId xmlns:a16="http://schemas.microsoft.com/office/drawing/2014/main" id="{C73834F4-0826-9045-B948-CC8400793B4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383958188"/>
      </p:ext>
    </p:extLst>
  </p:cSld>
  <p:clrMapOvr>
    <a:masterClrMapping/>
  </p:clrMapOvr>
  <p:transition spd="slow" advTm="11533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2">
            <a:hlinkClick r:id="" action="ppaction://media"/>
            <a:extLst>
              <a:ext uri="{FF2B5EF4-FFF2-40B4-BE49-F238E27FC236}">
                <a16:creationId xmlns:a16="http://schemas.microsoft.com/office/drawing/2014/main" id="{755D9AEA-87D2-5B40-A573-2C751198949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6800" y="58928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189"/>
    </mc:Choice>
    <mc:Fallback xmlns="">
      <p:transition spd="slow" advTm="761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المحاضرة الأولى صحافة وحملات إلكترونية-محدث">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ADE510F-83ED-4CAA-A5B3-7EF04118C307}"/>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المحاضرة الأولى صحافة وحملات إلكترونية-محدث</Template>
  <TotalTime>7855</TotalTime>
  <Words>2117</Words>
  <Application>Microsoft Macintosh PowerPoint</Application>
  <PresentationFormat>Widescreen</PresentationFormat>
  <Paragraphs>232</Paragraphs>
  <Slides>27</Slides>
  <Notes>4</Notes>
  <HiddenSlides>0</HiddenSlides>
  <MMClips>27</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27</vt:i4>
      </vt:variant>
    </vt:vector>
  </HeadingPairs>
  <TitlesOfParts>
    <vt:vector size="38" baseType="lpstr">
      <vt:lpstr>Alexandria</vt:lpstr>
      <vt:lpstr>Arial</vt:lpstr>
      <vt:lpstr>Calibri</vt:lpstr>
      <vt:lpstr>Calibri Light</vt:lpstr>
      <vt:lpstr>Courier New</vt:lpstr>
      <vt:lpstr>DeepSeek-CJK-patch</vt:lpstr>
      <vt:lpstr>Helvetica</vt:lpstr>
      <vt:lpstr>Kefa</vt:lpstr>
      <vt:lpstr>Times New Roman</vt:lpstr>
      <vt:lpstr>Wingdings</vt:lpstr>
      <vt:lpstr>المحاضرة الأولى صحافة وحملات إلكترونية-محدث</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موضوعات المقرر </vt:lpstr>
      <vt:lpstr>PowerPoint Presentation</vt:lpstr>
      <vt:lpstr>PowerPoint Presentation</vt:lpstr>
      <vt:lpstr>PowerPoint Presentation</vt:lpstr>
      <vt:lpstr>PowerPoint Presentation</vt:lpstr>
      <vt:lpstr>PowerPoint Presentation</vt:lpstr>
      <vt:lpstr>أنشطة تطبيقية مقترحة - اختيارية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70</cp:revision>
  <dcterms:created xsi:type="dcterms:W3CDTF">2023-04-29T09:08:00Z</dcterms:created>
  <dcterms:modified xsi:type="dcterms:W3CDTF">2026-09-09T13:40:18Z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