
<file path=[Content_Types].xml><?xml version="1.0" encoding="utf-8"?>
<Types xmlns="http://schemas.openxmlformats.org/package/2006/content-types">
  <Default Extension="png" ContentType="image/png"/>
  <Default Extension="jfif" ContentType="image/jpe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7" r:id="rId2"/>
    <p:sldId id="346" r:id="rId3"/>
    <p:sldId id="265" r:id="rId4"/>
    <p:sldId id="266" r:id="rId5"/>
    <p:sldId id="269" r:id="rId6"/>
    <p:sldId id="359" r:id="rId7"/>
    <p:sldId id="278" r:id="rId8"/>
    <p:sldId id="27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P" initials="H" lastIdx="1" clrIdx="0">
    <p:extLst>
      <p:ext uri="{19B8F6BF-5375-455C-9EA6-DF929625EA0E}">
        <p15:presenceInfo xmlns:p15="http://schemas.microsoft.com/office/powerpoint/2012/main" userId="HP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7A1C"/>
    <a:srgbClr val="FF9518"/>
    <a:srgbClr val="24A9E1"/>
    <a:srgbClr val="0A1F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9686" autoAdjust="0"/>
    <p:restoredTop sz="94660"/>
  </p:normalViewPr>
  <p:slideViewPr>
    <p:cSldViewPr snapToGrid="0">
      <p:cViewPr varScale="1">
        <p:scale>
          <a:sx n="67" d="100"/>
          <a:sy n="67" d="100"/>
        </p:scale>
        <p:origin x="80" y="3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E9169-B9F9-E84E-A47E-31FD81A966C9}" type="datetimeFigureOut">
              <a:rPr lang="en-SA" smtClean="0"/>
              <a:t>09/29/2022</a:t>
            </a:fld>
            <a:endParaRPr lang="en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D8E4BA-4009-0F42-BF9E-E2B500AD436C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38602083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jpg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fif"/><Relationship Id="rId5" Type="http://schemas.openxmlformats.org/officeDocument/2006/relationships/image" Target="../media/image9.jpg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fif"/><Relationship Id="rId5" Type="http://schemas.openxmlformats.org/officeDocument/2006/relationships/image" Target="../media/image12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fif"/><Relationship Id="rId5" Type="http://schemas.openxmlformats.org/officeDocument/2006/relationships/image" Target="../media/image12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2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2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1964" y="-68364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36478" y="-68365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468" y="9386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08455"/>
            <a:ext cx="5882401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8386789" y="4870944"/>
            <a:ext cx="36356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ar-EG" sz="3600" b="1" dirty="0">
                <a:solidFill>
                  <a:srgbClr val="0A1F61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خريف 2022-2023</a:t>
            </a:r>
            <a:endParaRPr lang="ar-SA" sz="2400" b="1" dirty="0">
              <a:solidFill>
                <a:srgbClr val="0A1F61"/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  <p:sp>
        <p:nvSpPr>
          <p:cNvPr id="15" name="Google Shape;3126;p31">
            <a:extLst>
              <a:ext uri="{FF2B5EF4-FFF2-40B4-BE49-F238E27FC236}">
                <a16:creationId xmlns:a16="http://schemas.microsoft.com/office/drawing/2014/main" id="{964181D7-AC3C-3849-B4D9-50181B407EA5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061731" y="4708455"/>
            <a:ext cx="3915622" cy="1206975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rt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ar-EG" sz="4400" b="1" dirty="0">
                <a:solidFill>
                  <a:srgbClr val="F27A1C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  <a:sym typeface="Poppins ExtraBold"/>
              </a:rPr>
              <a:t>عام دراسي سعيد</a:t>
            </a:r>
            <a:endParaRPr sz="6000" b="1" dirty="0">
              <a:solidFill>
                <a:schemeClr val="tx1">
                  <a:lumMod val="60000"/>
                  <a:lumOff val="40000"/>
                </a:schemeClr>
              </a:solidFill>
              <a:latin typeface="Sakkal Majalla" panose="02000000000000000000" pitchFamily="2" charset="-78"/>
              <a:ea typeface="Poppins ExtraBold"/>
              <a:cs typeface="Sakkal Majalla" panose="02000000000000000000" pitchFamily="2" charset="-78"/>
              <a:sym typeface="Poppins ExtraBold"/>
            </a:endParaRP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8DB929B-A8F8-00E8-4EA7-96007D91F8D2}"/>
              </a:ext>
            </a:extLst>
          </p:cNvPr>
          <p:cNvSpPr txBox="1"/>
          <p:nvPr/>
        </p:nvSpPr>
        <p:spPr>
          <a:xfrm>
            <a:off x="2068366" y="2620930"/>
            <a:ext cx="5062728" cy="1846659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square" rtlCol="0">
            <a:spAutoFit/>
          </a:bodyPr>
          <a:lstStyle/>
          <a:p>
            <a:pPr algn="ctr"/>
            <a:r>
              <a:rPr lang="en-US" sz="6600" b="1" dirty="0">
                <a:solidFill>
                  <a:srgbClr val="0070C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Welcome Back!</a:t>
            </a:r>
          </a:p>
          <a:p>
            <a:pPr algn="ctr"/>
            <a:r>
              <a:rPr lang="en-US" sz="4800" b="1" dirty="0">
                <a:solidFill>
                  <a:srgbClr val="FF0000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FALL 2022-2023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49312BA-3B74-1B89-C361-8D3B49328D8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9693" y="1357042"/>
            <a:ext cx="3696093" cy="436094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2ACA5CC-775D-BEC4-0E9F-AFFC924EA53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6200000">
            <a:off x="5659451" y="-4075750"/>
            <a:ext cx="1096206" cy="936082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849DA23-A166-40F4-5062-4057E66D786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118821"/>
            <a:ext cx="1222425" cy="109620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C9ED6BA-7DD1-96F4-A1BC-01DBCBE4743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7832" y="43069"/>
            <a:ext cx="1222425" cy="1096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2172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596220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4DF4DED-2FD6-CA6D-A70B-94928242E27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74" b="86156"/>
          <a:stretch/>
        </p:blipFill>
        <p:spPr>
          <a:xfrm>
            <a:off x="846955" y="622170"/>
            <a:ext cx="10749714" cy="455098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7CC802B-E514-9EFD-F314-ADFFF2F983EB}"/>
              </a:ext>
            </a:extLst>
          </p:cNvPr>
          <p:cNvSpPr txBox="1"/>
          <p:nvPr/>
        </p:nvSpPr>
        <p:spPr>
          <a:xfrm>
            <a:off x="6934808" y="1708648"/>
            <a:ext cx="403502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cs typeface="+mj-cs"/>
              </a:rPr>
              <a:t>20222 – 2023 </a:t>
            </a:r>
          </a:p>
          <a:p>
            <a:r>
              <a:rPr lang="en-US" sz="3600" b="1" dirty="0">
                <a:solidFill>
                  <a:schemeClr val="bg1"/>
                </a:solidFill>
                <a:cs typeface="+mj-cs"/>
              </a:rPr>
              <a:t>Academic </a:t>
            </a:r>
          </a:p>
          <a:p>
            <a:r>
              <a:rPr lang="en-US" sz="3600" b="1" dirty="0">
                <a:solidFill>
                  <a:schemeClr val="bg1"/>
                </a:solidFill>
                <a:cs typeface="+mj-cs"/>
              </a:rPr>
              <a:t>Calendar</a:t>
            </a:r>
            <a:endParaRPr lang="ar-EG" sz="3600" b="1" dirty="0">
              <a:solidFill>
                <a:schemeClr val="bg1"/>
              </a:solidFill>
              <a:cs typeface="+mj-cs"/>
            </a:endParaRPr>
          </a:p>
          <a:p>
            <a:endParaRPr lang="en-US" sz="3600" b="1" dirty="0">
              <a:solidFill>
                <a:schemeClr val="bg1"/>
              </a:solidFill>
              <a:cs typeface="+mj-cs"/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  <a:cs typeface="+mj-cs"/>
              </a:rPr>
              <a:t>Everyone's smart university</a:t>
            </a:r>
            <a:endParaRPr lang="ar-EG" b="1" dirty="0">
              <a:solidFill>
                <a:schemeClr val="bg1"/>
              </a:solidFill>
              <a:cs typeface="+mj-cs"/>
            </a:endParaRPr>
          </a:p>
          <a:p>
            <a:pPr algn="ctr"/>
            <a:endParaRPr lang="en-US" b="1" dirty="0">
              <a:solidFill>
                <a:schemeClr val="tx1">
                  <a:lumMod val="95000"/>
                  <a:lumOff val="5000"/>
                </a:schemeClr>
              </a:solidFill>
              <a:cs typeface="+mj-cs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A61E5817-1B00-DA3F-48A0-87F5DA43FDF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6356" y="762357"/>
            <a:ext cx="4413972" cy="4270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1810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3037657" y="429788"/>
            <a:ext cx="26452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FALL 2022-2023</a:t>
            </a:r>
          </a:p>
        </p:txBody>
      </p:sp>
      <p:sp>
        <p:nvSpPr>
          <p:cNvPr id="13" name="Google Shape;1103;p33">
            <a:extLst>
              <a:ext uri="{FF2B5EF4-FFF2-40B4-BE49-F238E27FC236}">
                <a16:creationId xmlns:a16="http://schemas.microsoft.com/office/drawing/2014/main" id="{8BCBFB35-849A-A846-920B-05F167933D55}"/>
              </a:ext>
            </a:extLst>
          </p:cNvPr>
          <p:cNvSpPr txBox="1">
            <a:spLocks/>
          </p:cNvSpPr>
          <p:nvPr/>
        </p:nvSpPr>
        <p:spPr>
          <a:xfrm>
            <a:off x="7560256" y="2022029"/>
            <a:ext cx="4216138" cy="254197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EG" b="1" dirty="0">
                <a:solidFill>
                  <a:schemeClr val="tx1">
                    <a:lumMod val="85000"/>
                    <a:lumOff val="1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مخطط الأسابيع الدراسية </a:t>
            </a:r>
            <a:endParaRPr lang="ar-SA" b="1" dirty="0">
              <a:solidFill>
                <a:schemeClr val="tx1">
                  <a:lumMod val="85000"/>
                  <a:lumOff val="1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5790863" y="4566498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id="{6E59A2D2-0251-F537-89CB-C0566FE16CF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9838" y="1411101"/>
            <a:ext cx="4420937" cy="4420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9969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631CD1D-74AA-F0C0-95D4-3383E3905313}"/>
              </a:ext>
            </a:extLst>
          </p:cNvPr>
          <p:cNvSpPr txBox="1"/>
          <p:nvPr/>
        </p:nvSpPr>
        <p:spPr>
          <a:xfrm>
            <a:off x="3037657" y="429788"/>
            <a:ext cx="26452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FALL 2022-2023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46BA08C-1572-403A-B171-25EAC712FA0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2702" y="1399012"/>
            <a:ext cx="4339040" cy="4342031"/>
          </a:xfrm>
          <a:prstGeom prst="rect">
            <a:avLst/>
          </a:prstGeom>
        </p:spPr>
      </p:pic>
      <p:sp>
        <p:nvSpPr>
          <p:cNvPr id="13" name="Google Shape;1103;p33">
            <a:extLst>
              <a:ext uri="{FF2B5EF4-FFF2-40B4-BE49-F238E27FC236}">
                <a16:creationId xmlns:a16="http://schemas.microsoft.com/office/drawing/2014/main" id="{A49689C7-311C-4EC6-E5F0-184915174779}"/>
              </a:ext>
            </a:extLst>
          </p:cNvPr>
          <p:cNvSpPr txBox="1">
            <a:spLocks/>
          </p:cNvSpPr>
          <p:nvPr/>
        </p:nvSpPr>
        <p:spPr>
          <a:xfrm>
            <a:off x="7560256" y="2022029"/>
            <a:ext cx="4216138" cy="254197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EG" b="1" dirty="0">
                <a:solidFill>
                  <a:schemeClr val="tx1">
                    <a:lumMod val="85000"/>
                    <a:lumOff val="1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اعمال الفصل الدراسي </a:t>
            </a:r>
          </a:p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EG" b="1" dirty="0">
                <a:solidFill>
                  <a:schemeClr val="tx1">
                    <a:lumMod val="85000"/>
                    <a:lumOff val="1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خريف 2022-2023</a:t>
            </a:r>
            <a:endParaRPr lang="ar-SA" b="1" dirty="0">
              <a:solidFill>
                <a:schemeClr val="tx1">
                  <a:lumMod val="85000"/>
                  <a:lumOff val="1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924948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631CD1D-74AA-F0C0-95D4-3383E3905313}"/>
              </a:ext>
            </a:extLst>
          </p:cNvPr>
          <p:cNvSpPr txBox="1"/>
          <p:nvPr/>
        </p:nvSpPr>
        <p:spPr>
          <a:xfrm>
            <a:off x="3037657" y="429788"/>
            <a:ext cx="26452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FALL 2022-2023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63E4D31-2A28-6DF0-2FFB-41BDFB1DA0D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7657" y="1402080"/>
            <a:ext cx="6387408" cy="4547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3741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557108" y="494797"/>
            <a:ext cx="24720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FINAL EXAMS </a:t>
            </a:r>
            <a:endParaRPr lang="en-SA" sz="3600" b="1" dirty="0">
              <a:solidFill>
                <a:schemeClr val="bg1"/>
              </a:solidFill>
              <a:latin typeface="Bahnschrift Condensed" panose="020B0502040204020203" pitchFamily="34" charset="0"/>
              <a:cs typeface="Sakkal Majalla" panose="02000000000000000000" pitchFamily="2" charset="-78"/>
            </a:endParaRPr>
          </a:p>
        </p:txBody>
      </p:sp>
      <p:sp>
        <p:nvSpPr>
          <p:cNvPr id="55" name="Google Shape;1103;p33">
            <a:extLst>
              <a:ext uri="{FF2B5EF4-FFF2-40B4-BE49-F238E27FC236}">
                <a16:creationId xmlns:a16="http://schemas.microsoft.com/office/drawing/2014/main" id="{570E8B7D-5255-BF45-ABE7-0D4EC459DFFE}"/>
              </a:ext>
            </a:extLst>
          </p:cNvPr>
          <p:cNvSpPr txBox="1">
            <a:spLocks/>
          </p:cNvSpPr>
          <p:nvPr/>
        </p:nvSpPr>
        <p:spPr>
          <a:xfrm>
            <a:off x="1262952" y="1866302"/>
            <a:ext cx="10226523" cy="2979889"/>
          </a:xfrm>
          <a:prstGeom prst="rect">
            <a:avLst/>
          </a:prstGeom>
          <a:gradFill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</a:gradFill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</a:t>
            </a:r>
            <a:r>
              <a:rPr lang="ar-SA" sz="32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الإختبار</a:t>
            </a:r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النهائي سيكون من خلال </a:t>
            </a:r>
            <a:r>
              <a:rPr lang="ar-SA" sz="32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المودل</a:t>
            </a:r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.</a:t>
            </a:r>
            <a:endParaRPr lang="en-US" sz="3200" b="1" dirty="0">
              <a:solidFill>
                <a:schemeClr val="tx1">
                  <a:lumMod val="95000"/>
                  <a:lumOff val="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  <a:p>
            <a:pPr algn="ctr" rtl="1"/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/>
            </a:r>
            <a:b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</a:br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أسئلة </a:t>
            </a:r>
            <a:r>
              <a:rPr lang="ar-SA" sz="32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الإختبار</a:t>
            </a:r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النهائي </a:t>
            </a:r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/Matching / true &amp; false</a:t>
            </a:r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</a:t>
            </a:r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MCQ</a:t>
            </a:r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/ أسئلة صوتية</a:t>
            </a:r>
            <a:endParaRPr lang="en-US" sz="3200" b="1" dirty="0">
              <a:solidFill>
                <a:schemeClr val="tx1">
                  <a:lumMod val="95000"/>
                  <a:lumOff val="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  <a:p>
            <a:pPr algn="ctr" rtl="1"/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/>
            </a:r>
            <a:b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</a:br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</a:t>
            </a:r>
            <a:r>
              <a:rPr lang="ar-SA" sz="32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الإختبار</a:t>
            </a:r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النهائي من ٢٠ درجة.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1BFA2AA-C894-7649-F035-1227CE46AEF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9848" y="153871"/>
            <a:ext cx="1942405" cy="1456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9381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lowchart: Alternate Process 4">
            <a:extLst>
              <a:ext uri="{FF2B5EF4-FFF2-40B4-BE49-F238E27FC236}">
                <a16:creationId xmlns:a16="http://schemas.microsoft.com/office/drawing/2014/main" id="{636FBC6D-41E5-4EE0-AF9A-2BA091B997CE}"/>
              </a:ext>
            </a:extLst>
          </p:cNvPr>
          <p:cNvSpPr/>
          <p:nvPr/>
        </p:nvSpPr>
        <p:spPr>
          <a:xfrm>
            <a:off x="5676900" y="1549400"/>
            <a:ext cx="6565900" cy="1295400"/>
          </a:xfrm>
          <a:prstGeom prst="flowChartAlternateProcess">
            <a:avLst/>
          </a:prstGeom>
          <a:solidFill>
            <a:srgbClr val="019A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id="{D2C9C183-5AA9-45B1-BB31-18E0A9E401AF}"/>
              </a:ext>
            </a:extLst>
          </p:cNvPr>
          <p:cNvSpPr/>
          <p:nvPr/>
        </p:nvSpPr>
        <p:spPr>
          <a:xfrm>
            <a:off x="5676900" y="4470400"/>
            <a:ext cx="6565900" cy="1295400"/>
          </a:xfrm>
          <a:prstGeom prst="flowChartAlternateProcess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lowchart: Alternate Process 6">
            <a:extLst>
              <a:ext uri="{FF2B5EF4-FFF2-40B4-BE49-F238E27FC236}">
                <a16:creationId xmlns:a16="http://schemas.microsoft.com/office/drawing/2014/main" id="{C32619D1-4F4F-4AB7-AC77-8B471C6588FE}"/>
              </a:ext>
            </a:extLst>
          </p:cNvPr>
          <p:cNvSpPr/>
          <p:nvPr/>
        </p:nvSpPr>
        <p:spPr>
          <a:xfrm>
            <a:off x="4457700" y="2044700"/>
            <a:ext cx="7747000" cy="3098800"/>
          </a:xfrm>
          <a:prstGeom prst="flowChartAlternateProcess">
            <a:avLst/>
          </a:prstGeom>
          <a:solidFill>
            <a:srgbClr val="0C2D70">
              <a:alpha val="89804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صورة 3">
            <a:extLst>
              <a:ext uri="{FF2B5EF4-FFF2-40B4-BE49-F238E27FC236}">
                <a16:creationId xmlns:a16="http://schemas.microsoft.com/office/drawing/2014/main" id="{579D5A66-C682-4AA4-9BC5-AFA4971897C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64" b="8044"/>
          <a:stretch/>
        </p:blipFill>
        <p:spPr>
          <a:xfrm>
            <a:off x="629376" y="2495610"/>
            <a:ext cx="2647224" cy="2196980"/>
          </a:xfrm>
          <a:prstGeom prst="rect">
            <a:avLst/>
          </a:prstGeom>
        </p:spPr>
      </p:pic>
      <p:sp>
        <p:nvSpPr>
          <p:cNvPr id="9" name="Flowchart: Alternate Process 8">
            <a:extLst>
              <a:ext uri="{FF2B5EF4-FFF2-40B4-BE49-F238E27FC236}">
                <a16:creationId xmlns:a16="http://schemas.microsoft.com/office/drawing/2014/main" id="{44A10972-5B02-41B2-A41A-03F21A789D17}"/>
              </a:ext>
            </a:extLst>
          </p:cNvPr>
          <p:cNvSpPr/>
          <p:nvPr/>
        </p:nvSpPr>
        <p:spPr>
          <a:xfrm>
            <a:off x="5676900" y="0"/>
            <a:ext cx="6565900" cy="457200"/>
          </a:xfrm>
          <a:prstGeom prst="flowChartAlternateProcess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lowchart: Alternate Process 9">
            <a:extLst>
              <a:ext uri="{FF2B5EF4-FFF2-40B4-BE49-F238E27FC236}">
                <a16:creationId xmlns:a16="http://schemas.microsoft.com/office/drawing/2014/main" id="{2272A163-BA3B-4072-8F44-3F9EC8D130B1}"/>
              </a:ext>
            </a:extLst>
          </p:cNvPr>
          <p:cNvSpPr/>
          <p:nvPr/>
        </p:nvSpPr>
        <p:spPr>
          <a:xfrm>
            <a:off x="5676900" y="6502400"/>
            <a:ext cx="6565900" cy="355600"/>
          </a:xfrm>
          <a:prstGeom prst="flowChartAlternateProcess">
            <a:avLst/>
          </a:prstGeom>
          <a:solidFill>
            <a:srgbClr val="019A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9E4E490-B2A6-4CE1-BD03-808F0A016F93}"/>
              </a:ext>
            </a:extLst>
          </p:cNvPr>
          <p:cNvSpPr txBox="1"/>
          <p:nvPr/>
        </p:nvSpPr>
        <p:spPr>
          <a:xfrm>
            <a:off x="6781800" y="3132604"/>
            <a:ext cx="4178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شكراً جزيلاً</a:t>
            </a:r>
          </a:p>
        </p:txBody>
      </p:sp>
    </p:spTree>
    <p:extLst>
      <p:ext uri="{BB962C8B-B14F-4D97-AF65-F5344CB8AC3E}">
        <p14:creationId xmlns:p14="http://schemas.microsoft.com/office/powerpoint/2010/main" val="8762597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3556</TotalTime>
  <Words>44</Words>
  <Application>Microsoft Office PowerPoint</Application>
  <PresentationFormat>Widescreen</PresentationFormat>
  <Paragraphs>20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8" baseType="lpstr">
      <vt:lpstr>Arial</vt:lpstr>
      <vt:lpstr>Bahnschrift Condensed</vt:lpstr>
      <vt:lpstr>Calibri</vt:lpstr>
      <vt:lpstr>Calibri Light</vt:lpstr>
      <vt:lpstr>Catamaran</vt:lpstr>
      <vt:lpstr>Poppins ExtraBold</vt:lpstr>
      <vt:lpstr>Sakkal Majalla</vt:lpstr>
      <vt:lpstr>Tahoma</vt:lpstr>
      <vt:lpstr>Times New Roman</vt:lpstr>
      <vt:lpstr>Office Theme</vt:lpstr>
      <vt:lpstr>عام دراسي سعيد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Badur Gasim</cp:lastModifiedBy>
  <cp:revision>90</cp:revision>
  <dcterms:created xsi:type="dcterms:W3CDTF">2021-08-03T13:03:26Z</dcterms:created>
  <dcterms:modified xsi:type="dcterms:W3CDTF">2022-09-29T14:10:10Z</dcterms:modified>
</cp:coreProperties>
</file>