
<file path=[Content_Types].xml><?xml version="1.0" encoding="utf-8"?>
<Types xmlns="http://schemas.openxmlformats.org/package/2006/content-types">
  <Default Extension="jfif" ContentType="image/jpeg"/>
  <Default Extension="jpeg" ContentType="image/jpeg"/>
  <Default Extension="jpg" ContentType="image/jpeg"/>
  <Default Extension="mp3" ContentType="audio/m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480" r:id="rId2"/>
    <p:sldId id="589" r:id="rId3"/>
    <p:sldId id="590" r:id="rId4"/>
    <p:sldId id="1140" r:id="rId5"/>
    <p:sldId id="313" r:id="rId6"/>
    <p:sldId id="1107" r:id="rId7"/>
    <p:sldId id="1113" r:id="rId8"/>
    <p:sldId id="1131" r:id="rId9"/>
    <p:sldId id="1139" r:id="rId10"/>
    <p:sldId id="1112" r:id="rId11"/>
    <p:sldId id="1106" r:id="rId12"/>
    <p:sldId id="1110" r:id="rId13"/>
    <p:sldId id="256" r:id="rId14"/>
    <p:sldId id="523" r:id="rId15"/>
    <p:sldId id="1114" r:id="rId16"/>
    <p:sldId id="518" r:id="rId17"/>
    <p:sldId id="1117" r:id="rId18"/>
    <p:sldId id="520" r:id="rId19"/>
    <p:sldId id="1142" r:id="rId20"/>
    <p:sldId id="1143" r:id="rId21"/>
    <p:sldId id="1129" r:id="rId22"/>
    <p:sldId id="1138" r:id="rId23"/>
    <p:sldId id="1111" r:id="rId24"/>
    <p:sldId id="1116" r:id="rId25"/>
    <p:sldId id="522" r:id="rId26"/>
    <p:sldId id="1132" r:id="rId27"/>
    <p:sldId id="524" r:id="rId28"/>
    <p:sldId id="525" r:id="rId29"/>
    <p:sldId id="1118" r:id="rId30"/>
    <p:sldId id="1144" r:id="rId31"/>
    <p:sldId id="526" r:id="rId32"/>
    <p:sldId id="1145" r:id="rId33"/>
    <p:sldId id="1119" r:id="rId34"/>
    <p:sldId id="1120" r:id="rId35"/>
    <p:sldId id="529" r:id="rId36"/>
    <p:sldId id="1121" r:id="rId37"/>
    <p:sldId id="1146" r:id="rId38"/>
    <p:sldId id="531" r:id="rId39"/>
    <p:sldId id="1133" r:id="rId40"/>
    <p:sldId id="1134" r:id="rId41"/>
    <p:sldId id="1135" r:id="rId42"/>
    <p:sldId id="1136" r:id="rId43"/>
    <p:sldId id="1141" r:id="rId44"/>
    <p:sldId id="530" r:id="rId45"/>
    <p:sldId id="532" r:id="rId46"/>
    <p:sldId id="1127" r:id="rId47"/>
    <p:sldId id="591"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89"/>
            <p14:sldId id="590"/>
            <p14:sldId id="1140"/>
            <p14:sldId id="313"/>
            <p14:sldId id="1107"/>
            <p14:sldId id="1113"/>
            <p14:sldId id="1131"/>
            <p14:sldId id="1139"/>
            <p14:sldId id="1112"/>
            <p14:sldId id="1106"/>
            <p14:sldId id="1110"/>
            <p14:sldId id="256"/>
            <p14:sldId id="523"/>
            <p14:sldId id="1114"/>
            <p14:sldId id="518"/>
            <p14:sldId id="1117"/>
            <p14:sldId id="520"/>
            <p14:sldId id="1142"/>
            <p14:sldId id="1143"/>
            <p14:sldId id="1129"/>
            <p14:sldId id="1138"/>
            <p14:sldId id="1111"/>
            <p14:sldId id="1116"/>
            <p14:sldId id="522"/>
            <p14:sldId id="1132"/>
            <p14:sldId id="524"/>
            <p14:sldId id="525"/>
            <p14:sldId id="1118"/>
            <p14:sldId id="1144"/>
            <p14:sldId id="526"/>
            <p14:sldId id="1145"/>
            <p14:sldId id="1119"/>
            <p14:sldId id="1120"/>
            <p14:sldId id="529"/>
            <p14:sldId id="1121"/>
            <p14:sldId id="1146"/>
            <p14:sldId id="531"/>
            <p14:sldId id="1133"/>
            <p14:sldId id="1134"/>
            <p14:sldId id="1135"/>
            <p14:sldId id="1136"/>
            <p14:sldId id="1141"/>
            <p14:sldId id="530"/>
            <p14:sldId id="532"/>
            <p14:sldId id="1127"/>
            <p14:sldId id="591"/>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9C3FF"/>
    <a:srgbClr val="5DD5FF"/>
    <a:srgbClr val="2D3956"/>
    <a:srgbClr val="852F4A"/>
    <a:srgbClr val="8E5A6D"/>
    <a:srgbClr val="4472C4"/>
    <a:srgbClr val="669BBC"/>
    <a:srgbClr val="FAC748"/>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9" d="100"/>
          <a:sy n="69" d="100"/>
        </p:scale>
        <p:origin x="54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57"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erihan Salah" userId="76e30ab951f6bd55" providerId="LiveId" clId="{4061C54C-1511-41F8-91DF-0BFF88AE75A2}"/>
    <pc:docChg chg="custSel modSld">
      <pc:chgData name="Perihan Salah" userId="76e30ab951f6bd55" providerId="LiveId" clId="{4061C54C-1511-41F8-91DF-0BFF88AE75A2}" dt="2026-09-27T21:46:01.312" v="37" actId="478"/>
      <pc:docMkLst>
        <pc:docMk/>
      </pc:docMkLst>
      <pc:sldChg chg="delSp mod delAnim">
        <pc:chgData name="Perihan Salah" userId="76e30ab951f6bd55" providerId="LiveId" clId="{4061C54C-1511-41F8-91DF-0BFF88AE75A2}" dt="2026-09-27T21:45:55.976" v="35" actId="478"/>
        <pc:sldMkLst>
          <pc:docMk/>
          <pc:sldMk cId="3434396648" sldId="256"/>
        </pc:sldMkLst>
        <pc:picChg chg="del">
          <ac:chgData name="Perihan Salah" userId="76e30ab951f6bd55" providerId="LiveId" clId="{4061C54C-1511-41F8-91DF-0BFF88AE75A2}" dt="2026-09-27T21:45:55.976" v="35" actId="478"/>
          <ac:picMkLst>
            <pc:docMk/>
            <pc:sldMk cId="3434396648" sldId="256"/>
            <ac:picMk id="3" creationId="{6B4EA4E6-4F22-E62F-0276-CD6BED9AAA0E}"/>
          </ac:picMkLst>
        </pc:picChg>
      </pc:sldChg>
      <pc:sldChg chg="delSp mod delAnim">
        <pc:chgData name="Perihan Salah" userId="76e30ab951f6bd55" providerId="LiveId" clId="{4061C54C-1511-41F8-91DF-0BFF88AE75A2}" dt="2026-09-27T21:16:09.825" v="4" actId="478"/>
        <pc:sldMkLst>
          <pc:docMk/>
          <pc:sldMk cId="2569408148" sldId="313"/>
        </pc:sldMkLst>
        <pc:picChg chg="del">
          <ac:chgData name="Perihan Salah" userId="76e30ab951f6bd55" providerId="LiveId" clId="{4061C54C-1511-41F8-91DF-0BFF88AE75A2}" dt="2026-09-27T21:16:09.825" v="4" actId="478"/>
          <ac:picMkLst>
            <pc:docMk/>
            <pc:sldMk cId="2569408148" sldId="313"/>
            <ac:picMk id="3" creationId="{9ABF0CEF-F57E-716F-A787-D15DC2A5B67C}"/>
          </ac:picMkLst>
        </pc:picChg>
      </pc:sldChg>
      <pc:sldChg chg="delSp mod delAnim">
        <pc:chgData name="Perihan Salah" userId="76e30ab951f6bd55" providerId="LiveId" clId="{4061C54C-1511-41F8-91DF-0BFF88AE75A2}" dt="2026-09-27T21:15:52.234" v="0" actId="478"/>
        <pc:sldMkLst>
          <pc:docMk/>
          <pc:sldMk cId="3774984797" sldId="480"/>
        </pc:sldMkLst>
        <pc:picChg chg="del">
          <ac:chgData name="Perihan Salah" userId="76e30ab951f6bd55" providerId="LiveId" clId="{4061C54C-1511-41F8-91DF-0BFF88AE75A2}" dt="2026-09-27T21:15:52.234" v="0" actId="478"/>
          <ac:picMkLst>
            <pc:docMk/>
            <pc:sldMk cId="3774984797" sldId="480"/>
            <ac:picMk id="2" creationId="{B051F562-817C-6381-79C3-F282096FD3AC}"/>
          </ac:picMkLst>
        </pc:picChg>
      </pc:sldChg>
      <pc:sldChg chg="delSp mod delAnim">
        <pc:chgData name="Perihan Salah" userId="76e30ab951f6bd55" providerId="LiveId" clId="{4061C54C-1511-41F8-91DF-0BFF88AE75A2}" dt="2026-09-27T21:45:46.853" v="32" actId="478"/>
        <pc:sldMkLst>
          <pc:docMk/>
          <pc:sldMk cId="541723927" sldId="518"/>
        </pc:sldMkLst>
        <pc:picChg chg="del">
          <ac:chgData name="Perihan Salah" userId="76e30ab951f6bd55" providerId="LiveId" clId="{4061C54C-1511-41F8-91DF-0BFF88AE75A2}" dt="2026-09-27T21:45:46.853" v="32" actId="478"/>
          <ac:picMkLst>
            <pc:docMk/>
            <pc:sldMk cId="541723927" sldId="518"/>
            <ac:picMk id="3" creationId="{B956C7F3-26CC-F7E5-8042-5B86882BF19C}"/>
          </ac:picMkLst>
        </pc:picChg>
      </pc:sldChg>
      <pc:sldChg chg="delSp mod delAnim">
        <pc:chgData name="Perihan Salah" userId="76e30ab951f6bd55" providerId="LiveId" clId="{4061C54C-1511-41F8-91DF-0BFF88AE75A2}" dt="2026-09-27T21:45:36.884" v="30" actId="478"/>
        <pc:sldMkLst>
          <pc:docMk/>
          <pc:sldMk cId="916907577" sldId="520"/>
        </pc:sldMkLst>
        <pc:picChg chg="del">
          <ac:chgData name="Perihan Salah" userId="76e30ab951f6bd55" providerId="LiveId" clId="{4061C54C-1511-41F8-91DF-0BFF88AE75A2}" dt="2026-09-27T21:45:36.884" v="30" actId="478"/>
          <ac:picMkLst>
            <pc:docMk/>
            <pc:sldMk cId="916907577" sldId="520"/>
            <ac:picMk id="3" creationId="{645D53FC-8DAE-64FA-8998-0DAF2FB45E59}"/>
          </ac:picMkLst>
        </pc:picChg>
      </pc:sldChg>
      <pc:sldChg chg="delSp mod delAnim">
        <pc:chgData name="Perihan Salah" userId="76e30ab951f6bd55" providerId="LiveId" clId="{4061C54C-1511-41F8-91DF-0BFF88AE75A2}" dt="2026-09-27T21:45:12.929" v="25" actId="478"/>
        <pc:sldMkLst>
          <pc:docMk/>
          <pc:sldMk cId="452497441" sldId="522"/>
        </pc:sldMkLst>
        <pc:picChg chg="del">
          <ac:chgData name="Perihan Salah" userId="76e30ab951f6bd55" providerId="LiveId" clId="{4061C54C-1511-41F8-91DF-0BFF88AE75A2}" dt="2026-09-27T21:45:12.929" v="25" actId="478"/>
          <ac:picMkLst>
            <pc:docMk/>
            <pc:sldMk cId="452497441" sldId="522"/>
            <ac:picMk id="3" creationId="{37128544-A465-571D-333A-77F5A41B14BF}"/>
          </ac:picMkLst>
        </pc:picChg>
      </pc:sldChg>
      <pc:sldChg chg="delSp mod delAnim">
        <pc:chgData name="Perihan Salah" userId="76e30ab951f6bd55" providerId="LiveId" clId="{4061C54C-1511-41F8-91DF-0BFF88AE75A2}" dt="2026-09-27T21:45:52.634" v="34" actId="478"/>
        <pc:sldMkLst>
          <pc:docMk/>
          <pc:sldMk cId="1403084142" sldId="523"/>
        </pc:sldMkLst>
        <pc:picChg chg="del">
          <ac:chgData name="Perihan Salah" userId="76e30ab951f6bd55" providerId="LiveId" clId="{4061C54C-1511-41F8-91DF-0BFF88AE75A2}" dt="2026-09-27T21:45:52.634" v="34" actId="478"/>
          <ac:picMkLst>
            <pc:docMk/>
            <pc:sldMk cId="1403084142" sldId="523"/>
            <ac:picMk id="4" creationId="{AADC09B8-2752-FEF6-BB4B-A0035023A0BA}"/>
          </ac:picMkLst>
        </pc:picChg>
      </pc:sldChg>
      <pc:sldChg chg="delSp mod delAnim">
        <pc:chgData name="Perihan Salah" userId="76e30ab951f6bd55" providerId="LiveId" clId="{4061C54C-1511-41F8-91DF-0BFF88AE75A2}" dt="2026-09-27T21:45:06.341" v="23" actId="478"/>
        <pc:sldMkLst>
          <pc:docMk/>
          <pc:sldMk cId="1529475628" sldId="524"/>
        </pc:sldMkLst>
        <pc:picChg chg="del">
          <ac:chgData name="Perihan Salah" userId="76e30ab951f6bd55" providerId="LiveId" clId="{4061C54C-1511-41F8-91DF-0BFF88AE75A2}" dt="2026-09-27T21:45:06.341" v="23" actId="478"/>
          <ac:picMkLst>
            <pc:docMk/>
            <pc:sldMk cId="1529475628" sldId="524"/>
            <ac:picMk id="3" creationId="{EE0FAB7F-AB52-F754-9A40-827248B01401}"/>
          </ac:picMkLst>
        </pc:picChg>
      </pc:sldChg>
      <pc:sldChg chg="delSp mod delAnim">
        <pc:chgData name="Perihan Salah" userId="76e30ab951f6bd55" providerId="LiveId" clId="{4061C54C-1511-41F8-91DF-0BFF88AE75A2}" dt="2026-09-27T21:45:03.406" v="22" actId="478"/>
        <pc:sldMkLst>
          <pc:docMk/>
          <pc:sldMk cId="3618497703" sldId="525"/>
        </pc:sldMkLst>
        <pc:picChg chg="del">
          <ac:chgData name="Perihan Salah" userId="76e30ab951f6bd55" providerId="LiveId" clId="{4061C54C-1511-41F8-91DF-0BFF88AE75A2}" dt="2026-09-27T21:45:03.406" v="22" actId="478"/>
          <ac:picMkLst>
            <pc:docMk/>
            <pc:sldMk cId="3618497703" sldId="525"/>
            <ac:picMk id="3" creationId="{7B88C3FC-E220-4DA9-C479-53399E09FA8D}"/>
          </ac:picMkLst>
        </pc:picChg>
      </pc:sldChg>
      <pc:sldChg chg="delSp mod delAnim">
        <pc:chgData name="Perihan Salah" userId="76e30ab951f6bd55" providerId="LiveId" clId="{4061C54C-1511-41F8-91DF-0BFF88AE75A2}" dt="2026-09-27T21:44:58.190" v="21" actId="478"/>
        <pc:sldMkLst>
          <pc:docMk/>
          <pc:sldMk cId="1588112412" sldId="526"/>
        </pc:sldMkLst>
        <pc:picChg chg="del">
          <ac:chgData name="Perihan Salah" userId="76e30ab951f6bd55" providerId="LiveId" clId="{4061C54C-1511-41F8-91DF-0BFF88AE75A2}" dt="2026-09-27T21:44:58.190" v="21" actId="478"/>
          <ac:picMkLst>
            <pc:docMk/>
            <pc:sldMk cId="1588112412" sldId="526"/>
            <ac:picMk id="3" creationId="{6C3235E1-6101-C0C1-2F03-6A7792539A4B}"/>
          </ac:picMkLst>
        </pc:picChg>
      </pc:sldChg>
      <pc:sldChg chg="delSp mod delAnim">
        <pc:chgData name="Perihan Salah" userId="76e30ab951f6bd55" providerId="LiveId" clId="{4061C54C-1511-41F8-91DF-0BFF88AE75A2}" dt="2026-09-27T21:44:46.572" v="18" actId="478"/>
        <pc:sldMkLst>
          <pc:docMk/>
          <pc:sldMk cId="832906587" sldId="529"/>
        </pc:sldMkLst>
        <pc:picChg chg="del">
          <ac:chgData name="Perihan Salah" userId="76e30ab951f6bd55" providerId="LiveId" clId="{4061C54C-1511-41F8-91DF-0BFF88AE75A2}" dt="2026-09-27T21:44:46.572" v="18" actId="478"/>
          <ac:picMkLst>
            <pc:docMk/>
            <pc:sldMk cId="832906587" sldId="529"/>
            <ac:picMk id="3" creationId="{7D1CB8D4-4DAB-2C9A-52B9-54FC23C260B0}"/>
          </ac:picMkLst>
        </pc:picChg>
      </pc:sldChg>
      <pc:sldChg chg="delSp mod delAnim">
        <pc:chgData name="Perihan Salah" userId="76e30ab951f6bd55" providerId="LiveId" clId="{4061C54C-1511-41F8-91DF-0BFF88AE75A2}" dt="2026-09-27T21:44:13.885" v="9" actId="478"/>
        <pc:sldMkLst>
          <pc:docMk/>
          <pc:sldMk cId="1890220062" sldId="530"/>
        </pc:sldMkLst>
        <pc:picChg chg="del">
          <ac:chgData name="Perihan Salah" userId="76e30ab951f6bd55" providerId="LiveId" clId="{4061C54C-1511-41F8-91DF-0BFF88AE75A2}" dt="2026-09-27T21:44:13.885" v="9" actId="478"/>
          <ac:picMkLst>
            <pc:docMk/>
            <pc:sldMk cId="1890220062" sldId="530"/>
            <ac:picMk id="3" creationId="{9D6E96E9-524E-C663-BF0A-C76BAF501479}"/>
          </ac:picMkLst>
        </pc:picChg>
      </pc:sldChg>
      <pc:sldChg chg="delSp mod delAnim">
        <pc:chgData name="Perihan Salah" userId="76e30ab951f6bd55" providerId="LiveId" clId="{4061C54C-1511-41F8-91DF-0BFF88AE75A2}" dt="2026-09-27T21:44:37.950" v="15" actId="478"/>
        <pc:sldMkLst>
          <pc:docMk/>
          <pc:sldMk cId="646992201" sldId="531"/>
        </pc:sldMkLst>
        <pc:picChg chg="del">
          <ac:chgData name="Perihan Salah" userId="76e30ab951f6bd55" providerId="LiveId" clId="{4061C54C-1511-41F8-91DF-0BFF88AE75A2}" dt="2026-09-27T21:44:37.950" v="15" actId="478"/>
          <ac:picMkLst>
            <pc:docMk/>
            <pc:sldMk cId="646992201" sldId="531"/>
            <ac:picMk id="3" creationId="{E46F189A-7D2A-9492-48DB-B23FC569809B}"/>
          </ac:picMkLst>
        </pc:picChg>
      </pc:sldChg>
      <pc:sldChg chg="delSp mod delAnim">
        <pc:chgData name="Perihan Salah" userId="76e30ab951f6bd55" providerId="LiveId" clId="{4061C54C-1511-41F8-91DF-0BFF88AE75A2}" dt="2026-09-27T21:44:08.027" v="8" actId="478"/>
        <pc:sldMkLst>
          <pc:docMk/>
          <pc:sldMk cId="2093002715" sldId="532"/>
        </pc:sldMkLst>
        <pc:picChg chg="del">
          <ac:chgData name="Perihan Salah" userId="76e30ab951f6bd55" providerId="LiveId" clId="{4061C54C-1511-41F8-91DF-0BFF88AE75A2}" dt="2026-09-27T21:44:08.027" v="8" actId="478"/>
          <ac:picMkLst>
            <pc:docMk/>
            <pc:sldMk cId="2093002715" sldId="532"/>
            <ac:picMk id="3" creationId="{3C08A6BD-9117-496A-A7B8-67E103AFA8A0}"/>
          </ac:picMkLst>
        </pc:picChg>
      </pc:sldChg>
      <pc:sldChg chg="delSp mod delAnim">
        <pc:chgData name="Perihan Salah" userId="76e30ab951f6bd55" providerId="LiveId" clId="{4061C54C-1511-41F8-91DF-0BFF88AE75A2}" dt="2026-09-27T21:15:56.709" v="1" actId="478"/>
        <pc:sldMkLst>
          <pc:docMk/>
          <pc:sldMk cId="2685123234" sldId="589"/>
        </pc:sldMkLst>
        <pc:picChg chg="del">
          <ac:chgData name="Perihan Salah" userId="76e30ab951f6bd55" providerId="LiveId" clId="{4061C54C-1511-41F8-91DF-0BFF88AE75A2}" dt="2026-09-27T21:15:56.709" v="1" actId="478"/>
          <ac:picMkLst>
            <pc:docMk/>
            <pc:sldMk cId="2685123234" sldId="589"/>
            <ac:picMk id="8" creationId="{EAF60FD7-41A6-B8D9-E52D-AE60B89F0494}"/>
          </ac:picMkLst>
        </pc:picChg>
      </pc:sldChg>
      <pc:sldChg chg="delSp mod delAnim">
        <pc:chgData name="Perihan Salah" userId="76e30ab951f6bd55" providerId="LiveId" clId="{4061C54C-1511-41F8-91DF-0BFF88AE75A2}" dt="2026-09-27T21:16:00.642" v="2" actId="478"/>
        <pc:sldMkLst>
          <pc:docMk/>
          <pc:sldMk cId="3531205851" sldId="590"/>
        </pc:sldMkLst>
        <pc:picChg chg="del">
          <ac:chgData name="Perihan Salah" userId="76e30ab951f6bd55" providerId="LiveId" clId="{4061C54C-1511-41F8-91DF-0BFF88AE75A2}" dt="2026-09-27T21:16:00.642" v="2" actId="478"/>
          <ac:picMkLst>
            <pc:docMk/>
            <pc:sldMk cId="3531205851" sldId="590"/>
            <ac:picMk id="6" creationId="{9F8B26F7-1102-0406-6749-4B829A13F19E}"/>
          </ac:picMkLst>
        </pc:picChg>
      </pc:sldChg>
      <pc:sldChg chg="delSp mod delAnim">
        <pc:chgData name="Perihan Salah" userId="76e30ab951f6bd55" providerId="LiveId" clId="{4061C54C-1511-41F8-91DF-0BFF88AE75A2}" dt="2026-09-27T21:44:00.105" v="6" actId="478"/>
        <pc:sldMkLst>
          <pc:docMk/>
          <pc:sldMk cId="1968284304" sldId="591"/>
        </pc:sldMkLst>
        <pc:picChg chg="del">
          <ac:chgData name="Perihan Salah" userId="76e30ab951f6bd55" providerId="LiveId" clId="{4061C54C-1511-41F8-91DF-0BFF88AE75A2}" dt="2026-09-27T21:44:00.105" v="6" actId="478"/>
          <ac:picMkLst>
            <pc:docMk/>
            <pc:sldMk cId="1968284304" sldId="591"/>
            <ac:picMk id="2" creationId="{25E9FC44-1744-E53B-C242-7BEDF04C08AD}"/>
          </ac:picMkLst>
        </pc:picChg>
      </pc:sldChg>
      <pc:sldChg chg="delSp mod delAnim">
        <pc:chgData name="Perihan Salah" userId="76e30ab951f6bd55" providerId="LiveId" clId="{4061C54C-1511-41F8-91DF-0BFF88AE75A2}" dt="2026-09-27T21:46:01.312" v="37" actId="478"/>
        <pc:sldMkLst>
          <pc:docMk/>
          <pc:sldMk cId="577642368" sldId="1106"/>
        </pc:sldMkLst>
        <pc:picChg chg="del">
          <ac:chgData name="Perihan Salah" userId="76e30ab951f6bd55" providerId="LiveId" clId="{4061C54C-1511-41F8-91DF-0BFF88AE75A2}" dt="2026-09-27T21:46:01.312" v="37" actId="478"/>
          <ac:picMkLst>
            <pc:docMk/>
            <pc:sldMk cId="577642368" sldId="1106"/>
            <ac:picMk id="3" creationId="{251044BA-6BC9-5BA2-C0C9-70033C073ADB}"/>
          </ac:picMkLst>
        </pc:picChg>
      </pc:sldChg>
      <pc:sldChg chg="delSp mod delAnim">
        <pc:chgData name="Perihan Salah" userId="76e30ab951f6bd55" providerId="LiveId" clId="{4061C54C-1511-41F8-91DF-0BFF88AE75A2}" dt="2026-09-27T21:16:15.084" v="5" actId="478"/>
        <pc:sldMkLst>
          <pc:docMk/>
          <pc:sldMk cId="4290165096" sldId="1107"/>
        </pc:sldMkLst>
        <pc:picChg chg="del">
          <ac:chgData name="Perihan Salah" userId="76e30ab951f6bd55" providerId="LiveId" clId="{4061C54C-1511-41F8-91DF-0BFF88AE75A2}" dt="2026-09-27T21:16:15.084" v="5" actId="478"/>
          <ac:picMkLst>
            <pc:docMk/>
            <pc:sldMk cId="4290165096" sldId="1107"/>
            <ac:picMk id="6" creationId="{67BE023A-1187-F9CF-F42A-7932CF29BA38}"/>
          </ac:picMkLst>
        </pc:picChg>
      </pc:sldChg>
      <pc:sldChg chg="delSp mod delAnim">
        <pc:chgData name="Perihan Salah" userId="76e30ab951f6bd55" providerId="LiveId" clId="{4061C54C-1511-41F8-91DF-0BFF88AE75A2}" dt="2026-09-27T21:45:58.874" v="36" actId="478"/>
        <pc:sldMkLst>
          <pc:docMk/>
          <pc:sldMk cId="3486925434" sldId="1110"/>
        </pc:sldMkLst>
        <pc:picChg chg="del">
          <ac:chgData name="Perihan Salah" userId="76e30ab951f6bd55" providerId="LiveId" clId="{4061C54C-1511-41F8-91DF-0BFF88AE75A2}" dt="2026-09-27T21:45:58.874" v="36" actId="478"/>
          <ac:picMkLst>
            <pc:docMk/>
            <pc:sldMk cId="3486925434" sldId="1110"/>
            <ac:picMk id="3" creationId="{CCDFF593-2B8B-170D-A15C-1274AAC4E06E}"/>
          </ac:picMkLst>
        </pc:picChg>
      </pc:sldChg>
      <pc:sldChg chg="delSp mod delAnim">
        <pc:chgData name="Perihan Salah" userId="76e30ab951f6bd55" providerId="LiveId" clId="{4061C54C-1511-41F8-91DF-0BFF88AE75A2}" dt="2026-09-27T21:45:25.584" v="27" actId="478"/>
        <pc:sldMkLst>
          <pc:docMk/>
          <pc:sldMk cId="2501493038" sldId="1111"/>
        </pc:sldMkLst>
        <pc:picChg chg="del">
          <ac:chgData name="Perihan Salah" userId="76e30ab951f6bd55" providerId="LiveId" clId="{4061C54C-1511-41F8-91DF-0BFF88AE75A2}" dt="2026-09-27T21:45:25.584" v="27" actId="478"/>
          <ac:picMkLst>
            <pc:docMk/>
            <pc:sldMk cId="2501493038" sldId="1111"/>
            <ac:picMk id="3" creationId="{76FE81A0-0E44-C298-E03F-91EF401E75C2}"/>
          </ac:picMkLst>
        </pc:picChg>
      </pc:sldChg>
      <pc:sldChg chg="delSp mod delAnim">
        <pc:chgData name="Perihan Salah" userId="76e30ab951f6bd55" providerId="LiveId" clId="{4061C54C-1511-41F8-91DF-0BFF88AE75A2}" dt="2026-09-27T21:45:49.814" v="33" actId="478"/>
        <pc:sldMkLst>
          <pc:docMk/>
          <pc:sldMk cId="2741930611" sldId="1114"/>
        </pc:sldMkLst>
        <pc:picChg chg="del">
          <ac:chgData name="Perihan Salah" userId="76e30ab951f6bd55" providerId="LiveId" clId="{4061C54C-1511-41F8-91DF-0BFF88AE75A2}" dt="2026-09-27T21:45:49.814" v="33" actId="478"/>
          <ac:picMkLst>
            <pc:docMk/>
            <pc:sldMk cId="2741930611" sldId="1114"/>
            <ac:picMk id="3" creationId="{3B16DE14-F5C5-62F0-5E40-79F29C7DFB85}"/>
          </ac:picMkLst>
        </pc:picChg>
      </pc:sldChg>
      <pc:sldChg chg="delSp mod delAnim">
        <pc:chgData name="Perihan Salah" userId="76e30ab951f6bd55" providerId="LiveId" clId="{4061C54C-1511-41F8-91DF-0BFF88AE75A2}" dt="2026-09-27T21:45:22.265" v="26" actId="478"/>
        <pc:sldMkLst>
          <pc:docMk/>
          <pc:sldMk cId="1330811200" sldId="1116"/>
        </pc:sldMkLst>
        <pc:picChg chg="del">
          <ac:chgData name="Perihan Salah" userId="76e30ab951f6bd55" providerId="LiveId" clId="{4061C54C-1511-41F8-91DF-0BFF88AE75A2}" dt="2026-09-27T21:45:22.265" v="26" actId="478"/>
          <ac:picMkLst>
            <pc:docMk/>
            <pc:sldMk cId="1330811200" sldId="1116"/>
            <ac:picMk id="3" creationId="{04B2A59F-6114-8D69-7D63-2DBE45F2870E}"/>
          </ac:picMkLst>
        </pc:picChg>
      </pc:sldChg>
      <pc:sldChg chg="delSp mod delAnim">
        <pc:chgData name="Perihan Salah" userId="76e30ab951f6bd55" providerId="LiveId" clId="{4061C54C-1511-41F8-91DF-0BFF88AE75A2}" dt="2026-09-27T21:45:43.595" v="31" actId="478"/>
        <pc:sldMkLst>
          <pc:docMk/>
          <pc:sldMk cId="173281249" sldId="1117"/>
        </pc:sldMkLst>
        <pc:picChg chg="del">
          <ac:chgData name="Perihan Salah" userId="76e30ab951f6bd55" providerId="LiveId" clId="{4061C54C-1511-41F8-91DF-0BFF88AE75A2}" dt="2026-09-27T21:45:43.595" v="31" actId="478"/>
          <ac:picMkLst>
            <pc:docMk/>
            <pc:sldMk cId="173281249" sldId="1117"/>
            <ac:picMk id="3" creationId="{48B8D2C4-B829-F48F-1CCA-121361B06BE0}"/>
          </ac:picMkLst>
        </pc:picChg>
      </pc:sldChg>
      <pc:sldChg chg="delSp mod delAnim">
        <pc:chgData name="Perihan Salah" userId="76e30ab951f6bd55" providerId="LiveId" clId="{4061C54C-1511-41F8-91DF-0BFF88AE75A2}" dt="2026-09-27T21:44:50.346" v="19" actId="478"/>
        <pc:sldMkLst>
          <pc:docMk/>
          <pc:sldMk cId="3941571960" sldId="1120"/>
        </pc:sldMkLst>
        <pc:picChg chg="del">
          <ac:chgData name="Perihan Salah" userId="76e30ab951f6bd55" providerId="LiveId" clId="{4061C54C-1511-41F8-91DF-0BFF88AE75A2}" dt="2026-09-27T21:44:50.346" v="19" actId="478"/>
          <ac:picMkLst>
            <pc:docMk/>
            <pc:sldMk cId="3941571960" sldId="1120"/>
            <ac:picMk id="3" creationId="{B27516F0-A3DA-9287-41FF-ECA22517C249}"/>
          </ac:picMkLst>
        </pc:picChg>
      </pc:sldChg>
      <pc:sldChg chg="delSp mod delAnim">
        <pc:chgData name="Perihan Salah" userId="76e30ab951f6bd55" providerId="LiveId" clId="{4061C54C-1511-41F8-91DF-0BFF88AE75A2}" dt="2026-09-27T21:44:43.892" v="17" actId="478"/>
        <pc:sldMkLst>
          <pc:docMk/>
          <pc:sldMk cId="170882243" sldId="1121"/>
        </pc:sldMkLst>
        <pc:picChg chg="del">
          <ac:chgData name="Perihan Salah" userId="76e30ab951f6bd55" providerId="LiveId" clId="{4061C54C-1511-41F8-91DF-0BFF88AE75A2}" dt="2026-09-27T21:44:43.892" v="17" actId="478"/>
          <ac:picMkLst>
            <pc:docMk/>
            <pc:sldMk cId="170882243" sldId="1121"/>
            <ac:picMk id="3" creationId="{C6360C6E-9647-4EF3-FB98-CE1C0A84BB36}"/>
          </ac:picMkLst>
        </pc:picChg>
      </pc:sldChg>
      <pc:sldChg chg="delSp mod delAnim">
        <pc:chgData name="Perihan Salah" userId="76e30ab951f6bd55" providerId="LiveId" clId="{4061C54C-1511-41F8-91DF-0BFF88AE75A2}" dt="2026-09-27T21:44:04.505" v="7" actId="478"/>
        <pc:sldMkLst>
          <pc:docMk/>
          <pc:sldMk cId="871901447" sldId="1127"/>
        </pc:sldMkLst>
        <pc:picChg chg="del">
          <ac:chgData name="Perihan Salah" userId="76e30ab951f6bd55" providerId="LiveId" clId="{4061C54C-1511-41F8-91DF-0BFF88AE75A2}" dt="2026-09-27T21:44:04.505" v="7" actId="478"/>
          <ac:picMkLst>
            <pc:docMk/>
            <pc:sldMk cId="871901447" sldId="1127"/>
            <ac:picMk id="11" creationId="{42BE8F98-DF83-1054-BA27-2C83ED402267}"/>
          </ac:picMkLst>
        </pc:picChg>
      </pc:sldChg>
      <pc:sldChg chg="delSp mod delAnim">
        <pc:chgData name="Perihan Salah" userId="76e30ab951f6bd55" providerId="LiveId" clId="{4061C54C-1511-41F8-91DF-0BFF88AE75A2}" dt="2026-09-27T21:45:30.557" v="29" actId="478"/>
        <pc:sldMkLst>
          <pc:docMk/>
          <pc:sldMk cId="2403287041" sldId="1129"/>
        </pc:sldMkLst>
        <pc:picChg chg="del">
          <ac:chgData name="Perihan Salah" userId="76e30ab951f6bd55" providerId="LiveId" clId="{4061C54C-1511-41F8-91DF-0BFF88AE75A2}" dt="2026-09-27T21:45:30.557" v="29" actId="478"/>
          <ac:picMkLst>
            <pc:docMk/>
            <pc:sldMk cId="2403287041" sldId="1129"/>
            <ac:picMk id="4" creationId="{BBCB503D-CD72-FAFD-EABB-86E24B8E9F8E}"/>
          </ac:picMkLst>
        </pc:picChg>
      </pc:sldChg>
      <pc:sldChg chg="delSp mod delAnim">
        <pc:chgData name="Perihan Salah" userId="76e30ab951f6bd55" providerId="LiveId" clId="{4061C54C-1511-41F8-91DF-0BFF88AE75A2}" dt="2026-09-27T21:45:08.780" v="24" actId="478"/>
        <pc:sldMkLst>
          <pc:docMk/>
          <pc:sldMk cId="327220852" sldId="1132"/>
        </pc:sldMkLst>
        <pc:picChg chg="del">
          <ac:chgData name="Perihan Salah" userId="76e30ab951f6bd55" providerId="LiveId" clId="{4061C54C-1511-41F8-91DF-0BFF88AE75A2}" dt="2026-09-27T21:45:08.780" v="24" actId="478"/>
          <ac:picMkLst>
            <pc:docMk/>
            <pc:sldMk cId="327220852" sldId="1132"/>
            <ac:picMk id="3" creationId="{89F00A69-F17C-2A93-DBED-3FC895E9E2BD}"/>
          </ac:picMkLst>
        </pc:picChg>
      </pc:sldChg>
      <pc:sldChg chg="delSp mod delAnim">
        <pc:chgData name="Perihan Salah" userId="76e30ab951f6bd55" providerId="LiveId" clId="{4061C54C-1511-41F8-91DF-0BFF88AE75A2}" dt="2026-09-27T21:44:35.741" v="14" actId="478"/>
        <pc:sldMkLst>
          <pc:docMk/>
          <pc:sldMk cId="3944322988" sldId="1133"/>
        </pc:sldMkLst>
        <pc:picChg chg="del">
          <ac:chgData name="Perihan Salah" userId="76e30ab951f6bd55" providerId="LiveId" clId="{4061C54C-1511-41F8-91DF-0BFF88AE75A2}" dt="2026-09-27T21:44:35.741" v="14" actId="478"/>
          <ac:picMkLst>
            <pc:docMk/>
            <pc:sldMk cId="3944322988" sldId="1133"/>
            <ac:picMk id="4" creationId="{200BB125-A501-BAF9-CC93-DE8CF6F7255A}"/>
          </ac:picMkLst>
        </pc:picChg>
      </pc:sldChg>
      <pc:sldChg chg="delSp mod delAnim">
        <pc:chgData name="Perihan Salah" userId="76e30ab951f6bd55" providerId="LiveId" clId="{4061C54C-1511-41F8-91DF-0BFF88AE75A2}" dt="2026-09-27T21:44:32.744" v="13" actId="478"/>
        <pc:sldMkLst>
          <pc:docMk/>
          <pc:sldMk cId="1147898205" sldId="1134"/>
        </pc:sldMkLst>
        <pc:picChg chg="del">
          <ac:chgData name="Perihan Salah" userId="76e30ab951f6bd55" providerId="LiveId" clId="{4061C54C-1511-41F8-91DF-0BFF88AE75A2}" dt="2026-09-27T21:44:32.744" v="13" actId="478"/>
          <ac:picMkLst>
            <pc:docMk/>
            <pc:sldMk cId="1147898205" sldId="1134"/>
            <ac:picMk id="3" creationId="{23350264-41AC-2F28-93C4-A50C8DFDABFD}"/>
          </ac:picMkLst>
        </pc:picChg>
      </pc:sldChg>
      <pc:sldChg chg="delSp mod delAnim">
        <pc:chgData name="Perihan Salah" userId="76e30ab951f6bd55" providerId="LiveId" clId="{4061C54C-1511-41F8-91DF-0BFF88AE75A2}" dt="2026-09-27T21:44:28.354" v="12" actId="478"/>
        <pc:sldMkLst>
          <pc:docMk/>
          <pc:sldMk cId="2137765975" sldId="1135"/>
        </pc:sldMkLst>
        <pc:picChg chg="del">
          <ac:chgData name="Perihan Salah" userId="76e30ab951f6bd55" providerId="LiveId" clId="{4061C54C-1511-41F8-91DF-0BFF88AE75A2}" dt="2026-09-27T21:44:28.354" v="12" actId="478"/>
          <ac:picMkLst>
            <pc:docMk/>
            <pc:sldMk cId="2137765975" sldId="1135"/>
            <ac:picMk id="4" creationId="{3147D0B8-CC61-A5A3-7F95-6D448AC32540}"/>
          </ac:picMkLst>
        </pc:picChg>
      </pc:sldChg>
      <pc:sldChg chg="delSp mod delAnim">
        <pc:chgData name="Perihan Salah" userId="76e30ab951f6bd55" providerId="LiveId" clId="{4061C54C-1511-41F8-91DF-0BFF88AE75A2}" dt="2026-09-27T21:44:21.722" v="11" actId="478"/>
        <pc:sldMkLst>
          <pc:docMk/>
          <pc:sldMk cId="1081290847" sldId="1136"/>
        </pc:sldMkLst>
        <pc:picChg chg="del">
          <ac:chgData name="Perihan Salah" userId="76e30ab951f6bd55" providerId="LiveId" clId="{4061C54C-1511-41F8-91DF-0BFF88AE75A2}" dt="2026-09-27T21:44:21.722" v="11" actId="478"/>
          <ac:picMkLst>
            <pc:docMk/>
            <pc:sldMk cId="1081290847" sldId="1136"/>
            <ac:picMk id="3" creationId="{AE1194EC-6655-87A6-E181-877E42AD8158}"/>
          </ac:picMkLst>
        </pc:picChg>
      </pc:sldChg>
      <pc:sldChg chg="delSp mod delAnim">
        <pc:chgData name="Perihan Salah" userId="76e30ab951f6bd55" providerId="LiveId" clId="{4061C54C-1511-41F8-91DF-0BFF88AE75A2}" dt="2026-09-27T21:45:28.350" v="28" actId="478"/>
        <pc:sldMkLst>
          <pc:docMk/>
          <pc:sldMk cId="1365316026" sldId="1138"/>
        </pc:sldMkLst>
        <pc:picChg chg="del">
          <ac:chgData name="Perihan Salah" userId="76e30ab951f6bd55" providerId="LiveId" clId="{4061C54C-1511-41F8-91DF-0BFF88AE75A2}" dt="2026-09-27T21:45:28.350" v="28" actId="478"/>
          <ac:picMkLst>
            <pc:docMk/>
            <pc:sldMk cId="1365316026" sldId="1138"/>
            <ac:picMk id="4" creationId="{B072C0DA-4E8D-1093-C6A3-332CFBCE5BAE}"/>
          </ac:picMkLst>
        </pc:picChg>
      </pc:sldChg>
      <pc:sldChg chg="delSp mod delAnim">
        <pc:chgData name="Perihan Salah" userId="76e30ab951f6bd55" providerId="LiveId" clId="{4061C54C-1511-41F8-91DF-0BFF88AE75A2}" dt="2026-09-27T21:16:04.837" v="3" actId="478"/>
        <pc:sldMkLst>
          <pc:docMk/>
          <pc:sldMk cId="1699879940" sldId="1140"/>
        </pc:sldMkLst>
        <pc:picChg chg="del">
          <ac:chgData name="Perihan Salah" userId="76e30ab951f6bd55" providerId="LiveId" clId="{4061C54C-1511-41F8-91DF-0BFF88AE75A2}" dt="2026-09-27T21:16:04.837" v="3" actId="478"/>
          <ac:picMkLst>
            <pc:docMk/>
            <pc:sldMk cId="1699879940" sldId="1140"/>
            <ac:picMk id="4" creationId="{7CFE009C-495C-0231-0404-B119F7A86364}"/>
          </ac:picMkLst>
        </pc:picChg>
      </pc:sldChg>
      <pc:sldChg chg="delSp mod delAnim">
        <pc:chgData name="Perihan Salah" userId="76e30ab951f6bd55" providerId="LiveId" clId="{4061C54C-1511-41F8-91DF-0BFF88AE75A2}" dt="2026-09-27T21:44:18.072" v="10" actId="478"/>
        <pc:sldMkLst>
          <pc:docMk/>
          <pc:sldMk cId="3154278123" sldId="1141"/>
        </pc:sldMkLst>
        <pc:picChg chg="del">
          <ac:chgData name="Perihan Salah" userId="76e30ab951f6bd55" providerId="LiveId" clId="{4061C54C-1511-41F8-91DF-0BFF88AE75A2}" dt="2026-09-27T21:44:18.072" v="10" actId="478"/>
          <ac:picMkLst>
            <pc:docMk/>
            <pc:sldMk cId="3154278123" sldId="1141"/>
            <ac:picMk id="3" creationId="{3C5E4FED-C6D9-E352-96C3-BAFDE5033EAF}"/>
          </ac:picMkLst>
        </pc:picChg>
      </pc:sldChg>
      <pc:sldChg chg="delSp mod delAnim">
        <pc:chgData name="Perihan Salah" userId="76e30ab951f6bd55" providerId="LiveId" clId="{4061C54C-1511-41F8-91DF-0BFF88AE75A2}" dt="2026-09-27T21:44:54.528" v="20" actId="478"/>
        <pc:sldMkLst>
          <pc:docMk/>
          <pc:sldMk cId="2553296909" sldId="1145"/>
        </pc:sldMkLst>
        <pc:picChg chg="del">
          <ac:chgData name="Perihan Salah" userId="76e30ab951f6bd55" providerId="LiveId" clId="{4061C54C-1511-41F8-91DF-0BFF88AE75A2}" dt="2026-09-27T21:44:54.528" v="20" actId="478"/>
          <ac:picMkLst>
            <pc:docMk/>
            <pc:sldMk cId="2553296909" sldId="1145"/>
            <ac:picMk id="21" creationId="{175CE47D-50B9-9767-CEED-787F36E86B17}"/>
          </ac:picMkLst>
        </pc:picChg>
      </pc:sldChg>
      <pc:sldChg chg="delSp mod delAnim">
        <pc:chgData name="Perihan Salah" userId="76e30ab951f6bd55" providerId="LiveId" clId="{4061C54C-1511-41F8-91DF-0BFF88AE75A2}" dt="2026-09-27T21:44:40.992" v="16" actId="478"/>
        <pc:sldMkLst>
          <pc:docMk/>
          <pc:sldMk cId="4233192498" sldId="1146"/>
        </pc:sldMkLst>
        <pc:picChg chg="del">
          <ac:chgData name="Perihan Salah" userId="76e30ab951f6bd55" providerId="LiveId" clId="{4061C54C-1511-41F8-91DF-0BFF88AE75A2}" dt="2026-09-27T21:44:40.992" v="16" actId="478"/>
          <ac:picMkLst>
            <pc:docMk/>
            <pc:sldMk cId="4233192498" sldId="1146"/>
            <ac:picMk id="4" creationId="{938EF6FF-EEF0-1B20-A42B-AE4C8FA35AE0}"/>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10">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9B555A8-B65E-4958-A723-1CA301C1C908}" type="doc">
      <dgm:prSet loTypeId="urn:microsoft.com/office/officeart/2005/8/layout/default#10" loCatId="list" qsTypeId="urn:microsoft.com/office/officeart/2005/8/quickstyle/3d2#1" qsCatId="3D" csTypeId="urn:microsoft.com/office/officeart/2005/8/colors/colorful1#10" csCatId="colorful" phldr="1"/>
      <dgm:spPr/>
      <dgm:t>
        <a:bodyPr/>
        <a:lstStyle/>
        <a:p>
          <a:endParaRPr lang="en-US"/>
        </a:p>
      </dgm:t>
    </dgm:pt>
    <dgm:pt modelId="{4CEE6E95-CB67-4FC4-A1B3-822EEBF60166}">
      <dgm:prSet custT="1"/>
      <dgm:spPr/>
      <dgm:t>
        <a:bodyPr/>
        <a:lstStyle/>
        <a:p>
          <a:pPr rtl="0"/>
          <a:r>
            <a:rPr lang="en-US" sz="2400" b="1" dirty="0">
              <a:solidFill>
                <a:schemeClr val="tx1"/>
              </a:solidFill>
              <a:effectLst>
                <a:outerShdw blurRad="38100" dist="38100" dir="2700000" algn="tl">
                  <a:srgbClr val="000000">
                    <a:alpha val="43137"/>
                  </a:srgbClr>
                </a:outerShdw>
              </a:effectLst>
            </a:rPr>
            <a:t>Culture</a:t>
          </a:r>
        </a:p>
        <a:p>
          <a:pPr rtl="0"/>
          <a:r>
            <a:rPr lang="en-US" sz="2400" b="1" dirty="0">
              <a:effectLst>
                <a:outerShdw blurRad="38100" dist="38100" dir="2700000" algn="tl">
                  <a:srgbClr val="000000">
                    <a:alpha val="43137"/>
                  </a:srgbClr>
                </a:outerShdw>
              </a:effectLst>
            </a:rPr>
            <a:t>Culture</a:t>
          </a:r>
        </a:p>
        <a:p>
          <a:pPr rtl="0"/>
          <a:r>
            <a:rPr lang="en-US" sz="2400" b="1" dirty="0">
              <a:effectLst>
                <a:outerShdw blurRad="38100" dist="38100" dir="2700000" algn="tl">
                  <a:srgbClr val="000000">
                    <a:alpha val="43137"/>
                  </a:srgbClr>
                </a:outerShdw>
              </a:effectLst>
            </a:rPr>
            <a:t>Subculture</a:t>
          </a:r>
        </a:p>
        <a:p>
          <a:pPr rtl="0"/>
          <a:r>
            <a:rPr lang="en-US" sz="2400" b="1" dirty="0">
              <a:effectLst>
                <a:outerShdw blurRad="38100" dist="38100" dir="2700000" algn="tl">
                  <a:srgbClr val="000000">
                    <a:alpha val="43137"/>
                  </a:srgbClr>
                </a:outerShdw>
              </a:effectLst>
            </a:rPr>
            <a:t>Social class</a:t>
          </a:r>
        </a:p>
      </dgm:t>
    </dgm:pt>
    <dgm:pt modelId="{24EE6CD5-A91E-46F5-81C3-A3F54CA77D7A}" type="parTrans" cxnId="{692DE519-F90F-41AA-A4DF-8320C379092F}">
      <dgm:prSet/>
      <dgm:spPr/>
      <dgm:t>
        <a:bodyPr/>
        <a:lstStyle/>
        <a:p>
          <a:endParaRPr lang="en-US" sz="2400"/>
        </a:p>
      </dgm:t>
    </dgm:pt>
    <dgm:pt modelId="{20775D41-75A5-419C-AB31-1CCB5B4B6F6E}" type="sibTrans" cxnId="{692DE519-F90F-41AA-A4DF-8320C379092F}">
      <dgm:prSet/>
      <dgm:spPr/>
      <dgm:t>
        <a:bodyPr/>
        <a:lstStyle/>
        <a:p>
          <a:endParaRPr lang="en-US" sz="2400"/>
        </a:p>
      </dgm:t>
    </dgm:pt>
    <dgm:pt modelId="{3E42F966-088E-47C0-810A-F3A68881B171}">
      <dgm:prSet custT="1"/>
      <dgm:spPr/>
      <dgm:t>
        <a:bodyPr/>
        <a:lstStyle/>
        <a:p>
          <a:pPr rtl="0"/>
          <a:r>
            <a:rPr lang="en-US" sz="2400" b="1" dirty="0">
              <a:solidFill>
                <a:schemeClr val="tx1"/>
              </a:solidFill>
              <a:effectLst>
                <a:outerShdw blurRad="38100" dist="38100" dir="2700000" algn="tl">
                  <a:srgbClr val="000000">
                    <a:alpha val="43137"/>
                  </a:srgbClr>
                </a:outerShdw>
              </a:effectLst>
            </a:rPr>
            <a:t>Social</a:t>
          </a:r>
        </a:p>
        <a:p>
          <a:pPr rtl="0"/>
          <a:r>
            <a:rPr lang="en-US" sz="2400" b="1" dirty="0">
              <a:effectLst>
                <a:outerShdw blurRad="38100" dist="38100" dir="2700000" algn="tl">
                  <a:srgbClr val="000000">
                    <a:alpha val="43137"/>
                  </a:srgbClr>
                </a:outerShdw>
              </a:effectLst>
            </a:rPr>
            <a:t>Reference group</a:t>
          </a:r>
        </a:p>
        <a:p>
          <a:pPr rtl="0"/>
          <a:r>
            <a:rPr lang="en-US" sz="2400" b="1" dirty="0">
              <a:effectLst>
                <a:outerShdw blurRad="38100" dist="38100" dir="2700000" algn="tl">
                  <a:srgbClr val="000000">
                    <a:alpha val="43137"/>
                  </a:srgbClr>
                </a:outerShdw>
              </a:effectLst>
            </a:rPr>
            <a:t>Family </a:t>
          </a:r>
        </a:p>
        <a:p>
          <a:pPr rtl="0"/>
          <a:r>
            <a:rPr lang="en-US" sz="2400" b="1" dirty="0">
              <a:effectLst>
                <a:outerShdw blurRad="38100" dist="38100" dir="2700000" algn="tl">
                  <a:srgbClr val="000000">
                    <a:alpha val="43137"/>
                  </a:srgbClr>
                </a:outerShdw>
              </a:effectLst>
            </a:rPr>
            <a:t>Role &amp; Status</a:t>
          </a:r>
        </a:p>
      </dgm:t>
    </dgm:pt>
    <dgm:pt modelId="{9922A84B-5360-46EA-A1DB-F0BE0E6415E9}" type="parTrans" cxnId="{63447FEF-B94F-419E-A7DE-F65FF55BEE0A}">
      <dgm:prSet/>
      <dgm:spPr/>
      <dgm:t>
        <a:bodyPr/>
        <a:lstStyle/>
        <a:p>
          <a:endParaRPr lang="en-US" sz="2400"/>
        </a:p>
      </dgm:t>
    </dgm:pt>
    <dgm:pt modelId="{302BB29D-6EDD-451B-992A-6340BAA10DD4}" type="sibTrans" cxnId="{63447FEF-B94F-419E-A7DE-F65FF55BEE0A}">
      <dgm:prSet/>
      <dgm:spPr/>
      <dgm:t>
        <a:bodyPr/>
        <a:lstStyle/>
        <a:p>
          <a:endParaRPr lang="en-US" sz="2400"/>
        </a:p>
      </dgm:t>
    </dgm:pt>
    <dgm:pt modelId="{9D3C4775-52DB-40AD-9F94-3CF895DC1EAC}">
      <dgm:prSet custT="1"/>
      <dgm:spPr/>
      <dgm:t>
        <a:bodyPr/>
        <a:lstStyle/>
        <a:p>
          <a:pPr rtl="0"/>
          <a:endParaRPr lang="en-US" sz="2400" b="1" dirty="0">
            <a:solidFill>
              <a:schemeClr val="tx1"/>
            </a:solidFill>
            <a:effectLst>
              <a:outerShdw blurRad="38100" dist="38100" dir="2700000" algn="tl">
                <a:srgbClr val="000000">
                  <a:alpha val="43137"/>
                </a:srgbClr>
              </a:outerShdw>
            </a:effectLst>
          </a:endParaRPr>
        </a:p>
        <a:p>
          <a:pPr rtl="0"/>
          <a:endParaRPr lang="en-US" sz="2400" b="1" dirty="0">
            <a:solidFill>
              <a:schemeClr val="tx1"/>
            </a:solidFill>
            <a:effectLst>
              <a:outerShdw blurRad="38100" dist="38100" dir="2700000" algn="tl">
                <a:srgbClr val="000000">
                  <a:alpha val="43137"/>
                </a:srgbClr>
              </a:outerShdw>
            </a:effectLst>
          </a:endParaRPr>
        </a:p>
        <a:p>
          <a:pPr rtl="0"/>
          <a:r>
            <a:rPr lang="en-US" sz="2400" b="1" dirty="0">
              <a:solidFill>
                <a:schemeClr val="tx1"/>
              </a:solidFill>
              <a:effectLst>
                <a:outerShdw blurRad="38100" dist="38100" dir="2700000" algn="tl">
                  <a:srgbClr val="000000">
                    <a:alpha val="43137"/>
                  </a:srgbClr>
                </a:outerShdw>
              </a:effectLst>
            </a:rPr>
            <a:t>Personal</a:t>
          </a:r>
        </a:p>
        <a:p>
          <a:pPr rtl="0"/>
          <a:r>
            <a:rPr lang="en-US" sz="2400" b="1" dirty="0">
              <a:effectLst>
                <a:outerShdw blurRad="38100" dist="38100" dir="2700000" algn="tl">
                  <a:srgbClr val="000000">
                    <a:alpha val="43137"/>
                  </a:srgbClr>
                </a:outerShdw>
              </a:effectLst>
            </a:rPr>
            <a:t>Age ,life cycle</a:t>
          </a:r>
        </a:p>
        <a:p>
          <a:pPr rtl="0"/>
          <a:r>
            <a:rPr lang="en-US" sz="2400" b="1" dirty="0">
              <a:effectLst>
                <a:outerShdw blurRad="38100" dist="38100" dir="2700000" algn="tl">
                  <a:srgbClr val="000000">
                    <a:alpha val="43137"/>
                  </a:srgbClr>
                </a:outerShdw>
              </a:effectLst>
            </a:rPr>
            <a:t>Occupation</a:t>
          </a:r>
        </a:p>
        <a:p>
          <a:pPr rtl="0"/>
          <a:r>
            <a:rPr lang="en-US" sz="2400" b="1" dirty="0">
              <a:effectLst>
                <a:outerShdw blurRad="38100" dist="38100" dir="2700000" algn="tl">
                  <a:srgbClr val="000000">
                    <a:alpha val="43137"/>
                  </a:srgbClr>
                </a:outerShdw>
              </a:effectLst>
            </a:rPr>
            <a:t>Life style </a:t>
          </a:r>
        </a:p>
        <a:p>
          <a:pPr rtl="0"/>
          <a:r>
            <a:rPr lang="en-US" sz="2400" b="1" dirty="0">
              <a:effectLst>
                <a:outerShdw blurRad="38100" dist="38100" dir="2700000" algn="tl">
                  <a:srgbClr val="000000">
                    <a:alpha val="43137"/>
                  </a:srgbClr>
                </a:outerShdw>
              </a:effectLst>
            </a:rPr>
            <a:t>Personality</a:t>
          </a:r>
        </a:p>
        <a:p>
          <a:pPr rtl="0"/>
          <a:endParaRPr lang="en-US" sz="2400" b="1" dirty="0">
            <a:effectLst>
              <a:outerShdw blurRad="38100" dist="38100" dir="2700000" algn="tl">
                <a:srgbClr val="000000">
                  <a:alpha val="43137"/>
                </a:srgbClr>
              </a:outerShdw>
            </a:effectLst>
          </a:endParaRPr>
        </a:p>
        <a:p>
          <a:pPr rtl="0"/>
          <a:r>
            <a:rPr lang="en-US" sz="2400" b="1" dirty="0">
              <a:effectLst>
                <a:outerShdw blurRad="38100" dist="38100" dir="2700000" algn="tl">
                  <a:srgbClr val="000000">
                    <a:alpha val="43137"/>
                  </a:srgbClr>
                </a:outerShdw>
              </a:effectLst>
            </a:rPr>
            <a:t> </a:t>
          </a:r>
        </a:p>
        <a:p>
          <a:pPr rtl="0"/>
          <a:endParaRPr lang="en-US" sz="2400" b="1" dirty="0">
            <a:effectLst>
              <a:outerShdw blurRad="38100" dist="38100" dir="2700000" algn="tl">
                <a:srgbClr val="000000">
                  <a:alpha val="43137"/>
                </a:srgbClr>
              </a:outerShdw>
            </a:effectLst>
          </a:endParaRPr>
        </a:p>
      </dgm:t>
    </dgm:pt>
    <dgm:pt modelId="{43881693-4308-4183-A604-2943990F9CC0}" type="parTrans" cxnId="{A1F4DB59-FC04-4299-A16A-40D4CA022C9C}">
      <dgm:prSet/>
      <dgm:spPr/>
      <dgm:t>
        <a:bodyPr/>
        <a:lstStyle/>
        <a:p>
          <a:endParaRPr lang="en-US" sz="2400"/>
        </a:p>
      </dgm:t>
    </dgm:pt>
    <dgm:pt modelId="{2584E7B6-B1D2-48B7-BA41-3C2C690A35DF}" type="sibTrans" cxnId="{A1F4DB59-FC04-4299-A16A-40D4CA022C9C}">
      <dgm:prSet/>
      <dgm:spPr/>
      <dgm:t>
        <a:bodyPr/>
        <a:lstStyle/>
        <a:p>
          <a:endParaRPr lang="en-US" sz="2400"/>
        </a:p>
      </dgm:t>
    </dgm:pt>
    <dgm:pt modelId="{1431F589-B0D6-4078-8315-3B2264399D23}">
      <dgm:prSet custT="1"/>
      <dgm:spPr/>
      <dgm:t>
        <a:bodyPr/>
        <a:lstStyle/>
        <a:p>
          <a:pPr rtl="0"/>
          <a:endParaRPr lang="en-US" sz="2400" b="1" dirty="0">
            <a:solidFill>
              <a:schemeClr val="tx1"/>
            </a:solidFill>
            <a:effectLst>
              <a:outerShdw blurRad="38100" dist="38100" dir="2700000" algn="tl">
                <a:srgbClr val="000000">
                  <a:alpha val="43137"/>
                </a:srgbClr>
              </a:outerShdw>
            </a:effectLst>
          </a:endParaRPr>
        </a:p>
        <a:p>
          <a:pPr rtl="0"/>
          <a:r>
            <a:rPr lang="en-US" sz="2400" b="1" dirty="0">
              <a:solidFill>
                <a:schemeClr val="tx1"/>
              </a:solidFill>
              <a:effectLst>
                <a:outerShdw blurRad="38100" dist="38100" dir="2700000" algn="tl">
                  <a:srgbClr val="000000">
                    <a:alpha val="43137"/>
                  </a:srgbClr>
                </a:outerShdw>
              </a:effectLst>
            </a:rPr>
            <a:t>Psychological</a:t>
          </a:r>
        </a:p>
        <a:p>
          <a:pPr rtl="0"/>
          <a:r>
            <a:rPr lang="en-US" sz="2400" b="1" dirty="0">
              <a:effectLst>
                <a:outerShdw blurRad="38100" dist="38100" dir="2700000" algn="tl">
                  <a:srgbClr val="000000">
                    <a:alpha val="43137"/>
                  </a:srgbClr>
                </a:outerShdw>
              </a:effectLst>
            </a:rPr>
            <a:t>Attitude</a:t>
          </a:r>
        </a:p>
        <a:p>
          <a:pPr rtl="0"/>
          <a:r>
            <a:rPr lang="en-US" sz="2400" b="1" dirty="0">
              <a:effectLst>
                <a:outerShdw blurRad="38100" dist="38100" dir="2700000" algn="tl">
                  <a:srgbClr val="000000">
                    <a:alpha val="43137"/>
                  </a:srgbClr>
                </a:outerShdw>
              </a:effectLst>
            </a:rPr>
            <a:t>Perception</a:t>
          </a:r>
        </a:p>
        <a:p>
          <a:pPr rtl="0"/>
          <a:r>
            <a:rPr lang="en-US" sz="2400" b="1" dirty="0">
              <a:effectLst>
                <a:outerShdw blurRad="38100" dist="38100" dir="2700000" algn="tl">
                  <a:srgbClr val="000000">
                    <a:alpha val="43137"/>
                  </a:srgbClr>
                </a:outerShdw>
              </a:effectLst>
            </a:rPr>
            <a:t>Beliefs</a:t>
          </a:r>
        </a:p>
        <a:p>
          <a:pPr rtl="0"/>
          <a:r>
            <a:rPr lang="en-US" sz="2400" b="1" dirty="0">
              <a:effectLst>
                <a:outerShdw blurRad="38100" dist="38100" dir="2700000" algn="tl">
                  <a:srgbClr val="000000">
                    <a:alpha val="43137"/>
                  </a:srgbClr>
                </a:outerShdw>
              </a:effectLst>
            </a:rPr>
            <a:t>Learning</a:t>
          </a:r>
        </a:p>
        <a:p>
          <a:pPr rtl="0"/>
          <a:r>
            <a:rPr lang="en-US" sz="2400" b="1" dirty="0">
              <a:effectLst>
                <a:outerShdw blurRad="38100" dist="38100" dir="2700000" algn="tl">
                  <a:srgbClr val="000000">
                    <a:alpha val="43137"/>
                  </a:srgbClr>
                </a:outerShdw>
              </a:effectLst>
            </a:rPr>
            <a:t>motivation</a:t>
          </a:r>
        </a:p>
        <a:p>
          <a:pPr rtl="0"/>
          <a:r>
            <a:rPr lang="en-US" sz="2400" b="1" dirty="0">
              <a:effectLst>
                <a:outerShdw blurRad="38100" dist="38100" dir="2700000" algn="tl">
                  <a:srgbClr val="000000">
                    <a:alpha val="43137"/>
                  </a:srgbClr>
                </a:outerShdw>
              </a:effectLst>
            </a:rPr>
            <a:t> </a:t>
          </a:r>
        </a:p>
      </dgm:t>
    </dgm:pt>
    <dgm:pt modelId="{14F1D961-B562-48D7-BF2F-2CDDDD6926E1}" type="parTrans" cxnId="{F1EE9A4F-6B2D-4A87-AC5F-C7C4737DEF08}">
      <dgm:prSet/>
      <dgm:spPr/>
      <dgm:t>
        <a:bodyPr/>
        <a:lstStyle/>
        <a:p>
          <a:endParaRPr lang="en-US" sz="2400"/>
        </a:p>
      </dgm:t>
    </dgm:pt>
    <dgm:pt modelId="{958B1FBA-AD24-44D0-9D20-30851C1CAB1F}" type="sibTrans" cxnId="{F1EE9A4F-6B2D-4A87-AC5F-C7C4737DEF08}">
      <dgm:prSet/>
      <dgm:spPr/>
      <dgm:t>
        <a:bodyPr/>
        <a:lstStyle/>
        <a:p>
          <a:endParaRPr lang="en-US" sz="2400"/>
        </a:p>
      </dgm:t>
    </dgm:pt>
    <dgm:pt modelId="{7245AF5D-A7C2-48B5-BA8E-76BCB8F73384}" type="pres">
      <dgm:prSet presAssocID="{C9B555A8-B65E-4958-A723-1CA301C1C908}" presName="diagram" presStyleCnt="0">
        <dgm:presLayoutVars>
          <dgm:dir/>
          <dgm:resizeHandles val="exact"/>
        </dgm:presLayoutVars>
      </dgm:prSet>
      <dgm:spPr/>
    </dgm:pt>
    <dgm:pt modelId="{D18A94C7-3A88-445F-98DC-D718AFAF94A8}" type="pres">
      <dgm:prSet presAssocID="{4CEE6E95-CB67-4FC4-A1B3-822EEBF60166}" presName="node" presStyleLbl="node1" presStyleIdx="0" presStyleCnt="4">
        <dgm:presLayoutVars>
          <dgm:bulletEnabled val="1"/>
        </dgm:presLayoutVars>
      </dgm:prSet>
      <dgm:spPr/>
    </dgm:pt>
    <dgm:pt modelId="{06E71BBA-6201-4820-B6D0-CE9D976CBDA8}" type="pres">
      <dgm:prSet presAssocID="{20775D41-75A5-419C-AB31-1CCB5B4B6F6E}" presName="sibTrans" presStyleCnt="0"/>
      <dgm:spPr/>
    </dgm:pt>
    <dgm:pt modelId="{8EDAC07F-7E78-42FD-9559-2BC4A2EECB77}" type="pres">
      <dgm:prSet presAssocID="{3E42F966-088E-47C0-810A-F3A68881B171}" presName="node" presStyleLbl="node1" presStyleIdx="1" presStyleCnt="4" custScaleY="102383">
        <dgm:presLayoutVars>
          <dgm:bulletEnabled val="1"/>
        </dgm:presLayoutVars>
      </dgm:prSet>
      <dgm:spPr/>
    </dgm:pt>
    <dgm:pt modelId="{579B8AC0-894C-4B08-B9DD-F26FD7975668}" type="pres">
      <dgm:prSet presAssocID="{302BB29D-6EDD-451B-992A-6340BAA10DD4}" presName="sibTrans" presStyleCnt="0"/>
      <dgm:spPr/>
    </dgm:pt>
    <dgm:pt modelId="{86201F87-954D-4948-BF0A-B04C33BF675C}" type="pres">
      <dgm:prSet presAssocID="{9D3C4775-52DB-40AD-9F94-3CF895DC1EAC}" presName="node" presStyleLbl="node1" presStyleIdx="2" presStyleCnt="4" custScaleY="124772">
        <dgm:presLayoutVars>
          <dgm:bulletEnabled val="1"/>
        </dgm:presLayoutVars>
      </dgm:prSet>
      <dgm:spPr/>
    </dgm:pt>
    <dgm:pt modelId="{8439F195-7A64-4A5F-95B1-6982C3368F14}" type="pres">
      <dgm:prSet presAssocID="{2584E7B6-B1D2-48B7-BA41-3C2C690A35DF}" presName="sibTrans" presStyleCnt="0"/>
      <dgm:spPr/>
    </dgm:pt>
    <dgm:pt modelId="{8B63E599-5AD4-48C7-909C-D36FFDA8735C}" type="pres">
      <dgm:prSet presAssocID="{1431F589-B0D6-4078-8315-3B2264399D23}" presName="node" presStyleLbl="node1" presStyleIdx="3" presStyleCnt="4" custScaleY="136964" custLinFactNeighborX="1494" custLinFactNeighborY="1065">
        <dgm:presLayoutVars>
          <dgm:bulletEnabled val="1"/>
        </dgm:presLayoutVars>
      </dgm:prSet>
      <dgm:spPr/>
    </dgm:pt>
  </dgm:ptLst>
  <dgm:cxnLst>
    <dgm:cxn modelId="{FFC5BE0C-E851-4F6F-9E3C-67B7A9B264C8}" type="presOf" srcId="{4CEE6E95-CB67-4FC4-A1B3-822EEBF60166}" destId="{D18A94C7-3A88-445F-98DC-D718AFAF94A8}" srcOrd="0" destOrd="0" presId="urn:microsoft.com/office/officeart/2005/8/layout/default#10"/>
    <dgm:cxn modelId="{C1A1FF0D-1F61-4B31-8CD7-1A82FDAA7944}" type="presOf" srcId="{C9B555A8-B65E-4958-A723-1CA301C1C908}" destId="{7245AF5D-A7C2-48B5-BA8E-76BCB8F73384}" srcOrd="0" destOrd="0" presId="urn:microsoft.com/office/officeart/2005/8/layout/default#10"/>
    <dgm:cxn modelId="{692DE519-F90F-41AA-A4DF-8320C379092F}" srcId="{C9B555A8-B65E-4958-A723-1CA301C1C908}" destId="{4CEE6E95-CB67-4FC4-A1B3-822EEBF60166}" srcOrd="0" destOrd="0" parTransId="{24EE6CD5-A91E-46F5-81C3-A3F54CA77D7A}" sibTransId="{20775D41-75A5-419C-AB31-1CCB5B4B6F6E}"/>
    <dgm:cxn modelId="{F6206244-AA13-4A29-8180-C53B77AD237A}" type="presOf" srcId="{3E42F966-088E-47C0-810A-F3A68881B171}" destId="{8EDAC07F-7E78-42FD-9559-2BC4A2EECB77}" srcOrd="0" destOrd="0" presId="urn:microsoft.com/office/officeart/2005/8/layout/default#10"/>
    <dgm:cxn modelId="{31B10A6F-52EC-43E2-B88A-A2A260A0580E}" type="presOf" srcId="{9D3C4775-52DB-40AD-9F94-3CF895DC1EAC}" destId="{86201F87-954D-4948-BF0A-B04C33BF675C}" srcOrd="0" destOrd="0" presId="urn:microsoft.com/office/officeart/2005/8/layout/default#10"/>
    <dgm:cxn modelId="{F1EE9A4F-6B2D-4A87-AC5F-C7C4737DEF08}" srcId="{C9B555A8-B65E-4958-A723-1CA301C1C908}" destId="{1431F589-B0D6-4078-8315-3B2264399D23}" srcOrd="3" destOrd="0" parTransId="{14F1D961-B562-48D7-BF2F-2CDDDD6926E1}" sibTransId="{958B1FBA-AD24-44D0-9D20-30851C1CAB1F}"/>
    <dgm:cxn modelId="{A1F4DB59-FC04-4299-A16A-40D4CA022C9C}" srcId="{C9B555A8-B65E-4958-A723-1CA301C1C908}" destId="{9D3C4775-52DB-40AD-9F94-3CF895DC1EAC}" srcOrd="2" destOrd="0" parTransId="{43881693-4308-4183-A604-2943990F9CC0}" sibTransId="{2584E7B6-B1D2-48B7-BA41-3C2C690A35DF}"/>
    <dgm:cxn modelId="{950D04C3-60C0-432D-A683-0864DEBAC521}" type="presOf" srcId="{1431F589-B0D6-4078-8315-3B2264399D23}" destId="{8B63E599-5AD4-48C7-909C-D36FFDA8735C}" srcOrd="0" destOrd="0" presId="urn:microsoft.com/office/officeart/2005/8/layout/default#10"/>
    <dgm:cxn modelId="{63447FEF-B94F-419E-A7DE-F65FF55BEE0A}" srcId="{C9B555A8-B65E-4958-A723-1CA301C1C908}" destId="{3E42F966-088E-47C0-810A-F3A68881B171}" srcOrd="1" destOrd="0" parTransId="{9922A84B-5360-46EA-A1DB-F0BE0E6415E9}" sibTransId="{302BB29D-6EDD-451B-992A-6340BAA10DD4}"/>
    <dgm:cxn modelId="{C44F6211-5B60-4BEC-A895-60DD892DF70B}" type="presParOf" srcId="{7245AF5D-A7C2-48B5-BA8E-76BCB8F73384}" destId="{D18A94C7-3A88-445F-98DC-D718AFAF94A8}" srcOrd="0" destOrd="0" presId="urn:microsoft.com/office/officeart/2005/8/layout/default#10"/>
    <dgm:cxn modelId="{92B9ACBD-6347-463D-9FF1-A779699C5A12}" type="presParOf" srcId="{7245AF5D-A7C2-48B5-BA8E-76BCB8F73384}" destId="{06E71BBA-6201-4820-B6D0-CE9D976CBDA8}" srcOrd="1" destOrd="0" presId="urn:microsoft.com/office/officeart/2005/8/layout/default#10"/>
    <dgm:cxn modelId="{E1FE113D-5A8A-4E61-B5A2-F623972642F1}" type="presParOf" srcId="{7245AF5D-A7C2-48B5-BA8E-76BCB8F73384}" destId="{8EDAC07F-7E78-42FD-9559-2BC4A2EECB77}" srcOrd="2" destOrd="0" presId="urn:microsoft.com/office/officeart/2005/8/layout/default#10"/>
    <dgm:cxn modelId="{2681DC92-6351-473C-A777-15CC45FE44A5}" type="presParOf" srcId="{7245AF5D-A7C2-48B5-BA8E-76BCB8F73384}" destId="{579B8AC0-894C-4B08-B9DD-F26FD7975668}" srcOrd="3" destOrd="0" presId="urn:microsoft.com/office/officeart/2005/8/layout/default#10"/>
    <dgm:cxn modelId="{6579504E-8D36-49E2-B15B-048CE844F071}" type="presParOf" srcId="{7245AF5D-A7C2-48B5-BA8E-76BCB8F73384}" destId="{86201F87-954D-4948-BF0A-B04C33BF675C}" srcOrd="4" destOrd="0" presId="urn:microsoft.com/office/officeart/2005/8/layout/default#10"/>
    <dgm:cxn modelId="{50284A0A-CBD2-43A5-ABC9-D81845332C95}" type="presParOf" srcId="{7245AF5D-A7C2-48B5-BA8E-76BCB8F73384}" destId="{8439F195-7A64-4A5F-95B1-6982C3368F14}" srcOrd="5" destOrd="0" presId="urn:microsoft.com/office/officeart/2005/8/layout/default#10"/>
    <dgm:cxn modelId="{D3BC8F53-45D3-4AC1-9118-D104D469BFEE}" type="presParOf" srcId="{7245AF5D-A7C2-48B5-BA8E-76BCB8F73384}" destId="{8B63E599-5AD4-48C7-909C-D36FFDA8735C}" srcOrd="6" destOrd="0" presId="urn:microsoft.com/office/officeart/2005/8/layout/default#10"/>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8A94C7-3A88-445F-98DC-D718AFAF94A8}">
      <dsp:nvSpPr>
        <dsp:cNvPr id="0" name=""/>
        <dsp:cNvSpPr/>
      </dsp:nvSpPr>
      <dsp:spPr>
        <a:xfrm>
          <a:off x="915" y="243070"/>
          <a:ext cx="3570360" cy="2142216"/>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US" sz="2400" b="1" kern="1200" dirty="0">
              <a:solidFill>
                <a:schemeClr val="tx1"/>
              </a:solidFill>
              <a:effectLst>
                <a:outerShdw blurRad="38100" dist="38100" dir="2700000" algn="tl">
                  <a:srgbClr val="000000">
                    <a:alpha val="43137"/>
                  </a:srgbClr>
                </a:outerShdw>
              </a:effectLst>
            </a:rPr>
            <a:t>Culture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Culture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Subculture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Social class</a:t>
          </a:r>
        </a:p>
      </dsp:txBody>
      <dsp:txXfrm>
        <a:off x="915" y="243070"/>
        <a:ext cx="3570360" cy="2142216"/>
      </dsp:txXfrm>
    </dsp:sp>
    <dsp:sp modelId="{8EDAC07F-7E78-42FD-9559-2BC4A2EECB77}">
      <dsp:nvSpPr>
        <dsp:cNvPr id="0" name=""/>
        <dsp:cNvSpPr/>
      </dsp:nvSpPr>
      <dsp:spPr>
        <a:xfrm>
          <a:off x="3928312" y="217545"/>
          <a:ext cx="3570360" cy="2193265"/>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US" sz="2400" b="1" kern="1200" dirty="0">
              <a:solidFill>
                <a:schemeClr val="tx1"/>
              </a:solidFill>
              <a:effectLst>
                <a:outerShdw blurRad="38100" dist="38100" dir="2700000" algn="tl">
                  <a:srgbClr val="000000">
                    <a:alpha val="43137"/>
                  </a:srgbClr>
                </a:outerShdw>
              </a:effectLst>
            </a:rPr>
            <a:t>Social</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Reference group</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Family </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Role &amp; Status</a:t>
          </a:r>
        </a:p>
      </dsp:txBody>
      <dsp:txXfrm>
        <a:off x="3928312" y="217545"/>
        <a:ext cx="3570360" cy="2193265"/>
      </dsp:txXfrm>
    </dsp:sp>
    <dsp:sp modelId="{86201F87-954D-4948-BF0A-B04C33BF675C}">
      <dsp:nvSpPr>
        <dsp:cNvPr id="0" name=""/>
        <dsp:cNvSpPr/>
      </dsp:nvSpPr>
      <dsp:spPr>
        <a:xfrm>
          <a:off x="915" y="2898436"/>
          <a:ext cx="3570360" cy="2672886"/>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endParaRPr lang="en-US" sz="2400" b="1" kern="1200" dirty="0">
            <a:solidFill>
              <a:schemeClr val="tx1"/>
            </a:solidFill>
            <a:effectLst>
              <a:outerShdw blurRad="38100" dist="38100" dir="2700000" algn="tl">
                <a:srgbClr val="000000">
                  <a:alpha val="43137"/>
                </a:srgbClr>
              </a:outerShdw>
            </a:effectLst>
          </a:endParaRPr>
        </a:p>
        <a:p>
          <a:pPr marL="0" lvl="0" indent="0" algn="ctr" defTabSz="1066800" rtl="0">
            <a:lnSpc>
              <a:spcPct val="90000"/>
            </a:lnSpc>
            <a:spcBef>
              <a:spcPct val="0"/>
            </a:spcBef>
            <a:spcAft>
              <a:spcPct val="35000"/>
            </a:spcAft>
            <a:buNone/>
          </a:pPr>
          <a:endParaRPr lang="en-US" sz="2400" b="1" kern="1200" dirty="0">
            <a:solidFill>
              <a:schemeClr val="tx1"/>
            </a:solidFill>
            <a:effectLst>
              <a:outerShdw blurRad="38100" dist="38100" dir="2700000" algn="tl">
                <a:srgbClr val="000000">
                  <a:alpha val="43137"/>
                </a:srgbClr>
              </a:outerShdw>
            </a:effectLst>
          </a:endParaRPr>
        </a:p>
        <a:p>
          <a:pPr marL="0" lvl="0" indent="0" algn="ctr" defTabSz="1066800" rtl="0">
            <a:lnSpc>
              <a:spcPct val="90000"/>
            </a:lnSpc>
            <a:spcBef>
              <a:spcPct val="0"/>
            </a:spcBef>
            <a:spcAft>
              <a:spcPct val="35000"/>
            </a:spcAft>
            <a:buNone/>
          </a:pPr>
          <a:r>
            <a:rPr lang="en-US" sz="2400" b="1" kern="1200" dirty="0">
              <a:solidFill>
                <a:schemeClr val="tx1"/>
              </a:solidFill>
              <a:effectLst>
                <a:outerShdw blurRad="38100" dist="38100" dir="2700000" algn="tl">
                  <a:srgbClr val="000000">
                    <a:alpha val="43137"/>
                  </a:srgbClr>
                </a:outerShdw>
              </a:effectLst>
            </a:rPr>
            <a:t>Personal</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Age ,life cycle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Occupation</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Life style </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Personality</a:t>
          </a:r>
        </a:p>
        <a:p>
          <a:pPr marL="0" lvl="0" indent="0" algn="ctr" defTabSz="1066800" rtl="0">
            <a:lnSpc>
              <a:spcPct val="90000"/>
            </a:lnSpc>
            <a:spcBef>
              <a:spcPct val="0"/>
            </a:spcBef>
            <a:spcAft>
              <a:spcPct val="35000"/>
            </a:spcAft>
            <a:buNone/>
          </a:pPr>
          <a:endParaRPr lang="en-US" sz="2400" b="1" kern="1200" dirty="0">
            <a:effectLst>
              <a:outerShdw blurRad="38100" dist="38100" dir="2700000" algn="tl">
                <a:srgbClr val="000000">
                  <a:alpha val="43137"/>
                </a:srgbClr>
              </a:outerShdw>
            </a:effectLst>
          </a:endParaRP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 </a:t>
          </a:r>
        </a:p>
        <a:p>
          <a:pPr marL="0" lvl="0" indent="0" algn="ctr" defTabSz="1066800" rtl="0">
            <a:lnSpc>
              <a:spcPct val="90000"/>
            </a:lnSpc>
            <a:spcBef>
              <a:spcPct val="0"/>
            </a:spcBef>
            <a:spcAft>
              <a:spcPct val="35000"/>
            </a:spcAft>
            <a:buNone/>
          </a:pPr>
          <a:endParaRPr lang="en-US" sz="2400" b="1" kern="1200" dirty="0">
            <a:effectLst>
              <a:outerShdw blurRad="38100" dist="38100" dir="2700000" algn="tl">
                <a:srgbClr val="000000">
                  <a:alpha val="43137"/>
                </a:srgbClr>
              </a:outerShdw>
            </a:effectLst>
          </a:endParaRPr>
        </a:p>
      </dsp:txBody>
      <dsp:txXfrm>
        <a:off x="915" y="2898436"/>
        <a:ext cx="3570360" cy="2672886"/>
      </dsp:txXfrm>
    </dsp:sp>
    <dsp:sp modelId="{8B63E599-5AD4-48C7-909C-D36FFDA8735C}">
      <dsp:nvSpPr>
        <dsp:cNvPr id="0" name=""/>
        <dsp:cNvSpPr/>
      </dsp:nvSpPr>
      <dsp:spPr>
        <a:xfrm>
          <a:off x="3929227" y="2790661"/>
          <a:ext cx="3570360" cy="2934065"/>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endParaRPr lang="en-US" sz="2400" b="1" kern="1200" dirty="0">
            <a:solidFill>
              <a:schemeClr val="tx1"/>
            </a:solidFill>
            <a:effectLst>
              <a:outerShdw blurRad="38100" dist="38100" dir="2700000" algn="tl">
                <a:srgbClr val="000000">
                  <a:alpha val="43137"/>
                </a:srgbClr>
              </a:outerShdw>
            </a:effectLst>
          </a:endParaRPr>
        </a:p>
        <a:p>
          <a:pPr marL="0" lvl="0" indent="0" algn="ctr" defTabSz="1066800" rtl="0">
            <a:lnSpc>
              <a:spcPct val="90000"/>
            </a:lnSpc>
            <a:spcBef>
              <a:spcPct val="0"/>
            </a:spcBef>
            <a:spcAft>
              <a:spcPct val="35000"/>
            </a:spcAft>
            <a:buNone/>
          </a:pPr>
          <a:r>
            <a:rPr lang="en-US" sz="2400" b="1" kern="1200" dirty="0">
              <a:solidFill>
                <a:schemeClr val="tx1"/>
              </a:solidFill>
              <a:effectLst>
                <a:outerShdw blurRad="38100" dist="38100" dir="2700000" algn="tl">
                  <a:srgbClr val="000000">
                    <a:alpha val="43137"/>
                  </a:srgbClr>
                </a:outerShdw>
              </a:effectLst>
            </a:rPr>
            <a:t>Psychological</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Attitude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Perception</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Beliefs</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Learning</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motivation</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 </a:t>
          </a:r>
        </a:p>
      </dsp:txBody>
      <dsp:txXfrm>
        <a:off x="3929227" y="2790661"/>
        <a:ext cx="3570360" cy="2934065"/>
      </dsp:txXfrm>
    </dsp:sp>
  </dsp:spTree>
</dsp:drawing>
</file>

<file path=ppt/diagrams/layout1.xml><?xml version="1.0" encoding="utf-8"?>
<dgm:layoutDef xmlns:dgm="http://schemas.openxmlformats.org/drawingml/2006/diagram" xmlns:a="http://schemas.openxmlformats.org/drawingml/2006/main" uniqueId="urn:microsoft.com/office/officeart/2005/8/layout/default#10">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1">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9/28/2026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D6231C-B771-26B1-AF5C-1F541C1037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D841A2-6B56-5BD8-50A6-64F497127A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206C5E-34BC-8FE2-87C8-970C50D854A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9C784AF-5D8B-56C5-2ED2-9E49D88DFDAD}"/>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4773231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217960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149787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150935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312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24922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7663778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2C376D-60E1-23CA-DBF0-39CF11FDF8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F7739B-1020-4C56-F0F1-0350672AE7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E30DF4C-23EA-39CD-5DDA-1930AB0A0C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37B4CB-3B6F-8EB5-2174-DF19D5CF3A72}"/>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1822764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9/28/2026</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9/28/2026</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9/28/2026</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9/28/2026</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9/28/2026</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9/28/2026</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9/28/2026</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9/28/2026</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9/28/2026</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9/28/2026</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9/28/2026</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59559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cstate="print">
            <a:alphaModFix amt="76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9/28/2026</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 id="214748366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6.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3.xml"/><Relationship Id="rId1" Type="http://schemas.openxmlformats.org/officeDocument/2006/relationships/video" Target="https://www.youtube.com/embed/6BLMG_HKo9k"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audio" Target="../media/media1.mp3"/><Relationship Id="rId2" Type="http://schemas.microsoft.com/office/2007/relationships/media" Target="../media/media1.mp3"/><Relationship Id="rId1" Type="http://schemas.openxmlformats.org/officeDocument/2006/relationships/video" Target="https://www.youtube.com/embed/a4nixJxV0FU?feature=oembed" TargetMode="Externa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slideLayout" Target="../slideLayouts/slideLayout2.xml"/><Relationship Id="rId1" Type="http://schemas.openxmlformats.org/officeDocument/2006/relationships/video" Target="https://www.youtube.com/embed/HLnkVkrsvxM?feature=oembed"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jpeg"/><Relationship Id="rId7" Type="http://schemas.openxmlformats.org/officeDocument/2006/relationships/diagramColors" Target="../diagrams/colors1.xml"/><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 Id="rId4" Type="http://schemas.openxmlformats.org/officeDocument/2006/relationships/image" Target="../media/image28.jpeg"/></Relationships>
</file>

<file path=ppt/slides/_rels/slide25.xml.rels><?xml version="1.0" encoding="UTF-8" standalone="yes"?>
<Relationships xmlns="http://schemas.openxmlformats.org/package/2006/relationships"><Relationship Id="rId3" Type="http://schemas.openxmlformats.org/officeDocument/2006/relationships/image" Target="../media/image30.jfif"/><Relationship Id="rId2" Type="http://schemas.openxmlformats.org/officeDocument/2006/relationships/image" Target="../media/image29.jpeg"/><Relationship Id="rId1" Type="http://schemas.openxmlformats.org/officeDocument/2006/relationships/slideLayout" Target="../slideLayouts/slideLayout1.xml"/><Relationship Id="rId4" Type="http://schemas.openxmlformats.org/officeDocument/2006/relationships/image" Target="../media/image31.jpg"/></Relationships>
</file>

<file path=ppt/slides/_rels/slide2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17.jpg"/><Relationship Id="rId1" Type="http://schemas.openxmlformats.org/officeDocument/2006/relationships/slideLayout" Target="../slideLayouts/slideLayout1.xml"/><Relationship Id="rId4" Type="http://schemas.openxmlformats.org/officeDocument/2006/relationships/image" Target="../media/image34.jpeg"/></Relationships>
</file>

<file path=ppt/slides/_rels/slide2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36.png"/></Relationships>
</file>

<file path=ppt/slides/_rels/slide3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slideLayout" Target="../slideLayouts/slideLayout2.xml"/><Relationship Id="rId1" Type="http://schemas.openxmlformats.org/officeDocument/2006/relationships/video" Target="https://www.youtube.com/embed/OTLqpNi4dW8?feature=oembed" TargetMode="Externa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3.mp4"/><Relationship Id="rId1" Type="http://schemas.microsoft.com/office/2007/relationships/media" Target="../media/media3.mp4"/><Relationship Id="rId5" Type="http://schemas.openxmlformats.org/officeDocument/2006/relationships/image" Target="../media/image39.png"/><Relationship Id="rId4" Type="http://schemas.openxmlformats.org/officeDocument/2006/relationships/image" Target="../media/image38.jpg"/></Relationships>
</file>

<file path=ppt/slides/_rels/slide3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8.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video" Target="../media/media4.mp4"/><Relationship Id="rId1" Type="http://schemas.microsoft.com/office/2007/relationships/media" Target="../media/media4.mp4"/><Relationship Id="rId4" Type="http://schemas.openxmlformats.org/officeDocument/2006/relationships/image" Target="../media/image41.png"/></Relationships>
</file>

<file path=ppt/slides/_rels/slide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42.jpeg"/></Relationships>
</file>

<file path=ppt/slides/_rels/slide3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17.jpg"/><Relationship Id="rId1" Type="http://schemas.openxmlformats.org/officeDocument/2006/relationships/slideLayout" Target="../slideLayouts/slideLayout1.xml"/><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44.jpeg"/></Relationships>
</file>

<file path=ppt/slides/_rels/slide3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38.jpg"/><Relationship Id="rId1" Type="http://schemas.openxmlformats.org/officeDocument/2006/relationships/slideLayout" Target="../slideLayouts/slideLayout1.xml"/><Relationship Id="rId5" Type="http://schemas.openxmlformats.org/officeDocument/2006/relationships/image" Target="../media/image49.jpeg"/><Relationship Id="rId4" Type="http://schemas.openxmlformats.org/officeDocument/2006/relationships/image" Target="../media/image48.jpeg"/></Relationships>
</file>

<file path=ppt/slides/_rels/slide3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42.jpeg"/></Relationships>
</file>

<file path=ppt/slides/_rels/slide3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53.svg"/><Relationship Id="rId2" Type="http://schemas.openxmlformats.org/officeDocument/2006/relationships/image" Target="../media/image52.svg"/><Relationship Id="rId1" Type="http://schemas.openxmlformats.org/officeDocument/2006/relationships/slideLayout" Target="../slideLayouts/slideLayout14.xml"/><Relationship Id="rId5" Type="http://schemas.openxmlformats.org/officeDocument/2006/relationships/image" Target="../media/image55.jpg"/><Relationship Id="rId4" Type="http://schemas.openxmlformats.org/officeDocument/2006/relationships/image" Target="../media/image54.svg"/></Relationships>
</file>

<file path=ppt/slides/_rels/slide47.xml.rels><?xml version="1.0" encoding="UTF-8" standalone="yes"?>
<Relationships xmlns="http://schemas.openxmlformats.org/package/2006/relationships"><Relationship Id="rId3" Type="http://schemas.openxmlformats.org/officeDocument/2006/relationships/image" Target="../media/image56.svg"/><Relationship Id="rId2" Type="http://schemas.openxmlformats.org/officeDocument/2006/relationships/notesSlide" Target="../notesSlides/notesSlide13.xml"/><Relationship Id="rId1" Type="http://schemas.openxmlformats.org/officeDocument/2006/relationships/slideLayout" Target="../slideLayouts/slideLayout15.xml"/><Relationship Id="rId5" Type="http://schemas.openxmlformats.org/officeDocument/2006/relationships/image" Target="../media/image4.png"/><Relationship Id="rId4" Type="http://schemas.openxmlformats.org/officeDocument/2006/relationships/image" Target="../media/image57.jp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4" name="Rectangle: Rounded Corners 33">
            <a:extLst>
              <a:ext uri="{FF2B5EF4-FFF2-40B4-BE49-F238E27FC236}">
                <a16:creationId xmlns:a16="http://schemas.microsoft.com/office/drawing/2014/main" id="{15C30772-0DD8-7BE1-E943-20DE696CFBEA}"/>
              </a:ext>
            </a:extLst>
          </p:cNvPr>
          <p:cNvSpPr/>
          <p:nvPr/>
        </p:nvSpPr>
        <p:spPr>
          <a:xfrm>
            <a:off x="-131" y="5855547"/>
            <a:ext cx="3516608" cy="529167"/>
          </a:xfrm>
          <a:prstGeom prst="roundRect">
            <a:avLst/>
          </a:prstGeom>
          <a:solidFill>
            <a:srgbClr val="19C3F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ajawal Medium" panose="00000600000000000000" pitchFamily="2" charset="-78"/>
                <a:cs typeface="Tajawal Medium" panose="00000600000000000000" pitchFamily="2" charset="-78"/>
              </a:rPr>
              <a:t>Lecture 1</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419900" y="2532528"/>
            <a:ext cx="5315065"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Digital Consumer Behavior</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431923" y="41686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ajawal Medium" panose="00000600000000000000" pitchFamily="2" charset="-78"/>
                <a:cs typeface="Tajawal Medium" panose="00000600000000000000" pitchFamily="2" charset="-78"/>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607352"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MKT713 </a:t>
            </a:r>
          </a:p>
          <a:p>
            <a:r>
              <a:rPr lang="en-US" sz="2000" dirty="0">
                <a:solidFill>
                  <a:srgbClr val="000000"/>
                </a:solidFill>
                <a:latin typeface="Times New Roman" panose="02020603050405020304" pitchFamily="18" charset="0"/>
                <a:cs typeface="Times New Roman" panose="02020603050405020304" pitchFamily="18" charset="0"/>
              </a:rPr>
              <a:t>Introduction to Digital Consumer Behavior</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Perihan Salah</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6" name="Graphic 21">
            <a:extLst>
              <a:ext uri="{FF2B5EF4-FFF2-40B4-BE49-F238E27FC236}">
                <a16:creationId xmlns:a16="http://schemas.microsoft.com/office/drawing/2014/main" id="{E97498BE-443D-38EF-F531-3EC3DEB7CA9B}"/>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2275"/>
            <a:ext cx="2421250" cy="1130568"/>
          </a:xfrm>
          <a:prstGeom prst="rect">
            <a:avLst/>
          </a:prstGeom>
        </p:spPr>
      </p:pic>
    </p:spTree>
    <p:extLst>
      <p:ext uri="{BB962C8B-B14F-4D97-AF65-F5344CB8AC3E}">
        <p14:creationId xmlns:p14="http://schemas.microsoft.com/office/powerpoint/2010/main" val="26851232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E16ABC19-95B5-6DC3-E45F-1A6704C69E65}"/>
              </a:ext>
            </a:extLst>
          </p:cNvPr>
          <p:cNvSpPr/>
          <p:nvPr/>
        </p:nvSpPr>
        <p:spPr>
          <a:xfrm>
            <a:off x="304801" y="1285193"/>
            <a:ext cx="11676992" cy="54850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52714" y="382014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160245" y="1431095"/>
            <a:ext cx="472801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4053011" y="2496741"/>
            <a:ext cx="6835244" cy="3483005"/>
          </a:xfrm>
          <a:prstGeom prst="rect">
            <a:avLst/>
          </a:prstGeom>
          <a:noFill/>
        </p:spPr>
        <p:txBody>
          <a:bodyPr wrap="square" rtlCol="0">
            <a:spAutoFit/>
          </a:bodyPr>
          <a:lstStyle/>
          <a:p>
            <a:pPr marL="12700" lvl="0">
              <a:spcBef>
                <a:spcPts val="1739"/>
              </a:spcBef>
              <a:defRPr/>
            </a:pPr>
            <a:r>
              <a:rPr lang="en-US" sz="2400" b="1" u="sng" dirty="0">
                <a:solidFill>
                  <a:prstClr val="black"/>
                </a:solidFill>
              </a:rPr>
              <a:t>On successful completion of the program, graduate must be able to:</a:t>
            </a:r>
          </a:p>
          <a:p>
            <a:pPr marL="298450" lvl="0" indent="-285750">
              <a:spcBef>
                <a:spcPts val="1739"/>
              </a:spcBef>
              <a:buFont typeface="Arial" panose="020B0604020202020204" pitchFamily="34" charset="0"/>
              <a:buChar char="•"/>
              <a:defRPr/>
            </a:pPr>
            <a:r>
              <a:rPr lang="en-US" sz="2400" dirty="0">
                <a:solidFill>
                  <a:prstClr val="black"/>
                </a:solidFill>
              </a:rPr>
              <a:t>Explain and apply the key terms, definitions, and concepts used in the study of consumer behavior.</a:t>
            </a:r>
          </a:p>
          <a:p>
            <a:pPr marL="298450" lvl="0" indent="-285750">
              <a:spcBef>
                <a:spcPts val="1739"/>
              </a:spcBef>
              <a:buFont typeface="Arial" panose="020B0604020202020204" pitchFamily="34" charset="0"/>
              <a:buChar char="•"/>
              <a:defRPr/>
            </a:pPr>
            <a:r>
              <a:rPr lang="en-US" sz="2400" dirty="0">
                <a:solidFill>
                  <a:prstClr val="black"/>
                </a:solidFill>
              </a:rPr>
              <a:t>Demonstrate how as a marketer you can use your knowledge of consumer behavior concepts to develop better marketing programs and strategies to influence those behaviors.</a:t>
            </a:r>
          </a:p>
        </p:txBody>
      </p:sp>
      <p:grpSp>
        <p:nvGrpSpPr>
          <p:cNvPr id="3" name="Group 2">
            <a:extLst>
              <a:ext uri="{FF2B5EF4-FFF2-40B4-BE49-F238E27FC236}">
                <a16:creationId xmlns:a16="http://schemas.microsoft.com/office/drawing/2014/main" id="{DB2649DD-A18F-4A25-A6A3-CE67B847BF0F}"/>
              </a:ext>
            </a:extLst>
          </p:cNvPr>
          <p:cNvGrpSpPr/>
          <p:nvPr/>
        </p:nvGrpSpPr>
        <p:grpSpPr>
          <a:xfrm>
            <a:off x="4546947" y="1162651"/>
            <a:ext cx="1190600" cy="1039770"/>
            <a:chOff x="3386537" y="1329617"/>
            <a:chExt cx="1190600" cy="1039770"/>
          </a:xfrm>
        </p:grpSpPr>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grpSp>
      <p:sp>
        <p:nvSpPr>
          <p:cNvPr id="9" name="TextBox 8">
            <a:extLst>
              <a:ext uri="{FF2B5EF4-FFF2-40B4-BE49-F238E27FC236}">
                <a16:creationId xmlns:a16="http://schemas.microsoft.com/office/drawing/2014/main" id="{D2A61C26-2216-E13E-2DAA-FEF4A7305383}"/>
              </a:ext>
            </a:extLst>
          </p:cNvPr>
          <p:cNvSpPr txBox="1"/>
          <p:nvPr/>
        </p:nvSpPr>
        <p:spPr>
          <a:xfrm>
            <a:off x="9696944" y="6370169"/>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EAE57278-AB96-113D-1E2C-F43DC42A889F}"/>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2275"/>
            <a:ext cx="2421250" cy="1130568"/>
          </a:xfrm>
          <a:prstGeom prst="rect">
            <a:avLst/>
          </a:prstGeom>
        </p:spPr>
      </p:pic>
    </p:spTree>
    <p:extLst>
      <p:ext uri="{BB962C8B-B14F-4D97-AF65-F5344CB8AC3E}">
        <p14:creationId xmlns:p14="http://schemas.microsoft.com/office/powerpoint/2010/main" val="35312058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641D08-927B-61FF-FBA0-B070D9743023}"/>
            </a:ext>
          </a:extLst>
        </p:cNvPr>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4B1BCBDB-872A-377C-99F5-3C7C2BC421E9}"/>
              </a:ext>
            </a:extLst>
          </p:cNvPr>
          <p:cNvSpPr/>
          <p:nvPr/>
        </p:nvSpPr>
        <p:spPr>
          <a:xfrm>
            <a:off x="304801" y="1285193"/>
            <a:ext cx="11676992" cy="54850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Placeholder 4">
            <a:extLst>
              <a:ext uri="{FF2B5EF4-FFF2-40B4-BE49-F238E27FC236}">
                <a16:creationId xmlns:a16="http://schemas.microsoft.com/office/drawing/2014/main" id="{18469675-6541-7198-FD0A-3069B5EDD7DE}"/>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E0E127B4-1239-1B76-4FD9-17C94DAB5B8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37E90EC-E1BA-AB17-9480-D4AF656DC906}"/>
              </a:ext>
            </a:extLst>
          </p:cNvPr>
          <p:cNvSpPr/>
          <p:nvPr/>
        </p:nvSpPr>
        <p:spPr>
          <a:xfrm rot="16200000" flipV="1">
            <a:off x="-652714" y="382014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C4D871A2-EB28-C662-88B0-48BFCE744EF2}"/>
              </a:ext>
            </a:extLst>
          </p:cNvPr>
          <p:cNvSpPr txBox="1"/>
          <p:nvPr/>
        </p:nvSpPr>
        <p:spPr>
          <a:xfrm>
            <a:off x="6160245" y="1431095"/>
            <a:ext cx="472801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a:t>
            </a:r>
          </a:p>
        </p:txBody>
      </p:sp>
      <p:sp>
        <p:nvSpPr>
          <p:cNvPr id="31" name="TextBox 30">
            <a:extLst>
              <a:ext uri="{FF2B5EF4-FFF2-40B4-BE49-F238E27FC236}">
                <a16:creationId xmlns:a16="http://schemas.microsoft.com/office/drawing/2014/main" id="{72500874-FFB1-5BA0-ABF3-7A6D2DD47942}"/>
              </a:ext>
            </a:extLst>
          </p:cNvPr>
          <p:cNvSpPr txBox="1"/>
          <p:nvPr/>
        </p:nvSpPr>
        <p:spPr>
          <a:xfrm>
            <a:off x="3672768" y="2178598"/>
            <a:ext cx="7800980" cy="3516347"/>
          </a:xfrm>
          <a:prstGeom prst="rect">
            <a:avLst/>
          </a:prstGeom>
          <a:noFill/>
        </p:spPr>
        <p:txBody>
          <a:bodyPr wrap="square" rtlCol="0">
            <a:spAutoFit/>
          </a:bodyPr>
          <a:lstStyle/>
          <a:p>
            <a:pPr marL="12700" lvl="0">
              <a:spcBef>
                <a:spcPts val="1739"/>
              </a:spcBef>
              <a:defRPr/>
            </a:pPr>
            <a:r>
              <a:rPr lang="en-US" sz="2000" b="1" u="sng" dirty="0">
                <a:solidFill>
                  <a:prstClr val="black"/>
                </a:solidFill>
              </a:rPr>
              <a:t>On successful completion of the program, graduate must be able to:</a:t>
            </a:r>
          </a:p>
          <a:p>
            <a:pPr marL="298450" lvl="0" indent="-285750">
              <a:spcBef>
                <a:spcPts val="1739"/>
              </a:spcBef>
              <a:buFont typeface="Arial" panose="020B0604020202020204" pitchFamily="34" charset="0"/>
              <a:buChar char="•"/>
              <a:defRPr/>
            </a:pPr>
            <a:r>
              <a:rPr lang="en-US" sz="2000" dirty="0">
                <a:solidFill>
                  <a:prstClr val="black"/>
                </a:solidFill>
              </a:rPr>
              <a:t>Critically evaluate the effectiveness of various advertisement and promotions and their attempts to influence the behaviors of individuals.</a:t>
            </a:r>
          </a:p>
          <a:p>
            <a:pPr marL="298450" lvl="0" indent="-285750">
              <a:spcBef>
                <a:spcPts val="1739"/>
              </a:spcBef>
              <a:buFont typeface="Arial" panose="020B0604020202020204" pitchFamily="34" charset="0"/>
              <a:buChar char="•"/>
              <a:defRPr/>
            </a:pPr>
            <a:r>
              <a:rPr lang="en-US" sz="2000" dirty="0">
                <a:solidFill>
                  <a:prstClr val="black"/>
                </a:solidFill>
              </a:rPr>
              <a:t>Complete a project that demonstrates both your working knowledge and analytical skills in assessing the consumer decision-making process.</a:t>
            </a:r>
          </a:p>
          <a:p>
            <a:pPr marL="298450" lvl="0" indent="-285750">
              <a:spcBef>
                <a:spcPts val="1739"/>
              </a:spcBef>
              <a:buFont typeface="Arial" panose="020B0604020202020204" pitchFamily="34" charset="0"/>
              <a:buChar char="•"/>
              <a:defRPr/>
            </a:pPr>
            <a:r>
              <a:rPr lang="en-US" sz="2000" dirty="0">
                <a:solidFill>
                  <a:prstClr val="black"/>
                </a:solidFill>
              </a:rPr>
              <a:t>Analyze the trends in consumer behavior and apply them to the marketing of an actual product or service.</a:t>
            </a:r>
          </a:p>
        </p:txBody>
      </p:sp>
      <p:grpSp>
        <p:nvGrpSpPr>
          <p:cNvPr id="3" name="Group 2">
            <a:extLst>
              <a:ext uri="{FF2B5EF4-FFF2-40B4-BE49-F238E27FC236}">
                <a16:creationId xmlns:a16="http://schemas.microsoft.com/office/drawing/2014/main" id="{2C30D438-3BBD-FD93-CD4F-9CAFCD5DFC52}"/>
              </a:ext>
            </a:extLst>
          </p:cNvPr>
          <p:cNvGrpSpPr/>
          <p:nvPr/>
        </p:nvGrpSpPr>
        <p:grpSpPr>
          <a:xfrm>
            <a:off x="4546947" y="1162651"/>
            <a:ext cx="1190600" cy="1039770"/>
            <a:chOff x="3386537" y="1329617"/>
            <a:chExt cx="1190600" cy="1039770"/>
          </a:xfrm>
        </p:grpSpPr>
        <p:sp>
          <p:nvSpPr>
            <p:cNvPr id="32" name="Rectangle 31">
              <a:extLst>
                <a:ext uri="{FF2B5EF4-FFF2-40B4-BE49-F238E27FC236}">
                  <a16:creationId xmlns:a16="http://schemas.microsoft.com/office/drawing/2014/main" id="{56B1CCFC-70C2-5A5B-0D0F-65488888E4A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B03DC03E-20CA-9AC2-3631-7F7CF7436688}"/>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63CCB6E8-87B8-1D20-F4CA-F507B0DF5700}"/>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grpSp>
      <p:sp>
        <p:nvSpPr>
          <p:cNvPr id="9" name="TextBox 8">
            <a:extLst>
              <a:ext uri="{FF2B5EF4-FFF2-40B4-BE49-F238E27FC236}">
                <a16:creationId xmlns:a16="http://schemas.microsoft.com/office/drawing/2014/main" id="{98898241-55FB-C6EB-73D9-FDD4B4494F4E}"/>
              </a:ext>
            </a:extLst>
          </p:cNvPr>
          <p:cNvSpPr txBox="1"/>
          <p:nvPr/>
        </p:nvSpPr>
        <p:spPr>
          <a:xfrm>
            <a:off x="9696944" y="6370169"/>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C335378F-4CFF-8446-38AA-B056661D8564}"/>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2275"/>
            <a:ext cx="2421250" cy="1130568"/>
          </a:xfrm>
          <a:prstGeom prst="rect">
            <a:avLst/>
          </a:prstGeom>
        </p:spPr>
      </p:pic>
    </p:spTree>
    <p:extLst>
      <p:ext uri="{BB962C8B-B14F-4D97-AF65-F5344CB8AC3E}">
        <p14:creationId xmlns:p14="http://schemas.microsoft.com/office/powerpoint/2010/main" val="16998799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788122" y="-10204"/>
            <a:ext cx="41138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ajawal Medium" panose="00000600000000000000" pitchFamily="2" charset="-78"/>
                <a:ea typeface="+mn-ea"/>
                <a:cs typeface="Tajawal Medium" panose="00000600000000000000" pitchFamily="2" charset="-78"/>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64492" y="1982015"/>
            <a:ext cx="8417320" cy="378565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44546A"/>
                </a:solidFill>
                <a:effectLst/>
                <a:uLnTx/>
                <a:uFillTx/>
                <a:latin typeface="Lato"/>
                <a:ea typeface="Lato"/>
                <a:cs typeface="Lato"/>
                <a:sym typeface="Lato"/>
              </a:rPr>
              <a:t>1 Technology-Driven Consumer Behavior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44546A"/>
                </a:solidFill>
                <a:effectLst/>
                <a:uLnTx/>
                <a:uFillTx/>
                <a:latin typeface="Lato"/>
                <a:ea typeface="Lato"/>
                <a:cs typeface="Lato"/>
                <a:sym typeface="Lato"/>
              </a:rPr>
              <a:t>2 Consumer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44546A"/>
                </a:solidFill>
                <a:effectLst/>
                <a:uLnTx/>
                <a:uFillTx/>
                <a:latin typeface="Lato"/>
                <a:ea typeface="Lato"/>
                <a:cs typeface="Lato"/>
                <a:sym typeface="Lato"/>
              </a:rPr>
              <a:t>3 Consumer Personality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44546A"/>
                </a:solidFill>
                <a:effectLst/>
                <a:uLnTx/>
                <a:uFillTx/>
                <a:latin typeface="Lato"/>
                <a:ea typeface="Lato"/>
                <a:cs typeface="Lato"/>
                <a:sym typeface="Lato"/>
              </a:rPr>
              <a:t>4 Consumer Perception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44546A"/>
                </a:solidFill>
                <a:effectLst/>
                <a:uLnTx/>
                <a:uFillTx/>
                <a:latin typeface="Lato"/>
                <a:ea typeface="Lato"/>
                <a:cs typeface="Lato"/>
                <a:sym typeface="Lato"/>
              </a:rPr>
              <a:t>5 Consumer Learning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44546A"/>
                </a:solidFill>
                <a:effectLst/>
                <a:uLnTx/>
                <a:uFillTx/>
                <a:latin typeface="Lato"/>
                <a:ea typeface="Lato"/>
                <a:cs typeface="Lato"/>
                <a:sym typeface="Lato"/>
              </a:rPr>
              <a:t>6 Consumer Attitude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44546A"/>
                </a:solidFill>
                <a:effectLst/>
                <a:uLnTx/>
                <a:uFillTx/>
                <a:latin typeface="Lato"/>
                <a:ea typeface="Lato"/>
                <a:cs typeface="Lato"/>
                <a:sym typeface="Lato"/>
              </a:rPr>
              <a:t>7 Reference Groups &amp; Word of mouth</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44546A"/>
                </a:solidFill>
                <a:effectLst/>
                <a:uLnTx/>
                <a:uFillTx/>
                <a:latin typeface="Lato"/>
                <a:ea typeface="Lato"/>
                <a:cs typeface="Lato"/>
                <a:sym typeface="Lato"/>
              </a:rPr>
              <a:t>8 The Family and It’s Social Standing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44546A"/>
                </a:solidFill>
                <a:effectLst/>
                <a:uLnTx/>
                <a:uFillTx/>
                <a:latin typeface="Lato"/>
                <a:ea typeface="Lato"/>
                <a:cs typeface="Lato"/>
                <a:sym typeface="Lato"/>
              </a:rPr>
              <a:t>9 Culture’s Influence on Consumer Behavior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564492" y="699159"/>
            <a:ext cx="1602023" cy="988453"/>
          </a:xfrm>
          <a:prstGeom prst="rect">
            <a:avLst/>
          </a:prstGeom>
          <a:solidFill>
            <a:srgbClr val="3B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509268" y="699597"/>
            <a:ext cx="1551126"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Introduction</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814086" y="958095"/>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00</a:t>
            </a:r>
            <a:endParaRPr kumimoji="0" lang="en-US" sz="12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6" name="Graphic 21">
            <a:extLst>
              <a:ext uri="{FF2B5EF4-FFF2-40B4-BE49-F238E27FC236}">
                <a16:creationId xmlns:a16="http://schemas.microsoft.com/office/drawing/2014/main" id="{B54164CD-1986-97C9-97D2-6CDB7B89B110}"/>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2275"/>
            <a:ext cx="2421250" cy="1130568"/>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27D93291-4ED0-4337-8692-C9675582A6A3}"/>
              </a:ext>
            </a:extLst>
          </p:cNvPr>
          <p:cNvSpPr/>
          <p:nvPr/>
        </p:nvSpPr>
        <p:spPr>
          <a:xfrm>
            <a:off x="3867667" y="103398"/>
            <a:ext cx="5547684" cy="52322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Calibri" panose="020F0502020204030204"/>
                <a:ea typeface="+mn-ea"/>
                <a:cs typeface="+mn-cs"/>
              </a:rPr>
              <a:t>What is Marketing?</a:t>
            </a:r>
          </a:p>
        </p:txBody>
      </p:sp>
      <p:sp>
        <p:nvSpPr>
          <p:cNvPr id="12" name="Google Shape;4273;p50">
            <a:extLst>
              <a:ext uri="{FF2B5EF4-FFF2-40B4-BE49-F238E27FC236}">
                <a16:creationId xmlns:a16="http://schemas.microsoft.com/office/drawing/2014/main" id="{74E2C309-D414-48D6-8C64-D6FEAC394152}"/>
              </a:ext>
            </a:extLst>
          </p:cNvPr>
          <p:cNvSpPr txBox="1">
            <a:spLocks/>
          </p:cNvSpPr>
          <p:nvPr/>
        </p:nvSpPr>
        <p:spPr>
          <a:xfrm>
            <a:off x="4013533" y="1646476"/>
            <a:ext cx="7327340" cy="4687340"/>
          </a:xfrm>
          <a:prstGeom prst="rect">
            <a:avLst/>
          </a:prstGeom>
        </p:spPr>
        <p:txBody>
          <a:bodyPr spcFirstLastPara="1" wrap="square" lIns="91425" tIns="91425" rIns="91425" bIns="91425"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en-US" altLang="en-US" sz="2400" b="1" i="0" u="none" strike="noStrike" kern="1200" cap="none" spc="0" normalizeH="0" baseline="0" noProof="0" dirty="0">
                <a:ln>
                  <a:noFill/>
                </a:ln>
                <a:solidFill>
                  <a:prstClr val="black"/>
                </a:solidFill>
                <a:effectLst/>
                <a:uLnTx/>
                <a:uFillTx/>
                <a:latin typeface="Arial" charset="0"/>
                <a:ea typeface="+mn-ea"/>
                <a:cs typeface="Arial" charset="0"/>
                <a:sym typeface="Arial" charset="0"/>
              </a:rPr>
              <a:t>Marketing</a:t>
            </a:r>
            <a:r>
              <a:rPr kumimoji="0" lang="en-US" altLang="en-US" sz="2400" b="0" i="0" u="none" strike="noStrike" kern="1200" cap="none" spc="0" normalizeH="0" baseline="0" noProof="0" dirty="0">
                <a:ln>
                  <a:noFill/>
                </a:ln>
                <a:solidFill>
                  <a:prstClr val="black"/>
                </a:solidFill>
                <a:effectLst/>
                <a:uLnTx/>
                <a:uFillTx/>
                <a:latin typeface="Arial" charset="0"/>
                <a:ea typeface="+mn-ea"/>
                <a:cs typeface="Arial" charset="0"/>
                <a:sym typeface="Arial" charset="0"/>
              </a:rPr>
              <a:t>: the </a:t>
            </a:r>
            <a:r>
              <a:rPr kumimoji="0" lang="en-US" altLang="en-US" sz="2400" b="1" i="0" u="none" strike="noStrike" kern="1200" cap="none" spc="0" normalizeH="0" baseline="0" noProof="0" dirty="0">
                <a:ln>
                  <a:noFill/>
                </a:ln>
                <a:solidFill>
                  <a:prstClr val="black"/>
                </a:solidFill>
                <a:effectLst/>
                <a:uLnTx/>
                <a:uFillTx/>
                <a:latin typeface="Arial" charset="0"/>
                <a:ea typeface="+mn-ea"/>
                <a:cs typeface="Arial" charset="0"/>
                <a:sym typeface="Arial" charset="0"/>
              </a:rPr>
              <a:t>process</a:t>
            </a:r>
            <a:r>
              <a:rPr kumimoji="0" lang="en-US" altLang="en-US" sz="2400" b="0" i="0" u="none" strike="noStrike" kern="1200" cap="none" spc="0" normalizeH="0" baseline="0" noProof="0" dirty="0">
                <a:ln>
                  <a:noFill/>
                </a:ln>
                <a:solidFill>
                  <a:prstClr val="black"/>
                </a:solidFill>
                <a:effectLst/>
                <a:uLnTx/>
                <a:uFillTx/>
                <a:latin typeface="Arial" charset="0"/>
                <a:ea typeface="+mn-ea"/>
                <a:cs typeface="Arial" charset="0"/>
                <a:sym typeface="Arial" charset="0"/>
              </a:rPr>
              <a:t> by which companies </a:t>
            </a:r>
            <a:r>
              <a:rPr kumimoji="0" lang="en-US" altLang="en-US" sz="2400" b="1" i="0" u="none" strike="noStrike" kern="1200" cap="none" spc="0" normalizeH="0" baseline="0" noProof="0" dirty="0">
                <a:ln>
                  <a:noFill/>
                </a:ln>
                <a:solidFill>
                  <a:prstClr val="black"/>
                </a:solidFill>
                <a:effectLst/>
                <a:uLnTx/>
                <a:uFillTx/>
                <a:latin typeface="Arial" charset="0"/>
                <a:ea typeface="+mn-ea"/>
                <a:cs typeface="Arial" charset="0"/>
                <a:sym typeface="Arial" charset="0"/>
              </a:rPr>
              <a:t>create value </a:t>
            </a:r>
            <a:r>
              <a:rPr kumimoji="0" lang="en-US" altLang="en-US" sz="2400" b="0" i="0" u="none" strike="noStrike" kern="1200" cap="none" spc="0" normalizeH="0" baseline="0" noProof="0" dirty="0">
                <a:ln>
                  <a:noFill/>
                </a:ln>
                <a:solidFill>
                  <a:prstClr val="black"/>
                </a:solidFill>
                <a:effectLst/>
                <a:uLnTx/>
                <a:uFillTx/>
                <a:latin typeface="Arial" charset="0"/>
                <a:ea typeface="+mn-ea"/>
                <a:cs typeface="Arial" charset="0"/>
                <a:sym typeface="Arial" charset="0"/>
              </a:rPr>
              <a:t>for customers and build </a:t>
            </a:r>
            <a:r>
              <a:rPr kumimoji="0" lang="en-US" altLang="en-US" sz="2400" b="1" i="0" u="none" strike="noStrike" kern="1200" cap="none" spc="0" normalizeH="0" baseline="0" noProof="0" dirty="0">
                <a:ln>
                  <a:noFill/>
                </a:ln>
                <a:solidFill>
                  <a:prstClr val="black"/>
                </a:solidFill>
                <a:effectLst/>
                <a:uLnTx/>
                <a:uFillTx/>
                <a:latin typeface="Arial" charset="0"/>
                <a:ea typeface="+mn-ea"/>
                <a:cs typeface="Arial" charset="0"/>
                <a:sym typeface="Arial" charset="0"/>
              </a:rPr>
              <a:t>strong customer relationships </a:t>
            </a:r>
            <a:r>
              <a:rPr kumimoji="0" lang="en-US" altLang="en-US" sz="2400" b="0" i="0" u="none" strike="noStrike" kern="1200" cap="none" spc="0" normalizeH="0" baseline="0" noProof="0" dirty="0">
                <a:ln>
                  <a:noFill/>
                </a:ln>
                <a:solidFill>
                  <a:prstClr val="black"/>
                </a:solidFill>
                <a:effectLst/>
                <a:uLnTx/>
                <a:uFillTx/>
                <a:latin typeface="Arial" charset="0"/>
                <a:ea typeface="+mn-ea"/>
                <a:cs typeface="Arial" charset="0"/>
                <a:sym typeface="Arial" charset="0"/>
              </a:rPr>
              <a:t>in order to capture </a:t>
            </a:r>
            <a:r>
              <a:rPr kumimoji="0" lang="en-US" altLang="en-US" sz="2400" b="1" i="0" u="none" strike="noStrike" kern="1200" cap="none" spc="0" normalizeH="0" baseline="0" noProof="0" dirty="0">
                <a:ln>
                  <a:noFill/>
                </a:ln>
                <a:solidFill>
                  <a:prstClr val="black"/>
                </a:solidFill>
                <a:effectLst/>
                <a:uLnTx/>
                <a:uFillTx/>
                <a:latin typeface="Arial" charset="0"/>
                <a:ea typeface="+mn-ea"/>
                <a:cs typeface="Arial" charset="0"/>
                <a:sym typeface="Arial" charset="0"/>
              </a:rPr>
              <a:t>value back </a:t>
            </a:r>
            <a:r>
              <a:rPr kumimoji="0" lang="en-US" altLang="en-US" sz="2400" b="0" i="0" u="none" strike="noStrike" kern="1200" cap="none" spc="0" normalizeH="0" baseline="0" noProof="0" dirty="0">
                <a:ln>
                  <a:noFill/>
                </a:ln>
                <a:solidFill>
                  <a:prstClr val="black"/>
                </a:solidFill>
                <a:effectLst/>
                <a:uLnTx/>
                <a:uFillTx/>
                <a:latin typeface="Arial" charset="0"/>
                <a:ea typeface="+mn-ea"/>
                <a:cs typeface="Arial" charset="0"/>
                <a:sym typeface="Arial" charset="0"/>
              </a:rPr>
              <a:t>from customers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400" b="0" i="0" u="none" strike="noStrike" kern="1200" cap="none" spc="0" normalizeH="0" baseline="0" noProof="0" dirty="0">
              <a:ln>
                <a:noFill/>
              </a:ln>
              <a:solidFill>
                <a:prstClr val="black"/>
              </a:solidFill>
              <a:effectLst/>
              <a:uLnTx/>
              <a:uFillTx/>
              <a:latin typeface="Arial" charset="0"/>
              <a:ea typeface="+mn-ea"/>
              <a:cs typeface="Arial" charset="0"/>
              <a:sym typeface="Arial" charset="0"/>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The Goal of Marketing: </a:t>
            </a:r>
            <a:r>
              <a:rPr kumimoji="0" lang="en-US" altLang="en-US" sz="2400" b="0" i="0" u="none" strike="noStrike" kern="1200" cap="none" spc="0" normalizeH="0" baseline="0" noProof="0" dirty="0">
                <a:ln>
                  <a:noFill/>
                </a:ln>
                <a:solidFill>
                  <a:prstClr val="white">
                    <a:lumMod val="10000"/>
                  </a:prstClr>
                </a:solidFill>
                <a:effectLst/>
                <a:uLnTx/>
                <a:uFillTx/>
                <a:latin typeface="Calibri" panose="020F0502020204030204"/>
                <a:ea typeface="+mn-ea"/>
                <a:cs typeface="+mn-cs"/>
              </a:rPr>
              <a:t>Is to attract </a:t>
            </a:r>
            <a:r>
              <a:rPr kumimoji="0" lang="en-US" altLang="en-US" sz="2400" b="0" i="0" u="sng" strike="noStrike" kern="1200" cap="none" spc="0" normalizeH="0" baseline="0" noProof="0" dirty="0">
                <a:ln>
                  <a:noFill/>
                </a:ln>
                <a:solidFill>
                  <a:prstClr val="white">
                    <a:lumMod val="10000"/>
                  </a:prstClr>
                </a:solidFill>
                <a:effectLst/>
                <a:uLnTx/>
                <a:uFillTx/>
                <a:latin typeface="Calibri" panose="020F0502020204030204"/>
                <a:ea typeface="+mn-ea"/>
                <a:cs typeface="+mn-cs"/>
              </a:rPr>
              <a:t>new</a:t>
            </a:r>
            <a:r>
              <a:rPr kumimoji="0" lang="en-US" altLang="en-US" sz="2400" b="0" i="0" u="none" strike="noStrike" kern="1200" cap="none" spc="0" normalizeH="0" baseline="0" noProof="0" dirty="0">
                <a:ln>
                  <a:noFill/>
                </a:ln>
                <a:solidFill>
                  <a:prstClr val="white">
                    <a:lumMod val="10000"/>
                  </a:prstClr>
                </a:solidFill>
                <a:effectLst/>
                <a:uLnTx/>
                <a:uFillTx/>
                <a:latin typeface="Calibri" panose="020F0502020204030204"/>
                <a:ea typeface="+mn-ea"/>
                <a:cs typeface="+mn-cs"/>
              </a:rPr>
              <a:t> customers by promising  superior </a:t>
            </a:r>
            <a:r>
              <a:rPr kumimoji="0" lang="en-US" altLang="en-US" sz="2400" b="0" i="1" u="none" strike="noStrike" kern="1200" cap="none" spc="0" normalizeH="0" baseline="0" noProof="0" dirty="0">
                <a:ln>
                  <a:noFill/>
                </a:ln>
                <a:solidFill>
                  <a:prstClr val="white">
                    <a:lumMod val="10000"/>
                  </a:prstClr>
                </a:solidFill>
                <a:effectLst/>
                <a:uLnTx/>
                <a:uFillTx/>
                <a:latin typeface="Calibri" panose="020F0502020204030204"/>
                <a:ea typeface="+mn-ea"/>
                <a:cs typeface="+mn-cs"/>
              </a:rPr>
              <a:t>value</a:t>
            </a:r>
            <a:r>
              <a:rPr kumimoji="0" lang="en-US" altLang="en-US" sz="2400" b="0" i="0" u="none" strike="noStrike" kern="1200" cap="none" spc="0" normalizeH="0" baseline="0" noProof="0" dirty="0">
                <a:ln>
                  <a:noFill/>
                </a:ln>
                <a:solidFill>
                  <a:prstClr val="white">
                    <a:lumMod val="10000"/>
                  </a:prstClr>
                </a:solidFill>
                <a:effectLst/>
                <a:uLnTx/>
                <a:uFillTx/>
                <a:latin typeface="Calibri" panose="020F0502020204030204"/>
                <a:ea typeface="+mn-ea"/>
                <a:cs typeface="+mn-cs"/>
              </a:rPr>
              <a:t>, and to </a:t>
            </a:r>
            <a:r>
              <a:rPr kumimoji="0" lang="en-US" altLang="en-US" sz="2400" b="0" i="0" u="sng" strike="noStrike" kern="1200" cap="none" spc="0" normalizeH="0" baseline="0" noProof="0" dirty="0">
                <a:ln>
                  <a:noFill/>
                </a:ln>
                <a:solidFill>
                  <a:prstClr val="white">
                    <a:lumMod val="10000"/>
                  </a:prstClr>
                </a:solidFill>
                <a:effectLst/>
                <a:uLnTx/>
                <a:uFillTx/>
                <a:latin typeface="Calibri" panose="020F0502020204030204"/>
                <a:ea typeface="+mn-ea"/>
                <a:cs typeface="+mn-cs"/>
              </a:rPr>
              <a:t>keep</a:t>
            </a:r>
            <a:r>
              <a:rPr kumimoji="0" lang="en-US" altLang="en-US" sz="2400" b="0" i="0" u="none" strike="noStrike" kern="1200" cap="none" spc="0" normalizeH="0" baseline="0" noProof="0" dirty="0">
                <a:ln>
                  <a:noFill/>
                </a:ln>
                <a:solidFill>
                  <a:prstClr val="white">
                    <a:lumMod val="10000"/>
                  </a:prstClr>
                </a:solidFill>
                <a:effectLst/>
                <a:uLnTx/>
                <a:uFillTx/>
                <a:latin typeface="Calibri" panose="020F0502020204030204"/>
                <a:ea typeface="+mn-ea"/>
                <a:cs typeface="+mn-cs"/>
              </a:rPr>
              <a:t> current   customers by delivering </a:t>
            </a:r>
            <a:r>
              <a:rPr kumimoji="0" lang="en-US" altLang="en-US" sz="2400" b="0" i="1" u="none" strike="noStrike" kern="1200" cap="none" spc="0" normalizeH="0" baseline="0" noProof="0" dirty="0">
                <a:ln>
                  <a:noFill/>
                </a:ln>
                <a:solidFill>
                  <a:prstClr val="white">
                    <a:lumMod val="10000"/>
                  </a:prstClr>
                </a:solidFill>
                <a:effectLst/>
                <a:uLnTx/>
                <a:uFillTx/>
                <a:latin typeface="Calibri" panose="020F0502020204030204"/>
                <a:ea typeface="+mn-ea"/>
                <a:cs typeface="+mn-cs"/>
              </a:rPr>
              <a:t>satisfaction</a:t>
            </a:r>
            <a:r>
              <a:rPr kumimoji="0" lang="en-US" altLang="en-US" sz="2400" b="0" i="0" u="none" strike="noStrike" kern="1200" cap="none" spc="0" normalizeH="0" baseline="0" noProof="0" dirty="0">
                <a:ln>
                  <a:noFill/>
                </a:ln>
                <a:solidFill>
                  <a:prstClr val="white">
                    <a:lumMod val="10000"/>
                  </a:prstClr>
                </a:solidFill>
                <a:effectLst/>
                <a:uLnTx/>
                <a:uFillTx/>
                <a:latin typeface="Calibri" panose="020F0502020204030204"/>
                <a:ea typeface="+mn-ea"/>
                <a:cs typeface="+mn-cs"/>
              </a:rPr>
              <a: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white">
                    <a:lumMod val="10000"/>
                  </a:prstClr>
                </a:solidFill>
                <a:effectLst/>
                <a:uLnTx/>
                <a:uFillTx/>
                <a:latin typeface="Calibri" panose="020F0502020204030204"/>
                <a:ea typeface="+mn-ea"/>
                <a:cs typeface="+mn-cs"/>
              </a:rPr>
              <a:t>Current Customers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white">
                    <a:lumMod val="10000"/>
                  </a:prstClr>
                </a:solidFill>
                <a:effectLst/>
                <a:uLnTx/>
                <a:uFillTx/>
                <a:latin typeface="Calibri" panose="020F0502020204030204"/>
                <a:ea typeface="+mn-ea"/>
                <a:cs typeface="+mn-cs"/>
              </a:rPr>
              <a:t>Potential customers (customers of competitors or future customers)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Arial" charset="0"/>
              <a:ea typeface="+mn-ea"/>
              <a:cs typeface="Arial" charset="0"/>
              <a:sym typeface="Arial" charset="0"/>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90165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C52E1DC-E29F-405D-898A-A9B324DC4868}"/>
              </a:ext>
            </a:extLst>
          </p:cNvPr>
          <p:cNvSpPr>
            <a:spLocks noGrp="1"/>
          </p:cNvSpPr>
          <p:nvPr>
            <p:ph type="pic" sz="quarter" idx="10"/>
          </p:nvPr>
        </p:nvSpPr>
        <p:spPr/>
        <p:txBody>
          <a:bodyPr/>
          <a:lstStyle/>
          <a:p>
            <a:endParaRPr lang="en-GB"/>
          </a:p>
        </p:txBody>
      </p:sp>
      <p:pic>
        <p:nvPicPr>
          <p:cNvPr id="3" name="Online Media 2" title="لو محتار مابينهم عملنالك ازازة بينهم | ازازة ١ لتر من نستله بيور لايف">
            <a:hlinkClick r:id="" action="ppaction://media"/>
            <a:extLst>
              <a:ext uri="{FF2B5EF4-FFF2-40B4-BE49-F238E27FC236}">
                <a16:creationId xmlns:a16="http://schemas.microsoft.com/office/drawing/2014/main" id="{C0FC3D4C-AB6A-4E6C-9828-E7B5699CFB4E}"/>
              </a:ext>
            </a:extLst>
          </p:cNvPr>
          <p:cNvPicPr>
            <a:picLocks noRot="1" noChangeAspect="1"/>
          </p:cNvPicPr>
          <p:nvPr>
            <a:videoFile r:link="rId1"/>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6664415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680219" y="1736979"/>
            <a:ext cx="7989642" cy="2932341"/>
          </a:xfrm>
          <a:prstGeom prst="rect">
            <a:avLst/>
          </a:prstGeom>
          <a:noFill/>
        </p:spPr>
        <p:txBody>
          <a:bodyPr wrap="square" rtlCol="0">
            <a:spAutoFit/>
          </a:bodyPr>
          <a:lstStyle/>
          <a:p>
            <a:pPr marL="457200" marR="0" lvl="0" indent="-457200" algn="l" defTabSz="914400" rtl="0" eaLnBrk="1" fontAlgn="auto" latinLnBrk="0" hangingPunct="1">
              <a:lnSpc>
                <a:spcPct val="200000"/>
              </a:lnSpc>
              <a:spcBef>
                <a:spcPts val="0"/>
              </a:spcBef>
              <a:spcAft>
                <a:spcPts val="0"/>
              </a:spcAft>
              <a:buClrTx/>
              <a:buSzTx/>
              <a:buFontTx/>
              <a:buAutoNum type="arabicPeriod"/>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Buyer's characteristics influence how he/she perceives and reacts to the stimuli.</a:t>
            </a:r>
          </a:p>
          <a:p>
            <a:pPr marL="457200" marR="0" lvl="0" indent="-457200" algn="l" defTabSz="914400" rtl="0" eaLnBrk="1" fontAlgn="auto" latinLnBrk="0" hangingPunct="1">
              <a:lnSpc>
                <a:spcPct val="200000"/>
              </a:lnSpc>
              <a:spcBef>
                <a:spcPts val="0"/>
              </a:spcBef>
              <a:spcAft>
                <a:spcPts val="0"/>
              </a:spcAft>
              <a:buClrTx/>
              <a:buSzTx/>
              <a:buFontTx/>
              <a:buAutoNum type="arabicPeriod"/>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Buyer's decision process itself affects</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the buyer's behavior. </a:t>
            </a:r>
          </a:p>
        </p:txBody>
      </p:sp>
      <p:sp>
        <p:nvSpPr>
          <p:cNvPr id="2" name="Rectangle 1">
            <a:extLst>
              <a:ext uri="{FF2B5EF4-FFF2-40B4-BE49-F238E27FC236}">
                <a16:creationId xmlns:a16="http://schemas.microsoft.com/office/drawing/2014/main" id="{15822044-325A-4EDB-9AC9-821A3BA0EDA4}"/>
              </a:ext>
            </a:extLst>
          </p:cNvPr>
          <p:cNvSpPr/>
          <p:nvPr/>
        </p:nvSpPr>
        <p:spPr>
          <a:xfrm>
            <a:off x="2426260" y="235178"/>
            <a:ext cx="9218572" cy="52322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00B0F0"/>
                </a:solidFill>
                <a:effectLst/>
                <a:uLnTx/>
                <a:uFillTx/>
                <a:latin typeface="Calibri" panose="020F0502020204030204"/>
                <a:ea typeface="+mn-ea"/>
                <a:cs typeface="+mn-cs"/>
              </a:rPr>
              <a:t>To understand how the stimuli are changed into responses:</a:t>
            </a:r>
            <a:endParaRPr kumimoji="0" lang="en-US" sz="2800" b="1" i="0" u="none" strike="noStrike" kern="1200" cap="none" spc="0" normalizeH="0" baseline="0" noProof="0" dirty="0">
              <a:ln>
                <a:noFill/>
              </a:ln>
              <a:solidFill>
                <a:srgbClr val="00B0F0"/>
              </a:solidFill>
              <a:effectLst/>
              <a:uLnTx/>
              <a:uFillTx/>
              <a:latin typeface="Calibri" panose="020F0502020204030204"/>
              <a:ea typeface="+mn-ea"/>
              <a:cs typeface="+mn-cs"/>
            </a:endParaRPr>
          </a:p>
        </p:txBody>
      </p:sp>
      <p:pic>
        <p:nvPicPr>
          <p:cNvPr id="2050" name="Picture 2" descr="Shopping in Shah Alam - Concorde Hotel Shah Alam">
            <a:extLst>
              <a:ext uri="{FF2B5EF4-FFF2-40B4-BE49-F238E27FC236}">
                <a16:creationId xmlns:a16="http://schemas.microsoft.com/office/drawing/2014/main" id="{F93CE287-14AB-58AE-C88C-7991237EB0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51229" y="2610998"/>
            <a:ext cx="4924595" cy="36934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8982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a:extLst>
            <a:ext uri="{FF2B5EF4-FFF2-40B4-BE49-F238E27FC236}">
              <a16:creationId xmlns:a16="http://schemas.microsoft.com/office/drawing/2014/main" id="{D838B218-9F03-F5CB-6B1F-09F26EC3E93C}"/>
            </a:ext>
          </a:extLst>
        </p:cNvPr>
        <p:cNvGrpSpPr/>
        <p:nvPr/>
      </p:nvGrpSpPr>
      <p:grpSpPr>
        <a:xfrm>
          <a:off x="0" y="0"/>
          <a:ext cx="0" cy="0"/>
          <a:chOff x="0" y="0"/>
          <a:chExt cx="0" cy="0"/>
        </a:xfrm>
      </p:grpSpPr>
      <p:sp>
        <p:nvSpPr>
          <p:cNvPr id="24" name="TextBox 23">
            <a:extLst>
              <a:ext uri="{FF2B5EF4-FFF2-40B4-BE49-F238E27FC236}">
                <a16:creationId xmlns:a16="http://schemas.microsoft.com/office/drawing/2014/main" id="{869B5CB2-A175-229A-F75D-A68104492769}"/>
              </a:ext>
            </a:extLst>
          </p:cNvPr>
          <p:cNvSpPr txBox="1"/>
          <p:nvPr/>
        </p:nvSpPr>
        <p:spPr>
          <a:xfrm>
            <a:off x="680219" y="1736979"/>
            <a:ext cx="7989642" cy="4413516"/>
          </a:xfrm>
          <a:prstGeom prst="rect">
            <a:avLst/>
          </a:prstGeom>
          <a:noFill/>
        </p:spPr>
        <p:txBody>
          <a:bodyPr wrap="square" rtlCol="0">
            <a:spAutoFit/>
          </a:bodyPr>
          <a:lstStyle/>
          <a:p>
            <a:pPr marL="533400" lvl="0" indent="-533400">
              <a:lnSpc>
                <a:spcPct val="90000"/>
              </a:lnSpc>
              <a:defRPr/>
            </a:pPr>
            <a:r>
              <a:rPr lang="en-US" sz="2400" b="1" dirty="0">
                <a:solidFill>
                  <a:srgbClr val="2D3956"/>
                </a:solidFill>
              </a:rPr>
              <a:t>Consumer:  </a:t>
            </a:r>
          </a:p>
          <a:p>
            <a:pPr marL="533400" lvl="0" indent="-533400">
              <a:lnSpc>
                <a:spcPct val="90000"/>
              </a:lnSpc>
              <a:defRPr/>
            </a:pPr>
            <a:r>
              <a:rPr lang="en-US" sz="2400" dirty="0">
                <a:solidFill>
                  <a:srgbClr val="2D3956"/>
                </a:solidFill>
              </a:rPr>
              <a:t>Someone who buys things for a non-commercial </a:t>
            </a:r>
          </a:p>
          <a:p>
            <a:pPr marL="533400" lvl="0" indent="-533400">
              <a:lnSpc>
                <a:spcPct val="90000"/>
              </a:lnSpc>
              <a:defRPr/>
            </a:pPr>
            <a:r>
              <a:rPr lang="en-US" sz="2400" dirty="0">
                <a:solidFill>
                  <a:srgbClr val="2D3956"/>
                </a:solidFill>
              </a:rPr>
              <a:t>purpose, either for themselves or for others. </a:t>
            </a:r>
          </a:p>
          <a:p>
            <a:pPr marL="533400" lvl="0" indent="-533400">
              <a:lnSpc>
                <a:spcPct val="90000"/>
              </a:lnSpc>
              <a:defRPr/>
            </a:pPr>
            <a:endParaRPr lang="en-US" sz="2400" b="1" dirty="0">
              <a:solidFill>
                <a:srgbClr val="2D3956"/>
              </a:solidFill>
            </a:endParaRPr>
          </a:p>
          <a:p>
            <a:pPr marL="533400" lvl="0" indent="-533400">
              <a:lnSpc>
                <a:spcPct val="90000"/>
              </a:lnSpc>
              <a:defRPr/>
            </a:pPr>
            <a:r>
              <a:rPr lang="en-US" sz="2400" b="1" dirty="0">
                <a:solidFill>
                  <a:srgbClr val="2D3956"/>
                </a:solidFill>
              </a:rPr>
              <a:t>Clients:</a:t>
            </a:r>
          </a:p>
          <a:p>
            <a:pPr marL="533400" lvl="0" indent="-533400">
              <a:lnSpc>
                <a:spcPct val="90000"/>
              </a:lnSpc>
              <a:defRPr/>
            </a:pPr>
            <a:r>
              <a:rPr lang="en-US" sz="2400" dirty="0">
                <a:solidFill>
                  <a:srgbClr val="2D3956"/>
                </a:solidFill>
              </a:rPr>
              <a:t>The word client refers to people who establish </a:t>
            </a:r>
          </a:p>
          <a:p>
            <a:pPr marL="533400" lvl="0" indent="-533400">
              <a:lnSpc>
                <a:spcPct val="90000"/>
              </a:lnSpc>
              <a:defRPr/>
            </a:pPr>
            <a:r>
              <a:rPr lang="en-US" sz="2400" dirty="0">
                <a:solidFill>
                  <a:srgbClr val="2D3956"/>
                </a:solidFill>
              </a:rPr>
              <a:t>long-term relationships with a service provider. </a:t>
            </a:r>
          </a:p>
          <a:p>
            <a:pPr marL="533400" lvl="0" indent="-533400">
              <a:lnSpc>
                <a:spcPct val="90000"/>
              </a:lnSpc>
              <a:defRPr/>
            </a:pPr>
            <a:r>
              <a:rPr lang="en-US" sz="2400" dirty="0">
                <a:solidFill>
                  <a:srgbClr val="2D3956"/>
                </a:solidFill>
              </a:rPr>
              <a:t>(Hospitals, transportation, banks, education,..</a:t>
            </a:r>
            <a:r>
              <a:rPr lang="en-US" sz="2400" dirty="0" err="1">
                <a:solidFill>
                  <a:srgbClr val="2D3956"/>
                </a:solidFill>
              </a:rPr>
              <a:t>etc</a:t>
            </a:r>
            <a:r>
              <a:rPr lang="en-US" sz="2400" dirty="0">
                <a:solidFill>
                  <a:srgbClr val="2D3956"/>
                </a:solidFill>
              </a:rPr>
              <a:t>)</a:t>
            </a:r>
          </a:p>
          <a:p>
            <a:pPr marL="533400" lvl="0" indent="-533400">
              <a:lnSpc>
                <a:spcPct val="90000"/>
              </a:lnSpc>
              <a:defRPr/>
            </a:pPr>
            <a:r>
              <a:rPr lang="en-US" sz="2400" dirty="0">
                <a:solidFill>
                  <a:srgbClr val="2D3956"/>
                </a:solidFill>
              </a:rPr>
              <a:t> </a:t>
            </a:r>
          </a:p>
          <a:p>
            <a:pPr marL="533400" lvl="0" indent="-533400">
              <a:lnSpc>
                <a:spcPct val="90000"/>
              </a:lnSpc>
              <a:defRPr/>
            </a:pPr>
            <a:r>
              <a:rPr lang="en-US" sz="2400" b="1" dirty="0">
                <a:solidFill>
                  <a:srgbClr val="2D3956"/>
                </a:solidFill>
              </a:rPr>
              <a:t>Customer: </a:t>
            </a:r>
          </a:p>
          <a:p>
            <a:pPr marL="533400" lvl="0" indent="-533400">
              <a:lnSpc>
                <a:spcPct val="90000"/>
              </a:lnSpc>
              <a:defRPr/>
            </a:pPr>
            <a:r>
              <a:rPr lang="en-US" sz="2400" dirty="0">
                <a:solidFill>
                  <a:srgbClr val="2D3956"/>
                </a:solidFill>
              </a:rPr>
              <a:t>A customer is an individual, household or that </a:t>
            </a:r>
          </a:p>
          <a:p>
            <a:pPr marL="533400" lvl="0" indent="-533400">
              <a:lnSpc>
                <a:spcPct val="90000"/>
              </a:lnSpc>
              <a:defRPr/>
            </a:pPr>
            <a:r>
              <a:rPr lang="en-US" sz="2400" dirty="0">
                <a:solidFill>
                  <a:srgbClr val="2D3956"/>
                </a:solidFill>
              </a:rPr>
              <a:t>buys a product/brand. (is customed to buy </a:t>
            </a:r>
          </a:p>
          <a:p>
            <a:pPr marL="533400" lvl="0" indent="-533400">
              <a:lnSpc>
                <a:spcPct val="90000"/>
              </a:lnSpc>
              <a:defRPr/>
            </a:pPr>
            <a:r>
              <a:rPr lang="en-US" sz="2400" dirty="0">
                <a:solidFill>
                  <a:srgbClr val="2D3956"/>
                </a:solidFill>
              </a:rPr>
              <a:t>certain product/brand)</a:t>
            </a:r>
          </a:p>
        </p:txBody>
      </p:sp>
      <p:sp>
        <p:nvSpPr>
          <p:cNvPr id="2" name="Rectangle 1">
            <a:extLst>
              <a:ext uri="{FF2B5EF4-FFF2-40B4-BE49-F238E27FC236}">
                <a16:creationId xmlns:a16="http://schemas.microsoft.com/office/drawing/2014/main" id="{14FEA95A-A4DA-EF4C-8D5D-E041C5D04DA7}"/>
              </a:ext>
            </a:extLst>
          </p:cNvPr>
          <p:cNvSpPr/>
          <p:nvPr/>
        </p:nvSpPr>
        <p:spPr>
          <a:xfrm>
            <a:off x="2426260" y="235178"/>
            <a:ext cx="9218572" cy="523220"/>
          </a:xfrm>
          <a:prstGeom prst="rect">
            <a:avLst/>
          </a:prstGeom>
        </p:spPr>
        <p:txBody>
          <a:bodyPr wrap="square">
            <a:spAutoFit/>
          </a:bodyPr>
          <a:lstStyle/>
          <a:p>
            <a:pPr lvl="0">
              <a:defRPr/>
            </a:pPr>
            <a:r>
              <a:rPr lang="en-US" sz="2800" b="1" dirty="0">
                <a:solidFill>
                  <a:srgbClr val="00B0F0"/>
                </a:solidFill>
              </a:rPr>
              <a:t>Consumer, Customer and Client</a:t>
            </a:r>
          </a:p>
        </p:txBody>
      </p:sp>
      <p:pic>
        <p:nvPicPr>
          <p:cNvPr id="4" name="Picture 3">
            <a:extLst>
              <a:ext uri="{FF2B5EF4-FFF2-40B4-BE49-F238E27FC236}">
                <a16:creationId xmlns:a16="http://schemas.microsoft.com/office/drawing/2014/main" id="{2DCCB4FC-123C-5DFA-66EF-56F8362B99F1}"/>
              </a:ext>
            </a:extLst>
          </p:cNvPr>
          <p:cNvPicPr>
            <a:picLocks noChangeAspect="1"/>
          </p:cNvPicPr>
          <p:nvPr/>
        </p:nvPicPr>
        <p:blipFill>
          <a:blip r:embed="rId3"/>
          <a:stretch>
            <a:fillRect/>
          </a:stretch>
        </p:blipFill>
        <p:spPr>
          <a:xfrm>
            <a:off x="6533294" y="3212872"/>
            <a:ext cx="5658706" cy="3409950"/>
          </a:xfrm>
          <a:prstGeom prst="rect">
            <a:avLst/>
          </a:prstGeom>
        </p:spPr>
      </p:pic>
    </p:spTree>
    <p:extLst>
      <p:ext uri="{BB962C8B-B14F-4D97-AF65-F5344CB8AC3E}">
        <p14:creationId xmlns:p14="http://schemas.microsoft.com/office/powerpoint/2010/main" val="39790067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27D93291-4ED0-4337-8692-C9675582A6A3}"/>
              </a:ext>
            </a:extLst>
          </p:cNvPr>
          <p:cNvSpPr/>
          <p:nvPr/>
        </p:nvSpPr>
        <p:spPr>
          <a:xfrm>
            <a:off x="3867667" y="103398"/>
            <a:ext cx="5547684" cy="52322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Calibri" panose="020F0502020204030204"/>
                <a:ea typeface="+mn-ea"/>
                <a:cs typeface="+mn-cs"/>
              </a:rPr>
              <a:t>What is Consumer Behavior?</a:t>
            </a:r>
          </a:p>
        </p:txBody>
      </p:sp>
      <p:pic>
        <p:nvPicPr>
          <p:cNvPr id="3" name="Picture 2">
            <a:extLst>
              <a:ext uri="{FF2B5EF4-FFF2-40B4-BE49-F238E27FC236}">
                <a16:creationId xmlns:a16="http://schemas.microsoft.com/office/drawing/2014/main" id="{A9EA6AB6-6135-44B0-930E-D7A87A66577D}"/>
              </a:ext>
            </a:extLst>
          </p:cNvPr>
          <p:cNvPicPr>
            <a:picLocks noChangeAspect="1"/>
          </p:cNvPicPr>
          <p:nvPr/>
        </p:nvPicPr>
        <p:blipFill>
          <a:blip r:embed="rId4"/>
          <a:stretch>
            <a:fillRect/>
          </a:stretch>
        </p:blipFill>
        <p:spPr>
          <a:xfrm>
            <a:off x="4013533" y="1265505"/>
            <a:ext cx="7520657" cy="5301619"/>
          </a:xfrm>
          <a:prstGeom prst="rect">
            <a:avLst/>
          </a:prstGeom>
        </p:spPr>
      </p:pic>
    </p:spTree>
    <p:extLst>
      <p:ext uri="{BB962C8B-B14F-4D97-AF65-F5344CB8AC3E}">
        <p14:creationId xmlns:p14="http://schemas.microsoft.com/office/powerpoint/2010/main" val="33038157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27D93291-4ED0-4337-8692-C9675582A6A3}"/>
              </a:ext>
            </a:extLst>
          </p:cNvPr>
          <p:cNvSpPr/>
          <p:nvPr/>
        </p:nvSpPr>
        <p:spPr>
          <a:xfrm>
            <a:off x="3740715" y="91832"/>
            <a:ext cx="5228624" cy="52322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Calibri" panose="020F0502020204030204"/>
                <a:ea typeface="+mn-ea"/>
                <a:cs typeface="+mn-cs"/>
              </a:rPr>
              <a:t>What is Consumer Behavior?</a:t>
            </a:r>
          </a:p>
        </p:txBody>
      </p:sp>
      <p:sp>
        <p:nvSpPr>
          <p:cNvPr id="12" name="TextBox 11">
            <a:extLst>
              <a:ext uri="{FF2B5EF4-FFF2-40B4-BE49-F238E27FC236}">
                <a16:creationId xmlns:a16="http://schemas.microsoft.com/office/drawing/2014/main" id="{356B04D6-2B0A-44DC-8761-B0C03F1ABD01}"/>
              </a:ext>
            </a:extLst>
          </p:cNvPr>
          <p:cNvSpPr txBox="1"/>
          <p:nvPr/>
        </p:nvSpPr>
        <p:spPr>
          <a:xfrm>
            <a:off x="3584611" y="830368"/>
            <a:ext cx="8132869" cy="138499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buying behavior of final consumers, individuals and households who buy goods and services for personal consumption</a:t>
            </a:r>
          </a:p>
        </p:txBody>
      </p:sp>
      <p:pic>
        <p:nvPicPr>
          <p:cNvPr id="13" name="Picture 2" descr="C:\Users\Dr.Mayar\Desktop\gjvsyrf8qk25ytr82h0ojq.jpg">
            <a:extLst>
              <a:ext uri="{FF2B5EF4-FFF2-40B4-BE49-F238E27FC236}">
                <a16:creationId xmlns:a16="http://schemas.microsoft.com/office/drawing/2014/main" id="{ABED62C0-4DBD-4BEF-AA7C-00893A940376}"/>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916959" y="2254743"/>
            <a:ext cx="7305923" cy="416914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76423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27D93291-4ED0-4337-8692-C9675582A6A3}"/>
              </a:ext>
            </a:extLst>
          </p:cNvPr>
          <p:cNvSpPr/>
          <p:nvPr/>
        </p:nvSpPr>
        <p:spPr>
          <a:xfrm>
            <a:off x="3740715" y="91832"/>
            <a:ext cx="5228624" cy="52322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Calibri" panose="020F0502020204030204"/>
                <a:ea typeface="+mn-ea"/>
                <a:cs typeface="+mn-cs"/>
              </a:rPr>
              <a:t>What is Consumer Behavior?</a:t>
            </a:r>
          </a:p>
        </p:txBody>
      </p:sp>
      <p:sp>
        <p:nvSpPr>
          <p:cNvPr id="12" name="TextBox 11">
            <a:extLst>
              <a:ext uri="{FF2B5EF4-FFF2-40B4-BE49-F238E27FC236}">
                <a16:creationId xmlns:a16="http://schemas.microsoft.com/office/drawing/2014/main" id="{356B04D6-2B0A-44DC-8761-B0C03F1ABD01}"/>
              </a:ext>
            </a:extLst>
          </p:cNvPr>
          <p:cNvSpPr txBox="1"/>
          <p:nvPr/>
        </p:nvSpPr>
        <p:spPr>
          <a:xfrm>
            <a:off x="3821986" y="1659285"/>
            <a:ext cx="8132869" cy="3539430"/>
          </a:xfrm>
          <a:prstGeom prst="rect">
            <a:avLst/>
          </a:prstGeom>
          <a:noFill/>
        </p:spPr>
        <p:txBody>
          <a:bodyPr wrap="square">
            <a:spAutoFit/>
          </a:bodyPr>
          <a:lstStyle/>
          <a:p>
            <a:pPr marL="0" marR="0" lvl="0" indent="0" algn="just" defTabSz="914400" rtl="0" eaLnBrk="1" fontAlgn="auto" latinLnBrk="0" hangingPunct="1">
              <a:lnSpc>
                <a:spcPct val="100000"/>
              </a:lnSpc>
              <a:spcBef>
                <a:spcPct val="20000"/>
              </a:spcBef>
              <a:spcAft>
                <a:spcPts val="0"/>
              </a:spcAft>
              <a:buClrTx/>
              <a:buSzTx/>
              <a:buFontTx/>
              <a:buNone/>
              <a:tabLst/>
              <a:defRPr/>
            </a:pPr>
            <a:r>
              <a:rPr kumimoji="0" lang="en-US" altLang="en-US" sz="3200" b="0" i="0" u="none" strike="noStrike" kern="1200" cap="none" spc="0" normalizeH="0" baseline="0" noProof="0" dirty="0">
                <a:ln>
                  <a:noFill/>
                </a:ln>
                <a:solidFill>
                  <a:prstClr val="black"/>
                </a:solidFill>
                <a:effectLst/>
                <a:uLnTx/>
                <a:uFillTx/>
                <a:latin typeface="Candara" panose="020E0502030303020204" pitchFamily="34" charset="0"/>
                <a:ea typeface="+mn-ea"/>
                <a:cs typeface="+mn-cs"/>
              </a:rPr>
              <a:t>The study of consumer behavior describes what products and brands consumers buy, why they buy them, when they buy them, where they buy them, how often they buy them, how often they use them, how they evaluate them after the purchase, and whether or not they buy them repeatedly.</a:t>
            </a:r>
          </a:p>
        </p:txBody>
      </p:sp>
    </p:spTree>
    <p:extLst>
      <p:ext uri="{BB962C8B-B14F-4D97-AF65-F5344CB8AC3E}">
        <p14:creationId xmlns:p14="http://schemas.microsoft.com/office/powerpoint/2010/main" val="34869254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8365945"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Calibri" panose="020F0502020204030204"/>
                <a:ea typeface="+mn-ea"/>
                <a:cs typeface="+mn-cs"/>
              </a:rPr>
              <a:t>The stimulus response model of buyer behavior </a:t>
            </a:r>
          </a:p>
        </p:txBody>
      </p:sp>
      <p:sp>
        <p:nvSpPr>
          <p:cNvPr id="4" name="Rectangle: Rounded Corners 3">
            <a:extLst>
              <a:ext uri="{FF2B5EF4-FFF2-40B4-BE49-F238E27FC236}">
                <a16:creationId xmlns:a16="http://schemas.microsoft.com/office/drawing/2014/main" id="{24A6DD22-CAEC-89A9-F480-596126D9DE55}"/>
              </a:ext>
            </a:extLst>
          </p:cNvPr>
          <p:cNvSpPr/>
          <p:nvPr/>
        </p:nvSpPr>
        <p:spPr>
          <a:xfrm>
            <a:off x="8340129" y="951345"/>
            <a:ext cx="4128422" cy="5906655"/>
          </a:xfrm>
          <a:prstGeom prst="roundRect">
            <a:avLst>
              <a:gd name="adj" fmla="val 6140"/>
            </a:avLst>
          </a:prstGeom>
          <a:gradFill flip="none" rotWithShape="1">
            <a:gsLst>
              <a:gs pos="0">
                <a:srgbClr val="00B0F0">
                  <a:shade val="30000"/>
                  <a:satMod val="115000"/>
                </a:srgbClr>
              </a:gs>
              <a:gs pos="3000">
                <a:srgbClr val="5DD5FF"/>
              </a:gs>
            </a:gsLst>
            <a:lin ang="2700000" scaled="1"/>
            <a:tileRect/>
          </a:gra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4" descr="Untitled-9">
            <a:extLst>
              <a:ext uri="{FF2B5EF4-FFF2-40B4-BE49-F238E27FC236}">
                <a16:creationId xmlns:a16="http://schemas.microsoft.com/office/drawing/2014/main" id="{07DA6AA8-9BAC-4206-BA2E-DE9E3451A13E}"/>
              </a:ext>
            </a:extLst>
          </p:cNvPr>
          <p:cNvPicPr>
            <a:picLocks noChangeAspect="1" noChangeArrowheads="1"/>
          </p:cNvPicPr>
          <p:nvPr/>
        </p:nvPicPr>
        <p:blipFill>
          <a:blip r:embed="rId3" cstate="print"/>
          <a:srcRect/>
          <a:stretch>
            <a:fillRect/>
          </a:stretch>
        </p:blipFill>
        <p:spPr>
          <a:xfrm>
            <a:off x="416176" y="1489847"/>
            <a:ext cx="7923953" cy="4135098"/>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8248051" y="2162110"/>
            <a:ext cx="3943949" cy="3748719"/>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400" b="0" i="0" u="none" strike="noStrike" kern="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sym typeface="Arial"/>
              </a:rPr>
              <a:t>Consumer Research</a:t>
            </a:r>
          </a:p>
          <a:p>
            <a:pPr marL="342900" marR="0" lvl="0" indent="-3429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400" b="0" i="0" u="none" strike="noStrike" kern="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sym typeface="Arial"/>
              </a:rPr>
              <a:t>Market Segmentation, Targeting and Positioning</a:t>
            </a:r>
          </a:p>
          <a:p>
            <a:pPr marL="342900" marR="0" lvl="0" indent="-3429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400" b="0" i="0" u="none" strike="noStrike" kern="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sym typeface="Arial"/>
              </a:rPr>
              <a:t>The Marketing Mix (4 Ps)</a:t>
            </a: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US" altLang="en-US" sz="2400" b="0" i="0" u="none" strike="noStrike" kern="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sym typeface="Arial"/>
              </a:rPr>
              <a:t>             - Product or service</a:t>
            </a:r>
          </a:p>
          <a:p>
            <a:pPr marL="0" marR="0" lvl="1" indent="0" algn="l" defTabSz="914400" rtl="0" eaLnBrk="1" fontAlgn="auto" latinLnBrk="0" hangingPunct="1">
              <a:lnSpc>
                <a:spcPct val="100000"/>
              </a:lnSpc>
              <a:spcBef>
                <a:spcPts val="0"/>
              </a:spcBef>
              <a:spcAft>
                <a:spcPts val="0"/>
              </a:spcAft>
              <a:buClr>
                <a:srgbClr val="000000"/>
              </a:buClr>
              <a:buSzTx/>
              <a:buFontTx/>
              <a:buNone/>
              <a:tabLst/>
              <a:defRPr/>
            </a:pPr>
            <a:r>
              <a:rPr kumimoji="0" lang="en-US" altLang="en-US" sz="2400" b="0" i="0" u="none" strike="noStrike" kern="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sym typeface="Arial"/>
              </a:rPr>
              <a:t>             - Price</a:t>
            </a:r>
          </a:p>
          <a:p>
            <a:pPr marL="0" marR="0" lvl="1" indent="0" algn="l" defTabSz="914400" rtl="0" eaLnBrk="1" fontAlgn="auto" latinLnBrk="0" hangingPunct="1">
              <a:lnSpc>
                <a:spcPct val="100000"/>
              </a:lnSpc>
              <a:spcBef>
                <a:spcPts val="0"/>
              </a:spcBef>
              <a:spcAft>
                <a:spcPts val="0"/>
              </a:spcAft>
              <a:buClr>
                <a:srgbClr val="000000"/>
              </a:buClr>
              <a:buSzTx/>
              <a:buFontTx/>
              <a:buNone/>
              <a:tabLst/>
              <a:defRPr/>
            </a:pPr>
            <a:r>
              <a:rPr kumimoji="0" lang="en-US" altLang="en-US" sz="2400" b="0" i="0" u="none" strike="noStrike" kern="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sym typeface="Arial"/>
              </a:rPr>
              <a:t>             - Place</a:t>
            </a:r>
          </a:p>
          <a:p>
            <a:pPr marL="0" marR="0" lvl="1" indent="0" algn="l" defTabSz="914400" rtl="0" eaLnBrk="1" fontAlgn="auto" latinLnBrk="0" hangingPunct="1">
              <a:lnSpc>
                <a:spcPct val="100000"/>
              </a:lnSpc>
              <a:spcBef>
                <a:spcPts val="0"/>
              </a:spcBef>
              <a:spcAft>
                <a:spcPts val="0"/>
              </a:spcAft>
              <a:buClr>
                <a:srgbClr val="000000"/>
              </a:buClr>
              <a:buSzTx/>
              <a:buFontTx/>
              <a:buNone/>
              <a:tabLst/>
              <a:defRPr/>
            </a:pPr>
            <a:r>
              <a:rPr kumimoji="0" lang="en-US" altLang="en-US" sz="2400" b="0" i="0" u="none" strike="noStrike" kern="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sym typeface="Arial"/>
              </a:rPr>
              <a:t>             - Promotion</a:t>
            </a:r>
          </a:p>
          <a:p>
            <a:pPr marL="0" marR="0" lvl="0" indent="0" algn="l" defTabSz="914400" rtl="0" eaLnBrk="1" fontAlgn="auto" latinLnBrk="0" hangingPunct="1">
              <a:lnSpc>
                <a:spcPct val="9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5904565"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Calibri" panose="020F0502020204030204"/>
                <a:ea typeface="+mn-ea"/>
                <a:cs typeface="+mn-cs"/>
              </a:rPr>
              <a:t>Marketing Concept Requirements</a:t>
            </a:r>
          </a:p>
        </p:txBody>
      </p:sp>
      <p:pic>
        <p:nvPicPr>
          <p:cNvPr id="3" name="Picture 2">
            <a:extLst>
              <a:ext uri="{FF2B5EF4-FFF2-40B4-BE49-F238E27FC236}">
                <a16:creationId xmlns:a16="http://schemas.microsoft.com/office/drawing/2014/main" id="{2AE80AED-C827-4C9C-A68E-FEDBF49ED55A}"/>
              </a:ext>
            </a:extLst>
          </p:cNvPr>
          <p:cNvPicPr>
            <a:picLocks noChangeAspect="1"/>
          </p:cNvPicPr>
          <p:nvPr/>
        </p:nvPicPr>
        <p:blipFill>
          <a:blip r:embed="rId3"/>
          <a:stretch>
            <a:fillRect/>
          </a:stretch>
        </p:blipFill>
        <p:spPr>
          <a:xfrm>
            <a:off x="245860" y="1979395"/>
            <a:ext cx="7786677" cy="4041262"/>
          </a:xfrm>
          <a:prstGeom prst="rect">
            <a:avLst/>
          </a:prstGeom>
        </p:spPr>
      </p:pic>
    </p:spTree>
    <p:extLst>
      <p:ext uri="{BB962C8B-B14F-4D97-AF65-F5344CB8AC3E}">
        <p14:creationId xmlns:p14="http://schemas.microsoft.com/office/powerpoint/2010/main" val="14030841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3103350"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Calibri" panose="020F0502020204030204"/>
                <a:ea typeface="+mn-ea"/>
                <a:cs typeface="+mn-cs"/>
              </a:rPr>
              <a:t>Forms of Product</a:t>
            </a:r>
          </a:p>
        </p:txBody>
      </p:sp>
      <p:pic>
        <p:nvPicPr>
          <p:cNvPr id="4" name="Picture 3">
            <a:extLst>
              <a:ext uri="{FF2B5EF4-FFF2-40B4-BE49-F238E27FC236}">
                <a16:creationId xmlns:a16="http://schemas.microsoft.com/office/drawing/2014/main" id="{C320EF7F-D0F4-4836-9EC5-02F3F0695185}"/>
              </a:ext>
            </a:extLst>
          </p:cNvPr>
          <p:cNvPicPr>
            <a:picLocks noChangeAspect="1"/>
          </p:cNvPicPr>
          <p:nvPr/>
        </p:nvPicPr>
        <p:blipFill>
          <a:blip r:embed="rId3"/>
          <a:stretch>
            <a:fillRect/>
          </a:stretch>
        </p:blipFill>
        <p:spPr>
          <a:xfrm>
            <a:off x="0" y="1756968"/>
            <a:ext cx="9009684" cy="4851742"/>
          </a:xfrm>
          <a:prstGeom prst="rect">
            <a:avLst/>
          </a:prstGeom>
        </p:spPr>
      </p:pic>
    </p:spTree>
    <p:extLst>
      <p:ext uri="{BB962C8B-B14F-4D97-AF65-F5344CB8AC3E}">
        <p14:creationId xmlns:p14="http://schemas.microsoft.com/office/powerpoint/2010/main" val="27419306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062655" y="30755"/>
            <a:ext cx="8971509" cy="58477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Calibri" panose="020F0502020204030204"/>
                <a:ea typeface="+mn-ea"/>
                <a:cs typeface="+mn-cs"/>
              </a:rPr>
              <a:t>Marketing Environment</a:t>
            </a:r>
          </a:p>
        </p:txBody>
      </p:sp>
      <p:pic>
        <p:nvPicPr>
          <p:cNvPr id="15" name="Picture 14">
            <a:extLst>
              <a:ext uri="{FF2B5EF4-FFF2-40B4-BE49-F238E27FC236}">
                <a16:creationId xmlns:a16="http://schemas.microsoft.com/office/drawing/2014/main" id="{6A46EEFC-C12E-4BEC-82F5-29F813776DE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45860" y="1422135"/>
            <a:ext cx="7589100" cy="5251445"/>
          </a:xfrm>
          <a:prstGeom prst="rect">
            <a:avLst/>
          </a:prstGeom>
        </p:spPr>
      </p:pic>
      <p:pic>
        <p:nvPicPr>
          <p:cNvPr id="16" name="Picture 15">
            <a:extLst>
              <a:ext uri="{FF2B5EF4-FFF2-40B4-BE49-F238E27FC236}">
                <a16:creationId xmlns:a16="http://schemas.microsoft.com/office/drawing/2014/main" id="{9E7C46F8-FB18-4420-AF10-2C8CF278E2FE}"/>
              </a:ext>
            </a:extLst>
          </p:cNvPr>
          <p:cNvPicPr>
            <a:picLocks noChangeAspect="1"/>
          </p:cNvPicPr>
          <p:nvPr/>
        </p:nvPicPr>
        <p:blipFill>
          <a:blip r:embed="rId4"/>
          <a:stretch>
            <a:fillRect/>
          </a:stretch>
        </p:blipFill>
        <p:spPr>
          <a:xfrm>
            <a:off x="6548410" y="1422135"/>
            <a:ext cx="5191180" cy="5143500"/>
          </a:xfrm>
          <a:prstGeom prst="rect">
            <a:avLst/>
          </a:prstGeom>
        </p:spPr>
      </p:pic>
    </p:spTree>
    <p:extLst>
      <p:ext uri="{BB962C8B-B14F-4D97-AF65-F5344CB8AC3E}">
        <p14:creationId xmlns:p14="http://schemas.microsoft.com/office/powerpoint/2010/main" val="5417239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484176" y="0"/>
            <a:ext cx="8971509" cy="646331"/>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Calibri" panose="020F0502020204030204"/>
                <a:ea typeface="+mn-ea"/>
                <a:cs typeface="+mn-cs"/>
              </a:rPr>
              <a:t>Marketing Environment</a:t>
            </a:r>
          </a:p>
        </p:txBody>
      </p:sp>
      <p:pic>
        <p:nvPicPr>
          <p:cNvPr id="17" name="Picture 16">
            <a:extLst>
              <a:ext uri="{FF2B5EF4-FFF2-40B4-BE49-F238E27FC236}">
                <a16:creationId xmlns:a16="http://schemas.microsoft.com/office/drawing/2014/main" id="{53F219CD-49DA-4036-A811-67EC71E3F370}"/>
              </a:ext>
            </a:extLst>
          </p:cNvPr>
          <p:cNvPicPr>
            <a:picLocks noChangeAspect="1"/>
          </p:cNvPicPr>
          <p:nvPr/>
        </p:nvPicPr>
        <p:blipFill>
          <a:blip r:embed="rId3"/>
          <a:stretch>
            <a:fillRect/>
          </a:stretch>
        </p:blipFill>
        <p:spPr>
          <a:xfrm>
            <a:off x="1251277" y="1356569"/>
            <a:ext cx="8466844" cy="5501431"/>
          </a:xfrm>
          <a:prstGeom prst="rect">
            <a:avLst/>
          </a:prstGeom>
        </p:spPr>
      </p:pic>
    </p:spTree>
    <p:extLst>
      <p:ext uri="{BB962C8B-B14F-4D97-AF65-F5344CB8AC3E}">
        <p14:creationId xmlns:p14="http://schemas.microsoft.com/office/powerpoint/2010/main" val="1732812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551434" y="1829413"/>
            <a:ext cx="7976117" cy="440120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1" i="0" u="none" strike="noStrike" kern="1200" cap="none" spc="0" normalizeH="0" baseline="0" noProof="0" dirty="0">
                <a:ln>
                  <a:noFill/>
                </a:ln>
                <a:solidFill>
                  <a:prstClr val="black"/>
                </a:solidFill>
                <a:effectLst/>
                <a:uLnTx/>
                <a:uFillTx/>
                <a:latin typeface="Calibri" panose="020F0502020204030204"/>
                <a:ea typeface="+mn-ea"/>
                <a:cs typeface="+mn-cs"/>
              </a:rPr>
              <a:t>Societal marketing concept </a:t>
            </a:r>
            <a:r>
              <a:rPr kumimoji="0" lang="en-US" altLang="en-US" sz="2800" b="0" i="0" u="none" strike="noStrike" kern="1200" cap="none" spc="0" normalizeH="0" baseline="0" noProof="0" dirty="0">
                <a:ln>
                  <a:noFill/>
                </a:ln>
                <a:solidFill>
                  <a:prstClr val="black"/>
                </a:solidFill>
                <a:effectLst/>
                <a:uLnTx/>
                <a:uFillTx/>
                <a:latin typeface="Calibri" panose="020F0502020204030204"/>
                <a:ea typeface="+mn-ea"/>
                <a:cs typeface="+mn-cs"/>
              </a:rPr>
              <a:t>requires marketers to fulfill the needs of the target audience in ways that </a:t>
            </a:r>
            <a:r>
              <a:rPr kumimoji="0" lang="en-US" altLang="en-US" sz="2800" b="0" i="0" u="sng" strike="noStrike" kern="1200" cap="none" spc="0" normalizeH="0" baseline="0" noProof="0" dirty="0">
                <a:ln>
                  <a:noFill/>
                </a:ln>
                <a:solidFill>
                  <a:srgbClr val="FF0000"/>
                </a:solidFill>
                <a:effectLst/>
                <a:uLnTx/>
                <a:uFillTx/>
                <a:latin typeface="Calibri" panose="020F0502020204030204"/>
                <a:ea typeface="+mn-ea"/>
                <a:cs typeface="+mn-cs"/>
              </a:rPr>
              <a:t>improve, preserve, and enhance society’s well-being</a:t>
            </a:r>
            <a:r>
              <a:rPr kumimoji="0" lang="en-US" altLang="en-US" sz="2800" b="0" i="0" u="sng"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altLang="en-US" sz="2800" b="0" i="0" u="none" strike="noStrike" kern="1200" cap="none" spc="0" normalizeH="0" baseline="0" noProof="0" dirty="0">
                <a:ln>
                  <a:noFill/>
                </a:ln>
                <a:solidFill>
                  <a:prstClr val="black"/>
                </a:solidFill>
                <a:effectLst/>
                <a:uLnTx/>
                <a:uFillTx/>
                <a:latin typeface="Calibri" panose="020F0502020204030204"/>
                <a:ea typeface="+mn-ea"/>
                <a:cs typeface="+mn-cs"/>
              </a:rPr>
              <a:t>while meeting their business objectives.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panose="020F0502020204030204"/>
                <a:ea typeface="+mn-ea"/>
                <a:cs typeface="+mn-cs"/>
              </a:rPr>
              <a:t>Not all companies focus on society, but some companies believe socially responsible marketing is a part of organizational effectiveness.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panose="020F0502020204030204"/>
                <a:ea typeface="+mn-ea"/>
                <a:cs typeface="+mn-cs"/>
              </a:rPr>
              <a:t>Further, not-for-profit advocacy organizations are driven by a mission to encourage actions that are ethically and morally right. </a:t>
            </a:r>
          </a:p>
        </p:txBody>
      </p:sp>
      <p:sp>
        <p:nvSpPr>
          <p:cNvPr id="2" name="Rectangle 1">
            <a:extLst>
              <a:ext uri="{FF2B5EF4-FFF2-40B4-BE49-F238E27FC236}">
                <a16:creationId xmlns:a16="http://schemas.microsoft.com/office/drawing/2014/main" id="{15822044-325A-4EDB-9AC9-821A3BA0EDA4}"/>
              </a:ext>
            </a:extLst>
          </p:cNvPr>
          <p:cNvSpPr/>
          <p:nvPr/>
        </p:nvSpPr>
        <p:spPr>
          <a:xfrm>
            <a:off x="2227625" y="196726"/>
            <a:ext cx="10272902" cy="1077218"/>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Calibri" panose="020F0502020204030204"/>
                <a:ea typeface="+mn-ea"/>
                <a:cs typeface="+mn-cs"/>
              </a:rPr>
              <a:t>Socially Responsible Marketing/ Corporate Social Responsibility</a:t>
            </a:r>
          </a:p>
        </p:txBody>
      </p:sp>
      <p:sp>
        <p:nvSpPr>
          <p:cNvPr id="11" name="Rectangle 10">
            <a:extLst>
              <a:ext uri="{FF2B5EF4-FFF2-40B4-BE49-F238E27FC236}">
                <a16:creationId xmlns:a16="http://schemas.microsoft.com/office/drawing/2014/main" id="{9567FDF6-CB25-4BB7-9346-D0EF3A2A07D0}"/>
              </a:ext>
            </a:extLst>
          </p:cNvPr>
          <p:cNvSpPr/>
          <p:nvPr/>
        </p:nvSpPr>
        <p:spPr>
          <a:xfrm>
            <a:off x="9503154" y="3239667"/>
            <a:ext cx="2137412" cy="110799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600" b="1" i="0" u="none" strike="noStrike" kern="1200" cap="none" spc="0" normalizeH="0" baseline="0" noProof="0" dirty="0">
                <a:ln>
                  <a:noFill/>
                </a:ln>
                <a:solidFill>
                  <a:prstClr val="white"/>
                </a:solidFill>
                <a:effectLst/>
                <a:uLnTx/>
                <a:uFillTx/>
                <a:latin typeface="Calibri" panose="020F0502020204030204"/>
                <a:ea typeface="+mn-ea"/>
                <a:cs typeface="+mn-cs"/>
              </a:rPr>
              <a:t>CSR</a:t>
            </a:r>
          </a:p>
        </p:txBody>
      </p:sp>
    </p:spTree>
    <p:extLst>
      <p:ext uri="{BB962C8B-B14F-4D97-AF65-F5344CB8AC3E}">
        <p14:creationId xmlns:p14="http://schemas.microsoft.com/office/powerpoint/2010/main" val="9169075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3D1C8A-F1E9-677B-3C6E-24B4594027B9}"/>
              </a:ext>
            </a:extLst>
          </p:cNvPr>
          <p:cNvSpPr>
            <a:spLocks noGrp="1"/>
          </p:cNvSpPr>
          <p:nvPr>
            <p:ph type="title"/>
          </p:nvPr>
        </p:nvSpPr>
        <p:spPr/>
        <p:txBody>
          <a:bodyPr/>
          <a:lstStyle/>
          <a:p>
            <a:endParaRPr lang="en-GB"/>
          </a:p>
        </p:txBody>
      </p:sp>
      <p:pic>
        <p:nvPicPr>
          <p:cNvPr id="4" name="Online Media 3" title="حماقي - قادرين نعملها | إعلان مستشفى 500 500 الجديد">
            <a:hlinkClick r:id="" action="ppaction://media"/>
            <a:extLst>
              <a:ext uri="{FF2B5EF4-FFF2-40B4-BE49-F238E27FC236}">
                <a16:creationId xmlns:a16="http://schemas.microsoft.com/office/drawing/2014/main" id="{FA8A3E01-6D97-C981-55E0-BB51984AED20}"/>
              </a:ext>
            </a:extLst>
          </p:cNvPr>
          <p:cNvPicPr>
            <a:picLocks noGrp="1" noRot="1" noChangeAspect="1"/>
          </p:cNvPicPr>
          <p:nvPr>
            <p:ph idx="1"/>
            <a:videoFile r:link="rId1"/>
          </p:nvPr>
        </p:nvPicPr>
        <p:blipFill>
          <a:blip r:embed="rId5"/>
          <a:stretch>
            <a:fillRect/>
          </a:stretch>
        </p:blipFill>
        <p:spPr>
          <a:xfrm>
            <a:off x="0" y="0"/>
            <a:ext cx="12192000" cy="6888945"/>
          </a:xfrm>
          <a:prstGeom prst="rect">
            <a:avLst/>
          </a:prstGeom>
        </p:spPr>
      </p:pic>
      <p:pic>
        <p:nvPicPr>
          <p:cNvPr id="5" name="19">
            <a:hlinkClick r:id="" action="ppaction://media"/>
            <a:extLst>
              <a:ext uri="{FF2B5EF4-FFF2-40B4-BE49-F238E27FC236}">
                <a16:creationId xmlns:a16="http://schemas.microsoft.com/office/drawing/2014/main" id="{7A89C3DA-B5FD-B3DB-0003-84783D7B81BE}"/>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3804661" y="6086475"/>
            <a:ext cx="406400" cy="406400"/>
          </a:xfrm>
          <a:prstGeom prst="rect">
            <a:avLst/>
          </a:prstGeom>
        </p:spPr>
      </p:pic>
    </p:spTree>
    <p:extLst>
      <p:ext uri="{BB962C8B-B14F-4D97-AF65-F5344CB8AC3E}">
        <p14:creationId xmlns:p14="http://schemas.microsoft.com/office/powerpoint/2010/main" val="2100721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1395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4"/>
                </p:tgtEl>
              </p:cMediaNode>
            </p:video>
            <p:seq concurrent="1" nextAc="seek">
              <p:cTn id="12" restart="whenNotActive" fill="hold" evtFilter="cancelBubble" nodeType="interactiveSeq">
                <p:stCondLst>
                  <p:cond evt="onClick" delay="0">
                    <p:tgtEl>
                      <p:spTgt spid="4"/>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4"/>
                                        </p:tgtEl>
                                      </p:cBhvr>
                                    </p:cmd>
                                  </p:childTnLst>
                                </p:cTn>
                              </p:par>
                            </p:childTnLst>
                          </p:cTn>
                        </p:par>
                      </p:childTnLst>
                    </p:cTn>
                  </p:par>
                </p:childTnLst>
              </p:cTn>
              <p:nextCondLst>
                <p:cond evt="onClick" delay="0">
                  <p:tgtEl>
                    <p:spTgt spid="4"/>
                  </p:tgtEl>
                </p:cond>
              </p:nextCondLst>
            </p:seq>
            <p:audio>
              <p:cMediaNode vol="80000">
                <p:cTn id="17" fill="hold" display="0">
                  <p:stCondLst>
                    <p:cond delay="indefinite"/>
                  </p:stCondLst>
                  <p:endCondLst>
                    <p:cond evt="onStopAudio" delay="0">
                      <p:tgtEl>
                        <p:sldTgt/>
                      </p:tgtEl>
                    </p:cond>
                  </p:endCondLst>
                </p:cTn>
                <p:tgtEl>
                  <p:spTgt spid="5"/>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0B25F5-9277-50CA-6CE0-8E2BD9617AC2}"/>
              </a:ext>
            </a:extLst>
          </p:cNvPr>
          <p:cNvSpPr>
            <a:spLocks noGrp="1"/>
          </p:cNvSpPr>
          <p:nvPr>
            <p:ph type="title"/>
          </p:nvPr>
        </p:nvSpPr>
        <p:spPr/>
        <p:txBody>
          <a:bodyPr/>
          <a:lstStyle/>
          <a:p>
            <a:endParaRPr lang="en-GB"/>
          </a:p>
        </p:txBody>
      </p:sp>
      <p:pic>
        <p:nvPicPr>
          <p:cNvPr id="4" name="Online Media 3" title="#الأصل_مصري وي رمضان 2020 | تامر حسني">
            <a:hlinkClick r:id="" action="ppaction://media"/>
            <a:extLst>
              <a:ext uri="{FF2B5EF4-FFF2-40B4-BE49-F238E27FC236}">
                <a16:creationId xmlns:a16="http://schemas.microsoft.com/office/drawing/2014/main" id="{81C00256-8636-52B1-03F0-02272DF2BAFF}"/>
              </a:ext>
            </a:extLst>
          </p:cNvPr>
          <p:cNvPicPr>
            <a:picLocks noGrp="1" noRot="1" noChangeAspect="1"/>
          </p:cNvPicPr>
          <p:nvPr>
            <p:ph idx="1"/>
            <a:videoFile r:link="rId1"/>
          </p:nvPr>
        </p:nvPicPr>
        <p:blipFill>
          <a:blip r:embed="rId3"/>
          <a:stretch>
            <a:fillRect/>
          </a:stretch>
        </p:blipFill>
        <p:spPr>
          <a:xfrm>
            <a:off x="0" y="0"/>
            <a:ext cx="12321309" cy="6962010"/>
          </a:xfrm>
          <a:prstGeom prst="rect">
            <a:avLst/>
          </a:prstGeom>
        </p:spPr>
      </p:pic>
    </p:spTree>
    <p:extLst>
      <p:ext uri="{BB962C8B-B14F-4D97-AF65-F5344CB8AC3E}">
        <p14:creationId xmlns:p14="http://schemas.microsoft.com/office/powerpoint/2010/main" val="2796971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330063" y="51454"/>
            <a:ext cx="8971509" cy="52322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Calibri" panose="020F0502020204030204"/>
                <a:ea typeface="+mn-ea"/>
                <a:cs typeface="+mn-cs"/>
              </a:rPr>
              <a:t>Socially Responsible Marketing</a:t>
            </a:r>
          </a:p>
        </p:txBody>
      </p:sp>
      <p:pic>
        <p:nvPicPr>
          <p:cNvPr id="3" name="Picture 2">
            <a:extLst>
              <a:ext uri="{FF2B5EF4-FFF2-40B4-BE49-F238E27FC236}">
                <a16:creationId xmlns:a16="http://schemas.microsoft.com/office/drawing/2014/main" id="{F2514B29-2C24-4850-9F3E-C798059C234D}"/>
              </a:ext>
            </a:extLst>
          </p:cNvPr>
          <p:cNvPicPr>
            <a:picLocks noChangeAspect="1"/>
          </p:cNvPicPr>
          <p:nvPr/>
        </p:nvPicPr>
        <p:blipFill>
          <a:blip r:embed="rId3"/>
          <a:stretch>
            <a:fillRect/>
          </a:stretch>
        </p:blipFill>
        <p:spPr>
          <a:xfrm>
            <a:off x="1455731" y="1617188"/>
            <a:ext cx="9845841" cy="4911956"/>
          </a:xfrm>
          <a:prstGeom prst="rect">
            <a:avLst/>
          </a:prstGeom>
        </p:spPr>
      </p:pic>
    </p:spTree>
    <p:extLst>
      <p:ext uri="{BB962C8B-B14F-4D97-AF65-F5344CB8AC3E}">
        <p14:creationId xmlns:p14="http://schemas.microsoft.com/office/powerpoint/2010/main" val="24032870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680219" y="1736979"/>
            <a:ext cx="7989642" cy="2932341"/>
          </a:xfrm>
          <a:prstGeom prst="rect">
            <a:avLst/>
          </a:prstGeom>
          <a:noFill/>
        </p:spPr>
        <p:txBody>
          <a:bodyPr wrap="square" rtlCol="0">
            <a:spAutoFit/>
          </a:bodyPr>
          <a:lstStyle/>
          <a:p>
            <a:pPr marL="457200" marR="0" lvl="0" indent="-457200" algn="l" defTabSz="914400" rtl="0" eaLnBrk="1" fontAlgn="auto" latinLnBrk="0" hangingPunct="1">
              <a:lnSpc>
                <a:spcPct val="200000"/>
              </a:lnSpc>
              <a:spcBef>
                <a:spcPts val="0"/>
              </a:spcBef>
              <a:spcAft>
                <a:spcPts val="0"/>
              </a:spcAft>
              <a:buClrTx/>
              <a:buSzTx/>
              <a:buFontTx/>
              <a:buAutoNum type="arabicPeriod"/>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Buyer's characteristics influence how he/she perceives and reacts to the stimuli.</a:t>
            </a:r>
          </a:p>
          <a:p>
            <a:pPr marL="457200" marR="0" lvl="0" indent="-457200" algn="l" defTabSz="914400" rtl="0" eaLnBrk="1" fontAlgn="auto" latinLnBrk="0" hangingPunct="1">
              <a:lnSpc>
                <a:spcPct val="200000"/>
              </a:lnSpc>
              <a:spcBef>
                <a:spcPts val="0"/>
              </a:spcBef>
              <a:spcAft>
                <a:spcPts val="0"/>
              </a:spcAft>
              <a:buClrTx/>
              <a:buSzTx/>
              <a:buFontTx/>
              <a:buAutoNum type="arabicPeriod"/>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Buyer's decision process itself affects</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the buyer's behavior. </a:t>
            </a:r>
          </a:p>
        </p:txBody>
      </p:sp>
      <p:sp>
        <p:nvSpPr>
          <p:cNvPr id="2" name="Rectangle 1">
            <a:extLst>
              <a:ext uri="{FF2B5EF4-FFF2-40B4-BE49-F238E27FC236}">
                <a16:creationId xmlns:a16="http://schemas.microsoft.com/office/drawing/2014/main" id="{15822044-325A-4EDB-9AC9-821A3BA0EDA4}"/>
              </a:ext>
            </a:extLst>
          </p:cNvPr>
          <p:cNvSpPr/>
          <p:nvPr/>
        </p:nvSpPr>
        <p:spPr>
          <a:xfrm>
            <a:off x="2426260" y="235178"/>
            <a:ext cx="9218572" cy="52322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00B0F0"/>
                </a:solidFill>
                <a:effectLst/>
                <a:uLnTx/>
                <a:uFillTx/>
                <a:latin typeface="Calibri" panose="020F0502020204030204"/>
                <a:ea typeface="+mn-ea"/>
                <a:cs typeface="+mn-cs"/>
              </a:rPr>
              <a:t>To understand how the stimuli are changed into responses:</a:t>
            </a:r>
            <a:endParaRPr kumimoji="0" lang="en-US" sz="2800" b="1" i="0" u="none" strike="noStrike" kern="1200" cap="none" spc="0" normalizeH="0" baseline="0" noProof="0" dirty="0">
              <a:ln>
                <a:noFill/>
              </a:ln>
              <a:solidFill>
                <a:srgbClr val="00B0F0"/>
              </a:solidFill>
              <a:effectLst/>
              <a:uLnTx/>
              <a:uFillTx/>
              <a:latin typeface="Calibri" panose="020F0502020204030204"/>
              <a:ea typeface="+mn-ea"/>
              <a:cs typeface="+mn-cs"/>
            </a:endParaRPr>
          </a:p>
        </p:txBody>
      </p:sp>
      <p:pic>
        <p:nvPicPr>
          <p:cNvPr id="2050" name="Picture 2" descr="Shopping in Shah Alam - Concorde Hotel Shah Alam">
            <a:extLst>
              <a:ext uri="{FF2B5EF4-FFF2-40B4-BE49-F238E27FC236}">
                <a16:creationId xmlns:a16="http://schemas.microsoft.com/office/drawing/2014/main" id="{F93CE287-14AB-58AE-C88C-7991237EB0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51229" y="2610998"/>
            <a:ext cx="4924595" cy="36934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53160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B0F0"/>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27D93291-4ED0-4337-8692-C9675582A6A3}"/>
              </a:ext>
            </a:extLst>
          </p:cNvPr>
          <p:cNvSpPr/>
          <p:nvPr/>
        </p:nvSpPr>
        <p:spPr>
          <a:xfrm>
            <a:off x="3740715" y="91832"/>
            <a:ext cx="5228624" cy="52322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Calibri" panose="020F0502020204030204"/>
                <a:ea typeface="+mn-ea"/>
                <a:cs typeface="+mn-cs"/>
              </a:rPr>
              <a:t>Purchase Influences</a:t>
            </a:r>
          </a:p>
        </p:txBody>
      </p:sp>
      <p:graphicFrame>
        <p:nvGraphicFramePr>
          <p:cNvPr id="14" name="Content Placeholder 5">
            <a:extLst>
              <a:ext uri="{FF2B5EF4-FFF2-40B4-BE49-F238E27FC236}">
                <a16:creationId xmlns:a16="http://schemas.microsoft.com/office/drawing/2014/main" id="{0DEA59E7-3852-492B-B024-AA3411CA75AD}"/>
              </a:ext>
            </a:extLst>
          </p:cNvPr>
          <p:cNvGraphicFramePr>
            <a:graphicFrameLocks/>
          </p:cNvGraphicFramePr>
          <p:nvPr/>
        </p:nvGraphicFramePr>
        <p:xfrm>
          <a:off x="3984752" y="1066969"/>
          <a:ext cx="7499588" cy="591945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5014930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15822044-325A-4EDB-9AC9-821A3BA0EDA4}"/>
              </a:ext>
            </a:extLst>
          </p:cNvPr>
          <p:cNvSpPr/>
          <p:nvPr/>
        </p:nvSpPr>
        <p:spPr>
          <a:xfrm>
            <a:off x="2586917" y="265958"/>
            <a:ext cx="8971509" cy="523220"/>
          </a:xfrm>
          <a:prstGeom prst="rect">
            <a:avLst/>
          </a:prstGeom>
        </p:spPr>
        <p:txBody>
          <a:bodyPr wrap="square">
            <a:spAutoFit/>
          </a:bodyPr>
          <a:lstStyle/>
          <a:p>
            <a:pPr algn="ctr"/>
            <a:r>
              <a:rPr lang="en-US" sz="2800" b="1" dirty="0">
                <a:solidFill>
                  <a:srgbClr val="00B0F0"/>
                </a:solidFill>
              </a:rPr>
              <a:t>How can a car help express its owners’ characteristics?</a:t>
            </a:r>
          </a:p>
        </p:txBody>
      </p:sp>
      <p:pic>
        <p:nvPicPr>
          <p:cNvPr id="8" name="Content Placeholder 6">
            <a:extLst>
              <a:ext uri="{FF2B5EF4-FFF2-40B4-BE49-F238E27FC236}">
                <a16:creationId xmlns:a16="http://schemas.microsoft.com/office/drawing/2014/main" id="{031D3A2B-0C50-43FE-AE66-11F23FD405BA}"/>
              </a:ext>
            </a:extLst>
          </p:cNvPr>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382487" y="2077098"/>
            <a:ext cx="3799262" cy="4702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descr="A picture containing logo&#10;&#10;Description automatically generated">
            <a:extLst>
              <a:ext uri="{FF2B5EF4-FFF2-40B4-BE49-F238E27FC236}">
                <a16:creationId xmlns:a16="http://schemas.microsoft.com/office/drawing/2014/main" id="{2192B595-70BF-4DB0-AE7E-6BD663A591F2}"/>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483900" y="3224694"/>
            <a:ext cx="3889119" cy="2148491"/>
          </a:xfrm>
          <a:prstGeom prst="rect">
            <a:avLst/>
          </a:prstGeom>
        </p:spPr>
      </p:pic>
      <p:pic>
        <p:nvPicPr>
          <p:cNvPr id="12" name="Picture 2" descr="C:\Users\Dr.Mayar\Desktop\2018-bmw-x5-the-speed-of-safety-large-9.jpg">
            <a:extLst>
              <a:ext uri="{FF2B5EF4-FFF2-40B4-BE49-F238E27FC236}">
                <a16:creationId xmlns:a16="http://schemas.microsoft.com/office/drawing/2014/main" id="{9E1DFFB3-B48B-48F7-9742-C1FA26C662B6}"/>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675186" y="977976"/>
            <a:ext cx="4516814" cy="2413004"/>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6A6965D0-F933-4CA1-9EC1-00E1D03CA50E}"/>
              </a:ext>
            </a:extLst>
          </p:cNvPr>
          <p:cNvSpPr txBox="1"/>
          <p:nvPr/>
        </p:nvSpPr>
        <p:spPr>
          <a:xfrm>
            <a:off x="5082865" y="5481253"/>
            <a:ext cx="6102848" cy="1200329"/>
          </a:xfrm>
          <a:prstGeom prst="rect">
            <a:avLst/>
          </a:prstGeom>
          <a:noFill/>
        </p:spPr>
        <p:txBody>
          <a:bodyPr wrap="square">
            <a:spAutoFit/>
          </a:bodyPr>
          <a:lstStyle/>
          <a:p>
            <a:r>
              <a:rPr lang="en-US" altLang="en-US" dirty="0"/>
              <a:t>The opening vignette suggests that although people buy cars because they need personal transportation, the types of cars people choose are determined not by needs alone, but also by how cars express their owners’ characteristics. </a:t>
            </a:r>
          </a:p>
        </p:txBody>
      </p:sp>
    </p:spTree>
    <p:extLst>
      <p:ext uri="{BB962C8B-B14F-4D97-AF65-F5344CB8AC3E}">
        <p14:creationId xmlns:p14="http://schemas.microsoft.com/office/powerpoint/2010/main" val="13308112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114772" y="1285058"/>
            <a:ext cx="8233906" cy="51693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5463932" cy="584775"/>
          </a:xfrm>
          <a:prstGeom prst="rect">
            <a:avLst/>
          </a:prstGeom>
        </p:spPr>
        <p:txBody>
          <a:bodyPr wrap="none">
            <a:spAutoFit/>
          </a:bodyPr>
          <a:lstStyle/>
          <a:p>
            <a:r>
              <a:rPr lang="en-US" sz="3200" b="1" dirty="0">
                <a:solidFill>
                  <a:srgbClr val="852F4A"/>
                </a:solidFill>
              </a:rPr>
              <a:t>Marketing Concept Application</a:t>
            </a:r>
          </a:p>
        </p:txBody>
      </p:sp>
      <p:sp>
        <p:nvSpPr>
          <p:cNvPr id="11" name="Google Shape;291;p38">
            <a:extLst>
              <a:ext uri="{FF2B5EF4-FFF2-40B4-BE49-F238E27FC236}">
                <a16:creationId xmlns:a16="http://schemas.microsoft.com/office/drawing/2014/main" id="{4EA92C88-9D21-4A1D-8F6F-580A3D793D85}"/>
              </a:ext>
            </a:extLst>
          </p:cNvPr>
          <p:cNvSpPr txBox="1">
            <a:spLocks/>
          </p:cNvSpPr>
          <p:nvPr/>
        </p:nvSpPr>
        <p:spPr>
          <a:xfrm>
            <a:off x="2435285" y="1803448"/>
            <a:ext cx="3595509" cy="1625552"/>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ltLang="en-US" dirty="0"/>
              <a:t>How does Classico’s ad relate to the marketing concept?</a:t>
            </a:r>
          </a:p>
        </p:txBody>
      </p:sp>
      <p:pic>
        <p:nvPicPr>
          <p:cNvPr id="12" name="Picture 11" descr="Graphical user interface, text&#10;&#10;Description automatically generated">
            <a:extLst>
              <a:ext uri="{FF2B5EF4-FFF2-40B4-BE49-F238E27FC236}">
                <a16:creationId xmlns:a16="http://schemas.microsoft.com/office/drawing/2014/main" id="{C1DB6177-F33C-4D0E-808F-389E2C5BF45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496860" y="1428405"/>
            <a:ext cx="3173276" cy="2567218"/>
          </a:xfrm>
          <a:prstGeom prst="rect">
            <a:avLst/>
          </a:prstGeom>
        </p:spPr>
      </p:pic>
      <p:pic>
        <p:nvPicPr>
          <p:cNvPr id="13" name="Picture 12" descr="A picture containing text, indoor&#10;&#10;Description automatically generated">
            <a:extLst>
              <a:ext uri="{FF2B5EF4-FFF2-40B4-BE49-F238E27FC236}">
                <a16:creationId xmlns:a16="http://schemas.microsoft.com/office/drawing/2014/main" id="{284CB67B-C0A1-42E4-8561-3E0C1CBD83D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213408" y="4262667"/>
            <a:ext cx="4040175" cy="1933758"/>
          </a:xfrm>
          <a:prstGeom prst="rect">
            <a:avLst/>
          </a:prstGeom>
        </p:spPr>
      </p:pic>
      <p:pic>
        <p:nvPicPr>
          <p:cNvPr id="14" name="Picture 13" descr="A picture containing text&#10;&#10;Description automatically generated">
            <a:extLst>
              <a:ext uri="{FF2B5EF4-FFF2-40B4-BE49-F238E27FC236}">
                <a16:creationId xmlns:a16="http://schemas.microsoft.com/office/drawing/2014/main" id="{D7563841-7E4A-4E28-B03A-DA35688DF3CE}"/>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617948" y="3744162"/>
            <a:ext cx="3173276" cy="2567218"/>
          </a:xfrm>
          <a:prstGeom prst="rect">
            <a:avLst/>
          </a:prstGeom>
        </p:spPr>
      </p:pic>
    </p:spTree>
    <p:extLst>
      <p:ext uri="{BB962C8B-B14F-4D97-AF65-F5344CB8AC3E}">
        <p14:creationId xmlns:p14="http://schemas.microsoft.com/office/powerpoint/2010/main" val="4524974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779051" y="1659212"/>
            <a:ext cx="6878322" cy="3927229"/>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800" b="0" i="0" u="none" strike="noStrike" kern="0" cap="none" spc="0" normalizeH="0" baseline="0" noProof="0" dirty="0">
                <a:ln>
                  <a:noFill/>
                </a:ln>
                <a:solidFill>
                  <a:srgbClr val="2D3956"/>
                </a:solidFill>
                <a:effectLst/>
                <a:uLnTx/>
                <a:uFillTx/>
                <a:latin typeface="Lato" panose="020F0502020204030203" pitchFamily="34" charset="0"/>
                <a:ea typeface="Lato" panose="020F0502020204030203" pitchFamily="34" charset="0"/>
                <a:cs typeface="Lato" panose="020F0502020204030203" pitchFamily="34" charset="0"/>
                <a:sym typeface="Arial"/>
              </a:rPr>
              <a:t>Consumer Research</a:t>
            </a:r>
          </a:p>
          <a:p>
            <a:pPr marL="342900" marR="0" lvl="0" indent="-3429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800" b="0" i="0" u="none" strike="noStrike" kern="0" cap="none" spc="0" normalizeH="0" baseline="0" noProof="0" dirty="0">
                <a:ln>
                  <a:noFill/>
                </a:ln>
                <a:solidFill>
                  <a:srgbClr val="2D3956"/>
                </a:solidFill>
                <a:effectLst/>
                <a:uLnTx/>
                <a:uFillTx/>
                <a:latin typeface="Lato" panose="020F0502020204030203" pitchFamily="34" charset="0"/>
                <a:ea typeface="Lato" panose="020F0502020204030203" pitchFamily="34" charset="0"/>
                <a:cs typeface="Lato" panose="020F0502020204030203" pitchFamily="34" charset="0"/>
                <a:sym typeface="Arial"/>
              </a:rPr>
              <a:t>Market Segmentation,                 Targeting and Positioning</a:t>
            </a:r>
          </a:p>
          <a:p>
            <a:pPr marL="342900" marR="0" lvl="0" indent="-3429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800" b="0" i="0" u="none" strike="noStrike" kern="0" cap="none" spc="0" normalizeH="0" baseline="0" noProof="0" dirty="0">
                <a:ln>
                  <a:noFill/>
                </a:ln>
                <a:solidFill>
                  <a:srgbClr val="2D3956"/>
                </a:solidFill>
                <a:effectLst/>
                <a:uLnTx/>
                <a:uFillTx/>
                <a:latin typeface="Lato" panose="020F0502020204030203" pitchFamily="34" charset="0"/>
                <a:ea typeface="Lato" panose="020F0502020204030203" pitchFamily="34" charset="0"/>
                <a:cs typeface="Lato" panose="020F0502020204030203" pitchFamily="34" charset="0"/>
                <a:sym typeface="Arial"/>
              </a:rPr>
              <a:t>The Marketing Mix (4 Ps)</a:t>
            </a:r>
          </a:p>
          <a:p>
            <a:pPr marR="0" lvl="0" algn="l" defTabSz="914400" rtl="0" eaLnBrk="1" fontAlgn="auto" latinLnBrk="0" hangingPunct="1">
              <a:lnSpc>
                <a:spcPct val="100000"/>
              </a:lnSpc>
              <a:spcBef>
                <a:spcPts val="0"/>
              </a:spcBef>
              <a:spcAft>
                <a:spcPts val="0"/>
              </a:spcAft>
              <a:buClr>
                <a:srgbClr val="000000"/>
              </a:buClr>
              <a:buSzTx/>
              <a:tabLst/>
              <a:defRPr/>
            </a:pPr>
            <a:r>
              <a:rPr kumimoji="0" lang="en-US" altLang="en-US" sz="2800" b="0" i="0" u="none" strike="noStrike" kern="0" cap="none" spc="0" normalizeH="0" baseline="0" noProof="0" dirty="0">
                <a:ln>
                  <a:noFill/>
                </a:ln>
                <a:solidFill>
                  <a:srgbClr val="2D3956"/>
                </a:solidFill>
                <a:effectLst/>
                <a:uLnTx/>
                <a:uFillTx/>
                <a:latin typeface="Lato" panose="020F0502020204030203" pitchFamily="34" charset="0"/>
                <a:ea typeface="Lato" panose="020F0502020204030203" pitchFamily="34" charset="0"/>
                <a:cs typeface="Lato" panose="020F0502020204030203" pitchFamily="34" charset="0"/>
                <a:sym typeface="Arial"/>
              </a:rPr>
              <a:t>             - Product or service</a:t>
            </a:r>
          </a:p>
          <a:p>
            <a:pPr marL="0" marR="0" lvl="1" algn="l" defTabSz="914400" rtl="0" eaLnBrk="1" fontAlgn="auto" latinLnBrk="0" hangingPunct="1">
              <a:lnSpc>
                <a:spcPct val="100000"/>
              </a:lnSpc>
              <a:spcBef>
                <a:spcPts val="0"/>
              </a:spcBef>
              <a:spcAft>
                <a:spcPts val="0"/>
              </a:spcAft>
              <a:buClr>
                <a:srgbClr val="000000"/>
              </a:buClr>
              <a:buSzTx/>
              <a:tabLst/>
              <a:defRPr/>
            </a:pPr>
            <a:r>
              <a:rPr kumimoji="0" lang="en-US" altLang="en-US" sz="2800" b="0" i="0" u="none" strike="noStrike" kern="0" cap="none" spc="0" normalizeH="0" baseline="0" noProof="0" dirty="0">
                <a:ln>
                  <a:noFill/>
                </a:ln>
                <a:solidFill>
                  <a:srgbClr val="2D3956"/>
                </a:solidFill>
                <a:effectLst/>
                <a:uLnTx/>
                <a:uFillTx/>
                <a:latin typeface="Lato" panose="020F0502020204030203" pitchFamily="34" charset="0"/>
                <a:ea typeface="Lato" panose="020F0502020204030203" pitchFamily="34" charset="0"/>
                <a:cs typeface="Lato" panose="020F0502020204030203" pitchFamily="34" charset="0"/>
                <a:sym typeface="Arial"/>
              </a:rPr>
              <a:t>             - Price</a:t>
            </a:r>
          </a:p>
          <a:p>
            <a:pPr marL="0" marR="0" lvl="1" algn="l" defTabSz="914400" rtl="0" eaLnBrk="1" fontAlgn="auto" latinLnBrk="0" hangingPunct="1">
              <a:lnSpc>
                <a:spcPct val="100000"/>
              </a:lnSpc>
              <a:spcBef>
                <a:spcPts val="0"/>
              </a:spcBef>
              <a:spcAft>
                <a:spcPts val="0"/>
              </a:spcAft>
              <a:buClr>
                <a:srgbClr val="000000"/>
              </a:buClr>
              <a:buSzTx/>
              <a:tabLst/>
              <a:defRPr/>
            </a:pPr>
            <a:r>
              <a:rPr kumimoji="0" lang="en-US" altLang="en-US" sz="2800" b="0" i="0" u="none" strike="noStrike" kern="0" cap="none" spc="0" normalizeH="0" baseline="0" noProof="0" dirty="0">
                <a:ln>
                  <a:noFill/>
                </a:ln>
                <a:solidFill>
                  <a:srgbClr val="2D3956"/>
                </a:solidFill>
                <a:effectLst/>
                <a:uLnTx/>
                <a:uFillTx/>
                <a:latin typeface="Lato" panose="020F0502020204030203" pitchFamily="34" charset="0"/>
                <a:ea typeface="Lato" panose="020F0502020204030203" pitchFamily="34" charset="0"/>
                <a:cs typeface="Lato" panose="020F0502020204030203" pitchFamily="34" charset="0"/>
                <a:sym typeface="Arial"/>
              </a:rPr>
              <a:t>             - Place</a:t>
            </a:r>
          </a:p>
          <a:p>
            <a:pPr marL="0" marR="0" lvl="1" algn="l" defTabSz="914400" rtl="0" eaLnBrk="1" fontAlgn="auto" latinLnBrk="0" hangingPunct="1">
              <a:lnSpc>
                <a:spcPct val="100000"/>
              </a:lnSpc>
              <a:spcBef>
                <a:spcPts val="0"/>
              </a:spcBef>
              <a:spcAft>
                <a:spcPts val="0"/>
              </a:spcAft>
              <a:buClr>
                <a:srgbClr val="000000"/>
              </a:buClr>
              <a:buSzTx/>
              <a:tabLst/>
              <a:defRPr/>
            </a:pPr>
            <a:r>
              <a:rPr kumimoji="0" lang="en-US" altLang="en-US" sz="2800" b="0" i="0" u="none" strike="noStrike" kern="0" cap="none" spc="0" normalizeH="0" baseline="0" noProof="0" dirty="0">
                <a:ln>
                  <a:noFill/>
                </a:ln>
                <a:solidFill>
                  <a:srgbClr val="2D3956"/>
                </a:solidFill>
                <a:effectLst/>
                <a:uLnTx/>
                <a:uFillTx/>
                <a:latin typeface="Lato" panose="020F0502020204030203" pitchFamily="34" charset="0"/>
                <a:ea typeface="Lato" panose="020F0502020204030203" pitchFamily="34" charset="0"/>
                <a:cs typeface="Lato" panose="020F0502020204030203" pitchFamily="34" charset="0"/>
                <a:sym typeface="Arial"/>
              </a:rPr>
              <a:t>             - Promotion</a:t>
            </a:r>
          </a:p>
          <a:p>
            <a:pPr>
              <a:lnSpc>
                <a:spcPct val="90000"/>
              </a:lnSpc>
            </a:pPr>
            <a:endParaRPr lang="en-US" sz="2800" dirty="0">
              <a:solidFill>
                <a:srgbClr val="2D3956"/>
              </a:solidFill>
            </a:endParaRPr>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5904565" cy="584775"/>
          </a:xfrm>
          <a:prstGeom prst="rect">
            <a:avLst/>
          </a:prstGeom>
        </p:spPr>
        <p:txBody>
          <a:bodyPr wrap="none">
            <a:spAutoFit/>
          </a:bodyPr>
          <a:lstStyle/>
          <a:p>
            <a:r>
              <a:rPr lang="en-US" sz="3200" b="1" dirty="0">
                <a:solidFill>
                  <a:srgbClr val="00B0F0"/>
                </a:solidFill>
              </a:rPr>
              <a:t>Marketing Concept Requirements</a:t>
            </a:r>
          </a:p>
        </p:txBody>
      </p:sp>
      <p:pic>
        <p:nvPicPr>
          <p:cNvPr id="4" name="Picture 3">
            <a:extLst>
              <a:ext uri="{FF2B5EF4-FFF2-40B4-BE49-F238E27FC236}">
                <a16:creationId xmlns:a16="http://schemas.microsoft.com/office/drawing/2014/main" id="{FADE3BDB-6B80-400B-A7B9-25AF837C7139}"/>
              </a:ext>
            </a:extLst>
          </p:cNvPr>
          <p:cNvPicPr>
            <a:picLocks noChangeAspect="1"/>
          </p:cNvPicPr>
          <p:nvPr/>
        </p:nvPicPr>
        <p:blipFill>
          <a:blip r:embed="rId3"/>
          <a:stretch>
            <a:fillRect/>
          </a:stretch>
        </p:blipFill>
        <p:spPr>
          <a:xfrm>
            <a:off x="5338332" y="1842092"/>
            <a:ext cx="5796792" cy="4928416"/>
          </a:xfrm>
          <a:prstGeom prst="rect">
            <a:avLst/>
          </a:prstGeom>
        </p:spPr>
      </p:pic>
    </p:spTree>
    <p:extLst>
      <p:ext uri="{BB962C8B-B14F-4D97-AF65-F5344CB8AC3E}">
        <p14:creationId xmlns:p14="http://schemas.microsoft.com/office/powerpoint/2010/main" val="3272208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790118" y="0"/>
            <a:ext cx="6810069" cy="584775"/>
          </a:xfrm>
          <a:prstGeom prst="rect">
            <a:avLst/>
          </a:prstGeom>
        </p:spPr>
        <p:txBody>
          <a:bodyPr wrap="none">
            <a:spAutoFit/>
          </a:bodyPr>
          <a:lstStyle/>
          <a:p>
            <a:r>
              <a:rPr lang="en-US" sz="3200" b="1" dirty="0">
                <a:solidFill>
                  <a:srgbClr val="00B0F0"/>
                </a:solidFill>
              </a:rPr>
              <a:t>Consumers Have Embraced Technology</a:t>
            </a:r>
          </a:p>
        </p:txBody>
      </p:sp>
      <p:pic>
        <p:nvPicPr>
          <p:cNvPr id="13" name="Content Placeholder 5">
            <a:extLst>
              <a:ext uri="{FF2B5EF4-FFF2-40B4-BE49-F238E27FC236}">
                <a16:creationId xmlns:a16="http://schemas.microsoft.com/office/drawing/2014/main" id="{AB83686A-B733-4CC1-A220-ACD3B99DD474}"/>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bwMode="auto">
          <a:xfrm>
            <a:off x="190066" y="1846400"/>
            <a:ext cx="5781566" cy="427972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Content Placeholder 6">
            <a:extLst>
              <a:ext uri="{FF2B5EF4-FFF2-40B4-BE49-F238E27FC236}">
                <a16:creationId xmlns:a16="http://schemas.microsoft.com/office/drawing/2014/main" id="{55C086DD-8905-4987-A2B8-7231B2136E7F}"/>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bwMode="auto">
          <a:xfrm>
            <a:off x="5971632" y="1859447"/>
            <a:ext cx="5211782" cy="445193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294756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8541249" cy="584775"/>
          </a:xfrm>
          <a:prstGeom prst="rect">
            <a:avLst/>
          </a:prstGeom>
        </p:spPr>
        <p:txBody>
          <a:bodyPr wrap="none">
            <a:spAutoFit/>
          </a:bodyPr>
          <a:lstStyle/>
          <a:p>
            <a:r>
              <a:rPr lang="en-US" sz="3200" b="1" dirty="0">
                <a:solidFill>
                  <a:srgbClr val="00B0F0"/>
                </a:solidFill>
              </a:rPr>
              <a:t>How Does Technology Affect The Marketing Mix?</a:t>
            </a:r>
          </a:p>
        </p:txBody>
      </p:sp>
      <p:sp>
        <p:nvSpPr>
          <p:cNvPr id="12" name="Content Placeholder 5">
            <a:extLst>
              <a:ext uri="{FF2B5EF4-FFF2-40B4-BE49-F238E27FC236}">
                <a16:creationId xmlns:a16="http://schemas.microsoft.com/office/drawing/2014/main" id="{EC8E4FAE-ED01-4331-893D-9156A9D8DB85}"/>
              </a:ext>
            </a:extLst>
          </p:cNvPr>
          <p:cNvSpPr txBox="1">
            <a:spLocks/>
          </p:cNvSpPr>
          <p:nvPr/>
        </p:nvSpPr>
        <p:spPr>
          <a:xfrm>
            <a:off x="779225" y="1418189"/>
            <a:ext cx="3505200" cy="502920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defRPr/>
            </a:pPr>
            <a:endParaRPr lang="en-US" dirty="0"/>
          </a:p>
          <a:p>
            <a:pPr algn="l">
              <a:defRPr/>
            </a:pPr>
            <a:r>
              <a:rPr lang="en-US" dirty="0"/>
              <a:t>Provide examples:</a:t>
            </a:r>
          </a:p>
          <a:p>
            <a:pPr marL="342900" indent="-342900" algn="l">
              <a:buFont typeface="Arial" panose="020B0604020202020204" pitchFamily="34" charset="0"/>
              <a:buChar char="•"/>
              <a:defRPr/>
            </a:pPr>
            <a:r>
              <a:rPr lang="en-US" dirty="0"/>
              <a:t>Interactive and novel communication channels</a:t>
            </a:r>
          </a:p>
          <a:p>
            <a:pPr marL="342900" indent="-342900" algn="l">
              <a:buFont typeface="Arial" panose="020B0604020202020204" pitchFamily="34" charset="0"/>
              <a:buChar char="•"/>
              <a:defRPr/>
            </a:pPr>
            <a:r>
              <a:rPr lang="en-US" dirty="0"/>
              <a:t>Customizing products and promotional messages</a:t>
            </a:r>
          </a:p>
          <a:p>
            <a:pPr marL="342900" indent="-342900" algn="l">
              <a:buFont typeface="Arial" panose="020B0604020202020204" pitchFamily="34" charset="0"/>
              <a:buChar char="•"/>
              <a:defRPr/>
            </a:pPr>
            <a:r>
              <a:rPr lang="en-US" dirty="0"/>
              <a:t>Better prices and distribution</a:t>
            </a:r>
          </a:p>
        </p:txBody>
      </p:sp>
      <p:pic>
        <p:nvPicPr>
          <p:cNvPr id="13" name="Picture 2" descr="C:\Users\Dr.Mayar\Desktop\glover2.jpg">
            <a:extLst>
              <a:ext uri="{FF2B5EF4-FFF2-40B4-BE49-F238E27FC236}">
                <a16:creationId xmlns:a16="http://schemas.microsoft.com/office/drawing/2014/main" id="{33136FAE-FC5E-462F-B056-8F5979A6E393}"/>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158431" y="1761089"/>
            <a:ext cx="4916487" cy="4343400"/>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13">
            <a:extLst>
              <a:ext uri="{FF2B5EF4-FFF2-40B4-BE49-F238E27FC236}">
                <a16:creationId xmlns:a16="http://schemas.microsoft.com/office/drawing/2014/main" id="{1F1AD08B-3BC5-401A-BBE9-015BED463192}"/>
              </a:ext>
            </a:extLst>
          </p:cNvPr>
          <p:cNvSpPr/>
          <p:nvPr/>
        </p:nvSpPr>
        <p:spPr>
          <a:xfrm>
            <a:off x="4502918" y="4843471"/>
            <a:ext cx="4572000" cy="646331"/>
          </a:xfrm>
          <a:prstGeom prst="rect">
            <a:avLst/>
          </a:prstGeom>
          <a:solidFill>
            <a:schemeClr val="bg1">
              <a:lumMod val="50000"/>
            </a:schemeClr>
          </a:solidFill>
        </p:spPr>
        <p:txBody>
          <a:bodyPr>
            <a:spAutoFit/>
          </a:bodyPr>
          <a:lstStyle/>
          <a:p>
            <a:pPr algn="ctr"/>
            <a:r>
              <a:rPr lang="en-US" b="1" dirty="0" err="1">
                <a:solidFill>
                  <a:schemeClr val="bg1"/>
                </a:solidFill>
              </a:rPr>
              <a:t>Glovo</a:t>
            </a:r>
            <a:r>
              <a:rPr lang="en-US" b="1" dirty="0">
                <a:solidFill>
                  <a:schemeClr val="bg1"/>
                </a:solidFill>
              </a:rPr>
              <a:t>: Order Anything. Food Delivery and Much More</a:t>
            </a:r>
          </a:p>
        </p:txBody>
      </p:sp>
    </p:spTree>
    <p:extLst>
      <p:ext uri="{BB962C8B-B14F-4D97-AF65-F5344CB8AC3E}">
        <p14:creationId xmlns:p14="http://schemas.microsoft.com/office/powerpoint/2010/main" val="36184977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C52E1DC-E29F-405D-898A-A9B324DC4868}"/>
              </a:ext>
            </a:extLst>
          </p:cNvPr>
          <p:cNvSpPr>
            <a:spLocks noGrp="1"/>
          </p:cNvSpPr>
          <p:nvPr>
            <p:ph type="pic" sz="quarter" idx="10"/>
          </p:nvPr>
        </p:nvSpPr>
        <p:spPr/>
        <p:txBody>
          <a:bodyPr/>
          <a:lstStyle/>
          <a:p>
            <a:endParaRPr lang="en-GB"/>
          </a:p>
        </p:txBody>
      </p:sp>
      <p:pic>
        <p:nvPicPr>
          <p:cNvPr id="4" name="FormatFactoryFormatFactoryهنجبلك اي حاجة من اي حتة  Glovo.avi">
            <a:hlinkClick r:id="" action="ppaction://media"/>
            <a:extLst>
              <a:ext uri="{FF2B5EF4-FFF2-40B4-BE49-F238E27FC236}">
                <a16:creationId xmlns:a16="http://schemas.microsoft.com/office/drawing/2014/main" id="{9E650AB7-28A9-4B61-9EEF-AAA62513DC4F}"/>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6418" y="-9236"/>
            <a:ext cx="12208418" cy="6867235"/>
          </a:xfrm>
          <a:prstGeom prst="rect">
            <a:avLst/>
          </a:prstGeom>
        </p:spPr>
      </p:pic>
    </p:spTree>
    <p:extLst>
      <p:ext uri="{BB962C8B-B14F-4D97-AF65-F5344CB8AC3E}">
        <p14:creationId xmlns:p14="http://schemas.microsoft.com/office/powerpoint/2010/main" val="384404775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9C2BD8-FB03-B6BB-8E66-E9D3AE04EF10}"/>
              </a:ext>
            </a:extLst>
          </p:cNvPr>
          <p:cNvSpPr>
            <a:spLocks noGrp="1"/>
          </p:cNvSpPr>
          <p:nvPr>
            <p:ph type="title"/>
          </p:nvPr>
        </p:nvSpPr>
        <p:spPr/>
        <p:txBody>
          <a:bodyPr/>
          <a:lstStyle/>
          <a:p>
            <a:endParaRPr lang="en-GB"/>
          </a:p>
        </p:txBody>
      </p:sp>
      <p:pic>
        <p:nvPicPr>
          <p:cNvPr id="4" name="Online Media 3" title="PUB Glovo">
            <a:hlinkClick r:id="" action="ppaction://media"/>
            <a:extLst>
              <a:ext uri="{FF2B5EF4-FFF2-40B4-BE49-F238E27FC236}">
                <a16:creationId xmlns:a16="http://schemas.microsoft.com/office/drawing/2014/main" id="{87176CC8-59C8-B93C-75BC-AADBE5926C4F}"/>
              </a:ext>
            </a:extLst>
          </p:cNvPr>
          <p:cNvPicPr>
            <a:picLocks noGrp="1" noRot="1" noChangeAspect="1"/>
          </p:cNvPicPr>
          <p:nvPr>
            <p:ph idx="1"/>
            <a:videoFile r:link="rId1"/>
          </p:nvPr>
        </p:nvPicPr>
        <p:blipFill>
          <a:blip r:embed="rId3"/>
          <a:stretch>
            <a:fillRect/>
          </a:stretch>
        </p:blipFill>
        <p:spPr>
          <a:xfrm>
            <a:off x="0" y="0"/>
            <a:ext cx="12312073" cy="6956791"/>
          </a:xfrm>
          <a:prstGeom prst="rect">
            <a:avLst/>
          </a:prstGeom>
        </p:spPr>
      </p:pic>
    </p:spTree>
    <p:extLst>
      <p:ext uri="{BB962C8B-B14F-4D97-AF65-F5344CB8AC3E}">
        <p14:creationId xmlns:p14="http://schemas.microsoft.com/office/powerpoint/2010/main" val="3850643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389206" y="2026992"/>
            <a:ext cx="4037223" cy="3010055"/>
          </a:xfrm>
          <a:prstGeom prst="rect">
            <a:avLst/>
          </a:prstGeom>
          <a:noFill/>
        </p:spPr>
        <p:txBody>
          <a:bodyPr wrap="square" rtlCol="0">
            <a:spAutoFit/>
          </a:bodyPr>
          <a:lstStyle/>
          <a:p>
            <a:pPr>
              <a:buFontTx/>
              <a:buNone/>
            </a:pPr>
            <a:r>
              <a:rPr lang="en-US" sz="2400" b="1" dirty="0">
                <a:solidFill>
                  <a:srgbClr val="2D3956"/>
                </a:solidFill>
              </a:rPr>
              <a:t>Provide examples:</a:t>
            </a:r>
          </a:p>
          <a:p>
            <a:pPr marL="342900" indent="-342900">
              <a:buFont typeface="Arial" panose="020B0604020202020204" pitchFamily="34" charset="0"/>
              <a:buChar char="•"/>
            </a:pPr>
            <a:r>
              <a:rPr lang="en-US" sz="2400" dirty="0">
                <a:solidFill>
                  <a:srgbClr val="2D3956"/>
                </a:solidFill>
              </a:rPr>
              <a:t>Interactive and novel communication channels</a:t>
            </a:r>
          </a:p>
          <a:p>
            <a:pPr marL="342900" indent="-342900">
              <a:buFont typeface="Arial" panose="020B0604020202020204" pitchFamily="34" charset="0"/>
              <a:buChar char="•"/>
            </a:pPr>
            <a:r>
              <a:rPr lang="en-US" sz="2400" dirty="0">
                <a:solidFill>
                  <a:srgbClr val="2D3956"/>
                </a:solidFill>
              </a:rPr>
              <a:t>Customizing products and promotional messages</a:t>
            </a:r>
          </a:p>
          <a:p>
            <a:pPr marL="342900" indent="-342900">
              <a:buFont typeface="Arial" panose="020B0604020202020204" pitchFamily="34" charset="0"/>
              <a:buChar char="•"/>
            </a:pPr>
            <a:r>
              <a:rPr lang="en-US" sz="2400" dirty="0">
                <a:solidFill>
                  <a:srgbClr val="2D3956"/>
                </a:solidFill>
              </a:rPr>
              <a:t>Better prices and distribution</a:t>
            </a:r>
          </a:p>
          <a:p>
            <a:pPr marL="533400" indent="-533400">
              <a:lnSpc>
                <a:spcPct val="90000"/>
              </a:lnSpc>
            </a:pPr>
            <a:endParaRPr lang="en-US" sz="2400" dirty="0">
              <a:solidFill>
                <a:srgbClr val="2D3956"/>
              </a:solidFill>
            </a:endParaRPr>
          </a:p>
        </p:txBody>
      </p:sp>
      <p:sp>
        <p:nvSpPr>
          <p:cNvPr id="2" name="Rectangle 1">
            <a:extLst>
              <a:ext uri="{FF2B5EF4-FFF2-40B4-BE49-F238E27FC236}">
                <a16:creationId xmlns:a16="http://schemas.microsoft.com/office/drawing/2014/main" id="{15822044-325A-4EDB-9AC9-821A3BA0EDA4}"/>
              </a:ext>
            </a:extLst>
          </p:cNvPr>
          <p:cNvSpPr/>
          <p:nvPr/>
        </p:nvSpPr>
        <p:spPr>
          <a:xfrm>
            <a:off x="2861238" y="0"/>
            <a:ext cx="8541249" cy="584775"/>
          </a:xfrm>
          <a:prstGeom prst="rect">
            <a:avLst/>
          </a:prstGeom>
        </p:spPr>
        <p:txBody>
          <a:bodyPr wrap="none">
            <a:spAutoFit/>
          </a:bodyPr>
          <a:lstStyle/>
          <a:p>
            <a:r>
              <a:rPr lang="en-US" sz="3200" b="1" dirty="0">
                <a:solidFill>
                  <a:srgbClr val="00B0F0"/>
                </a:solidFill>
              </a:rPr>
              <a:t>How Does Technology Affect The Marketing Mix?</a:t>
            </a:r>
          </a:p>
        </p:txBody>
      </p:sp>
      <p:pic>
        <p:nvPicPr>
          <p:cNvPr id="10" name="It&amp;#39;s Official! Cristiano Ronaldo X talabat mart ⚽.mp4">
            <a:hlinkClick r:id="" action="ppaction://media"/>
            <a:extLst>
              <a:ext uri="{FF2B5EF4-FFF2-40B4-BE49-F238E27FC236}">
                <a16:creationId xmlns:a16="http://schemas.microsoft.com/office/drawing/2014/main" id="{A42F941B-D3D8-4012-83C8-24DF54464302}"/>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4426429" y="1166622"/>
            <a:ext cx="6727361" cy="5254953"/>
          </a:xfrm>
          <a:prstGeom prst="rect">
            <a:avLst/>
          </a:prstGeom>
        </p:spPr>
      </p:pic>
    </p:spTree>
    <p:extLst>
      <p:ext uri="{BB962C8B-B14F-4D97-AF65-F5344CB8AC3E}">
        <p14:creationId xmlns:p14="http://schemas.microsoft.com/office/powerpoint/2010/main" val="158811241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10"/>
                                        </p:tgtEl>
                                      </p:cBhvr>
                                    </p:cmd>
                                  </p:childTnLst>
                                </p:cTn>
                              </p:par>
                            </p:childTnLst>
                          </p:cTn>
                        </p:par>
                      </p:childTnLst>
                    </p:cTn>
                  </p:par>
                </p:childTnLst>
              </p:cTn>
              <p:nextCondLst>
                <p:cond evt="onClick" delay="0">
                  <p:tgtEl>
                    <p:spTgt spid="10"/>
                  </p:tgtEl>
                </p:cond>
              </p:nextCondLst>
            </p:seq>
            <p:video>
              <p:cMediaNode vol="100000">
                <p:cTn id="7" fill="hold" display="0">
                  <p:stCondLst>
                    <p:cond delay="indefinite"/>
                  </p:stCondLst>
                </p:cTn>
                <p:tgtEl>
                  <p:spTgt spid="10"/>
                </p:tgtEl>
              </p:cMediaNode>
            </p:vide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24CB99D-551D-23AF-74DB-AFFC0E61D67C}"/>
              </a:ext>
            </a:extLst>
          </p:cNvPr>
          <p:cNvSpPr txBox="1"/>
          <p:nvPr/>
        </p:nvSpPr>
        <p:spPr>
          <a:xfrm>
            <a:off x="1092690" y="2917877"/>
            <a:ext cx="6969358" cy="2717971"/>
          </a:xfrm>
          <a:prstGeom prst="rect">
            <a:avLst/>
          </a:prstGeom>
          <a:noFill/>
        </p:spPr>
        <p:txBody>
          <a:bodyPr wrap="square" rtlCol="0">
            <a:spAutoFit/>
          </a:bodyPr>
          <a:lstStyle/>
          <a:p>
            <a:pPr marL="457200" indent="-457200">
              <a:buFont typeface="Arial" panose="020B0604020202020204" pitchFamily="34" charset="0"/>
              <a:buChar char="•"/>
            </a:pPr>
            <a:r>
              <a:rPr lang="en-US" sz="2800" dirty="0"/>
              <a:t>Tracks costs and revenues of individual consumers </a:t>
            </a:r>
          </a:p>
          <a:p>
            <a:pPr marL="457200" indent="-457200">
              <a:buFont typeface="Arial" panose="020B0604020202020204" pitchFamily="34" charset="0"/>
              <a:buChar char="•"/>
            </a:pPr>
            <a:r>
              <a:rPr lang="en-US" sz="2800" dirty="0"/>
              <a:t>Categorizes them into tiers based on consumption behavior</a:t>
            </a:r>
          </a:p>
          <a:p>
            <a:pPr marL="457200" indent="-457200">
              <a:buFont typeface="Arial" panose="020B0604020202020204" pitchFamily="34" charset="0"/>
              <a:buChar char="•"/>
            </a:pPr>
            <a:r>
              <a:rPr lang="en-US" sz="2800" dirty="0"/>
              <a:t>A customer pyramid groups customers into four tiers</a:t>
            </a:r>
          </a:p>
        </p:txBody>
      </p:sp>
      <p:sp>
        <p:nvSpPr>
          <p:cNvPr id="7" name="Rectangle 6">
            <a:extLst>
              <a:ext uri="{FF2B5EF4-FFF2-40B4-BE49-F238E27FC236}">
                <a16:creationId xmlns:a16="http://schemas.microsoft.com/office/drawing/2014/main" id="{5318AE4B-24F4-1C0A-9C8C-58183DC09CE9}"/>
              </a:ext>
            </a:extLst>
          </p:cNvPr>
          <p:cNvSpPr/>
          <p:nvPr/>
        </p:nvSpPr>
        <p:spPr>
          <a:xfrm>
            <a:off x="2277944" y="0"/>
            <a:ext cx="9315371" cy="1077218"/>
          </a:xfrm>
          <a:prstGeom prst="rect">
            <a:avLst/>
          </a:prstGeom>
        </p:spPr>
        <p:txBody>
          <a:bodyPr wrap="none">
            <a:spAutoFit/>
          </a:bodyPr>
          <a:lstStyle/>
          <a:p>
            <a:r>
              <a:rPr lang="en-US" sz="3200" b="1" dirty="0">
                <a:solidFill>
                  <a:srgbClr val="19C3FF"/>
                </a:solidFill>
              </a:rPr>
              <a:t>Technology and Customer Relationships Management</a:t>
            </a:r>
          </a:p>
          <a:p>
            <a:pPr algn="ctr"/>
            <a:r>
              <a:rPr lang="en-US" sz="3200" b="1" dirty="0">
                <a:solidFill>
                  <a:srgbClr val="19C3FF"/>
                </a:solidFill>
              </a:rPr>
              <a:t> (CRM)</a:t>
            </a:r>
          </a:p>
        </p:txBody>
      </p:sp>
      <p:pic>
        <p:nvPicPr>
          <p:cNvPr id="9" name="Google Shape;206;p32">
            <a:extLst>
              <a:ext uri="{FF2B5EF4-FFF2-40B4-BE49-F238E27FC236}">
                <a16:creationId xmlns:a16="http://schemas.microsoft.com/office/drawing/2014/main" id="{24E4E780-9C3C-E583-6366-435E01BD4B45}"/>
              </a:ext>
            </a:extLst>
          </p:cNvPr>
          <p:cNvPicPr preferRelativeResize="0"/>
          <p:nvPr/>
        </p:nvPicPr>
        <p:blipFill rotWithShape="1">
          <a:blip r:embed="rId3" cstate="print">
            <a:extLst>
              <a:ext uri="{28A0092B-C50C-407E-A947-70E740481C1C}">
                <a14:useLocalDpi xmlns:a14="http://schemas.microsoft.com/office/drawing/2010/main"/>
              </a:ext>
            </a:extLst>
          </a:blip>
          <a:srcRect l="18345" t="214" r="20835" b="7940"/>
          <a:stretch/>
        </p:blipFill>
        <p:spPr>
          <a:xfrm>
            <a:off x="8634490" y="1899173"/>
            <a:ext cx="3015000" cy="2782130"/>
          </a:xfrm>
          <a:prstGeom prst="triangle">
            <a:avLst>
              <a:gd name="adj" fmla="val 50000"/>
            </a:avLst>
          </a:prstGeom>
          <a:noFill/>
          <a:ln>
            <a:noFill/>
          </a:ln>
        </p:spPr>
      </p:pic>
      <p:sp>
        <p:nvSpPr>
          <p:cNvPr id="12" name="Rectangle 11">
            <a:extLst>
              <a:ext uri="{FF2B5EF4-FFF2-40B4-BE49-F238E27FC236}">
                <a16:creationId xmlns:a16="http://schemas.microsoft.com/office/drawing/2014/main" id="{EEC9A589-A727-9E6C-50E4-ADA86D0B932D}"/>
              </a:ext>
            </a:extLst>
          </p:cNvPr>
          <p:cNvSpPr/>
          <p:nvPr/>
        </p:nvSpPr>
        <p:spPr>
          <a:xfrm>
            <a:off x="906625" y="1780245"/>
            <a:ext cx="7289303" cy="584775"/>
          </a:xfrm>
          <a:prstGeom prst="rect">
            <a:avLst/>
          </a:prstGeom>
        </p:spPr>
        <p:txBody>
          <a:bodyPr wrap="none">
            <a:spAutoFit/>
          </a:bodyPr>
          <a:lstStyle/>
          <a:p>
            <a:r>
              <a:rPr lang="en-US" sz="3200" b="1" dirty="0">
                <a:solidFill>
                  <a:srgbClr val="2D3956"/>
                </a:solidFill>
              </a:rPr>
              <a:t>Customer Profitability-Focused Marketing</a:t>
            </a:r>
          </a:p>
        </p:txBody>
      </p:sp>
      <p:sp>
        <p:nvSpPr>
          <p:cNvPr id="14" name="Rectangle: Rounded Corners 13">
            <a:extLst>
              <a:ext uri="{FF2B5EF4-FFF2-40B4-BE49-F238E27FC236}">
                <a16:creationId xmlns:a16="http://schemas.microsoft.com/office/drawing/2014/main" id="{77C09AE0-C2D3-1016-E476-7B1086AEA8EE}"/>
              </a:ext>
            </a:extLst>
          </p:cNvPr>
          <p:cNvSpPr/>
          <p:nvPr/>
        </p:nvSpPr>
        <p:spPr>
          <a:xfrm>
            <a:off x="10868339" y="3762279"/>
            <a:ext cx="1449952" cy="480060"/>
          </a:xfrm>
          <a:prstGeom prst="roundRect">
            <a:avLst/>
          </a:prstGeom>
          <a:solidFill>
            <a:schemeClr val="bg1"/>
          </a:solidFill>
          <a:ln>
            <a:solidFill>
              <a:schemeClr val="bg1">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a:solidFill>
                  <a:schemeClr val="tx1"/>
                </a:solidFill>
                <a:latin typeface="Lato"/>
                <a:ea typeface="Lato"/>
                <a:cs typeface="Lato"/>
                <a:sym typeface="Lato"/>
              </a:rPr>
              <a:t>Lead</a:t>
            </a:r>
            <a:endParaRPr lang="en-US" sz="2400" dirty="0">
              <a:solidFill>
                <a:schemeClr val="tx1"/>
              </a:solidFill>
              <a:latin typeface="Lato"/>
              <a:ea typeface="Lato"/>
              <a:cs typeface="Lato"/>
              <a:sym typeface="Lato"/>
            </a:endParaRPr>
          </a:p>
        </p:txBody>
      </p:sp>
      <p:sp>
        <p:nvSpPr>
          <p:cNvPr id="16" name="TextBox 15">
            <a:extLst>
              <a:ext uri="{FF2B5EF4-FFF2-40B4-BE49-F238E27FC236}">
                <a16:creationId xmlns:a16="http://schemas.microsoft.com/office/drawing/2014/main" id="{7A4655BF-F2CA-8C99-B3A0-8D2650886891}"/>
              </a:ext>
            </a:extLst>
          </p:cNvPr>
          <p:cNvSpPr txBox="1"/>
          <p:nvPr/>
        </p:nvSpPr>
        <p:spPr>
          <a:xfrm>
            <a:off x="10378496" y="2177319"/>
            <a:ext cx="1497624" cy="461665"/>
          </a:xfrm>
          <a:prstGeom prst="rect">
            <a:avLst/>
          </a:prstGeom>
          <a:solidFill>
            <a:schemeClr val="bg1"/>
          </a:solidFill>
        </p:spPr>
        <p:txBody>
          <a:bodyPr wrap="square">
            <a:spAutoFit/>
          </a:bodyPr>
          <a:lstStyle/>
          <a:p>
            <a:r>
              <a:rPr lang="en-US" sz="2400" dirty="0">
                <a:solidFill>
                  <a:schemeClr val="tx1"/>
                </a:solidFill>
                <a:latin typeface="Lato"/>
                <a:ea typeface="Lato"/>
                <a:cs typeface="Lato"/>
                <a:sym typeface="Lato"/>
              </a:rPr>
              <a:t>Platinum</a:t>
            </a:r>
          </a:p>
        </p:txBody>
      </p:sp>
      <p:sp>
        <p:nvSpPr>
          <p:cNvPr id="18" name="TextBox 17">
            <a:extLst>
              <a:ext uri="{FF2B5EF4-FFF2-40B4-BE49-F238E27FC236}">
                <a16:creationId xmlns:a16="http://schemas.microsoft.com/office/drawing/2014/main" id="{DC67E8BC-821D-DC6E-560D-2FDD0EC9F287}"/>
              </a:ext>
            </a:extLst>
          </p:cNvPr>
          <p:cNvSpPr txBox="1"/>
          <p:nvPr/>
        </p:nvSpPr>
        <p:spPr>
          <a:xfrm>
            <a:off x="10563665" y="2683491"/>
            <a:ext cx="1362212" cy="461665"/>
          </a:xfrm>
          <a:prstGeom prst="rect">
            <a:avLst/>
          </a:prstGeom>
          <a:solidFill>
            <a:schemeClr val="bg1"/>
          </a:solidFill>
        </p:spPr>
        <p:txBody>
          <a:bodyPr wrap="square">
            <a:spAutoFit/>
          </a:bodyPr>
          <a:lstStyle/>
          <a:p>
            <a:pPr algn="ctr"/>
            <a:r>
              <a:rPr lang="en-US" sz="2400" dirty="0">
                <a:solidFill>
                  <a:schemeClr val="tx1"/>
                </a:solidFill>
                <a:latin typeface="Lato"/>
                <a:ea typeface="Lato"/>
                <a:cs typeface="Lato"/>
                <a:sym typeface="Lato"/>
              </a:rPr>
              <a:t>Gold</a:t>
            </a:r>
          </a:p>
        </p:txBody>
      </p:sp>
      <p:sp>
        <p:nvSpPr>
          <p:cNvPr id="20" name="Rectangle: Rounded Corners 19">
            <a:extLst>
              <a:ext uri="{FF2B5EF4-FFF2-40B4-BE49-F238E27FC236}">
                <a16:creationId xmlns:a16="http://schemas.microsoft.com/office/drawing/2014/main" id="{2905435F-740B-DDB8-4A0F-17AD4F8BA740}"/>
              </a:ext>
            </a:extLst>
          </p:cNvPr>
          <p:cNvSpPr/>
          <p:nvPr/>
        </p:nvSpPr>
        <p:spPr>
          <a:xfrm>
            <a:off x="10638100" y="3216552"/>
            <a:ext cx="1449952" cy="480060"/>
          </a:xfrm>
          <a:prstGeom prst="roundRect">
            <a:avLst/>
          </a:prstGeom>
          <a:solidFill>
            <a:schemeClr val="bg1"/>
          </a:solidFill>
          <a:ln>
            <a:solidFill>
              <a:schemeClr val="bg1">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latin typeface="Lato"/>
                <a:ea typeface="Lato"/>
                <a:cs typeface="Lato"/>
              </a:rPr>
              <a:t>Iron</a:t>
            </a:r>
          </a:p>
        </p:txBody>
      </p:sp>
    </p:spTree>
    <p:extLst>
      <p:ext uri="{BB962C8B-B14F-4D97-AF65-F5344CB8AC3E}">
        <p14:creationId xmlns:p14="http://schemas.microsoft.com/office/powerpoint/2010/main" val="255329690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C52E1DC-E29F-405D-898A-A9B324DC4868}"/>
              </a:ext>
            </a:extLst>
          </p:cNvPr>
          <p:cNvSpPr>
            <a:spLocks noGrp="1"/>
          </p:cNvSpPr>
          <p:nvPr>
            <p:ph type="pic" sz="quarter" idx="10"/>
          </p:nvPr>
        </p:nvSpPr>
        <p:spPr/>
        <p:txBody>
          <a:bodyPr/>
          <a:lstStyle/>
          <a:p>
            <a:endParaRPr lang="en-GB"/>
          </a:p>
        </p:txBody>
      </p:sp>
      <p:pic>
        <p:nvPicPr>
          <p:cNvPr id="5" name="أسهل طريقة لجمع أميال مجانية">
            <a:hlinkClick r:id="" action="ppaction://media"/>
            <a:extLst>
              <a:ext uri="{FF2B5EF4-FFF2-40B4-BE49-F238E27FC236}">
                <a16:creationId xmlns:a16="http://schemas.microsoft.com/office/drawing/2014/main" id="{52D7F7CB-BF6F-4F2A-A93A-D0FB525CF872}"/>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 y="-2"/>
            <a:ext cx="12192001" cy="6858001"/>
          </a:xfrm>
          <a:prstGeom prst="rect">
            <a:avLst/>
          </a:prstGeom>
          <a:ln>
            <a:noFill/>
          </a:ln>
          <a:effectLst/>
          <a:scene3d>
            <a:camera prst="orthographicFront"/>
            <a:lightRig rig="balanced" dir="t"/>
          </a:scene3d>
          <a:sp3d prstMaterial="softEdge">
            <a:bevelT w="203200" h="101600" prst="cross"/>
            <a:contourClr>
              <a:srgbClr val="FFFFFF"/>
            </a:contourClr>
          </a:sp3d>
        </p:spPr>
      </p:pic>
    </p:spTree>
    <p:extLst>
      <p:ext uri="{BB962C8B-B14F-4D97-AF65-F5344CB8AC3E}">
        <p14:creationId xmlns:p14="http://schemas.microsoft.com/office/powerpoint/2010/main" val="4275293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114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vol="80000">
                <p:cTn id="12" fill="hold" display="0">
                  <p:stCondLst>
                    <p:cond delay="indefinite"/>
                  </p:stCondLst>
                </p:cTn>
                <p:tgtEl>
                  <p:spTgt spid="5"/>
                </p:tgtEl>
              </p:cMediaNode>
            </p:vide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2" name="Content Placeholder 2">
            <a:extLst>
              <a:ext uri="{FF2B5EF4-FFF2-40B4-BE49-F238E27FC236}">
                <a16:creationId xmlns:a16="http://schemas.microsoft.com/office/drawing/2014/main" id="{7D5A2097-DAC9-44C4-A034-E1AACEC5BBCE}"/>
              </a:ext>
            </a:extLst>
          </p:cNvPr>
          <p:cNvSpPr txBox="1">
            <a:spLocks/>
          </p:cNvSpPr>
          <p:nvPr/>
        </p:nvSpPr>
        <p:spPr>
          <a:xfrm>
            <a:off x="3889009" y="4589216"/>
            <a:ext cx="4419600" cy="201136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altLang="en-US" b="1" dirty="0"/>
              <a:t>Emotional bonds </a:t>
            </a:r>
            <a:endParaRPr lang="en-US" dirty="0"/>
          </a:p>
          <a:p>
            <a:pPr marL="0" indent="0">
              <a:buFont typeface="Arial" panose="020B0604020202020204" pitchFamily="34" charset="0"/>
              <a:buNone/>
            </a:pPr>
            <a:r>
              <a:rPr lang="en-US" altLang="en-US" dirty="0"/>
              <a:t>represent a customer’s high level of personal commitment and attachment to the company. </a:t>
            </a:r>
          </a:p>
        </p:txBody>
      </p:sp>
      <p:sp>
        <p:nvSpPr>
          <p:cNvPr id="13" name="Rectangle 12">
            <a:extLst>
              <a:ext uri="{FF2B5EF4-FFF2-40B4-BE49-F238E27FC236}">
                <a16:creationId xmlns:a16="http://schemas.microsoft.com/office/drawing/2014/main" id="{0AF96EF0-3F2E-4CA4-8B36-23C9B1B55673}"/>
              </a:ext>
            </a:extLst>
          </p:cNvPr>
          <p:cNvSpPr/>
          <p:nvPr/>
        </p:nvSpPr>
        <p:spPr>
          <a:xfrm>
            <a:off x="8302992" y="4516868"/>
            <a:ext cx="3886200" cy="2246769"/>
          </a:xfrm>
          <a:prstGeom prst="rect">
            <a:avLst/>
          </a:prstGeom>
        </p:spPr>
        <p:txBody>
          <a:bodyPr wrap="square">
            <a:spAutoFit/>
          </a:bodyPr>
          <a:lstStyle/>
          <a:p>
            <a:r>
              <a:rPr lang="en-US" altLang="en-US" sz="2800" b="1" dirty="0"/>
              <a:t>Transactional bonds </a:t>
            </a:r>
          </a:p>
          <a:p>
            <a:r>
              <a:rPr lang="en-US" altLang="en-US" sz="2800" dirty="0"/>
              <a:t>are the mechanics and structures that facilitate exchanges between consumers and sellers.</a:t>
            </a:r>
          </a:p>
        </p:txBody>
      </p:sp>
      <p:sp>
        <p:nvSpPr>
          <p:cNvPr id="15" name="Rectangle 14">
            <a:extLst>
              <a:ext uri="{FF2B5EF4-FFF2-40B4-BE49-F238E27FC236}">
                <a16:creationId xmlns:a16="http://schemas.microsoft.com/office/drawing/2014/main" id="{F693268C-64FA-439E-AD83-1E9656D84EA5}"/>
              </a:ext>
            </a:extLst>
          </p:cNvPr>
          <p:cNvSpPr/>
          <p:nvPr/>
        </p:nvSpPr>
        <p:spPr>
          <a:xfrm>
            <a:off x="3149168" y="113096"/>
            <a:ext cx="7385740" cy="584775"/>
          </a:xfrm>
          <a:prstGeom prst="rect">
            <a:avLst/>
          </a:prstGeom>
        </p:spPr>
        <p:txBody>
          <a:bodyPr wrap="none">
            <a:spAutoFit/>
          </a:bodyPr>
          <a:lstStyle/>
          <a:p>
            <a:r>
              <a:rPr lang="en-US" sz="3200" b="1" dirty="0">
                <a:solidFill>
                  <a:srgbClr val="00B0F0"/>
                </a:solidFill>
              </a:rPr>
              <a:t>Transactional bonds and Emotional bonds </a:t>
            </a:r>
          </a:p>
        </p:txBody>
      </p:sp>
      <p:pic>
        <p:nvPicPr>
          <p:cNvPr id="1026" name="Picture 2" descr="Customer Loyalty: Emotional vs. Transactional">
            <a:extLst>
              <a:ext uri="{FF2B5EF4-FFF2-40B4-BE49-F238E27FC236}">
                <a16:creationId xmlns:a16="http://schemas.microsoft.com/office/drawing/2014/main" id="{8488E113-0C38-4E06-871A-A646F3C165EC}"/>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921178" y="810967"/>
            <a:ext cx="7739991" cy="3656512"/>
          </a:xfrm>
          <a:prstGeom prst="rect">
            <a:avLst/>
          </a:prstGeom>
          <a:noFill/>
          <a:extLst>
            <a:ext uri="{909E8E84-426E-40DD-AFC4-6F175D3DCCD1}">
              <a14:hiddenFill xmlns:a14="http://schemas.microsoft.com/office/drawing/2010/main">
                <a:solidFill>
                  <a:srgbClr val="FFFFFF"/>
                </a:solidFill>
              </a14:hiddenFill>
            </a:ext>
          </a:extLst>
        </p:spPr>
      </p:pic>
      <p:sp>
        <p:nvSpPr>
          <p:cNvPr id="14" name="Content Placeholder 2">
            <a:extLst>
              <a:ext uri="{FF2B5EF4-FFF2-40B4-BE49-F238E27FC236}">
                <a16:creationId xmlns:a16="http://schemas.microsoft.com/office/drawing/2014/main" id="{A8C6C913-FA5C-4966-8BF5-136E804C0FAF}"/>
              </a:ext>
            </a:extLst>
          </p:cNvPr>
          <p:cNvSpPr txBox="1">
            <a:spLocks/>
          </p:cNvSpPr>
          <p:nvPr/>
        </p:nvSpPr>
        <p:spPr>
          <a:xfrm>
            <a:off x="3642370" y="3650191"/>
            <a:ext cx="7641263" cy="93902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altLang="en-US" b="1" dirty="0">
                <a:solidFill>
                  <a:srgbClr val="C00000"/>
                </a:solidFill>
              </a:rPr>
              <a:t>For every brand/product, we have 2 types of bonds</a:t>
            </a:r>
            <a:endParaRPr lang="en-US" altLang="en-US" dirty="0">
              <a:solidFill>
                <a:srgbClr val="C00000"/>
              </a:solidFill>
            </a:endParaRPr>
          </a:p>
        </p:txBody>
      </p:sp>
    </p:spTree>
    <p:extLst>
      <p:ext uri="{BB962C8B-B14F-4D97-AF65-F5344CB8AC3E}">
        <p14:creationId xmlns:p14="http://schemas.microsoft.com/office/powerpoint/2010/main" val="39415719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841157" y="0"/>
            <a:ext cx="5143203" cy="584775"/>
          </a:xfrm>
          <a:prstGeom prst="rect">
            <a:avLst/>
          </a:prstGeom>
        </p:spPr>
        <p:txBody>
          <a:bodyPr wrap="none">
            <a:spAutoFit/>
          </a:bodyPr>
          <a:lstStyle/>
          <a:p>
            <a:r>
              <a:rPr lang="en-US" sz="3200" b="1" dirty="0">
                <a:solidFill>
                  <a:srgbClr val="00B0F0"/>
                </a:solidFill>
              </a:rPr>
              <a:t>The Eleven Determinants Are</a:t>
            </a:r>
          </a:p>
        </p:txBody>
      </p:sp>
      <p:sp>
        <p:nvSpPr>
          <p:cNvPr id="11" name="Content Placeholder 2">
            <a:extLst>
              <a:ext uri="{FF2B5EF4-FFF2-40B4-BE49-F238E27FC236}">
                <a16:creationId xmlns:a16="http://schemas.microsoft.com/office/drawing/2014/main" id="{2FAC5DD2-99A7-4B90-8A44-A4A3CE04FB2D}"/>
              </a:ext>
            </a:extLst>
          </p:cNvPr>
          <p:cNvSpPr txBox="1">
            <a:spLocks/>
          </p:cNvSpPr>
          <p:nvPr/>
        </p:nvSpPr>
        <p:spPr>
          <a:xfrm>
            <a:off x="1060901" y="1826986"/>
            <a:ext cx="3338834" cy="419979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en-US" altLang="en-US" b="1" dirty="0"/>
          </a:p>
          <a:p>
            <a:pPr marL="457200" indent="-457200" algn="l">
              <a:buAutoNum type="arabicPeriod"/>
            </a:pPr>
            <a:r>
              <a:rPr lang="en-US" altLang="en-US" dirty="0"/>
              <a:t>Adaptation</a:t>
            </a:r>
          </a:p>
          <a:p>
            <a:pPr marL="457200" indent="-457200" algn="l">
              <a:buAutoNum type="arabicPeriod"/>
            </a:pPr>
            <a:r>
              <a:rPr lang="en-US" altLang="en-US" dirty="0"/>
              <a:t>Interactivity</a:t>
            </a:r>
          </a:p>
          <a:p>
            <a:pPr marL="457200" indent="-457200" algn="l">
              <a:buFont typeface="+mj-lt"/>
              <a:buAutoNum type="arabicPeriod"/>
            </a:pPr>
            <a:r>
              <a:rPr lang="en-US" altLang="en-US" dirty="0"/>
              <a:t>Nurturing</a:t>
            </a:r>
          </a:p>
          <a:p>
            <a:pPr marL="457200" indent="-457200" algn="l">
              <a:buFont typeface="+mj-lt"/>
              <a:buAutoNum type="arabicPeriod"/>
            </a:pPr>
            <a:r>
              <a:rPr lang="en-US" altLang="en-US" dirty="0"/>
              <a:t>Commitment</a:t>
            </a:r>
          </a:p>
          <a:p>
            <a:pPr marL="457200" indent="-457200" algn="l">
              <a:buFont typeface="+mj-lt"/>
              <a:buAutoNum type="arabicPeriod"/>
            </a:pPr>
            <a:r>
              <a:rPr lang="en-US" altLang="en-US" dirty="0"/>
              <a:t>Network</a:t>
            </a:r>
          </a:p>
          <a:p>
            <a:pPr algn="l"/>
            <a:endParaRPr lang="en-US" dirty="0"/>
          </a:p>
        </p:txBody>
      </p:sp>
      <p:pic>
        <p:nvPicPr>
          <p:cNvPr id="12" name="Picture 2" descr="C:\Users\Dr.Mayar\Desktop\mms-marketing-phone.jpg">
            <a:extLst>
              <a:ext uri="{FF2B5EF4-FFF2-40B4-BE49-F238E27FC236}">
                <a16:creationId xmlns:a16="http://schemas.microsoft.com/office/drawing/2014/main" id="{EE424BF5-95AA-4ECB-8519-3B23C61E0C40}"/>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9337748" y="1378537"/>
            <a:ext cx="2727759" cy="349228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3" descr="C:\Users\Dr.Mayar\Desktop\2d9f22a01959fc9451ed8a771024186e.jpg">
            <a:extLst>
              <a:ext uri="{FF2B5EF4-FFF2-40B4-BE49-F238E27FC236}">
                <a16:creationId xmlns:a16="http://schemas.microsoft.com/office/drawing/2014/main" id="{88B77AD9-E963-46ED-AF42-92A7812B713D}"/>
              </a:ext>
            </a:extLst>
          </p:cNvPr>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7494919" y="4786308"/>
            <a:ext cx="2429868" cy="182240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C:\Users\Dr.Mayar\Desktop\share_your_story.jpg">
            <a:extLst>
              <a:ext uri="{FF2B5EF4-FFF2-40B4-BE49-F238E27FC236}">
                <a16:creationId xmlns:a16="http://schemas.microsoft.com/office/drawing/2014/main" id="{2D5C69ED-1770-4129-8123-A10877D41C68}"/>
              </a:ext>
            </a:extLst>
          </p:cNvPr>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2854252" y="4315174"/>
            <a:ext cx="1988395" cy="2036892"/>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C:\Users\Dr.Mayar\Desktop\customer-commitment-brochure-2015-10-1-638.jpg">
            <a:extLst>
              <a:ext uri="{FF2B5EF4-FFF2-40B4-BE49-F238E27FC236}">
                <a16:creationId xmlns:a16="http://schemas.microsoft.com/office/drawing/2014/main" id="{E739B321-FEE4-43B0-A2B2-EDBC93E0A23B}"/>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4731852" y="1428065"/>
            <a:ext cx="2763067" cy="37374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29065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524398" y="0"/>
            <a:ext cx="5143203" cy="584775"/>
          </a:xfrm>
          <a:prstGeom prst="rect">
            <a:avLst/>
          </a:prstGeom>
        </p:spPr>
        <p:txBody>
          <a:bodyPr wrap="none">
            <a:spAutoFit/>
          </a:bodyPr>
          <a:lstStyle/>
          <a:p>
            <a:r>
              <a:rPr lang="en-US" sz="3200" b="1" dirty="0">
                <a:solidFill>
                  <a:srgbClr val="00B0F0"/>
                </a:solidFill>
              </a:rPr>
              <a:t>The Eleven Determinants Are</a:t>
            </a:r>
          </a:p>
        </p:txBody>
      </p:sp>
      <p:sp>
        <p:nvSpPr>
          <p:cNvPr id="11" name="Content Placeholder 2">
            <a:extLst>
              <a:ext uri="{FF2B5EF4-FFF2-40B4-BE49-F238E27FC236}">
                <a16:creationId xmlns:a16="http://schemas.microsoft.com/office/drawing/2014/main" id="{2FAC5DD2-99A7-4B90-8A44-A4A3CE04FB2D}"/>
              </a:ext>
            </a:extLst>
          </p:cNvPr>
          <p:cNvSpPr txBox="1">
            <a:spLocks/>
          </p:cNvSpPr>
          <p:nvPr/>
        </p:nvSpPr>
        <p:spPr>
          <a:xfrm>
            <a:off x="1092443" y="2210344"/>
            <a:ext cx="4587756" cy="2584238"/>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altLang="en-US" dirty="0"/>
              <a:t>6. Assortment</a:t>
            </a:r>
          </a:p>
          <a:p>
            <a:pPr algn="l"/>
            <a:r>
              <a:rPr lang="en-US" altLang="en-US" dirty="0"/>
              <a:t>7. Transaction ease </a:t>
            </a:r>
          </a:p>
          <a:p>
            <a:pPr algn="l"/>
            <a:r>
              <a:rPr lang="en-US" altLang="en-US" dirty="0"/>
              <a:t>8. Engagement</a:t>
            </a:r>
          </a:p>
          <a:p>
            <a:pPr algn="l"/>
            <a:r>
              <a:rPr lang="en-US" altLang="en-US" dirty="0"/>
              <a:t>9. Loyalty</a:t>
            </a:r>
          </a:p>
          <a:p>
            <a:pPr algn="l"/>
            <a:r>
              <a:rPr lang="en-US" altLang="en-US" dirty="0"/>
              <a:t>10. Inertia</a:t>
            </a:r>
          </a:p>
          <a:p>
            <a:pPr algn="l"/>
            <a:r>
              <a:rPr lang="en-US" altLang="en-US" dirty="0"/>
              <a:t>11. Trust</a:t>
            </a:r>
          </a:p>
          <a:p>
            <a:pPr algn="l"/>
            <a:endParaRPr lang="en-US" dirty="0"/>
          </a:p>
        </p:txBody>
      </p:sp>
      <p:pic>
        <p:nvPicPr>
          <p:cNvPr id="6" name="Picture 5">
            <a:extLst>
              <a:ext uri="{FF2B5EF4-FFF2-40B4-BE49-F238E27FC236}">
                <a16:creationId xmlns:a16="http://schemas.microsoft.com/office/drawing/2014/main" id="{51A1299E-491D-4D21-A1D0-C821550FBBD8}"/>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3719273" y="1240113"/>
            <a:ext cx="4565084" cy="2539741"/>
          </a:xfrm>
          <a:prstGeom prst="rect">
            <a:avLst/>
          </a:prstGeom>
        </p:spPr>
      </p:pic>
      <p:pic>
        <p:nvPicPr>
          <p:cNvPr id="17" name="Picture 2" descr="C:\Users\Dr.Mayar\Desktop\13-customer-loyalty-stats.jpg">
            <a:extLst>
              <a:ext uri="{FF2B5EF4-FFF2-40B4-BE49-F238E27FC236}">
                <a16:creationId xmlns:a16="http://schemas.microsoft.com/office/drawing/2014/main" id="{BB930133-5050-4164-9A37-FE58AEA9B7C0}"/>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8265509" y="3453207"/>
            <a:ext cx="2948160" cy="3155503"/>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C:\Users\Dr.Mayar\Desktop\1_a9-f3EFhEi6dftgQntIxLA.jpeg">
            <a:extLst>
              <a:ext uri="{FF2B5EF4-FFF2-40B4-BE49-F238E27FC236}">
                <a16:creationId xmlns:a16="http://schemas.microsoft.com/office/drawing/2014/main" id="{00D32407-982E-4A01-BB91-453582DC39F1}"/>
              </a:ext>
            </a:extLst>
          </p:cNvPr>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3445038" y="4068969"/>
            <a:ext cx="3386321" cy="25397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8822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B36CE2-9DE8-40F2-C78B-7C35B75444F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CC979827-B1C2-5CA1-6921-BFB74109213E}"/>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E559614B-A3CE-60A7-5638-CF047A52D50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33F5BF2-4515-0AFB-AFB7-50879F2F3CE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2" name="Content Placeholder 2">
            <a:extLst>
              <a:ext uri="{FF2B5EF4-FFF2-40B4-BE49-F238E27FC236}">
                <a16:creationId xmlns:a16="http://schemas.microsoft.com/office/drawing/2014/main" id="{A499BF5F-1924-63D8-765C-2DD506B77CA1}"/>
              </a:ext>
            </a:extLst>
          </p:cNvPr>
          <p:cNvSpPr txBox="1">
            <a:spLocks/>
          </p:cNvSpPr>
          <p:nvPr/>
        </p:nvSpPr>
        <p:spPr>
          <a:xfrm>
            <a:off x="3889009" y="4589216"/>
            <a:ext cx="4419600" cy="201136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altLang="en-US" b="1" dirty="0"/>
              <a:t>Emotional bonds </a:t>
            </a:r>
            <a:endParaRPr lang="en-US" dirty="0"/>
          </a:p>
          <a:p>
            <a:pPr marL="0" indent="0">
              <a:buFont typeface="Arial" panose="020B0604020202020204" pitchFamily="34" charset="0"/>
              <a:buNone/>
            </a:pPr>
            <a:r>
              <a:rPr lang="en-US" altLang="en-US" dirty="0"/>
              <a:t>represent a customer’s high level of personal commitment and attachment to the company. </a:t>
            </a:r>
          </a:p>
        </p:txBody>
      </p:sp>
      <p:sp>
        <p:nvSpPr>
          <p:cNvPr id="13" name="Rectangle 12">
            <a:extLst>
              <a:ext uri="{FF2B5EF4-FFF2-40B4-BE49-F238E27FC236}">
                <a16:creationId xmlns:a16="http://schemas.microsoft.com/office/drawing/2014/main" id="{4D415D3E-2F89-8152-F7AA-4D49E615BF20}"/>
              </a:ext>
            </a:extLst>
          </p:cNvPr>
          <p:cNvSpPr/>
          <p:nvPr/>
        </p:nvSpPr>
        <p:spPr>
          <a:xfrm>
            <a:off x="8302992" y="4516868"/>
            <a:ext cx="3886200" cy="2246769"/>
          </a:xfrm>
          <a:prstGeom prst="rect">
            <a:avLst/>
          </a:prstGeom>
        </p:spPr>
        <p:txBody>
          <a:bodyPr wrap="square">
            <a:spAutoFit/>
          </a:bodyPr>
          <a:lstStyle/>
          <a:p>
            <a:r>
              <a:rPr lang="en-US" altLang="en-US" sz="2800" b="1" dirty="0"/>
              <a:t>Transactional bonds </a:t>
            </a:r>
          </a:p>
          <a:p>
            <a:r>
              <a:rPr lang="en-US" altLang="en-US" sz="2800" dirty="0"/>
              <a:t>are the mechanics and structures that facilitate exchanges between consumers and sellers.</a:t>
            </a:r>
          </a:p>
        </p:txBody>
      </p:sp>
      <p:sp>
        <p:nvSpPr>
          <p:cNvPr id="15" name="Rectangle 14">
            <a:extLst>
              <a:ext uri="{FF2B5EF4-FFF2-40B4-BE49-F238E27FC236}">
                <a16:creationId xmlns:a16="http://schemas.microsoft.com/office/drawing/2014/main" id="{021E2CA3-D675-B780-A543-AA3B664F46E1}"/>
              </a:ext>
            </a:extLst>
          </p:cNvPr>
          <p:cNvSpPr/>
          <p:nvPr/>
        </p:nvSpPr>
        <p:spPr>
          <a:xfrm>
            <a:off x="3149168" y="113096"/>
            <a:ext cx="7385740" cy="584775"/>
          </a:xfrm>
          <a:prstGeom prst="rect">
            <a:avLst/>
          </a:prstGeom>
        </p:spPr>
        <p:txBody>
          <a:bodyPr wrap="none">
            <a:spAutoFit/>
          </a:bodyPr>
          <a:lstStyle/>
          <a:p>
            <a:r>
              <a:rPr lang="en-US" sz="3200" b="1" dirty="0">
                <a:solidFill>
                  <a:srgbClr val="00B0F0"/>
                </a:solidFill>
              </a:rPr>
              <a:t>Transactional bonds and Emotional bonds </a:t>
            </a:r>
          </a:p>
        </p:txBody>
      </p:sp>
      <p:pic>
        <p:nvPicPr>
          <p:cNvPr id="1026" name="Picture 2" descr="Customer Loyalty: Emotional vs. Transactional">
            <a:extLst>
              <a:ext uri="{FF2B5EF4-FFF2-40B4-BE49-F238E27FC236}">
                <a16:creationId xmlns:a16="http://schemas.microsoft.com/office/drawing/2014/main" id="{AC728E1E-8D6B-62E7-CC5D-86DEF56848F7}"/>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921178" y="810967"/>
            <a:ext cx="7739991" cy="3656512"/>
          </a:xfrm>
          <a:prstGeom prst="rect">
            <a:avLst/>
          </a:prstGeom>
          <a:noFill/>
          <a:extLst>
            <a:ext uri="{909E8E84-426E-40DD-AFC4-6F175D3DCCD1}">
              <a14:hiddenFill xmlns:a14="http://schemas.microsoft.com/office/drawing/2010/main">
                <a:solidFill>
                  <a:srgbClr val="FFFFFF"/>
                </a:solidFill>
              </a14:hiddenFill>
            </a:ext>
          </a:extLst>
        </p:spPr>
      </p:pic>
      <p:sp>
        <p:nvSpPr>
          <p:cNvPr id="14" name="Content Placeholder 2">
            <a:extLst>
              <a:ext uri="{FF2B5EF4-FFF2-40B4-BE49-F238E27FC236}">
                <a16:creationId xmlns:a16="http://schemas.microsoft.com/office/drawing/2014/main" id="{B74C8BE5-266F-3FB0-721A-8F3B265394E9}"/>
              </a:ext>
            </a:extLst>
          </p:cNvPr>
          <p:cNvSpPr txBox="1">
            <a:spLocks/>
          </p:cNvSpPr>
          <p:nvPr/>
        </p:nvSpPr>
        <p:spPr>
          <a:xfrm>
            <a:off x="3642370" y="3650191"/>
            <a:ext cx="7641263" cy="93902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altLang="en-US" b="1" dirty="0">
                <a:solidFill>
                  <a:srgbClr val="C00000"/>
                </a:solidFill>
              </a:rPr>
              <a:t>For every brand/product, we have 2 types of bonds</a:t>
            </a:r>
            <a:endParaRPr lang="en-US" altLang="en-US" dirty="0">
              <a:solidFill>
                <a:srgbClr val="C00000"/>
              </a:solidFill>
            </a:endParaRPr>
          </a:p>
        </p:txBody>
      </p:sp>
    </p:spTree>
    <p:extLst>
      <p:ext uri="{BB962C8B-B14F-4D97-AF65-F5344CB8AC3E}">
        <p14:creationId xmlns:p14="http://schemas.microsoft.com/office/powerpoint/2010/main" val="42331924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5143203" cy="584775"/>
          </a:xfrm>
          <a:prstGeom prst="rect">
            <a:avLst/>
          </a:prstGeom>
        </p:spPr>
        <p:txBody>
          <a:bodyPr wrap="none">
            <a:spAutoFit/>
          </a:bodyPr>
          <a:lstStyle/>
          <a:p>
            <a:r>
              <a:rPr lang="en-US" sz="3200" b="1" dirty="0">
                <a:solidFill>
                  <a:srgbClr val="00B0F0"/>
                </a:solidFill>
              </a:rPr>
              <a:t>The Eleven Determinants Are</a:t>
            </a:r>
          </a:p>
        </p:txBody>
      </p:sp>
      <p:sp>
        <p:nvSpPr>
          <p:cNvPr id="10" name="Content Placeholder 2">
            <a:extLst>
              <a:ext uri="{FF2B5EF4-FFF2-40B4-BE49-F238E27FC236}">
                <a16:creationId xmlns:a16="http://schemas.microsoft.com/office/drawing/2014/main" id="{7359A966-BD9C-4F3F-94BE-03267B528001}"/>
              </a:ext>
            </a:extLst>
          </p:cNvPr>
          <p:cNvSpPr txBox="1">
            <a:spLocks/>
          </p:cNvSpPr>
          <p:nvPr/>
        </p:nvSpPr>
        <p:spPr>
          <a:xfrm>
            <a:off x="418615" y="1999831"/>
            <a:ext cx="8414535" cy="410784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3200" b="1" i="0" u="none" strike="noStrike" kern="1200" cap="none" spc="0" normalizeH="0" baseline="0" noProof="0" dirty="0">
                <a:ln>
                  <a:noFill/>
                </a:ln>
                <a:solidFill>
                  <a:sysClr val="windowText" lastClr="000000"/>
                </a:solidFill>
                <a:effectLst/>
                <a:uLnTx/>
                <a:uFillTx/>
                <a:latin typeface="Calibri"/>
                <a:ea typeface="+mn-ea"/>
                <a:cs typeface="+mn-cs"/>
              </a:rPr>
              <a:t>1. </a:t>
            </a:r>
            <a:r>
              <a:rPr kumimoji="0" lang="en-US" altLang="en-US" sz="3200" b="0" i="1" u="none" strike="noStrike" kern="1200" cap="none" spc="0" normalizeH="0" baseline="0" noProof="0" dirty="0">
                <a:ln>
                  <a:noFill/>
                </a:ln>
                <a:solidFill>
                  <a:sysClr val="windowText" lastClr="000000"/>
                </a:solidFill>
                <a:effectLst/>
                <a:uLnTx/>
                <a:uFillTx/>
                <a:latin typeface="Calibri"/>
                <a:ea typeface="+mn-ea"/>
                <a:cs typeface="+mn-cs"/>
              </a:rPr>
              <a:t>Adaptation: </a:t>
            </a:r>
            <a:r>
              <a:rPr kumimoji="0" lang="en-US" altLang="en-US" sz="3200" b="0" i="0" u="none" strike="noStrike" kern="1200" cap="none" spc="0" normalizeH="0" baseline="0" noProof="0" dirty="0">
                <a:ln>
                  <a:noFill/>
                </a:ln>
                <a:solidFill>
                  <a:sysClr val="windowText" lastClr="000000"/>
                </a:solidFill>
                <a:effectLst/>
                <a:uLnTx/>
                <a:uFillTx/>
                <a:latin typeface="Calibri"/>
                <a:ea typeface="+mn-ea"/>
                <a:cs typeface="+mn-cs"/>
              </a:rPr>
              <a:t>customized solutions (emotional)</a:t>
            </a:r>
            <a:endParaRPr kumimoji="0" lang="en-US" altLang="en-US" sz="3200" b="1" i="0" u="none" strike="noStrike" kern="1200" cap="none" spc="0" normalizeH="0" baseline="0" noProof="0" dirty="0">
              <a:ln>
                <a:noFill/>
              </a:ln>
              <a:solidFill>
                <a:sysClr val="windowText" lastClr="000000"/>
              </a:solidFill>
              <a:effectLst/>
              <a:uLnTx/>
              <a:uFillTx/>
              <a:latin typeface="Calibri"/>
              <a:ea typeface="+mn-ea"/>
              <a:cs typeface="+mn-cs"/>
            </a:endParaRP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3200" b="1" i="0" u="none" strike="noStrike" kern="1200" cap="none" spc="0" normalizeH="0" baseline="0" noProof="0" dirty="0">
                <a:ln>
                  <a:noFill/>
                </a:ln>
                <a:solidFill>
                  <a:sysClr val="windowText" lastClr="000000"/>
                </a:solidFill>
                <a:effectLst/>
                <a:uLnTx/>
                <a:uFillTx/>
                <a:latin typeface="Calibri"/>
                <a:ea typeface="+mn-ea"/>
                <a:cs typeface="+mn-cs"/>
              </a:rPr>
              <a:t>2. </a:t>
            </a:r>
            <a:r>
              <a:rPr kumimoji="0" lang="en-US" altLang="en-US" sz="3200" b="0" i="1" u="none" strike="noStrike" kern="1200" cap="none" spc="0" normalizeH="0" baseline="0" noProof="0" dirty="0">
                <a:ln>
                  <a:noFill/>
                </a:ln>
                <a:solidFill>
                  <a:sysClr val="windowText" lastClr="000000"/>
                </a:solidFill>
                <a:effectLst/>
                <a:uLnTx/>
                <a:uFillTx/>
                <a:latin typeface="Calibri"/>
                <a:ea typeface="+mn-ea"/>
                <a:cs typeface="+mn-cs"/>
              </a:rPr>
              <a:t>Interactivity: </a:t>
            </a:r>
          </a:p>
          <a:p>
            <a:pPr lvl="1" indent="-342900">
              <a:buFont typeface="Arial" pitchFamily="34" charset="0"/>
              <a:buChar char="•"/>
            </a:pPr>
            <a:r>
              <a:rPr kumimoji="0" lang="en-US" altLang="en-US" b="0" i="0" u="none" strike="noStrike" kern="1200" cap="none" spc="0" normalizeH="0" baseline="0" noProof="0" dirty="0">
                <a:ln>
                  <a:noFill/>
                </a:ln>
                <a:solidFill>
                  <a:sysClr val="windowText" lastClr="000000"/>
                </a:solidFill>
                <a:effectLst/>
                <a:uLnTx/>
                <a:uFillTx/>
                <a:latin typeface="Calibri"/>
                <a:ea typeface="+mn-ea"/>
                <a:cs typeface="+mn-cs"/>
              </a:rPr>
              <a:t>Merchandize offerings and tools ; </a:t>
            </a:r>
          </a:p>
          <a:p>
            <a:pPr lvl="1" indent="-342900">
              <a:buFont typeface="Arial" pitchFamily="34" charset="0"/>
              <a:buChar char="•"/>
            </a:pPr>
            <a:r>
              <a:rPr kumimoji="0" lang="en-US" altLang="en-US" b="0" i="0" u="none" strike="noStrike" kern="1200" cap="none" spc="0" normalizeH="0" baseline="0" noProof="0" dirty="0">
                <a:ln>
                  <a:noFill/>
                </a:ln>
                <a:solidFill>
                  <a:sysClr val="windowText" lastClr="000000"/>
                </a:solidFill>
                <a:effectLst/>
                <a:uLnTx/>
                <a:uFillTx/>
                <a:latin typeface="Calibri"/>
                <a:ea typeface="+mn-ea"/>
                <a:cs typeface="+mn-cs"/>
              </a:rPr>
              <a:t>search tool that enables one to quickly locate products; </a:t>
            </a:r>
          </a:p>
          <a:p>
            <a:pPr lvl="1" indent="-342900">
              <a:buFont typeface="Arial" pitchFamily="34" charset="0"/>
              <a:buChar char="•"/>
            </a:pPr>
            <a:r>
              <a:rPr kumimoji="0" lang="en-US" altLang="en-US" b="0" i="0" u="none" strike="noStrike" kern="1200" cap="none" spc="0" normalizeH="0" baseline="0" noProof="0" dirty="0">
                <a:ln>
                  <a:noFill/>
                </a:ln>
                <a:solidFill>
                  <a:sysClr val="windowText" lastClr="000000"/>
                </a:solidFill>
                <a:effectLst/>
                <a:uLnTx/>
                <a:uFillTx/>
                <a:latin typeface="Calibri"/>
                <a:ea typeface="+mn-ea"/>
                <a:cs typeface="+mn-cs"/>
              </a:rPr>
              <a:t>having tools that make comparisons easy; </a:t>
            </a:r>
          </a:p>
          <a:p>
            <a:pPr lvl="1" indent="-342900">
              <a:buFont typeface="Arial" pitchFamily="34" charset="0"/>
              <a:buChar char="•"/>
            </a:pPr>
            <a:r>
              <a:rPr kumimoji="0" lang="en-US" altLang="en-US" b="0" i="0" u="none" strike="noStrike" kern="1200" cap="none" spc="0" normalizeH="0" baseline="0" noProof="0" dirty="0">
                <a:ln>
                  <a:noFill/>
                </a:ln>
                <a:solidFill>
                  <a:sysClr val="windowText" lastClr="000000"/>
                </a:solidFill>
                <a:effectLst/>
                <a:uLnTx/>
                <a:uFillTx/>
                <a:latin typeface="Calibri"/>
                <a:ea typeface="+mn-ea"/>
                <a:cs typeface="+mn-cs"/>
              </a:rPr>
              <a:t>useful information. (transactional)</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3200" b="0" i="0" u="none" strike="noStrike" kern="1200" cap="none" spc="0" normalizeH="0" baseline="0" noProof="0" dirty="0">
              <a:ln>
                <a:noFill/>
              </a:ln>
              <a:solidFill>
                <a:sysClr val="windowText" lastClr="000000"/>
              </a:solidFill>
              <a:effectLst/>
              <a:uLnTx/>
              <a:uFillTx/>
              <a:latin typeface="Calibri"/>
              <a:ea typeface="+mn-ea"/>
              <a:cs typeface="+mn-cs"/>
            </a:endParaRPr>
          </a:p>
        </p:txBody>
      </p:sp>
    </p:spTree>
    <p:extLst>
      <p:ext uri="{BB962C8B-B14F-4D97-AF65-F5344CB8AC3E}">
        <p14:creationId xmlns:p14="http://schemas.microsoft.com/office/powerpoint/2010/main" val="6469922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a:extLst>
            <a:ext uri="{FF2B5EF4-FFF2-40B4-BE49-F238E27FC236}">
              <a16:creationId xmlns:a16="http://schemas.microsoft.com/office/drawing/2014/main" id="{56A912EC-673E-DE04-345C-445C39F1B6F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C763110-E1CD-903F-C68C-27AC4D9A1095}"/>
              </a:ext>
            </a:extLst>
          </p:cNvPr>
          <p:cNvSpPr/>
          <p:nvPr/>
        </p:nvSpPr>
        <p:spPr>
          <a:xfrm>
            <a:off x="2566598" y="249290"/>
            <a:ext cx="5143203" cy="584775"/>
          </a:xfrm>
          <a:prstGeom prst="rect">
            <a:avLst/>
          </a:prstGeom>
        </p:spPr>
        <p:txBody>
          <a:bodyPr wrap="none">
            <a:spAutoFit/>
          </a:bodyPr>
          <a:lstStyle/>
          <a:p>
            <a:r>
              <a:rPr lang="en-US" sz="3200" b="1" dirty="0">
                <a:solidFill>
                  <a:srgbClr val="00B0F0"/>
                </a:solidFill>
              </a:rPr>
              <a:t>The Eleven Determinants Are</a:t>
            </a:r>
          </a:p>
        </p:txBody>
      </p:sp>
      <p:sp>
        <p:nvSpPr>
          <p:cNvPr id="3" name="Content Placeholder 2">
            <a:extLst>
              <a:ext uri="{FF2B5EF4-FFF2-40B4-BE49-F238E27FC236}">
                <a16:creationId xmlns:a16="http://schemas.microsoft.com/office/drawing/2014/main" id="{8FBEFEF9-656B-BB51-D570-776BFB85D424}"/>
              </a:ext>
            </a:extLst>
          </p:cNvPr>
          <p:cNvSpPr txBox="1">
            <a:spLocks/>
          </p:cNvSpPr>
          <p:nvPr/>
        </p:nvSpPr>
        <p:spPr>
          <a:xfrm>
            <a:off x="420338" y="2066571"/>
            <a:ext cx="8488395" cy="454213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altLang="en-US" sz="2800" b="1" dirty="0"/>
              <a:t>3. </a:t>
            </a:r>
            <a:r>
              <a:rPr lang="en-US" altLang="en-US" sz="2800" i="1" dirty="0"/>
              <a:t>Nurturing: </a:t>
            </a:r>
          </a:p>
          <a:p>
            <a:pPr lvl="1" algn="l">
              <a:buFont typeface="Courier New" panose="02070309020205020404" pitchFamily="49" charset="0"/>
              <a:buChar char="o"/>
            </a:pPr>
            <a:r>
              <a:rPr lang="en-US" altLang="en-US" sz="2600" dirty="0"/>
              <a:t>Receiving reminders</a:t>
            </a:r>
          </a:p>
          <a:p>
            <a:pPr lvl="1" algn="l">
              <a:buFont typeface="Courier New" panose="02070309020205020404" pitchFamily="49" charset="0"/>
              <a:buChar char="o"/>
            </a:pPr>
            <a:r>
              <a:rPr lang="en-US" altLang="en-US" sz="2600" dirty="0"/>
              <a:t>providing relevant information for one’s purchases</a:t>
            </a:r>
          </a:p>
          <a:p>
            <a:pPr lvl="1" algn="l">
              <a:buFont typeface="Courier New" panose="02070309020205020404" pitchFamily="49" charset="0"/>
              <a:buChar char="o"/>
            </a:pPr>
            <a:r>
              <a:rPr lang="en-US" altLang="en-US" sz="2600" dirty="0"/>
              <a:t>acknowledgment of appreciating one’s business. (emotional</a:t>
            </a:r>
            <a:r>
              <a:rPr lang="en-US" altLang="en-US" dirty="0"/>
              <a:t>)</a:t>
            </a:r>
          </a:p>
          <a:p>
            <a:pPr algn="l"/>
            <a:r>
              <a:rPr lang="en-US" altLang="en-US" sz="2800" b="1" dirty="0"/>
              <a:t>4. </a:t>
            </a:r>
            <a:r>
              <a:rPr lang="en-US" altLang="en-US" sz="2800" i="1" dirty="0"/>
              <a:t>Commitment: </a:t>
            </a:r>
          </a:p>
          <a:p>
            <a:pPr marL="800100" lvl="1" indent="-342900" algn="l">
              <a:buFont typeface="Arial" panose="020B0604020202020204" pitchFamily="34" charset="0"/>
              <a:buChar char="•"/>
            </a:pPr>
            <a:r>
              <a:rPr lang="en-US" altLang="en-US" sz="2400" dirty="0"/>
              <a:t>Delivering goods on time; responding to problems encountered; </a:t>
            </a:r>
          </a:p>
          <a:p>
            <a:pPr marL="800100" lvl="1" indent="-342900" algn="l">
              <a:buFont typeface="Arial" panose="020B0604020202020204" pitchFamily="34" charset="0"/>
              <a:buChar char="•"/>
            </a:pPr>
            <a:r>
              <a:rPr lang="en-US" altLang="en-US" sz="2400" dirty="0"/>
              <a:t>customer friendly return policies; </a:t>
            </a:r>
          </a:p>
          <a:p>
            <a:pPr marL="800100" lvl="1" indent="-342900" algn="l">
              <a:buFont typeface="Arial" panose="020B0604020202020204" pitchFamily="34" charset="0"/>
              <a:buChar char="•"/>
            </a:pPr>
            <a:r>
              <a:rPr lang="en-US" altLang="en-US" sz="2400" dirty="0"/>
              <a:t>taking good care of customers</a:t>
            </a:r>
            <a:r>
              <a:rPr lang="en-US" altLang="en-US" dirty="0"/>
              <a:t>. (emotional and transactional)</a:t>
            </a:r>
            <a:endParaRPr lang="en-US" dirty="0"/>
          </a:p>
        </p:txBody>
      </p:sp>
    </p:spTree>
    <p:extLst>
      <p:ext uri="{BB962C8B-B14F-4D97-AF65-F5344CB8AC3E}">
        <p14:creationId xmlns:p14="http://schemas.microsoft.com/office/powerpoint/2010/main" val="394432298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a:extLst>
            <a:ext uri="{FF2B5EF4-FFF2-40B4-BE49-F238E27FC236}">
              <a16:creationId xmlns:a16="http://schemas.microsoft.com/office/drawing/2014/main" id="{1F39205D-92A7-C0D1-2901-75185A6F61D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9FA69CA-BDE9-7FAE-9376-9D9BFA91EFA1}"/>
              </a:ext>
            </a:extLst>
          </p:cNvPr>
          <p:cNvSpPr/>
          <p:nvPr/>
        </p:nvSpPr>
        <p:spPr>
          <a:xfrm>
            <a:off x="2566598" y="249290"/>
            <a:ext cx="5143203" cy="584775"/>
          </a:xfrm>
          <a:prstGeom prst="rect">
            <a:avLst/>
          </a:prstGeom>
        </p:spPr>
        <p:txBody>
          <a:bodyPr wrap="none">
            <a:spAutoFit/>
          </a:bodyPr>
          <a:lstStyle/>
          <a:p>
            <a:r>
              <a:rPr lang="en-US" sz="3200" b="1" dirty="0">
                <a:solidFill>
                  <a:srgbClr val="00B0F0"/>
                </a:solidFill>
              </a:rPr>
              <a:t>The Eleven Determinants Are</a:t>
            </a:r>
          </a:p>
        </p:txBody>
      </p:sp>
      <p:sp>
        <p:nvSpPr>
          <p:cNvPr id="4" name="Content Placeholder 2">
            <a:extLst>
              <a:ext uri="{FF2B5EF4-FFF2-40B4-BE49-F238E27FC236}">
                <a16:creationId xmlns:a16="http://schemas.microsoft.com/office/drawing/2014/main" id="{56C4A57E-B801-991E-86EB-5B3C254F7528}"/>
              </a:ext>
            </a:extLst>
          </p:cNvPr>
          <p:cNvSpPr txBox="1">
            <a:spLocks/>
          </p:cNvSpPr>
          <p:nvPr/>
        </p:nvSpPr>
        <p:spPr>
          <a:xfrm>
            <a:off x="546699" y="1830201"/>
            <a:ext cx="8488395" cy="4542139"/>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2500" b="1" i="0" u="none" strike="noStrike" kern="1200" cap="none" spc="0" normalizeH="0" baseline="0" noProof="0" dirty="0">
                <a:ln>
                  <a:noFill/>
                </a:ln>
                <a:solidFill>
                  <a:prstClr val="black"/>
                </a:solidFill>
                <a:effectLst/>
                <a:uLnTx/>
                <a:uFillTx/>
                <a:latin typeface="Calibri"/>
                <a:ea typeface="+mn-ea"/>
                <a:cs typeface="+mn-cs"/>
              </a:rPr>
              <a:t>5. </a:t>
            </a:r>
            <a:r>
              <a:rPr kumimoji="0" lang="en-US" altLang="en-US" sz="2500" b="0" i="1" u="none" strike="noStrike" kern="1200" cap="none" spc="0" normalizeH="0" baseline="0" noProof="0" dirty="0">
                <a:ln>
                  <a:noFill/>
                </a:ln>
                <a:solidFill>
                  <a:prstClr val="black"/>
                </a:solidFill>
                <a:effectLst/>
                <a:uLnTx/>
                <a:uFillTx/>
                <a:latin typeface="Calibri"/>
                <a:ea typeface="+mn-ea"/>
                <a:cs typeface="+mn-cs"/>
              </a:rPr>
              <a:t>Network: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Calibri"/>
                <a:ea typeface="+mn-ea"/>
                <a:cs typeface="+mn-cs"/>
              </a:rPr>
              <a:t>Customers sharing experiences about their product purchases on merchant’s website</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Calibri"/>
                <a:ea typeface="+mn-ea"/>
                <a:cs typeface="+mn-cs"/>
              </a:rPr>
              <a:t>useful network for sharing experiences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Calibri"/>
                <a:ea typeface="+mn-ea"/>
                <a:cs typeface="+mn-cs"/>
              </a:rPr>
              <a:t>shoppers benefit from the community of prospects and customers.</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2500" b="0" i="0" u="none" strike="noStrike" kern="1200" cap="none" spc="0" normalizeH="0" baseline="0" noProof="0" dirty="0">
                <a:ln>
                  <a:noFill/>
                </a:ln>
                <a:solidFill>
                  <a:prstClr val="black"/>
                </a:solidFill>
                <a:effectLst/>
                <a:uLnTx/>
                <a:uFillTx/>
                <a:latin typeface="Calibri"/>
                <a:ea typeface="+mn-ea"/>
                <a:cs typeface="+mn-cs"/>
              </a:rPr>
              <a:t>(emotional)</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2500" b="1" i="0" u="none" strike="noStrike" kern="1200" cap="none" spc="0" normalizeH="0" baseline="0" noProof="0" dirty="0">
                <a:ln>
                  <a:noFill/>
                </a:ln>
                <a:solidFill>
                  <a:prstClr val="black"/>
                </a:solidFill>
                <a:effectLst/>
                <a:uLnTx/>
                <a:uFillTx/>
                <a:latin typeface="Calibri"/>
                <a:ea typeface="+mn-ea"/>
                <a:cs typeface="+mn-cs"/>
              </a:rPr>
              <a:t>6. </a:t>
            </a:r>
            <a:r>
              <a:rPr kumimoji="0" lang="en-US" altLang="en-US" sz="2500" b="0" i="1" u="none" strike="noStrike" kern="1200" cap="none" spc="0" normalizeH="0" baseline="0" noProof="0" dirty="0">
                <a:ln>
                  <a:noFill/>
                </a:ln>
                <a:solidFill>
                  <a:prstClr val="black"/>
                </a:solidFill>
                <a:effectLst/>
                <a:uLnTx/>
                <a:uFillTx/>
                <a:latin typeface="Calibri"/>
                <a:ea typeface="+mn-ea"/>
                <a:cs typeface="+mn-cs"/>
              </a:rPr>
              <a:t>Assortment: </a:t>
            </a:r>
            <a:endParaRPr kumimoji="0" lang="en-US" altLang="en-US" sz="25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Calibri"/>
                <a:ea typeface="+mn-ea"/>
                <a:cs typeface="+mn-cs"/>
              </a:rPr>
              <a:t> provides “one-stop shopping” for most online purchases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Calibri"/>
                <a:ea typeface="+mn-ea"/>
                <a:cs typeface="+mn-cs"/>
              </a:rPr>
              <a:t>site satisfies shopping needs; carries wide assortment and selection of products. (transactional)</a:t>
            </a:r>
          </a:p>
        </p:txBody>
      </p:sp>
    </p:spTree>
    <p:extLst>
      <p:ext uri="{BB962C8B-B14F-4D97-AF65-F5344CB8AC3E}">
        <p14:creationId xmlns:p14="http://schemas.microsoft.com/office/powerpoint/2010/main" val="11478982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a:extLst>
            <a:ext uri="{FF2B5EF4-FFF2-40B4-BE49-F238E27FC236}">
              <a16:creationId xmlns:a16="http://schemas.microsoft.com/office/drawing/2014/main" id="{4501E3CB-8748-0F9A-259B-571F182C4D63}"/>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CA1FB5D-10D0-FB8E-1EBE-DB49BCE7A6AB}"/>
              </a:ext>
            </a:extLst>
          </p:cNvPr>
          <p:cNvSpPr/>
          <p:nvPr/>
        </p:nvSpPr>
        <p:spPr>
          <a:xfrm>
            <a:off x="2566598" y="249290"/>
            <a:ext cx="5143203" cy="584775"/>
          </a:xfrm>
          <a:prstGeom prst="rect">
            <a:avLst/>
          </a:prstGeom>
        </p:spPr>
        <p:txBody>
          <a:bodyPr wrap="none">
            <a:spAutoFit/>
          </a:bodyPr>
          <a:lstStyle/>
          <a:p>
            <a:r>
              <a:rPr lang="en-US" sz="3200" b="1" dirty="0">
                <a:solidFill>
                  <a:srgbClr val="00B0F0"/>
                </a:solidFill>
              </a:rPr>
              <a:t>The Eleven Determinants Are</a:t>
            </a:r>
          </a:p>
        </p:txBody>
      </p:sp>
      <p:sp>
        <p:nvSpPr>
          <p:cNvPr id="3" name="Content Placeholder 2">
            <a:extLst>
              <a:ext uri="{FF2B5EF4-FFF2-40B4-BE49-F238E27FC236}">
                <a16:creationId xmlns:a16="http://schemas.microsoft.com/office/drawing/2014/main" id="{BD62EC32-ADB9-610B-3DB9-A9AC864434B0}"/>
              </a:ext>
            </a:extLst>
          </p:cNvPr>
          <p:cNvSpPr txBox="1">
            <a:spLocks/>
          </p:cNvSpPr>
          <p:nvPr/>
        </p:nvSpPr>
        <p:spPr>
          <a:xfrm>
            <a:off x="607659" y="1972441"/>
            <a:ext cx="8488395" cy="454213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2700" b="1" i="0" u="none" strike="noStrike" kern="1200" cap="none" spc="0" normalizeH="0" baseline="0" noProof="0" dirty="0">
                <a:ln>
                  <a:noFill/>
                </a:ln>
                <a:solidFill>
                  <a:prstClr val="black"/>
                </a:solidFill>
                <a:effectLst/>
                <a:uLnTx/>
                <a:uFillTx/>
                <a:latin typeface="Calibri"/>
                <a:ea typeface="+mn-ea"/>
                <a:cs typeface="+mn-cs"/>
              </a:rPr>
              <a:t>7. </a:t>
            </a:r>
            <a:r>
              <a:rPr kumimoji="0" lang="en-US" altLang="en-US" sz="2700" b="0" i="1" u="none" strike="noStrike" kern="1200" cap="none" spc="0" normalizeH="0" baseline="0" noProof="0" dirty="0">
                <a:ln>
                  <a:noFill/>
                </a:ln>
                <a:solidFill>
                  <a:prstClr val="black"/>
                </a:solidFill>
                <a:effectLst/>
                <a:uLnTx/>
                <a:uFillTx/>
                <a:latin typeface="Calibri"/>
                <a:ea typeface="+mn-ea"/>
                <a:cs typeface="+mn-cs"/>
              </a:rPr>
              <a:t>Transaction ease: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Calibri"/>
                <a:ea typeface="+mn-ea"/>
                <a:cs typeface="+mn-cs"/>
              </a:rPr>
              <a:t>site is user-friendly and enables quick transactions. (transactional)</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2700" b="1" i="0" u="none" strike="noStrike" kern="1200" cap="none" spc="0" normalizeH="0" baseline="0" noProof="0" dirty="0">
                <a:ln>
                  <a:noFill/>
                </a:ln>
                <a:solidFill>
                  <a:prstClr val="black"/>
                </a:solidFill>
                <a:effectLst/>
                <a:uLnTx/>
                <a:uFillTx/>
                <a:latin typeface="Calibri"/>
                <a:ea typeface="+mn-ea"/>
                <a:cs typeface="+mn-cs"/>
              </a:rPr>
              <a:t>8. </a:t>
            </a:r>
            <a:r>
              <a:rPr kumimoji="0" lang="en-US" altLang="en-US" sz="2700" b="0" i="1" u="none" strike="noStrike" kern="1200" cap="none" spc="0" normalizeH="0" baseline="0" noProof="0" dirty="0">
                <a:ln>
                  <a:noFill/>
                </a:ln>
                <a:solidFill>
                  <a:prstClr val="black"/>
                </a:solidFill>
                <a:effectLst/>
                <a:uLnTx/>
                <a:uFillTx/>
                <a:latin typeface="Calibri"/>
                <a:ea typeface="+mn-ea"/>
                <a:cs typeface="+mn-cs"/>
              </a:rPr>
              <a:t>Engagement: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Calibri"/>
                <a:ea typeface="+mn-ea"/>
                <a:cs typeface="+mn-cs"/>
              </a:rPr>
              <a:t>site design is attractive; enjoyable shopping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Calibri"/>
                <a:ea typeface="+mn-ea"/>
                <a:cs typeface="+mn-cs"/>
              </a:rPr>
              <a:t>feel that the site is inviting;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Calibri"/>
                <a:ea typeface="+mn-ea"/>
                <a:cs typeface="+mn-cs"/>
              </a:rPr>
              <a:t>feel comfortable shopping </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2700" b="0" i="0" u="none" strike="noStrike" kern="1200" cap="none" spc="0" normalizeH="0" baseline="0" noProof="0" dirty="0">
                <a:ln>
                  <a:noFill/>
                </a:ln>
                <a:solidFill>
                  <a:prstClr val="black"/>
                </a:solidFill>
                <a:effectLst/>
                <a:uLnTx/>
                <a:uFillTx/>
                <a:latin typeface="Calibri"/>
                <a:ea typeface="+mn-ea"/>
                <a:cs typeface="+mn-cs"/>
              </a:rPr>
              <a:t>(emotional)</a:t>
            </a:r>
          </a:p>
        </p:txBody>
      </p:sp>
    </p:spTree>
    <p:extLst>
      <p:ext uri="{BB962C8B-B14F-4D97-AF65-F5344CB8AC3E}">
        <p14:creationId xmlns:p14="http://schemas.microsoft.com/office/powerpoint/2010/main" val="21377659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a:extLst>
            <a:ext uri="{FF2B5EF4-FFF2-40B4-BE49-F238E27FC236}">
              <a16:creationId xmlns:a16="http://schemas.microsoft.com/office/drawing/2014/main" id="{6ABC5212-7BE8-C226-883D-D53A260F0AA3}"/>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1674B0A-11FD-8139-72D9-B12EBBE6E7F9}"/>
              </a:ext>
            </a:extLst>
          </p:cNvPr>
          <p:cNvSpPr/>
          <p:nvPr/>
        </p:nvSpPr>
        <p:spPr>
          <a:xfrm>
            <a:off x="2566598" y="249290"/>
            <a:ext cx="5143203" cy="584775"/>
          </a:xfrm>
          <a:prstGeom prst="rect">
            <a:avLst/>
          </a:prstGeom>
        </p:spPr>
        <p:txBody>
          <a:bodyPr wrap="none">
            <a:spAutoFit/>
          </a:bodyPr>
          <a:lstStyle/>
          <a:p>
            <a:r>
              <a:rPr lang="en-US" sz="3200" b="1" dirty="0">
                <a:solidFill>
                  <a:srgbClr val="00B0F0"/>
                </a:solidFill>
              </a:rPr>
              <a:t>The Eleven Determinants Are</a:t>
            </a:r>
          </a:p>
        </p:txBody>
      </p:sp>
      <p:sp>
        <p:nvSpPr>
          <p:cNvPr id="4" name="Content Placeholder 2">
            <a:extLst>
              <a:ext uri="{FF2B5EF4-FFF2-40B4-BE49-F238E27FC236}">
                <a16:creationId xmlns:a16="http://schemas.microsoft.com/office/drawing/2014/main" id="{60F47236-8436-F189-06B6-B0BAC204F418}"/>
              </a:ext>
            </a:extLst>
          </p:cNvPr>
          <p:cNvSpPr txBox="1">
            <a:spLocks/>
          </p:cNvSpPr>
          <p:nvPr/>
        </p:nvSpPr>
        <p:spPr>
          <a:xfrm>
            <a:off x="359745" y="1830201"/>
            <a:ext cx="8205135" cy="4542139"/>
          </a:xfrm>
          <a:prstGeom prst="rect">
            <a:avLst/>
          </a:prstGeom>
        </p:spPr>
        <p:txBody>
          <a:bodyPr vert="horz" lIns="91440" tIns="45720" rIns="91440" bIns="45720" rtlCol="0">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3000" b="1" i="0" u="none" strike="noStrike" kern="1200" cap="none" spc="0" normalizeH="0" baseline="0" noProof="0" dirty="0">
                <a:ln>
                  <a:noFill/>
                </a:ln>
                <a:solidFill>
                  <a:prstClr val="black"/>
                </a:solidFill>
                <a:effectLst/>
                <a:uLnTx/>
                <a:uFillTx/>
                <a:latin typeface="Calibri"/>
                <a:ea typeface="+mn-ea"/>
                <a:cs typeface="+mn-cs"/>
              </a:rPr>
              <a:t>9. </a:t>
            </a:r>
            <a:r>
              <a:rPr kumimoji="0" lang="en-US" altLang="en-US" sz="3000" b="0" i="1" u="none" strike="noStrike" kern="1200" cap="none" spc="0" normalizeH="0" baseline="0" noProof="0" dirty="0">
                <a:ln>
                  <a:noFill/>
                </a:ln>
                <a:solidFill>
                  <a:prstClr val="black"/>
                </a:solidFill>
                <a:effectLst/>
                <a:uLnTx/>
                <a:uFillTx/>
                <a:latin typeface="Calibri"/>
                <a:ea typeface="+mn-ea"/>
                <a:cs typeface="+mn-cs"/>
              </a:rPr>
              <a:t>Loyalty: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3000" b="0" i="0" u="none" strike="noStrike" kern="1200" cap="none" spc="0" normalizeH="0" baseline="0" noProof="0" dirty="0">
                <a:ln>
                  <a:noFill/>
                </a:ln>
                <a:solidFill>
                  <a:prstClr val="black"/>
                </a:solidFill>
                <a:effectLst/>
                <a:uLnTx/>
                <a:uFillTx/>
                <a:latin typeface="Calibri"/>
                <a:ea typeface="+mn-ea"/>
                <a:cs typeface="+mn-cs"/>
              </a:rPr>
              <a:t>Seldom consider switching to another merchant</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3000" b="0" i="0" u="none" strike="noStrike" kern="1200" cap="none" spc="0" normalizeH="0" baseline="0" noProof="0" dirty="0">
                <a:ln>
                  <a:noFill/>
                </a:ln>
                <a:solidFill>
                  <a:prstClr val="black"/>
                </a:solidFill>
                <a:effectLst/>
                <a:uLnTx/>
                <a:uFillTx/>
                <a:latin typeface="Calibri"/>
                <a:ea typeface="+mn-ea"/>
                <a:cs typeface="+mn-cs"/>
              </a:rPr>
              <a:t>Usually click on the merchant’s site whenever needing to make a purchase</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3000" b="0" i="0" u="none" strike="noStrike" kern="1200" cap="none" spc="0" normalizeH="0" baseline="0" noProof="0" dirty="0">
                <a:ln>
                  <a:noFill/>
                </a:ln>
                <a:solidFill>
                  <a:prstClr val="black"/>
                </a:solidFill>
                <a:effectLst/>
                <a:uLnTx/>
                <a:uFillTx/>
                <a:latin typeface="Calibri"/>
                <a:ea typeface="+mn-ea"/>
                <a:cs typeface="+mn-cs"/>
              </a:rPr>
              <a:t>like to navigate the site; (emotional and transactional)</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3000" b="1" i="0" u="none" strike="noStrike" kern="1200" cap="none" spc="0" normalizeH="0" baseline="0" noProof="0" dirty="0">
                <a:ln>
                  <a:noFill/>
                </a:ln>
                <a:solidFill>
                  <a:prstClr val="black"/>
                </a:solidFill>
                <a:effectLst/>
                <a:uLnTx/>
                <a:uFillTx/>
                <a:latin typeface="Calibri"/>
                <a:ea typeface="+mn-ea"/>
                <a:cs typeface="+mn-cs"/>
              </a:rPr>
              <a:t>10. </a:t>
            </a:r>
            <a:r>
              <a:rPr kumimoji="0" lang="en-US" altLang="en-US" sz="3000" b="0" i="1" u="none" strike="noStrike" kern="1200" cap="none" spc="0" normalizeH="0" baseline="0" noProof="0" dirty="0">
                <a:ln>
                  <a:noFill/>
                </a:ln>
                <a:solidFill>
                  <a:prstClr val="black"/>
                </a:solidFill>
                <a:effectLst/>
                <a:uLnTx/>
                <a:uFillTx/>
                <a:latin typeface="Calibri"/>
                <a:ea typeface="+mn-ea"/>
                <a:cs typeface="+mn-cs"/>
              </a:rPr>
              <a:t>Inertia: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not worth the bother to switch;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difficult to stop shopping elsewhere;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High cost in time, money, to change .</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3000" b="0" i="0" u="none" strike="noStrike" kern="1200" cap="none" spc="0" normalizeH="0" baseline="0" noProof="0" dirty="0">
                <a:ln>
                  <a:noFill/>
                </a:ln>
                <a:solidFill>
                  <a:prstClr val="black"/>
                </a:solidFill>
                <a:effectLst/>
                <a:uLnTx/>
                <a:uFillTx/>
                <a:latin typeface="Calibri"/>
                <a:ea typeface="+mn-ea"/>
                <a:cs typeface="+mn-cs"/>
              </a:rPr>
              <a:t>(transactional)</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30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8129084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a:extLst>
            <a:ext uri="{FF2B5EF4-FFF2-40B4-BE49-F238E27FC236}">
              <a16:creationId xmlns:a16="http://schemas.microsoft.com/office/drawing/2014/main" id="{1BBB5CF0-C2B4-54C4-D7F8-D7A3426E33B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FA246BA-CC0B-9C2F-36C0-9FFF8CCF0BFF}"/>
              </a:ext>
            </a:extLst>
          </p:cNvPr>
          <p:cNvSpPr/>
          <p:nvPr/>
        </p:nvSpPr>
        <p:spPr>
          <a:xfrm>
            <a:off x="2566598" y="249290"/>
            <a:ext cx="5143203" cy="584775"/>
          </a:xfrm>
          <a:prstGeom prst="rect">
            <a:avLst/>
          </a:prstGeom>
        </p:spPr>
        <p:txBody>
          <a:bodyPr wrap="none">
            <a:spAutoFit/>
          </a:bodyPr>
          <a:lstStyle/>
          <a:p>
            <a:r>
              <a:rPr lang="en-US" sz="3200" b="1" dirty="0">
                <a:solidFill>
                  <a:srgbClr val="00B0F0"/>
                </a:solidFill>
              </a:rPr>
              <a:t>The Eleven Determinants Are</a:t>
            </a:r>
          </a:p>
        </p:txBody>
      </p:sp>
      <p:sp>
        <p:nvSpPr>
          <p:cNvPr id="4" name="Content Placeholder 2">
            <a:extLst>
              <a:ext uri="{FF2B5EF4-FFF2-40B4-BE49-F238E27FC236}">
                <a16:creationId xmlns:a16="http://schemas.microsoft.com/office/drawing/2014/main" id="{2464871F-836D-2D94-ECB4-A5E138AC7DBA}"/>
              </a:ext>
            </a:extLst>
          </p:cNvPr>
          <p:cNvSpPr txBox="1">
            <a:spLocks/>
          </p:cNvSpPr>
          <p:nvPr/>
        </p:nvSpPr>
        <p:spPr>
          <a:xfrm>
            <a:off x="627599" y="1968747"/>
            <a:ext cx="7260255" cy="454213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lgn="l">
              <a:lnSpc>
                <a:spcPct val="100000"/>
              </a:lnSpc>
              <a:spcBef>
                <a:spcPct val="20000"/>
              </a:spcBef>
              <a:defRPr/>
            </a:pPr>
            <a:r>
              <a:rPr lang="en-US" altLang="en-US" sz="3200" b="1" dirty="0"/>
              <a:t>11. </a:t>
            </a:r>
            <a:r>
              <a:rPr lang="en-US" altLang="en-US" sz="3200" i="1" dirty="0"/>
              <a:t>Trust: </a:t>
            </a:r>
            <a:endParaRPr lang="en-US" altLang="en-US" sz="3200" dirty="0"/>
          </a:p>
          <a:p>
            <a:pPr marL="742950" lvl="1" indent="-285750" algn="l">
              <a:lnSpc>
                <a:spcPct val="100000"/>
              </a:lnSpc>
              <a:spcBef>
                <a:spcPct val="20000"/>
              </a:spcBef>
              <a:buFont typeface="Arial" pitchFamily="34" charset="0"/>
              <a:buChar char="–"/>
              <a:defRPr/>
            </a:pPr>
            <a:r>
              <a:rPr lang="en-US" altLang="en-US" sz="2800" dirty="0"/>
              <a:t>complete purchase transactions successfully; </a:t>
            </a:r>
          </a:p>
          <a:p>
            <a:pPr marL="742950" lvl="1" indent="-285750" algn="l">
              <a:lnSpc>
                <a:spcPct val="100000"/>
              </a:lnSpc>
              <a:spcBef>
                <a:spcPct val="20000"/>
              </a:spcBef>
              <a:buFont typeface="Arial" pitchFamily="34" charset="0"/>
              <a:buChar char="–"/>
              <a:defRPr/>
            </a:pPr>
            <a:r>
              <a:rPr lang="en-US" altLang="en-US" sz="2800" dirty="0"/>
              <a:t>trusting the site’s performance; </a:t>
            </a:r>
          </a:p>
          <a:p>
            <a:pPr marL="742950" lvl="1" indent="-285750" algn="l">
              <a:lnSpc>
                <a:spcPct val="100000"/>
              </a:lnSpc>
              <a:spcBef>
                <a:spcPct val="20000"/>
              </a:spcBef>
              <a:buFont typeface="Arial" pitchFamily="34" charset="0"/>
              <a:buChar char="–"/>
              <a:defRPr/>
            </a:pPr>
            <a:r>
              <a:rPr lang="en-US" altLang="en-US" sz="2800" dirty="0"/>
              <a:t>feeling reliable and honest. (emotional)</a:t>
            </a:r>
          </a:p>
          <a:p>
            <a:pPr lvl="0" algn="l">
              <a:lnSpc>
                <a:spcPct val="100000"/>
              </a:lnSpc>
              <a:spcBef>
                <a:spcPct val="20000"/>
              </a:spcBef>
              <a:defRPr/>
            </a:pPr>
            <a:endParaRPr lang="en-US" sz="3200" dirty="0"/>
          </a:p>
        </p:txBody>
      </p:sp>
      <p:sp>
        <p:nvSpPr>
          <p:cNvPr id="5" name="Content Placeholder 2">
            <a:extLst>
              <a:ext uri="{FF2B5EF4-FFF2-40B4-BE49-F238E27FC236}">
                <a16:creationId xmlns:a16="http://schemas.microsoft.com/office/drawing/2014/main" id="{D6BC6338-C6BD-EA6D-8709-21A99E90082B}"/>
              </a:ext>
            </a:extLst>
          </p:cNvPr>
          <p:cNvSpPr txBox="1">
            <a:spLocks/>
          </p:cNvSpPr>
          <p:nvPr/>
        </p:nvSpPr>
        <p:spPr>
          <a:xfrm>
            <a:off x="8564880" y="2157543"/>
            <a:ext cx="3423920" cy="3436994"/>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3200" b="0" i="0" u="none" strike="noStrike" kern="1200" cap="none" spc="0" normalizeH="0" baseline="0" noProof="0" dirty="0">
              <a:ln>
                <a:noFill/>
              </a:ln>
              <a:solidFill>
                <a:schemeClr val="bg1"/>
              </a:solidFill>
              <a:effectLst/>
              <a:uLnTx/>
              <a:uFillTx/>
              <a:latin typeface="Calibri"/>
              <a:ea typeface="+mn-ea"/>
              <a:cs typeface="+mn-cs"/>
            </a:endParaRPr>
          </a:p>
        </p:txBody>
      </p:sp>
    </p:spTree>
    <p:extLst>
      <p:ext uri="{BB962C8B-B14F-4D97-AF65-F5344CB8AC3E}">
        <p14:creationId xmlns:p14="http://schemas.microsoft.com/office/powerpoint/2010/main" val="315427812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8278805" cy="584775"/>
          </a:xfrm>
          <a:prstGeom prst="rect">
            <a:avLst/>
          </a:prstGeom>
        </p:spPr>
        <p:txBody>
          <a:bodyPr wrap="none">
            <a:spAutoFit/>
          </a:bodyPr>
          <a:lstStyle/>
          <a:p>
            <a:r>
              <a:rPr lang="en-US" sz="3200" b="1" dirty="0">
                <a:solidFill>
                  <a:srgbClr val="00B0F0"/>
                </a:solidFill>
              </a:rPr>
              <a:t>Consumer behavior stems from four disciplines</a:t>
            </a:r>
          </a:p>
        </p:txBody>
      </p:sp>
      <p:sp>
        <p:nvSpPr>
          <p:cNvPr id="12" name="Content Placeholder 4">
            <a:extLst>
              <a:ext uri="{FF2B5EF4-FFF2-40B4-BE49-F238E27FC236}">
                <a16:creationId xmlns:a16="http://schemas.microsoft.com/office/drawing/2014/main" id="{DF8E665A-26A5-40BD-9EB1-B0FB077C7199}"/>
              </a:ext>
            </a:extLst>
          </p:cNvPr>
          <p:cNvSpPr txBox="1">
            <a:spLocks/>
          </p:cNvSpPr>
          <p:nvPr/>
        </p:nvSpPr>
        <p:spPr>
          <a:xfrm>
            <a:off x="1426208" y="2209065"/>
            <a:ext cx="4368417" cy="2837954"/>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514350" indent="-514350" algn="l">
              <a:buFont typeface="+mj-lt"/>
              <a:buAutoNum type="arabicPeriod"/>
            </a:pPr>
            <a:r>
              <a:rPr lang="en-US" sz="2800" dirty="0"/>
              <a:t>Psychology (human mind, mental factor)</a:t>
            </a:r>
          </a:p>
          <a:p>
            <a:pPr marL="514350" indent="-514350" algn="l">
              <a:buFont typeface="+mj-lt"/>
              <a:buAutoNum type="arabicPeriod"/>
            </a:pPr>
            <a:r>
              <a:rPr lang="en-US" sz="2800" dirty="0"/>
              <a:t>Sociology (social groups)</a:t>
            </a:r>
          </a:p>
          <a:p>
            <a:pPr marL="514350" indent="-514350" algn="l">
              <a:buFont typeface="+mj-lt"/>
              <a:buAutoNum type="arabicPeriod"/>
            </a:pPr>
            <a:r>
              <a:rPr lang="en-US" sz="2800" dirty="0"/>
              <a:t>Anthropology(cultural societies)</a:t>
            </a:r>
          </a:p>
          <a:p>
            <a:pPr marL="514350" indent="-514350" algn="l">
              <a:buFont typeface="+mj-lt"/>
              <a:buAutoNum type="arabicPeriod"/>
            </a:pPr>
            <a:r>
              <a:rPr lang="en-US" sz="2800" dirty="0"/>
              <a:t>Communication </a:t>
            </a:r>
          </a:p>
        </p:txBody>
      </p:sp>
      <p:pic>
        <p:nvPicPr>
          <p:cNvPr id="6" name="Picture 5">
            <a:extLst>
              <a:ext uri="{FF2B5EF4-FFF2-40B4-BE49-F238E27FC236}">
                <a16:creationId xmlns:a16="http://schemas.microsoft.com/office/drawing/2014/main" id="{971D9588-A1F9-460D-92FA-5BDB952D4C95}"/>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5794625" y="1630028"/>
            <a:ext cx="5317587" cy="4857630"/>
          </a:xfrm>
          <a:prstGeom prst="rect">
            <a:avLst/>
          </a:prstGeom>
        </p:spPr>
      </p:pic>
    </p:spTree>
    <p:extLst>
      <p:ext uri="{BB962C8B-B14F-4D97-AF65-F5344CB8AC3E}">
        <p14:creationId xmlns:p14="http://schemas.microsoft.com/office/powerpoint/2010/main" val="189022006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0" y="2513590"/>
            <a:ext cx="3760342" cy="1077218"/>
          </a:xfrm>
          <a:prstGeom prst="rect">
            <a:avLst/>
          </a:prstGeom>
        </p:spPr>
        <p:txBody>
          <a:bodyPr wrap="square">
            <a:spAutoFit/>
          </a:bodyPr>
          <a:lstStyle/>
          <a:p>
            <a:pPr algn="ctr"/>
            <a:r>
              <a:rPr lang="en-US" sz="3200" b="1" dirty="0">
                <a:solidFill>
                  <a:srgbClr val="00B0F0"/>
                </a:solidFill>
              </a:rPr>
              <a:t>Consumer Decision Making Process</a:t>
            </a:r>
          </a:p>
        </p:txBody>
      </p:sp>
      <p:pic>
        <p:nvPicPr>
          <p:cNvPr id="4" name="Picture 3">
            <a:extLst>
              <a:ext uri="{FF2B5EF4-FFF2-40B4-BE49-F238E27FC236}">
                <a16:creationId xmlns:a16="http://schemas.microsoft.com/office/drawing/2014/main" id="{3ED74E16-80DC-401E-9C98-9394F30FC530}"/>
              </a:ext>
            </a:extLst>
          </p:cNvPr>
          <p:cNvPicPr>
            <a:picLocks noChangeAspect="1"/>
          </p:cNvPicPr>
          <p:nvPr/>
        </p:nvPicPr>
        <p:blipFill>
          <a:blip r:embed="rId3"/>
          <a:stretch>
            <a:fillRect/>
          </a:stretch>
        </p:blipFill>
        <p:spPr>
          <a:xfrm>
            <a:off x="3760342" y="0"/>
            <a:ext cx="8431658" cy="6858000"/>
          </a:xfrm>
          <a:prstGeom prst="rect">
            <a:avLst/>
          </a:prstGeom>
        </p:spPr>
      </p:pic>
    </p:spTree>
    <p:extLst>
      <p:ext uri="{BB962C8B-B14F-4D97-AF65-F5344CB8AC3E}">
        <p14:creationId xmlns:p14="http://schemas.microsoft.com/office/powerpoint/2010/main" val="209300271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990071" y="1446578"/>
            <a:ext cx="9345750" cy="518083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12747" y="438303"/>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To Sum Up…</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746518"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67466" y="267432"/>
            <a:ext cx="1746517"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57610" y="534869"/>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254808" y="6390521"/>
            <a:ext cx="1629772" cy="444884"/>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338957" y="102013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167636" y="46148"/>
            <a:ext cx="2649477" cy="1166001"/>
          </a:xfrm>
          <a:prstGeom prst="rect">
            <a:avLst/>
          </a:prstGeom>
        </p:spPr>
      </p:pic>
      <p:sp>
        <p:nvSpPr>
          <p:cNvPr id="13" name="Rectangle 12">
            <a:extLst>
              <a:ext uri="{FF2B5EF4-FFF2-40B4-BE49-F238E27FC236}">
                <a16:creationId xmlns:a16="http://schemas.microsoft.com/office/drawing/2014/main" id="{13E91207-061A-4464-8B91-0B53B7A12AEF}"/>
              </a:ext>
            </a:extLst>
          </p:cNvPr>
          <p:cNvSpPr/>
          <p:nvPr/>
        </p:nvSpPr>
        <p:spPr>
          <a:xfrm>
            <a:off x="2303206" y="1821766"/>
            <a:ext cx="8396479" cy="3516347"/>
          </a:xfrm>
          <a:prstGeom prst="rect">
            <a:avLst/>
          </a:prstGeom>
        </p:spPr>
        <p:txBody>
          <a:bodyPr wrap="square">
            <a:spAutoFit/>
          </a:bodyPr>
          <a:lstStyle/>
          <a:p>
            <a:pPr marL="298450" lvl="0" indent="-285750">
              <a:lnSpc>
                <a:spcPct val="100000"/>
              </a:lnSpc>
              <a:spcBef>
                <a:spcPts val="1739"/>
              </a:spcBef>
              <a:buFont typeface="Arial" panose="020B0604020202020204" pitchFamily="34" charset="0"/>
              <a:buChar char="•"/>
            </a:pPr>
            <a:r>
              <a:rPr lang="en-US" sz="2000" b="1" dirty="0"/>
              <a:t>We described the evolution of the marketing concept, marketing strategies for satisfying consumers’ needs, and socially responsible marketing.</a:t>
            </a:r>
          </a:p>
          <a:p>
            <a:pPr marL="298450" lvl="0" indent="-285750">
              <a:lnSpc>
                <a:spcPct val="100000"/>
              </a:lnSpc>
              <a:spcBef>
                <a:spcPts val="1739"/>
              </a:spcBef>
              <a:buFont typeface="Arial" panose="020B0604020202020204" pitchFamily="34" charset="0"/>
              <a:buChar char="•"/>
            </a:pPr>
            <a:r>
              <a:rPr lang="en-US" sz="2000" b="1" dirty="0"/>
              <a:t>Understood how the Internet and related technologies improve marketing transactions by adding value that benefits both marketers and customers.</a:t>
            </a:r>
          </a:p>
          <a:p>
            <a:pPr marL="298450" lvl="0" indent="-285750">
              <a:lnSpc>
                <a:spcPct val="100000"/>
              </a:lnSpc>
              <a:spcBef>
                <a:spcPts val="1739"/>
              </a:spcBef>
              <a:buFont typeface="Arial" panose="020B0604020202020204" pitchFamily="34" charset="0"/>
              <a:buChar char="•"/>
            </a:pPr>
            <a:r>
              <a:rPr lang="en-US" sz="2000" b="1" dirty="0"/>
              <a:t>Explained the interrelationships among customer value, satisfaction, and retention, and using technology to design more effective retention strategies.</a:t>
            </a:r>
          </a:p>
          <a:p>
            <a:pPr marL="298450" lvl="0" indent="-285750">
              <a:lnSpc>
                <a:spcPct val="100000"/>
              </a:lnSpc>
              <a:spcBef>
                <a:spcPts val="1739"/>
              </a:spcBef>
              <a:buFont typeface="Arial" panose="020B0604020202020204" pitchFamily="34" charset="0"/>
              <a:buChar char="•"/>
            </a:pPr>
            <a:r>
              <a:rPr lang="en-US" sz="2000" b="1" dirty="0"/>
              <a:t>Understood consumer behavior as an interdisciplinary area, consumer decision-making, and the structure of this book.</a:t>
            </a:r>
          </a:p>
        </p:txBody>
      </p:sp>
      <p:pic>
        <p:nvPicPr>
          <p:cNvPr id="7" name="Picture 6">
            <a:extLst>
              <a:ext uri="{FF2B5EF4-FFF2-40B4-BE49-F238E27FC236}">
                <a16:creationId xmlns:a16="http://schemas.microsoft.com/office/drawing/2014/main" id="{AC2B1806-B582-0E92-0106-1B9CD4DA065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Rectangle 7">
            <a:extLst>
              <a:ext uri="{FF2B5EF4-FFF2-40B4-BE49-F238E27FC236}">
                <a16:creationId xmlns:a16="http://schemas.microsoft.com/office/drawing/2014/main" id="{8A7453D9-39D5-F0F8-B212-90CBC54E7B9F}"/>
              </a:ext>
            </a:extLst>
          </p:cNvPr>
          <p:cNvSpPr/>
          <p:nvPr/>
        </p:nvSpPr>
        <p:spPr>
          <a:xfrm>
            <a:off x="266849" y="934979"/>
            <a:ext cx="5845114" cy="5363007"/>
          </a:xfrm>
          <a:prstGeom prst="rect">
            <a:avLst/>
          </a:prstGeom>
        </p:spPr>
        <p:txBody>
          <a:bodyPr wrap="square">
            <a:spAutoFit/>
          </a:bodyPr>
          <a:lstStyle/>
          <a:p>
            <a:pPr marL="298450" lvl="0" indent="-285750">
              <a:lnSpc>
                <a:spcPct val="100000"/>
              </a:lnSpc>
              <a:spcBef>
                <a:spcPts val="1739"/>
              </a:spcBef>
              <a:buFont typeface="Arial" panose="020B0604020202020204" pitchFamily="34" charset="0"/>
              <a:buChar char="•"/>
            </a:pPr>
            <a:r>
              <a:rPr lang="en-US" sz="2000" b="1" dirty="0"/>
              <a:t>We described the evolution of the marketing concept, marketing strategies for satisfying consumers’ needs, and socially responsible marketing.</a:t>
            </a:r>
          </a:p>
          <a:p>
            <a:pPr marL="298450" lvl="0" indent="-285750">
              <a:lnSpc>
                <a:spcPct val="100000"/>
              </a:lnSpc>
              <a:spcBef>
                <a:spcPts val="1739"/>
              </a:spcBef>
              <a:buFont typeface="Arial" panose="020B0604020202020204" pitchFamily="34" charset="0"/>
              <a:buChar char="•"/>
            </a:pPr>
            <a:r>
              <a:rPr lang="en-US" sz="2000" b="1" dirty="0"/>
              <a:t>Understood how the Internet and related technologies improve marketing transactions by adding value that benefits both marketers and customers.</a:t>
            </a:r>
          </a:p>
          <a:p>
            <a:pPr marL="298450" lvl="0" indent="-285750">
              <a:lnSpc>
                <a:spcPct val="100000"/>
              </a:lnSpc>
              <a:spcBef>
                <a:spcPts val="1739"/>
              </a:spcBef>
              <a:buFont typeface="Arial" panose="020B0604020202020204" pitchFamily="34" charset="0"/>
              <a:buChar char="•"/>
            </a:pPr>
            <a:r>
              <a:rPr lang="en-US" sz="2000" b="1" dirty="0"/>
              <a:t>Explained the interrelationships among customer value, satisfaction, and retention, and using technology to design more effective retention strategies.</a:t>
            </a:r>
          </a:p>
          <a:p>
            <a:pPr marL="298450" lvl="0" indent="-285750">
              <a:lnSpc>
                <a:spcPct val="100000"/>
              </a:lnSpc>
              <a:spcBef>
                <a:spcPts val="1739"/>
              </a:spcBef>
              <a:buFont typeface="Arial" panose="020B0604020202020204" pitchFamily="34" charset="0"/>
              <a:buChar char="•"/>
            </a:pPr>
            <a:r>
              <a:rPr lang="en-US" sz="2000" b="1" dirty="0"/>
              <a:t>Understood consumer behavior as an interdisciplinary area, consumer decision-making, and the structure of this book.</a:t>
            </a:r>
          </a:p>
        </p:txBody>
      </p:sp>
      <p:sp>
        <p:nvSpPr>
          <p:cNvPr id="9" name="TextBox 8">
            <a:extLst>
              <a:ext uri="{FF2B5EF4-FFF2-40B4-BE49-F238E27FC236}">
                <a16:creationId xmlns:a16="http://schemas.microsoft.com/office/drawing/2014/main" id="{D7647420-6EF8-3363-29D5-CC2728B5BF34}"/>
              </a:ext>
            </a:extLst>
          </p:cNvPr>
          <p:cNvSpPr txBox="1"/>
          <p:nvPr/>
        </p:nvSpPr>
        <p:spPr>
          <a:xfrm>
            <a:off x="6022596" y="4575994"/>
            <a:ext cx="711200" cy="646331"/>
          </a:xfrm>
          <a:prstGeom prst="rect">
            <a:avLst/>
          </a:prstGeom>
          <a:solidFill>
            <a:srgbClr val="19C3FF"/>
          </a:solidFill>
        </p:spPr>
        <p:txBody>
          <a:bodyPr wrap="square" rtlCol="0">
            <a:spAutoFit/>
          </a:bodyPr>
          <a:lstStyle/>
          <a:p>
            <a:pPr algn="ctr"/>
            <a:r>
              <a:rPr lang="en-GB" sz="3600" b="1" dirty="0">
                <a:solidFill>
                  <a:schemeClr val="bg1"/>
                </a:solidFill>
              </a:rPr>
              <a:t>1</a:t>
            </a:r>
            <a:endParaRPr lang="en-GB" sz="1400" b="1" dirty="0">
              <a:solidFill>
                <a:schemeClr val="bg1"/>
              </a:solidFill>
            </a:endParaRPr>
          </a:p>
        </p:txBody>
      </p:sp>
      <p:sp>
        <p:nvSpPr>
          <p:cNvPr id="4" name="Rectangle: Rounded Corners 3">
            <a:extLst>
              <a:ext uri="{FF2B5EF4-FFF2-40B4-BE49-F238E27FC236}">
                <a16:creationId xmlns:a16="http://schemas.microsoft.com/office/drawing/2014/main" id="{6CCE5B71-CA11-FB1B-631C-C1FD23720BFC}"/>
              </a:ext>
            </a:extLst>
          </p:cNvPr>
          <p:cNvSpPr/>
          <p:nvPr/>
        </p:nvSpPr>
        <p:spPr>
          <a:xfrm>
            <a:off x="9579253" y="399086"/>
            <a:ext cx="2052320" cy="229239"/>
          </a:xfrm>
          <a:prstGeom prst="roundRect">
            <a:avLst/>
          </a:prstGeom>
          <a:solidFill>
            <a:schemeClr val="bg1">
              <a:lumMod val="95000"/>
            </a:schemeClr>
          </a:solidFill>
          <a:ln>
            <a:noFill/>
          </a:ln>
        </p:spPr>
        <p:style>
          <a:lnRef idx="1">
            <a:schemeClr val="accent3"/>
          </a:lnRef>
          <a:fillRef idx="2">
            <a:schemeClr val="accent3"/>
          </a:fillRef>
          <a:effectRef idx="1">
            <a:schemeClr val="accent3"/>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8719014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4405341" y="6168964"/>
            <a:ext cx="4524565"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00B0F0"/>
                </a:solidFill>
                <a:latin typeface="Times New Roman" panose="02020603050405020304" pitchFamily="18" charset="0"/>
                <a:cs typeface="Times New Roman" panose="02020603050405020304" pitchFamily="18" charset="0"/>
              </a:rPr>
              <a:t>Dr. Perihan Salah</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4"/>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 name="Graphic 21">
            <a:extLst>
              <a:ext uri="{FF2B5EF4-FFF2-40B4-BE49-F238E27FC236}">
                <a16:creationId xmlns:a16="http://schemas.microsoft.com/office/drawing/2014/main" id="{B968D72A-83D7-08F2-ED6E-F28E57871500}"/>
              </a:ext>
            </a:extLst>
          </p:cNvPr>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2275"/>
            <a:ext cx="2421250" cy="1130568"/>
          </a:xfrm>
          <a:prstGeom prst="rect">
            <a:avLst/>
          </a:prstGeom>
        </p:spPr>
      </p:pic>
      <p:sp>
        <p:nvSpPr>
          <p:cNvPr id="4" name="TextBox 3">
            <a:extLst>
              <a:ext uri="{FF2B5EF4-FFF2-40B4-BE49-F238E27FC236}">
                <a16:creationId xmlns:a16="http://schemas.microsoft.com/office/drawing/2014/main" id="{164C1BC5-3D2A-E90B-2EF2-CB8D2F9A7311}"/>
              </a:ext>
            </a:extLst>
          </p:cNvPr>
          <p:cNvSpPr txBox="1"/>
          <p:nvPr/>
        </p:nvSpPr>
        <p:spPr>
          <a:xfrm>
            <a:off x="686781" y="60976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Thank You</a:t>
            </a:r>
          </a:p>
        </p:txBody>
      </p:sp>
    </p:spTree>
    <p:extLst>
      <p:ext uri="{BB962C8B-B14F-4D97-AF65-F5344CB8AC3E}">
        <p14:creationId xmlns:p14="http://schemas.microsoft.com/office/powerpoint/2010/main" val="19682843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54BC08F-473C-4163-BF4B-DF03A3EAAA93}"/>
</file>

<file path=customXml/itemProps2.xml><?xml version="1.0" encoding="utf-8"?>
<ds:datastoreItem xmlns:ds="http://schemas.openxmlformats.org/officeDocument/2006/customXml" ds:itemID="{3B08020F-1FE8-4409-B3A2-4FD8E3B142CA}"/>
</file>

<file path=customXml/itemProps3.xml><?xml version="1.0" encoding="utf-8"?>
<ds:datastoreItem xmlns:ds="http://schemas.openxmlformats.org/officeDocument/2006/customXml" ds:itemID="{2E795AFE-CF2E-4E65-A17F-46DA92D96E14}"/>
</file>

<file path=docProps/app.xml><?xml version="1.0" encoding="utf-8"?>
<Properties xmlns="http://schemas.openxmlformats.org/officeDocument/2006/extended-properties" xmlns:vt="http://schemas.openxmlformats.org/officeDocument/2006/docPropsVTypes">
  <TotalTime>4697</TotalTime>
  <Words>1515</Words>
  <Application>Microsoft Office PowerPoint</Application>
  <PresentationFormat>Widescreen</PresentationFormat>
  <Paragraphs>253</Paragraphs>
  <Slides>47</Slides>
  <Notes>13</Notes>
  <HiddenSlides>0</HiddenSlides>
  <MMClips>8</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47</vt:i4>
      </vt:variant>
    </vt:vector>
  </HeadingPairs>
  <TitlesOfParts>
    <vt:vector size="58" baseType="lpstr">
      <vt:lpstr>Arial</vt:lpstr>
      <vt:lpstr>Calibri</vt:lpstr>
      <vt:lpstr>Calibri Light</vt:lpstr>
      <vt:lpstr>Candara</vt:lpstr>
      <vt:lpstr>Courier New</vt:lpstr>
      <vt:lpstr>Lato</vt:lpstr>
      <vt:lpstr>Roboto Light</vt:lpstr>
      <vt:lpstr>Tajawal ExtraBold</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230</cp:revision>
  <dcterms:created xsi:type="dcterms:W3CDTF">2023-04-29T09:08:23Z</dcterms:created>
  <dcterms:modified xsi:type="dcterms:W3CDTF">2026-09-27T21:46:01Z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