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4"/>
  </p:notesMasterIdLst>
  <p:sldIdLst>
    <p:sldId id="256" r:id="rId2"/>
    <p:sldId id="303" r:id="rId3"/>
    <p:sldId id="271" r:id="rId4"/>
    <p:sldId id="313" r:id="rId5"/>
    <p:sldId id="1491" r:id="rId6"/>
    <p:sldId id="1576" r:id="rId7"/>
    <p:sldId id="1395" r:id="rId8"/>
    <p:sldId id="1577" r:id="rId9"/>
    <p:sldId id="1454" r:id="rId10"/>
    <p:sldId id="1397" r:id="rId11"/>
    <p:sldId id="1501" r:id="rId12"/>
    <p:sldId id="1452" r:id="rId13"/>
    <p:sldId id="1455" r:id="rId14"/>
    <p:sldId id="1456" r:id="rId15"/>
    <p:sldId id="1457" r:id="rId16"/>
    <p:sldId id="1441" r:id="rId17"/>
    <p:sldId id="1459" r:id="rId18"/>
    <p:sldId id="1460" r:id="rId19"/>
    <p:sldId id="1461" r:id="rId20"/>
    <p:sldId id="1578" r:id="rId21"/>
    <p:sldId id="1579" r:id="rId22"/>
    <p:sldId id="1399" r:id="rId23"/>
    <p:sldId id="1580" r:id="rId24"/>
    <p:sldId id="1467" r:id="rId25"/>
    <p:sldId id="1581" r:id="rId26"/>
    <p:sldId id="1582" r:id="rId27"/>
    <p:sldId id="1401" r:id="rId28"/>
    <p:sldId id="1474" r:id="rId29"/>
    <p:sldId id="1583" r:id="rId30"/>
    <p:sldId id="1584" r:id="rId31"/>
    <p:sldId id="1585" r:id="rId32"/>
    <p:sldId id="1478" r:id="rId33"/>
    <p:sldId id="1586" r:id="rId34"/>
    <p:sldId id="1587" r:id="rId35"/>
    <p:sldId id="1588" r:id="rId36"/>
    <p:sldId id="1589" r:id="rId37"/>
    <p:sldId id="1590" r:id="rId38"/>
    <p:sldId id="1592" r:id="rId39"/>
    <p:sldId id="1481" r:id="rId40"/>
    <p:sldId id="306" r:id="rId41"/>
    <p:sldId id="263" r:id="rId42"/>
    <p:sldId id="481" r:id="rId43"/>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35" autoAdjust="0"/>
    <p:restoredTop sz="88907" autoAdjust="0"/>
  </p:normalViewPr>
  <p:slideViewPr>
    <p:cSldViewPr snapToGrid="0">
      <p:cViewPr varScale="1">
        <p:scale>
          <a:sx n="62" d="100"/>
          <a:sy n="62" d="100"/>
        </p:scale>
        <p:origin x="112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Greetings to all of you, let us continue our conversation and discussion regarding human resources management. We have almost covered the largest percentage of the main human resources functions and practices, and of course these practices differ from one organization to another depending on the nature of its work, its size, the management style, and the philosophy followed.</a:t>
            </a: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you’ve appraised and coached your employees, they’ll expect to be paid. Of course, few firms just pay employees arbitrarily. Each employee’s pay should make sense in terms of what other employees earn, and this requires a pay plan.</a:t>
            </a:r>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49787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15398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By</a:t>
            </a:r>
            <a:r>
              <a:rPr lang="en-US" baseline="0" dirty="0"/>
              <a:t> the time we have finished this chapter you will be able to:</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60682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Employee compensation refers to all forms of pay going to employees and arising from their employment. It has two main components, direct financial payments (wages, salaries, incentives, commissions, and bonuses) and indirect financial payments (financial benefits like employer-paid insurance and vacations).</a:t>
            </a:r>
          </a:p>
          <a:p>
            <a:pPr eaLnBrk="1" hangingPunct="1"/>
            <a:r>
              <a:rPr lang="en-US" altLang="en-US" dirty="0">
                <a:latin typeface="Arial" panose="020B0604020202020204" pitchFamily="34" charset="0"/>
              </a:rPr>
              <a:t>There are two basic ways to make direct financial payments to employees: base them on increments of time or on performance. </a:t>
            </a:r>
            <a:r>
              <a:rPr lang="en-US" dirty="0"/>
              <a:t>Time-based pay is still the foundation of most employers pay plans.</a:t>
            </a:r>
          </a:p>
          <a:p>
            <a:pPr eaLnBrk="1" hangingPunct="1"/>
            <a:r>
              <a:rPr lang="en-US" dirty="0"/>
              <a:t>Several factors determine the design of any pay plan: company strategy and policy, equity, legal, and union.</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60979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rPr>
              <a:t>The compensation plan should advance the firm’s strategic aims—management should produce an </a:t>
            </a:r>
            <a:r>
              <a:rPr lang="en-US" altLang="en-US" i="1" dirty="0">
                <a:latin typeface="Arial" panose="020B0604020202020204" pitchFamily="34" charset="0"/>
              </a:rPr>
              <a:t>aligned reward strategy. </a:t>
            </a:r>
            <a:r>
              <a:rPr lang="en-US" altLang="en-US" dirty="0">
                <a:latin typeface="Arial" panose="020B0604020202020204" pitchFamily="34" charset="0"/>
              </a:rPr>
              <a:t>This means creating a bundle of rewards—a total reward package including wages, incentives, and benefits—that aims to produce the employee behaviors the firm needs to support and achieve its competitive strategy.</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924199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8">
            <a:extLst>
              <a:ext uri="{FF2B5EF4-FFF2-40B4-BE49-F238E27FC236}">
                <a16:creationId xmlns:a16="http://schemas.microsoft.com/office/drawing/2014/main" id="{AD39E0A4-AFE0-EEC1-D859-7E80CF4B6F3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3731" name="Rectangle 11">
            <a:extLst>
              <a:ext uri="{FF2B5EF4-FFF2-40B4-BE49-F238E27FC236}">
                <a16:creationId xmlns:a16="http://schemas.microsoft.com/office/drawing/2014/main" id="{C4999FAE-6DB1-A6AA-B2A4-E901E201262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3732" name="Rectangle 12">
            <a:extLst>
              <a:ext uri="{FF2B5EF4-FFF2-40B4-BE49-F238E27FC236}">
                <a16:creationId xmlns:a16="http://schemas.microsoft.com/office/drawing/2014/main" id="{5FA75C5F-A485-38AA-919D-A228DD200A5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AF935ABE-3296-4499-9ABB-E615482534E4}" type="slidenum">
              <a:rPr lang="en-US" altLang="en-US" sz="900"/>
              <a:pPr eaLnBrk="1" hangingPunct="1"/>
              <a:t>7</a:t>
            </a:fld>
            <a:endParaRPr lang="en-US" altLang="en-US" sz="900"/>
          </a:p>
        </p:txBody>
      </p:sp>
      <p:sp>
        <p:nvSpPr>
          <p:cNvPr id="73733" name="Rectangle 2">
            <a:extLst>
              <a:ext uri="{FF2B5EF4-FFF2-40B4-BE49-F238E27FC236}">
                <a16:creationId xmlns:a16="http://schemas.microsoft.com/office/drawing/2014/main" id="{196DD52D-04AC-A160-3B0E-39AAE7F7CBAE}"/>
              </a:ext>
            </a:extLst>
          </p:cNvPr>
          <p:cNvSpPr>
            <a:spLocks noGrp="1" noRot="1" noChangeAspect="1" noChangeArrowheads="1" noTextEdit="1"/>
          </p:cNvSpPr>
          <p:nvPr>
            <p:ph type="sldImg"/>
          </p:nvPr>
        </p:nvSpPr>
        <p:spPr>
          <a:solidFill>
            <a:srgbClr val="FFFFFF"/>
          </a:solidFill>
          <a:ln/>
        </p:spPr>
      </p:sp>
      <p:sp>
        <p:nvSpPr>
          <p:cNvPr id="73734" name="Rectangle 3">
            <a:extLst>
              <a:ext uri="{FF2B5EF4-FFF2-40B4-BE49-F238E27FC236}">
                <a16:creationId xmlns:a16="http://schemas.microsoft.com/office/drawing/2014/main" id="{9B551DAE-4693-AFD6-F5B5-4181F1C5F833}"/>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a:latin typeface="Arial" panose="020B0604020202020204" pitchFamily="34" charset="0"/>
              </a:rPr>
              <a:t>Table 11-1</a:t>
            </a:r>
            <a:r>
              <a:rPr lang="en-US" altLang="en-US">
                <a:latin typeface="Arial" panose="020B0604020202020204" pitchFamily="34" charset="0"/>
              </a:rPr>
              <a:t> lists the sorts of questions to ask when developing an </a:t>
            </a:r>
            <a:r>
              <a:rPr lang="en-US" altLang="en-US" i="1">
                <a:latin typeface="Arial" panose="020B0604020202020204" pitchFamily="34" charset="0"/>
              </a:rPr>
              <a:t>aligned reward strategy</a:t>
            </a:r>
            <a:r>
              <a:rPr lang="en-US" altLang="en-US">
                <a:latin typeface="Arial" panose="020B0604020202020204" pitchFamily="34" charset="0"/>
              </a:rPr>
              <a:t>.</a:t>
            </a:r>
          </a:p>
          <a:p>
            <a:pPr eaLnBrk="1" hangingPunct="1"/>
            <a:endParaRPr lang="en-US" altLang="en-US">
              <a:latin typeface="Arial" panose="020B0604020202020204" pitchFamily="34" charset="0"/>
            </a:endParaRPr>
          </a:p>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2961638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t>Higher up the primate line, the equity theory of motivation postulates that people are strongly motivated to maintain a balance between what they perceive as their contributions and their rewards. Equity theory states that if a person perceives an inequity, a tension or drive will develop in the person s mind, and the person will be motivated to reduce or eliminate the tension and perceived inequity.</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07643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8">
            <a:extLst>
              <a:ext uri="{FF2B5EF4-FFF2-40B4-BE49-F238E27FC236}">
                <a16:creationId xmlns:a16="http://schemas.microsoft.com/office/drawing/2014/main" id="{1047AD4C-D4B9-5930-1152-0F6A107CF36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6803" name="Rectangle 11">
            <a:extLst>
              <a:ext uri="{FF2B5EF4-FFF2-40B4-BE49-F238E27FC236}">
                <a16:creationId xmlns:a16="http://schemas.microsoft.com/office/drawing/2014/main" id="{41ABF25E-8BA4-C0C1-0CEF-6D67F57526A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6804" name="Rectangle 12">
            <a:extLst>
              <a:ext uri="{FF2B5EF4-FFF2-40B4-BE49-F238E27FC236}">
                <a16:creationId xmlns:a16="http://schemas.microsoft.com/office/drawing/2014/main" id="{D346AD56-E90D-38B0-6E0F-0A1364885DB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5194F7B2-A74A-4469-9B66-38B80E61FCA8}" type="slidenum">
              <a:rPr lang="en-US" altLang="en-US" sz="900"/>
              <a:pPr eaLnBrk="1" hangingPunct="1"/>
              <a:t>9</a:t>
            </a:fld>
            <a:endParaRPr lang="en-US" altLang="en-US" sz="900"/>
          </a:p>
        </p:txBody>
      </p:sp>
      <p:sp>
        <p:nvSpPr>
          <p:cNvPr id="76805" name="Rectangle 2">
            <a:extLst>
              <a:ext uri="{FF2B5EF4-FFF2-40B4-BE49-F238E27FC236}">
                <a16:creationId xmlns:a16="http://schemas.microsoft.com/office/drawing/2014/main" id="{9C697611-660B-BAC5-E791-C260E754E0AA}"/>
              </a:ext>
            </a:extLst>
          </p:cNvPr>
          <p:cNvSpPr>
            <a:spLocks noGrp="1" noRot="1" noChangeAspect="1" noChangeArrowheads="1" noTextEdit="1"/>
          </p:cNvSpPr>
          <p:nvPr>
            <p:ph type="sldImg"/>
          </p:nvPr>
        </p:nvSpPr>
        <p:spPr>
          <a:ln/>
        </p:spPr>
      </p:sp>
      <p:sp>
        <p:nvSpPr>
          <p:cNvPr id="76806" name="Rectangle 3">
            <a:extLst>
              <a:ext uri="{FF2B5EF4-FFF2-40B4-BE49-F238E27FC236}">
                <a16:creationId xmlns:a16="http://schemas.microsoft.com/office/drawing/2014/main" id="{56620DC6-B758-90CE-8722-266F9B35C17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Managers can use various methods to address equity issues. For example, they use salary surveys (surveys of what other employers are paying) to monitor and maintain external equity. They use job analysis and job evaluation comparisons of each job to maintain internal equity. They use performance appraisal and incentive pay to maintain individual equity. And they use communications, grievance mechanisms, and employees’ participation in developing the company’s pay plan to help ensure that employees view the pay process as transparent and procedurally fair.</a:t>
            </a:r>
          </a:p>
        </p:txBody>
      </p:sp>
    </p:spTree>
    <p:extLst>
      <p:ext uri="{BB962C8B-B14F-4D97-AF65-F5344CB8AC3E}">
        <p14:creationId xmlns:p14="http://schemas.microsoft.com/office/powerpoint/2010/main" val="41118553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8">
            <a:extLst>
              <a:ext uri="{FF2B5EF4-FFF2-40B4-BE49-F238E27FC236}">
                <a16:creationId xmlns:a16="http://schemas.microsoft.com/office/drawing/2014/main" id="{CF99CC58-F1BC-1F0F-6CD8-10789A733AB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0659" name="Rectangle 11">
            <a:extLst>
              <a:ext uri="{FF2B5EF4-FFF2-40B4-BE49-F238E27FC236}">
                <a16:creationId xmlns:a16="http://schemas.microsoft.com/office/drawing/2014/main" id="{418A012F-D13B-B929-7DB5-D22D4FC4B14F}"/>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0660" name="Rectangle 12">
            <a:extLst>
              <a:ext uri="{FF2B5EF4-FFF2-40B4-BE49-F238E27FC236}">
                <a16:creationId xmlns:a16="http://schemas.microsoft.com/office/drawing/2014/main" id="{9B6487DE-3F19-B352-7972-A351E7E45DC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E0256F7A-4A80-4820-AE97-59AB2BB4536C}" type="slidenum">
              <a:rPr lang="en-US" altLang="en-US" sz="900"/>
              <a:pPr eaLnBrk="1" hangingPunct="1"/>
              <a:t>10</a:t>
            </a:fld>
            <a:endParaRPr lang="en-US" altLang="en-US" sz="900"/>
          </a:p>
        </p:txBody>
      </p:sp>
      <p:sp>
        <p:nvSpPr>
          <p:cNvPr id="70661" name="Rectangle 2">
            <a:extLst>
              <a:ext uri="{FF2B5EF4-FFF2-40B4-BE49-F238E27FC236}">
                <a16:creationId xmlns:a16="http://schemas.microsoft.com/office/drawing/2014/main" id="{002508CC-1F18-7879-365F-CDED2CC167B3}"/>
              </a:ext>
            </a:extLst>
          </p:cNvPr>
          <p:cNvSpPr>
            <a:spLocks noGrp="1" noRot="1" noChangeAspect="1" noChangeArrowheads="1" noTextEdit="1"/>
          </p:cNvSpPr>
          <p:nvPr>
            <p:ph type="sldImg"/>
          </p:nvPr>
        </p:nvSpPr>
        <p:spPr>
          <a:solidFill>
            <a:srgbClr val="FFFFFF"/>
          </a:solidFill>
          <a:ln/>
        </p:spPr>
      </p:sp>
      <p:sp>
        <p:nvSpPr>
          <p:cNvPr id="70662" name="Rectangle 3">
            <a:extLst>
              <a:ext uri="{FF2B5EF4-FFF2-40B4-BE49-F238E27FC236}">
                <a16:creationId xmlns:a16="http://schemas.microsoft.com/office/drawing/2014/main" id="{F2D762E8-4699-4CED-28AD-C60AA74F8781}"/>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latin typeface="Arial" panose="020B0604020202020204" pitchFamily="34" charset="0"/>
              </a:rPr>
              <a:t>Specific categories of employees are </a:t>
            </a:r>
            <a:r>
              <a:rPr lang="en-US" altLang="en-US" i="1" dirty="0">
                <a:latin typeface="Arial" panose="020B0604020202020204" pitchFamily="34" charset="0"/>
              </a:rPr>
              <a:t>exempt </a:t>
            </a:r>
            <a:r>
              <a:rPr lang="en-US" altLang="en-US" dirty="0">
                <a:latin typeface="Arial" panose="020B0604020202020204" pitchFamily="34" charset="0"/>
              </a:rPr>
              <a:t>from the </a:t>
            </a:r>
            <a:r>
              <a:rPr lang="en-US" b="1" i="0" dirty="0">
                <a:solidFill>
                  <a:srgbClr val="5F6368"/>
                </a:solidFill>
                <a:effectLst/>
                <a:latin typeface="arial" panose="020B0604020202020204" pitchFamily="34" charset="0"/>
              </a:rPr>
              <a:t>Fair Labor Standards Act </a:t>
            </a:r>
            <a:r>
              <a:rPr lang="en-US" altLang="en-US" dirty="0">
                <a:latin typeface="Arial" panose="020B0604020202020204" pitchFamily="34" charset="0"/>
              </a:rPr>
              <a:t>FLSA or certain provisions of the act, and particularly from the act’s overtime provisions—they are “exempt employees.” A person’s exemption depends on his or her responsibilities, duties, and salary. </a:t>
            </a:r>
          </a:p>
          <a:p>
            <a:pPr eaLnBrk="1" hangingPunct="1"/>
            <a:r>
              <a:rPr lang="en-US" dirty="0"/>
              <a:t>If an employee is exempt from the FLSAs minimum wage provisions, then he or she is also exempt from its overtime pay provisions. However, certain employees are always exempt from overtime pay provisions. They include, among others, agricultural employees, live-in household employees, taxi drivers, and motion picture theater employees</a:t>
            </a:r>
            <a:r>
              <a:rPr lang="en-US" dirty="0">
                <a:latin typeface="Arial" panose="020B0604020202020204" pitchFamily="34" charset="0"/>
              </a:rPr>
              <a:t>.</a:t>
            </a:r>
            <a:endParaRPr lang="en-US" altLang="en-US" dirty="0">
              <a:latin typeface="Arial" panose="020B0604020202020204" pitchFamily="34" charset="0"/>
            </a:endParaRPr>
          </a:p>
          <a:p>
            <a:pPr eaLnBrk="1" hangingPunct="1"/>
            <a:r>
              <a:rPr lang="en-US" altLang="en-US" b="1" dirty="0">
                <a:latin typeface="Arial" panose="020B0604020202020204" pitchFamily="34" charset="0"/>
              </a:rPr>
              <a:t>Figure</a:t>
            </a:r>
            <a:r>
              <a:rPr lang="en-US" altLang="en-US" dirty="0">
                <a:latin typeface="Arial" panose="020B0604020202020204" pitchFamily="34" charset="0"/>
              </a:rPr>
              <a:t> lists some examples of typically exempt and nonexempt jobs.</a:t>
            </a:r>
          </a:p>
          <a:p>
            <a:pPr eaLnBrk="1" hangingPunct="1"/>
            <a:endParaRPr lang="en-US" altLang="en-US" dirty="0">
              <a:latin typeface="Arial" panose="020B0604020202020204" pitchFamily="34" charset="0"/>
            </a:endParaRPr>
          </a:p>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385258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8">
            <a:extLst>
              <a:ext uri="{FF2B5EF4-FFF2-40B4-BE49-F238E27FC236}">
                <a16:creationId xmlns:a16="http://schemas.microsoft.com/office/drawing/2014/main" id="{182A0CB2-9DC8-ED89-21C1-D2C136953B8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1683" name="Rectangle 11">
            <a:extLst>
              <a:ext uri="{FF2B5EF4-FFF2-40B4-BE49-F238E27FC236}">
                <a16:creationId xmlns:a16="http://schemas.microsoft.com/office/drawing/2014/main" id="{08557C8C-7ED5-EBB9-C540-456516BAB26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1684" name="Rectangle 12">
            <a:extLst>
              <a:ext uri="{FF2B5EF4-FFF2-40B4-BE49-F238E27FC236}">
                <a16:creationId xmlns:a16="http://schemas.microsoft.com/office/drawing/2014/main" id="{B3EAB53A-08C3-D51F-0D7C-CD47A37AAD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DF869633-0CBA-461C-8091-FA1A2B35B1EA}" type="slidenum">
              <a:rPr lang="en-US" altLang="en-US" sz="900"/>
              <a:pPr eaLnBrk="1" hangingPunct="1"/>
              <a:t>11</a:t>
            </a:fld>
            <a:endParaRPr lang="en-US" altLang="en-US" sz="900"/>
          </a:p>
        </p:txBody>
      </p:sp>
      <p:sp>
        <p:nvSpPr>
          <p:cNvPr id="71685" name="Rectangle 2">
            <a:extLst>
              <a:ext uri="{FF2B5EF4-FFF2-40B4-BE49-F238E27FC236}">
                <a16:creationId xmlns:a16="http://schemas.microsoft.com/office/drawing/2014/main" id="{5207BF80-233C-7726-55CF-18104405C9A1}"/>
              </a:ext>
            </a:extLst>
          </p:cNvPr>
          <p:cNvSpPr>
            <a:spLocks noGrp="1" noRot="1" noChangeAspect="1" noChangeArrowheads="1" noTextEdit="1"/>
          </p:cNvSpPr>
          <p:nvPr>
            <p:ph type="sldImg"/>
          </p:nvPr>
        </p:nvSpPr>
        <p:spPr>
          <a:solidFill>
            <a:srgbClr val="FFFFFF"/>
          </a:solidFill>
          <a:ln/>
        </p:spPr>
      </p:sp>
      <p:sp>
        <p:nvSpPr>
          <p:cNvPr id="71686" name="Rectangle 3">
            <a:extLst>
              <a:ext uri="{FF2B5EF4-FFF2-40B4-BE49-F238E27FC236}">
                <a16:creationId xmlns:a16="http://schemas.microsoft.com/office/drawing/2014/main" id="{0203E23E-CCCE-7B80-CC80-2E15D11C67A4}"/>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dirty="0"/>
              <a:t>Identifying exemptions is tricky. As noted, some jobs for example, top managers and lawyers are clearly exempt, while others such as office workers earning less than $23,660 per year are clearly nonexempt. Unfortunately, beyond the obvious categorizations, it’s advisable to review the job before classifying it as exempt or nonexempt</a:t>
            </a:r>
            <a:endParaRPr lang="en-US" altLang="en-US" b="1" dirty="0">
              <a:latin typeface="Arial" panose="020B0604020202020204" pitchFamily="34" charset="0"/>
            </a:endParaRPr>
          </a:p>
          <a:p>
            <a:pPr eaLnBrk="1" hangingPunct="1"/>
            <a:r>
              <a:rPr lang="en-US" altLang="en-US" b="1" dirty="0">
                <a:latin typeface="Arial" panose="020B0604020202020204" pitchFamily="34" charset="0"/>
              </a:rPr>
              <a:t>Figure</a:t>
            </a:r>
            <a:r>
              <a:rPr lang="en-US" altLang="en-US" dirty="0">
                <a:latin typeface="Arial" panose="020B0604020202020204" pitchFamily="34" charset="0"/>
              </a:rPr>
              <a:t> presents a procedure for making the exemption decision. In all but the clearest situations, carefully review the job description. Employers must make sure that the job currently does, in fact, require that the jobholder performs exempt-type supervisory duties.</a:t>
            </a:r>
          </a:p>
        </p:txBody>
      </p:sp>
    </p:spTree>
    <p:extLst>
      <p:ext uri="{BB962C8B-B14F-4D97-AF65-F5344CB8AC3E}">
        <p14:creationId xmlns:p14="http://schemas.microsoft.com/office/powerpoint/2010/main" val="3428103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8">
            <a:extLst>
              <a:ext uri="{FF2B5EF4-FFF2-40B4-BE49-F238E27FC236}">
                <a16:creationId xmlns:a16="http://schemas.microsoft.com/office/drawing/2014/main" id="{C6F8582E-33C2-7288-17E0-09B31904C4B3}"/>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4755" name="Rectangle 11">
            <a:extLst>
              <a:ext uri="{FF2B5EF4-FFF2-40B4-BE49-F238E27FC236}">
                <a16:creationId xmlns:a16="http://schemas.microsoft.com/office/drawing/2014/main" id="{D85DCFE8-5351-6F09-1131-F6670A366861}"/>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4756" name="Rectangle 12">
            <a:extLst>
              <a:ext uri="{FF2B5EF4-FFF2-40B4-BE49-F238E27FC236}">
                <a16:creationId xmlns:a16="http://schemas.microsoft.com/office/drawing/2014/main" id="{F007580B-3840-10D0-3C80-94A1A758A88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68782A82-FEC2-466F-BA42-477610CEAE2F}" type="slidenum">
              <a:rPr lang="en-US" altLang="en-US" sz="900"/>
              <a:pPr eaLnBrk="1" hangingPunct="1"/>
              <a:t>12</a:t>
            </a:fld>
            <a:endParaRPr lang="en-US" altLang="en-US" sz="900"/>
          </a:p>
        </p:txBody>
      </p:sp>
      <p:sp>
        <p:nvSpPr>
          <p:cNvPr id="74757" name="Rectangle 2">
            <a:extLst>
              <a:ext uri="{FF2B5EF4-FFF2-40B4-BE49-F238E27FC236}">
                <a16:creationId xmlns:a16="http://schemas.microsoft.com/office/drawing/2014/main" id="{468BE2CC-5A7A-BE72-4C0E-A1BA4525AD11}"/>
              </a:ext>
            </a:extLst>
          </p:cNvPr>
          <p:cNvSpPr>
            <a:spLocks noGrp="1" noRot="1" noChangeAspect="1" noChangeArrowheads="1" noTextEdit="1"/>
          </p:cNvSpPr>
          <p:nvPr>
            <p:ph type="sldImg"/>
          </p:nvPr>
        </p:nvSpPr>
        <p:spPr>
          <a:ln/>
        </p:spPr>
      </p:sp>
      <p:sp>
        <p:nvSpPr>
          <p:cNvPr id="74758" name="Rectangle 3">
            <a:extLst>
              <a:ext uri="{FF2B5EF4-FFF2-40B4-BE49-F238E27FC236}">
                <a16:creationId xmlns:a16="http://schemas.microsoft.com/office/drawing/2014/main" id="{65BB6691-9A24-6A3F-3116-0B206DD702B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Managers need to formulate pay policies covering a range of issues.</a:t>
            </a:r>
          </a:p>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53185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8">
            <a:extLst>
              <a:ext uri="{FF2B5EF4-FFF2-40B4-BE49-F238E27FC236}">
                <a16:creationId xmlns:a16="http://schemas.microsoft.com/office/drawing/2014/main" id="{F1420E6D-1497-30C3-9EB8-04CE1B4993D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7827" name="Rectangle 11">
            <a:extLst>
              <a:ext uri="{FF2B5EF4-FFF2-40B4-BE49-F238E27FC236}">
                <a16:creationId xmlns:a16="http://schemas.microsoft.com/office/drawing/2014/main" id="{3A40DF21-48F0-FCB6-5230-A4644A99DDB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7828" name="Rectangle 12">
            <a:extLst>
              <a:ext uri="{FF2B5EF4-FFF2-40B4-BE49-F238E27FC236}">
                <a16:creationId xmlns:a16="http://schemas.microsoft.com/office/drawing/2014/main" id="{26132EEB-97A0-4401-11C5-0801C78A098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2599046F-18EE-4365-BB4F-1562FF513B1D}" type="slidenum">
              <a:rPr lang="en-US" altLang="en-US" sz="900"/>
              <a:pPr eaLnBrk="1" hangingPunct="1"/>
              <a:t>13</a:t>
            </a:fld>
            <a:endParaRPr lang="en-US" altLang="en-US" sz="900"/>
          </a:p>
        </p:txBody>
      </p:sp>
      <p:sp>
        <p:nvSpPr>
          <p:cNvPr id="77829" name="Rectangle 2">
            <a:extLst>
              <a:ext uri="{FF2B5EF4-FFF2-40B4-BE49-F238E27FC236}">
                <a16:creationId xmlns:a16="http://schemas.microsoft.com/office/drawing/2014/main" id="{62870519-83F3-2D06-EA2D-24D7BD58B631}"/>
              </a:ext>
            </a:extLst>
          </p:cNvPr>
          <p:cNvSpPr>
            <a:spLocks noGrp="1" noRot="1" noChangeAspect="1" noChangeArrowheads="1" noTextEdit="1"/>
          </p:cNvSpPr>
          <p:nvPr>
            <p:ph type="sldImg"/>
          </p:nvPr>
        </p:nvSpPr>
        <p:spPr>
          <a:ln/>
        </p:spPr>
      </p:sp>
      <p:sp>
        <p:nvSpPr>
          <p:cNvPr id="77830" name="Rectangle 3">
            <a:extLst>
              <a:ext uri="{FF2B5EF4-FFF2-40B4-BE49-F238E27FC236}">
                <a16:creationId xmlns:a16="http://schemas.microsoft.com/office/drawing/2014/main" id="{EB090146-F6B9-23E0-FBAB-F7DE46DA29A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The process of establishing pay rates while ensuring external, internal, and (to some extent) procedural equity consists of five steps. </a:t>
            </a:r>
            <a:r>
              <a:rPr lang="en-US" dirty="0"/>
              <a:t>conducting a salary survey, determining the worth of executive benefits and, particularly at the top levels, </a:t>
            </a:r>
            <a:r>
              <a:rPr lang="en-US" dirty="0" err="1"/>
              <a:t>doesn</a:t>
            </a:r>
            <a:r>
              <a:rPr lang="en-US" dirty="0"/>
              <a:t> t lend itself to job evaluation but rather to understanding the job s complexity, the employers ability to pay, and the need to be competitive in attracting top talent</a:t>
            </a:r>
            <a:endParaRPr lang="en-US" altLang="en-US" dirty="0">
              <a:latin typeface="Arial" panose="020B0604020202020204" pitchFamily="34" charset="0"/>
            </a:endParaRPr>
          </a:p>
        </p:txBody>
      </p:sp>
    </p:spTree>
    <p:extLst>
      <p:ext uri="{BB962C8B-B14F-4D97-AF65-F5344CB8AC3E}">
        <p14:creationId xmlns:p14="http://schemas.microsoft.com/office/powerpoint/2010/main" val="24100055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8">
            <a:extLst>
              <a:ext uri="{FF2B5EF4-FFF2-40B4-BE49-F238E27FC236}">
                <a16:creationId xmlns:a16="http://schemas.microsoft.com/office/drawing/2014/main" id="{4FF3A3FE-7009-11C3-77F0-D9E8D01BDC3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8851" name="Rectangle 11">
            <a:extLst>
              <a:ext uri="{FF2B5EF4-FFF2-40B4-BE49-F238E27FC236}">
                <a16:creationId xmlns:a16="http://schemas.microsoft.com/office/drawing/2014/main" id="{3EC4107C-22AD-9005-B3FB-C466AFC75F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8852" name="Rectangle 12">
            <a:extLst>
              <a:ext uri="{FF2B5EF4-FFF2-40B4-BE49-F238E27FC236}">
                <a16:creationId xmlns:a16="http://schemas.microsoft.com/office/drawing/2014/main" id="{4582CC73-418D-CB38-5BC3-B1C8EBBC044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A28EDEAF-4611-4E0D-9B0F-FDBE756F0A0C}" type="slidenum">
              <a:rPr lang="en-US" altLang="en-US" sz="900"/>
              <a:pPr eaLnBrk="1" hangingPunct="1"/>
              <a:t>14</a:t>
            </a:fld>
            <a:endParaRPr lang="en-US" altLang="en-US" sz="900"/>
          </a:p>
        </p:txBody>
      </p:sp>
      <p:sp>
        <p:nvSpPr>
          <p:cNvPr id="78853" name="Rectangle 2">
            <a:extLst>
              <a:ext uri="{FF2B5EF4-FFF2-40B4-BE49-F238E27FC236}">
                <a16:creationId xmlns:a16="http://schemas.microsoft.com/office/drawing/2014/main" id="{4C24A12D-4217-5ED7-BACF-B958DCA98444}"/>
              </a:ext>
            </a:extLst>
          </p:cNvPr>
          <p:cNvSpPr>
            <a:spLocks noGrp="1" noRot="1" noChangeAspect="1" noChangeArrowheads="1" noTextEdit="1"/>
          </p:cNvSpPr>
          <p:nvPr>
            <p:ph type="sldImg"/>
          </p:nvPr>
        </p:nvSpPr>
        <p:spPr>
          <a:ln/>
        </p:spPr>
      </p:sp>
      <p:sp>
        <p:nvSpPr>
          <p:cNvPr id="78854" name="Rectangle 3">
            <a:extLst>
              <a:ext uri="{FF2B5EF4-FFF2-40B4-BE49-F238E27FC236}">
                <a16:creationId xmlns:a16="http://schemas.microsoft.com/office/drawing/2014/main" id="{6AEDCCFE-1AB9-4106-C21B-72A729F0AB4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It’s difficult to set pay rates if you don’t know what others are paying, so </a:t>
            </a:r>
            <a:r>
              <a:rPr lang="en-US" altLang="en-US" b="1" dirty="0">
                <a:latin typeface="Arial" panose="020B0604020202020204" pitchFamily="34" charset="0"/>
              </a:rPr>
              <a:t>salary surveys</a:t>
            </a:r>
            <a:r>
              <a:rPr lang="en-US" altLang="en-US" dirty="0">
                <a:latin typeface="Arial" panose="020B0604020202020204" pitchFamily="34" charset="0"/>
              </a:rPr>
              <a:t> of what others are paying play a big role in pricing jobs. Virtually every employer conducts at least an informal telephone, newspaper, or Internet salary survey.</a:t>
            </a:r>
          </a:p>
        </p:txBody>
      </p:sp>
    </p:spTree>
    <p:extLst>
      <p:ext uri="{BB962C8B-B14F-4D97-AF65-F5344CB8AC3E}">
        <p14:creationId xmlns:p14="http://schemas.microsoft.com/office/powerpoint/2010/main" val="1017649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a:extLst>
              <a:ext uri="{FF2B5EF4-FFF2-40B4-BE49-F238E27FC236}">
                <a16:creationId xmlns:a16="http://schemas.microsoft.com/office/drawing/2014/main" id="{E06EB600-165D-74EC-E1DB-0B8F50A69F9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9875" name="Rectangle 11">
            <a:extLst>
              <a:ext uri="{FF2B5EF4-FFF2-40B4-BE49-F238E27FC236}">
                <a16:creationId xmlns:a16="http://schemas.microsoft.com/office/drawing/2014/main" id="{B7910D67-989A-E6B9-B4E1-64F3225415AF}"/>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9876" name="Rectangle 12">
            <a:extLst>
              <a:ext uri="{FF2B5EF4-FFF2-40B4-BE49-F238E27FC236}">
                <a16:creationId xmlns:a16="http://schemas.microsoft.com/office/drawing/2014/main" id="{6C1925DF-0341-D4E6-AE7C-3E4B263F06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A9AAF89A-E4CD-428B-A0F4-CB9E120C0650}" type="slidenum">
              <a:rPr lang="en-US" altLang="en-US" sz="900"/>
              <a:pPr eaLnBrk="1" hangingPunct="1"/>
              <a:t>15</a:t>
            </a:fld>
            <a:endParaRPr lang="en-US" altLang="en-US" sz="900"/>
          </a:p>
        </p:txBody>
      </p:sp>
      <p:sp>
        <p:nvSpPr>
          <p:cNvPr id="79877" name="Rectangle 2">
            <a:extLst>
              <a:ext uri="{FF2B5EF4-FFF2-40B4-BE49-F238E27FC236}">
                <a16:creationId xmlns:a16="http://schemas.microsoft.com/office/drawing/2014/main" id="{2B54D412-1F1F-8A95-393E-BAA03FA3F41B}"/>
              </a:ext>
            </a:extLst>
          </p:cNvPr>
          <p:cNvSpPr>
            <a:spLocks noGrp="1" noRot="1" noChangeAspect="1" noChangeArrowheads="1" noTextEdit="1"/>
          </p:cNvSpPr>
          <p:nvPr>
            <p:ph type="sldImg"/>
          </p:nvPr>
        </p:nvSpPr>
        <p:spPr>
          <a:ln/>
        </p:spPr>
      </p:sp>
      <p:sp>
        <p:nvSpPr>
          <p:cNvPr id="79878" name="Rectangle 3">
            <a:extLst>
              <a:ext uri="{FF2B5EF4-FFF2-40B4-BE49-F238E27FC236}">
                <a16:creationId xmlns:a16="http://schemas.microsoft.com/office/drawing/2014/main" id="{16DEE09D-0233-A666-0E10-CFE37758C45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Salary surveys can be formal or informal. </a:t>
            </a:r>
            <a:r>
              <a:rPr lang="en-US" altLang="en-US" i="1" dirty="0">
                <a:latin typeface="Arial" panose="020B0604020202020204" pitchFamily="34" charset="0"/>
              </a:rPr>
              <a:t>Informal </a:t>
            </a:r>
            <a:r>
              <a:rPr lang="en-US" altLang="en-US" dirty="0">
                <a:latin typeface="Arial" panose="020B0604020202020204" pitchFamily="34" charset="0"/>
              </a:rPr>
              <a:t>phone or Internet surveys are good for checking specific issues. Some large employers can afford to send out their own </a:t>
            </a:r>
            <a:r>
              <a:rPr lang="en-US" altLang="en-US" i="1" dirty="0">
                <a:latin typeface="Arial" panose="020B0604020202020204" pitchFamily="34" charset="0"/>
              </a:rPr>
              <a:t>formal </a:t>
            </a:r>
            <a:r>
              <a:rPr lang="en-US" altLang="en-US" dirty="0">
                <a:latin typeface="Arial" panose="020B0604020202020204" pitchFamily="34" charset="0"/>
              </a:rPr>
              <a:t>surveys to collect compensation information from other employers. Many employers use surveys published by consulting firms, professional associations, or government agencies.</a:t>
            </a:r>
          </a:p>
        </p:txBody>
      </p:sp>
    </p:spTree>
    <p:extLst>
      <p:ext uri="{BB962C8B-B14F-4D97-AF65-F5344CB8AC3E}">
        <p14:creationId xmlns:p14="http://schemas.microsoft.com/office/powerpoint/2010/main" val="17772899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8">
            <a:extLst>
              <a:ext uri="{FF2B5EF4-FFF2-40B4-BE49-F238E27FC236}">
                <a16:creationId xmlns:a16="http://schemas.microsoft.com/office/drawing/2014/main" id="{9C0F0664-A98B-1A34-D1CA-A60BBC317FF3}"/>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0899" name="Rectangle 11">
            <a:extLst>
              <a:ext uri="{FF2B5EF4-FFF2-40B4-BE49-F238E27FC236}">
                <a16:creationId xmlns:a16="http://schemas.microsoft.com/office/drawing/2014/main" id="{83E35DB8-59D0-D956-4847-CADAE27D7A1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0900" name="Rectangle 12">
            <a:extLst>
              <a:ext uri="{FF2B5EF4-FFF2-40B4-BE49-F238E27FC236}">
                <a16:creationId xmlns:a16="http://schemas.microsoft.com/office/drawing/2014/main" id="{2D8D0CB8-42FC-9032-1A4D-84CC33E3D2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BF3CAC65-7F57-4E96-832D-AD7134AFA99B}" type="slidenum">
              <a:rPr lang="en-US" altLang="en-US" sz="900"/>
              <a:pPr eaLnBrk="1" hangingPunct="1"/>
              <a:t>16</a:t>
            </a:fld>
            <a:endParaRPr lang="en-US" altLang="en-US" sz="900"/>
          </a:p>
        </p:txBody>
      </p:sp>
      <p:sp>
        <p:nvSpPr>
          <p:cNvPr id="80901" name="Rectangle 2">
            <a:extLst>
              <a:ext uri="{FF2B5EF4-FFF2-40B4-BE49-F238E27FC236}">
                <a16:creationId xmlns:a16="http://schemas.microsoft.com/office/drawing/2014/main" id="{3E01B92D-D86F-3FE3-B411-358ADEC07932}"/>
              </a:ext>
            </a:extLst>
          </p:cNvPr>
          <p:cNvSpPr>
            <a:spLocks noGrp="1" noRot="1" noChangeAspect="1" noChangeArrowheads="1" noTextEdit="1"/>
          </p:cNvSpPr>
          <p:nvPr>
            <p:ph type="sldImg"/>
          </p:nvPr>
        </p:nvSpPr>
        <p:spPr>
          <a:solidFill>
            <a:srgbClr val="FFFFFF"/>
          </a:solidFill>
          <a:ln/>
        </p:spPr>
      </p:sp>
      <p:sp>
        <p:nvSpPr>
          <p:cNvPr id="80902" name="Rectangle 3">
            <a:extLst>
              <a:ext uri="{FF2B5EF4-FFF2-40B4-BE49-F238E27FC236}">
                <a16:creationId xmlns:a16="http://schemas.microsoft.com/office/drawing/2014/main" id="{0EABEA63-A4E0-E0A7-2BD0-630D15C642DF}"/>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b="1" dirty="0">
                <a:latin typeface="Arial" panose="020B0604020202020204" pitchFamily="34" charset="0"/>
              </a:rPr>
              <a:t>Table</a:t>
            </a:r>
            <a:r>
              <a:rPr lang="en-US" altLang="en-US" dirty="0">
                <a:latin typeface="Arial" panose="020B0604020202020204" pitchFamily="34" charset="0"/>
              </a:rPr>
              <a:t> shows some popular salary survey Web sites.</a:t>
            </a:r>
          </a:p>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5834946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8">
            <a:extLst>
              <a:ext uri="{FF2B5EF4-FFF2-40B4-BE49-F238E27FC236}">
                <a16:creationId xmlns:a16="http://schemas.microsoft.com/office/drawing/2014/main" id="{D22BF375-A2A4-788B-9946-07D9302F9C4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1923" name="Rectangle 11">
            <a:extLst>
              <a:ext uri="{FF2B5EF4-FFF2-40B4-BE49-F238E27FC236}">
                <a16:creationId xmlns:a16="http://schemas.microsoft.com/office/drawing/2014/main" id="{812F2F0F-98FE-9CC2-95D2-1EA2228A51A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1924" name="Rectangle 12">
            <a:extLst>
              <a:ext uri="{FF2B5EF4-FFF2-40B4-BE49-F238E27FC236}">
                <a16:creationId xmlns:a16="http://schemas.microsoft.com/office/drawing/2014/main" id="{52A5F68C-C63F-8EE9-3610-A04FC937B7D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F61AB2BF-BDBB-43AC-88E0-47F7498B6585}" type="slidenum">
              <a:rPr lang="en-US" altLang="en-US" sz="900"/>
              <a:pPr eaLnBrk="1" hangingPunct="1"/>
              <a:t>17</a:t>
            </a:fld>
            <a:endParaRPr lang="en-US" altLang="en-US" sz="900"/>
          </a:p>
        </p:txBody>
      </p:sp>
      <p:sp>
        <p:nvSpPr>
          <p:cNvPr id="81925" name="Rectangle 2">
            <a:extLst>
              <a:ext uri="{FF2B5EF4-FFF2-40B4-BE49-F238E27FC236}">
                <a16:creationId xmlns:a16="http://schemas.microsoft.com/office/drawing/2014/main" id="{4D498067-DC36-02A6-4832-C8AC622F52FF}"/>
              </a:ext>
            </a:extLst>
          </p:cNvPr>
          <p:cNvSpPr>
            <a:spLocks noGrp="1" noRot="1" noChangeAspect="1" noChangeArrowheads="1" noTextEdit="1"/>
          </p:cNvSpPr>
          <p:nvPr>
            <p:ph type="sldImg"/>
          </p:nvPr>
        </p:nvSpPr>
        <p:spPr>
          <a:ln/>
        </p:spPr>
      </p:sp>
      <p:sp>
        <p:nvSpPr>
          <p:cNvPr id="81926" name="Rectangle 3">
            <a:extLst>
              <a:ext uri="{FF2B5EF4-FFF2-40B4-BE49-F238E27FC236}">
                <a16:creationId xmlns:a16="http://schemas.microsoft.com/office/drawing/2014/main" id="{78BB1E3B-1D73-5D8F-7943-A50F2E1F9E3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a:t>Employers use two basic approaches to setting pay rates: market-based approaches and job evaluation methods. Many firms, particularly smaller ones, simply use a market-based approach. Doing so involves conducting formal or informal salary surveys to determine what others in the relevant labor markets are paying for particular jobs.</a:t>
            </a:r>
            <a:endParaRPr lang="en-US" altLang="en-US" b="1" dirty="0">
              <a:latin typeface="Arial" panose="020B0604020202020204" pitchFamily="34" charset="0"/>
            </a:endParaRPr>
          </a:p>
          <a:p>
            <a:pPr eaLnBrk="1" hangingPunct="1"/>
            <a:r>
              <a:rPr lang="en-US" altLang="en-US" b="1" dirty="0">
                <a:latin typeface="Arial" panose="020B0604020202020204" pitchFamily="34" charset="0"/>
              </a:rPr>
              <a:t>Job evaluation </a:t>
            </a:r>
            <a:r>
              <a:rPr lang="en-US" altLang="en-US" dirty="0">
                <a:latin typeface="Arial" panose="020B0604020202020204" pitchFamily="34" charset="0"/>
              </a:rPr>
              <a:t>is a formal and systematic comparison of jobs to determine the worth of one job relative to other jobs in the organization.</a:t>
            </a:r>
          </a:p>
          <a:p>
            <a:pPr eaLnBrk="1" hangingPunct="1"/>
            <a:r>
              <a:rPr lang="en-US" altLang="en-US" b="1" dirty="0">
                <a:latin typeface="Arial" panose="020B0604020202020204" pitchFamily="34" charset="0"/>
              </a:rPr>
              <a:t>Compensable factors</a:t>
            </a:r>
            <a:r>
              <a:rPr lang="en-US" altLang="en-US" dirty="0">
                <a:latin typeface="Arial" panose="020B0604020202020204" pitchFamily="34" charset="0"/>
              </a:rPr>
              <a:t> are certain basic factors the jobs have in common that are used to establish how the jobs compare to one another, and that determine the pay for each job.</a:t>
            </a:r>
          </a:p>
        </p:txBody>
      </p:sp>
    </p:spTree>
    <p:extLst>
      <p:ext uri="{BB962C8B-B14F-4D97-AF65-F5344CB8AC3E}">
        <p14:creationId xmlns:p14="http://schemas.microsoft.com/office/powerpoint/2010/main" val="14125014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8">
            <a:extLst>
              <a:ext uri="{FF2B5EF4-FFF2-40B4-BE49-F238E27FC236}">
                <a16:creationId xmlns:a16="http://schemas.microsoft.com/office/drawing/2014/main" id="{9C4A9809-8D7D-CBBD-D39B-DEF16823711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2947" name="Rectangle 11">
            <a:extLst>
              <a:ext uri="{FF2B5EF4-FFF2-40B4-BE49-F238E27FC236}">
                <a16:creationId xmlns:a16="http://schemas.microsoft.com/office/drawing/2014/main" id="{35C99ECA-2B59-8BAD-6167-D78006B92C9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2948" name="Rectangle 12">
            <a:extLst>
              <a:ext uri="{FF2B5EF4-FFF2-40B4-BE49-F238E27FC236}">
                <a16:creationId xmlns:a16="http://schemas.microsoft.com/office/drawing/2014/main" id="{447922BB-EEBD-C588-FE65-909892C8EA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F881CACE-144D-4D9D-A1C3-C21EFB6FFAF1}" type="slidenum">
              <a:rPr lang="en-US" altLang="en-US" sz="900"/>
              <a:pPr eaLnBrk="1" hangingPunct="1"/>
              <a:t>18</a:t>
            </a:fld>
            <a:endParaRPr lang="en-US" altLang="en-US" sz="900"/>
          </a:p>
        </p:txBody>
      </p:sp>
      <p:sp>
        <p:nvSpPr>
          <p:cNvPr id="82949" name="Rectangle 2">
            <a:extLst>
              <a:ext uri="{FF2B5EF4-FFF2-40B4-BE49-F238E27FC236}">
                <a16:creationId xmlns:a16="http://schemas.microsoft.com/office/drawing/2014/main" id="{0E0AE1F1-864F-0AF6-73ED-6E0A68FD6D67}"/>
              </a:ext>
            </a:extLst>
          </p:cNvPr>
          <p:cNvSpPr>
            <a:spLocks noGrp="1" noRot="1" noChangeAspect="1" noChangeArrowheads="1" noTextEdit="1"/>
          </p:cNvSpPr>
          <p:nvPr>
            <p:ph type="sldImg"/>
          </p:nvPr>
        </p:nvSpPr>
        <p:spPr>
          <a:ln/>
        </p:spPr>
      </p:sp>
      <p:sp>
        <p:nvSpPr>
          <p:cNvPr id="82950" name="Rectangle 3">
            <a:extLst>
              <a:ext uri="{FF2B5EF4-FFF2-40B4-BE49-F238E27FC236}">
                <a16:creationId xmlns:a16="http://schemas.microsoft.com/office/drawing/2014/main" id="{73B8F53A-927E-E791-D31C-59DE3E7AB1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Job evaluation is a judgmental process and demands close cooperation among supervisors, HR specialists, and employees and union representatives. The main steps include identifying the need for the program, getting cooperation, and then choosing an evaluation committee. The committee then performs the actual evaluation.</a:t>
            </a:r>
          </a:p>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9632459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id="{238C9AD8-498B-23E0-EE63-B1F9E9BE0A4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3971" name="Rectangle 11">
            <a:extLst>
              <a:ext uri="{FF2B5EF4-FFF2-40B4-BE49-F238E27FC236}">
                <a16:creationId xmlns:a16="http://schemas.microsoft.com/office/drawing/2014/main" id="{A0BD412F-9157-6AAE-81A0-AD2D8F6F00EA}"/>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id="{AC6C005D-1C85-F000-4B08-1C65B0F34F5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562140C5-758A-4F2C-A762-B15473139948}" type="slidenum">
              <a:rPr lang="en-US" altLang="en-US" sz="900"/>
              <a:pPr eaLnBrk="1" hangingPunct="1"/>
              <a:t>19</a:t>
            </a:fld>
            <a:endParaRPr lang="en-US" altLang="en-US" sz="900"/>
          </a:p>
        </p:txBody>
      </p:sp>
      <p:sp>
        <p:nvSpPr>
          <p:cNvPr id="83973" name="Rectangle 2">
            <a:extLst>
              <a:ext uri="{FF2B5EF4-FFF2-40B4-BE49-F238E27FC236}">
                <a16:creationId xmlns:a16="http://schemas.microsoft.com/office/drawing/2014/main" id="{38D8A8B9-EA8D-D555-28AD-7D0166BCA164}"/>
              </a:ext>
            </a:extLst>
          </p:cNvPr>
          <p:cNvSpPr>
            <a:spLocks noGrp="1" noRot="1" noChangeAspect="1" noChangeArrowheads="1" noTextEdit="1"/>
          </p:cNvSpPr>
          <p:nvPr>
            <p:ph type="sldImg"/>
          </p:nvPr>
        </p:nvSpPr>
        <p:spPr>
          <a:ln/>
        </p:spPr>
      </p:sp>
      <p:sp>
        <p:nvSpPr>
          <p:cNvPr id="83974" name="Rectangle 3">
            <a:extLst>
              <a:ext uri="{FF2B5EF4-FFF2-40B4-BE49-F238E27FC236}">
                <a16:creationId xmlns:a16="http://schemas.microsoft.com/office/drawing/2014/main" id="{EF4350C5-0D51-5CA7-DC7E-0C257BB740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a:latin typeface="Arial" panose="020B0604020202020204" pitchFamily="34" charset="0"/>
              </a:rPr>
              <a:t>Evaluating the worth of each job can be done using one of these methods: ranking, job classification, point method, or factor comparison.</a:t>
            </a:r>
          </a:p>
        </p:txBody>
      </p:sp>
    </p:spTree>
    <p:extLst>
      <p:ext uri="{BB962C8B-B14F-4D97-AF65-F5344CB8AC3E}">
        <p14:creationId xmlns:p14="http://schemas.microsoft.com/office/powerpoint/2010/main" val="28891302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The simplest job evaluation method ranks each job relative to all other jobs, usually based on some overall factor like “job difficulty.”</a:t>
            </a: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4242798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Job classification </a:t>
            </a:r>
            <a:r>
              <a:rPr lang="en-US" altLang="en-US" dirty="0">
                <a:latin typeface="Arial" panose="020B0604020202020204" pitchFamily="34" charset="0"/>
              </a:rPr>
              <a:t>(or </a:t>
            </a:r>
            <a:r>
              <a:rPr lang="en-US" altLang="en-US" b="1" dirty="0">
                <a:latin typeface="Arial" panose="020B0604020202020204" pitchFamily="34" charset="0"/>
              </a:rPr>
              <a:t>job grading</a:t>
            </a:r>
            <a:r>
              <a:rPr lang="en-US" altLang="en-US" dirty="0">
                <a:latin typeface="Arial" panose="020B0604020202020204" pitchFamily="34" charset="0"/>
              </a:rPr>
              <a:t>) is a simple, widely used method in which raters categorize jobs into groups; all the jobs in each group are of roughly the same value for pay purposes. The groups are called </a:t>
            </a:r>
            <a:r>
              <a:rPr lang="en-US" altLang="en-US" b="1" dirty="0">
                <a:latin typeface="Arial" panose="020B0604020202020204" pitchFamily="34" charset="0"/>
              </a:rPr>
              <a:t>classes </a:t>
            </a:r>
            <a:r>
              <a:rPr lang="en-US" altLang="en-US" dirty="0">
                <a:latin typeface="Arial" panose="020B0604020202020204" pitchFamily="34" charset="0"/>
              </a:rPr>
              <a:t>if they contain similar jobs or </a:t>
            </a:r>
            <a:r>
              <a:rPr lang="en-US" altLang="en-US" b="1" dirty="0">
                <a:latin typeface="Arial" panose="020B0604020202020204" pitchFamily="34" charset="0"/>
              </a:rPr>
              <a:t>grades </a:t>
            </a:r>
            <a:r>
              <a:rPr lang="en-US" altLang="en-US" dirty="0">
                <a:latin typeface="Arial" panose="020B0604020202020204" pitchFamily="34" charset="0"/>
              </a:rPr>
              <a:t>if they contain jobs that are similar in difficulty but otherwise different.</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668987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8">
            <a:extLst>
              <a:ext uri="{FF2B5EF4-FFF2-40B4-BE49-F238E27FC236}">
                <a16:creationId xmlns:a16="http://schemas.microsoft.com/office/drawing/2014/main" id="{8CF621C6-0A4E-1230-9C0E-28715CA8C60B}"/>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8067" name="Rectangle 11">
            <a:extLst>
              <a:ext uri="{FF2B5EF4-FFF2-40B4-BE49-F238E27FC236}">
                <a16:creationId xmlns:a16="http://schemas.microsoft.com/office/drawing/2014/main" id="{6D3C4999-9686-2A7D-C1FD-169FFED26A9C}"/>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8068" name="Rectangle 12">
            <a:extLst>
              <a:ext uri="{FF2B5EF4-FFF2-40B4-BE49-F238E27FC236}">
                <a16:creationId xmlns:a16="http://schemas.microsoft.com/office/drawing/2014/main" id="{8DC0AA31-DAEC-0582-6518-F03F452A35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5A0105CA-B3F2-4090-BA87-A877145BDB91}" type="slidenum">
              <a:rPr lang="en-US" altLang="en-US" sz="900"/>
              <a:pPr eaLnBrk="1" hangingPunct="1"/>
              <a:t>22</a:t>
            </a:fld>
            <a:endParaRPr lang="en-US" altLang="en-US" sz="900"/>
          </a:p>
        </p:txBody>
      </p:sp>
      <p:sp>
        <p:nvSpPr>
          <p:cNvPr id="88069" name="Rectangle 2">
            <a:extLst>
              <a:ext uri="{FF2B5EF4-FFF2-40B4-BE49-F238E27FC236}">
                <a16:creationId xmlns:a16="http://schemas.microsoft.com/office/drawing/2014/main" id="{45982982-2394-F1FF-AD0D-F7522BFF1B04}"/>
              </a:ext>
            </a:extLst>
          </p:cNvPr>
          <p:cNvSpPr>
            <a:spLocks noGrp="1" noRot="1" noChangeAspect="1" noChangeArrowheads="1" noTextEdit="1"/>
          </p:cNvSpPr>
          <p:nvPr>
            <p:ph type="sldImg"/>
          </p:nvPr>
        </p:nvSpPr>
        <p:spPr>
          <a:solidFill>
            <a:srgbClr val="FFFFFF"/>
          </a:solidFill>
          <a:ln/>
        </p:spPr>
      </p:sp>
      <p:sp>
        <p:nvSpPr>
          <p:cNvPr id="88070" name="Rectangle 3">
            <a:extLst>
              <a:ext uri="{FF2B5EF4-FFF2-40B4-BE49-F238E27FC236}">
                <a16:creationId xmlns:a16="http://schemas.microsoft.com/office/drawing/2014/main" id="{5AB83DEC-4ACA-A9FD-045F-3FA585AA651C}"/>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latin typeface="Arial" panose="020B0604020202020204" pitchFamily="34" charset="0"/>
              </a:rPr>
              <a:t>Based on certain compensable factors, raters write a </a:t>
            </a:r>
            <a:r>
              <a:rPr lang="en-US" altLang="en-US" b="1">
                <a:latin typeface="Arial" panose="020B0604020202020204" pitchFamily="34" charset="0"/>
              </a:rPr>
              <a:t>grade definition </a:t>
            </a:r>
            <a:r>
              <a:rPr lang="en-US" altLang="en-US">
                <a:latin typeface="Arial" panose="020B0604020202020204" pitchFamily="34" charset="0"/>
              </a:rPr>
              <a:t>like that in </a:t>
            </a:r>
            <a:r>
              <a:rPr lang="en-US" altLang="en-US" b="1">
                <a:latin typeface="Arial" panose="020B0604020202020204" pitchFamily="34" charset="0"/>
              </a:rPr>
              <a:t>Figure 11-4</a:t>
            </a:r>
            <a:r>
              <a:rPr lang="en-US" altLang="en-US">
                <a:latin typeface="Arial" panose="020B0604020202020204" pitchFamily="34" charset="0"/>
              </a:rPr>
              <a:t>. This one shows one grade description (GS-7) for the federal government’s pay grade system.</a:t>
            </a:r>
          </a:p>
        </p:txBody>
      </p:sp>
    </p:spTree>
    <p:extLst>
      <p:ext uri="{BB962C8B-B14F-4D97-AF65-F5344CB8AC3E}">
        <p14:creationId xmlns:p14="http://schemas.microsoft.com/office/powerpoint/2010/main" val="17559961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The </a:t>
            </a:r>
            <a:r>
              <a:rPr lang="en-US" altLang="en-US" b="1" dirty="0">
                <a:latin typeface="Arial" panose="020B0604020202020204" pitchFamily="34" charset="0"/>
              </a:rPr>
              <a:t>point method </a:t>
            </a:r>
            <a:r>
              <a:rPr lang="en-US" altLang="en-US" dirty="0">
                <a:latin typeface="Arial" panose="020B0604020202020204" pitchFamily="34" charset="0"/>
              </a:rPr>
              <a:t>is a quantitative technique. It involves identifying (1) several compensable factors, each having several degrees, as well as (2) the degree to which each of these factors is present in the job. A different number of points are assigned to each degree of each factor.</a:t>
            </a:r>
          </a:p>
          <a:p>
            <a:pPr eaLnBrk="1" hangingPunct="1"/>
            <a:r>
              <a:rPr lang="en-US" altLang="en-US" dirty="0">
                <a:latin typeface="Arial" panose="020B0604020202020204" pitchFamily="34" charset="0"/>
              </a:rPr>
              <a:t>Once the evaluation committee determines the degree to which each compensable factor (like “responsibility” and “effort”) is present in the job, it can calculate a total point value for the job by adding up the corresponding points for each factor. The result is a quantitative point rating for each job.</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0232967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8">
            <a:extLst>
              <a:ext uri="{FF2B5EF4-FFF2-40B4-BE49-F238E27FC236}">
                <a16:creationId xmlns:a16="http://schemas.microsoft.com/office/drawing/2014/main" id="{AF756C53-6893-A24A-BF11-0D8D33F53192}"/>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0115" name="Rectangle 11">
            <a:extLst>
              <a:ext uri="{FF2B5EF4-FFF2-40B4-BE49-F238E27FC236}">
                <a16:creationId xmlns:a16="http://schemas.microsoft.com/office/drawing/2014/main" id="{47A00849-6101-30CC-2231-6A61A256E32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0116" name="Rectangle 12">
            <a:extLst>
              <a:ext uri="{FF2B5EF4-FFF2-40B4-BE49-F238E27FC236}">
                <a16:creationId xmlns:a16="http://schemas.microsoft.com/office/drawing/2014/main" id="{81DB5B20-77D5-51A8-9649-51E048F3E42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1A31DBAE-CF1F-4DF3-BE65-C89021761AF6}" type="slidenum">
              <a:rPr lang="en-US" altLang="en-US" sz="900"/>
              <a:pPr eaLnBrk="1" hangingPunct="1"/>
              <a:t>24</a:t>
            </a:fld>
            <a:endParaRPr lang="en-US" altLang="en-US" sz="900"/>
          </a:p>
        </p:txBody>
      </p:sp>
      <p:sp>
        <p:nvSpPr>
          <p:cNvPr id="90117" name="Rectangle 2">
            <a:extLst>
              <a:ext uri="{FF2B5EF4-FFF2-40B4-BE49-F238E27FC236}">
                <a16:creationId xmlns:a16="http://schemas.microsoft.com/office/drawing/2014/main" id="{AE967030-AFA4-4B7C-2706-D0CB01D80E76}"/>
              </a:ext>
            </a:extLst>
          </p:cNvPr>
          <p:cNvSpPr>
            <a:spLocks noGrp="1" noRot="1" noChangeAspect="1" noChangeArrowheads="1" noTextEdit="1"/>
          </p:cNvSpPr>
          <p:nvPr>
            <p:ph type="sldImg"/>
          </p:nvPr>
        </p:nvSpPr>
        <p:spPr>
          <a:ln/>
        </p:spPr>
      </p:sp>
      <p:sp>
        <p:nvSpPr>
          <p:cNvPr id="90118" name="Rectangle 3">
            <a:extLst>
              <a:ext uri="{FF2B5EF4-FFF2-40B4-BE49-F238E27FC236}">
                <a16:creationId xmlns:a16="http://schemas.microsoft.com/office/drawing/2014/main" id="{93599CD7-FD48-7ACD-E3CA-35076951568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Once the committee has used job evaluation to determine the relative worth of each job, it can turn to the task of assigning pay rates to each job; however, it will usually want to first group jobs into </a:t>
            </a:r>
            <a:r>
              <a:rPr lang="en-US" altLang="en-US" b="1" dirty="0">
                <a:latin typeface="Arial" panose="020B0604020202020204" pitchFamily="34" charset="0"/>
              </a:rPr>
              <a:t>pay grades </a:t>
            </a:r>
            <a:r>
              <a:rPr lang="en-US" altLang="en-US" dirty="0">
                <a:latin typeface="Arial" panose="020B0604020202020204" pitchFamily="34" charset="0"/>
              </a:rPr>
              <a:t>using one of these three methods. A pay grade is comprised of jobs of approximately equal in difficulty or importance as established by job evaluation.</a:t>
            </a:r>
          </a:p>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6647503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rPr>
              <a:t>The </a:t>
            </a:r>
            <a:r>
              <a:rPr lang="en-US" altLang="en-US" b="1" dirty="0">
                <a:latin typeface="Arial" panose="020B0604020202020204" pitchFamily="34" charset="0"/>
              </a:rPr>
              <a:t>wage curve </a:t>
            </a:r>
            <a:r>
              <a:rPr lang="en-US" altLang="en-US" dirty="0">
                <a:latin typeface="Arial" panose="020B0604020202020204" pitchFamily="34" charset="0"/>
              </a:rPr>
              <a:t>shows the pay rates currently paid for jobs in each pay grade, relative to the points or rankings values assigned to each job or grade by the job evaluation. The purpose of the wage curve is to show the relationships between (1) the value of the job as determined by one of the job evaluation methods and (2) the current average pay rates for graded jobs.</a:t>
            </a:r>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281605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Fine-tuning involves (1) developing </a:t>
            </a:r>
            <a:r>
              <a:rPr lang="en-US" altLang="en-US" i="1" dirty="0">
                <a:latin typeface="Arial" panose="020B0604020202020204" pitchFamily="34" charset="0"/>
              </a:rPr>
              <a:t>pay ranges </a:t>
            </a:r>
            <a:r>
              <a:rPr lang="en-US" altLang="en-US" dirty="0">
                <a:latin typeface="Arial" panose="020B0604020202020204" pitchFamily="34" charset="0"/>
              </a:rPr>
              <a:t>and (2) correcting </a:t>
            </a:r>
            <a:r>
              <a:rPr lang="en-US" altLang="en-US" i="1" dirty="0">
                <a:latin typeface="Arial" panose="020B0604020202020204" pitchFamily="34" charset="0"/>
              </a:rPr>
              <a:t>out-of-line rates.</a:t>
            </a:r>
          </a:p>
          <a:p>
            <a:pPr eaLnBrk="1" hangingPunct="1"/>
            <a:r>
              <a:rPr lang="en-US" dirty="0"/>
              <a:t>Once the committee uses job evaluation to determine the relative worth of each job, it can turn to the task of assigning pay rates to each job; it would usually first want to group jobs into pay grades to streamline the process. The team can then use wage curves to price each grade and then fine-tune pay rates</a:t>
            </a:r>
            <a:r>
              <a:rPr lang="en-US" i="1" dirty="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205466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8">
            <a:extLst>
              <a:ext uri="{FF2B5EF4-FFF2-40B4-BE49-F238E27FC236}">
                <a16:creationId xmlns:a16="http://schemas.microsoft.com/office/drawing/2014/main" id="{45A37CD4-2CE0-6FFB-58F9-F24C333376B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4211" name="Rectangle 11">
            <a:extLst>
              <a:ext uri="{FF2B5EF4-FFF2-40B4-BE49-F238E27FC236}">
                <a16:creationId xmlns:a16="http://schemas.microsoft.com/office/drawing/2014/main" id="{E5F73CC5-0C30-5C6B-6640-66BDCCBFC32C}"/>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4212" name="Rectangle 12">
            <a:extLst>
              <a:ext uri="{FF2B5EF4-FFF2-40B4-BE49-F238E27FC236}">
                <a16:creationId xmlns:a16="http://schemas.microsoft.com/office/drawing/2014/main" id="{E1499777-0C79-D9B4-DE16-330851FB595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FCE8444B-645F-4C50-BD38-19B2933D5166}" type="slidenum">
              <a:rPr lang="en-US" altLang="en-US" sz="900"/>
              <a:pPr eaLnBrk="1" hangingPunct="1"/>
              <a:t>27</a:t>
            </a:fld>
            <a:endParaRPr lang="en-US" altLang="en-US" sz="900"/>
          </a:p>
        </p:txBody>
      </p:sp>
      <p:sp>
        <p:nvSpPr>
          <p:cNvPr id="94213" name="Rectangle 2">
            <a:extLst>
              <a:ext uri="{FF2B5EF4-FFF2-40B4-BE49-F238E27FC236}">
                <a16:creationId xmlns:a16="http://schemas.microsoft.com/office/drawing/2014/main" id="{123E1812-A3A4-2247-DFDA-1221969EB333}"/>
              </a:ext>
            </a:extLst>
          </p:cNvPr>
          <p:cNvSpPr>
            <a:spLocks noGrp="1" noRot="1" noChangeAspect="1" noChangeArrowheads="1" noTextEdit="1"/>
          </p:cNvSpPr>
          <p:nvPr>
            <p:ph type="sldImg"/>
          </p:nvPr>
        </p:nvSpPr>
        <p:spPr>
          <a:solidFill>
            <a:srgbClr val="FFFFFF"/>
          </a:solidFill>
          <a:ln/>
        </p:spPr>
      </p:sp>
      <p:sp>
        <p:nvSpPr>
          <p:cNvPr id="94214" name="Rectangle 3">
            <a:extLst>
              <a:ext uri="{FF2B5EF4-FFF2-40B4-BE49-F238E27FC236}">
                <a16:creationId xmlns:a16="http://schemas.microsoft.com/office/drawing/2014/main" id="{E8DB27A9-D218-12A1-0E3C-708DB94A6789}"/>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latin typeface="Arial" panose="020B0604020202020204" pitchFamily="34" charset="0"/>
              </a:rPr>
              <a:t>Most employers do not pay just one rate for all jobs in a particular pay grade. </a:t>
            </a:r>
            <a:r>
              <a:rPr lang="en-US" altLang="en-US" b="1">
                <a:latin typeface="Arial" panose="020B0604020202020204" pitchFamily="34" charset="0"/>
              </a:rPr>
              <a:t>Figure 11-6</a:t>
            </a:r>
            <a:r>
              <a:rPr lang="en-US" altLang="en-US">
                <a:latin typeface="Arial" panose="020B0604020202020204" pitchFamily="34" charset="0"/>
              </a:rPr>
              <a:t> depicts how most employers create a wage structure such that their pay ranges somewhat overlap, so an employee in one grade who has more experience or seniority may earn more than an entry-level position in the next higher pay grade.</a:t>
            </a:r>
          </a:p>
        </p:txBody>
      </p:sp>
    </p:spTree>
    <p:extLst>
      <p:ext uri="{BB962C8B-B14F-4D97-AF65-F5344CB8AC3E}">
        <p14:creationId xmlns:p14="http://schemas.microsoft.com/office/powerpoint/2010/main" val="12234836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8">
            <a:extLst>
              <a:ext uri="{FF2B5EF4-FFF2-40B4-BE49-F238E27FC236}">
                <a16:creationId xmlns:a16="http://schemas.microsoft.com/office/drawing/2014/main" id="{C3046528-4179-8F16-2521-092C3A65C88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8307" name="Rectangle 11">
            <a:extLst>
              <a:ext uri="{FF2B5EF4-FFF2-40B4-BE49-F238E27FC236}">
                <a16:creationId xmlns:a16="http://schemas.microsoft.com/office/drawing/2014/main" id="{4FD6980F-ACBB-94E4-D6E7-F9BBED322E9C}"/>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8308" name="Rectangle 12">
            <a:extLst>
              <a:ext uri="{FF2B5EF4-FFF2-40B4-BE49-F238E27FC236}">
                <a16:creationId xmlns:a16="http://schemas.microsoft.com/office/drawing/2014/main" id="{FF00FDBD-40DB-E4C0-B201-E0E0D02757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36F06952-CD28-40E1-BA73-81BFD65DDE4E}" type="slidenum">
              <a:rPr lang="en-US" altLang="en-US" sz="900"/>
              <a:pPr eaLnBrk="1" hangingPunct="1"/>
              <a:t>28</a:t>
            </a:fld>
            <a:endParaRPr lang="en-US" altLang="en-US" sz="900"/>
          </a:p>
        </p:txBody>
      </p:sp>
      <p:sp>
        <p:nvSpPr>
          <p:cNvPr id="98309" name="Rectangle 2">
            <a:extLst>
              <a:ext uri="{FF2B5EF4-FFF2-40B4-BE49-F238E27FC236}">
                <a16:creationId xmlns:a16="http://schemas.microsoft.com/office/drawing/2014/main" id="{AE96C7A8-C287-24E0-FEBC-C21EB93287E5}"/>
              </a:ext>
            </a:extLst>
          </p:cNvPr>
          <p:cNvSpPr>
            <a:spLocks noGrp="1" noRot="1" noChangeAspect="1" noChangeArrowheads="1" noTextEdit="1"/>
          </p:cNvSpPr>
          <p:nvPr>
            <p:ph type="sldImg"/>
          </p:nvPr>
        </p:nvSpPr>
        <p:spPr>
          <a:ln/>
        </p:spPr>
      </p:sp>
      <p:sp>
        <p:nvSpPr>
          <p:cNvPr id="98310" name="Rectangle 3">
            <a:extLst>
              <a:ext uri="{FF2B5EF4-FFF2-40B4-BE49-F238E27FC236}">
                <a16:creationId xmlns:a16="http://schemas.microsoft.com/office/drawing/2014/main" id="{0E00497C-03A6-2F05-8B56-CDC1C7BBDA0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Compensation for a company’s top executives usually consists of four main elements: base pay, short-term incentives, long-term incentives, and executive benefits/perquisites or “perks.”</a:t>
            </a:r>
          </a:p>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8698783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For top executive jobs (especially the CEO), job evaluation typically has little relevance. One recent study concluded that three main factors, </a:t>
            </a:r>
            <a:r>
              <a:rPr lang="en-US" altLang="en-US" i="1" dirty="0">
                <a:latin typeface="Arial" panose="020B0604020202020204" pitchFamily="34" charset="0"/>
              </a:rPr>
              <a:t>job complexity </a:t>
            </a:r>
            <a:r>
              <a:rPr lang="en-US" altLang="en-US" dirty="0">
                <a:latin typeface="Arial" panose="020B0604020202020204" pitchFamily="34" charset="0"/>
              </a:rPr>
              <a:t>(span of control, the number of functional divisions over which the executive has direct responsibility, and management level), the employer’s </a:t>
            </a:r>
            <a:r>
              <a:rPr lang="en-US" altLang="en-US" i="1" dirty="0">
                <a:latin typeface="Arial" panose="020B0604020202020204" pitchFamily="34" charset="0"/>
              </a:rPr>
              <a:t>ability to pay </a:t>
            </a:r>
            <a:r>
              <a:rPr lang="en-US" altLang="en-US" dirty="0">
                <a:latin typeface="Arial" panose="020B0604020202020204" pitchFamily="34" charset="0"/>
              </a:rPr>
              <a:t>(total profit and rate of return), and the executive’s </a:t>
            </a:r>
            <a:r>
              <a:rPr lang="en-US" altLang="en-US" i="1" dirty="0">
                <a:latin typeface="Arial" panose="020B0604020202020204" pitchFamily="34" charset="0"/>
              </a:rPr>
              <a:t>human capital </a:t>
            </a:r>
            <a:r>
              <a:rPr lang="en-US" altLang="en-US" dirty="0">
                <a:latin typeface="Arial" panose="020B0604020202020204" pitchFamily="34" charset="0"/>
              </a:rPr>
              <a:t>(educational level, field of study, work experience) accounted for about two-thirds of executive compensation variance.</a:t>
            </a:r>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89882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Compensating professional employees, like engineers and scientists, presents unique problems. Analytical jobs like these emphasize creativity and problem solving, compensable factors not easily compared or measured. Determining professional compensation presents another question</a:t>
            </a:r>
            <a:r>
              <a:rPr lang="en-US" altLang="en-US" dirty="0">
                <a:latin typeface="Arial" panose="020B0604020202020204" pitchFamily="34" charset="0"/>
                <a:cs typeface="Arial" panose="020B0604020202020204" pitchFamily="34" charset="0"/>
              </a:rPr>
              <a:t>—</a:t>
            </a:r>
            <a:r>
              <a:rPr lang="en-US" altLang="en-US" dirty="0">
                <a:latin typeface="Arial" panose="020B0604020202020204" pitchFamily="34" charset="0"/>
              </a:rPr>
              <a:t>how is “performance” to be defined and measured?</a:t>
            </a:r>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5676402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Competency-based pay </a:t>
            </a:r>
            <a:r>
              <a:rPr lang="en-US" altLang="en-US" dirty="0">
                <a:latin typeface="Arial" panose="020B0604020202020204" pitchFamily="34" charset="0"/>
              </a:rPr>
              <a:t>means the company pays for the employee’s range, depth, and types of skills and knowledge, rather than for the job title he or she holds.  Experts variously call this competency-, knowledge-, or skill-based pay.</a:t>
            </a:r>
          </a:p>
          <a:p>
            <a:pPr eaLnBrk="1" hangingPunct="1"/>
            <a:r>
              <a:rPr lang="en-US" altLang="en-US" dirty="0">
                <a:latin typeface="Arial" panose="020B0604020202020204" pitchFamily="34" charset="0"/>
              </a:rPr>
              <a:t>Competency-based pay ties the worker’s pay to his or her competencies—pay is more </a:t>
            </a:r>
            <a:r>
              <a:rPr lang="en-US" altLang="en-US" i="1" dirty="0">
                <a:latin typeface="Arial" panose="020B0604020202020204" pitchFamily="34" charset="0"/>
              </a:rPr>
              <a:t>person oriented. </a:t>
            </a:r>
            <a:r>
              <a:rPr lang="en-US" altLang="en-US" dirty="0">
                <a:latin typeface="Arial" panose="020B0604020202020204" pitchFamily="34" charset="0"/>
              </a:rPr>
              <a:t>Employees here are paid based on what they know or can do—even if, at the moment, they don’t have to do it.</a:t>
            </a:r>
          </a:p>
          <a:p>
            <a:pPr eaLnBrk="1" hangingPunct="1"/>
            <a:r>
              <a:rPr lang="en-US" altLang="en-US" dirty="0">
                <a:latin typeface="Arial" panose="020B0604020202020204" pitchFamily="34" charset="0"/>
              </a:rPr>
              <a:t>Traditional pay plans may backfire if a </a:t>
            </a:r>
            <a:r>
              <a:rPr lang="en-US" altLang="en-US" i="1" dirty="0">
                <a:latin typeface="Arial" panose="020B0604020202020204" pitchFamily="34" charset="0"/>
              </a:rPr>
              <a:t>high-performance work system (HPWS) </a:t>
            </a:r>
            <a:r>
              <a:rPr lang="en-US" altLang="en-US" dirty="0">
                <a:latin typeface="Arial" panose="020B0604020202020204" pitchFamily="34" charset="0"/>
              </a:rPr>
              <a:t>is the goal. HPWS employees must be enthusiastic about learning and moving among other jobs.</a:t>
            </a:r>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880800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8">
            <a:extLst>
              <a:ext uri="{FF2B5EF4-FFF2-40B4-BE49-F238E27FC236}">
                <a16:creationId xmlns:a16="http://schemas.microsoft.com/office/drawing/2014/main" id="{F50D5CAF-06CF-F6AD-7EDB-7619419E9EB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102403" name="Rectangle 11">
            <a:extLst>
              <a:ext uri="{FF2B5EF4-FFF2-40B4-BE49-F238E27FC236}">
                <a16:creationId xmlns:a16="http://schemas.microsoft.com/office/drawing/2014/main" id="{9D60F434-6020-E3A4-5E78-E2A3215BB44F}"/>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102404" name="Rectangle 12">
            <a:extLst>
              <a:ext uri="{FF2B5EF4-FFF2-40B4-BE49-F238E27FC236}">
                <a16:creationId xmlns:a16="http://schemas.microsoft.com/office/drawing/2014/main" id="{B6CE45DA-213D-7E9E-695C-299F09D6FD4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F6B970BB-30D2-4531-AD8B-D7A42A008E62}" type="slidenum">
              <a:rPr lang="en-US" altLang="en-US" sz="900"/>
              <a:pPr eaLnBrk="1" hangingPunct="1"/>
              <a:t>32</a:t>
            </a:fld>
            <a:endParaRPr lang="en-US" altLang="en-US" sz="900"/>
          </a:p>
        </p:txBody>
      </p:sp>
      <p:sp>
        <p:nvSpPr>
          <p:cNvPr id="102405" name="Rectangle 2">
            <a:extLst>
              <a:ext uri="{FF2B5EF4-FFF2-40B4-BE49-F238E27FC236}">
                <a16:creationId xmlns:a16="http://schemas.microsoft.com/office/drawing/2014/main" id="{03166F72-31C5-DE0F-AF83-60E07E04D58A}"/>
              </a:ext>
            </a:extLst>
          </p:cNvPr>
          <p:cNvSpPr>
            <a:spLocks noGrp="1" noRot="1" noChangeAspect="1" noChangeArrowheads="1" noTextEdit="1"/>
          </p:cNvSpPr>
          <p:nvPr>
            <p:ph type="sldImg"/>
          </p:nvPr>
        </p:nvSpPr>
        <p:spPr>
          <a:ln/>
        </p:spPr>
      </p:sp>
      <p:sp>
        <p:nvSpPr>
          <p:cNvPr id="102406" name="Rectangle 3">
            <a:extLst>
              <a:ext uri="{FF2B5EF4-FFF2-40B4-BE49-F238E27FC236}">
                <a16:creationId xmlns:a16="http://schemas.microsoft.com/office/drawing/2014/main" id="{D42CD103-FAA0-DB8F-08C3-2DC03843829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Competency-based pay ties the worker’s pay to his or her competencies—pay is more person oriented. Employees here are paid based on what they know or can do—even if, at the moment, they don’t have to do it.</a:t>
            </a:r>
          </a:p>
          <a:p>
            <a:pPr eaLnBrk="1" hangingPunct="1"/>
            <a:r>
              <a:rPr lang="en-US" altLang="en-US">
                <a:latin typeface="Arial" panose="020B0604020202020204" pitchFamily="34" charset="0"/>
              </a:rPr>
              <a:t>Traditional pay plans may backfire if a high-performance work system (HPWS) is the goal. HPWS employees must be enthusiastic about learning and moving among other jobs.</a:t>
            </a:r>
          </a:p>
          <a:p>
            <a:pPr eaLnBrk="1" hangingPunct="1"/>
            <a:r>
              <a:rPr lang="en-US" altLang="en-US">
                <a:latin typeface="Arial" panose="020B0604020202020204" pitchFamily="34" charset="0"/>
              </a:rPr>
              <a:t>Paying for competencies </a:t>
            </a:r>
            <a:r>
              <a:rPr lang="en-US" altLang="en-US" i="1">
                <a:latin typeface="Arial" panose="020B0604020202020204" pitchFamily="34" charset="0"/>
              </a:rPr>
              <a:t>encourages employees </a:t>
            </a:r>
            <a:r>
              <a:rPr lang="en-US" altLang="en-US">
                <a:latin typeface="Arial" panose="020B0604020202020204" pitchFamily="34" charset="0"/>
              </a:rPr>
              <a:t>to develop the competencies the companies require to achieve their strategic aims.</a:t>
            </a:r>
          </a:p>
          <a:p>
            <a:pPr eaLnBrk="1" hangingPunct="1"/>
            <a:r>
              <a:rPr lang="en-US" altLang="en-US">
                <a:latin typeface="Arial" panose="020B0604020202020204" pitchFamily="34" charset="0"/>
              </a:rPr>
              <a:t>Paying for measurable and influence-able competencies provides a focus for the employer’s </a:t>
            </a:r>
            <a:r>
              <a:rPr lang="en-US" altLang="en-US" i="1">
                <a:latin typeface="Arial" panose="020B0604020202020204" pitchFamily="34" charset="0"/>
              </a:rPr>
              <a:t>performance management </a:t>
            </a:r>
            <a:r>
              <a:rPr lang="en-US" altLang="en-US">
                <a:latin typeface="Arial" panose="020B0604020202020204" pitchFamily="34" charset="0"/>
              </a:rPr>
              <a:t>process. </a:t>
            </a:r>
          </a:p>
        </p:txBody>
      </p:sp>
    </p:spTree>
    <p:extLst>
      <p:ext uri="{BB962C8B-B14F-4D97-AF65-F5344CB8AC3E}">
        <p14:creationId xmlns:p14="http://schemas.microsoft.com/office/powerpoint/2010/main" val="42226284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In practice, any skill/competency/knowledge-based pay program generally contains these five main elements.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477502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Competency-based pay has adherents and its detractors. Competency-based pay increases compensation costs in paying employees for unused or outdated knowledge, skills and behaviors.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076919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Broadbanding </a:t>
            </a:r>
            <a:r>
              <a:rPr lang="en-US" altLang="en-US" dirty="0">
                <a:latin typeface="Arial" panose="020B0604020202020204" pitchFamily="34" charset="0"/>
              </a:rPr>
              <a:t>means collapsing salary grades into a few wide levels or bands, each of which contains a relatively wide range of jobs and pay levels.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464512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Comparable worth </a:t>
            </a:r>
            <a:r>
              <a:rPr lang="en-US" altLang="en-US" dirty="0">
                <a:latin typeface="Arial" panose="020B0604020202020204" pitchFamily="34" charset="0"/>
              </a:rPr>
              <a:t>refers to the requirement to pay men and women equal wages for jobs that are of </a:t>
            </a:r>
            <a:r>
              <a:rPr lang="en-US" altLang="en-US" i="1" dirty="0">
                <a:latin typeface="Arial" panose="020B0604020202020204" pitchFamily="34" charset="0"/>
              </a:rPr>
              <a:t>comparable </a:t>
            </a:r>
            <a:r>
              <a:rPr lang="en-US" altLang="en-US" dirty="0">
                <a:latin typeface="Arial" panose="020B0604020202020204" pitchFamily="34" charset="0"/>
              </a:rPr>
              <a:t>(rather than strictly </a:t>
            </a:r>
            <a:r>
              <a:rPr lang="en-US" altLang="en-US" i="1" dirty="0">
                <a:latin typeface="Arial" panose="020B0604020202020204" pitchFamily="34" charset="0"/>
              </a:rPr>
              <a:t>equal</a:t>
            </a:r>
            <a:r>
              <a:rPr lang="en-US" altLang="en-US" dirty="0">
                <a:latin typeface="Arial" panose="020B0604020202020204" pitchFamily="34" charset="0"/>
              </a:rPr>
              <a:t>) value to the employer. Women tend to predominate in lower-paid (lesser-valued) jobs.</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3943748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Women in the United States earn only about 77% as much as men, although the gap is narrowing a bit. These factors may help explain the lower earning for females.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052545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Today, companies use server-based intranet compensation planning programs to keep track of who can spend what, and who is spending what. This Web-based method has many advantages.</a:t>
            </a: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52318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2330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8445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23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11/26/2023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21">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 id="2147483672" r:id="rId16"/>
    <p:sldLayoutId id="2147483673" r:id="rId17"/>
    <p:sldLayoutId id="2147483674" r:id="rId18"/>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14.pn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6.xml"/><Relationship Id="rId5" Type="http://schemas.openxmlformats.org/officeDocument/2006/relationships/image" Target="../media/image16.png"/><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6.svg"/><Relationship Id="rId2" Type="http://schemas.openxmlformats.org/officeDocument/2006/relationships/image" Target="../media/image22.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24.svg"/></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630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096000" y="4802552"/>
            <a:ext cx="5160686" cy="954107"/>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US" altLang="en-US" sz="2400" b="1" dirty="0">
                <a:latin typeface="Calibri" panose="020F0502020204030204" pitchFamily="34" charset="0"/>
              </a:rPr>
              <a:t>Establishing Strategic Pay Plans</a:t>
            </a:r>
            <a:endParaRPr lang="en-GB" altLang="en-US" sz="2400" b="1" dirty="0">
              <a:latin typeface="Calibri" panose="020F0502020204030204" pitchFamily="34"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00B0F0"/>
                </a:solidFill>
              </a:rPr>
              <a:t>www.midocean.ae</a:t>
            </a:r>
          </a:p>
        </p:txBody>
      </p:sp>
    </p:spTree>
    <p:extLst>
      <p:ext uri="{BB962C8B-B14F-4D97-AF65-F5344CB8AC3E}">
        <p14:creationId xmlns:p14="http://schemas.microsoft.com/office/powerpoint/2010/main" val="2225714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802106" y="4884389"/>
            <a:ext cx="5072978" cy="2031325"/>
          </a:xfrm>
          <a:prstGeom prst="rect">
            <a:avLst/>
          </a:prstGeom>
          <a:noFill/>
        </p:spPr>
        <p:txBody>
          <a:bodyPr wrap="square">
            <a:spAutoFit/>
          </a:bodyPr>
          <a:lstStyle/>
          <a:p>
            <a:pPr eaLnBrk="1" hangingPunct="1"/>
            <a:r>
              <a:rPr lang="en-US" sz="1800" kern="1200" dirty="0">
                <a:solidFill>
                  <a:schemeClr val="tx1"/>
                </a:solidFill>
                <a:effectLst/>
                <a:latin typeface="+mn-lt"/>
                <a:ea typeface="+mn-ea"/>
                <a:cs typeface="+mn-cs"/>
              </a:rPr>
              <a:t>The main purpose of this Chapter is to show you how to establish a pay plan. We explain job evaluation—techniques for finding the relative worth of a job—and how to conduct online and offline salary surveys. We also explain how to price the jobs in your firm by developing pay grades and an overall pay plan.</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170903"/>
            <a:ext cx="5579486" cy="830997"/>
          </a:xfrm>
          <a:prstGeom prst="rect">
            <a:avLst/>
          </a:prstGeom>
          <a:noFill/>
        </p:spPr>
        <p:txBody>
          <a:bodyPr wrap="square" rtlCol="0">
            <a:spAutoFit/>
          </a:bodyPr>
          <a:lstStyle/>
          <a:p>
            <a:pPr>
              <a:spcBef>
                <a:spcPct val="50000"/>
              </a:spcBef>
            </a:pPr>
            <a:r>
              <a:rPr lang="en-US" altLang="en-US" sz="2400" b="1" dirty="0">
                <a:latin typeface="Calibri" panose="020F0502020204030204" pitchFamily="34" charset="0"/>
              </a:rPr>
              <a:t>Employee Retention, Engagement, and Careers</a:t>
            </a:r>
            <a:endParaRPr lang="en-GB" altLang="en-US" sz="2400" b="1" dirty="0">
              <a:latin typeface="Calibri" panose="020F0502020204030204" pitchFamily="34"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99145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3970318"/>
          </a:xfrm>
          <a:prstGeom prst="rect">
            <a:avLst/>
          </a:prstGeom>
          <a:noFill/>
        </p:spPr>
        <p:txBody>
          <a:bodyPr wrap="square" rtlCol="0">
            <a:spAutoFit/>
          </a:bodyPr>
          <a:lstStyle/>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List the basic factors determining pay rates.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Define and give an example of how to conduct a job evaluation.</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in detail how to establish pay rates.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how to price managerial and professional jobs.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the difference between competency-based and traditional pay plans.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the importance today of broad banding, comparable worth, and board oversight of executive pay.</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057034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Basic Factors in Determining Pay Rates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2" name="Group 9">
            <a:extLst>
              <a:ext uri="{FF2B5EF4-FFF2-40B4-BE49-F238E27FC236}">
                <a16:creationId xmlns:a16="http://schemas.microsoft.com/office/drawing/2014/main" id="{0F1052F1-AB14-1160-4956-87E103CD4430}"/>
              </a:ext>
            </a:extLst>
          </p:cNvPr>
          <p:cNvGrpSpPr>
            <a:grpSpLocks/>
          </p:cNvGrpSpPr>
          <p:nvPr/>
        </p:nvGrpSpPr>
        <p:grpSpPr bwMode="auto">
          <a:xfrm>
            <a:off x="2620964" y="2441263"/>
            <a:ext cx="6950075" cy="2908613"/>
            <a:chOff x="1152" y="1021"/>
            <a:chExt cx="3456" cy="2018"/>
          </a:xfrm>
        </p:grpSpPr>
        <p:sp>
          <p:nvSpPr>
            <p:cNvPr id="4" name="AutoShape 10" descr="grayfill01">
              <a:extLst>
                <a:ext uri="{FF2B5EF4-FFF2-40B4-BE49-F238E27FC236}">
                  <a16:creationId xmlns:a16="http://schemas.microsoft.com/office/drawing/2014/main" id="{BC5A561E-2190-2D8E-AC9D-3C5517E051CD}"/>
                </a:ext>
              </a:extLst>
            </p:cNvPr>
            <p:cNvSpPr>
              <a:spLocks noChangeArrowheads="1"/>
            </p:cNvSpPr>
            <p:nvPr/>
          </p:nvSpPr>
          <p:spPr bwMode="auto">
            <a:xfrm>
              <a:off x="1152" y="2270"/>
              <a:ext cx="1502" cy="759"/>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Direct financial </a:t>
              </a:r>
              <a:br>
                <a:rPr lang="en-US" altLang="en-US" sz="2000">
                  <a:latin typeface="Franklin Gothic Medium" panose="020B0603020102020204" pitchFamily="34" charset="0"/>
                </a:rPr>
              </a:br>
              <a:r>
                <a:rPr lang="en-US" altLang="en-US" sz="2000">
                  <a:latin typeface="Franklin Gothic Medium" panose="020B0603020102020204" pitchFamily="34" charset="0"/>
                </a:rPr>
                <a:t>payments</a:t>
              </a:r>
            </a:p>
          </p:txBody>
        </p:sp>
        <p:sp>
          <p:nvSpPr>
            <p:cNvPr id="7" name="AutoShape 11" descr="greenfill02">
              <a:extLst>
                <a:ext uri="{FF2B5EF4-FFF2-40B4-BE49-F238E27FC236}">
                  <a16:creationId xmlns:a16="http://schemas.microsoft.com/office/drawing/2014/main" id="{10D7D4A0-90A0-5704-ACE5-4B55FD8D88A5}"/>
                </a:ext>
              </a:extLst>
            </p:cNvPr>
            <p:cNvSpPr>
              <a:spLocks noChangeArrowheads="1"/>
            </p:cNvSpPr>
            <p:nvPr/>
          </p:nvSpPr>
          <p:spPr bwMode="auto">
            <a:xfrm>
              <a:off x="3106" y="2280"/>
              <a:ext cx="1502" cy="759"/>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Indirect financial payments</a:t>
              </a:r>
            </a:p>
          </p:txBody>
        </p:sp>
        <p:cxnSp>
          <p:nvCxnSpPr>
            <p:cNvPr id="9" name="AutoShape 12">
              <a:extLst>
                <a:ext uri="{FF2B5EF4-FFF2-40B4-BE49-F238E27FC236}">
                  <a16:creationId xmlns:a16="http://schemas.microsoft.com/office/drawing/2014/main" id="{E2349245-0340-BE10-42B7-4366CE02AED7}"/>
                </a:ext>
              </a:extLst>
            </p:cNvPr>
            <p:cNvCxnSpPr>
              <a:cxnSpLocks noChangeShapeType="1"/>
              <a:stCxn id="12" idx="0"/>
              <a:endCxn id="4" idx="0"/>
            </p:cNvCxnSpPr>
            <p:nvPr/>
          </p:nvCxnSpPr>
          <p:spPr bwMode="auto">
            <a:xfrm flipH="1">
              <a:off x="1903" y="1021"/>
              <a:ext cx="966" cy="124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1" name="AutoShape 13">
              <a:extLst>
                <a:ext uri="{FF2B5EF4-FFF2-40B4-BE49-F238E27FC236}">
                  <a16:creationId xmlns:a16="http://schemas.microsoft.com/office/drawing/2014/main" id="{BEB256C6-E55B-80D6-2032-D3042E2E98D3}"/>
                </a:ext>
              </a:extLst>
            </p:cNvPr>
            <p:cNvCxnSpPr>
              <a:cxnSpLocks noChangeShapeType="1"/>
              <a:stCxn id="12" idx="0"/>
              <a:endCxn id="7" idx="0"/>
            </p:cNvCxnSpPr>
            <p:nvPr/>
          </p:nvCxnSpPr>
          <p:spPr bwMode="auto">
            <a:xfrm>
              <a:off x="2869" y="1021"/>
              <a:ext cx="988" cy="12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2" name="AutoShape 14" descr="brownfill01">
              <a:extLst>
                <a:ext uri="{FF2B5EF4-FFF2-40B4-BE49-F238E27FC236}">
                  <a16:creationId xmlns:a16="http://schemas.microsoft.com/office/drawing/2014/main" id="{2ADC1EA7-7CA5-8F2B-8217-EDE518739944}"/>
                </a:ext>
              </a:extLst>
            </p:cNvPr>
            <p:cNvSpPr>
              <a:spLocks noChangeArrowheads="1"/>
            </p:cNvSpPr>
            <p:nvPr/>
          </p:nvSpPr>
          <p:spPr bwMode="auto">
            <a:xfrm>
              <a:off x="1958" y="1021"/>
              <a:ext cx="1822" cy="661"/>
            </a:xfrm>
            <a:prstGeom prst="roundRect">
              <a:avLst>
                <a:gd name="adj" fmla="val 16667"/>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Employee Compensation Components</a:t>
              </a:r>
            </a:p>
          </p:txBody>
        </p:sp>
      </p:grpSp>
    </p:spTree>
    <p:extLst>
      <p:ext uri="{BB962C8B-B14F-4D97-AF65-F5344CB8AC3E}">
        <p14:creationId xmlns:p14="http://schemas.microsoft.com/office/powerpoint/2010/main" val="176393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rPr>
              <a:t>Aligning Total Rewards with Strategy</a:t>
            </a:r>
          </a:p>
          <a:p>
            <a:r>
              <a:rPr lang="en-US" sz="2400" dirty="0">
                <a:solidFill>
                  <a:srgbClr val="00B0F0"/>
                </a:solidFill>
              </a:rPr>
              <a:t>The compensation plan should first advance the firm’s strategic aims management</a:t>
            </a:r>
          </a:p>
          <a:p>
            <a:r>
              <a:rPr lang="en-US" sz="2400" dirty="0">
                <a:solidFill>
                  <a:srgbClr val="00B0F0"/>
                </a:solidFill>
              </a:rPr>
              <a:t>should produce an aligned reward strategy. This means creating a compensation</a:t>
            </a:r>
          </a:p>
          <a:p>
            <a:r>
              <a:rPr lang="en-US" sz="2400" dirty="0">
                <a:solidFill>
                  <a:srgbClr val="00B0F0"/>
                </a:solidFill>
              </a:rPr>
              <a:t>package including wages, incentives, and benefits that produces the employee behaviors the firm needs to support and achieve its competitive strategy. </a:t>
            </a:r>
          </a:p>
          <a:p>
            <a:r>
              <a:rPr lang="en-US" sz="2400" dirty="0">
                <a:solidFill>
                  <a:srgbClr val="00B0F0"/>
                </a:solidFill>
              </a:rPr>
              <a:t>Many employers formulate a total rewards strategy. Total rewards encompass the</a:t>
            </a:r>
          </a:p>
          <a:p>
            <a:r>
              <a:rPr lang="en-US" sz="2400" dirty="0">
                <a:solidFill>
                  <a:srgbClr val="00B0F0"/>
                </a:solidFill>
              </a:rPr>
              <a:t>traditional pay, incentives, and benefits, but also things such as more challenging</a:t>
            </a:r>
          </a:p>
          <a:p>
            <a:r>
              <a:rPr lang="en-US" sz="2400" dirty="0">
                <a:solidFill>
                  <a:srgbClr val="00B0F0"/>
                </a:solidFill>
              </a:rPr>
              <a:t>jobs (job design), career development, and recognition programs.</a:t>
            </a:r>
          </a:p>
          <a:p>
            <a:r>
              <a:rPr lang="en-US" sz="2400" dirty="0">
                <a:solidFill>
                  <a:srgbClr val="00B0F0"/>
                </a:solidFill>
              </a:rPr>
              <a:t>The HR or compensation manager along with top management creates pay policies that are consistent with the firm’s strategic aims.</a:t>
            </a:r>
          </a:p>
          <a:p>
            <a:endParaRPr lang="en-US" sz="2400" dirty="0">
              <a:solidFill>
                <a:srgbClr val="00B0F0"/>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Basic Factors in Determining Pay Rates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555010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2" descr="Tabletopbar01">
            <a:extLst>
              <a:ext uri="{FF2B5EF4-FFF2-40B4-BE49-F238E27FC236}">
                <a16:creationId xmlns:a16="http://schemas.microsoft.com/office/drawing/2014/main" id="{7FC46049-677E-8BC6-6684-6870E3D6E810}"/>
              </a:ext>
            </a:extLst>
          </p:cNvPr>
          <p:cNvSpPr txBox="1">
            <a:spLocks noChangeArrowheads="1"/>
          </p:cNvSpPr>
          <p:nvPr/>
        </p:nvSpPr>
        <p:spPr bwMode="auto">
          <a:xfrm>
            <a:off x="2014540" y="718862"/>
            <a:ext cx="7795888" cy="338554"/>
          </a:xfrm>
          <a:prstGeom prst="rect">
            <a:avLst/>
          </a:prstGeom>
          <a:blipFill dpi="0" rotWithShape="1">
            <a:blip r:embed="rId3"/>
            <a:srcRect/>
            <a:stretch>
              <a:fillRect/>
            </a:stretch>
          </a:blipFill>
          <a:ln w="3175">
            <a:solidFill>
              <a:srgbClr val="85D785"/>
            </a:solidFill>
            <a:miter lim="800000"/>
            <a:headEnd/>
            <a:tailEnd/>
          </a:ln>
        </p:spPr>
        <p:txBody>
          <a:bodyPr wrap="square">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cs typeface="Arial" panose="020B0604020202020204" pitchFamily="34" charset="0"/>
              </a:rPr>
              <a:t>	Developing an Aligned Reward Strategy</a:t>
            </a:r>
          </a:p>
        </p:txBody>
      </p:sp>
      <p:sp>
        <p:nvSpPr>
          <p:cNvPr id="12293" name="Rectangle 3">
            <a:extLst>
              <a:ext uri="{FF2B5EF4-FFF2-40B4-BE49-F238E27FC236}">
                <a16:creationId xmlns:a16="http://schemas.microsoft.com/office/drawing/2014/main" id="{9FD12D91-8839-6574-1D7F-F444D5A21800}"/>
              </a:ext>
            </a:extLst>
          </p:cNvPr>
          <p:cNvSpPr>
            <a:spLocks noChangeArrowheads="1"/>
          </p:cNvSpPr>
          <p:nvPr/>
        </p:nvSpPr>
        <p:spPr bwMode="auto">
          <a:xfrm>
            <a:off x="2073275" y="1173997"/>
            <a:ext cx="21399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1800" b="1" dirty="0"/>
              <a:t>Questions to Ask:</a:t>
            </a:r>
          </a:p>
        </p:txBody>
      </p:sp>
      <p:sp>
        <p:nvSpPr>
          <p:cNvPr id="12294" name="Rectangle 4">
            <a:extLst>
              <a:ext uri="{FF2B5EF4-FFF2-40B4-BE49-F238E27FC236}">
                <a16:creationId xmlns:a16="http://schemas.microsoft.com/office/drawing/2014/main" id="{820B7740-0671-0279-7FE2-02DF2EB2AE9B}"/>
              </a:ext>
            </a:extLst>
          </p:cNvPr>
          <p:cNvSpPr>
            <a:spLocks noChangeArrowheads="1"/>
          </p:cNvSpPr>
          <p:nvPr/>
        </p:nvSpPr>
        <p:spPr bwMode="auto">
          <a:xfrm>
            <a:off x="2163763" y="1708687"/>
            <a:ext cx="7315200" cy="394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6075" indent="-346075"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buFontTx/>
              <a:buAutoNum type="arabicPeriod"/>
            </a:pPr>
            <a:r>
              <a:rPr lang="en-US" altLang="en-US" sz="1800" dirty="0"/>
              <a:t>What must our company do, (for instance in terms of improving customer service), to be successful in fulfilling its mission or achieving its desired competitive position?</a:t>
            </a:r>
          </a:p>
          <a:p>
            <a:pPr eaLnBrk="1" hangingPunct="1">
              <a:spcBef>
                <a:spcPct val="50000"/>
              </a:spcBef>
              <a:buFontTx/>
              <a:buAutoNum type="arabicPeriod"/>
            </a:pPr>
            <a:r>
              <a:rPr lang="en-US" altLang="en-US" sz="1800" dirty="0"/>
              <a:t>What are the employee behaviors or actions necessary to successfully implement this competitive strategy?</a:t>
            </a:r>
          </a:p>
          <a:p>
            <a:pPr eaLnBrk="1" hangingPunct="1">
              <a:spcBef>
                <a:spcPct val="50000"/>
              </a:spcBef>
              <a:buFontTx/>
              <a:buAutoNum type="arabicPeriod"/>
            </a:pPr>
            <a:r>
              <a:rPr lang="en-US" altLang="en-US" sz="1800" dirty="0"/>
              <a:t>What compensation programs should we use to reinforce those behaviors? What should be the purpose of each program in reinforcing each desired behavior?</a:t>
            </a:r>
          </a:p>
          <a:p>
            <a:pPr eaLnBrk="1" hangingPunct="1">
              <a:spcBef>
                <a:spcPct val="50000"/>
              </a:spcBef>
              <a:buFontTx/>
              <a:buAutoNum type="arabicPeriod"/>
            </a:pPr>
            <a:r>
              <a:rPr lang="en-US" altLang="en-US" sz="1800" dirty="0"/>
              <a:t>What measurable requirements should each compensation program meet to be deemed successful in fulfilling its purpose?</a:t>
            </a:r>
          </a:p>
          <a:p>
            <a:pPr eaLnBrk="1" hangingPunct="1">
              <a:spcBef>
                <a:spcPct val="50000"/>
              </a:spcBef>
              <a:buFontTx/>
              <a:buAutoNum type="arabicPeriod"/>
            </a:pPr>
            <a:r>
              <a:rPr lang="en-US" altLang="en-US" sz="1800" dirty="0"/>
              <a:t>How well do our current compensation programs match these requirements?</a:t>
            </a:r>
          </a:p>
        </p:txBody>
      </p:sp>
      <p:sp>
        <p:nvSpPr>
          <p:cNvPr id="2" name="Rectangle 1">
            <a:extLst>
              <a:ext uri="{FF2B5EF4-FFF2-40B4-BE49-F238E27FC236}">
                <a16:creationId xmlns:a16="http://schemas.microsoft.com/office/drawing/2014/main" id="{767926F6-5E0F-D086-44E5-84547CBE90D4}"/>
              </a:ext>
            </a:extLst>
          </p:cNvPr>
          <p:cNvSpPr/>
          <p:nvPr/>
        </p:nvSpPr>
        <p:spPr>
          <a:xfrm>
            <a:off x="585851" y="6361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2B008966-7C8C-7B0A-E3E0-E1D7950BEA0B}"/>
              </a:ext>
            </a:extLst>
          </p:cNvPr>
          <p:cNvSpPr txBox="1"/>
          <p:nvPr/>
        </p:nvSpPr>
        <p:spPr>
          <a:xfrm>
            <a:off x="796692" y="676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AED7B94-4F3E-11C9-2670-65BB6A4E9A7B}"/>
              </a:ext>
            </a:extLst>
          </p:cNvPr>
          <p:cNvSpPr txBox="1"/>
          <p:nvPr/>
        </p:nvSpPr>
        <p:spPr>
          <a:xfrm>
            <a:off x="857722" y="93250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CCC47ED-18EE-9161-3294-1DD91301E1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01256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rPr>
              <a:t>EQUITY THEORY OF MOTIVATION </a:t>
            </a:r>
            <a:r>
              <a:rPr lang="en-US" sz="2400" dirty="0">
                <a:solidFill>
                  <a:srgbClr val="00B0F0"/>
                </a:solidFill>
              </a:rPr>
              <a:t>With respect to compensation, managers should address four forms of equity: external, internal, individual, and procedural.</a:t>
            </a:r>
          </a:p>
          <a:p>
            <a:pPr marL="342900" indent="-342900">
              <a:buFont typeface="Arial" panose="020B0604020202020204" pitchFamily="34" charset="0"/>
              <a:buChar char="•"/>
            </a:pPr>
            <a:r>
              <a:rPr lang="en-US" sz="2400" dirty="0">
                <a:solidFill>
                  <a:srgbClr val="00B0F0"/>
                </a:solidFill>
              </a:rPr>
              <a:t>External equity refers to how a job’s pay rate in one company compares to the job’s</a:t>
            </a:r>
          </a:p>
          <a:p>
            <a:r>
              <a:rPr lang="en-US" sz="2400" dirty="0">
                <a:solidFill>
                  <a:srgbClr val="00B0F0"/>
                </a:solidFill>
              </a:rPr>
              <a:t>pay rate in other companies.</a:t>
            </a:r>
          </a:p>
          <a:p>
            <a:pPr marL="342900" indent="-342900">
              <a:buFont typeface="Arial" panose="020B0604020202020204" pitchFamily="34" charset="0"/>
              <a:buChar char="•"/>
            </a:pPr>
            <a:r>
              <a:rPr lang="en-US" sz="2400" dirty="0">
                <a:solidFill>
                  <a:srgbClr val="00B0F0"/>
                </a:solidFill>
              </a:rPr>
              <a:t>Internal equity refers to how fair the job’s pay rate is when compared to other jobs</a:t>
            </a:r>
          </a:p>
          <a:p>
            <a:r>
              <a:rPr lang="en-US" sz="2400" dirty="0">
                <a:solidFill>
                  <a:srgbClr val="00B0F0"/>
                </a:solidFill>
              </a:rPr>
              <a:t>within the same company.</a:t>
            </a:r>
          </a:p>
          <a:p>
            <a:pPr marL="342900" indent="-342900">
              <a:buFont typeface="Arial" panose="020B0604020202020204" pitchFamily="34" charset="0"/>
              <a:buChar char="•"/>
            </a:pPr>
            <a:r>
              <a:rPr lang="en-US" sz="2400" dirty="0">
                <a:solidFill>
                  <a:srgbClr val="00B0F0"/>
                </a:solidFill>
              </a:rPr>
              <a:t>Individual equity refers to the fairness of an individual s pay as compared with what his or her coworkers are earning for the same or very similar jobs within the company, based on each individual’s performance.</a:t>
            </a:r>
          </a:p>
          <a:p>
            <a:pPr marL="342900" indent="-342900">
              <a:buFont typeface="Arial" panose="020B0604020202020204" pitchFamily="34" charset="0"/>
              <a:buChar char="•"/>
            </a:pPr>
            <a:r>
              <a:rPr lang="en-US" sz="2400" dirty="0">
                <a:solidFill>
                  <a:srgbClr val="00B0F0"/>
                </a:solidFill>
              </a:rPr>
              <a:t>Procedural equity refers to the perceived fairness of the processes and procedures</a:t>
            </a:r>
          </a:p>
          <a:p>
            <a:r>
              <a:rPr lang="en-US" sz="2400" dirty="0">
                <a:solidFill>
                  <a:srgbClr val="00B0F0"/>
                </a:solidFill>
              </a:rPr>
              <a:t>used to make decisions regarding the allocation of pay.</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Basic Factors in Determining Pay Rates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2143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3298" name="Rectangle 2">
            <a:extLst>
              <a:ext uri="{FF2B5EF4-FFF2-40B4-BE49-F238E27FC236}">
                <a16:creationId xmlns:a16="http://schemas.microsoft.com/office/drawing/2014/main" id="{5EA091AD-22C8-BC9C-0D15-EBB584B5FB8D}"/>
              </a:ext>
            </a:extLst>
          </p:cNvPr>
          <p:cNvSpPr>
            <a:spLocks noGrp="1" noChangeArrowheads="1"/>
          </p:cNvSpPr>
          <p:nvPr>
            <p:ph type="title"/>
          </p:nvPr>
        </p:nvSpPr>
        <p:spPr>
          <a:xfrm>
            <a:off x="2533651" y="590472"/>
            <a:ext cx="7424738" cy="854075"/>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Addressing Equity Issues</a:t>
            </a:r>
          </a:p>
        </p:txBody>
      </p:sp>
      <p:grpSp>
        <p:nvGrpSpPr>
          <p:cNvPr id="2" name="Group 23">
            <a:extLst>
              <a:ext uri="{FF2B5EF4-FFF2-40B4-BE49-F238E27FC236}">
                <a16:creationId xmlns:a16="http://schemas.microsoft.com/office/drawing/2014/main" id="{9EBE4241-DF0F-B2B7-EB3A-ACBEE02220BE}"/>
              </a:ext>
            </a:extLst>
          </p:cNvPr>
          <p:cNvGrpSpPr>
            <a:grpSpLocks/>
          </p:cNvGrpSpPr>
          <p:nvPr/>
        </p:nvGrpSpPr>
        <p:grpSpPr bwMode="auto">
          <a:xfrm>
            <a:off x="2073276" y="1557121"/>
            <a:ext cx="7885113" cy="4294187"/>
            <a:chOff x="346" y="893"/>
            <a:chExt cx="4967" cy="2705"/>
          </a:xfrm>
        </p:grpSpPr>
        <p:sp>
          <p:nvSpPr>
            <p:cNvPr id="15366" name="AutoShape 14" descr="brownfill01">
              <a:extLst>
                <a:ext uri="{FF2B5EF4-FFF2-40B4-BE49-F238E27FC236}">
                  <a16:creationId xmlns:a16="http://schemas.microsoft.com/office/drawing/2014/main" id="{36A23A0D-BB14-7B2F-6A65-5E93FBA9AFDF}"/>
                </a:ext>
              </a:extLst>
            </p:cNvPr>
            <p:cNvSpPr>
              <a:spLocks noChangeArrowheads="1"/>
            </p:cNvSpPr>
            <p:nvPr/>
          </p:nvSpPr>
          <p:spPr bwMode="auto">
            <a:xfrm>
              <a:off x="2477" y="893"/>
              <a:ext cx="2836" cy="538"/>
            </a:xfrm>
            <a:prstGeom prst="roundRect">
              <a:avLst>
                <a:gd name="adj" fmla="val 16667"/>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Area wage and salary surveys</a:t>
              </a:r>
            </a:p>
          </p:txBody>
        </p:sp>
        <p:sp>
          <p:nvSpPr>
            <p:cNvPr id="15367" name="AutoShape 15" descr="purplefill01">
              <a:extLst>
                <a:ext uri="{FF2B5EF4-FFF2-40B4-BE49-F238E27FC236}">
                  <a16:creationId xmlns:a16="http://schemas.microsoft.com/office/drawing/2014/main" id="{0A77B22C-09B1-B182-9CEC-3EC5F97DCC14}"/>
                </a:ext>
              </a:extLst>
            </p:cNvPr>
            <p:cNvSpPr>
              <a:spLocks noChangeArrowheads="1"/>
            </p:cNvSpPr>
            <p:nvPr/>
          </p:nvSpPr>
          <p:spPr bwMode="auto">
            <a:xfrm>
              <a:off x="2477" y="1624"/>
              <a:ext cx="2836" cy="538"/>
            </a:xfrm>
            <a:prstGeom prst="roundRect">
              <a:avLst>
                <a:gd name="adj" fmla="val 16667"/>
              </a:avLst>
            </a:prstGeom>
            <a:blipFill dpi="0" rotWithShape="1">
              <a:blip r:embed="rId4"/>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analysis and job evaluation</a:t>
              </a:r>
            </a:p>
          </p:txBody>
        </p:sp>
        <p:sp>
          <p:nvSpPr>
            <p:cNvPr id="15368" name="AutoShape 16" descr="greenfill01">
              <a:extLst>
                <a:ext uri="{FF2B5EF4-FFF2-40B4-BE49-F238E27FC236}">
                  <a16:creationId xmlns:a16="http://schemas.microsoft.com/office/drawing/2014/main" id="{9D3D9C6C-6A6E-76DE-9AF8-ADBB2C0C30EB}"/>
                </a:ext>
              </a:extLst>
            </p:cNvPr>
            <p:cNvSpPr>
              <a:spLocks noChangeArrowheads="1"/>
            </p:cNvSpPr>
            <p:nvPr/>
          </p:nvSpPr>
          <p:spPr bwMode="auto">
            <a:xfrm>
              <a:off x="2477" y="2333"/>
              <a:ext cx="2836" cy="538"/>
            </a:xfrm>
            <a:prstGeom prst="roundRect">
              <a:avLst>
                <a:gd name="adj" fmla="val 16667"/>
              </a:avLst>
            </a:prstGeom>
            <a:blipFill dpi="0" rotWithShape="1">
              <a:blip r:embed="rId5"/>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Performance appraisal and incentive pay</a:t>
              </a:r>
            </a:p>
          </p:txBody>
        </p:sp>
        <p:sp>
          <p:nvSpPr>
            <p:cNvPr id="15369" name="AutoShape 17" descr="bluefill01">
              <a:extLst>
                <a:ext uri="{FF2B5EF4-FFF2-40B4-BE49-F238E27FC236}">
                  <a16:creationId xmlns:a16="http://schemas.microsoft.com/office/drawing/2014/main" id="{E9C2679C-478B-9A1E-07A4-40155AFD9E53}"/>
                </a:ext>
              </a:extLst>
            </p:cNvPr>
            <p:cNvSpPr>
              <a:spLocks noChangeArrowheads="1"/>
            </p:cNvSpPr>
            <p:nvPr/>
          </p:nvSpPr>
          <p:spPr bwMode="auto">
            <a:xfrm>
              <a:off x="2477" y="3060"/>
              <a:ext cx="2836" cy="538"/>
            </a:xfrm>
            <a:prstGeom prst="roundRect">
              <a:avLst>
                <a:gd name="adj" fmla="val 16667"/>
              </a:avLst>
            </a:prstGeom>
            <a:blipFill dpi="0" rotWithShape="1">
              <a:blip r:embed="rId6"/>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Communications, grievance mechanisms, and employees’ participation</a:t>
              </a:r>
            </a:p>
          </p:txBody>
        </p:sp>
        <p:cxnSp>
          <p:nvCxnSpPr>
            <p:cNvPr id="15370" name="AutoShape 18">
              <a:extLst>
                <a:ext uri="{FF2B5EF4-FFF2-40B4-BE49-F238E27FC236}">
                  <a16:creationId xmlns:a16="http://schemas.microsoft.com/office/drawing/2014/main" id="{F5B487E4-F846-C5C5-B534-0B9096A6538D}"/>
                </a:ext>
              </a:extLst>
            </p:cNvPr>
            <p:cNvCxnSpPr>
              <a:cxnSpLocks noChangeShapeType="1"/>
              <a:stCxn id="15374" idx="0"/>
              <a:endCxn id="15366" idx="1"/>
            </p:cNvCxnSpPr>
            <p:nvPr/>
          </p:nvCxnSpPr>
          <p:spPr bwMode="auto">
            <a:xfrm rot="-5400000">
              <a:off x="1614" y="886"/>
              <a:ext cx="572" cy="1123"/>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371" name="AutoShape 19">
              <a:extLst>
                <a:ext uri="{FF2B5EF4-FFF2-40B4-BE49-F238E27FC236}">
                  <a16:creationId xmlns:a16="http://schemas.microsoft.com/office/drawing/2014/main" id="{A0A62221-D1C2-C345-AE1A-F6B771345331}"/>
                </a:ext>
              </a:extLst>
            </p:cNvPr>
            <p:cNvCxnSpPr>
              <a:cxnSpLocks noChangeShapeType="1"/>
              <a:stCxn id="15374" idx="1"/>
              <a:endCxn id="15367" idx="1"/>
            </p:cNvCxnSpPr>
            <p:nvPr/>
          </p:nvCxnSpPr>
          <p:spPr bwMode="auto">
            <a:xfrm>
              <a:off x="636" y="1881"/>
              <a:ext cx="1825"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72" name="AutoShape 20">
              <a:extLst>
                <a:ext uri="{FF2B5EF4-FFF2-40B4-BE49-F238E27FC236}">
                  <a16:creationId xmlns:a16="http://schemas.microsoft.com/office/drawing/2014/main" id="{E4852926-5B1F-D216-04D4-43972368285C}"/>
                </a:ext>
              </a:extLst>
            </p:cNvPr>
            <p:cNvCxnSpPr>
              <a:cxnSpLocks noChangeShapeType="1"/>
              <a:stCxn id="15374" idx="3"/>
              <a:endCxn id="15368" idx="1"/>
            </p:cNvCxnSpPr>
            <p:nvPr/>
          </p:nvCxnSpPr>
          <p:spPr bwMode="auto">
            <a:xfrm flipV="1">
              <a:off x="636" y="2602"/>
              <a:ext cx="1825" cy="2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73" name="AutoShape 21">
              <a:extLst>
                <a:ext uri="{FF2B5EF4-FFF2-40B4-BE49-F238E27FC236}">
                  <a16:creationId xmlns:a16="http://schemas.microsoft.com/office/drawing/2014/main" id="{849EE8B2-8266-EB75-4F7B-56FF5676DAB5}"/>
                </a:ext>
              </a:extLst>
            </p:cNvPr>
            <p:cNvCxnSpPr>
              <a:cxnSpLocks noChangeShapeType="1"/>
              <a:stCxn id="15374" idx="4"/>
              <a:endCxn id="15369" idx="1"/>
            </p:cNvCxnSpPr>
            <p:nvPr/>
          </p:nvCxnSpPr>
          <p:spPr bwMode="auto">
            <a:xfrm rot="16200000" flipH="1">
              <a:off x="1621" y="2489"/>
              <a:ext cx="557" cy="1123"/>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5374" name="Oval 22">
              <a:extLst>
                <a:ext uri="{FF2B5EF4-FFF2-40B4-BE49-F238E27FC236}">
                  <a16:creationId xmlns:a16="http://schemas.microsoft.com/office/drawing/2014/main" id="{59DF221B-82ED-1B20-BC5B-C43BF968DB54}"/>
                </a:ext>
              </a:extLst>
            </p:cNvPr>
            <p:cNvSpPr>
              <a:spLocks noChangeArrowheads="1"/>
            </p:cNvSpPr>
            <p:nvPr/>
          </p:nvSpPr>
          <p:spPr bwMode="auto">
            <a:xfrm>
              <a:off x="346" y="1750"/>
              <a:ext cx="1983" cy="1006"/>
            </a:xfrm>
            <a:prstGeom prst="ellipse">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Methods to Address Equity Issues</a:t>
              </a:r>
            </a:p>
          </p:txBody>
        </p:sp>
      </p:grpSp>
      <p:sp>
        <p:nvSpPr>
          <p:cNvPr id="3" name="Rectangle 2">
            <a:extLst>
              <a:ext uri="{FF2B5EF4-FFF2-40B4-BE49-F238E27FC236}">
                <a16:creationId xmlns:a16="http://schemas.microsoft.com/office/drawing/2014/main" id="{D75B66E2-E5C0-45DF-0B31-C30DF0D55C85}"/>
              </a:ext>
            </a:extLst>
          </p:cNvPr>
          <p:cNvSpPr/>
          <p:nvPr/>
        </p:nvSpPr>
        <p:spPr>
          <a:xfrm>
            <a:off x="709837" y="6361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37CF2D8-AF1E-254E-50B5-AF4C4BB73263}"/>
              </a:ext>
            </a:extLst>
          </p:cNvPr>
          <p:cNvSpPr txBox="1"/>
          <p:nvPr/>
        </p:nvSpPr>
        <p:spPr>
          <a:xfrm>
            <a:off x="920678" y="676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7C5A32B-B8E2-87BD-7F1D-CA4585CD98B1}"/>
              </a:ext>
            </a:extLst>
          </p:cNvPr>
          <p:cNvSpPr txBox="1"/>
          <p:nvPr/>
        </p:nvSpPr>
        <p:spPr>
          <a:xfrm>
            <a:off x="981708" y="93250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3662CBB-8112-C706-C03A-947879AF44EF}"/>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0200095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Line 2">
            <a:extLst>
              <a:ext uri="{FF2B5EF4-FFF2-40B4-BE49-F238E27FC236}">
                <a16:creationId xmlns:a16="http://schemas.microsoft.com/office/drawing/2014/main" id="{3DA31D0F-EF04-0369-FD1A-D2AE1D9C9B25}"/>
              </a:ext>
            </a:extLst>
          </p:cNvPr>
          <p:cNvSpPr>
            <a:spLocks noChangeShapeType="1"/>
          </p:cNvSpPr>
          <p:nvPr/>
        </p:nvSpPr>
        <p:spPr bwMode="auto">
          <a:xfrm>
            <a:off x="1982629" y="1057755"/>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9221" name="Text Box 3">
            <a:extLst>
              <a:ext uri="{FF2B5EF4-FFF2-40B4-BE49-F238E27FC236}">
                <a16:creationId xmlns:a16="http://schemas.microsoft.com/office/drawing/2014/main" id="{EF2F2A5C-DFA8-4F59-A562-ADA8065C1969}"/>
              </a:ext>
            </a:extLst>
          </p:cNvPr>
          <p:cNvSpPr txBox="1">
            <a:spLocks noChangeArrowheads="1"/>
          </p:cNvSpPr>
          <p:nvPr/>
        </p:nvSpPr>
        <p:spPr bwMode="auto">
          <a:xfrm>
            <a:off x="1952547" y="641371"/>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FIGURE</a:t>
            </a:r>
            <a:r>
              <a:rPr lang="en-US" altLang="en-US" sz="1600" dirty="0">
                <a:cs typeface="Arial" panose="020B0604020202020204" pitchFamily="34" charset="0"/>
              </a:rPr>
              <a:t>	Some Typical Exempt, Nonexempt Job Titles</a:t>
            </a:r>
          </a:p>
        </p:txBody>
      </p:sp>
      <p:sp>
        <p:nvSpPr>
          <p:cNvPr id="9222" name="Rectangle 4">
            <a:extLst>
              <a:ext uri="{FF2B5EF4-FFF2-40B4-BE49-F238E27FC236}">
                <a16:creationId xmlns:a16="http://schemas.microsoft.com/office/drawing/2014/main" id="{FEF1C81B-1183-57C6-FEB0-01ED336EB2D7}"/>
              </a:ext>
            </a:extLst>
          </p:cNvPr>
          <p:cNvSpPr>
            <a:spLocks noChangeArrowheads="1"/>
          </p:cNvSpPr>
          <p:nvPr/>
        </p:nvSpPr>
        <p:spPr bwMode="auto">
          <a:xfrm>
            <a:off x="2803526" y="1190408"/>
            <a:ext cx="3292475"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b="1" dirty="0"/>
              <a:t>EXEMPT</a:t>
            </a:r>
          </a:p>
          <a:p>
            <a:pPr eaLnBrk="1" hangingPunct="1">
              <a:spcBef>
                <a:spcPct val="50000"/>
              </a:spcBef>
            </a:pPr>
            <a:r>
              <a:rPr lang="en-US" altLang="en-US" sz="1800" dirty="0"/>
              <a:t>Attorneys</a:t>
            </a:r>
          </a:p>
          <a:p>
            <a:pPr eaLnBrk="1" hangingPunct="1">
              <a:spcBef>
                <a:spcPct val="50000"/>
              </a:spcBef>
            </a:pPr>
            <a:r>
              <a:rPr lang="en-US" altLang="en-US" sz="1800" dirty="0"/>
              <a:t>Physicians</a:t>
            </a:r>
          </a:p>
          <a:p>
            <a:pPr eaLnBrk="1" hangingPunct="1">
              <a:spcBef>
                <a:spcPct val="50000"/>
              </a:spcBef>
            </a:pPr>
            <a:r>
              <a:rPr lang="en-US" altLang="en-US" sz="1800" dirty="0"/>
              <a:t>Pharmacists</a:t>
            </a:r>
          </a:p>
          <a:p>
            <a:pPr eaLnBrk="1" hangingPunct="1">
              <a:spcBef>
                <a:spcPct val="50000"/>
              </a:spcBef>
            </a:pPr>
            <a:r>
              <a:rPr lang="en-US" altLang="en-US" sz="1800" dirty="0"/>
              <a:t>Engineers</a:t>
            </a:r>
          </a:p>
          <a:p>
            <a:pPr eaLnBrk="1" hangingPunct="1">
              <a:spcBef>
                <a:spcPct val="50000"/>
              </a:spcBef>
            </a:pPr>
            <a:r>
              <a:rPr lang="en-US" altLang="en-US" sz="1800" dirty="0"/>
              <a:t>Teachers</a:t>
            </a:r>
          </a:p>
          <a:p>
            <a:pPr eaLnBrk="1" hangingPunct="1">
              <a:spcBef>
                <a:spcPct val="50000"/>
              </a:spcBef>
            </a:pPr>
            <a:r>
              <a:rPr lang="en-US" altLang="en-US" sz="1800" dirty="0"/>
              <a:t>Scientists</a:t>
            </a:r>
          </a:p>
          <a:p>
            <a:pPr eaLnBrk="1" hangingPunct="1">
              <a:spcBef>
                <a:spcPct val="50000"/>
              </a:spcBef>
            </a:pPr>
            <a:r>
              <a:rPr lang="en-US" altLang="en-US" sz="1800" dirty="0"/>
              <a:t>Computer systems analysts</a:t>
            </a:r>
          </a:p>
          <a:p>
            <a:pPr eaLnBrk="1" hangingPunct="1">
              <a:spcBef>
                <a:spcPct val="50000"/>
              </a:spcBef>
            </a:pPr>
            <a:r>
              <a:rPr lang="en-US" altLang="en-US" sz="1800" dirty="0"/>
              <a:t>General managers</a:t>
            </a:r>
          </a:p>
          <a:p>
            <a:pPr eaLnBrk="1" hangingPunct="1">
              <a:spcBef>
                <a:spcPct val="50000"/>
              </a:spcBef>
            </a:pPr>
            <a:r>
              <a:rPr lang="en-US" altLang="en-US" sz="1800" dirty="0"/>
              <a:t>Personnel directors</a:t>
            </a:r>
          </a:p>
          <a:p>
            <a:pPr eaLnBrk="1" hangingPunct="1">
              <a:spcBef>
                <a:spcPct val="50000"/>
              </a:spcBef>
            </a:pPr>
            <a:r>
              <a:rPr lang="en-US" altLang="en-US" sz="1800" dirty="0"/>
              <a:t>Accountants</a:t>
            </a:r>
          </a:p>
          <a:p>
            <a:pPr eaLnBrk="1" hangingPunct="1">
              <a:spcBef>
                <a:spcPct val="50000"/>
              </a:spcBef>
            </a:pPr>
            <a:r>
              <a:rPr lang="en-US" altLang="en-US" sz="1800" dirty="0"/>
              <a:t>Purchasing agents</a:t>
            </a:r>
          </a:p>
        </p:txBody>
      </p:sp>
      <p:sp>
        <p:nvSpPr>
          <p:cNvPr id="9223" name="Rectangle 5">
            <a:extLst>
              <a:ext uri="{FF2B5EF4-FFF2-40B4-BE49-F238E27FC236}">
                <a16:creationId xmlns:a16="http://schemas.microsoft.com/office/drawing/2014/main" id="{0E6CF9FB-EFD3-00C6-CBDE-02EF3853EBF9}"/>
              </a:ext>
            </a:extLst>
          </p:cNvPr>
          <p:cNvSpPr>
            <a:spLocks noChangeArrowheads="1"/>
          </p:cNvSpPr>
          <p:nvPr/>
        </p:nvSpPr>
        <p:spPr bwMode="auto">
          <a:xfrm>
            <a:off x="7010401" y="1205906"/>
            <a:ext cx="2925763"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b="1"/>
              <a:t>NONEXEMPT</a:t>
            </a:r>
          </a:p>
          <a:p>
            <a:pPr eaLnBrk="1" hangingPunct="1">
              <a:spcBef>
                <a:spcPct val="50000"/>
              </a:spcBef>
            </a:pPr>
            <a:r>
              <a:rPr lang="en-US" altLang="en-US" sz="1800"/>
              <a:t>Paralegals</a:t>
            </a:r>
          </a:p>
          <a:p>
            <a:pPr eaLnBrk="1" hangingPunct="1">
              <a:spcBef>
                <a:spcPct val="50000"/>
              </a:spcBef>
            </a:pPr>
            <a:r>
              <a:rPr lang="en-US" altLang="en-US" sz="1800"/>
              <a:t>Accounting clerks</a:t>
            </a:r>
          </a:p>
          <a:p>
            <a:pPr eaLnBrk="1" hangingPunct="1">
              <a:spcBef>
                <a:spcPct val="50000"/>
              </a:spcBef>
            </a:pPr>
            <a:r>
              <a:rPr lang="en-US" altLang="en-US" sz="1800"/>
              <a:t>Newspaper writers</a:t>
            </a:r>
          </a:p>
          <a:p>
            <a:pPr eaLnBrk="1" hangingPunct="1">
              <a:spcBef>
                <a:spcPct val="50000"/>
              </a:spcBef>
            </a:pPr>
            <a:r>
              <a:rPr lang="en-US" altLang="en-US" sz="1800"/>
              <a:t>Working supervisor</a:t>
            </a:r>
          </a:p>
          <a:p>
            <a:pPr eaLnBrk="1" hangingPunct="1">
              <a:spcBef>
                <a:spcPct val="50000"/>
              </a:spcBef>
            </a:pPr>
            <a:r>
              <a:rPr lang="en-US" altLang="en-US" sz="1800"/>
              <a:t>Management trainees</a:t>
            </a:r>
          </a:p>
          <a:p>
            <a:pPr eaLnBrk="1" hangingPunct="1">
              <a:spcBef>
                <a:spcPct val="50000"/>
              </a:spcBef>
            </a:pPr>
            <a:r>
              <a:rPr lang="en-US" altLang="en-US" sz="1800"/>
              <a:t>Secretaries</a:t>
            </a:r>
          </a:p>
          <a:p>
            <a:pPr eaLnBrk="1" hangingPunct="1">
              <a:spcBef>
                <a:spcPct val="50000"/>
              </a:spcBef>
            </a:pPr>
            <a:r>
              <a:rPr lang="en-US" altLang="en-US" sz="1800"/>
              <a:t>Clerical employees</a:t>
            </a:r>
          </a:p>
        </p:txBody>
      </p:sp>
      <p:sp>
        <p:nvSpPr>
          <p:cNvPr id="2" name="Rectangle 1">
            <a:extLst>
              <a:ext uri="{FF2B5EF4-FFF2-40B4-BE49-F238E27FC236}">
                <a16:creationId xmlns:a16="http://schemas.microsoft.com/office/drawing/2014/main" id="{736C50AD-0192-7E69-C1E4-2F020B4A3810}"/>
              </a:ext>
            </a:extLst>
          </p:cNvPr>
          <p:cNvSpPr/>
          <p:nvPr/>
        </p:nvSpPr>
        <p:spPr>
          <a:xfrm>
            <a:off x="399873" y="6206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57282DD4-BA73-37B4-12EE-68A30160DA33}"/>
              </a:ext>
            </a:extLst>
          </p:cNvPr>
          <p:cNvSpPr txBox="1"/>
          <p:nvPr/>
        </p:nvSpPr>
        <p:spPr>
          <a:xfrm>
            <a:off x="610714" y="6611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FDD5D58-2601-4011-6CE3-FE84BCFF3472}"/>
              </a:ext>
            </a:extLst>
          </p:cNvPr>
          <p:cNvSpPr txBox="1"/>
          <p:nvPr/>
        </p:nvSpPr>
        <p:spPr>
          <a:xfrm>
            <a:off x="671744" y="9170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28F0AB8-215E-6998-3363-7210A20955C6}"/>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68657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Line 2">
            <a:extLst>
              <a:ext uri="{FF2B5EF4-FFF2-40B4-BE49-F238E27FC236}">
                <a16:creationId xmlns:a16="http://schemas.microsoft.com/office/drawing/2014/main" id="{988593CE-FD4E-634C-A25F-44DAF58190AF}"/>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10245" name="Text Box 3">
            <a:extLst>
              <a:ext uri="{FF2B5EF4-FFF2-40B4-BE49-F238E27FC236}">
                <a16:creationId xmlns:a16="http://schemas.microsoft.com/office/drawing/2014/main" id="{30F68010-58F2-D69D-E40B-FD13528F7CD2}"/>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FIGURE</a:t>
            </a:r>
            <a:r>
              <a:rPr lang="en-US" altLang="en-US" sz="1600" dirty="0">
                <a:cs typeface="Arial" panose="020B0604020202020204" pitchFamily="34" charset="0"/>
              </a:rPr>
              <a:t>	Who Is Exempt? Who Is Not Exempt?</a:t>
            </a:r>
          </a:p>
        </p:txBody>
      </p:sp>
      <p:sp>
        <p:nvSpPr>
          <p:cNvPr id="10246" name="AutoShape 6" descr="greenfill02">
            <a:extLst>
              <a:ext uri="{FF2B5EF4-FFF2-40B4-BE49-F238E27FC236}">
                <a16:creationId xmlns:a16="http://schemas.microsoft.com/office/drawing/2014/main" id="{9EED4736-680E-83BB-8816-A34EB663E2EF}"/>
              </a:ext>
            </a:extLst>
          </p:cNvPr>
          <p:cNvSpPr>
            <a:spLocks noChangeArrowheads="1"/>
          </p:cNvSpPr>
          <p:nvPr/>
        </p:nvSpPr>
        <p:spPr bwMode="blackWhite">
          <a:xfrm>
            <a:off x="4705351" y="1143001"/>
            <a:ext cx="2919413" cy="658813"/>
          </a:xfrm>
          <a:prstGeom prst="roundRect">
            <a:avLst>
              <a:gd name="adj" fmla="val 9245"/>
            </a:avLst>
          </a:prstGeom>
          <a:blipFill dpi="0" rotWithShape="1">
            <a:blip r:embed="rId3"/>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Step 2: </a:t>
            </a:r>
            <a:br>
              <a:rPr lang="en-US" altLang="en-US" sz="1600">
                <a:latin typeface="Franklin Gothic Medium" panose="020B0603020102020204" pitchFamily="34" charset="0"/>
              </a:rPr>
            </a:br>
            <a:r>
              <a:rPr lang="en-US" altLang="en-US" sz="1600">
                <a:latin typeface="Franklin Gothic Medium" panose="020B0603020102020204" pitchFamily="34" charset="0"/>
              </a:rPr>
              <a:t>Exemption Applicability</a:t>
            </a:r>
          </a:p>
        </p:txBody>
      </p:sp>
      <p:sp>
        <p:nvSpPr>
          <p:cNvPr id="10247" name="AutoShape 7" descr="greenfill01">
            <a:extLst>
              <a:ext uri="{FF2B5EF4-FFF2-40B4-BE49-F238E27FC236}">
                <a16:creationId xmlns:a16="http://schemas.microsoft.com/office/drawing/2014/main" id="{0201154F-217A-4E65-A09D-05EC853611D4}"/>
              </a:ext>
            </a:extLst>
          </p:cNvPr>
          <p:cNvSpPr>
            <a:spLocks noChangeArrowheads="1"/>
          </p:cNvSpPr>
          <p:nvPr/>
        </p:nvSpPr>
        <p:spPr bwMode="blackWhite">
          <a:xfrm>
            <a:off x="2162176" y="1143001"/>
            <a:ext cx="2011363" cy="658813"/>
          </a:xfrm>
          <a:prstGeom prst="roundRect">
            <a:avLst>
              <a:gd name="adj" fmla="val 8301"/>
            </a:avLst>
          </a:prstGeom>
          <a:blipFill dpi="0" rotWithShape="1">
            <a:blip r:embed="rId4"/>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Step 1: </a:t>
            </a:r>
            <a:br>
              <a:rPr lang="en-US" altLang="en-US" sz="1600">
                <a:latin typeface="Franklin Gothic Medium" panose="020B0603020102020204" pitchFamily="34" charset="0"/>
              </a:rPr>
            </a:br>
            <a:r>
              <a:rPr lang="en-US" altLang="en-US" sz="1600">
                <a:latin typeface="Franklin Gothic Medium" panose="020B0603020102020204" pitchFamily="34" charset="0"/>
              </a:rPr>
              <a:t>Salary Basis Test</a:t>
            </a:r>
          </a:p>
        </p:txBody>
      </p:sp>
      <p:sp>
        <p:nvSpPr>
          <p:cNvPr id="10248" name="AutoShape 8" descr="purplefill01">
            <a:extLst>
              <a:ext uri="{FF2B5EF4-FFF2-40B4-BE49-F238E27FC236}">
                <a16:creationId xmlns:a16="http://schemas.microsoft.com/office/drawing/2014/main" id="{7723B3A2-FAAE-7240-F7C1-1BEE2A5FE5E8}"/>
              </a:ext>
            </a:extLst>
          </p:cNvPr>
          <p:cNvSpPr>
            <a:spLocks noChangeArrowheads="1"/>
          </p:cNvSpPr>
          <p:nvPr/>
        </p:nvSpPr>
        <p:spPr bwMode="blackWhite">
          <a:xfrm>
            <a:off x="8135939" y="1143001"/>
            <a:ext cx="1919287" cy="658813"/>
          </a:xfrm>
          <a:prstGeom prst="roundRect">
            <a:avLst>
              <a:gd name="adj" fmla="val 7356"/>
            </a:avLst>
          </a:prstGeom>
          <a:blipFill dpi="0" rotWithShape="1">
            <a:blip r:embed="rId5"/>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Step 3: </a:t>
            </a:r>
            <a:br>
              <a:rPr lang="en-US" altLang="en-US" sz="1600">
                <a:latin typeface="Franklin Gothic Medium" panose="020B0603020102020204" pitchFamily="34" charset="0"/>
              </a:rPr>
            </a:br>
            <a:r>
              <a:rPr lang="en-US" altLang="en-US" sz="1600">
                <a:latin typeface="Franklin Gothic Medium" panose="020B0603020102020204" pitchFamily="34" charset="0"/>
              </a:rPr>
              <a:t>Job Analysis</a:t>
            </a:r>
          </a:p>
        </p:txBody>
      </p:sp>
      <p:sp>
        <p:nvSpPr>
          <p:cNvPr id="10249" name="AutoShape 9" descr="greenfill02">
            <a:extLst>
              <a:ext uri="{FF2B5EF4-FFF2-40B4-BE49-F238E27FC236}">
                <a16:creationId xmlns:a16="http://schemas.microsoft.com/office/drawing/2014/main" id="{ED8BC31E-A243-1E10-2F7B-A66337141B33}"/>
              </a:ext>
            </a:extLst>
          </p:cNvPr>
          <p:cNvSpPr>
            <a:spLocks noChangeArrowheads="1"/>
          </p:cNvSpPr>
          <p:nvPr/>
        </p:nvSpPr>
        <p:spPr bwMode="blackWhite">
          <a:xfrm>
            <a:off x="4706938" y="2057400"/>
            <a:ext cx="2919412" cy="3475038"/>
          </a:xfrm>
          <a:prstGeom prst="roundRect">
            <a:avLst>
              <a:gd name="adj" fmla="val 9245"/>
            </a:avLst>
          </a:prstGeom>
          <a:blipFill dpi="0" rotWithShape="1">
            <a:blip r:embed="rId3"/>
            <a:srcRect/>
            <a:stretch>
              <a:fillRect/>
            </a:stretch>
          </a:blipFill>
          <a:ln w="57150" algn="ctr">
            <a:solidFill>
              <a:srgbClr val="0AB0C2"/>
            </a:solidFill>
            <a:round/>
            <a:headEnd/>
            <a:tailEnd/>
          </a:ln>
        </p:spPr>
        <p:txBody>
          <a:bodyPr t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35000"/>
              </a:spcBef>
            </a:pPr>
            <a:r>
              <a:rPr lang="en-US" altLang="en-US" sz="1200">
                <a:latin typeface="Franklin Gothic Medium" panose="020B0603020102020204" pitchFamily="34" charset="0"/>
              </a:rPr>
              <a:t>Does the employee perform any </a:t>
            </a:r>
            <a:br>
              <a:rPr lang="en-US" altLang="en-US" sz="1200">
                <a:latin typeface="Franklin Gothic Medium" panose="020B0603020102020204" pitchFamily="34" charset="0"/>
              </a:rPr>
            </a:br>
            <a:r>
              <a:rPr lang="en-US" altLang="en-US" sz="1200">
                <a:latin typeface="Franklin Gothic Medium" panose="020B0603020102020204" pitchFamily="34" charset="0"/>
              </a:rPr>
              <a:t>of the following types of duties/jobs?</a:t>
            </a:r>
          </a:p>
          <a:p>
            <a:pPr eaLnBrk="1" hangingPunct="1">
              <a:spcBef>
                <a:spcPct val="35000"/>
              </a:spcBef>
            </a:pPr>
            <a:r>
              <a:rPr lang="en-US" altLang="en-US" sz="1200">
                <a:latin typeface="Franklin Gothic Medium" panose="020B0603020102020204" pitchFamily="34" charset="0"/>
              </a:rPr>
              <a:t>Executive—management is the employee’s primary duty</a:t>
            </a:r>
          </a:p>
          <a:p>
            <a:pPr eaLnBrk="1" hangingPunct="1">
              <a:spcBef>
                <a:spcPct val="35000"/>
              </a:spcBef>
            </a:pPr>
            <a:r>
              <a:rPr lang="en-US" altLang="en-US" sz="1200">
                <a:latin typeface="Franklin Gothic Medium" panose="020B0603020102020204" pitchFamily="34" charset="0"/>
              </a:rPr>
              <a:t>Administrative—employee performing nonmanual office work </a:t>
            </a:r>
          </a:p>
          <a:p>
            <a:pPr eaLnBrk="1" hangingPunct="1">
              <a:spcBef>
                <a:spcPct val="35000"/>
              </a:spcBef>
            </a:pPr>
            <a:r>
              <a:rPr lang="en-US" altLang="en-US" sz="1200">
                <a:latin typeface="Franklin Gothic Medium" panose="020B0603020102020204" pitchFamily="34" charset="0"/>
              </a:rPr>
              <a:t>Professional/creative—employee whose work requires highly advanced knowledge/education; creative and artistic professional</a:t>
            </a:r>
          </a:p>
          <a:p>
            <a:pPr eaLnBrk="1" hangingPunct="1">
              <a:spcBef>
                <a:spcPct val="35000"/>
              </a:spcBef>
            </a:pPr>
            <a:r>
              <a:rPr lang="en-US" altLang="en-US" sz="1200">
                <a:latin typeface="Franklin Gothic Medium" panose="020B0603020102020204" pitchFamily="34" charset="0"/>
              </a:rPr>
              <a:t>Computer professional—employee involved in design or application of computers and related systems </a:t>
            </a:r>
          </a:p>
          <a:p>
            <a:pPr eaLnBrk="1" hangingPunct="1">
              <a:spcBef>
                <a:spcPct val="35000"/>
              </a:spcBef>
            </a:pPr>
            <a:r>
              <a:rPr lang="en-US" altLang="en-US" sz="1200">
                <a:latin typeface="Franklin Gothic Medium" panose="020B0603020102020204" pitchFamily="34" charset="0"/>
              </a:rPr>
              <a:t>Outside sales—employee making sales or taking orders which influence sales outside of the employer's premises</a:t>
            </a:r>
          </a:p>
        </p:txBody>
      </p:sp>
      <p:sp>
        <p:nvSpPr>
          <p:cNvPr id="10250" name="AutoShape 10" descr="greenfill01">
            <a:extLst>
              <a:ext uri="{FF2B5EF4-FFF2-40B4-BE49-F238E27FC236}">
                <a16:creationId xmlns:a16="http://schemas.microsoft.com/office/drawing/2014/main" id="{52FBD6FB-5BFB-0277-9C43-6661788BF9A6}"/>
              </a:ext>
            </a:extLst>
          </p:cNvPr>
          <p:cNvSpPr>
            <a:spLocks noChangeArrowheads="1"/>
          </p:cNvSpPr>
          <p:nvPr/>
        </p:nvSpPr>
        <p:spPr bwMode="blackWhite">
          <a:xfrm>
            <a:off x="2163763" y="2057400"/>
            <a:ext cx="2011362" cy="3017838"/>
          </a:xfrm>
          <a:prstGeom prst="roundRect">
            <a:avLst>
              <a:gd name="adj" fmla="val 8301"/>
            </a:avLst>
          </a:prstGeom>
          <a:blipFill dpi="0" rotWithShape="1">
            <a:blip r:embed="rId4"/>
            <a:srcRect/>
            <a:stretch>
              <a:fillRect/>
            </a:stretch>
          </a:blipFill>
          <a:ln w="57150" algn="ctr">
            <a:solidFill>
              <a:srgbClr val="74D274"/>
            </a:solidFill>
            <a:round/>
            <a:headEnd/>
            <a:tailEnd/>
          </a:ln>
        </p:spPr>
        <p:txBody>
          <a:bodyPr t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40000"/>
              </a:spcBef>
            </a:pPr>
            <a:r>
              <a:rPr lang="en-US" altLang="en-US" sz="1200">
                <a:latin typeface="Franklin Gothic Medium" panose="020B0603020102020204" pitchFamily="34" charset="0"/>
              </a:rPr>
              <a:t>Is the employee paid at least $455 per week ($23,660 per annum),</a:t>
            </a:r>
            <a:br>
              <a:rPr lang="en-US" altLang="en-US" sz="1200">
                <a:latin typeface="Franklin Gothic Medium" panose="020B0603020102020204" pitchFamily="34" charset="0"/>
              </a:rPr>
            </a:br>
            <a:r>
              <a:rPr lang="en-US" altLang="en-US" sz="1200">
                <a:latin typeface="Franklin Gothic Medium" panose="020B0603020102020204" pitchFamily="34" charset="0"/>
              </a:rPr>
              <a:t>*not subject to reduction due to variations in quantity/quality of work performed?</a:t>
            </a:r>
          </a:p>
          <a:p>
            <a:pPr eaLnBrk="1" hangingPunct="1">
              <a:spcBef>
                <a:spcPct val="40000"/>
              </a:spcBef>
            </a:pPr>
            <a:r>
              <a:rPr lang="en-US" altLang="en-US" sz="1200">
                <a:latin typeface="Franklin Gothic Medium" panose="020B0603020102020204" pitchFamily="34" charset="0"/>
              </a:rPr>
              <a:t>*The computer professional exemption has a salary basis test of $455 per week or $27.63 per hour.  The outside sales exemption is not subject to the salary basis test.</a:t>
            </a:r>
          </a:p>
        </p:txBody>
      </p:sp>
      <p:sp>
        <p:nvSpPr>
          <p:cNvPr id="10251" name="AutoShape 11" descr="purplefill01">
            <a:extLst>
              <a:ext uri="{FF2B5EF4-FFF2-40B4-BE49-F238E27FC236}">
                <a16:creationId xmlns:a16="http://schemas.microsoft.com/office/drawing/2014/main" id="{98EFBCFB-4A61-B3BC-E31D-C9DCBFE512F1}"/>
              </a:ext>
            </a:extLst>
          </p:cNvPr>
          <p:cNvSpPr>
            <a:spLocks noChangeArrowheads="1"/>
          </p:cNvSpPr>
          <p:nvPr/>
        </p:nvSpPr>
        <p:spPr bwMode="blackWhite">
          <a:xfrm>
            <a:off x="8137525" y="2057400"/>
            <a:ext cx="1919288" cy="1646238"/>
          </a:xfrm>
          <a:prstGeom prst="roundRect">
            <a:avLst>
              <a:gd name="adj" fmla="val 7356"/>
            </a:avLst>
          </a:prstGeom>
          <a:blipFill dpi="0" rotWithShape="1">
            <a:blip r:embed="rId5"/>
            <a:srcRect/>
            <a:stretch>
              <a:fillRect/>
            </a:stretch>
          </a:blipFill>
          <a:ln w="57150" algn="ctr">
            <a:solidFill>
              <a:srgbClr val="C46AB7"/>
            </a:solidFill>
            <a:round/>
            <a:headEnd/>
            <a:tailEnd/>
          </a:ln>
        </p:spPr>
        <p:txBody>
          <a:bodyPr tIns="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20000"/>
              </a:spcBef>
            </a:pPr>
            <a:r>
              <a:rPr lang="en-US" altLang="en-US" sz="1200">
                <a:latin typeface="Franklin Gothic Medium" panose="020B0603020102020204" pitchFamily="34" charset="0"/>
              </a:rPr>
              <a:t>A thorough analysis of the job duties must be performed to determine exempt status. An exempt position must pass both the salary basis and the duties tests.</a:t>
            </a:r>
          </a:p>
        </p:txBody>
      </p:sp>
      <p:cxnSp>
        <p:nvCxnSpPr>
          <p:cNvPr id="10252" name="AutoShape 12">
            <a:extLst>
              <a:ext uri="{FF2B5EF4-FFF2-40B4-BE49-F238E27FC236}">
                <a16:creationId xmlns:a16="http://schemas.microsoft.com/office/drawing/2014/main" id="{C9EF1731-F050-F4C8-52E7-9D57790E6BA6}"/>
              </a:ext>
            </a:extLst>
          </p:cNvPr>
          <p:cNvCxnSpPr>
            <a:cxnSpLocks noChangeShapeType="1"/>
            <a:stCxn id="10247" idx="2"/>
            <a:endCxn id="10250" idx="0"/>
          </p:cNvCxnSpPr>
          <p:nvPr/>
        </p:nvCxnSpPr>
        <p:spPr bwMode="blackWhite">
          <a:xfrm>
            <a:off x="3168650" y="1830389"/>
            <a:ext cx="1588" cy="198437"/>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cxnSp>
        <p:nvCxnSpPr>
          <p:cNvPr id="10253" name="AutoShape 13">
            <a:extLst>
              <a:ext uri="{FF2B5EF4-FFF2-40B4-BE49-F238E27FC236}">
                <a16:creationId xmlns:a16="http://schemas.microsoft.com/office/drawing/2014/main" id="{F8B636F6-1FCF-9092-4F05-68E4882DB445}"/>
              </a:ext>
            </a:extLst>
          </p:cNvPr>
          <p:cNvCxnSpPr>
            <a:cxnSpLocks noChangeShapeType="1"/>
            <a:stCxn id="10246" idx="2"/>
            <a:endCxn id="10249" idx="0"/>
          </p:cNvCxnSpPr>
          <p:nvPr/>
        </p:nvCxnSpPr>
        <p:spPr bwMode="blackWhite">
          <a:xfrm>
            <a:off x="6165850" y="1830389"/>
            <a:ext cx="1588" cy="198437"/>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cxnSp>
        <p:nvCxnSpPr>
          <p:cNvPr id="10254" name="AutoShape 14">
            <a:extLst>
              <a:ext uri="{FF2B5EF4-FFF2-40B4-BE49-F238E27FC236}">
                <a16:creationId xmlns:a16="http://schemas.microsoft.com/office/drawing/2014/main" id="{DA20191B-72AE-317C-EBEC-BE305D9E77EA}"/>
              </a:ext>
            </a:extLst>
          </p:cNvPr>
          <p:cNvCxnSpPr>
            <a:cxnSpLocks noChangeShapeType="1"/>
            <a:stCxn id="10248" idx="2"/>
            <a:endCxn id="10251" idx="0"/>
          </p:cNvCxnSpPr>
          <p:nvPr/>
        </p:nvCxnSpPr>
        <p:spPr bwMode="blackWhite">
          <a:xfrm>
            <a:off x="9096375" y="1830389"/>
            <a:ext cx="1588" cy="198437"/>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cxnSp>
        <p:nvCxnSpPr>
          <p:cNvPr id="10255" name="AutoShape 15">
            <a:extLst>
              <a:ext uri="{FF2B5EF4-FFF2-40B4-BE49-F238E27FC236}">
                <a16:creationId xmlns:a16="http://schemas.microsoft.com/office/drawing/2014/main" id="{13F14095-8B69-6816-529B-B5640D4A3C0A}"/>
              </a:ext>
            </a:extLst>
          </p:cNvPr>
          <p:cNvCxnSpPr>
            <a:cxnSpLocks noChangeShapeType="1"/>
            <a:stCxn id="10247" idx="3"/>
            <a:endCxn id="10246" idx="1"/>
          </p:cNvCxnSpPr>
          <p:nvPr/>
        </p:nvCxnSpPr>
        <p:spPr bwMode="blackWhite">
          <a:xfrm>
            <a:off x="4202113" y="1473200"/>
            <a:ext cx="474662" cy="0"/>
          </a:xfrm>
          <a:prstGeom prst="straightConnector1">
            <a:avLst/>
          </a:prstGeom>
          <a:noFill/>
          <a:ln w="381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10256" name="AutoShape 16">
            <a:extLst>
              <a:ext uri="{FF2B5EF4-FFF2-40B4-BE49-F238E27FC236}">
                <a16:creationId xmlns:a16="http://schemas.microsoft.com/office/drawing/2014/main" id="{D4FDB94D-51E1-C996-C160-A12B8CE23988}"/>
              </a:ext>
            </a:extLst>
          </p:cNvPr>
          <p:cNvCxnSpPr>
            <a:cxnSpLocks noChangeShapeType="1"/>
            <a:stCxn id="10250" idx="2"/>
            <a:endCxn id="10257" idx="0"/>
          </p:cNvCxnSpPr>
          <p:nvPr/>
        </p:nvCxnSpPr>
        <p:spPr bwMode="blackWhite">
          <a:xfrm flipH="1">
            <a:off x="3168650" y="5103814"/>
            <a:ext cx="1588" cy="885825"/>
          </a:xfrm>
          <a:prstGeom prst="straightConnector1">
            <a:avLst/>
          </a:prstGeom>
          <a:noFill/>
          <a:ln w="38100">
            <a:solidFill>
              <a:schemeClr val="tx1"/>
            </a:solidFill>
            <a:round/>
            <a:headEnd/>
            <a:tailEnd type="stealth" w="med" len="med"/>
          </a:ln>
          <a:extLst>
            <a:ext uri="{909E8E84-426E-40DD-AFC4-6F175D3DCCD1}">
              <a14:hiddenFill xmlns:a14="http://schemas.microsoft.com/office/drawing/2010/main">
                <a:noFill/>
              </a14:hiddenFill>
            </a:ext>
          </a:extLst>
        </p:spPr>
      </p:cxnSp>
      <p:sp>
        <p:nvSpPr>
          <p:cNvPr id="10257" name="Text Box 17">
            <a:extLst>
              <a:ext uri="{FF2B5EF4-FFF2-40B4-BE49-F238E27FC236}">
                <a16:creationId xmlns:a16="http://schemas.microsoft.com/office/drawing/2014/main" id="{EF92EA6A-9576-ED25-B647-A3C1AFD60C28}"/>
              </a:ext>
            </a:extLst>
          </p:cNvPr>
          <p:cNvSpPr txBox="1">
            <a:spLocks noChangeArrowheads="1"/>
          </p:cNvSpPr>
          <p:nvPr/>
        </p:nvSpPr>
        <p:spPr bwMode="auto">
          <a:xfrm>
            <a:off x="2116139" y="5989639"/>
            <a:ext cx="210343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200" b="1"/>
              <a:t>Employee is Nonexempt</a:t>
            </a:r>
          </a:p>
        </p:txBody>
      </p:sp>
      <p:sp>
        <p:nvSpPr>
          <p:cNvPr id="10258" name="Text Box 18">
            <a:extLst>
              <a:ext uri="{FF2B5EF4-FFF2-40B4-BE49-F238E27FC236}">
                <a16:creationId xmlns:a16="http://schemas.microsoft.com/office/drawing/2014/main" id="{9D3C2B1C-0B2A-9394-5FEE-008E066314AC}"/>
              </a:ext>
            </a:extLst>
          </p:cNvPr>
          <p:cNvSpPr txBox="1">
            <a:spLocks noChangeArrowheads="1"/>
          </p:cNvSpPr>
          <p:nvPr/>
        </p:nvSpPr>
        <p:spPr bwMode="auto">
          <a:xfrm>
            <a:off x="5119689" y="5989639"/>
            <a:ext cx="210343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200" b="1"/>
              <a:t>Employee is Nonexempt</a:t>
            </a:r>
          </a:p>
        </p:txBody>
      </p:sp>
      <p:cxnSp>
        <p:nvCxnSpPr>
          <p:cNvPr id="10259" name="AutoShape 19">
            <a:extLst>
              <a:ext uri="{FF2B5EF4-FFF2-40B4-BE49-F238E27FC236}">
                <a16:creationId xmlns:a16="http://schemas.microsoft.com/office/drawing/2014/main" id="{8F7391D1-354C-73E8-3321-61119C8892D9}"/>
              </a:ext>
            </a:extLst>
          </p:cNvPr>
          <p:cNvCxnSpPr>
            <a:cxnSpLocks noChangeShapeType="1"/>
            <a:stCxn id="10249" idx="2"/>
            <a:endCxn id="10258" idx="0"/>
          </p:cNvCxnSpPr>
          <p:nvPr/>
        </p:nvCxnSpPr>
        <p:spPr bwMode="blackWhite">
          <a:xfrm>
            <a:off x="6167438" y="5561014"/>
            <a:ext cx="4762" cy="428625"/>
          </a:xfrm>
          <a:prstGeom prst="straightConnector1">
            <a:avLst/>
          </a:prstGeom>
          <a:noFill/>
          <a:ln w="38100">
            <a:solidFill>
              <a:schemeClr val="tx1"/>
            </a:solidFill>
            <a:round/>
            <a:headEnd/>
            <a:tailEnd type="stealth" w="med" len="med"/>
          </a:ln>
          <a:extLst>
            <a:ext uri="{909E8E84-426E-40DD-AFC4-6F175D3DCCD1}">
              <a14:hiddenFill xmlns:a14="http://schemas.microsoft.com/office/drawing/2010/main">
                <a:noFill/>
              </a14:hiddenFill>
            </a:ext>
          </a:extLst>
        </p:spPr>
      </p:cxnSp>
      <p:cxnSp>
        <p:nvCxnSpPr>
          <p:cNvPr id="10260" name="AutoShape 20">
            <a:extLst>
              <a:ext uri="{FF2B5EF4-FFF2-40B4-BE49-F238E27FC236}">
                <a16:creationId xmlns:a16="http://schemas.microsoft.com/office/drawing/2014/main" id="{0A56A61F-5CDB-5D7A-EF3D-35AA817798C3}"/>
              </a:ext>
            </a:extLst>
          </p:cNvPr>
          <p:cNvCxnSpPr>
            <a:cxnSpLocks noChangeShapeType="1"/>
            <a:stCxn id="10246" idx="3"/>
            <a:endCxn id="10248" idx="1"/>
          </p:cNvCxnSpPr>
          <p:nvPr/>
        </p:nvCxnSpPr>
        <p:spPr bwMode="blackWhite">
          <a:xfrm>
            <a:off x="7653339" y="1473200"/>
            <a:ext cx="454025" cy="0"/>
          </a:xfrm>
          <a:prstGeom prst="straightConnector1">
            <a:avLst/>
          </a:prstGeom>
          <a:noFill/>
          <a:ln w="38100">
            <a:solidFill>
              <a:schemeClr val="tx1"/>
            </a:solidFill>
            <a:round/>
            <a:headEnd/>
            <a:tailEnd type="stealth" w="med" len="med"/>
          </a:ln>
          <a:extLst>
            <a:ext uri="{909E8E84-426E-40DD-AFC4-6F175D3DCCD1}">
              <a14:hiddenFill xmlns:a14="http://schemas.microsoft.com/office/drawing/2010/main">
                <a:noFill/>
              </a14:hiddenFill>
            </a:ext>
          </a:extLst>
        </p:spPr>
      </p:cxnSp>
      <p:sp>
        <p:nvSpPr>
          <p:cNvPr id="10261" name="Text Box 21">
            <a:extLst>
              <a:ext uri="{FF2B5EF4-FFF2-40B4-BE49-F238E27FC236}">
                <a16:creationId xmlns:a16="http://schemas.microsoft.com/office/drawing/2014/main" id="{7344D9AD-9090-B10B-97E2-5440187EFC3D}"/>
              </a:ext>
            </a:extLst>
          </p:cNvPr>
          <p:cNvSpPr txBox="1">
            <a:spLocks noChangeArrowheads="1"/>
          </p:cNvSpPr>
          <p:nvPr/>
        </p:nvSpPr>
        <p:spPr bwMode="auto">
          <a:xfrm>
            <a:off x="4213225" y="1508125"/>
            <a:ext cx="457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200" b="1"/>
              <a:t>Yes</a:t>
            </a:r>
          </a:p>
        </p:txBody>
      </p:sp>
      <p:sp>
        <p:nvSpPr>
          <p:cNvPr id="10262" name="Text Box 22">
            <a:extLst>
              <a:ext uri="{FF2B5EF4-FFF2-40B4-BE49-F238E27FC236}">
                <a16:creationId xmlns:a16="http://schemas.microsoft.com/office/drawing/2014/main" id="{7B25B6B6-B88A-157A-A18E-BCACBFB1EC7D}"/>
              </a:ext>
            </a:extLst>
          </p:cNvPr>
          <p:cNvSpPr txBox="1">
            <a:spLocks noChangeArrowheads="1"/>
          </p:cNvSpPr>
          <p:nvPr/>
        </p:nvSpPr>
        <p:spPr bwMode="auto">
          <a:xfrm>
            <a:off x="7645400" y="1503364"/>
            <a:ext cx="4572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200" b="1"/>
              <a:t>Yes</a:t>
            </a:r>
          </a:p>
        </p:txBody>
      </p:sp>
      <p:sp>
        <p:nvSpPr>
          <p:cNvPr id="10263" name="Text Box 23">
            <a:extLst>
              <a:ext uri="{FF2B5EF4-FFF2-40B4-BE49-F238E27FC236}">
                <a16:creationId xmlns:a16="http://schemas.microsoft.com/office/drawing/2014/main" id="{87FFFBE3-B2BD-FE47-DB94-67DE82431B81}"/>
              </a:ext>
            </a:extLst>
          </p:cNvPr>
          <p:cNvSpPr txBox="1">
            <a:spLocks noChangeArrowheads="1"/>
          </p:cNvSpPr>
          <p:nvPr/>
        </p:nvSpPr>
        <p:spPr bwMode="auto">
          <a:xfrm>
            <a:off x="3222625" y="5165725"/>
            <a:ext cx="457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200" b="1"/>
              <a:t>No</a:t>
            </a:r>
          </a:p>
        </p:txBody>
      </p:sp>
      <p:sp>
        <p:nvSpPr>
          <p:cNvPr id="10264" name="Text Box 24">
            <a:extLst>
              <a:ext uri="{FF2B5EF4-FFF2-40B4-BE49-F238E27FC236}">
                <a16:creationId xmlns:a16="http://schemas.microsoft.com/office/drawing/2014/main" id="{57145676-510D-F78F-E8A9-F05DFDCDC4DD}"/>
              </a:ext>
            </a:extLst>
          </p:cNvPr>
          <p:cNvSpPr txBox="1">
            <a:spLocks noChangeArrowheads="1"/>
          </p:cNvSpPr>
          <p:nvPr/>
        </p:nvSpPr>
        <p:spPr bwMode="auto">
          <a:xfrm>
            <a:off x="6188075" y="5622925"/>
            <a:ext cx="457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200" b="1"/>
              <a:t>No</a:t>
            </a:r>
          </a:p>
        </p:txBody>
      </p:sp>
    </p:spTree>
    <p:extLst>
      <p:ext uri="{BB962C8B-B14F-4D97-AF65-F5344CB8AC3E}">
        <p14:creationId xmlns:p14="http://schemas.microsoft.com/office/powerpoint/2010/main" val="1634068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9202" name="Rectangle 2">
            <a:extLst>
              <a:ext uri="{FF2B5EF4-FFF2-40B4-BE49-F238E27FC236}">
                <a16:creationId xmlns:a16="http://schemas.microsoft.com/office/drawing/2014/main" id="{6E3E0434-6572-11C1-336B-E54C4BA4CFE3}"/>
              </a:ext>
            </a:extLst>
          </p:cNvPr>
          <p:cNvSpPr>
            <a:spLocks noGrp="1" noChangeArrowheads="1"/>
          </p:cNvSpPr>
          <p:nvPr>
            <p:ph type="title"/>
          </p:nvPr>
        </p:nvSpPr>
        <p:spPr>
          <a:xfrm>
            <a:off x="2588217" y="681037"/>
            <a:ext cx="7409858" cy="1009651"/>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Compensation Policy Issues</a:t>
            </a:r>
          </a:p>
        </p:txBody>
      </p:sp>
      <p:sp>
        <p:nvSpPr>
          <p:cNvPr id="2739203" name="Rectangle 3">
            <a:extLst>
              <a:ext uri="{FF2B5EF4-FFF2-40B4-BE49-F238E27FC236}">
                <a16:creationId xmlns:a16="http://schemas.microsoft.com/office/drawing/2014/main" id="{938A0A59-602E-0BEA-C6CE-E6D8A370E482}"/>
              </a:ext>
            </a:extLst>
          </p:cNvPr>
          <p:cNvSpPr>
            <a:spLocks noGrp="1" noChangeArrowheads="1"/>
          </p:cNvSpPr>
          <p:nvPr>
            <p:ph type="body" idx="1"/>
          </p:nvPr>
        </p:nvSpPr>
        <p:spPr/>
        <p:txBody>
          <a:bodyPr>
            <a:normAutofit fontScale="92500" lnSpcReduction="20000"/>
          </a:bodyPr>
          <a:lstStyle/>
          <a:p>
            <a:pPr eaLnBrk="1" hangingPunct="1">
              <a:spcBef>
                <a:spcPct val="35000"/>
              </a:spcBef>
              <a:defRPr/>
            </a:pPr>
            <a:r>
              <a:rPr lang="en-US" dirty="0"/>
              <a:t>Pay for performance</a:t>
            </a:r>
          </a:p>
          <a:p>
            <a:pPr eaLnBrk="1" hangingPunct="1">
              <a:spcBef>
                <a:spcPct val="35000"/>
              </a:spcBef>
              <a:defRPr/>
            </a:pPr>
            <a:r>
              <a:rPr lang="en-US" dirty="0"/>
              <a:t>Pay for seniority</a:t>
            </a:r>
          </a:p>
          <a:p>
            <a:pPr eaLnBrk="1" hangingPunct="1">
              <a:spcBef>
                <a:spcPct val="35000"/>
              </a:spcBef>
              <a:defRPr/>
            </a:pPr>
            <a:r>
              <a:rPr lang="en-US" dirty="0"/>
              <a:t>The pay cycle</a:t>
            </a:r>
          </a:p>
          <a:p>
            <a:pPr eaLnBrk="1" hangingPunct="1">
              <a:spcBef>
                <a:spcPct val="35000"/>
              </a:spcBef>
              <a:defRPr/>
            </a:pPr>
            <a:r>
              <a:rPr lang="en-US" dirty="0"/>
              <a:t>Salary increases and promotions</a:t>
            </a:r>
          </a:p>
          <a:p>
            <a:pPr eaLnBrk="1" hangingPunct="1">
              <a:spcBef>
                <a:spcPct val="35000"/>
              </a:spcBef>
              <a:defRPr/>
            </a:pPr>
            <a:r>
              <a:rPr lang="en-US" dirty="0"/>
              <a:t>Overtime and shift pay</a:t>
            </a:r>
          </a:p>
          <a:p>
            <a:pPr eaLnBrk="1" hangingPunct="1">
              <a:spcBef>
                <a:spcPct val="35000"/>
              </a:spcBef>
              <a:defRPr/>
            </a:pPr>
            <a:r>
              <a:rPr lang="en-US" dirty="0"/>
              <a:t>Probationary pay</a:t>
            </a:r>
          </a:p>
          <a:p>
            <a:pPr eaLnBrk="1" hangingPunct="1">
              <a:spcBef>
                <a:spcPct val="35000"/>
              </a:spcBef>
              <a:defRPr/>
            </a:pPr>
            <a:r>
              <a:rPr lang="en-US" dirty="0"/>
              <a:t>Paid and unpaid leaves</a:t>
            </a:r>
          </a:p>
          <a:p>
            <a:pPr eaLnBrk="1" hangingPunct="1">
              <a:spcBef>
                <a:spcPct val="35000"/>
              </a:spcBef>
              <a:defRPr/>
            </a:pPr>
            <a:r>
              <a:rPr lang="en-US" dirty="0"/>
              <a:t>Paid holidays</a:t>
            </a:r>
          </a:p>
          <a:p>
            <a:pPr eaLnBrk="1" hangingPunct="1">
              <a:spcBef>
                <a:spcPct val="35000"/>
              </a:spcBef>
              <a:defRPr/>
            </a:pPr>
            <a:r>
              <a:rPr lang="en-US" dirty="0"/>
              <a:t>Salary compression</a:t>
            </a:r>
          </a:p>
          <a:p>
            <a:pPr eaLnBrk="1" hangingPunct="1">
              <a:spcBef>
                <a:spcPct val="35000"/>
              </a:spcBef>
              <a:defRPr/>
            </a:pPr>
            <a:r>
              <a:rPr lang="en-US" dirty="0"/>
              <a:t>Geographic costs of living differences</a:t>
            </a:r>
          </a:p>
        </p:txBody>
      </p:sp>
      <p:pic>
        <p:nvPicPr>
          <p:cNvPr id="13318" name="Picture 4" descr="j0205600">
            <a:extLst>
              <a:ext uri="{FF2B5EF4-FFF2-40B4-BE49-F238E27FC236}">
                <a16:creationId xmlns:a16="http://schemas.microsoft.com/office/drawing/2014/main" id="{FD1766B3-726D-5CFB-0AF3-0643774784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3513" y="2697164"/>
            <a:ext cx="2214562"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4A533E2B-B867-7645-AE92-C11E516FE42E}"/>
              </a:ext>
            </a:extLst>
          </p:cNvPr>
          <p:cNvSpPr/>
          <p:nvPr/>
        </p:nvSpPr>
        <p:spPr>
          <a:xfrm>
            <a:off x="399873" y="5896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49A573A9-85F0-EB02-436A-D3E25BC71FD7}"/>
              </a:ext>
            </a:extLst>
          </p:cNvPr>
          <p:cNvSpPr txBox="1"/>
          <p:nvPr/>
        </p:nvSpPr>
        <p:spPr>
          <a:xfrm>
            <a:off x="610714"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4064C98-E25C-F5DB-EDA4-184D1DF9019D}"/>
              </a:ext>
            </a:extLst>
          </p:cNvPr>
          <p:cNvSpPr txBox="1"/>
          <p:nvPr/>
        </p:nvSpPr>
        <p:spPr>
          <a:xfrm>
            <a:off x="671744"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D384E13-F914-46DA-3121-85138333C0D3}"/>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19767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5346" name="Rectangle 2">
            <a:extLst>
              <a:ext uri="{FF2B5EF4-FFF2-40B4-BE49-F238E27FC236}">
                <a16:creationId xmlns:a16="http://schemas.microsoft.com/office/drawing/2014/main" id="{E57FE196-9B7A-2CA0-AE8D-120095DFCEF9}"/>
              </a:ext>
            </a:extLst>
          </p:cNvPr>
          <p:cNvSpPr>
            <a:spLocks noGrp="1" noChangeArrowheads="1"/>
          </p:cNvSpPr>
          <p:nvPr>
            <p:ph type="title"/>
          </p:nvPr>
        </p:nvSpPr>
        <p:spPr>
          <a:xfrm>
            <a:off x="2255838" y="617539"/>
            <a:ext cx="7680324" cy="899955"/>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Establishing Pay Rates</a:t>
            </a:r>
          </a:p>
        </p:txBody>
      </p:sp>
      <p:grpSp>
        <p:nvGrpSpPr>
          <p:cNvPr id="2" name="Group 3">
            <a:extLst>
              <a:ext uri="{FF2B5EF4-FFF2-40B4-BE49-F238E27FC236}">
                <a16:creationId xmlns:a16="http://schemas.microsoft.com/office/drawing/2014/main" id="{F0004D5B-A62F-6FE0-309C-A8EE4CCD8A2D}"/>
              </a:ext>
            </a:extLst>
          </p:cNvPr>
          <p:cNvGrpSpPr>
            <a:grpSpLocks/>
          </p:cNvGrpSpPr>
          <p:nvPr/>
        </p:nvGrpSpPr>
        <p:grpSpPr bwMode="auto">
          <a:xfrm>
            <a:off x="2660650" y="1746251"/>
            <a:ext cx="966788" cy="1044575"/>
            <a:chOff x="576" y="1008"/>
            <a:chExt cx="403" cy="658"/>
          </a:xfrm>
        </p:grpSpPr>
        <p:sp>
          <p:nvSpPr>
            <p:cNvPr id="16408" name="Freeform 4">
              <a:extLst>
                <a:ext uri="{FF2B5EF4-FFF2-40B4-BE49-F238E27FC236}">
                  <a16:creationId xmlns:a16="http://schemas.microsoft.com/office/drawing/2014/main" id="{F8D5CB77-72B0-9E63-CA61-7E0054D8186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9" name="Oval 5">
              <a:extLst>
                <a:ext uri="{FF2B5EF4-FFF2-40B4-BE49-F238E27FC236}">
                  <a16:creationId xmlns:a16="http://schemas.microsoft.com/office/drawing/2014/main" id="{F79E9FD3-D420-2ECF-799A-78FA15A85C78}"/>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3" name="Group 6">
            <a:extLst>
              <a:ext uri="{FF2B5EF4-FFF2-40B4-BE49-F238E27FC236}">
                <a16:creationId xmlns:a16="http://schemas.microsoft.com/office/drawing/2014/main" id="{57E17A99-DED3-5A0E-71FE-807FD51B19A0}"/>
              </a:ext>
            </a:extLst>
          </p:cNvPr>
          <p:cNvGrpSpPr>
            <a:grpSpLocks/>
          </p:cNvGrpSpPr>
          <p:nvPr/>
        </p:nvGrpSpPr>
        <p:grpSpPr bwMode="auto">
          <a:xfrm>
            <a:off x="2660650" y="2530476"/>
            <a:ext cx="966788" cy="1044575"/>
            <a:chOff x="581" y="1757"/>
            <a:chExt cx="403" cy="658"/>
          </a:xfrm>
        </p:grpSpPr>
        <p:sp>
          <p:nvSpPr>
            <p:cNvPr id="16406" name="Freeform 7">
              <a:extLst>
                <a:ext uri="{FF2B5EF4-FFF2-40B4-BE49-F238E27FC236}">
                  <a16:creationId xmlns:a16="http://schemas.microsoft.com/office/drawing/2014/main" id="{E518F5BB-D6FA-5F11-36F6-D993FFADF5FE}"/>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7" name="Oval 8">
              <a:extLst>
                <a:ext uri="{FF2B5EF4-FFF2-40B4-BE49-F238E27FC236}">
                  <a16:creationId xmlns:a16="http://schemas.microsoft.com/office/drawing/2014/main" id="{16FEBEE9-656F-EE1F-37CA-11153BC28268}"/>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9">
            <a:extLst>
              <a:ext uri="{FF2B5EF4-FFF2-40B4-BE49-F238E27FC236}">
                <a16:creationId xmlns:a16="http://schemas.microsoft.com/office/drawing/2014/main" id="{6CF09DBF-29B7-ACC5-3034-553B97C8133D}"/>
              </a:ext>
            </a:extLst>
          </p:cNvPr>
          <p:cNvGrpSpPr>
            <a:grpSpLocks/>
          </p:cNvGrpSpPr>
          <p:nvPr/>
        </p:nvGrpSpPr>
        <p:grpSpPr bwMode="auto">
          <a:xfrm>
            <a:off x="2660650" y="2570163"/>
            <a:ext cx="966788" cy="1725612"/>
            <a:chOff x="581" y="2045"/>
            <a:chExt cx="403" cy="1037"/>
          </a:xfrm>
        </p:grpSpPr>
        <p:sp>
          <p:nvSpPr>
            <p:cNvPr id="16404" name="Freeform 10">
              <a:extLst>
                <a:ext uri="{FF2B5EF4-FFF2-40B4-BE49-F238E27FC236}">
                  <a16:creationId xmlns:a16="http://schemas.microsoft.com/office/drawing/2014/main" id="{7CAF9080-A7C9-FDF7-F2DE-B0A1895806ED}"/>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5" name="Oval 11">
              <a:extLst>
                <a:ext uri="{FF2B5EF4-FFF2-40B4-BE49-F238E27FC236}">
                  <a16:creationId xmlns:a16="http://schemas.microsoft.com/office/drawing/2014/main" id="{1F2E46B4-260D-1280-3874-262A9ED133F1}"/>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2">
            <a:extLst>
              <a:ext uri="{FF2B5EF4-FFF2-40B4-BE49-F238E27FC236}">
                <a16:creationId xmlns:a16="http://schemas.microsoft.com/office/drawing/2014/main" id="{8BE2717D-8BD2-B21C-E7DD-AA6194E66E5C}"/>
              </a:ext>
            </a:extLst>
          </p:cNvPr>
          <p:cNvGrpSpPr>
            <a:grpSpLocks/>
          </p:cNvGrpSpPr>
          <p:nvPr/>
        </p:nvGrpSpPr>
        <p:grpSpPr bwMode="auto">
          <a:xfrm>
            <a:off x="2655889" y="3224213"/>
            <a:ext cx="966787" cy="1725612"/>
            <a:chOff x="581" y="2045"/>
            <a:chExt cx="403" cy="1037"/>
          </a:xfrm>
        </p:grpSpPr>
        <p:sp>
          <p:nvSpPr>
            <p:cNvPr id="16402" name="Freeform 13">
              <a:extLst>
                <a:ext uri="{FF2B5EF4-FFF2-40B4-BE49-F238E27FC236}">
                  <a16:creationId xmlns:a16="http://schemas.microsoft.com/office/drawing/2014/main" id="{B61278D0-19E4-4330-F3EF-FE226B87F684}"/>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3" name="Oval 14">
              <a:extLst>
                <a:ext uri="{FF2B5EF4-FFF2-40B4-BE49-F238E27FC236}">
                  <a16:creationId xmlns:a16="http://schemas.microsoft.com/office/drawing/2014/main" id="{1E8261A2-C5ED-2422-3D7B-B99CE3935D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6" name="Group 15">
            <a:extLst>
              <a:ext uri="{FF2B5EF4-FFF2-40B4-BE49-F238E27FC236}">
                <a16:creationId xmlns:a16="http://schemas.microsoft.com/office/drawing/2014/main" id="{26554305-8839-C47F-912B-79E9C7F922DD}"/>
              </a:ext>
            </a:extLst>
          </p:cNvPr>
          <p:cNvGrpSpPr>
            <a:grpSpLocks/>
          </p:cNvGrpSpPr>
          <p:nvPr/>
        </p:nvGrpSpPr>
        <p:grpSpPr bwMode="auto">
          <a:xfrm>
            <a:off x="2652714" y="3832226"/>
            <a:ext cx="966787" cy="1725613"/>
            <a:chOff x="581" y="2045"/>
            <a:chExt cx="403" cy="1037"/>
          </a:xfrm>
        </p:grpSpPr>
        <p:sp>
          <p:nvSpPr>
            <p:cNvPr id="16400" name="Freeform 16">
              <a:extLst>
                <a:ext uri="{FF2B5EF4-FFF2-40B4-BE49-F238E27FC236}">
                  <a16:creationId xmlns:a16="http://schemas.microsoft.com/office/drawing/2014/main" id="{35F34473-541A-2E7A-B186-BC72F4D79EB2}"/>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1" name="Oval 17">
              <a:extLst>
                <a:ext uri="{FF2B5EF4-FFF2-40B4-BE49-F238E27FC236}">
                  <a16:creationId xmlns:a16="http://schemas.microsoft.com/office/drawing/2014/main" id="{32DD786B-DA9C-743F-CC83-1838D5FA14FF}"/>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2745362" name="AutoShape 18" descr="bluefill01">
            <a:extLst>
              <a:ext uri="{FF2B5EF4-FFF2-40B4-BE49-F238E27FC236}">
                <a16:creationId xmlns:a16="http://schemas.microsoft.com/office/drawing/2014/main" id="{7DF69A64-43E6-6E36-0A21-A484BC5538FD}"/>
              </a:ext>
            </a:extLst>
          </p:cNvPr>
          <p:cNvSpPr>
            <a:spLocks noChangeArrowheads="1"/>
          </p:cNvSpPr>
          <p:nvPr/>
        </p:nvSpPr>
        <p:spPr bwMode="auto">
          <a:xfrm>
            <a:off x="2255838" y="1597026"/>
            <a:ext cx="4754562"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in Establishing Pay Rates</a:t>
            </a:r>
          </a:p>
        </p:txBody>
      </p:sp>
      <p:sp>
        <p:nvSpPr>
          <p:cNvPr id="2745363" name="Rectangle 19">
            <a:extLst>
              <a:ext uri="{FF2B5EF4-FFF2-40B4-BE49-F238E27FC236}">
                <a16:creationId xmlns:a16="http://schemas.microsoft.com/office/drawing/2014/main" id="{D7DA1DBE-7D98-A70E-40F2-4F23D74CB1AA}"/>
              </a:ext>
            </a:extLst>
          </p:cNvPr>
          <p:cNvSpPr>
            <a:spLocks noChangeArrowheads="1"/>
          </p:cNvSpPr>
          <p:nvPr/>
        </p:nvSpPr>
        <p:spPr bwMode="blackWhite">
          <a:xfrm>
            <a:off x="3635375" y="3244851"/>
            <a:ext cx="63007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Determine the worth of each job in your organization through </a:t>
            </a:r>
            <a:r>
              <a:rPr lang="en-US" altLang="en-US" sz="1800" b="1"/>
              <a:t>job evaluation</a:t>
            </a:r>
            <a:r>
              <a:rPr lang="en-US" altLang="en-US" sz="1800"/>
              <a:t> (to ensure internal equity).</a:t>
            </a:r>
          </a:p>
        </p:txBody>
      </p:sp>
      <p:sp>
        <p:nvSpPr>
          <p:cNvPr id="2745364" name="Rectangle 20">
            <a:extLst>
              <a:ext uri="{FF2B5EF4-FFF2-40B4-BE49-F238E27FC236}">
                <a16:creationId xmlns:a16="http://schemas.microsoft.com/office/drawing/2014/main" id="{8F913F5C-971E-62F6-50C8-C981E21200AA}"/>
              </a:ext>
            </a:extLst>
          </p:cNvPr>
          <p:cNvSpPr>
            <a:spLocks noChangeArrowheads="1"/>
          </p:cNvSpPr>
          <p:nvPr/>
        </p:nvSpPr>
        <p:spPr bwMode="blackWhite">
          <a:xfrm>
            <a:off x="3635375" y="2474913"/>
            <a:ext cx="6300788"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Conduct a </a:t>
            </a:r>
            <a:r>
              <a:rPr lang="en-US" altLang="en-US" sz="1800" b="1"/>
              <a:t>salary survey</a:t>
            </a:r>
            <a:r>
              <a:rPr lang="en-US" altLang="en-US" sz="1800"/>
              <a:t> of what other employers are paying for comparable jobs (to help ensure external equity).</a:t>
            </a:r>
          </a:p>
        </p:txBody>
      </p:sp>
      <p:sp>
        <p:nvSpPr>
          <p:cNvPr id="2745365" name="Rectangle 21">
            <a:extLst>
              <a:ext uri="{FF2B5EF4-FFF2-40B4-BE49-F238E27FC236}">
                <a16:creationId xmlns:a16="http://schemas.microsoft.com/office/drawing/2014/main" id="{FD62C13D-5DBB-85ED-AF0E-53C5459877CC}"/>
              </a:ext>
            </a:extLst>
          </p:cNvPr>
          <p:cNvSpPr>
            <a:spLocks noChangeArrowheads="1"/>
          </p:cNvSpPr>
          <p:nvPr/>
        </p:nvSpPr>
        <p:spPr bwMode="blackWhite">
          <a:xfrm>
            <a:off x="3635376" y="3941764"/>
            <a:ext cx="611822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Group similar jobs into </a:t>
            </a:r>
            <a:r>
              <a:rPr lang="en-US" altLang="en-US" sz="1800" b="1"/>
              <a:t>pay grades</a:t>
            </a:r>
            <a:r>
              <a:rPr lang="en-US" altLang="en-US" sz="1800"/>
              <a:t>.</a:t>
            </a:r>
          </a:p>
        </p:txBody>
      </p:sp>
      <p:sp>
        <p:nvSpPr>
          <p:cNvPr id="2745366" name="Rectangle 22">
            <a:extLst>
              <a:ext uri="{FF2B5EF4-FFF2-40B4-BE49-F238E27FC236}">
                <a16:creationId xmlns:a16="http://schemas.microsoft.com/office/drawing/2014/main" id="{6C954151-0B92-062D-156E-A4EC3C810EF5}"/>
              </a:ext>
            </a:extLst>
          </p:cNvPr>
          <p:cNvSpPr>
            <a:spLocks noChangeArrowheads="1"/>
          </p:cNvSpPr>
          <p:nvPr/>
        </p:nvSpPr>
        <p:spPr bwMode="blackWhite">
          <a:xfrm>
            <a:off x="3630614" y="4592639"/>
            <a:ext cx="63007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Price each pay grade by using </a:t>
            </a:r>
            <a:r>
              <a:rPr lang="en-US" altLang="en-US" sz="1800" b="1"/>
              <a:t>wave curves</a:t>
            </a:r>
            <a:r>
              <a:rPr lang="en-US" altLang="en-US" sz="1800"/>
              <a:t>.</a:t>
            </a:r>
          </a:p>
        </p:txBody>
      </p:sp>
      <p:sp>
        <p:nvSpPr>
          <p:cNvPr id="2745367" name="Rectangle 23">
            <a:extLst>
              <a:ext uri="{FF2B5EF4-FFF2-40B4-BE49-F238E27FC236}">
                <a16:creationId xmlns:a16="http://schemas.microsoft.com/office/drawing/2014/main" id="{8AEEBC8D-3570-BB7C-0A74-067EE08CC44F}"/>
              </a:ext>
            </a:extLst>
          </p:cNvPr>
          <p:cNvSpPr>
            <a:spLocks noChangeArrowheads="1"/>
          </p:cNvSpPr>
          <p:nvPr/>
        </p:nvSpPr>
        <p:spPr bwMode="blackWhite">
          <a:xfrm>
            <a:off x="3627439" y="5207000"/>
            <a:ext cx="6300787"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Fine-tune </a:t>
            </a:r>
            <a:r>
              <a:rPr lang="en-US" altLang="en-US" sz="1800" b="1"/>
              <a:t>pay rates</a:t>
            </a:r>
            <a:r>
              <a:rPr lang="en-US" altLang="en-US" sz="1800"/>
              <a:t>.</a:t>
            </a:r>
          </a:p>
        </p:txBody>
      </p:sp>
      <p:sp>
        <p:nvSpPr>
          <p:cNvPr id="7" name="Rectangle 6">
            <a:extLst>
              <a:ext uri="{FF2B5EF4-FFF2-40B4-BE49-F238E27FC236}">
                <a16:creationId xmlns:a16="http://schemas.microsoft.com/office/drawing/2014/main" id="{F3305ADD-07F4-3B34-5E25-44F0AB187C4E}"/>
              </a:ext>
            </a:extLst>
          </p:cNvPr>
          <p:cNvSpPr/>
          <p:nvPr/>
        </p:nvSpPr>
        <p:spPr>
          <a:xfrm>
            <a:off x="399873" y="5896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C8DC461-5C8C-CEEB-1565-B21A7E642028}"/>
              </a:ext>
            </a:extLst>
          </p:cNvPr>
          <p:cNvSpPr txBox="1"/>
          <p:nvPr/>
        </p:nvSpPr>
        <p:spPr>
          <a:xfrm>
            <a:off x="610714"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830EDF1-41EC-875F-B32B-BB59A615DD07}"/>
              </a:ext>
            </a:extLst>
          </p:cNvPr>
          <p:cNvSpPr txBox="1"/>
          <p:nvPr/>
        </p:nvSpPr>
        <p:spPr>
          <a:xfrm>
            <a:off x="671744"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47EA81-6BF3-8FA7-096E-12FD8D678004}"/>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0568156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45362"/>
                                        </p:tgtEl>
                                        <p:attrNameLst>
                                          <p:attrName>style.visibility</p:attrName>
                                        </p:attrNameLst>
                                      </p:cBhvr>
                                      <p:to>
                                        <p:strVal val="visible"/>
                                      </p:to>
                                    </p:set>
                                    <p:animEffect transition="in" filter="wipe(left)">
                                      <p:cBhvr>
                                        <p:cTn id="7" dur="500"/>
                                        <p:tgtEl>
                                          <p:spTgt spid="27453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45364"/>
                                        </p:tgtEl>
                                        <p:attrNameLst>
                                          <p:attrName>style.visibility</p:attrName>
                                        </p:attrNameLst>
                                      </p:cBhvr>
                                      <p:to>
                                        <p:strVal val="visible"/>
                                      </p:to>
                                    </p:set>
                                    <p:animEffect transition="in" filter="wipe(left)">
                                      <p:cBhvr>
                                        <p:cTn id="16" dur="500"/>
                                        <p:tgtEl>
                                          <p:spTgt spid="274536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45363"/>
                                        </p:tgtEl>
                                        <p:attrNameLst>
                                          <p:attrName>style.visibility</p:attrName>
                                        </p:attrNameLst>
                                      </p:cBhvr>
                                      <p:to>
                                        <p:strVal val="visible"/>
                                      </p:to>
                                    </p:set>
                                    <p:animEffect transition="in" filter="wipe(left)">
                                      <p:cBhvr>
                                        <p:cTn id="25" dur="1000"/>
                                        <p:tgtEl>
                                          <p:spTgt spid="274536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45365"/>
                                        </p:tgtEl>
                                        <p:attrNameLst>
                                          <p:attrName>style.visibility</p:attrName>
                                        </p:attrNameLst>
                                      </p:cBhvr>
                                      <p:to>
                                        <p:strVal val="visible"/>
                                      </p:to>
                                    </p:set>
                                    <p:animEffect transition="in" filter="wipe(left)">
                                      <p:cBhvr>
                                        <p:cTn id="34" dur="1000"/>
                                        <p:tgtEl>
                                          <p:spTgt spid="274536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45366"/>
                                        </p:tgtEl>
                                        <p:attrNameLst>
                                          <p:attrName>style.visibility</p:attrName>
                                        </p:attrNameLst>
                                      </p:cBhvr>
                                      <p:to>
                                        <p:strVal val="visible"/>
                                      </p:to>
                                    </p:set>
                                    <p:animEffect transition="in" filter="wipe(left)">
                                      <p:cBhvr>
                                        <p:cTn id="43" dur="1000"/>
                                        <p:tgtEl>
                                          <p:spTgt spid="2745366"/>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trips(downRight)">
                                      <p:cBhvr>
                                        <p:cTn id="48" dur="1000"/>
                                        <p:tgtEl>
                                          <p:spTgt spid="6"/>
                                        </p:tgtEl>
                                      </p:cBhvr>
                                    </p:animEffect>
                                  </p:childTnLst>
                                </p:cTn>
                              </p:par>
                            </p:childTnLst>
                          </p:cTn>
                        </p:par>
                        <p:par>
                          <p:cTn id="49" fill="hold" nodeType="afterGroup">
                            <p:stCondLst>
                              <p:cond delay="1000"/>
                            </p:stCondLst>
                            <p:childTnLst>
                              <p:par>
                                <p:cTn id="50" presetID="22" presetClass="entr" presetSubtype="8" fill="hold" nodeType="afterEffect">
                                  <p:stCondLst>
                                    <p:cond delay="0"/>
                                  </p:stCondLst>
                                  <p:childTnLst>
                                    <p:set>
                                      <p:cBhvr>
                                        <p:cTn id="51" dur="1" fill="hold">
                                          <p:stCondLst>
                                            <p:cond delay="0"/>
                                          </p:stCondLst>
                                        </p:cTn>
                                        <p:tgtEl>
                                          <p:spTgt spid="2745367"/>
                                        </p:tgtEl>
                                        <p:attrNameLst>
                                          <p:attrName>style.visibility</p:attrName>
                                        </p:attrNameLst>
                                      </p:cBhvr>
                                      <p:to>
                                        <p:strVal val="visible"/>
                                      </p:to>
                                    </p:set>
                                    <p:animEffect transition="in" filter="wipe(left)">
                                      <p:cBhvr>
                                        <p:cTn id="52" dur="1000"/>
                                        <p:tgtEl>
                                          <p:spTgt spid="274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5362" grpId="0" animBg="1" autoUpdateAnimBg="0"/>
      <p:bldP spid="2745363" grpId="0"/>
      <p:bldP spid="2745364" grpId="0"/>
      <p:bldP spid="2745365" grpId="0"/>
      <p:bldP spid="2745366" grpId="0"/>
      <p:bldP spid="27453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7394" name="Rectangle 2">
            <a:extLst>
              <a:ext uri="{FF2B5EF4-FFF2-40B4-BE49-F238E27FC236}">
                <a16:creationId xmlns:a16="http://schemas.microsoft.com/office/drawing/2014/main" id="{FFE3D27E-E288-2DA7-4876-E5A85AD36B9A}"/>
              </a:ext>
            </a:extLst>
          </p:cNvPr>
          <p:cNvSpPr>
            <a:spLocks noGrp="1" noChangeArrowheads="1"/>
          </p:cNvSpPr>
          <p:nvPr>
            <p:ph type="title"/>
          </p:nvPr>
        </p:nvSpPr>
        <p:spPr>
          <a:xfrm>
            <a:off x="2452689" y="785167"/>
            <a:ext cx="7286625" cy="625475"/>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Step1:  The Salary Survey</a:t>
            </a:r>
          </a:p>
        </p:txBody>
      </p:sp>
      <p:grpSp>
        <p:nvGrpSpPr>
          <p:cNvPr id="2" name="Group 11">
            <a:extLst>
              <a:ext uri="{FF2B5EF4-FFF2-40B4-BE49-F238E27FC236}">
                <a16:creationId xmlns:a16="http://schemas.microsoft.com/office/drawing/2014/main" id="{0C6C41AF-C9E9-21AD-033C-AAE9AC23FC90}"/>
              </a:ext>
            </a:extLst>
          </p:cNvPr>
          <p:cNvGrpSpPr>
            <a:grpSpLocks/>
          </p:cNvGrpSpPr>
          <p:nvPr/>
        </p:nvGrpSpPr>
        <p:grpSpPr bwMode="auto">
          <a:xfrm>
            <a:off x="2163764" y="2176431"/>
            <a:ext cx="7864475" cy="3644900"/>
            <a:chOff x="403" y="1075"/>
            <a:chExt cx="4954" cy="2296"/>
          </a:xfrm>
        </p:grpSpPr>
        <p:sp>
          <p:nvSpPr>
            <p:cNvPr id="17414" name="AutoShape 12" descr="grayfill01">
              <a:extLst>
                <a:ext uri="{FF2B5EF4-FFF2-40B4-BE49-F238E27FC236}">
                  <a16:creationId xmlns:a16="http://schemas.microsoft.com/office/drawing/2014/main" id="{2CCBB2E9-502A-607C-3226-350A7A65FD15}"/>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To price </a:t>
              </a:r>
              <a:br>
                <a:rPr lang="en-US" altLang="en-US" sz="2400">
                  <a:latin typeface="Franklin Gothic Medium" panose="020B0603020102020204" pitchFamily="34" charset="0"/>
                </a:rPr>
              </a:br>
              <a:r>
                <a:rPr lang="en-US" altLang="en-US" sz="2400">
                  <a:latin typeface="Franklin Gothic Medium" panose="020B0603020102020204" pitchFamily="34" charset="0"/>
                </a:rPr>
                <a:t>benchmark jobs</a:t>
              </a:r>
            </a:p>
          </p:txBody>
        </p:sp>
        <p:sp>
          <p:nvSpPr>
            <p:cNvPr id="17415" name="AutoShape 13" descr="greenfill02">
              <a:extLst>
                <a:ext uri="{FF2B5EF4-FFF2-40B4-BE49-F238E27FC236}">
                  <a16:creationId xmlns:a16="http://schemas.microsoft.com/office/drawing/2014/main" id="{98BEEB03-874B-B206-D5B0-80031EE3BA26}"/>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To make decisions about benefits</a:t>
              </a:r>
            </a:p>
          </p:txBody>
        </p:sp>
        <p:cxnSp>
          <p:nvCxnSpPr>
            <p:cNvPr id="17416" name="AutoShape 14">
              <a:extLst>
                <a:ext uri="{FF2B5EF4-FFF2-40B4-BE49-F238E27FC236}">
                  <a16:creationId xmlns:a16="http://schemas.microsoft.com/office/drawing/2014/main" id="{D29322E0-1BCE-DF6D-72F2-5C4FBBCAAD39}"/>
                </a:ext>
              </a:extLst>
            </p:cNvPr>
            <p:cNvCxnSpPr>
              <a:cxnSpLocks noChangeShapeType="1"/>
              <a:stCxn id="17418" idx="0"/>
              <a:endCxn id="17414" idx="0"/>
            </p:cNvCxnSpPr>
            <p:nvPr/>
          </p:nvCxnSpPr>
          <p:spPr bwMode="auto">
            <a:xfrm rot="-5400000" flipH="1" flipV="1">
              <a:off x="1310" y="915"/>
              <a:ext cx="1398" cy="171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7417" name="AutoShape 15">
              <a:extLst>
                <a:ext uri="{FF2B5EF4-FFF2-40B4-BE49-F238E27FC236}">
                  <a16:creationId xmlns:a16="http://schemas.microsoft.com/office/drawing/2014/main" id="{B69F887C-2ACF-F272-2C1D-FC0479876BF4}"/>
                </a:ext>
              </a:extLst>
            </p:cNvPr>
            <p:cNvCxnSpPr>
              <a:cxnSpLocks noChangeShapeType="1"/>
              <a:stCxn id="17418" idx="0"/>
              <a:endCxn id="17415" idx="0"/>
            </p:cNvCxnSpPr>
            <p:nvPr/>
          </p:nvCxnSpPr>
          <p:spPr bwMode="auto">
            <a:xfrm rot="16200000" flipH="1">
              <a:off x="3040" y="902"/>
              <a:ext cx="1397" cy="174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7418" name="Oval 16" descr="brownfill01">
              <a:extLst>
                <a:ext uri="{FF2B5EF4-FFF2-40B4-BE49-F238E27FC236}">
                  <a16:creationId xmlns:a16="http://schemas.microsoft.com/office/drawing/2014/main" id="{48ED91F8-0EAD-87B9-3DDF-563296FB51ED}"/>
                </a:ext>
              </a:extLst>
            </p:cNvPr>
            <p:cNvSpPr>
              <a:spLocks noChangeArrowheads="1"/>
            </p:cNvSpPr>
            <p:nvPr/>
          </p:nvSpPr>
          <p:spPr bwMode="auto">
            <a:xfrm>
              <a:off x="1082" y="1075"/>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a:latin typeface="Franklin Gothic Medium" panose="020B0603020102020204" pitchFamily="34" charset="0"/>
                </a:rPr>
                <a:t>Uses for Salary Surveys</a:t>
              </a:r>
            </a:p>
          </p:txBody>
        </p:sp>
        <p:cxnSp>
          <p:nvCxnSpPr>
            <p:cNvPr id="17419" name="AutoShape 17">
              <a:extLst>
                <a:ext uri="{FF2B5EF4-FFF2-40B4-BE49-F238E27FC236}">
                  <a16:creationId xmlns:a16="http://schemas.microsoft.com/office/drawing/2014/main" id="{F2D297E2-9563-293A-E2DD-B7D946572761}"/>
                </a:ext>
              </a:extLst>
            </p:cNvPr>
            <p:cNvCxnSpPr>
              <a:cxnSpLocks noChangeShapeType="1"/>
              <a:stCxn id="17418" idx="4"/>
              <a:endCxn id="17420" idx="0"/>
            </p:cNvCxnSpPr>
            <p:nvPr/>
          </p:nvCxnSpPr>
          <p:spPr bwMode="auto">
            <a:xfrm rot="16200000" flipH="1">
              <a:off x="2546" y="2139"/>
              <a:ext cx="653"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7420" name="AutoShape 18" descr="purplefill01">
              <a:extLst>
                <a:ext uri="{FF2B5EF4-FFF2-40B4-BE49-F238E27FC236}">
                  <a16:creationId xmlns:a16="http://schemas.microsoft.com/office/drawing/2014/main" id="{3EAA410F-9B80-36F6-FF67-008EBA092BF0}"/>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To market-price wages for jobs</a:t>
              </a:r>
            </a:p>
          </p:txBody>
        </p:sp>
      </p:grpSp>
      <p:sp>
        <p:nvSpPr>
          <p:cNvPr id="3" name="Rectangle 2">
            <a:extLst>
              <a:ext uri="{FF2B5EF4-FFF2-40B4-BE49-F238E27FC236}">
                <a16:creationId xmlns:a16="http://schemas.microsoft.com/office/drawing/2014/main" id="{CEF1B24B-4ECE-B6FE-7444-9614FDD34CAF}"/>
              </a:ext>
            </a:extLst>
          </p:cNvPr>
          <p:cNvSpPr/>
          <p:nvPr/>
        </p:nvSpPr>
        <p:spPr>
          <a:xfrm>
            <a:off x="399873" y="5896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EE088B7A-DF66-66BE-7D40-67E7620C9A3C}"/>
              </a:ext>
            </a:extLst>
          </p:cNvPr>
          <p:cNvSpPr txBox="1"/>
          <p:nvPr/>
        </p:nvSpPr>
        <p:spPr>
          <a:xfrm>
            <a:off x="610714"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AF07F63-85A1-59E2-83F8-90251AFD38A1}"/>
              </a:ext>
            </a:extLst>
          </p:cNvPr>
          <p:cNvSpPr txBox="1"/>
          <p:nvPr/>
        </p:nvSpPr>
        <p:spPr>
          <a:xfrm>
            <a:off x="671744"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881B06C-CC32-917B-AC58-58FCEDCA63EC}"/>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6277125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9442" name="Rectangle 2">
            <a:extLst>
              <a:ext uri="{FF2B5EF4-FFF2-40B4-BE49-F238E27FC236}">
                <a16:creationId xmlns:a16="http://schemas.microsoft.com/office/drawing/2014/main" id="{64F518C5-23F2-8B49-1C45-62994B4DD2C5}"/>
              </a:ext>
            </a:extLst>
          </p:cNvPr>
          <p:cNvSpPr>
            <a:spLocks noGrp="1" noChangeArrowheads="1"/>
          </p:cNvSpPr>
          <p:nvPr>
            <p:ph type="title"/>
          </p:nvPr>
        </p:nvSpPr>
        <p:spPr>
          <a:xfrm>
            <a:off x="2994025" y="800662"/>
            <a:ext cx="6203950" cy="625475"/>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Sources for Salary Surveys</a:t>
            </a:r>
          </a:p>
        </p:txBody>
      </p:sp>
      <p:grpSp>
        <p:nvGrpSpPr>
          <p:cNvPr id="2" name="Group 15">
            <a:extLst>
              <a:ext uri="{FF2B5EF4-FFF2-40B4-BE49-F238E27FC236}">
                <a16:creationId xmlns:a16="http://schemas.microsoft.com/office/drawing/2014/main" id="{81200DDE-E842-A748-5E29-65E634D8F7B1}"/>
              </a:ext>
            </a:extLst>
          </p:cNvPr>
          <p:cNvGrpSpPr>
            <a:grpSpLocks/>
          </p:cNvGrpSpPr>
          <p:nvPr/>
        </p:nvGrpSpPr>
        <p:grpSpPr bwMode="auto">
          <a:xfrm>
            <a:off x="1973264" y="2126228"/>
            <a:ext cx="8245475" cy="3108325"/>
            <a:chOff x="294" y="1238"/>
            <a:chExt cx="5194" cy="1958"/>
          </a:xfrm>
        </p:grpSpPr>
        <p:sp>
          <p:nvSpPr>
            <p:cNvPr id="18438" name="AutoShape 16" descr="brownfill01">
              <a:extLst>
                <a:ext uri="{FF2B5EF4-FFF2-40B4-BE49-F238E27FC236}">
                  <a16:creationId xmlns:a16="http://schemas.microsoft.com/office/drawing/2014/main" id="{1F1B5EC9-77D2-3EE8-6120-D85C14A1BEF4}"/>
                </a:ext>
              </a:extLst>
            </p:cNvPr>
            <p:cNvSpPr>
              <a:spLocks noChangeArrowheads="1"/>
            </p:cNvSpPr>
            <p:nvPr/>
          </p:nvSpPr>
          <p:spPr bwMode="auto">
            <a:xfrm>
              <a:off x="294" y="2620"/>
              <a:ext cx="926" cy="576"/>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Self-Conducted Surveys</a:t>
              </a:r>
            </a:p>
          </p:txBody>
        </p:sp>
        <p:sp>
          <p:nvSpPr>
            <p:cNvPr id="18439" name="AutoShape 17" descr="purplefill01">
              <a:extLst>
                <a:ext uri="{FF2B5EF4-FFF2-40B4-BE49-F238E27FC236}">
                  <a16:creationId xmlns:a16="http://schemas.microsoft.com/office/drawing/2014/main" id="{57FE3726-6A5E-3FF0-CAD7-9D150E4DE283}"/>
                </a:ext>
              </a:extLst>
            </p:cNvPr>
            <p:cNvSpPr>
              <a:spLocks noChangeArrowheads="1"/>
            </p:cNvSpPr>
            <p:nvPr/>
          </p:nvSpPr>
          <p:spPr bwMode="auto">
            <a:xfrm>
              <a:off x="3495" y="2620"/>
              <a:ext cx="926" cy="576"/>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Government Agencies</a:t>
              </a:r>
            </a:p>
          </p:txBody>
        </p:sp>
        <p:sp>
          <p:nvSpPr>
            <p:cNvPr id="18440" name="AutoShape 18" descr="greenfill01">
              <a:extLst>
                <a:ext uri="{FF2B5EF4-FFF2-40B4-BE49-F238E27FC236}">
                  <a16:creationId xmlns:a16="http://schemas.microsoft.com/office/drawing/2014/main" id="{538182F0-D74E-998D-B4F2-4CEB327A3DEA}"/>
                </a:ext>
              </a:extLst>
            </p:cNvPr>
            <p:cNvSpPr>
              <a:spLocks noChangeArrowheads="1"/>
            </p:cNvSpPr>
            <p:nvPr/>
          </p:nvSpPr>
          <p:spPr bwMode="auto">
            <a:xfrm>
              <a:off x="1361" y="2620"/>
              <a:ext cx="926" cy="576"/>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Consulting Firms</a:t>
              </a:r>
            </a:p>
          </p:txBody>
        </p:sp>
        <p:sp>
          <p:nvSpPr>
            <p:cNvPr id="18441" name="Oval 19">
              <a:extLst>
                <a:ext uri="{FF2B5EF4-FFF2-40B4-BE49-F238E27FC236}">
                  <a16:creationId xmlns:a16="http://schemas.microsoft.com/office/drawing/2014/main" id="{5AC21027-C2E2-B4BE-40E4-9D82B0782871}"/>
                </a:ext>
              </a:extLst>
            </p:cNvPr>
            <p:cNvSpPr>
              <a:spLocks noChangeArrowheads="1"/>
            </p:cNvSpPr>
            <p:nvPr/>
          </p:nvSpPr>
          <p:spPr bwMode="auto">
            <a:xfrm>
              <a:off x="1498" y="1238"/>
              <a:ext cx="276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Sources of Wage and Salary Information</a:t>
              </a:r>
            </a:p>
          </p:txBody>
        </p:sp>
        <p:sp>
          <p:nvSpPr>
            <p:cNvPr id="18442" name="AutoShape 20" descr="bluefill01">
              <a:extLst>
                <a:ext uri="{FF2B5EF4-FFF2-40B4-BE49-F238E27FC236}">
                  <a16:creationId xmlns:a16="http://schemas.microsoft.com/office/drawing/2014/main" id="{265A2DC2-FADC-9DAF-7DFC-2694CD1C3239}"/>
                </a:ext>
              </a:extLst>
            </p:cNvPr>
            <p:cNvSpPr>
              <a:spLocks noChangeArrowheads="1"/>
            </p:cNvSpPr>
            <p:nvPr/>
          </p:nvSpPr>
          <p:spPr bwMode="auto">
            <a:xfrm>
              <a:off x="2418" y="2620"/>
              <a:ext cx="926" cy="576"/>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Professional Associations</a:t>
              </a:r>
            </a:p>
          </p:txBody>
        </p:sp>
        <p:cxnSp>
          <p:nvCxnSpPr>
            <p:cNvPr id="18443" name="AutoShape 21">
              <a:extLst>
                <a:ext uri="{FF2B5EF4-FFF2-40B4-BE49-F238E27FC236}">
                  <a16:creationId xmlns:a16="http://schemas.microsoft.com/office/drawing/2014/main" id="{CC3E6563-DAA9-F3C6-92F7-39E4B2740E87}"/>
                </a:ext>
              </a:extLst>
            </p:cNvPr>
            <p:cNvCxnSpPr>
              <a:cxnSpLocks noChangeShapeType="1"/>
              <a:stCxn id="18441" idx="4"/>
              <a:endCxn id="18438" idx="0"/>
            </p:cNvCxnSpPr>
            <p:nvPr/>
          </p:nvCxnSpPr>
          <p:spPr bwMode="auto">
            <a:xfrm rot="5400000">
              <a:off x="1535" y="1256"/>
              <a:ext cx="568" cy="2123"/>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4" name="AutoShape 22">
              <a:extLst>
                <a:ext uri="{FF2B5EF4-FFF2-40B4-BE49-F238E27FC236}">
                  <a16:creationId xmlns:a16="http://schemas.microsoft.com/office/drawing/2014/main" id="{800E4CE4-7908-ACB0-D774-95AD015A389F}"/>
                </a:ext>
              </a:extLst>
            </p:cNvPr>
            <p:cNvCxnSpPr>
              <a:cxnSpLocks noChangeShapeType="1"/>
              <a:stCxn id="18441" idx="4"/>
              <a:endCxn id="18440" idx="0"/>
            </p:cNvCxnSpPr>
            <p:nvPr/>
          </p:nvCxnSpPr>
          <p:spPr bwMode="auto">
            <a:xfrm rot="5400000">
              <a:off x="2068" y="1790"/>
              <a:ext cx="568" cy="1056"/>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5" name="AutoShape 23">
              <a:extLst>
                <a:ext uri="{FF2B5EF4-FFF2-40B4-BE49-F238E27FC236}">
                  <a16:creationId xmlns:a16="http://schemas.microsoft.com/office/drawing/2014/main" id="{CC722B9F-39CB-34CC-6A36-9DC1A6B0D342}"/>
                </a:ext>
              </a:extLst>
            </p:cNvPr>
            <p:cNvCxnSpPr>
              <a:cxnSpLocks noChangeShapeType="1"/>
              <a:stCxn id="18441" idx="4"/>
              <a:endCxn id="18439" idx="0"/>
            </p:cNvCxnSpPr>
            <p:nvPr/>
          </p:nvCxnSpPr>
          <p:spPr bwMode="auto">
            <a:xfrm rot="16200000" flipH="1">
              <a:off x="3135" y="1779"/>
              <a:ext cx="568" cy="1078"/>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6" name="AutoShape 24">
              <a:extLst>
                <a:ext uri="{FF2B5EF4-FFF2-40B4-BE49-F238E27FC236}">
                  <a16:creationId xmlns:a16="http://schemas.microsoft.com/office/drawing/2014/main" id="{6321DEC4-8C9F-7FE3-CC63-C13BE56440E1}"/>
                </a:ext>
              </a:extLst>
            </p:cNvPr>
            <p:cNvCxnSpPr>
              <a:cxnSpLocks noChangeShapeType="1"/>
              <a:stCxn id="18441" idx="4"/>
              <a:endCxn id="18442" idx="0"/>
            </p:cNvCxnSpPr>
            <p:nvPr/>
          </p:nvCxnSpPr>
          <p:spPr bwMode="auto">
            <a:xfrm rot="16200000" flipH="1">
              <a:off x="2597" y="2317"/>
              <a:ext cx="568" cy="1"/>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447" name="AutoShape 25" descr="redfill01">
              <a:extLst>
                <a:ext uri="{FF2B5EF4-FFF2-40B4-BE49-F238E27FC236}">
                  <a16:creationId xmlns:a16="http://schemas.microsoft.com/office/drawing/2014/main" id="{EF6E54C2-976B-B178-C773-FB0F8DBE35DE}"/>
                </a:ext>
              </a:extLst>
            </p:cNvPr>
            <p:cNvSpPr>
              <a:spLocks noChangeArrowheads="1"/>
            </p:cNvSpPr>
            <p:nvPr/>
          </p:nvSpPr>
          <p:spPr bwMode="auto">
            <a:xfrm>
              <a:off x="4562" y="2620"/>
              <a:ext cx="926" cy="576"/>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The </a:t>
              </a:r>
              <a:br>
                <a:rPr lang="en-US" altLang="en-US" sz="1800">
                  <a:latin typeface="Franklin Gothic Medium" panose="020B0603020102020204" pitchFamily="34" charset="0"/>
                </a:rPr>
              </a:br>
              <a:r>
                <a:rPr lang="en-US" altLang="en-US" sz="1800">
                  <a:latin typeface="Franklin Gothic Medium" panose="020B0603020102020204" pitchFamily="34" charset="0"/>
                </a:rPr>
                <a:t>Internet </a:t>
              </a:r>
            </a:p>
          </p:txBody>
        </p:sp>
        <p:cxnSp>
          <p:nvCxnSpPr>
            <p:cNvPr id="18448" name="AutoShape 26">
              <a:extLst>
                <a:ext uri="{FF2B5EF4-FFF2-40B4-BE49-F238E27FC236}">
                  <a16:creationId xmlns:a16="http://schemas.microsoft.com/office/drawing/2014/main" id="{3CB47C26-CEF2-F374-A479-9E48CB816D50}"/>
                </a:ext>
              </a:extLst>
            </p:cNvPr>
            <p:cNvCxnSpPr>
              <a:cxnSpLocks noChangeShapeType="1"/>
              <a:stCxn id="18441" idx="4"/>
              <a:endCxn id="18447" idx="0"/>
            </p:cNvCxnSpPr>
            <p:nvPr/>
          </p:nvCxnSpPr>
          <p:spPr bwMode="auto">
            <a:xfrm rot="16200000" flipH="1">
              <a:off x="3669" y="1245"/>
              <a:ext cx="568" cy="2145"/>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E15B7813-7573-7A5B-2E08-B20A2FC5DB54}"/>
              </a:ext>
            </a:extLst>
          </p:cNvPr>
          <p:cNvSpPr/>
          <p:nvPr/>
        </p:nvSpPr>
        <p:spPr>
          <a:xfrm>
            <a:off x="399873" y="5896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351FAA16-2174-38B3-3AA0-9DE035CFEE1C}"/>
              </a:ext>
            </a:extLst>
          </p:cNvPr>
          <p:cNvSpPr txBox="1"/>
          <p:nvPr/>
        </p:nvSpPr>
        <p:spPr>
          <a:xfrm>
            <a:off x="610714"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D19CD98-C78E-5E53-B22B-1C287DD3008B}"/>
              </a:ext>
            </a:extLst>
          </p:cNvPr>
          <p:cNvSpPr txBox="1"/>
          <p:nvPr/>
        </p:nvSpPr>
        <p:spPr>
          <a:xfrm>
            <a:off x="671744"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4B34CB4-1CA7-5B1B-D3E5-2F8D4170A096}"/>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254586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Text Box 2" descr="Tabletopbar01">
            <a:extLst>
              <a:ext uri="{FF2B5EF4-FFF2-40B4-BE49-F238E27FC236}">
                <a16:creationId xmlns:a16="http://schemas.microsoft.com/office/drawing/2014/main" id="{39032BE4-70E6-E968-3B70-4C8B041537D0}"/>
              </a:ext>
            </a:extLst>
          </p:cNvPr>
          <p:cNvSpPr txBox="1">
            <a:spLocks noChangeArrowheads="1"/>
          </p:cNvSpPr>
          <p:nvPr/>
        </p:nvSpPr>
        <p:spPr bwMode="auto">
          <a:xfrm>
            <a:off x="2014540" y="687873"/>
            <a:ext cx="7780390" cy="338554"/>
          </a:xfrm>
          <a:prstGeom prst="rect">
            <a:avLst/>
          </a:prstGeom>
          <a:blipFill dpi="0" rotWithShape="1">
            <a:blip r:embed="rId3"/>
            <a:srcRect/>
            <a:stretch>
              <a:fillRect/>
            </a:stretch>
          </a:blipFill>
          <a:ln w="3175">
            <a:solidFill>
              <a:srgbClr val="85D785"/>
            </a:solidFill>
            <a:miter lim="800000"/>
            <a:headEnd/>
            <a:tailEnd/>
          </a:ln>
        </p:spPr>
        <p:txBody>
          <a:bodyPr wrap="square">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TABLE</a:t>
            </a:r>
            <a:r>
              <a:rPr lang="en-US" altLang="en-US" sz="1600" dirty="0">
                <a:cs typeface="Arial" panose="020B0604020202020204" pitchFamily="34" charset="0"/>
              </a:rPr>
              <a:t>	Some Pay Data Web Sites</a:t>
            </a:r>
          </a:p>
        </p:txBody>
      </p:sp>
      <p:graphicFrame>
        <p:nvGraphicFramePr>
          <p:cNvPr id="2717052" name="Group 380">
            <a:extLst>
              <a:ext uri="{FF2B5EF4-FFF2-40B4-BE49-F238E27FC236}">
                <a16:creationId xmlns:a16="http://schemas.microsoft.com/office/drawing/2014/main" id="{8E45DB78-4205-D212-C02F-F36E73654AD9}"/>
              </a:ext>
            </a:extLst>
          </p:cNvPr>
          <p:cNvGraphicFramePr>
            <a:graphicFrameLocks noGrp="1"/>
          </p:cNvGraphicFramePr>
          <p:nvPr>
            <p:extLst>
              <p:ext uri="{D42A27DB-BD31-4B8C-83A1-F6EECF244321}">
                <p14:modId xmlns:p14="http://schemas.microsoft.com/office/powerpoint/2010/main" val="2581902987"/>
              </p:ext>
            </p:extLst>
          </p:nvPr>
        </p:nvGraphicFramePr>
        <p:xfrm>
          <a:off x="1981201" y="1146415"/>
          <a:ext cx="8137525" cy="5090038"/>
        </p:xfrm>
        <a:graphic>
          <a:graphicData uri="http://schemas.openxmlformats.org/drawingml/2006/table">
            <a:tbl>
              <a:tblPr/>
              <a:tblGrid>
                <a:gridCol w="1463675">
                  <a:extLst>
                    <a:ext uri="{9D8B030D-6E8A-4147-A177-3AD203B41FA5}">
                      <a16:colId xmlns:a16="http://schemas.microsoft.com/office/drawing/2014/main" val="20000"/>
                    </a:ext>
                  </a:extLst>
                </a:gridCol>
                <a:gridCol w="2011363">
                  <a:extLst>
                    <a:ext uri="{9D8B030D-6E8A-4147-A177-3AD203B41FA5}">
                      <a16:colId xmlns:a16="http://schemas.microsoft.com/office/drawing/2014/main" val="20001"/>
                    </a:ext>
                  </a:extLst>
                </a:gridCol>
                <a:gridCol w="2651125">
                  <a:extLst>
                    <a:ext uri="{9D8B030D-6E8A-4147-A177-3AD203B41FA5}">
                      <a16:colId xmlns:a16="http://schemas.microsoft.com/office/drawing/2014/main" val="20002"/>
                    </a:ext>
                  </a:extLst>
                </a:gridCol>
                <a:gridCol w="2011362">
                  <a:extLst>
                    <a:ext uri="{9D8B030D-6E8A-4147-A177-3AD203B41FA5}">
                      <a16:colId xmlns:a16="http://schemas.microsoft.com/office/drawing/2014/main" val="20003"/>
                    </a:ext>
                  </a:extLst>
                </a:gridCol>
              </a:tblGrid>
              <a:tr h="3352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charset="0"/>
                          <a:cs typeface="Arial" charset="0"/>
                        </a:rPr>
                        <a:t>Sponsor </a:t>
                      </a:r>
                      <a:endParaRPr kumimoji="0" lang="en-US" sz="3600" b="1" i="0" u="none" strike="noStrike" cap="none" normalizeH="0" baseline="0" dirty="0">
                        <a:ln>
                          <a:noFill/>
                        </a:ln>
                        <a:solidFill>
                          <a:srgbClr val="3366CC"/>
                        </a:solidFill>
                        <a:effectLst/>
                        <a:latin typeface="Arial" charset="0"/>
                        <a:cs typeface="Tahoma" pitchFamily="34" charset="0"/>
                      </a:endParaRPr>
                    </a:p>
                  </a:txBody>
                  <a:tcPr marT="45714" marB="45714"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charset="0"/>
                          <a:cs typeface="Arial" charset="0"/>
                        </a:rPr>
                        <a:t>Internet Address </a:t>
                      </a:r>
                      <a:endParaRPr kumimoji="0" lang="en-US" sz="3600" b="1" i="0" u="none" strike="noStrike" cap="none" normalizeH="0" baseline="0" dirty="0">
                        <a:ln>
                          <a:noFill/>
                        </a:ln>
                        <a:solidFill>
                          <a:srgbClr val="3366CC"/>
                        </a:solidFill>
                        <a:effectLst/>
                        <a:latin typeface="Arial" charset="0"/>
                        <a:cs typeface="Tahoma" pitchFamily="34" charset="0"/>
                      </a:endParaRP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charset="0"/>
                          <a:cs typeface="Arial" charset="0"/>
                        </a:rPr>
                        <a:t>What It Provides </a:t>
                      </a:r>
                      <a:endParaRPr kumimoji="0" lang="en-US" sz="3600" b="1" i="0" u="none" strike="noStrike" cap="none" normalizeH="0" baseline="0" dirty="0">
                        <a:ln>
                          <a:noFill/>
                        </a:ln>
                        <a:solidFill>
                          <a:srgbClr val="3366CC"/>
                        </a:solidFill>
                        <a:effectLst/>
                        <a:latin typeface="Arial" charset="0"/>
                        <a:cs typeface="Tahoma" pitchFamily="34" charset="0"/>
                      </a:endParaRP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charset="0"/>
                          <a:cs typeface="Arial" charset="0"/>
                        </a:rPr>
                        <a:t>Downside </a:t>
                      </a:r>
                      <a:endParaRPr kumimoji="0" lang="en-US" sz="3600" b="1" i="0" u="none" strike="noStrike" cap="none" normalizeH="0" baseline="0" dirty="0">
                        <a:ln>
                          <a:noFill/>
                        </a:ln>
                        <a:solidFill>
                          <a:srgbClr val="3366CC"/>
                        </a:solidFill>
                        <a:effectLst/>
                        <a:latin typeface="Arial" charset="0"/>
                        <a:cs typeface="Tahoma" pitchFamily="34" charset="0"/>
                      </a:endParaRPr>
                    </a:p>
                  </a:txBody>
                  <a:tcPr marT="45714" marB="45714"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3619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Salary.com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Salary.com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Salary by job and zip code, plus job and description, </a:t>
                      </a:r>
                      <a:br>
                        <a:rPr kumimoji="0" lang="en-US" sz="1400" b="0" i="0" u="none" strike="noStrike" cap="none" normalizeH="0" baseline="0" dirty="0">
                          <a:ln>
                            <a:noFill/>
                          </a:ln>
                          <a:solidFill>
                            <a:schemeClr val="tx1"/>
                          </a:solidFill>
                          <a:effectLst/>
                          <a:latin typeface="Arial" charset="0"/>
                          <a:cs typeface="Arial" charset="0"/>
                        </a:rPr>
                      </a:br>
                      <a:r>
                        <a:rPr kumimoji="0" lang="en-US" sz="1400" b="0" i="0" u="none" strike="noStrike" cap="none" normalizeH="0" baseline="0" dirty="0">
                          <a:ln>
                            <a:noFill/>
                          </a:ln>
                          <a:solidFill>
                            <a:schemeClr val="tx1"/>
                          </a:solidFill>
                          <a:effectLst/>
                          <a:latin typeface="Arial" charset="0"/>
                          <a:cs typeface="Arial" charset="0"/>
                        </a:rPr>
                        <a:t>for hundreds of jobs</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Adapts national averages by applying local cost-of-living differences</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22857">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Wageweb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www.wageweb.com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Average salaries for more than 150 clerical, professional, and managerial jobs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Charges for breakdowns by industry, location, etc.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22857">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U.S. Office of Personnel Management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www.opm.gov/oca/</a:t>
                      </a:r>
                      <a:br>
                        <a:rPr kumimoji="0" lang="en-US" sz="1400" b="0" i="0" u="none" strike="noStrike" cap="none" normalizeH="0" baseline="0" dirty="0">
                          <a:ln>
                            <a:noFill/>
                          </a:ln>
                          <a:solidFill>
                            <a:schemeClr val="tx1"/>
                          </a:solidFill>
                          <a:effectLst/>
                          <a:latin typeface="Arial" charset="0"/>
                          <a:cs typeface="Arial" charset="0"/>
                        </a:rPr>
                      </a:br>
                      <a:r>
                        <a:rPr kumimoji="0" lang="en-US" sz="1400" b="0" i="0" u="none" strike="noStrike" cap="none" normalizeH="0" baseline="0" dirty="0">
                          <a:ln>
                            <a:noFill/>
                          </a:ln>
                          <a:solidFill>
                            <a:schemeClr val="tx1"/>
                          </a:solidFill>
                          <a:effectLst/>
                          <a:latin typeface="Arial" charset="0"/>
                          <a:cs typeface="Arial" charset="0"/>
                        </a:rPr>
                        <a:t>09Tables/index.asp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Salaries and wages for U.S. government jobs, by location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Limited to U.S. government jobs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3619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Job Smart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http://jobstar.org/tools/</a:t>
                      </a:r>
                      <a:br>
                        <a:rPr kumimoji="0" lang="en-US" sz="1400" b="0" i="0" u="none" strike="noStrike" cap="none" normalizeH="0" baseline="0" dirty="0">
                          <a:ln>
                            <a:noFill/>
                          </a:ln>
                          <a:solidFill>
                            <a:schemeClr val="tx1"/>
                          </a:solidFill>
                          <a:effectLst/>
                          <a:latin typeface="Arial" charset="0"/>
                          <a:cs typeface="Arial" charset="0"/>
                        </a:rPr>
                      </a:br>
                      <a:r>
                        <a:rPr kumimoji="0" lang="en-US" sz="1400" b="0" i="0" u="none" strike="noStrike" cap="none" normalizeH="0" baseline="0" dirty="0">
                          <a:ln>
                            <a:noFill/>
                          </a:ln>
                          <a:solidFill>
                            <a:schemeClr val="tx1"/>
                          </a:solidFill>
                          <a:effectLst/>
                          <a:latin typeface="Arial" charset="0"/>
                          <a:cs typeface="Arial" charset="0"/>
                        </a:rPr>
                        <a:t>salary/sal-prof.php</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Profession-specific salary surveys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Necessary to review numerous salary surveys for each profession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03619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cnnmoney.com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cnnmoney.com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Input your current salary and city, and this gives you comparable salary in destination city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charset="0"/>
                          <a:cs typeface="Arial" charset="0"/>
                        </a:rPr>
                        <a:t>Based on national averages adapted </a:t>
                      </a:r>
                      <a:br>
                        <a:rPr kumimoji="0" lang="en-US" sz="1400" b="0" i="0" u="none" strike="noStrike" cap="none" normalizeH="0" baseline="0" dirty="0">
                          <a:ln>
                            <a:noFill/>
                          </a:ln>
                          <a:solidFill>
                            <a:schemeClr val="tx1"/>
                          </a:solidFill>
                          <a:effectLst/>
                          <a:latin typeface="Arial" charset="0"/>
                          <a:cs typeface="Arial" charset="0"/>
                        </a:rPr>
                      </a:br>
                      <a:r>
                        <a:rPr kumimoji="0" lang="en-US" sz="1400" b="0" i="0" u="none" strike="noStrike" cap="none" normalizeH="0" baseline="0" dirty="0">
                          <a:ln>
                            <a:noFill/>
                          </a:ln>
                          <a:solidFill>
                            <a:schemeClr val="tx1"/>
                          </a:solidFill>
                          <a:effectLst/>
                          <a:latin typeface="Arial" charset="0"/>
                          <a:cs typeface="Arial" charset="0"/>
                        </a:rPr>
                        <a:t>to cost-of-living differences </a:t>
                      </a:r>
                      <a:endParaRPr kumimoji="0" lang="en-US" sz="3200" b="0" i="0" u="none" strike="noStrike" cap="none" normalizeH="0" baseline="0" dirty="0">
                        <a:ln>
                          <a:noFill/>
                        </a:ln>
                        <a:solidFill>
                          <a:schemeClr val="tx1"/>
                        </a:solidFill>
                        <a:effectLst/>
                        <a:latin typeface="Arial" charset="0"/>
                        <a:cs typeface="Tahoma" pitchFamily="34" charset="0"/>
                      </a:endParaRPr>
                    </a:p>
                  </a:txBody>
                  <a:tcPr marT="91429" marB="9142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9186F1E4-2599-FB83-22F2-3D5065200F3F}"/>
              </a:ext>
            </a:extLst>
          </p:cNvPr>
          <p:cNvSpPr/>
          <p:nvPr/>
        </p:nvSpPr>
        <p:spPr>
          <a:xfrm>
            <a:off x="399873" y="5896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4BCCA0D5-371B-3C98-E258-9B5FF42A5DB0}"/>
              </a:ext>
            </a:extLst>
          </p:cNvPr>
          <p:cNvSpPr txBox="1"/>
          <p:nvPr/>
        </p:nvSpPr>
        <p:spPr>
          <a:xfrm>
            <a:off x="610714"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8E3A05F-BF77-465D-4DEC-F39667B3D2B6}"/>
              </a:ext>
            </a:extLst>
          </p:cNvPr>
          <p:cNvSpPr txBox="1"/>
          <p:nvPr/>
        </p:nvSpPr>
        <p:spPr>
          <a:xfrm>
            <a:off x="671744"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39692BB-1CF9-EE72-D68D-EAC936615CA3}"/>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586244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3538" name="Rectangle 2">
            <a:extLst>
              <a:ext uri="{FF2B5EF4-FFF2-40B4-BE49-F238E27FC236}">
                <a16:creationId xmlns:a16="http://schemas.microsoft.com/office/drawing/2014/main" id="{560C6E8C-162D-9574-7FFA-53F61EF5A2FC}"/>
              </a:ext>
            </a:extLst>
          </p:cNvPr>
          <p:cNvSpPr>
            <a:spLocks noGrp="1" noChangeArrowheads="1"/>
          </p:cNvSpPr>
          <p:nvPr>
            <p:ph type="title"/>
          </p:nvPr>
        </p:nvSpPr>
        <p:spPr>
          <a:xfrm>
            <a:off x="2015170" y="861794"/>
            <a:ext cx="8013067" cy="968376"/>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Step 2:  Job Evaluation</a:t>
            </a:r>
          </a:p>
        </p:txBody>
      </p:sp>
      <p:grpSp>
        <p:nvGrpSpPr>
          <p:cNvPr id="2" name="Group 33">
            <a:extLst>
              <a:ext uri="{FF2B5EF4-FFF2-40B4-BE49-F238E27FC236}">
                <a16:creationId xmlns:a16="http://schemas.microsoft.com/office/drawing/2014/main" id="{E46B5548-681A-71D4-F75C-BDF6010B3C4F}"/>
              </a:ext>
            </a:extLst>
          </p:cNvPr>
          <p:cNvGrpSpPr>
            <a:grpSpLocks/>
          </p:cNvGrpSpPr>
          <p:nvPr/>
        </p:nvGrpSpPr>
        <p:grpSpPr bwMode="auto">
          <a:xfrm>
            <a:off x="2165350" y="2123722"/>
            <a:ext cx="7862888" cy="2562225"/>
            <a:chOff x="288" y="1987"/>
            <a:chExt cx="4953" cy="1614"/>
          </a:xfrm>
        </p:grpSpPr>
        <p:sp>
          <p:nvSpPr>
            <p:cNvPr id="20486" name="AutoShape 24" descr="brownfill01">
              <a:extLst>
                <a:ext uri="{FF2B5EF4-FFF2-40B4-BE49-F238E27FC236}">
                  <a16:creationId xmlns:a16="http://schemas.microsoft.com/office/drawing/2014/main" id="{DB9D299D-CA0F-6751-373A-0C82524D0B17}"/>
                </a:ext>
              </a:extLst>
            </p:cNvPr>
            <p:cNvSpPr>
              <a:spLocks noChangeArrowheads="1"/>
            </p:cNvSpPr>
            <p:nvPr/>
          </p:nvSpPr>
          <p:spPr bwMode="auto">
            <a:xfrm>
              <a:off x="288" y="3012"/>
              <a:ext cx="1094" cy="589"/>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Skills</a:t>
              </a:r>
            </a:p>
          </p:txBody>
        </p:sp>
        <p:sp>
          <p:nvSpPr>
            <p:cNvPr id="20487" name="AutoShape 25" descr="purplefill01">
              <a:extLst>
                <a:ext uri="{FF2B5EF4-FFF2-40B4-BE49-F238E27FC236}">
                  <a16:creationId xmlns:a16="http://schemas.microsoft.com/office/drawing/2014/main" id="{86932921-2DDC-1DAA-CA8D-D0DD3440AB1D}"/>
                </a:ext>
              </a:extLst>
            </p:cNvPr>
            <p:cNvSpPr>
              <a:spLocks noChangeArrowheads="1"/>
            </p:cNvSpPr>
            <p:nvPr/>
          </p:nvSpPr>
          <p:spPr bwMode="auto">
            <a:xfrm>
              <a:off x="1580" y="3011"/>
              <a:ext cx="1094" cy="589"/>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Effort</a:t>
              </a:r>
            </a:p>
          </p:txBody>
        </p:sp>
        <p:sp>
          <p:nvSpPr>
            <p:cNvPr id="20488" name="AutoShape 26" descr="greenfill01">
              <a:extLst>
                <a:ext uri="{FF2B5EF4-FFF2-40B4-BE49-F238E27FC236}">
                  <a16:creationId xmlns:a16="http://schemas.microsoft.com/office/drawing/2014/main" id="{3C9C03E0-DF6B-78CA-4A6A-822FBB9B418E}"/>
                </a:ext>
              </a:extLst>
            </p:cNvPr>
            <p:cNvSpPr>
              <a:spLocks noChangeArrowheads="1"/>
            </p:cNvSpPr>
            <p:nvPr/>
          </p:nvSpPr>
          <p:spPr bwMode="auto">
            <a:xfrm>
              <a:off x="2847" y="3011"/>
              <a:ext cx="1094" cy="588"/>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Responsibility</a:t>
              </a:r>
            </a:p>
          </p:txBody>
        </p:sp>
        <p:cxnSp>
          <p:nvCxnSpPr>
            <p:cNvPr id="20489" name="AutoShape 27">
              <a:extLst>
                <a:ext uri="{FF2B5EF4-FFF2-40B4-BE49-F238E27FC236}">
                  <a16:creationId xmlns:a16="http://schemas.microsoft.com/office/drawing/2014/main" id="{B98970EC-851D-B2DB-B2EE-BBEBD52CB710}"/>
                </a:ext>
              </a:extLst>
            </p:cNvPr>
            <p:cNvCxnSpPr>
              <a:cxnSpLocks noChangeShapeType="1"/>
              <a:stCxn id="20490" idx="2"/>
              <a:endCxn id="20486" idx="0"/>
            </p:cNvCxnSpPr>
            <p:nvPr/>
          </p:nvCxnSpPr>
          <p:spPr bwMode="auto">
            <a:xfrm rot="5400000">
              <a:off x="1495" y="1724"/>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0490" name="AutoShape 28">
              <a:extLst>
                <a:ext uri="{FF2B5EF4-FFF2-40B4-BE49-F238E27FC236}">
                  <a16:creationId xmlns:a16="http://schemas.microsoft.com/office/drawing/2014/main" id="{787B95B5-4A1E-F731-74E6-1337B70ABC0B}"/>
                </a:ext>
              </a:extLst>
            </p:cNvPr>
            <p:cNvSpPr>
              <a:spLocks noChangeArrowheads="1"/>
            </p:cNvSpPr>
            <p:nvPr/>
          </p:nvSpPr>
          <p:spPr bwMode="auto">
            <a:xfrm>
              <a:off x="1152" y="1987"/>
              <a:ext cx="3224"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Identifying Compensable Factors</a:t>
              </a:r>
            </a:p>
          </p:txBody>
        </p:sp>
        <p:cxnSp>
          <p:nvCxnSpPr>
            <p:cNvPr id="20491" name="AutoShape 29">
              <a:extLst>
                <a:ext uri="{FF2B5EF4-FFF2-40B4-BE49-F238E27FC236}">
                  <a16:creationId xmlns:a16="http://schemas.microsoft.com/office/drawing/2014/main" id="{49C4C8FF-AFDC-7879-313B-E5E2FD50091C}"/>
                </a:ext>
              </a:extLst>
            </p:cNvPr>
            <p:cNvCxnSpPr>
              <a:cxnSpLocks noChangeShapeType="1"/>
              <a:stCxn id="20490" idx="2"/>
              <a:endCxn id="20487" idx="0"/>
            </p:cNvCxnSpPr>
            <p:nvPr/>
          </p:nvCxnSpPr>
          <p:spPr bwMode="auto">
            <a:xfrm rot="5400000">
              <a:off x="2141" y="2370"/>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0492" name="AutoShape 30">
              <a:extLst>
                <a:ext uri="{FF2B5EF4-FFF2-40B4-BE49-F238E27FC236}">
                  <a16:creationId xmlns:a16="http://schemas.microsoft.com/office/drawing/2014/main" id="{DFD14F22-B5E2-13B8-50AB-3082F0E8DB90}"/>
                </a:ext>
              </a:extLst>
            </p:cNvPr>
            <p:cNvCxnSpPr>
              <a:cxnSpLocks noChangeShapeType="1"/>
              <a:stCxn id="20490" idx="2"/>
              <a:endCxn id="20488" idx="0"/>
            </p:cNvCxnSpPr>
            <p:nvPr/>
          </p:nvCxnSpPr>
          <p:spPr bwMode="auto">
            <a:xfrm rot="16200000" flipH="1">
              <a:off x="2774" y="2374"/>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0493" name="AutoShape 31" descr="bluefill01">
              <a:extLst>
                <a:ext uri="{FF2B5EF4-FFF2-40B4-BE49-F238E27FC236}">
                  <a16:creationId xmlns:a16="http://schemas.microsoft.com/office/drawing/2014/main" id="{6E35943A-6E41-248A-DF15-E68EF88A093B}"/>
                </a:ext>
              </a:extLst>
            </p:cNvPr>
            <p:cNvSpPr>
              <a:spLocks noChangeArrowheads="1"/>
            </p:cNvSpPr>
            <p:nvPr/>
          </p:nvSpPr>
          <p:spPr bwMode="auto">
            <a:xfrm>
              <a:off x="4147" y="3012"/>
              <a:ext cx="1094" cy="588"/>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Working conditions</a:t>
              </a:r>
            </a:p>
          </p:txBody>
        </p:sp>
        <p:cxnSp>
          <p:nvCxnSpPr>
            <p:cNvPr id="20494" name="AutoShape 32">
              <a:extLst>
                <a:ext uri="{FF2B5EF4-FFF2-40B4-BE49-F238E27FC236}">
                  <a16:creationId xmlns:a16="http://schemas.microsoft.com/office/drawing/2014/main" id="{5391DAC9-0003-C459-A080-DDC7A0354950}"/>
                </a:ext>
              </a:extLst>
            </p:cNvPr>
            <p:cNvCxnSpPr>
              <a:cxnSpLocks noChangeShapeType="1"/>
              <a:stCxn id="20490" idx="2"/>
              <a:endCxn id="20493" idx="0"/>
            </p:cNvCxnSpPr>
            <p:nvPr/>
          </p:nvCxnSpPr>
          <p:spPr bwMode="auto">
            <a:xfrm rot="16200000" flipH="1">
              <a:off x="3424" y="1724"/>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B8556495-5BE6-D7FC-766A-F089421CF8F8}"/>
              </a:ext>
            </a:extLst>
          </p:cNvPr>
          <p:cNvSpPr/>
          <p:nvPr/>
        </p:nvSpPr>
        <p:spPr>
          <a:xfrm>
            <a:off x="1035304" y="5896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863EED4C-C440-3948-8621-D3FED7B9E790}"/>
              </a:ext>
            </a:extLst>
          </p:cNvPr>
          <p:cNvSpPr txBox="1"/>
          <p:nvPr/>
        </p:nvSpPr>
        <p:spPr>
          <a:xfrm>
            <a:off x="1246145"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F3A566E-3CCA-8D67-7DFE-D0705FEA53F2}"/>
              </a:ext>
            </a:extLst>
          </p:cNvPr>
          <p:cNvSpPr txBox="1"/>
          <p:nvPr/>
        </p:nvSpPr>
        <p:spPr>
          <a:xfrm>
            <a:off x="1307175"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23D8EFE-29B8-E3D8-DF43-B874E179199F}"/>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337135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5586" name="Rectangle 2">
            <a:extLst>
              <a:ext uri="{FF2B5EF4-FFF2-40B4-BE49-F238E27FC236}">
                <a16:creationId xmlns:a16="http://schemas.microsoft.com/office/drawing/2014/main" id="{49A6EED4-DA41-650B-9203-706A63E7C8D6}"/>
              </a:ext>
            </a:extLst>
          </p:cNvPr>
          <p:cNvSpPr>
            <a:spLocks noGrp="1" noChangeArrowheads="1"/>
          </p:cNvSpPr>
          <p:nvPr>
            <p:ph type="title"/>
          </p:nvPr>
        </p:nvSpPr>
        <p:spPr>
          <a:xfrm>
            <a:off x="2439761" y="701861"/>
            <a:ext cx="7153690" cy="988827"/>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The Job Evaluation Process</a:t>
            </a:r>
          </a:p>
        </p:txBody>
      </p:sp>
      <p:grpSp>
        <p:nvGrpSpPr>
          <p:cNvPr id="2" name="Group 3">
            <a:extLst>
              <a:ext uri="{FF2B5EF4-FFF2-40B4-BE49-F238E27FC236}">
                <a16:creationId xmlns:a16="http://schemas.microsoft.com/office/drawing/2014/main" id="{85033058-D6AF-2FA3-499A-AAFBB0800732}"/>
              </a:ext>
            </a:extLst>
          </p:cNvPr>
          <p:cNvGrpSpPr>
            <a:grpSpLocks/>
          </p:cNvGrpSpPr>
          <p:nvPr/>
        </p:nvGrpSpPr>
        <p:grpSpPr bwMode="auto">
          <a:xfrm>
            <a:off x="2995613" y="1933576"/>
            <a:ext cx="639762" cy="1044575"/>
            <a:chOff x="576" y="1008"/>
            <a:chExt cx="403" cy="658"/>
          </a:xfrm>
        </p:grpSpPr>
        <p:sp>
          <p:nvSpPr>
            <p:cNvPr id="21524" name="Freeform 4">
              <a:extLst>
                <a:ext uri="{FF2B5EF4-FFF2-40B4-BE49-F238E27FC236}">
                  <a16:creationId xmlns:a16="http://schemas.microsoft.com/office/drawing/2014/main" id="{7C893E81-37DE-F60F-060D-D9CFCDEA6048}"/>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1525" name="Oval 5">
              <a:extLst>
                <a:ext uri="{FF2B5EF4-FFF2-40B4-BE49-F238E27FC236}">
                  <a16:creationId xmlns:a16="http://schemas.microsoft.com/office/drawing/2014/main" id="{8754DD21-60FE-DFDC-19ED-BB0C79E87EF9}"/>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2755590" name="Rectangle 6" descr="Pink01">
            <a:extLst>
              <a:ext uri="{FF2B5EF4-FFF2-40B4-BE49-F238E27FC236}">
                <a16:creationId xmlns:a16="http://schemas.microsoft.com/office/drawing/2014/main" id="{7B214546-7552-A542-EB8E-BE1C559E72F7}"/>
              </a:ext>
            </a:extLst>
          </p:cNvPr>
          <p:cNvSpPr>
            <a:spLocks noChangeArrowheads="1"/>
          </p:cNvSpPr>
          <p:nvPr/>
        </p:nvSpPr>
        <p:spPr bwMode="blackWhite">
          <a:xfrm>
            <a:off x="3635375" y="4592638"/>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Performing the actual evaluation</a:t>
            </a:r>
          </a:p>
        </p:txBody>
      </p:sp>
      <p:sp>
        <p:nvSpPr>
          <p:cNvPr id="2755591" name="Rectangle 7" descr="DKblue01">
            <a:extLst>
              <a:ext uri="{FF2B5EF4-FFF2-40B4-BE49-F238E27FC236}">
                <a16:creationId xmlns:a16="http://schemas.microsoft.com/office/drawing/2014/main" id="{C46EA373-7F26-5C94-88CE-FD8ED171EB8C}"/>
              </a:ext>
            </a:extLst>
          </p:cNvPr>
          <p:cNvSpPr>
            <a:spLocks noChangeArrowheads="1"/>
          </p:cNvSpPr>
          <p:nvPr/>
        </p:nvSpPr>
        <p:spPr bwMode="blackWhite">
          <a:xfrm>
            <a:off x="3635376" y="3257550"/>
            <a:ext cx="611822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Getting the cooperation of employees</a:t>
            </a:r>
          </a:p>
        </p:txBody>
      </p:sp>
      <p:sp>
        <p:nvSpPr>
          <p:cNvPr id="2755592" name="AutoShape 8" descr="bluefill01">
            <a:extLst>
              <a:ext uri="{FF2B5EF4-FFF2-40B4-BE49-F238E27FC236}">
                <a16:creationId xmlns:a16="http://schemas.microsoft.com/office/drawing/2014/main" id="{5E633674-53BE-FA68-ABD1-8BACF943BC6D}"/>
              </a:ext>
            </a:extLst>
          </p:cNvPr>
          <p:cNvSpPr>
            <a:spLocks noChangeArrowheads="1"/>
          </p:cNvSpPr>
          <p:nvPr/>
        </p:nvSpPr>
        <p:spPr bwMode="auto">
          <a:xfrm>
            <a:off x="2713039" y="1636714"/>
            <a:ext cx="4662487" cy="611187"/>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Preparing for the Job Evaluation</a:t>
            </a:r>
          </a:p>
        </p:txBody>
      </p:sp>
      <p:sp>
        <p:nvSpPr>
          <p:cNvPr id="2755593" name="Rectangle 9" descr="Brown01">
            <a:extLst>
              <a:ext uri="{FF2B5EF4-FFF2-40B4-BE49-F238E27FC236}">
                <a16:creationId xmlns:a16="http://schemas.microsoft.com/office/drawing/2014/main" id="{44BB4BD9-B4FF-82B0-A754-2E24BCA6FACB}"/>
              </a:ext>
            </a:extLst>
          </p:cNvPr>
          <p:cNvSpPr>
            <a:spLocks noChangeArrowheads="1"/>
          </p:cNvSpPr>
          <p:nvPr/>
        </p:nvSpPr>
        <p:spPr bwMode="blackWhite">
          <a:xfrm>
            <a:off x="3635376" y="2592388"/>
            <a:ext cx="611822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Identifying the need for the job evaluation</a:t>
            </a:r>
          </a:p>
        </p:txBody>
      </p:sp>
      <p:sp>
        <p:nvSpPr>
          <p:cNvPr id="2755594" name="Rectangle 10" descr="Tan01">
            <a:extLst>
              <a:ext uri="{FF2B5EF4-FFF2-40B4-BE49-F238E27FC236}">
                <a16:creationId xmlns:a16="http://schemas.microsoft.com/office/drawing/2014/main" id="{DEA14D48-44E3-4ED7-8F7B-154A4B37398B}"/>
              </a:ext>
            </a:extLst>
          </p:cNvPr>
          <p:cNvSpPr>
            <a:spLocks noChangeArrowheads="1"/>
          </p:cNvSpPr>
          <p:nvPr/>
        </p:nvSpPr>
        <p:spPr bwMode="blackWhite">
          <a:xfrm>
            <a:off x="3635375" y="3943350"/>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Choosing an evaluation committee</a:t>
            </a:r>
          </a:p>
        </p:txBody>
      </p:sp>
      <p:grpSp>
        <p:nvGrpSpPr>
          <p:cNvPr id="3" name="Group 11">
            <a:extLst>
              <a:ext uri="{FF2B5EF4-FFF2-40B4-BE49-F238E27FC236}">
                <a16:creationId xmlns:a16="http://schemas.microsoft.com/office/drawing/2014/main" id="{396C1D0F-156F-88DA-359A-E052A94690DE}"/>
              </a:ext>
            </a:extLst>
          </p:cNvPr>
          <p:cNvGrpSpPr>
            <a:grpSpLocks/>
          </p:cNvGrpSpPr>
          <p:nvPr/>
        </p:nvGrpSpPr>
        <p:grpSpPr bwMode="auto">
          <a:xfrm>
            <a:off x="2995613" y="2586039"/>
            <a:ext cx="639762" cy="1044575"/>
            <a:chOff x="576" y="1008"/>
            <a:chExt cx="403" cy="658"/>
          </a:xfrm>
        </p:grpSpPr>
        <p:sp>
          <p:nvSpPr>
            <p:cNvPr id="21522" name="Freeform 12">
              <a:extLst>
                <a:ext uri="{FF2B5EF4-FFF2-40B4-BE49-F238E27FC236}">
                  <a16:creationId xmlns:a16="http://schemas.microsoft.com/office/drawing/2014/main" id="{8EB8274A-90F8-7C41-849C-6847FFC670A7}"/>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1523" name="Oval 13">
              <a:extLst>
                <a:ext uri="{FF2B5EF4-FFF2-40B4-BE49-F238E27FC236}">
                  <a16:creationId xmlns:a16="http://schemas.microsoft.com/office/drawing/2014/main" id="{5DB74F36-4858-8623-3994-F1A3D0FDACFE}"/>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14">
            <a:extLst>
              <a:ext uri="{FF2B5EF4-FFF2-40B4-BE49-F238E27FC236}">
                <a16:creationId xmlns:a16="http://schemas.microsoft.com/office/drawing/2014/main" id="{5D95DF22-F9BA-0A99-1D13-4D9BB4441EAE}"/>
              </a:ext>
            </a:extLst>
          </p:cNvPr>
          <p:cNvGrpSpPr>
            <a:grpSpLocks/>
          </p:cNvGrpSpPr>
          <p:nvPr/>
        </p:nvGrpSpPr>
        <p:grpSpPr bwMode="auto">
          <a:xfrm>
            <a:off x="2995613" y="3257551"/>
            <a:ext cx="639762" cy="1044575"/>
            <a:chOff x="576" y="1008"/>
            <a:chExt cx="403" cy="658"/>
          </a:xfrm>
        </p:grpSpPr>
        <p:sp>
          <p:nvSpPr>
            <p:cNvPr id="21520" name="Freeform 15">
              <a:extLst>
                <a:ext uri="{FF2B5EF4-FFF2-40B4-BE49-F238E27FC236}">
                  <a16:creationId xmlns:a16="http://schemas.microsoft.com/office/drawing/2014/main" id="{A173CA47-21F6-1DDB-869B-86A2D71D239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1521" name="Oval 16">
              <a:extLst>
                <a:ext uri="{FF2B5EF4-FFF2-40B4-BE49-F238E27FC236}">
                  <a16:creationId xmlns:a16="http://schemas.microsoft.com/office/drawing/2014/main" id="{7F8CA1AC-4E95-37DF-29A4-27FA4C9956DE}"/>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7">
            <a:extLst>
              <a:ext uri="{FF2B5EF4-FFF2-40B4-BE49-F238E27FC236}">
                <a16:creationId xmlns:a16="http://schemas.microsoft.com/office/drawing/2014/main" id="{59362C87-1E2B-E154-93E5-DA7A2FADC821}"/>
              </a:ext>
            </a:extLst>
          </p:cNvPr>
          <p:cNvGrpSpPr>
            <a:grpSpLocks/>
          </p:cNvGrpSpPr>
          <p:nvPr/>
        </p:nvGrpSpPr>
        <p:grpSpPr bwMode="auto">
          <a:xfrm>
            <a:off x="2995613" y="3892551"/>
            <a:ext cx="639762" cy="1044575"/>
            <a:chOff x="576" y="1008"/>
            <a:chExt cx="403" cy="658"/>
          </a:xfrm>
        </p:grpSpPr>
        <p:sp>
          <p:nvSpPr>
            <p:cNvPr id="21518" name="Freeform 18">
              <a:extLst>
                <a:ext uri="{FF2B5EF4-FFF2-40B4-BE49-F238E27FC236}">
                  <a16:creationId xmlns:a16="http://schemas.microsoft.com/office/drawing/2014/main" id="{C783E75D-9804-FE54-52D1-4AA7CC79FB7F}"/>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1519" name="Oval 19">
              <a:extLst>
                <a:ext uri="{FF2B5EF4-FFF2-40B4-BE49-F238E27FC236}">
                  <a16:creationId xmlns:a16="http://schemas.microsoft.com/office/drawing/2014/main" id="{3FE5EC96-EC25-E17B-CC49-9715010F1EA8}"/>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6" name="Rectangle 5">
            <a:extLst>
              <a:ext uri="{FF2B5EF4-FFF2-40B4-BE49-F238E27FC236}">
                <a16:creationId xmlns:a16="http://schemas.microsoft.com/office/drawing/2014/main" id="{E3036683-6686-9BFA-0AA4-2235BD3DE56D}"/>
              </a:ext>
            </a:extLst>
          </p:cNvPr>
          <p:cNvSpPr/>
          <p:nvPr/>
        </p:nvSpPr>
        <p:spPr>
          <a:xfrm>
            <a:off x="1035304" y="5896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2CE867F6-0C85-7109-9128-10B9DA2BA7D4}"/>
              </a:ext>
            </a:extLst>
          </p:cNvPr>
          <p:cNvSpPr txBox="1"/>
          <p:nvPr/>
        </p:nvSpPr>
        <p:spPr>
          <a:xfrm>
            <a:off x="1246145"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4FDCBBB-B359-187A-4C84-9C30647FB795}"/>
              </a:ext>
            </a:extLst>
          </p:cNvPr>
          <p:cNvSpPr txBox="1"/>
          <p:nvPr/>
        </p:nvSpPr>
        <p:spPr>
          <a:xfrm>
            <a:off x="1307175"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C2AD8EF-DFBD-392A-2548-0CDE798470A8}"/>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672532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55592"/>
                                        </p:tgtEl>
                                        <p:attrNameLst>
                                          <p:attrName>style.visibility</p:attrName>
                                        </p:attrNameLst>
                                      </p:cBhvr>
                                      <p:to>
                                        <p:strVal val="visible"/>
                                      </p:to>
                                    </p:set>
                                    <p:animEffect transition="in" filter="wipe(left)">
                                      <p:cBhvr>
                                        <p:cTn id="7" dur="500"/>
                                        <p:tgtEl>
                                          <p:spTgt spid="27555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55593"/>
                                        </p:tgtEl>
                                        <p:attrNameLst>
                                          <p:attrName>style.visibility</p:attrName>
                                        </p:attrNameLst>
                                      </p:cBhvr>
                                      <p:to>
                                        <p:strVal val="visible"/>
                                      </p:to>
                                    </p:set>
                                    <p:animEffect transition="in" filter="wipe(left)">
                                      <p:cBhvr>
                                        <p:cTn id="16" dur="500"/>
                                        <p:tgtEl>
                                          <p:spTgt spid="275559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55591"/>
                                        </p:tgtEl>
                                        <p:attrNameLst>
                                          <p:attrName>style.visibility</p:attrName>
                                        </p:attrNameLst>
                                      </p:cBhvr>
                                      <p:to>
                                        <p:strVal val="visible"/>
                                      </p:to>
                                    </p:set>
                                    <p:animEffect transition="in" filter="wipe(left)">
                                      <p:cBhvr>
                                        <p:cTn id="25" dur="1000"/>
                                        <p:tgtEl>
                                          <p:spTgt spid="275559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55594"/>
                                        </p:tgtEl>
                                        <p:attrNameLst>
                                          <p:attrName>style.visibility</p:attrName>
                                        </p:attrNameLst>
                                      </p:cBhvr>
                                      <p:to>
                                        <p:strVal val="visible"/>
                                      </p:to>
                                    </p:set>
                                    <p:animEffect transition="in" filter="wipe(left)">
                                      <p:cBhvr>
                                        <p:cTn id="34" dur="1000"/>
                                        <p:tgtEl>
                                          <p:spTgt spid="2755594"/>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55590"/>
                                        </p:tgtEl>
                                        <p:attrNameLst>
                                          <p:attrName>style.visibility</p:attrName>
                                        </p:attrNameLst>
                                      </p:cBhvr>
                                      <p:to>
                                        <p:strVal val="visible"/>
                                      </p:to>
                                    </p:set>
                                    <p:animEffect transition="in" filter="wipe(left)">
                                      <p:cBhvr>
                                        <p:cTn id="43" dur="1000"/>
                                        <p:tgtEl>
                                          <p:spTgt spid="2755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55590" grpId="0"/>
      <p:bldP spid="2755591" grpId="0"/>
      <p:bldP spid="2755592" grpId="0" animBg="1" autoUpdateAnimBg="0"/>
      <p:bldP spid="2755593" grpId="0"/>
      <p:bldP spid="275559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7634" name="Rectangle 2">
            <a:extLst>
              <a:ext uri="{FF2B5EF4-FFF2-40B4-BE49-F238E27FC236}">
                <a16:creationId xmlns:a16="http://schemas.microsoft.com/office/drawing/2014/main" id="{25D6A20F-2E54-AFD4-C14F-512CD586FA67}"/>
              </a:ext>
            </a:extLst>
          </p:cNvPr>
          <p:cNvSpPr>
            <a:spLocks noGrp="1" noChangeArrowheads="1"/>
          </p:cNvSpPr>
          <p:nvPr>
            <p:ph type="title"/>
          </p:nvPr>
        </p:nvSpPr>
        <p:spPr>
          <a:xfrm>
            <a:off x="2650602" y="886012"/>
            <a:ext cx="6663879" cy="804676"/>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How to Evaluate Jobs</a:t>
            </a:r>
          </a:p>
        </p:txBody>
      </p:sp>
      <p:grpSp>
        <p:nvGrpSpPr>
          <p:cNvPr id="2" name="Group 23">
            <a:extLst>
              <a:ext uri="{FF2B5EF4-FFF2-40B4-BE49-F238E27FC236}">
                <a16:creationId xmlns:a16="http://schemas.microsoft.com/office/drawing/2014/main" id="{4B8D7758-D600-18AC-F4AB-81A994C4AF00}"/>
              </a:ext>
            </a:extLst>
          </p:cNvPr>
          <p:cNvGrpSpPr>
            <a:grpSpLocks/>
          </p:cNvGrpSpPr>
          <p:nvPr/>
        </p:nvGrpSpPr>
        <p:grpSpPr bwMode="auto">
          <a:xfrm>
            <a:off x="2165350" y="1965326"/>
            <a:ext cx="7862888" cy="2562225"/>
            <a:chOff x="404" y="1411"/>
            <a:chExt cx="4953" cy="1614"/>
          </a:xfrm>
        </p:grpSpPr>
        <p:sp>
          <p:nvSpPr>
            <p:cNvPr id="22534" name="AutoShape 14" descr="brownfill01">
              <a:extLst>
                <a:ext uri="{FF2B5EF4-FFF2-40B4-BE49-F238E27FC236}">
                  <a16:creationId xmlns:a16="http://schemas.microsoft.com/office/drawing/2014/main" id="{2ED41CEB-BDA4-EAE3-83F5-BDB5127C8B1D}"/>
                </a:ext>
              </a:extLst>
            </p:cNvPr>
            <p:cNvSpPr>
              <a:spLocks noChangeArrowheads="1"/>
            </p:cNvSpPr>
            <p:nvPr/>
          </p:nvSpPr>
          <p:spPr bwMode="auto">
            <a:xfrm>
              <a:off x="404" y="2436"/>
              <a:ext cx="1094" cy="589"/>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Ranking</a:t>
              </a:r>
            </a:p>
          </p:txBody>
        </p:sp>
        <p:sp>
          <p:nvSpPr>
            <p:cNvPr id="22535" name="AutoShape 15" descr="purplefill01">
              <a:extLst>
                <a:ext uri="{FF2B5EF4-FFF2-40B4-BE49-F238E27FC236}">
                  <a16:creationId xmlns:a16="http://schemas.microsoft.com/office/drawing/2014/main" id="{8038F823-B0D0-1211-43D3-27F1C525AD24}"/>
                </a:ext>
              </a:extLst>
            </p:cNvPr>
            <p:cNvSpPr>
              <a:spLocks noChangeArrowheads="1"/>
            </p:cNvSpPr>
            <p:nvPr/>
          </p:nvSpPr>
          <p:spPr bwMode="auto">
            <a:xfrm>
              <a:off x="1696" y="2435"/>
              <a:ext cx="1094" cy="589"/>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Job classification</a:t>
              </a:r>
            </a:p>
          </p:txBody>
        </p:sp>
        <p:sp>
          <p:nvSpPr>
            <p:cNvPr id="22536" name="AutoShape 16" descr="greenfill01">
              <a:extLst>
                <a:ext uri="{FF2B5EF4-FFF2-40B4-BE49-F238E27FC236}">
                  <a16:creationId xmlns:a16="http://schemas.microsoft.com/office/drawing/2014/main" id="{3458817A-C9B4-2016-812E-4B039074F8CF}"/>
                </a:ext>
              </a:extLst>
            </p:cNvPr>
            <p:cNvSpPr>
              <a:spLocks noChangeArrowheads="1"/>
            </p:cNvSpPr>
            <p:nvPr/>
          </p:nvSpPr>
          <p:spPr bwMode="auto">
            <a:xfrm>
              <a:off x="2963" y="2435"/>
              <a:ext cx="1094" cy="588"/>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Point method</a:t>
              </a:r>
            </a:p>
          </p:txBody>
        </p:sp>
        <p:cxnSp>
          <p:nvCxnSpPr>
            <p:cNvPr id="22537" name="AutoShape 17">
              <a:extLst>
                <a:ext uri="{FF2B5EF4-FFF2-40B4-BE49-F238E27FC236}">
                  <a16:creationId xmlns:a16="http://schemas.microsoft.com/office/drawing/2014/main" id="{A3436BFC-1CE0-2A20-2670-687FBFC16E93}"/>
                </a:ext>
              </a:extLst>
            </p:cNvPr>
            <p:cNvCxnSpPr>
              <a:cxnSpLocks noChangeShapeType="1"/>
              <a:stCxn id="22538" idx="2"/>
              <a:endCxn id="22534" idx="0"/>
            </p:cNvCxnSpPr>
            <p:nvPr/>
          </p:nvCxnSpPr>
          <p:spPr bwMode="auto">
            <a:xfrm rot="5400000">
              <a:off x="1611" y="1148"/>
              <a:ext cx="610" cy="1929"/>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2538" name="AutoShape 18">
              <a:extLst>
                <a:ext uri="{FF2B5EF4-FFF2-40B4-BE49-F238E27FC236}">
                  <a16:creationId xmlns:a16="http://schemas.microsoft.com/office/drawing/2014/main" id="{05BC60D0-CFE1-3268-5725-DC89515BC8D5}"/>
                </a:ext>
              </a:extLst>
            </p:cNvPr>
            <p:cNvSpPr>
              <a:spLocks noChangeArrowheads="1"/>
            </p:cNvSpPr>
            <p:nvPr/>
          </p:nvSpPr>
          <p:spPr bwMode="auto">
            <a:xfrm>
              <a:off x="1613" y="1411"/>
              <a:ext cx="2534" cy="379"/>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Methods for Evaluating Jobs</a:t>
              </a:r>
            </a:p>
          </p:txBody>
        </p:sp>
        <p:cxnSp>
          <p:nvCxnSpPr>
            <p:cNvPr id="22539" name="AutoShape 19">
              <a:extLst>
                <a:ext uri="{FF2B5EF4-FFF2-40B4-BE49-F238E27FC236}">
                  <a16:creationId xmlns:a16="http://schemas.microsoft.com/office/drawing/2014/main" id="{76BD8175-AD47-6F08-CDF5-09C46E6B7559}"/>
                </a:ext>
              </a:extLst>
            </p:cNvPr>
            <p:cNvCxnSpPr>
              <a:cxnSpLocks noChangeShapeType="1"/>
              <a:stCxn id="22538" idx="2"/>
              <a:endCxn id="22535" idx="0"/>
            </p:cNvCxnSpPr>
            <p:nvPr/>
          </p:nvCxnSpPr>
          <p:spPr bwMode="auto">
            <a:xfrm rot="5400000">
              <a:off x="2257" y="1794"/>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2540" name="AutoShape 20">
              <a:extLst>
                <a:ext uri="{FF2B5EF4-FFF2-40B4-BE49-F238E27FC236}">
                  <a16:creationId xmlns:a16="http://schemas.microsoft.com/office/drawing/2014/main" id="{2444D19E-97AB-00B9-B119-26A4A36B2192}"/>
                </a:ext>
              </a:extLst>
            </p:cNvPr>
            <p:cNvCxnSpPr>
              <a:cxnSpLocks noChangeShapeType="1"/>
              <a:stCxn id="22538" idx="2"/>
              <a:endCxn id="22536" idx="0"/>
            </p:cNvCxnSpPr>
            <p:nvPr/>
          </p:nvCxnSpPr>
          <p:spPr bwMode="auto">
            <a:xfrm rot="16200000" flipH="1">
              <a:off x="2890" y="1798"/>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2541" name="AutoShape 21" descr="bluefill01">
              <a:extLst>
                <a:ext uri="{FF2B5EF4-FFF2-40B4-BE49-F238E27FC236}">
                  <a16:creationId xmlns:a16="http://schemas.microsoft.com/office/drawing/2014/main" id="{C4232488-B6A3-C51D-FA7C-3B33ECC9EE2D}"/>
                </a:ext>
              </a:extLst>
            </p:cNvPr>
            <p:cNvSpPr>
              <a:spLocks noChangeArrowheads="1"/>
            </p:cNvSpPr>
            <p:nvPr/>
          </p:nvSpPr>
          <p:spPr bwMode="auto">
            <a:xfrm>
              <a:off x="4263" y="2436"/>
              <a:ext cx="1094" cy="588"/>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Factor comparison</a:t>
              </a:r>
            </a:p>
          </p:txBody>
        </p:sp>
        <p:cxnSp>
          <p:nvCxnSpPr>
            <p:cNvPr id="22542" name="AutoShape 22">
              <a:extLst>
                <a:ext uri="{FF2B5EF4-FFF2-40B4-BE49-F238E27FC236}">
                  <a16:creationId xmlns:a16="http://schemas.microsoft.com/office/drawing/2014/main" id="{D2840153-DB6E-F1FE-BAF9-D32F19C51D8D}"/>
                </a:ext>
              </a:extLst>
            </p:cNvPr>
            <p:cNvCxnSpPr>
              <a:cxnSpLocks noChangeShapeType="1"/>
              <a:stCxn id="22538" idx="2"/>
              <a:endCxn id="22541" idx="0"/>
            </p:cNvCxnSpPr>
            <p:nvPr/>
          </p:nvCxnSpPr>
          <p:spPr bwMode="auto">
            <a:xfrm rot="16200000" flipH="1">
              <a:off x="3540" y="1148"/>
              <a:ext cx="610" cy="1930"/>
            </a:xfrm>
            <a:prstGeom prst="bentConnector3">
              <a:avLst>
                <a:gd name="adj1" fmla="val 4983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2DA2BD4B-3217-9852-BF54-E50D3F284CDF}"/>
              </a:ext>
            </a:extLst>
          </p:cNvPr>
          <p:cNvSpPr/>
          <p:nvPr/>
        </p:nvSpPr>
        <p:spPr>
          <a:xfrm>
            <a:off x="1035304" y="5896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DE624D1-4ECB-39F0-C4FF-BD136E04AEE5}"/>
              </a:ext>
            </a:extLst>
          </p:cNvPr>
          <p:cNvSpPr txBox="1"/>
          <p:nvPr/>
        </p:nvSpPr>
        <p:spPr>
          <a:xfrm>
            <a:off x="1246145"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63308B3-3F7A-00F0-1701-8852BCC19EDD}"/>
              </a:ext>
            </a:extLst>
          </p:cNvPr>
          <p:cNvSpPr txBox="1"/>
          <p:nvPr/>
        </p:nvSpPr>
        <p:spPr>
          <a:xfrm>
            <a:off x="1307175"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E0DB6C2-4B1D-0666-E341-9CDC2B687E4B}"/>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0575734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rgbClr val="00B0F0"/>
                </a:solidFill>
              </a:rPr>
              <a:t>Ranking each job relative to all other jobs, usually based on some overall factor.</a:t>
            </a:r>
          </a:p>
          <a:p>
            <a:r>
              <a:rPr lang="en-US" sz="2400" dirty="0">
                <a:solidFill>
                  <a:srgbClr val="00B0F0"/>
                </a:solidFill>
              </a:rPr>
              <a:t>Steps in job ranking:</a:t>
            </a:r>
          </a:p>
          <a:p>
            <a:pPr marL="457200" indent="-457200">
              <a:buFont typeface="+mj-lt"/>
              <a:buAutoNum type="arabicPeriod"/>
            </a:pPr>
            <a:r>
              <a:rPr lang="en-US" sz="2400" dirty="0">
                <a:solidFill>
                  <a:srgbClr val="00B0F0"/>
                </a:solidFill>
              </a:rPr>
              <a:t>Obtain job information.</a:t>
            </a:r>
          </a:p>
          <a:p>
            <a:pPr marL="457200" indent="-457200">
              <a:buFont typeface="+mj-lt"/>
              <a:buAutoNum type="arabicPeriod"/>
            </a:pPr>
            <a:r>
              <a:rPr lang="en-US" sz="2400" dirty="0">
                <a:solidFill>
                  <a:srgbClr val="00B0F0"/>
                </a:solidFill>
              </a:rPr>
              <a:t>Select and group jobs.</a:t>
            </a:r>
          </a:p>
          <a:p>
            <a:pPr marL="457200" indent="-457200">
              <a:buFont typeface="+mj-lt"/>
              <a:buAutoNum type="arabicPeriod"/>
            </a:pPr>
            <a:r>
              <a:rPr lang="en-US" sz="2400" dirty="0">
                <a:solidFill>
                  <a:srgbClr val="00B0F0"/>
                </a:solidFill>
              </a:rPr>
              <a:t>Select compensable factors.</a:t>
            </a:r>
          </a:p>
          <a:p>
            <a:pPr marL="457200" indent="-457200">
              <a:buFont typeface="+mj-lt"/>
              <a:buAutoNum type="arabicPeriod"/>
            </a:pPr>
            <a:r>
              <a:rPr lang="en-US" sz="2400" dirty="0">
                <a:solidFill>
                  <a:srgbClr val="00B0F0"/>
                </a:solidFill>
              </a:rPr>
              <a:t>Rank jobs.</a:t>
            </a:r>
          </a:p>
          <a:p>
            <a:pPr marL="457200" indent="-457200">
              <a:buFont typeface="+mj-lt"/>
              <a:buAutoNum type="arabicPeriod"/>
            </a:pPr>
            <a:r>
              <a:rPr lang="en-US" sz="2400" dirty="0">
                <a:solidFill>
                  <a:srgbClr val="00B0F0"/>
                </a:solidFill>
              </a:rPr>
              <a:t>Combine ratings.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Job Evaluation Methods: Ranking</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147802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defRPr/>
            </a:pPr>
            <a:r>
              <a:rPr lang="en-US" sz="2400" dirty="0">
                <a:solidFill>
                  <a:srgbClr val="00B0F0"/>
                </a:solidFill>
              </a:rPr>
              <a:t>Raters categorize jobs into groups or classes of jobs that are of roughly the same value for pay purposes.</a:t>
            </a:r>
          </a:p>
          <a:p>
            <a:pPr marL="800100" lvl="1" indent="-342900" eaLnBrk="1" hangingPunct="1">
              <a:buFont typeface="Arial" panose="020B0604020202020204" pitchFamily="34" charset="0"/>
              <a:buChar char="•"/>
              <a:defRPr/>
            </a:pPr>
            <a:r>
              <a:rPr lang="en-US" sz="2400" dirty="0">
                <a:solidFill>
                  <a:srgbClr val="00B0F0"/>
                </a:solidFill>
              </a:rPr>
              <a:t>Classes contain similar jobs.</a:t>
            </a:r>
          </a:p>
          <a:p>
            <a:pPr marL="1257300" lvl="2" indent="-342900" eaLnBrk="1" hangingPunct="1">
              <a:buFont typeface="Arial" panose="020B0604020202020204" pitchFamily="34" charset="0"/>
              <a:buChar char="•"/>
              <a:defRPr/>
            </a:pPr>
            <a:r>
              <a:rPr lang="en-US" sz="2400" dirty="0">
                <a:solidFill>
                  <a:srgbClr val="00B0F0"/>
                </a:solidFill>
              </a:rPr>
              <a:t>Administrative assistants</a:t>
            </a:r>
          </a:p>
          <a:p>
            <a:pPr marL="800100" lvl="1" indent="-342900" eaLnBrk="1" hangingPunct="1">
              <a:buFont typeface="Arial" panose="020B0604020202020204" pitchFamily="34" charset="0"/>
              <a:buChar char="•"/>
              <a:defRPr/>
            </a:pPr>
            <a:r>
              <a:rPr lang="en-US" sz="2400" dirty="0">
                <a:solidFill>
                  <a:srgbClr val="00B0F0"/>
                </a:solidFill>
              </a:rPr>
              <a:t>Grades are jobs similar in difficulty but otherwise different.</a:t>
            </a:r>
          </a:p>
          <a:p>
            <a:pPr marL="1257300" lvl="2" indent="-342900" eaLnBrk="1" hangingPunct="1">
              <a:buFont typeface="Arial" panose="020B0604020202020204" pitchFamily="34" charset="0"/>
              <a:buChar char="•"/>
              <a:defRPr/>
            </a:pPr>
            <a:r>
              <a:rPr lang="en-US" sz="2400" dirty="0">
                <a:solidFill>
                  <a:srgbClr val="00B0F0"/>
                </a:solidFill>
              </a:rPr>
              <a:t>Mechanics, welders, electricians, and machinists Jobs are classed by the amount or level of compensable factors they contain.</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Job Evaluation Methods: Job Classification</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075625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1">
            <a:extLst>
              <a:ext uri="{FF2B5EF4-FFF2-40B4-BE49-F238E27FC236}">
                <a16:creationId xmlns:a16="http://schemas.microsoft.com/office/drawing/2014/main" id="{91641EC7-D8DE-E871-32B1-10AC29D7B151}"/>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p>
        </p:txBody>
      </p:sp>
      <p:sp>
        <p:nvSpPr>
          <p:cNvPr id="26627" name="Slide Number Placeholder 2">
            <a:extLst>
              <a:ext uri="{FF2B5EF4-FFF2-40B4-BE49-F238E27FC236}">
                <a16:creationId xmlns:a16="http://schemas.microsoft.com/office/drawing/2014/main" id="{FD4F065E-72A6-18C1-4019-81E1451B2185}"/>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11–</a:t>
            </a:r>
            <a:fld id="{74F7A124-2D82-487A-BE53-DCD7285C19FB}" type="slidenum">
              <a:rPr lang="en-US" altLang="en-US" sz="900">
                <a:cs typeface="Times New Roman" panose="02020603050405020304" pitchFamily="18" charset="0"/>
              </a:rPr>
              <a:pPr eaLnBrk="1" hangingPunct="1"/>
              <a:t>22</a:t>
            </a:fld>
            <a:endParaRPr lang="en-US" altLang="en-US" sz="900">
              <a:cs typeface="Times New Roman" panose="02020603050405020304" pitchFamily="18" charset="0"/>
            </a:endParaRPr>
          </a:p>
        </p:txBody>
      </p:sp>
      <p:sp>
        <p:nvSpPr>
          <p:cNvPr id="26628" name="Line 2">
            <a:extLst>
              <a:ext uri="{FF2B5EF4-FFF2-40B4-BE49-F238E27FC236}">
                <a16:creationId xmlns:a16="http://schemas.microsoft.com/office/drawing/2014/main" id="{4635AFCB-3890-EBC1-68F5-E440E1E00BC5}"/>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6629" name="Text Box 3">
            <a:extLst>
              <a:ext uri="{FF2B5EF4-FFF2-40B4-BE49-F238E27FC236}">
                <a16:creationId xmlns:a16="http://schemas.microsoft.com/office/drawing/2014/main" id="{9373DFEA-A4CB-D29E-4043-E593B7FD77B7}"/>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482725" indent="-1482725"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a:solidFill>
                  <a:srgbClr val="3366CC"/>
                </a:solidFill>
              </a:rPr>
              <a:t>FIGURE 11</a:t>
            </a:r>
            <a:r>
              <a:rPr lang="en-US" altLang="en-US" sz="1600" b="1">
                <a:solidFill>
                  <a:srgbClr val="3366CC"/>
                </a:solidFill>
                <a:cs typeface="Arial" panose="020B0604020202020204" pitchFamily="34" charset="0"/>
              </a:rPr>
              <a:t>–4</a:t>
            </a:r>
            <a:r>
              <a:rPr lang="en-US" altLang="en-US" sz="1600">
                <a:cs typeface="Arial" panose="020B0604020202020204" pitchFamily="34" charset="0"/>
              </a:rPr>
              <a:t>	Example of a Grade Level Definition</a:t>
            </a:r>
          </a:p>
        </p:txBody>
      </p:sp>
      <p:pic>
        <p:nvPicPr>
          <p:cNvPr id="26630" name="Picture 4" descr="1104">
            <a:extLst>
              <a:ext uri="{FF2B5EF4-FFF2-40B4-BE49-F238E27FC236}">
                <a16:creationId xmlns:a16="http://schemas.microsoft.com/office/drawing/2014/main" id="{8E9CF864-C1B1-F2F3-3127-61A03DD299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1" y="1508125"/>
            <a:ext cx="8226425"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Rectangle 5">
            <a:extLst>
              <a:ext uri="{FF2B5EF4-FFF2-40B4-BE49-F238E27FC236}">
                <a16:creationId xmlns:a16="http://schemas.microsoft.com/office/drawing/2014/main" id="{7DF1BA32-2A27-7E07-5386-BA2DB712AECD}"/>
              </a:ext>
            </a:extLst>
          </p:cNvPr>
          <p:cNvSpPr>
            <a:spLocks noChangeArrowheads="1"/>
          </p:cNvSpPr>
          <p:nvPr/>
        </p:nvSpPr>
        <p:spPr bwMode="auto">
          <a:xfrm>
            <a:off x="2074864" y="4435475"/>
            <a:ext cx="80295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1400"/>
              <a:t>This is a summary chart of the key grade level criteria for the GS-7 level of clerical and assistance work. Do not use this chart alone for classification purposes; additional grade level criteria are in the Web-based chart.</a:t>
            </a:r>
          </a:p>
        </p:txBody>
      </p:sp>
    </p:spTree>
    <p:extLst>
      <p:ext uri="{BB962C8B-B14F-4D97-AF65-F5344CB8AC3E}">
        <p14:creationId xmlns:p14="http://schemas.microsoft.com/office/powerpoint/2010/main" val="19906565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A quantitative technique that involves: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Identifying the degree to which each compensable factor is present in the job.</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Awarding points for each degree of each factor.</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Calculating a total point value for the job by adding up the corresponding points for each factor.</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Job Evaluation Methods: Point Method</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90421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9922" name="Rectangle 2">
            <a:extLst>
              <a:ext uri="{FF2B5EF4-FFF2-40B4-BE49-F238E27FC236}">
                <a16:creationId xmlns:a16="http://schemas.microsoft.com/office/drawing/2014/main" id="{8B693042-DCC7-9097-76F8-69CD7D0D0B48}"/>
              </a:ext>
            </a:extLst>
          </p:cNvPr>
          <p:cNvSpPr>
            <a:spLocks noGrp="1" noChangeArrowheads="1"/>
          </p:cNvSpPr>
          <p:nvPr>
            <p:ph type="title"/>
          </p:nvPr>
        </p:nvSpPr>
        <p:spPr>
          <a:xfrm>
            <a:off x="2851688" y="365125"/>
            <a:ext cx="6834753"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Step 3: Grouping Jobs</a:t>
            </a:r>
          </a:p>
        </p:txBody>
      </p:sp>
      <p:grpSp>
        <p:nvGrpSpPr>
          <p:cNvPr id="2" name="Group 27">
            <a:extLst>
              <a:ext uri="{FF2B5EF4-FFF2-40B4-BE49-F238E27FC236}">
                <a16:creationId xmlns:a16="http://schemas.microsoft.com/office/drawing/2014/main" id="{96076431-F999-DFFF-68AF-2BA8BDAD482A}"/>
              </a:ext>
            </a:extLst>
          </p:cNvPr>
          <p:cNvGrpSpPr>
            <a:grpSpLocks/>
          </p:cNvGrpSpPr>
          <p:nvPr/>
        </p:nvGrpSpPr>
        <p:grpSpPr bwMode="auto">
          <a:xfrm>
            <a:off x="3303589" y="2006600"/>
            <a:ext cx="5584825" cy="2844800"/>
            <a:chOff x="864" y="1238"/>
            <a:chExt cx="3518" cy="1792"/>
          </a:xfrm>
        </p:grpSpPr>
        <p:sp>
          <p:nvSpPr>
            <p:cNvPr id="28678" name="AutoShape 20" descr="grayfill01">
              <a:extLst>
                <a:ext uri="{FF2B5EF4-FFF2-40B4-BE49-F238E27FC236}">
                  <a16:creationId xmlns:a16="http://schemas.microsoft.com/office/drawing/2014/main" id="{817E2910-848B-267D-A8F2-A745709EBE68}"/>
                </a:ext>
              </a:extLst>
            </p:cNvPr>
            <p:cNvSpPr>
              <a:spLocks noChangeArrowheads="1"/>
            </p:cNvSpPr>
            <p:nvPr/>
          </p:nvSpPr>
          <p:spPr bwMode="auto">
            <a:xfrm>
              <a:off x="2539" y="1238"/>
              <a:ext cx="1843" cy="464"/>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Point Method</a:t>
              </a:r>
            </a:p>
          </p:txBody>
        </p:sp>
        <p:sp>
          <p:nvSpPr>
            <p:cNvPr id="28679" name="AutoShape 21" descr="purplefill01">
              <a:extLst>
                <a:ext uri="{FF2B5EF4-FFF2-40B4-BE49-F238E27FC236}">
                  <a16:creationId xmlns:a16="http://schemas.microsoft.com/office/drawing/2014/main" id="{18884346-9CD7-EFA2-4950-EF2DDB9184EA}"/>
                </a:ext>
              </a:extLst>
            </p:cNvPr>
            <p:cNvSpPr>
              <a:spLocks noChangeArrowheads="1"/>
            </p:cNvSpPr>
            <p:nvPr/>
          </p:nvSpPr>
          <p:spPr bwMode="auto">
            <a:xfrm>
              <a:off x="2539" y="1916"/>
              <a:ext cx="1843" cy="463"/>
            </a:xfrm>
            <a:prstGeom prst="roundRect">
              <a:avLst>
                <a:gd name="adj" fmla="val 16667"/>
              </a:avLst>
            </a:prstGeom>
            <a:blipFill dpi="0" rotWithShape="1">
              <a:blip r:embed="rId4"/>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Ranking Method</a:t>
              </a:r>
            </a:p>
          </p:txBody>
        </p:sp>
        <p:sp>
          <p:nvSpPr>
            <p:cNvPr id="28680" name="AutoShape 22" descr="greenfill02">
              <a:extLst>
                <a:ext uri="{FF2B5EF4-FFF2-40B4-BE49-F238E27FC236}">
                  <a16:creationId xmlns:a16="http://schemas.microsoft.com/office/drawing/2014/main" id="{5AAA74CB-D1D4-AEFC-A6D7-8453891DC9E6}"/>
                </a:ext>
              </a:extLst>
            </p:cNvPr>
            <p:cNvSpPr>
              <a:spLocks noChangeArrowheads="1"/>
            </p:cNvSpPr>
            <p:nvPr/>
          </p:nvSpPr>
          <p:spPr bwMode="auto">
            <a:xfrm>
              <a:off x="2539" y="2566"/>
              <a:ext cx="1843" cy="464"/>
            </a:xfrm>
            <a:prstGeom prst="roundRect">
              <a:avLst>
                <a:gd name="adj" fmla="val 16667"/>
              </a:avLst>
            </a:prstGeom>
            <a:blipFill dpi="0" rotWithShape="1">
              <a:blip r:embed="rId5"/>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Classification Methods</a:t>
              </a:r>
            </a:p>
          </p:txBody>
        </p:sp>
        <p:cxnSp>
          <p:nvCxnSpPr>
            <p:cNvPr id="28681" name="AutoShape 23">
              <a:extLst>
                <a:ext uri="{FF2B5EF4-FFF2-40B4-BE49-F238E27FC236}">
                  <a16:creationId xmlns:a16="http://schemas.microsoft.com/office/drawing/2014/main" id="{C6DE1040-971B-2B5D-F2F1-98B4D0DC8789}"/>
                </a:ext>
              </a:extLst>
            </p:cNvPr>
            <p:cNvCxnSpPr>
              <a:cxnSpLocks noChangeShapeType="1"/>
              <a:stCxn id="28684" idx="3"/>
              <a:endCxn id="28679" idx="1"/>
            </p:cNvCxnSpPr>
            <p:nvPr/>
          </p:nvCxnSpPr>
          <p:spPr bwMode="auto">
            <a:xfrm>
              <a:off x="2078" y="2147"/>
              <a:ext cx="437"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2" name="AutoShape 24">
              <a:extLst>
                <a:ext uri="{FF2B5EF4-FFF2-40B4-BE49-F238E27FC236}">
                  <a16:creationId xmlns:a16="http://schemas.microsoft.com/office/drawing/2014/main" id="{F4C0D753-471C-11B4-174E-EBFF64DCD14B}"/>
                </a:ext>
              </a:extLst>
            </p:cNvPr>
            <p:cNvCxnSpPr>
              <a:cxnSpLocks noChangeShapeType="1"/>
              <a:stCxn id="28684" idx="1"/>
              <a:endCxn id="28678" idx="1"/>
            </p:cNvCxnSpPr>
            <p:nvPr/>
          </p:nvCxnSpPr>
          <p:spPr bwMode="auto">
            <a:xfrm flipV="1">
              <a:off x="864" y="1470"/>
              <a:ext cx="1651" cy="67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3" name="AutoShape 25">
              <a:extLst>
                <a:ext uri="{FF2B5EF4-FFF2-40B4-BE49-F238E27FC236}">
                  <a16:creationId xmlns:a16="http://schemas.microsoft.com/office/drawing/2014/main" id="{C9FEE797-9A91-5B85-0492-1E6327A839ED}"/>
                </a:ext>
              </a:extLst>
            </p:cNvPr>
            <p:cNvCxnSpPr>
              <a:cxnSpLocks noChangeShapeType="1"/>
              <a:stCxn id="28684" idx="1"/>
              <a:endCxn id="28680" idx="1"/>
            </p:cNvCxnSpPr>
            <p:nvPr/>
          </p:nvCxnSpPr>
          <p:spPr bwMode="auto">
            <a:xfrm>
              <a:off x="864" y="2147"/>
              <a:ext cx="1651" cy="6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8684" name="AutoShape 26" descr="brownfill01">
              <a:extLst>
                <a:ext uri="{FF2B5EF4-FFF2-40B4-BE49-F238E27FC236}">
                  <a16:creationId xmlns:a16="http://schemas.microsoft.com/office/drawing/2014/main" id="{976D4F43-A177-7A6A-7DAB-192BD9B03897}"/>
                </a:ext>
              </a:extLst>
            </p:cNvPr>
            <p:cNvSpPr>
              <a:spLocks noChangeArrowheads="1"/>
            </p:cNvSpPr>
            <p:nvPr/>
          </p:nvSpPr>
          <p:spPr bwMode="auto">
            <a:xfrm>
              <a:off x="888" y="1616"/>
              <a:ext cx="1166" cy="1062"/>
            </a:xfrm>
            <a:prstGeom prst="roundRect">
              <a:avLst>
                <a:gd name="adj" fmla="val 16667"/>
              </a:avLst>
            </a:prstGeom>
            <a:blipFill dpi="0" rotWithShape="1">
              <a:blip r:embed="rId6"/>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Grouping Similar Jobs into Pay Grades</a:t>
              </a:r>
            </a:p>
          </p:txBody>
        </p:sp>
      </p:grpSp>
      <p:sp>
        <p:nvSpPr>
          <p:cNvPr id="3" name="Rectangle 2">
            <a:extLst>
              <a:ext uri="{FF2B5EF4-FFF2-40B4-BE49-F238E27FC236}">
                <a16:creationId xmlns:a16="http://schemas.microsoft.com/office/drawing/2014/main" id="{72E5451D-3E55-0A08-6CBC-37773628C2FF}"/>
              </a:ext>
            </a:extLst>
          </p:cNvPr>
          <p:cNvSpPr/>
          <p:nvPr/>
        </p:nvSpPr>
        <p:spPr>
          <a:xfrm>
            <a:off x="1066292" y="6826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068D5EEF-BE75-3EF5-36C4-FBCFF76FBFC8}"/>
              </a:ext>
            </a:extLst>
          </p:cNvPr>
          <p:cNvSpPr txBox="1"/>
          <p:nvPr/>
        </p:nvSpPr>
        <p:spPr>
          <a:xfrm>
            <a:off x="1277133" y="72318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920C761-18F5-41A6-E5B6-0BF012A4396E}"/>
              </a:ext>
            </a:extLst>
          </p:cNvPr>
          <p:cNvSpPr txBox="1"/>
          <p:nvPr/>
        </p:nvSpPr>
        <p:spPr>
          <a:xfrm>
            <a:off x="1338163" y="97900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ACEF679-25FF-A048-15FD-BB9D37FB032A}"/>
              </a:ext>
            </a:extLst>
          </p:cNvPr>
          <p:cNvSpPr txBox="1"/>
          <p:nvPr/>
        </p:nvSpPr>
        <p:spPr>
          <a:xfrm>
            <a:off x="4787900" y="627678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9027740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6075" marR="0" lvl="0" indent="-346075" algn="l" defTabSz="914400" rtl="0" eaLnBrk="1" fontAlgn="auto" latinLnBrk="0" hangingPunct="1">
              <a:lnSpc>
                <a:spcPct val="90000"/>
              </a:lnSpc>
              <a:spcBef>
                <a:spcPct val="50000"/>
              </a:spcBef>
              <a:spcAft>
                <a:spcPts val="0"/>
              </a:spcAft>
              <a:buClrTx/>
              <a:buSzTx/>
              <a:buFont typeface="Arial" panose="020B0604020202020204" pitchFamily="34" charset="0"/>
              <a:buChar char="•"/>
              <a:tabLst>
                <a:tab pos="3260725" algn="l"/>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The Wage Curve </a:t>
            </a:r>
          </a:p>
          <a:p>
            <a:pPr marL="744538"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tab pos="3260725" algn="l"/>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Shows the pay rates paid for jobs in each pay grade, relative to the points or rankings assigned to each job or grade by the job evaluation.</a:t>
            </a:r>
          </a:p>
          <a:p>
            <a:pPr marL="744538"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tab pos="3260725" algn="l"/>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Shows the relationships between the value of the job as determined by one of the job evaluation methods and the current average pay rates for your grades.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Step 4:  Price Each Pay Grade</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339562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Developing Pay Ranges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Flexibility in meeting external job market rates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Easier for employees to move into higher pay grades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Allows for rewarding performance differences and seniority</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Correcting Out-of-Line Rates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Raising underpaid jobs to the minimum of the rate range </a:t>
            </a:r>
            <a:b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b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for their pay grade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Freezing rates or cutting pay rates for overpaid (“red circle”) jobs to maximum in the pay range for their pay grade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Step 5:  Fine-Tune Pay Rates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115336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ooter Placeholder 1">
            <a:extLst>
              <a:ext uri="{FF2B5EF4-FFF2-40B4-BE49-F238E27FC236}">
                <a16:creationId xmlns:a16="http://schemas.microsoft.com/office/drawing/2014/main" id="{7031D494-1B4A-E8C9-15B8-0884E8059DBB}"/>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p>
        </p:txBody>
      </p:sp>
      <p:sp>
        <p:nvSpPr>
          <p:cNvPr id="32771" name="Slide Number Placeholder 2">
            <a:extLst>
              <a:ext uri="{FF2B5EF4-FFF2-40B4-BE49-F238E27FC236}">
                <a16:creationId xmlns:a16="http://schemas.microsoft.com/office/drawing/2014/main" id="{53DF588A-16A2-2EEE-6888-CA393368DBD1}"/>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11–</a:t>
            </a:r>
            <a:fld id="{D243DF1C-25DF-46A8-955A-FF4B044E86A7}" type="slidenum">
              <a:rPr lang="en-US" altLang="en-US" sz="900">
                <a:cs typeface="Times New Roman" panose="02020603050405020304" pitchFamily="18" charset="0"/>
              </a:rPr>
              <a:pPr eaLnBrk="1" hangingPunct="1"/>
              <a:t>27</a:t>
            </a:fld>
            <a:endParaRPr lang="en-US" altLang="en-US" sz="900">
              <a:cs typeface="Times New Roman" panose="02020603050405020304" pitchFamily="18" charset="0"/>
            </a:endParaRPr>
          </a:p>
        </p:txBody>
      </p:sp>
      <p:sp>
        <p:nvSpPr>
          <p:cNvPr id="32772" name="Line 2">
            <a:extLst>
              <a:ext uri="{FF2B5EF4-FFF2-40B4-BE49-F238E27FC236}">
                <a16:creationId xmlns:a16="http://schemas.microsoft.com/office/drawing/2014/main" id="{3B9CF754-6E0D-97EC-7D82-73B11A9D9101}"/>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32773" name="Text Box 3">
            <a:extLst>
              <a:ext uri="{FF2B5EF4-FFF2-40B4-BE49-F238E27FC236}">
                <a16:creationId xmlns:a16="http://schemas.microsoft.com/office/drawing/2014/main" id="{7CA4F040-B6B0-865E-0160-868B0D3F87CC}"/>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482725" indent="-1482725"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a:solidFill>
                  <a:srgbClr val="3366CC"/>
                </a:solidFill>
              </a:rPr>
              <a:t>FIGURE 11</a:t>
            </a:r>
            <a:r>
              <a:rPr lang="en-US" altLang="en-US" sz="1600" b="1">
                <a:solidFill>
                  <a:srgbClr val="3366CC"/>
                </a:solidFill>
                <a:cs typeface="Arial" panose="020B0604020202020204" pitchFamily="34" charset="0"/>
              </a:rPr>
              <a:t>–6</a:t>
            </a:r>
            <a:r>
              <a:rPr lang="en-US" altLang="en-US" sz="1600">
                <a:cs typeface="Arial" panose="020B0604020202020204" pitchFamily="34" charset="0"/>
              </a:rPr>
              <a:t>	Wage Structure</a:t>
            </a:r>
          </a:p>
        </p:txBody>
      </p:sp>
      <p:pic>
        <p:nvPicPr>
          <p:cNvPr id="2626564" name="Picture 4" descr="1106">
            <a:extLst>
              <a:ext uri="{FF2B5EF4-FFF2-40B4-BE49-F238E27FC236}">
                <a16:creationId xmlns:a16="http://schemas.microsoft.com/office/drawing/2014/main" id="{8377A1C8-E92C-74FF-9433-6D3F073382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8901" y="890589"/>
            <a:ext cx="4391025"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34978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nodeType="afterEffect">
                                  <p:stCondLst>
                                    <p:cond delay="0"/>
                                  </p:stCondLst>
                                  <p:childTnLst>
                                    <p:set>
                                      <p:cBhvr>
                                        <p:cTn id="6" dur="1" fill="hold">
                                          <p:stCondLst>
                                            <p:cond delay="0"/>
                                          </p:stCondLst>
                                        </p:cTn>
                                        <p:tgtEl>
                                          <p:spTgt spid="2626564"/>
                                        </p:tgtEl>
                                        <p:attrNameLst>
                                          <p:attrName>style.visibility</p:attrName>
                                        </p:attrNameLst>
                                      </p:cBhvr>
                                      <p:to>
                                        <p:strVal val="visible"/>
                                      </p:to>
                                    </p:set>
                                    <p:animEffect transition="in" filter="strips(upRight)">
                                      <p:cBhvr>
                                        <p:cTn id="7" dur="1000"/>
                                        <p:tgtEl>
                                          <p:spTgt spid="262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4258" name="Rectangle 2">
            <a:extLst>
              <a:ext uri="{FF2B5EF4-FFF2-40B4-BE49-F238E27FC236}">
                <a16:creationId xmlns:a16="http://schemas.microsoft.com/office/drawing/2014/main" id="{19C772DD-5948-701B-F13F-12C92F12BB9B}"/>
              </a:ext>
            </a:extLst>
          </p:cNvPr>
          <p:cNvSpPr>
            <a:spLocks noGrp="1" noChangeArrowheads="1"/>
          </p:cNvSpPr>
          <p:nvPr>
            <p:ph type="title"/>
          </p:nvPr>
        </p:nvSpPr>
        <p:spPr>
          <a:xfrm>
            <a:off x="2076450" y="754170"/>
            <a:ext cx="8039100" cy="625475"/>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Pricing Managerial and Professional Jobs</a:t>
            </a:r>
          </a:p>
        </p:txBody>
      </p:sp>
      <p:grpSp>
        <p:nvGrpSpPr>
          <p:cNvPr id="2" name="Group 13">
            <a:extLst>
              <a:ext uri="{FF2B5EF4-FFF2-40B4-BE49-F238E27FC236}">
                <a16:creationId xmlns:a16="http://schemas.microsoft.com/office/drawing/2014/main" id="{7B175449-78C2-BF6C-0AD8-BCAD23EC03F3}"/>
              </a:ext>
            </a:extLst>
          </p:cNvPr>
          <p:cNvGrpSpPr>
            <a:grpSpLocks/>
          </p:cNvGrpSpPr>
          <p:nvPr/>
        </p:nvGrpSpPr>
        <p:grpSpPr bwMode="auto">
          <a:xfrm>
            <a:off x="2255839" y="1867381"/>
            <a:ext cx="7680325" cy="3487738"/>
            <a:chOff x="461" y="942"/>
            <a:chExt cx="4838" cy="2197"/>
          </a:xfrm>
        </p:grpSpPr>
        <p:sp>
          <p:nvSpPr>
            <p:cNvPr id="36870" name="AutoShape 14" descr="grayfill01">
              <a:extLst>
                <a:ext uri="{FF2B5EF4-FFF2-40B4-BE49-F238E27FC236}">
                  <a16:creationId xmlns:a16="http://schemas.microsoft.com/office/drawing/2014/main" id="{515BA498-3FA9-3C1B-DFA9-48BAFC02810F}"/>
                </a:ext>
              </a:extLst>
            </p:cNvPr>
            <p:cNvSpPr>
              <a:spLocks noChangeArrowheads="1"/>
            </p:cNvSpPr>
            <p:nvPr/>
          </p:nvSpPr>
          <p:spPr bwMode="auto">
            <a:xfrm>
              <a:off x="461" y="2467"/>
              <a:ext cx="1040" cy="672"/>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Base </a:t>
              </a:r>
              <a:br>
                <a:rPr lang="en-US" altLang="en-US" sz="1800">
                  <a:latin typeface="Franklin Gothic Medium" panose="020B0603020102020204" pitchFamily="34" charset="0"/>
                </a:rPr>
              </a:br>
              <a:r>
                <a:rPr lang="en-US" altLang="en-US" sz="1800">
                  <a:latin typeface="Franklin Gothic Medium" panose="020B0603020102020204" pitchFamily="34" charset="0"/>
                </a:rPr>
                <a:t>pay</a:t>
              </a:r>
            </a:p>
          </p:txBody>
        </p:sp>
        <p:sp>
          <p:nvSpPr>
            <p:cNvPr id="36871" name="AutoShape 15" descr="bluefill01">
              <a:extLst>
                <a:ext uri="{FF2B5EF4-FFF2-40B4-BE49-F238E27FC236}">
                  <a16:creationId xmlns:a16="http://schemas.microsoft.com/office/drawing/2014/main" id="{9D6CCDAB-14A3-1156-860E-C998FC205A16}"/>
                </a:ext>
              </a:extLst>
            </p:cNvPr>
            <p:cNvSpPr>
              <a:spLocks noChangeArrowheads="1"/>
            </p:cNvSpPr>
            <p:nvPr/>
          </p:nvSpPr>
          <p:spPr bwMode="auto">
            <a:xfrm>
              <a:off x="4259" y="2467"/>
              <a:ext cx="1040" cy="672"/>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Executive benefits/perks</a:t>
              </a:r>
            </a:p>
          </p:txBody>
        </p:sp>
        <p:cxnSp>
          <p:nvCxnSpPr>
            <p:cNvPr id="36872" name="AutoShape 16">
              <a:extLst>
                <a:ext uri="{FF2B5EF4-FFF2-40B4-BE49-F238E27FC236}">
                  <a16:creationId xmlns:a16="http://schemas.microsoft.com/office/drawing/2014/main" id="{1D7D0B37-5EF8-5438-6F3A-85BD131E6FA0}"/>
                </a:ext>
              </a:extLst>
            </p:cNvPr>
            <p:cNvCxnSpPr>
              <a:cxnSpLocks noChangeShapeType="1"/>
              <a:stCxn id="36878" idx="3"/>
              <a:endCxn id="36870" idx="0"/>
            </p:cNvCxnSpPr>
            <p:nvPr/>
          </p:nvCxnSpPr>
          <p:spPr bwMode="auto">
            <a:xfrm rot="5400000">
              <a:off x="910" y="1677"/>
              <a:ext cx="861" cy="72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6873" name="AutoShape 17">
              <a:extLst>
                <a:ext uri="{FF2B5EF4-FFF2-40B4-BE49-F238E27FC236}">
                  <a16:creationId xmlns:a16="http://schemas.microsoft.com/office/drawing/2014/main" id="{A89AB403-384F-C572-188C-F574A2BB46CE}"/>
                </a:ext>
              </a:extLst>
            </p:cNvPr>
            <p:cNvCxnSpPr>
              <a:cxnSpLocks noChangeShapeType="1"/>
              <a:stCxn id="36878" idx="5"/>
              <a:endCxn id="36871" idx="0"/>
            </p:cNvCxnSpPr>
            <p:nvPr/>
          </p:nvCxnSpPr>
          <p:spPr bwMode="auto">
            <a:xfrm rot="16200000" flipH="1">
              <a:off x="4024" y="1712"/>
              <a:ext cx="861" cy="65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6874" name="AutoShape 18">
              <a:extLst>
                <a:ext uri="{FF2B5EF4-FFF2-40B4-BE49-F238E27FC236}">
                  <a16:creationId xmlns:a16="http://schemas.microsoft.com/office/drawing/2014/main" id="{588AFAD2-4D49-C301-CF42-38D6D9B0666E}"/>
                </a:ext>
              </a:extLst>
            </p:cNvPr>
            <p:cNvCxnSpPr>
              <a:cxnSpLocks noChangeShapeType="1"/>
              <a:stCxn id="36878" idx="0"/>
              <a:endCxn id="36875" idx="0"/>
            </p:cNvCxnSpPr>
            <p:nvPr/>
          </p:nvCxnSpPr>
          <p:spPr bwMode="auto">
            <a:xfrm rot="-5400000" flipH="1" flipV="1">
              <a:off x="1818" y="1371"/>
              <a:ext cx="1525" cy="66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6875" name="AutoShape 19" descr="purplefill01">
              <a:extLst>
                <a:ext uri="{FF2B5EF4-FFF2-40B4-BE49-F238E27FC236}">
                  <a16:creationId xmlns:a16="http://schemas.microsoft.com/office/drawing/2014/main" id="{0479A01F-8B23-1693-6C39-328315C36F36}"/>
                </a:ext>
              </a:extLst>
            </p:cNvPr>
            <p:cNvSpPr>
              <a:spLocks noChangeArrowheads="1"/>
            </p:cNvSpPr>
            <p:nvPr/>
          </p:nvSpPr>
          <p:spPr bwMode="auto">
            <a:xfrm>
              <a:off x="1727" y="2467"/>
              <a:ext cx="1040" cy="672"/>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Short-term incentives</a:t>
              </a:r>
            </a:p>
          </p:txBody>
        </p:sp>
        <p:cxnSp>
          <p:nvCxnSpPr>
            <p:cNvPr id="36876" name="AutoShape 20">
              <a:extLst>
                <a:ext uri="{FF2B5EF4-FFF2-40B4-BE49-F238E27FC236}">
                  <a16:creationId xmlns:a16="http://schemas.microsoft.com/office/drawing/2014/main" id="{4A9BB838-D43A-B39A-AB17-158EE909F5C6}"/>
                </a:ext>
              </a:extLst>
            </p:cNvPr>
            <p:cNvCxnSpPr>
              <a:cxnSpLocks noChangeShapeType="1"/>
              <a:stCxn id="36878" idx="0"/>
              <a:endCxn id="36877" idx="0"/>
            </p:cNvCxnSpPr>
            <p:nvPr/>
          </p:nvCxnSpPr>
          <p:spPr bwMode="auto">
            <a:xfrm rot="16200000" flipH="1">
              <a:off x="2451" y="1406"/>
              <a:ext cx="1525" cy="59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6877" name="AutoShape 21" descr="redfill01">
              <a:extLst>
                <a:ext uri="{FF2B5EF4-FFF2-40B4-BE49-F238E27FC236}">
                  <a16:creationId xmlns:a16="http://schemas.microsoft.com/office/drawing/2014/main" id="{4B37C9CC-0F5A-D7C3-985B-9752F394672A}"/>
                </a:ext>
              </a:extLst>
            </p:cNvPr>
            <p:cNvSpPr>
              <a:spLocks noChangeArrowheads="1"/>
            </p:cNvSpPr>
            <p:nvPr/>
          </p:nvSpPr>
          <p:spPr bwMode="auto">
            <a:xfrm>
              <a:off x="2993" y="2467"/>
              <a:ext cx="1040" cy="672"/>
            </a:xfrm>
            <a:prstGeom prst="roundRect">
              <a:avLst>
                <a:gd name="adj" fmla="val 16667"/>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Long-term incentives</a:t>
              </a:r>
            </a:p>
          </p:txBody>
        </p:sp>
        <p:sp>
          <p:nvSpPr>
            <p:cNvPr id="36878" name="Oval 22">
              <a:extLst>
                <a:ext uri="{FF2B5EF4-FFF2-40B4-BE49-F238E27FC236}">
                  <a16:creationId xmlns:a16="http://schemas.microsoft.com/office/drawing/2014/main" id="{84C26ECB-3F08-1753-477B-A6E79CA0913F}"/>
                </a:ext>
              </a:extLst>
            </p:cNvPr>
            <p:cNvSpPr>
              <a:spLocks noChangeArrowheads="1"/>
            </p:cNvSpPr>
            <p:nvPr/>
          </p:nvSpPr>
          <p:spPr bwMode="auto">
            <a:xfrm>
              <a:off x="1198" y="942"/>
              <a:ext cx="343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Compensating Executives and Managers</a:t>
              </a:r>
            </a:p>
          </p:txBody>
        </p:sp>
      </p:grpSp>
      <p:sp>
        <p:nvSpPr>
          <p:cNvPr id="3" name="Rectangle 2">
            <a:extLst>
              <a:ext uri="{FF2B5EF4-FFF2-40B4-BE49-F238E27FC236}">
                <a16:creationId xmlns:a16="http://schemas.microsoft.com/office/drawing/2014/main" id="{DCE3519A-B5DD-29CA-7FBD-D5DE6786FB68}"/>
              </a:ext>
            </a:extLst>
          </p:cNvPr>
          <p:cNvSpPr/>
          <p:nvPr/>
        </p:nvSpPr>
        <p:spPr>
          <a:xfrm>
            <a:off x="725336" y="63611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ADFBC58D-CF9F-7F44-BCD4-A85368C46294}"/>
              </a:ext>
            </a:extLst>
          </p:cNvPr>
          <p:cNvSpPr txBox="1"/>
          <p:nvPr/>
        </p:nvSpPr>
        <p:spPr>
          <a:xfrm>
            <a:off x="936177" y="676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D0D03BA-2164-F9D0-4648-61795DF53A4B}"/>
              </a:ext>
            </a:extLst>
          </p:cNvPr>
          <p:cNvSpPr txBox="1"/>
          <p:nvPr/>
        </p:nvSpPr>
        <p:spPr>
          <a:xfrm>
            <a:off x="997207" y="93250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8A274E8-38C4-15B1-3D5C-312D13EA7CEA}"/>
              </a:ext>
            </a:extLst>
          </p:cNvPr>
          <p:cNvSpPr txBox="1"/>
          <p:nvPr/>
        </p:nvSpPr>
        <p:spPr>
          <a:xfrm>
            <a:off x="4787900" y="632327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313316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What Determines Executive Pay?</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CEO pay is set by the board of directors taking into account factors such as the business strategy, corporate trends, and where they want to be in the  short and long term.</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CEOs can have considerable influence over the boards that determine their pay.</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Firms pay CEOs based on the complexity of the jobs they fill.</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Shareholder activism and government oversight have tightened the restrictions on what companies pay top executives.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Boards are reducing the relative importance of base salary while boosting the emphasis on performance-based pay.</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Pricing Managerial and Professional Jobs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80780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Employers can use job evaluation for professional jobs.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Compensable factors focus on problem solving, creativity, job scope, and technical knowledge and expertise. </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Firms use the point method and factor comparison methods, although job classification is most popular.</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Professional jobs are market-priced to establish the values for benchmark jobs.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Compensating Professional Employees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726360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Competencies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Demonstrable characteristics of a person, including knowledge, skills, and behaviors, that enable performance.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What is Competency-Based Pay?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Paying for the employee’s range, depth, and types of skills and knowledge, rather than for the job title he or she holds.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lang="en-US" sz="2400" dirty="0">
              <a:solidFill>
                <a:srgbClr val="00B0F0"/>
              </a:solidFill>
              <a:latin typeface="Calibri" panose="020F0502020204030204"/>
            </a:endParaRPr>
          </a:p>
          <a:p>
            <a:pPr marR="0" lvl="1" algn="l" defTabSz="914400" rtl="0" eaLnBrk="1" fontAlgn="auto" latinLnBrk="0" hangingPunct="1">
              <a:lnSpc>
                <a:spcPct val="90000"/>
              </a:lnSpc>
              <a:spcBef>
                <a:spcPts val="500"/>
              </a:spcBef>
              <a:spcAft>
                <a:spcPts val="0"/>
              </a:spcAft>
              <a:buClrTx/>
              <a:buSzTx/>
              <a:tabLst/>
              <a:defRPr/>
            </a:pPr>
            <a:endPar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Competency-Based Pay</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66006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2450" name="Rectangle 2">
            <a:extLst>
              <a:ext uri="{FF2B5EF4-FFF2-40B4-BE49-F238E27FC236}">
                <a16:creationId xmlns:a16="http://schemas.microsoft.com/office/drawing/2014/main" id="{8D6B0EA3-9F18-FD4A-BF0F-768F58514BE8}"/>
              </a:ext>
            </a:extLst>
          </p:cNvPr>
          <p:cNvSpPr>
            <a:spLocks noGrp="1" noChangeArrowheads="1"/>
          </p:cNvSpPr>
          <p:nvPr>
            <p:ph type="title"/>
          </p:nvPr>
        </p:nvSpPr>
        <p:spPr>
          <a:xfrm>
            <a:off x="2732089" y="738666"/>
            <a:ext cx="6727825" cy="625475"/>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Why Use Competency-Based Pay?</a:t>
            </a:r>
          </a:p>
        </p:txBody>
      </p:sp>
      <p:grpSp>
        <p:nvGrpSpPr>
          <p:cNvPr id="2" name="Group 11">
            <a:extLst>
              <a:ext uri="{FF2B5EF4-FFF2-40B4-BE49-F238E27FC236}">
                <a16:creationId xmlns:a16="http://schemas.microsoft.com/office/drawing/2014/main" id="{34E28879-487E-CFBA-2F50-D95C266ABE2C}"/>
              </a:ext>
            </a:extLst>
          </p:cNvPr>
          <p:cNvGrpSpPr>
            <a:grpSpLocks/>
          </p:cNvGrpSpPr>
          <p:nvPr/>
        </p:nvGrpSpPr>
        <p:grpSpPr bwMode="auto">
          <a:xfrm>
            <a:off x="2163764" y="2057400"/>
            <a:ext cx="7864475" cy="2432050"/>
            <a:chOff x="403" y="1238"/>
            <a:chExt cx="4954" cy="1532"/>
          </a:xfrm>
        </p:grpSpPr>
        <p:sp>
          <p:nvSpPr>
            <p:cNvPr id="40966" name="AutoShape 12" descr="brownfill01">
              <a:extLst>
                <a:ext uri="{FF2B5EF4-FFF2-40B4-BE49-F238E27FC236}">
                  <a16:creationId xmlns:a16="http://schemas.microsoft.com/office/drawing/2014/main" id="{E99F6E1D-5816-B1A7-B677-D57841C4D382}"/>
                </a:ext>
              </a:extLst>
            </p:cNvPr>
            <p:cNvSpPr>
              <a:spLocks noChangeArrowheads="1"/>
            </p:cNvSpPr>
            <p:nvPr/>
          </p:nvSpPr>
          <p:spPr bwMode="auto">
            <a:xfrm>
              <a:off x="403" y="2202"/>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High-Performance Work Systems</a:t>
              </a:r>
            </a:p>
          </p:txBody>
        </p:sp>
        <p:sp>
          <p:nvSpPr>
            <p:cNvPr id="40967" name="AutoShape 13" descr="greenfill01">
              <a:extLst>
                <a:ext uri="{FF2B5EF4-FFF2-40B4-BE49-F238E27FC236}">
                  <a16:creationId xmlns:a16="http://schemas.microsoft.com/office/drawing/2014/main" id="{A22252D4-99BE-3EAF-A19E-36541B1EC202}"/>
                </a:ext>
              </a:extLst>
            </p:cNvPr>
            <p:cNvSpPr>
              <a:spLocks noChangeArrowheads="1"/>
            </p:cNvSpPr>
            <p:nvPr/>
          </p:nvSpPr>
          <p:spPr bwMode="auto">
            <a:xfrm>
              <a:off x="2102" y="2201"/>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Strategic</a:t>
              </a:r>
              <a:br>
                <a:rPr lang="en-US" altLang="en-US" sz="2000">
                  <a:latin typeface="Franklin Gothic Medium" panose="020B0603020102020204" pitchFamily="34" charset="0"/>
                </a:rPr>
              </a:br>
              <a:r>
                <a:rPr lang="en-US" altLang="en-US" sz="2000">
                  <a:latin typeface="Franklin Gothic Medium" panose="020B0603020102020204" pitchFamily="34" charset="0"/>
                </a:rPr>
                <a:t>Aims</a:t>
              </a:r>
            </a:p>
          </p:txBody>
        </p:sp>
        <p:cxnSp>
          <p:nvCxnSpPr>
            <p:cNvPr id="40968" name="AutoShape 14">
              <a:extLst>
                <a:ext uri="{FF2B5EF4-FFF2-40B4-BE49-F238E27FC236}">
                  <a16:creationId xmlns:a16="http://schemas.microsoft.com/office/drawing/2014/main" id="{F1CFB59C-BB24-349F-6D7D-A4541D76056C}"/>
                </a:ext>
              </a:extLst>
            </p:cNvPr>
            <p:cNvCxnSpPr>
              <a:cxnSpLocks noChangeShapeType="1"/>
              <a:stCxn id="40969" idx="2"/>
              <a:endCxn id="40966" idx="0"/>
            </p:cNvCxnSpPr>
            <p:nvPr/>
          </p:nvCxnSpPr>
          <p:spPr bwMode="auto">
            <a:xfrm rot="5400000">
              <a:off x="1784"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0969" name="AutoShape 15">
              <a:extLst>
                <a:ext uri="{FF2B5EF4-FFF2-40B4-BE49-F238E27FC236}">
                  <a16:creationId xmlns:a16="http://schemas.microsoft.com/office/drawing/2014/main" id="{20C1A12A-B33A-92DC-688D-FD1FC87802FE}"/>
                </a:ext>
              </a:extLst>
            </p:cNvPr>
            <p:cNvSpPr>
              <a:spLocks noChangeArrowheads="1"/>
            </p:cNvSpPr>
            <p:nvPr/>
          </p:nvSpPr>
          <p:spPr bwMode="auto">
            <a:xfrm>
              <a:off x="1382" y="1238"/>
              <a:ext cx="2996"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Competency-Based Pay Supports</a:t>
              </a:r>
            </a:p>
          </p:txBody>
        </p:sp>
        <p:cxnSp>
          <p:nvCxnSpPr>
            <p:cNvPr id="40970" name="AutoShape 16">
              <a:extLst>
                <a:ext uri="{FF2B5EF4-FFF2-40B4-BE49-F238E27FC236}">
                  <a16:creationId xmlns:a16="http://schemas.microsoft.com/office/drawing/2014/main" id="{157EC941-1A3A-20B9-F23F-23287FEEB0F7}"/>
                </a:ext>
              </a:extLst>
            </p:cNvPr>
            <p:cNvCxnSpPr>
              <a:cxnSpLocks noChangeShapeType="1"/>
              <a:stCxn id="40969" idx="2"/>
              <a:endCxn id="40967" idx="0"/>
            </p:cNvCxnSpPr>
            <p:nvPr/>
          </p:nvCxnSpPr>
          <p:spPr bwMode="auto">
            <a:xfrm rot="16200000" flipH="1">
              <a:off x="2635" y="1936"/>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40971" name="AutoShape 17" descr="bluefill01">
              <a:extLst>
                <a:ext uri="{FF2B5EF4-FFF2-40B4-BE49-F238E27FC236}">
                  <a16:creationId xmlns:a16="http://schemas.microsoft.com/office/drawing/2014/main" id="{2E99C4F1-3358-CC28-A79C-07DC9740155B}"/>
                </a:ext>
              </a:extLst>
            </p:cNvPr>
            <p:cNvSpPr>
              <a:spLocks noChangeArrowheads="1"/>
            </p:cNvSpPr>
            <p:nvPr/>
          </p:nvSpPr>
          <p:spPr bwMode="auto">
            <a:xfrm>
              <a:off x="3799" y="2202"/>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Management</a:t>
              </a:r>
            </a:p>
          </p:txBody>
        </p:sp>
        <p:cxnSp>
          <p:nvCxnSpPr>
            <p:cNvPr id="40972" name="AutoShape 18">
              <a:extLst>
                <a:ext uri="{FF2B5EF4-FFF2-40B4-BE49-F238E27FC236}">
                  <a16:creationId xmlns:a16="http://schemas.microsoft.com/office/drawing/2014/main" id="{2133BE5C-2CA9-D697-B75D-0C38F4F499CE}"/>
                </a:ext>
              </a:extLst>
            </p:cNvPr>
            <p:cNvCxnSpPr>
              <a:cxnSpLocks noChangeShapeType="1"/>
              <a:stCxn id="40969" idx="2"/>
              <a:endCxn id="40971" idx="0"/>
            </p:cNvCxnSpPr>
            <p:nvPr/>
          </p:nvCxnSpPr>
          <p:spPr bwMode="auto">
            <a:xfrm rot="16200000" flipH="1">
              <a:off x="3482" y="1089"/>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30151C6D-AC1E-9C0B-BC84-5E2EB63771F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9513AB0-EA18-83D2-6799-1DAB5746FC97}"/>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D9817EE-A722-674A-FFC8-81DAEFE8ABE8}"/>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E71E8AE-5470-4E6D-D180-1CD1942F772C}"/>
              </a:ext>
            </a:extLst>
          </p:cNvPr>
          <p:cNvSpPr txBox="1"/>
          <p:nvPr/>
        </p:nvSpPr>
        <p:spPr>
          <a:xfrm>
            <a:off x="4787900" y="632327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751251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1775" marR="0" lvl="0" indent="-231775"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Main elements of skill/competency/knowledge–based pay programs:</a:t>
            </a:r>
          </a:p>
          <a:p>
            <a:pPr marL="966788" marR="0" lvl="1" indent="-447675" algn="l" defTabSz="914400" rtl="0" eaLnBrk="1" fontAlgn="auto" latinLnBrk="0" hangingPunct="1">
              <a:lnSpc>
                <a:spcPct val="90000"/>
              </a:lnSpc>
              <a:spcBef>
                <a:spcPct val="4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system that defines specific skills</a:t>
            </a:r>
          </a:p>
          <a:p>
            <a:pPr marL="966788" marR="0" lvl="1" indent="-447675" algn="l" defTabSz="914400" rtl="0" eaLnBrk="1" fontAlgn="auto" latinLnBrk="0" hangingPunct="1">
              <a:lnSpc>
                <a:spcPct val="90000"/>
              </a:lnSpc>
              <a:spcBef>
                <a:spcPct val="4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process for tying the person’s pay to his or her skill</a:t>
            </a:r>
          </a:p>
          <a:p>
            <a:pPr marL="966788" marR="0" lvl="1" indent="-447675" algn="l" defTabSz="914400" rtl="0" eaLnBrk="1" fontAlgn="auto" latinLnBrk="0" hangingPunct="1">
              <a:lnSpc>
                <a:spcPct val="90000"/>
              </a:lnSpc>
              <a:spcBef>
                <a:spcPct val="4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training system that lets employees seek and acquire skills</a:t>
            </a:r>
          </a:p>
          <a:p>
            <a:pPr marL="966788" marR="0" lvl="1" indent="-447675" algn="l" defTabSz="914400" rtl="0" eaLnBrk="1" fontAlgn="auto" latinLnBrk="0" hangingPunct="1">
              <a:lnSpc>
                <a:spcPct val="90000"/>
              </a:lnSpc>
              <a:spcBef>
                <a:spcPct val="4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formal competency testing system</a:t>
            </a:r>
          </a:p>
          <a:p>
            <a:pPr marL="966788" marR="0" lvl="1" indent="-447675" algn="l" defTabSz="914400" rtl="0" eaLnBrk="1" fontAlgn="auto" latinLnBrk="0" hangingPunct="1">
              <a:lnSpc>
                <a:spcPct val="90000"/>
              </a:lnSpc>
              <a:spcBef>
                <a:spcPct val="4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work design that lets employees move among jobs to permit work assignment flexibility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Competency-Based Pay in Practice</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453039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Pros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Higher quality</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Lower absenteeism</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Fewer accidents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Cons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Pay program implementation problems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Costs of paying for unused knowledge, skills, and behaviors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Complexity of program</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Uncertainty that the program improves productivity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Competency-Based Pay: Pros and Cons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58172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Broadbanding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Consolidating salary grades and ranges into a few wide levels or “bands,” each of which contains a relatively wide range of jobs and salary levels.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Pros and Cons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rPr>
              <a:t>More flexibility in assigning workers to different job grades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rPr>
              <a:t>Provides support for flatter hierarchies and teams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rPr>
              <a:t>Promotes skills learning and mobility</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rPr>
              <a:t>Lack of permanence in job responsibilities can be unsettling to new employees.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Special Topics in Compensation</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405241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Concept:</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Employers should be required to pay men and women equal wages for dissimilar jobs that are of </a:t>
            </a:r>
            <a:r>
              <a:rPr kumimoji="0" lang="en-US" sz="2400" b="0" i="1" u="none" strike="noStrike" kern="1200" cap="none" spc="0" normalizeH="0" baseline="0" noProof="0" dirty="0">
                <a:ln>
                  <a:noFill/>
                </a:ln>
                <a:solidFill>
                  <a:srgbClr val="00B0F0"/>
                </a:solidFill>
                <a:effectLst/>
                <a:uLnTx/>
                <a:uFillTx/>
                <a:latin typeface="Calibri" panose="020F0502020204030204"/>
                <a:ea typeface="+mn-ea"/>
                <a:cs typeface="+mn-cs"/>
              </a:rPr>
              <a:t>comparable</a:t>
            </a: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 (rather than strictly </a:t>
            </a:r>
            <a:r>
              <a:rPr kumimoji="0" lang="en-US" sz="2400" b="0" i="1" u="none" strike="noStrike" kern="1200" cap="none" spc="0" normalizeH="0" baseline="0" noProof="0" dirty="0">
                <a:ln>
                  <a:noFill/>
                </a:ln>
                <a:solidFill>
                  <a:srgbClr val="00B0F0"/>
                </a:solidFill>
                <a:effectLst/>
                <a:uLnTx/>
                <a:uFillTx/>
                <a:latin typeface="Calibri" panose="020F0502020204030204"/>
                <a:ea typeface="+mn-ea"/>
                <a:cs typeface="+mn-cs"/>
              </a:rPr>
              <a:t>equal</a:t>
            </a: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 value to the employer.</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Basis: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Seeks to address the issue that women have jobs that are dissimilar to those of men and those jobs are often consistently valued less than men’s jobs.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Question at Hand:</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Who will get to make final decisions on the comparability of jobs?</a:t>
            </a:r>
          </a:p>
          <a:p>
            <a:pPr marL="1143000" marR="0" lvl="2"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rPr>
              <a:t>Employers</a:t>
            </a:r>
          </a:p>
          <a:p>
            <a:pPr marL="1143000" marR="0" lvl="2"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rPr>
              <a:t>Courts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Comparable Worth</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196168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1775" marR="0" lvl="0" indent="-231775"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Factors Lowering the Earnings of Women:</a:t>
            </a:r>
          </a:p>
          <a:p>
            <a:pPr marL="741363" marR="0" lvl="1" indent="-3365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Women’s starting salaries are traditionally lower.</a:t>
            </a:r>
          </a:p>
          <a:p>
            <a:pPr marL="741363" marR="0" lvl="1" indent="-3365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Salary increases for women in professional jobs do not reflect their above-average performance.</a:t>
            </a:r>
          </a:p>
          <a:p>
            <a:pPr marL="741363" marR="0" lvl="1" indent="-3365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In white-collar jobs, men change jobs more frequently, enabling them to be promoted to higher-level jobs over women with more seniority.</a:t>
            </a:r>
          </a:p>
          <a:p>
            <a:pPr marL="741363" marR="0" lvl="1" indent="-3365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In blue-collar jobs, women tend to be placed in departments with lower-paying jobs.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The Pay Gap</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159595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Benefits of Compensation Automation:</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Allows for quick updating of compensation programs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Eliminates costs of formerly manual processes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Coordinates centralized compensation budgets to prevent overages in compensation and raises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Can integrate and automatically administer other pay actions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644166"/>
            <a:ext cx="7592550" cy="1077218"/>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Improving Productivity Through HRIS: Automating Compensation Administration</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637317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093428"/>
          </a:xfrm>
          <a:prstGeom prst="rect">
            <a:avLst/>
          </a:prstGeom>
          <a:noFill/>
        </p:spPr>
        <p:txBody>
          <a:bodyPr wrap="square" rtlCol="0">
            <a:spAutoFit/>
          </a:bodyPr>
          <a:lstStyle/>
          <a:p>
            <a:r>
              <a:rPr lang="en-US" sz="2000" dirty="0"/>
              <a:t>1. In establishing strategic pay plans, managers first need to understand some basic factors in determining pay rates. Employee compensation includes both direct financial</a:t>
            </a:r>
          </a:p>
          <a:p>
            <a:r>
              <a:rPr lang="en-US" sz="2000" dirty="0"/>
              <a:t>payments and indirect financial statements. The factors determining the design of any pay plan include legal, union, company strategy/policy, and equity. </a:t>
            </a:r>
          </a:p>
          <a:p>
            <a:r>
              <a:rPr lang="en-US" sz="2000" dirty="0"/>
              <a:t>2. The process of establishing pay rates while ensuring external, internal, and procedural equity consists of five steps: conducting a salary survey, determining the worth of each job, doing a job evaluation, grouping jobs comprised of approximately equal difficulty and pricing each pay grade with wage curves, and fine-tuning pay rates.</a:t>
            </a:r>
          </a:p>
          <a:p>
            <a:r>
              <a:rPr lang="en-US" sz="2000" dirty="0">
                <a:solidFill>
                  <a:srgbClr val="2D3956"/>
                </a:solidFill>
                <a:cs typeface="Times New Roman" panose="02020603050405020304" pitchFamily="18" charset="0"/>
              </a:rPr>
              <a:t>3</a:t>
            </a:r>
            <a:r>
              <a:rPr lang="en-US" sz="2000" dirty="0">
                <a:cs typeface="Times New Roman" panose="02020603050405020304" pitchFamily="18" charset="0"/>
              </a:rPr>
              <a:t>. Pricing managerial and professional jobs involves some special issues. Managerial pay typically consists of base pay, short-term incentives, long-term incentives, and executive benefits and, particularly at the top levels, doesn’t lend itself to job evaluation but rather to understanding the job s complexity, the employer's ability to pay, and the need to be competitive in attracting top talent</a:t>
            </a:r>
            <a:r>
              <a:rPr lang="en-US" sz="1800" b="0" i="0" u="none" strike="noStrike" baseline="0" dirty="0">
                <a:solidFill>
                  <a:srgbClr val="231F20"/>
                </a:solidFill>
              </a:rPr>
              <a:t>.</a:t>
            </a:r>
            <a:endParaRPr lang="en-US" sz="2000" dirty="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060261"/>
          </a:xfrm>
          <a:prstGeom prst="rect">
            <a:avLst/>
          </a:prstGeom>
        </p:spPr>
        <p:txBody>
          <a:bodyPr wrap="square">
            <a:spAutoFit/>
          </a:bodyPr>
          <a:lstStyle/>
          <a:p>
            <a:pPr marL="342900" indent="-342900">
              <a:lnSpc>
                <a:spcPct val="120000"/>
              </a:lnSpc>
              <a:buAutoNum type="arabicPeriod"/>
            </a:pPr>
            <a:r>
              <a:rPr lang="en-US" dirty="0"/>
              <a:t>What is the difference between exempt and nonexempt jobs?</a:t>
            </a:r>
          </a:p>
          <a:p>
            <a:pPr marL="342900" indent="-342900">
              <a:lnSpc>
                <a:spcPct val="120000"/>
              </a:lnSpc>
              <a:buAutoNum type="arabicPeriod"/>
            </a:pPr>
            <a:r>
              <a:rPr lang="en-US" dirty="0"/>
              <a:t>What is the relationship between compensable factors and job specifications?</a:t>
            </a:r>
          </a:p>
          <a:p>
            <a:pPr marL="342900" indent="-342900">
              <a:lnSpc>
                <a:spcPct val="120000"/>
              </a:lnSpc>
              <a:buAutoNum type="arabicPeriod"/>
            </a:pPr>
            <a:r>
              <a:rPr lang="en-US" dirty="0"/>
              <a:t>Compare and contrast the following methods of job evaluation: ranking, classification, factor comparison, and point method?</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133854" y="441434"/>
            <a:ext cx="8009239" cy="114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2650682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1" y="1056290"/>
            <a:ext cx="10068910" cy="51159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206082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2191</TotalTime>
  <Words>5267</Words>
  <Application>Microsoft Office PowerPoint</Application>
  <PresentationFormat>Widescreen</PresentationFormat>
  <Paragraphs>531</Paragraphs>
  <Slides>42</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arial</vt:lpstr>
      <vt:lpstr>Calibri</vt:lpstr>
      <vt:lpstr>Calibri Light</vt:lpstr>
      <vt:lpstr>Franklin Gothic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Addressing Equity Issues</vt:lpstr>
      <vt:lpstr>PowerPoint Presentation</vt:lpstr>
      <vt:lpstr>PowerPoint Presentation</vt:lpstr>
      <vt:lpstr>Compensation Policy Issues</vt:lpstr>
      <vt:lpstr>Establishing Pay Rates</vt:lpstr>
      <vt:lpstr>Step1:  The Salary Survey</vt:lpstr>
      <vt:lpstr>Sources for Salary Surveys</vt:lpstr>
      <vt:lpstr>PowerPoint Presentation</vt:lpstr>
      <vt:lpstr>Step 2:  Job Evaluation</vt:lpstr>
      <vt:lpstr>The Job Evaluation Process</vt:lpstr>
      <vt:lpstr>How to Evaluate Jobs</vt:lpstr>
      <vt:lpstr>PowerPoint Presentation</vt:lpstr>
      <vt:lpstr>PowerPoint Presentation</vt:lpstr>
      <vt:lpstr>PowerPoint Presentation</vt:lpstr>
      <vt:lpstr>PowerPoint Presentation</vt:lpstr>
      <vt:lpstr>Step 3: Grouping Jobs</vt:lpstr>
      <vt:lpstr>PowerPoint Presentation</vt:lpstr>
      <vt:lpstr>PowerPoint Presentation</vt:lpstr>
      <vt:lpstr>PowerPoint Presentation</vt:lpstr>
      <vt:lpstr>Pricing Managerial and Professional Jobs</vt:lpstr>
      <vt:lpstr>PowerPoint Presentation</vt:lpstr>
      <vt:lpstr>PowerPoint Presentation</vt:lpstr>
      <vt:lpstr>PowerPoint Presentation</vt:lpstr>
      <vt:lpstr>Why Use Competency-Based Pay?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Anas M. Bashayreh</cp:lastModifiedBy>
  <cp:revision>37</cp:revision>
  <dcterms:modified xsi:type="dcterms:W3CDTF">2023-11-26T15:44:03Z</dcterms:modified>
</cp:coreProperties>
</file>