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0" d="100"/>
          <a:sy n="80" d="100"/>
        </p:scale>
        <p:origin x="-1445" y="-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87863AD-D8D6-45C8-9CFE-D7324CE45912}" type="datetimeFigureOut">
              <a:rPr lang="ar-SA" smtClean="0"/>
              <a:t>17/01/1445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C11769E-6A90-4D10-99D9-CAC63F71EB29}" type="slidenum">
              <a:rPr lang="ar-SA" smtClean="0"/>
              <a:t>‹#›</a:t>
            </a:fld>
            <a:endParaRPr lang="ar-SA"/>
          </a:p>
        </p:txBody>
      </p:sp>
    </p:spTree>
    <p:extLst>
      <p:ext uri="{BB962C8B-B14F-4D97-AF65-F5344CB8AC3E}">
        <p14:creationId xmlns:p14="http://schemas.microsoft.com/office/powerpoint/2010/main" val="33030322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17/01/1445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219071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17/01/1445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454775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17/01/1445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568187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7AD5371F-97D3-426E-ADA1-B2E7781FCFEE}" type="datetimeFigureOut">
              <a:rPr lang="ar-SA" smtClean="0"/>
              <a:t>17/01/1445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997820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7AD5371F-97D3-426E-ADA1-B2E7781FCFEE}" type="datetimeFigureOut">
              <a:rPr lang="ar-SA" smtClean="0"/>
              <a:t>17/01/1445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29521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7AD5371F-97D3-426E-ADA1-B2E7781FCFEE}" type="datetimeFigureOut">
              <a:rPr lang="ar-SA" smtClean="0"/>
              <a:t>17/01/1445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399337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AD5371F-97D3-426E-ADA1-B2E7781FCFEE}" type="datetimeFigureOut">
              <a:rPr lang="ar-SA" smtClean="0"/>
              <a:t>17/01/1445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48565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17/01/1445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5582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17/01/1445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51411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17/01/1445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12038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17/01/1445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72632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83925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AD5371F-97D3-426E-ADA1-B2E7781FCFEE}" type="datetimeFigureOut">
              <a:rPr lang="ar-SA" smtClean="0"/>
              <a:t>17/01/1445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435155-C215-43D4-A576-1722818803D4}" type="slidenum">
              <a:rPr lang="ar-SA" smtClean="0"/>
              <a:t>‹#›</a:t>
            </a:fld>
            <a:endParaRPr lang="ar-SA"/>
          </a:p>
        </p:txBody>
      </p:sp>
    </p:spTree>
    <p:extLst>
      <p:ext uri="{BB962C8B-B14F-4D97-AF65-F5344CB8AC3E}">
        <p14:creationId xmlns:p14="http://schemas.microsoft.com/office/powerpoint/2010/main" val="2898148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6.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10" Type="http://schemas.openxmlformats.org/officeDocument/2006/relationships/image" Target="../media/image23.png"/><Relationship Id="rId9" Type="http://schemas.openxmlformats.org/officeDocument/2006/relationships/image" Target="../media/image22.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4.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5.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5.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5.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6.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7.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8.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0" y="959364"/>
            <a:ext cx="5060356" cy="5924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 xmlns:a16="http://schemas.microsoft.com/office/drawing/2014/main" id="{1BBD67B8-DB49-942C-018D-7F74C671F260}"/>
              </a:ext>
            </a:extLst>
          </p:cNvPr>
          <p:cNvSpPr txBox="1"/>
          <p:nvPr/>
        </p:nvSpPr>
        <p:spPr>
          <a:xfrm>
            <a:off x="4932040" y="2976375"/>
            <a:ext cx="3664847" cy="400110"/>
          </a:xfrm>
          <a:prstGeom prst="rect">
            <a:avLst/>
          </a:prstGeom>
          <a:noFill/>
        </p:spPr>
        <p:txBody>
          <a:bodyPr wrap="square" rtlCol="0">
            <a:spAutoFit/>
          </a:bodyPr>
          <a:lstStyle/>
          <a:p>
            <a:pPr algn="ctr"/>
            <a:r>
              <a:rPr lang="en-US" sz="2000" b="1" dirty="0">
                <a:solidFill>
                  <a:schemeClr val="accent6">
                    <a:lumMod val="75000"/>
                  </a:schemeClr>
                </a:solidFill>
                <a:cs typeface="Tajawal Medium" panose="00000600000000000000" pitchFamily="2" charset="-78"/>
              </a:rPr>
              <a:t>Prepared </a:t>
            </a:r>
            <a:r>
              <a:rPr lang="en-US" sz="2000" b="1" dirty="0" smtClean="0">
                <a:solidFill>
                  <a:schemeClr val="accent6">
                    <a:lumMod val="75000"/>
                  </a:schemeClr>
                </a:solidFill>
                <a:cs typeface="Tajawal Medium" panose="00000600000000000000" pitchFamily="2" charset="-78"/>
              </a:rPr>
              <a:t>by Mrs</a:t>
            </a:r>
            <a:r>
              <a:rPr lang="en-US" sz="2000" b="1" dirty="0">
                <a:solidFill>
                  <a:schemeClr val="accent6">
                    <a:lumMod val="75000"/>
                  </a:schemeClr>
                </a:solidFill>
                <a:cs typeface="Tajawal Medium" panose="00000600000000000000" pitchFamily="2" charset="-78"/>
              </a:rPr>
              <a:t>.</a:t>
            </a:r>
            <a:r>
              <a:rPr lang="en-US" sz="2000" b="1" dirty="0" smtClean="0">
                <a:solidFill>
                  <a:schemeClr val="accent6">
                    <a:lumMod val="75000"/>
                  </a:schemeClr>
                </a:solidFill>
                <a:cs typeface="Tajawal Medium" panose="00000600000000000000" pitchFamily="2" charset="-78"/>
              </a:rPr>
              <a:t> Deena Ibrahim</a:t>
            </a:r>
            <a:endParaRPr lang="en-US" sz="2000" b="1" dirty="0">
              <a:solidFill>
                <a:schemeClr val="accent6">
                  <a:lumMod val="75000"/>
                </a:schemeClr>
              </a:solidFill>
              <a:cs typeface="Tajawal Medium" panose="00000600000000000000" pitchFamily="2" charset="-78"/>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148064" y="4581127"/>
            <a:ext cx="3888432"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a:t>
            </a:r>
            <a:r>
              <a:rPr lang="en-US" sz="2800" b="1" dirty="0" smtClean="0">
                <a:solidFill>
                  <a:schemeClr val="accent1">
                    <a:lumMod val="75000"/>
                  </a:schemeClr>
                </a:solidFill>
              </a:rPr>
              <a:t>8</a:t>
            </a:r>
            <a:endParaRPr lang="en-US" sz="2800" b="1" dirty="0">
              <a:solidFill>
                <a:schemeClr val="accent1">
                  <a:lumMod val="75000"/>
                </a:schemeClr>
              </a:solidFill>
            </a:endParaRPr>
          </a:p>
          <a:p>
            <a:pPr algn="ctr">
              <a:spcBef>
                <a:spcPct val="0"/>
              </a:spcBef>
            </a:pPr>
            <a:r>
              <a:rPr lang="en-US" sz="2400" b="1" dirty="0">
                <a:solidFill>
                  <a:schemeClr val="accent6">
                    <a:lumMod val="75000"/>
                  </a:schemeClr>
                </a:solidFill>
              </a:rPr>
              <a:t>SCHEDULING THE PROJECT</a:t>
            </a:r>
          </a:p>
          <a:p>
            <a:pPr algn="ct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5652654" y="2210371"/>
            <a:ext cx="1098378" cy="400110"/>
          </a:xfrm>
          <a:prstGeom prst="rect">
            <a:avLst/>
          </a:prstGeom>
          <a:noFill/>
        </p:spPr>
        <p:txBody>
          <a:bodyPr wrap="none" rtlCol="0">
            <a:spAutoFit/>
          </a:bodyPr>
          <a:lstStyle/>
          <a:p>
            <a:r>
              <a:rPr lang="en-US" sz="2000" b="1" dirty="0"/>
              <a:t>PMG201</a:t>
            </a:r>
            <a:endParaRPr lang="en-US" sz="2000" b="1" dirty="0">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6">
            <a:extLst>
              <a:ext uri="{96DAC541-7B7A-43D3-8B79-37D633B846F1}">
                <asvg:svgBlip xmlns="" xmlns:asvg="http://schemas.microsoft.com/office/drawing/2016/SVG/main" r:embed="rId9"/>
              </a:ext>
            </a:extLst>
          </a:blip>
          <a:stretch>
            <a:fillRect/>
          </a:stretch>
        </p:blipFill>
        <p:spPr>
          <a:xfrm>
            <a:off x="101909" y="5961328"/>
            <a:ext cx="1843242" cy="670874"/>
          </a:xfrm>
          <a:prstGeom prst="rect">
            <a:avLst/>
          </a:prstGeom>
        </p:spPr>
      </p:pic>
      <p:sp>
        <p:nvSpPr>
          <p:cNvPr id="2" name="مستطيل 1"/>
          <p:cNvSpPr/>
          <p:nvPr/>
        </p:nvSpPr>
        <p:spPr>
          <a:xfrm>
            <a:off x="3059832" y="1633213"/>
            <a:ext cx="4774512" cy="646331"/>
          </a:xfrm>
          <a:prstGeom prst="rect">
            <a:avLst/>
          </a:prstGeom>
        </p:spPr>
        <p:txBody>
          <a:bodyPr wrap="none">
            <a:spAutoFit/>
          </a:bodyPr>
          <a:lstStyle/>
          <a:p>
            <a:r>
              <a:rPr lang="en-US" sz="3600" b="1" dirty="0" smtClean="0">
                <a:solidFill>
                  <a:schemeClr val="accent6">
                    <a:lumMod val="50000"/>
                  </a:schemeClr>
                </a:solidFill>
              </a:rPr>
              <a:t>Project</a:t>
            </a:r>
            <a:r>
              <a:rPr lang="en-US" sz="3600" b="1" dirty="0" smtClean="0">
                <a:solidFill>
                  <a:schemeClr val="accent6">
                    <a:lumMod val="75000"/>
                  </a:schemeClr>
                </a:solidFill>
              </a:rPr>
              <a:t> </a:t>
            </a:r>
            <a:r>
              <a:rPr lang="en-US" sz="3600" b="1" dirty="0">
                <a:solidFill>
                  <a:schemeClr val="accent6">
                    <a:lumMod val="50000"/>
                  </a:schemeClr>
                </a:solidFill>
              </a:rPr>
              <a:t>Fe</a:t>
            </a:r>
            <a:r>
              <a:rPr lang="en-US" sz="3600" b="1" dirty="0" smtClean="0">
                <a:solidFill>
                  <a:schemeClr val="accent6">
                    <a:lumMod val="75000"/>
                  </a:schemeClr>
                </a:solidFill>
              </a:rPr>
              <a:t>asibility Study</a:t>
            </a:r>
            <a:endParaRPr lang="ar-SA" sz="3600" b="1" dirty="0">
              <a:solidFill>
                <a:schemeClr val="accent6">
                  <a:lumMod val="75000"/>
                </a:schemeClr>
              </a:solidFill>
            </a:endParaRPr>
          </a:p>
        </p:txBody>
      </p:sp>
      <p:sp>
        <p:nvSpPr>
          <p:cNvPr id="1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9269980"/>
      </p:ext>
    </p:extLst>
  </p:cSld>
  <p:clrMapOvr>
    <a:masterClrMapping/>
  </p:clrMapOvr>
  <mc:AlternateContent xmlns:mc="http://schemas.openxmlformats.org/markup-compatibility/2006" xmlns:p14="http://schemas.microsoft.com/office/powerpoint/2010/main">
    <mc:Choice Requires="p14">
      <p:transition spd="slow" p14:dur="2000" advTm="125384"/>
    </mc:Choice>
    <mc:Fallback xmlns="">
      <p:transition spd="slow" advTm="12538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5151" y="1166652"/>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lvl="0" indent="-457200" algn="l" rtl="0">
              <a:buFont typeface="+mj-lt"/>
              <a:buAutoNum type="arabicPeriod"/>
            </a:pPr>
            <a:r>
              <a:rPr lang="en-US" sz="2400" b="1" dirty="0">
                <a:solidFill>
                  <a:srgbClr val="C00000"/>
                </a:solidFill>
              </a:rPr>
              <a:t>PERT and CPM </a:t>
            </a:r>
            <a:r>
              <a:rPr lang="en-US" sz="2400" b="1" dirty="0" smtClean="0">
                <a:solidFill>
                  <a:srgbClr val="C00000"/>
                </a:solidFill>
              </a:rPr>
              <a:t>Networks.</a:t>
            </a:r>
            <a:endParaRPr lang="ar-SA" sz="2400" dirty="0">
              <a:solidFill>
                <a:srgbClr val="C00000"/>
              </a:solidFill>
            </a:endParaRPr>
          </a:p>
          <a:p>
            <a:pPr marL="457200" lvl="0" indent="-457200" algn="l" rtl="0">
              <a:buFont typeface="+mj-lt"/>
              <a:buAutoNum type="arabicPeriod"/>
            </a:pPr>
            <a:r>
              <a:rPr lang="en-US" sz="2400" b="1" dirty="0">
                <a:solidFill>
                  <a:srgbClr val="C00000"/>
                </a:solidFill>
              </a:rPr>
              <a:t>Project Uncertainty and Risk </a:t>
            </a:r>
            <a:r>
              <a:rPr lang="en-US" sz="2400" b="1" dirty="0" smtClean="0">
                <a:solidFill>
                  <a:srgbClr val="C00000"/>
                </a:solidFill>
              </a:rPr>
              <a:t>Management.</a:t>
            </a:r>
            <a:endParaRPr lang="ar-SA" sz="2400" dirty="0">
              <a:solidFill>
                <a:srgbClr val="C00000"/>
              </a:solidFill>
            </a:endParaRPr>
          </a:p>
          <a:p>
            <a:pPr marL="457200" lvl="0" indent="-457200" algn="l" rtl="0">
              <a:buFont typeface="+mj-lt"/>
              <a:buAutoNum type="arabicPeriod"/>
            </a:pPr>
            <a:r>
              <a:rPr lang="en-US" sz="2400" b="1" dirty="0" smtClean="0">
                <a:solidFill>
                  <a:srgbClr val="C00000"/>
                </a:solidFill>
              </a:rPr>
              <a:t>Simulation.</a:t>
            </a:r>
            <a:endParaRPr lang="ar-SA" sz="2400" dirty="0">
              <a:solidFill>
                <a:srgbClr val="C00000"/>
              </a:solidFill>
            </a:endParaRPr>
          </a:p>
          <a:p>
            <a:pPr marL="457200" lvl="0" indent="-457200" algn="l" rtl="0">
              <a:buFont typeface="+mj-lt"/>
              <a:buAutoNum type="arabicPeriod"/>
            </a:pPr>
            <a:r>
              <a:rPr lang="en-US" sz="2400" b="1" dirty="0" smtClean="0">
                <a:solidFill>
                  <a:srgbClr val="C00000"/>
                </a:solidFill>
              </a:rPr>
              <a:t>The </a:t>
            </a:r>
            <a:r>
              <a:rPr lang="en-US" sz="2400" b="1" dirty="0">
                <a:solidFill>
                  <a:srgbClr val="C00000"/>
                </a:solidFill>
              </a:rPr>
              <a:t>Gantt </a:t>
            </a:r>
            <a:r>
              <a:rPr lang="en-US" sz="2400" b="1" dirty="0" smtClean="0">
                <a:solidFill>
                  <a:srgbClr val="C00000"/>
                </a:solidFill>
              </a:rPr>
              <a:t>Chart.</a:t>
            </a:r>
          </a:p>
          <a:p>
            <a:pPr marL="457200" indent="-457200" algn="l" rtl="0">
              <a:buFont typeface="+mj-lt"/>
              <a:buAutoNum type="arabicPeriod"/>
            </a:pPr>
            <a:r>
              <a:rPr lang="en-US" sz="2400" b="1" dirty="0">
                <a:solidFill>
                  <a:srgbClr val="C00000"/>
                </a:solidFill>
              </a:rPr>
              <a:t>Extensions to </a:t>
            </a:r>
            <a:r>
              <a:rPr lang="en-US" sz="2400" b="1" dirty="0" smtClean="0">
                <a:solidFill>
                  <a:srgbClr val="C00000"/>
                </a:solidFill>
              </a:rPr>
              <a:t>PERT/CPM.</a:t>
            </a:r>
            <a:endParaRPr lang="ar-SA" sz="2400" dirty="0">
              <a:solidFill>
                <a:srgbClr val="C00000"/>
              </a:solidFill>
            </a:endParaRPr>
          </a:p>
          <a:p>
            <a:pPr lvl="0" algn="l" rtl="0"/>
            <a:endParaRPr lang="ar-SA" sz="2400" dirty="0"/>
          </a:p>
        </p:txBody>
      </p:sp>
    </p:spTree>
    <p:extLst>
      <p:ext uri="{BB962C8B-B14F-4D97-AF65-F5344CB8AC3E}">
        <p14:creationId xmlns:p14="http://schemas.microsoft.com/office/powerpoint/2010/main" val="3692797645"/>
      </p:ext>
    </p:extLst>
  </p:cSld>
  <p:clrMapOvr>
    <a:masterClrMapping/>
  </p:clrMapOvr>
  <mc:AlternateContent xmlns:mc="http://schemas.openxmlformats.org/markup-compatibility/2006" xmlns:p14="http://schemas.microsoft.com/office/powerpoint/2010/main">
    <mc:Choice Requires="p14">
      <p:transition spd="slow" p14:dur="2000" advTm="67854"/>
    </mc:Choice>
    <mc:Fallback xmlns="">
      <p:transition spd="slow" advTm="6785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51521" y="1495451"/>
            <a:ext cx="4320480" cy="3693319"/>
          </a:xfrm>
          <a:prstGeom prst="rect">
            <a:avLst/>
          </a:prstGeom>
        </p:spPr>
        <p:txBody>
          <a:bodyPr wrap="square">
            <a:spAutoFit/>
          </a:bodyPr>
          <a:lstStyle/>
          <a:p>
            <a:pPr marL="285750" indent="-285750" algn="l" rtl="0">
              <a:buFont typeface="Arial" panose="020B0604020202020204" pitchFamily="34" charset="0"/>
              <a:buChar char="•"/>
            </a:pPr>
            <a:r>
              <a:rPr lang="en-US" b="1" dirty="0" smtClean="0"/>
              <a:t>The project schedule </a:t>
            </a:r>
            <a:r>
              <a:rPr lang="en-US" b="1" dirty="0" smtClean="0">
                <a:solidFill>
                  <a:srgbClr val="FF0000"/>
                </a:solidFill>
              </a:rPr>
              <a:t>is simply the project plan in an altered format. It is a convenient form for monitoring and controlling project activities. </a:t>
            </a:r>
            <a:r>
              <a:rPr lang="en-US" b="1" dirty="0" smtClean="0"/>
              <a:t>Actually, the schedule itself can be prepared in several formats.</a:t>
            </a:r>
          </a:p>
          <a:p>
            <a:pPr marL="285750" indent="-285750" algn="l" rtl="0">
              <a:buFont typeface="Arial" panose="020B0604020202020204" pitchFamily="34" charset="0"/>
              <a:buChar char="•"/>
            </a:pPr>
            <a:r>
              <a:rPr lang="en-US" b="1" dirty="0" smtClean="0"/>
              <a:t> In this chapter, we describe the most common formats— Gantt charts and PERT/CPM networks — and demonstrate how to convert a project plan or WBS into these formats. We also note some of the strengths and weaknesses of the different displays.</a:t>
            </a:r>
          </a:p>
        </p:txBody>
      </p:sp>
      <p:sp>
        <p:nvSpPr>
          <p:cNvPr id="8" name="مستطيل 7"/>
          <p:cNvSpPr/>
          <p:nvPr/>
        </p:nvSpPr>
        <p:spPr>
          <a:xfrm>
            <a:off x="2210488" y="1052736"/>
            <a:ext cx="1846724" cy="461665"/>
          </a:xfrm>
          <a:prstGeom prst="rect">
            <a:avLst/>
          </a:prstGeom>
        </p:spPr>
        <p:txBody>
          <a:bodyPr wrap="none">
            <a:spAutoFit/>
          </a:bodyPr>
          <a:lstStyle/>
          <a:p>
            <a:r>
              <a:rPr lang="en-US" sz="2400" b="1" dirty="0" smtClean="0">
                <a:solidFill>
                  <a:srgbClr val="C00000"/>
                </a:solidFill>
              </a:rPr>
              <a:t>Introduction </a:t>
            </a:r>
            <a:endParaRPr lang="ar-SA" sz="2400" b="1" dirty="0">
              <a:solidFill>
                <a:srgbClr val="C00000"/>
              </a:solidFill>
              <a:latin typeface="Book Antiqua" panose="02040602050305030304" pitchFamily="18" charset="0"/>
            </a:endParaRPr>
          </a:p>
        </p:txBody>
      </p:sp>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48911" y="1604259"/>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8089093"/>
      </p:ext>
    </p:extLst>
  </p:cSld>
  <p:clrMapOvr>
    <a:masterClrMapping/>
  </p:clrMapOvr>
  <mc:AlternateContent xmlns:mc="http://schemas.openxmlformats.org/markup-compatibility/2006" xmlns:p14="http://schemas.microsoft.com/office/powerpoint/2010/main">
    <mc:Choice Requires="p14">
      <p:transition spd="slow" p14:dur="2000" advTm="169327"/>
    </mc:Choice>
    <mc:Fallback xmlns="">
      <p:transition spd="slow" advTm="16932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95536" y="1700808"/>
            <a:ext cx="4032448" cy="3693319"/>
          </a:xfrm>
          <a:prstGeom prst="rect">
            <a:avLst/>
          </a:prstGeom>
        </p:spPr>
        <p:txBody>
          <a:bodyPr wrap="square">
            <a:spAutoFit/>
          </a:bodyPr>
          <a:lstStyle/>
          <a:p>
            <a:pPr marL="285750" indent="-285750" algn="l" rtl="0">
              <a:buFont typeface="Arial" panose="020B0604020202020204" pitchFamily="34" charset="0"/>
              <a:buChar char="•"/>
            </a:pPr>
            <a:r>
              <a:rPr lang="en-US" b="1" dirty="0" smtClean="0"/>
              <a:t>We can show how to estimate the likelihood that a project can be completed on or before a specific time. </a:t>
            </a:r>
          </a:p>
          <a:p>
            <a:pPr marL="285750" indent="-285750" algn="l" rtl="0">
              <a:buFont typeface="Arial" panose="020B0604020202020204" pitchFamily="34" charset="0"/>
              <a:buChar char="•"/>
            </a:pPr>
            <a:r>
              <a:rPr lang="en-US" b="1" dirty="0" smtClean="0"/>
              <a:t>It should be obvious that these three activities are not actually separable. Because a budget must include both the amounts and timing of resources received or expended, one cannot prepare a budget without knowing the specifics of each task and the time period(s) during which the task must be undertaken.</a:t>
            </a:r>
          </a:p>
        </p:txBody>
      </p:sp>
      <p:sp>
        <p:nvSpPr>
          <p:cNvPr id="9" name="مستطيل 8"/>
          <p:cNvSpPr/>
          <p:nvPr/>
        </p:nvSpPr>
        <p:spPr>
          <a:xfrm>
            <a:off x="578689" y="1329271"/>
            <a:ext cx="1375568" cy="369332"/>
          </a:xfrm>
          <a:prstGeom prst="rect">
            <a:avLst/>
          </a:prstGeom>
        </p:spPr>
        <p:txBody>
          <a:bodyPr wrap="none">
            <a:spAutoFit/>
          </a:bodyPr>
          <a:lstStyle/>
          <a:p>
            <a:r>
              <a:rPr lang="en-US" b="1" dirty="0" smtClean="0">
                <a:solidFill>
                  <a:srgbClr val="C00000"/>
                </a:solidFill>
              </a:rPr>
              <a:t>Introduction</a:t>
            </a:r>
            <a:endParaRPr lang="ar-SA" dirty="0"/>
          </a:p>
        </p:txBody>
      </p:sp>
      <p:pic>
        <p:nvPicPr>
          <p:cNvPr id="10"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1567309"/>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1417045"/>
      </p:ext>
    </p:extLst>
  </p:cSld>
  <p:clrMapOvr>
    <a:masterClrMapping/>
  </p:clrMapOvr>
  <mc:AlternateContent xmlns:mc="http://schemas.openxmlformats.org/markup-compatibility/2006" xmlns:p14="http://schemas.microsoft.com/office/powerpoint/2010/main">
    <mc:Choice Requires="p14">
      <p:transition spd="slow" p14:dur="2000" advTm="199353"/>
    </mc:Choice>
    <mc:Fallback xmlns="">
      <p:transition spd="slow" advTm="19935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6951"/>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41979" y="1336476"/>
            <a:ext cx="1777794" cy="461665"/>
          </a:xfrm>
          <a:prstGeom prst="rect">
            <a:avLst/>
          </a:prstGeom>
        </p:spPr>
        <p:txBody>
          <a:bodyPr wrap="none">
            <a:spAutoFit/>
          </a:bodyPr>
          <a:lstStyle/>
          <a:p>
            <a:r>
              <a:rPr lang="en-US" sz="2400" b="1" dirty="0" smtClean="0">
                <a:solidFill>
                  <a:srgbClr val="C00000"/>
                </a:solidFill>
              </a:rPr>
              <a:t>Introduction</a:t>
            </a:r>
            <a:endParaRPr lang="ar-SA" sz="2400" b="1" dirty="0">
              <a:solidFill>
                <a:srgbClr val="C00000"/>
              </a:solidFill>
              <a:latin typeface="Book Antiqua" panose="02040602050305030304" pitchFamily="18" charset="0"/>
            </a:endParaRPr>
          </a:p>
        </p:txBody>
      </p:sp>
      <p:sp>
        <p:nvSpPr>
          <p:cNvPr id="6" name="مستطيل 5"/>
          <p:cNvSpPr/>
          <p:nvPr/>
        </p:nvSpPr>
        <p:spPr>
          <a:xfrm>
            <a:off x="611560" y="1865237"/>
            <a:ext cx="403244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smtClean="0"/>
              <a:t>It is useful to begin study of these interdependent, partial descriptions of a project with an examination of the planning process because this process is the foundation of all that follows.</a:t>
            </a:r>
          </a:p>
          <a:p>
            <a:pPr marL="342900" indent="-342900" algn="l" rtl="0">
              <a:buFont typeface="Arial" panose="020B0604020202020204" pitchFamily="34" charset="0"/>
              <a:buChar char="•"/>
            </a:pPr>
            <a:r>
              <a:rPr lang="en-US" sz="2000" b="1" dirty="0" smtClean="0"/>
              <a:t>The problem is that planning, budgeting, and scheduling are parts of the same basic process. They are considered separately only because we cannot write about all three at the same time.</a:t>
            </a:r>
            <a:endParaRPr lang="ar-SA" sz="2000" b="1" dirty="0"/>
          </a:p>
        </p:txBody>
      </p:sp>
      <p:pic>
        <p:nvPicPr>
          <p:cNvPr id="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1567309"/>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7862809"/>
      </p:ext>
    </p:extLst>
  </p:cSld>
  <p:clrMapOvr>
    <a:masterClrMapping/>
  </p:clrMapOvr>
  <mc:AlternateContent xmlns:mc="http://schemas.openxmlformats.org/markup-compatibility/2006" xmlns:p14="http://schemas.microsoft.com/office/powerpoint/2010/main">
    <mc:Choice Requires="p14">
      <p:transition spd="slow" p14:dur="2000" advTm="155325"/>
    </mc:Choice>
    <mc:Fallback xmlns="">
      <p:transition spd="slow" advTm="15532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100"/>
                    </a14:imgEffect>
                  </a14:imgLayer>
                </a14:imgProps>
              </a:ext>
              <a:ext uri="{28A0092B-C50C-407E-A947-70E740481C1C}">
                <a14:useLocalDpi xmlns:a14="http://schemas.microsoft.com/office/drawing/2010/main" val="0"/>
              </a:ext>
            </a:extLst>
          </a:blip>
          <a:srcRect/>
          <a:stretch>
            <a:fillRect/>
          </a:stretch>
        </p:blipFill>
        <p:spPr bwMode="auto">
          <a:xfrm>
            <a:off x="387473" y="4005064"/>
            <a:ext cx="8352928" cy="2852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048010" y="1179527"/>
            <a:ext cx="6768752" cy="424732"/>
          </a:xfrm>
          <a:prstGeom prst="rect">
            <a:avLst/>
          </a:prstGeom>
        </p:spPr>
        <p:txBody>
          <a:bodyPr wrap="square">
            <a:spAutoFit/>
          </a:bodyPr>
          <a:lstStyle/>
          <a:p>
            <a:pPr algn="ctr">
              <a:lnSpc>
                <a:spcPct val="90000"/>
              </a:lnSpc>
              <a:spcBef>
                <a:spcPct val="0"/>
              </a:spcBef>
            </a:pPr>
            <a:r>
              <a:rPr lang="en-US" altLang="ar-SA" sz="2400" b="1" dirty="0">
                <a:solidFill>
                  <a:srgbClr val="C00000"/>
                </a:solidFill>
                <a:latin typeface="Book Antiqua" panose="02040602050305030304" pitchFamily="18" charset="0"/>
              </a:rPr>
              <a:t>Project Scheduling</a:t>
            </a:r>
          </a:p>
        </p:txBody>
      </p:sp>
      <p:sp>
        <p:nvSpPr>
          <p:cNvPr id="7" name="مستطيل 6"/>
          <p:cNvSpPr/>
          <p:nvPr/>
        </p:nvSpPr>
        <p:spPr>
          <a:xfrm>
            <a:off x="521339" y="2132856"/>
            <a:ext cx="8085197" cy="1754326"/>
          </a:xfrm>
          <a:prstGeom prst="rect">
            <a:avLst/>
          </a:prstGeom>
        </p:spPr>
        <p:txBody>
          <a:bodyPr wrap="square">
            <a:spAutoFit/>
          </a:bodyPr>
          <a:lstStyle/>
          <a:p>
            <a:pPr algn="l" rtl="0">
              <a:lnSpc>
                <a:spcPct val="90000"/>
              </a:lnSpc>
              <a:buClr>
                <a:schemeClr val="accent1"/>
              </a:buClr>
              <a:buFont typeface="Wingdings" panose="05000000000000000000" pitchFamily="2" charset="2"/>
              <a:buChar char="q"/>
            </a:pPr>
            <a:r>
              <a:rPr lang="en-US" altLang="ar-SA" sz="2400" b="1" dirty="0" smtClean="0">
                <a:solidFill>
                  <a:srgbClr val="C00000"/>
                </a:solidFill>
                <a:latin typeface="Book Antiqua" panose="02040602050305030304" pitchFamily="18" charset="0"/>
              </a:rPr>
              <a:t>Identifying precedence relationships. </a:t>
            </a:r>
          </a:p>
          <a:p>
            <a:pPr algn="l" rtl="0">
              <a:lnSpc>
                <a:spcPct val="90000"/>
              </a:lnSpc>
              <a:buClr>
                <a:schemeClr val="accent1"/>
              </a:buClr>
              <a:buFont typeface="Wingdings" panose="05000000000000000000" pitchFamily="2" charset="2"/>
              <a:buChar char="q"/>
            </a:pPr>
            <a:r>
              <a:rPr lang="en-US" altLang="ar-SA" sz="2400" b="1" dirty="0" smtClean="0">
                <a:solidFill>
                  <a:srgbClr val="C00000"/>
                </a:solidFill>
                <a:latin typeface="Book Antiqua" panose="02040602050305030304" pitchFamily="18" charset="0"/>
              </a:rPr>
              <a:t>Sequencing activities.</a:t>
            </a:r>
          </a:p>
          <a:p>
            <a:pPr algn="l" rtl="0">
              <a:lnSpc>
                <a:spcPct val="90000"/>
              </a:lnSpc>
              <a:buClr>
                <a:schemeClr val="accent1"/>
              </a:buClr>
              <a:buFont typeface="Wingdings" panose="05000000000000000000" pitchFamily="2" charset="2"/>
              <a:buChar char="q"/>
            </a:pPr>
            <a:r>
              <a:rPr lang="en-US" altLang="ar-SA" sz="2400" b="1" dirty="0" smtClean="0">
                <a:solidFill>
                  <a:srgbClr val="C00000"/>
                </a:solidFill>
                <a:latin typeface="Book Antiqua" panose="02040602050305030304" pitchFamily="18" charset="0"/>
              </a:rPr>
              <a:t>Determining activity times &amp; costs.</a:t>
            </a:r>
          </a:p>
          <a:p>
            <a:pPr algn="l" rtl="0">
              <a:lnSpc>
                <a:spcPct val="90000"/>
              </a:lnSpc>
              <a:buClr>
                <a:schemeClr val="accent1"/>
              </a:buClr>
              <a:buFont typeface="Wingdings" panose="05000000000000000000" pitchFamily="2" charset="2"/>
              <a:buChar char="q"/>
            </a:pPr>
            <a:r>
              <a:rPr lang="en-US" altLang="ar-SA" sz="2400" b="1" dirty="0" smtClean="0">
                <a:solidFill>
                  <a:srgbClr val="C00000"/>
                </a:solidFill>
                <a:latin typeface="Book Antiqua" panose="02040602050305030304" pitchFamily="18" charset="0"/>
              </a:rPr>
              <a:t>Estimating material &amp; worker requirements.</a:t>
            </a:r>
          </a:p>
          <a:p>
            <a:pPr algn="l" rtl="0">
              <a:lnSpc>
                <a:spcPct val="90000"/>
              </a:lnSpc>
              <a:buClr>
                <a:schemeClr val="accent1"/>
              </a:buClr>
              <a:buFont typeface="Wingdings" panose="05000000000000000000" pitchFamily="2" charset="2"/>
              <a:buChar char="q"/>
            </a:pPr>
            <a:r>
              <a:rPr lang="en-US" altLang="ar-SA" sz="2400" b="1" dirty="0" smtClean="0">
                <a:solidFill>
                  <a:srgbClr val="C00000"/>
                </a:solidFill>
                <a:latin typeface="Book Antiqua" panose="02040602050305030304" pitchFamily="18" charset="0"/>
              </a:rPr>
              <a:t>Determining critical activities</a:t>
            </a:r>
            <a:r>
              <a:rPr lang="en-US" altLang="ar-SA" sz="2400" dirty="0" smtClean="0">
                <a:solidFill>
                  <a:srgbClr val="C00000"/>
                </a:solidFill>
                <a:latin typeface="Book Antiqua" panose="02040602050305030304" pitchFamily="18" charset="0"/>
              </a:rPr>
              <a:t>.</a:t>
            </a:r>
            <a:endParaRPr lang="en-US" altLang="ar-SA" sz="2400" dirty="0">
              <a:solidFill>
                <a:srgbClr val="C00000"/>
              </a:solidFill>
              <a:latin typeface="Book Antiqua" panose="02040602050305030304" pitchFamily="18" charset="0"/>
            </a:endParaRPr>
          </a:p>
        </p:txBody>
      </p:sp>
    </p:spTree>
    <p:extLst>
      <p:ext uri="{BB962C8B-B14F-4D97-AF65-F5344CB8AC3E}">
        <p14:creationId xmlns:p14="http://schemas.microsoft.com/office/powerpoint/2010/main" val="2905237471"/>
      </p:ext>
    </p:extLst>
  </p:cSld>
  <p:clrMapOvr>
    <a:masterClrMapping/>
  </p:clrMapOvr>
  <mc:AlternateContent xmlns:mc="http://schemas.openxmlformats.org/markup-compatibility/2006" xmlns:p14="http://schemas.microsoft.com/office/powerpoint/2010/main">
    <mc:Choice Requires="p14">
      <p:transition spd="slow" p14:dur="2000" advTm="186896"/>
    </mc:Choice>
    <mc:Fallback xmlns="">
      <p:transition spd="slow" advTm="18689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323468" y="1844824"/>
            <a:ext cx="4104516" cy="3416320"/>
          </a:xfrm>
          <a:prstGeom prst="rect">
            <a:avLst/>
          </a:prstGeom>
        </p:spPr>
        <p:txBody>
          <a:bodyPr wrap="square">
            <a:spAutoFit/>
          </a:bodyPr>
          <a:lstStyle/>
          <a:p>
            <a:pPr marL="342900" indent="-342900" algn="l" rtl="0">
              <a:lnSpc>
                <a:spcPct val="90000"/>
              </a:lnSpc>
              <a:buClr>
                <a:schemeClr val="accent1"/>
              </a:buClr>
              <a:buFont typeface="Arial" panose="020B0604020202020204" pitchFamily="34" charset="0"/>
              <a:buChar char="•"/>
            </a:pPr>
            <a:r>
              <a:rPr lang="en-US" altLang="ar-SA" sz="2000" dirty="0" smtClean="0"/>
              <a:t>Shows the relationship of each activity to others and to the whole project.</a:t>
            </a:r>
          </a:p>
          <a:p>
            <a:pPr marL="342900" indent="-342900" algn="l" rtl="0">
              <a:lnSpc>
                <a:spcPct val="90000"/>
              </a:lnSpc>
              <a:buClr>
                <a:schemeClr val="accent1"/>
              </a:buClr>
              <a:buFont typeface="Arial" panose="020B0604020202020204" pitchFamily="34" charset="0"/>
              <a:buChar char="•"/>
            </a:pPr>
            <a:r>
              <a:rPr lang="en-US" altLang="ar-SA" sz="2000" dirty="0" smtClean="0"/>
              <a:t>Identifies the precedence relationships among activities.</a:t>
            </a:r>
          </a:p>
          <a:p>
            <a:pPr marL="342900" indent="-342900" algn="l" rtl="0">
              <a:lnSpc>
                <a:spcPct val="90000"/>
              </a:lnSpc>
              <a:buClr>
                <a:schemeClr val="accent1"/>
              </a:buClr>
              <a:buFont typeface="Arial" panose="020B0604020202020204" pitchFamily="34" charset="0"/>
              <a:buChar char="•"/>
            </a:pPr>
            <a:r>
              <a:rPr lang="en-US" altLang="ar-SA" sz="2000" dirty="0" smtClean="0"/>
              <a:t>Encourages the setting of realistic time and cost estimates for each activity.</a:t>
            </a:r>
          </a:p>
          <a:p>
            <a:pPr marL="342900" indent="-342900" algn="l" rtl="0">
              <a:lnSpc>
                <a:spcPct val="90000"/>
              </a:lnSpc>
              <a:buClr>
                <a:schemeClr val="accent1"/>
              </a:buClr>
              <a:buFont typeface="Arial" panose="020B0604020202020204" pitchFamily="34" charset="0"/>
              <a:buChar char="•"/>
            </a:pPr>
            <a:r>
              <a:rPr lang="en-US" altLang="ar-SA" sz="2000" dirty="0" smtClean="0"/>
              <a:t>Helps make better use of people, money, and material resources by identifying critical bottlenecks in the project.</a:t>
            </a:r>
            <a:endParaRPr lang="en-US" altLang="ar-SA" sz="2000" dirty="0"/>
          </a:p>
        </p:txBody>
      </p:sp>
      <p:sp>
        <p:nvSpPr>
          <p:cNvPr id="10" name="مستطيل 9"/>
          <p:cNvSpPr/>
          <p:nvPr/>
        </p:nvSpPr>
        <p:spPr>
          <a:xfrm>
            <a:off x="1547664" y="1203223"/>
            <a:ext cx="5481051" cy="424732"/>
          </a:xfrm>
          <a:prstGeom prst="rect">
            <a:avLst/>
          </a:prstGeom>
        </p:spPr>
        <p:txBody>
          <a:bodyPr wrap="none">
            <a:spAutoFit/>
          </a:bodyPr>
          <a:lstStyle/>
          <a:p>
            <a:pPr algn="ctr">
              <a:lnSpc>
                <a:spcPct val="90000"/>
              </a:lnSpc>
              <a:spcBef>
                <a:spcPct val="0"/>
              </a:spcBef>
            </a:pPr>
            <a:r>
              <a:rPr lang="en-US" altLang="ar-SA" sz="2400" b="1" dirty="0">
                <a:solidFill>
                  <a:srgbClr val="C00000"/>
                </a:solidFill>
                <a:latin typeface="Arial Black" panose="020B0A04020102020204" pitchFamily="34" charset="0"/>
              </a:rPr>
              <a:t>Purposes of Project Scheduling</a:t>
            </a:r>
          </a:p>
        </p:txBody>
      </p:sp>
      <p:pic>
        <p:nvPicPr>
          <p:cNvPr id="307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95234" y="1844824"/>
            <a:ext cx="4486733" cy="3627437"/>
          </a:xfrm>
          <a:prstGeom prst="rect">
            <a:avLst/>
          </a:prstGeom>
          <a:noFill/>
          <a:ln>
            <a:noFill/>
          </a:ln>
          <a:effectLst>
            <a:outerShdw dist="35921" dir="2700000" algn="ctr" rotWithShape="0">
              <a:schemeClr val="bg2"/>
            </a:outerShdw>
            <a:softEdge rad="165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0882049"/>
      </p:ext>
    </p:extLst>
  </p:cSld>
  <p:clrMapOvr>
    <a:masterClrMapping/>
  </p:clrMapOvr>
  <mc:AlternateContent xmlns:mc="http://schemas.openxmlformats.org/markup-compatibility/2006" xmlns:p14="http://schemas.microsoft.com/office/powerpoint/2010/main">
    <mc:Choice Requires="p14">
      <p:transition spd="slow" p14:dur="2000" advTm="186322"/>
    </mc:Choice>
    <mc:Fallback xmlns="">
      <p:transition spd="slow" advTm="1863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36476" y="1034733"/>
            <a:ext cx="3912840" cy="954107"/>
          </a:xfrm>
          <a:prstGeom prst="rect">
            <a:avLst/>
          </a:prstGeom>
        </p:spPr>
        <p:txBody>
          <a:bodyPr wrap="square">
            <a:spAutoFit/>
          </a:bodyPr>
          <a:lstStyle/>
          <a:p>
            <a:pPr algn="l" rtl="0"/>
            <a:r>
              <a:rPr lang="en-US" sz="2800" b="1" dirty="0" smtClean="0">
                <a:solidFill>
                  <a:srgbClr val="C00000"/>
                </a:solidFill>
              </a:rPr>
              <a:t>PERT and CPM Networks</a:t>
            </a:r>
            <a:r>
              <a:rPr lang="ar-SA" sz="2800" dirty="0" smtClean="0">
                <a:solidFill>
                  <a:srgbClr val="C00000"/>
                </a:solidFill>
              </a:rPr>
              <a:t/>
            </a:r>
            <a:br>
              <a:rPr lang="ar-SA" sz="2800" dirty="0" smtClean="0">
                <a:solidFill>
                  <a:srgbClr val="C00000"/>
                </a:solidFill>
              </a:rPr>
            </a:br>
            <a:endParaRPr lang="ar-SA" sz="2800" b="1" dirty="0">
              <a:solidFill>
                <a:srgbClr val="C00000"/>
              </a:solidFill>
              <a:latin typeface="Book Antiqua" panose="02040602050305030304" pitchFamily="18" charset="0"/>
            </a:endParaRPr>
          </a:p>
        </p:txBody>
      </p:sp>
      <p:sp>
        <p:nvSpPr>
          <p:cNvPr id="8" name="مستطيل 7"/>
          <p:cNvSpPr/>
          <p:nvPr/>
        </p:nvSpPr>
        <p:spPr>
          <a:xfrm>
            <a:off x="436476" y="1602374"/>
            <a:ext cx="5425008" cy="5324535"/>
          </a:xfrm>
          <a:prstGeom prst="rect">
            <a:avLst/>
          </a:prstGeom>
        </p:spPr>
        <p:txBody>
          <a:bodyPr wrap="square">
            <a:spAutoFit/>
          </a:bodyPr>
          <a:lstStyle/>
          <a:p>
            <a:pPr algn="l" rtl="0"/>
            <a:r>
              <a:rPr lang="en-US" sz="2000" b="1" dirty="0">
                <a:solidFill>
                  <a:srgbClr val="C00000"/>
                </a:solidFill>
              </a:rPr>
              <a:t>Program Evaluation Review Technique (PERT) </a:t>
            </a:r>
            <a:endParaRPr lang="en-US" sz="2000" b="1" dirty="0" smtClean="0">
              <a:solidFill>
                <a:srgbClr val="C00000"/>
              </a:solidFill>
            </a:endParaRPr>
          </a:p>
          <a:p>
            <a:pPr algn="l" rtl="0"/>
            <a:r>
              <a:rPr lang="en-US" sz="2000" dirty="0" smtClean="0"/>
              <a:t>is </a:t>
            </a:r>
            <a:r>
              <a:rPr lang="en-US" sz="2000" dirty="0"/>
              <a:t>a project management planning tool used to calculate the amount of time it will take to realistically finish a project. PERT charts are used to plan tasks within a project — making it easier to schedule deliverables and coordinate with team members</a:t>
            </a:r>
            <a:r>
              <a:rPr lang="en-US" sz="2000" dirty="0" smtClean="0"/>
              <a:t>.</a:t>
            </a:r>
          </a:p>
          <a:p>
            <a:pPr algn="l" rtl="0"/>
            <a:r>
              <a:rPr lang="en-US" sz="2000" b="1" dirty="0">
                <a:solidFill>
                  <a:srgbClr val="C00000"/>
                </a:solidFill>
              </a:rPr>
              <a:t>The critical path method (CPM) </a:t>
            </a:r>
            <a:r>
              <a:rPr lang="en-US" sz="2000" dirty="0"/>
              <a:t>is a technique where you identify tasks that are necessary for project completion and determine scheduling flexibilities. A critical path in project management is the longest sequence of activities that must be finished on time in order for the entire project to be </a:t>
            </a:r>
            <a:r>
              <a:rPr lang="en-US" sz="2000" dirty="0" smtClean="0"/>
              <a:t>complete.</a:t>
            </a:r>
            <a:r>
              <a:rPr lang="en-US" sz="2000" dirty="0"/>
              <a:t/>
            </a:r>
            <a:br>
              <a:rPr lang="en-US" sz="2000" dirty="0"/>
            </a:br>
            <a:endParaRPr lang="en-US" sz="2000" dirty="0"/>
          </a:p>
          <a:p>
            <a:pPr algn="l" rtl="0"/>
            <a:r>
              <a:rPr lang="en-US" sz="2000" dirty="0"/>
              <a:t/>
            </a:r>
            <a:br>
              <a:rPr lang="en-US" sz="2000" dirty="0"/>
            </a:br>
            <a:endParaRPr lang="en-US" sz="2000" i="1" dirty="0" smtClean="0">
              <a:latin typeface="Book Antiqua" panose="02040602050305030304" pitchFamily="18" charset="0"/>
            </a:endParaRPr>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53447" y="1772816"/>
            <a:ext cx="3168353" cy="381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4856059"/>
      </p:ext>
    </p:extLst>
  </p:cSld>
  <p:clrMapOvr>
    <a:masterClrMapping/>
  </p:clrMapOvr>
  <mc:AlternateContent xmlns:mc="http://schemas.openxmlformats.org/markup-compatibility/2006" xmlns:p14="http://schemas.microsoft.com/office/powerpoint/2010/main">
    <mc:Choice Requires="p14">
      <p:transition spd="slow" p14:dur="2000" advTm="194126"/>
    </mc:Choice>
    <mc:Fallback xmlns="">
      <p:transition spd="slow" advTm="19412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918759" y="1096427"/>
            <a:ext cx="6137517" cy="830997"/>
          </a:xfrm>
          <a:prstGeom prst="rect">
            <a:avLst/>
          </a:prstGeom>
        </p:spPr>
        <p:txBody>
          <a:bodyPr wrap="square">
            <a:spAutoFit/>
          </a:bodyPr>
          <a:lstStyle/>
          <a:p>
            <a:pPr algn="l"/>
            <a:r>
              <a:rPr lang="en-US" sz="2400" b="1" i="1" dirty="0" smtClean="0">
                <a:solidFill>
                  <a:srgbClr val="C00000"/>
                </a:solidFill>
              </a:rPr>
              <a:t>The Language of PERT/CPM</a:t>
            </a:r>
            <a:br>
              <a:rPr lang="en-US" sz="2400" b="1" i="1" dirty="0" smtClean="0">
                <a:solidFill>
                  <a:srgbClr val="C00000"/>
                </a:solidFill>
              </a:rPr>
            </a:br>
            <a:endParaRPr lang="ar-SA" sz="2400" b="1" dirty="0">
              <a:solidFill>
                <a:srgbClr val="C00000"/>
              </a:solidFill>
              <a:latin typeface="Book Antiqua" panose="02040602050305030304" pitchFamily="18" charset="0"/>
            </a:endParaRPr>
          </a:p>
        </p:txBody>
      </p:sp>
      <p:sp>
        <p:nvSpPr>
          <p:cNvPr id="5" name="مستطيل 4"/>
          <p:cNvSpPr/>
          <p:nvPr/>
        </p:nvSpPr>
        <p:spPr>
          <a:xfrm>
            <a:off x="683568" y="1927424"/>
            <a:ext cx="3600400" cy="3693319"/>
          </a:xfrm>
          <a:prstGeom prst="rect">
            <a:avLst/>
          </a:prstGeom>
        </p:spPr>
        <p:txBody>
          <a:bodyPr wrap="square">
            <a:spAutoFit/>
          </a:bodyPr>
          <a:lstStyle/>
          <a:p>
            <a:pPr algn="l" rtl="0"/>
            <a:r>
              <a:rPr lang="en-US" b="1" dirty="0" smtClean="0">
                <a:solidFill>
                  <a:srgbClr val="FF0000"/>
                </a:solidFill>
              </a:rPr>
              <a:t>Activity</a:t>
            </a:r>
            <a:r>
              <a:rPr lang="en-US" b="1" dirty="0" smtClean="0"/>
              <a:t> </a:t>
            </a:r>
            <a:r>
              <a:rPr lang="en-US" dirty="0" smtClean="0"/>
              <a:t>— A task or set of tasks required by the project. Activities use resources and time.</a:t>
            </a:r>
          </a:p>
          <a:p>
            <a:pPr algn="l" rtl="0"/>
            <a:r>
              <a:rPr lang="en-US" b="1" dirty="0" smtClean="0">
                <a:solidFill>
                  <a:srgbClr val="FF0000"/>
                </a:solidFill>
              </a:rPr>
              <a:t>Event</a:t>
            </a:r>
            <a:r>
              <a:rPr lang="en-US" b="1" dirty="0" smtClean="0"/>
              <a:t> </a:t>
            </a:r>
            <a:r>
              <a:rPr lang="en-US" dirty="0" smtClean="0"/>
              <a:t>— An identifiable state resulting from the completion of one or more activities. Events consume no resources or time. Before an event can be </a:t>
            </a:r>
            <a:r>
              <a:rPr lang="en-US" i="1" dirty="0" smtClean="0"/>
              <a:t>achieved </a:t>
            </a:r>
            <a:r>
              <a:rPr lang="en-US" dirty="0" smtClean="0"/>
              <a:t>or </a:t>
            </a:r>
            <a:r>
              <a:rPr lang="en-US" i="1" dirty="0" smtClean="0"/>
              <a:t>realized </a:t>
            </a:r>
            <a:r>
              <a:rPr lang="en-US" dirty="0" smtClean="0"/>
              <a:t>, all its predecessor activities must be completed.</a:t>
            </a:r>
          </a:p>
          <a:p>
            <a:pPr algn="l" rtl="0"/>
            <a:r>
              <a:rPr lang="en-US" b="1" dirty="0" smtClean="0">
                <a:solidFill>
                  <a:srgbClr val="FF0000"/>
                </a:solidFill>
              </a:rPr>
              <a:t>Milestones</a:t>
            </a:r>
            <a:r>
              <a:rPr lang="en-US" b="1" dirty="0" smtClean="0"/>
              <a:t> </a:t>
            </a:r>
            <a:r>
              <a:rPr lang="en-US" dirty="0" smtClean="0"/>
              <a:t>— Identifiable and noteworthy events marking significant progress on the project.</a:t>
            </a:r>
            <a:endParaRPr lang="ar-SA"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5" y="1844824"/>
            <a:ext cx="4464496"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3977823"/>
      </p:ext>
    </p:extLst>
  </p:cSld>
  <p:clrMapOvr>
    <a:masterClrMapping/>
  </p:clrMapOvr>
  <mc:AlternateContent xmlns:mc="http://schemas.openxmlformats.org/markup-compatibility/2006" xmlns:p14="http://schemas.microsoft.com/office/powerpoint/2010/main">
    <mc:Choice Requires="p14">
      <p:transition spd="slow" p14:dur="2000" advTm="251903"/>
    </mc:Choice>
    <mc:Fallback xmlns="">
      <p:transition spd="slow" advTm="25190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662364"/>
            <a:ext cx="4608512" cy="1077218"/>
          </a:xfrm>
          <a:prstGeom prst="rect">
            <a:avLst/>
          </a:prstGeom>
        </p:spPr>
        <p:txBody>
          <a:bodyPr wrap="square">
            <a:spAutoFit/>
          </a:bodyPr>
          <a:lstStyle/>
          <a:p>
            <a:pPr algn="l" rtl="0"/>
            <a:r>
              <a:rPr lang="en-US" dirty="0" smtClean="0"/>
              <a:t/>
            </a:r>
            <a:br>
              <a:rPr lang="en-US" dirty="0" smtClean="0"/>
            </a:br>
            <a:r>
              <a:rPr lang="en-US" sz="2800" i="1" dirty="0" smtClean="0"/>
              <a:t>The Language of PERT/CPM</a:t>
            </a:r>
            <a:r>
              <a:rPr lang="en-US" i="1" dirty="0" smtClean="0"/>
              <a:t/>
            </a:r>
            <a:br>
              <a:rPr lang="en-US" i="1" dirty="0" smtClean="0"/>
            </a:br>
            <a:endParaRPr lang="ar-SA" dirty="0"/>
          </a:p>
        </p:txBody>
      </p:sp>
      <p:sp>
        <p:nvSpPr>
          <p:cNvPr id="7" name="مستطيل 6"/>
          <p:cNvSpPr/>
          <p:nvPr/>
        </p:nvSpPr>
        <p:spPr>
          <a:xfrm>
            <a:off x="457692" y="1604259"/>
            <a:ext cx="3898284" cy="3693319"/>
          </a:xfrm>
          <a:prstGeom prst="rect">
            <a:avLst/>
          </a:prstGeom>
        </p:spPr>
        <p:txBody>
          <a:bodyPr wrap="square">
            <a:spAutoFit/>
          </a:bodyPr>
          <a:lstStyle/>
          <a:p>
            <a:pPr algn="l" rtl="0"/>
            <a:r>
              <a:rPr lang="en-US" b="1" dirty="0" smtClean="0">
                <a:solidFill>
                  <a:srgbClr val="FF0000"/>
                </a:solidFill>
              </a:rPr>
              <a:t>Network</a:t>
            </a:r>
            <a:r>
              <a:rPr lang="en-US" b="1" dirty="0" smtClean="0"/>
              <a:t> </a:t>
            </a:r>
            <a:r>
              <a:rPr lang="en-US" dirty="0" smtClean="0"/>
              <a:t>— A diagram of nodes (may represent activities or events) connected by directional arcs (may represent activities or simply show technological dependence) that defines the project and illustrates the technological relationships of all activities. Networks are usually drawn with a “ Start ” node on the left and a “ Finish ” node on the right. Arcs are always tipped with an arrowhead to show the direction of precedence, that is, from predecessors to successors.</a:t>
            </a:r>
            <a:endParaRPr lang="ar-SA" dirty="0"/>
          </a:p>
        </p:txBody>
      </p:sp>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697038"/>
            <a:ext cx="4176464" cy="346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6279734"/>
      </p:ext>
    </p:extLst>
  </p:cSld>
  <p:clrMapOvr>
    <a:masterClrMapping/>
  </p:clrMapOvr>
  <mc:AlternateContent xmlns:mc="http://schemas.openxmlformats.org/markup-compatibility/2006" xmlns:p14="http://schemas.microsoft.com/office/powerpoint/2010/main">
    <mc:Choice Requires="p14">
      <p:transition spd="slow" p14:dur="2000" advTm="216674"/>
    </mc:Choice>
    <mc:Fallback xmlns="">
      <p:transition spd="slow" advTm="21667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189201"/>
            <a:ext cx="4088454" cy="1015663"/>
          </a:xfrm>
          <a:prstGeom prst="rect">
            <a:avLst/>
          </a:prstGeom>
        </p:spPr>
        <p:txBody>
          <a:bodyPr wrap="square">
            <a:spAutoFit/>
          </a:bodyPr>
          <a:lstStyle/>
          <a:p>
            <a:pPr algn="l" rtl="0"/>
            <a:r>
              <a:rPr lang="en-US" sz="2000" b="1" i="1" dirty="0" smtClean="0">
                <a:solidFill>
                  <a:srgbClr val="C00000"/>
                </a:solidFill>
              </a:rPr>
              <a:t>The Language of PERT/CPM</a:t>
            </a:r>
            <a:br>
              <a:rPr lang="en-US" sz="2000" b="1" i="1" dirty="0" smtClean="0">
                <a:solidFill>
                  <a:srgbClr val="C00000"/>
                </a:solidFill>
              </a:rPr>
            </a:br>
            <a:r>
              <a:rPr lang="en-US" sz="2000" b="1" i="1" dirty="0" smtClean="0">
                <a:solidFill>
                  <a:srgbClr val="C00000"/>
                </a:solidFill>
              </a:rPr>
              <a:t/>
            </a:r>
            <a:br>
              <a:rPr lang="en-US" sz="2000" b="1" i="1" dirty="0" smtClean="0">
                <a:solidFill>
                  <a:srgbClr val="C00000"/>
                </a:solidFill>
              </a:rPr>
            </a:br>
            <a:endParaRPr lang="ar-SA" sz="2000" b="1" dirty="0">
              <a:solidFill>
                <a:srgbClr val="C00000"/>
              </a:solidFill>
            </a:endParaRPr>
          </a:p>
        </p:txBody>
      </p:sp>
      <p:sp>
        <p:nvSpPr>
          <p:cNvPr id="7" name="مستطيل 6"/>
          <p:cNvSpPr/>
          <p:nvPr/>
        </p:nvSpPr>
        <p:spPr>
          <a:xfrm>
            <a:off x="467544" y="1772816"/>
            <a:ext cx="3528392" cy="3416320"/>
          </a:xfrm>
          <a:prstGeom prst="rect">
            <a:avLst/>
          </a:prstGeom>
        </p:spPr>
        <p:txBody>
          <a:bodyPr wrap="square">
            <a:spAutoFit/>
          </a:bodyPr>
          <a:lstStyle/>
          <a:p>
            <a:pPr marL="285750" indent="-285750" algn="l" rtl="0">
              <a:buFont typeface="Arial" panose="020B0604020202020204" pitchFamily="34" charset="0"/>
              <a:buChar char="•"/>
            </a:pPr>
            <a:r>
              <a:rPr lang="en-US" b="1" dirty="0" smtClean="0">
                <a:solidFill>
                  <a:srgbClr val="FF0000"/>
                </a:solidFill>
              </a:rPr>
              <a:t>Path</a:t>
            </a:r>
            <a:r>
              <a:rPr lang="en-US" b="1" dirty="0" smtClean="0"/>
              <a:t> </a:t>
            </a:r>
            <a:r>
              <a:rPr lang="en-US" dirty="0" smtClean="0"/>
              <a:t>— A series of connected activities between any two events in a network.</a:t>
            </a:r>
          </a:p>
          <a:p>
            <a:pPr marL="285750" indent="-285750" algn="l" rtl="0">
              <a:buFont typeface="Arial" panose="020B0604020202020204" pitchFamily="34" charset="0"/>
              <a:buChar char="•"/>
            </a:pPr>
            <a:r>
              <a:rPr lang="en-US" b="1" dirty="0" smtClean="0">
                <a:solidFill>
                  <a:srgbClr val="FF0000"/>
                </a:solidFill>
              </a:rPr>
              <a:t>Critical path </a:t>
            </a:r>
            <a:r>
              <a:rPr lang="en-US" dirty="0" smtClean="0"/>
              <a:t>— The set of activities on a path from the project ’ s start event to its finish event that, if delayed, will delay the completion date of the project.</a:t>
            </a:r>
          </a:p>
          <a:p>
            <a:pPr marL="285750" indent="-285750" algn="l" rtl="0">
              <a:buFont typeface="Arial" panose="020B0604020202020204" pitchFamily="34" charset="0"/>
              <a:buChar char="•"/>
            </a:pPr>
            <a:r>
              <a:rPr lang="en-US" b="1" dirty="0" smtClean="0">
                <a:solidFill>
                  <a:srgbClr val="FF0000"/>
                </a:solidFill>
              </a:rPr>
              <a:t>Critical time </a:t>
            </a:r>
            <a:r>
              <a:rPr lang="en-US" dirty="0" smtClean="0"/>
              <a:t>— The time required to complete all activities on the critical path.</a:t>
            </a:r>
            <a:endParaRPr lang="ar-SA" dirty="0"/>
          </a:p>
        </p:txBody>
      </p:sp>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07191" y="2204864"/>
            <a:ext cx="4896545" cy="2481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2687135"/>
      </p:ext>
    </p:extLst>
  </p:cSld>
  <p:clrMapOvr>
    <a:masterClrMapping/>
  </p:clrMapOvr>
  <mc:AlternateContent xmlns:mc="http://schemas.openxmlformats.org/markup-compatibility/2006" xmlns:p14="http://schemas.microsoft.com/office/powerpoint/2010/main">
    <mc:Choice Requires="p14">
      <p:transition spd="slow" p14:dur="2000" advTm="131188"/>
    </mc:Choice>
    <mc:Fallback xmlns="">
      <p:transition spd="slow" advTm="13118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1611919314"/>
              </p:ext>
            </p:extLst>
          </p:nvPr>
        </p:nvGraphicFramePr>
        <p:xfrm>
          <a:off x="395536" y="1844824"/>
          <a:ext cx="8280920" cy="3596640"/>
        </p:xfrm>
        <a:graphic>
          <a:graphicData uri="http://schemas.openxmlformats.org/drawingml/2006/table">
            <a:tbl>
              <a:tblPr rtl="1" firstRow="1" bandRow="1">
                <a:tableStyleId>{5C22544A-7EE6-4342-B048-85BDC9FD1C3A}</a:tableStyleId>
              </a:tblPr>
              <a:tblGrid>
                <a:gridCol w="4140460"/>
                <a:gridCol w="4140460"/>
              </a:tblGrid>
              <a:tr h="149736">
                <a:tc>
                  <a:txBody>
                    <a:bodyPr/>
                    <a:lstStyle/>
                    <a:p>
                      <a:pPr algn="ctr" rtl="1"/>
                      <a:r>
                        <a:rPr lang="en-US" sz="2000" dirty="0" smtClean="0"/>
                        <a:t>CPM</a:t>
                      </a:r>
                      <a:endParaRPr lang="ar-SA" sz="2000" dirty="0"/>
                    </a:p>
                  </a:txBody>
                  <a:tcPr/>
                </a:tc>
                <a:tc>
                  <a:txBody>
                    <a:bodyPr/>
                    <a:lstStyle/>
                    <a:p>
                      <a:pPr algn="ctr" rtl="1"/>
                      <a:r>
                        <a:rPr lang="en-US" sz="2000" b="1" i="0" kern="1200" cap="all" dirty="0" smtClean="0">
                          <a:solidFill>
                            <a:schemeClr val="lt1"/>
                          </a:solidFill>
                          <a:effectLst/>
                          <a:latin typeface="+mn-lt"/>
                          <a:ea typeface="+mn-ea"/>
                          <a:cs typeface="+mn-cs"/>
                        </a:rPr>
                        <a:t>PERT</a:t>
                      </a:r>
                      <a:endParaRPr lang="ar-SA" sz="2000" dirty="0"/>
                    </a:p>
                  </a:txBody>
                  <a:tcPr/>
                </a:tc>
              </a:tr>
              <a:tr h="370840">
                <a:tc>
                  <a:txBody>
                    <a:bodyPr/>
                    <a:lstStyle/>
                    <a:p>
                      <a:pPr algn="l" rtl="0"/>
                      <a:r>
                        <a:rPr lang="en-US" sz="2000" b="0" i="0" kern="1200" dirty="0" smtClean="0">
                          <a:solidFill>
                            <a:schemeClr val="dk1"/>
                          </a:solidFill>
                          <a:effectLst/>
                          <a:latin typeface="+mn-lt"/>
                          <a:ea typeface="+mn-ea"/>
                          <a:cs typeface="+mn-cs"/>
                        </a:rPr>
                        <a:t>A method to control cost and time.</a:t>
                      </a:r>
                      <a:endParaRPr lang="ar-SA" sz="2000" dirty="0"/>
                    </a:p>
                  </a:txBody>
                  <a:tcPr/>
                </a:tc>
                <a:tc>
                  <a:txBody>
                    <a:bodyPr/>
                    <a:lstStyle/>
                    <a:p>
                      <a:pPr algn="l" rtl="0"/>
                      <a:r>
                        <a:rPr lang="en-US" sz="2000" b="0" i="0" kern="1200" dirty="0" smtClean="0">
                          <a:solidFill>
                            <a:schemeClr val="dk1"/>
                          </a:solidFill>
                          <a:effectLst/>
                          <a:latin typeface="+mn-lt"/>
                          <a:ea typeface="+mn-ea"/>
                          <a:cs typeface="+mn-cs"/>
                        </a:rPr>
                        <a:t>A technique of planning and control of time.</a:t>
                      </a:r>
                      <a:endParaRPr lang="ar-SA" sz="2000" dirty="0"/>
                    </a:p>
                  </a:txBody>
                  <a:tcPr/>
                </a:tc>
              </a:tr>
              <a:tr h="370840">
                <a:tc>
                  <a:txBody>
                    <a:bodyPr/>
                    <a:lstStyle/>
                    <a:p>
                      <a:pPr algn="l" rtl="0"/>
                      <a:r>
                        <a:rPr lang="en-US" sz="2000" b="0" i="0" kern="1200" dirty="0" smtClean="0">
                          <a:solidFill>
                            <a:schemeClr val="dk1"/>
                          </a:solidFill>
                          <a:effectLst/>
                          <a:latin typeface="+mn-lt"/>
                          <a:ea typeface="+mn-ea"/>
                          <a:cs typeface="+mn-cs"/>
                        </a:rPr>
                        <a:t>Deterministic Model</a:t>
                      </a:r>
                      <a:endParaRPr lang="ar-SA" sz="2000" dirty="0"/>
                    </a:p>
                  </a:txBody>
                  <a:tcPr/>
                </a:tc>
                <a:tc>
                  <a:txBody>
                    <a:bodyPr/>
                    <a:lstStyle/>
                    <a:p>
                      <a:pPr algn="l" rtl="0"/>
                      <a:r>
                        <a:rPr lang="en-US" sz="2000" b="0" i="0" kern="1200" dirty="0" smtClean="0">
                          <a:solidFill>
                            <a:schemeClr val="dk1"/>
                          </a:solidFill>
                          <a:effectLst/>
                          <a:latin typeface="+mn-lt"/>
                          <a:ea typeface="+mn-ea"/>
                          <a:cs typeface="+mn-cs"/>
                        </a:rPr>
                        <a:t>Probabilistic Model</a:t>
                      </a:r>
                      <a:endParaRPr lang="ar-SA" sz="2000" dirty="0"/>
                    </a:p>
                  </a:txBody>
                  <a:tcPr/>
                </a:tc>
              </a:tr>
              <a:tr h="370840">
                <a:tc>
                  <a:txBody>
                    <a:bodyPr/>
                    <a:lstStyle/>
                    <a:p>
                      <a:pPr algn="l" rtl="0"/>
                      <a:r>
                        <a:rPr lang="en-US" sz="2000" b="0" i="0" kern="1200" dirty="0" smtClean="0">
                          <a:solidFill>
                            <a:schemeClr val="dk1"/>
                          </a:solidFill>
                          <a:effectLst/>
                          <a:latin typeface="+mn-lt"/>
                          <a:ea typeface="+mn-ea"/>
                          <a:cs typeface="+mn-cs"/>
                        </a:rPr>
                        <a:t>One time estimate</a:t>
                      </a:r>
                      <a:endParaRPr lang="ar-SA" sz="2000" dirty="0"/>
                    </a:p>
                  </a:txBody>
                  <a:tcPr/>
                </a:tc>
                <a:tc>
                  <a:txBody>
                    <a:bodyPr/>
                    <a:lstStyle/>
                    <a:p>
                      <a:pPr algn="l" rtl="0"/>
                      <a:r>
                        <a:rPr lang="en-US" sz="2000" b="0" i="0" kern="1200" dirty="0" smtClean="0">
                          <a:solidFill>
                            <a:schemeClr val="dk1"/>
                          </a:solidFill>
                          <a:effectLst/>
                          <a:latin typeface="+mn-lt"/>
                          <a:ea typeface="+mn-ea"/>
                          <a:cs typeface="+mn-cs"/>
                        </a:rPr>
                        <a:t>Three time estimates</a:t>
                      </a:r>
                      <a:endParaRPr lang="ar-SA" sz="2000" dirty="0"/>
                    </a:p>
                  </a:txBody>
                  <a:tcPr/>
                </a:tc>
              </a:tr>
              <a:tr h="370840">
                <a:tc>
                  <a:txBody>
                    <a:bodyPr/>
                    <a:lstStyle/>
                    <a:p>
                      <a:pPr algn="l" rtl="0"/>
                      <a:r>
                        <a:rPr lang="en-US" sz="2000" b="0" i="0" kern="1200" dirty="0" smtClean="0">
                          <a:solidFill>
                            <a:schemeClr val="dk1"/>
                          </a:solidFill>
                          <a:effectLst/>
                          <a:latin typeface="+mn-lt"/>
                          <a:ea typeface="+mn-ea"/>
                          <a:cs typeface="+mn-cs"/>
                        </a:rPr>
                        <a:t>CPM is for non-research projects like construction projects.</a:t>
                      </a:r>
                      <a:endParaRPr lang="ar-SA" sz="2000" dirty="0"/>
                    </a:p>
                  </a:txBody>
                  <a:tcPr/>
                </a:tc>
                <a:tc>
                  <a:txBody>
                    <a:bodyPr/>
                    <a:lstStyle/>
                    <a:p>
                      <a:pPr algn="l" rtl="0"/>
                      <a:r>
                        <a:rPr lang="en-US" sz="2000" b="0" i="0" kern="1200" dirty="0" smtClean="0">
                          <a:solidFill>
                            <a:schemeClr val="dk1"/>
                          </a:solidFill>
                          <a:effectLst/>
                          <a:latin typeface="+mn-lt"/>
                          <a:ea typeface="+mn-ea"/>
                          <a:cs typeface="+mn-cs"/>
                        </a:rPr>
                        <a:t>PERT is best for research and development projects,</a:t>
                      </a:r>
                      <a:endParaRPr lang="ar-SA" sz="2000" dirty="0"/>
                    </a:p>
                  </a:txBody>
                  <a:tcPr/>
                </a:tc>
              </a:tr>
              <a:tr h="370840">
                <a:tc>
                  <a:txBody>
                    <a:bodyPr/>
                    <a:lstStyle/>
                    <a:p>
                      <a:pPr algn="l" rtl="0"/>
                      <a:r>
                        <a:rPr lang="en-US" sz="2000" b="0" i="0" kern="1200" dirty="0" smtClean="0">
                          <a:solidFill>
                            <a:schemeClr val="dk1"/>
                          </a:solidFill>
                          <a:effectLst/>
                          <a:latin typeface="+mn-lt"/>
                          <a:ea typeface="+mn-ea"/>
                          <a:cs typeface="+mn-cs"/>
                        </a:rPr>
                        <a:t>Crashing is a compression technique applied to CPM, to shorten the project duration, </a:t>
                      </a:r>
                      <a:endParaRPr lang="ar-SA" sz="2000" dirty="0"/>
                    </a:p>
                  </a:txBody>
                  <a:tcPr/>
                </a:tc>
                <a:tc>
                  <a:txBody>
                    <a:bodyPr/>
                    <a:lstStyle/>
                    <a:p>
                      <a:pPr algn="l" rtl="0"/>
                      <a:r>
                        <a:rPr lang="en-US" sz="2000" b="0" i="0" kern="1200" dirty="0" smtClean="0">
                          <a:solidFill>
                            <a:schemeClr val="dk1"/>
                          </a:solidFill>
                          <a:effectLst/>
                          <a:latin typeface="+mn-lt"/>
                          <a:ea typeface="+mn-ea"/>
                          <a:cs typeface="+mn-cs"/>
                        </a:rPr>
                        <a:t>The crashing concept is not applicable to PERT.</a:t>
                      </a:r>
                      <a:endParaRPr lang="ar-SA" sz="2000" dirty="0"/>
                    </a:p>
                  </a:txBody>
                  <a:tcPr/>
                </a:tc>
              </a:tr>
            </a:tbl>
          </a:graphicData>
        </a:graphic>
      </p:graphicFrame>
      <p:sp>
        <p:nvSpPr>
          <p:cNvPr id="7" name="مستطيل 6"/>
          <p:cNvSpPr/>
          <p:nvPr/>
        </p:nvSpPr>
        <p:spPr>
          <a:xfrm>
            <a:off x="3347864" y="1106488"/>
            <a:ext cx="2556277" cy="584775"/>
          </a:xfrm>
          <a:prstGeom prst="rect">
            <a:avLst/>
          </a:prstGeom>
        </p:spPr>
        <p:txBody>
          <a:bodyPr wrap="none">
            <a:spAutoFit/>
          </a:bodyPr>
          <a:lstStyle/>
          <a:p>
            <a:pPr algn="ctr"/>
            <a:r>
              <a:rPr lang="en-US" sz="3200" b="1" cap="all" dirty="0" smtClean="0">
                <a:solidFill>
                  <a:srgbClr val="C00000"/>
                </a:solidFill>
              </a:rPr>
              <a:t>PERT VS. CPM</a:t>
            </a:r>
            <a:endParaRPr lang="ar-SA" sz="3200" dirty="0">
              <a:solidFill>
                <a:srgbClr val="C00000"/>
              </a:solidFill>
            </a:endParaRPr>
          </a:p>
        </p:txBody>
      </p:sp>
    </p:spTree>
    <p:extLst>
      <p:ext uri="{BB962C8B-B14F-4D97-AF65-F5344CB8AC3E}">
        <p14:creationId xmlns:p14="http://schemas.microsoft.com/office/powerpoint/2010/main" val="512074234"/>
      </p:ext>
    </p:extLst>
  </p:cSld>
  <p:clrMapOvr>
    <a:masterClrMapping/>
  </p:clrMapOvr>
  <mc:AlternateContent xmlns:mc="http://schemas.openxmlformats.org/markup-compatibility/2006" xmlns:p14="http://schemas.microsoft.com/office/powerpoint/2010/main">
    <mc:Choice Requires="p14">
      <p:transition spd="slow" p14:dur="2000" advTm="195721"/>
    </mc:Choice>
    <mc:Fallback xmlns="">
      <p:transition spd="slow" advTm="19572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777811" y="1124744"/>
            <a:ext cx="7704857" cy="3970318"/>
          </a:xfrm>
          <a:prstGeom prst="rect">
            <a:avLst/>
          </a:prstGeom>
        </p:spPr>
        <p:txBody>
          <a:bodyPr wrap="square">
            <a:spAutoFit/>
          </a:bodyPr>
          <a:lstStyle/>
          <a:p>
            <a:pPr algn="l" rtl="0" fontAlgn="base"/>
            <a:r>
              <a:rPr lang="en-US" b="1" dirty="0">
                <a:solidFill>
                  <a:srgbClr val="C00000"/>
                </a:solidFill>
              </a:rPr>
              <a:t>There are three different estimates of activity duration in PERT: </a:t>
            </a:r>
            <a:endParaRPr lang="en-US" b="1" dirty="0" smtClean="0">
              <a:solidFill>
                <a:srgbClr val="C00000"/>
              </a:solidFill>
            </a:endParaRPr>
          </a:p>
          <a:p>
            <a:pPr marL="342900" indent="-342900" algn="l" rtl="0" fontAlgn="base">
              <a:buAutoNum type="arabicPeriod"/>
            </a:pPr>
            <a:r>
              <a:rPr lang="en-US" b="1" dirty="0" smtClean="0">
                <a:solidFill>
                  <a:srgbClr val="C00000"/>
                </a:solidFill>
              </a:rPr>
              <a:t>Optimistic (best case scenario).</a:t>
            </a:r>
          </a:p>
          <a:p>
            <a:pPr marL="342900" indent="-342900" algn="l" rtl="0" fontAlgn="base">
              <a:buAutoNum type="arabicPeriod"/>
            </a:pPr>
            <a:r>
              <a:rPr lang="en-US" b="1" dirty="0" smtClean="0">
                <a:solidFill>
                  <a:srgbClr val="C00000"/>
                </a:solidFill>
              </a:rPr>
              <a:t>Pessimistic (worst case scenario).</a:t>
            </a:r>
          </a:p>
          <a:p>
            <a:pPr marL="342900" indent="-342900" algn="l" rtl="0" fontAlgn="base">
              <a:buAutoNum type="arabicPeriod"/>
            </a:pPr>
            <a:r>
              <a:rPr lang="en-US" b="1" dirty="0" smtClean="0">
                <a:solidFill>
                  <a:srgbClr val="C00000"/>
                </a:solidFill>
              </a:rPr>
              <a:t>Most Likely .</a:t>
            </a:r>
            <a:endParaRPr lang="en-US" b="1" dirty="0">
              <a:solidFill>
                <a:srgbClr val="C00000"/>
              </a:solidFill>
            </a:endParaRPr>
          </a:p>
          <a:p>
            <a:pPr algn="l" rtl="0" fontAlgn="base"/>
            <a:r>
              <a:rPr lang="en-US" dirty="0"/>
              <a:t>1. </a:t>
            </a:r>
            <a:r>
              <a:rPr lang="en-US" b="1" dirty="0">
                <a:solidFill>
                  <a:srgbClr val="C00000"/>
                </a:solidFill>
              </a:rPr>
              <a:t>Optimistic time</a:t>
            </a:r>
            <a:r>
              <a:rPr lang="en-US" dirty="0"/>
              <a:t>, expressed as </a:t>
            </a:r>
            <a:r>
              <a:rPr lang="en-US" b="1" dirty="0">
                <a:solidFill>
                  <a:srgbClr val="C00000"/>
                </a:solidFill>
              </a:rPr>
              <a:t>‘t</a:t>
            </a:r>
            <a:r>
              <a:rPr lang="en-US" b="1" baseline="-25000" dirty="0">
                <a:solidFill>
                  <a:srgbClr val="C00000"/>
                </a:solidFill>
              </a:rPr>
              <a:t>o</a:t>
            </a:r>
            <a:r>
              <a:rPr lang="en-US" b="1" dirty="0" smtClean="0">
                <a:solidFill>
                  <a:srgbClr val="C00000"/>
                </a:solidFill>
              </a:rPr>
              <a:t>‘ </a:t>
            </a:r>
            <a:r>
              <a:rPr lang="en-US" dirty="0" smtClean="0"/>
              <a:t>represents </a:t>
            </a:r>
            <a:r>
              <a:rPr lang="en-US" dirty="0"/>
              <a:t>estimate of minimum possible time by which an activity can be completed assuming that everything is in order according to the plan and there can be only minimum amount of difficulty.</a:t>
            </a:r>
          </a:p>
          <a:p>
            <a:pPr algn="l" rtl="0" fontAlgn="base"/>
            <a:r>
              <a:rPr lang="en-US" dirty="0"/>
              <a:t>2. </a:t>
            </a:r>
            <a:r>
              <a:rPr lang="en-US" b="1" dirty="0">
                <a:solidFill>
                  <a:srgbClr val="C00000"/>
                </a:solidFill>
              </a:rPr>
              <a:t>Pessimistic time</a:t>
            </a:r>
            <a:r>
              <a:rPr lang="en-US" dirty="0"/>
              <a:t>, expressed as ‘</a:t>
            </a:r>
            <a:r>
              <a:rPr lang="en-US" b="1" dirty="0" err="1">
                <a:solidFill>
                  <a:srgbClr val="C00000"/>
                </a:solidFill>
              </a:rPr>
              <a:t>t</a:t>
            </a:r>
            <a:r>
              <a:rPr lang="en-US" b="1" baseline="-25000" dirty="0" err="1">
                <a:solidFill>
                  <a:srgbClr val="C00000"/>
                </a:solidFill>
              </a:rPr>
              <a:t>p</a:t>
            </a:r>
            <a:r>
              <a:rPr lang="en-US" dirty="0"/>
              <a:t>’ represents estimate of maximum possible time by which an activity can be completed assuming that things may not be in accordance with the plan and there can be incidence of difficulties in carrying out the activity</a:t>
            </a:r>
            <a:r>
              <a:rPr lang="en-US" dirty="0" smtClean="0"/>
              <a:t>.</a:t>
            </a:r>
          </a:p>
          <a:p>
            <a:pPr algn="l" rtl="0" fontAlgn="base"/>
            <a:r>
              <a:rPr lang="en-US" dirty="0"/>
              <a:t>3. </a:t>
            </a:r>
            <a:r>
              <a:rPr lang="en-US" b="1" dirty="0">
                <a:solidFill>
                  <a:srgbClr val="C00000"/>
                </a:solidFill>
              </a:rPr>
              <a:t>Most likely time</a:t>
            </a:r>
            <a:r>
              <a:rPr lang="en-US" dirty="0"/>
              <a:t>, expressed as </a:t>
            </a:r>
            <a:r>
              <a:rPr lang="en-US" b="1" dirty="0">
                <a:solidFill>
                  <a:srgbClr val="C00000"/>
                </a:solidFill>
              </a:rPr>
              <a:t>‘t</a:t>
            </a:r>
            <a:r>
              <a:rPr lang="en-US" b="1" baseline="-25000" dirty="0">
                <a:solidFill>
                  <a:srgbClr val="C00000"/>
                </a:solidFill>
              </a:rPr>
              <a:t>m</a:t>
            </a:r>
            <a:r>
              <a:rPr lang="en-US" b="1" dirty="0">
                <a:solidFill>
                  <a:srgbClr val="C00000"/>
                </a:solidFill>
              </a:rPr>
              <a:t>‘, </a:t>
            </a:r>
            <a:r>
              <a:rPr lang="en-US" dirty="0"/>
              <a:t>represents estimate of time for completion of an activity, which is neither optimistic nor pessimistic, assuming that things should go in a normal </a:t>
            </a:r>
            <a:r>
              <a:rPr lang="en-US" dirty="0" smtClean="0"/>
              <a:t>way.</a:t>
            </a:r>
            <a:endParaRPr lang="en-US" dirty="0"/>
          </a:p>
        </p:txBody>
      </p:sp>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55776" y="5372061"/>
            <a:ext cx="5273675" cy="12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9751949"/>
      </p:ext>
    </p:extLst>
  </p:cSld>
  <p:clrMapOvr>
    <a:masterClrMapping/>
  </p:clrMapOvr>
  <mc:AlternateContent xmlns:mc="http://schemas.openxmlformats.org/markup-compatibility/2006" xmlns:p14="http://schemas.microsoft.com/office/powerpoint/2010/main">
    <mc:Choice Requires="p14">
      <p:transition spd="slow" p14:dur="2000" advTm="273639"/>
    </mc:Choice>
    <mc:Fallback xmlns="">
      <p:transition spd="slow" advTm="2736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1520" y="1772816"/>
            <a:ext cx="3960439" cy="3785652"/>
          </a:xfrm>
          <a:prstGeom prst="rect">
            <a:avLst/>
          </a:prstGeom>
        </p:spPr>
        <p:txBody>
          <a:bodyPr wrap="square">
            <a:spAutoFit/>
          </a:bodyPr>
          <a:lstStyle/>
          <a:p>
            <a:pPr algn="l" rtl="0"/>
            <a:r>
              <a:rPr lang="en-US" sz="2000" b="1" dirty="0" smtClean="0"/>
              <a:t>There are two ways of displaying a project network. In one we depict the activities as arrows and events as nodes. This gives an activity - on - arrow (AOA) network. Alternatively, we can create an activity - on - node (AON) network by showing each task as a node and linking the nodes with arrows that show their relationship.</a:t>
            </a:r>
            <a:endParaRPr lang="ar-SA" sz="2000" b="1" dirty="0" smtClean="0"/>
          </a:p>
          <a:p>
            <a:pPr algn="l" rtl="0"/>
            <a:endParaRPr lang="en-US" sz="2000" dirty="0" smtClean="0"/>
          </a:p>
          <a:p>
            <a:pPr algn="l" rtl="0"/>
            <a:endParaRPr lang="ar-SA" sz="2000" dirty="0">
              <a:solidFill>
                <a:srgbClr val="C00000"/>
              </a:solidFill>
            </a:endParaRPr>
          </a:p>
        </p:txBody>
      </p:sp>
      <p:sp>
        <p:nvSpPr>
          <p:cNvPr id="6" name="مستطيل 5"/>
          <p:cNvSpPr/>
          <p:nvPr/>
        </p:nvSpPr>
        <p:spPr>
          <a:xfrm>
            <a:off x="760852" y="1202267"/>
            <a:ext cx="3451108" cy="830997"/>
          </a:xfrm>
          <a:prstGeom prst="rect">
            <a:avLst/>
          </a:prstGeom>
        </p:spPr>
        <p:txBody>
          <a:bodyPr wrap="square">
            <a:spAutoFit/>
          </a:bodyPr>
          <a:lstStyle/>
          <a:p>
            <a:r>
              <a:rPr lang="en-US" sz="2400" b="1" dirty="0" smtClean="0">
                <a:solidFill>
                  <a:srgbClr val="C00000"/>
                </a:solidFill>
              </a:rPr>
              <a:t>Building the Network</a:t>
            </a:r>
            <a:br>
              <a:rPr lang="en-US" sz="2400" b="1" dirty="0" smtClean="0">
                <a:solidFill>
                  <a:srgbClr val="C00000"/>
                </a:solidFill>
              </a:rPr>
            </a:br>
            <a:endParaRPr lang="ar-SA" sz="2400" b="1" dirty="0">
              <a:solidFill>
                <a:srgbClr val="C00000"/>
              </a:solidFill>
            </a:endParaRPr>
          </a:p>
        </p:txBody>
      </p:sp>
      <p:pic>
        <p:nvPicPr>
          <p:cNvPr id="7"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11960" y="1856230"/>
            <a:ext cx="4464001" cy="3444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1567273"/>
      </p:ext>
    </p:extLst>
  </p:cSld>
  <p:clrMapOvr>
    <a:masterClrMapping/>
  </p:clrMapOvr>
  <mc:AlternateContent xmlns:mc="http://schemas.openxmlformats.org/markup-compatibility/2006" xmlns:p14="http://schemas.microsoft.com/office/powerpoint/2010/main">
    <mc:Choice Requires="p14">
      <p:transition spd="slow" p14:dur="2000" advTm="99176"/>
    </mc:Choice>
    <mc:Fallback xmlns="">
      <p:transition spd="slow" advTm="9917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6238" y="1274763"/>
            <a:ext cx="8389937" cy="431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2339752" y="5499663"/>
            <a:ext cx="5580112" cy="646331"/>
          </a:xfrm>
          <a:prstGeom prst="rect">
            <a:avLst/>
          </a:prstGeom>
        </p:spPr>
        <p:txBody>
          <a:bodyPr wrap="square">
            <a:spAutoFit/>
          </a:bodyPr>
          <a:lstStyle/>
          <a:p>
            <a:pPr algn="l" rtl="0"/>
            <a:r>
              <a:rPr lang="en-US" b="1" i="1" dirty="0">
                <a:solidFill>
                  <a:srgbClr val="C00000"/>
                </a:solidFill>
              </a:rPr>
              <a:t>Float is the amount of time that an activity can be delayed without affecting the project end </a:t>
            </a:r>
            <a:r>
              <a:rPr lang="en-US" b="1" i="1" dirty="0" smtClean="0">
                <a:solidFill>
                  <a:srgbClr val="C00000"/>
                </a:solidFill>
              </a:rPr>
              <a:t>date.</a:t>
            </a:r>
            <a:endParaRPr lang="ar-SA" b="1" dirty="0">
              <a:solidFill>
                <a:srgbClr val="C00000"/>
              </a:solidFill>
            </a:endParaRPr>
          </a:p>
        </p:txBody>
      </p:sp>
    </p:spTree>
    <p:extLst>
      <p:ext uri="{BB962C8B-B14F-4D97-AF65-F5344CB8AC3E}">
        <p14:creationId xmlns:p14="http://schemas.microsoft.com/office/powerpoint/2010/main" val="423941847"/>
      </p:ext>
    </p:extLst>
  </p:cSld>
  <p:clrMapOvr>
    <a:masterClrMapping/>
  </p:clrMapOvr>
  <mc:AlternateContent xmlns:mc="http://schemas.openxmlformats.org/markup-compatibility/2006" xmlns:p14="http://schemas.microsoft.com/office/powerpoint/2010/main">
    <mc:Choice Requires="p14">
      <p:transition spd="slow" p14:dur="2000" advTm="150246"/>
    </mc:Choice>
    <mc:Fallback xmlns="">
      <p:transition spd="slow" advTm="15024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954944" y="1028908"/>
            <a:ext cx="7560839" cy="1107996"/>
          </a:xfrm>
          <a:prstGeom prst="rect">
            <a:avLst/>
          </a:prstGeom>
        </p:spPr>
        <p:txBody>
          <a:bodyPr wrap="square">
            <a:spAutoFit/>
          </a:bodyPr>
          <a:lstStyle/>
          <a:p>
            <a:pPr algn="l" rtl="0"/>
            <a:r>
              <a:rPr lang="en-US" sz="2800" b="1" dirty="0" smtClean="0">
                <a:solidFill>
                  <a:srgbClr val="C00000"/>
                </a:solidFill>
              </a:rPr>
              <a:t>Project Uncertainty and Risk Management</a:t>
            </a:r>
            <a:r>
              <a:rPr lang="ar-SA" sz="2800" dirty="0" smtClean="0"/>
              <a:t/>
            </a:r>
            <a:br>
              <a:rPr lang="ar-SA" sz="2800" dirty="0" smtClean="0"/>
            </a:br>
            <a:r>
              <a:rPr lang="en-US" sz="2000" dirty="0" smtClean="0"/>
              <a:t/>
            </a:r>
            <a:br>
              <a:rPr lang="en-US" sz="2000" dirty="0" smtClean="0"/>
            </a:br>
            <a:endParaRPr lang="ar-SA" dirty="0"/>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844824"/>
            <a:ext cx="4266228" cy="347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395536" y="1700808"/>
            <a:ext cx="4248472" cy="3416320"/>
          </a:xfrm>
          <a:prstGeom prst="rect">
            <a:avLst/>
          </a:prstGeom>
        </p:spPr>
        <p:txBody>
          <a:bodyPr wrap="square">
            <a:spAutoFit/>
          </a:bodyPr>
          <a:lstStyle/>
          <a:p>
            <a:pPr algn="l" rtl="0"/>
            <a:r>
              <a:rPr lang="en-US" b="1" dirty="0">
                <a:solidFill>
                  <a:srgbClr val="C00000"/>
                </a:solidFill>
              </a:rPr>
              <a:t>Four steps of schedule </a:t>
            </a:r>
            <a:r>
              <a:rPr lang="en-US" b="1" dirty="0" smtClean="0">
                <a:solidFill>
                  <a:srgbClr val="C00000"/>
                </a:solidFill>
              </a:rPr>
              <a:t>risk:</a:t>
            </a:r>
            <a:endParaRPr lang="en-US" b="1" dirty="0">
              <a:solidFill>
                <a:srgbClr val="C00000"/>
              </a:solidFill>
            </a:endParaRPr>
          </a:p>
          <a:p>
            <a:pPr algn="l" rtl="0"/>
            <a:r>
              <a:rPr lang="en-US" dirty="0" smtClean="0">
                <a:solidFill>
                  <a:srgbClr val="C00000"/>
                </a:solidFill>
              </a:rPr>
              <a:t>Displays the </a:t>
            </a:r>
            <a:r>
              <a:rPr lang="en-US" dirty="0">
                <a:solidFill>
                  <a:srgbClr val="C00000"/>
                </a:solidFill>
              </a:rPr>
              <a:t>four different steps of a schedule risk analysis.</a:t>
            </a:r>
          </a:p>
          <a:p>
            <a:pPr algn="l" rtl="0"/>
            <a:r>
              <a:rPr lang="en-US" b="1" dirty="0" smtClean="0">
                <a:solidFill>
                  <a:srgbClr val="C00000"/>
                </a:solidFill>
              </a:rPr>
              <a:t>1- Baseline </a:t>
            </a:r>
            <a:r>
              <a:rPr lang="en-US" b="1" dirty="0">
                <a:solidFill>
                  <a:srgbClr val="C00000"/>
                </a:solidFill>
              </a:rPr>
              <a:t>schedule: </a:t>
            </a:r>
            <a:r>
              <a:rPr lang="en-US" dirty="0"/>
              <a:t>Construct an activity timetable</a:t>
            </a:r>
          </a:p>
          <a:p>
            <a:pPr algn="l" rtl="0"/>
            <a:r>
              <a:rPr lang="en-US" b="1" dirty="0" smtClean="0">
                <a:solidFill>
                  <a:srgbClr val="C00000"/>
                </a:solidFill>
              </a:rPr>
              <a:t>2- Define </a:t>
            </a:r>
            <a:r>
              <a:rPr lang="en-US" b="1" dirty="0">
                <a:solidFill>
                  <a:srgbClr val="C00000"/>
                </a:solidFill>
              </a:rPr>
              <a:t>uncertainty: </a:t>
            </a:r>
            <a:r>
              <a:rPr lang="en-US" dirty="0"/>
              <a:t>Define activity time and cost probability distributions</a:t>
            </a:r>
          </a:p>
          <a:p>
            <a:pPr algn="l" rtl="0"/>
            <a:r>
              <a:rPr lang="en-US" b="1" dirty="0" smtClean="0">
                <a:solidFill>
                  <a:srgbClr val="C00000"/>
                </a:solidFill>
              </a:rPr>
              <a:t>3- Run </a:t>
            </a:r>
            <a:r>
              <a:rPr lang="en-US" b="1" dirty="0">
                <a:solidFill>
                  <a:srgbClr val="C00000"/>
                </a:solidFill>
              </a:rPr>
              <a:t>Monte-Carlo simulations: </a:t>
            </a:r>
            <a:r>
              <a:rPr lang="en-US" dirty="0"/>
              <a:t>Run multiple project progress </a:t>
            </a:r>
            <a:r>
              <a:rPr lang="en-US" dirty="0" smtClean="0"/>
              <a:t>simulations.</a:t>
            </a:r>
            <a:endParaRPr lang="en-US" dirty="0"/>
          </a:p>
          <a:p>
            <a:pPr algn="l" rtl="0"/>
            <a:r>
              <a:rPr lang="en-US" b="1" dirty="0" smtClean="0">
                <a:solidFill>
                  <a:srgbClr val="C00000"/>
                </a:solidFill>
              </a:rPr>
              <a:t>4- Interpret </a:t>
            </a:r>
            <a:r>
              <a:rPr lang="en-US" b="1" dirty="0">
                <a:solidFill>
                  <a:srgbClr val="C00000"/>
                </a:solidFill>
              </a:rPr>
              <a:t>the simulation results: </a:t>
            </a:r>
            <a:r>
              <a:rPr lang="en-US" dirty="0"/>
              <a:t>Interpret the sensitivity </a:t>
            </a:r>
            <a:r>
              <a:rPr lang="en-US" dirty="0" smtClean="0"/>
              <a:t>measures.</a:t>
            </a:r>
            <a:endParaRPr lang="en-US" dirty="0"/>
          </a:p>
          <a:p>
            <a:pPr algn="l" rtl="0"/>
            <a:r>
              <a:rPr lang="en-US" dirty="0"/>
              <a:t> </a:t>
            </a:r>
          </a:p>
        </p:txBody>
      </p:sp>
    </p:spTree>
    <p:extLst>
      <p:ext uri="{BB962C8B-B14F-4D97-AF65-F5344CB8AC3E}">
        <p14:creationId xmlns:p14="http://schemas.microsoft.com/office/powerpoint/2010/main" val="4100905043"/>
      </p:ext>
    </p:extLst>
  </p:cSld>
  <p:clrMapOvr>
    <a:masterClrMapping/>
  </p:clrMapOvr>
  <mc:AlternateContent xmlns:mc="http://schemas.openxmlformats.org/markup-compatibility/2006" xmlns:p14="http://schemas.microsoft.com/office/powerpoint/2010/main">
    <mc:Choice Requires="p14">
      <p:transition spd="slow" p14:dur="2000" advTm="202198"/>
    </mc:Choice>
    <mc:Fallback xmlns="">
      <p:transition spd="slow" advTm="20219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609500"/>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88771" y="1221403"/>
            <a:ext cx="3093026" cy="461665"/>
          </a:xfrm>
          <a:prstGeom prst="rect">
            <a:avLst/>
          </a:prstGeom>
        </p:spPr>
        <p:txBody>
          <a:bodyPr wrap="none">
            <a:spAutoFit/>
          </a:bodyPr>
          <a:lstStyle/>
          <a:p>
            <a:r>
              <a:rPr lang="en-US" sz="2400" b="1" dirty="0" smtClean="0">
                <a:solidFill>
                  <a:srgbClr val="C00000"/>
                </a:solidFill>
              </a:rPr>
              <a:t>SIMULATION ANALYSIS</a:t>
            </a:r>
            <a:endParaRPr lang="ar-SA" sz="2400" b="1" dirty="0">
              <a:solidFill>
                <a:srgbClr val="C00000"/>
              </a:solidFill>
            </a:endParaRPr>
          </a:p>
        </p:txBody>
      </p:sp>
      <p:sp>
        <p:nvSpPr>
          <p:cNvPr id="6" name="مستطيل 5"/>
          <p:cNvSpPr/>
          <p:nvPr/>
        </p:nvSpPr>
        <p:spPr>
          <a:xfrm>
            <a:off x="469277" y="1916832"/>
            <a:ext cx="3886699" cy="3693319"/>
          </a:xfrm>
          <a:prstGeom prst="rect">
            <a:avLst/>
          </a:prstGeom>
        </p:spPr>
        <p:txBody>
          <a:bodyPr wrap="square">
            <a:spAutoFit/>
          </a:bodyPr>
          <a:lstStyle/>
          <a:p>
            <a:pPr marL="285750" indent="-285750" algn="l" rtl="0">
              <a:buFont typeface="Arial" panose="020B0604020202020204" pitchFamily="34" charset="0"/>
              <a:buChar char="•"/>
            </a:pPr>
            <a:r>
              <a:rPr lang="en-US" dirty="0" smtClean="0"/>
              <a:t>Estimation </a:t>
            </a:r>
            <a:r>
              <a:rPr lang="en-US" dirty="0"/>
              <a:t>of the </a:t>
            </a:r>
            <a:r>
              <a:rPr lang="en-US" dirty="0" smtClean="0"/>
              <a:t>distribution </a:t>
            </a:r>
            <a:r>
              <a:rPr lang="en-US" dirty="0"/>
              <a:t>of different possible outcomes</a:t>
            </a:r>
            <a:r>
              <a:rPr lang="en-US" dirty="0" smtClean="0"/>
              <a:t>.</a:t>
            </a:r>
          </a:p>
          <a:p>
            <a:pPr marL="285750" indent="-285750" algn="l" rtl="0">
              <a:buFont typeface="Arial" panose="020B0604020202020204" pitchFamily="34" charset="0"/>
              <a:buChar char="•"/>
            </a:pPr>
            <a:r>
              <a:rPr lang="en-US" dirty="0" smtClean="0"/>
              <a:t>Instead </a:t>
            </a:r>
            <a:r>
              <a:rPr lang="en-US" dirty="0"/>
              <a:t>of arbitrarily specifying a relatively </a:t>
            </a:r>
            <a:r>
              <a:rPr lang="en-US" dirty="0" smtClean="0"/>
              <a:t> small </a:t>
            </a:r>
            <a:r>
              <a:rPr lang="en-US" dirty="0"/>
              <a:t>number of scenarios,</a:t>
            </a:r>
          </a:p>
          <a:p>
            <a:pPr marL="285750" indent="-285750" algn="l" rtl="0">
              <a:buFont typeface="Arial" panose="020B0604020202020204" pitchFamily="34" charset="0"/>
              <a:buChar char="•"/>
            </a:pPr>
            <a:r>
              <a:rPr lang="en-US" dirty="0"/>
              <a:t>a computer generates </a:t>
            </a:r>
            <a:r>
              <a:rPr lang="en-US" dirty="0" smtClean="0"/>
              <a:t> several </a:t>
            </a:r>
            <a:r>
              <a:rPr lang="en-US" dirty="0"/>
              <a:t>thousand possible combinations of </a:t>
            </a:r>
            <a:r>
              <a:rPr lang="en-US" dirty="0" smtClean="0"/>
              <a:t>variables </a:t>
            </a:r>
            <a:r>
              <a:rPr lang="en-US" dirty="0"/>
              <a:t>via probability </a:t>
            </a:r>
            <a:r>
              <a:rPr lang="en-US" dirty="0" smtClean="0"/>
              <a:t>distributions  according to </a:t>
            </a:r>
            <a:r>
              <a:rPr lang="en-US" dirty="0"/>
              <a:t>the historical </a:t>
            </a:r>
            <a:r>
              <a:rPr lang="en-US" dirty="0" smtClean="0"/>
              <a:t>data.</a:t>
            </a:r>
            <a:endParaRPr lang="en-US" dirty="0"/>
          </a:p>
          <a:p>
            <a:pPr marL="285750" indent="-285750" algn="l" rtl="0">
              <a:buFont typeface="Arial" panose="020B0604020202020204" pitchFamily="34" charset="0"/>
              <a:buChar char="•"/>
            </a:pPr>
            <a:r>
              <a:rPr lang="en-US" dirty="0"/>
              <a:t>The entire probability </a:t>
            </a:r>
            <a:r>
              <a:rPr lang="en-US" dirty="0" smtClean="0"/>
              <a:t>distribution of outcomes can </a:t>
            </a:r>
            <a:r>
              <a:rPr lang="en-US" dirty="0"/>
              <a:t>be constructed from the simulation </a:t>
            </a:r>
            <a:r>
              <a:rPr lang="en-US" dirty="0" smtClean="0"/>
              <a:t>results.</a:t>
            </a:r>
            <a:endParaRPr lang="en-US"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2060848"/>
            <a:ext cx="41341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9137231"/>
      </p:ext>
    </p:extLst>
  </p:cSld>
  <p:clrMapOvr>
    <a:masterClrMapping/>
  </p:clrMapOvr>
  <mc:AlternateContent xmlns:mc="http://schemas.openxmlformats.org/markup-compatibility/2006" xmlns:p14="http://schemas.microsoft.com/office/powerpoint/2010/main">
    <mc:Choice Requires="p14">
      <p:transition spd="slow" p14:dur="2000" advTm="135218"/>
    </mc:Choice>
    <mc:Fallback xmlns="">
      <p:transition spd="slow" advTm="13521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9552" y="1994159"/>
            <a:ext cx="3672408" cy="3139321"/>
          </a:xfrm>
          <a:prstGeom prst="rect">
            <a:avLst/>
          </a:prstGeom>
        </p:spPr>
        <p:txBody>
          <a:bodyPr wrap="square">
            <a:spAutoFit/>
          </a:bodyPr>
          <a:lstStyle/>
          <a:p>
            <a:pPr algn="l" rtl="0"/>
            <a:r>
              <a:rPr lang="en-US" b="1" dirty="0" smtClean="0"/>
              <a:t>At many conferences and in the literature of project management, there are sessions devoted to risk management. The participants at one recent conference, all highly experienced PMs from several different industrial sectors, were not of a single mind about the best way to handle the problems we have discussed in this chapter.</a:t>
            </a:r>
          </a:p>
          <a:p>
            <a:pPr algn="l" rtl="0"/>
            <a:endParaRPr lang="en-US" b="0" dirty="0" smtClean="0"/>
          </a:p>
        </p:txBody>
      </p:sp>
      <p:pic>
        <p:nvPicPr>
          <p:cNvPr id="133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42792" y="2002615"/>
            <a:ext cx="4482033"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2223784" y="1142594"/>
            <a:ext cx="4968552" cy="461665"/>
          </a:xfrm>
          <a:prstGeom prst="rect">
            <a:avLst/>
          </a:prstGeom>
        </p:spPr>
        <p:txBody>
          <a:bodyPr wrap="square">
            <a:spAutoFit/>
          </a:bodyPr>
          <a:lstStyle/>
          <a:p>
            <a:pPr lvl="0" algn="l" rtl="0"/>
            <a:r>
              <a:rPr lang="en-US" sz="2400" b="1" dirty="0">
                <a:solidFill>
                  <a:srgbClr val="C00000"/>
                </a:solidFill>
              </a:rPr>
              <a:t>Traditional Statistics vs. Simulation</a:t>
            </a:r>
          </a:p>
        </p:txBody>
      </p:sp>
    </p:spTree>
    <p:extLst>
      <p:ext uri="{BB962C8B-B14F-4D97-AF65-F5344CB8AC3E}">
        <p14:creationId xmlns:p14="http://schemas.microsoft.com/office/powerpoint/2010/main" val="4041341615"/>
      </p:ext>
    </p:extLst>
  </p:cSld>
  <p:clrMapOvr>
    <a:masterClrMapping/>
  </p:clrMapOvr>
  <mc:AlternateContent xmlns:mc="http://schemas.openxmlformats.org/markup-compatibility/2006" xmlns:p14="http://schemas.microsoft.com/office/powerpoint/2010/main">
    <mc:Choice Requires="p14">
      <p:transition spd="slow" p14:dur="2000" advTm="154221"/>
    </mc:Choice>
    <mc:Fallback xmlns="">
      <p:transition spd="slow" advTm="1542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95536" y="1844824"/>
            <a:ext cx="3816424" cy="3416320"/>
          </a:xfrm>
          <a:prstGeom prst="rect">
            <a:avLst/>
          </a:prstGeom>
        </p:spPr>
        <p:txBody>
          <a:bodyPr wrap="square">
            <a:spAutoFit/>
          </a:bodyPr>
          <a:lstStyle/>
          <a:p>
            <a:pPr algn="l" rtl="0"/>
            <a:r>
              <a:rPr lang="en-US" b="1" dirty="0" smtClean="0"/>
              <a:t>Some prefer the traditional statistical approach, some favored simulation, and some favored adding sizable contingency allowances in both the budget and the schedule, and then ignoring uncertainty. A decade ago, the group that ignored uncertainty would have been in the majority. Dealing with risk is no longer restricted on interest of a few statisticians, but is now an everyday problem for the PM.</a:t>
            </a:r>
            <a:endParaRPr lang="ar-SA" b="1" dirty="0"/>
          </a:p>
        </p:txBody>
      </p:sp>
      <p:sp>
        <p:nvSpPr>
          <p:cNvPr id="8" name="مستطيل 7"/>
          <p:cNvSpPr/>
          <p:nvPr/>
        </p:nvSpPr>
        <p:spPr>
          <a:xfrm>
            <a:off x="2748262" y="1124744"/>
            <a:ext cx="3878754" cy="400110"/>
          </a:xfrm>
          <a:prstGeom prst="rect">
            <a:avLst/>
          </a:prstGeom>
        </p:spPr>
        <p:txBody>
          <a:bodyPr wrap="none">
            <a:spAutoFit/>
          </a:bodyPr>
          <a:lstStyle/>
          <a:p>
            <a:pPr lvl="0" algn="l" rtl="0"/>
            <a:r>
              <a:rPr lang="en-US" sz="2000" b="1" dirty="0" smtClean="0">
                <a:solidFill>
                  <a:srgbClr val="C00000"/>
                </a:solidFill>
              </a:rPr>
              <a:t>Traditional Statistics vs. Simulation</a:t>
            </a:r>
            <a:endParaRPr lang="en-US" sz="2000" b="1" dirty="0">
              <a:solidFill>
                <a:srgbClr val="C00000"/>
              </a:solidFill>
            </a:endParaRPr>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39952" y="2139315"/>
            <a:ext cx="4737720"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9557149"/>
      </p:ext>
    </p:extLst>
  </p:cSld>
  <p:clrMapOvr>
    <a:masterClrMapping/>
  </p:clrMapOvr>
  <mc:AlternateContent xmlns:mc="http://schemas.openxmlformats.org/markup-compatibility/2006" xmlns:p14="http://schemas.microsoft.com/office/powerpoint/2010/main">
    <mc:Choice Requires="p14">
      <p:transition spd="slow" p14:dur="2000" advTm="139144"/>
    </mc:Choice>
    <mc:Fallback xmlns="">
      <p:transition spd="slow" advTm="13914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45094" y="1052736"/>
            <a:ext cx="6403170" cy="461665"/>
          </a:xfrm>
          <a:prstGeom prst="rect">
            <a:avLst/>
          </a:prstGeom>
        </p:spPr>
        <p:txBody>
          <a:bodyPr wrap="square">
            <a:spAutoFit/>
          </a:bodyPr>
          <a:lstStyle/>
          <a:p>
            <a:pPr algn="l" rtl="0"/>
            <a:r>
              <a:rPr lang="en-US" sz="2400" b="1" dirty="0" smtClean="0">
                <a:solidFill>
                  <a:srgbClr val="C00000"/>
                </a:solidFill>
              </a:rPr>
              <a:t>THE GANTT CHART</a:t>
            </a:r>
            <a:endParaRPr lang="ar-SA" sz="2400" b="1" dirty="0">
              <a:solidFill>
                <a:srgbClr val="C00000"/>
              </a:solidFill>
              <a:latin typeface="Book Antiqua" panose="02040602050305030304" pitchFamily="18" charset="0"/>
            </a:endParaRPr>
          </a:p>
        </p:txBody>
      </p:sp>
      <p:sp>
        <p:nvSpPr>
          <p:cNvPr id="6" name="مستطيل 5"/>
          <p:cNvSpPr/>
          <p:nvPr/>
        </p:nvSpPr>
        <p:spPr>
          <a:xfrm>
            <a:off x="545095" y="1514401"/>
            <a:ext cx="4098913" cy="4524315"/>
          </a:xfrm>
          <a:prstGeom prst="rect">
            <a:avLst/>
          </a:prstGeom>
        </p:spPr>
        <p:txBody>
          <a:bodyPr wrap="square">
            <a:spAutoFit/>
          </a:bodyPr>
          <a:lstStyle/>
          <a:p>
            <a:pPr algn="l" rtl="0"/>
            <a:r>
              <a:rPr lang="en-US" dirty="0" smtClean="0"/>
              <a:t>The Gantt chart is a useful complement to a project network. It is easily constructed and read. It can contain a considerable amount of information and is an excellent communication device about the state of a project. </a:t>
            </a:r>
          </a:p>
          <a:p>
            <a:pPr algn="l" rtl="0"/>
            <a:r>
              <a:rPr lang="en-US" dirty="0" smtClean="0"/>
              <a:t>Its </a:t>
            </a:r>
            <a:r>
              <a:rPr lang="en-US" b="1" dirty="0" smtClean="0">
                <a:solidFill>
                  <a:srgbClr val="C00000"/>
                </a:solidFill>
              </a:rPr>
              <a:t>major weakness </a:t>
            </a:r>
            <a:r>
              <a:rPr lang="en-US" dirty="0" smtClean="0"/>
              <a:t>is that it does not easily expose the project ’ s technology, that is, the technical relationships between a project ’ s many activities.</a:t>
            </a:r>
          </a:p>
          <a:p>
            <a:pPr algn="l" rtl="0"/>
            <a:r>
              <a:rPr lang="en-US" dirty="0" smtClean="0"/>
              <a:t> Even with predecessors marked on a Gantt chart, it is difficult to see the project technology and, thus, to use the Gantt chart alone to manage a complex project. PERT/CPM networks are often used as complements to Gantt charts.</a:t>
            </a:r>
            <a:endParaRPr lang="ar-SA" dirty="0"/>
          </a:p>
        </p:txBody>
      </p:sp>
      <p:pic>
        <p:nvPicPr>
          <p:cNvPr id="1433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700808"/>
            <a:ext cx="4168403" cy="371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9668562"/>
      </p:ext>
    </p:extLst>
  </p:cSld>
  <p:clrMapOvr>
    <a:masterClrMapping/>
  </p:clrMapOvr>
  <mc:AlternateContent xmlns:mc="http://schemas.openxmlformats.org/markup-compatibility/2006" xmlns:p14="http://schemas.microsoft.com/office/powerpoint/2010/main">
    <mc:Choice Requires="p14">
      <p:transition spd="slow" p14:dur="2000" advTm="182666"/>
    </mc:Choice>
    <mc:Fallback xmlns="">
      <p:transition spd="slow" advTm="18266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36753" y="1439661"/>
            <a:ext cx="4883320" cy="3662541"/>
          </a:xfrm>
          <a:prstGeom prst="rect">
            <a:avLst/>
          </a:prstGeom>
        </p:spPr>
        <p:txBody>
          <a:bodyPr wrap="square">
            <a:spAutoFit/>
          </a:bodyPr>
          <a:lstStyle/>
          <a:p>
            <a:pPr marL="533400" indent="-533400" algn="l" rtl="0">
              <a:buFont typeface="Wingdings" panose="05000000000000000000" pitchFamily="2" charset="2"/>
              <a:buChar char="ü"/>
            </a:pPr>
            <a:r>
              <a:rPr lang="en-US" altLang="ar-SA" sz="2000" b="1" dirty="0" smtClean="0"/>
              <a:t>Establish a </a:t>
            </a:r>
            <a:r>
              <a:rPr lang="en-US" altLang="ar-SA" sz="2000" b="1" i="1" dirty="0" smtClean="0">
                <a:solidFill>
                  <a:srgbClr val="FF0000"/>
                </a:solidFill>
              </a:rPr>
              <a:t>time-phased network</a:t>
            </a:r>
          </a:p>
          <a:p>
            <a:pPr marL="533400" indent="-533400" algn="l" rtl="0">
              <a:buFont typeface="Wingdings" panose="05000000000000000000" pitchFamily="2" charset="2"/>
              <a:buChar char="ü"/>
            </a:pPr>
            <a:r>
              <a:rPr lang="en-US" altLang="ar-SA" sz="2000" b="1" dirty="0" smtClean="0"/>
              <a:t>Can be used as a </a:t>
            </a:r>
            <a:r>
              <a:rPr lang="en-US" altLang="ar-SA" sz="2000" b="1" i="1" dirty="0" smtClean="0">
                <a:solidFill>
                  <a:srgbClr val="FF0000"/>
                </a:solidFill>
              </a:rPr>
              <a:t>tracking tool</a:t>
            </a:r>
            <a:endParaRPr lang="en-US" altLang="ar-SA" sz="2000" b="1" dirty="0" smtClean="0"/>
          </a:p>
          <a:p>
            <a:pPr marL="533400" indent="-533400" algn="l" rtl="0">
              <a:buNone/>
            </a:pPr>
            <a:r>
              <a:rPr lang="en-US" altLang="ar-SA" sz="2000" b="1" u="sng" dirty="0" smtClean="0"/>
              <a:t>Benefits of Gantt charts</a:t>
            </a:r>
          </a:p>
          <a:p>
            <a:pPr marL="533400" indent="-533400" algn="l" rtl="0">
              <a:buClr>
                <a:schemeClr val="tx1"/>
              </a:buClr>
              <a:buFontTx/>
              <a:buAutoNum type="arabicPeriod"/>
            </a:pPr>
            <a:r>
              <a:rPr lang="en-US" altLang="ar-SA" sz="2000" dirty="0" smtClean="0"/>
              <a:t>Easy to </a:t>
            </a:r>
            <a:r>
              <a:rPr lang="en-US" altLang="ar-SA" sz="2000" i="1" dirty="0" smtClean="0">
                <a:solidFill>
                  <a:srgbClr val="0000CC"/>
                </a:solidFill>
              </a:rPr>
              <a:t>create</a:t>
            </a:r>
            <a:r>
              <a:rPr lang="en-US" altLang="ar-SA" sz="2000" dirty="0" smtClean="0"/>
              <a:t> and </a:t>
            </a:r>
            <a:r>
              <a:rPr lang="en-US" altLang="ar-SA" sz="2000" i="1" dirty="0" smtClean="0">
                <a:solidFill>
                  <a:srgbClr val="0000CC"/>
                </a:solidFill>
              </a:rPr>
              <a:t>comprehend.</a:t>
            </a:r>
          </a:p>
          <a:p>
            <a:pPr marL="533400" indent="-533400" algn="l" rtl="0">
              <a:buClr>
                <a:schemeClr val="tx1"/>
              </a:buClr>
              <a:buFontTx/>
              <a:buAutoNum type="arabicPeriod"/>
            </a:pPr>
            <a:r>
              <a:rPr lang="en-US" altLang="ar-SA" sz="2000" dirty="0" smtClean="0"/>
              <a:t>Identify the schedule</a:t>
            </a:r>
            <a:r>
              <a:rPr lang="en-US" altLang="ar-SA" sz="2000" i="1" dirty="0" smtClean="0"/>
              <a:t> </a:t>
            </a:r>
            <a:r>
              <a:rPr lang="en-US" altLang="ar-SA" sz="2000" i="1" dirty="0" smtClean="0">
                <a:solidFill>
                  <a:srgbClr val="0000CC"/>
                </a:solidFill>
              </a:rPr>
              <a:t>baseline</a:t>
            </a:r>
            <a:r>
              <a:rPr lang="en-US" altLang="ar-SA" sz="2000" i="1" dirty="0" smtClean="0"/>
              <a:t> </a:t>
            </a:r>
            <a:r>
              <a:rPr lang="en-US" altLang="ar-SA" sz="2000" dirty="0" smtClean="0"/>
              <a:t>network.</a:t>
            </a:r>
          </a:p>
          <a:p>
            <a:pPr marL="533400" indent="-533400" algn="l" rtl="0">
              <a:buClr>
                <a:schemeClr val="tx1"/>
              </a:buClr>
              <a:buFontTx/>
              <a:buAutoNum type="arabicPeriod"/>
            </a:pPr>
            <a:r>
              <a:rPr lang="en-US" altLang="ar-SA" sz="2000" dirty="0" smtClean="0"/>
              <a:t>Allow for </a:t>
            </a:r>
            <a:r>
              <a:rPr lang="en-US" altLang="ar-SA" sz="2000" i="1" dirty="0" smtClean="0">
                <a:solidFill>
                  <a:srgbClr val="0000CC"/>
                </a:solidFill>
              </a:rPr>
              <a:t>updatin</a:t>
            </a:r>
            <a:r>
              <a:rPr lang="en-US" altLang="ar-SA" sz="2000" dirty="0" smtClean="0">
                <a:solidFill>
                  <a:srgbClr val="0000CC"/>
                </a:solidFill>
              </a:rPr>
              <a:t>g</a:t>
            </a:r>
            <a:r>
              <a:rPr lang="en-US" altLang="ar-SA" sz="2000" dirty="0" smtClean="0"/>
              <a:t> and </a:t>
            </a:r>
            <a:r>
              <a:rPr lang="en-US" altLang="ar-SA" sz="2000" i="1" dirty="0" smtClean="0">
                <a:solidFill>
                  <a:srgbClr val="0000CC"/>
                </a:solidFill>
              </a:rPr>
              <a:t>control.</a:t>
            </a:r>
          </a:p>
          <a:p>
            <a:pPr marL="533400" indent="-533400" algn="l" rtl="0">
              <a:buClr>
                <a:schemeClr val="tx1"/>
              </a:buClr>
              <a:buFontTx/>
              <a:buAutoNum type="arabicPeriod"/>
            </a:pPr>
            <a:r>
              <a:rPr lang="en-US" altLang="ar-SA" sz="2000" dirty="0" smtClean="0"/>
              <a:t>Identify </a:t>
            </a:r>
            <a:r>
              <a:rPr lang="en-US" altLang="ar-SA" sz="2000" i="1" dirty="0" smtClean="0">
                <a:solidFill>
                  <a:srgbClr val="0000CC"/>
                </a:solidFill>
              </a:rPr>
              <a:t>resource needs.</a:t>
            </a:r>
          </a:p>
          <a:p>
            <a:pPr marL="457200" indent="-457200" algn="l" rtl="0">
              <a:spcBef>
                <a:spcPct val="20000"/>
              </a:spcBef>
              <a:buFont typeface="+mj-lt"/>
              <a:buAutoNum type="arabicPeriod"/>
            </a:pPr>
            <a:r>
              <a:rPr lang="en-US" altLang="en-US" sz="2000" dirty="0" smtClean="0"/>
              <a:t>Visual scheduling tool.</a:t>
            </a:r>
          </a:p>
          <a:p>
            <a:pPr marL="457200" indent="-457200" algn="l" rtl="0">
              <a:spcBef>
                <a:spcPct val="20000"/>
              </a:spcBef>
              <a:buFont typeface="+mj-lt"/>
              <a:buAutoNum type="arabicPeriod"/>
            </a:pPr>
            <a:r>
              <a:rPr lang="en-US" altLang="en-US" sz="2000" dirty="0" smtClean="0">
                <a:cs typeface="Times New Roman" panose="02020603050405020304" pitchFamily="18" charset="0"/>
              </a:rPr>
              <a:t>Graphical representation of information. </a:t>
            </a:r>
          </a:p>
          <a:p>
            <a:pPr marL="457200" indent="-457200" algn="l" rtl="0">
              <a:spcBef>
                <a:spcPct val="20000"/>
              </a:spcBef>
              <a:buFont typeface="+mj-lt"/>
              <a:buAutoNum type="arabicPeriod"/>
            </a:pPr>
            <a:r>
              <a:rPr lang="en-US" altLang="en-US" sz="2000" dirty="0" smtClean="0">
                <a:cs typeface="Times New Roman" panose="02020603050405020304" pitchFamily="18" charset="0"/>
              </a:rPr>
              <a:t>Track progress towards completion.</a:t>
            </a:r>
          </a:p>
          <a:p>
            <a:pPr marL="533400" indent="-533400" algn="l" rtl="0">
              <a:buClr>
                <a:schemeClr val="tx1"/>
              </a:buClr>
              <a:buFontTx/>
              <a:buAutoNum type="arabicPeriod"/>
            </a:pPr>
            <a:endParaRPr lang="en-US" altLang="ar-SA" sz="2000" b="1" i="1" dirty="0" smtClean="0">
              <a:solidFill>
                <a:srgbClr val="0000CC"/>
              </a:solidFill>
            </a:endParaRPr>
          </a:p>
        </p:txBody>
      </p:sp>
      <p:sp>
        <p:nvSpPr>
          <p:cNvPr id="7" name="مستطيل 6"/>
          <p:cNvSpPr/>
          <p:nvPr/>
        </p:nvSpPr>
        <p:spPr>
          <a:xfrm>
            <a:off x="547881" y="977996"/>
            <a:ext cx="2577116" cy="461665"/>
          </a:xfrm>
          <a:prstGeom prst="rect">
            <a:avLst/>
          </a:prstGeom>
        </p:spPr>
        <p:txBody>
          <a:bodyPr wrap="none">
            <a:spAutoFit/>
          </a:bodyPr>
          <a:lstStyle/>
          <a:p>
            <a:pPr algn="l" rtl="0"/>
            <a:r>
              <a:rPr lang="en-US" sz="2400" b="1" dirty="0" smtClean="0">
                <a:solidFill>
                  <a:srgbClr val="C00000"/>
                </a:solidFill>
              </a:rPr>
              <a:t>THE GANTT CHART</a:t>
            </a:r>
            <a:endParaRPr lang="ar-SA" sz="2400" b="1" dirty="0">
              <a:solidFill>
                <a:srgbClr val="C00000"/>
              </a:solidFill>
              <a:latin typeface="Book Antiqua" panose="02040602050305030304" pitchFamily="18" charset="0"/>
            </a:endParaRPr>
          </a:p>
        </p:txBody>
      </p:sp>
      <p:pic>
        <p:nvPicPr>
          <p:cNvPr id="1536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48064" y="2362264"/>
            <a:ext cx="3766071"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6972392"/>
      </p:ext>
    </p:extLst>
  </p:cSld>
  <p:clrMapOvr>
    <a:masterClrMapping/>
  </p:clrMapOvr>
  <mc:AlternateContent xmlns:mc="http://schemas.openxmlformats.org/markup-compatibility/2006" xmlns:p14="http://schemas.microsoft.com/office/powerpoint/2010/main">
    <mc:Choice Requires="p14">
      <p:transition spd="slow" p14:dur="2000" advTm="118182"/>
    </mc:Choice>
    <mc:Fallback xmlns="">
      <p:transition spd="slow" advTm="11818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1262627"/>
            <a:ext cx="3004604" cy="341632"/>
          </a:xfrm>
          <a:prstGeom prst="rect">
            <a:avLst/>
          </a:prstGeom>
        </p:spPr>
        <p:txBody>
          <a:bodyPr wrap="none">
            <a:spAutoFit/>
          </a:bodyPr>
          <a:lstStyle/>
          <a:p>
            <a:pPr algn="ctr">
              <a:lnSpc>
                <a:spcPct val="90000"/>
              </a:lnSpc>
              <a:spcBef>
                <a:spcPct val="0"/>
              </a:spcBef>
            </a:pPr>
            <a:r>
              <a:rPr lang="en-US" altLang="en-US" dirty="0">
                <a:latin typeface="Arial Black" panose="020B0A04020102020204" pitchFamily="34" charset="0"/>
              </a:rPr>
              <a:t>Building a Gantt Chart</a:t>
            </a:r>
          </a:p>
        </p:txBody>
      </p:sp>
      <p:sp>
        <p:nvSpPr>
          <p:cNvPr id="8" name="مستطيل 7"/>
          <p:cNvSpPr/>
          <p:nvPr/>
        </p:nvSpPr>
        <p:spPr>
          <a:xfrm>
            <a:off x="204907" y="1772816"/>
            <a:ext cx="3502997" cy="2585323"/>
          </a:xfrm>
          <a:prstGeom prst="rect">
            <a:avLst/>
          </a:prstGeom>
        </p:spPr>
        <p:txBody>
          <a:bodyPr wrap="square">
            <a:spAutoFit/>
          </a:bodyPr>
          <a:lstStyle/>
          <a:p>
            <a:pPr marL="342900" indent="-342900" algn="l" rtl="0">
              <a:buAutoNum type="arabicPeriod"/>
            </a:pPr>
            <a:r>
              <a:rPr lang="en-US" b="1" dirty="0" smtClean="0">
                <a:solidFill>
                  <a:srgbClr val="C00000"/>
                </a:solidFill>
              </a:rPr>
              <a:t>Create </a:t>
            </a:r>
            <a:r>
              <a:rPr lang="en-US" b="1" dirty="0">
                <a:solidFill>
                  <a:srgbClr val="C00000"/>
                </a:solidFill>
              </a:rPr>
              <a:t>a project </a:t>
            </a:r>
            <a:r>
              <a:rPr lang="en-US" b="1" dirty="0" smtClean="0">
                <a:solidFill>
                  <a:srgbClr val="C00000"/>
                </a:solidFill>
              </a:rPr>
              <a:t>table</a:t>
            </a:r>
          </a:p>
          <a:p>
            <a:pPr algn="l" rtl="0"/>
            <a:r>
              <a:rPr lang="en-US" dirty="0"/>
              <a:t>List each task is a separate row and structure your project plan by including the </a:t>
            </a:r>
            <a:r>
              <a:rPr lang="en-US" i="1" dirty="0"/>
              <a:t>Start date</a:t>
            </a:r>
            <a:r>
              <a:rPr lang="en-US" dirty="0"/>
              <a:t>, </a:t>
            </a:r>
            <a:r>
              <a:rPr lang="en-US" i="1" dirty="0"/>
              <a:t>End date</a:t>
            </a:r>
            <a:r>
              <a:rPr lang="en-US" dirty="0"/>
              <a:t> and </a:t>
            </a:r>
            <a:r>
              <a:rPr lang="en-US" i="1" dirty="0"/>
              <a:t>Duration</a:t>
            </a:r>
            <a:r>
              <a:rPr lang="en-US" dirty="0"/>
              <a:t>, i.e. the number of days required to complete the </a:t>
            </a:r>
            <a:r>
              <a:rPr lang="en-US" dirty="0" smtClean="0"/>
              <a:t>tasks.</a:t>
            </a:r>
          </a:p>
          <a:p>
            <a:pPr algn="l" rtl="0"/>
            <a:r>
              <a:rPr lang="en-US" dirty="0"/>
              <a:t>Duration = End Date - Start Date</a:t>
            </a:r>
            <a:endParaRPr lang="en-US" dirty="0" smtClean="0"/>
          </a:p>
          <a:p>
            <a:pPr marL="342900" indent="-342900" algn="l" rtl="0">
              <a:buAutoNum type="arabicPeriod"/>
            </a:pPr>
            <a:endParaRPr lang="en-US" dirty="0"/>
          </a:p>
        </p:txBody>
      </p:sp>
      <p:pic>
        <p:nvPicPr>
          <p:cNvPr id="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07903" y="1739282"/>
            <a:ext cx="513373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3632817"/>
      </p:ext>
    </p:extLst>
  </p:cSld>
  <p:clrMapOvr>
    <a:masterClrMapping/>
  </p:clrMapOvr>
  <mc:AlternateContent xmlns:mc="http://schemas.openxmlformats.org/markup-compatibility/2006" xmlns:p14="http://schemas.microsoft.com/office/powerpoint/2010/main">
    <mc:Choice Requires="p14">
      <p:transition spd="slow" p14:dur="2000" advTm="81193"/>
    </mc:Choice>
    <mc:Fallback xmlns="">
      <p:transition spd="slow" advTm="8119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95536" y="1865868"/>
            <a:ext cx="2376264" cy="2862322"/>
          </a:xfrm>
          <a:prstGeom prst="rect">
            <a:avLst/>
          </a:prstGeom>
        </p:spPr>
        <p:txBody>
          <a:bodyPr wrap="square">
            <a:spAutoFit/>
          </a:bodyPr>
          <a:lstStyle/>
          <a:p>
            <a:pPr algn="l" rtl="0"/>
            <a:r>
              <a:rPr lang="en-US" b="1" dirty="0">
                <a:solidFill>
                  <a:srgbClr val="C00000"/>
                </a:solidFill>
              </a:rPr>
              <a:t>2. Make a standard Excel Bar chart based on Start </a:t>
            </a:r>
            <a:r>
              <a:rPr lang="en-US" b="1" dirty="0" smtClean="0">
                <a:solidFill>
                  <a:srgbClr val="C00000"/>
                </a:solidFill>
              </a:rPr>
              <a:t>date: </a:t>
            </a:r>
          </a:p>
          <a:p>
            <a:pPr algn="l" rtl="0"/>
            <a:r>
              <a:rPr lang="en-US" dirty="0" smtClean="0"/>
              <a:t>Switch </a:t>
            </a:r>
            <a:r>
              <a:rPr lang="en-US" dirty="0"/>
              <a:t>to the </a:t>
            </a:r>
            <a:r>
              <a:rPr lang="en-US" i="1" dirty="0"/>
              <a:t>Insert</a:t>
            </a:r>
            <a:r>
              <a:rPr lang="en-US" dirty="0"/>
              <a:t> tab &gt; </a:t>
            </a:r>
            <a:r>
              <a:rPr lang="en-US" i="1" dirty="0"/>
              <a:t>Charts</a:t>
            </a:r>
            <a:r>
              <a:rPr lang="en-US" dirty="0"/>
              <a:t> group and click </a:t>
            </a:r>
            <a:r>
              <a:rPr lang="en-US" b="1" dirty="0"/>
              <a:t>Bar</a:t>
            </a:r>
            <a:r>
              <a:rPr lang="en-US" dirty="0"/>
              <a:t>.</a:t>
            </a:r>
          </a:p>
          <a:p>
            <a:pPr algn="l" rtl="0"/>
            <a:r>
              <a:rPr lang="en-US" dirty="0"/>
              <a:t>Under the </a:t>
            </a:r>
            <a:r>
              <a:rPr lang="en-US" i="1" dirty="0"/>
              <a:t>2-D Bar</a:t>
            </a:r>
            <a:r>
              <a:rPr lang="en-US" dirty="0"/>
              <a:t> section, click </a:t>
            </a:r>
            <a:r>
              <a:rPr lang="en-US" b="1" dirty="0"/>
              <a:t>Stacked Bar</a:t>
            </a:r>
            <a:r>
              <a:rPr lang="en-US" dirty="0"/>
              <a:t>.</a:t>
            </a:r>
          </a:p>
          <a:p>
            <a:pPr algn="l" rtl="0"/>
            <a:endParaRPr lang="en-US" dirty="0"/>
          </a:p>
        </p:txBody>
      </p:sp>
      <p:pic>
        <p:nvPicPr>
          <p:cNvPr id="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27784" y="1571053"/>
            <a:ext cx="6234113" cy="363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3398112"/>
      </p:ext>
    </p:extLst>
  </p:cSld>
  <p:clrMapOvr>
    <a:masterClrMapping/>
  </p:clrMapOvr>
  <mc:AlternateContent xmlns:mc="http://schemas.openxmlformats.org/markup-compatibility/2006" xmlns:p14="http://schemas.microsoft.com/office/powerpoint/2010/main">
    <mc:Choice Requires="p14">
      <p:transition spd="slow" p14:dur="2000" advTm="59697"/>
    </mc:Choice>
    <mc:Fallback xmlns="">
      <p:transition spd="slow" advTm="5969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44426" y="1233004"/>
            <a:ext cx="7683958" cy="1754326"/>
          </a:xfrm>
          <a:prstGeom prst="rect">
            <a:avLst/>
          </a:prstGeom>
        </p:spPr>
        <p:txBody>
          <a:bodyPr wrap="square">
            <a:spAutoFit/>
          </a:bodyPr>
          <a:lstStyle/>
          <a:p>
            <a:pPr algn="l" rtl="0"/>
            <a:r>
              <a:rPr lang="en-US" dirty="0" smtClean="0"/>
              <a:t>2- As </a:t>
            </a:r>
            <a:r>
              <a:rPr lang="en-US" dirty="0"/>
              <a:t>a result, you will have the following Stacked bar added to your </a:t>
            </a:r>
            <a:r>
              <a:rPr lang="en-US" dirty="0" smtClean="0"/>
              <a:t>worksheet.</a:t>
            </a:r>
          </a:p>
          <a:p>
            <a:pPr algn="l" rtl="0"/>
            <a:r>
              <a:rPr lang="en-US" dirty="0"/>
              <a:t>3. Add Duration data to the </a:t>
            </a:r>
            <a:r>
              <a:rPr lang="en-US" dirty="0" smtClean="0"/>
              <a:t>chart.</a:t>
            </a:r>
          </a:p>
          <a:p>
            <a:pPr algn="l" rtl="0"/>
            <a:endParaRPr lang="en-US" dirty="0"/>
          </a:p>
          <a:p>
            <a:pPr algn="l" rtl="0"/>
            <a:endParaRPr lang="en-US" dirty="0" smtClean="0"/>
          </a:p>
          <a:p>
            <a:pPr algn="l" rtl="0"/>
            <a:endParaRPr lang="en-US" b="1" dirty="0" smtClean="0">
              <a:solidFill>
                <a:srgbClr val="C00000"/>
              </a:solidFill>
            </a:endParaRPr>
          </a:p>
          <a:p>
            <a:pPr algn="l" rtl="0"/>
            <a:endParaRPr lang="ar-SA"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544" y="2287853"/>
            <a:ext cx="4176464"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60032" y="2287853"/>
            <a:ext cx="4150916"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7883982"/>
      </p:ext>
    </p:extLst>
  </p:cSld>
  <p:clrMapOvr>
    <a:masterClrMapping/>
  </p:clrMapOvr>
  <mc:AlternateContent xmlns:mc="http://schemas.openxmlformats.org/markup-compatibility/2006" xmlns:p14="http://schemas.microsoft.com/office/powerpoint/2010/main">
    <mc:Choice Requires="p14">
      <p:transition spd="slow" p14:dur="2000" advTm="38234"/>
    </mc:Choice>
    <mc:Fallback xmlns="">
      <p:transition spd="slow" advTm="3823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3528" y="1604259"/>
            <a:ext cx="8496944" cy="3912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611560" y="1052736"/>
            <a:ext cx="7632848" cy="369332"/>
          </a:xfrm>
          <a:prstGeom prst="rect">
            <a:avLst/>
          </a:prstGeom>
        </p:spPr>
        <p:txBody>
          <a:bodyPr wrap="square">
            <a:spAutoFit/>
          </a:bodyPr>
          <a:lstStyle/>
          <a:p>
            <a:pPr algn="l" rtl="0">
              <a:spcBef>
                <a:spcPct val="20000"/>
              </a:spcBef>
            </a:pPr>
            <a:r>
              <a:rPr lang="en-US" altLang="en-US" b="1" dirty="0" smtClean="0">
                <a:solidFill>
                  <a:srgbClr val="C00000"/>
                </a:solidFill>
              </a:rPr>
              <a:t>Dependencies: Show dependencies between activities with arrows</a:t>
            </a:r>
            <a:endParaRPr lang="en-US" altLang="en-US" b="1" dirty="0">
              <a:solidFill>
                <a:srgbClr val="C00000"/>
              </a:solidFill>
            </a:endParaRPr>
          </a:p>
        </p:txBody>
      </p:sp>
    </p:spTree>
    <p:extLst>
      <p:ext uri="{BB962C8B-B14F-4D97-AF65-F5344CB8AC3E}">
        <p14:creationId xmlns:p14="http://schemas.microsoft.com/office/powerpoint/2010/main" val="2134347799"/>
      </p:ext>
    </p:extLst>
  </p:cSld>
  <p:clrMapOvr>
    <a:masterClrMapping/>
  </p:clrMapOvr>
  <mc:AlternateContent xmlns:mc="http://schemas.openxmlformats.org/markup-compatibility/2006" xmlns:p14="http://schemas.microsoft.com/office/powerpoint/2010/main">
    <mc:Choice Requires="p14">
      <p:transition spd="slow" p14:dur="2000" advTm="133755"/>
    </mc:Choice>
    <mc:Fallback xmlns="">
      <p:transition spd="slow" advTm="13375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23528" y="1700808"/>
            <a:ext cx="3816424" cy="3693319"/>
          </a:xfrm>
          <a:prstGeom prst="rect">
            <a:avLst/>
          </a:prstGeom>
        </p:spPr>
        <p:txBody>
          <a:bodyPr wrap="square">
            <a:spAutoFit/>
          </a:bodyPr>
          <a:lstStyle/>
          <a:p>
            <a:pPr algn="l" rtl="0"/>
            <a:r>
              <a:rPr lang="en-US" dirty="0" smtClean="0"/>
              <a:t>Project Network Diagrams AOA/AON</a:t>
            </a:r>
          </a:p>
          <a:p>
            <a:pPr algn="l" rtl="0"/>
            <a:r>
              <a:rPr lang="en-US" dirty="0" smtClean="0"/>
              <a:t> • A project network illustrates the relationships between activities / tasks in the project. </a:t>
            </a:r>
          </a:p>
          <a:p>
            <a:pPr algn="l" rtl="0"/>
            <a:r>
              <a:rPr lang="en-US" dirty="0" smtClean="0"/>
              <a:t>• Showing the activities as nodes or on arrows between event nodes are two main ways to draw those relationships. Two types of Network Logic:- </a:t>
            </a:r>
          </a:p>
          <a:p>
            <a:pPr algn="l" rtl="0"/>
            <a:r>
              <a:rPr lang="en-US" dirty="0" smtClean="0"/>
              <a:t>• Activity on Arrow (AOA) </a:t>
            </a:r>
          </a:p>
          <a:p>
            <a:pPr algn="l" rtl="0"/>
            <a:r>
              <a:rPr lang="en-US" dirty="0" smtClean="0"/>
              <a:t>• Activity on Node (AON).</a:t>
            </a:r>
          </a:p>
          <a:p>
            <a:pPr algn="l" rtl="0"/>
            <a:r>
              <a:rPr lang="en-US" dirty="0" smtClean="0"/>
              <a:t>• With activities on arrow (AOA) diagrams, you are limited to showing only the </a:t>
            </a:r>
            <a:r>
              <a:rPr lang="en-US" b="1" dirty="0" smtClean="0">
                <a:solidFill>
                  <a:srgbClr val="C00000"/>
                </a:solidFill>
              </a:rPr>
              <a:t>finish to-start </a:t>
            </a:r>
            <a:r>
              <a:rPr lang="en-US" dirty="0" smtClean="0"/>
              <a:t>relationships. </a:t>
            </a:r>
          </a:p>
        </p:txBody>
      </p:sp>
      <p:sp>
        <p:nvSpPr>
          <p:cNvPr id="8" name="مستطيل 7"/>
          <p:cNvSpPr/>
          <p:nvPr/>
        </p:nvSpPr>
        <p:spPr>
          <a:xfrm>
            <a:off x="422939" y="1124744"/>
            <a:ext cx="2582758" cy="369332"/>
          </a:xfrm>
          <a:prstGeom prst="rect">
            <a:avLst/>
          </a:prstGeom>
        </p:spPr>
        <p:txBody>
          <a:bodyPr wrap="none">
            <a:spAutoFit/>
          </a:bodyPr>
          <a:lstStyle/>
          <a:p>
            <a:pPr algn="l" rtl="0"/>
            <a:r>
              <a:rPr lang="en-US" b="1" dirty="0" smtClean="0">
                <a:solidFill>
                  <a:srgbClr val="C00000"/>
                </a:solidFill>
              </a:rPr>
              <a:t>Extensions to PERT/CPM</a:t>
            </a:r>
            <a:endParaRPr lang="ar-SA" dirty="0">
              <a:solidFill>
                <a:srgbClr val="C00000"/>
              </a:solidFill>
            </a:endParaRPr>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604259"/>
            <a:ext cx="4518248" cy="372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2322150"/>
      </p:ext>
    </p:extLst>
  </p:cSld>
  <p:clrMapOvr>
    <a:masterClrMapping/>
  </p:clrMapOvr>
  <mc:AlternateContent xmlns:mc="http://schemas.openxmlformats.org/markup-compatibility/2006" xmlns:p14="http://schemas.microsoft.com/office/powerpoint/2010/main">
    <mc:Choice Requires="p14">
      <p:transition spd="slow" p14:dur="2000" advTm="122693"/>
    </mc:Choice>
    <mc:Fallback xmlns="">
      <p:transition spd="slow" advTm="12269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39552" y="1604259"/>
            <a:ext cx="3312368" cy="3416320"/>
          </a:xfrm>
          <a:prstGeom prst="rect">
            <a:avLst/>
          </a:prstGeom>
        </p:spPr>
        <p:txBody>
          <a:bodyPr wrap="square">
            <a:spAutoFit/>
          </a:bodyPr>
          <a:lstStyle/>
          <a:p>
            <a:pPr algn="l" rtl="0"/>
            <a:r>
              <a:rPr lang="en-US" dirty="0" smtClean="0"/>
              <a:t>• "</a:t>
            </a:r>
            <a:r>
              <a:rPr lang="en-US" b="1" dirty="0" smtClean="0">
                <a:solidFill>
                  <a:srgbClr val="C00000"/>
                </a:solidFill>
              </a:rPr>
              <a:t>Dummy" activities </a:t>
            </a:r>
            <a:r>
              <a:rPr lang="en-US" dirty="0" smtClean="0"/>
              <a:t>have to be added to show some of the more complex relationships and dependencies between activities.</a:t>
            </a:r>
            <a:r>
              <a:rPr lang="en-US" dirty="0"/>
              <a:t> </a:t>
            </a:r>
            <a:r>
              <a:rPr lang="en-US" b="1" dirty="0" smtClean="0">
                <a:solidFill>
                  <a:srgbClr val="C00000"/>
                </a:solidFill>
              </a:rPr>
              <a:t>Activity on Node (AON) </a:t>
            </a:r>
            <a:r>
              <a:rPr lang="en-US" dirty="0" smtClean="0"/>
              <a:t>diagrams place the activity on the node, and the interconnection arrows illustrate the dependencies between the activities. </a:t>
            </a:r>
          </a:p>
          <a:p>
            <a:pPr algn="l" rtl="0"/>
            <a:r>
              <a:rPr lang="en-US" dirty="0" smtClean="0"/>
              <a:t>• There are more flexible and can show all of the major types of relationships. </a:t>
            </a:r>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604259"/>
            <a:ext cx="4518248" cy="372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1413708"/>
      </p:ext>
    </p:extLst>
  </p:cSld>
  <p:clrMapOvr>
    <a:masterClrMapping/>
  </p:clrMapOvr>
  <mc:AlternateContent xmlns:mc="http://schemas.openxmlformats.org/markup-compatibility/2006" xmlns:p14="http://schemas.microsoft.com/office/powerpoint/2010/main">
    <mc:Choice Requires="p14">
      <p:transition spd="slow" p14:dur="2000" advTm="87213"/>
    </mc:Choice>
    <mc:Fallback xmlns="">
      <p:transition spd="slow" advTm="8721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467544" y="2060848"/>
            <a:ext cx="3096344" cy="2862322"/>
          </a:xfrm>
          <a:prstGeom prst="rect">
            <a:avLst/>
          </a:prstGeom>
        </p:spPr>
        <p:txBody>
          <a:bodyPr wrap="square">
            <a:spAutoFit/>
          </a:bodyPr>
          <a:lstStyle/>
          <a:p>
            <a:pPr marL="285750" indent="-285750" algn="l" rtl="0">
              <a:buFont typeface="Arial" panose="020B0604020202020204" pitchFamily="34" charset="0"/>
              <a:buChar char="•"/>
            </a:pPr>
            <a:r>
              <a:rPr lang="en-US" dirty="0" smtClean="0"/>
              <a:t> Since the activity is on a node, the emphasis (and more data) usually can be placed on the activity. </a:t>
            </a:r>
          </a:p>
          <a:p>
            <a:pPr marL="285750" indent="-285750" algn="l" rtl="0">
              <a:buFont typeface="Arial" panose="020B0604020202020204" pitchFamily="34" charset="0"/>
              <a:buChar char="•"/>
            </a:pPr>
            <a:r>
              <a:rPr lang="en-US" dirty="0" smtClean="0"/>
              <a:t>The main difference between AOA &amp; AON is AOA diagrams emphasize the milestones (events); AON networks emphasize the tasks.</a:t>
            </a:r>
            <a:endParaRPr lang="ar-SA" dirty="0"/>
          </a:p>
        </p:txBody>
      </p:sp>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51920" y="1604258"/>
            <a:ext cx="5022304" cy="4056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591336"/>
      </p:ext>
    </p:extLst>
  </p:cSld>
  <p:clrMapOvr>
    <a:masterClrMapping/>
  </p:clrMapOvr>
  <mc:AlternateContent xmlns:mc="http://schemas.openxmlformats.org/markup-compatibility/2006" xmlns:p14="http://schemas.microsoft.com/office/powerpoint/2010/main">
    <mc:Choice Requires="p14">
      <p:transition spd="slow" p14:dur="2000" advTm="73342"/>
    </mc:Choice>
    <mc:Fallback xmlns="">
      <p:transition spd="slow" advTm="7334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جدول 4"/>
          <p:cNvGraphicFramePr>
            <a:graphicFrameLocks noGrp="1"/>
          </p:cNvGraphicFramePr>
          <p:nvPr>
            <p:extLst>
              <p:ext uri="{D42A27DB-BD31-4B8C-83A1-F6EECF244321}">
                <p14:modId xmlns:p14="http://schemas.microsoft.com/office/powerpoint/2010/main" val="2817196386"/>
              </p:ext>
            </p:extLst>
          </p:nvPr>
        </p:nvGraphicFramePr>
        <p:xfrm>
          <a:off x="683566" y="1628800"/>
          <a:ext cx="7799102" cy="3200400"/>
        </p:xfrm>
        <a:graphic>
          <a:graphicData uri="http://schemas.openxmlformats.org/drawingml/2006/table">
            <a:tbl>
              <a:tblPr rtl="1" firstRow="1" bandRow="1">
                <a:tableStyleId>{5C22544A-7EE6-4342-B048-85BDC9FD1C3A}</a:tableStyleId>
              </a:tblPr>
              <a:tblGrid>
                <a:gridCol w="3899551"/>
                <a:gridCol w="3899551"/>
              </a:tblGrid>
              <a:tr h="139040">
                <a:tc>
                  <a:txBody>
                    <a:bodyPr/>
                    <a:lstStyle/>
                    <a:p>
                      <a:pPr algn="ctr" rtl="1"/>
                      <a:r>
                        <a:rPr lang="en-US" dirty="0" smtClean="0"/>
                        <a:t>Activity on Arrow Disadvantages</a:t>
                      </a:r>
                      <a:endParaRPr lang="ar-SA" dirty="0"/>
                    </a:p>
                  </a:txBody>
                  <a:tcPr/>
                </a:tc>
                <a:tc>
                  <a:txBody>
                    <a:bodyPr/>
                    <a:lstStyle/>
                    <a:p>
                      <a:pPr rtl="1"/>
                      <a:r>
                        <a:rPr lang="en-US" dirty="0" smtClean="0"/>
                        <a:t>Activity on Arrow Advantages</a:t>
                      </a:r>
                      <a:endParaRPr lang="ar-SA" dirty="0"/>
                    </a:p>
                  </a:txBody>
                  <a:tcPr/>
                </a:tc>
              </a:tr>
              <a:tr h="370840">
                <a:tc>
                  <a:txBody>
                    <a:bodyPr/>
                    <a:lstStyle/>
                    <a:p>
                      <a:pPr algn="l" rtl="0"/>
                      <a:r>
                        <a:rPr lang="en-US" dirty="0" smtClean="0"/>
                        <a:t>• The AOA network can only show finish-to start relationships. </a:t>
                      </a:r>
                    </a:p>
                    <a:p>
                      <a:pPr algn="l" rtl="0"/>
                      <a:r>
                        <a:rPr lang="en-US" dirty="0" smtClean="0"/>
                        <a:t>• There are instances when “dummy” activities can occur in an AOA network. Dummy activities do not have durations associated with them; they simply show that a task has some kind of dependence on another task.</a:t>
                      </a:r>
                    </a:p>
                    <a:p>
                      <a:pPr algn="l" rtl="0"/>
                      <a:r>
                        <a:rPr lang="en-US" dirty="0" smtClean="0"/>
                        <a:t>AOA diagrams are not as widely used as AON.</a:t>
                      </a:r>
                      <a:endParaRPr lang="ar-SA" dirty="0"/>
                    </a:p>
                  </a:txBody>
                  <a:tcPr/>
                </a:tc>
                <a:tc>
                  <a:txBody>
                    <a:bodyPr/>
                    <a:lstStyle/>
                    <a:p>
                      <a:pPr algn="l" rtl="0"/>
                      <a:r>
                        <a:rPr lang="en-US" dirty="0" smtClean="0"/>
                        <a:t>• An arrow denotes passage of time .</a:t>
                      </a:r>
                    </a:p>
                    <a:p>
                      <a:pPr algn="l" rtl="0"/>
                      <a:r>
                        <a:rPr lang="en-US" dirty="0" smtClean="0"/>
                        <a:t>• Scheduling (manually) on an AOA diagram is easier than on an AON diagram. </a:t>
                      </a:r>
                    </a:p>
                    <a:p>
                      <a:pPr algn="l" rtl="0"/>
                      <a:r>
                        <a:rPr lang="en-US" dirty="0" smtClean="0"/>
                        <a:t>• In general, AOA needs fewer arrows than AON and therefore the network will be more compact and clear.</a:t>
                      </a:r>
                      <a:endParaRPr lang="ar-SA" dirty="0"/>
                    </a:p>
                  </a:txBody>
                  <a:tcPr/>
                </a:tc>
              </a:tr>
            </a:tbl>
          </a:graphicData>
        </a:graphic>
      </p:graphicFrame>
      <p:pic>
        <p:nvPicPr>
          <p:cNvPr id="2150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06750" y="1052736"/>
            <a:ext cx="2728913"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308005"/>
      </p:ext>
    </p:extLst>
  </p:cSld>
  <p:clrMapOvr>
    <a:masterClrMapping/>
  </p:clrMapOvr>
  <mc:AlternateContent xmlns:mc="http://schemas.openxmlformats.org/markup-compatibility/2006" xmlns:p14="http://schemas.microsoft.com/office/powerpoint/2010/main">
    <mc:Choice Requires="p14">
      <p:transition spd="slow" p14:dur="2000" advTm="122345"/>
    </mc:Choice>
    <mc:Fallback xmlns="">
      <p:transition spd="slow" advTm="12234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3458552799"/>
              </p:ext>
            </p:extLst>
          </p:nvPr>
        </p:nvGraphicFramePr>
        <p:xfrm>
          <a:off x="467544" y="1397000"/>
          <a:ext cx="8136904" cy="2931160"/>
        </p:xfrm>
        <a:graphic>
          <a:graphicData uri="http://schemas.openxmlformats.org/drawingml/2006/table">
            <a:tbl>
              <a:tblPr rtl="1" firstRow="1" bandRow="1">
                <a:tableStyleId>{5C22544A-7EE6-4342-B048-85BDC9FD1C3A}</a:tableStyleId>
              </a:tblPr>
              <a:tblGrid>
                <a:gridCol w="4068452"/>
                <a:gridCol w="4068452"/>
              </a:tblGrid>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smtClean="0"/>
                        <a:t>Activity on Node Disadvantages</a:t>
                      </a:r>
                    </a:p>
                  </a:txBody>
                  <a:tcPr/>
                </a:tc>
                <a:tc>
                  <a:txBody>
                    <a:bodyPr/>
                    <a:lstStyle/>
                    <a:p>
                      <a:pPr algn="ctr" rtl="0"/>
                      <a:r>
                        <a:rPr lang="en-US" dirty="0" smtClean="0"/>
                        <a:t>Activity on Node Advantages</a:t>
                      </a:r>
                      <a:endParaRPr lang="ar-SA" dirty="0"/>
                    </a:p>
                  </a:txBody>
                  <a:tcPr/>
                </a:tc>
              </a:tr>
              <a:tr h="370840">
                <a:tc>
                  <a:txBody>
                    <a:bodyPr/>
                    <a:lstStyle/>
                    <a:p>
                      <a:pPr algn="l" rtl="0"/>
                      <a:r>
                        <a:rPr lang="en-US" dirty="0" smtClean="0"/>
                        <a:t>• Large networks require dedicated maintenance and analysis. </a:t>
                      </a:r>
                    </a:p>
                  </a:txBody>
                  <a:tcPr/>
                </a:tc>
                <a:tc>
                  <a:txBody>
                    <a:bodyPr/>
                    <a:lstStyle/>
                    <a:p>
                      <a:pPr algn="l" rtl="0"/>
                      <a:r>
                        <a:rPr lang="en-US" dirty="0" smtClean="0"/>
                        <a:t>• AON does not have dummy activities since the arrows only resent dependencies. </a:t>
                      </a:r>
                    </a:p>
                    <a:p>
                      <a:pPr algn="l" rtl="0"/>
                      <a:r>
                        <a:rPr lang="en-US" dirty="0" smtClean="0"/>
                        <a:t>• AON can accommodate any kind of task relationship.</a:t>
                      </a:r>
                    </a:p>
                    <a:p>
                      <a:pPr algn="l" rtl="0"/>
                      <a:r>
                        <a:rPr lang="en-US" dirty="0" smtClean="0"/>
                        <a:t>• AON is the most widely used network - diagramming method today and all project management software supports it.</a:t>
                      </a:r>
                      <a:endParaRPr lang="ar-SA" dirty="0"/>
                    </a:p>
                  </a:txBody>
                  <a:tcPr/>
                </a:tc>
              </a:tr>
            </a:tbl>
          </a:graphicData>
        </a:graphic>
      </p:graphicFrame>
      <p:pic>
        <p:nvPicPr>
          <p:cNvPr id="2253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1840" y="1052736"/>
            <a:ext cx="27209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202766"/>
      </p:ext>
    </p:extLst>
  </p:cSld>
  <p:clrMapOvr>
    <a:masterClrMapping/>
  </p:clrMapOvr>
  <mc:AlternateContent xmlns:mc="http://schemas.openxmlformats.org/markup-compatibility/2006" xmlns:p14="http://schemas.microsoft.com/office/powerpoint/2010/main">
    <mc:Choice Requires="p14">
      <p:transition spd="slow" p14:dur="2000" advTm="151837"/>
    </mc:Choice>
    <mc:Fallback xmlns="">
      <p:transition spd="slow" advTm="15183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544" y="1124744"/>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0904985"/>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3271818"/>
      </p:ext>
    </p:extLst>
  </p:cSld>
  <p:clrMapOvr>
    <a:masterClrMapping/>
  </p:clrMapOvr>
  <mc:AlternateContent xmlns:mc="http://schemas.openxmlformats.org/markup-compatibility/2006" xmlns:p14="http://schemas.microsoft.com/office/powerpoint/2010/main">
    <mc:Choice Requires="p14">
      <p:transition spd="slow" p14:dur="2000" advTm="34215"/>
    </mc:Choice>
    <mc:Fallback xmlns="">
      <p:transition spd="slow" advTm="34215"/>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1782</Words>
  <Application>Microsoft Office PowerPoint</Application>
  <PresentationFormat>عرض على الشاشة (3:4)‏</PresentationFormat>
  <Paragraphs>144</Paragraphs>
  <Slides>32</Slides>
  <Notes>6</Notes>
  <HiddenSlides>0</HiddenSlides>
  <MMClips>0</MMClips>
  <ScaleCrop>false</ScaleCrop>
  <HeadingPairs>
    <vt:vector size="4" baseType="variant">
      <vt:variant>
        <vt:lpstr>نسق</vt:lpstr>
      </vt:variant>
      <vt:variant>
        <vt:i4>1</vt:i4>
      </vt:variant>
      <vt:variant>
        <vt:lpstr>عناوين الشرائح</vt:lpstr>
      </vt:variant>
      <vt:variant>
        <vt:i4>32</vt:i4>
      </vt:variant>
    </vt:vector>
  </HeadingPairs>
  <TitlesOfParts>
    <vt:vector size="33"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1</cp:revision>
  <dcterms:created xsi:type="dcterms:W3CDTF">2023-08-03T15:18:12Z</dcterms:created>
  <dcterms:modified xsi:type="dcterms:W3CDTF">2023-08-03T15:20:58Z</dcterms:modified>
</cp:coreProperties>
</file>