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diagrams/colors1.xml" ContentType="application/vnd.openxmlformats-officedocument.drawingml.diagramColors+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494" r:id="rId3"/>
    <p:sldId id="497" r:id="rId4"/>
    <p:sldId id="498" r:id="rId5"/>
    <p:sldId id="499" r:id="rId6"/>
    <p:sldId id="501" r:id="rId7"/>
    <p:sldId id="502" r:id="rId8"/>
    <p:sldId id="503" r:id="rId9"/>
    <p:sldId id="504" r:id="rId10"/>
    <p:sldId id="505" r:id="rId11"/>
    <p:sldId id="506" r:id="rId12"/>
    <p:sldId id="507" r:id="rId13"/>
    <p:sldId id="508" r:id="rId14"/>
    <p:sldId id="509" r:id="rId15"/>
    <p:sldId id="510" r:id="rId16"/>
    <p:sldId id="512" r:id="rId17"/>
    <p:sldId id="513" r:id="rId18"/>
    <p:sldId id="511" r:id="rId19"/>
    <p:sldId id="514" r:id="rId20"/>
    <p:sldId id="517" r:id="rId21"/>
    <p:sldId id="518" r:id="rId22"/>
    <p:sldId id="519" r:id="rId23"/>
    <p:sldId id="520" r:id="rId24"/>
    <p:sldId id="523" r:id="rId25"/>
    <p:sldId id="524" r:id="rId26"/>
    <p:sldId id="532" r:id="rId27"/>
    <p:sldId id="531" r:id="rId28"/>
    <p:sldId id="535" r:id="rId29"/>
    <p:sldId id="533" r:id="rId30"/>
    <p:sldId id="536" r:id="rId31"/>
    <p:sldId id="539" r:id="rId32"/>
    <p:sldId id="541" r:id="rId33"/>
    <p:sldId id="552" r:id="rId34"/>
    <p:sldId id="542" r:id="rId35"/>
    <p:sldId id="543" r:id="rId36"/>
    <p:sldId id="547" r:id="rId37"/>
    <p:sldId id="548" r:id="rId38"/>
    <p:sldId id="549" r:id="rId39"/>
    <p:sldId id="550" r:id="rId40"/>
    <p:sldId id="551" r:id="rId41"/>
    <p:sldId id="33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80"/>
          </p14:sldIdLst>
        </p14:section>
        <p14:section name="Default Section" id="{F387E61A-9E08-634F-883F-E274316EDBDC}">
          <p14:sldIdLst>
            <p14:sldId id="494"/>
            <p14:sldId id="497"/>
            <p14:sldId id="498"/>
            <p14:sldId id="499"/>
            <p14:sldId id="501"/>
            <p14:sldId id="502"/>
            <p14:sldId id="503"/>
            <p14:sldId id="504"/>
            <p14:sldId id="505"/>
            <p14:sldId id="506"/>
            <p14:sldId id="507"/>
            <p14:sldId id="508"/>
            <p14:sldId id="509"/>
            <p14:sldId id="510"/>
            <p14:sldId id="512"/>
            <p14:sldId id="513"/>
            <p14:sldId id="511"/>
            <p14:sldId id="514"/>
            <p14:sldId id="517"/>
            <p14:sldId id="518"/>
            <p14:sldId id="519"/>
            <p14:sldId id="520"/>
            <p14:sldId id="523"/>
            <p14:sldId id="524"/>
            <p14:sldId id="532"/>
            <p14:sldId id="531"/>
            <p14:sldId id="535"/>
            <p14:sldId id="533"/>
            <p14:sldId id="536"/>
            <p14:sldId id="539"/>
            <p14:sldId id="541"/>
            <p14:sldId id="552"/>
            <p14:sldId id="542"/>
            <p14:sldId id="543"/>
            <p14:sldId id="547"/>
            <p14:sldId id="548"/>
            <p14:sldId id="549"/>
            <p14:sldId id="550"/>
            <p14:sldId id="551"/>
            <p14:sldId id="336"/>
          </p14:sldIdLst>
        </p14:section>
        <p14:section name="Untitled Section" id="{5633989F-2401-534B-9DA0-66F82743A7D0}">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68"/>
    <p:restoredTop sz="93729" autoAdjust="0"/>
  </p:normalViewPr>
  <p:slideViewPr>
    <p:cSldViewPr snapToGrid="0">
      <p:cViewPr varScale="1">
        <p:scale>
          <a:sx n="145" d="100"/>
          <a:sy n="145" d="100"/>
        </p:scale>
        <p:origin x="36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D88F2E-5ED2-48E0-B44D-59701657D4D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48A68B12-A348-4FD3-969C-7CA885EAD62D}">
      <dgm:prSet custT="1"/>
      <dgm:spPr/>
      <dgm:t>
        <a:bodyPr/>
        <a:lstStyle/>
        <a:p>
          <a:r>
            <a:rPr lang="en-US" sz="1600">
              <a:latin typeface="Alexandria" pitchFamily="2" charset="-78"/>
              <a:cs typeface="Alexandria" pitchFamily="2" charset="-78"/>
            </a:rPr>
            <a:t>Introduction</a:t>
          </a:r>
        </a:p>
      </dgm:t>
    </dgm:pt>
    <dgm:pt modelId="{5B03EF32-781D-4569-AFCC-4233BDBAC0A9}" type="parTrans" cxnId="{5C32263E-D7C6-4292-B46C-5DFF4C0D85A4}">
      <dgm:prSet/>
      <dgm:spPr/>
      <dgm:t>
        <a:bodyPr/>
        <a:lstStyle/>
        <a:p>
          <a:endParaRPr lang="en-US" sz="1600">
            <a:latin typeface="Alexandria" pitchFamily="2" charset="-78"/>
            <a:cs typeface="Alexandria" pitchFamily="2" charset="-78"/>
          </a:endParaRPr>
        </a:p>
      </dgm:t>
    </dgm:pt>
    <dgm:pt modelId="{AE22722D-7A48-44A5-A92F-B0EABABC8ABF}" type="sibTrans" cxnId="{5C32263E-D7C6-4292-B46C-5DFF4C0D85A4}">
      <dgm:prSet/>
      <dgm:spPr/>
      <dgm:t>
        <a:bodyPr/>
        <a:lstStyle/>
        <a:p>
          <a:endParaRPr lang="en-US" sz="1600">
            <a:latin typeface="Alexandria" pitchFamily="2" charset="-78"/>
            <a:cs typeface="Alexandria" pitchFamily="2" charset="-78"/>
          </a:endParaRPr>
        </a:p>
      </dgm:t>
    </dgm:pt>
    <dgm:pt modelId="{91A1901B-B231-45F1-9787-EC36D2AF96FA}">
      <dgm:prSet custT="1"/>
      <dgm:spPr/>
      <dgm:t>
        <a:bodyPr/>
        <a:lstStyle/>
        <a:p>
          <a:r>
            <a:rPr lang="en-US" sz="1600" dirty="0">
              <a:latin typeface="Alexandria" pitchFamily="2" charset="-78"/>
              <a:cs typeface="Alexandria" pitchFamily="2" charset="-78"/>
            </a:rPr>
            <a:t>The key elements of the crypto ecosystem</a:t>
          </a:r>
        </a:p>
      </dgm:t>
    </dgm:pt>
    <dgm:pt modelId="{A709D9E7-B11D-4B79-A3C8-0CF56C625BE9}" type="parTrans" cxnId="{B95E78C3-0CB1-4A4A-94B9-6A5EDEF2EEE2}">
      <dgm:prSet/>
      <dgm:spPr/>
      <dgm:t>
        <a:bodyPr/>
        <a:lstStyle/>
        <a:p>
          <a:endParaRPr lang="en-US" sz="1600">
            <a:latin typeface="Alexandria" pitchFamily="2" charset="-78"/>
            <a:cs typeface="Alexandria" pitchFamily="2" charset="-78"/>
          </a:endParaRPr>
        </a:p>
      </dgm:t>
    </dgm:pt>
    <dgm:pt modelId="{CE5843C3-ABFA-4984-97DC-405737BA44E6}" type="sibTrans" cxnId="{B95E78C3-0CB1-4A4A-94B9-6A5EDEF2EEE2}">
      <dgm:prSet/>
      <dgm:spPr/>
      <dgm:t>
        <a:bodyPr/>
        <a:lstStyle/>
        <a:p>
          <a:endParaRPr lang="en-US" sz="1600">
            <a:latin typeface="Alexandria" pitchFamily="2" charset="-78"/>
            <a:cs typeface="Alexandria" pitchFamily="2" charset="-78"/>
          </a:endParaRPr>
        </a:p>
      </dgm:t>
    </dgm:pt>
    <dgm:pt modelId="{EF08C6C7-D879-4FB8-9AE3-EF5BEAD4C9B2}">
      <dgm:prSet custT="1"/>
      <dgm:spPr/>
      <dgm:t>
        <a:bodyPr/>
        <a:lstStyle/>
        <a:p>
          <a:r>
            <a:rPr lang="en-US" sz="1600">
              <a:latin typeface="Alexandria" pitchFamily="2" charset="-78"/>
              <a:cs typeface="Alexandria" pitchFamily="2" charset="-78"/>
            </a:rPr>
            <a:t>Structural flaws and risks</a:t>
          </a:r>
        </a:p>
      </dgm:t>
    </dgm:pt>
    <dgm:pt modelId="{78A68CFE-C71D-4260-9DC3-CB573CCC171C}" type="parTrans" cxnId="{75D9A8DB-5EB3-488D-AA52-6EBEFB7C7AC3}">
      <dgm:prSet/>
      <dgm:spPr/>
      <dgm:t>
        <a:bodyPr/>
        <a:lstStyle/>
        <a:p>
          <a:endParaRPr lang="en-US" sz="1600">
            <a:latin typeface="Alexandria" pitchFamily="2" charset="-78"/>
            <a:cs typeface="Alexandria" pitchFamily="2" charset="-78"/>
          </a:endParaRPr>
        </a:p>
      </dgm:t>
    </dgm:pt>
    <dgm:pt modelId="{A2C8AA2E-F427-497E-B777-BA2C53773E39}" type="sibTrans" cxnId="{75D9A8DB-5EB3-488D-AA52-6EBEFB7C7AC3}">
      <dgm:prSet/>
      <dgm:spPr/>
      <dgm:t>
        <a:bodyPr/>
        <a:lstStyle/>
        <a:p>
          <a:endParaRPr lang="en-US" sz="1600">
            <a:latin typeface="Alexandria" pitchFamily="2" charset="-78"/>
            <a:cs typeface="Alexandria" pitchFamily="2" charset="-78"/>
          </a:endParaRPr>
        </a:p>
      </dgm:t>
    </dgm:pt>
    <dgm:pt modelId="{AF0D07ED-51D3-4915-9299-530D7B8469D0}">
      <dgm:prSet custT="1"/>
      <dgm:spPr/>
      <dgm:t>
        <a:bodyPr/>
        <a:lstStyle/>
        <a:p>
          <a:r>
            <a:rPr lang="en-US" sz="1600" dirty="0">
              <a:latin typeface="Alexandria" pitchFamily="2" charset="-78"/>
              <a:cs typeface="Alexandria" pitchFamily="2" charset="-78"/>
            </a:rPr>
            <a:t>Conclusions </a:t>
          </a:r>
        </a:p>
      </dgm:t>
    </dgm:pt>
    <dgm:pt modelId="{219E11E4-314E-4AFF-9E67-2D82C9050CDC}" type="parTrans" cxnId="{FD7EACD3-A916-4586-B9C7-B8FB30510AFA}">
      <dgm:prSet/>
      <dgm:spPr/>
      <dgm:t>
        <a:bodyPr/>
        <a:lstStyle/>
        <a:p>
          <a:endParaRPr lang="en-US" sz="1600">
            <a:latin typeface="Alexandria" pitchFamily="2" charset="-78"/>
            <a:cs typeface="Alexandria" pitchFamily="2" charset="-78"/>
          </a:endParaRPr>
        </a:p>
      </dgm:t>
    </dgm:pt>
    <dgm:pt modelId="{9C3565B8-99B8-446A-BF64-B7752359284F}" type="sibTrans" cxnId="{FD7EACD3-A916-4586-B9C7-B8FB30510AFA}">
      <dgm:prSet/>
      <dgm:spPr/>
      <dgm:t>
        <a:bodyPr/>
        <a:lstStyle/>
        <a:p>
          <a:endParaRPr lang="en-US" sz="1600">
            <a:latin typeface="Alexandria" pitchFamily="2" charset="-78"/>
            <a:cs typeface="Alexandria" pitchFamily="2" charset="-78"/>
          </a:endParaRPr>
        </a:p>
      </dgm:t>
    </dgm:pt>
    <dgm:pt modelId="{F534E2A6-94E3-3943-A206-1A209E4BCB16}" type="pres">
      <dgm:prSet presAssocID="{CAD88F2E-5ED2-48E0-B44D-59701657D4D1}" presName="vert0" presStyleCnt="0">
        <dgm:presLayoutVars>
          <dgm:dir/>
          <dgm:animOne val="branch"/>
          <dgm:animLvl val="lvl"/>
        </dgm:presLayoutVars>
      </dgm:prSet>
      <dgm:spPr/>
    </dgm:pt>
    <dgm:pt modelId="{0DB6BACC-6045-AB42-9041-71D45E6E4322}" type="pres">
      <dgm:prSet presAssocID="{48A68B12-A348-4FD3-969C-7CA885EAD62D}" presName="thickLine" presStyleLbl="alignNode1" presStyleIdx="0" presStyleCnt="4"/>
      <dgm:spPr/>
    </dgm:pt>
    <dgm:pt modelId="{1A1A244B-F19F-6B43-95C7-5746497F1734}" type="pres">
      <dgm:prSet presAssocID="{48A68B12-A348-4FD3-969C-7CA885EAD62D}" presName="horz1" presStyleCnt="0"/>
      <dgm:spPr/>
    </dgm:pt>
    <dgm:pt modelId="{F602B7B0-D345-7744-8DA7-C24105977BAB}" type="pres">
      <dgm:prSet presAssocID="{48A68B12-A348-4FD3-969C-7CA885EAD62D}" presName="tx1" presStyleLbl="revTx" presStyleIdx="0" presStyleCnt="4"/>
      <dgm:spPr/>
    </dgm:pt>
    <dgm:pt modelId="{5D02160C-6EEA-D84C-A803-215FDA71FE0A}" type="pres">
      <dgm:prSet presAssocID="{48A68B12-A348-4FD3-969C-7CA885EAD62D}" presName="vert1" presStyleCnt="0"/>
      <dgm:spPr/>
    </dgm:pt>
    <dgm:pt modelId="{ADCC8BA0-4349-2F49-B633-D84722102916}" type="pres">
      <dgm:prSet presAssocID="{91A1901B-B231-45F1-9787-EC36D2AF96FA}" presName="thickLine" presStyleLbl="alignNode1" presStyleIdx="1" presStyleCnt="4"/>
      <dgm:spPr/>
    </dgm:pt>
    <dgm:pt modelId="{B7A373DF-8E83-FD40-B94D-51C87BF78149}" type="pres">
      <dgm:prSet presAssocID="{91A1901B-B231-45F1-9787-EC36D2AF96FA}" presName="horz1" presStyleCnt="0"/>
      <dgm:spPr/>
    </dgm:pt>
    <dgm:pt modelId="{8BDE588E-86AA-D14D-B05C-0E5417336F9E}" type="pres">
      <dgm:prSet presAssocID="{91A1901B-B231-45F1-9787-EC36D2AF96FA}" presName="tx1" presStyleLbl="revTx" presStyleIdx="1" presStyleCnt="4"/>
      <dgm:spPr/>
    </dgm:pt>
    <dgm:pt modelId="{92517E6B-CD54-BC4D-90F4-68BD5977BCBE}" type="pres">
      <dgm:prSet presAssocID="{91A1901B-B231-45F1-9787-EC36D2AF96FA}" presName="vert1" presStyleCnt="0"/>
      <dgm:spPr/>
    </dgm:pt>
    <dgm:pt modelId="{1101B1E9-80D8-254C-97EA-50EA696B31D0}" type="pres">
      <dgm:prSet presAssocID="{EF08C6C7-D879-4FB8-9AE3-EF5BEAD4C9B2}" presName="thickLine" presStyleLbl="alignNode1" presStyleIdx="2" presStyleCnt="4"/>
      <dgm:spPr/>
    </dgm:pt>
    <dgm:pt modelId="{3184EB83-14AE-E14F-82D2-9F86CE1DED50}" type="pres">
      <dgm:prSet presAssocID="{EF08C6C7-D879-4FB8-9AE3-EF5BEAD4C9B2}" presName="horz1" presStyleCnt="0"/>
      <dgm:spPr/>
    </dgm:pt>
    <dgm:pt modelId="{3940DB29-AF4B-6A46-9FF3-0DCE73DAB91A}" type="pres">
      <dgm:prSet presAssocID="{EF08C6C7-D879-4FB8-9AE3-EF5BEAD4C9B2}" presName="tx1" presStyleLbl="revTx" presStyleIdx="2" presStyleCnt="4"/>
      <dgm:spPr/>
    </dgm:pt>
    <dgm:pt modelId="{9DD9CBB4-88D6-B144-B6BA-C493DE70D269}" type="pres">
      <dgm:prSet presAssocID="{EF08C6C7-D879-4FB8-9AE3-EF5BEAD4C9B2}" presName="vert1" presStyleCnt="0"/>
      <dgm:spPr/>
    </dgm:pt>
    <dgm:pt modelId="{8220075E-BCA3-7646-96B6-D42E4FA25AA7}" type="pres">
      <dgm:prSet presAssocID="{AF0D07ED-51D3-4915-9299-530D7B8469D0}" presName="thickLine" presStyleLbl="alignNode1" presStyleIdx="3" presStyleCnt="4"/>
      <dgm:spPr/>
    </dgm:pt>
    <dgm:pt modelId="{268194BB-2077-724B-94BD-E9DC69BF3319}" type="pres">
      <dgm:prSet presAssocID="{AF0D07ED-51D3-4915-9299-530D7B8469D0}" presName="horz1" presStyleCnt="0"/>
      <dgm:spPr/>
    </dgm:pt>
    <dgm:pt modelId="{A9742780-5B5A-A242-82F6-B24AC9FAC10C}" type="pres">
      <dgm:prSet presAssocID="{AF0D07ED-51D3-4915-9299-530D7B8469D0}" presName="tx1" presStyleLbl="revTx" presStyleIdx="3" presStyleCnt="4"/>
      <dgm:spPr/>
    </dgm:pt>
    <dgm:pt modelId="{DEA2E08E-3B6F-1641-8147-662BF6EDE0D0}" type="pres">
      <dgm:prSet presAssocID="{AF0D07ED-51D3-4915-9299-530D7B8469D0}" presName="vert1" presStyleCnt="0"/>
      <dgm:spPr/>
    </dgm:pt>
  </dgm:ptLst>
  <dgm:cxnLst>
    <dgm:cxn modelId="{03D8B614-7B7E-9B4B-88C2-38DC1351B897}" type="presOf" srcId="{CAD88F2E-5ED2-48E0-B44D-59701657D4D1}" destId="{F534E2A6-94E3-3943-A206-1A209E4BCB16}" srcOrd="0" destOrd="0" presId="urn:microsoft.com/office/officeart/2008/layout/LinedList"/>
    <dgm:cxn modelId="{5C32263E-D7C6-4292-B46C-5DFF4C0D85A4}" srcId="{CAD88F2E-5ED2-48E0-B44D-59701657D4D1}" destId="{48A68B12-A348-4FD3-969C-7CA885EAD62D}" srcOrd="0" destOrd="0" parTransId="{5B03EF32-781D-4569-AFCC-4233BDBAC0A9}" sibTransId="{AE22722D-7A48-44A5-A92F-B0EABABC8ABF}"/>
    <dgm:cxn modelId="{811E6955-A0B2-E145-87A7-29E574D29F34}" type="presOf" srcId="{48A68B12-A348-4FD3-969C-7CA885EAD62D}" destId="{F602B7B0-D345-7744-8DA7-C24105977BAB}" srcOrd="0" destOrd="0" presId="urn:microsoft.com/office/officeart/2008/layout/LinedList"/>
    <dgm:cxn modelId="{C921AA7E-C7EC-4845-992E-137DA501052D}" type="presOf" srcId="{EF08C6C7-D879-4FB8-9AE3-EF5BEAD4C9B2}" destId="{3940DB29-AF4B-6A46-9FF3-0DCE73DAB91A}" srcOrd="0" destOrd="0" presId="urn:microsoft.com/office/officeart/2008/layout/LinedList"/>
    <dgm:cxn modelId="{66D8FBAF-CBA8-844C-98D9-FD14C0ED1B67}" type="presOf" srcId="{91A1901B-B231-45F1-9787-EC36D2AF96FA}" destId="{8BDE588E-86AA-D14D-B05C-0E5417336F9E}" srcOrd="0" destOrd="0" presId="urn:microsoft.com/office/officeart/2008/layout/LinedList"/>
    <dgm:cxn modelId="{B95E78C3-0CB1-4A4A-94B9-6A5EDEF2EEE2}" srcId="{CAD88F2E-5ED2-48E0-B44D-59701657D4D1}" destId="{91A1901B-B231-45F1-9787-EC36D2AF96FA}" srcOrd="1" destOrd="0" parTransId="{A709D9E7-B11D-4B79-A3C8-0CF56C625BE9}" sibTransId="{CE5843C3-ABFA-4984-97DC-405737BA44E6}"/>
    <dgm:cxn modelId="{FD7EACD3-A916-4586-B9C7-B8FB30510AFA}" srcId="{CAD88F2E-5ED2-48E0-B44D-59701657D4D1}" destId="{AF0D07ED-51D3-4915-9299-530D7B8469D0}" srcOrd="3" destOrd="0" parTransId="{219E11E4-314E-4AFF-9E67-2D82C9050CDC}" sibTransId="{9C3565B8-99B8-446A-BF64-B7752359284F}"/>
    <dgm:cxn modelId="{75D9A8DB-5EB3-488D-AA52-6EBEFB7C7AC3}" srcId="{CAD88F2E-5ED2-48E0-B44D-59701657D4D1}" destId="{EF08C6C7-D879-4FB8-9AE3-EF5BEAD4C9B2}" srcOrd="2" destOrd="0" parTransId="{78A68CFE-C71D-4260-9DC3-CB573CCC171C}" sibTransId="{A2C8AA2E-F427-497E-B777-BA2C53773E39}"/>
    <dgm:cxn modelId="{CE306AF4-FD07-7C47-A4F0-03A165F450DB}" type="presOf" srcId="{AF0D07ED-51D3-4915-9299-530D7B8469D0}" destId="{A9742780-5B5A-A242-82F6-B24AC9FAC10C}" srcOrd="0" destOrd="0" presId="urn:microsoft.com/office/officeart/2008/layout/LinedList"/>
    <dgm:cxn modelId="{A35D314A-74EF-3C45-932F-9EE56B81966E}" type="presParOf" srcId="{F534E2A6-94E3-3943-A206-1A209E4BCB16}" destId="{0DB6BACC-6045-AB42-9041-71D45E6E4322}" srcOrd="0" destOrd="0" presId="urn:microsoft.com/office/officeart/2008/layout/LinedList"/>
    <dgm:cxn modelId="{6C4884D2-AC08-F846-ACBF-32034C534AAF}" type="presParOf" srcId="{F534E2A6-94E3-3943-A206-1A209E4BCB16}" destId="{1A1A244B-F19F-6B43-95C7-5746497F1734}" srcOrd="1" destOrd="0" presId="urn:microsoft.com/office/officeart/2008/layout/LinedList"/>
    <dgm:cxn modelId="{908A2B84-D782-ED43-9083-ABF2D8FE60A9}" type="presParOf" srcId="{1A1A244B-F19F-6B43-95C7-5746497F1734}" destId="{F602B7B0-D345-7744-8DA7-C24105977BAB}" srcOrd="0" destOrd="0" presId="urn:microsoft.com/office/officeart/2008/layout/LinedList"/>
    <dgm:cxn modelId="{8A86F2FE-AD26-5B4C-ABD2-78DED73EB288}" type="presParOf" srcId="{1A1A244B-F19F-6B43-95C7-5746497F1734}" destId="{5D02160C-6EEA-D84C-A803-215FDA71FE0A}" srcOrd="1" destOrd="0" presId="urn:microsoft.com/office/officeart/2008/layout/LinedList"/>
    <dgm:cxn modelId="{2728EAB1-E962-0A4E-86E6-AEEB63411C67}" type="presParOf" srcId="{F534E2A6-94E3-3943-A206-1A209E4BCB16}" destId="{ADCC8BA0-4349-2F49-B633-D84722102916}" srcOrd="2" destOrd="0" presId="urn:microsoft.com/office/officeart/2008/layout/LinedList"/>
    <dgm:cxn modelId="{EBBA4120-2C8C-8F47-ABF6-3B7FF7D714B3}" type="presParOf" srcId="{F534E2A6-94E3-3943-A206-1A209E4BCB16}" destId="{B7A373DF-8E83-FD40-B94D-51C87BF78149}" srcOrd="3" destOrd="0" presId="urn:microsoft.com/office/officeart/2008/layout/LinedList"/>
    <dgm:cxn modelId="{B209126F-5183-CB4D-AC3D-B15A17E28736}" type="presParOf" srcId="{B7A373DF-8E83-FD40-B94D-51C87BF78149}" destId="{8BDE588E-86AA-D14D-B05C-0E5417336F9E}" srcOrd="0" destOrd="0" presId="urn:microsoft.com/office/officeart/2008/layout/LinedList"/>
    <dgm:cxn modelId="{6DBF5098-A3AC-F345-AEAB-797530306C79}" type="presParOf" srcId="{B7A373DF-8E83-FD40-B94D-51C87BF78149}" destId="{92517E6B-CD54-BC4D-90F4-68BD5977BCBE}" srcOrd="1" destOrd="0" presId="urn:microsoft.com/office/officeart/2008/layout/LinedList"/>
    <dgm:cxn modelId="{894BC093-76D2-F54C-B31F-F41273233AC5}" type="presParOf" srcId="{F534E2A6-94E3-3943-A206-1A209E4BCB16}" destId="{1101B1E9-80D8-254C-97EA-50EA696B31D0}" srcOrd="4" destOrd="0" presId="urn:microsoft.com/office/officeart/2008/layout/LinedList"/>
    <dgm:cxn modelId="{C63FFD15-9D06-6D47-8DD2-705AB6302FDD}" type="presParOf" srcId="{F534E2A6-94E3-3943-A206-1A209E4BCB16}" destId="{3184EB83-14AE-E14F-82D2-9F86CE1DED50}" srcOrd="5" destOrd="0" presId="urn:microsoft.com/office/officeart/2008/layout/LinedList"/>
    <dgm:cxn modelId="{04D643EC-CEAA-F041-9C15-B7B14584EAF3}" type="presParOf" srcId="{3184EB83-14AE-E14F-82D2-9F86CE1DED50}" destId="{3940DB29-AF4B-6A46-9FF3-0DCE73DAB91A}" srcOrd="0" destOrd="0" presId="urn:microsoft.com/office/officeart/2008/layout/LinedList"/>
    <dgm:cxn modelId="{FBF44C46-C82D-EF43-A09B-0FC11A921F70}" type="presParOf" srcId="{3184EB83-14AE-E14F-82D2-9F86CE1DED50}" destId="{9DD9CBB4-88D6-B144-B6BA-C493DE70D269}" srcOrd="1" destOrd="0" presId="urn:microsoft.com/office/officeart/2008/layout/LinedList"/>
    <dgm:cxn modelId="{D3E0FE65-0294-924D-A315-97DB47FC5DF6}" type="presParOf" srcId="{F534E2A6-94E3-3943-A206-1A209E4BCB16}" destId="{8220075E-BCA3-7646-96B6-D42E4FA25AA7}" srcOrd="6" destOrd="0" presId="urn:microsoft.com/office/officeart/2008/layout/LinedList"/>
    <dgm:cxn modelId="{287F2386-F9CE-A245-A77B-6160E4FE673E}" type="presParOf" srcId="{F534E2A6-94E3-3943-A206-1A209E4BCB16}" destId="{268194BB-2077-724B-94BD-E9DC69BF3319}" srcOrd="7" destOrd="0" presId="urn:microsoft.com/office/officeart/2008/layout/LinedList"/>
    <dgm:cxn modelId="{B4197824-93DE-144D-83E7-5EB317E0E8AA}" type="presParOf" srcId="{268194BB-2077-724B-94BD-E9DC69BF3319}" destId="{A9742780-5B5A-A242-82F6-B24AC9FAC10C}" srcOrd="0" destOrd="0" presId="urn:microsoft.com/office/officeart/2008/layout/LinedList"/>
    <dgm:cxn modelId="{DF957238-C670-2946-B80A-730C606CB50B}" type="presParOf" srcId="{268194BB-2077-724B-94BD-E9DC69BF3319}" destId="{DEA2E08E-3B6F-1641-8147-662BF6EDE0D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6BACC-6045-AB42-9041-71D45E6E4322}">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02B7B0-D345-7744-8DA7-C24105977BAB}">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latin typeface="Alexandria" pitchFamily="2" charset="-78"/>
              <a:cs typeface="Alexandria" pitchFamily="2" charset="-78"/>
            </a:rPr>
            <a:t>Introduction</a:t>
          </a:r>
        </a:p>
      </dsp:txBody>
      <dsp:txXfrm>
        <a:off x="0" y="0"/>
        <a:ext cx="10515600" cy="1087834"/>
      </dsp:txXfrm>
    </dsp:sp>
    <dsp:sp modelId="{ADCC8BA0-4349-2F49-B633-D84722102916}">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DE588E-86AA-D14D-B05C-0E5417336F9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Alexandria" pitchFamily="2" charset="-78"/>
              <a:cs typeface="Alexandria" pitchFamily="2" charset="-78"/>
            </a:rPr>
            <a:t>The key elements of the crypto ecosystem</a:t>
          </a:r>
        </a:p>
      </dsp:txBody>
      <dsp:txXfrm>
        <a:off x="0" y="1087834"/>
        <a:ext cx="10515600" cy="1087834"/>
      </dsp:txXfrm>
    </dsp:sp>
    <dsp:sp modelId="{1101B1E9-80D8-254C-97EA-50EA696B31D0}">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40DB29-AF4B-6A46-9FF3-0DCE73DAB91A}">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latin typeface="Alexandria" pitchFamily="2" charset="-78"/>
              <a:cs typeface="Alexandria" pitchFamily="2" charset="-78"/>
            </a:rPr>
            <a:t>Structural flaws and risks</a:t>
          </a:r>
        </a:p>
      </dsp:txBody>
      <dsp:txXfrm>
        <a:off x="0" y="2175669"/>
        <a:ext cx="10515600" cy="1087834"/>
      </dsp:txXfrm>
    </dsp:sp>
    <dsp:sp modelId="{8220075E-BCA3-7646-96B6-D42E4FA25AA7}">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742780-5B5A-A242-82F6-B24AC9FAC10C}">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Alexandria" pitchFamily="2" charset="-78"/>
              <a:cs typeface="Alexandria" pitchFamily="2" charset="-78"/>
            </a:rPr>
            <a:t>Conclusions </a:t>
          </a:r>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100106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5</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p:txBody>
          <a:bodyPr>
            <a:normAutofit/>
          </a:bodyPr>
          <a:lstStyle/>
          <a:p>
            <a:r>
              <a:rPr lang="en-GB" sz="4400" b="1" dirty="0">
                <a:effectLst/>
                <a:ea typeface="Times New Roman" panose="02020603050405020304" pitchFamily="18" charset="0"/>
              </a:rPr>
              <a:t>An Overview of Crypto Markets</a:t>
            </a:r>
            <a:r>
              <a:rPr lang="en-EG" sz="4800" b="1" dirty="0">
                <a:effectLst/>
              </a:rPr>
              <a:t> </a:t>
            </a:r>
            <a:endParaRPr lang="en-EG" sz="6000" b="1" dirty="0"/>
          </a:p>
        </p:txBody>
      </p:sp>
    </p:spTree>
    <p:extLst>
      <p:ext uri="{BB962C8B-B14F-4D97-AF65-F5344CB8AC3E}">
        <p14:creationId xmlns:p14="http://schemas.microsoft.com/office/powerpoint/2010/main" val="1878207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DE5-8478-6B6E-747F-716E2AFAAF92}"/>
              </a:ext>
            </a:extLst>
          </p:cNvPr>
          <p:cNvSpPr>
            <a:spLocks noGrp="1"/>
          </p:cNvSpPr>
          <p:nvPr>
            <p:ph type="title"/>
          </p:nvPr>
        </p:nvSpPr>
        <p:spPr/>
        <p:txBody>
          <a:bodyPr>
            <a:normAutofit/>
          </a:bodyPr>
          <a:lstStyle/>
          <a:p>
            <a:r>
              <a:rPr lang="en-EG" dirty="0"/>
              <a:t>Table of Contents</a:t>
            </a:r>
          </a:p>
        </p:txBody>
      </p:sp>
      <p:graphicFrame>
        <p:nvGraphicFramePr>
          <p:cNvPr id="5" name="Content Placeholder 2">
            <a:extLst>
              <a:ext uri="{FF2B5EF4-FFF2-40B4-BE49-F238E27FC236}">
                <a16:creationId xmlns:a16="http://schemas.microsoft.com/office/drawing/2014/main" id="{62155ACA-3407-BA4F-6A3B-26368711E2E9}"/>
              </a:ext>
            </a:extLst>
          </p:cNvPr>
          <p:cNvGraphicFramePr>
            <a:graphicFrameLocks noGrp="1"/>
          </p:cNvGraphicFramePr>
          <p:nvPr>
            <p:ph idx="1"/>
            <p:extLst>
              <p:ext uri="{D42A27DB-BD31-4B8C-83A1-F6EECF244321}">
                <p14:modId xmlns:p14="http://schemas.microsoft.com/office/powerpoint/2010/main" val="4495877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8688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E6DBB-96FE-91A0-1182-5EE99644AD47}"/>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4A8FE4BF-BB5B-37B8-A8FA-BEA436815A52}"/>
              </a:ext>
            </a:extLst>
          </p:cNvPr>
          <p:cNvSpPr>
            <a:spLocks noGrp="1"/>
          </p:cNvSpPr>
          <p:nvPr>
            <p:ph idx="1"/>
          </p:nvPr>
        </p:nvSpPr>
        <p:spPr>
          <a:xfrm>
            <a:off x="838200" y="1561855"/>
            <a:ext cx="10515600" cy="4351338"/>
          </a:xfrm>
        </p:spPr>
        <p:txBody>
          <a:bodyPr>
            <a:normAutofit/>
          </a:bodyPr>
          <a:lstStyle/>
          <a:p>
            <a:r>
              <a:rPr lang="en-US" sz="2000" dirty="0">
                <a:effectLst/>
                <a:latin typeface="SegoeUI"/>
              </a:rPr>
              <a:t>The market </a:t>
            </a:r>
            <a:r>
              <a:rPr lang="en-US" sz="2000" dirty="0" err="1">
                <a:effectLst/>
                <a:latin typeface="SegoeUI"/>
              </a:rPr>
              <a:t>capitalisation</a:t>
            </a:r>
            <a:r>
              <a:rPr lang="en-US" sz="2000" dirty="0">
                <a:effectLst/>
                <a:latin typeface="SegoeUI"/>
              </a:rPr>
              <a:t> of the crypto ecosystem – notwithstanding a significant decline in 2022 – lies in the trillions of dollars, and there are thousands of crypto coins in circulation. </a:t>
            </a:r>
          </a:p>
          <a:p>
            <a:r>
              <a:rPr lang="en-US" sz="2000" dirty="0">
                <a:effectLst/>
                <a:latin typeface="SegoeUI"/>
              </a:rPr>
              <a:t>The spread of crypto has been global in nature and driven by a wide range of investors. </a:t>
            </a:r>
            <a:endParaRPr lang="en-US" sz="1800" dirty="0"/>
          </a:p>
          <a:p>
            <a:r>
              <a:rPr lang="en-US" sz="2000" dirty="0">
                <a:effectLst/>
                <a:latin typeface="SegoeUI"/>
              </a:rPr>
              <a:t>In theory, the crypto universe builds on the premise of </a:t>
            </a:r>
            <a:r>
              <a:rPr lang="en-US" sz="2000" dirty="0" err="1">
                <a:effectLst/>
                <a:latin typeface="SegoeUI"/>
              </a:rPr>
              <a:t>decentralisation</a:t>
            </a:r>
            <a:r>
              <a:rPr lang="en-US" sz="2000" dirty="0">
                <a:effectLst/>
                <a:latin typeface="SegoeUI"/>
              </a:rPr>
              <a:t>. </a:t>
            </a:r>
          </a:p>
          <a:p>
            <a:r>
              <a:rPr lang="en-US" sz="2000" dirty="0">
                <a:effectLst/>
                <a:latin typeface="SegoeUI"/>
              </a:rPr>
              <a:t>Rather than relying on central bank money and trusted intermediaries, crypto envisages that the recordkeeping of transfers is provided by a multitude of anonymous validators. </a:t>
            </a:r>
          </a:p>
          <a:p>
            <a:r>
              <a:rPr lang="en-US" sz="2000" dirty="0" err="1">
                <a:effectLst/>
                <a:latin typeface="SegoeUI"/>
              </a:rPr>
              <a:t>Decentralised</a:t>
            </a:r>
            <a:r>
              <a:rPr lang="en-US" sz="2000" dirty="0">
                <a:effectLst/>
                <a:latin typeface="SegoeUI"/>
              </a:rPr>
              <a:t> finance, or “</a:t>
            </a:r>
            <a:r>
              <a:rPr lang="en-US" sz="2000" dirty="0" err="1">
                <a:effectLst/>
                <a:latin typeface="SegoeUI"/>
              </a:rPr>
              <a:t>DeFi</a:t>
            </a:r>
            <a:r>
              <a:rPr lang="en-US" sz="2000" dirty="0">
                <a:effectLst/>
                <a:latin typeface="SegoeUI"/>
              </a:rPr>
              <a:t>”, seeks to replicate conventional financial services in a </a:t>
            </a:r>
            <a:r>
              <a:rPr lang="en-US" sz="2000" dirty="0" err="1">
                <a:effectLst/>
                <a:latin typeface="SegoeUI"/>
              </a:rPr>
              <a:t>decentralised</a:t>
            </a:r>
            <a:r>
              <a:rPr lang="en-US" sz="2000" dirty="0">
                <a:effectLst/>
                <a:latin typeface="SegoeUI"/>
              </a:rPr>
              <a:t> way within the crypto universe, often underpinned by the medium of exchange role of </a:t>
            </a:r>
            <a:r>
              <a:rPr lang="en-US" sz="2000" dirty="0" err="1">
                <a:effectLst/>
                <a:latin typeface="SegoeUI"/>
              </a:rPr>
              <a:t>stablecoins</a:t>
            </a:r>
            <a:r>
              <a:rPr lang="en-US" sz="2000" dirty="0">
                <a:effectLst/>
                <a:latin typeface="SegoeUI"/>
              </a:rPr>
              <a:t>. </a:t>
            </a:r>
          </a:p>
          <a:p>
            <a:r>
              <a:rPr lang="en-US" sz="2000" dirty="0" err="1">
                <a:effectLst/>
                <a:latin typeface="SegoeUI"/>
              </a:rPr>
              <a:t>DeFi</a:t>
            </a:r>
            <a:r>
              <a:rPr lang="en-US" sz="2000" dirty="0">
                <a:effectLst/>
                <a:latin typeface="SegoeUI"/>
              </a:rPr>
              <a:t> incorporates innovations such as programmability and composability on blockchains Such systems are “always on”, allowing for worldwide transactions 24 hours per day, seven days per week. </a:t>
            </a:r>
            <a:endParaRPr lang="en-US" sz="1800" dirty="0"/>
          </a:p>
          <a:p>
            <a:endParaRPr lang="en-EG" sz="1800" dirty="0"/>
          </a:p>
        </p:txBody>
      </p:sp>
    </p:spTree>
    <p:extLst>
      <p:ext uri="{BB962C8B-B14F-4D97-AF65-F5344CB8AC3E}">
        <p14:creationId xmlns:p14="http://schemas.microsoft.com/office/powerpoint/2010/main" val="2793631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A41B2-45CF-173C-02D5-69D8E2E30810}"/>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C6CA225C-4564-CCD7-4374-7667722F1891}"/>
              </a:ext>
            </a:extLst>
          </p:cNvPr>
          <p:cNvSpPr>
            <a:spLocks noGrp="1"/>
          </p:cNvSpPr>
          <p:nvPr>
            <p:ph idx="1"/>
          </p:nvPr>
        </p:nvSpPr>
        <p:spPr/>
        <p:txBody>
          <a:bodyPr/>
          <a:lstStyle/>
          <a:p>
            <a:r>
              <a:rPr lang="en-US" sz="1800" dirty="0">
                <a:effectLst/>
                <a:latin typeface="SegoeUI"/>
              </a:rPr>
              <a:t>The report has three key takeaways. </a:t>
            </a:r>
          </a:p>
          <a:p>
            <a:pPr lvl="1"/>
            <a:r>
              <a:rPr lang="en-US" sz="1800" dirty="0">
                <a:effectLst/>
                <a:latin typeface="SegoeUI"/>
              </a:rPr>
              <a:t>First, the crypto ecosystem is subject to a high degree of fragmentation and is </a:t>
            </a:r>
            <a:r>
              <a:rPr lang="en-US" sz="1800" dirty="0" err="1">
                <a:effectLst/>
                <a:latin typeface="SegoeUI"/>
              </a:rPr>
              <a:t>characterised</a:t>
            </a:r>
            <a:r>
              <a:rPr lang="en-US" sz="1800" dirty="0">
                <a:effectLst/>
                <a:latin typeface="SegoeUI"/>
              </a:rPr>
              <a:t> by congestion and high fees. This would have been the case even if it had stayed true to its original </a:t>
            </a:r>
            <a:r>
              <a:rPr lang="en-US" sz="1800" dirty="0" err="1">
                <a:effectLst/>
                <a:latin typeface="SegoeUI"/>
              </a:rPr>
              <a:t>decentralised</a:t>
            </a:r>
            <a:r>
              <a:rPr lang="en-US" sz="1800" dirty="0">
                <a:effectLst/>
                <a:latin typeface="SegoeUI"/>
              </a:rPr>
              <a:t> ethos. These structural flaws derive from the underlying economics of incentives of validators rather than from technology. And while crypto has offered some elements of genuine innovation, these can be replicated or embedded in the safer and more trusted traditional finance system (BIS (2023)).</a:t>
            </a:r>
          </a:p>
          <a:p>
            <a:pPr lvl="1"/>
            <a:r>
              <a:rPr lang="en-US" sz="1800" dirty="0">
                <a:effectLst/>
                <a:latin typeface="SegoeUI"/>
              </a:rPr>
              <a:t> Second, despite an original ethos of </a:t>
            </a:r>
            <a:r>
              <a:rPr lang="en-US" sz="1800" dirty="0" err="1">
                <a:effectLst/>
                <a:latin typeface="SegoeUI"/>
              </a:rPr>
              <a:t>decentralisation</a:t>
            </a:r>
            <a:r>
              <a:rPr lang="en-US" sz="1800" dirty="0">
                <a:effectLst/>
                <a:latin typeface="SegoeUI"/>
              </a:rPr>
              <a:t>, crypto and </a:t>
            </a:r>
            <a:r>
              <a:rPr lang="en-US" sz="1800" dirty="0" err="1">
                <a:effectLst/>
                <a:latin typeface="SegoeUI"/>
              </a:rPr>
              <a:t>DeFi</a:t>
            </a:r>
            <a:r>
              <a:rPr lang="en-US" sz="1800" dirty="0">
                <a:effectLst/>
                <a:latin typeface="SegoeUI"/>
              </a:rPr>
              <a:t> often feature substantial de facto </a:t>
            </a:r>
            <a:r>
              <a:rPr lang="en-US" sz="1800" dirty="0" err="1">
                <a:effectLst/>
                <a:latin typeface="SegoeUI"/>
              </a:rPr>
              <a:t>centralisation</a:t>
            </a:r>
            <a:r>
              <a:rPr lang="en-US" sz="1800" dirty="0">
                <a:effectLst/>
                <a:latin typeface="SegoeUI"/>
              </a:rPr>
              <a:t>, which introduces various pain points. A prime example concerns </a:t>
            </a:r>
            <a:r>
              <a:rPr lang="en-US" sz="1800" dirty="0" err="1">
                <a:effectLst/>
                <a:latin typeface="SegoeUI"/>
              </a:rPr>
              <a:t>stablecoins</a:t>
            </a:r>
            <a:r>
              <a:rPr lang="en-US" sz="1800" dirty="0">
                <a:effectLst/>
                <a:latin typeface="SegoeUI"/>
              </a:rPr>
              <a:t>, which piggyback on the credibility of the central bank’s unit of account and may pose risks to monetary sovereignty. </a:t>
            </a:r>
          </a:p>
          <a:p>
            <a:pPr lvl="1"/>
            <a:r>
              <a:rPr lang="en-US" sz="1800" dirty="0">
                <a:effectLst/>
                <a:latin typeface="SegoeUI"/>
              </a:rPr>
              <a:t>Third, while </a:t>
            </a:r>
            <a:r>
              <a:rPr lang="en-US" sz="1800" dirty="0" err="1">
                <a:effectLst/>
                <a:latin typeface="SegoeUI"/>
              </a:rPr>
              <a:t>DeFi</a:t>
            </a:r>
            <a:r>
              <a:rPr lang="en-US" sz="1800" dirty="0">
                <a:effectLst/>
                <a:latin typeface="SegoeUI"/>
              </a:rPr>
              <a:t> mostly replicates services offered by the traditional financial system, it does not finance any activity in the real economy but amplifies known risks. As growth is driven mainly by the speculative influx of new users hoping for high returns, crypto and </a:t>
            </a:r>
            <a:r>
              <a:rPr lang="en-US" sz="1800" dirty="0" err="1">
                <a:effectLst/>
                <a:latin typeface="SegoeUI"/>
              </a:rPr>
              <a:t>DeFi</a:t>
            </a:r>
            <a:r>
              <a:rPr lang="en-US" sz="1800" dirty="0">
                <a:effectLst/>
                <a:latin typeface="SegoeUI"/>
              </a:rPr>
              <a:t> pose substantial risks to (especially retail) investors. In sum, crypto’s inherent structural flaws make it unsuitable to play a constructive role in the monetary system (BIS (2022)). </a:t>
            </a:r>
            <a:endParaRPr lang="en-US" dirty="0"/>
          </a:p>
          <a:p>
            <a:endParaRPr lang="en-EG" dirty="0"/>
          </a:p>
        </p:txBody>
      </p:sp>
    </p:spTree>
    <p:extLst>
      <p:ext uri="{BB962C8B-B14F-4D97-AF65-F5344CB8AC3E}">
        <p14:creationId xmlns:p14="http://schemas.microsoft.com/office/powerpoint/2010/main" val="491935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315A4C-143F-F8B7-36EE-B6BF129D0412}"/>
              </a:ext>
            </a:extLst>
          </p:cNvPr>
          <p:cNvSpPr>
            <a:spLocks noGrp="1"/>
          </p:cNvSpPr>
          <p:nvPr>
            <p:ph type="title"/>
          </p:nvPr>
        </p:nvSpPr>
        <p:spPr>
          <a:xfrm>
            <a:off x="555403" y="423199"/>
            <a:ext cx="10515600" cy="2852737"/>
          </a:xfrm>
        </p:spPr>
        <p:txBody>
          <a:bodyPr>
            <a:normAutofit/>
          </a:bodyPr>
          <a:lstStyle/>
          <a:p>
            <a:r>
              <a:rPr lang="en-US" sz="2000" b="1" dirty="0">
                <a:solidFill>
                  <a:schemeClr val="accent1">
                    <a:lumMod val="75000"/>
                  </a:schemeClr>
                </a:solidFill>
                <a:effectLst/>
              </a:rPr>
              <a:t>The key elements of the crypto ecosystem </a:t>
            </a:r>
            <a:br>
              <a:rPr lang="en-US" sz="2000" b="1" dirty="0">
                <a:solidFill>
                  <a:schemeClr val="accent1">
                    <a:lumMod val="75000"/>
                  </a:schemeClr>
                </a:solidFill>
              </a:rPr>
            </a:br>
            <a:endParaRPr lang="en-EG" sz="2000" b="1" dirty="0">
              <a:solidFill>
                <a:schemeClr val="accent1">
                  <a:lumMod val="75000"/>
                </a:schemeClr>
              </a:solidFill>
            </a:endParaRPr>
          </a:p>
        </p:txBody>
      </p:sp>
      <p:sp>
        <p:nvSpPr>
          <p:cNvPr id="5" name="Text Placeholder 4">
            <a:extLst>
              <a:ext uri="{FF2B5EF4-FFF2-40B4-BE49-F238E27FC236}">
                <a16:creationId xmlns:a16="http://schemas.microsoft.com/office/drawing/2014/main" id="{764A04FC-24FC-93F8-F8FC-1FF686AD7101}"/>
              </a:ext>
            </a:extLst>
          </p:cNvPr>
          <p:cNvSpPr>
            <a:spLocks noGrp="1"/>
          </p:cNvSpPr>
          <p:nvPr>
            <p:ph type="body" idx="1"/>
          </p:nvPr>
        </p:nvSpPr>
        <p:spPr>
          <a:xfrm>
            <a:off x="838200" y="3275936"/>
            <a:ext cx="10515600" cy="1889790"/>
          </a:xfrm>
        </p:spPr>
        <p:txBody>
          <a:bodyPr>
            <a:normAutofit/>
          </a:bodyPr>
          <a:lstStyle/>
          <a:p>
            <a:pPr algn="just"/>
            <a:r>
              <a:rPr lang="en-US" sz="1600" dirty="0">
                <a:solidFill>
                  <a:schemeClr val="tx1"/>
                </a:solidFill>
                <a:effectLst/>
              </a:rPr>
              <a:t>This section describes the main components of the crypto ecosystem. It begins by tracing the development of Bitcoin and blockchain technology. It then discusses the growing role of </a:t>
            </a:r>
            <a:r>
              <a:rPr lang="en-US" sz="1600" dirty="0" err="1">
                <a:solidFill>
                  <a:schemeClr val="tx1"/>
                </a:solidFill>
                <a:effectLst/>
              </a:rPr>
              <a:t>centralised</a:t>
            </a:r>
            <a:r>
              <a:rPr lang="en-US" sz="1600" dirty="0">
                <a:solidFill>
                  <a:schemeClr val="tx1"/>
                </a:solidFill>
                <a:effectLst/>
              </a:rPr>
              <a:t> intermediaries in the ecosystem. In particular, it discusses </a:t>
            </a:r>
            <a:r>
              <a:rPr lang="en-US" sz="1600" dirty="0" err="1">
                <a:solidFill>
                  <a:schemeClr val="tx1"/>
                </a:solidFill>
                <a:effectLst/>
              </a:rPr>
              <a:t>stablecoins</a:t>
            </a:r>
            <a:r>
              <a:rPr lang="en-US" sz="1600" dirty="0">
                <a:solidFill>
                  <a:schemeClr val="tx1"/>
                </a:solidFill>
                <a:effectLst/>
              </a:rPr>
              <a:t>, which are most often issued by </a:t>
            </a:r>
            <a:r>
              <a:rPr lang="en-US" sz="1600" dirty="0" err="1">
                <a:solidFill>
                  <a:schemeClr val="tx1"/>
                </a:solidFill>
                <a:effectLst/>
              </a:rPr>
              <a:t>centralised</a:t>
            </a:r>
            <a:r>
              <a:rPr lang="en-US" sz="1600" dirty="0">
                <a:solidFill>
                  <a:schemeClr val="tx1"/>
                </a:solidFill>
                <a:effectLst/>
              </a:rPr>
              <a:t> entities and grew from a bespoke solution to the inherent volatility of crypto assets to becoming a pillar of the crypto ecosystem. The section concludes with a discussion of smart contracts and the </a:t>
            </a:r>
            <a:r>
              <a:rPr lang="en-US" sz="1600" dirty="0" err="1">
                <a:solidFill>
                  <a:schemeClr val="tx1"/>
                </a:solidFill>
                <a:effectLst/>
              </a:rPr>
              <a:t>decentralised</a:t>
            </a:r>
            <a:r>
              <a:rPr lang="en-US" sz="1600" dirty="0">
                <a:solidFill>
                  <a:schemeClr val="tx1"/>
                </a:solidFill>
                <a:effectLst/>
              </a:rPr>
              <a:t> finance applications that build on them. </a:t>
            </a:r>
            <a:endParaRPr lang="en-US" sz="1600" dirty="0">
              <a:solidFill>
                <a:schemeClr val="tx1"/>
              </a:solidFill>
            </a:endParaRPr>
          </a:p>
          <a:p>
            <a:pPr algn="just"/>
            <a:endParaRPr lang="en-US" sz="1600" dirty="0">
              <a:solidFill>
                <a:schemeClr val="tx1"/>
              </a:solidFill>
            </a:endParaRPr>
          </a:p>
          <a:p>
            <a:pPr algn="just"/>
            <a:endParaRPr lang="en-EG" sz="1600" dirty="0">
              <a:solidFill>
                <a:schemeClr val="tx1"/>
              </a:solidFill>
            </a:endParaRPr>
          </a:p>
        </p:txBody>
      </p:sp>
    </p:spTree>
    <p:extLst>
      <p:ext uri="{BB962C8B-B14F-4D97-AF65-F5344CB8AC3E}">
        <p14:creationId xmlns:p14="http://schemas.microsoft.com/office/powerpoint/2010/main" val="2623189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E58D75-1EC9-0378-4B35-D03C28DCEB52}"/>
              </a:ext>
            </a:extLst>
          </p:cNvPr>
          <p:cNvSpPr>
            <a:spLocks noGrp="1"/>
          </p:cNvSpPr>
          <p:nvPr>
            <p:ph type="title"/>
          </p:nvPr>
        </p:nvSpPr>
        <p:spPr/>
        <p:txBody>
          <a:bodyPr/>
          <a:lstStyle/>
          <a:p>
            <a:r>
              <a:rPr lang="en-US" dirty="0">
                <a:solidFill>
                  <a:schemeClr val="accent1">
                    <a:lumMod val="75000"/>
                  </a:schemeClr>
                </a:solidFill>
                <a:effectLst/>
              </a:rPr>
              <a:t>Unbacked crypto </a:t>
            </a:r>
            <a:br>
              <a:rPr lang="en-US" dirty="0"/>
            </a:br>
            <a:endParaRPr lang="en-EG" dirty="0"/>
          </a:p>
        </p:txBody>
      </p:sp>
      <p:sp>
        <p:nvSpPr>
          <p:cNvPr id="5" name="Content Placeholder 4">
            <a:extLst>
              <a:ext uri="{FF2B5EF4-FFF2-40B4-BE49-F238E27FC236}">
                <a16:creationId xmlns:a16="http://schemas.microsoft.com/office/drawing/2014/main" id="{614D8789-0FFE-C9A4-0C49-5012706F6957}"/>
              </a:ext>
            </a:extLst>
          </p:cNvPr>
          <p:cNvSpPr>
            <a:spLocks noGrp="1"/>
          </p:cNvSpPr>
          <p:nvPr>
            <p:ph idx="1"/>
          </p:nvPr>
        </p:nvSpPr>
        <p:spPr/>
        <p:txBody>
          <a:bodyPr>
            <a:normAutofit fontScale="92500" lnSpcReduction="20000"/>
          </a:bodyPr>
          <a:lstStyle/>
          <a:p>
            <a:r>
              <a:rPr lang="en-US" sz="1800" dirty="0">
                <a:effectLst/>
                <a:latin typeface="SegoeUI"/>
              </a:rPr>
              <a:t>The birth of crypto dates to the introduction of Bitcoin in 2009: a </a:t>
            </a:r>
            <a:r>
              <a:rPr lang="en-US" sz="1800" dirty="0" err="1">
                <a:effectLst/>
                <a:latin typeface="SegoeUI"/>
              </a:rPr>
              <a:t>decentralised</a:t>
            </a:r>
            <a:r>
              <a:rPr lang="en-US" sz="1800" dirty="0">
                <a:effectLst/>
                <a:latin typeface="SegoeUI"/>
              </a:rPr>
              <a:t>, peer-to-peer means of transferring value on a shared public ledger (</a:t>
            </a:r>
            <a:r>
              <a:rPr lang="en-US" sz="1800" dirty="0" err="1">
                <a:effectLst/>
                <a:latin typeface="SegoeUI"/>
              </a:rPr>
              <a:t>ie</a:t>
            </a:r>
            <a:r>
              <a:rPr lang="en-US" sz="1800" dirty="0">
                <a:effectLst/>
                <a:latin typeface="SegoeUI"/>
              </a:rPr>
              <a:t> a public blockchain using distributed ledger technology (DLT)). In its original formulation, crypto was </a:t>
            </a:r>
            <a:r>
              <a:rPr lang="en-US" sz="1800" dirty="0" err="1">
                <a:effectLst/>
                <a:latin typeface="SegoeUI"/>
              </a:rPr>
              <a:t>characterised</a:t>
            </a:r>
            <a:r>
              <a:rPr lang="en-US" sz="1800" dirty="0">
                <a:effectLst/>
                <a:latin typeface="SegoeUI"/>
              </a:rPr>
              <a:t> by not being backed by any asset, as well as by a stated claim to reduce the influence of intermediaries through </a:t>
            </a:r>
            <a:r>
              <a:rPr lang="en-US" sz="1800" dirty="0" err="1">
                <a:effectLst/>
                <a:latin typeface="SegoeUI"/>
              </a:rPr>
              <a:t>decentralisation</a:t>
            </a:r>
            <a:r>
              <a:rPr lang="en-US" sz="1800" dirty="0">
                <a:effectLst/>
                <a:latin typeface="SegoeUI"/>
              </a:rPr>
              <a:t> (Nakamoto (2008)). </a:t>
            </a:r>
            <a:endParaRPr lang="en-US" dirty="0"/>
          </a:p>
          <a:p>
            <a:r>
              <a:rPr lang="en-US" sz="1800" dirty="0">
                <a:effectLst/>
                <a:latin typeface="SegoeUI"/>
              </a:rPr>
              <a:t>Ownership of crypto assets and transactions with them are verified by </a:t>
            </a:r>
            <a:r>
              <a:rPr lang="en-US" sz="1800" dirty="0" err="1">
                <a:effectLst/>
                <a:latin typeface="SegoeUI"/>
              </a:rPr>
              <a:t>decentralised</a:t>
            </a:r>
            <a:r>
              <a:rPr lang="en-US" sz="1800" dirty="0">
                <a:effectLst/>
                <a:latin typeface="SegoeUI"/>
              </a:rPr>
              <a:t> validators and recorded on the public ledger. </a:t>
            </a:r>
          </a:p>
          <a:p>
            <a:r>
              <a:rPr lang="en-US" sz="1800" dirty="0">
                <a:effectLst/>
                <a:latin typeface="SegoeUI"/>
              </a:rPr>
              <a:t>If a seller wants to transfer </a:t>
            </a:r>
            <a:r>
              <a:rPr lang="en-US" sz="1800" dirty="0" err="1">
                <a:effectLst/>
                <a:latin typeface="SegoeUI"/>
              </a:rPr>
              <a:t>cryptoassets</a:t>
            </a:r>
            <a:r>
              <a:rPr lang="en-US" sz="1800" dirty="0">
                <a:effectLst/>
                <a:latin typeface="SegoeUI"/>
              </a:rPr>
              <a:t> to a buyer, the buyer (identified through their cryptographic digital signature) broadcasts the transaction details, </a:t>
            </a:r>
            <a:r>
              <a:rPr lang="en-US" sz="1800" dirty="0" err="1">
                <a:effectLst/>
                <a:latin typeface="SegoeUI"/>
              </a:rPr>
              <a:t>eg</a:t>
            </a:r>
            <a:r>
              <a:rPr lang="en-US" sz="1800" dirty="0">
                <a:effectLst/>
                <a:latin typeface="SegoeUI"/>
              </a:rPr>
              <a:t> transacting parties, amount or fees. </a:t>
            </a:r>
          </a:p>
          <a:p>
            <a:r>
              <a:rPr lang="en-US" sz="1800" dirty="0">
                <a:effectLst/>
                <a:latin typeface="SegoeUI"/>
              </a:rPr>
              <a:t>Validators (in some networks called “miners”) then compete to verify the transaction, and whoever is selected to verify appends the list of transactions to the blockchain and is compensated in fees paid in </a:t>
            </a:r>
            <a:r>
              <a:rPr lang="en-US" sz="1800" dirty="0" err="1">
                <a:effectLst/>
                <a:latin typeface="SegoeUI"/>
              </a:rPr>
              <a:t>cryptoassets</a:t>
            </a:r>
            <a:r>
              <a:rPr lang="en-US" sz="1800" dirty="0">
                <a:effectLst/>
                <a:latin typeface="SegoeUI"/>
              </a:rPr>
              <a:t>.</a:t>
            </a:r>
          </a:p>
          <a:p>
            <a:r>
              <a:rPr lang="en-US" sz="1800" dirty="0">
                <a:effectLst/>
                <a:latin typeface="SegoeUI"/>
              </a:rPr>
              <a:t> The updated blockchain is then shared among all miners and users. In this way, the history of all transactions is publicly observable and tied to specific wallets, while the true identities of the parties behind transactions (</a:t>
            </a:r>
            <a:r>
              <a:rPr lang="en-US" sz="1800" dirty="0" err="1">
                <a:effectLst/>
                <a:latin typeface="SegoeUI"/>
              </a:rPr>
              <a:t>ie</a:t>
            </a:r>
            <a:r>
              <a:rPr lang="en-US" sz="1800" dirty="0">
                <a:effectLst/>
                <a:latin typeface="SegoeUI"/>
              </a:rPr>
              <a:t> the owners of the wallets) remain undisclosed. </a:t>
            </a:r>
          </a:p>
          <a:p>
            <a:r>
              <a:rPr lang="en-US" sz="1800" dirty="0">
                <a:effectLst/>
                <a:latin typeface="SegoeUI"/>
              </a:rPr>
              <a:t>In this sense, transactions on blockchains are pseudo-anonymous. By broadcasting all information publicly, the system verifies that every transaction is consistent with the history of transfers on the blockchain, </a:t>
            </a:r>
            <a:r>
              <a:rPr lang="en-US" sz="1800" dirty="0" err="1">
                <a:effectLst/>
                <a:latin typeface="SegoeUI"/>
              </a:rPr>
              <a:t>eg</a:t>
            </a:r>
            <a:r>
              <a:rPr lang="en-US" sz="1800" dirty="0">
                <a:effectLst/>
                <a:latin typeface="SegoeUI"/>
              </a:rPr>
              <a:t> that the cryptocurrency actually belongs to the seller and has not been spent more than once. </a:t>
            </a:r>
            <a:endParaRPr lang="en-US" dirty="0"/>
          </a:p>
          <a:p>
            <a:endParaRPr lang="en-EG" dirty="0"/>
          </a:p>
        </p:txBody>
      </p:sp>
    </p:spTree>
    <p:extLst>
      <p:ext uri="{BB962C8B-B14F-4D97-AF65-F5344CB8AC3E}">
        <p14:creationId xmlns:p14="http://schemas.microsoft.com/office/powerpoint/2010/main" val="2520072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5AE2F-980D-88C7-4AA0-909E0EF148B5}"/>
              </a:ext>
            </a:extLst>
          </p:cNvPr>
          <p:cNvSpPr>
            <a:spLocks noGrp="1"/>
          </p:cNvSpPr>
          <p:nvPr>
            <p:ph type="title"/>
          </p:nvPr>
        </p:nvSpPr>
        <p:spPr/>
        <p:txBody>
          <a:bodyPr/>
          <a:lstStyle/>
          <a:p>
            <a:r>
              <a:rPr lang="en-US" dirty="0">
                <a:solidFill>
                  <a:schemeClr val="accent1">
                    <a:lumMod val="75000"/>
                  </a:schemeClr>
                </a:solidFill>
                <a:effectLst/>
              </a:rPr>
              <a:t>Unbacked crypto </a:t>
            </a:r>
            <a:br>
              <a:rPr lang="en-US" dirty="0"/>
            </a:br>
            <a:endParaRPr lang="en-EG" dirty="0"/>
          </a:p>
        </p:txBody>
      </p:sp>
      <p:sp>
        <p:nvSpPr>
          <p:cNvPr id="3" name="Content Placeholder 2">
            <a:extLst>
              <a:ext uri="{FF2B5EF4-FFF2-40B4-BE49-F238E27FC236}">
                <a16:creationId xmlns:a16="http://schemas.microsoft.com/office/drawing/2014/main" id="{3671EA7E-7364-9741-C5A0-A756DB07F546}"/>
              </a:ext>
            </a:extLst>
          </p:cNvPr>
          <p:cNvSpPr>
            <a:spLocks noGrp="1"/>
          </p:cNvSpPr>
          <p:nvPr>
            <p:ph idx="1"/>
          </p:nvPr>
        </p:nvSpPr>
        <p:spPr>
          <a:xfrm>
            <a:off x="838200" y="1690688"/>
            <a:ext cx="10515600" cy="4351338"/>
          </a:xfrm>
        </p:spPr>
        <p:txBody>
          <a:bodyPr>
            <a:normAutofit lnSpcReduction="10000"/>
          </a:bodyPr>
          <a:lstStyle/>
          <a:p>
            <a:r>
              <a:rPr lang="en-US" sz="2400" dirty="0">
                <a:effectLst/>
                <a:latin typeface="SegoeUI"/>
              </a:rPr>
              <a:t>As </a:t>
            </a:r>
            <a:r>
              <a:rPr lang="en-US" sz="2400" dirty="0" err="1">
                <a:effectLst/>
                <a:latin typeface="SegoeUI"/>
              </a:rPr>
              <a:t>cryptoassets</a:t>
            </a:r>
            <a:r>
              <a:rPr lang="en-US" sz="2400" dirty="0">
                <a:effectLst/>
                <a:latin typeface="SegoeUI"/>
              </a:rPr>
              <a:t> started attracting broader attention from potential investors, </a:t>
            </a:r>
            <a:r>
              <a:rPr lang="en-US" sz="2400" dirty="0" err="1">
                <a:effectLst/>
                <a:latin typeface="SegoeUI"/>
              </a:rPr>
              <a:t>centralised</a:t>
            </a:r>
            <a:r>
              <a:rPr lang="en-US" sz="2400" dirty="0">
                <a:effectLst/>
                <a:latin typeface="SegoeUI"/>
              </a:rPr>
              <a:t> entities played a greater role in </a:t>
            </a:r>
            <a:r>
              <a:rPr lang="en-US" sz="2400" dirty="0" err="1">
                <a:effectLst/>
                <a:latin typeface="SegoeUI"/>
              </a:rPr>
              <a:t>channelling</a:t>
            </a:r>
            <a:r>
              <a:rPr lang="en-US" sz="2400" dirty="0">
                <a:effectLst/>
                <a:latin typeface="SegoeUI"/>
              </a:rPr>
              <a:t> funds into crypto coins. </a:t>
            </a:r>
          </a:p>
          <a:p>
            <a:r>
              <a:rPr lang="en-US" sz="2400" dirty="0">
                <a:effectLst/>
                <a:latin typeface="SegoeUI"/>
              </a:rPr>
              <a:t>In particular, </a:t>
            </a:r>
            <a:r>
              <a:rPr lang="en-US" sz="2400" dirty="0" err="1">
                <a:effectLst/>
                <a:latin typeface="SegoeUI"/>
              </a:rPr>
              <a:t>centralised</a:t>
            </a:r>
            <a:r>
              <a:rPr lang="en-US" sz="2400" dirty="0">
                <a:effectLst/>
                <a:latin typeface="SegoeUI"/>
              </a:rPr>
              <a:t> exchanges, which facilitated the conversion between Bitcoin, other </a:t>
            </a:r>
            <a:r>
              <a:rPr lang="en-US" sz="2400" dirty="0" err="1">
                <a:effectLst/>
                <a:latin typeface="SegoeUI"/>
              </a:rPr>
              <a:t>cryptoassets</a:t>
            </a:r>
            <a:r>
              <a:rPr lang="en-US" sz="2400" dirty="0">
                <a:effectLst/>
                <a:latin typeface="SegoeUI"/>
              </a:rPr>
              <a:t> and fiat money, contributed to rising crypto prices by attracting new participants, in a self-reinforcing loop. </a:t>
            </a:r>
          </a:p>
          <a:p>
            <a:r>
              <a:rPr lang="en-US" sz="2400" dirty="0" err="1">
                <a:effectLst/>
                <a:latin typeface="SegoeUI"/>
              </a:rPr>
              <a:t>Centralised</a:t>
            </a:r>
            <a:r>
              <a:rPr lang="en-US" sz="2400" dirty="0">
                <a:effectLst/>
                <a:latin typeface="SegoeUI"/>
              </a:rPr>
              <a:t> intermediaries (notably platforms such as Mt Gox in the early days, and more recently </a:t>
            </a:r>
            <a:r>
              <a:rPr lang="en-US" sz="2400" dirty="0" err="1">
                <a:effectLst/>
                <a:latin typeface="SegoeUI"/>
              </a:rPr>
              <a:t>Binance</a:t>
            </a:r>
            <a:r>
              <a:rPr lang="en-US" sz="2400" dirty="0">
                <a:effectLst/>
                <a:latin typeface="SegoeUI"/>
              </a:rPr>
              <a:t>, Coinbase, Kraken and FTX until its sudden collapse in late 2022) have reasserted their key role in the crypto ecosystem time and time again.</a:t>
            </a:r>
            <a:endParaRPr lang="en-US" sz="2400" dirty="0">
              <a:latin typeface="SegoeUI"/>
            </a:endParaRPr>
          </a:p>
          <a:p>
            <a:r>
              <a:rPr lang="en-US" sz="2400" dirty="0">
                <a:effectLst/>
                <a:latin typeface="SegoeUI"/>
              </a:rPr>
              <a:t> This system has come to be known within the crypto space as </a:t>
            </a:r>
            <a:r>
              <a:rPr lang="en-US" sz="2400" dirty="0" err="1">
                <a:effectLst/>
                <a:latin typeface="SegoeUI"/>
              </a:rPr>
              <a:t>centralised</a:t>
            </a:r>
            <a:r>
              <a:rPr lang="en-US" sz="2400" dirty="0">
                <a:effectLst/>
                <a:latin typeface="SegoeUI"/>
              </a:rPr>
              <a:t> finance (</a:t>
            </a:r>
            <a:r>
              <a:rPr lang="en-US" sz="2400" dirty="0" err="1">
                <a:effectLst/>
                <a:latin typeface="SegoeUI"/>
              </a:rPr>
              <a:t>CeFi</a:t>
            </a:r>
            <a:r>
              <a:rPr lang="en-US" sz="2400" dirty="0">
                <a:effectLst/>
                <a:latin typeface="SegoeUI"/>
              </a:rPr>
              <a:t>), and its ups and downs have contributed to the volatility of </a:t>
            </a:r>
            <a:r>
              <a:rPr lang="en-US" sz="2400" dirty="0" err="1">
                <a:effectLst/>
                <a:latin typeface="SegoeUI"/>
              </a:rPr>
              <a:t>cryptoasset</a:t>
            </a:r>
            <a:r>
              <a:rPr lang="en-US" sz="2400" dirty="0">
                <a:effectLst/>
                <a:latin typeface="SegoeUI"/>
              </a:rPr>
              <a:t> prices (Graph 1.A). </a:t>
            </a:r>
            <a:endParaRPr lang="en-US" sz="2000" dirty="0"/>
          </a:p>
          <a:p>
            <a:endParaRPr lang="en-EG" sz="2000" dirty="0"/>
          </a:p>
        </p:txBody>
      </p:sp>
    </p:spTree>
    <p:extLst>
      <p:ext uri="{BB962C8B-B14F-4D97-AF65-F5344CB8AC3E}">
        <p14:creationId xmlns:p14="http://schemas.microsoft.com/office/powerpoint/2010/main" val="3971969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D8A46E-52C2-FDAE-1FE6-D0548CC7318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7764" t="24129" r="8640" b="10893"/>
          <a:stretch/>
        </p:blipFill>
        <p:spPr>
          <a:xfrm>
            <a:off x="0" y="1565031"/>
            <a:ext cx="12192000" cy="4712678"/>
          </a:xfrm>
        </p:spPr>
      </p:pic>
    </p:spTree>
    <p:extLst>
      <p:ext uri="{BB962C8B-B14F-4D97-AF65-F5344CB8AC3E}">
        <p14:creationId xmlns:p14="http://schemas.microsoft.com/office/powerpoint/2010/main" val="1293845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DE3CB-D2F3-1C67-4348-91B0E465C605}"/>
              </a:ext>
            </a:extLst>
          </p:cNvPr>
          <p:cNvSpPr>
            <a:spLocks noGrp="1"/>
          </p:cNvSpPr>
          <p:nvPr>
            <p:ph type="title"/>
          </p:nvPr>
        </p:nvSpPr>
        <p:spPr/>
        <p:txBody>
          <a:bodyPr/>
          <a:lstStyle/>
          <a:p>
            <a:r>
              <a:rPr lang="en-US" dirty="0" err="1">
                <a:solidFill>
                  <a:schemeClr val="accent1">
                    <a:lumMod val="75000"/>
                  </a:schemeClr>
                </a:solidFill>
              </a:rPr>
              <a:t>Stablecoins</a:t>
            </a:r>
            <a:r>
              <a:rPr lang="en-US" dirty="0">
                <a:solidFill>
                  <a:schemeClr val="accent1">
                    <a:lumMod val="75000"/>
                  </a:schemeClr>
                </a:solidFill>
              </a:rPr>
              <a:t>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0BF0670F-B7B2-17C5-2676-B52F43EDF03E}"/>
              </a:ext>
            </a:extLst>
          </p:cNvPr>
          <p:cNvSpPr>
            <a:spLocks noGrp="1"/>
          </p:cNvSpPr>
          <p:nvPr>
            <p:ph idx="1"/>
          </p:nvPr>
        </p:nvSpPr>
        <p:spPr>
          <a:xfrm>
            <a:off x="838200" y="1690688"/>
            <a:ext cx="10515600" cy="4486275"/>
          </a:xfrm>
        </p:spPr>
        <p:txBody>
          <a:bodyPr>
            <a:normAutofit/>
          </a:bodyPr>
          <a:lstStyle/>
          <a:p>
            <a:r>
              <a:rPr lang="en-US" sz="2400" dirty="0" err="1">
                <a:effectLst/>
              </a:rPr>
              <a:t>Stablecoins</a:t>
            </a:r>
            <a:r>
              <a:rPr lang="en-US" sz="2400" dirty="0">
                <a:effectLst/>
              </a:rPr>
              <a:t> have established themselves as the main medium of exchange within the crypto ecosystem and as a gateway into it. </a:t>
            </a:r>
          </a:p>
          <a:p>
            <a:r>
              <a:rPr lang="en-US" sz="2400" dirty="0">
                <a:effectLst/>
              </a:rPr>
              <a:t>They are so-called because they aim to maintain a stable value relative to a specified asset or pool of assets. </a:t>
            </a:r>
            <a:r>
              <a:rPr lang="en-US" sz="2400" dirty="0" err="1">
                <a:effectLst/>
              </a:rPr>
              <a:t>Stablecoins</a:t>
            </a:r>
            <a:r>
              <a:rPr lang="en-US" sz="2400" dirty="0">
                <a:effectLst/>
              </a:rPr>
              <a:t> are usually pegged to a numeraire, almost always the US dollar, but can also target the price of other currencies or assets (</a:t>
            </a:r>
            <a:r>
              <a:rPr lang="en-US" sz="2400" dirty="0" err="1">
                <a:effectLst/>
              </a:rPr>
              <a:t>eg</a:t>
            </a:r>
            <a:r>
              <a:rPr lang="en-US" sz="2400" dirty="0">
                <a:effectLst/>
              </a:rPr>
              <a:t> gold or even other </a:t>
            </a:r>
            <a:r>
              <a:rPr lang="en-US" sz="2400" dirty="0" err="1">
                <a:effectLst/>
              </a:rPr>
              <a:t>cryptoassets</a:t>
            </a:r>
            <a:r>
              <a:rPr lang="en-US" sz="2400" dirty="0">
                <a:effectLst/>
              </a:rPr>
              <a:t>). </a:t>
            </a:r>
          </a:p>
          <a:p>
            <a:r>
              <a:rPr lang="en-US" sz="2400" dirty="0">
                <a:effectLst/>
              </a:rPr>
              <a:t>In this way, they seek to overcome high volatility and low liquidity to play the role of a medium of exchange in the crypto universe. </a:t>
            </a:r>
            <a:r>
              <a:rPr lang="en-US" sz="2400" dirty="0" err="1">
                <a:effectLst/>
              </a:rPr>
              <a:t>Stablecoins</a:t>
            </a:r>
            <a:r>
              <a:rPr lang="en-US" sz="2400" dirty="0">
                <a:effectLst/>
              </a:rPr>
              <a:t> also play a key role in the </a:t>
            </a:r>
            <a:r>
              <a:rPr lang="en-US" sz="2400" dirty="0" err="1">
                <a:effectLst/>
              </a:rPr>
              <a:t>DeFi</a:t>
            </a:r>
            <a:r>
              <a:rPr lang="en-US" sz="2400" dirty="0">
                <a:effectLst/>
              </a:rPr>
              <a:t> ecosystem.</a:t>
            </a:r>
          </a:p>
          <a:p>
            <a:r>
              <a:rPr lang="en-US" sz="2400" dirty="0" err="1">
                <a:effectLst/>
              </a:rPr>
              <a:t>Stablecoins</a:t>
            </a:r>
            <a:r>
              <a:rPr lang="en-US" sz="2400" dirty="0">
                <a:effectLst/>
              </a:rPr>
              <a:t> come in two main types, depending on how they attempt to maintain their peg (FSB (2022)). </a:t>
            </a:r>
          </a:p>
          <a:p>
            <a:endParaRPr lang="en-US" sz="2400" dirty="0"/>
          </a:p>
          <a:p>
            <a:endParaRPr lang="en-EG" sz="2400" dirty="0"/>
          </a:p>
        </p:txBody>
      </p:sp>
    </p:spTree>
    <p:extLst>
      <p:ext uri="{BB962C8B-B14F-4D97-AF65-F5344CB8AC3E}">
        <p14:creationId xmlns:p14="http://schemas.microsoft.com/office/powerpoint/2010/main" val="686202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DE3CB-D2F3-1C67-4348-91B0E465C605}"/>
              </a:ext>
            </a:extLst>
          </p:cNvPr>
          <p:cNvSpPr>
            <a:spLocks noGrp="1"/>
          </p:cNvSpPr>
          <p:nvPr>
            <p:ph type="title"/>
          </p:nvPr>
        </p:nvSpPr>
        <p:spPr/>
        <p:txBody>
          <a:bodyPr/>
          <a:lstStyle/>
          <a:p>
            <a:r>
              <a:rPr lang="en-US" dirty="0" err="1">
                <a:solidFill>
                  <a:schemeClr val="accent1">
                    <a:lumMod val="75000"/>
                  </a:schemeClr>
                </a:solidFill>
              </a:rPr>
              <a:t>Stablecoins</a:t>
            </a:r>
            <a:r>
              <a:rPr lang="en-US" dirty="0">
                <a:solidFill>
                  <a:schemeClr val="accent1">
                    <a:lumMod val="75000"/>
                  </a:schemeClr>
                </a:solidFill>
              </a:rPr>
              <a:t>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0BF0670F-B7B2-17C5-2676-B52F43EDF03E}"/>
              </a:ext>
            </a:extLst>
          </p:cNvPr>
          <p:cNvSpPr>
            <a:spLocks noGrp="1"/>
          </p:cNvSpPr>
          <p:nvPr>
            <p:ph idx="1"/>
          </p:nvPr>
        </p:nvSpPr>
        <p:spPr>
          <a:xfrm>
            <a:off x="838200" y="1690688"/>
            <a:ext cx="10515600" cy="4486275"/>
          </a:xfrm>
        </p:spPr>
        <p:txBody>
          <a:bodyPr>
            <a:normAutofit/>
          </a:bodyPr>
          <a:lstStyle/>
          <a:p>
            <a:r>
              <a:rPr lang="en-US" sz="2000" dirty="0">
                <a:effectLst/>
              </a:rPr>
              <a:t>Most </a:t>
            </a:r>
            <a:r>
              <a:rPr lang="en-US" sz="2000" dirty="0" err="1">
                <a:effectLst/>
              </a:rPr>
              <a:t>stablecoin</a:t>
            </a:r>
            <a:r>
              <a:rPr lang="en-US" sz="2000" dirty="0">
                <a:effectLst/>
              </a:rPr>
              <a:t> arrangements are managed by a </a:t>
            </a:r>
            <a:r>
              <a:rPr lang="en-US" sz="2000" dirty="0" err="1">
                <a:effectLst/>
              </a:rPr>
              <a:t>centralised</a:t>
            </a:r>
            <a:r>
              <a:rPr lang="en-US" sz="2000" dirty="0">
                <a:effectLst/>
              </a:rPr>
              <a:t> intermediary and are “asset-backed”. </a:t>
            </a:r>
          </a:p>
          <a:p>
            <a:r>
              <a:rPr lang="en-US" sz="2000" dirty="0">
                <a:effectLst/>
              </a:rPr>
              <a:t>The underlying assets can include US government bonds, short-term corporate debt or bank deposits.</a:t>
            </a:r>
          </a:p>
          <a:p>
            <a:r>
              <a:rPr lang="en-US" sz="2000" dirty="0">
                <a:effectLst/>
              </a:rPr>
              <a:t> The </a:t>
            </a:r>
            <a:r>
              <a:rPr lang="en-US" sz="2000" dirty="0" err="1">
                <a:effectLst/>
              </a:rPr>
              <a:t>centralised</a:t>
            </a:r>
            <a:r>
              <a:rPr lang="en-US" sz="2000" dirty="0">
                <a:effectLst/>
              </a:rPr>
              <a:t> intermediary invests the underlying collateral and coordinates the coins’ redemption and creation. </a:t>
            </a:r>
          </a:p>
          <a:p>
            <a:r>
              <a:rPr lang="en-US" sz="2000" dirty="0">
                <a:effectLst/>
              </a:rPr>
              <a:t>The most prominent </a:t>
            </a:r>
            <a:r>
              <a:rPr lang="en-US" sz="2000" dirty="0" err="1">
                <a:effectLst/>
              </a:rPr>
              <a:t>stablecoins</a:t>
            </a:r>
            <a:r>
              <a:rPr lang="en-US" sz="2000" dirty="0">
                <a:effectLst/>
              </a:rPr>
              <a:t> are Tether, USD Coin (USDC) and </a:t>
            </a:r>
            <a:r>
              <a:rPr lang="en-US" sz="2000" dirty="0" err="1">
                <a:effectLst/>
              </a:rPr>
              <a:t>Binance</a:t>
            </a:r>
            <a:r>
              <a:rPr lang="en-US" sz="2000" dirty="0">
                <a:effectLst/>
              </a:rPr>
              <a:t> USD. “Algorithmic </a:t>
            </a:r>
            <a:r>
              <a:rPr lang="en-US" sz="2000" dirty="0" err="1">
                <a:effectLst/>
              </a:rPr>
              <a:t>stablecoins</a:t>
            </a:r>
            <a:r>
              <a:rPr lang="en-US" sz="2000" dirty="0">
                <a:effectLst/>
              </a:rPr>
              <a:t>”, in contrast, aim to automatically rebalance supply via arbitrage with a paired volatile token to maintain the peg. </a:t>
            </a:r>
          </a:p>
          <a:p>
            <a:r>
              <a:rPr lang="en-US" sz="2000" dirty="0">
                <a:effectLst/>
              </a:rPr>
              <a:t>They are typically not backed by real world assets, with the most prominent example being the failed </a:t>
            </a:r>
            <a:r>
              <a:rPr lang="en-US" sz="2000" dirty="0" err="1">
                <a:effectLst/>
              </a:rPr>
              <a:t>TerraUSD</a:t>
            </a:r>
            <a:r>
              <a:rPr lang="en-US" sz="2000" dirty="0">
                <a:effectLst/>
              </a:rPr>
              <a:t> </a:t>
            </a:r>
            <a:r>
              <a:rPr lang="en-US" sz="2000" dirty="0" err="1">
                <a:effectLst/>
              </a:rPr>
              <a:t>stablecoin</a:t>
            </a:r>
            <a:r>
              <a:rPr lang="en-US" sz="2000" dirty="0">
                <a:effectLst/>
              </a:rPr>
              <a:t> </a:t>
            </a:r>
            <a:endParaRPr lang="en-US" sz="2000" dirty="0"/>
          </a:p>
          <a:p>
            <a:endParaRPr lang="en-US" sz="2000" dirty="0"/>
          </a:p>
          <a:p>
            <a:endParaRPr lang="en-EG" sz="2000" dirty="0"/>
          </a:p>
        </p:txBody>
      </p:sp>
    </p:spTree>
    <p:extLst>
      <p:ext uri="{BB962C8B-B14F-4D97-AF65-F5344CB8AC3E}">
        <p14:creationId xmlns:p14="http://schemas.microsoft.com/office/powerpoint/2010/main" val="229437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16258-0BAA-6214-0213-AF232FDA570D}"/>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C72CF658-53DC-11A2-29DE-2022A63F3F11}"/>
              </a:ext>
            </a:extLst>
          </p:cNvPr>
          <p:cNvSpPr>
            <a:spLocks noGrp="1"/>
          </p:cNvSpPr>
          <p:nvPr>
            <p:ph idx="1"/>
          </p:nvPr>
        </p:nvSpPr>
        <p:spPr/>
        <p:txBody>
          <a:bodyPr/>
          <a:lstStyle/>
          <a:p>
            <a:r>
              <a:rPr lang="en-US" sz="1800" dirty="0">
                <a:effectLst/>
                <a:latin typeface="SegoeUI"/>
              </a:rPr>
              <a:t>Since the advent of Bitcoin, many other blockchains and associated crypto coins have entered the scene, most notably Ethereum and its associated native coin Ether in 2015 (Graph 1.B).</a:t>
            </a:r>
          </a:p>
          <a:p>
            <a:r>
              <a:rPr lang="en-US" sz="1800" dirty="0">
                <a:effectLst/>
                <a:latin typeface="SegoeUI"/>
              </a:rPr>
              <a:t> Ethereum and many of the newer blockchains allow for “programmability”, </a:t>
            </a:r>
            <a:r>
              <a:rPr lang="en-US" sz="1800" dirty="0" err="1">
                <a:effectLst/>
                <a:latin typeface="SegoeUI"/>
              </a:rPr>
              <a:t>ie</a:t>
            </a:r>
            <a:r>
              <a:rPr lang="en-US" sz="1800" dirty="0">
                <a:effectLst/>
                <a:latin typeface="SegoeUI"/>
              </a:rPr>
              <a:t> they give developers the option of building applications on top of their blockchain through the use of so-called smart contracts. </a:t>
            </a:r>
            <a:endParaRPr lang="en-US" dirty="0"/>
          </a:p>
          <a:p>
            <a:r>
              <a:rPr lang="en-US" sz="1800" dirty="0">
                <a:effectLst/>
                <a:latin typeface="SegoeUI"/>
              </a:rPr>
              <a:t>Smart contracts are self-executing code that triggers an action if certain pre-specified conditions are met. </a:t>
            </a:r>
          </a:p>
          <a:p>
            <a:r>
              <a:rPr lang="en-US" sz="1800" dirty="0">
                <a:effectLst/>
                <a:latin typeface="SegoeUI"/>
              </a:rPr>
              <a:t>They can automate some market functions and to some extent obviate intermediaries that are traditionally required to make decisions.</a:t>
            </a:r>
          </a:p>
          <a:p>
            <a:r>
              <a:rPr lang="en-US" sz="1800" dirty="0">
                <a:effectLst/>
                <a:latin typeface="SegoeUI"/>
              </a:rPr>
              <a:t> They are therefore better thought of as </a:t>
            </a:r>
            <a:r>
              <a:rPr lang="en-US" sz="1800" i="1" dirty="0">
                <a:effectLst/>
                <a:latin typeface="SegoeUI"/>
              </a:rPr>
              <a:t>unattended </a:t>
            </a:r>
            <a:r>
              <a:rPr lang="en-US" sz="1800" dirty="0">
                <a:effectLst/>
                <a:latin typeface="SegoeUI"/>
              </a:rPr>
              <a:t>contracts (Neilson (2021)). </a:t>
            </a:r>
          </a:p>
          <a:p>
            <a:r>
              <a:rPr lang="en-US" sz="1800" dirty="0">
                <a:effectLst/>
                <a:latin typeface="SegoeUI"/>
              </a:rPr>
              <a:t>The underlying code is publicly available (</a:t>
            </a:r>
            <a:r>
              <a:rPr lang="en-US" sz="1800" dirty="0" err="1">
                <a:effectLst/>
                <a:latin typeface="SegoeUI"/>
              </a:rPr>
              <a:t>ie</a:t>
            </a:r>
            <a:r>
              <a:rPr lang="en-US" sz="1800" dirty="0">
                <a:effectLst/>
                <a:latin typeface="SegoeUI"/>
              </a:rPr>
              <a:t> open source) and can be </a:t>
            </a:r>
            <a:r>
              <a:rPr lang="en-US" sz="1800" dirty="0" err="1">
                <a:effectLst/>
                <a:latin typeface="SegoeUI"/>
              </a:rPr>
              <a:t>scrutinised</a:t>
            </a:r>
            <a:r>
              <a:rPr lang="en-US" sz="1800" dirty="0">
                <a:effectLst/>
                <a:latin typeface="SegoeUI"/>
              </a:rPr>
              <a:t>. </a:t>
            </a:r>
          </a:p>
          <a:p>
            <a:r>
              <a:rPr lang="en-US" sz="1800" dirty="0">
                <a:effectLst/>
                <a:latin typeface="SegoeUI"/>
              </a:rPr>
              <a:t>As smart contracts cannot directly access information that resides “off-chain”, </a:t>
            </a:r>
            <a:r>
              <a:rPr lang="en-US" sz="1800" dirty="0" err="1">
                <a:effectLst/>
                <a:latin typeface="SegoeUI"/>
              </a:rPr>
              <a:t>ie</a:t>
            </a:r>
            <a:r>
              <a:rPr lang="en-US" sz="1800" dirty="0">
                <a:effectLst/>
                <a:latin typeface="SegoeUI"/>
              </a:rPr>
              <a:t> outside the specific blockchain, they require so-called oracles as mediators to provide such data. </a:t>
            </a:r>
            <a:endParaRPr lang="en-US" dirty="0"/>
          </a:p>
          <a:p>
            <a:endParaRPr lang="en-EG" dirty="0"/>
          </a:p>
        </p:txBody>
      </p:sp>
    </p:spTree>
    <p:extLst>
      <p:ext uri="{BB962C8B-B14F-4D97-AF65-F5344CB8AC3E}">
        <p14:creationId xmlns:p14="http://schemas.microsoft.com/office/powerpoint/2010/main" val="864665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FBC73-4048-D734-13CC-3447A6643F51}"/>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989CF475-189B-D165-D4F9-43E6C7AEC0B1}"/>
              </a:ext>
            </a:extLst>
          </p:cNvPr>
          <p:cNvSpPr>
            <a:spLocks noGrp="1"/>
          </p:cNvSpPr>
          <p:nvPr>
            <p:ph idx="1"/>
          </p:nvPr>
        </p:nvSpPr>
        <p:spPr/>
        <p:txBody>
          <a:bodyPr>
            <a:normAutofit/>
          </a:bodyPr>
          <a:lstStyle/>
          <a:p>
            <a:r>
              <a:rPr lang="en-US" sz="2000" dirty="0">
                <a:effectLst/>
                <a:latin typeface="SegoeUI"/>
              </a:rPr>
              <a:t>An important feature of smart contracts is their “composability”, </a:t>
            </a:r>
            <a:r>
              <a:rPr lang="en-US" sz="2000" dirty="0" err="1">
                <a:effectLst/>
                <a:latin typeface="SegoeUI"/>
              </a:rPr>
              <a:t>ie</a:t>
            </a:r>
            <a:r>
              <a:rPr lang="en-US" sz="2000" dirty="0">
                <a:effectLst/>
                <a:latin typeface="SegoeUI"/>
              </a:rPr>
              <a:t> the capacity to combine different components in the system. </a:t>
            </a:r>
          </a:p>
          <a:p>
            <a:r>
              <a:rPr lang="en-US" sz="2000" dirty="0">
                <a:effectLst/>
                <a:latin typeface="SegoeUI"/>
              </a:rPr>
              <a:t>Users can perform complex transactions on the same blockchain by combining multiple instructions within one single smart contract – like “money </a:t>
            </a:r>
            <a:r>
              <a:rPr lang="en-US" sz="2000" dirty="0" err="1">
                <a:effectLst/>
                <a:latin typeface="SegoeUI"/>
              </a:rPr>
              <a:t>lego</a:t>
            </a:r>
            <a:r>
              <a:rPr lang="en-US" sz="2000" dirty="0">
                <a:effectLst/>
                <a:latin typeface="SegoeUI"/>
              </a:rPr>
              <a:t>”. </a:t>
            </a:r>
            <a:endParaRPr lang="en-US" sz="1800" dirty="0"/>
          </a:p>
          <a:p>
            <a:r>
              <a:rPr lang="en-US" sz="2000" dirty="0">
                <a:effectLst/>
                <a:latin typeface="SegoeUI"/>
              </a:rPr>
              <a:t>Programmability also opened the door to </a:t>
            </a:r>
            <a:r>
              <a:rPr lang="en-US" sz="2000" dirty="0" err="1">
                <a:effectLst/>
                <a:latin typeface="SegoeUI"/>
              </a:rPr>
              <a:t>DeFi</a:t>
            </a:r>
            <a:r>
              <a:rPr lang="en-US" sz="2000" dirty="0">
                <a:effectLst/>
                <a:latin typeface="SegoeUI"/>
              </a:rPr>
              <a:t>, a new ecosystem for the provision of crypto services. </a:t>
            </a:r>
          </a:p>
          <a:p>
            <a:r>
              <a:rPr lang="en-US" sz="2000" dirty="0" err="1">
                <a:effectLst/>
                <a:latin typeface="SegoeUI"/>
              </a:rPr>
              <a:t>DeFi</a:t>
            </a:r>
            <a:r>
              <a:rPr lang="en-US" sz="2000" dirty="0">
                <a:effectLst/>
                <a:latin typeface="SegoeUI"/>
              </a:rPr>
              <a:t> aims to offer traditional financial services and products on the blockchain, with the declared objective of greater transparency and cutting out the middlemen to lower costs. </a:t>
            </a:r>
          </a:p>
          <a:p>
            <a:r>
              <a:rPr lang="en-US" sz="2000" dirty="0" err="1">
                <a:effectLst/>
                <a:latin typeface="SegoeUI"/>
              </a:rPr>
              <a:t>DeFi</a:t>
            </a:r>
            <a:r>
              <a:rPr lang="en-US" sz="2000" dirty="0">
                <a:effectLst/>
                <a:latin typeface="SegoeUI"/>
              </a:rPr>
              <a:t> protocols combine multiple smart contracts to provide lending, borrowing and trading services within the crypto ecosystem. </a:t>
            </a:r>
            <a:r>
              <a:rPr lang="en-US" sz="2000" dirty="0" err="1">
                <a:effectLst/>
                <a:latin typeface="SegoeUI"/>
              </a:rPr>
              <a:t>Decentralised</a:t>
            </a:r>
            <a:r>
              <a:rPr lang="en-US" sz="2000" dirty="0">
                <a:effectLst/>
                <a:latin typeface="SegoeUI"/>
              </a:rPr>
              <a:t> applications (</a:t>
            </a:r>
            <a:r>
              <a:rPr lang="en-US" sz="2000" dirty="0" err="1">
                <a:effectLst/>
                <a:latin typeface="SegoeUI"/>
              </a:rPr>
              <a:t>dApps</a:t>
            </a:r>
            <a:r>
              <a:rPr lang="en-US" sz="2000" dirty="0">
                <a:effectLst/>
                <a:latin typeface="SegoeUI"/>
              </a:rPr>
              <a:t>) are graphical interfaces that allow users to interact with protocols from their computers or smartphones. </a:t>
            </a:r>
          </a:p>
          <a:p>
            <a:endParaRPr lang="en-EG" sz="1800" dirty="0"/>
          </a:p>
        </p:txBody>
      </p:sp>
    </p:spTree>
    <p:extLst>
      <p:ext uri="{BB962C8B-B14F-4D97-AF65-F5344CB8AC3E}">
        <p14:creationId xmlns:p14="http://schemas.microsoft.com/office/powerpoint/2010/main" val="927251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FBC73-4048-D734-13CC-3447A6643F51}"/>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989CF475-189B-D165-D4F9-43E6C7AEC0B1}"/>
              </a:ext>
            </a:extLst>
          </p:cNvPr>
          <p:cNvSpPr>
            <a:spLocks noGrp="1"/>
          </p:cNvSpPr>
          <p:nvPr>
            <p:ph idx="1"/>
          </p:nvPr>
        </p:nvSpPr>
        <p:spPr/>
        <p:txBody>
          <a:bodyPr>
            <a:normAutofit/>
          </a:bodyPr>
          <a:lstStyle/>
          <a:p>
            <a:r>
              <a:rPr lang="en-US" sz="2000" dirty="0">
                <a:effectLst/>
                <a:latin typeface="SegoeUI"/>
              </a:rPr>
              <a:t>While they are not strictly necessary to interact with the </a:t>
            </a:r>
            <a:r>
              <a:rPr lang="en-US" sz="2000" dirty="0" err="1">
                <a:effectLst/>
                <a:latin typeface="SegoeUI"/>
              </a:rPr>
              <a:t>DeFi</a:t>
            </a:r>
            <a:r>
              <a:rPr lang="en-US" sz="2000" dirty="0">
                <a:effectLst/>
                <a:latin typeface="SegoeUI"/>
              </a:rPr>
              <a:t> ecosystem, as users could set up their own interface, they are the entry point to </a:t>
            </a:r>
            <a:r>
              <a:rPr lang="en-US" sz="2000" dirty="0" err="1">
                <a:effectLst/>
                <a:latin typeface="SegoeUI"/>
              </a:rPr>
              <a:t>DeFi</a:t>
            </a:r>
            <a:r>
              <a:rPr lang="en-US" sz="2000" dirty="0">
                <a:effectLst/>
                <a:latin typeface="SegoeUI"/>
              </a:rPr>
              <a:t> for all but the savviest participants. </a:t>
            </a:r>
            <a:endParaRPr lang="en-US" sz="1800" dirty="0"/>
          </a:p>
          <a:p>
            <a:r>
              <a:rPr lang="en-US" sz="2000" dirty="0" err="1">
                <a:effectLst/>
                <a:latin typeface="SegoeUI"/>
              </a:rPr>
              <a:t>Stablecoins</a:t>
            </a:r>
            <a:r>
              <a:rPr lang="en-US" sz="2000" dirty="0">
                <a:effectLst/>
                <a:latin typeface="SegoeUI"/>
              </a:rPr>
              <a:t> play an important role in the </a:t>
            </a:r>
            <a:r>
              <a:rPr lang="en-US" sz="2000" dirty="0" err="1">
                <a:effectLst/>
                <a:latin typeface="SegoeUI"/>
              </a:rPr>
              <a:t>DeFi</a:t>
            </a:r>
            <a:r>
              <a:rPr lang="en-US" sz="2000" dirty="0">
                <a:effectLst/>
                <a:latin typeface="SegoeUI"/>
              </a:rPr>
              <a:t> ecosystem by serving as a medium of exchange in a wide range of activities (Graph 2.A).</a:t>
            </a:r>
          </a:p>
          <a:p>
            <a:r>
              <a:rPr lang="en-US" sz="2000" dirty="0">
                <a:effectLst/>
                <a:latin typeface="SegoeUI"/>
              </a:rPr>
              <a:t> For one, they provide liquidity to the </a:t>
            </a:r>
            <a:r>
              <a:rPr lang="en-US" sz="2000" dirty="0" err="1">
                <a:effectLst/>
                <a:latin typeface="SegoeUI"/>
              </a:rPr>
              <a:t>DeFi</a:t>
            </a:r>
            <a:r>
              <a:rPr lang="en-US" sz="2000" dirty="0">
                <a:effectLst/>
                <a:latin typeface="SegoeUI"/>
              </a:rPr>
              <a:t> ecosystem by allowing users to move in and out of </a:t>
            </a:r>
            <a:r>
              <a:rPr lang="en-US" sz="2000" dirty="0" err="1">
                <a:effectLst/>
                <a:latin typeface="SegoeUI"/>
              </a:rPr>
              <a:t>decentralised</a:t>
            </a:r>
            <a:r>
              <a:rPr lang="en-US" sz="2000" dirty="0">
                <a:effectLst/>
                <a:latin typeface="SegoeUI"/>
              </a:rPr>
              <a:t> applications. Relatedly, </a:t>
            </a:r>
            <a:r>
              <a:rPr lang="en-US" sz="2000" dirty="0" err="1">
                <a:effectLst/>
                <a:latin typeface="SegoeUI"/>
              </a:rPr>
              <a:t>stablecoins</a:t>
            </a:r>
            <a:r>
              <a:rPr lang="en-US" sz="2000" dirty="0">
                <a:effectLst/>
                <a:latin typeface="SegoeUI"/>
              </a:rPr>
              <a:t> serve as trading pairs for other </a:t>
            </a:r>
            <a:r>
              <a:rPr lang="en-US" sz="2000" dirty="0" err="1">
                <a:effectLst/>
                <a:latin typeface="SegoeUI"/>
              </a:rPr>
              <a:t>cryptoassets</a:t>
            </a:r>
            <a:r>
              <a:rPr lang="en-US" sz="2000" dirty="0">
                <a:effectLst/>
                <a:latin typeface="SegoeUI"/>
              </a:rPr>
              <a:t> in </a:t>
            </a:r>
            <a:r>
              <a:rPr lang="en-US" sz="2000" dirty="0" err="1">
                <a:effectLst/>
                <a:latin typeface="SegoeUI"/>
              </a:rPr>
              <a:t>decentralised</a:t>
            </a:r>
            <a:r>
              <a:rPr lang="en-US" sz="2000" dirty="0">
                <a:effectLst/>
                <a:latin typeface="SegoeUI"/>
              </a:rPr>
              <a:t> exchanges, thereby allowing users to trade crypto without having to convert back to fiat currency, hence reducing transaction costs. </a:t>
            </a:r>
          </a:p>
          <a:p>
            <a:r>
              <a:rPr lang="en-US" sz="2000" dirty="0">
                <a:effectLst/>
                <a:latin typeface="SegoeUI"/>
              </a:rPr>
              <a:t>Moreover, </a:t>
            </a:r>
            <a:r>
              <a:rPr lang="en-US" sz="2000" dirty="0" err="1">
                <a:effectLst/>
                <a:latin typeface="SegoeUI"/>
              </a:rPr>
              <a:t>stablecoins</a:t>
            </a:r>
            <a:r>
              <a:rPr lang="en-US" sz="2000" dirty="0">
                <a:effectLst/>
                <a:latin typeface="SegoeUI"/>
              </a:rPr>
              <a:t> are widely used on </a:t>
            </a:r>
            <a:r>
              <a:rPr lang="en-US" sz="2000" dirty="0" err="1">
                <a:effectLst/>
                <a:latin typeface="SegoeUI"/>
              </a:rPr>
              <a:t>DeFi</a:t>
            </a:r>
            <a:r>
              <a:rPr lang="en-US" sz="2000" dirty="0">
                <a:effectLst/>
                <a:latin typeface="SegoeUI"/>
              </a:rPr>
              <a:t> lending and borrowing platforms, where users borrow and lend </a:t>
            </a:r>
            <a:r>
              <a:rPr lang="en-US" sz="2000" dirty="0" err="1">
                <a:effectLst/>
                <a:latin typeface="SegoeUI"/>
              </a:rPr>
              <a:t>stablecoins</a:t>
            </a:r>
            <a:r>
              <a:rPr lang="en-US" sz="2000" dirty="0">
                <a:effectLst/>
                <a:latin typeface="SegoeUI"/>
              </a:rPr>
              <a:t> against collateral in the form of other </a:t>
            </a:r>
            <a:r>
              <a:rPr lang="en-US" sz="2000" dirty="0" err="1">
                <a:effectLst/>
                <a:latin typeface="SegoeUI"/>
              </a:rPr>
              <a:t>cryptoassets</a:t>
            </a:r>
            <a:r>
              <a:rPr lang="en-US" sz="2000" dirty="0">
                <a:effectLst/>
                <a:latin typeface="SegoeUI"/>
              </a:rPr>
              <a:t>. Because of this key role, turnover in </a:t>
            </a:r>
            <a:r>
              <a:rPr lang="en-US" sz="2000" dirty="0" err="1">
                <a:effectLst/>
                <a:latin typeface="SegoeUI"/>
              </a:rPr>
              <a:t>stablecoins</a:t>
            </a:r>
            <a:r>
              <a:rPr lang="en-US" sz="2000" dirty="0">
                <a:effectLst/>
                <a:latin typeface="SegoeUI"/>
              </a:rPr>
              <a:t> generally dwarfs that of other </a:t>
            </a:r>
            <a:r>
              <a:rPr lang="en-US" sz="2000" dirty="0" err="1">
                <a:effectLst/>
                <a:latin typeface="SegoeUI"/>
              </a:rPr>
              <a:t>cryptoassets</a:t>
            </a:r>
            <a:r>
              <a:rPr lang="en-US" sz="2000" dirty="0">
                <a:effectLst/>
                <a:latin typeface="SegoeUI"/>
              </a:rPr>
              <a:t> (Graph 2.B). </a:t>
            </a:r>
            <a:endParaRPr lang="en-US" sz="1800" dirty="0"/>
          </a:p>
          <a:p>
            <a:endParaRPr lang="en-EG" sz="1800" dirty="0"/>
          </a:p>
        </p:txBody>
      </p:sp>
    </p:spTree>
    <p:extLst>
      <p:ext uri="{BB962C8B-B14F-4D97-AF65-F5344CB8AC3E}">
        <p14:creationId xmlns:p14="http://schemas.microsoft.com/office/powerpoint/2010/main" val="3806397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C9E39-4A75-EFBF-E496-69C49AACB408}"/>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88AC00B1-2251-C006-B3EB-EF3D9D6087C4}"/>
              </a:ext>
            </a:extLst>
          </p:cNvPr>
          <p:cNvSpPr>
            <a:spLocks noGrp="1"/>
          </p:cNvSpPr>
          <p:nvPr>
            <p:ph idx="1"/>
          </p:nvPr>
        </p:nvSpPr>
        <p:spPr/>
        <p:txBody>
          <a:bodyPr>
            <a:normAutofit/>
          </a:bodyPr>
          <a:lstStyle/>
          <a:p>
            <a:r>
              <a:rPr lang="en-US" sz="2400" dirty="0">
                <a:effectLst/>
              </a:rPr>
              <a:t>The main types of financial activity in </a:t>
            </a:r>
            <a:r>
              <a:rPr lang="en-US" sz="2400" dirty="0" err="1">
                <a:effectLst/>
              </a:rPr>
              <a:t>DeFi</a:t>
            </a:r>
            <a:r>
              <a:rPr lang="en-US" sz="2400" dirty="0">
                <a:effectLst/>
              </a:rPr>
              <a:t>, such as lending, trading and insurance, are the same as those already available in traditional finance. </a:t>
            </a:r>
          </a:p>
          <a:p>
            <a:r>
              <a:rPr lang="en-US" sz="2400" dirty="0">
                <a:effectLst/>
              </a:rPr>
              <a:t>Lending platforms allow users to lend out their </a:t>
            </a:r>
            <a:r>
              <a:rPr lang="en-US" sz="2400" dirty="0" err="1">
                <a:effectLst/>
              </a:rPr>
              <a:t>stablecoins</a:t>
            </a:r>
            <a:r>
              <a:rPr lang="en-US" sz="2400" dirty="0">
                <a:effectLst/>
              </a:rPr>
              <a:t> with interest to borrowers that post other cryptocurrencies as collateral. </a:t>
            </a:r>
          </a:p>
          <a:p>
            <a:r>
              <a:rPr lang="en-US" sz="2400" dirty="0" err="1">
                <a:effectLst/>
              </a:rPr>
              <a:t>Decentralised</a:t>
            </a:r>
            <a:r>
              <a:rPr lang="en-US" sz="2400" dirty="0">
                <a:effectLst/>
              </a:rPr>
              <a:t> exchanges (DEXs) represent marketplaces where transactions occur directly between cryptocurrency or </a:t>
            </a:r>
            <a:r>
              <a:rPr lang="en-US" sz="2400" dirty="0" err="1">
                <a:effectLst/>
              </a:rPr>
              <a:t>stablecoin</a:t>
            </a:r>
            <a:r>
              <a:rPr lang="en-US" sz="2400" dirty="0">
                <a:effectLst/>
              </a:rPr>
              <a:t> traders, and prices are determined via automated mathematical formulas. </a:t>
            </a:r>
          </a:p>
          <a:p>
            <a:r>
              <a:rPr lang="en-US" sz="2400" dirty="0">
                <a:effectLst/>
              </a:rPr>
              <a:t>On </a:t>
            </a:r>
            <a:r>
              <a:rPr lang="en-US" sz="2400" dirty="0" err="1">
                <a:effectLst/>
              </a:rPr>
              <a:t>DeFi</a:t>
            </a:r>
            <a:r>
              <a:rPr lang="en-US" sz="2400" dirty="0">
                <a:effectLst/>
              </a:rPr>
              <a:t> insurance platforms, users can insure themselves against some risks within the crypto system, </a:t>
            </a:r>
            <a:r>
              <a:rPr lang="en-US" sz="2400" dirty="0" err="1">
                <a:effectLst/>
              </a:rPr>
              <a:t>eg</a:t>
            </a:r>
            <a:r>
              <a:rPr lang="en-US" sz="2400" dirty="0">
                <a:effectLst/>
              </a:rPr>
              <a:t> the mishandling of private keys, exchange hacks or smart contract failures, receiving </a:t>
            </a:r>
            <a:r>
              <a:rPr lang="en-US" sz="2400" dirty="0" err="1">
                <a:effectLst/>
              </a:rPr>
              <a:t>cryptoassets</a:t>
            </a:r>
            <a:r>
              <a:rPr lang="en-US" sz="2400" dirty="0">
                <a:effectLst/>
              </a:rPr>
              <a:t> as compensation. </a:t>
            </a:r>
            <a:endParaRPr lang="en-US" sz="2000" dirty="0"/>
          </a:p>
          <a:p>
            <a:endParaRPr lang="en-EG" sz="2000" dirty="0"/>
          </a:p>
        </p:txBody>
      </p:sp>
    </p:spTree>
    <p:extLst>
      <p:ext uri="{BB962C8B-B14F-4D97-AF65-F5344CB8AC3E}">
        <p14:creationId xmlns:p14="http://schemas.microsoft.com/office/powerpoint/2010/main" val="3733987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C9E39-4A75-EFBF-E496-69C49AACB408}"/>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88AC00B1-2251-C006-B3EB-EF3D9D6087C4}"/>
              </a:ext>
            </a:extLst>
          </p:cNvPr>
          <p:cNvSpPr>
            <a:spLocks noGrp="1"/>
          </p:cNvSpPr>
          <p:nvPr>
            <p:ph idx="1"/>
          </p:nvPr>
        </p:nvSpPr>
        <p:spPr/>
        <p:txBody>
          <a:bodyPr>
            <a:normAutofit/>
          </a:bodyPr>
          <a:lstStyle/>
          <a:p>
            <a:r>
              <a:rPr lang="en-US" sz="2800" dirty="0">
                <a:effectLst/>
              </a:rPr>
              <a:t>Yet, </a:t>
            </a:r>
            <a:r>
              <a:rPr lang="en-US" sz="2800" dirty="0" err="1">
                <a:effectLst/>
              </a:rPr>
              <a:t>DeFi</a:t>
            </a:r>
            <a:r>
              <a:rPr lang="en-US" sz="2800" dirty="0">
                <a:effectLst/>
              </a:rPr>
              <a:t> activities almost exclusively involve exchanging one </a:t>
            </a:r>
            <a:r>
              <a:rPr lang="en-US" sz="2800" dirty="0" err="1">
                <a:effectLst/>
              </a:rPr>
              <a:t>stablecoin</a:t>
            </a:r>
            <a:r>
              <a:rPr lang="en-US" sz="2800" dirty="0">
                <a:effectLst/>
              </a:rPr>
              <a:t> or crypto coin for another, and do not finance activity in the real economy. </a:t>
            </a:r>
          </a:p>
          <a:p>
            <a:r>
              <a:rPr lang="en-US" sz="2800" dirty="0">
                <a:effectLst/>
              </a:rPr>
              <a:t>In this sense, the system is mostly self-referential and used for speculation in coins.</a:t>
            </a:r>
          </a:p>
          <a:p>
            <a:r>
              <a:rPr lang="en-US" sz="2800" dirty="0">
                <a:effectLst/>
              </a:rPr>
              <a:t> Growth is driven mainly by the continuous influx of new users hoping for high returns. </a:t>
            </a:r>
          </a:p>
          <a:p>
            <a:r>
              <a:rPr lang="en-US" sz="2800" dirty="0">
                <a:effectLst/>
              </a:rPr>
              <a:t>Indeed, recent evidence suggests that rising crypto prices are followed by significantly higher adoption of crypto trading apps, as new users are lured by the prospect of further gains.</a:t>
            </a:r>
            <a:endParaRPr lang="en-US" sz="2400" dirty="0"/>
          </a:p>
          <a:p>
            <a:endParaRPr lang="en-EG" sz="2400" dirty="0"/>
          </a:p>
        </p:txBody>
      </p:sp>
    </p:spTree>
    <p:extLst>
      <p:ext uri="{BB962C8B-B14F-4D97-AF65-F5344CB8AC3E}">
        <p14:creationId xmlns:p14="http://schemas.microsoft.com/office/powerpoint/2010/main" val="42337736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8CFC37-2222-4B0E-EE21-DDE9E661E0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5345" t="15558" r="10540" b="10339"/>
          <a:stretch/>
        </p:blipFill>
        <p:spPr>
          <a:xfrm>
            <a:off x="0" y="1512276"/>
            <a:ext cx="12192000" cy="4739055"/>
          </a:xfrm>
        </p:spPr>
      </p:pic>
    </p:spTree>
    <p:extLst>
      <p:ext uri="{BB962C8B-B14F-4D97-AF65-F5344CB8AC3E}">
        <p14:creationId xmlns:p14="http://schemas.microsoft.com/office/powerpoint/2010/main" val="685655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C6520-EF1A-57B1-E7BA-AC73E19BDA67}"/>
              </a:ext>
            </a:extLst>
          </p:cNvPr>
          <p:cNvSpPr>
            <a:spLocks noGrp="1"/>
          </p:cNvSpPr>
          <p:nvPr>
            <p:ph type="title"/>
          </p:nvPr>
        </p:nvSpPr>
        <p:spPr/>
        <p:txBody>
          <a:bodyPr/>
          <a:lstStyle/>
          <a:p>
            <a:r>
              <a:rPr lang="en-US" sz="2000" dirty="0">
                <a:solidFill>
                  <a:schemeClr val="accent1">
                    <a:lumMod val="75000"/>
                  </a:schemeClr>
                </a:solidFill>
                <a:effectLst/>
                <a:latin typeface="SegoeUI"/>
              </a:rPr>
              <a:t>Structural flaws and risks </a:t>
            </a:r>
            <a:br>
              <a:rPr lang="en-US" dirty="0"/>
            </a:br>
            <a:endParaRPr lang="en-EG" dirty="0"/>
          </a:p>
        </p:txBody>
      </p:sp>
      <p:sp>
        <p:nvSpPr>
          <p:cNvPr id="3" name="Content Placeholder 2">
            <a:extLst>
              <a:ext uri="{FF2B5EF4-FFF2-40B4-BE49-F238E27FC236}">
                <a16:creationId xmlns:a16="http://schemas.microsoft.com/office/drawing/2014/main" id="{31546C97-6594-1112-EECF-AC354ACD2BAB}"/>
              </a:ext>
            </a:extLst>
          </p:cNvPr>
          <p:cNvSpPr>
            <a:spLocks noGrp="1"/>
          </p:cNvSpPr>
          <p:nvPr>
            <p:ph idx="1"/>
          </p:nvPr>
        </p:nvSpPr>
        <p:spPr/>
        <p:txBody>
          <a:bodyPr/>
          <a:lstStyle/>
          <a:p>
            <a:r>
              <a:rPr lang="en-US" sz="1800" dirty="0">
                <a:effectLst/>
                <a:latin typeface="SegoeUI"/>
              </a:rPr>
              <a:t>This section highlights that, despite the potential for genuine technological innovation, crypto has inherent structural flaws that pose serious risks not only to its own stability and safety, but also to the traditional financial system. </a:t>
            </a:r>
          </a:p>
          <a:p>
            <a:r>
              <a:rPr lang="en-US" sz="1800" dirty="0">
                <a:effectLst/>
                <a:latin typeface="SegoeUI"/>
              </a:rPr>
              <a:t>The section first reviews the main structural flaws of the crypto ecosystem, including congestion, fragmentation and the need to borrow credibility from sovereign money. </a:t>
            </a:r>
          </a:p>
          <a:p>
            <a:r>
              <a:rPr lang="en-US" sz="1800" dirty="0">
                <a:effectLst/>
                <a:latin typeface="SegoeUI"/>
              </a:rPr>
              <a:t>It also discusses the problems arising from the need for </a:t>
            </a:r>
            <a:r>
              <a:rPr lang="en-US" sz="1800" dirty="0" err="1">
                <a:effectLst/>
                <a:latin typeface="SegoeUI"/>
              </a:rPr>
              <a:t>centralisation</a:t>
            </a:r>
            <a:r>
              <a:rPr lang="en-US" sz="1800" dirty="0">
                <a:effectLst/>
                <a:latin typeface="SegoeUI"/>
              </a:rPr>
              <a:t>.</a:t>
            </a:r>
          </a:p>
          <a:p>
            <a:r>
              <a:rPr lang="en-US" sz="1800" dirty="0">
                <a:effectLst/>
                <a:latin typeface="SegoeUI"/>
              </a:rPr>
              <a:t> The section then </a:t>
            </a:r>
            <a:r>
              <a:rPr lang="en-US" sz="1800" dirty="0" err="1">
                <a:effectLst/>
                <a:latin typeface="SegoeUI"/>
              </a:rPr>
              <a:t>summarises</a:t>
            </a:r>
            <a:r>
              <a:rPr lang="en-US" sz="1800" dirty="0">
                <a:effectLst/>
                <a:latin typeface="SegoeUI"/>
              </a:rPr>
              <a:t> the main risks, splitting them into risks within the crypto ecosystem (including risks to market integrity, consumer protection and privacy), risks specific to </a:t>
            </a:r>
            <a:r>
              <a:rPr lang="en-US" sz="1800" dirty="0" err="1">
                <a:effectLst/>
                <a:latin typeface="SegoeUI"/>
              </a:rPr>
              <a:t>DeFi</a:t>
            </a:r>
            <a:r>
              <a:rPr lang="en-US" sz="1800" dirty="0">
                <a:effectLst/>
                <a:latin typeface="SegoeUI"/>
              </a:rPr>
              <a:t> and risks arising from the interconnectedness with the traditional financial system. </a:t>
            </a:r>
          </a:p>
          <a:p>
            <a:r>
              <a:rPr lang="en-US" sz="1800" dirty="0">
                <a:effectLst/>
                <a:latin typeface="SegoeUI"/>
              </a:rPr>
              <a:t>The section then discusses options for addressing the risks posed by crypto, before closing with a discussion of the data gaps that currently hinder monitoring. </a:t>
            </a:r>
            <a:endParaRPr lang="en-US" dirty="0"/>
          </a:p>
          <a:p>
            <a:endParaRPr lang="en-EG" dirty="0"/>
          </a:p>
        </p:txBody>
      </p:sp>
    </p:spTree>
    <p:extLst>
      <p:ext uri="{BB962C8B-B14F-4D97-AF65-F5344CB8AC3E}">
        <p14:creationId xmlns:p14="http://schemas.microsoft.com/office/powerpoint/2010/main" val="3463715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C389A-4432-34EB-1620-AE7A613F5109}"/>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D5365217-20A3-6BE7-420C-0DCA2B0D7B2D}"/>
              </a:ext>
            </a:extLst>
          </p:cNvPr>
          <p:cNvSpPr>
            <a:spLocks noGrp="1"/>
          </p:cNvSpPr>
          <p:nvPr>
            <p:ph idx="1"/>
          </p:nvPr>
        </p:nvSpPr>
        <p:spPr/>
        <p:txBody>
          <a:bodyPr>
            <a:normAutofit fontScale="92500" lnSpcReduction="10000"/>
          </a:bodyPr>
          <a:lstStyle/>
          <a:p>
            <a:r>
              <a:rPr lang="en-US" dirty="0">
                <a:effectLst/>
                <a:latin typeface="Helvetica" pitchFamily="2" charset="0"/>
              </a:rPr>
              <a:t>The blockchain capacity problem is a manifestation of the so-called scalability trilemma (</a:t>
            </a:r>
            <a:r>
              <a:rPr lang="en-US" dirty="0" err="1">
                <a:effectLst/>
                <a:latin typeface="Helvetica" pitchFamily="2" charset="0"/>
              </a:rPr>
              <a:t>Buterin</a:t>
            </a:r>
            <a:r>
              <a:rPr lang="en-US" dirty="0">
                <a:latin typeface="Helvetica" pitchFamily="2" charset="0"/>
              </a:rPr>
              <a:t> </a:t>
            </a:r>
            <a:r>
              <a:rPr lang="en-US" dirty="0">
                <a:effectLst/>
                <a:latin typeface="Helvetica" pitchFamily="2" charset="0"/>
              </a:rPr>
              <a:t>(2021)). </a:t>
            </a:r>
          </a:p>
          <a:p>
            <a:r>
              <a:rPr lang="en-US" dirty="0">
                <a:effectLst/>
                <a:latin typeface="Helvetica" pitchFamily="2" charset="0"/>
              </a:rPr>
              <a:t>By their nature, permissionless blockchains can achieve only two of the three properties: security, </a:t>
            </a:r>
            <a:r>
              <a:rPr lang="en-US" dirty="0" err="1">
                <a:effectLst/>
                <a:latin typeface="Helvetica" pitchFamily="2" charset="0"/>
              </a:rPr>
              <a:t>decentralisation</a:t>
            </a:r>
            <a:r>
              <a:rPr lang="en-US" dirty="0">
                <a:effectLst/>
                <a:latin typeface="Helvetica" pitchFamily="2" charset="0"/>
              </a:rPr>
              <a:t> and scalability. Security – in the sense of truthful reporting and preventing manipulation of the transaction history – is enhanced through incentives and </a:t>
            </a:r>
            <a:r>
              <a:rPr lang="en-US" dirty="0" err="1">
                <a:effectLst/>
                <a:latin typeface="Helvetica" pitchFamily="2" charset="0"/>
              </a:rPr>
              <a:t>decentralisation</a:t>
            </a:r>
            <a:r>
              <a:rPr lang="en-US" dirty="0">
                <a:effectLst/>
                <a:latin typeface="Helvetica" pitchFamily="2" charset="0"/>
              </a:rPr>
              <a:t>. But sustaining incentives entails congestion, which limits scalability. </a:t>
            </a:r>
          </a:p>
          <a:p>
            <a:r>
              <a:rPr lang="en-US" dirty="0">
                <a:effectLst/>
                <a:latin typeface="Helvetica" pitchFamily="2" charset="0"/>
              </a:rPr>
              <a:t>It is this incompatibility between three key attributes that impairs blockchains’ ability to serve as an efficient payment system and crypto’s ability to serve as money.</a:t>
            </a:r>
          </a:p>
          <a:p>
            <a:r>
              <a:rPr lang="en-US" dirty="0">
                <a:effectLst/>
                <a:latin typeface="Helvetica" pitchFamily="2" charset="0"/>
              </a:rPr>
              <a:t>Limited scalability has resulted in the fragmentation of the crypto universe, as newer blockchains with more capacity that possibly cut corners on security entered the fray. </a:t>
            </a:r>
          </a:p>
          <a:p>
            <a:r>
              <a:rPr lang="en-US" dirty="0">
                <a:effectLst/>
                <a:latin typeface="Helvetica" pitchFamily="2" charset="0"/>
              </a:rPr>
              <a:t>These newer blockchains often aim for higher transaction limits, even if these come at the cost of greater </a:t>
            </a:r>
            <a:r>
              <a:rPr lang="en-US" dirty="0" err="1">
                <a:effectLst/>
                <a:latin typeface="Helvetica" pitchFamily="2" charset="0"/>
              </a:rPr>
              <a:t>centralisation</a:t>
            </a:r>
            <a:r>
              <a:rPr lang="en-US" dirty="0">
                <a:effectLst/>
                <a:latin typeface="Helvetica" pitchFamily="2" charset="0"/>
              </a:rPr>
              <a:t> and weaker security. </a:t>
            </a:r>
          </a:p>
          <a:p>
            <a:r>
              <a:rPr lang="en-US" dirty="0">
                <a:effectLst/>
                <a:latin typeface="Helvetica" pitchFamily="2" charset="0"/>
              </a:rPr>
              <a:t>Simply put, on blockchains that rely on a larger network of validators and where each validator has only limited influence over the consensus, it is harder for one validator to manipulate the ledger. </a:t>
            </a:r>
          </a:p>
          <a:p>
            <a:r>
              <a:rPr lang="en-US" dirty="0">
                <a:effectLst/>
                <a:latin typeface="Helvetica" pitchFamily="2" charset="0"/>
              </a:rPr>
              <a:t>But this also means that every transaction takes longer to be validated, implying higher costs for users, and hence higher required rewards.</a:t>
            </a:r>
          </a:p>
          <a:p>
            <a:r>
              <a:rPr lang="en-US" dirty="0">
                <a:effectLst/>
                <a:latin typeface="Helvetica" pitchFamily="2" charset="0"/>
              </a:rPr>
              <a:t> Such blockchains therefore become congested more rapidly. </a:t>
            </a:r>
          </a:p>
          <a:p>
            <a:r>
              <a:rPr lang="en-US" dirty="0">
                <a:effectLst/>
                <a:latin typeface="Helvetica" pitchFamily="2" charset="0"/>
              </a:rPr>
              <a:t>On blockchains with fewer validators, on the other hand, there is more potential for a smaller group of validators to manipulate the network.</a:t>
            </a:r>
          </a:p>
          <a:p>
            <a:endParaRPr lang="en-EG" dirty="0"/>
          </a:p>
        </p:txBody>
      </p:sp>
    </p:spTree>
    <p:extLst>
      <p:ext uri="{BB962C8B-B14F-4D97-AF65-F5344CB8AC3E}">
        <p14:creationId xmlns:p14="http://schemas.microsoft.com/office/powerpoint/2010/main" val="455039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5A3A0-7DB1-F4D2-43DF-47DFFB0D2C7B}"/>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21D2B907-9930-0890-8416-991E8EC34F7B}"/>
              </a:ext>
            </a:extLst>
          </p:cNvPr>
          <p:cNvSpPr>
            <a:spLocks noGrp="1"/>
          </p:cNvSpPr>
          <p:nvPr>
            <p:ph idx="1"/>
          </p:nvPr>
        </p:nvSpPr>
        <p:spPr>
          <a:xfrm>
            <a:off x="838200" y="1605817"/>
            <a:ext cx="10515600" cy="4351338"/>
          </a:xfrm>
        </p:spPr>
        <p:txBody>
          <a:bodyPr>
            <a:normAutofit fontScale="92500"/>
          </a:bodyPr>
          <a:lstStyle/>
          <a:p>
            <a:r>
              <a:rPr lang="en-US" dirty="0">
                <a:effectLst/>
                <a:latin typeface="Helvetica" pitchFamily="2" charset="0"/>
              </a:rPr>
              <a:t>The Terra blockchain was just the most glaring example of a large number of new entrants (Graph 3.B). </a:t>
            </a:r>
          </a:p>
          <a:p>
            <a:r>
              <a:rPr lang="en-US" dirty="0">
                <a:effectLst/>
                <a:latin typeface="Helvetica" pitchFamily="2" charset="0"/>
              </a:rPr>
              <a:t>As recently as the beginning of 2021, Ethereum accounted for almost all of the total value locked in </a:t>
            </a:r>
            <a:r>
              <a:rPr lang="en-US" dirty="0" err="1">
                <a:effectLst/>
                <a:latin typeface="Helvetica" pitchFamily="2" charset="0"/>
              </a:rPr>
              <a:t>DeFi</a:t>
            </a:r>
            <a:r>
              <a:rPr lang="en-US" dirty="0">
                <a:effectLst/>
                <a:latin typeface="Helvetica" pitchFamily="2" charset="0"/>
              </a:rPr>
              <a:t> protocols. By May 2022, this share had dropped to 50%. The widening wedge (red area) accounted for by the failed Terra blockchain is particularly striking, as the collapse of the Terra blockchain highlights the tendency to fragmentation through crypto’s vulnerability to new entrants who </a:t>
            </a:r>
            <a:r>
              <a:rPr lang="en-US" dirty="0" err="1">
                <a:effectLst/>
                <a:latin typeface="Helvetica" pitchFamily="2" charset="0"/>
              </a:rPr>
              <a:t>prioritise</a:t>
            </a:r>
            <a:r>
              <a:rPr lang="en-US" dirty="0">
                <a:effectLst/>
                <a:latin typeface="Helvetica" pitchFamily="2" charset="0"/>
              </a:rPr>
              <a:t> market share and capacity at the expense of </a:t>
            </a:r>
            <a:r>
              <a:rPr lang="en-US" dirty="0" err="1">
                <a:effectLst/>
                <a:latin typeface="Helvetica" pitchFamily="2" charset="0"/>
              </a:rPr>
              <a:t>decentralisation</a:t>
            </a:r>
            <a:r>
              <a:rPr lang="en-US" dirty="0">
                <a:effectLst/>
                <a:latin typeface="Helvetica" pitchFamily="2" charset="0"/>
              </a:rPr>
              <a:t> and security.</a:t>
            </a:r>
          </a:p>
          <a:p>
            <a:r>
              <a:rPr lang="en-US" dirty="0">
                <a:effectLst/>
                <a:latin typeface="Helvetica" pitchFamily="2" charset="0"/>
              </a:rPr>
              <a:t>A system of competing blockchains that are not interoperable introduces new risks of hacks and theft. </a:t>
            </a:r>
          </a:p>
          <a:p>
            <a:r>
              <a:rPr lang="en-US" dirty="0">
                <a:effectLst/>
                <a:latin typeface="Helvetica" pitchFamily="2" charset="0"/>
              </a:rPr>
              <a:t>In this context, interoperability refers to the ability of protocols and validators to access and share information, as well as validate transactions, across different blockchains.</a:t>
            </a:r>
          </a:p>
          <a:p>
            <a:r>
              <a:rPr lang="en-US" dirty="0">
                <a:effectLst/>
                <a:latin typeface="Helvetica" pitchFamily="2" charset="0"/>
              </a:rPr>
              <a:t>Interoperability of the underlying settlement layers is not achievable in practice, as each blockchain is a separate record of settlements. Nevertheless, so-called cross-chain bridges have emerged to permit users to transfer coins across blockchains. </a:t>
            </a:r>
          </a:p>
          <a:p>
            <a:r>
              <a:rPr lang="en-US" dirty="0">
                <a:effectLst/>
                <a:latin typeface="Helvetica" pitchFamily="2" charset="0"/>
              </a:rPr>
              <a:t>Yet, most bridges rely on only a small number of validators, which – in the absence of regulation and legal accountability – users need to trust not to engage in illicit </a:t>
            </a:r>
            <a:r>
              <a:rPr lang="en-US" dirty="0" err="1">
                <a:effectLst/>
                <a:latin typeface="Helvetica" pitchFamily="2" charset="0"/>
              </a:rPr>
              <a:t>behaviour</a:t>
            </a:r>
            <a:r>
              <a:rPr lang="en-US" dirty="0">
                <a:effectLst/>
                <a:latin typeface="Helvetica" pitchFamily="2" charset="0"/>
              </a:rPr>
              <a:t>. As the number of bridges has risen, they have stood at the </a:t>
            </a:r>
            <a:r>
              <a:rPr lang="en-US" dirty="0" err="1">
                <a:effectLst/>
                <a:latin typeface="Helvetica" pitchFamily="2" charset="0"/>
              </a:rPr>
              <a:t>centre</a:t>
            </a:r>
            <a:r>
              <a:rPr lang="en-US" dirty="0">
                <a:effectLst/>
                <a:latin typeface="Helvetica" pitchFamily="2" charset="0"/>
              </a:rPr>
              <a:t> of several high-profile hacks, highlighting vulnerabilities to security breaches stemming from weakness in blockchain governance. </a:t>
            </a:r>
          </a:p>
          <a:p>
            <a:r>
              <a:rPr lang="en-US" dirty="0">
                <a:effectLst/>
                <a:latin typeface="Helvetica" pitchFamily="2" charset="0"/>
              </a:rPr>
              <a:t>Such hacks could further lower trust in the broader fintech sector, standing in the way of greater adoption (Chen et al (2023), </a:t>
            </a:r>
            <a:r>
              <a:rPr lang="en-US" dirty="0" err="1">
                <a:effectLst/>
                <a:latin typeface="Helvetica" pitchFamily="2" charset="0"/>
              </a:rPr>
              <a:t>Doerr</a:t>
            </a:r>
            <a:r>
              <a:rPr lang="en-US" dirty="0">
                <a:effectLst/>
                <a:latin typeface="Helvetica" pitchFamily="2" charset="0"/>
              </a:rPr>
              <a:t> et al (2023)).</a:t>
            </a:r>
          </a:p>
          <a:p>
            <a:endParaRPr lang="en-EG" dirty="0"/>
          </a:p>
        </p:txBody>
      </p:sp>
    </p:spTree>
    <p:extLst>
      <p:ext uri="{BB962C8B-B14F-4D97-AF65-F5344CB8AC3E}">
        <p14:creationId xmlns:p14="http://schemas.microsoft.com/office/powerpoint/2010/main" val="31156952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A2722-3565-4D9B-ECFD-D64D908AAE01}"/>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E1F8D52-9491-697A-CE18-834790D279DC}"/>
              </a:ext>
            </a:extLst>
          </p:cNvPr>
          <p:cNvSpPr>
            <a:spLocks noGrp="1"/>
          </p:cNvSpPr>
          <p:nvPr>
            <p:ph idx="1"/>
          </p:nvPr>
        </p:nvSpPr>
        <p:spPr/>
        <p:txBody>
          <a:bodyPr>
            <a:normAutofit/>
          </a:bodyPr>
          <a:lstStyle/>
          <a:p>
            <a:r>
              <a:rPr lang="en-US" sz="2400" dirty="0">
                <a:effectLst/>
                <a:latin typeface="Helvetica" pitchFamily="2" charset="0"/>
              </a:rPr>
              <a:t>The fragmentation of the crypto universe stands in stark contrast to the network effects that take root in traditional networks. </a:t>
            </a:r>
          </a:p>
          <a:p>
            <a:r>
              <a:rPr lang="en-US" sz="2400" dirty="0">
                <a:effectLst/>
                <a:latin typeface="Helvetica" pitchFamily="2" charset="0"/>
              </a:rPr>
              <a:t>Crypto’s reliance on </a:t>
            </a:r>
            <a:r>
              <a:rPr lang="en-US" sz="2400" dirty="0" err="1">
                <a:effectLst/>
                <a:latin typeface="Helvetica" pitchFamily="2" charset="0"/>
              </a:rPr>
              <a:t>decentralised</a:t>
            </a:r>
            <a:r>
              <a:rPr lang="en-US" sz="2400" dirty="0">
                <a:effectLst/>
                <a:latin typeface="Helvetica" pitchFamily="2" charset="0"/>
              </a:rPr>
              <a:t> validators and the attendant fragmentation leaves no role for money as a coordination device, making crypto unsuitable as a monetary system.</a:t>
            </a:r>
          </a:p>
          <a:p>
            <a:r>
              <a:rPr lang="en-US" sz="2400" dirty="0">
                <a:effectLst/>
                <a:latin typeface="Helvetica" pitchFamily="2" charset="0"/>
              </a:rPr>
              <a:t>Traditional networks, on the contrary, are </a:t>
            </a:r>
            <a:r>
              <a:rPr lang="en-US" sz="2400" dirty="0" err="1">
                <a:effectLst/>
                <a:latin typeface="Helvetica" pitchFamily="2" charset="0"/>
              </a:rPr>
              <a:t>characterised</a:t>
            </a:r>
            <a:r>
              <a:rPr lang="en-US" sz="2400" dirty="0">
                <a:effectLst/>
                <a:latin typeface="Helvetica" pitchFamily="2" charset="0"/>
              </a:rPr>
              <a:t> by the “winner takes all” property, whereby more users flocking to a particular platform beget even more users. </a:t>
            </a:r>
          </a:p>
          <a:p>
            <a:r>
              <a:rPr lang="en-US" sz="2400" dirty="0">
                <a:effectLst/>
                <a:latin typeface="Helvetica" pitchFamily="2" charset="0"/>
              </a:rPr>
              <a:t>Such network effects are at the heart of the virtuous circle of lower costs and enhanced trust in traditional platforms</a:t>
            </a:r>
          </a:p>
        </p:txBody>
      </p:sp>
    </p:spTree>
    <p:extLst>
      <p:ext uri="{BB962C8B-B14F-4D97-AF65-F5344CB8AC3E}">
        <p14:creationId xmlns:p14="http://schemas.microsoft.com/office/powerpoint/2010/main" val="1974947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C3EB6-FB60-6EB3-119A-B36924874334}"/>
              </a:ext>
            </a:extLst>
          </p:cNvPr>
          <p:cNvSpPr>
            <a:spLocks noGrp="1"/>
          </p:cNvSpPr>
          <p:nvPr>
            <p:ph type="title"/>
          </p:nvPr>
        </p:nvSpPr>
        <p:spPr/>
        <p:txBody>
          <a:bodyPr/>
          <a:lstStyle/>
          <a:p>
            <a:r>
              <a:rPr lang="en-US" dirty="0" err="1">
                <a:effectLst/>
                <a:latin typeface="Helvetica" pitchFamily="2" charset="0"/>
              </a:rPr>
              <a:t>Stablecoins</a:t>
            </a:r>
            <a:r>
              <a:rPr lang="en-US" dirty="0">
                <a:effectLst/>
                <a:latin typeface="Helvetica" pitchFamily="2" charset="0"/>
              </a:rPr>
              <a:t> and the search for a nominal anchor</a:t>
            </a:r>
            <a:endParaRPr lang="en-EG" dirty="0"/>
          </a:p>
        </p:txBody>
      </p:sp>
      <p:sp>
        <p:nvSpPr>
          <p:cNvPr id="3" name="Content Placeholder 2">
            <a:extLst>
              <a:ext uri="{FF2B5EF4-FFF2-40B4-BE49-F238E27FC236}">
                <a16:creationId xmlns:a16="http://schemas.microsoft.com/office/drawing/2014/main" id="{49A901C8-C99A-416C-537B-5E51CBB32B73}"/>
              </a:ext>
            </a:extLst>
          </p:cNvPr>
          <p:cNvSpPr>
            <a:spLocks noGrp="1"/>
          </p:cNvSpPr>
          <p:nvPr>
            <p:ph idx="1"/>
          </p:nvPr>
        </p:nvSpPr>
        <p:spPr/>
        <p:txBody>
          <a:bodyPr/>
          <a:lstStyle/>
          <a:p>
            <a:r>
              <a:rPr lang="en-US" dirty="0">
                <a:effectLst/>
                <a:latin typeface="Helvetica" pitchFamily="2" charset="0"/>
              </a:rPr>
              <a:t>Fiat-backed </a:t>
            </a:r>
            <a:r>
              <a:rPr lang="en-US" dirty="0" err="1">
                <a:effectLst/>
                <a:latin typeface="Helvetica" pitchFamily="2" charset="0"/>
              </a:rPr>
              <a:t>stablecoins</a:t>
            </a:r>
            <a:r>
              <a:rPr lang="en-US" dirty="0">
                <a:effectLst/>
                <a:latin typeface="Helvetica" pitchFamily="2" charset="0"/>
              </a:rPr>
              <a:t>, the dominant form of </a:t>
            </a:r>
            <a:r>
              <a:rPr lang="en-US" dirty="0" err="1">
                <a:effectLst/>
                <a:latin typeface="Helvetica" pitchFamily="2" charset="0"/>
              </a:rPr>
              <a:t>stablecoin</a:t>
            </a:r>
            <a:r>
              <a:rPr lang="en-US" dirty="0">
                <a:effectLst/>
                <a:latin typeface="Helvetica" pitchFamily="2" charset="0"/>
              </a:rPr>
              <a:t>, piggyback on the credibility of the central bank’s unit of account. </a:t>
            </a:r>
          </a:p>
          <a:p>
            <a:r>
              <a:rPr lang="en-US" dirty="0">
                <a:effectLst/>
                <a:latin typeface="Helvetica" pitchFamily="2" charset="0"/>
              </a:rPr>
              <a:t>Having a unit of account means that everyone uses it as a common measure of the economic value of products and services, greatly facilitating financial and economic transactions. </a:t>
            </a:r>
          </a:p>
          <a:p>
            <a:r>
              <a:rPr lang="en-US" dirty="0">
                <a:effectLst/>
                <a:latin typeface="Helvetica" pitchFamily="2" charset="0"/>
              </a:rPr>
              <a:t>In the real world, providing the unit of account for the economy is the primary role of the central bank. </a:t>
            </a:r>
          </a:p>
          <a:p>
            <a:r>
              <a:rPr lang="en-US" dirty="0">
                <a:effectLst/>
                <a:latin typeface="Helvetica" pitchFamily="2" charset="0"/>
              </a:rPr>
              <a:t>While there is no such thing as a central bank in the crypto universe, it needs to have a unit of account, like any monetary system. </a:t>
            </a:r>
          </a:p>
          <a:p>
            <a:r>
              <a:rPr lang="en-US" dirty="0" err="1">
                <a:effectLst/>
                <a:latin typeface="Helvetica" pitchFamily="2" charset="0"/>
              </a:rPr>
              <a:t>Stablecoins</a:t>
            </a:r>
            <a:r>
              <a:rPr lang="en-US" dirty="0">
                <a:effectLst/>
                <a:latin typeface="Helvetica" pitchFamily="2" charset="0"/>
              </a:rPr>
              <a:t> attempt to serve this unit-of-account function, but they do so by tying their</a:t>
            </a:r>
            <a:r>
              <a:rPr lang="en-US" dirty="0">
                <a:latin typeface="Helvetica" pitchFamily="2" charset="0"/>
              </a:rPr>
              <a:t> </a:t>
            </a:r>
            <a:r>
              <a:rPr lang="en-US" dirty="0">
                <a:effectLst/>
                <a:latin typeface="Helvetica" pitchFamily="2" charset="0"/>
              </a:rPr>
              <a:t>value to fiat currencies, such as the dollar, whose value is guaranteed by a central bank. </a:t>
            </a:r>
          </a:p>
          <a:p>
            <a:r>
              <a:rPr lang="en-US" dirty="0">
                <a:effectLst/>
                <a:latin typeface="Helvetica" pitchFamily="2" charset="0"/>
              </a:rPr>
              <a:t>In this sense, </a:t>
            </a:r>
            <a:r>
              <a:rPr lang="en-US" dirty="0" err="1">
                <a:effectLst/>
                <a:latin typeface="Helvetica" pitchFamily="2" charset="0"/>
              </a:rPr>
              <a:t>stablecoins</a:t>
            </a:r>
            <a:r>
              <a:rPr lang="en-US" dirty="0">
                <a:effectLst/>
                <a:latin typeface="Helvetica" pitchFamily="2" charset="0"/>
              </a:rPr>
              <a:t> are the manifestation of crypto’s existential search for a nominal anchor.</a:t>
            </a:r>
          </a:p>
          <a:p>
            <a:endParaRPr lang="en-EG" dirty="0"/>
          </a:p>
        </p:txBody>
      </p:sp>
    </p:spTree>
    <p:extLst>
      <p:ext uri="{BB962C8B-B14F-4D97-AF65-F5344CB8AC3E}">
        <p14:creationId xmlns:p14="http://schemas.microsoft.com/office/powerpoint/2010/main" val="21692516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28CED-D6CE-AD91-CB37-67E20EE203D7}"/>
              </a:ext>
            </a:extLst>
          </p:cNvPr>
          <p:cNvSpPr>
            <a:spLocks noGrp="1"/>
          </p:cNvSpPr>
          <p:nvPr>
            <p:ph type="title"/>
          </p:nvPr>
        </p:nvSpPr>
        <p:spPr/>
        <p:txBody>
          <a:bodyPr/>
          <a:lstStyle/>
          <a:p>
            <a:r>
              <a:rPr lang="en-US" dirty="0">
                <a:effectLst/>
                <a:latin typeface="Helvetica" pitchFamily="2" charset="0"/>
              </a:rPr>
              <a:t>The collapse of the </a:t>
            </a:r>
            <a:r>
              <a:rPr lang="en-US" dirty="0" err="1">
                <a:effectLst/>
                <a:latin typeface="Helvetica" pitchFamily="2" charset="0"/>
              </a:rPr>
              <a:t>TerraUSD</a:t>
            </a:r>
            <a:r>
              <a:rPr lang="en-US" dirty="0">
                <a:effectLst/>
                <a:latin typeface="Helvetica" pitchFamily="2" charset="0"/>
              </a:rPr>
              <a:t> </a:t>
            </a:r>
            <a:r>
              <a:rPr lang="en-US" dirty="0" err="1">
                <a:effectLst/>
                <a:latin typeface="Helvetica" pitchFamily="2" charset="0"/>
              </a:rPr>
              <a:t>stablecoin</a:t>
            </a:r>
            <a:endParaRPr lang="en-EG" dirty="0"/>
          </a:p>
        </p:txBody>
      </p:sp>
      <p:sp>
        <p:nvSpPr>
          <p:cNvPr id="3" name="Content Placeholder 2">
            <a:extLst>
              <a:ext uri="{FF2B5EF4-FFF2-40B4-BE49-F238E27FC236}">
                <a16:creationId xmlns:a16="http://schemas.microsoft.com/office/drawing/2014/main" id="{3122EBB4-5B6F-2AA4-CBB0-096C18D42A7B}"/>
              </a:ext>
            </a:extLst>
          </p:cNvPr>
          <p:cNvSpPr>
            <a:spLocks noGrp="1"/>
          </p:cNvSpPr>
          <p:nvPr>
            <p:ph idx="1"/>
          </p:nvPr>
        </p:nvSpPr>
        <p:spPr/>
        <p:txBody>
          <a:bodyPr>
            <a:normAutofit fontScale="92500" lnSpcReduction="20000"/>
          </a:bodyPr>
          <a:lstStyle/>
          <a:p>
            <a:r>
              <a:rPr lang="en-US" dirty="0">
                <a:effectLst/>
                <a:latin typeface="Helvetica" pitchFamily="2" charset="0"/>
              </a:rPr>
              <a:t>The use of </a:t>
            </a:r>
            <a:r>
              <a:rPr lang="en-US" dirty="0" err="1">
                <a:effectLst/>
                <a:latin typeface="Helvetica" pitchFamily="2" charset="0"/>
              </a:rPr>
              <a:t>TerraUSD</a:t>
            </a:r>
            <a:r>
              <a:rPr lang="en-US" dirty="0">
                <a:effectLst/>
                <a:latin typeface="Helvetica" pitchFamily="2" charset="0"/>
              </a:rPr>
              <a:t> (UST) grew rapidly over 2021–22 so that, prior to its collapse in mid-2022, it was the third largest </a:t>
            </a:r>
            <a:r>
              <a:rPr lang="en-US" dirty="0" err="1">
                <a:effectLst/>
                <a:latin typeface="Helvetica" pitchFamily="2" charset="0"/>
              </a:rPr>
              <a:t>stablecoin</a:t>
            </a:r>
            <a:r>
              <a:rPr lang="en-US" dirty="0">
                <a:effectLst/>
                <a:latin typeface="Helvetica" pitchFamily="2" charset="0"/>
              </a:rPr>
              <a:t>, with a peak market </a:t>
            </a:r>
            <a:r>
              <a:rPr lang="en-US" dirty="0" err="1">
                <a:effectLst/>
                <a:latin typeface="Helvetica" pitchFamily="2" charset="0"/>
              </a:rPr>
              <a:t>capitalisation</a:t>
            </a:r>
            <a:r>
              <a:rPr lang="en-US" dirty="0">
                <a:effectLst/>
                <a:latin typeface="Helvetica" pitchFamily="2" charset="0"/>
              </a:rPr>
              <a:t> of almost $19 billion. </a:t>
            </a:r>
          </a:p>
          <a:p>
            <a:r>
              <a:rPr lang="en-US" dirty="0">
                <a:effectLst/>
                <a:latin typeface="Helvetica" pitchFamily="2" charset="0"/>
              </a:rPr>
              <a:t>An algorithmic </a:t>
            </a:r>
            <a:r>
              <a:rPr lang="en-US" dirty="0" err="1">
                <a:effectLst/>
                <a:latin typeface="Helvetica" pitchFamily="2" charset="0"/>
              </a:rPr>
              <a:t>stablecoin</a:t>
            </a:r>
            <a:r>
              <a:rPr lang="en-US" dirty="0">
                <a:effectLst/>
                <a:latin typeface="Helvetica" pitchFamily="2" charset="0"/>
              </a:rPr>
              <a:t>, UST aimed to keep a one-for-one peg to the US dollar by being convertible into one dollar’s worth of another cryptocurrency, Luna, on the Terra blockchain, and vice versa. For example, should Terra fall to 99 cents, a user could purchase UST on an exchange for 99 cents and then exchange their UST for $1 worth of new units of Luna on the Terra platform. </a:t>
            </a:r>
          </a:p>
          <a:p>
            <a:r>
              <a:rPr lang="en-US" dirty="0">
                <a:effectLst/>
                <a:latin typeface="Helvetica" pitchFamily="2" charset="0"/>
              </a:rPr>
              <a:t>A crucial aspect of this arrangement was that users would be willing to exchange UST into Luna only if Luna’s market capitalization</a:t>
            </a:r>
            <a:r>
              <a:rPr lang="en-US" dirty="0">
                <a:latin typeface="Helvetica" pitchFamily="2" charset="0"/>
              </a:rPr>
              <a:t> </a:t>
            </a:r>
            <a:r>
              <a:rPr lang="en-US" dirty="0">
                <a:effectLst/>
                <a:latin typeface="Helvetica" pitchFamily="2" charset="0"/>
              </a:rPr>
              <a:t>exceeded that of UST. </a:t>
            </a:r>
          </a:p>
          <a:p>
            <a:r>
              <a:rPr lang="en-US" dirty="0">
                <a:effectLst/>
                <a:latin typeface="Helvetica" pitchFamily="2" charset="0"/>
              </a:rPr>
              <a:t>As Luna had no intrinsic value, its valuation stemmed primarily from the influx of speculative users into the Terra ecosystem. </a:t>
            </a:r>
          </a:p>
          <a:p>
            <a:r>
              <a:rPr lang="en-US" dirty="0">
                <a:effectLst/>
                <a:latin typeface="Helvetica" pitchFamily="2" charset="0"/>
              </a:rPr>
              <a:t>To attract new users, the associated lending protocol Anchor offered a deposit rate of</a:t>
            </a:r>
          </a:p>
          <a:p>
            <a:r>
              <a:rPr lang="en-US" dirty="0">
                <a:effectLst/>
                <a:latin typeface="Helvetica" pitchFamily="2" charset="0"/>
              </a:rPr>
              <a:t>around 20% on UST. As long as users had confidence in the stable value of UST and the sustained market capitalization</a:t>
            </a:r>
            <a:r>
              <a:rPr lang="en-US" dirty="0">
                <a:latin typeface="Helvetica" pitchFamily="2" charset="0"/>
              </a:rPr>
              <a:t> </a:t>
            </a:r>
            <a:r>
              <a:rPr lang="en-US" dirty="0">
                <a:effectLst/>
                <a:latin typeface="Helvetica" pitchFamily="2" charset="0"/>
              </a:rPr>
              <a:t>of Luna, the system could be sustained.</a:t>
            </a:r>
          </a:p>
          <a:p>
            <a:r>
              <a:rPr lang="en-US" dirty="0">
                <a:effectLst/>
                <a:latin typeface="Helvetica" pitchFamily="2" charset="0"/>
              </a:rPr>
              <a:t>However, once investors lost confidence in the system’s sustainability, the arrangement </a:t>
            </a:r>
            <a:r>
              <a:rPr lang="en-US" dirty="0" err="1">
                <a:effectLst/>
                <a:latin typeface="Helvetica" pitchFamily="2" charset="0"/>
              </a:rPr>
              <a:t>unravelled</a:t>
            </a:r>
            <a:r>
              <a:rPr lang="en-US" dirty="0">
                <a:effectLst/>
                <a:latin typeface="Helvetica" pitchFamily="2" charset="0"/>
              </a:rPr>
              <a:t>. In May 2022, the value of UST plummeted to almost zero (Graph A1.A). </a:t>
            </a:r>
          </a:p>
          <a:p>
            <a:r>
              <a:rPr lang="en-US" dirty="0">
                <a:effectLst/>
                <a:latin typeface="Helvetica" pitchFamily="2" charset="0"/>
              </a:rPr>
              <a:t>As UST dropped below its peg, a classic run dynamic took hold as investors sought to redeem their funds. Users burned their UST on a large scale to mint one dollar’s worth of new Luna, in the hope of selling Luna while it still had some value. </a:t>
            </a:r>
          </a:p>
          <a:p>
            <a:r>
              <a:rPr lang="en-US" dirty="0">
                <a:effectLst/>
                <a:latin typeface="Helvetica" pitchFamily="2" charset="0"/>
              </a:rPr>
              <a:t>However, given the size and speed of the shock, confidence evaporated, meaning that there were not enough parties willing to buy all the newly minted Luna coins – and so the price of Luna collapsed.</a:t>
            </a:r>
          </a:p>
          <a:p>
            <a:endParaRPr lang="en-EG" dirty="0"/>
          </a:p>
        </p:txBody>
      </p:sp>
    </p:spTree>
    <p:extLst>
      <p:ext uri="{BB962C8B-B14F-4D97-AF65-F5344CB8AC3E}">
        <p14:creationId xmlns:p14="http://schemas.microsoft.com/office/powerpoint/2010/main" val="12013558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39CEDCF-D75E-4785-B300-92F8C691F30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048" t="26341" r="18663" b="24165"/>
          <a:stretch/>
        </p:blipFill>
        <p:spPr>
          <a:xfrm>
            <a:off x="0" y="1468314"/>
            <a:ext cx="12192000" cy="4826977"/>
          </a:xfrm>
        </p:spPr>
      </p:pic>
    </p:spTree>
    <p:extLst>
      <p:ext uri="{BB962C8B-B14F-4D97-AF65-F5344CB8AC3E}">
        <p14:creationId xmlns:p14="http://schemas.microsoft.com/office/powerpoint/2010/main" val="2655950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8E21A-733B-7955-4505-F837CBBF3C97}"/>
              </a:ext>
            </a:extLst>
          </p:cNvPr>
          <p:cNvSpPr>
            <a:spLocks noGrp="1"/>
          </p:cNvSpPr>
          <p:nvPr>
            <p:ph type="title"/>
          </p:nvPr>
        </p:nvSpPr>
        <p:spPr/>
        <p:txBody>
          <a:bodyPr/>
          <a:lstStyle/>
          <a:p>
            <a:r>
              <a:rPr lang="en-US" dirty="0">
                <a:solidFill>
                  <a:srgbClr val="0070C0"/>
                </a:solidFill>
                <a:effectLst/>
                <a:latin typeface="Helvetica" pitchFamily="2" charset="0"/>
              </a:rPr>
              <a:t>Risks</a:t>
            </a:r>
            <a:br>
              <a:rPr lang="en-US" dirty="0">
                <a:solidFill>
                  <a:srgbClr val="0070C0"/>
                </a:solidFill>
                <a:effectLst/>
                <a:latin typeface="Helvetica" pitchFamily="2" charset="0"/>
              </a:rPr>
            </a:br>
            <a:endParaRPr lang="en-EG" dirty="0">
              <a:solidFill>
                <a:srgbClr val="0070C0"/>
              </a:solidFill>
            </a:endParaRPr>
          </a:p>
        </p:txBody>
      </p:sp>
      <p:sp>
        <p:nvSpPr>
          <p:cNvPr id="3" name="Content Placeholder 2">
            <a:extLst>
              <a:ext uri="{FF2B5EF4-FFF2-40B4-BE49-F238E27FC236}">
                <a16:creationId xmlns:a16="http://schemas.microsoft.com/office/drawing/2014/main" id="{6A26AEBB-2355-E9CF-2002-E69449FC8FE9}"/>
              </a:ext>
            </a:extLst>
          </p:cNvPr>
          <p:cNvSpPr>
            <a:spLocks noGrp="1"/>
          </p:cNvSpPr>
          <p:nvPr>
            <p:ph idx="1"/>
          </p:nvPr>
        </p:nvSpPr>
        <p:spPr/>
        <p:txBody>
          <a:bodyPr>
            <a:normAutofit/>
          </a:bodyPr>
          <a:lstStyle/>
          <a:p>
            <a:r>
              <a:rPr lang="en-US" sz="2800" dirty="0">
                <a:effectLst/>
                <a:latin typeface="Helvetica" pitchFamily="2" charset="0"/>
              </a:rPr>
              <a:t>When discussing the risks of crypto, it is important to note that, to date, the ecosystem is largely </a:t>
            </a:r>
            <a:r>
              <a:rPr lang="en-US" sz="2800" dirty="0" err="1">
                <a:effectLst/>
                <a:latin typeface="Helvetica" pitchFamily="2" charset="0"/>
              </a:rPr>
              <a:t>selfreferential</a:t>
            </a:r>
            <a:r>
              <a:rPr lang="en-US" sz="2800" dirty="0">
                <a:effectLst/>
                <a:latin typeface="Helvetica" pitchFamily="2" charset="0"/>
              </a:rPr>
              <a:t>.</a:t>
            </a:r>
          </a:p>
          <a:p>
            <a:r>
              <a:rPr lang="en-US" sz="2800" dirty="0">
                <a:effectLst/>
                <a:latin typeface="Helvetica" pitchFamily="2" charset="0"/>
              </a:rPr>
              <a:t>Activities almost exclusively involve exchanging one </a:t>
            </a:r>
            <a:r>
              <a:rPr lang="en-US" sz="2800" dirty="0" err="1">
                <a:effectLst/>
                <a:latin typeface="Helvetica" pitchFamily="2" charset="0"/>
              </a:rPr>
              <a:t>stablecoin</a:t>
            </a:r>
            <a:r>
              <a:rPr lang="en-US" sz="2800" dirty="0">
                <a:effectLst/>
                <a:latin typeface="Helvetica" pitchFamily="2" charset="0"/>
              </a:rPr>
              <a:t> or cryptocurrency for another, without financing any activity in the real economy. </a:t>
            </a:r>
          </a:p>
          <a:p>
            <a:r>
              <a:rPr lang="en-US" sz="2800" dirty="0">
                <a:effectLst/>
                <a:latin typeface="Helvetica" pitchFamily="2" charset="0"/>
              </a:rPr>
              <a:t>In consequence, crypto currently poses significant risks mainly to investors in the crypto space, while links to the real world remain limited.</a:t>
            </a:r>
          </a:p>
          <a:p>
            <a:endParaRPr lang="en-EG" sz="2800" dirty="0"/>
          </a:p>
        </p:txBody>
      </p:sp>
    </p:spTree>
    <p:extLst>
      <p:ext uri="{BB962C8B-B14F-4D97-AF65-F5344CB8AC3E}">
        <p14:creationId xmlns:p14="http://schemas.microsoft.com/office/powerpoint/2010/main" val="27087995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8A38-A105-9916-A9C9-83F0C5484AEA}"/>
              </a:ext>
            </a:extLst>
          </p:cNvPr>
          <p:cNvSpPr>
            <a:spLocks noGrp="1"/>
          </p:cNvSpPr>
          <p:nvPr>
            <p:ph type="title"/>
          </p:nvPr>
        </p:nvSpPr>
        <p:spPr/>
        <p:txBody>
          <a:bodyPr/>
          <a:lstStyle/>
          <a:p>
            <a:r>
              <a:rPr lang="en-US" dirty="0">
                <a:effectLst/>
                <a:latin typeface="Helvetica" pitchFamily="2" charset="0"/>
              </a:rPr>
              <a:t>Within the crypto ecosystem</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67E6FF0-AC3C-B788-9DA0-C97D2D6E07D6}"/>
              </a:ext>
            </a:extLst>
          </p:cNvPr>
          <p:cNvSpPr>
            <a:spLocks noGrp="1"/>
          </p:cNvSpPr>
          <p:nvPr>
            <p:ph idx="1"/>
          </p:nvPr>
        </p:nvSpPr>
        <p:spPr/>
        <p:txBody>
          <a:bodyPr>
            <a:normAutofit fontScale="92500" lnSpcReduction="20000"/>
          </a:bodyPr>
          <a:lstStyle/>
          <a:p>
            <a:r>
              <a:rPr lang="en-US" dirty="0">
                <a:effectLst/>
              </a:rPr>
              <a:t>Crypto poses significant risks to investors. Rising crypto prices tend to lure retail investors into the space, with an expectation of quick and large capital gains (Graph 5.A).</a:t>
            </a:r>
          </a:p>
          <a:p>
            <a:r>
              <a:rPr lang="en-US" dirty="0">
                <a:effectLst/>
              </a:rPr>
              <a:t> These expectations are generally not met, however, as a large share of users in most economies tend to lose money (Graph 5.B).</a:t>
            </a:r>
          </a:p>
          <a:p>
            <a:r>
              <a:rPr lang="en-US" dirty="0">
                <a:effectLst/>
              </a:rPr>
              <a:t>The events of 2022 illustrate vividly the risks faced by investors, especially smaller ones.</a:t>
            </a:r>
          </a:p>
          <a:p>
            <a:r>
              <a:rPr lang="en-US" dirty="0">
                <a:effectLst/>
              </a:rPr>
              <a:t>The aftermath of the collapses of </a:t>
            </a:r>
            <a:r>
              <a:rPr lang="en-US" dirty="0" err="1">
                <a:effectLst/>
              </a:rPr>
              <a:t>TerraUSD</a:t>
            </a:r>
            <a:r>
              <a:rPr lang="en-US" dirty="0">
                <a:effectLst/>
              </a:rPr>
              <a:t> and FTX saw a striking pattern: the number of daily active users across the major platforms increased markedly, suggesting that users attempted to weather the storm by shifting their portfolios away from stressed tokens into safer alternatives, including asset-backed </a:t>
            </a:r>
            <a:r>
              <a:rPr lang="en-US" dirty="0" err="1">
                <a:effectLst/>
              </a:rPr>
              <a:t>stablecoins</a:t>
            </a:r>
            <a:r>
              <a:rPr lang="en-US" dirty="0">
                <a:effectLst/>
              </a:rPr>
              <a:t> (Graphs 6.A and 6.B). </a:t>
            </a:r>
          </a:p>
          <a:p>
            <a:r>
              <a:rPr lang="en-US" dirty="0">
                <a:effectLst/>
              </a:rPr>
              <a:t>However, behind this flurry of activity, large investors appear to have benefited at the expense of smaller holders. Indeed, owners of large wallets reduced their bitcoin holdings, whereas medium-sized and especially smaller holders increased their holdings (Graph 6.C).</a:t>
            </a:r>
          </a:p>
          <a:p>
            <a:r>
              <a:rPr lang="en-US" dirty="0">
                <a:effectLst/>
              </a:rPr>
              <a:t>The lack of control mechanisms in many crypto firms implies that investors’ money is at high risk if these firms face funding challenges or the threat of bankruptcy. </a:t>
            </a:r>
          </a:p>
          <a:p>
            <a:r>
              <a:rPr lang="en-US" dirty="0">
                <a:effectLst/>
              </a:rPr>
              <a:t>For instance, following its failure, it emerged that FTX owed more than $3 billion to its unsecured creditors – mainly users of the exchange who had transferred their funds there. </a:t>
            </a:r>
          </a:p>
          <a:p>
            <a:r>
              <a:rPr lang="en-US" dirty="0">
                <a:effectLst/>
              </a:rPr>
              <a:t>FTX was not the only case in which this happened.</a:t>
            </a:r>
          </a:p>
          <a:p>
            <a:r>
              <a:rPr lang="en-US" dirty="0">
                <a:effectLst/>
              </a:rPr>
              <a:t> Many of the customers of other crypto firms that failed in recent years have been unable to access their funds or have had to wait a very long time to do so.</a:t>
            </a:r>
          </a:p>
          <a:p>
            <a:endParaRPr lang="en-EG" dirty="0"/>
          </a:p>
        </p:txBody>
      </p:sp>
    </p:spTree>
    <p:extLst>
      <p:ext uri="{BB962C8B-B14F-4D97-AF65-F5344CB8AC3E}">
        <p14:creationId xmlns:p14="http://schemas.microsoft.com/office/powerpoint/2010/main" val="3535276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BD6D0-7CD1-C933-6E6F-5A10D2BB72A4}"/>
              </a:ext>
            </a:extLst>
          </p:cNvPr>
          <p:cNvSpPr>
            <a:spLocks noGrp="1"/>
          </p:cNvSpPr>
          <p:nvPr>
            <p:ph type="title"/>
          </p:nvPr>
        </p:nvSpPr>
        <p:spPr/>
        <p:txBody>
          <a:bodyPr/>
          <a:lstStyle/>
          <a:p>
            <a:r>
              <a:rPr lang="en-US" dirty="0">
                <a:effectLst/>
                <a:latin typeface="Helvetica" pitchFamily="2" charset="0"/>
              </a:rPr>
              <a:t>Within the crypto ecosystem</a:t>
            </a:r>
            <a:endParaRPr lang="en-EG" dirty="0"/>
          </a:p>
        </p:txBody>
      </p:sp>
      <p:sp>
        <p:nvSpPr>
          <p:cNvPr id="3" name="Content Placeholder 2">
            <a:extLst>
              <a:ext uri="{FF2B5EF4-FFF2-40B4-BE49-F238E27FC236}">
                <a16:creationId xmlns:a16="http://schemas.microsoft.com/office/drawing/2014/main" id="{44BD3053-1585-E8FC-2DB5-B1739DB411EC}"/>
              </a:ext>
            </a:extLst>
          </p:cNvPr>
          <p:cNvSpPr>
            <a:spLocks noGrp="1"/>
          </p:cNvSpPr>
          <p:nvPr>
            <p:ph idx="1"/>
          </p:nvPr>
        </p:nvSpPr>
        <p:spPr/>
        <p:txBody>
          <a:bodyPr/>
          <a:lstStyle/>
          <a:p>
            <a:r>
              <a:rPr lang="en-US" dirty="0">
                <a:effectLst/>
              </a:rPr>
              <a:t>Crypto is probably also used for illicit activities such as money laundering, the financing of terrorism and tax evasion. </a:t>
            </a:r>
          </a:p>
          <a:p>
            <a:r>
              <a:rPr lang="en-US" dirty="0">
                <a:effectLst/>
              </a:rPr>
              <a:t>Pseudo-anonymity and lack of oversight certainly contribute to these risks. </a:t>
            </a:r>
          </a:p>
          <a:p>
            <a:r>
              <a:rPr lang="en-US" dirty="0">
                <a:effectLst/>
              </a:rPr>
              <a:t>The</a:t>
            </a:r>
            <a:r>
              <a:rPr lang="en-US" dirty="0"/>
              <a:t> </a:t>
            </a:r>
            <a:r>
              <a:rPr lang="en-US" dirty="0">
                <a:effectLst/>
              </a:rPr>
              <a:t>use of crypto thereby presents important challenges for regulators and law enforcement agencies, as they may find it hard to track and trace crypto transactions. </a:t>
            </a:r>
          </a:p>
          <a:p>
            <a:r>
              <a:rPr lang="en-US" dirty="0">
                <a:effectLst/>
              </a:rPr>
              <a:t>To address these risks, measures aimed at better governance, anti-money laundering (AML) and combating the financing of terrorism (CFT) are needed.</a:t>
            </a:r>
          </a:p>
          <a:p>
            <a:r>
              <a:rPr lang="en-US" dirty="0">
                <a:effectLst/>
              </a:rPr>
              <a:t>Effective governance frameworks can ensure that market participants are operating in a transparent and accountable manner, promoting the integrity of the financial system. </a:t>
            </a:r>
          </a:p>
          <a:p>
            <a:r>
              <a:rPr lang="en-US" dirty="0">
                <a:effectLst/>
              </a:rPr>
              <a:t>The Financial Action Task Force has developed guidance on registration and licensing requirements for service providers in the crypto space (FATF (2021, 2022)).</a:t>
            </a:r>
          </a:p>
          <a:p>
            <a:endParaRPr lang="en-EG" dirty="0"/>
          </a:p>
        </p:txBody>
      </p:sp>
    </p:spTree>
    <p:extLst>
      <p:ext uri="{BB962C8B-B14F-4D97-AF65-F5344CB8AC3E}">
        <p14:creationId xmlns:p14="http://schemas.microsoft.com/office/powerpoint/2010/main" val="473879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8685447-2EF7-62D4-0B62-EB053105621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0011" t="28000" r="16589" b="17253"/>
          <a:stretch/>
        </p:blipFill>
        <p:spPr>
          <a:xfrm>
            <a:off x="0" y="1485900"/>
            <a:ext cx="12192000" cy="4747846"/>
          </a:xfrm>
        </p:spPr>
      </p:pic>
    </p:spTree>
    <p:extLst>
      <p:ext uri="{BB962C8B-B14F-4D97-AF65-F5344CB8AC3E}">
        <p14:creationId xmlns:p14="http://schemas.microsoft.com/office/powerpoint/2010/main" val="20094126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2033B-AD91-FDFE-A9F7-CD4A0552A3D7}"/>
              </a:ext>
            </a:extLst>
          </p:cNvPr>
          <p:cNvSpPr>
            <a:spLocks noGrp="1"/>
          </p:cNvSpPr>
          <p:nvPr>
            <p:ph type="title"/>
          </p:nvPr>
        </p:nvSpPr>
        <p:spPr/>
        <p:txBody>
          <a:bodyPr/>
          <a:lstStyle/>
          <a:p>
            <a:r>
              <a:rPr lang="en-US" dirty="0">
                <a:effectLst/>
                <a:latin typeface="Helvetica" pitchFamily="2" charset="0"/>
              </a:rPr>
              <a:t>Risks in </a:t>
            </a:r>
            <a:r>
              <a:rPr lang="en-US" dirty="0" err="1">
                <a:effectLst/>
                <a:latin typeface="Helvetica" pitchFamily="2" charset="0"/>
              </a:rPr>
              <a:t>DeFi</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32D9EB8-73E8-3133-1640-57C400C007D9}"/>
              </a:ext>
            </a:extLst>
          </p:cNvPr>
          <p:cNvSpPr>
            <a:spLocks noGrp="1"/>
          </p:cNvSpPr>
          <p:nvPr>
            <p:ph idx="1"/>
          </p:nvPr>
        </p:nvSpPr>
        <p:spPr/>
        <p:txBody>
          <a:bodyPr>
            <a:normAutofit/>
          </a:bodyPr>
          <a:lstStyle/>
          <a:p>
            <a:r>
              <a:rPr lang="en-US" sz="2800" dirty="0">
                <a:effectLst/>
              </a:rPr>
              <a:t>The </a:t>
            </a:r>
            <a:r>
              <a:rPr lang="en-US" sz="2800" dirty="0" err="1">
                <a:effectLst/>
              </a:rPr>
              <a:t>DeFi</a:t>
            </a:r>
            <a:r>
              <a:rPr lang="en-US" sz="2800" dirty="0">
                <a:effectLst/>
              </a:rPr>
              <a:t> ecosystem amplifies several risks that are also present in the traditional financial system (FSB (2023)).</a:t>
            </a:r>
          </a:p>
          <a:p>
            <a:r>
              <a:rPr lang="en-US" sz="2800" dirty="0">
                <a:effectLst/>
              </a:rPr>
              <a:t> Of particular relevance are operational risks, its reliance on leverage and the complex web of interconnections within the system, which make it particularly prone to episodes of instability.</a:t>
            </a:r>
          </a:p>
          <a:p>
            <a:endParaRPr lang="en-EG" sz="2800" dirty="0"/>
          </a:p>
        </p:txBody>
      </p:sp>
    </p:spTree>
    <p:extLst>
      <p:ext uri="{BB962C8B-B14F-4D97-AF65-F5344CB8AC3E}">
        <p14:creationId xmlns:p14="http://schemas.microsoft.com/office/powerpoint/2010/main" val="101417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2033B-AD91-FDFE-A9F7-CD4A0552A3D7}"/>
              </a:ext>
            </a:extLst>
          </p:cNvPr>
          <p:cNvSpPr>
            <a:spLocks noGrp="1"/>
          </p:cNvSpPr>
          <p:nvPr>
            <p:ph type="title"/>
          </p:nvPr>
        </p:nvSpPr>
        <p:spPr/>
        <p:txBody>
          <a:bodyPr/>
          <a:lstStyle/>
          <a:p>
            <a:r>
              <a:rPr lang="en-US" dirty="0">
                <a:effectLst/>
                <a:latin typeface="Helvetica" pitchFamily="2" charset="0"/>
              </a:rPr>
              <a:t>Operational risks</a:t>
            </a:r>
            <a:br>
              <a:rPr lang="en-US" dirty="0">
                <a:effectLst/>
                <a:latin typeface="Helvetica" pitchFamily="2" charset="0"/>
              </a:rPr>
            </a:b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32D9EB8-73E8-3133-1640-57C400C007D9}"/>
              </a:ext>
            </a:extLst>
          </p:cNvPr>
          <p:cNvSpPr>
            <a:spLocks noGrp="1"/>
          </p:cNvSpPr>
          <p:nvPr>
            <p:ph idx="1"/>
          </p:nvPr>
        </p:nvSpPr>
        <p:spPr>
          <a:xfrm>
            <a:off x="838200" y="1591408"/>
            <a:ext cx="10515600" cy="4585555"/>
          </a:xfrm>
        </p:spPr>
        <p:txBody>
          <a:bodyPr>
            <a:normAutofit/>
          </a:bodyPr>
          <a:lstStyle/>
          <a:p>
            <a:r>
              <a:rPr lang="en-US" sz="1800" dirty="0">
                <a:effectLst/>
              </a:rPr>
              <a:t>While all services are subject to operational risk, a number of </a:t>
            </a:r>
            <a:r>
              <a:rPr lang="en-US" sz="1800" dirty="0" err="1">
                <a:effectLst/>
              </a:rPr>
              <a:t>DeFi</a:t>
            </a:r>
            <a:r>
              <a:rPr lang="en-US" sz="1800" dirty="0">
                <a:effectLst/>
              </a:rPr>
              <a:t> features make such risks particularly acute. </a:t>
            </a:r>
          </a:p>
          <a:p>
            <a:r>
              <a:rPr lang="en-US" sz="1800" dirty="0">
                <a:effectLst/>
              </a:rPr>
              <a:t>These may cause operational disruptions and hinder the ability to deliver services and products.</a:t>
            </a:r>
          </a:p>
          <a:p>
            <a:r>
              <a:rPr lang="en-US" sz="1800" dirty="0">
                <a:effectLst/>
              </a:rPr>
              <a:t>The first type of operational risks in </a:t>
            </a:r>
            <a:r>
              <a:rPr lang="en-US" sz="1800" dirty="0" err="1">
                <a:effectLst/>
              </a:rPr>
              <a:t>DeFi</a:t>
            </a:r>
            <a:r>
              <a:rPr lang="en-US" sz="1800" dirty="0">
                <a:effectLst/>
              </a:rPr>
              <a:t> are those linked to governance frameworks. </a:t>
            </a:r>
          </a:p>
          <a:p>
            <a:r>
              <a:rPr lang="en-US" sz="1800" dirty="0">
                <a:effectLst/>
              </a:rPr>
              <a:t>As these frameworks are often unclear, opaque, untested and easy to manipulate, they can mislead users about the claims and safeguards of </a:t>
            </a:r>
            <a:r>
              <a:rPr lang="en-US" sz="1800" dirty="0" err="1">
                <a:effectLst/>
              </a:rPr>
              <a:t>DeFi</a:t>
            </a:r>
            <a:r>
              <a:rPr lang="en-US" sz="1800" dirty="0">
                <a:effectLst/>
              </a:rPr>
              <a:t> activities. </a:t>
            </a:r>
          </a:p>
          <a:p>
            <a:r>
              <a:rPr lang="en-US" sz="1800" dirty="0">
                <a:effectLst/>
              </a:rPr>
              <a:t>In addition, there is uncertainty over what ex post remedial protections are available to participants. </a:t>
            </a:r>
          </a:p>
          <a:p>
            <a:r>
              <a:rPr lang="en-US" sz="1800" dirty="0">
                <a:effectLst/>
              </a:rPr>
              <a:t>For instance, developers and founders at times lack the incentives to maintain </a:t>
            </a:r>
            <a:r>
              <a:rPr lang="en-US" sz="1800" dirty="0" err="1">
                <a:effectLst/>
              </a:rPr>
              <a:t>DApps</a:t>
            </a:r>
            <a:r>
              <a:rPr lang="en-US" sz="1800" dirty="0">
                <a:effectLst/>
              </a:rPr>
              <a:t> once they receive the initial investment. </a:t>
            </a:r>
          </a:p>
          <a:p>
            <a:r>
              <a:rPr lang="en-US" sz="1800" dirty="0">
                <a:effectLst/>
              </a:rPr>
              <a:t>This may expose users to losing their money in “rug pulls” – a risk that is compounded by the difficulty of making developers and founders accountable for their actions, as their economic incentives are unclearly expressed and poorly disclosed and the system features a pseudo-anonymous structure.</a:t>
            </a:r>
          </a:p>
          <a:p>
            <a:endParaRPr lang="en-EG" sz="1800" dirty="0"/>
          </a:p>
        </p:txBody>
      </p:sp>
    </p:spTree>
    <p:extLst>
      <p:ext uri="{BB962C8B-B14F-4D97-AF65-F5344CB8AC3E}">
        <p14:creationId xmlns:p14="http://schemas.microsoft.com/office/powerpoint/2010/main" val="2650731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C35A-3FBA-7493-3FE2-AD7F392D0B6A}"/>
              </a:ext>
            </a:extLst>
          </p:cNvPr>
          <p:cNvSpPr>
            <a:spLocks noGrp="1"/>
          </p:cNvSpPr>
          <p:nvPr>
            <p:ph type="title"/>
          </p:nvPr>
        </p:nvSpPr>
        <p:spPr/>
        <p:txBody>
          <a:bodyPr/>
          <a:lstStyle/>
          <a:p>
            <a:r>
              <a:rPr lang="en-US" dirty="0">
                <a:effectLst/>
                <a:latin typeface="Helvetica" pitchFamily="2" charset="0"/>
              </a:rPr>
              <a:t>Collateral and leverage</a:t>
            </a:r>
            <a:endParaRPr lang="en-EG" dirty="0"/>
          </a:p>
        </p:txBody>
      </p:sp>
      <p:sp>
        <p:nvSpPr>
          <p:cNvPr id="3" name="Content Placeholder 2">
            <a:extLst>
              <a:ext uri="{FF2B5EF4-FFF2-40B4-BE49-F238E27FC236}">
                <a16:creationId xmlns:a16="http://schemas.microsoft.com/office/drawing/2014/main" id="{87A40B30-B982-2935-1ED9-BC4F2F9B73B7}"/>
              </a:ext>
            </a:extLst>
          </p:cNvPr>
          <p:cNvSpPr>
            <a:spLocks noGrp="1"/>
          </p:cNvSpPr>
          <p:nvPr>
            <p:ph idx="1"/>
          </p:nvPr>
        </p:nvSpPr>
        <p:spPr>
          <a:xfrm>
            <a:off x="838200" y="1431758"/>
            <a:ext cx="10515600" cy="4745205"/>
          </a:xfrm>
        </p:spPr>
        <p:txBody>
          <a:bodyPr>
            <a:noAutofit/>
          </a:bodyPr>
          <a:lstStyle/>
          <a:p>
            <a:r>
              <a:rPr lang="en-US" sz="2000" dirty="0">
                <a:effectLst/>
              </a:rPr>
              <a:t>Due to pseudo-anonymity, financial intermediation in </a:t>
            </a:r>
            <a:r>
              <a:rPr lang="en-US" sz="2000" dirty="0" err="1">
                <a:effectLst/>
              </a:rPr>
              <a:t>DeFi</a:t>
            </a:r>
            <a:r>
              <a:rPr lang="en-US" sz="2000" dirty="0">
                <a:effectLst/>
              </a:rPr>
              <a:t> largely rests on the re-use of collateral. The reason is that the identity of borrowers and lenders is hidden behind cryptographic digital signatures.</a:t>
            </a:r>
          </a:p>
          <a:p>
            <a:r>
              <a:rPr lang="en-US" sz="2000" dirty="0">
                <a:effectLst/>
              </a:rPr>
              <a:t>Lenders thus cannot access information such as borrowers’ credit scores, but require crypto collateral to align incentives.</a:t>
            </a:r>
          </a:p>
          <a:p>
            <a:r>
              <a:rPr lang="en-US" sz="2000" dirty="0">
                <a:effectLst/>
              </a:rPr>
              <a:t>The ubiquitous presence of collateral leads to procyclicality and can trigger sharp adjustments in prices that have knock-on effects on other market segments. In booms, appreciating prices mean that collateral values increase, while </a:t>
            </a:r>
            <a:r>
              <a:rPr lang="en-US" sz="2000" dirty="0" err="1">
                <a:effectLst/>
              </a:rPr>
              <a:t>collateralisation</a:t>
            </a:r>
            <a:r>
              <a:rPr lang="en-US" sz="2000" dirty="0">
                <a:effectLst/>
              </a:rPr>
              <a:t> ratios fall. In busts, loans are liquidated as prices – and hence collateral values – decline sharply, suppressing lending activity. </a:t>
            </a:r>
          </a:p>
          <a:p>
            <a:r>
              <a:rPr lang="en-US" sz="2000" dirty="0">
                <a:effectLst/>
              </a:rPr>
              <a:t>This mechanism is further amplified when borrowed </a:t>
            </a:r>
            <a:r>
              <a:rPr lang="en-US" sz="2000" dirty="0" err="1">
                <a:effectLst/>
              </a:rPr>
              <a:t>cryptoassets</a:t>
            </a:r>
            <a:r>
              <a:rPr lang="en-US" sz="2000" dirty="0">
                <a:effectLst/>
              </a:rPr>
              <a:t> are used as collateral for additional loans (akin to rehypothecation). </a:t>
            </a:r>
          </a:p>
          <a:p>
            <a:endParaRPr lang="en-EG" sz="2000" dirty="0"/>
          </a:p>
        </p:txBody>
      </p:sp>
    </p:spTree>
    <p:extLst>
      <p:ext uri="{BB962C8B-B14F-4D97-AF65-F5344CB8AC3E}">
        <p14:creationId xmlns:p14="http://schemas.microsoft.com/office/powerpoint/2010/main" val="14102136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C35A-3FBA-7493-3FE2-AD7F392D0B6A}"/>
              </a:ext>
            </a:extLst>
          </p:cNvPr>
          <p:cNvSpPr>
            <a:spLocks noGrp="1"/>
          </p:cNvSpPr>
          <p:nvPr>
            <p:ph type="title"/>
          </p:nvPr>
        </p:nvSpPr>
        <p:spPr/>
        <p:txBody>
          <a:bodyPr/>
          <a:lstStyle/>
          <a:p>
            <a:r>
              <a:rPr lang="en-US" dirty="0">
                <a:effectLst/>
                <a:latin typeface="Helvetica" pitchFamily="2" charset="0"/>
              </a:rPr>
              <a:t>Collateral and leverage</a:t>
            </a:r>
            <a:endParaRPr lang="en-EG" dirty="0"/>
          </a:p>
        </p:txBody>
      </p:sp>
      <p:sp>
        <p:nvSpPr>
          <p:cNvPr id="3" name="Content Placeholder 2">
            <a:extLst>
              <a:ext uri="{FF2B5EF4-FFF2-40B4-BE49-F238E27FC236}">
                <a16:creationId xmlns:a16="http://schemas.microsoft.com/office/drawing/2014/main" id="{87A40B30-B982-2935-1ED9-BC4F2F9B73B7}"/>
              </a:ext>
            </a:extLst>
          </p:cNvPr>
          <p:cNvSpPr>
            <a:spLocks noGrp="1"/>
          </p:cNvSpPr>
          <p:nvPr>
            <p:ph idx="1"/>
          </p:nvPr>
        </p:nvSpPr>
        <p:spPr>
          <a:xfrm>
            <a:off x="838200" y="1431758"/>
            <a:ext cx="10515600" cy="4745205"/>
          </a:xfrm>
        </p:spPr>
        <p:txBody>
          <a:bodyPr>
            <a:noAutofit/>
          </a:bodyPr>
          <a:lstStyle/>
          <a:p>
            <a:r>
              <a:rPr lang="en-US" dirty="0">
                <a:effectLst/>
              </a:rPr>
              <a:t>The specific features of </a:t>
            </a:r>
            <a:r>
              <a:rPr lang="en-US" dirty="0" err="1">
                <a:effectLst/>
              </a:rPr>
              <a:t>DeFi</a:t>
            </a:r>
            <a:r>
              <a:rPr lang="en-US" dirty="0">
                <a:effectLst/>
              </a:rPr>
              <a:t> relating to the management of leverage – in particular, the automatic liquidation of collateral – are a primary reason why deleveraging dynamics in </a:t>
            </a:r>
            <a:r>
              <a:rPr lang="en-US" dirty="0" err="1">
                <a:effectLst/>
              </a:rPr>
              <a:t>DeFi</a:t>
            </a:r>
            <a:r>
              <a:rPr lang="en-US" dirty="0">
                <a:effectLst/>
              </a:rPr>
              <a:t> can be especially strong.</a:t>
            </a:r>
          </a:p>
          <a:p>
            <a:r>
              <a:rPr lang="en-US" dirty="0">
                <a:effectLst/>
              </a:rPr>
              <a:t>Automated risk management tools serve to protect the lender but raise financial stability concerns for the </a:t>
            </a:r>
            <a:r>
              <a:rPr lang="en-US" dirty="0" err="1">
                <a:effectLst/>
              </a:rPr>
              <a:t>DeFi</a:t>
            </a:r>
            <a:r>
              <a:rPr lang="en-US" dirty="0">
                <a:effectLst/>
              </a:rPr>
              <a:t> ecosystem due to their system-wide effects. </a:t>
            </a:r>
          </a:p>
          <a:p>
            <a:r>
              <a:rPr lang="en-US" dirty="0">
                <a:effectLst/>
              </a:rPr>
              <a:t>In these protocols, loans for which collateral falls in value below a certain threshold trigger an automatic liquidation.</a:t>
            </a:r>
          </a:p>
          <a:p>
            <a:r>
              <a:rPr lang="en-US" dirty="0">
                <a:effectLst/>
              </a:rPr>
              <a:t> If these liquidations occur under stressed conditions, collateral may be forcibly liquidated into a market with low liquidity, pushing collateral prices down further, leading to contagion.</a:t>
            </a:r>
          </a:p>
          <a:p>
            <a:r>
              <a:rPr lang="en-US" dirty="0">
                <a:effectLst/>
              </a:rPr>
              <a:t> In the traditional financial system, such self reinforcing</a:t>
            </a:r>
            <a:r>
              <a:rPr lang="en-US" dirty="0"/>
              <a:t> </a:t>
            </a:r>
            <a:r>
              <a:rPr lang="en-US" dirty="0">
                <a:effectLst/>
              </a:rPr>
              <a:t>dynamics can be alleviated via orderly liquidation at central counterparties or by human intervention, or it can be arrested by market circuit breakers. </a:t>
            </a:r>
          </a:p>
          <a:p>
            <a:r>
              <a:rPr lang="en-US" dirty="0">
                <a:effectLst/>
              </a:rPr>
              <a:t>Such mechanisms are absent in </a:t>
            </a:r>
            <a:r>
              <a:rPr lang="en-US" dirty="0" err="1">
                <a:effectLst/>
              </a:rPr>
              <a:t>DeFi</a:t>
            </a:r>
            <a:r>
              <a:rPr lang="en-US" dirty="0">
                <a:effectLst/>
              </a:rPr>
              <a:t>.</a:t>
            </a:r>
          </a:p>
          <a:p>
            <a:endParaRPr lang="en-EG" dirty="0"/>
          </a:p>
        </p:txBody>
      </p:sp>
    </p:spTree>
    <p:extLst>
      <p:ext uri="{BB962C8B-B14F-4D97-AF65-F5344CB8AC3E}">
        <p14:creationId xmlns:p14="http://schemas.microsoft.com/office/powerpoint/2010/main" val="9095953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EE6BC-C7C5-C4B5-8889-50D84CD966CE}"/>
              </a:ext>
            </a:extLst>
          </p:cNvPr>
          <p:cNvSpPr>
            <a:spLocks noGrp="1"/>
          </p:cNvSpPr>
          <p:nvPr>
            <p:ph type="title"/>
          </p:nvPr>
        </p:nvSpPr>
        <p:spPr/>
        <p:txBody>
          <a:bodyPr/>
          <a:lstStyle/>
          <a:p>
            <a:r>
              <a:rPr lang="en-US" dirty="0">
                <a:effectLst/>
                <a:latin typeface="Helvetica" pitchFamily="2" charset="0"/>
              </a:rPr>
              <a:t>Intra-connectedness and complexity</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1F3853BF-73C7-5D8B-82BB-128C8FFB9104}"/>
              </a:ext>
            </a:extLst>
          </p:cNvPr>
          <p:cNvSpPr>
            <a:spLocks noGrp="1"/>
          </p:cNvSpPr>
          <p:nvPr>
            <p:ph idx="1"/>
          </p:nvPr>
        </p:nvSpPr>
        <p:spPr/>
        <p:txBody>
          <a:bodyPr>
            <a:normAutofit/>
          </a:bodyPr>
          <a:lstStyle/>
          <a:p>
            <a:r>
              <a:rPr lang="en-US" sz="1800" dirty="0" err="1">
                <a:effectLst/>
              </a:rPr>
              <a:t>DApps</a:t>
            </a:r>
            <a:r>
              <a:rPr lang="en-US" sz="1800" dirty="0">
                <a:effectLst/>
              </a:rPr>
              <a:t> are considerably interconnected with each other. </a:t>
            </a:r>
          </a:p>
          <a:p>
            <a:r>
              <a:rPr lang="en-US" sz="1800" dirty="0">
                <a:effectLst/>
              </a:rPr>
              <a:t>Further, the </a:t>
            </a:r>
            <a:r>
              <a:rPr lang="en-US" sz="1800" dirty="0" err="1">
                <a:effectLst/>
              </a:rPr>
              <a:t>DeFi</a:t>
            </a:r>
            <a:r>
              <a:rPr lang="en-US" sz="1800" dirty="0">
                <a:effectLst/>
              </a:rPr>
              <a:t> ecosystem as a whole is closely intertwined with other parts of the crypto ecosystem. </a:t>
            </a:r>
          </a:p>
          <a:p>
            <a:r>
              <a:rPr lang="en-US" sz="1800" dirty="0">
                <a:effectLst/>
              </a:rPr>
              <a:t>Thanks to the composability properties of </a:t>
            </a:r>
            <a:r>
              <a:rPr lang="en-US" sz="1800" dirty="0" err="1">
                <a:effectLst/>
              </a:rPr>
              <a:t>DeFi</a:t>
            </a:r>
            <a:r>
              <a:rPr lang="en-US" sz="1800" dirty="0">
                <a:effectLst/>
              </a:rPr>
              <a:t>, </a:t>
            </a:r>
            <a:r>
              <a:rPr lang="en-US" sz="1800" dirty="0" err="1">
                <a:effectLst/>
              </a:rPr>
              <a:t>DApps</a:t>
            </a:r>
            <a:r>
              <a:rPr lang="en-US" sz="1800" dirty="0">
                <a:effectLst/>
              </a:rPr>
              <a:t> often employ multiple smart contracts and interact with multiple protocols, which create strong interdependencies across smart contracts. </a:t>
            </a:r>
          </a:p>
          <a:p>
            <a:r>
              <a:rPr lang="en-US" sz="1800" dirty="0">
                <a:effectLst/>
              </a:rPr>
              <a:t>As a result, problems in a single smart contract could propagate across the entire ecosystem. </a:t>
            </a:r>
          </a:p>
          <a:p>
            <a:r>
              <a:rPr lang="en-US" sz="1800" dirty="0">
                <a:effectLst/>
              </a:rPr>
              <a:t>As such, composability can amplify the reach and speed of financial contagion within </a:t>
            </a:r>
            <a:r>
              <a:rPr lang="en-US" sz="1800" dirty="0" err="1">
                <a:effectLst/>
              </a:rPr>
              <a:t>DeFi</a:t>
            </a:r>
            <a:r>
              <a:rPr lang="en-US" sz="1800" dirty="0">
                <a:effectLst/>
              </a:rPr>
              <a:t> or lead smart contracts to interact in unexpected ways. </a:t>
            </a:r>
          </a:p>
          <a:p>
            <a:r>
              <a:rPr lang="en-US" sz="1800" dirty="0">
                <a:effectLst/>
              </a:rPr>
              <a:t>Compounding this issue is the fact that smart contract code is widely re-used, such that seemingly independent contracts may in practice be subject to the same vulnerabilities. </a:t>
            </a:r>
          </a:p>
          <a:p>
            <a:r>
              <a:rPr lang="en-US" sz="1800" dirty="0">
                <a:effectLst/>
              </a:rPr>
              <a:t>In sum, the various components of </a:t>
            </a:r>
            <a:r>
              <a:rPr lang="en-US" sz="1800" dirty="0" err="1">
                <a:effectLst/>
              </a:rPr>
              <a:t>DeFi</a:t>
            </a:r>
            <a:r>
              <a:rPr lang="en-US" sz="1800" dirty="0">
                <a:effectLst/>
              </a:rPr>
              <a:t> are highly interconnected, so that assessing one element of the crypto system in isolation falls short of assessing its role in the overall ecosystem.</a:t>
            </a:r>
          </a:p>
          <a:p>
            <a:endParaRPr lang="en-EG" sz="1800" dirty="0"/>
          </a:p>
        </p:txBody>
      </p:sp>
    </p:spTree>
    <p:extLst>
      <p:ext uri="{BB962C8B-B14F-4D97-AF65-F5344CB8AC3E}">
        <p14:creationId xmlns:p14="http://schemas.microsoft.com/office/powerpoint/2010/main" val="16650349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1FEDB-899C-9333-2F45-37F269F75B36}"/>
              </a:ext>
            </a:extLst>
          </p:cNvPr>
          <p:cNvSpPr>
            <a:spLocks noGrp="1"/>
          </p:cNvSpPr>
          <p:nvPr>
            <p:ph type="title"/>
          </p:nvPr>
        </p:nvSpPr>
        <p:spPr/>
        <p:txBody>
          <a:bodyPr/>
          <a:lstStyle/>
          <a:p>
            <a:r>
              <a:rPr lang="en-US" dirty="0">
                <a:effectLst/>
                <a:latin typeface="Helvetica" pitchFamily="2" charset="0"/>
              </a:rPr>
              <a:t>Interconnectedness with the traditional financial system</a:t>
            </a:r>
            <a:endParaRPr lang="en-EG" dirty="0"/>
          </a:p>
        </p:txBody>
      </p:sp>
      <p:sp>
        <p:nvSpPr>
          <p:cNvPr id="3" name="Content Placeholder 2">
            <a:extLst>
              <a:ext uri="{FF2B5EF4-FFF2-40B4-BE49-F238E27FC236}">
                <a16:creationId xmlns:a16="http://schemas.microsoft.com/office/drawing/2014/main" id="{0D941EFB-187C-E358-BEE4-E42A68FF10DF}"/>
              </a:ext>
            </a:extLst>
          </p:cNvPr>
          <p:cNvSpPr>
            <a:spLocks noGrp="1"/>
          </p:cNvSpPr>
          <p:nvPr>
            <p:ph idx="1"/>
          </p:nvPr>
        </p:nvSpPr>
        <p:spPr/>
        <p:txBody>
          <a:bodyPr>
            <a:normAutofit/>
          </a:bodyPr>
          <a:lstStyle/>
          <a:p>
            <a:r>
              <a:rPr lang="en-US" sz="2400" dirty="0">
                <a:effectLst/>
              </a:rPr>
              <a:t>The interplay between the crypto market, traditional finance and the real economy has remained limited so far (Auer, Farag, </a:t>
            </a:r>
            <a:r>
              <a:rPr lang="en-US" sz="2400" dirty="0" err="1">
                <a:effectLst/>
              </a:rPr>
              <a:t>Lewrick</a:t>
            </a:r>
            <a:r>
              <a:rPr lang="en-US" sz="2400" dirty="0">
                <a:effectLst/>
              </a:rPr>
              <a:t>, </a:t>
            </a:r>
            <a:r>
              <a:rPr lang="en-US" sz="2400" dirty="0" err="1">
                <a:effectLst/>
              </a:rPr>
              <a:t>Orazem</a:t>
            </a:r>
            <a:r>
              <a:rPr lang="en-US" sz="2400" dirty="0">
                <a:effectLst/>
              </a:rPr>
              <a:t> and </a:t>
            </a:r>
            <a:r>
              <a:rPr lang="en-US" sz="2400" dirty="0" err="1">
                <a:effectLst/>
              </a:rPr>
              <a:t>Zoss</a:t>
            </a:r>
            <a:r>
              <a:rPr lang="en-US" sz="2400" dirty="0">
                <a:effectLst/>
              </a:rPr>
              <a:t> (2022)). </a:t>
            </a:r>
          </a:p>
          <a:p>
            <a:r>
              <a:rPr lang="en-US" sz="2400" dirty="0">
                <a:effectLst/>
              </a:rPr>
              <a:t>As crypto remains a largely self-referential vehicle used mainly for speculation, this is perhaps not surprising. In fact, the existing links result in large part from crypto’s need to interact with traditional finance to sustain its growth. </a:t>
            </a:r>
          </a:p>
          <a:p>
            <a:r>
              <a:rPr lang="en-US" sz="2400" dirty="0">
                <a:effectLst/>
              </a:rPr>
              <a:t>However, institutional investors and households continue to show interest in crypto despite the events of the past year.</a:t>
            </a:r>
          </a:p>
          <a:p>
            <a:r>
              <a:rPr lang="en-US" sz="2400" dirty="0">
                <a:effectLst/>
              </a:rPr>
              <a:t> Hence the potential for these linkages to grow further cannot be ignored.</a:t>
            </a:r>
          </a:p>
          <a:p>
            <a:endParaRPr lang="en-EG" sz="2400" dirty="0"/>
          </a:p>
        </p:txBody>
      </p:sp>
    </p:spTree>
    <p:extLst>
      <p:ext uri="{BB962C8B-B14F-4D97-AF65-F5344CB8AC3E}">
        <p14:creationId xmlns:p14="http://schemas.microsoft.com/office/powerpoint/2010/main" val="4387049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AECCE-9BB0-AE0D-83BF-B57F891E0B09}"/>
              </a:ext>
            </a:extLst>
          </p:cNvPr>
          <p:cNvSpPr>
            <a:spLocks noGrp="1"/>
          </p:cNvSpPr>
          <p:nvPr>
            <p:ph type="title"/>
          </p:nvPr>
        </p:nvSpPr>
        <p:spPr/>
        <p:txBody>
          <a:bodyPr/>
          <a:lstStyle/>
          <a:p>
            <a:r>
              <a:rPr lang="en-US" dirty="0">
                <a:effectLst/>
                <a:latin typeface="Helvetica" pitchFamily="2" charset="0"/>
              </a:rPr>
              <a:t>Risks to emerging market and developing economies</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9416303D-FBA0-DDE0-D8A5-310622A1F71C}"/>
              </a:ext>
            </a:extLst>
          </p:cNvPr>
          <p:cNvSpPr>
            <a:spLocks noGrp="1"/>
          </p:cNvSpPr>
          <p:nvPr>
            <p:ph idx="1"/>
          </p:nvPr>
        </p:nvSpPr>
        <p:spPr>
          <a:xfrm>
            <a:off x="838200" y="1383632"/>
            <a:ext cx="10515600" cy="4793331"/>
          </a:xfrm>
        </p:spPr>
        <p:txBody>
          <a:bodyPr>
            <a:normAutofit fontScale="92500" lnSpcReduction="20000"/>
          </a:bodyPr>
          <a:lstStyle/>
          <a:p>
            <a:r>
              <a:rPr lang="en-US" dirty="0">
                <a:effectLst/>
              </a:rPr>
              <a:t>Several risks related to crypto and </a:t>
            </a:r>
            <a:r>
              <a:rPr lang="en-US" dirty="0" err="1">
                <a:effectLst/>
              </a:rPr>
              <a:t>stablecoins</a:t>
            </a:r>
            <a:r>
              <a:rPr lang="en-US" dirty="0">
                <a:effectLst/>
              </a:rPr>
              <a:t> are exacerbated in emerging market and developing economies (</a:t>
            </a:r>
            <a:r>
              <a:rPr lang="en-US" dirty="0" err="1">
                <a:effectLst/>
              </a:rPr>
              <a:t>Feyen</a:t>
            </a:r>
            <a:r>
              <a:rPr lang="en-US" dirty="0">
                <a:effectLst/>
              </a:rPr>
              <a:t> et al (2021), UNCTAD (2023), Prasad (2023)).</a:t>
            </a:r>
          </a:p>
          <a:p>
            <a:r>
              <a:rPr lang="en-US" dirty="0">
                <a:effectLst/>
              </a:rPr>
              <a:t>First, </a:t>
            </a:r>
            <a:r>
              <a:rPr lang="en-US" dirty="0" err="1">
                <a:effectLst/>
              </a:rPr>
              <a:t>stablecoins</a:t>
            </a:r>
            <a:r>
              <a:rPr lang="en-US" dirty="0">
                <a:effectLst/>
              </a:rPr>
              <a:t> could pose severe risks to the integrity of the financial system, including for AML/CFT. While this risk is present in all countries, resource constraints in emerging market and developing economies (EMDEs) may make it more difficult for authorities to keep pace and adjust their</a:t>
            </a:r>
            <a:r>
              <a:rPr lang="en-US" dirty="0"/>
              <a:t> </a:t>
            </a:r>
            <a:r>
              <a:rPr lang="en-US" dirty="0">
                <a:effectLst/>
              </a:rPr>
              <a:t>surveillance, regulatory and supervisory frameworks.</a:t>
            </a:r>
          </a:p>
          <a:p>
            <a:r>
              <a:rPr lang="en-US" dirty="0">
                <a:effectLst/>
              </a:rPr>
              <a:t>Second, </a:t>
            </a:r>
            <a:r>
              <a:rPr lang="en-US" dirty="0" err="1">
                <a:effectLst/>
              </a:rPr>
              <a:t>stablecoins</a:t>
            </a:r>
            <a:r>
              <a:rPr lang="en-US" dirty="0">
                <a:effectLst/>
              </a:rPr>
              <a:t> pegged to foreign currencies would fluctuate in value against local currencies in EMDEs. If used for debt contracts, this would be a de facto new form of foreign exchange (FX) </a:t>
            </a:r>
            <a:r>
              <a:rPr lang="en-US" dirty="0" err="1">
                <a:effectLst/>
              </a:rPr>
              <a:t>lending,which</a:t>
            </a:r>
            <a:r>
              <a:rPr lang="en-US" dirty="0">
                <a:effectLst/>
              </a:rPr>
              <a:t> has been at the heart of many financial crises in EMDEs.</a:t>
            </a:r>
          </a:p>
          <a:p>
            <a:r>
              <a:rPr lang="en-US" dirty="0">
                <a:effectLst/>
              </a:rPr>
              <a:t>Third, </a:t>
            </a:r>
            <a:r>
              <a:rPr lang="en-US" dirty="0" err="1">
                <a:effectLst/>
              </a:rPr>
              <a:t>stablecoins</a:t>
            </a:r>
            <a:r>
              <a:rPr lang="en-US" dirty="0">
                <a:effectLst/>
              </a:rPr>
              <a:t> could import the monetary policies of the fiat currencies in the basket, which may not be optimal for most EMDEs and could thus impinge on their monetary autonomy (IMF (2023a)). Countries with large cross-border inflows in </a:t>
            </a:r>
            <a:r>
              <a:rPr lang="en-US" dirty="0" err="1">
                <a:effectLst/>
              </a:rPr>
              <a:t>stablecoins</a:t>
            </a:r>
            <a:r>
              <a:rPr lang="en-US" dirty="0">
                <a:effectLst/>
              </a:rPr>
              <a:t> may face difficulties in maintaining international reserves in hard fiat currencies. This has implications for the functioning of FX and interbank markets, which are shallower in EMDEs. Liquidity and redemption shocks may thus create disruptive spillovers.</a:t>
            </a:r>
          </a:p>
          <a:p>
            <a:r>
              <a:rPr lang="en-US" dirty="0">
                <a:effectLst/>
              </a:rPr>
              <a:t>Fourth, and related to the points above, the risks of </a:t>
            </a:r>
            <a:r>
              <a:rPr lang="en-US" dirty="0" err="1">
                <a:effectLst/>
              </a:rPr>
              <a:t>cryptoisation</a:t>
            </a:r>
            <a:r>
              <a:rPr lang="en-US" dirty="0">
                <a:effectLst/>
              </a:rPr>
              <a:t> outlined in the previous section are particularly acute for EMDEs. </a:t>
            </a:r>
            <a:r>
              <a:rPr lang="en-US" dirty="0" err="1">
                <a:effectLst/>
              </a:rPr>
              <a:t>Stablecoins</a:t>
            </a:r>
            <a:r>
              <a:rPr lang="en-US" dirty="0">
                <a:effectLst/>
              </a:rPr>
              <a:t> can facilitate currency substitution and the evasion of measures that EMDEs may use to defend their currencies during periods of elevated FX volatility.</a:t>
            </a:r>
          </a:p>
          <a:p>
            <a:r>
              <a:rPr lang="en-US" dirty="0">
                <a:effectLst/>
              </a:rPr>
              <a:t>Fifth, given reach, scale, network and “winner takes all” effects, EMDEs might end up as a “host” to entities in a </a:t>
            </a:r>
            <a:r>
              <a:rPr lang="en-US" dirty="0" err="1">
                <a:effectLst/>
              </a:rPr>
              <a:t>stablecoin</a:t>
            </a:r>
            <a:r>
              <a:rPr lang="en-US" dirty="0">
                <a:effectLst/>
              </a:rPr>
              <a:t> system that provide critical services such as governance and reserve asset management, which may be headquartered elsewhere. This could create a misalignment of incentives between “home” and “host” supervisors, impeding a holistic oversight. </a:t>
            </a:r>
          </a:p>
          <a:p>
            <a:r>
              <a:rPr lang="en-US" dirty="0">
                <a:effectLst/>
              </a:rPr>
              <a:t>As such, EMDE authorities may lack control over the broader </a:t>
            </a:r>
            <a:r>
              <a:rPr lang="en-US" dirty="0" err="1">
                <a:effectLst/>
              </a:rPr>
              <a:t>stablecoin</a:t>
            </a:r>
            <a:r>
              <a:rPr lang="en-US" dirty="0">
                <a:effectLst/>
              </a:rPr>
              <a:t> arrangement and its operations that involve residents. When domestically adopted at scale, this could inhibit risk monitoring and effective oversight of payments to prevent illicit use and to safeguard financial stability.</a:t>
            </a:r>
          </a:p>
          <a:p>
            <a:endParaRPr lang="en-US" dirty="0">
              <a:effectLst/>
            </a:endParaRPr>
          </a:p>
          <a:p>
            <a:endParaRPr lang="en-EG" dirty="0"/>
          </a:p>
        </p:txBody>
      </p:sp>
    </p:spTree>
    <p:extLst>
      <p:ext uri="{BB962C8B-B14F-4D97-AF65-F5344CB8AC3E}">
        <p14:creationId xmlns:p14="http://schemas.microsoft.com/office/powerpoint/2010/main" val="11612229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2E6E-56E6-4DDA-2AE5-C2BAD808A9E8}"/>
              </a:ext>
            </a:extLst>
          </p:cNvPr>
          <p:cNvSpPr>
            <a:spLocks noGrp="1"/>
          </p:cNvSpPr>
          <p:nvPr>
            <p:ph type="title"/>
          </p:nvPr>
        </p:nvSpPr>
        <p:spPr/>
        <p:txBody>
          <a:bodyPr/>
          <a:lstStyle/>
          <a:p>
            <a:r>
              <a:rPr lang="en-US" dirty="0">
                <a:effectLst/>
              </a:rPr>
              <a:t>Addressing the risks in crypto</a:t>
            </a:r>
            <a:br>
              <a:rPr lang="en-US" dirty="0">
                <a:effectLst/>
              </a:rPr>
            </a:br>
            <a:endParaRPr lang="en-EG" dirty="0"/>
          </a:p>
        </p:txBody>
      </p:sp>
      <p:sp>
        <p:nvSpPr>
          <p:cNvPr id="3" name="Content Placeholder 2">
            <a:extLst>
              <a:ext uri="{FF2B5EF4-FFF2-40B4-BE49-F238E27FC236}">
                <a16:creationId xmlns:a16="http://schemas.microsoft.com/office/drawing/2014/main" id="{09BDFE75-E552-0AAC-0E98-31B1865CF174}"/>
              </a:ext>
            </a:extLst>
          </p:cNvPr>
          <p:cNvSpPr>
            <a:spLocks noGrp="1"/>
          </p:cNvSpPr>
          <p:nvPr>
            <p:ph idx="1"/>
          </p:nvPr>
        </p:nvSpPr>
        <p:spPr>
          <a:xfrm>
            <a:off x="838200" y="1605817"/>
            <a:ext cx="10515600" cy="4351338"/>
          </a:xfrm>
        </p:spPr>
        <p:txBody>
          <a:bodyPr>
            <a:normAutofit/>
          </a:bodyPr>
          <a:lstStyle/>
          <a:p>
            <a:r>
              <a:rPr lang="en-US" sz="2000" dirty="0">
                <a:effectLst/>
              </a:rPr>
              <a:t>The numerous risks posed by crypto have naturally generated a debate on the optimal policy strategies for mitigating them. </a:t>
            </a:r>
          </a:p>
          <a:p>
            <a:r>
              <a:rPr lang="en-US" sz="2000" dirty="0">
                <a:effectLst/>
              </a:rPr>
              <a:t>A BIS Bulletin (Aquilina et al (2023)) outlined three non-mutually exclusive lines of action that could be pursued in the policy toward crypto – namely, a combination of containment, regulation and bans. </a:t>
            </a:r>
          </a:p>
          <a:p>
            <a:r>
              <a:rPr lang="en-US" sz="2000" dirty="0">
                <a:effectLst/>
              </a:rPr>
              <a:t>The Bulletin contains details of the three approaches, together with specific examples.</a:t>
            </a:r>
          </a:p>
          <a:p>
            <a:r>
              <a:rPr lang="en-US" sz="2000" dirty="0">
                <a:effectLst/>
              </a:rPr>
              <a:t>Several jurisdictions are already taking various policy actions along the above spectrum. </a:t>
            </a:r>
          </a:p>
          <a:p>
            <a:r>
              <a:rPr lang="en-US" sz="2000" dirty="0">
                <a:effectLst/>
              </a:rPr>
              <a:t>More concretely, this includes bans, restrictions, clarifications, bespoke requirements and initiatives to facilitate innovation.</a:t>
            </a:r>
          </a:p>
          <a:p>
            <a:r>
              <a:rPr lang="en-US" sz="2000" dirty="0">
                <a:effectLst/>
              </a:rPr>
              <a:t>Most initiatives adopted so far tend to target centrally managed activities (most notably, issuers of security tokens and </a:t>
            </a:r>
            <a:r>
              <a:rPr lang="en-US" sz="2000" dirty="0" err="1">
                <a:effectLst/>
              </a:rPr>
              <a:t>stablecoins</a:t>
            </a:r>
            <a:r>
              <a:rPr lang="en-US" sz="2000" dirty="0">
                <a:effectLst/>
              </a:rPr>
              <a:t>) and are a function of market developments in each jurisdiction.</a:t>
            </a:r>
          </a:p>
          <a:p>
            <a:endParaRPr lang="en-EG" sz="2000" dirty="0"/>
          </a:p>
        </p:txBody>
      </p:sp>
    </p:spTree>
    <p:extLst>
      <p:ext uri="{BB962C8B-B14F-4D97-AF65-F5344CB8AC3E}">
        <p14:creationId xmlns:p14="http://schemas.microsoft.com/office/powerpoint/2010/main" val="32049979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2E6E-56E6-4DDA-2AE5-C2BAD808A9E8}"/>
              </a:ext>
            </a:extLst>
          </p:cNvPr>
          <p:cNvSpPr>
            <a:spLocks noGrp="1"/>
          </p:cNvSpPr>
          <p:nvPr>
            <p:ph type="title"/>
          </p:nvPr>
        </p:nvSpPr>
        <p:spPr/>
        <p:txBody>
          <a:bodyPr/>
          <a:lstStyle/>
          <a:p>
            <a:r>
              <a:rPr lang="en-US" dirty="0">
                <a:effectLst/>
              </a:rPr>
              <a:t>Addressing the risks in crypto</a:t>
            </a:r>
            <a:endParaRPr lang="en-EG" dirty="0"/>
          </a:p>
        </p:txBody>
      </p:sp>
      <p:sp>
        <p:nvSpPr>
          <p:cNvPr id="3" name="Content Placeholder 2">
            <a:extLst>
              <a:ext uri="{FF2B5EF4-FFF2-40B4-BE49-F238E27FC236}">
                <a16:creationId xmlns:a16="http://schemas.microsoft.com/office/drawing/2014/main" id="{09BDFE75-E552-0AAC-0E98-31B1865CF174}"/>
              </a:ext>
            </a:extLst>
          </p:cNvPr>
          <p:cNvSpPr>
            <a:spLocks noGrp="1"/>
          </p:cNvSpPr>
          <p:nvPr>
            <p:ph idx="1"/>
          </p:nvPr>
        </p:nvSpPr>
        <p:spPr>
          <a:xfrm>
            <a:off x="838200" y="1690688"/>
            <a:ext cx="10515600" cy="4351338"/>
          </a:xfrm>
        </p:spPr>
        <p:txBody>
          <a:bodyPr>
            <a:normAutofit/>
          </a:bodyPr>
          <a:lstStyle/>
          <a:p>
            <a:r>
              <a:rPr lang="en-US" sz="1800" dirty="0">
                <a:effectLst/>
              </a:rPr>
              <a:t>Multilateral initiatives in this area, coordinated by the Financial Stability Board (FSB), are already taking steps to reach consensus on the appropriate regulatory actions. </a:t>
            </a:r>
          </a:p>
          <a:p>
            <a:r>
              <a:rPr lang="en-US" sz="1800" dirty="0">
                <a:effectLst/>
              </a:rPr>
              <a:t>The FSB has already published a proposed framework for the international regulation of </a:t>
            </a:r>
            <a:r>
              <a:rPr lang="en-US" sz="1800" dirty="0" err="1">
                <a:effectLst/>
              </a:rPr>
              <a:t>cryptoasset</a:t>
            </a:r>
            <a:r>
              <a:rPr lang="en-US" sz="1800" dirty="0">
                <a:effectLst/>
              </a:rPr>
              <a:t> activities (FSB (2022)). </a:t>
            </a:r>
          </a:p>
          <a:p>
            <a:r>
              <a:rPr lang="en-US" sz="1800" dirty="0">
                <a:effectLst/>
              </a:rPr>
              <a:t>This framework contains two core components. </a:t>
            </a:r>
          </a:p>
          <a:p>
            <a:r>
              <a:rPr lang="en-US" sz="1800" dirty="0">
                <a:effectLst/>
              </a:rPr>
              <a:t>First, it makes recommendations that promote the consistency and comprehensiveness of regulatory, supervisory and oversight approaches to </a:t>
            </a:r>
            <a:r>
              <a:rPr lang="en-US" sz="1800" dirty="0" err="1">
                <a:effectLst/>
              </a:rPr>
              <a:t>cryptoasset</a:t>
            </a:r>
            <a:r>
              <a:rPr lang="en-US" sz="1800" dirty="0">
                <a:effectLst/>
              </a:rPr>
              <a:t> activities and markets, and strengthen international cooperation, coordination and information-sharing. </a:t>
            </a:r>
          </a:p>
          <a:p>
            <a:r>
              <a:rPr lang="en-US" sz="1800" dirty="0">
                <a:effectLst/>
              </a:rPr>
              <a:t>Second, it sets out revised high-level recommendations for the regulation, supervision and oversight of “global </a:t>
            </a:r>
            <a:r>
              <a:rPr lang="en-US" sz="1800" dirty="0" err="1">
                <a:effectLst/>
              </a:rPr>
              <a:t>stablecoin</a:t>
            </a:r>
            <a:r>
              <a:rPr lang="en-US" sz="1800" dirty="0">
                <a:effectLst/>
              </a:rPr>
              <a:t>” arrangements to address the associated financial stability risks more effectively. </a:t>
            </a:r>
          </a:p>
          <a:p>
            <a:r>
              <a:rPr lang="en-US" sz="1800" dirty="0">
                <a:effectLst/>
              </a:rPr>
              <a:t>The IMF has also published its view on the core elements of an effective policy framework for addressing the </a:t>
            </a:r>
            <a:r>
              <a:rPr lang="en-US" sz="1800" dirty="0" err="1">
                <a:effectLst/>
              </a:rPr>
              <a:t>risksposed</a:t>
            </a:r>
            <a:r>
              <a:rPr lang="en-US" sz="1800" dirty="0">
                <a:effectLst/>
              </a:rPr>
              <a:t> by </a:t>
            </a:r>
            <a:r>
              <a:rPr lang="en-US" sz="1800" dirty="0" err="1">
                <a:effectLst/>
              </a:rPr>
              <a:t>cryptoassets</a:t>
            </a:r>
            <a:r>
              <a:rPr lang="en-US" sz="1800" dirty="0">
                <a:effectLst/>
              </a:rPr>
              <a:t> (IMF (2023b)).</a:t>
            </a:r>
          </a:p>
          <a:p>
            <a:pPr marL="0" indent="0">
              <a:buNone/>
            </a:pPr>
            <a:endParaRPr lang="en-US" sz="1800" dirty="0">
              <a:effectLst/>
            </a:endParaRPr>
          </a:p>
          <a:p>
            <a:endParaRPr lang="en-EG" sz="1800" dirty="0"/>
          </a:p>
        </p:txBody>
      </p:sp>
    </p:spTree>
    <p:extLst>
      <p:ext uri="{BB962C8B-B14F-4D97-AF65-F5344CB8AC3E}">
        <p14:creationId xmlns:p14="http://schemas.microsoft.com/office/powerpoint/2010/main" val="3748412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8414E-90DE-7552-E57B-C54280023244}"/>
              </a:ext>
            </a:extLst>
          </p:cNvPr>
          <p:cNvSpPr>
            <a:spLocks noGrp="1"/>
          </p:cNvSpPr>
          <p:nvPr>
            <p:ph type="title"/>
          </p:nvPr>
        </p:nvSpPr>
        <p:spPr/>
        <p:txBody>
          <a:bodyPr/>
          <a:lstStyle/>
          <a:p>
            <a:r>
              <a:rPr lang="en-US" dirty="0">
                <a:effectLst/>
              </a:rPr>
              <a:t>Addressing the risks in crypto</a:t>
            </a:r>
            <a:endParaRPr lang="en-EG" dirty="0"/>
          </a:p>
        </p:txBody>
      </p:sp>
      <p:sp>
        <p:nvSpPr>
          <p:cNvPr id="3" name="Content Placeholder 2">
            <a:extLst>
              <a:ext uri="{FF2B5EF4-FFF2-40B4-BE49-F238E27FC236}">
                <a16:creationId xmlns:a16="http://schemas.microsoft.com/office/drawing/2014/main" id="{41726127-0957-6854-A8F9-F0E7DE5EF4F9}"/>
              </a:ext>
            </a:extLst>
          </p:cNvPr>
          <p:cNvSpPr>
            <a:spLocks noGrp="1"/>
          </p:cNvSpPr>
          <p:nvPr>
            <p:ph idx="1"/>
          </p:nvPr>
        </p:nvSpPr>
        <p:spPr/>
        <p:txBody>
          <a:bodyPr>
            <a:normAutofit/>
          </a:bodyPr>
          <a:lstStyle/>
          <a:p>
            <a:r>
              <a:rPr lang="en-US" sz="2000" dirty="0">
                <a:effectLst/>
              </a:rPr>
              <a:t>More broadly, public authorities could also complement the above lines of action by encouraging sound innovation within the traditional financial system or through the use of central bank digital currencies (Aquilina et al (2023)). </a:t>
            </a:r>
          </a:p>
          <a:p>
            <a:r>
              <a:rPr lang="en-US" sz="2000" dirty="0">
                <a:effectLst/>
              </a:rPr>
              <a:t>Improving the quality and reducing the costs of payments would be an important component of such a strategy. </a:t>
            </a:r>
          </a:p>
          <a:p>
            <a:r>
              <a:rPr lang="en-US" sz="2000" dirty="0">
                <a:effectLst/>
              </a:rPr>
              <a:t>This could be achieved by introducing retail fast payment systems, such as the Unified Payment Interface (UPI) in India, Pix in Brazil, </a:t>
            </a:r>
            <a:r>
              <a:rPr lang="en-US" sz="2000" dirty="0" err="1">
                <a:effectLst/>
              </a:rPr>
              <a:t>FedNow</a:t>
            </a:r>
            <a:r>
              <a:rPr lang="en-US" sz="2000" dirty="0">
                <a:effectLst/>
              </a:rPr>
              <a:t> in the United States or initiatives such as the Single Euro Payments Area (SEPA). </a:t>
            </a:r>
          </a:p>
          <a:p>
            <a:r>
              <a:rPr lang="en-US" sz="2000" dirty="0">
                <a:effectLst/>
              </a:rPr>
              <a:t>Another important component of this broader strategy would be issuing central bank digital currencies that meet real needs. If properly designed and implemented, such initiatives could support sound private sector innovation, while reducing the cost of payments, enhancing financial inclusion and bolstering the integrity of the financial system.</a:t>
            </a:r>
          </a:p>
          <a:p>
            <a:endParaRPr lang="en-EG" sz="2000" dirty="0"/>
          </a:p>
        </p:txBody>
      </p:sp>
    </p:spTree>
    <p:extLst>
      <p:ext uri="{BB962C8B-B14F-4D97-AF65-F5344CB8AC3E}">
        <p14:creationId xmlns:p14="http://schemas.microsoft.com/office/powerpoint/2010/main" val="764720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6C4A3-1FD7-754C-3DBC-DC1C18742B82}"/>
              </a:ext>
            </a:extLst>
          </p:cNvPr>
          <p:cNvSpPr>
            <a:spLocks noGrp="1"/>
          </p:cNvSpPr>
          <p:nvPr>
            <p:ph type="title"/>
          </p:nvPr>
        </p:nvSpPr>
        <p:spPr/>
        <p:txBody>
          <a:bodyPr/>
          <a:lstStyle/>
          <a:p>
            <a:r>
              <a:rPr lang="en-US" dirty="0">
                <a:effectLst/>
              </a:rPr>
              <a:t>Conclusions</a:t>
            </a:r>
            <a:endParaRPr lang="en-EG" dirty="0"/>
          </a:p>
        </p:txBody>
      </p:sp>
      <p:sp>
        <p:nvSpPr>
          <p:cNvPr id="3" name="Content Placeholder 2">
            <a:extLst>
              <a:ext uri="{FF2B5EF4-FFF2-40B4-BE49-F238E27FC236}">
                <a16:creationId xmlns:a16="http://schemas.microsoft.com/office/drawing/2014/main" id="{AA610B71-E685-0A19-0946-8D4BC94F20ED}"/>
              </a:ext>
            </a:extLst>
          </p:cNvPr>
          <p:cNvSpPr>
            <a:spLocks noGrp="1"/>
          </p:cNvSpPr>
          <p:nvPr>
            <p:ph idx="1"/>
          </p:nvPr>
        </p:nvSpPr>
        <p:spPr>
          <a:xfrm>
            <a:off x="838200" y="1690688"/>
            <a:ext cx="10515600" cy="4486275"/>
          </a:xfrm>
        </p:spPr>
        <p:txBody>
          <a:bodyPr>
            <a:normAutofit lnSpcReduction="10000"/>
          </a:bodyPr>
          <a:lstStyle/>
          <a:p>
            <a:r>
              <a:rPr lang="en-US" dirty="0">
                <a:effectLst/>
              </a:rPr>
              <a:t>In just over a decade, crypto has gone from niche activity to something that impinges on the mainstream financial system. While initially it was the preserve of a small set of enthusiasts, millions of retail users as well as more and more institutional investors have entered the crypto ecosystem in recent years.</a:t>
            </a:r>
          </a:p>
          <a:p>
            <a:r>
              <a:rPr lang="en-US" dirty="0">
                <a:effectLst/>
              </a:rPr>
              <a:t>Crypto offers some elements of genuine innovation, such as programmability and composability.</a:t>
            </a:r>
          </a:p>
          <a:p>
            <a:r>
              <a:rPr lang="en-US" dirty="0">
                <a:effectLst/>
              </a:rPr>
              <a:t>With these new functionalities, sequences of financial transactions could be automated and seamlessly integrated. </a:t>
            </a:r>
          </a:p>
          <a:p>
            <a:r>
              <a:rPr lang="en-US" dirty="0">
                <a:effectLst/>
              </a:rPr>
              <a:t>Together with </a:t>
            </a:r>
            <a:r>
              <a:rPr lang="en-US" dirty="0" err="1">
                <a:effectLst/>
              </a:rPr>
              <a:t>tokenisation</a:t>
            </a:r>
            <a:r>
              <a:rPr lang="en-US" dirty="0">
                <a:effectLst/>
              </a:rPr>
              <a:t>, this has the potential to reduce the need for manual interventions that currently delay transactions and create costs (Carstens (2023), </a:t>
            </a:r>
            <a:r>
              <a:rPr lang="en-US" dirty="0" err="1">
                <a:effectLst/>
              </a:rPr>
              <a:t>Aldasoro</a:t>
            </a:r>
            <a:r>
              <a:rPr lang="en-US" dirty="0">
                <a:effectLst/>
              </a:rPr>
              <a:t> et al (2023)). </a:t>
            </a:r>
          </a:p>
          <a:p>
            <a:r>
              <a:rPr lang="en-US" dirty="0">
                <a:effectLst/>
              </a:rPr>
              <a:t>That said, crypto has so far failed to harness innovation to the benefit of society. </a:t>
            </a:r>
          </a:p>
          <a:p>
            <a:r>
              <a:rPr lang="en-US" dirty="0">
                <a:effectLst/>
              </a:rPr>
              <a:t>Crypto remains largely self-referential and does not finance real economic activity. </a:t>
            </a:r>
          </a:p>
          <a:p>
            <a:r>
              <a:rPr lang="en-US" dirty="0">
                <a:effectLst/>
              </a:rPr>
              <a:t>It suffers from inherent shortcomings related to stability and efficiency, as well as accountability and integrity. </a:t>
            </a:r>
          </a:p>
          <a:p>
            <a:r>
              <a:rPr lang="en-US" dirty="0">
                <a:effectLst/>
              </a:rPr>
              <a:t>These structural flaws result from the underlying economics of incentives rather than technological limitations. </a:t>
            </a:r>
          </a:p>
          <a:p>
            <a:r>
              <a:rPr lang="en-US" dirty="0">
                <a:effectLst/>
              </a:rPr>
              <a:t>Furthermore, while </a:t>
            </a:r>
            <a:r>
              <a:rPr lang="en-US" dirty="0" err="1">
                <a:effectLst/>
              </a:rPr>
              <a:t>DeFi</a:t>
            </a:r>
            <a:r>
              <a:rPr lang="en-US" dirty="0">
                <a:effectLst/>
              </a:rPr>
              <a:t> and crypto for the most part replicate services offered by the traditional financial system, they can exacerbate known vulnerabilities. </a:t>
            </a:r>
          </a:p>
          <a:p>
            <a:r>
              <a:rPr lang="en-US" dirty="0">
                <a:effectLst/>
              </a:rPr>
              <a:t>Taken together, the key takeaways from this report suggest that crypto’s inherent structural flaws make it unsuitable to play a significant role in the monetary system.</a:t>
            </a:r>
          </a:p>
          <a:p>
            <a:endParaRPr lang="en-EG" dirty="0"/>
          </a:p>
        </p:txBody>
      </p:sp>
    </p:spTree>
    <p:extLst>
      <p:ext uri="{BB962C8B-B14F-4D97-AF65-F5344CB8AC3E}">
        <p14:creationId xmlns:p14="http://schemas.microsoft.com/office/powerpoint/2010/main" val="3029802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sz="2000" dirty="0">
                <a:solidFill>
                  <a:srgbClr val="000000"/>
                </a:solidFill>
                <a:effectLst/>
                <a:latin typeface="Helvetica" pitchFamily="2" charset="0"/>
              </a:rPr>
              <a:t>The crypto ecosystem: key elements and risks (2023), Report submitted to the G20 Finance Ministers and Central Bank Governors - Bank of International Settlements.</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6613CB-1095-4D6E-9C5A-BA76ACF8B4F3}"/>
</file>

<file path=customXml/itemProps2.xml><?xml version="1.0" encoding="utf-8"?>
<ds:datastoreItem xmlns:ds="http://schemas.openxmlformats.org/officeDocument/2006/customXml" ds:itemID="{A6F6ACAD-FB51-47BD-9BA5-7136BB64E0BF}"/>
</file>

<file path=customXml/itemProps3.xml><?xml version="1.0" encoding="utf-8"?>
<ds:datastoreItem xmlns:ds="http://schemas.openxmlformats.org/officeDocument/2006/customXml" ds:itemID="{E686710A-BDA7-4137-A378-67E310B497DF}"/>
</file>

<file path=docProps/app.xml><?xml version="1.0" encoding="utf-8"?>
<Properties xmlns="http://schemas.openxmlformats.org/officeDocument/2006/extended-properties" xmlns:vt="http://schemas.openxmlformats.org/officeDocument/2006/docPropsVTypes">
  <TotalTime>424</TotalTime>
  <Words>5625</Words>
  <Application>Microsoft Macintosh PowerPoint</Application>
  <PresentationFormat>Widescreen</PresentationFormat>
  <Paragraphs>225</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Helvetica</vt:lpstr>
      <vt:lpstr>SegoeUI</vt:lpstr>
      <vt:lpstr>Times New Roman</vt:lpstr>
      <vt:lpstr>Office Theme</vt:lpstr>
      <vt:lpstr>PowerPoint Presentation</vt:lpstr>
      <vt:lpstr>PowerPoint Presentation</vt:lpstr>
      <vt:lpstr>An Overview of Crypto Markets </vt:lpstr>
      <vt:lpstr>Table of Contents</vt:lpstr>
      <vt:lpstr>Introduction</vt:lpstr>
      <vt:lpstr>Introduction</vt:lpstr>
      <vt:lpstr>The key elements of the crypto ecosystem  </vt:lpstr>
      <vt:lpstr>Unbacked crypto  </vt:lpstr>
      <vt:lpstr>Unbacked crypto  </vt:lpstr>
      <vt:lpstr>PowerPoint Presentation</vt:lpstr>
      <vt:lpstr>Stablecoins  </vt:lpstr>
      <vt:lpstr>Stablecoins  </vt:lpstr>
      <vt:lpstr>Smart contracts and decentralised finance  </vt:lpstr>
      <vt:lpstr>Smart contracts and decentralised finance  </vt:lpstr>
      <vt:lpstr>Smart contracts and decentralised finance  </vt:lpstr>
      <vt:lpstr>Smart contracts and decentralised finance  </vt:lpstr>
      <vt:lpstr>Smart contracts and decentralised finance  </vt:lpstr>
      <vt:lpstr>PowerPoint Presentation</vt:lpstr>
      <vt:lpstr>Structural flaws and risks  </vt:lpstr>
      <vt:lpstr>3.1.1 Fragmentation and congestion </vt:lpstr>
      <vt:lpstr>3.1.1 Fragmentation and congestion </vt:lpstr>
      <vt:lpstr>3.1.1 Fragmentation and congestion </vt:lpstr>
      <vt:lpstr>Stablecoins and the search for a nominal anchor</vt:lpstr>
      <vt:lpstr>The collapse of the TerraUSD stablecoin</vt:lpstr>
      <vt:lpstr>PowerPoint Presentation</vt:lpstr>
      <vt:lpstr>Risks </vt:lpstr>
      <vt:lpstr>Within the crypto ecosystem </vt:lpstr>
      <vt:lpstr>Within the crypto ecosystem</vt:lpstr>
      <vt:lpstr>PowerPoint Presentation</vt:lpstr>
      <vt:lpstr>Risks in DeFi </vt:lpstr>
      <vt:lpstr>Operational risks  </vt:lpstr>
      <vt:lpstr>Collateral and leverage</vt:lpstr>
      <vt:lpstr>Collateral and leverage</vt:lpstr>
      <vt:lpstr>Intra-connectedness and complexity </vt:lpstr>
      <vt:lpstr>Interconnectedness with the traditional financial system</vt:lpstr>
      <vt:lpstr>Risks to emerging market and developing economies </vt:lpstr>
      <vt:lpstr>Addressing the risks in crypto </vt:lpstr>
      <vt:lpstr>Addressing the risks in crypto</vt:lpstr>
      <vt:lpstr>Addressing the risks in crypto</vt:lpstr>
      <vt:lpstr>Conclusions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109</cp:revision>
  <dcterms:created xsi:type="dcterms:W3CDTF">2023-04-29T09:08:00Z</dcterms:created>
  <dcterms:modified xsi:type="dcterms:W3CDTF">2025-11-01T19:04:16Z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